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7" r:id="rId2"/>
    <p:sldId id="268" r:id="rId3"/>
    <p:sldId id="266" r:id="rId4"/>
    <p:sldId id="299" r:id="rId5"/>
    <p:sldId id="270" r:id="rId6"/>
    <p:sldId id="271" r:id="rId7"/>
    <p:sldId id="256" r:id="rId8"/>
    <p:sldId id="260" r:id="rId9"/>
    <p:sldId id="279" r:id="rId10"/>
    <p:sldId id="259" r:id="rId11"/>
    <p:sldId id="292" r:id="rId12"/>
    <p:sldId id="293" r:id="rId13"/>
    <p:sldId id="294" r:id="rId14"/>
    <p:sldId id="329" r:id="rId15"/>
    <p:sldId id="303" r:id="rId16"/>
    <p:sldId id="295" r:id="rId17"/>
    <p:sldId id="311" r:id="rId18"/>
    <p:sldId id="310" r:id="rId19"/>
    <p:sldId id="309" r:id="rId20"/>
    <p:sldId id="338" r:id="rId21"/>
    <p:sldId id="348" r:id="rId22"/>
    <p:sldId id="297" r:id="rId23"/>
    <p:sldId id="300" r:id="rId24"/>
    <p:sldId id="289" r:id="rId25"/>
    <p:sldId id="283" r:id="rId26"/>
    <p:sldId id="285" r:id="rId27"/>
    <p:sldId id="352" r:id="rId28"/>
    <p:sldId id="354" r:id="rId29"/>
    <p:sldId id="353" r:id="rId30"/>
    <p:sldId id="307" r:id="rId31"/>
    <p:sldId id="286" r:id="rId32"/>
    <p:sldId id="316" r:id="rId33"/>
    <p:sldId id="287" r:id="rId34"/>
    <p:sldId id="306" r:id="rId35"/>
    <p:sldId id="305" r:id="rId3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72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9" autoAdjust="0"/>
    <p:restoredTop sz="94660"/>
  </p:normalViewPr>
  <p:slideViewPr>
    <p:cSldViewPr snapToGrid="0" snapToObjects="1">
      <p:cViewPr>
        <p:scale>
          <a:sx n="81" d="100"/>
          <a:sy n="81" d="100"/>
        </p:scale>
        <p:origin x="-2312" y="-4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9E823D-F58E-814A-AC82-2EFF0465F947}" type="datetimeFigureOut">
              <a:rPr lang="fr-FR" smtClean="0"/>
              <a:t>18/12/15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267280-0BFB-4A4D-BDBA-72EF3C16D029}" type="slidenum">
              <a:rPr lang="fr-FR" smtClean="0"/>
              <a:t>‹#›</a:t>
            </a:fld>
            <a:endParaRPr lang="fr-FR"/>
          </a:p>
        </p:txBody>
      </p:sp>
    </p:spTree>
    <p:extLst>
      <p:ext uri="{BB962C8B-B14F-4D97-AF65-F5344CB8AC3E}">
        <p14:creationId xmlns:p14="http://schemas.microsoft.com/office/powerpoint/2010/main" val="7088282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2A6C8C9D-8ACE-834F-800A-2CE67112F2DB}" type="datetimeFigureOut">
              <a:rPr lang="fr-FR" smtClean="0"/>
              <a:t>18/12/15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561411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6C8C9D-8ACE-834F-800A-2CE67112F2DB}" type="datetimeFigureOut">
              <a:rPr lang="fr-FR" smtClean="0"/>
              <a:t>18/12/15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92440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6C8C9D-8ACE-834F-800A-2CE67112F2DB}" type="datetimeFigureOut">
              <a:rPr lang="fr-FR" smtClean="0"/>
              <a:t>18/12/15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1244818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A6C8C9D-8ACE-834F-800A-2CE67112F2DB}" type="datetimeFigureOut">
              <a:rPr lang="fr-FR" smtClean="0"/>
              <a:t>18/12/15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3009516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2A6C8C9D-8ACE-834F-800A-2CE67112F2DB}" type="datetimeFigureOut">
              <a:rPr lang="fr-FR" smtClean="0"/>
              <a:t>18/12/15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348102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A6C8C9D-8ACE-834F-800A-2CE67112F2DB}" type="datetimeFigureOut">
              <a:rPr lang="fr-FR" smtClean="0"/>
              <a:t>18/12/15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250573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A6C8C9D-8ACE-834F-800A-2CE67112F2DB}" type="datetimeFigureOut">
              <a:rPr lang="fr-FR" smtClean="0"/>
              <a:t>18/12/15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4162310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2A6C8C9D-8ACE-834F-800A-2CE67112F2DB}" type="datetimeFigureOut">
              <a:rPr lang="fr-FR" smtClean="0"/>
              <a:t>18/12/15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229292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A6C8C9D-8ACE-834F-800A-2CE67112F2DB}" type="datetimeFigureOut">
              <a:rPr lang="fr-FR" smtClean="0"/>
              <a:t>18/12/15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3839947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A6C8C9D-8ACE-834F-800A-2CE67112F2DB}" type="datetimeFigureOut">
              <a:rPr lang="fr-FR" smtClean="0"/>
              <a:t>18/12/15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1814202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A6C8C9D-8ACE-834F-800A-2CE67112F2DB}" type="datetimeFigureOut">
              <a:rPr lang="fr-FR" smtClean="0"/>
              <a:t>18/12/15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1F78A42-28B7-9C44-B77D-8AED1766591E}" type="slidenum">
              <a:rPr lang="fr-FR" smtClean="0"/>
              <a:t>‹#›</a:t>
            </a:fld>
            <a:endParaRPr lang="fr-FR"/>
          </a:p>
        </p:txBody>
      </p:sp>
    </p:spTree>
    <p:extLst>
      <p:ext uri="{BB962C8B-B14F-4D97-AF65-F5344CB8AC3E}">
        <p14:creationId xmlns:p14="http://schemas.microsoft.com/office/powerpoint/2010/main" val="24729741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C8C9D-8ACE-834F-800A-2CE67112F2DB}" type="datetimeFigureOut">
              <a:rPr lang="fr-FR" smtClean="0"/>
              <a:t>18/12/15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78A42-28B7-9C44-B77D-8AED1766591E}" type="slidenum">
              <a:rPr lang="fr-FR" smtClean="0"/>
              <a:t>‹#›</a:t>
            </a:fld>
            <a:endParaRPr lang="fr-FR"/>
          </a:p>
        </p:txBody>
      </p:sp>
    </p:spTree>
    <p:extLst>
      <p:ext uri="{BB962C8B-B14F-4D97-AF65-F5344CB8AC3E}">
        <p14:creationId xmlns:p14="http://schemas.microsoft.com/office/powerpoint/2010/main" val="72528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 Id="rId3" Type="http://schemas.openxmlformats.org/officeDocument/2006/relationships/image" Target="../media/image4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 Id="rId3" Type="http://schemas.openxmlformats.org/officeDocument/2006/relationships/image" Target="../media/image57.emf"/></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 Id="rId3"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image" Target="../media/image13.jpeg"/><Relationship Id="rId10" Type="http://schemas.openxmlformats.org/officeDocument/2006/relationships/image" Target="../media/image14.jpeg"/><Relationship Id="rId11"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39795" y="440482"/>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5003754" y="440482"/>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6322041" y="440482"/>
            <a:ext cx="1190134" cy="111076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7591934" y="440482"/>
            <a:ext cx="672771" cy="1110765"/>
          </a:xfrm>
          <a:prstGeom prst="rect">
            <a:avLst/>
          </a:prstGeom>
          <a:solidFill>
            <a:srgbClr val="8072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6" name="Image 15" descr="3cd56a204e69d8608df6cc75515274ee.jpg"/>
          <p:cNvPicPr>
            <a:picLocks noChangeAspect="1"/>
          </p:cNvPicPr>
          <p:nvPr/>
        </p:nvPicPr>
        <p:blipFill rotWithShape="1">
          <a:blip r:embed="rId2">
            <a:extLst>
              <a:ext uri="{28A0092B-C50C-407E-A947-70E740481C1C}">
                <a14:useLocalDpi xmlns:a14="http://schemas.microsoft.com/office/drawing/2010/main" val="0"/>
              </a:ext>
            </a:extLst>
          </a:blip>
          <a:srcRect t="12103" b="24756"/>
          <a:stretch/>
        </p:blipFill>
        <p:spPr>
          <a:xfrm>
            <a:off x="0" y="3014133"/>
            <a:ext cx="9144000" cy="3843867"/>
          </a:xfrm>
          <a:prstGeom prst="rect">
            <a:avLst/>
          </a:prstGeom>
        </p:spPr>
      </p:pic>
      <p:sp>
        <p:nvSpPr>
          <p:cNvPr id="3" name="ZoneTexte 2"/>
          <p:cNvSpPr txBox="1"/>
          <p:nvPr/>
        </p:nvSpPr>
        <p:spPr>
          <a:xfrm>
            <a:off x="156777" y="300526"/>
            <a:ext cx="2931724" cy="2031325"/>
          </a:xfrm>
          <a:prstGeom prst="rect">
            <a:avLst/>
          </a:prstGeom>
          <a:noFill/>
        </p:spPr>
        <p:txBody>
          <a:bodyPr wrap="square" rtlCol="0">
            <a:spAutoFit/>
          </a:bodyPr>
          <a:lstStyle/>
          <a:p>
            <a:r>
              <a:rPr lang="fr-FR" i="1" dirty="0" smtClean="0"/>
              <a:t>Alizée BOMBARDIER</a:t>
            </a:r>
          </a:p>
          <a:p>
            <a:r>
              <a:rPr lang="fr-FR" i="1" dirty="0" smtClean="0"/>
              <a:t>Nina DEFACHEL</a:t>
            </a:r>
          </a:p>
          <a:p>
            <a:r>
              <a:rPr lang="fr-FR" i="1" dirty="0" smtClean="0"/>
              <a:t>Marie GAY</a:t>
            </a:r>
          </a:p>
          <a:p>
            <a:r>
              <a:rPr lang="fr-FR" i="1" dirty="0" smtClean="0"/>
              <a:t>Chloé GUILLEMART</a:t>
            </a:r>
          </a:p>
          <a:p>
            <a:r>
              <a:rPr lang="fr-FR" i="1" dirty="0" smtClean="0"/>
              <a:t>Hélène MATHIS</a:t>
            </a:r>
          </a:p>
          <a:p>
            <a:r>
              <a:rPr lang="fr-FR" i="1" dirty="0" smtClean="0"/>
              <a:t>Juliane MOREL</a:t>
            </a:r>
          </a:p>
          <a:p>
            <a:endParaRPr lang="fr-FR" i="1" dirty="0"/>
          </a:p>
        </p:txBody>
      </p:sp>
      <p:sp>
        <p:nvSpPr>
          <p:cNvPr id="11" name="ZoneTexte 10"/>
          <p:cNvSpPr txBox="1"/>
          <p:nvPr/>
        </p:nvSpPr>
        <p:spPr>
          <a:xfrm>
            <a:off x="188133" y="2230597"/>
            <a:ext cx="3962074" cy="584776"/>
          </a:xfrm>
          <a:prstGeom prst="rect">
            <a:avLst/>
          </a:prstGeom>
          <a:noFill/>
        </p:spPr>
        <p:txBody>
          <a:bodyPr wrap="square" rtlCol="0">
            <a:spAutoFit/>
          </a:bodyPr>
          <a:lstStyle/>
          <a:p>
            <a:r>
              <a:rPr lang="fr-FR" sz="1600" i="1" dirty="0" smtClean="0"/>
              <a:t>MSc Luxury and Design Management</a:t>
            </a:r>
          </a:p>
          <a:p>
            <a:r>
              <a:rPr lang="fr-FR" sz="1600" i="1" dirty="0" smtClean="0"/>
              <a:t>ICN Business School - ENSA</a:t>
            </a:r>
            <a:endParaRPr lang="fr-FR" sz="1600" i="1" dirty="0"/>
          </a:p>
        </p:txBody>
      </p:sp>
      <p:pic>
        <p:nvPicPr>
          <p:cNvPr id="12" name="Image 11"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653" y="1509401"/>
            <a:ext cx="3622555" cy="1410652"/>
          </a:xfrm>
          <a:prstGeom prst="rect">
            <a:avLst/>
          </a:prstGeom>
        </p:spPr>
      </p:pic>
    </p:spTree>
    <p:extLst>
      <p:ext uri="{BB962C8B-B14F-4D97-AF65-F5344CB8AC3E}">
        <p14:creationId xmlns:p14="http://schemas.microsoft.com/office/powerpoint/2010/main" val="38821744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684859" y="527198"/>
            <a:ext cx="3670765" cy="1569660"/>
          </a:xfrm>
          <a:prstGeom prst="rect">
            <a:avLst/>
          </a:prstGeom>
          <a:noFill/>
        </p:spPr>
        <p:txBody>
          <a:bodyPr wrap="square" rtlCol="0">
            <a:spAutoFit/>
          </a:bodyPr>
          <a:lstStyle/>
          <a:p>
            <a:r>
              <a:rPr lang="fr-FR" sz="3200" b="1" u="sng" dirty="0" smtClean="0">
                <a:latin typeface="Arenq"/>
                <a:cs typeface="Arenq"/>
              </a:rPr>
              <a:t>MATERIAL :</a:t>
            </a:r>
          </a:p>
          <a:p>
            <a:endParaRPr lang="fr-FR" sz="3200" b="1" u="sng" dirty="0">
              <a:latin typeface="Arenq"/>
              <a:cs typeface="Arenq"/>
            </a:endParaRPr>
          </a:p>
          <a:p>
            <a:r>
              <a:rPr lang="fr-FR" sz="3200" b="1" u="sng" dirty="0" smtClean="0">
                <a:latin typeface="Arenq"/>
                <a:cs typeface="Arenq"/>
              </a:rPr>
              <a:t>LEATHER </a:t>
            </a:r>
            <a:endParaRPr lang="fr-FR" sz="3200" b="1" u="sng" dirty="0">
              <a:latin typeface="Arenq"/>
              <a:cs typeface="Arenq"/>
            </a:endParaRPr>
          </a:p>
        </p:txBody>
      </p:sp>
      <p:pic>
        <p:nvPicPr>
          <p:cNvPr id="6" name="Image 5"/>
          <p:cNvPicPr>
            <a:picLocks noChangeAspect="1"/>
          </p:cNvPicPr>
          <p:nvPr/>
        </p:nvPicPr>
        <p:blipFill>
          <a:blip r:embed="rId2"/>
          <a:stretch>
            <a:fillRect/>
          </a:stretch>
        </p:blipFill>
        <p:spPr>
          <a:xfrm>
            <a:off x="133665" y="202235"/>
            <a:ext cx="5416229" cy="6483286"/>
          </a:xfrm>
          <a:prstGeom prst="rect">
            <a:avLst/>
          </a:prstGeom>
        </p:spPr>
      </p:pic>
    </p:spTree>
    <p:extLst>
      <p:ext uri="{BB962C8B-B14F-4D97-AF65-F5344CB8AC3E}">
        <p14:creationId xmlns:p14="http://schemas.microsoft.com/office/powerpoint/2010/main" val="40691116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6181" y="125441"/>
            <a:ext cx="4624910" cy="1143000"/>
          </a:xfrm>
        </p:spPr>
        <p:txBody>
          <a:bodyPr>
            <a:normAutofit/>
          </a:bodyPr>
          <a:lstStyle/>
          <a:p>
            <a:r>
              <a:rPr lang="fr-FR" sz="3600" dirty="0" smtClean="0">
                <a:latin typeface="Arenq"/>
                <a:cs typeface="Arenq"/>
              </a:rPr>
              <a:t>BRAND NAME</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3" name="ZoneTexte 2"/>
          <p:cNvSpPr txBox="1"/>
          <p:nvPr/>
        </p:nvSpPr>
        <p:spPr>
          <a:xfrm>
            <a:off x="635030" y="2702227"/>
            <a:ext cx="2416644" cy="2862322"/>
          </a:xfrm>
          <a:prstGeom prst="rect">
            <a:avLst/>
          </a:prstGeom>
          <a:noFill/>
        </p:spPr>
        <p:txBody>
          <a:bodyPr wrap="square" rtlCol="0">
            <a:spAutoFit/>
          </a:bodyPr>
          <a:lstStyle/>
          <a:p>
            <a:pPr algn="ctr"/>
            <a:r>
              <a:rPr lang="fr-FR" sz="2000" dirty="0" err="1" smtClean="0">
                <a:latin typeface="ADAM.CG PRO"/>
                <a:cs typeface="ADAM.CG PRO"/>
              </a:rPr>
              <a:t>Transparency</a:t>
            </a:r>
            <a:endParaRPr lang="fr-FR" sz="1200" dirty="0" smtClean="0">
              <a:latin typeface="ADAM.CG PRO"/>
              <a:cs typeface="ADAM.CG PRO"/>
            </a:endParaRPr>
          </a:p>
          <a:p>
            <a:pPr algn="ctr"/>
            <a:endParaRPr lang="fr-FR" sz="2000" dirty="0" smtClean="0">
              <a:latin typeface="ADAM.CG PRO"/>
              <a:cs typeface="ADAM.CG PRO"/>
            </a:endParaRPr>
          </a:p>
          <a:p>
            <a:pPr algn="ctr"/>
            <a:endParaRPr lang="fr-FR" sz="2000" dirty="0" smtClean="0">
              <a:latin typeface="ADAM.CG PRO"/>
              <a:cs typeface="ADAM.CG PRO"/>
            </a:endParaRPr>
          </a:p>
          <a:p>
            <a:pPr algn="ctr"/>
            <a:endParaRPr lang="fr-FR" sz="2000" dirty="0">
              <a:latin typeface="ADAM.CG PRO"/>
              <a:cs typeface="ADAM.CG PRO"/>
            </a:endParaRPr>
          </a:p>
          <a:p>
            <a:pPr algn="ctr"/>
            <a:r>
              <a:rPr lang="fr-FR" sz="2000" dirty="0" err="1" smtClean="0">
                <a:latin typeface="ADAM.CG PRO"/>
                <a:cs typeface="ADAM.CG PRO"/>
              </a:rPr>
              <a:t>Diaphanês</a:t>
            </a:r>
            <a:endParaRPr lang="fr-FR" sz="2000" dirty="0" smtClean="0">
              <a:latin typeface="ADAM.CG PRO"/>
              <a:cs typeface="ADAM.CG PRO"/>
            </a:endParaRPr>
          </a:p>
          <a:p>
            <a:pPr algn="ctr"/>
            <a:endParaRPr lang="fr-FR" sz="2000" dirty="0" smtClean="0">
              <a:latin typeface="ADAM.CG PRO"/>
              <a:cs typeface="ADAM.CG PRO"/>
            </a:endParaRPr>
          </a:p>
          <a:p>
            <a:pPr algn="ctr"/>
            <a:endParaRPr lang="fr-FR" sz="2000" dirty="0">
              <a:latin typeface="ADAM.CG PRO"/>
              <a:cs typeface="ADAM.CG PRO"/>
            </a:endParaRPr>
          </a:p>
          <a:p>
            <a:pPr algn="ctr"/>
            <a:endParaRPr lang="fr-FR" sz="2000" dirty="0">
              <a:latin typeface="ADAM.CG PRO"/>
              <a:cs typeface="ADAM.CG PRO"/>
            </a:endParaRPr>
          </a:p>
          <a:p>
            <a:pPr algn="ctr"/>
            <a:r>
              <a:rPr lang="fr-FR" sz="2000" dirty="0" smtClean="0">
                <a:latin typeface="ADAM.CG PRO"/>
                <a:cs typeface="ADAM.CG PRO"/>
              </a:rPr>
              <a:t>Dépoli </a:t>
            </a:r>
          </a:p>
        </p:txBody>
      </p:sp>
      <p:cxnSp>
        <p:nvCxnSpPr>
          <p:cNvPr id="7" name="Connecteur droit avec flèche 6"/>
          <p:cNvCxnSpPr/>
          <p:nvPr/>
        </p:nvCxnSpPr>
        <p:spPr>
          <a:xfrm>
            <a:off x="1823814" y="3149139"/>
            <a:ext cx="0" cy="635082"/>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 name="Connecteur droit avec flèche 8"/>
          <p:cNvCxnSpPr/>
          <p:nvPr/>
        </p:nvCxnSpPr>
        <p:spPr>
          <a:xfrm>
            <a:off x="1813373" y="4446462"/>
            <a:ext cx="0" cy="698590"/>
          </a:xfrm>
          <a:prstGeom prst="straightConnector1">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a:off x="2857638" y="3943000"/>
            <a:ext cx="2116769" cy="0"/>
          </a:xfrm>
          <a:prstGeom prst="straightConnector1">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5239003" y="3607819"/>
            <a:ext cx="2910557" cy="646331"/>
          </a:xfrm>
          <a:prstGeom prst="rect">
            <a:avLst/>
          </a:prstGeom>
          <a:noFill/>
        </p:spPr>
        <p:txBody>
          <a:bodyPr wrap="square" rtlCol="0">
            <a:spAutoFit/>
          </a:bodyPr>
          <a:lstStyle/>
          <a:p>
            <a:r>
              <a:rPr lang="fr-FR" sz="3600" dirty="0" smtClean="0">
                <a:latin typeface="ADAM.CG PRO"/>
                <a:cs typeface="ADAM.CG PRO"/>
              </a:rPr>
              <a:t>DIAPHANE</a:t>
            </a:r>
            <a:endParaRPr lang="fr-FR" sz="3600" dirty="0">
              <a:latin typeface="ADAM.CG PRO"/>
              <a:cs typeface="ADAM.CG PRO"/>
            </a:endParaRPr>
          </a:p>
        </p:txBody>
      </p:sp>
    </p:spTree>
    <p:extLst>
      <p:ext uri="{BB962C8B-B14F-4D97-AF65-F5344CB8AC3E}">
        <p14:creationId xmlns:p14="http://schemas.microsoft.com/office/powerpoint/2010/main" val="18715889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7614" y="109763"/>
            <a:ext cx="4624910" cy="1143000"/>
          </a:xfrm>
        </p:spPr>
        <p:txBody>
          <a:bodyPr>
            <a:normAutofit fontScale="90000"/>
          </a:bodyPr>
          <a:lstStyle/>
          <a:p>
            <a:r>
              <a:rPr lang="fr-FR" sz="3600" dirty="0" smtClean="0">
                <a:latin typeface="Arenq"/>
                <a:cs typeface="Arenq"/>
              </a:rPr>
              <a:t>Logo and </a:t>
            </a:r>
            <a:r>
              <a:rPr lang="fr-FR" sz="3600" dirty="0" err="1" smtClean="0">
                <a:latin typeface="Arenq"/>
                <a:cs typeface="Arenq"/>
              </a:rPr>
              <a:t>baseline</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3" name="Image 2" descr="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45" y="1916454"/>
            <a:ext cx="4931639" cy="1920420"/>
          </a:xfrm>
          <a:prstGeom prst="rect">
            <a:avLst/>
          </a:prstGeom>
        </p:spPr>
      </p:pic>
      <p:pic>
        <p:nvPicPr>
          <p:cNvPr id="4" name="Image 3" descr="3-aligné-sur-i.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31" y="4039825"/>
            <a:ext cx="6610832" cy="2465352"/>
          </a:xfrm>
          <a:prstGeom prst="rect">
            <a:avLst/>
          </a:prstGeom>
        </p:spPr>
      </p:pic>
      <p:cxnSp>
        <p:nvCxnSpPr>
          <p:cNvPr id="8" name="Connecteur droit 7"/>
          <p:cNvCxnSpPr>
            <a:stCxn id="4" idx="0"/>
          </p:cNvCxnSpPr>
          <p:nvPr/>
        </p:nvCxnSpPr>
        <p:spPr>
          <a:xfrm>
            <a:off x="3086785" y="4039825"/>
            <a:ext cx="539793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5216384" y="3440026"/>
            <a:ext cx="2593644" cy="400110"/>
          </a:xfrm>
          <a:prstGeom prst="rect">
            <a:avLst/>
          </a:prstGeom>
          <a:noFill/>
        </p:spPr>
        <p:txBody>
          <a:bodyPr wrap="square" rtlCol="0">
            <a:spAutoFit/>
          </a:bodyPr>
          <a:lstStyle/>
          <a:p>
            <a:pPr algn="r"/>
            <a:r>
              <a:rPr lang="fr-FR" sz="2000" b="1" dirty="0" smtClean="0"/>
              <a:t>Logo</a:t>
            </a:r>
            <a:endParaRPr lang="fr-FR" sz="2000" b="1" dirty="0"/>
          </a:p>
        </p:txBody>
      </p:sp>
      <p:sp>
        <p:nvSpPr>
          <p:cNvPr id="12" name="ZoneTexte 11"/>
          <p:cNvSpPr txBox="1"/>
          <p:nvPr/>
        </p:nvSpPr>
        <p:spPr>
          <a:xfrm>
            <a:off x="5216384" y="4322085"/>
            <a:ext cx="2593644" cy="400110"/>
          </a:xfrm>
          <a:prstGeom prst="rect">
            <a:avLst/>
          </a:prstGeom>
          <a:noFill/>
        </p:spPr>
        <p:txBody>
          <a:bodyPr wrap="square" rtlCol="0">
            <a:spAutoFit/>
          </a:bodyPr>
          <a:lstStyle/>
          <a:p>
            <a:pPr algn="r"/>
            <a:r>
              <a:rPr lang="fr-FR" sz="2000" b="1" dirty="0" smtClean="0"/>
              <a:t>Logo </a:t>
            </a:r>
            <a:r>
              <a:rPr lang="fr-FR" sz="2000" b="1" dirty="0" err="1" smtClean="0"/>
              <a:t>with</a:t>
            </a:r>
            <a:r>
              <a:rPr lang="fr-FR" sz="2000" b="1" dirty="0" smtClean="0"/>
              <a:t> </a:t>
            </a:r>
            <a:r>
              <a:rPr lang="fr-FR" sz="2000" b="1" dirty="0" err="1" smtClean="0"/>
              <a:t>baseline</a:t>
            </a:r>
            <a:endParaRPr lang="fr-FR" sz="2000" b="1" dirty="0"/>
          </a:p>
        </p:txBody>
      </p:sp>
    </p:spTree>
    <p:extLst>
      <p:ext uri="{BB962C8B-B14F-4D97-AF65-F5344CB8AC3E}">
        <p14:creationId xmlns:p14="http://schemas.microsoft.com/office/powerpoint/2010/main" val="4978070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0077" y="2044005"/>
            <a:ext cx="3919417" cy="1642997"/>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1569972" y="125441"/>
            <a:ext cx="6158777" cy="1143000"/>
          </a:xfrm>
        </p:spPr>
        <p:txBody>
          <a:bodyPr>
            <a:normAutofit/>
          </a:bodyPr>
          <a:lstStyle/>
          <a:p>
            <a:pPr algn="l"/>
            <a:r>
              <a:rPr lang="fr-FR" sz="3600" dirty="0" smtClean="0">
                <a:latin typeface="Arenq"/>
                <a:cs typeface="Arenq"/>
              </a:rPr>
              <a:t>FONT </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9" name="Image 8" descr="Capture d’écran 2015-12-10 à 13.32.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077" y="2023325"/>
            <a:ext cx="3741436" cy="1642997"/>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657077" y="4164872"/>
            <a:ext cx="3741436" cy="1780197"/>
          </a:xfrm>
          <a:prstGeom prst="rect">
            <a:avLst/>
          </a:prstGeom>
          <a:solidFill>
            <a:schemeClr val="accent1">
              <a:lumMod val="40000"/>
              <a:lumOff val="60000"/>
            </a:scheme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674714" y="4251520"/>
            <a:ext cx="3723799" cy="2062103"/>
          </a:xfrm>
          <a:prstGeom prst="rect">
            <a:avLst/>
          </a:prstGeom>
          <a:noFill/>
        </p:spPr>
        <p:txBody>
          <a:bodyPr wrap="square" rtlCol="0">
            <a:spAutoFit/>
          </a:bodyPr>
          <a:lstStyle/>
          <a:p>
            <a:r>
              <a:rPr lang="fr-FR" sz="1600" dirty="0" smtClean="0">
                <a:latin typeface="Goudy Old Style"/>
                <a:cs typeface="Goudy Old Style"/>
              </a:rPr>
              <a:t>BASELINE</a:t>
            </a:r>
          </a:p>
          <a:p>
            <a:endParaRPr lang="fr-FR" sz="1600" dirty="0">
              <a:latin typeface="Goudy Old Style"/>
              <a:cs typeface="Goudy Old Style"/>
            </a:endParaRPr>
          </a:p>
          <a:p>
            <a:r>
              <a:rPr lang="fr-FR" sz="1600" dirty="0" smtClean="0">
                <a:latin typeface="Goudy Old Style"/>
                <a:cs typeface="Goudy Old Style"/>
              </a:rPr>
              <a:t>Goudy Old Style Italic</a:t>
            </a:r>
          </a:p>
          <a:p>
            <a:endParaRPr lang="fr-FR" sz="1600" dirty="0">
              <a:latin typeface="Goudy Old Style"/>
              <a:cs typeface="Goudy Old Style"/>
            </a:endParaRPr>
          </a:p>
          <a:p>
            <a:r>
              <a:rPr lang="nl-NL" sz="1600" dirty="0" err="1">
                <a:latin typeface="Goudy Old Style"/>
                <a:cs typeface="Goudy Old Style"/>
              </a:rPr>
              <a:t>abcdefghijklmnopqrstuvwxyz</a:t>
            </a:r>
            <a:endParaRPr lang="nl-NL" sz="1600" dirty="0">
              <a:latin typeface="Goudy Old Style"/>
              <a:cs typeface="Goudy Old Style"/>
            </a:endParaRPr>
          </a:p>
          <a:p>
            <a:r>
              <a:rPr lang="nl-NL" sz="1600" dirty="0">
                <a:latin typeface="Goudy Old Style"/>
                <a:cs typeface="Goudy Old Style"/>
              </a:rPr>
              <a:t>1234567890 + = * % ^ ( ) ! ? ‘ " &amp; @ # / ; </a:t>
            </a:r>
            <a:endParaRPr lang="fr-FR" sz="1600" dirty="0" smtClean="0">
              <a:latin typeface="Goudy Old Style"/>
              <a:cs typeface="Goudy Old Style"/>
            </a:endParaRPr>
          </a:p>
          <a:p>
            <a:endParaRPr lang="fr-FR" sz="1600" dirty="0">
              <a:latin typeface="Goudy Old Style"/>
              <a:cs typeface="Goudy Old Style"/>
            </a:endParaRPr>
          </a:p>
          <a:p>
            <a:r>
              <a:rPr lang="fr-FR" sz="1600" dirty="0" smtClean="0">
                <a:latin typeface="Goudy Old Style"/>
                <a:cs typeface="Goudy Old Style"/>
              </a:rPr>
              <a:t> </a:t>
            </a:r>
            <a:endParaRPr lang="fr-FR" sz="1600" dirty="0">
              <a:latin typeface="Goudy Old Style"/>
              <a:cs typeface="Goudy Old Style"/>
            </a:endParaRPr>
          </a:p>
        </p:txBody>
      </p:sp>
      <p:pic>
        <p:nvPicPr>
          <p:cNvPr id="14" name="Image 13" descr="Logo.png"/>
          <p:cNvPicPr>
            <a:picLocks noChangeAspect="1"/>
          </p:cNvPicPr>
          <p:nvPr/>
        </p:nvPicPr>
        <p:blipFill rotWithShape="1">
          <a:blip r:embed="rId3">
            <a:extLst>
              <a:ext uri="{28A0092B-C50C-407E-A947-70E740481C1C}">
                <a14:useLocalDpi xmlns:a14="http://schemas.microsoft.com/office/drawing/2010/main" val="0"/>
              </a:ext>
            </a:extLst>
          </a:blip>
          <a:srcRect r="62494"/>
          <a:stretch/>
        </p:blipFill>
        <p:spPr>
          <a:xfrm>
            <a:off x="5142588" y="4393203"/>
            <a:ext cx="1849663" cy="1920420"/>
          </a:xfrm>
          <a:prstGeom prst="rect">
            <a:avLst/>
          </a:prstGeom>
        </p:spPr>
      </p:pic>
      <p:sp>
        <p:nvSpPr>
          <p:cNvPr id="3" name="ZoneTexte 2"/>
          <p:cNvSpPr txBox="1"/>
          <p:nvPr/>
        </p:nvSpPr>
        <p:spPr>
          <a:xfrm>
            <a:off x="4860077" y="2096662"/>
            <a:ext cx="3919417" cy="1569660"/>
          </a:xfrm>
          <a:prstGeom prst="rect">
            <a:avLst/>
          </a:prstGeom>
          <a:noFill/>
        </p:spPr>
        <p:txBody>
          <a:bodyPr wrap="square" rtlCol="0">
            <a:spAutoFit/>
          </a:bodyPr>
          <a:lstStyle/>
          <a:p>
            <a:r>
              <a:rPr lang="fr-FR" sz="1600" dirty="0" smtClean="0">
                <a:latin typeface="Arenq"/>
                <a:cs typeface="Arenq"/>
              </a:rPr>
              <a:t>COMMUNICATION SUPPORT</a:t>
            </a:r>
          </a:p>
          <a:p>
            <a:endParaRPr lang="fr-FR" sz="1600" dirty="0">
              <a:latin typeface="Arenq"/>
              <a:cs typeface="Arenq"/>
            </a:endParaRPr>
          </a:p>
          <a:p>
            <a:r>
              <a:rPr lang="fr-FR" sz="1600" dirty="0" smtClean="0">
                <a:latin typeface="Arenq"/>
                <a:cs typeface="Arenq"/>
              </a:rPr>
              <a:t>ARENQ</a:t>
            </a:r>
          </a:p>
          <a:p>
            <a:endParaRPr lang="fr-FR" sz="1600" dirty="0">
              <a:latin typeface="Arenq"/>
              <a:cs typeface="Arenq"/>
            </a:endParaRPr>
          </a:p>
          <a:p>
            <a:r>
              <a:rPr lang="nl-NL" sz="1600" dirty="0" err="1">
                <a:latin typeface="Arenq"/>
                <a:cs typeface="Arenq"/>
              </a:rPr>
              <a:t>abcdefghijklmnopqrstuvwxyz</a:t>
            </a:r>
            <a:endParaRPr lang="nl-NL" sz="1600" dirty="0">
              <a:latin typeface="Arenq"/>
              <a:cs typeface="Arenq"/>
            </a:endParaRPr>
          </a:p>
          <a:p>
            <a:r>
              <a:rPr lang="nl-NL" sz="1600" dirty="0" smtClean="0">
                <a:latin typeface="Arenq"/>
                <a:cs typeface="Arenq"/>
              </a:rPr>
              <a:t>1234567890</a:t>
            </a:r>
            <a:endParaRPr lang="fr-FR" sz="1600" dirty="0">
              <a:latin typeface="Arenq"/>
              <a:cs typeface="Arenq"/>
            </a:endParaRPr>
          </a:p>
        </p:txBody>
      </p:sp>
    </p:spTree>
    <p:extLst>
      <p:ext uri="{BB962C8B-B14F-4D97-AF65-F5344CB8AC3E}">
        <p14:creationId xmlns:p14="http://schemas.microsoft.com/office/powerpoint/2010/main" val="19015337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7108" y="125443"/>
            <a:ext cx="6158777" cy="1143000"/>
          </a:xfrm>
        </p:spPr>
        <p:txBody>
          <a:bodyPr>
            <a:normAutofit/>
          </a:bodyPr>
          <a:lstStyle/>
          <a:p>
            <a:r>
              <a:rPr lang="fr-FR" sz="3600" dirty="0" smtClean="0">
                <a:latin typeface="Arenq"/>
                <a:cs typeface="Arenq"/>
              </a:rPr>
              <a:t>TARGET</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4" name="Image 3"/>
          <p:cNvPicPr>
            <a:picLocks noChangeAspect="1"/>
          </p:cNvPicPr>
          <p:nvPr/>
        </p:nvPicPr>
        <p:blipFill rotWithShape="1">
          <a:blip r:embed="rId2"/>
          <a:srcRect b="3411"/>
          <a:stretch/>
        </p:blipFill>
        <p:spPr>
          <a:xfrm>
            <a:off x="893759" y="1665044"/>
            <a:ext cx="6541460" cy="42122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18319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6186" y="124568"/>
            <a:ext cx="7851953" cy="1143000"/>
          </a:xfrm>
        </p:spPr>
        <p:txBody>
          <a:bodyPr>
            <a:normAutofit/>
          </a:bodyPr>
          <a:lstStyle/>
          <a:p>
            <a:r>
              <a:rPr lang="fr-FR" sz="3600" dirty="0" smtClean="0">
                <a:latin typeface="Arenq"/>
                <a:cs typeface="Arenq"/>
              </a:rPr>
              <a:t>MATERIAL OF THE </a:t>
            </a:r>
            <a:r>
              <a:rPr lang="fr-FR" sz="3600" dirty="0" err="1" smtClean="0">
                <a:latin typeface="Arenq"/>
                <a:cs typeface="Arenq"/>
              </a:rPr>
              <a:t>PRODUCTs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8121032" y="5629089"/>
            <a:ext cx="896173"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3" name="Image 2"/>
          <p:cNvPicPr>
            <a:picLocks noChangeAspect="1"/>
          </p:cNvPicPr>
          <p:nvPr/>
        </p:nvPicPr>
        <p:blipFill>
          <a:blip r:embed="rId2"/>
          <a:stretch>
            <a:fillRect/>
          </a:stretch>
        </p:blipFill>
        <p:spPr>
          <a:xfrm>
            <a:off x="2916047" y="2433676"/>
            <a:ext cx="1583296" cy="1188861"/>
          </a:xfrm>
          <a:prstGeom prst="rect">
            <a:avLst/>
          </a:prstGeom>
        </p:spPr>
      </p:pic>
      <p:cxnSp>
        <p:nvCxnSpPr>
          <p:cNvPr id="6" name="Connecteur droit 5"/>
          <p:cNvCxnSpPr/>
          <p:nvPr/>
        </p:nvCxnSpPr>
        <p:spPr>
          <a:xfrm flipV="1">
            <a:off x="418195" y="2084619"/>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574972" y="1972012"/>
            <a:ext cx="2788076" cy="461665"/>
          </a:xfrm>
          <a:prstGeom prst="rect">
            <a:avLst/>
          </a:prstGeom>
          <a:noFill/>
        </p:spPr>
        <p:txBody>
          <a:bodyPr wrap="square" rtlCol="0">
            <a:spAutoFit/>
          </a:bodyPr>
          <a:lstStyle/>
          <a:p>
            <a:r>
              <a:rPr lang="fr-FR" sz="2400" b="1" i="1" dirty="0" smtClean="0">
                <a:solidFill>
                  <a:schemeClr val="bg2">
                    <a:lumMod val="25000"/>
                  </a:schemeClr>
                </a:solidFill>
              </a:rPr>
              <a:t>LAMB SKIN</a:t>
            </a:r>
          </a:p>
        </p:txBody>
      </p:sp>
      <p:sp>
        <p:nvSpPr>
          <p:cNvPr id="8" name="ZoneTexte 7"/>
          <p:cNvSpPr txBox="1"/>
          <p:nvPr/>
        </p:nvSpPr>
        <p:spPr>
          <a:xfrm>
            <a:off x="702944" y="2433677"/>
            <a:ext cx="3063509" cy="1107996"/>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Black</a:t>
            </a:r>
          </a:p>
          <a:p>
            <a:pPr marL="342900" indent="-342900">
              <a:buFont typeface="Wingdings" charset="2"/>
              <a:buChar char="§"/>
            </a:pPr>
            <a:r>
              <a:rPr lang="fr-FR" sz="2200" i="1" dirty="0" smtClean="0">
                <a:solidFill>
                  <a:schemeClr val="bg2">
                    <a:lumMod val="25000"/>
                  </a:schemeClr>
                </a:solidFill>
              </a:rPr>
              <a:t>Brown</a:t>
            </a:r>
          </a:p>
          <a:p>
            <a:pPr marL="342900" indent="-342900">
              <a:buFont typeface="Wingdings" charset="2"/>
              <a:buChar char="§"/>
            </a:pPr>
            <a:r>
              <a:rPr lang="fr-FR" sz="2200" i="1" dirty="0" smtClean="0">
                <a:solidFill>
                  <a:schemeClr val="bg2">
                    <a:lumMod val="25000"/>
                  </a:schemeClr>
                </a:solidFill>
              </a:rPr>
              <a:t>Grey</a:t>
            </a:r>
            <a:endParaRPr lang="fr-FR" sz="2200" i="1" dirty="0">
              <a:solidFill>
                <a:schemeClr val="bg2">
                  <a:lumMod val="25000"/>
                </a:schemeClr>
              </a:solidFill>
            </a:endParaRPr>
          </a:p>
        </p:txBody>
      </p:sp>
      <p:pic>
        <p:nvPicPr>
          <p:cNvPr id="4" name="Image 3"/>
          <p:cNvPicPr>
            <a:picLocks noChangeAspect="1"/>
          </p:cNvPicPr>
          <p:nvPr/>
        </p:nvPicPr>
        <p:blipFill rotWithShape="1">
          <a:blip r:embed="rId3"/>
          <a:srcRect l="23123" t="54967" r="31258"/>
          <a:stretch/>
        </p:blipFill>
        <p:spPr>
          <a:xfrm>
            <a:off x="4659935" y="2450304"/>
            <a:ext cx="1583296" cy="1172233"/>
          </a:xfrm>
          <a:prstGeom prst="rect">
            <a:avLst/>
          </a:prstGeom>
        </p:spPr>
      </p:pic>
      <p:pic>
        <p:nvPicPr>
          <p:cNvPr id="9" name="Image 8"/>
          <p:cNvPicPr>
            <a:picLocks noChangeAspect="1"/>
          </p:cNvPicPr>
          <p:nvPr/>
        </p:nvPicPr>
        <p:blipFill rotWithShape="1">
          <a:blip r:embed="rId4"/>
          <a:srcRect t="21458" r="20886"/>
          <a:stretch/>
        </p:blipFill>
        <p:spPr>
          <a:xfrm>
            <a:off x="6384479" y="2450304"/>
            <a:ext cx="1583296" cy="1172233"/>
          </a:xfrm>
          <a:prstGeom prst="rect">
            <a:avLst/>
          </a:prstGeom>
        </p:spPr>
      </p:pic>
      <p:cxnSp>
        <p:nvCxnSpPr>
          <p:cNvPr id="12" name="Connecteur droit 11"/>
          <p:cNvCxnSpPr/>
          <p:nvPr/>
        </p:nvCxnSpPr>
        <p:spPr>
          <a:xfrm flipV="1">
            <a:off x="418195" y="4557645"/>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574972" y="4445038"/>
            <a:ext cx="2788076" cy="461665"/>
          </a:xfrm>
          <a:prstGeom prst="rect">
            <a:avLst/>
          </a:prstGeom>
          <a:noFill/>
        </p:spPr>
        <p:txBody>
          <a:bodyPr wrap="square" rtlCol="0">
            <a:spAutoFit/>
          </a:bodyPr>
          <a:lstStyle/>
          <a:p>
            <a:r>
              <a:rPr lang="fr-FR" sz="2400" b="1" i="1" dirty="0" smtClean="0">
                <a:solidFill>
                  <a:schemeClr val="bg2">
                    <a:lumMod val="25000"/>
                  </a:schemeClr>
                </a:solidFill>
              </a:rPr>
              <a:t>CALF SKIN</a:t>
            </a:r>
          </a:p>
        </p:txBody>
      </p:sp>
      <p:sp>
        <p:nvSpPr>
          <p:cNvPr id="14" name="ZoneTexte 13"/>
          <p:cNvSpPr txBox="1"/>
          <p:nvPr/>
        </p:nvSpPr>
        <p:spPr>
          <a:xfrm>
            <a:off x="702944" y="4906703"/>
            <a:ext cx="3063509" cy="1107996"/>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Kaki</a:t>
            </a:r>
          </a:p>
          <a:p>
            <a:pPr marL="342900" indent="-342900">
              <a:buFont typeface="Wingdings" charset="2"/>
              <a:buChar char="§"/>
            </a:pPr>
            <a:r>
              <a:rPr lang="fr-FR" sz="2200" i="1" dirty="0" smtClean="0">
                <a:solidFill>
                  <a:schemeClr val="bg2">
                    <a:lumMod val="25000"/>
                  </a:schemeClr>
                </a:solidFill>
              </a:rPr>
              <a:t>Brown</a:t>
            </a:r>
          </a:p>
          <a:p>
            <a:pPr marL="342900" indent="-342900">
              <a:buFont typeface="Wingdings" charset="2"/>
              <a:buChar char="§"/>
            </a:pPr>
            <a:r>
              <a:rPr lang="fr-FR" sz="2200" i="1" dirty="0" err="1" smtClean="0">
                <a:solidFill>
                  <a:schemeClr val="bg2">
                    <a:lumMod val="25000"/>
                  </a:schemeClr>
                </a:solidFill>
              </a:rPr>
              <a:t>Red</a:t>
            </a:r>
            <a:endParaRPr lang="fr-FR" sz="2200" i="1" dirty="0">
              <a:solidFill>
                <a:schemeClr val="bg2">
                  <a:lumMod val="25000"/>
                </a:schemeClr>
              </a:solidFill>
            </a:endParaRPr>
          </a:p>
        </p:txBody>
      </p:sp>
      <p:pic>
        <p:nvPicPr>
          <p:cNvPr id="15" name="Image 14"/>
          <p:cNvPicPr>
            <a:picLocks noChangeAspect="1"/>
          </p:cNvPicPr>
          <p:nvPr/>
        </p:nvPicPr>
        <p:blipFill rotWithShape="1">
          <a:blip r:embed="rId3"/>
          <a:srcRect l="23123" t="54967" r="31258"/>
          <a:stretch/>
        </p:blipFill>
        <p:spPr>
          <a:xfrm>
            <a:off x="4659935" y="4923330"/>
            <a:ext cx="1583296" cy="1172233"/>
          </a:xfrm>
          <a:prstGeom prst="rect">
            <a:avLst/>
          </a:prstGeom>
        </p:spPr>
      </p:pic>
      <p:pic>
        <p:nvPicPr>
          <p:cNvPr id="18" name="Image 17"/>
          <p:cNvPicPr>
            <a:picLocks noChangeAspect="1"/>
          </p:cNvPicPr>
          <p:nvPr/>
        </p:nvPicPr>
        <p:blipFill rotWithShape="1">
          <a:blip r:embed="rId5"/>
          <a:srcRect l="30025" t="51643" r="44927" b="30266"/>
          <a:stretch/>
        </p:blipFill>
        <p:spPr>
          <a:xfrm>
            <a:off x="2916047" y="4923330"/>
            <a:ext cx="1583296" cy="1172233"/>
          </a:xfrm>
          <a:prstGeom prst="rect">
            <a:avLst/>
          </a:prstGeom>
        </p:spPr>
      </p:pic>
      <p:pic>
        <p:nvPicPr>
          <p:cNvPr id="19" name="Image 18"/>
          <p:cNvPicPr>
            <a:picLocks noChangeAspect="1"/>
          </p:cNvPicPr>
          <p:nvPr/>
        </p:nvPicPr>
        <p:blipFill>
          <a:blip r:embed="rId6"/>
          <a:stretch>
            <a:fillRect/>
          </a:stretch>
        </p:blipFill>
        <p:spPr>
          <a:xfrm>
            <a:off x="6384479" y="4923331"/>
            <a:ext cx="1475126" cy="1155604"/>
          </a:xfrm>
          <a:prstGeom prst="rect">
            <a:avLst/>
          </a:prstGeom>
        </p:spPr>
      </p:pic>
    </p:spTree>
    <p:extLst>
      <p:ext uri="{BB962C8B-B14F-4D97-AF65-F5344CB8AC3E}">
        <p14:creationId xmlns:p14="http://schemas.microsoft.com/office/powerpoint/2010/main" val="18129418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96" y="93206"/>
            <a:ext cx="6158777" cy="1143000"/>
          </a:xfrm>
        </p:spPr>
        <p:txBody>
          <a:bodyPr>
            <a:normAutofit/>
          </a:bodyPr>
          <a:lstStyle/>
          <a:p>
            <a:r>
              <a:rPr lang="fr-FR" sz="3600" dirty="0" err="1" smtClean="0">
                <a:latin typeface="Arenq"/>
                <a:cs typeface="Arenq"/>
              </a:rPr>
              <a:t>PRODUCTs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cxnSp>
        <p:nvCxnSpPr>
          <p:cNvPr id="8" name="Connecteur droit 7"/>
          <p:cNvCxnSpPr/>
          <p:nvPr/>
        </p:nvCxnSpPr>
        <p:spPr>
          <a:xfrm flipV="1">
            <a:off x="3386381" y="3321220"/>
            <a:ext cx="2009288" cy="1084872"/>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5552444" y="2639163"/>
            <a:ext cx="2788076" cy="1000274"/>
          </a:xfrm>
          <a:prstGeom prst="rect">
            <a:avLst/>
          </a:prstGeom>
          <a:noFill/>
        </p:spPr>
        <p:txBody>
          <a:bodyPr wrap="square" rtlCol="0">
            <a:spAutoFit/>
          </a:bodyPr>
          <a:lstStyle/>
          <a:p>
            <a:r>
              <a:rPr lang="fr-FR" sz="3500" b="1" i="1" dirty="0" err="1" smtClean="0">
                <a:solidFill>
                  <a:schemeClr val="bg2">
                    <a:lumMod val="25000"/>
                  </a:schemeClr>
                </a:solidFill>
              </a:rPr>
              <a:t>Backpack</a:t>
            </a:r>
            <a:endParaRPr lang="fr-FR" sz="3500" b="1" i="1" dirty="0" smtClean="0">
              <a:solidFill>
                <a:schemeClr val="bg2">
                  <a:lumMod val="25000"/>
                </a:schemeClr>
              </a:solidFill>
            </a:endParaRPr>
          </a:p>
          <a:p>
            <a:r>
              <a:rPr lang="fr-FR" sz="2400" b="1" i="1" dirty="0" smtClean="0">
                <a:solidFill>
                  <a:schemeClr val="bg2">
                    <a:lumMod val="25000"/>
                  </a:schemeClr>
                </a:solidFill>
              </a:rPr>
              <a:t>Model: Emile</a:t>
            </a:r>
          </a:p>
        </p:txBody>
      </p:sp>
      <p:sp>
        <p:nvSpPr>
          <p:cNvPr id="23" name="ZoneTexte 22"/>
          <p:cNvSpPr txBox="1"/>
          <p:nvPr/>
        </p:nvSpPr>
        <p:spPr>
          <a:xfrm>
            <a:off x="5786345" y="3714177"/>
            <a:ext cx="2788076" cy="1446550"/>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Calf Skin</a:t>
            </a:r>
          </a:p>
          <a:p>
            <a:pPr marL="342900" indent="-342900">
              <a:buFont typeface="Wingdings" charset="2"/>
              <a:buChar char="§"/>
            </a:pPr>
            <a:r>
              <a:rPr lang="fr-FR" sz="2200" i="1" dirty="0" smtClean="0">
                <a:solidFill>
                  <a:schemeClr val="bg2">
                    <a:lumMod val="25000"/>
                  </a:schemeClr>
                </a:solidFill>
              </a:rPr>
              <a:t>Full grain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err="1" smtClean="0">
                <a:solidFill>
                  <a:schemeClr val="bg2">
                    <a:lumMod val="25000"/>
                  </a:schemeClr>
                </a:solidFill>
              </a:rPr>
              <a:t>Mineral</a:t>
            </a:r>
            <a:r>
              <a:rPr lang="fr-FR" sz="2200" i="1" dirty="0" smtClean="0">
                <a:solidFill>
                  <a:schemeClr val="bg2">
                    <a:lumMod val="25000"/>
                  </a:schemeClr>
                </a:solidFill>
              </a:rPr>
              <a:t> </a:t>
            </a:r>
            <a:r>
              <a:rPr lang="fr-FR" sz="2200" i="1" dirty="0" err="1" smtClean="0">
                <a:solidFill>
                  <a:schemeClr val="bg2">
                    <a:lumMod val="25000"/>
                  </a:schemeClr>
                </a:solidFill>
              </a:rPr>
              <a:t>tanning</a:t>
            </a:r>
            <a:endParaRPr lang="fr-FR" sz="2200" i="1" dirty="0" smtClean="0">
              <a:solidFill>
                <a:schemeClr val="bg2">
                  <a:lumMod val="25000"/>
                </a:schemeClr>
              </a:solidFill>
            </a:endParaRPr>
          </a:p>
          <a:p>
            <a:pPr marL="342900" indent="-342900">
              <a:buFont typeface="Wingdings" charset="2"/>
              <a:buChar char="§"/>
            </a:pPr>
            <a:r>
              <a:rPr lang="fr-FR" sz="2200" i="1" dirty="0" smtClean="0">
                <a:solidFill>
                  <a:schemeClr val="bg2">
                    <a:lumMod val="25000"/>
                  </a:schemeClr>
                </a:solidFill>
              </a:rPr>
              <a:t>KAKI</a:t>
            </a:r>
            <a:endParaRPr lang="fr-FR" sz="2200" i="1" dirty="0">
              <a:solidFill>
                <a:schemeClr val="bg2">
                  <a:lumMod val="25000"/>
                </a:schemeClr>
              </a:solidFill>
            </a:endParaRPr>
          </a:p>
        </p:txBody>
      </p:sp>
      <p:pic>
        <p:nvPicPr>
          <p:cNvPr id="3" name="Image 2" descr="saco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21" y="2241250"/>
            <a:ext cx="2766060" cy="4329684"/>
          </a:xfrm>
          <a:prstGeom prst="rect">
            <a:avLst/>
          </a:prstGeom>
        </p:spPr>
      </p:pic>
    </p:spTree>
    <p:extLst>
      <p:ext uri="{BB962C8B-B14F-4D97-AF65-F5344CB8AC3E}">
        <p14:creationId xmlns:p14="http://schemas.microsoft.com/office/powerpoint/2010/main" val="26152973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96" y="93206"/>
            <a:ext cx="6158777" cy="1143000"/>
          </a:xfrm>
        </p:spPr>
        <p:txBody>
          <a:bodyPr>
            <a:normAutofit/>
          </a:bodyPr>
          <a:lstStyle/>
          <a:p>
            <a:r>
              <a:rPr lang="fr-FR" sz="3600" dirty="0" err="1" smtClean="0">
                <a:latin typeface="Arenq"/>
                <a:cs typeface="Arenq"/>
              </a:rPr>
              <a:t>PRODUCTs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13" name="Image 12" descr="12366609_10207007035868729_1883167849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529" y="3951375"/>
            <a:ext cx="2703213" cy="2671464"/>
          </a:xfrm>
          <a:prstGeom prst="rect">
            <a:avLst/>
          </a:prstGeom>
        </p:spPr>
      </p:pic>
      <p:pic>
        <p:nvPicPr>
          <p:cNvPr id="14" name="Image 13" descr="12358524_10207007052829153_1806862049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875" y="4119301"/>
            <a:ext cx="2431760" cy="2324818"/>
          </a:xfrm>
          <a:prstGeom prst="rect">
            <a:avLst/>
          </a:prstGeom>
        </p:spPr>
      </p:pic>
      <p:cxnSp>
        <p:nvCxnSpPr>
          <p:cNvPr id="8" name="Connecteur droit 7"/>
          <p:cNvCxnSpPr/>
          <p:nvPr/>
        </p:nvCxnSpPr>
        <p:spPr>
          <a:xfrm flipV="1">
            <a:off x="1609697" y="2288458"/>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1750799" y="1288184"/>
            <a:ext cx="2788076" cy="1000274"/>
          </a:xfrm>
          <a:prstGeom prst="rect">
            <a:avLst/>
          </a:prstGeom>
          <a:noFill/>
        </p:spPr>
        <p:txBody>
          <a:bodyPr wrap="square" rtlCol="0">
            <a:spAutoFit/>
          </a:bodyPr>
          <a:lstStyle/>
          <a:p>
            <a:r>
              <a:rPr lang="fr-FR" sz="3500" b="1" i="1" dirty="0" err="1" smtClean="0">
                <a:solidFill>
                  <a:schemeClr val="bg2">
                    <a:lumMod val="25000"/>
                  </a:schemeClr>
                </a:solidFill>
              </a:rPr>
              <a:t>Handbag</a:t>
            </a:r>
            <a:endParaRPr lang="fr-FR" sz="3500" b="1" i="1" dirty="0" smtClean="0">
              <a:solidFill>
                <a:schemeClr val="bg2">
                  <a:lumMod val="25000"/>
                </a:schemeClr>
              </a:solidFill>
            </a:endParaRPr>
          </a:p>
          <a:p>
            <a:r>
              <a:rPr lang="fr-FR" sz="2400" b="1" i="1" dirty="0" smtClean="0">
                <a:solidFill>
                  <a:schemeClr val="bg2">
                    <a:lumMod val="25000"/>
                  </a:schemeClr>
                </a:solidFill>
              </a:rPr>
              <a:t>Model: Andrea</a:t>
            </a:r>
          </a:p>
        </p:txBody>
      </p:sp>
      <p:sp>
        <p:nvSpPr>
          <p:cNvPr id="16" name="ZoneTexte 15"/>
          <p:cNvSpPr txBox="1"/>
          <p:nvPr/>
        </p:nvSpPr>
        <p:spPr>
          <a:xfrm>
            <a:off x="1984699" y="2363198"/>
            <a:ext cx="3063509" cy="1446550"/>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Calf Skin</a:t>
            </a:r>
          </a:p>
          <a:p>
            <a:pPr marL="342900" indent="-342900">
              <a:buFont typeface="Wingdings" charset="2"/>
              <a:buChar char="§"/>
            </a:pPr>
            <a:r>
              <a:rPr lang="fr-FR" sz="2200" i="1" dirty="0" smtClean="0">
                <a:solidFill>
                  <a:schemeClr val="bg2">
                    <a:lumMod val="25000"/>
                  </a:schemeClr>
                </a:solidFill>
              </a:rPr>
              <a:t>Full grain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err="1" smtClean="0">
                <a:solidFill>
                  <a:schemeClr val="bg2">
                    <a:lumMod val="25000"/>
                  </a:schemeClr>
                </a:solidFill>
              </a:rPr>
              <a:t>Tumbled</a:t>
            </a:r>
            <a:r>
              <a:rPr lang="fr-FR" sz="2200" i="1" dirty="0" smtClean="0">
                <a:solidFill>
                  <a:schemeClr val="bg2">
                    <a:lumMod val="25000"/>
                  </a:schemeClr>
                </a:solidFill>
              </a:rPr>
              <a:t> grain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smtClean="0">
                <a:solidFill>
                  <a:schemeClr val="bg2">
                    <a:lumMod val="25000"/>
                  </a:schemeClr>
                </a:solidFill>
              </a:rPr>
              <a:t>BROWN</a:t>
            </a:r>
            <a:endParaRPr lang="fr-FR" sz="2200" i="1" dirty="0">
              <a:solidFill>
                <a:schemeClr val="bg2">
                  <a:lumMod val="25000"/>
                </a:schemeClr>
              </a:solidFill>
            </a:endParaRPr>
          </a:p>
        </p:txBody>
      </p:sp>
      <p:cxnSp>
        <p:nvCxnSpPr>
          <p:cNvPr id="17" name="Connecteur droit 16"/>
          <p:cNvCxnSpPr/>
          <p:nvPr/>
        </p:nvCxnSpPr>
        <p:spPr>
          <a:xfrm flipV="1">
            <a:off x="5775736" y="2288458"/>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5995228" y="1288184"/>
            <a:ext cx="2788076" cy="1000274"/>
          </a:xfrm>
          <a:prstGeom prst="rect">
            <a:avLst/>
          </a:prstGeom>
          <a:noFill/>
        </p:spPr>
        <p:txBody>
          <a:bodyPr wrap="square" rtlCol="0">
            <a:spAutoFit/>
          </a:bodyPr>
          <a:lstStyle/>
          <a:p>
            <a:r>
              <a:rPr lang="fr-FR" sz="3500" b="1" i="1" dirty="0" err="1" smtClean="0">
                <a:solidFill>
                  <a:schemeClr val="bg2">
                    <a:lumMod val="25000"/>
                  </a:schemeClr>
                </a:solidFill>
              </a:rPr>
              <a:t>Handbag</a:t>
            </a:r>
            <a:endParaRPr lang="fr-FR" sz="3500" b="1" i="1" dirty="0" smtClean="0">
              <a:solidFill>
                <a:schemeClr val="bg2">
                  <a:lumMod val="25000"/>
                </a:schemeClr>
              </a:solidFill>
            </a:endParaRPr>
          </a:p>
          <a:p>
            <a:r>
              <a:rPr lang="fr-FR" sz="2400" b="1" i="1" dirty="0" smtClean="0">
                <a:solidFill>
                  <a:schemeClr val="bg2">
                    <a:lumMod val="25000"/>
                  </a:schemeClr>
                </a:solidFill>
              </a:rPr>
              <a:t>Model: Andrea</a:t>
            </a:r>
          </a:p>
        </p:txBody>
      </p:sp>
      <p:sp>
        <p:nvSpPr>
          <p:cNvPr id="19" name="ZoneTexte 18"/>
          <p:cNvSpPr txBox="1"/>
          <p:nvPr/>
        </p:nvSpPr>
        <p:spPr>
          <a:xfrm>
            <a:off x="6150739" y="2363198"/>
            <a:ext cx="3177472" cy="1446550"/>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Calf Skin</a:t>
            </a:r>
          </a:p>
          <a:p>
            <a:pPr marL="342900" indent="-342900">
              <a:buFont typeface="Wingdings" charset="2"/>
              <a:buChar char="§"/>
            </a:pPr>
            <a:r>
              <a:rPr lang="fr-FR" sz="2200" i="1" dirty="0" smtClean="0">
                <a:solidFill>
                  <a:schemeClr val="bg2">
                    <a:lumMod val="25000"/>
                  </a:schemeClr>
                </a:solidFill>
              </a:rPr>
              <a:t>Full grain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err="1" smtClean="0">
                <a:solidFill>
                  <a:schemeClr val="bg2">
                    <a:lumMod val="25000"/>
                  </a:schemeClr>
                </a:solidFill>
              </a:rPr>
              <a:t>Tumbled</a:t>
            </a:r>
            <a:r>
              <a:rPr lang="fr-FR" sz="2200" i="1" dirty="0" smtClean="0">
                <a:solidFill>
                  <a:schemeClr val="bg2">
                    <a:lumMod val="25000"/>
                  </a:schemeClr>
                </a:solidFill>
              </a:rPr>
              <a:t> grain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smtClean="0">
                <a:solidFill>
                  <a:schemeClr val="bg2">
                    <a:lumMod val="25000"/>
                  </a:schemeClr>
                </a:solidFill>
              </a:rPr>
              <a:t>BROWN </a:t>
            </a:r>
            <a:r>
              <a:rPr lang="fr-FR" i="1" dirty="0" smtClean="0">
                <a:solidFill>
                  <a:schemeClr val="bg2">
                    <a:lumMod val="25000"/>
                  </a:schemeClr>
                </a:solidFill>
              </a:rPr>
              <a:t>and BLACK</a:t>
            </a:r>
            <a:endParaRPr lang="fr-FR" i="1" dirty="0">
              <a:solidFill>
                <a:schemeClr val="bg2">
                  <a:lumMod val="25000"/>
                </a:schemeClr>
              </a:solidFill>
            </a:endParaRPr>
          </a:p>
        </p:txBody>
      </p:sp>
      <p:cxnSp>
        <p:nvCxnSpPr>
          <p:cNvPr id="20" name="Connecteur droit 19"/>
          <p:cNvCxnSpPr/>
          <p:nvPr/>
        </p:nvCxnSpPr>
        <p:spPr>
          <a:xfrm>
            <a:off x="1750799" y="5190050"/>
            <a:ext cx="1325943" cy="1128953"/>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23" name="ZoneTexte 22"/>
          <p:cNvSpPr txBox="1"/>
          <p:nvPr/>
        </p:nvSpPr>
        <p:spPr>
          <a:xfrm>
            <a:off x="3156145" y="6026325"/>
            <a:ext cx="3063509" cy="430887"/>
          </a:xfrm>
          <a:prstGeom prst="rect">
            <a:avLst/>
          </a:prstGeom>
          <a:noFill/>
        </p:spPr>
        <p:txBody>
          <a:bodyPr wrap="square" rtlCol="0">
            <a:spAutoFit/>
          </a:bodyPr>
          <a:lstStyle/>
          <a:p>
            <a:r>
              <a:rPr lang="fr-FR" sz="2200" i="1" dirty="0" smtClean="0">
                <a:solidFill>
                  <a:schemeClr val="bg2">
                    <a:lumMod val="25000"/>
                  </a:schemeClr>
                </a:solidFill>
              </a:rPr>
              <a:t>Lamb Skin</a:t>
            </a:r>
            <a:endParaRPr lang="fr-FR" sz="2200" i="1" dirty="0">
              <a:solidFill>
                <a:schemeClr val="bg2">
                  <a:lumMod val="25000"/>
                </a:schemeClr>
              </a:solidFill>
            </a:endParaRPr>
          </a:p>
        </p:txBody>
      </p:sp>
      <p:cxnSp>
        <p:nvCxnSpPr>
          <p:cNvPr id="26" name="Connecteur droit 25"/>
          <p:cNvCxnSpPr>
            <a:endCxn id="29" idx="1"/>
          </p:cNvCxnSpPr>
          <p:nvPr/>
        </p:nvCxnSpPr>
        <p:spPr>
          <a:xfrm>
            <a:off x="5988881" y="5190050"/>
            <a:ext cx="349830" cy="1385749"/>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29" name="ZoneTexte 28"/>
          <p:cNvSpPr txBox="1"/>
          <p:nvPr/>
        </p:nvSpPr>
        <p:spPr>
          <a:xfrm>
            <a:off x="6338711" y="6360355"/>
            <a:ext cx="3063509" cy="430887"/>
          </a:xfrm>
          <a:prstGeom prst="rect">
            <a:avLst/>
          </a:prstGeom>
          <a:noFill/>
        </p:spPr>
        <p:txBody>
          <a:bodyPr wrap="square" rtlCol="0">
            <a:spAutoFit/>
          </a:bodyPr>
          <a:lstStyle/>
          <a:p>
            <a:r>
              <a:rPr lang="fr-FR" sz="2200" i="1" dirty="0" smtClean="0">
                <a:solidFill>
                  <a:schemeClr val="bg2">
                    <a:lumMod val="25000"/>
                  </a:schemeClr>
                </a:solidFill>
              </a:rPr>
              <a:t>Lamb Skin</a:t>
            </a:r>
            <a:endParaRPr lang="fr-FR" sz="2200" i="1" dirty="0">
              <a:solidFill>
                <a:schemeClr val="bg2">
                  <a:lumMod val="25000"/>
                </a:schemeClr>
              </a:solidFill>
            </a:endParaRPr>
          </a:p>
        </p:txBody>
      </p:sp>
      <p:cxnSp>
        <p:nvCxnSpPr>
          <p:cNvPr id="30" name="Connecteur droit 29"/>
          <p:cNvCxnSpPr/>
          <p:nvPr/>
        </p:nvCxnSpPr>
        <p:spPr>
          <a:xfrm>
            <a:off x="2413770" y="5001894"/>
            <a:ext cx="758053" cy="451807"/>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33" name="ZoneTexte 32"/>
          <p:cNvSpPr txBox="1"/>
          <p:nvPr/>
        </p:nvSpPr>
        <p:spPr>
          <a:xfrm>
            <a:off x="3234535" y="5238257"/>
            <a:ext cx="3063509" cy="430887"/>
          </a:xfrm>
          <a:prstGeom prst="rect">
            <a:avLst/>
          </a:prstGeom>
          <a:noFill/>
        </p:spPr>
        <p:txBody>
          <a:bodyPr wrap="square" rtlCol="0">
            <a:spAutoFit/>
          </a:bodyPr>
          <a:lstStyle/>
          <a:p>
            <a:r>
              <a:rPr lang="fr-FR" sz="2200" i="1" dirty="0" smtClean="0">
                <a:solidFill>
                  <a:schemeClr val="bg2">
                    <a:lumMod val="25000"/>
                  </a:schemeClr>
                </a:solidFill>
              </a:rPr>
              <a:t>Calf Skin</a:t>
            </a:r>
            <a:endParaRPr lang="fr-FR" sz="2200" i="1" dirty="0">
              <a:solidFill>
                <a:schemeClr val="bg2">
                  <a:lumMod val="25000"/>
                </a:schemeClr>
              </a:solidFill>
            </a:endParaRPr>
          </a:p>
        </p:txBody>
      </p:sp>
      <p:cxnSp>
        <p:nvCxnSpPr>
          <p:cNvPr id="36" name="Connecteur droit 35"/>
          <p:cNvCxnSpPr/>
          <p:nvPr/>
        </p:nvCxnSpPr>
        <p:spPr>
          <a:xfrm flipV="1">
            <a:off x="6591608" y="5001894"/>
            <a:ext cx="758053" cy="605131"/>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a:off x="7422738" y="4712123"/>
            <a:ext cx="3063509" cy="430887"/>
          </a:xfrm>
          <a:prstGeom prst="rect">
            <a:avLst/>
          </a:prstGeom>
          <a:noFill/>
        </p:spPr>
        <p:txBody>
          <a:bodyPr wrap="square" rtlCol="0">
            <a:spAutoFit/>
          </a:bodyPr>
          <a:lstStyle/>
          <a:p>
            <a:r>
              <a:rPr lang="fr-FR" sz="2200" i="1" dirty="0" smtClean="0">
                <a:solidFill>
                  <a:schemeClr val="bg2">
                    <a:lumMod val="25000"/>
                  </a:schemeClr>
                </a:solidFill>
              </a:rPr>
              <a:t>Calf Skin</a:t>
            </a:r>
            <a:endParaRPr lang="fr-FR" sz="2200" i="1" dirty="0">
              <a:solidFill>
                <a:schemeClr val="bg2">
                  <a:lumMod val="25000"/>
                </a:schemeClr>
              </a:solidFill>
            </a:endParaRPr>
          </a:p>
        </p:txBody>
      </p:sp>
    </p:spTree>
    <p:extLst>
      <p:ext uri="{BB962C8B-B14F-4D97-AF65-F5344CB8AC3E}">
        <p14:creationId xmlns:p14="http://schemas.microsoft.com/office/powerpoint/2010/main" val="11793845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96" y="93206"/>
            <a:ext cx="6158777" cy="1143000"/>
          </a:xfrm>
        </p:spPr>
        <p:txBody>
          <a:bodyPr>
            <a:normAutofit/>
          </a:bodyPr>
          <a:lstStyle/>
          <a:p>
            <a:r>
              <a:rPr lang="fr-FR" sz="3600" dirty="0" err="1" smtClean="0">
                <a:latin typeface="Arenq"/>
                <a:cs typeface="Arenq"/>
              </a:rPr>
              <a:t>PRODUCTs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4" name="Image 3" descr="12375031_10207007266994507_239818349624630983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03" y="3465259"/>
            <a:ext cx="6586955" cy="3150537"/>
          </a:xfrm>
          <a:prstGeom prst="rect">
            <a:avLst/>
          </a:prstGeom>
        </p:spPr>
      </p:pic>
      <p:cxnSp>
        <p:nvCxnSpPr>
          <p:cNvPr id="13" name="Connecteur droit 12"/>
          <p:cNvCxnSpPr/>
          <p:nvPr/>
        </p:nvCxnSpPr>
        <p:spPr>
          <a:xfrm flipV="1">
            <a:off x="1609697" y="2147338"/>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1750799" y="1147064"/>
            <a:ext cx="2788076" cy="1000274"/>
          </a:xfrm>
          <a:prstGeom prst="rect">
            <a:avLst/>
          </a:prstGeom>
          <a:noFill/>
        </p:spPr>
        <p:txBody>
          <a:bodyPr wrap="square" rtlCol="0">
            <a:spAutoFit/>
          </a:bodyPr>
          <a:lstStyle/>
          <a:p>
            <a:r>
              <a:rPr lang="fr-FR" sz="3500" b="1" i="1" dirty="0" err="1" smtClean="0">
                <a:solidFill>
                  <a:schemeClr val="bg2">
                    <a:lumMod val="25000"/>
                  </a:schemeClr>
                </a:solidFill>
              </a:rPr>
              <a:t>Handbag</a:t>
            </a:r>
            <a:endParaRPr lang="fr-FR" sz="3500" b="1" i="1" dirty="0" smtClean="0">
              <a:solidFill>
                <a:schemeClr val="bg2">
                  <a:lumMod val="25000"/>
                </a:schemeClr>
              </a:solidFill>
            </a:endParaRPr>
          </a:p>
          <a:p>
            <a:r>
              <a:rPr lang="fr-FR" sz="2400" b="1" i="1" dirty="0" smtClean="0">
                <a:solidFill>
                  <a:schemeClr val="bg2">
                    <a:lumMod val="25000"/>
                  </a:schemeClr>
                </a:solidFill>
              </a:rPr>
              <a:t>Model: Carole</a:t>
            </a:r>
          </a:p>
        </p:txBody>
      </p:sp>
      <p:sp>
        <p:nvSpPr>
          <p:cNvPr id="15" name="ZoneTexte 14"/>
          <p:cNvSpPr txBox="1"/>
          <p:nvPr/>
        </p:nvSpPr>
        <p:spPr>
          <a:xfrm>
            <a:off x="1984699" y="2222078"/>
            <a:ext cx="3063509" cy="1446550"/>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Calf Skin</a:t>
            </a:r>
          </a:p>
          <a:p>
            <a:pPr marL="342900" indent="-342900">
              <a:buFont typeface="Wingdings" charset="2"/>
              <a:buChar char="§"/>
            </a:pPr>
            <a:r>
              <a:rPr lang="fr-FR" sz="2200" i="1" dirty="0" smtClean="0">
                <a:solidFill>
                  <a:schemeClr val="bg2">
                    <a:lumMod val="25000"/>
                  </a:schemeClr>
                </a:solidFill>
              </a:rPr>
              <a:t>Split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err="1" smtClean="0">
                <a:solidFill>
                  <a:schemeClr val="bg2">
                    <a:lumMod val="25000"/>
                  </a:schemeClr>
                </a:solidFill>
              </a:rPr>
              <a:t>Mineral</a:t>
            </a:r>
            <a:r>
              <a:rPr lang="fr-FR" sz="2200" i="1" dirty="0" smtClean="0">
                <a:solidFill>
                  <a:schemeClr val="bg2">
                    <a:lumMod val="25000"/>
                  </a:schemeClr>
                </a:solidFill>
              </a:rPr>
              <a:t> </a:t>
            </a:r>
            <a:r>
              <a:rPr lang="fr-FR" sz="2200" i="1" dirty="0" err="1" smtClean="0">
                <a:solidFill>
                  <a:schemeClr val="bg2">
                    <a:lumMod val="25000"/>
                  </a:schemeClr>
                </a:solidFill>
              </a:rPr>
              <a:t>tanning</a:t>
            </a:r>
            <a:endParaRPr lang="fr-FR" sz="2200" i="1" dirty="0" smtClean="0">
              <a:solidFill>
                <a:schemeClr val="bg2">
                  <a:lumMod val="25000"/>
                </a:schemeClr>
              </a:solidFill>
            </a:endParaRPr>
          </a:p>
          <a:p>
            <a:pPr marL="342900" indent="-342900">
              <a:buFont typeface="Wingdings" charset="2"/>
              <a:buChar char="§"/>
            </a:pPr>
            <a:r>
              <a:rPr lang="fr-FR" sz="2200" i="1" dirty="0" smtClean="0">
                <a:solidFill>
                  <a:schemeClr val="bg2">
                    <a:lumMod val="25000"/>
                  </a:schemeClr>
                </a:solidFill>
              </a:rPr>
              <a:t>RED</a:t>
            </a:r>
            <a:endParaRPr lang="fr-FR" sz="2200" i="1" dirty="0">
              <a:solidFill>
                <a:schemeClr val="bg2">
                  <a:lumMod val="25000"/>
                </a:schemeClr>
              </a:solidFill>
            </a:endParaRPr>
          </a:p>
        </p:txBody>
      </p:sp>
      <p:cxnSp>
        <p:nvCxnSpPr>
          <p:cNvPr id="16" name="Connecteur droit 15"/>
          <p:cNvCxnSpPr/>
          <p:nvPr/>
        </p:nvCxnSpPr>
        <p:spPr>
          <a:xfrm flipV="1">
            <a:off x="5325304" y="3011733"/>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5466406" y="2011459"/>
            <a:ext cx="2788076" cy="1000274"/>
          </a:xfrm>
          <a:prstGeom prst="rect">
            <a:avLst/>
          </a:prstGeom>
          <a:noFill/>
        </p:spPr>
        <p:txBody>
          <a:bodyPr wrap="square" rtlCol="0">
            <a:spAutoFit/>
          </a:bodyPr>
          <a:lstStyle/>
          <a:p>
            <a:r>
              <a:rPr lang="fr-FR" sz="3500" b="1" i="1" dirty="0" err="1" smtClean="0">
                <a:solidFill>
                  <a:schemeClr val="bg2">
                    <a:lumMod val="25000"/>
                  </a:schemeClr>
                </a:solidFill>
              </a:rPr>
              <a:t>Wallet</a:t>
            </a:r>
            <a:endParaRPr lang="fr-FR" sz="3500" b="1" i="1" dirty="0" smtClean="0">
              <a:solidFill>
                <a:schemeClr val="bg2">
                  <a:lumMod val="25000"/>
                </a:schemeClr>
              </a:solidFill>
            </a:endParaRPr>
          </a:p>
          <a:p>
            <a:r>
              <a:rPr lang="fr-FR" sz="2400" b="1" i="1" dirty="0" smtClean="0">
                <a:solidFill>
                  <a:schemeClr val="bg2">
                    <a:lumMod val="25000"/>
                  </a:schemeClr>
                </a:solidFill>
              </a:rPr>
              <a:t>Model: Emma</a:t>
            </a:r>
          </a:p>
        </p:txBody>
      </p:sp>
      <p:sp>
        <p:nvSpPr>
          <p:cNvPr id="18" name="ZoneTexte 17"/>
          <p:cNvSpPr txBox="1"/>
          <p:nvPr/>
        </p:nvSpPr>
        <p:spPr>
          <a:xfrm>
            <a:off x="5700306" y="3086473"/>
            <a:ext cx="3063509" cy="1107996"/>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Lamb Skin</a:t>
            </a:r>
          </a:p>
          <a:p>
            <a:pPr marL="342900" indent="-342900">
              <a:buFont typeface="Wingdings" charset="2"/>
              <a:buChar char="§"/>
            </a:pPr>
            <a:r>
              <a:rPr lang="fr-FR" sz="2200" i="1" dirty="0" err="1" smtClean="0">
                <a:solidFill>
                  <a:schemeClr val="bg2">
                    <a:lumMod val="25000"/>
                  </a:schemeClr>
                </a:solidFill>
              </a:rPr>
              <a:t>With</a:t>
            </a:r>
            <a:r>
              <a:rPr lang="fr-FR" sz="2200" i="1" dirty="0" smtClean="0">
                <a:solidFill>
                  <a:schemeClr val="bg2">
                    <a:lumMod val="25000"/>
                  </a:schemeClr>
                </a:solidFill>
              </a:rPr>
              <a:t> </a:t>
            </a:r>
            <a:r>
              <a:rPr lang="fr-FR" sz="2200" i="1" dirty="0" err="1" smtClean="0">
                <a:solidFill>
                  <a:schemeClr val="bg2">
                    <a:lumMod val="25000"/>
                  </a:schemeClr>
                </a:solidFill>
              </a:rPr>
              <a:t>glazed</a:t>
            </a:r>
            <a:r>
              <a:rPr lang="fr-FR" sz="2200" i="1" dirty="0" smtClean="0">
                <a:solidFill>
                  <a:schemeClr val="bg2">
                    <a:lumMod val="25000"/>
                  </a:schemeClr>
                </a:solidFill>
              </a:rPr>
              <a:t> </a:t>
            </a:r>
            <a:r>
              <a:rPr lang="fr-FR" sz="2200" i="1" dirty="0" err="1" smtClean="0">
                <a:solidFill>
                  <a:schemeClr val="bg2">
                    <a:lumMod val="25000"/>
                  </a:schemeClr>
                </a:solidFill>
              </a:rPr>
              <a:t>finishing</a:t>
            </a:r>
            <a:endParaRPr lang="fr-FR" sz="2200" i="1" dirty="0" smtClean="0">
              <a:solidFill>
                <a:schemeClr val="bg2">
                  <a:lumMod val="25000"/>
                </a:schemeClr>
              </a:solidFill>
            </a:endParaRPr>
          </a:p>
          <a:p>
            <a:pPr marL="342900" indent="-342900">
              <a:buFont typeface="Wingdings" charset="2"/>
              <a:buChar char="§"/>
            </a:pPr>
            <a:r>
              <a:rPr lang="fr-FR" sz="2200" i="1" dirty="0" smtClean="0">
                <a:solidFill>
                  <a:schemeClr val="bg2">
                    <a:lumMod val="25000"/>
                  </a:schemeClr>
                </a:solidFill>
              </a:rPr>
              <a:t>GREY</a:t>
            </a:r>
            <a:endParaRPr lang="fr-FR" sz="2200" i="1" dirty="0">
              <a:solidFill>
                <a:schemeClr val="bg2">
                  <a:lumMod val="25000"/>
                </a:schemeClr>
              </a:solidFill>
            </a:endParaRPr>
          </a:p>
        </p:txBody>
      </p:sp>
      <p:cxnSp>
        <p:nvCxnSpPr>
          <p:cNvPr id="19" name="Connecteur droit 18"/>
          <p:cNvCxnSpPr/>
          <p:nvPr/>
        </p:nvCxnSpPr>
        <p:spPr>
          <a:xfrm flipV="1">
            <a:off x="6419153" y="5023958"/>
            <a:ext cx="758053" cy="605131"/>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7218927" y="4624427"/>
            <a:ext cx="3063509" cy="769441"/>
          </a:xfrm>
          <a:prstGeom prst="rect">
            <a:avLst/>
          </a:prstGeom>
          <a:noFill/>
        </p:spPr>
        <p:txBody>
          <a:bodyPr wrap="square" rtlCol="0">
            <a:spAutoFit/>
          </a:bodyPr>
          <a:lstStyle/>
          <a:p>
            <a:r>
              <a:rPr lang="fr-FR" sz="2200" i="1" dirty="0" err="1" smtClean="0">
                <a:solidFill>
                  <a:schemeClr val="bg2">
                    <a:lumMod val="25000"/>
                  </a:schemeClr>
                </a:solidFill>
              </a:rPr>
              <a:t>Mettalic</a:t>
            </a:r>
            <a:r>
              <a:rPr lang="fr-FR" sz="2200" i="1" dirty="0" smtClean="0">
                <a:solidFill>
                  <a:schemeClr val="bg2">
                    <a:lumMod val="25000"/>
                  </a:schemeClr>
                </a:solidFill>
              </a:rPr>
              <a:t> </a:t>
            </a:r>
          </a:p>
          <a:p>
            <a:r>
              <a:rPr lang="fr-FR" sz="2200" i="1" dirty="0" err="1" smtClean="0">
                <a:solidFill>
                  <a:schemeClr val="bg2">
                    <a:lumMod val="25000"/>
                  </a:schemeClr>
                </a:solidFill>
              </a:rPr>
              <a:t>Goat</a:t>
            </a:r>
            <a:r>
              <a:rPr lang="fr-FR" sz="2200" i="1" dirty="0" smtClean="0">
                <a:solidFill>
                  <a:schemeClr val="bg2">
                    <a:lumMod val="25000"/>
                  </a:schemeClr>
                </a:solidFill>
              </a:rPr>
              <a:t> Skin</a:t>
            </a:r>
            <a:endParaRPr lang="fr-FR" sz="2200" i="1" dirty="0">
              <a:solidFill>
                <a:schemeClr val="bg2">
                  <a:lumMod val="25000"/>
                </a:schemeClr>
              </a:solidFill>
            </a:endParaRPr>
          </a:p>
        </p:txBody>
      </p:sp>
      <p:cxnSp>
        <p:nvCxnSpPr>
          <p:cNvPr id="21" name="Connecteur droit 20"/>
          <p:cNvCxnSpPr>
            <a:endCxn id="22" idx="1"/>
          </p:cNvCxnSpPr>
          <p:nvPr/>
        </p:nvCxnSpPr>
        <p:spPr>
          <a:xfrm>
            <a:off x="5700306" y="5942685"/>
            <a:ext cx="288575" cy="633114"/>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5988881" y="6360355"/>
            <a:ext cx="3063509" cy="430887"/>
          </a:xfrm>
          <a:prstGeom prst="rect">
            <a:avLst/>
          </a:prstGeom>
          <a:noFill/>
        </p:spPr>
        <p:txBody>
          <a:bodyPr wrap="square" rtlCol="0">
            <a:spAutoFit/>
          </a:bodyPr>
          <a:lstStyle/>
          <a:p>
            <a:r>
              <a:rPr lang="fr-FR" sz="2200" i="1" dirty="0" smtClean="0">
                <a:solidFill>
                  <a:schemeClr val="bg2">
                    <a:lumMod val="25000"/>
                  </a:schemeClr>
                </a:solidFill>
              </a:rPr>
              <a:t>Lamb Skin</a:t>
            </a:r>
            <a:endParaRPr lang="fr-FR" sz="2200" i="1" dirty="0">
              <a:solidFill>
                <a:schemeClr val="bg2">
                  <a:lumMod val="25000"/>
                </a:schemeClr>
              </a:solidFill>
            </a:endParaRPr>
          </a:p>
        </p:txBody>
      </p:sp>
    </p:spTree>
    <p:extLst>
      <p:ext uri="{BB962C8B-B14F-4D97-AF65-F5344CB8AC3E}">
        <p14:creationId xmlns:p14="http://schemas.microsoft.com/office/powerpoint/2010/main" val="27982757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96" y="93206"/>
            <a:ext cx="6158777" cy="1143000"/>
          </a:xfrm>
        </p:spPr>
        <p:txBody>
          <a:bodyPr>
            <a:normAutofit/>
          </a:bodyPr>
          <a:lstStyle/>
          <a:p>
            <a:r>
              <a:rPr lang="fr-FR" sz="3600" dirty="0" err="1" smtClean="0">
                <a:latin typeface="Arenq"/>
                <a:cs typeface="Arenq"/>
              </a:rPr>
              <a:t>PRODUCTs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pic>
        <p:nvPicPr>
          <p:cNvPr id="3" name="Image 2" descr="12364140_10207006135966232_390078056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75" y="3117382"/>
            <a:ext cx="6945207" cy="3277514"/>
          </a:xfrm>
          <a:prstGeom prst="rect">
            <a:avLst/>
          </a:prstGeom>
        </p:spPr>
      </p:pic>
      <p:cxnSp>
        <p:nvCxnSpPr>
          <p:cNvPr id="9" name="Connecteur droit 8"/>
          <p:cNvCxnSpPr/>
          <p:nvPr/>
        </p:nvCxnSpPr>
        <p:spPr>
          <a:xfrm flipV="1">
            <a:off x="4180834" y="2382537"/>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4321935" y="1382263"/>
            <a:ext cx="4159683" cy="1000274"/>
          </a:xfrm>
          <a:prstGeom prst="rect">
            <a:avLst/>
          </a:prstGeom>
          <a:noFill/>
        </p:spPr>
        <p:txBody>
          <a:bodyPr wrap="square" rtlCol="0">
            <a:spAutoFit/>
          </a:bodyPr>
          <a:lstStyle/>
          <a:p>
            <a:r>
              <a:rPr lang="fr-FR" sz="3500" b="1" i="1" dirty="0" err="1" smtClean="0">
                <a:solidFill>
                  <a:schemeClr val="bg2">
                    <a:lumMod val="25000"/>
                  </a:schemeClr>
                </a:solidFill>
              </a:rPr>
              <a:t>Handbag</a:t>
            </a:r>
            <a:r>
              <a:rPr lang="fr-FR" sz="3500" b="1" i="1" dirty="0" smtClean="0">
                <a:solidFill>
                  <a:schemeClr val="bg2">
                    <a:lumMod val="25000"/>
                  </a:schemeClr>
                </a:solidFill>
              </a:rPr>
              <a:t> and </a:t>
            </a:r>
            <a:r>
              <a:rPr lang="fr-FR" sz="3500" b="1" i="1" dirty="0" err="1" smtClean="0">
                <a:solidFill>
                  <a:schemeClr val="bg2">
                    <a:lumMod val="25000"/>
                  </a:schemeClr>
                </a:solidFill>
              </a:rPr>
              <a:t>Wallet</a:t>
            </a:r>
            <a:endParaRPr lang="fr-FR" sz="3500" b="1" i="1" dirty="0" smtClean="0">
              <a:solidFill>
                <a:schemeClr val="bg2">
                  <a:lumMod val="25000"/>
                </a:schemeClr>
              </a:solidFill>
            </a:endParaRPr>
          </a:p>
          <a:p>
            <a:r>
              <a:rPr lang="fr-FR" sz="2400" b="1" i="1" dirty="0" smtClean="0">
                <a:solidFill>
                  <a:schemeClr val="bg2">
                    <a:lumMod val="25000"/>
                  </a:schemeClr>
                </a:solidFill>
              </a:rPr>
              <a:t>Model: </a:t>
            </a:r>
            <a:r>
              <a:rPr lang="fr-FR" sz="2400" b="1" i="1" dirty="0" err="1" smtClean="0">
                <a:solidFill>
                  <a:schemeClr val="bg2">
                    <a:lumMod val="25000"/>
                  </a:schemeClr>
                </a:solidFill>
              </a:rPr>
              <a:t>Diaphanesse</a:t>
            </a:r>
            <a:endParaRPr lang="fr-FR" sz="2400" b="1" i="1" dirty="0" smtClean="0">
              <a:solidFill>
                <a:schemeClr val="bg2">
                  <a:lumMod val="25000"/>
                </a:schemeClr>
              </a:solidFill>
            </a:endParaRPr>
          </a:p>
        </p:txBody>
      </p:sp>
      <p:sp>
        <p:nvSpPr>
          <p:cNvPr id="12" name="ZoneTexte 11"/>
          <p:cNvSpPr txBox="1"/>
          <p:nvPr/>
        </p:nvSpPr>
        <p:spPr>
          <a:xfrm>
            <a:off x="4555836" y="2457277"/>
            <a:ext cx="3063509" cy="1446550"/>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Calf Skin</a:t>
            </a:r>
          </a:p>
          <a:p>
            <a:pPr marL="342900" indent="-342900">
              <a:buFont typeface="Wingdings" charset="2"/>
              <a:buChar char="§"/>
            </a:pPr>
            <a:r>
              <a:rPr lang="fr-FR" sz="2200" i="1" dirty="0" smtClean="0">
                <a:solidFill>
                  <a:schemeClr val="bg2">
                    <a:lumMod val="25000"/>
                  </a:schemeClr>
                </a:solidFill>
              </a:rPr>
              <a:t>Full grain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err="1" smtClean="0">
                <a:solidFill>
                  <a:schemeClr val="bg2">
                    <a:lumMod val="25000"/>
                  </a:schemeClr>
                </a:solidFill>
              </a:rPr>
              <a:t>Mineral</a:t>
            </a:r>
            <a:r>
              <a:rPr lang="fr-FR" sz="2200" i="1" dirty="0" smtClean="0">
                <a:solidFill>
                  <a:schemeClr val="bg2">
                    <a:lumMod val="25000"/>
                  </a:schemeClr>
                </a:solidFill>
              </a:rPr>
              <a:t> </a:t>
            </a:r>
            <a:r>
              <a:rPr lang="fr-FR" sz="2200" i="1" dirty="0" err="1" smtClean="0">
                <a:solidFill>
                  <a:schemeClr val="bg2">
                    <a:lumMod val="25000"/>
                  </a:schemeClr>
                </a:solidFill>
              </a:rPr>
              <a:t>tanning</a:t>
            </a:r>
            <a:endParaRPr lang="fr-FR" sz="2200" i="1" dirty="0" smtClean="0">
              <a:solidFill>
                <a:schemeClr val="bg2">
                  <a:lumMod val="25000"/>
                </a:schemeClr>
              </a:solidFill>
            </a:endParaRPr>
          </a:p>
          <a:p>
            <a:pPr marL="342900" indent="-342900">
              <a:buFont typeface="Wingdings" charset="2"/>
              <a:buChar char="§"/>
            </a:pPr>
            <a:r>
              <a:rPr lang="fr-FR" sz="2200" i="1" dirty="0" smtClean="0">
                <a:solidFill>
                  <a:schemeClr val="bg2">
                    <a:lumMod val="25000"/>
                  </a:schemeClr>
                </a:solidFill>
              </a:rPr>
              <a:t>BROWN </a:t>
            </a:r>
            <a:r>
              <a:rPr lang="fr-FR" i="1" dirty="0" smtClean="0">
                <a:solidFill>
                  <a:schemeClr val="bg2">
                    <a:lumMod val="25000"/>
                  </a:schemeClr>
                </a:solidFill>
              </a:rPr>
              <a:t>and BLACK</a:t>
            </a:r>
            <a:endParaRPr lang="fr-FR" i="1" dirty="0">
              <a:solidFill>
                <a:schemeClr val="bg2">
                  <a:lumMod val="25000"/>
                </a:schemeClr>
              </a:solidFill>
            </a:endParaRPr>
          </a:p>
        </p:txBody>
      </p:sp>
      <p:cxnSp>
        <p:nvCxnSpPr>
          <p:cNvPr id="13" name="Connecteur droit 12"/>
          <p:cNvCxnSpPr/>
          <p:nvPr/>
        </p:nvCxnSpPr>
        <p:spPr>
          <a:xfrm flipV="1">
            <a:off x="1980246" y="5545674"/>
            <a:ext cx="758053" cy="940795"/>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947860" y="6427113"/>
            <a:ext cx="3063509" cy="430887"/>
          </a:xfrm>
          <a:prstGeom prst="rect">
            <a:avLst/>
          </a:prstGeom>
          <a:noFill/>
        </p:spPr>
        <p:txBody>
          <a:bodyPr wrap="square" rtlCol="0">
            <a:spAutoFit/>
          </a:bodyPr>
          <a:lstStyle/>
          <a:p>
            <a:r>
              <a:rPr lang="fr-FR" sz="2200" i="1" dirty="0" smtClean="0">
                <a:solidFill>
                  <a:schemeClr val="bg2">
                    <a:lumMod val="25000"/>
                  </a:schemeClr>
                </a:solidFill>
              </a:rPr>
              <a:t>Calf Skin</a:t>
            </a:r>
            <a:endParaRPr lang="fr-FR" sz="2200" i="1" dirty="0">
              <a:solidFill>
                <a:schemeClr val="bg2">
                  <a:lumMod val="25000"/>
                </a:schemeClr>
              </a:solidFill>
            </a:endParaRPr>
          </a:p>
        </p:txBody>
      </p:sp>
      <p:cxnSp>
        <p:nvCxnSpPr>
          <p:cNvPr id="15" name="Connecteur droit 14"/>
          <p:cNvCxnSpPr/>
          <p:nvPr/>
        </p:nvCxnSpPr>
        <p:spPr>
          <a:xfrm>
            <a:off x="807717" y="3713220"/>
            <a:ext cx="582303" cy="786444"/>
          </a:xfrm>
          <a:prstGeom prst="line">
            <a:avLst/>
          </a:prstGeom>
          <a:ln>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302129" y="3219613"/>
            <a:ext cx="3063509" cy="430887"/>
          </a:xfrm>
          <a:prstGeom prst="rect">
            <a:avLst/>
          </a:prstGeom>
          <a:noFill/>
        </p:spPr>
        <p:txBody>
          <a:bodyPr wrap="square" rtlCol="0">
            <a:spAutoFit/>
          </a:bodyPr>
          <a:lstStyle/>
          <a:p>
            <a:r>
              <a:rPr lang="fr-FR" sz="2200" i="1" dirty="0" smtClean="0">
                <a:solidFill>
                  <a:schemeClr val="bg2">
                    <a:lumMod val="25000"/>
                  </a:schemeClr>
                </a:solidFill>
              </a:rPr>
              <a:t>Lamb Skin</a:t>
            </a:r>
            <a:endParaRPr lang="fr-FR" sz="2200" i="1" dirty="0">
              <a:solidFill>
                <a:schemeClr val="bg2">
                  <a:lumMod val="25000"/>
                </a:schemeClr>
              </a:solidFill>
            </a:endParaRPr>
          </a:p>
        </p:txBody>
      </p:sp>
    </p:spTree>
    <p:extLst>
      <p:ext uri="{BB962C8B-B14F-4D97-AF65-F5344CB8AC3E}">
        <p14:creationId xmlns:p14="http://schemas.microsoft.com/office/powerpoint/2010/main" val="24551054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5c4c37163ab2a461245b4c0b2f28494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393" y="0"/>
            <a:ext cx="4574607" cy="6858000"/>
          </a:xfrm>
          <a:prstGeom prst="rect">
            <a:avLst/>
          </a:prstGeom>
        </p:spPr>
      </p:pic>
      <p:sp>
        <p:nvSpPr>
          <p:cNvPr id="5" name="ZoneTexte 4"/>
          <p:cNvSpPr txBox="1"/>
          <p:nvPr/>
        </p:nvSpPr>
        <p:spPr>
          <a:xfrm>
            <a:off x="237067" y="508000"/>
            <a:ext cx="3420533" cy="954107"/>
          </a:xfrm>
          <a:prstGeom prst="rect">
            <a:avLst/>
          </a:prstGeom>
          <a:noFill/>
        </p:spPr>
        <p:txBody>
          <a:bodyPr wrap="square" rtlCol="0">
            <a:spAutoFit/>
          </a:bodyPr>
          <a:lstStyle/>
          <a:p>
            <a:r>
              <a:rPr lang="fr-FR" sz="2800" u="sng" dirty="0" smtClean="0">
                <a:latin typeface="Arenq"/>
                <a:cs typeface="Arenq"/>
              </a:rPr>
              <a:t>FUNCTIONING OF THE BRAND</a:t>
            </a:r>
            <a:endParaRPr lang="fr-FR" sz="2800" u="sng" dirty="0">
              <a:latin typeface="Arenq"/>
              <a:cs typeface="Arenq"/>
            </a:endParaRPr>
          </a:p>
        </p:txBody>
      </p:sp>
      <p:sp>
        <p:nvSpPr>
          <p:cNvPr id="6" name="ZoneTexte 5"/>
          <p:cNvSpPr txBox="1"/>
          <p:nvPr/>
        </p:nvSpPr>
        <p:spPr>
          <a:xfrm>
            <a:off x="637834" y="1962781"/>
            <a:ext cx="3469715" cy="4093428"/>
          </a:xfrm>
          <a:prstGeom prst="rect">
            <a:avLst/>
          </a:prstGeom>
          <a:noFill/>
        </p:spPr>
        <p:txBody>
          <a:bodyPr wrap="square" rtlCol="0">
            <a:spAutoFit/>
          </a:bodyPr>
          <a:lstStyle/>
          <a:p>
            <a:pPr marL="285750" indent="-285750">
              <a:buFont typeface="Wingdings" charset="2"/>
              <a:buChar char="§"/>
            </a:pPr>
            <a:r>
              <a:rPr lang="fr-FR" sz="2000" dirty="0" smtClean="0"/>
              <a:t>Collaborative organisation</a:t>
            </a:r>
          </a:p>
          <a:p>
            <a:pPr marL="285750" indent="-285750">
              <a:buFont typeface="Wingdings" charset="2"/>
              <a:buChar char="§"/>
            </a:pPr>
            <a:endParaRPr lang="fr-FR" sz="2000" dirty="0"/>
          </a:p>
          <a:p>
            <a:pPr marL="285750" indent="-285750">
              <a:buFont typeface="Wingdings" charset="2"/>
              <a:buChar char="§"/>
            </a:pPr>
            <a:r>
              <a:rPr lang="fr-FR" sz="2000" dirty="0" err="1" smtClean="0"/>
              <a:t>Company</a:t>
            </a:r>
            <a:r>
              <a:rPr lang="fr-FR" sz="2000" dirty="0" smtClean="0"/>
              <a:t> </a:t>
            </a:r>
            <a:r>
              <a:rPr lang="fr-FR" sz="2000" dirty="0" err="1" smtClean="0"/>
              <a:t>driven</a:t>
            </a:r>
            <a:r>
              <a:rPr lang="fr-FR" sz="2000" dirty="0" smtClean="0"/>
              <a:t> by the </a:t>
            </a:r>
            <a:r>
              <a:rPr lang="fr-FR" sz="2000" dirty="0" err="1" smtClean="0"/>
              <a:t>employees</a:t>
            </a:r>
            <a:endParaRPr lang="fr-FR" sz="2000" dirty="0" smtClean="0"/>
          </a:p>
          <a:p>
            <a:endParaRPr lang="fr-FR" sz="2000" dirty="0"/>
          </a:p>
          <a:p>
            <a:pPr marL="285750" indent="-285750">
              <a:buFont typeface="Wingdings" charset="2"/>
              <a:buChar char="§"/>
            </a:pPr>
            <a:r>
              <a:rPr lang="fr-FR" sz="2000" dirty="0" smtClean="0"/>
              <a:t>Put </a:t>
            </a:r>
            <a:r>
              <a:rPr lang="fr-FR" sz="2000" dirty="0" err="1" smtClean="0"/>
              <a:t>craftsmen</a:t>
            </a:r>
            <a:r>
              <a:rPr lang="fr-FR" sz="2000" dirty="0" smtClean="0"/>
              <a:t> </a:t>
            </a:r>
            <a:r>
              <a:rPr lang="fr-FR" sz="2000" dirty="0" err="1" smtClean="0"/>
              <a:t>forward</a:t>
            </a:r>
            <a:endParaRPr lang="fr-FR" sz="2000" dirty="0" smtClean="0"/>
          </a:p>
          <a:p>
            <a:pPr marL="285750" indent="-285750">
              <a:buFont typeface="Wingdings" charset="2"/>
              <a:buChar char="§"/>
            </a:pPr>
            <a:endParaRPr lang="fr-FR" sz="2000" dirty="0" smtClean="0"/>
          </a:p>
          <a:p>
            <a:pPr marL="285750" indent="-285750">
              <a:buFont typeface="Wingdings" charset="2"/>
              <a:buChar char="§"/>
            </a:pPr>
            <a:r>
              <a:rPr lang="fr-FR" sz="2000" dirty="0" smtClean="0"/>
              <a:t>In </a:t>
            </a:r>
            <a:r>
              <a:rPr lang="fr-FR" sz="2000" dirty="0" err="1" smtClean="0"/>
              <a:t>this</a:t>
            </a:r>
            <a:r>
              <a:rPr lang="fr-FR" sz="2000" dirty="0" smtClean="0"/>
              <a:t> </a:t>
            </a:r>
            <a:r>
              <a:rPr lang="fr-FR" sz="2000" dirty="0" err="1" smtClean="0"/>
              <a:t>company</a:t>
            </a:r>
            <a:r>
              <a:rPr lang="fr-FR" sz="2000" dirty="0" smtClean="0"/>
              <a:t> </a:t>
            </a:r>
            <a:r>
              <a:rPr lang="fr-FR" sz="2000" dirty="0" err="1" smtClean="0"/>
              <a:t>employees</a:t>
            </a:r>
            <a:r>
              <a:rPr lang="fr-FR" sz="2000" dirty="0" smtClean="0"/>
              <a:t> are the </a:t>
            </a:r>
            <a:r>
              <a:rPr lang="fr-FR" sz="2000" dirty="0" err="1" smtClean="0"/>
              <a:t>investors</a:t>
            </a:r>
            <a:r>
              <a:rPr lang="fr-FR" sz="2000" dirty="0" smtClean="0"/>
              <a:t> </a:t>
            </a:r>
          </a:p>
          <a:p>
            <a:pPr marL="285750" indent="-285750">
              <a:buFont typeface="Wingdings" charset="2"/>
              <a:buChar char="§"/>
            </a:pPr>
            <a:endParaRPr lang="fr-FR" sz="2000" dirty="0"/>
          </a:p>
          <a:p>
            <a:pPr marL="285750" indent="-285750">
              <a:buFont typeface="Wingdings" charset="2"/>
              <a:buChar char="§"/>
            </a:pPr>
            <a:r>
              <a:rPr lang="fr-FR" sz="2000" dirty="0" err="1"/>
              <a:t>Benefits</a:t>
            </a:r>
            <a:r>
              <a:rPr lang="fr-FR" sz="2000" dirty="0"/>
              <a:t> </a:t>
            </a:r>
            <a:r>
              <a:rPr lang="fr-FR" sz="2000" dirty="0" err="1"/>
              <a:t>reinvested</a:t>
            </a:r>
            <a:endParaRPr lang="fr-FR" sz="2000" dirty="0"/>
          </a:p>
          <a:p>
            <a:pPr marL="285750" indent="-285750">
              <a:buFont typeface="Wingdings" charset="2"/>
              <a:buChar char="§"/>
            </a:pPr>
            <a:endParaRPr lang="fr-FR" sz="2000" dirty="0" smtClean="0"/>
          </a:p>
          <a:p>
            <a:pPr marL="285750" indent="-285750">
              <a:buFont typeface="Wingdings" charset="2"/>
              <a:buChar char="§"/>
            </a:pPr>
            <a:endParaRPr lang="fr-FR" sz="2000" dirty="0"/>
          </a:p>
        </p:txBody>
      </p:sp>
    </p:spTree>
    <p:extLst>
      <p:ext uri="{BB962C8B-B14F-4D97-AF65-F5344CB8AC3E}">
        <p14:creationId xmlns:p14="http://schemas.microsoft.com/office/powerpoint/2010/main" val="28985508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96" y="93206"/>
            <a:ext cx="6158777" cy="1143000"/>
          </a:xfrm>
        </p:spPr>
        <p:txBody>
          <a:bodyPr>
            <a:normAutofit/>
          </a:bodyPr>
          <a:lstStyle/>
          <a:p>
            <a:r>
              <a:rPr lang="fr-FR" sz="3600" dirty="0" err="1" smtClean="0">
                <a:latin typeface="Arenq"/>
                <a:cs typeface="Arenq"/>
              </a:rPr>
              <a:t>PRODUCTs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cxnSp>
        <p:nvCxnSpPr>
          <p:cNvPr id="9" name="Connecteur droit 8"/>
          <p:cNvCxnSpPr/>
          <p:nvPr/>
        </p:nvCxnSpPr>
        <p:spPr>
          <a:xfrm flipV="1">
            <a:off x="4541428" y="2382537"/>
            <a:ext cx="0" cy="1521290"/>
          </a:xfrm>
          <a:prstGeom prst="line">
            <a:avLst/>
          </a:prstGeom>
          <a:ln>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4682529" y="1382263"/>
            <a:ext cx="4159683" cy="1000274"/>
          </a:xfrm>
          <a:prstGeom prst="rect">
            <a:avLst/>
          </a:prstGeom>
          <a:noFill/>
        </p:spPr>
        <p:txBody>
          <a:bodyPr wrap="square" rtlCol="0">
            <a:spAutoFit/>
          </a:bodyPr>
          <a:lstStyle/>
          <a:p>
            <a:r>
              <a:rPr lang="fr-FR" sz="3500" b="1" i="1" dirty="0" smtClean="0">
                <a:solidFill>
                  <a:schemeClr val="bg2">
                    <a:lumMod val="25000"/>
                  </a:schemeClr>
                </a:solidFill>
              </a:rPr>
              <a:t>Bracelet</a:t>
            </a:r>
          </a:p>
          <a:p>
            <a:r>
              <a:rPr lang="fr-FR" sz="2400" b="1" i="1" dirty="0" smtClean="0">
                <a:solidFill>
                  <a:schemeClr val="bg2">
                    <a:lumMod val="25000"/>
                  </a:schemeClr>
                </a:solidFill>
              </a:rPr>
              <a:t>Model: </a:t>
            </a:r>
            <a:r>
              <a:rPr lang="fr-FR" sz="2400" b="1" i="1" dirty="0" err="1" smtClean="0">
                <a:solidFill>
                  <a:schemeClr val="bg2">
                    <a:lumMod val="25000"/>
                  </a:schemeClr>
                </a:solidFill>
              </a:rPr>
              <a:t>Diaphanesse</a:t>
            </a:r>
            <a:endParaRPr lang="fr-FR" sz="2400" b="1" i="1" dirty="0" smtClean="0">
              <a:solidFill>
                <a:schemeClr val="bg2">
                  <a:lumMod val="25000"/>
                </a:schemeClr>
              </a:solidFill>
            </a:endParaRPr>
          </a:p>
        </p:txBody>
      </p:sp>
      <p:sp>
        <p:nvSpPr>
          <p:cNvPr id="12" name="ZoneTexte 11"/>
          <p:cNvSpPr txBox="1"/>
          <p:nvPr/>
        </p:nvSpPr>
        <p:spPr>
          <a:xfrm>
            <a:off x="4916430" y="2457277"/>
            <a:ext cx="3063509" cy="1785104"/>
          </a:xfrm>
          <a:prstGeom prst="rect">
            <a:avLst/>
          </a:prstGeom>
          <a:noFill/>
        </p:spPr>
        <p:txBody>
          <a:bodyPr wrap="square" rtlCol="0">
            <a:spAutoFit/>
          </a:bodyPr>
          <a:lstStyle/>
          <a:p>
            <a:pPr marL="342900" indent="-342900">
              <a:buFont typeface="Wingdings" charset="2"/>
              <a:buChar char="§"/>
            </a:pPr>
            <a:r>
              <a:rPr lang="fr-FR" sz="2200" i="1" dirty="0" smtClean="0">
                <a:solidFill>
                  <a:schemeClr val="bg2">
                    <a:lumMod val="25000"/>
                  </a:schemeClr>
                </a:solidFill>
              </a:rPr>
              <a:t>Calf Skin</a:t>
            </a:r>
          </a:p>
          <a:p>
            <a:pPr marL="342900" indent="-342900">
              <a:buFont typeface="Wingdings" charset="2"/>
              <a:buChar char="§"/>
            </a:pPr>
            <a:r>
              <a:rPr lang="fr-FR" sz="2200" i="1" dirty="0" smtClean="0">
                <a:solidFill>
                  <a:schemeClr val="bg2">
                    <a:lumMod val="25000"/>
                  </a:schemeClr>
                </a:solidFill>
              </a:rPr>
              <a:t>Full grain </a:t>
            </a:r>
            <a:r>
              <a:rPr lang="fr-FR" sz="2200" i="1" dirty="0" err="1" smtClean="0">
                <a:solidFill>
                  <a:schemeClr val="bg2">
                    <a:lumMod val="25000"/>
                  </a:schemeClr>
                </a:solidFill>
              </a:rPr>
              <a:t>leather</a:t>
            </a:r>
            <a:endParaRPr lang="fr-FR" sz="2200" i="1" dirty="0" smtClean="0">
              <a:solidFill>
                <a:schemeClr val="bg2">
                  <a:lumMod val="25000"/>
                </a:schemeClr>
              </a:solidFill>
            </a:endParaRPr>
          </a:p>
          <a:p>
            <a:pPr marL="342900" indent="-342900">
              <a:buFont typeface="Wingdings" charset="2"/>
              <a:buChar char="§"/>
            </a:pPr>
            <a:r>
              <a:rPr lang="fr-FR" sz="2200" i="1" dirty="0" err="1" smtClean="0">
                <a:solidFill>
                  <a:schemeClr val="bg2">
                    <a:lumMod val="25000"/>
                  </a:schemeClr>
                </a:solidFill>
              </a:rPr>
              <a:t>Mineral</a:t>
            </a:r>
            <a:r>
              <a:rPr lang="fr-FR" sz="2200" i="1" dirty="0" smtClean="0">
                <a:solidFill>
                  <a:schemeClr val="bg2">
                    <a:lumMod val="25000"/>
                  </a:schemeClr>
                </a:solidFill>
              </a:rPr>
              <a:t> </a:t>
            </a:r>
            <a:r>
              <a:rPr lang="fr-FR" sz="2200" i="1" dirty="0" err="1" smtClean="0">
                <a:solidFill>
                  <a:schemeClr val="bg2">
                    <a:lumMod val="25000"/>
                  </a:schemeClr>
                </a:solidFill>
              </a:rPr>
              <a:t>tanning</a:t>
            </a:r>
            <a:endParaRPr lang="fr-FR" sz="2200" i="1" dirty="0" smtClean="0">
              <a:solidFill>
                <a:schemeClr val="bg2">
                  <a:lumMod val="25000"/>
                </a:schemeClr>
              </a:solidFill>
            </a:endParaRPr>
          </a:p>
          <a:p>
            <a:pPr marL="342900" indent="-342900">
              <a:buFont typeface="Wingdings" charset="2"/>
              <a:buChar char="§"/>
            </a:pPr>
            <a:r>
              <a:rPr lang="fr-FR" sz="2200" i="1" dirty="0" smtClean="0">
                <a:solidFill>
                  <a:schemeClr val="bg2">
                    <a:lumMod val="25000"/>
                  </a:schemeClr>
                </a:solidFill>
              </a:rPr>
              <a:t>SILVER</a:t>
            </a:r>
          </a:p>
          <a:p>
            <a:pPr marL="342900" indent="-342900">
              <a:buFont typeface="Wingdings" charset="2"/>
              <a:buChar char="§"/>
            </a:pPr>
            <a:r>
              <a:rPr lang="fr-FR" sz="2200" i="1" dirty="0" smtClean="0">
                <a:solidFill>
                  <a:schemeClr val="bg2">
                    <a:lumMod val="25000"/>
                  </a:schemeClr>
                </a:solidFill>
              </a:rPr>
              <a:t>BROWN</a:t>
            </a:r>
            <a:endParaRPr lang="fr-FR" i="1" dirty="0">
              <a:solidFill>
                <a:schemeClr val="bg2">
                  <a:lumMod val="25000"/>
                </a:schemeClr>
              </a:solidFill>
            </a:endParaRPr>
          </a:p>
        </p:txBody>
      </p:sp>
      <p:pic>
        <p:nvPicPr>
          <p:cNvPr id="6" name="Image 5" descr="Bracelet.jpg"/>
          <p:cNvPicPr>
            <a:picLocks noChangeAspect="1"/>
          </p:cNvPicPr>
          <p:nvPr/>
        </p:nvPicPr>
        <p:blipFill rotWithShape="1">
          <a:blip r:embed="rId2">
            <a:extLst>
              <a:ext uri="{28A0092B-C50C-407E-A947-70E740481C1C}">
                <a14:useLocalDpi xmlns:a14="http://schemas.microsoft.com/office/drawing/2010/main" val="0"/>
              </a:ext>
            </a:extLst>
          </a:blip>
          <a:srcRect l="19031" t="10237" r="30561" b="15813"/>
          <a:stretch/>
        </p:blipFill>
        <p:spPr>
          <a:xfrm>
            <a:off x="347460" y="2018512"/>
            <a:ext cx="3857667" cy="4002575"/>
          </a:xfrm>
          <a:prstGeom prst="rect">
            <a:avLst/>
          </a:prstGeom>
        </p:spPr>
      </p:pic>
    </p:spTree>
    <p:extLst>
      <p:ext uri="{BB962C8B-B14F-4D97-AF65-F5344CB8AC3E}">
        <p14:creationId xmlns:p14="http://schemas.microsoft.com/office/powerpoint/2010/main" val="37432323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12388214_557964284362509_753875340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450" y="374621"/>
            <a:ext cx="5501499" cy="2857133"/>
          </a:xfrm>
          <a:prstGeom prst="rect">
            <a:avLst/>
          </a:prstGeom>
          <a:ln>
            <a:noFill/>
          </a:ln>
          <a:effectLst>
            <a:outerShdw blurRad="292100" dist="139700" dir="2700000" algn="tl" rotWithShape="0">
              <a:srgbClr val="333333">
                <a:alpha val="65000"/>
              </a:srgbClr>
            </a:outerShdw>
          </a:effectLst>
        </p:spPr>
      </p:pic>
      <p:pic>
        <p:nvPicPr>
          <p:cNvPr id="5" name="Image 4" descr="1974713_557964251029179_1737821707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51" y="3669098"/>
            <a:ext cx="5501498" cy="2863233"/>
          </a:xfrm>
          <a:prstGeom prst="rect">
            <a:avLst/>
          </a:prstGeom>
          <a:ln>
            <a:noFill/>
          </a:ln>
          <a:effectLst>
            <a:outerShdw blurRad="292100" dist="139700" dir="2700000" algn="tl" rotWithShape="0">
              <a:srgbClr val="333333">
                <a:alpha val="65000"/>
              </a:srgbClr>
            </a:outerShdw>
          </a:effectLst>
        </p:spPr>
      </p:pic>
      <p:pic>
        <p:nvPicPr>
          <p:cNvPr id="6" name="Image 5" descr="12395594_557964277695843_1898305014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6334" y="1991348"/>
            <a:ext cx="5194517" cy="27431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32991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7148" y="93206"/>
            <a:ext cx="9905724" cy="1143000"/>
          </a:xfrm>
        </p:spPr>
        <p:txBody>
          <a:bodyPr>
            <a:normAutofit/>
          </a:bodyPr>
          <a:lstStyle/>
          <a:p>
            <a:r>
              <a:rPr lang="fr-FR" sz="3600" dirty="0" smtClean="0">
                <a:latin typeface="Arenq"/>
                <a:cs typeface="Arenq"/>
              </a:rPr>
              <a:t>BRAND DRESS-CODE</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7" name="Sous-titre 2"/>
          <p:cNvSpPr txBox="1">
            <a:spLocks/>
          </p:cNvSpPr>
          <p:nvPr/>
        </p:nvSpPr>
        <p:spPr>
          <a:xfrm>
            <a:off x="323528" y="5739199"/>
            <a:ext cx="7592888" cy="10599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
            </a:pPr>
            <a:r>
              <a:rPr lang="fr-FR" sz="2000" dirty="0" smtClean="0"/>
              <a:t>In </a:t>
            </a:r>
            <a:r>
              <a:rPr lang="fr-FR" sz="2000" b="1" dirty="0" smtClean="0"/>
              <a:t>accordance</a:t>
            </a:r>
            <a:r>
              <a:rPr lang="fr-FR" sz="2000" dirty="0" smtClean="0"/>
              <a:t> </a:t>
            </a:r>
            <a:r>
              <a:rPr lang="fr-FR" sz="2000" dirty="0" err="1" smtClean="0"/>
              <a:t>with</a:t>
            </a:r>
            <a:r>
              <a:rPr lang="fr-FR" sz="2000" dirty="0" smtClean="0"/>
              <a:t> the </a:t>
            </a:r>
            <a:r>
              <a:rPr lang="fr-FR" sz="2000" b="1" dirty="0" smtClean="0"/>
              <a:t>values</a:t>
            </a:r>
            <a:r>
              <a:rPr lang="fr-FR" sz="2000" dirty="0" smtClean="0"/>
              <a:t> of the brand</a:t>
            </a:r>
          </a:p>
          <a:p>
            <a:pPr>
              <a:buFont typeface="Wingdings" charset="2"/>
              <a:buChar char="§"/>
            </a:pPr>
            <a:r>
              <a:rPr lang="fr-FR" sz="2000" dirty="0" err="1" smtClean="0"/>
              <a:t>Bring</a:t>
            </a:r>
            <a:r>
              <a:rPr lang="fr-FR" sz="2000" dirty="0" smtClean="0"/>
              <a:t> to light the </a:t>
            </a:r>
            <a:r>
              <a:rPr lang="fr-FR" sz="2000" b="1" dirty="0" err="1" smtClean="0"/>
              <a:t>craftmanship</a:t>
            </a:r>
            <a:r>
              <a:rPr lang="fr-FR" sz="2000" b="1" dirty="0" smtClean="0"/>
              <a:t> spirit</a:t>
            </a:r>
          </a:p>
          <a:p>
            <a:pPr>
              <a:buFont typeface="Wingdings" charset="2"/>
              <a:buChar char="§"/>
            </a:pPr>
            <a:endParaRPr lang="fr-FR" sz="2800" dirty="0"/>
          </a:p>
        </p:txBody>
      </p:sp>
      <p:pic>
        <p:nvPicPr>
          <p:cNvPr id="8" name="Picture 2" descr="Afficher l'image d'origine"/>
          <p:cNvPicPr>
            <a:picLocks noChangeAspect="1" noChangeArrowheads="1"/>
          </p:cNvPicPr>
          <p:nvPr/>
        </p:nvPicPr>
        <p:blipFill>
          <a:blip r:embed="rId2" cstate="print"/>
          <a:srcRect l="9756" r="9756"/>
          <a:stretch>
            <a:fillRect/>
          </a:stretch>
        </p:blipFill>
        <p:spPr bwMode="auto">
          <a:xfrm>
            <a:off x="1882490" y="1724790"/>
            <a:ext cx="2694426" cy="3347621"/>
          </a:xfrm>
          <a:prstGeom prst="rect">
            <a:avLst/>
          </a:prstGeom>
          <a:ln>
            <a:noFill/>
          </a:ln>
          <a:effectLst>
            <a:outerShdw blurRad="292100" dist="139700" dir="2700000" algn="tl" rotWithShape="0">
              <a:srgbClr val="333333">
                <a:alpha val="65000"/>
              </a:srgbClr>
            </a:outerShdw>
          </a:effectLst>
        </p:spPr>
      </p:pic>
      <p:pic>
        <p:nvPicPr>
          <p:cNvPr id="9" name="Picture 6" descr="Afficher l'image d'origine"/>
          <p:cNvPicPr>
            <a:picLocks noChangeAspect="1" noChangeArrowheads="1"/>
          </p:cNvPicPr>
          <p:nvPr/>
        </p:nvPicPr>
        <p:blipFill>
          <a:blip r:embed="rId3" cstate="print"/>
          <a:srcRect l="23362" r="19954"/>
          <a:stretch>
            <a:fillRect/>
          </a:stretch>
        </p:blipFill>
        <p:spPr bwMode="auto">
          <a:xfrm>
            <a:off x="4732001" y="1724790"/>
            <a:ext cx="2389506" cy="3347621"/>
          </a:xfrm>
          <a:prstGeom prst="rect">
            <a:avLst/>
          </a:prstGeom>
          <a:ln>
            <a:noFill/>
          </a:ln>
          <a:effectLst>
            <a:outerShdw blurRad="292100" dist="139700" dir="2700000" algn="tl" rotWithShape="0">
              <a:srgbClr val="333333">
                <a:alpha val="65000"/>
              </a:srgbClr>
            </a:outerShdw>
          </a:effectLst>
        </p:spPr>
      </p:pic>
      <p:pic>
        <p:nvPicPr>
          <p:cNvPr id="11" name="Picture 8" descr="Ciré tablier de toile et cuir - pour les artisans et les Artisans"/>
          <p:cNvPicPr>
            <a:picLocks noChangeAspect="1" noChangeArrowheads="1"/>
          </p:cNvPicPr>
          <p:nvPr/>
        </p:nvPicPr>
        <p:blipFill>
          <a:blip r:embed="rId4" cstate="print"/>
          <a:srcRect l="30505" t="11937" r="28374"/>
          <a:stretch>
            <a:fillRect/>
          </a:stretch>
        </p:blipFill>
        <p:spPr bwMode="auto">
          <a:xfrm>
            <a:off x="7281591" y="1724790"/>
            <a:ext cx="1563156" cy="3347621"/>
          </a:xfrm>
          <a:prstGeom prst="rect">
            <a:avLst/>
          </a:prstGeom>
          <a:ln>
            <a:noFill/>
          </a:ln>
          <a:effectLst>
            <a:outerShdw blurRad="292100" dist="139700" dir="2700000" algn="tl" rotWithShape="0">
              <a:srgbClr val="333333">
                <a:alpha val="65000"/>
              </a:srgbClr>
            </a:outerShdw>
          </a:effectLst>
        </p:spPr>
      </p:pic>
      <p:pic>
        <p:nvPicPr>
          <p:cNvPr id="12" name="Picture 10" descr="Afficher l'image d'origine"/>
          <p:cNvPicPr>
            <a:picLocks noChangeAspect="1" noChangeArrowheads="1"/>
          </p:cNvPicPr>
          <p:nvPr/>
        </p:nvPicPr>
        <p:blipFill>
          <a:blip r:embed="rId5" cstate="print"/>
          <a:srcRect l="57685" t="19894" r="9158"/>
          <a:stretch>
            <a:fillRect/>
          </a:stretch>
        </p:blipFill>
        <p:spPr bwMode="auto">
          <a:xfrm>
            <a:off x="358654" y="1724790"/>
            <a:ext cx="1402800" cy="3389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04450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2822" y="93206"/>
            <a:ext cx="9905724" cy="1143000"/>
          </a:xfrm>
        </p:spPr>
        <p:txBody>
          <a:bodyPr>
            <a:normAutofit/>
          </a:bodyPr>
          <a:lstStyle/>
          <a:p>
            <a:r>
              <a:rPr lang="fr-FR" sz="3600" dirty="0" smtClean="0">
                <a:latin typeface="Arenq"/>
                <a:cs typeface="Arenq"/>
              </a:rPr>
              <a:t>POP-UP BUS</a:t>
            </a:r>
            <a:endParaRPr lang="fr-FR" sz="3200" dirty="0">
              <a:solidFill>
                <a:schemeClr val="bg1">
                  <a:lumMod val="50000"/>
                </a:schemeClr>
              </a:solidFill>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7" name="Espace réservé du contenu 2"/>
          <p:cNvSpPr>
            <a:spLocks noGrp="1"/>
          </p:cNvSpPr>
          <p:nvPr>
            <p:ph idx="1"/>
          </p:nvPr>
        </p:nvSpPr>
        <p:spPr>
          <a:xfrm>
            <a:off x="4596105" y="2541848"/>
            <a:ext cx="4421100" cy="3683929"/>
          </a:xfrm>
        </p:spPr>
        <p:txBody>
          <a:bodyPr>
            <a:normAutofit/>
          </a:bodyPr>
          <a:lstStyle/>
          <a:p>
            <a:pPr>
              <a:lnSpc>
                <a:spcPct val="150000"/>
              </a:lnSpc>
            </a:pPr>
            <a:r>
              <a:rPr lang="fr-FR" sz="2000" dirty="0" err="1" smtClean="0"/>
              <a:t>Create</a:t>
            </a:r>
            <a:r>
              <a:rPr lang="fr-FR" sz="2000" dirty="0" smtClean="0"/>
              <a:t> a </a:t>
            </a:r>
            <a:r>
              <a:rPr lang="fr-FR" sz="2000" b="1" dirty="0" smtClean="0"/>
              <a:t>surprise </a:t>
            </a:r>
            <a:r>
              <a:rPr lang="fr-FR" sz="2000" b="1" dirty="0" err="1" smtClean="0"/>
              <a:t>effect</a:t>
            </a:r>
            <a:r>
              <a:rPr lang="fr-FR" sz="2000" b="1" dirty="0" smtClean="0"/>
              <a:t> </a:t>
            </a:r>
            <a:r>
              <a:rPr lang="fr-FR" sz="2000" dirty="0" err="1" smtClean="0"/>
              <a:t>Generate</a:t>
            </a:r>
            <a:r>
              <a:rPr lang="fr-FR" sz="2000" dirty="0" smtClean="0"/>
              <a:t> </a:t>
            </a:r>
            <a:r>
              <a:rPr lang="fr-FR" sz="2000" b="1" dirty="0" smtClean="0"/>
              <a:t>media attention</a:t>
            </a:r>
          </a:p>
          <a:p>
            <a:pPr>
              <a:lnSpc>
                <a:spcPct val="150000"/>
              </a:lnSpc>
            </a:pPr>
            <a:r>
              <a:rPr lang="fr-FR" sz="2000" b="1" u="sng" dirty="0" smtClean="0"/>
              <a:t>Test</a:t>
            </a:r>
            <a:r>
              <a:rPr lang="fr-FR" sz="2000" b="1" dirty="0" smtClean="0"/>
              <a:t> the </a:t>
            </a:r>
            <a:r>
              <a:rPr lang="fr-FR" sz="2000" b="1" dirty="0" err="1" smtClean="0"/>
              <a:t>products</a:t>
            </a:r>
            <a:endParaRPr lang="fr-FR" sz="2000" b="1" dirty="0" smtClean="0"/>
          </a:p>
          <a:p>
            <a:pPr>
              <a:lnSpc>
                <a:spcPct val="150000"/>
              </a:lnSpc>
            </a:pPr>
            <a:r>
              <a:rPr lang="fr-FR" sz="2000" b="1" u="sng" dirty="0" smtClean="0"/>
              <a:t>Test</a:t>
            </a:r>
            <a:r>
              <a:rPr lang="fr-FR" sz="2000" b="1" dirty="0" smtClean="0"/>
              <a:t> the concept</a:t>
            </a:r>
          </a:p>
          <a:p>
            <a:pPr>
              <a:lnSpc>
                <a:spcPct val="150000"/>
              </a:lnSpc>
            </a:pPr>
            <a:r>
              <a:rPr lang="fr-FR" sz="2000" b="1" u="sng" dirty="0" smtClean="0"/>
              <a:t>Test</a:t>
            </a:r>
            <a:r>
              <a:rPr lang="fr-FR" sz="2000" b="1" dirty="0" smtClean="0"/>
              <a:t> the locations</a:t>
            </a:r>
            <a:endParaRPr lang="fr-FR" sz="2000" b="1" dirty="0"/>
          </a:p>
        </p:txBody>
      </p:sp>
      <p:pic>
        <p:nvPicPr>
          <p:cNvPr id="6" name="Image 5" descr="10579240_10208120512949620_2088599502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54" y="1489592"/>
            <a:ext cx="3455258" cy="2477426"/>
          </a:xfrm>
          <a:prstGeom prst="rect">
            <a:avLst/>
          </a:prstGeom>
        </p:spPr>
      </p:pic>
      <p:pic>
        <p:nvPicPr>
          <p:cNvPr id="8" name="Image 7" descr="12400126_10208120512989621_1476209612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23" y="4186538"/>
            <a:ext cx="3149681" cy="2258326"/>
          </a:xfrm>
          <a:prstGeom prst="rect">
            <a:avLst/>
          </a:prstGeom>
        </p:spPr>
      </p:pic>
    </p:spTree>
    <p:extLst>
      <p:ext uri="{BB962C8B-B14F-4D97-AF65-F5344CB8AC3E}">
        <p14:creationId xmlns:p14="http://schemas.microsoft.com/office/powerpoint/2010/main" val="106229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5809" y="3489020"/>
            <a:ext cx="4624910" cy="1143000"/>
          </a:xfrm>
        </p:spPr>
        <p:txBody>
          <a:bodyPr>
            <a:normAutofit fontScale="90000"/>
          </a:bodyPr>
          <a:lstStyle/>
          <a:p>
            <a:r>
              <a:rPr lang="fr-FR" dirty="0" smtClean="0">
                <a:latin typeface="Arenq"/>
                <a:cs typeface="Arenq"/>
              </a:rPr>
              <a:t>COMMUNICATION</a:t>
            </a:r>
            <a:br>
              <a:rPr lang="fr-FR" dirty="0" smtClean="0">
                <a:latin typeface="Arenq"/>
                <a:cs typeface="Arenq"/>
              </a:rPr>
            </a:br>
            <a:r>
              <a:rPr lang="fr-FR" dirty="0" smtClean="0">
                <a:latin typeface="Arenq"/>
                <a:cs typeface="Arenq"/>
              </a:rPr>
              <a:t>STRATEGY</a:t>
            </a:r>
            <a:endParaRPr lang="fr-FR" dirty="0">
              <a:latin typeface="Arenq"/>
              <a:cs typeface="Arenq"/>
            </a:endParaRPr>
          </a:p>
        </p:txBody>
      </p:sp>
      <p:sp>
        <p:nvSpPr>
          <p:cNvPr id="5" name="Rectangle 4"/>
          <p:cNvSpPr/>
          <p:nvPr/>
        </p:nvSpPr>
        <p:spPr>
          <a:xfrm>
            <a:off x="2275809" y="2069749"/>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3639768" y="206974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4958055" y="2069749"/>
            <a:ext cx="1190134" cy="111076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6227948" y="2069749"/>
            <a:ext cx="672771" cy="1110765"/>
          </a:xfrm>
          <a:prstGeom prst="rect">
            <a:avLst/>
          </a:prstGeom>
          <a:solidFill>
            <a:srgbClr val="8072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463917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824437" y="93206"/>
            <a:ext cx="9905724" cy="1143000"/>
          </a:xfrm>
        </p:spPr>
        <p:txBody>
          <a:bodyPr>
            <a:normAutofit/>
          </a:bodyPr>
          <a:lstStyle/>
          <a:p>
            <a:r>
              <a:rPr lang="fr-FR" sz="3600" dirty="0" smtClean="0">
                <a:latin typeface="Arenq"/>
                <a:cs typeface="Arenq"/>
              </a:rPr>
              <a:t>CAMPAIGN STRATEGY</a:t>
            </a:r>
            <a:endParaRPr lang="fr-FR" sz="3200" dirty="0">
              <a:solidFill>
                <a:srgbClr val="7F7F7F"/>
              </a:solidFill>
              <a:latin typeface="Arenq"/>
              <a:cs typeface="Arenq"/>
            </a:endParaRPr>
          </a:p>
        </p:txBody>
      </p:sp>
      <p:sp>
        <p:nvSpPr>
          <p:cNvPr id="6" name="Rectangle 5"/>
          <p:cNvSpPr/>
          <p:nvPr/>
        </p:nvSpPr>
        <p:spPr>
          <a:xfrm>
            <a:off x="127968" y="125442"/>
            <a:ext cx="1262052" cy="1110764"/>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8" name="Rectangle 7"/>
          <p:cNvSpPr/>
          <p:nvPr/>
        </p:nvSpPr>
        <p:spPr>
          <a:xfrm>
            <a:off x="7810028" y="5989725"/>
            <a:ext cx="1207177" cy="75012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2" name="Rectangle 1"/>
          <p:cNvSpPr/>
          <p:nvPr/>
        </p:nvSpPr>
        <p:spPr>
          <a:xfrm>
            <a:off x="211647" y="2007028"/>
            <a:ext cx="2837658" cy="3776996"/>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3201705" y="2007028"/>
            <a:ext cx="2837658" cy="3776996"/>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6179547" y="2007028"/>
            <a:ext cx="2837658" cy="3776996"/>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ZoneTexte 2"/>
          <p:cNvSpPr txBox="1"/>
          <p:nvPr/>
        </p:nvSpPr>
        <p:spPr>
          <a:xfrm>
            <a:off x="736851" y="2336306"/>
            <a:ext cx="1787254" cy="369332"/>
          </a:xfrm>
          <a:prstGeom prst="rect">
            <a:avLst/>
          </a:prstGeom>
          <a:noFill/>
        </p:spPr>
        <p:txBody>
          <a:bodyPr wrap="square" rtlCol="0">
            <a:spAutoFit/>
          </a:bodyPr>
          <a:lstStyle/>
          <a:p>
            <a:r>
              <a:rPr lang="fr-FR" b="1" dirty="0" smtClean="0"/>
              <a:t>EARNED MEDIA</a:t>
            </a:r>
            <a:endParaRPr lang="fr-FR" b="1" dirty="0"/>
          </a:p>
        </p:txBody>
      </p:sp>
      <p:sp>
        <p:nvSpPr>
          <p:cNvPr id="10" name="ZoneTexte 9"/>
          <p:cNvSpPr txBox="1"/>
          <p:nvPr/>
        </p:nvSpPr>
        <p:spPr>
          <a:xfrm>
            <a:off x="344909" y="2916462"/>
            <a:ext cx="2586815" cy="2585323"/>
          </a:xfrm>
          <a:prstGeom prst="rect">
            <a:avLst/>
          </a:prstGeom>
          <a:noFill/>
        </p:spPr>
        <p:txBody>
          <a:bodyPr wrap="square" rtlCol="0">
            <a:spAutoFit/>
          </a:bodyPr>
          <a:lstStyle/>
          <a:p>
            <a:pPr marL="285750" indent="-285750">
              <a:buFontTx/>
              <a:buChar char="-"/>
            </a:pPr>
            <a:r>
              <a:rPr lang="fr-FR" dirty="0" smtClean="0"/>
              <a:t>Articles  </a:t>
            </a:r>
            <a:r>
              <a:rPr lang="fr-FR" dirty="0" err="1" smtClean="0"/>
              <a:t>published</a:t>
            </a:r>
            <a:r>
              <a:rPr lang="fr-FR" dirty="0" smtClean="0"/>
              <a:t> by </a:t>
            </a:r>
            <a:r>
              <a:rPr lang="fr-FR" dirty="0" err="1" smtClean="0"/>
              <a:t>journalists</a:t>
            </a:r>
            <a:r>
              <a:rPr lang="fr-FR" dirty="0" smtClean="0"/>
              <a:t> and photos </a:t>
            </a:r>
            <a:r>
              <a:rPr lang="fr-FR" dirty="0" err="1" smtClean="0"/>
              <a:t>published</a:t>
            </a:r>
            <a:r>
              <a:rPr lang="fr-FR" dirty="0" smtClean="0"/>
              <a:t> by </a:t>
            </a:r>
            <a:r>
              <a:rPr lang="fr-FR" dirty="0" err="1" smtClean="0"/>
              <a:t>boggers</a:t>
            </a:r>
            <a:endParaRPr lang="fr-FR" dirty="0" smtClean="0"/>
          </a:p>
          <a:p>
            <a:pPr marL="285750" indent="-285750">
              <a:buFontTx/>
              <a:buChar char="-"/>
            </a:pPr>
            <a:r>
              <a:rPr lang="fr-FR" dirty="0" err="1" smtClean="0"/>
              <a:t>Comments</a:t>
            </a:r>
            <a:r>
              <a:rPr lang="fr-FR" dirty="0" smtClean="0"/>
              <a:t> and actions on Facebook, IG, Twitter</a:t>
            </a:r>
          </a:p>
          <a:p>
            <a:pPr marL="285750" indent="-285750">
              <a:buFontTx/>
              <a:buChar char="-"/>
            </a:pPr>
            <a:r>
              <a:rPr lang="fr-FR" dirty="0" smtClean="0"/>
              <a:t>Word-of-</a:t>
            </a:r>
            <a:r>
              <a:rPr lang="fr-FR" dirty="0" err="1" smtClean="0"/>
              <a:t>mouth</a:t>
            </a:r>
            <a:r>
              <a:rPr lang="fr-FR" dirty="0" smtClean="0"/>
              <a:t> </a:t>
            </a:r>
            <a:r>
              <a:rPr lang="fr-FR" dirty="0" err="1" smtClean="0"/>
              <a:t>thanks</a:t>
            </a:r>
            <a:r>
              <a:rPr lang="fr-FR" dirty="0" smtClean="0"/>
              <a:t> to the pop-up bus</a:t>
            </a:r>
            <a:endParaRPr lang="fr-FR" dirty="0"/>
          </a:p>
        </p:txBody>
      </p:sp>
      <p:sp>
        <p:nvSpPr>
          <p:cNvPr id="11" name="Rectangle 10"/>
          <p:cNvSpPr/>
          <p:nvPr/>
        </p:nvSpPr>
        <p:spPr>
          <a:xfrm>
            <a:off x="3184053" y="2977775"/>
            <a:ext cx="2695074" cy="2308324"/>
          </a:xfrm>
          <a:prstGeom prst="rect">
            <a:avLst/>
          </a:prstGeom>
        </p:spPr>
        <p:txBody>
          <a:bodyPr wrap="square">
            <a:spAutoFit/>
          </a:bodyPr>
          <a:lstStyle/>
          <a:p>
            <a:pPr marL="285750" indent="-285750">
              <a:buFontTx/>
              <a:buChar char="-"/>
            </a:pPr>
            <a:r>
              <a:rPr lang="en-US" dirty="0" smtClean="0"/>
              <a:t>«</a:t>
            </a:r>
            <a:r>
              <a:rPr lang="en-US" dirty="0"/>
              <a:t> In-store » </a:t>
            </a:r>
            <a:r>
              <a:rPr lang="en-US" dirty="0" smtClean="0"/>
              <a:t>communication</a:t>
            </a:r>
          </a:p>
          <a:p>
            <a:pPr marL="285750" indent="-285750">
              <a:buFontTx/>
              <a:buChar char="-"/>
            </a:pPr>
            <a:endParaRPr lang="en-US" dirty="0" smtClean="0"/>
          </a:p>
          <a:p>
            <a:pPr marL="285750" indent="-285750">
              <a:buFontTx/>
              <a:buChar char="-"/>
            </a:pPr>
            <a:r>
              <a:rPr lang="en-US" dirty="0" err="1" smtClean="0"/>
              <a:t>Diaphane</a:t>
            </a:r>
            <a:r>
              <a:rPr lang="en-US" dirty="0" smtClean="0"/>
              <a:t> website</a:t>
            </a:r>
          </a:p>
          <a:p>
            <a:pPr marL="285750" indent="-285750">
              <a:buFontTx/>
              <a:buChar char="-"/>
            </a:pPr>
            <a:endParaRPr lang="en-US" dirty="0" smtClean="0"/>
          </a:p>
          <a:p>
            <a:pPr marL="285750" indent="-285750">
              <a:buFontTx/>
              <a:buChar char="-"/>
            </a:pPr>
            <a:r>
              <a:rPr lang="en-US" dirty="0" smtClean="0"/>
              <a:t> Media Kit</a:t>
            </a:r>
          </a:p>
          <a:p>
            <a:pPr marL="285750" indent="-285750">
              <a:buFontTx/>
              <a:buChar char="-"/>
            </a:pPr>
            <a:endParaRPr lang="en-US" dirty="0" smtClean="0"/>
          </a:p>
          <a:p>
            <a:pPr marL="285750" indent="-285750">
              <a:buFontTx/>
              <a:buChar char="-"/>
            </a:pPr>
            <a:r>
              <a:rPr lang="en-US" dirty="0" smtClean="0"/>
              <a:t>Social Network</a:t>
            </a:r>
            <a:endParaRPr lang="fr-FR" dirty="0"/>
          </a:p>
        </p:txBody>
      </p:sp>
      <p:sp>
        <p:nvSpPr>
          <p:cNvPr id="12" name="ZoneTexte 11"/>
          <p:cNvSpPr txBox="1"/>
          <p:nvPr/>
        </p:nvSpPr>
        <p:spPr>
          <a:xfrm>
            <a:off x="3726909" y="2336306"/>
            <a:ext cx="1787254" cy="369332"/>
          </a:xfrm>
          <a:prstGeom prst="rect">
            <a:avLst/>
          </a:prstGeom>
          <a:noFill/>
        </p:spPr>
        <p:txBody>
          <a:bodyPr wrap="square" rtlCol="0">
            <a:spAutoFit/>
          </a:bodyPr>
          <a:lstStyle/>
          <a:p>
            <a:r>
              <a:rPr lang="fr-FR" b="1" dirty="0" smtClean="0"/>
              <a:t>OWNED MEDIA</a:t>
            </a:r>
            <a:endParaRPr lang="fr-FR" b="1" dirty="0"/>
          </a:p>
        </p:txBody>
      </p:sp>
      <p:sp>
        <p:nvSpPr>
          <p:cNvPr id="13" name="ZoneTexte 12"/>
          <p:cNvSpPr txBox="1"/>
          <p:nvPr/>
        </p:nvSpPr>
        <p:spPr>
          <a:xfrm>
            <a:off x="6477417" y="2336306"/>
            <a:ext cx="1787254" cy="369332"/>
          </a:xfrm>
          <a:prstGeom prst="rect">
            <a:avLst/>
          </a:prstGeom>
          <a:noFill/>
        </p:spPr>
        <p:txBody>
          <a:bodyPr wrap="square" rtlCol="0">
            <a:spAutoFit/>
          </a:bodyPr>
          <a:lstStyle/>
          <a:p>
            <a:pPr algn="ctr"/>
            <a:r>
              <a:rPr lang="fr-FR" b="1" dirty="0" smtClean="0"/>
              <a:t>PAID MEDIA</a:t>
            </a:r>
            <a:endParaRPr lang="fr-FR" b="1" dirty="0"/>
          </a:p>
        </p:txBody>
      </p:sp>
      <p:sp>
        <p:nvSpPr>
          <p:cNvPr id="15" name="Rectangle 14"/>
          <p:cNvSpPr/>
          <p:nvPr/>
        </p:nvSpPr>
        <p:spPr>
          <a:xfrm>
            <a:off x="6322131" y="3075921"/>
            <a:ext cx="2695074" cy="646331"/>
          </a:xfrm>
          <a:prstGeom prst="rect">
            <a:avLst/>
          </a:prstGeom>
        </p:spPr>
        <p:txBody>
          <a:bodyPr wrap="square">
            <a:spAutoFit/>
          </a:bodyPr>
          <a:lstStyle/>
          <a:p>
            <a:pPr marL="285750" indent="-285750">
              <a:buFontTx/>
              <a:buChar char="-"/>
            </a:pPr>
            <a:r>
              <a:rPr lang="en-US" dirty="0" smtClean="0"/>
              <a:t>ELLE magazine partnership</a:t>
            </a:r>
            <a:endParaRPr lang="fr-FR" dirty="0"/>
          </a:p>
        </p:txBody>
      </p:sp>
    </p:spTree>
    <p:extLst>
      <p:ext uri="{BB962C8B-B14F-4D97-AF65-F5344CB8AC3E}">
        <p14:creationId xmlns:p14="http://schemas.microsoft.com/office/powerpoint/2010/main" val="371533747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87910" y="508000"/>
            <a:ext cx="7319569" cy="523220"/>
          </a:xfrm>
          <a:prstGeom prst="rect">
            <a:avLst/>
          </a:prstGeom>
          <a:noFill/>
        </p:spPr>
        <p:txBody>
          <a:bodyPr wrap="square" rtlCol="0">
            <a:spAutoFit/>
          </a:bodyPr>
          <a:lstStyle/>
          <a:p>
            <a:r>
              <a:rPr lang="fr-FR" sz="2800" u="sng" dirty="0" smtClean="0">
                <a:latin typeface="ADAM.CG PRO"/>
                <a:cs typeface="ADAM.CG PRO"/>
              </a:rPr>
              <a:t>WEBSITE</a:t>
            </a:r>
            <a:endParaRPr lang="fr-FR" sz="2800" u="sng" dirty="0">
              <a:latin typeface="ADAM.CG PRO"/>
              <a:cs typeface="ADAM.CG PRO"/>
            </a:endParaRPr>
          </a:p>
        </p:txBody>
      </p:sp>
      <p:pic>
        <p:nvPicPr>
          <p:cNvPr id="4" name="Image 3"/>
          <p:cNvPicPr>
            <a:picLocks noChangeAspect="1"/>
          </p:cNvPicPr>
          <p:nvPr/>
        </p:nvPicPr>
        <p:blipFill>
          <a:blip r:embed="rId2"/>
          <a:stretch>
            <a:fillRect/>
          </a:stretch>
        </p:blipFill>
        <p:spPr>
          <a:xfrm>
            <a:off x="0" y="177800"/>
            <a:ext cx="9144000" cy="6483335"/>
          </a:xfrm>
          <a:prstGeom prst="rect">
            <a:avLst/>
          </a:prstGeom>
        </p:spPr>
      </p:pic>
    </p:spTree>
    <p:extLst>
      <p:ext uri="{BB962C8B-B14F-4D97-AF65-F5344CB8AC3E}">
        <p14:creationId xmlns:p14="http://schemas.microsoft.com/office/powerpoint/2010/main" val="419487906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0" y="190500"/>
            <a:ext cx="9144000" cy="6461615"/>
          </a:xfrm>
          <a:prstGeom prst="rect">
            <a:avLst/>
          </a:prstGeom>
        </p:spPr>
      </p:pic>
      <p:cxnSp>
        <p:nvCxnSpPr>
          <p:cNvPr id="9" name="Connecteur droit 8"/>
          <p:cNvCxnSpPr/>
          <p:nvPr/>
        </p:nvCxnSpPr>
        <p:spPr>
          <a:xfrm flipH="1">
            <a:off x="2226229" y="1442552"/>
            <a:ext cx="15678" cy="393565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52378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190500"/>
            <a:ext cx="9144000" cy="6461615"/>
          </a:xfrm>
          <a:prstGeom prst="rect">
            <a:avLst/>
          </a:prstGeom>
        </p:spPr>
      </p:pic>
      <p:cxnSp>
        <p:nvCxnSpPr>
          <p:cNvPr id="5" name="Connecteur droit 4"/>
          <p:cNvCxnSpPr/>
          <p:nvPr/>
        </p:nvCxnSpPr>
        <p:spPr>
          <a:xfrm flipH="1">
            <a:off x="1724544" y="1662071"/>
            <a:ext cx="15678" cy="393565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46329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90500"/>
            <a:ext cx="9144000" cy="6461615"/>
          </a:xfrm>
          <a:prstGeom prst="rect">
            <a:avLst/>
          </a:prstGeom>
        </p:spPr>
      </p:pic>
    </p:spTree>
    <p:extLst>
      <p:ext uri="{BB962C8B-B14F-4D97-AF65-F5344CB8AC3E}">
        <p14:creationId xmlns:p14="http://schemas.microsoft.com/office/powerpoint/2010/main" val="7191621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53ab307597c0c26ee74a8d955cbd48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 y="0"/>
            <a:ext cx="4585904" cy="6874936"/>
          </a:xfrm>
          <a:prstGeom prst="rect">
            <a:avLst/>
          </a:prstGeom>
        </p:spPr>
      </p:pic>
      <p:sp>
        <p:nvSpPr>
          <p:cNvPr id="7" name="ZoneTexte 6"/>
          <p:cNvSpPr txBox="1"/>
          <p:nvPr/>
        </p:nvSpPr>
        <p:spPr>
          <a:xfrm>
            <a:off x="5181600" y="387979"/>
            <a:ext cx="3623733" cy="523220"/>
          </a:xfrm>
          <a:prstGeom prst="rect">
            <a:avLst/>
          </a:prstGeom>
          <a:noFill/>
        </p:spPr>
        <p:txBody>
          <a:bodyPr wrap="square" rtlCol="0">
            <a:spAutoFit/>
          </a:bodyPr>
          <a:lstStyle/>
          <a:p>
            <a:r>
              <a:rPr lang="fr-FR" sz="2800" dirty="0" smtClean="0">
                <a:latin typeface="Arenq"/>
                <a:cs typeface="Arenq"/>
              </a:rPr>
              <a:t>CONCEPT</a:t>
            </a:r>
            <a:endParaRPr lang="fr-FR" sz="2800" dirty="0">
              <a:latin typeface="Arenq"/>
              <a:cs typeface="Arenq"/>
            </a:endParaRPr>
          </a:p>
        </p:txBody>
      </p:sp>
      <p:sp>
        <p:nvSpPr>
          <p:cNvPr id="8" name="ZoneTexte 7"/>
          <p:cNvSpPr txBox="1"/>
          <p:nvPr/>
        </p:nvSpPr>
        <p:spPr>
          <a:xfrm>
            <a:off x="5181600" y="1310609"/>
            <a:ext cx="3623733" cy="4693593"/>
          </a:xfrm>
          <a:prstGeom prst="rect">
            <a:avLst/>
          </a:prstGeom>
          <a:noFill/>
        </p:spPr>
        <p:txBody>
          <a:bodyPr wrap="square" rtlCol="0">
            <a:spAutoFit/>
          </a:bodyPr>
          <a:lstStyle/>
          <a:p>
            <a:pPr marL="285750" indent="-285750">
              <a:buFont typeface="Wingdings" charset="2"/>
              <a:buChar char="§"/>
            </a:pPr>
            <a:r>
              <a:rPr lang="fr-FR" sz="2300" dirty="0" smtClean="0"/>
              <a:t> </a:t>
            </a:r>
            <a:r>
              <a:rPr lang="fr-FR" sz="2300" dirty="0" err="1" smtClean="0"/>
              <a:t>Leatherwork</a:t>
            </a:r>
            <a:endParaRPr lang="fr-FR" sz="2300" dirty="0" smtClean="0"/>
          </a:p>
          <a:p>
            <a:pPr marL="285750" indent="-285750">
              <a:buFont typeface="Wingdings" charset="2"/>
              <a:buChar char="§"/>
            </a:pPr>
            <a:endParaRPr lang="fr-FR" sz="2300" dirty="0"/>
          </a:p>
          <a:p>
            <a:pPr marL="285750" indent="-285750">
              <a:buFont typeface="Wingdings" charset="2"/>
              <a:buChar char="§"/>
            </a:pPr>
            <a:r>
              <a:rPr lang="fr-FR" sz="2300" dirty="0" err="1" smtClean="0"/>
              <a:t>Fair</a:t>
            </a:r>
            <a:r>
              <a:rPr lang="fr-FR" sz="2300" dirty="0" smtClean="0"/>
              <a:t> </a:t>
            </a:r>
            <a:r>
              <a:rPr lang="fr-FR" sz="2300" dirty="0" err="1" smtClean="0"/>
              <a:t>trade</a:t>
            </a:r>
            <a:r>
              <a:rPr lang="fr-FR" sz="2300" dirty="0" smtClean="0"/>
              <a:t>: inscription of the </a:t>
            </a:r>
            <a:r>
              <a:rPr lang="fr-FR" sz="2300" dirty="0" err="1" smtClean="0"/>
              <a:t>origin</a:t>
            </a:r>
            <a:endParaRPr lang="fr-FR" sz="2300" dirty="0" smtClean="0"/>
          </a:p>
          <a:p>
            <a:endParaRPr lang="fr-FR" sz="2300" dirty="0"/>
          </a:p>
          <a:p>
            <a:pPr marL="285750" indent="-285750">
              <a:buFont typeface="Wingdings" charset="2"/>
              <a:buChar char="§"/>
            </a:pPr>
            <a:r>
              <a:rPr lang="fr-FR" sz="2300" dirty="0" err="1"/>
              <a:t>Share</a:t>
            </a:r>
            <a:r>
              <a:rPr lang="fr-FR" sz="2300" dirty="0"/>
              <a:t> and </a:t>
            </a:r>
            <a:r>
              <a:rPr lang="fr-FR" sz="2300" dirty="0" err="1"/>
              <a:t>meet</a:t>
            </a:r>
            <a:r>
              <a:rPr lang="fr-FR" sz="2300" dirty="0"/>
              <a:t> the client</a:t>
            </a:r>
            <a:endParaRPr lang="fr-FR" sz="2300" dirty="0" smtClean="0"/>
          </a:p>
          <a:p>
            <a:pPr marL="285750" indent="-285750">
              <a:buFont typeface="Wingdings" charset="2"/>
              <a:buChar char="§"/>
            </a:pPr>
            <a:endParaRPr lang="fr-FR" sz="2300" dirty="0"/>
          </a:p>
          <a:p>
            <a:pPr marL="285750" indent="-285750">
              <a:buFont typeface="Wingdings" charset="2"/>
              <a:buChar char="§"/>
            </a:pPr>
            <a:r>
              <a:rPr lang="fr-FR" sz="2300" dirty="0" err="1" smtClean="0"/>
              <a:t>Bespoke</a:t>
            </a:r>
            <a:r>
              <a:rPr lang="fr-FR" sz="2300" dirty="0" smtClean="0"/>
              <a:t> </a:t>
            </a:r>
            <a:r>
              <a:rPr lang="fr-FR" sz="2300" dirty="0" err="1" smtClean="0"/>
              <a:t>products</a:t>
            </a:r>
            <a:endParaRPr lang="fr-FR" sz="2300" dirty="0" smtClean="0"/>
          </a:p>
          <a:p>
            <a:pPr marL="285750" indent="-285750">
              <a:buFont typeface="Wingdings" charset="2"/>
              <a:buChar char="§"/>
            </a:pPr>
            <a:endParaRPr lang="fr-FR" sz="2300" dirty="0"/>
          </a:p>
          <a:p>
            <a:pPr marL="285750" indent="-285750">
              <a:buFont typeface="Wingdings" charset="2"/>
              <a:buChar char="§"/>
            </a:pPr>
            <a:r>
              <a:rPr lang="fr-FR" sz="2300" dirty="0" err="1" smtClean="0"/>
              <a:t>Each</a:t>
            </a:r>
            <a:r>
              <a:rPr lang="fr-FR" sz="2300" dirty="0" smtClean="0"/>
              <a:t> </a:t>
            </a:r>
            <a:r>
              <a:rPr lang="fr-FR" sz="2300" dirty="0" err="1" smtClean="0"/>
              <a:t>product</a:t>
            </a:r>
            <a:r>
              <a:rPr lang="fr-FR" sz="2300" dirty="0" smtClean="0"/>
              <a:t> line </a:t>
            </a:r>
            <a:r>
              <a:rPr lang="fr-FR" sz="2300" dirty="0" err="1" smtClean="0"/>
              <a:t>wears</a:t>
            </a:r>
            <a:r>
              <a:rPr lang="fr-FR" sz="2300" dirty="0" smtClean="0"/>
              <a:t> the </a:t>
            </a:r>
            <a:r>
              <a:rPr lang="fr-FR" sz="2300" dirty="0" err="1" smtClean="0"/>
              <a:t>name</a:t>
            </a:r>
            <a:r>
              <a:rPr lang="fr-FR" sz="2300" dirty="0" smtClean="0"/>
              <a:t> of a </a:t>
            </a:r>
            <a:r>
              <a:rPr lang="fr-FR" sz="2300" dirty="0" err="1" smtClean="0"/>
              <a:t>craftsman</a:t>
            </a:r>
            <a:endParaRPr lang="fr-FR" sz="2300" dirty="0" smtClean="0"/>
          </a:p>
          <a:p>
            <a:pPr marL="285750" indent="-285750">
              <a:buFont typeface="Wingdings" charset="2"/>
              <a:buChar char="§"/>
            </a:pPr>
            <a:endParaRPr lang="fr-FR" sz="2300" dirty="0"/>
          </a:p>
          <a:p>
            <a:pPr marL="285750" indent="-285750">
              <a:buFont typeface="Wingdings" charset="2"/>
              <a:buChar char="§"/>
            </a:pPr>
            <a:r>
              <a:rPr lang="fr-FR" sz="2300" dirty="0" smtClean="0"/>
              <a:t>Fall-Winter collection</a:t>
            </a:r>
          </a:p>
        </p:txBody>
      </p:sp>
    </p:spTree>
    <p:extLst>
      <p:ext uri="{BB962C8B-B14F-4D97-AF65-F5344CB8AC3E}">
        <p14:creationId xmlns:p14="http://schemas.microsoft.com/office/powerpoint/2010/main" val="30227787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0" y="1276316"/>
            <a:ext cx="4310053" cy="954107"/>
          </a:xfrm>
          <a:prstGeom prst="rect">
            <a:avLst/>
          </a:prstGeom>
          <a:noFill/>
        </p:spPr>
        <p:txBody>
          <a:bodyPr wrap="square" rtlCol="0">
            <a:spAutoFit/>
          </a:bodyPr>
          <a:lstStyle/>
          <a:p>
            <a:pPr algn="ctr"/>
            <a:r>
              <a:rPr lang="fr-FR" sz="2800" u="sng" dirty="0" smtClean="0">
                <a:latin typeface="Arenq"/>
                <a:cs typeface="Arenq"/>
              </a:rPr>
              <a:t>VISUAL OF THE </a:t>
            </a:r>
          </a:p>
          <a:p>
            <a:pPr algn="ctr"/>
            <a:r>
              <a:rPr lang="fr-FR" sz="2800" u="sng" dirty="0" smtClean="0">
                <a:latin typeface="Arenq"/>
                <a:cs typeface="Arenq"/>
              </a:rPr>
              <a:t>CAMPAIGN</a:t>
            </a:r>
            <a:endParaRPr lang="fr-FR" sz="2800" u="sng" dirty="0">
              <a:latin typeface="Arenq"/>
              <a:cs typeface="Arenq"/>
            </a:endParaRPr>
          </a:p>
        </p:txBody>
      </p:sp>
      <p:pic>
        <p:nvPicPr>
          <p:cNvPr id="3" name="Image 2"/>
          <p:cNvPicPr>
            <a:picLocks noChangeAspect="1"/>
          </p:cNvPicPr>
          <p:nvPr/>
        </p:nvPicPr>
        <p:blipFill rotWithShape="1">
          <a:blip r:embed="rId2"/>
          <a:srcRect b="5631"/>
          <a:stretch/>
        </p:blipFill>
        <p:spPr>
          <a:xfrm>
            <a:off x="4310053" y="501757"/>
            <a:ext cx="4365123" cy="5879966"/>
          </a:xfrm>
          <a:prstGeom prst="rect">
            <a:avLst/>
          </a:prstGeom>
          <a:ln>
            <a:solidFill>
              <a:schemeClr val="tx1"/>
            </a:solidFill>
          </a:ln>
        </p:spPr>
      </p:pic>
    </p:spTree>
    <p:extLst>
      <p:ext uri="{BB962C8B-B14F-4D97-AF65-F5344CB8AC3E}">
        <p14:creationId xmlns:p14="http://schemas.microsoft.com/office/powerpoint/2010/main" val="250198769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72342" y="508000"/>
            <a:ext cx="8887336" cy="523220"/>
          </a:xfrm>
          <a:prstGeom prst="rect">
            <a:avLst/>
          </a:prstGeom>
          <a:noFill/>
        </p:spPr>
        <p:txBody>
          <a:bodyPr wrap="square" rtlCol="0">
            <a:spAutoFit/>
          </a:bodyPr>
          <a:lstStyle/>
          <a:p>
            <a:r>
              <a:rPr lang="fr-FR" sz="2800" u="sng" dirty="0" smtClean="0">
                <a:latin typeface="Arenq"/>
                <a:cs typeface="Arenq"/>
              </a:rPr>
              <a:t>SOCIAL NETWORKS ADAPT FOR THE CAMPAIGN</a:t>
            </a:r>
            <a:endParaRPr lang="fr-FR" sz="2800" u="sng" dirty="0">
              <a:latin typeface="Arenq"/>
              <a:cs typeface="Arenq"/>
            </a:endParaRPr>
          </a:p>
        </p:txBody>
      </p:sp>
      <p:pic>
        <p:nvPicPr>
          <p:cNvPr id="2" name="Image 1"/>
          <p:cNvPicPr>
            <a:picLocks noChangeAspect="1"/>
          </p:cNvPicPr>
          <p:nvPr/>
        </p:nvPicPr>
        <p:blipFill>
          <a:blip r:embed="rId2"/>
          <a:stretch>
            <a:fillRect/>
          </a:stretch>
        </p:blipFill>
        <p:spPr>
          <a:xfrm>
            <a:off x="973918" y="1931326"/>
            <a:ext cx="7225620" cy="4591650"/>
          </a:xfrm>
          <a:prstGeom prst="rect">
            <a:avLst/>
          </a:prstGeom>
        </p:spPr>
      </p:pic>
      <p:sp>
        <p:nvSpPr>
          <p:cNvPr id="5" name="ZoneTexte 4"/>
          <p:cNvSpPr txBox="1"/>
          <p:nvPr/>
        </p:nvSpPr>
        <p:spPr>
          <a:xfrm>
            <a:off x="0" y="1276316"/>
            <a:ext cx="9144000" cy="400110"/>
          </a:xfrm>
          <a:prstGeom prst="rect">
            <a:avLst/>
          </a:prstGeom>
          <a:noFill/>
        </p:spPr>
        <p:txBody>
          <a:bodyPr wrap="square" rtlCol="0">
            <a:spAutoFit/>
          </a:bodyPr>
          <a:lstStyle/>
          <a:p>
            <a:pPr algn="ctr"/>
            <a:r>
              <a:rPr lang="fr-FR" sz="2000" u="sng" dirty="0" smtClean="0">
                <a:latin typeface="Arenq"/>
                <a:cs typeface="Arenq"/>
              </a:rPr>
              <a:t>FACEBOOK PAGE</a:t>
            </a:r>
            <a:endParaRPr lang="fr-FR" sz="2000" u="sng" dirty="0">
              <a:latin typeface="Arenq"/>
              <a:cs typeface="Arenq"/>
            </a:endParaRPr>
          </a:p>
        </p:txBody>
      </p:sp>
    </p:spTree>
    <p:extLst>
      <p:ext uri="{BB962C8B-B14F-4D97-AF65-F5344CB8AC3E}">
        <p14:creationId xmlns:p14="http://schemas.microsoft.com/office/powerpoint/2010/main" val="287810486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362485" y="508000"/>
            <a:ext cx="9373343" cy="523220"/>
          </a:xfrm>
          <a:prstGeom prst="rect">
            <a:avLst/>
          </a:prstGeom>
          <a:noFill/>
        </p:spPr>
        <p:txBody>
          <a:bodyPr wrap="square" rtlCol="0">
            <a:spAutoFit/>
          </a:bodyPr>
          <a:lstStyle/>
          <a:p>
            <a:r>
              <a:rPr lang="fr-FR" sz="2800" u="sng" dirty="0" smtClean="0">
                <a:latin typeface="Arenq"/>
                <a:cs typeface="Arenq"/>
              </a:rPr>
              <a:t>SOCIAL NETWORKS ADAPT FOR THE CAMPAIGN</a:t>
            </a:r>
            <a:endParaRPr lang="fr-FR" sz="2800" u="sng" dirty="0">
              <a:latin typeface="Arenq"/>
              <a:cs typeface="Arenq"/>
            </a:endParaRPr>
          </a:p>
        </p:txBody>
      </p:sp>
      <p:pic>
        <p:nvPicPr>
          <p:cNvPr id="3" name="Image 2"/>
          <p:cNvPicPr>
            <a:picLocks noChangeAspect="1"/>
          </p:cNvPicPr>
          <p:nvPr/>
        </p:nvPicPr>
        <p:blipFill>
          <a:blip r:embed="rId2"/>
          <a:stretch>
            <a:fillRect/>
          </a:stretch>
        </p:blipFill>
        <p:spPr>
          <a:xfrm>
            <a:off x="4546525" y="1814726"/>
            <a:ext cx="4132633" cy="4132633"/>
          </a:xfrm>
          <a:prstGeom prst="rect">
            <a:avLst/>
          </a:prstGeom>
        </p:spPr>
      </p:pic>
      <p:pic>
        <p:nvPicPr>
          <p:cNvPr id="6" name="Image 5"/>
          <p:cNvPicPr>
            <a:picLocks noChangeAspect="1"/>
          </p:cNvPicPr>
          <p:nvPr/>
        </p:nvPicPr>
        <p:blipFill rotWithShape="1">
          <a:blip r:embed="rId3"/>
          <a:srcRect b="5631"/>
          <a:stretch/>
        </p:blipFill>
        <p:spPr>
          <a:xfrm>
            <a:off x="573165" y="1814726"/>
            <a:ext cx="3038125" cy="4092456"/>
          </a:xfrm>
          <a:prstGeom prst="rect">
            <a:avLst/>
          </a:prstGeom>
          <a:ln>
            <a:solidFill>
              <a:schemeClr val="tx1"/>
            </a:solidFill>
          </a:ln>
        </p:spPr>
      </p:pic>
    </p:spTree>
    <p:extLst>
      <p:ext uri="{BB962C8B-B14F-4D97-AF65-F5344CB8AC3E}">
        <p14:creationId xmlns:p14="http://schemas.microsoft.com/office/powerpoint/2010/main" val="209338210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87909" y="508000"/>
            <a:ext cx="6269165" cy="523220"/>
          </a:xfrm>
          <a:prstGeom prst="rect">
            <a:avLst/>
          </a:prstGeom>
          <a:noFill/>
        </p:spPr>
        <p:txBody>
          <a:bodyPr wrap="square" rtlCol="0">
            <a:spAutoFit/>
          </a:bodyPr>
          <a:lstStyle/>
          <a:p>
            <a:r>
              <a:rPr lang="fr-FR" sz="2800" u="sng" dirty="0" smtClean="0">
                <a:latin typeface="Arenq"/>
                <a:cs typeface="Arenq"/>
              </a:rPr>
              <a:t>PR: </a:t>
            </a:r>
            <a:r>
              <a:rPr lang="fr-FR" sz="2800" u="sng" dirty="0" err="1" smtClean="0">
                <a:latin typeface="Arenq"/>
                <a:cs typeface="Arenq"/>
              </a:rPr>
              <a:t>Strategy</a:t>
            </a:r>
            <a:r>
              <a:rPr lang="fr-FR" sz="2800" u="sng" dirty="0" smtClean="0">
                <a:latin typeface="Arenq"/>
                <a:cs typeface="Arenq"/>
              </a:rPr>
              <a:t> </a:t>
            </a:r>
            <a:r>
              <a:rPr lang="fr-FR" sz="2800" u="sng" dirty="0" err="1" smtClean="0">
                <a:latin typeface="Arenq"/>
                <a:cs typeface="Arenq"/>
              </a:rPr>
              <a:t>with</a:t>
            </a:r>
            <a:r>
              <a:rPr lang="fr-FR" sz="2800" u="sng" dirty="0" smtClean="0">
                <a:latin typeface="Arenq"/>
                <a:cs typeface="Arenq"/>
              </a:rPr>
              <a:t> </a:t>
            </a:r>
            <a:r>
              <a:rPr lang="fr-FR" sz="2800" u="sng" dirty="0" err="1" smtClean="0">
                <a:latin typeface="Arenq"/>
                <a:cs typeface="Arenq"/>
              </a:rPr>
              <a:t>journalist</a:t>
            </a:r>
            <a:r>
              <a:rPr lang="fr-FR" sz="2800" u="sng" dirty="0" smtClean="0">
                <a:latin typeface="Arenq"/>
                <a:cs typeface="Arenq"/>
              </a:rPr>
              <a:t> </a:t>
            </a:r>
            <a:endParaRPr lang="fr-FR" sz="2800" u="sng" dirty="0">
              <a:latin typeface="Arenq"/>
              <a:cs typeface="Arenq"/>
            </a:endParaRPr>
          </a:p>
        </p:txBody>
      </p:sp>
      <p:sp>
        <p:nvSpPr>
          <p:cNvPr id="6" name="ZoneTexte 5"/>
          <p:cNvSpPr txBox="1"/>
          <p:nvPr/>
        </p:nvSpPr>
        <p:spPr>
          <a:xfrm>
            <a:off x="778933" y="1805600"/>
            <a:ext cx="7514553" cy="3477875"/>
          </a:xfrm>
          <a:prstGeom prst="rect">
            <a:avLst/>
          </a:prstGeom>
          <a:noFill/>
        </p:spPr>
        <p:txBody>
          <a:bodyPr wrap="square" rtlCol="0">
            <a:spAutoFit/>
          </a:bodyPr>
          <a:lstStyle/>
          <a:p>
            <a:pPr marL="285750" indent="-285750">
              <a:buFont typeface="Wingdings" charset="2"/>
              <a:buChar char="§"/>
            </a:pPr>
            <a:r>
              <a:rPr lang="fr-FR" sz="2000" dirty="0" err="1" smtClean="0">
                <a:latin typeface="+mj-lt"/>
                <a:cs typeface="ADAM.CG PRO"/>
              </a:rPr>
              <a:t>Creation</a:t>
            </a:r>
            <a:r>
              <a:rPr lang="fr-FR" sz="2000" dirty="0" smtClean="0">
                <a:latin typeface="+mj-lt"/>
                <a:cs typeface="ADAM.CG PRO"/>
              </a:rPr>
              <a:t> of </a:t>
            </a:r>
            <a:r>
              <a:rPr lang="fr-FR" sz="2000" dirty="0" err="1" smtClean="0">
                <a:latin typeface="+mj-lt"/>
                <a:cs typeface="ADAM.CG PRO"/>
              </a:rPr>
              <a:t>press</a:t>
            </a:r>
            <a:r>
              <a:rPr lang="fr-FR" sz="2000" dirty="0" smtClean="0">
                <a:latin typeface="+mj-lt"/>
                <a:cs typeface="ADAM.CG PRO"/>
              </a:rPr>
              <a:t> release</a:t>
            </a:r>
          </a:p>
          <a:p>
            <a:pPr marL="285750" indent="-285750">
              <a:buFont typeface="Wingdings" charset="2"/>
              <a:buChar char="§"/>
            </a:pPr>
            <a:endParaRPr lang="fr-FR" sz="2000" b="1" dirty="0" smtClean="0"/>
          </a:p>
          <a:p>
            <a:pPr marL="285750" indent="-285750">
              <a:buFont typeface="Wingdings" charset="2"/>
              <a:buChar char="§"/>
            </a:pPr>
            <a:endParaRPr lang="fr-FR" sz="2000" b="1" dirty="0" smtClean="0"/>
          </a:p>
          <a:p>
            <a:pPr marL="285750" indent="-285750">
              <a:buFont typeface="Wingdings" charset="2"/>
              <a:buChar char="§"/>
            </a:pPr>
            <a:r>
              <a:rPr lang="fr-FR" sz="2000" dirty="0" smtClean="0"/>
              <a:t>Printing </a:t>
            </a:r>
            <a:r>
              <a:rPr lang="fr-FR" sz="2000" dirty="0" err="1" smtClean="0"/>
              <a:t>press</a:t>
            </a:r>
            <a:r>
              <a:rPr lang="fr-FR" sz="2000" dirty="0" smtClean="0"/>
              <a:t> release</a:t>
            </a:r>
          </a:p>
          <a:p>
            <a:pPr marL="285750" indent="-285750">
              <a:buFont typeface="Wingdings" charset="2"/>
              <a:buChar char="§"/>
            </a:pPr>
            <a:endParaRPr lang="fr-FR" sz="2000" b="1" dirty="0" smtClean="0"/>
          </a:p>
          <a:p>
            <a:pPr marL="285750" indent="-285750">
              <a:buFont typeface="Wingdings" charset="2"/>
              <a:buChar char="§"/>
            </a:pPr>
            <a:endParaRPr lang="fr-FR" sz="2000" b="1" dirty="0"/>
          </a:p>
          <a:p>
            <a:pPr marL="285750" indent="-285750">
              <a:buFont typeface="Wingdings" charset="2"/>
              <a:buChar char="§"/>
            </a:pPr>
            <a:r>
              <a:rPr lang="fr-FR" sz="2000" dirty="0" err="1"/>
              <a:t>Send</a:t>
            </a:r>
            <a:r>
              <a:rPr lang="fr-FR" sz="2000" dirty="0"/>
              <a:t> to </a:t>
            </a:r>
            <a:r>
              <a:rPr lang="fr-FR" sz="2000" dirty="0" smtClean="0"/>
              <a:t>the </a:t>
            </a:r>
            <a:r>
              <a:rPr lang="fr-FR" sz="2000" dirty="0" err="1"/>
              <a:t>journalist</a:t>
            </a:r>
            <a:r>
              <a:rPr lang="fr-FR" sz="2000" dirty="0"/>
              <a:t> </a:t>
            </a:r>
            <a:r>
              <a:rPr lang="fr-FR" sz="2000" dirty="0" smtClean="0"/>
              <a:t>the media kit, </a:t>
            </a:r>
            <a:r>
              <a:rPr lang="fr-FR" sz="2000" dirty="0" err="1" smtClean="0"/>
              <a:t>with</a:t>
            </a:r>
            <a:r>
              <a:rPr lang="fr-FR" sz="2000" dirty="0" smtClean="0"/>
              <a:t> a </a:t>
            </a:r>
            <a:r>
              <a:rPr lang="fr-FR" sz="2000" dirty="0" err="1" smtClean="0"/>
              <a:t>little</a:t>
            </a:r>
            <a:r>
              <a:rPr lang="fr-FR" sz="2000" dirty="0" smtClean="0"/>
              <a:t> </a:t>
            </a:r>
            <a:r>
              <a:rPr lang="fr-FR" sz="2000" dirty="0" err="1" smtClean="0"/>
              <a:t>product</a:t>
            </a:r>
            <a:r>
              <a:rPr lang="fr-FR" sz="2000" dirty="0" smtClean="0"/>
              <a:t> of the brand and </a:t>
            </a:r>
            <a:r>
              <a:rPr lang="fr-FR" sz="2000" dirty="0"/>
              <a:t>invitation </a:t>
            </a:r>
            <a:r>
              <a:rPr lang="fr-FR" sz="2000" dirty="0" smtClean="0"/>
              <a:t>for the cocktail </a:t>
            </a:r>
            <a:r>
              <a:rPr lang="fr-FR" sz="2000" dirty="0"/>
              <a:t>the first </a:t>
            </a:r>
            <a:r>
              <a:rPr lang="fr-FR" sz="2000" dirty="0" err="1"/>
              <a:t>day</a:t>
            </a:r>
            <a:r>
              <a:rPr lang="fr-FR" sz="2000" dirty="0"/>
              <a:t> in the </a:t>
            </a:r>
            <a:r>
              <a:rPr lang="fr-FR" sz="2000" dirty="0" smtClean="0"/>
              <a:t>city</a:t>
            </a:r>
          </a:p>
          <a:p>
            <a:pPr marL="285750" indent="-285750">
              <a:buFont typeface="Wingdings" charset="2"/>
              <a:buChar char="§"/>
            </a:pPr>
            <a:endParaRPr lang="fr-FR" sz="2000" b="1" dirty="0" smtClean="0"/>
          </a:p>
          <a:p>
            <a:endParaRPr lang="fr-FR" sz="2000" b="1" dirty="0"/>
          </a:p>
          <a:p>
            <a:pPr marL="285750" indent="-285750">
              <a:buFont typeface="Wingdings" charset="2"/>
              <a:buChar char="§"/>
            </a:pPr>
            <a:r>
              <a:rPr lang="fr-FR" sz="2000" dirty="0" smtClean="0"/>
              <a:t>Cocktail - </a:t>
            </a:r>
            <a:r>
              <a:rPr lang="fr-FR" sz="2000" dirty="0" err="1"/>
              <a:t>P</a:t>
            </a:r>
            <a:r>
              <a:rPr lang="fr-FR" sz="2000" dirty="0" err="1" smtClean="0"/>
              <a:t>ress</a:t>
            </a:r>
            <a:r>
              <a:rPr lang="fr-FR" sz="2000" dirty="0" smtClean="0"/>
              <a:t> </a:t>
            </a:r>
            <a:r>
              <a:rPr lang="fr-FR" sz="2000" dirty="0" err="1" smtClean="0"/>
              <a:t>launch</a:t>
            </a:r>
            <a:endParaRPr lang="fr-FR" sz="2000" dirty="0"/>
          </a:p>
        </p:txBody>
      </p:sp>
      <p:sp>
        <p:nvSpPr>
          <p:cNvPr id="3" name="Flèche vers le bas 2"/>
          <p:cNvSpPr/>
          <p:nvPr/>
        </p:nvSpPr>
        <p:spPr>
          <a:xfrm>
            <a:off x="1928353" y="2320626"/>
            <a:ext cx="282198" cy="454718"/>
          </a:xfrm>
          <a:prstGeom prst="down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Flèche vers le bas 6"/>
          <p:cNvSpPr/>
          <p:nvPr/>
        </p:nvSpPr>
        <p:spPr>
          <a:xfrm>
            <a:off x="1928353" y="3209982"/>
            <a:ext cx="282198" cy="454718"/>
          </a:xfrm>
          <a:prstGeom prst="down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Flèche vers le bas 7"/>
          <p:cNvSpPr/>
          <p:nvPr/>
        </p:nvSpPr>
        <p:spPr>
          <a:xfrm>
            <a:off x="1928353" y="4417335"/>
            <a:ext cx="282198" cy="454718"/>
          </a:xfrm>
          <a:prstGeom prst="down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lèche vers la droite 8"/>
          <p:cNvSpPr/>
          <p:nvPr/>
        </p:nvSpPr>
        <p:spPr>
          <a:xfrm>
            <a:off x="2524104" y="5754526"/>
            <a:ext cx="1567767" cy="439038"/>
          </a:xfrm>
          <a:prstGeom prs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4525687" y="5624687"/>
            <a:ext cx="4462773" cy="707886"/>
          </a:xfrm>
          <a:prstGeom prst="rect">
            <a:avLst/>
          </a:prstGeom>
          <a:noFill/>
        </p:spPr>
        <p:txBody>
          <a:bodyPr wrap="square" rtlCol="0">
            <a:spAutoFit/>
          </a:bodyPr>
          <a:lstStyle/>
          <a:p>
            <a:r>
              <a:rPr lang="fr-FR" sz="2000" b="1" dirty="0">
                <a:latin typeface="Calibri"/>
                <a:cs typeface="Calibri"/>
              </a:rPr>
              <a:t>To </a:t>
            </a:r>
            <a:r>
              <a:rPr lang="fr-FR" sz="2000" b="1" dirty="0" err="1">
                <a:latin typeface="Calibri"/>
                <a:cs typeface="Calibri"/>
              </a:rPr>
              <a:t>adhere</a:t>
            </a:r>
            <a:r>
              <a:rPr lang="fr-FR" sz="2000" b="1" dirty="0">
                <a:latin typeface="Calibri"/>
                <a:cs typeface="Calibri"/>
              </a:rPr>
              <a:t> the </a:t>
            </a:r>
            <a:r>
              <a:rPr lang="fr-FR" sz="2000" b="1" dirty="0" err="1">
                <a:latin typeface="Calibri"/>
                <a:cs typeface="Calibri"/>
              </a:rPr>
              <a:t>journalists</a:t>
            </a:r>
            <a:r>
              <a:rPr lang="fr-FR" sz="2000" b="1" dirty="0">
                <a:latin typeface="Calibri"/>
                <a:cs typeface="Calibri"/>
              </a:rPr>
              <a:t> and </a:t>
            </a:r>
            <a:r>
              <a:rPr lang="fr-FR" sz="2000" b="1" dirty="0" err="1">
                <a:latin typeface="Calibri"/>
                <a:cs typeface="Calibri"/>
              </a:rPr>
              <a:t>they</a:t>
            </a:r>
            <a:r>
              <a:rPr lang="fr-FR" sz="2000" b="1" dirty="0">
                <a:latin typeface="Calibri"/>
                <a:cs typeface="Calibri"/>
              </a:rPr>
              <a:t> talk about the brand: </a:t>
            </a:r>
            <a:r>
              <a:rPr lang="fr-FR" sz="2000" b="1" dirty="0" err="1">
                <a:latin typeface="Calibri"/>
                <a:cs typeface="Calibri"/>
              </a:rPr>
              <a:t>press</a:t>
            </a:r>
            <a:r>
              <a:rPr lang="fr-FR" sz="2000" b="1" dirty="0">
                <a:latin typeface="Calibri"/>
                <a:cs typeface="Calibri"/>
              </a:rPr>
              <a:t> </a:t>
            </a:r>
            <a:r>
              <a:rPr lang="fr-FR" sz="2000" b="1" dirty="0" err="1">
                <a:latin typeface="Calibri"/>
                <a:cs typeface="Calibri"/>
              </a:rPr>
              <a:t>coverage</a:t>
            </a:r>
            <a:endParaRPr lang="fr-FR" sz="2000" b="1" dirty="0">
              <a:latin typeface="Calibri"/>
              <a:cs typeface="Calibri"/>
            </a:endParaRPr>
          </a:p>
        </p:txBody>
      </p:sp>
      <p:pic>
        <p:nvPicPr>
          <p:cNvPr id="11" name="Image 10"/>
          <p:cNvPicPr>
            <a:picLocks noChangeAspect="1"/>
          </p:cNvPicPr>
          <p:nvPr/>
        </p:nvPicPr>
        <p:blipFill>
          <a:blip r:embed="rId2"/>
          <a:stretch>
            <a:fillRect/>
          </a:stretch>
        </p:blipFill>
        <p:spPr>
          <a:xfrm>
            <a:off x="4358391" y="1524490"/>
            <a:ext cx="1261880" cy="1639804"/>
          </a:xfrm>
          <a:prstGeom prst="rect">
            <a:avLst/>
          </a:prstGeom>
        </p:spPr>
      </p:pic>
      <p:pic>
        <p:nvPicPr>
          <p:cNvPr id="12" name="Image 11"/>
          <p:cNvPicPr>
            <a:picLocks noChangeAspect="1"/>
          </p:cNvPicPr>
          <p:nvPr/>
        </p:nvPicPr>
        <p:blipFill>
          <a:blip r:embed="rId3"/>
          <a:stretch>
            <a:fillRect/>
          </a:stretch>
        </p:blipFill>
        <p:spPr>
          <a:xfrm>
            <a:off x="5930388" y="1564602"/>
            <a:ext cx="1239341" cy="1669146"/>
          </a:xfrm>
          <a:prstGeom prst="rect">
            <a:avLst/>
          </a:prstGeom>
        </p:spPr>
      </p:pic>
      <p:pic>
        <p:nvPicPr>
          <p:cNvPr id="13" name="Image 12"/>
          <p:cNvPicPr>
            <a:picLocks noChangeAspect="1"/>
          </p:cNvPicPr>
          <p:nvPr/>
        </p:nvPicPr>
        <p:blipFill>
          <a:blip r:embed="rId4"/>
          <a:stretch>
            <a:fillRect/>
          </a:stretch>
        </p:blipFill>
        <p:spPr>
          <a:xfrm>
            <a:off x="7515373" y="1564602"/>
            <a:ext cx="1252504" cy="1670005"/>
          </a:xfrm>
          <a:prstGeom prst="rect">
            <a:avLst/>
          </a:prstGeom>
        </p:spPr>
      </p:pic>
    </p:spTree>
    <p:extLst>
      <p:ext uri="{BB962C8B-B14F-4D97-AF65-F5344CB8AC3E}">
        <p14:creationId xmlns:p14="http://schemas.microsoft.com/office/powerpoint/2010/main" val="4513252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87909" y="508000"/>
            <a:ext cx="6269165" cy="523220"/>
          </a:xfrm>
          <a:prstGeom prst="rect">
            <a:avLst/>
          </a:prstGeom>
          <a:noFill/>
        </p:spPr>
        <p:txBody>
          <a:bodyPr wrap="square" rtlCol="0">
            <a:spAutoFit/>
          </a:bodyPr>
          <a:lstStyle/>
          <a:p>
            <a:r>
              <a:rPr lang="fr-FR" sz="2800" u="sng" dirty="0" smtClean="0">
                <a:latin typeface="Arenq"/>
                <a:cs typeface="Arenq"/>
              </a:rPr>
              <a:t>PR: </a:t>
            </a:r>
            <a:r>
              <a:rPr lang="fr-FR" sz="2800" u="sng" dirty="0" err="1" smtClean="0">
                <a:latin typeface="Arenq"/>
                <a:cs typeface="Arenq"/>
              </a:rPr>
              <a:t>press</a:t>
            </a:r>
            <a:r>
              <a:rPr lang="fr-FR" sz="2800" u="sng" dirty="0" smtClean="0">
                <a:latin typeface="Arenq"/>
                <a:cs typeface="Arenq"/>
              </a:rPr>
              <a:t> release  </a:t>
            </a:r>
            <a:endParaRPr lang="fr-FR" sz="2800" u="sng" dirty="0">
              <a:latin typeface="Arenq"/>
              <a:cs typeface="Arenq"/>
            </a:endParaRPr>
          </a:p>
        </p:txBody>
      </p:sp>
      <p:pic>
        <p:nvPicPr>
          <p:cNvPr id="2" name="Image 1"/>
          <p:cNvPicPr>
            <a:picLocks noChangeAspect="1"/>
          </p:cNvPicPr>
          <p:nvPr/>
        </p:nvPicPr>
        <p:blipFill>
          <a:blip r:embed="rId2"/>
          <a:stretch>
            <a:fillRect/>
          </a:stretch>
        </p:blipFill>
        <p:spPr>
          <a:xfrm>
            <a:off x="487910" y="1364151"/>
            <a:ext cx="3760350" cy="5321369"/>
          </a:xfrm>
          <a:prstGeom prst="rect">
            <a:avLst/>
          </a:prstGeom>
          <a:ln>
            <a:solidFill>
              <a:srgbClr val="BFBFBF"/>
            </a:solidFill>
          </a:ln>
        </p:spPr>
      </p:pic>
      <p:pic>
        <p:nvPicPr>
          <p:cNvPr id="3" name="Image 2"/>
          <p:cNvPicPr>
            <a:picLocks noChangeAspect="1"/>
          </p:cNvPicPr>
          <p:nvPr/>
        </p:nvPicPr>
        <p:blipFill>
          <a:blip r:embed="rId3"/>
          <a:stretch>
            <a:fillRect/>
          </a:stretch>
        </p:blipFill>
        <p:spPr>
          <a:xfrm>
            <a:off x="4485971" y="250879"/>
            <a:ext cx="4547046" cy="6434642"/>
          </a:xfrm>
          <a:prstGeom prst="rect">
            <a:avLst/>
          </a:prstGeom>
          <a:ln>
            <a:solidFill>
              <a:srgbClr val="BFBFBF"/>
            </a:solidFill>
          </a:ln>
        </p:spPr>
      </p:pic>
    </p:spTree>
    <p:extLst>
      <p:ext uri="{BB962C8B-B14F-4D97-AF65-F5344CB8AC3E}">
        <p14:creationId xmlns:p14="http://schemas.microsoft.com/office/powerpoint/2010/main" val="270247967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87909" y="508000"/>
            <a:ext cx="6269165" cy="523220"/>
          </a:xfrm>
          <a:prstGeom prst="rect">
            <a:avLst/>
          </a:prstGeom>
          <a:noFill/>
        </p:spPr>
        <p:txBody>
          <a:bodyPr wrap="square" rtlCol="0">
            <a:spAutoFit/>
          </a:bodyPr>
          <a:lstStyle/>
          <a:p>
            <a:r>
              <a:rPr lang="fr-FR" sz="2800" u="sng" dirty="0" err="1" smtClean="0">
                <a:latin typeface="Arenq"/>
                <a:cs typeface="Arenq"/>
              </a:rPr>
              <a:t>BLOGGeRs</a:t>
            </a:r>
            <a:r>
              <a:rPr lang="fr-FR" sz="2800" u="sng" dirty="0" smtClean="0">
                <a:latin typeface="Arenq"/>
                <a:cs typeface="Arenq"/>
              </a:rPr>
              <a:t> RELATION </a:t>
            </a:r>
            <a:endParaRPr lang="fr-FR" sz="2800" u="sng" dirty="0">
              <a:latin typeface="Arenq"/>
              <a:cs typeface="Arenq"/>
            </a:endParaRPr>
          </a:p>
        </p:txBody>
      </p:sp>
      <p:sp>
        <p:nvSpPr>
          <p:cNvPr id="4" name="ZoneTexte 3"/>
          <p:cNvSpPr txBox="1"/>
          <p:nvPr/>
        </p:nvSpPr>
        <p:spPr>
          <a:xfrm>
            <a:off x="487909" y="2370080"/>
            <a:ext cx="7514553" cy="3139321"/>
          </a:xfrm>
          <a:prstGeom prst="rect">
            <a:avLst/>
          </a:prstGeom>
          <a:noFill/>
        </p:spPr>
        <p:txBody>
          <a:bodyPr wrap="square" rtlCol="0">
            <a:spAutoFit/>
          </a:bodyPr>
          <a:lstStyle/>
          <a:p>
            <a:pPr marL="285750" indent="-285750">
              <a:buFont typeface="Wingdings" charset="2"/>
              <a:buChar char="§"/>
            </a:pPr>
            <a:r>
              <a:rPr lang="fr-FR" dirty="0" err="1" smtClean="0">
                <a:latin typeface="+mj-lt"/>
                <a:cs typeface="ADAM.CG PRO"/>
              </a:rPr>
              <a:t>Targeting</a:t>
            </a:r>
            <a:r>
              <a:rPr lang="fr-FR" dirty="0" smtClean="0">
                <a:latin typeface="+mj-lt"/>
                <a:cs typeface="ADAM.CG PRO"/>
              </a:rPr>
              <a:t> the </a:t>
            </a:r>
            <a:r>
              <a:rPr lang="fr-FR" dirty="0" err="1" smtClean="0">
                <a:latin typeface="+mj-lt"/>
                <a:cs typeface="ADAM.CG PRO"/>
              </a:rPr>
              <a:t>same</a:t>
            </a:r>
            <a:r>
              <a:rPr lang="fr-FR" dirty="0" smtClean="0">
                <a:latin typeface="+mj-lt"/>
                <a:cs typeface="ADAM.CG PRO"/>
              </a:rPr>
              <a:t> </a:t>
            </a:r>
            <a:r>
              <a:rPr lang="fr-FR" dirty="0" err="1" smtClean="0">
                <a:latin typeface="+mj-lt"/>
                <a:cs typeface="ADAM.CG PRO"/>
              </a:rPr>
              <a:t>universe</a:t>
            </a:r>
            <a:r>
              <a:rPr lang="fr-FR" dirty="0" smtClean="0">
                <a:latin typeface="+mj-lt"/>
                <a:cs typeface="ADAM.CG PRO"/>
              </a:rPr>
              <a:t> </a:t>
            </a:r>
            <a:r>
              <a:rPr lang="fr-FR" dirty="0" err="1" smtClean="0">
                <a:latin typeface="+mj-lt"/>
                <a:cs typeface="ADAM.CG PRO"/>
              </a:rPr>
              <a:t>bloggers</a:t>
            </a:r>
            <a:endParaRPr lang="fr-FR" dirty="0" smtClean="0">
              <a:latin typeface="+mj-lt"/>
              <a:cs typeface="ADAM.CG PRO"/>
            </a:endParaRPr>
          </a:p>
          <a:p>
            <a:endParaRPr lang="fr-FR" b="1" dirty="0" smtClean="0"/>
          </a:p>
          <a:p>
            <a:pPr marL="285750" indent="-285750">
              <a:buFont typeface="Wingdings" charset="2"/>
              <a:buChar char="§"/>
            </a:pPr>
            <a:endParaRPr lang="fr-FR" b="1" dirty="0" smtClean="0"/>
          </a:p>
          <a:p>
            <a:pPr marL="285750" indent="-285750">
              <a:buFont typeface="Wingdings" charset="2"/>
              <a:buChar char="§"/>
            </a:pPr>
            <a:r>
              <a:rPr lang="fr-FR" dirty="0" smtClean="0"/>
              <a:t>Contact + </a:t>
            </a:r>
            <a:r>
              <a:rPr lang="fr-FR" dirty="0" err="1" smtClean="0"/>
              <a:t>Send</a:t>
            </a:r>
            <a:r>
              <a:rPr lang="fr-FR" dirty="0" smtClean="0"/>
              <a:t> </a:t>
            </a:r>
            <a:r>
              <a:rPr lang="fr-FR" dirty="0" err="1" smtClean="0"/>
              <a:t>press</a:t>
            </a:r>
            <a:r>
              <a:rPr lang="fr-FR" dirty="0" smtClean="0"/>
              <a:t> release + Invitation for the breakfast </a:t>
            </a:r>
            <a:r>
              <a:rPr lang="fr-FR" dirty="0"/>
              <a:t>the first </a:t>
            </a:r>
            <a:r>
              <a:rPr lang="fr-FR" dirty="0" err="1"/>
              <a:t>day</a:t>
            </a:r>
            <a:r>
              <a:rPr lang="fr-FR" dirty="0"/>
              <a:t> in the city</a:t>
            </a:r>
          </a:p>
          <a:p>
            <a:endParaRPr lang="fr-FR" dirty="0" smtClean="0"/>
          </a:p>
          <a:p>
            <a:pPr marL="285750" indent="-285750">
              <a:buFont typeface="Wingdings" charset="2"/>
              <a:buChar char="§"/>
            </a:pPr>
            <a:endParaRPr lang="fr-FR" b="1" dirty="0" smtClean="0"/>
          </a:p>
          <a:p>
            <a:pPr marL="342900" indent="-342900">
              <a:buFont typeface="Wingdings" charset="2"/>
              <a:buChar char="§"/>
            </a:pPr>
            <a:r>
              <a:rPr lang="fr-FR" dirty="0" err="1" smtClean="0"/>
              <a:t>During</a:t>
            </a:r>
            <a:r>
              <a:rPr lang="fr-FR" dirty="0" smtClean="0"/>
              <a:t> the </a:t>
            </a:r>
            <a:r>
              <a:rPr lang="fr-FR" dirty="0" err="1" smtClean="0"/>
              <a:t>event</a:t>
            </a:r>
            <a:r>
              <a:rPr lang="fr-FR" dirty="0"/>
              <a:t>/breakfast: </a:t>
            </a:r>
            <a:r>
              <a:rPr lang="fr-FR" dirty="0" err="1"/>
              <a:t>discovery</a:t>
            </a:r>
            <a:r>
              <a:rPr lang="fr-FR" dirty="0"/>
              <a:t> and sharing </a:t>
            </a:r>
            <a:r>
              <a:rPr lang="fr-FR" dirty="0" err="1"/>
              <a:t>with</a:t>
            </a:r>
            <a:r>
              <a:rPr lang="fr-FR" dirty="0"/>
              <a:t> </a:t>
            </a:r>
            <a:r>
              <a:rPr lang="fr-FR" dirty="0" err="1"/>
              <a:t>employees</a:t>
            </a:r>
            <a:r>
              <a:rPr lang="fr-FR" dirty="0"/>
              <a:t>, brand </a:t>
            </a:r>
            <a:r>
              <a:rPr lang="fr-FR" dirty="0" err="1" smtClean="0"/>
              <a:t>presentation</a:t>
            </a:r>
            <a:r>
              <a:rPr lang="fr-FR" dirty="0" smtClean="0"/>
              <a:t>. And offer a </a:t>
            </a:r>
            <a:r>
              <a:rPr lang="fr-FR" dirty="0" err="1" smtClean="0"/>
              <a:t>small</a:t>
            </a:r>
            <a:r>
              <a:rPr lang="fr-FR" dirty="0" smtClean="0"/>
              <a:t> gift ! </a:t>
            </a:r>
          </a:p>
          <a:p>
            <a:endParaRPr lang="fr-FR" b="1" dirty="0" smtClean="0"/>
          </a:p>
          <a:p>
            <a:endParaRPr lang="fr-FR" b="1" dirty="0"/>
          </a:p>
        </p:txBody>
      </p:sp>
      <p:sp>
        <p:nvSpPr>
          <p:cNvPr id="7" name="Flèche vers le bas 6"/>
          <p:cNvSpPr/>
          <p:nvPr/>
        </p:nvSpPr>
        <p:spPr>
          <a:xfrm>
            <a:off x="1928353" y="2791026"/>
            <a:ext cx="282198" cy="454718"/>
          </a:xfrm>
          <a:prstGeom prst="down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Flèche vers le bas 7"/>
          <p:cNvSpPr/>
          <p:nvPr/>
        </p:nvSpPr>
        <p:spPr>
          <a:xfrm>
            <a:off x="1928353" y="3876381"/>
            <a:ext cx="282198" cy="454718"/>
          </a:xfrm>
          <a:prstGeom prst="downArrow">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Flèche vers la droite 9"/>
          <p:cNvSpPr/>
          <p:nvPr/>
        </p:nvSpPr>
        <p:spPr>
          <a:xfrm>
            <a:off x="642784" y="5962114"/>
            <a:ext cx="1567767" cy="439038"/>
          </a:xfrm>
          <a:prstGeom prst="rightArrow">
            <a:avLst/>
          </a:prstGeom>
          <a:solidFill>
            <a:srgbClr val="C4BD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p:nvSpPr>
        <p:spPr>
          <a:xfrm>
            <a:off x="2471912" y="5832275"/>
            <a:ext cx="4462773" cy="707886"/>
          </a:xfrm>
          <a:prstGeom prst="rect">
            <a:avLst/>
          </a:prstGeom>
          <a:noFill/>
        </p:spPr>
        <p:txBody>
          <a:bodyPr wrap="square" rtlCol="0">
            <a:spAutoFit/>
          </a:bodyPr>
          <a:lstStyle/>
          <a:p>
            <a:r>
              <a:rPr lang="fr-FR" sz="2000" b="1" dirty="0">
                <a:latin typeface="Calibri"/>
                <a:cs typeface="Calibri"/>
              </a:rPr>
              <a:t>To </a:t>
            </a:r>
            <a:r>
              <a:rPr lang="fr-FR" sz="2000" b="1" dirty="0" err="1">
                <a:latin typeface="Calibri"/>
                <a:cs typeface="Calibri"/>
              </a:rPr>
              <a:t>adhere</a:t>
            </a:r>
            <a:r>
              <a:rPr lang="fr-FR" sz="2000" b="1" dirty="0">
                <a:latin typeface="Calibri"/>
                <a:cs typeface="Calibri"/>
              </a:rPr>
              <a:t> the </a:t>
            </a:r>
            <a:r>
              <a:rPr lang="fr-FR" sz="2000" b="1" dirty="0" err="1" smtClean="0">
                <a:latin typeface="Calibri"/>
                <a:cs typeface="Calibri"/>
              </a:rPr>
              <a:t>bloggers</a:t>
            </a:r>
            <a:r>
              <a:rPr lang="fr-FR" sz="2000" b="1" dirty="0">
                <a:cs typeface="Calibri"/>
              </a:rPr>
              <a:t>, </a:t>
            </a:r>
            <a:r>
              <a:rPr lang="fr-FR" sz="2000" b="1" dirty="0" smtClean="0">
                <a:cs typeface="Calibri"/>
              </a:rPr>
              <a:t>to </a:t>
            </a:r>
            <a:r>
              <a:rPr lang="fr-FR" sz="2000" b="1" dirty="0">
                <a:cs typeface="Calibri"/>
              </a:rPr>
              <a:t>talk about us, </a:t>
            </a:r>
            <a:r>
              <a:rPr lang="fr-FR" sz="2000" b="1" dirty="0" err="1">
                <a:cs typeface="Calibri"/>
              </a:rPr>
              <a:t>relay</a:t>
            </a:r>
            <a:r>
              <a:rPr lang="fr-FR" sz="2000" b="1" dirty="0">
                <a:cs typeface="Calibri"/>
              </a:rPr>
              <a:t> information </a:t>
            </a:r>
            <a:endParaRPr lang="fr-FR" sz="2000" b="1" dirty="0" smtClean="0">
              <a:cs typeface="Calibri"/>
            </a:endParaRPr>
          </a:p>
        </p:txBody>
      </p:sp>
      <p:sp>
        <p:nvSpPr>
          <p:cNvPr id="12" name="ZoneTexte 11"/>
          <p:cNvSpPr txBox="1"/>
          <p:nvPr/>
        </p:nvSpPr>
        <p:spPr>
          <a:xfrm>
            <a:off x="487909" y="1377633"/>
            <a:ext cx="8173223" cy="707886"/>
          </a:xfrm>
          <a:prstGeom prst="rect">
            <a:avLst/>
          </a:prstGeom>
          <a:noFill/>
        </p:spPr>
        <p:txBody>
          <a:bodyPr wrap="square" rtlCol="0">
            <a:spAutoFit/>
          </a:bodyPr>
          <a:lstStyle/>
          <a:p>
            <a:r>
              <a:rPr lang="fr-FR" sz="2000" b="1" u="sng" dirty="0" err="1" smtClean="0">
                <a:latin typeface="Calibri"/>
                <a:cs typeface="Calibri"/>
              </a:rPr>
              <a:t>Why</a:t>
            </a:r>
            <a:r>
              <a:rPr lang="fr-FR" sz="2000" b="1" u="sng" dirty="0" smtClean="0">
                <a:latin typeface="Calibri"/>
                <a:cs typeface="Calibri"/>
              </a:rPr>
              <a:t> </a:t>
            </a:r>
            <a:r>
              <a:rPr lang="fr-FR" sz="2000" b="1" u="sng" dirty="0" err="1" smtClean="0">
                <a:latin typeface="Calibri"/>
                <a:cs typeface="Calibri"/>
              </a:rPr>
              <a:t>bloggers</a:t>
            </a:r>
            <a:r>
              <a:rPr lang="fr-FR" sz="2000" b="1" dirty="0">
                <a:cs typeface="Calibri"/>
              </a:rPr>
              <a:t>? </a:t>
            </a:r>
            <a:r>
              <a:rPr lang="fr-FR" sz="2000" b="1" dirty="0" err="1" smtClean="0">
                <a:cs typeface="Calibri"/>
              </a:rPr>
              <a:t>Because</a:t>
            </a:r>
            <a:r>
              <a:rPr lang="fr-FR" sz="2000" b="1" dirty="0" smtClean="0">
                <a:cs typeface="Calibri"/>
              </a:rPr>
              <a:t> </a:t>
            </a:r>
            <a:r>
              <a:rPr lang="fr-FR" sz="2000" b="1" dirty="0" err="1">
                <a:cs typeface="Calibri"/>
              </a:rPr>
              <a:t>they</a:t>
            </a:r>
            <a:r>
              <a:rPr lang="fr-FR" sz="2000" b="1" dirty="0">
                <a:cs typeface="Calibri"/>
              </a:rPr>
              <a:t> are </a:t>
            </a:r>
            <a:r>
              <a:rPr lang="fr-FR" sz="2000" b="1" dirty="0" err="1">
                <a:cs typeface="Calibri"/>
              </a:rPr>
              <a:t>influencers</a:t>
            </a:r>
            <a:r>
              <a:rPr lang="fr-FR" sz="2000" b="1" dirty="0">
                <a:cs typeface="Calibri"/>
              </a:rPr>
              <a:t> and </a:t>
            </a:r>
            <a:endParaRPr lang="fr-FR" sz="2000" b="1" dirty="0" smtClean="0">
              <a:cs typeface="Calibri"/>
            </a:endParaRPr>
          </a:p>
          <a:p>
            <a:r>
              <a:rPr lang="fr-FR" sz="2000" b="1" dirty="0" err="1" smtClean="0">
                <a:cs typeface="Calibri"/>
              </a:rPr>
              <a:t>they</a:t>
            </a:r>
            <a:r>
              <a:rPr lang="fr-FR" sz="2000" b="1" dirty="0" smtClean="0">
                <a:cs typeface="Calibri"/>
              </a:rPr>
              <a:t> </a:t>
            </a:r>
            <a:r>
              <a:rPr lang="fr-FR" sz="2000" b="1" dirty="0">
                <a:cs typeface="Calibri"/>
              </a:rPr>
              <a:t>are </a:t>
            </a:r>
            <a:r>
              <a:rPr lang="fr-FR" sz="2000" b="1" dirty="0" err="1" smtClean="0">
                <a:cs typeface="Calibri"/>
              </a:rPr>
              <a:t>followed</a:t>
            </a:r>
            <a:r>
              <a:rPr lang="fr-FR" sz="2000" b="1" dirty="0" smtClean="0">
                <a:cs typeface="Calibri"/>
              </a:rPr>
              <a:t> </a:t>
            </a:r>
            <a:r>
              <a:rPr lang="fr-FR" sz="2000" b="1" dirty="0">
                <a:cs typeface="Calibri"/>
              </a:rPr>
              <a:t>by a large </a:t>
            </a:r>
            <a:r>
              <a:rPr lang="fr-FR" sz="2000" b="1" dirty="0" err="1">
                <a:cs typeface="Calibri"/>
              </a:rPr>
              <a:t>community</a:t>
            </a:r>
            <a:endParaRPr lang="fr-FR" sz="2000" b="1" dirty="0" smtClean="0">
              <a:cs typeface="Calibri"/>
            </a:endParaRPr>
          </a:p>
        </p:txBody>
      </p:sp>
      <p:pic>
        <p:nvPicPr>
          <p:cNvPr id="9" name="Image 8" descr="Capture d’écran 2015-12-17 à 18.23.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4288" y="164101"/>
            <a:ext cx="1979712" cy="1011332"/>
          </a:xfrm>
          <a:prstGeom prst="rect">
            <a:avLst/>
          </a:prstGeom>
        </p:spPr>
      </p:pic>
      <p:pic>
        <p:nvPicPr>
          <p:cNvPr id="13" name="Image 12" descr="garance_dor__.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860" y="1097033"/>
            <a:ext cx="3002427" cy="590903"/>
          </a:xfrm>
          <a:prstGeom prst="rect">
            <a:avLst/>
          </a:prstGeom>
        </p:spPr>
      </p:pic>
      <p:pic>
        <p:nvPicPr>
          <p:cNvPr id="14" name="Image 13"/>
          <p:cNvPicPr>
            <a:picLocks noChangeAspect="1"/>
          </p:cNvPicPr>
          <p:nvPr/>
        </p:nvPicPr>
        <p:blipFill>
          <a:blip r:embed="rId4"/>
          <a:stretch>
            <a:fillRect/>
          </a:stretch>
        </p:blipFill>
        <p:spPr>
          <a:xfrm>
            <a:off x="5885052" y="188191"/>
            <a:ext cx="1279236" cy="639618"/>
          </a:xfrm>
          <a:prstGeom prst="rect">
            <a:avLst/>
          </a:prstGeom>
        </p:spPr>
      </p:pic>
      <p:pic>
        <p:nvPicPr>
          <p:cNvPr id="15" name="Image 14"/>
          <p:cNvPicPr>
            <a:picLocks noChangeAspect="1"/>
          </p:cNvPicPr>
          <p:nvPr/>
        </p:nvPicPr>
        <p:blipFill>
          <a:blip r:embed="rId5"/>
          <a:stretch>
            <a:fillRect/>
          </a:stretch>
        </p:blipFill>
        <p:spPr>
          <a:xfrm>
            <a:off x="5353446" y="2152255"/>
            <a:ext cx="2389671" cy="688225"/>
          </a:xfrm>
          <a:prstGeom prst="rect">
            <a:avLst/>
          </a:prstGeom>
        </p:spPr>
      </p:pic>
      <p:pic>
        <p:nvPicPr>
          <p:cNvPr id="16" name="Image 15"/>
          <p:cNvPicPr>
            <a:picLocks noChangeAspect="1"/>
          </p:cNvPicPr>
          <p:nvPr/>
        </p:nvPicPr>
        <p:blipFill>
          <a:blip r:embed="rId6"/>
          <a:stretch>
            <a:fillRect/>
          </a:stretch>
        </p:blipFill>
        <p:spPr>
          <a:xfrm>
            <a:off x="7535141" y="1630710"/>
            <a:ext cx="1446292" cy="746244"/>
          </a:xfrm>
          <a:prstGeom prst="rect">
            <a:avLst/>
          </a:prstGeom>
        </p:spPr>
      </p:pic>
    </p:spTree>
    <p:extLst>
      <p:ext uri="{BB962C8B-B14F-4D97-AF65-F5344CB8AC3E}">
        <p14:creationId xmlns:p14="http://schemas.microsoft.com/office/powerpoint/2010/main" val="17288703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1678" y="141123"/>
            <a:ext cx="6158777" cy="1143000"/>
          </a:xfrm>
        </p:spPr>
        <p:txBody>
          <a:bodyPr>
            <a:normAutofit/>
          </a:bodyPr>
          <a:lstStyle/>
          <a:p>
            <a:r>
              <a:rPr lang="fr-FR" sz="3600" dirty="0" smtClean="0">
                <a:latin typeface="Arenq"/>
                <a:cs typeface="Arenq"/>
              </a:rPr>
              <a:t>BRAND VALUES</a:t>
            </a:r>
            <a:endParaRPr lang="fr-FR" sz="3600" dirty="0">
              <a:latin typeface="Arenq"/>
              <a:cs typeface="Arenq"/>
            </a:endParaRPr>
          </a:p>
        </p:txBody>
      </p:sp>
      <p:sp>
        <p:nvSpPr>
          <p:cNvPr id="5" name="Rectangle 4"/>
          <p:cNvSpPr/>
          <p:nvPr/>
        </p:nvSpPr>
        <p:spPr>
          <a:xfrm>
            <a:off x="127968" y="125441"/>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10" name="Rectangle 9"/>
          <p:cNvSpPr/>
          <p:nvPr/>
        </p:nvSpPr>
        <p:spPr>
          <a:xfrm>
            <a:off x="7810028" y="562908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a:p>
        </p:txBody>
      </p:sp>
      <p:sp>
        <p:nvSpPr>
          <p:cNvPr id="6" name="ZoneTexte 5"/>
          <p:cNvSpPr txBox="1"/>
          <p:nvPr/>
        </p:nvSpPr>
        <p:spPr>
          <a:xfrm>
            <a:off x="1848695" y="2113096"/>
            <a:ext cx="4811760" cy="3539431"/>
          </a:xfrm>
          <a:prstGeom prst="rect">
            <a:avLst/>
          </a:prstGeom>
          <a:noFill/>
        </p:spPr>
        <p:txBody>
          <a:bodyPr wrap="square" rtlCol="0">
            <a:spAutoFit/>
          </a:bodyPr>
          <a:lstStyle/>
          <a:p>
            <a:pPr marL="342900" indent="-342900">
              <a:buFont typeface="Wingdings" charset="2"/>
              <a:buChar char="§"/>
            </a:pPr>
            <a:r>
              <a:rPr lang="fr-FR" sz="2800" i="1" dirty="0" smtClean="0">
                <a:solidFill>
                  <a:schemeClr val="bg2">
                    <a:lumMod val="25000"/>
                  </a:schemeClr>
                </a:solidFill>
              </a:rPr>
              <a:t>COLLABORATIVE</a:t>
            </a:r>
          </a:p>
          <a:p>
            <a:pPr marL="342900" indent="-342900">
              <a:buFont typeface="Wingdings" charset="2"/>
              <a:buChar char="§"/>
            </a:pPr>
            <a:endParaRPr lang="fr-FR" sz="2800" i="1" dirty="0">
              <a:solidFill>
                <a:schemeClr val="bg2">
                  <a:lumMod val="25000"/>
                </a:schemeClr>
              </a:solidFill>
            </a:endParaRPr>
          </a:p>
          <a:p>
            <a:pPr marL="342900" indent="-342900">
              <a:buFont typeface="Wingdings" charset="2"/>
              <a:buChar char="§"/>
            </a:pPr>
            <a:r>
              <a:rPr lang="fr-FR" sz="2800" i="1" dirty="0" smtClean="0">
                <a:solidFill>
                  <a:schemeClr val="bg2">
                    <a:lumMod val="25000"/>
                  </a:schemeClr>
                </a:solidFill>
              </a:rPr>
              <a:t>PERSONALIZATION</a:t>
            </a:r>
            <a:endParaRPr lang="fr-FR" sz="2800" i="1" dirty="0" smtClean="0">
              <a:solidFill>
                <a:schemeClr val="bg2">
                  <a:lumMod val="25000"/>
                </a:schemeClr>
              </a:solidFill>
            </a:endParaRPr>
          </a:p>
          <a:p>
            <a:pPr marL="342900" indent="-342900">
              <a:buFont typeface="Wingdings" charset="2"/>
              <a:buChar char="§"/>
            </a:pPr>
            <a:endParaRPr lang="fr-FR" sz="2800" i="1" dirty="0">
              <a:solidFill>
                <a:schemeClr val="bg2">
                  <a:lumMod val="25000"/>
                </a:schemeClr>
              </a:solidFill>
            </a:endParaRPr>
          </a:p>
          <a:p>
            <a:pPr marL="342900" indent="-342900">
              <a:buFont typeface="Wingdings" charset="2"/>
              <a:buChar char="§"/>
            </a:pPr>
            <a:r>
              <a:rPr lang="fr-FR" sz="2800" i="1" dirty="0" smtClean="0">
                <a:solidFill>
                  <a:schemeClr val="bg2">
                    <a:lumMod val="25000"/>
                  </a:schemeClr>
                </a:solidFill>
              </a:rPr>
              <a:t>FAIR TRADE</a:t>
            </a:r>
          </a:p>
          <a:p>
            <a:pPr marL="342900" indent="-342900">
              <a:buFont typeface="Wingdings" charset="2"/>
              <a:buChar char="§"/>
            </a:pPr>
            <a:endParaRPr lang="fr-FR" sz="2800" i="1" dirty="0">
              <a:solidFill>
                <a:schemeClr val="bg2">
                  <a:lumMod val="25000"/>
                </a:schemeClr>
              </a:solidFill>
            </a:endParaRPr>
          </a:p>
          <a:p>
            <a:pPr marL="342900" indent="-342900">
              <a:buFont typeface="Wingdings" charset="2"/>
              <a:buChar char="§"/>
            </a:pPr>
            <a:r>
              <a:rPr lang="fr-FR" sz="2800" i="1" dirty="0" smtClean="0">
                <a:solidFill>
                  <a:schemeClr val="bg2">
                    <a:lumMod val="25000"/>
                  </a:schemeClr>
                </a:solidFill>
              </a:rPr>
              <a:t>TEAM SPIRIT</a:t>
            </a:r>
          </a:p>
          <a:p>
            <a:pPr marL="342900" indent="-342900">
              <a:buFont typeface="Wingdings" charset="2"/>
              <a:buChar char="§"/>
            </a:pPr>
            <a:endParaRPr lang="fr-FR" sz="2800" i="1" dirty="0">
              <a:solidFill>
                <a:schemeClr val="bg2">
                  <a:lumMod val="25000"/>
                </a:schemeClr>
              </a:solidFill>
            </a:endParaRPr>
          </a:p>
        </p:txBody>
      </p:sp>
    </p:spTree>
    <p:extLst>
      <p:ext uri="{BB962C8B-B14F-4D97-AF65-F5344CB8AC3E}">
        <p14:creationId xmlns:p14="http://schemas.microsoft.com/office/powerpoint/2010/main" val="36088179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4031" y="964110"/>
            <a:ext cx="7910016" cy="5562336"/>
          </a:xfrm>
          <a:prstGeom prst="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Titre 1"/>
          <p:cNvSpPr>
            <a:spLocks noGrp="1"/>
          </p:cNvSpPr>
          <p:nvPr>
            <p:ph type="title"/>
          </p:nvPr>
        </p:nvSpPr>
        <p:spPr>
          <a:xfrm>
            <a:off x="514031" y="-155130"/>
            <a:ext cx="4624910" cy="1143000"/>
          </a:xfrm>
        </p:spPr>
        <p:txBody>
          <a:bodyPr>
            <a:normAutofit/>
          </a:bodyPr>
          <a:lstStyle/>
          <a:p>
            <a:pPr algn="l"/>
            <a:r>
              <a:rPr lang="fr-FR" sz="3600" dirty="0" err="1" smtClean="0">
                <a:latin typeface="Arenq"/>
                <a:cs typeface="Arenq"/>
              </a:rPr>
              <a:t>Manifesto</a:t>
            </a:r>
            <a:endParaRPr lang="fr-FR" sz="3600" dirty="0">
              <a:latin typeface="Arenq"/>
              <a:cs typeface="Arenq"/>
            </a:endParaRPr>
          </a:p>
        </p:txBody>
      </p:sp>
      <p:pic>
        <p:nvPicPr>
          <p:cNvPr id="3" name="Image 2"/>
          <p:cNvPicPr>
            <a:picLocks noChangeAspect="1"/>
          </p:cNvPicPr>
          <p:nvPr/>
        </p:nvPicPr>
        <p:blipFill>
          <a:blip r:embed="rId2"/>
          <a:stretch>
            <a:fillRect/>
          </a:stretch>
        </p:blipFill>
        <p:spPr>
          <a:xfrm>
            <a:off x="651547" y="1340768"/>
            <a:ext cx="8711939" cy="5185678"/>
          </a:xfrm>
          <a:prstGeom prst="rect">
            <a:avLst/>
          </a:prstGeom>
        </p:spPr>
      </p:pic>
    </p:spTree>
    <p:extLst>
      <p:ext uri="{BB962C8B-B14F-4D97-AF65-F5344CB8AC3E}">
        <p14:creationId xmlns:p14="http://schemas.microsoft.com/office/powerpoint/2010/main" val="9737468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75809" y="3400823"/>
            <a:ext cx="4624910" cy="1143000"/>
          </a:xfrm>
        </p:spPr>
        <p:txBody>
          <a:bodyPr>
            <a:normAutofit fontScale="90000"/>
          </a:bodyPr>
          <a:lstStyle/>
          <a:p>
            <a:r>
              <a:rPr lang="fr-FR" dirty="0" smtClean="0">
                <a:latin typeface="Arenq"/>
                <a:cs typeface="Arenq"/>
              </a:rPr>
              <a:t>MOODBOARD</a:t>
            </a:r>
            <a:br>
              <a:rPr lang="fr-FR" dirty="0" smtClean="0">
                <a:latin typeface="Arenq"/>
                <a:cs typeface="Arenq"/>
              </a:rPr>
            </a:br>
            <a:r>
              <a:rPr lang="fr-FR" dirty="0" smtClean="0">
                <a:latin typeface="Arenq"/>
                <a:cs typeface="Arenq"/>
              </a:rPr>
              <a:t>and inspiration</a:t>
            </a:r>
            <a:endParaRPr lang="fr-FR" dirty="0">
              <a:latin typeface="Arenq"/>
              <a:cs typeface="Arenq"/>
            </a:endParaRPr>
          </a:p>
        </p:txBody>
      </p:sp>
      <p:sp>
        <p:nvSpPr>
          <p:cNvPr id="5" name="Rectangle 4"/>
          <p:cNvSpPr/>
          <p:nvPr/>
        </p:nvSpPr>
        <p:spPr>
          <a:xfrm>
            <a:off x="2275809" y="2069749"/>
            <a:ext cx="1262052" cy="1110765"/>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3639768" y="2069749"/>
            <a:ext cx="1207177" cy="1110765"/>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4958055" y="2069749"/>
            <a:ext cx="1190134" cy="1110765"/>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6227948" y="2069749"/>
            <a:ext cx="672771" cy="1110765"/>
          </a:xfrm>
          <a:prstGeom prst="rect">
            <a:avLst/>
          </a:prstGeom>
          <a:solidFill>
            <a:srgbClr val="8072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86017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Etagère bois flotté: "/>
          <p:cNvPicPr>
            <a:picLocks noChangeAspect="1" noChangeArrowheads="1"/>
          </p:cNvPicPr>
          <p:nvPr/>
        </p:nvPicPr>
        <p:blipFill>
          <a:blip r:embed="rId2" cstate="print"/>
          <a:srcRect/>
          <a:stretch>
            <a:fillRect/>
          </a:stretch>
        </p:blipFill>
        <p:spPr bwMode="auto">
          <a:xfrm>
            <a:off x="430360" y="2487104"/>
            <a:ext cx="1944216" cy="4161562"/>
          </a:xfrm>
          <a:prstGeom prst="rect">
            <a:avLst/>
          </a:prstGeom>
          <a:noFill/>
        </p:spPr>
      </p:pic>
      <p:pic>
        <p:nvPicPr>
          <p:cNvPr id="8" name="Picture 4" descr="Observer la douceur des lignes de sable. #fuckyourbadvibes: "/>
          <p:cNvPicPr>
            <a:picLocks noChangeAspect="1" noChangeArrowheads="1"/>
          </p:cNvPicPr>
          <p:nvPr/>
        </p:nvPicPr>
        <p:blipFill>
          <a:blip r:embed="rId3" cstate="print"/>
          <a:srcRect/>
          <a:stretch>
            <a:fillRect/>
          </a:stretch>
        </p:blipFill>
        <p:spPr bwMode="auto">
          <a:xfrm>
            <a:off x="6911080" y="542888"/>
            <a:ext cx="2018052" cy="3024336"/>
          </a:xfrm>
          <a:prstGeom prst="rect">
            <a:avLst/>
          </a:prstGeom>
          <a:noFill/>
        </p:spPr>
      </p:pic>
      <p:pic>
        <p:nvPicPr>
          <p:cNvPr id="9" name="Picture 6" descr="http://img.p.vente-unique.com/thumbnails/rs/930/157/157097/0/canape_157097.jpg"/>
          <p:cNvPicPr>
            <a:picLocks noChangeAspect="1" noChangeArrowheads="1"/>
          </p:cNvPicPr>
          <p:nvPr/>
        </p:nvPicPr>
        <p:blipFill>
          <a:blip r:embed="rId4" cstate="print"/>
          <a:srcRect l="15126" r="12340"/>
          <a:stretch>
            <a:fillRect/>
          </a:stretch>
        </p:blipFill>
        <p:spPr bwMode="auto">
          <a:xfrm>
            <a:off x="6983088" y="4791360"/>
            <a:ext cx="1907704" cy="1973964"/>
          </a:xfrm>
          <a:prstGeom prst="rect">
            <a:avLst/>
          </a:prstGeom>
          <a:noFill/>
        </p:spPr>
      </p:pic>
      <p:pic>
        <p:nvPicPr>
          <p:cNvPr id="10" name="Picture 10" descr="La Tourterelle rieuse, est une espèce d’oiseau appartenant à la famille des Colombidés. Élevée en captivité depuis l’antiquité cette tourterelle est le principal ancêtre de la tourterelle domestique. La forme sauvage est un peu plus petite que la Tourterelle turque, elle a un plumage plus clair, d’un beige sable. Toutes sont ornées d’un collier noir sur la nuque.: "/>
          <p:cNvPicPr>
            <a:picLocks noChangeAspect="1" noChangeArrowheads="1"/>
          </p:cNvPicPr>
          <p:nvPr/>
        </p:nvPicPr>
        <p:blipFill>
          <a:blip r:embed="rId5" cstate="print"/>
          <a:srcRect/>
          <a:stretch>
            <a:fillRect/>
          </a:stretch>
        </p:blipFill>
        <p:spPr bwMode="auto">
          <a:xfrm>
            <a:off x="5084934" y="5151400"/>
            <a:ext cx="1754138" cy="1499080"/>
          </a:xfrm>
          <a:prstGeom prst="rect">
            <a:avLst/>
          </a:prstGeom>
          <a:noFill/>
        </p:spPr>
      </p:pic>
      <p:pic>
        <p:nvPicPr>
          <p:cNvPr id="11" name="Picture 12" descr="Brassard et manchette marron café et dentelle beige steampunk RQ-BL: "/>
          <p:cNvPicPr>
            <a:picLocks noChangeAspect="1" noChangeArrowheads="1"/>
          </p:cNvPicPr>
          <p:nvPr/>
        </p:nvPicPr>
        <p:blipFill>
          <a:blip r:embed="rId6" cstate="print"/>
          <a:srcRect r="20690"/>
          <a:stretch>
            <a:fillRect/>
          </a:stretch>
        </p:blipFill>
        <p:spPr bwMode="auto">
          <a:xfrm>
            <a:off x="5110880" y="542888"/>
            <a:ext cx="1656184" cy="3426170"/>
          </a:xfrm>
          <a:prstGeom prst="rect">
            <a:avLst/>
          </a:prstGeom>
          <a:noFill/>
        </p:spPr>
      </p:pic>
      <p:pic>
        <p:nvPicPr>
          <p:cNvPr id="12" name="Picture 14" descr="CREAMY LATTE PAINT COLORS (Top) Interactive Cream SW-6113, Sherwin Williams; (Top Right) Cracker Bitz C19-2, Olympic; (Center) Kabuki City 3003-8C, Valspar; (Bottom) Woodwind C19-2, Ace Hardware.: "/>
          <p:cNvPicPr>
            <a:picLocks noChangeAspect="1" noChangeArrowheads="1"/>
          </p:cNvPicPr>
          <p:nvPr/>
        </p:nvPicPr>
        <p:blipFill>
          <a:blip r:embed="rId7" cstate="print"/>
          <a:srcRect l="8159"/>
          <a:stretch>
            <a:fillRect/>
          </a:stretch>
        </p:blipFill>
        <p:spPr bwMode="auto">
          <a:xfrm>
            <a:off x="2446584" y="542888"/>
            <a:ext cx="2592288" cy="3960440"/>
          </a:xfrm>
          <a:prstGeom prst="rect">
            <a:avLst/>
          </a:prstGeom>
          <a:noFill/>
        </p:spPr>
      </p:pic>
      <p:pic>
        <p:nvPicPr>
          <p:cNvPr id="13" name="Picture 16" descr="#chambre #couleursnatures #lit http://www.ikea.com/fr/fr/catalog/categories/departments/bedroom/roomset/20141_bero06a/: "/>
          <p:cNvPicPr>
            <a:picLocks noChangeAspect="1" noChangeArrowheads="1"/>
          </p:cNvPicPr>
          <p:nvPr/>
        </p:nvPicPr>
        <p:blipFill>
          <a:blip r:embed="rId8" cstate="print"/>
          <a:srcRect/>
          <a:stretch>
            <a:fillRect/>
          </a:stretch>
        </p:blipFill>
        <p:spPr bwMode="auto">
          <a:xfrm>
            <a:off x="2554596" y="4575336"/>
            <a:ext cx="2412268" cy="2067658"/>
          </a:xfrm>
          <a:prstGeom prst="rect">
            <a:avLst/>
          </a:prstGeom>
          <a:noFill/>
        </p:spPr>
      </p:pic>
      <p:pic>
        <p:nvPicPr>
          <p:cNvPr id="14" name="Picture 18" descr="Plaquette de parement Elégance, pierre naturelle, beige | Leroy Merlin 39.90m2: "/>
          <p:cNvPicPr>
            <a:picLocks noChangeAspect="1" noChangeArrowheads="1"/>
          </p:cNvPicPr>
          <p:nvPr/>
        </p:nvPicPr>
        <p:blipFill>
          <a:blip r:embed="rId9" cstate="print"/>
          <a:srcRect b="8825"/>
          <a:stretch>
            <a:fillRect/>
          </a:stretch>
        </p:blipFill>
        <p:spPr bwMode="auto">
          <a:xfrm>
            <a:off x="5110880" y="4071280"/>
            <a:ext cx="1728192" cy="1008112"/>
          </a:xfrm>
          <a:prstGeom prst="rect">
            <a:avLst/>
          </a:prstGeom>
          <a:noFill/>
        </p:spPr>
      </p:pic>
      <p:pic>
        <p:nvPicPr>
          <p:cNvPr id="15" name="Picture 8" descr="Set de table en PVC effet spirale - Diamètre 38 cm - Beige sable: "/>
          <p:cNvPicPr>
            <a:picLocks noChangeAspect="1" noChangeArrowheads="1"/>
          </p:cNvPicPr>
          <p:nvPr/>
        </p:nvPicPr>
        <p:blipFill>
          <a:blip r:embed="rId10" cstate="print"/>
          <a:srcRect l="8042" t="6452" r="4861" b="6452"/>
          <a:stretch>
            <a:fillRect/>
          </a:stretch>
        </p:blipFill>
        <p:spPr bwMode="auto">
          <a:xfrm>
            <a:off x="623770" y="915144"/>
            <a:ext cx="1474984" cy="1474984"/>
          </a:xfrm>
          <a:prstGeom prst="rect">
            <a:avLst/>
          </a:prstGeom>
          <a:noFill/>
        </p:spPr>
      </p:pic>
      <p:pic>
        <p:nvPicPr>
          <p:cNvPr id="16" name="Picture 20" descr="Club Beige. Arizona Tile. The Club Series is a rectified color body porcelain. Bathroom floor in 6x24 planks. Looks like worn wood.: "/>
          <p:cNvPicPr>
            <a:picLocks noChangeAspect="1" noChangeArrowheads="1"/>
          </p:cNvPicPr>
          <p:nvPr/>
        </p:nvPicPr>
        <p:blipFill>
          <a:blip r:embed="rId11" cstate="print"/>
          <a:srcRect r="37500"/>
          <a:stretch>
            <a:fillRect/>
          </a:stretch>
        </p:blipFill>
        <p:spPr bwMode="auto">
          <a:xfrm rot="5400000">
            <a:off x="7379132" y="3243188"/>
            <a:ext cx="1080120" cy="2016224"/>
          </a:xfrm>
          <a:prstGeom prst="rect">
            <a:avLst/>
          </a:prstGeom>
          <a:noFill/>
        </p:spPr>
      </p:pic>
      <p:sp>
        <p:nvSpPr>
          <p:cNvPr id="4" name="ZoneTexte 3"/>
          <p:cNvSpPr txBox="1"/>
          <p:nvPr/>
        </p:nvSpPr>
        <p:spPr>
          <a:xfrm>
            <a:off x="141110" y="250500"/>
            <a:ext cx="3670765" cy="584776"/>
          </a:xfrm>
          <a:prstGeom prst="rect">
            <a:avLst/>
          </a:prstGeom>
          <a:noFill/>
        </p:spPr>
        <p:txBody>
          <a:bodyPr wrap="square" rtlCol="0">
            <a:spAutoFit/>
          </a:bodyPr>
          <a:lstStyle/>
          <a:p>
            <a:r>
              <a:rPr lang="fr-FR" sz="3200" b="1" u="sng" dirty="0" smtClean="0">
                <a:latin typeface="Arenq"/>
                <a:cs typeface="Arenq"/>
              </a:rPr>
              <a:t>COLORS</a:t>
            </a:r>
            <a:endParaRPr lang="fr-FR" sz="3200" b="1" u="sng" dirty="0">
              <a:latin typeface="Arenq"/>
              <a:cs typeface="Arenq"/>
            </a:endParaRPr>
          </a:p>
        </p:txBody>
      </p:sp>
    </p:spTree>
    <p:extLst>
      <p:ext uri="{BB962C8B-B14F-4D97-AF65-F5344CB8AC3E}">
        <p14:creationId xmlns:p14="http://schemas.microsoft.com/office/powerpoint/2010/main" val="92048034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t="5861" b="9824"/>
          <a:stretch/>
        </p:blipFill>
        <p:spPr>
          <a:xfrm>
            <a:off x="126844" y="2684536"/>
            <a:ext cx="3489914" cy="3922007"/>
          </a:xfrm>
          <a:prstGeom prst="rect">
            <a:avLst/>
          </a:prstGeom>
        </p:spPr>
      </p:pic>
      <p:pic>
        <p:nvPicPr>
          <p:cNvPr id="7" name="Image 6"/>
          <p:cNvPicPr>
            <a:picLocks noChangeAspect="1"/>
          </p:cNvPicPr>
          <p:nvPr/>
        </p:nvPicPr>
        <p:blipFill rotWithShape="1">
          <a:blip r:embed="rId3"/>
          <a:srcRect r="32743" b="53773"/>
          <a:stretch/>
        </p:blipFill>
        <p:spPr>
          <a:xfrm>
            <a:off x="3713518" y="203673"/>
            <a:ext cx="2407472" cy="2251662"/>
          </a:xfrm>
          <a:prstGeom prst="rect">
            <a:avLst/>
          </a:prstGeom>
          <a:noFill/>
          <a:ln>
            <a:noFill/>
          </a:ln>
        </p:spPr>
      </p:pic>
      <p:pic>
        <p:nvPicPr>
          <p:cNvPr id="8" name="Image 7"/>
          <p:cNvPicPr>
            <a:picLocks noChangeAspect="1"/>
          </p:cNvPicPr>
          <p:nvPr/>
        </p:nvPicPr>
        <p:blipFill rotWithShape="1">
          <a:blip r:embed="rId4"/>
          <a:srcRect l="4769" r="34431" b="15776"/>
          <a:stretch/>
        </p:blipFill>
        <p:spPr>
          <a:xfrm>
            <a:off x="3828263" y="2532139"/>
            <a:ext cx="2292727" cy="4065338"/>
          </a:xfrm>
          <a:prstGeom prst="rect">
            <a:avLst/>
          </a:prstGeom>
        </p:spPr>
      </p:pic>
      <p:pic>
        <p:nvPicPr>
          <p:cNvPr id="9" name="Image 8"/>
          <p:cNvPicPr>
            <a:picLocks noChangeAspect="1"/>
          </p:cNvPicPr>
          <p:nvPr/>
        </p:nvPicPr>
        <p:blipFill rotWithShape="1">
          <a:blip r:embed="rId3"/>
          <a:srcRect t="51043"/>
          <a:stretch/>
        </p:blipFill>
        <p:spPr>
          <a:xfrm>
            <a:off x="126844" y="169804"/>
            <a:ext cx="3489914" cy="2324933"/>
          </a:xfrm>
          <a:prstGeom prst="rect">
            <a:avLst/>
          </a:prstGeom>
        </p:spPr>
      </p:pic>
      <p:sp>
        <p:nvSpPr>
          <p:cNvPr id="10" name="ZoneTexte 9"/>
          <p:cNvSpPr txBox="1"/>
          <p:nvPr/>
        </p:nvSpPr>
        <p:spPr>
          <a:xfrm>
            <a:off x="6456137" y="5750000"/>
            <a:ext cx="3670765" cy="584776"/>
          </a:xfrm>
          <a:prstGeom prst="rect">
            <a:avLst/>
          </a:prstGeom>
          <a:noFill/>
        </p:spPr>
        <p:txBody>
          <a:bodyPr wrap="square" rtlCol="0">
            <a:spAutoFit/>
          </a:bodyPr>
          <a:lstStyle/>
          <a:p>
            <a:r>
              <a:rPr lang="fr-FR" sz="3200" b="1" u="sng" dirty="0" smtClean="0">
                <a:latin typeface="Arenq"/>
                <a:cs typeface="Arenq"/>
              </a:rPr>
              <a:t>COLORS</a:t>
            </a:r>
            <a:endParaRPr lang="fr-FR" sz="3200" b="1" u="sng" dirty="0">
              <a:latin typeface="Arenq"/>
              <a:cs typeface="Arenq"/>
            </a:endParaRPr>
          </a:p>
        </p:txBody>
      </p:sp>
    </p:spTree>
    <p:extLst>
      <p:ext uri="{BB962C8B-B14F-4D97-AF65-F5344CB8AC3E}">
        <p14:creationId xmlns:p14="http://schemas.microsoft.com/office/powerpoint/2010/main" val="6107701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1370" y="125439"/>
            <a:ext cx="2489298" cy="3731819"/>
          </a:xfrm>
          <a:prstGeom prst="rect">
            <a:avLst/>
          </a:prstGeom>
        </p:spPr>
      </p:pic>
      <p:pic>
        <p:nvPicPr>
          <p:cNvPr id="4" name="Image 3"/>
          <p:cNvPicPr>
            <a:picLocks noChangeAspect="1"/>
          </p:cNvPicPr>
          <p:nvPr/>
        </p:nvPicPr>
        <p:blipFill>
          <a:blip r:embed="rId3"/>
          <a:stretch>
            <a:fillRect/>
          </a:stretch>
        </p:blipFill>
        <p:spPr>
          <a:xfrm>
            <a:off x="2743592" y="139133"/>
            <a:ext cx="2792958" cy="3718125"/>
          </a:xfrm>
          <a:prstGeom prst="rect">
            <a:avLst/>
          </a:prstGeom>
        </p:spPr>
      </p:pic>
      <p:pic>
        <p:nvPicPr>
          <p:cNvPr id="5" name="Image 4"/>
          <p:cNvPicPr>
            <a:picLocks noChangeAspect="1"/>
          </p:cNvPicPr>
          <p:nvPr/>
        </p:nvPicPr>
        <p:blipFill>
          <a:blip r:embed="rId4"/>
          <a:stretch>
            <a:fillRect/>
          </a:stretch>
        </p:blipFill>
        <p:spPr>
          <a:xfrm>
            <a:off x="252469" y="4061095"/>
            <a:ext cx="1928879" cy="2430387"/>
          </a:xfrm>
          <a:prstGeom prst="rect">
            <a:avLst/>
          </a:prstGeom>
        </p:spPr>
      </p:pic>
      <p:pic>
        <p:nvPicPr>
          <p:cNvPr id="6" name="Image 5"/>
          <p:cNvPicPr>
            <a:picLocks noChangeAspect="1"/>
          </p:cNvPicPr>
          <p:nvPr/>
        </p:nvPicPr>
        <p:blipFill>
          <a:blip r:embed="rId5"/>
          <a:stretch>
            <a:fillRect/>
          </a:stretch>
        </p:blipFill>
        <p:spPr>
          <a:xfrm>
            <a:off x="2303816" y="4061095"/>
            <a:ext cx="2430387" cy="2430387"/>
          </a:xfrm>
          <a:prstGeom prst="rect">
            <a:avLst/>
          </a:prstGeom>
        </p:spPr>
      </p:pic>
      <p:pic>
        <p:nvPicPr>
          <p:cNvPr id="8" name="Image 7"/>
          <p:cNvPicPr>
            <a:picLocks noChangeAspect="1"/>
          </p:cNvPicPr>
          <p:nvPr/>
        </p:nvPicPr>
        <p:blipFill>
          <a:blip r:embed="rId6"/>
          <a:stretch>
            <a:fillRect/>
          </a:stretch>
        </p:blipFill>
        <p:spPr>
          <a:xfrm>
            <a:off x="4862410" y="4061094"/>
            <a:ext cx="1818502" cy="2430387"/>
          </a:xfrm>
          <a:prstGeom prst="rect">
            <a:avLst/>
          </a:prstGeom>
        </p:spPr>
      </p:pic>
      <p:pic>
        <p:nvPicPr>
          <p:cNvPr id="9" name="Image 8"/>
          <p:cNvPicPr>
            <a:picLocks noChangeAspect="1"/>
          </p:cNvPicPr>
          <p:nvPr/>
        </p:nvPicPr>
        <p:blipFill>
          <a:blip r:embed="rId7"/>
          <a:stretch>
            <a:fillRect/>
          </a:stretch>
        </p:blipFill>
        <p:spPr>
          <a:xfrm>
            <a:off x="6800453" y="4061094"/>
            <a:ext cx="1907620" cy="2404906"/>
          </a:xfrm>
          <a:prstGeom prst="rect">
            <a:avLst/>
          </a:prstGeom>
        </p:spPr>
      </p:pic>
      <p:pic>
        <p:nvPicPr>
          <p:cNvPr id="10" name="Image 9"/>
          <p:cNvPicPr>
            <a:picLocks noChangeAspect="1"/>
          </p:cNvPicPr>
          <p:nvPr/>
        </p:nvPicPr>
        <p:blipFill>
          <a:blip r:embed="rId8"/>
          <a:stretch>
            <a:fillRect/>
          </a:stretch>
        </p:blipFill>
        <p:spPr>
          <a:xfrm>
            <a:off x="5660077" y="139133"/>
            <a:ext cx="3218326" cy="3722018"/>
          </a:xfrm>
          <a:prstGeom prst="rect">
            <a:avLst/>
          </a:prstGeom>
        </p:spPr>
      </p:pic>
    </p:spTree>
    <p:extLst>
      <p:ext uri="{BB962C8B-B14F-4D97-AF65-F5344CB8AC3E}">
        <p14:creationId xmlns:p14="http://schemas.microsoft.com/office/powerpoint/2010/main" val="264599802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5879</TotalTime>
  <Words>490</Words>
  <Application>Microsoft Macintosh PowerPoint</Application>
  <PresentationFormat>Présentation à l'écran (4:3)</PresentationFormat>
  <Paragraphs>194</Paragraphs>
  <Slides>35</Slides>
  <Notes>0</Notes>
  <HiddenSlides>0</HiddenSlides>
  <MMClips>0</MMClips>
  <ScaleCrop>false</ScaleCrop>
  <HeadingPairs>
    <vt:vector size="4" baseType="variant">
      <vt:variant>
        <vt:lpstr>Thème</vt:lpstr>
      </vt:variant>
      <vt:variant>
        <vt:i4>1</vt:i4>
      </vt:variant>
      <vt:variant>
        <vt:lpstr>Titres des diapositives</vt:lpstr>
      </vt:variant>
      <vt:variant>
        <vt:i4>35</vt:i4>
      </vt:variant>
    </vt:vector>
  </HeadingPairs>
  <TitlesOfParts>
    <vt:vector size="36" baseType="lpstr">
      <vt:lpstr>Thème Office</vt:lpstr>
      <vt:lpstr>Présentation PowerPoint</vt:lpstr>
      <vt:lpstr>Présentation PowerPoint</vt:lpstr>
      <vt:lpstr>Présentation PowerPoint</vt:lpstr>
      <vt:lpstr>BRAND VALUES</vt:lpstr>
      <vt:lpstr>Manifesto</vt:lpstr>
      <vt:lpstr>MOODBOARD and inspiration</vt:lpstr>
      <vt:lpstr>Présentation PowerPoint</vt:lpstr>
      <vt:lpstr>Présentation PowerPoint</vt:lpstr>
      <vt:lpstr>Présentation PowerPoint</vt:lpstr>
      <vt:lpstr>Présentation PowerPoint</vt:lpstr>
      <vt:lpstr>BRAND NAME</vt:lpstr>
      <vt:lpstr>Logo and baseline</vt:lpstr>
      <vt:lpstr>FONT </vt:lpstr>
      <vt:lpstr>TARGET</vt:lpstr>
      <vt:lpstr>MATERIAL OF THE PRODUCTs</vt:lpstr>
      <vt:lpstr>PRODUCTs</vt:lpstr>
      <vt:lpstr>PRODUCTs</vt:lpstr>
      <vt:lpstr>PRODUCTs</vt:lpstr>
      <vt:lpstr>PRODUCTs</vt:lpstr>
      <vt:lpstr>PRODUCTs</vt:lpstr>
      <vt:lpstr>Présentation PowerPoint</vt:lpstr>
      <vt:lpstr>BRAND DRESS-CODE</vt:lpstr>
      <vt:lpstr>POP-UP BUS</vt:lpstr>
      <vt:lpstr>COMMUNICATION STRATEGY</vt:lpstr>
      <vt:lpstr>CAMPAIGN STRATEGY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dc:creator>
  <cp:lastModifiedBy>Marie</cp:lastModifiedBy>
  <cp:revision>279</cp:revision>
  <dcterms:created xsi:type="dcterms:W3CDTF">2015-12-04T15:42:50Z</dcterms:created>
  <dcterms:modified xsi:type="dcterms:W3CDTF">2015-12-18T13:06:30Z</dcterms:modified>
</cp:coreProperties>
</file>