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257" r:id="rId2"/>
    <p:sldId id="258" r:id="rId3"/>
    <p:sldId id="267" r:id="rId4"/>
    <p:sldId id="266" r:id="rId5"/>
    <p:sldId id="268" r:id="rId6"/>
    <p:sldId id="269" r:id="rId7"/>
    <p:sldId id="270" r:id="rId8"/>
    <p:sldId id="271" r:id="rId9"/>
    <p:sldId id="261" r:id="rId10"/>
    <p:sldId id="256" r:id="rId11"/>
    <p:sldId id="339" r:id="rId12"/>
    <p:sldId id="260" r:id="rId13"/>
    <p:sldId id="259" r:id="rId14"/>
    <p:sldId id="274" r:id="rId15"/>
    <p:sldId id="312" r:id="rId16"/>
    <p:sldId id="313" r:id="rId17"/>
    <p:sldId id="277" r:id="rId18"/>
    <p:sldId id="278" r:id="rId19"/>
    <p:sldId id="279" r:id="rId20"/>
    <p:sldId id="272" r:id="rId21"/>
    <p:sldId id="273" r:id="rId22"/>
    <p:sldId id="280" r:id="rId23"/>
    <p:sldId id="281" r:id="rId24"/>
    <p:sldId id="291" r:id="rId25"/>
    <p:sldId id="292" r:id="rId26"/>
    <p:sldId id="293" r:id="rId27"/>
    <p:sldId id="298" r:id="rId28"/>
    <p:sldId id="294" r:id="rId29"/>
    <p:sldId id="299" r:id="rId30"/>
    <p:sldId id="329" r:id="rId31"/>
    <p:sldId id="328" r:id="rId32"/>
    <p:sldId id="295" r:id="rId33"/>
    <p:sldId id="311" r:id="rId34"/>
    <p:sldId id="310" r:id="rId35"/>
    <p:sldId id="309" r:id="rId36"/>
    <p:sldId id="338" r:id="rId37"/>
    <p:sldId id="340" r:id="rId38"/>
    <p:sldId id="343" r:id="rId39"/>
    <p:sldId id="341" r:id="rId40"/>
    <p:sldId id="303" r:id="rId41"/>
    <p:sldId id="330" r:id="rId42"/>
    <p:sldId id="302" r:id="rId43"/>
    <p:sldId id="319" r:id="rId44"/>
    <p:sldId id="304" r:id="rId45"/>
    <p:sldId id="314" r:id="rId46"/>
    <p:sldId id="315" r:id="rId47"/>
    <p:sldId id="296" r:id="rId48"/>
    <p:sldId id="342" r:id="rId49"/>
    <p:sldId id="282" r:id="rId50"/>
    <p:sldId id="331" r:id="rId51"/>
    <p:sldId id="334" r:id="rId52"/>
    <p:sldId id="332" r:id="rId53"/>
    <p:sldId id="333" r:id="rId54"/>
    <p:sldId id="335" r:id="rId55"/>
    <p:sldId id="336" r:id="rId56"/>
    <p:sldId id="337" r:id="rId57"/>
    <p:sldId id="346" r:id="rId58"/>
    <p:sldId id="344" r:id="rId59"/>
    <p:sldId id="347" r:id="rId60"/>
    <p:sldId id="348" r:id="rId61"/>
    <p:sldId id="300" r:id="rId62"/>
    <p:sldId id="297" r:id="rId63"/>
    <p:sldId id="345" r:id="rId64"/>
    <p:sldId id="317" r:id="rId65"/>
    <p:sldId id="318" r:id="rId66"/>
    <p:sldId id="320" r:id="rId67"/>
    <p:sldId id="321" r:id="rId68"/>
    <p:sldId id="322" r:id="rId69"/>
    <p:sldId id="323" r:id="rId70"/>
    <p:sldId id="324" r:id="rId71"/>
    <p:sldId id="289" r:id="rId72"/>
    <p:sldId id="288" r:id="rId73"/>
    <p:sldId id="325" r:id="rId74"/>
    <p:sldId id="326" r:id="rId75"/>
    <p:sldId id="327" r:id="rId76"/>
    <p:sldId id="350" r:id="rId77"/>
    <p:sldId id="351" r:id="rId78"/>
    <p:sldId id="352" r:id="rId79"/>
    <p:sldId id="353" r:id="rId80"/>
    <p:sldId id="354" r:id="rId81"/>
    <p:sldId id="355" r:id="rId82"/>
    <p:sldId id="356" r:id="rId83"/>
    <p:sldId id="357" r:id="rId84"/>
    <p:sldId id="358" r:id="rId85"/>
    <p:sldId id="359" r:id="rId86"/>
    <p:sldId id="360" r:id="rId8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727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81" d="100"/>
          <a:sy n="81" d="100"/>
        </p:scale>
        <p:origin x="-1608" y="-4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9E823D-F58E-814A-AC82-2EFF0465F947}" type="datetimeFigureOut">
              <a:rPr lang="fr-FR" smtClean="0"/>
              <a:t>18/12/15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267280-0BFB-4A4D-BDBA-72EF3C16D029}" type="slidenum">
              <a:rPr lang="fr-FR" smtClean="0"/>
              <a:t>‹#›</a:t>
            </a:fld>
            <a:endParaRPr lang="fr-FR"/>
          </a:p>
        </p:txBody>
      </p:sp>
    </p:spTree>
    <p:extLst>
      <p:ext uri="{BB962C8B-B14F-4D97-AF65-F5344CB8AC3E}">
        <p14:creationId xmlns:p14="http://schemas.microsoft.com/office/powerpoint/2010/main" val="7088282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2A6C8C9D-8ACE-834F-800A-2CE67112F2DB}" type="datetimeFigureOut">
              <a:rPr lang="fr-FR" smtClean="0"/>
              <a:t>18/12/15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561411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A6C8C9D-8ACE-834F-800A-2CE67112F2DB}" type="datetimeFigureOut">
              <a:rPr lang="fr-FR" smtClean="0"/>
              <a:t>18/12/15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92440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A6C8C9D-8ACE-834F-800A-2CE67112F2DB}" type="datetimeFigureOut">
              <a:rPr lang="fr-FR" smtClean="0"/>
              <a:t>18/12/15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1244818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3523074"/>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A6C8C9D-8ACE-834F-800A-2CE67112F2DB}" type="datetimeFigureOut">
              <a:rPr lang="fr-FR" smtClean="0"/>
              <a:t>18/12/15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3009516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2A6C8C9D-8ACE-834F-800A-2CE67112F2DB}" type="datetimeFigureOut">
              <a:rPr lang="fr-FR" smtClean="0"/>
              <a:t>18/12/15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348102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A6C8C9D-8ACE-834F-800A-2CE67112F2DB}" type="datetimeFigureOut">
              <a:rPr lang="fr-FR" smtClean="0"/>
              <a:t>18/12/15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250573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A6C8C9D-8ACE-834F-800A-2CE67112F2DB}" type="datetimeFigureOut">
              <a:rPr lang="fr-FR" smtClean="0"/>
              <a:t>18/12/15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4162310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2A6C8C9D-8ACE-834F-800A-2CE67112F2DB}" type="datetimeFigureOut">
              <a:rPr lang="fr-FR" smtClean="0"/>
              <a:t>18/12/15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2292927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A6C8C9D-8ACE-834F-800A-2CE67112F2DB}" type="datetimeFigureOut">
              <a:rPr lang="fr-FR" smtClean="0"/>
              <a:t>18/12/15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3839947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A6C8C9D-8ACE-834F-800A-2CE67112F2DB}" type="datetimeFigureOut">
              <a:rPr lang="fr-FR" smtClean="0"/>
              <a:t>18/12/15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1814202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A6C8C9D-8ACE-834F-800A-2CE67112F2DB}" type="datetimeFigureOut">
              <a:rPr lang="fr-FR" smtClean="0"/>
              <a:t>18/12/15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24729741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C8C9D-8ACE-834F-800A-2CE67112F2DB}" type="datetimeFigureOut">
              <a:rPr lang="fr-FR" smtClean="0"/>
              <a:t>18/12/15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78A42-28B7-9C44-B77D-8AED1766591E}" type="slidenum">
              <a:rPr lang="fr-FR" smtClean="0"/>
              <a:t>‹#›</a:t>
            </a:fld>
            <a:endParaRPr lang="fr-FR"/>
          </a:p>
        </p:txBody>
      </p:sp>
    </p:spTree>
    <p:extLst>
      <p:ext uri="{BB962C8B-B14F-4D97-AF65-F5344CB8AC3E}">
        <p14:creationId xmlns:p14="http://schemas.microsoft.com/office/powerpoint/2010/main" val="72528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0" Type="http://schemas.openxmlformats.org/officeDocument/2006/relationships/image" Target="../media/image16.jpeg"/><Relationship Id="rId11"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11" Type="http://schemas.openxmlformats.org/officeDocument/2006/relationships/image" Target="../media/image36.jpeg"/><Relationship Id="rId12" Type="http://schemas.openxmlformats.org/officeDocument/2006/relationships/image" Target="../media/image37.jpeg"/><Relationship Id="rId13" Type="http://schemas.openxmlformats.org/officeDocument/2006/relationships/image" Target="../media/image38.jpeg"/><Relationship Id="rId14" Type="http://schemas.openxmlformats.org/officeDocument/2006/relationships/image" Target="../media/image39.jpeg"/><Relationship Id="rId15" Type="http://schemas.openxmlformats.org/officeDocument/2006/relationships/image" Target="../media/image40.jpeg"/><Relationship Id="rId16" Type="http://schemas.openxmlformats.org/officeDocument/2006/relationships/image" Target="../media/image41.jpeg"/><Relationship Id="rId17" Type="http://schemas.openxmlformats.org/officeDocument/2006/relationships/image" Target="../media/image42.jpeg"/><Relationship Id="rId1" Type="http://schemas.openxmlformats.org/officeDocument/2006/relationships/slideLayout" Target="../slideLayouts/slideLayout1.xml"/><Relationship Id="rId2" Type="http://schemas.openxmlformats.org/officeDocument/2006/relationships/image" Target="../media/image27.jpeg"/><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34.jpeg"/><Relationship Id="rId10" Type="http://schemas.openxmlformats.org/officeDocument/2006/relationships/image" Target="../media/image35.jpeg"/></Relationships>
</file>

<file path=ppt/slides/_rels/slide16.xml.rels><?xml version="1.0" encoding="UTF-8" standalone="yes"?>
<Relationships xmlns="http://schemas.openxmlformats.org/package/2006/relationships"><Relationship Id="rId11" Type="http://schemas.openxmlformats.org/officeDocument/2006/relationships/image" Target="../media/image52.jpeg"/><Relationship Id="rId12" Type="http://schemas.openxmlformats.org/officeDocument/2006/relationships/image" Target="../media/image53.jpeg"/><Relationship Id="rId13" Type="http://schemas.openxmlformats.org/officeDocument/2006/relationships/image" Target="../media/image54.jpeg"/><Relationship Id="rId14" Type="http://schemas.openxmlformats.org/officeDocument/2006/relationships/image" Target="../media/image55.jpeg"/><Relationship Id="rId1" Type="http://schemas.openxmlformats.org/officeDocument/2006/relationships/slideLayout" Target="../slideLayouts/slideLayout12.xml"/><Relationship Id="rId2" Type="http://schemas.openxmlformats.org/officeDocument/2006/relationships/image" Target="../media/image43.jpeg"/><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9" Type="http://schemas.openxmlformats.org/officeDocument/2006/relationships/image" Target="../media/image50.jpeg"/><Relationship Id="rId10" Type="http://schemas.openxmlformats.org/officeDocument/2006/relationships/image" Target="../media/image51.jpeg"/></Relationships>
</file>

<file path=ppt/slides/_rels/slide17.xml.rels><?xml version="1.0" encoding="UTF-8" standalone="yes"?>
<Relationships xmlns="http://schemas.openxmlformats.org/package/2006/relationships"><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s>
</file>

<file path=ppt/slides/_rels/slide18.xml.rels><?xml version="1.0" encoding="UTF-8" standalone="yes"?>
<Relationships xmlns="http://schemas.openxmlformats.org/package/2006/relationships"><Relationship Id="rId11" Type="http://schemas.openxmlformats.org/officeDocument/2006/relationships/image" Target="../media/image78.png"/><Relationship Id="rId12"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0"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9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g"/><Relationship Id="rId3" Type="http://schemas.openxmlformats.org/officeDocument/2006/relationships/image" Target="../media/image10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41.xml.rels><?xml version="1.0" encoding="UTF-8" standalone="yes"?>
<Relationships xmlns="http://schemas.openxmlformats.org/package/2006/relationships"><Relationship Id="rId11" Type="http://schemas.openxmlformats.org/officeDocument/2006/relationships/image" Target="../media/image121.jpeg"/><Relationship Id="rId12" Type="http://schemas.openxmlformats.org/officeDocument/2006/relationships/image" Target="../media/image122.jpeg"/><Relationship Id="rId13" Type="http://schemas.openxmlformats.org/officeDocument/2006/relationships/image" Target="../media/image123.jpeg"/><Relationship Id="rId14" Type="http://schemas.openxmlformats.org/officeDocument/2006/relationships/image" Target="../media/image124.jpeg"/><Relationship Id="rId15" Type="http://schemas.openxmlformats.org/officeDocument/2006/relationships/image" Target="../media/image125.jpeg"/><Relationship Id="rId16" Type="http://schemas.openxmlformats.org/officeDocument/2006/relationships/image" Target="../media/image126.gif"/><Relationship Id="rId17" Type="http://schemas.openxmlformats.org/officeDocument/2006/relationships/image" Target="../media/image127.jpeg"/><Relationship Id="rId18" Type="http://schemas.openxmlformats.org/officeDocument/2006/relationships/image" Target="../media/image128.jpeg"/><Relationship Id="rId19" Type="http://schemas.openxmlformats.org/officeDocument/2006/relationships/image" Target="../media/image129.jpeg"/><Relationship Id="rId1" Type="http://schemas.openxmlformats.org/officeDocument/2006/relationships/slideLayout" Target="../slideLayouts/slideLayout2.xml"/><Relationship Id="rId2" Type="http://schemas.openxmlformats.org/officeDocument/2006/relationships/image" Target="../media/image112.jpeg"/><Relationship Id="rId3" Type="http://schemas.openxmlformats.org/officeDocument/2006/relationships/image" Target="../media/image113.jpeg"/><Relationship Id="rId4" Type="http://schemas.openxmlformats.org/officeDocument/2006/relationships/image" Target="../media/image114.jpeg"/><Relationship Id="rId5" Type="http://schemas.openxmlformats.org/officeDocument/2006/relationships/image" Target="../media/image115.jpeg"/><Relationship Id="rId6" Type="http://schemas.openxmlformats.org/officeDocument/2006/relationships/image" Target="../media/image116.jpeg"/><Relationship Id="rId7" Type="http://schemas.openxmlformats.org/officeDocument/2006/relationships/image" Target="../media/image117.jpeg"/><Relationship Id="rId8" Type="http://schemas.openxmlformats.org/officeDocument/2006/relationships/image" Target="../media/image118.jpeg"/><Relationship Id="rId9" Type="http://schemas.openxmlformats.org/officeDocument/2006/relationships/image" Target="../media/image119.jpeg"/><Relationship Id="rId10" Type="http://schemas.openxmlformats.org/officeDocument/2006/relationships/image" Target="../media/image120.jpeg"/></Relationships>
</file>

<file path=ppt/slides/_rels/slide42.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 Id="rId3" Type="http://schemas.openxmlformats.org/officeDocument/2006/relationships/image" Target="../media/image13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g"/><Relationship Id="rId3" Type="http://schemas.openxmlformats.org/officeDocument/2006/relationships/image" Target="../media/image14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g"/><Relationship Id="rId3" Type="http://schemas.openxmlformats.org/officeDocument/2006/relationships/image" Target="../media/image14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g"/><Relationship Id="rId3" Type="http://schemas.openxmlformats.org/officeDocument/2006/relationships/image" Target="../media/image14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g"/><Relationship Id="rId3" Type="http://schemas.openxmlformats.org/officeDocument/2006/relationships/image" Target="../media/image15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jpeg"/><Relationship Id="rId5" Type="http://schemas.openxmlformats.org/officeDocument/2006/relationships/image" Target="../media/image154.jpeg"/><Relationship Id="rId1" Type="http://schemas.openxmlformats.org/officeDocument/2006/relationships/slideLayout" Target="../slideLayouts/slideLayout2.xml"/><Relationship Id="rId2" Type="http://schemas.openxmlformats.org/officeDocument/2006/relationships/image" Target="../media/image15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s>
</file>

<file path=ppt/slides/_rels/slide73.xml.rels><?xml version="1.0" encoding="UTF-8" standalone="yes"?>
<Relationships xmlns="http://schemas.openxmlformats.org/package/2006/relationships"><Relationship Id="rId3" Type="http://schemas.openxmlformats.org/officeDocument/2006/relationships/image" Target="../media/image157.jpeg"/><Relationship Id="rId4" Type="http://schemas.openxmlformats.org/officeDocument/2006/relationships/image" Target="../media/image158.png"/><Relationship Id="rId5" Type="http://schemas.openxmlformats.org/officeDocument/2006/relationships/image" Target="../media/image159.jpeg"/><Relationship Id="rId6" Type="http://schemas.openxmlformats.org/officeDocument/2006/relationships/image" Target="../media/image160.jpeg"/><Relationship Id="rId7" Type="http://schemas.openxmlformats.org/officeDocument/2006/relationships/image" Target="../media/image161.png"/><Relationship Id="rId1" Type="http://schemas.openxmlformats.org/officeDocument/2006/relationships/slideLayout" Target="../slideLayouts/slideLayout2.xml"/><Relationship Id="rId2" Type="http://schemas.openxmlformats.org/officeDocument/2006/relationships/image" Target="../media/image156.jpeg"/></Relationships>
</file>

<file path=ppt/slides/_rels/slide74.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1.png"/><Relationship Id="rId5" Type="http://schemas.openxmlformats.org/officeDocument/2006/relationships/image" Target="../media/image164.jpeg"/><Relationship Id="rId6" Type="http://schemas.openxmlformats.org/officeDocument/2006/relationships/image" Target="../media/image165.jpeg"/><Relationship Id="rId7" Type="http://schemas.openxmlformats.org/officeDocument/2006/relationships/image" Target="../media/image166.png"/><Relationship Id="rId1" Type="http://schemas.openxmlformats.org/officeDocument/2006/relationships/slideLayout" Target="../slideLayouts/slideLayout2.xml"/><Relationship Id="rId2" Type="http://schemas.openxmlformats.org/officeDocument/2006/relationships/image" Target="../media/image162.png"/></Relationships>
</file>

<file path=ppt/slides/_rels/slide75.xml.rels><?xml version="1.0" encoding="UTF-8" standalone="yes"?>
<Relationships xmlns="http://schemas.openxmlformats.org/package/2006/relationships"><Relationship Id="rId3" Type="http://schemas.openxmlformats.org/officeDocument/2006/relationships/image" Target="../media/image168.jpeg"/><Relationship Id="rId4" Type="http://schemas.openxmlformats.org/officeDocument/2006/relationships/image" Target="../media/image169.png"/><Relationship Id="rId5" Type="http://schemas.openxmlformats.org/officeDocument/2006/relationships/image" Target="../media/image170.jpeg"/><Relationship Id="rId6" Type="http://schemas.openxmlformats.org/officeDocument/2006/relationships/image" Target="../media/image171.jpeg"/><Relationship Id="rId7" Type="http://schemas.openxmlformats.org/officeDocument/2006/relationships/image" Target="../media/image158.png"/><Relationship Id="rId1" Type="http://schemas.openxmlformats.org/officeDocument/2006/relationships/slideLayout" Target="../slideLayouts/slideLayout2.xml"/><Relationship Id="rId2" Type="http://schemas.openxmlformats.org/officeDocument/2006/relationships/image" Target="../media/image16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emf"/><Relationship Id="rId3" Type="http://schemas.openxmlformats.org/officeDocument/2006/relationships/image" Target="../media/image179.emf"/></Relationships>
</file>

<file path=ppt/slides/_rels/slide84.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1" Type="http://schemas.openxmlformats.org/officeDocument/2006/relationships/slideLayout" Target="../slideLayouts/slideLayout2.xml"/><Relationship Id="rId2" Type="http://schemas.openxmlformats.org/officeDocument/2006/relationships/image" Target="../media/image18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emf"/><Relationship Id="rId3" Type="http://schemas.openxmlformats.org/officeDocument/2006/relationships/image" Target="../media/image184.png"/></Relationships>
</file>

<file path=ppt/slides/_rels/slide86.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5" Type="http://schemas.openxmlformats.org/officeDocument/2006/relationships/image" Target="../media/image188.png"/><Relationship Id="rId6" Type="http://schemas.openxmlformats.org/officeDocument/2006/relationships/image" Target="../media/image189.png"/><Relationship Id="rId1" Type="http://schemas.openxmlformats.org/officeDocument/2006/relationships/slideLayout" Target="../slideLayouts/slideLayout2.xml"/><Relationship Id="rId2" Type="http://schemas.openxmlformats.org/officeDocument/2006/relationships/image" Target="../media/image18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39795" y="440482"/>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5003754" y="440482"/>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6322041" y="440482"/>
            <a:ext cx="1190134" cy="111076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7591934" y="440482"/>
            <a:ext cx="672771" cy="1110765"/>
          </a:xfrm>
          <a:prstGeom prst="rect">
            <a:avLst/>
          </a:prstGeom>
          <a:solidFill>
            <a:srgbClr val="8072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6" name="Image 15" descr="3cd56a204e69d8608df6cc75515274ee.jpg"/>
          <p:cNvPicPr>
            <a:picLocks noChangeAspect="1"/>
          </p:cNvPicPr>
          <p:nvPr/>
        </p:nvPicPr>
        <p:blipFill rotWithShape="1">
          <a:blip r:embed="rId2">
            <a:extLst>
              <a:ext uri="{28A0092B-C50C-407E-A947-70E740481C1C}">
                <a14:useLocalDpi xmlns:a14="http://schemas.microsoft.com/office/drawing/2010/main" val="0"/>
              </a:ext>
            </a:extLst>
          </a:blip>
          <a:srcRect t="12103" b="24756"/>
          <a:stretch/>
        </p:blipFill>
        <p:spPr>
          <a:xfrm>
            <a:off x="0" y="3014133"/>
            <a:ext cx="9144000" cy="3843867"/>
          </a:xfrm>
          <a:prstGeom prst="rect">
            <a:avLst/>
          </a:prstGeom>
        </p:spPr>
      </p:pic>
      <p:sp>
        <p:nvSpPr>
          <p:cNvPr id="3" name="ZoneTexte 2"/>
          <p:cNvSpPr txBox="1"/>
          <p:nvPr/>
        </p:nvSpPr>
        <p:spPr>
          <a:xfrm>
            <a:off x="156777" y="378926"/>
            <a:ext cx="2931724" cy="923330"/>
          </a:xfrm>
          <a:prstGeom prst="rect">
            <a:avLst/>
          </a:prstGeom>
          <a:noFill/>
        </p:spPr>
        <p:txBody>
          <a:bodyPr wrap="square" rtlCol="0">
            <a:spAutoFit/>
          </a:bodyPr>
          <a:lstStyle/>
          <a:p>
            <a:r>
              <a:rPr lang="fr-FR" i="1" dirty="0" smtClean="0"/>
              <a:t>Alizée BOMBARDIER</a:t>
            </a:r>
          </a:p>
          <a:p>
            <a:r>
              <a:rPr lang="fr-FR" i="1" dirty="0" smtClean="0"/>
              <a:t>Marie GAY</a:t>
            </a:r>
          </a:p>
          <a:p>
            <a:r>
              <a:rPr lang="fr-FR" i="1" dirty="0" smtClean="0"/>
              <a:t>Hélène MATHIS</a:t>
            </a:r>
            <a:endParaRPr lang="fr-FR" i="1" dirty="0"/>
          </a:p>
        </p:txBody>
      </p:sp>
      <p:sp>
        <p:nvSpPr>
          <p:cNvPr id="11" name="ZoneTexte 10"/>
          <p:cNvSpPr txBox="1"/>
          <p:nvPr/>
        </p:nvSpPr>
        <p:spPr>
          <a:xfrm>
            <a:off x="188133" y="2230597"/>
            <a:ext cx="3962074" cy="584776"/>
          </a:xfrm>
          <a:prstGeom prst="rect">
            <a:avLst/>
          </a:prstGeom>
          <a:noFill/>
        </p:spPr>
        <p:txBody>
          <a:bodyPr wrap="square" rtlCol="0">
            <a:spAutoFit/>
          </a:bodyPr>
          <a:lstStyle/>
          <a:p>
            <a:r>
              <a:rPr lang="fr-FR" sz="1600" i="1" dirty="0" smtClean="0"/>
              <a:t>MSc Luxury and Design Management</a:t>
            </a:r>
          </a:p>
          <a:p>
            <a:r>
              <a:rPr lang="fr-FR" sz="1600" i="1" dirty="0" smtClean="0"/>
              <a:t>ICN Business School</a:t>
            </a:r>
            <a:endParaRPr lang="fr-FR" sz="1600" i="1" dirty="0"/>
          </a:p>
        </p:txBody>
      </p:sp>
      <p:pic>
        <p:nvPicPr>
          <p:cNvPr id="12" name="Image 11"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653" y="1509401"/>
            <a:ext cx="3622555" cy="1410652"/>
          </a:xfrm>
          <a:prstGeom prst="rect">
            <a:avLst/>
          </a:prstGeom>
        </p:spPr>
      </p:pic>
    </p:spTree>
    <p:extLst>
      <p:ext uri="{BB962C8B-B14F-4D97-AF65-F5344CB8AC3E}">
        <p14:creationId xmlns:p14="http://schemas.microsoft.com/office/powerpoint/2010/main" val="38821744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tagère bois flotté: "/>
          <p:cNvPicPr>
            <a:picLocks noChangeAspect="1" noChangeArrowheads="1"/>
          </p:cNvPicPr>
          <p:nvPr/>
        </p:nvPicPr>
        <p:blipFill>
          <a:blip r:embed="rId2" cstate="print"/>
          <a:srcRect/>
          <a:stretch>
            <a:fillRect/>
          </a:stretch>
        </p:blipFill>
        <p:spPr bwMode="auto">
          <a:xfrm>
            <a:off x="430360" y="2487104"/>
            <a:ext cx="1944216" cy="4161562"/>
          </a:xfrm>
          <a:prstGeom prst="rect">
            <a:avLst/>
          </a:prstGeom>
          <a:noFill/>
        </p:spPr>
      </p:pic>
      <p:pic>
        <p:nvPicPr>
          <p:cNvPr id="8" name="Picture 4" descr="Observer la douceur des lignes de sable. #fuckyourbadvibes: "/>
          <p:cNvPicPr>
            <a:picLocks noChangeAspect="1" noChangeArrowheads="1"/>
          </p:cNvPicPr>
          <p:nvPr/>
        </p:nvPicPr>
        <p:blipFill>
          <a:blip r:embed="rId3" cstate="print"/>
          <a:srcRect/>
          <a:stretch>
            <a:fillRect/>
          </a:stretch>
        </p:blipFill>
        <p:spPr bwMode="auto">
          <a:xfrm>
            <a:off x="6911080" y="542888"/>
            <a:ext cx="2018052" cy="3024336"/>
          </a:xfrm>
          <a:prstGeom prst="rect">
            <a:avLst/>
          </a:prstGeom>
          <a:noFill/>
        </p:spPr>
      </p:pic>
      <p:pic>
        <p:nvPicPr>
          <p:cNvPr id="9" name="Picture 6" descr="http://img.p.vente-unique.com/thumbnails/rs/930/157/157097/0/canape_157097.jpg"/>
          <p:cNvPicPr>
            <a:picLocks noChangeAspect="1" noChangeArrowheads="1"/>
          </p:cNvPicPr>
          <p:nvPr/>
        </p:nvPicPr>
        <p:blipFill>
          <a:blip r:embed="rId4" cstate="print"/>
          <a:srcRect l="15126" r="12340"/>
          <a:stretch>
            <a:fillRect/>
          </a:stretch>
        </p:blipFill>
        <p:spPr bwMode="auto">
          <a:xfrm>
            <a:off x="6983088" y="4791360"/>
            <a:ext cx="1907704" cy="1973964"/>
          </a:xfrm>
          <a:prstGeom prst="rect">
            <a:avLst/>
          </a:prstGeom>
          <a:noFill/>
        </p:spPr>
      </p:pic>
      <p:pic>
        <p:nvPicPr>
          <p:cNvPr id="10" name="Picture 10" descr="La Tourterelle rieuse, est une espèce d’oiseau appartenant à la famille des Colombidés. Élevée en captivité depuis l’antiquité cette tourterelle est le principal ancêtre de la tourterelle domestique. La forme sauvage est un peu plus petite que la Tourterelle turque, elle a un plumage plus clair, d’un beige sable. Toutes sont ornées d’un collier noir sur la nuque.: "/>
          <p:cNvPicPr>
            <a:picLocks noChangeAspect="1" noChangeArrowheads="1"/>
          </p:cNvPicPr>
          <p:nvPr/>
        </p:nvPicPr>
        <p:blipFill>
          <a:blip r:embed="rId5" cstate="print"/>
          <a:srcRect/>
          <a:stretch>
            <a:fillRect/>
          </a:stretch>
        </p:blipFill>
        <p:spPr bwMode="auto">
          <a:xfrm>
            <a:off x="5084934" y="5151400"/>
            <a:ext cx="1754138" cy="1499080"/>
          </a:xfrm>
          <a:prstGeom prst="rect">
            <a:avLst/>
          </a:prstGeom>
          <a:noFill/>
        </p:spPr>
      </p:pic>
      <p:pic>
        <p:nvPicPr>
          <p:cNvPr id="11" name="Picture 12" descr="Brassard et manchette marron café et dentelle beige steampunk RQ-BL: "/>
          <p:cNvPicPr>
            <a:picLocks noChangeAspect="1" noChangeArrowheads="1"/>
          </p:cNvPicPr>
          <p:nvPr/>
        </p:nvPicPr>
        <p:blipFill>
          <a:blip r:embed="rId6" cstate="print"/>
          <a:srcRect r="20690"/>
          <a:stretch>
            <a:fillRect/>
          </a:stretch>
        </p:blipFill>
        <p:spPr bwMode="auto">
          <a:xfrm>
            <a:off x="5110880" y="542888"/>
            <a:ext cx="1656184" cy="3426170"/>
          </a:xfrm>
          <a:prstGeom prst="rect">
            <a:avLst/>
          </a:prstGeom>
          <a:noFill/>
        </p:spPr>
      </p:pic>
      <p:pic>
        <p:nvPicPr>
          <p:cNvPr id="12" name="Picture 14" descr="CREAMY LATTE PAINT COLORS (Top) Interactive Cream SW-6113, Sherwin Williams; (Top Right) Cracker Bitz C19-2, Olympic; (Center) Kabuki City 3003-8C, Valspar; (Bottom) Woodwind C19-2, Ace Hardware.: "/>
          <p:cNvPicPr>
            <a:picLocks noChangeAspect="1" noChangeArrowheads="1"/>
          </p:cNvPicPr>
          <p:nvPr/>
        </p:nvPicPr>
        <p:blipFill>
          <a:blip r:embed="rId7" cstate="print"/>
          <a:srcRect l="8159"/>
          <a:stretch>
            <a:fillRect/>
          </a:stretch>
        </p:blipFill>
        <p:spPr bwMode="auto">
          <a:xfrm>
            <a:off x="2446584" y="542888"/>
            <a:ext cx="2592288" cy="3960440"/>
          </a:xfrm>
          <a:prstGeom prst="rect">
            <a:avLst/>
          </a:prstGeom>
          <a:noFill/>
        </p:spPr>
      </p:pic>
      <p:pic>
        <p:nvPicPr>
          <p:cNvPr id="13" name="Picture 16" descr="#chambre #couleursnatures #lit http://www.ikea.com/fr/fr/catalog/categories/departments/bedroom/roomset/20141_bero06a/: "/>
          <p:cNvPicPr>
            <a:picLocks noChangeAspect="1" noChangeArrowheads="1"/>
          </p:cNvPicPr>
          <p:nvPr/>
        </p:nvPicPr>
        <p:blipFill>
          <a:blip r:embed="rId8" cstate="print"/>
          <a:srcRect/>
          <a:stretch>
            <a:fillRect/>
          </a:stretch>
        </p:blipFill>
        <p:spPr bwMode="auto">
          <a:xfrm>
            <a:off x="2554596" y="4575336"/>
            <a:ext cx="2412268" cy="2067658"/>
          </a:xfrm>
          <a:prstGeom prst="rect">
            <a:avLst/>
          </a:prstGeom>
          <a:noFill/>
        </p:spPr>
      </p:pic>
      <p:pic>
        <p:nvPicPr>
          <p:cNvPr id="14" name="Picture 18" descr="Plaquette de parement Elégance, pierre naturelle, beige | Leroy Merlin 39.90m2: "/>
          <p:cNvPicPr>
            <a:picLocks noChangeAspect="1" noChangeArrowheads="1"/>
          </p:cNvPicPr>
          <p:nvPr/>
        </p:nvPicPr>
        <p:blipFill>
          <a:blip r:embed="rId9" cstate="print"/>
          <a:srcRect b="8825"/>
          <a:stretch>
            <a:fillRect/>
          </a:stretch>
        </p:blipFill>
        <p:spPr bwMode="auto">
          <a:xfrm>
            <a:off x="5110880" y="4071280"/>
            <a:ext cx="1728192" cy="1008112"/>
          </a:xfrm>
          <a:prstGeom prst="rect">
            <a:avLst/>
          </a:prstGeom>
          <a:noFill/>
        </p:spPr>
      </p:pic>
      <p:pic>
        <p:nvPicPr>
          <p:cNvPr id="15" name="Picture 8" descr="Set de table en PVC effet spirale - Diamètre 38 cm - Beige sable: "/>
          <p:cNvPicPr>
            <a:picLocks noChangeAspect="1" noChangeArrowheads="1"/>
          </p:cNvPicPr>
          <p:nvPr/>
        </p:nvPicPr>
        <p:blipFill>
          <a:blip r:embed="rId10" cstate="print"/>
          <a:srcRect l="8042" t="6452" r="4861" b="6452"/>
          <a:stretch>
            <a:fillRect/>
          </a:stretch>
        </p:blipFill>
        <p:spPr bwMode="auto">
          <a:xfrm>
            <a:off x="623770" y="915144"/>
            <a:ext cx="1474984" cy="1474984"/>
          </a:xfrm>
          <a:prstGeom prst="rect">
            <a:avLst/>
          </a:prstGeom>
          <a:noFill/>
        </p:spPr>
      </p:pic>
      <p:pic>
        <p:nvPicPr>
          <p:cNvPr id="16" name="Picture 20" descr="Club Beige. Arizona Tile. The Club Series is a rectified color body porcelain. Bathroom floor in 6x24 planks. Looks like worn wood.: "/>
          <p:cNvPicPr>
            <a:picLocks noChangeAspect="1" noChangeArrowheads="1"/>
          </p:cNvPicPr>
          <p:nvPr/>
        </p:nvPicPr>
        <p:blipFill>
          <a:blip r:embed="rId11" cstate="print"/>
          <a:srcRect r="37500"/>
          <a:stretch>
            <a:fillRect/>
          </a:stretch>
        </p:blipFill>
        <p:spPr bwMode="auto">
          <a:xfrm rot="5400000">
            <a:off x="7379132" y="3243188"/>
            <a:ext cx="1080120" cy="2016224"/>
          </a:xfrm>
          <a:prstGeom prst="rect">
            <a:avLst/>
          </a:prstGeom>
          <a:noFill/>
        </p:spPr>
      </p:pic>
      <p:sp>
        <p:nvSpPr>
          <p:cNvPr id="4" name="ZoneTexte 3"/>
          <p:cNvSpPr txBox="1"/>
          <p:nvPr/>
        </p:nvSpPr>
        <p:spPr>
          <a:xfrm>
            <a:off x="141110" y="250500"/>
            <a:ext cx="3670765" cy="584776"/>
          </a:xfrm>
          <a:prstGeom prst="rect">
            <a:avLst/>
          </a:prstGeom>
          <a:noFill/>
        </p:spPr>
        <p:txBody>
          <a:bodyPr wrap="square" rtlCol="0">
            <a:spAutoFit/>
          </a:bodyPr>
          <a:lstStyle/>
          <a:p>
            <a:r>
              <a:rPr lang="fr-FR" sz="3200" b="1" u="sng" dirty="0" smtClean="0">
                <a:latin typeface="Arenq"/>
                <a:cs typeface="Arenq"/>
              </a:rPr>
              <a:t>COLORS</a:t>
            </a:r>
            <a:endParaRPr lang="fr-FR" sz="3200" b="1" u="sng" dirty="0">
              <a:latin typeface="Arenq"/>
              <a:cs typeface="Arenq"/>
            </a:endParaRPr>
          </a:p>
        </p:txBody>
      </p:sp>
    </p:spTree>
    <p:extLst>
      <p:ext uri="{BB962C8B-B14F-4D97-AF65-F5344CB8AC3E}">
        <p14:creationId xmlns:p14="http://schemas.microsoft.com/office/powerpoint/2010/main" val="9204803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1110" y="387088"/>
            <a:ext cx="3670765" cy="584776"/>
          </a:xfrm>
          <a:prstGeom prst="rect">
            <a:avLst/>
          </a:prstGeom>
          <a:noFill/>
        </p:spPr>
        <p:txBody>
          <a:bodyPr wrap="square" rtlCol="0">
            <a:spAutoFit/>
          </a:bodyPr>
          <a:lstStyle/>
          <a:p>
            <a:r>
              <a:rPr lang="fr-FR" sz="3200" b="1" u="sng" dirty="0" smtClean="0">
                <a:latin typeface="Arenq"/>
                <a:cs typeface="Arenq"/>
              </a:rPr>
              <a:t>COLORS</a:t>
            </a:r>
            <a:endParaRPr lang="fr-FR" sz="3200" b="1" u="sng" dirty="0">
              <a:latin typeface="Arenq"/>
              <a:cs typeface="Arenq"/>
            </a:endParaRPr>
          </a:p>
        </p:txBody>
      </p:sp>
      <p:pic>
        <p:nvPicPr>
          <p:cNvPr id="2" name="Image 1" descr="84d217eab7b0e3173749933637e35e5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10" y="2555007"/>
            <a:ext cx="4415604" cy="4013271"/>
          </a:xfrm>
          <a:prstGeom prst="rect">
            <a:avLst/>
          </a:prstGeom>
        </p:spPr>
      </p:pic>
      <p:pic>
        <p:nvPicPr>
          <p:cNvPr id="3" name="Image 2" descr="118dafc5f9fdbc33df6b771f2a17b6c0.jpg"/>
          <p:cNvPicPr>
            <a:picLocks noChangeAspect="1"/>
          </p:cNvPicPr>
          <p:nvPr/>
        </p:nvPicPr>
        <p:blipFill rotWithShape="1">
          <a:blip r:embed="rId3">
            <a:extLst>
              <a:ext uri="{28A0092B-C50C-407E-A947-70E740481C1C}">
                <a14:useLocalDpi xmlns:a14="http://schemas.microsoft.com/office/drawing/2010/main" val="0"/>
              </a:ext>
            </a:extLst>
          </a:blip>
          <a:srcRect t="18067"/>
          <a:stretch/>
        </p:blipFill>
        <p:spPr>
          <a:xfrm>
            <a:off x="4699001" y="2555006"/>
            <a:ext cx="4268624" cy="4013271"/>
          </a:xfrm>
          <a:prstGeom prst="rect">
            <a:avLst/>
          </a:prstGeom>
        </p:spPr>
      </p:pic>
      <p:pic>
        <p:nvPicPr>
          <p:cNvPr id="5" name="Image 4" descr="635f84662f613d9856dd206f0f9992db.jpg"/>
          <p:cNvPicPr>
            <a:picLocks noChangeAspect="1"/>
          </p:cNvPicPr>
          <p:nvPr/>
        </p:nvPicPr>
        <p:blipFill rotWithShape="1">
          <a:blip r:embed="rId4">
            <a:extLst>
              <a:ext uri="{28A0092B-C50C-407E-A947-70E740481C1C}">
                <a14:useLocalDpi xmlns:a14="http://schemas.microsoft.com/office/drawing/2010/main" val="0"/>
              </a:ext>
            </a:extLst>
          </a:blip>
          <a:srcRect l="60928" t="6673" b="6189"/>
          <a:stretch/>
        </p:blipFill>
        <p:spPr>
          <a:xfrm rot="16200000">
            <a:off x="811393" y="539923"/>
            <a:ext cx="1287792" cy="2628359"/>
          </a:xfrm>
          <a:prstGeom prst="rect">
            <a:avLst/>
          </a:prstGeom>
        </p:spPr>
      </p:pic>
      <p:pic>
        <p:nvPicPr>
          <p:cNvPr id="6" name="Image 5"/>
          <p:cNvPicPr>
            <a:picLocks noChangeAspect="1"/>
          </p:cNvPicPr>
          <p:nvPr/>
        </p:nvPicPr>
        <p:blipFill rotWithShape="1">
          <a:blip r:embed="rId5"/>
          <a:srcRect t="66533"/>
          <a:stretch/>
        </p:blipFill>
        <p:spPr>
          <a:xfrm>
            <a:off x="2842379" y="1210206"/>
            <a:ext cx="3773597" cy="1262899"/>
          </a:xfrm>
          <a:prstGeom prst="rect">
            <a:avLst/>
          </a:prstGeom>
        </p:spPr>
      </p:pic>
    </p:spTree>
    <p:extLst>
      <p:ext uri="{BB962C8B-B14F-4D97-AF65-F5344CB8AC3E}">
        <p14:creationId xmlns:p14="http://schemas.microsoft.com/office/powerpoint/2010/main" val="10197965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t="5861" b="9824"/>
          <a:stretch/>
        </p:blipFill>
        <p:spPr>
          <a:xfrm>
            <a:off x="126844" y="2684536"/>
            <a:ext cx="3489914" cy="3922007"/>
          </a:xfrm>
          <a:prstGeom prst="rect">
            <a:avLst/>
          </a:prstGeom>
        </p:spPr>
      </p:pic>
      <p:pic>
        <p:nvPicPr>
          <p:cNvPr id="7" name="Image 6"/>
          <p:cNvPicPr>
            <a:picLocks noChangeAspect="1"/>
          </p:cNvPicPr>
          <p:nvPr/>
        </p:nvPicPr>
        <p:blipFill rotWithShape="1">
          <a:blip r:embed="rId3"/>
          <a:srcRect r="32743" b="53773"/>
          <a:stretch/>
        </p:blipFill>
        <p:spPr>
          <a:xfrm>
            <a:off x="3713518" y="203673"/>
            <a:ext cx="2407472" cy="2251662"/>
          </a:xfrm>
          <a:prstGeom prst="rect">
            <a:avLst/>
          </a:prstGeom>
          <a:noFill/>
          <a:ln>
            <a:noFill/>
          </a:ln>
        </p:spPr>
      </p:pic>
      <p:pic>
        <p:nvPicPr>
          <p:cNvPr id="8" name="Image 7"/>
          <p:cNvPicPr>
            <a:picLocks noChangeAspect="1"/>
          </p:cNvPicPr>
          <p:nvPr/>
        </p:nvPicPr>
        <p:blipFill rotWithShape="1">
          <a:blip r:embed="rId4"/>
          <a:srcRect l="4769" r="34431" b="15776"/>
          <a:stretch/>
        </p:blipFill>
        <p:spPr>
          <a:xfrm>
            <a:off x="3828263" y="2532139"/>
            <a:ext cx="2292727" cy="4065338"/>
          </a:xfrm>
          <a:prstGeom prst="rect">
            <a:avLst/>
          </a:prstGeom>
        </p:spPr>
      </p:pic>
      <p:pic>
        <p:nvPicPr>
          <p:cNvPr id="9" name="Image 8"/>
          <p:cNvPicPr>
            <a:picLocks noChangeAspect="1"/>
          </p:cNvPicPr>
          <p:nvPr/>
        </p:nvPicPr>
        <p:blipFill rotWithShape="1">
          <a:blip r:embed="rId3"/>
          <a:srcRect t="51043"/>
          <a:stretch/>
        </p:blipFill>
        <p:spPr>
          <a:xfrm>
            <a:off x="126844" y="169804"/>
            <a:ext cx="3489914" cy="2324933"/>
          </a:xfrm>
          <a:prstGeom prst="rect">
            <a:avLst/>
          </a:prstGeom>
        </p:spPr>
      </p:pic>
      <p:sp>
        <p:nvSpPr>
          <p:cNvPr id="10" name="ZoneTexte 9"/>
          <p:cNvSpPr txBox="1"/>
          <p:nvPr/>
        </p:nvSpPr>
        <p:spPr>
          <a:xfrm>
            <a:off x="6456137" y="5750000"/>
            <a:ext cx="3670765" cy="584776"/>
          </a:xfrm>
          <a:prstGeom prst="rect">
            <a:avLst/>
          </a:prstGeom>
          <a:noFill/>
        </p:spPr>
        <p:txBody>
          <a:bodyPr wrap="square" rtlCol="0">
            <a:spAutoFit/>
          </a:bodyPr>
          <a:lstStyle/>
          <a:p>
            <a:r>
              <a:rPr lang="fr-FR" sz="3200" b="1" u="sng" dirty="0" smtClean="0">
                <a:latin typeface="Arenq"/>
                <a:cs typeface="Arenq"/>
              </a:rPr>
              <a:t>COLORS</a:t>
            </a:r>
            <a:endParaRPr lang="fr-FR" sz="3200" b="1" u="sng" dirty="0">
              <a:latin typeface="Arenq"/>
              <a:cs typeface="Arenq"/>
            </a:endParaRPr>
          </a:p>
        </p:txBody>
      </p:sp>
    </p:spTree>
    <p:extLst>
      <p:ext uri="{BB962C8B-B14F-4D97-AF65-F5344CB8AC3E}">
        <p14:creationId xmlns:p14="http://schemas.microsoft.com/office/powerpoint/2010/main" val="61077015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684859" y="527198"/>
            <a:ext cx="3670765" cy="1569660"/>
          </a:xfrm>
          <a:prstGeom prst="rect">
            <a:avLst/>
          </a:prstGeom>
          <a:noFill/>
        </p:spPr>
        <p:txBody>
          <a:bodyPr wrap="square" rtlCol="0">
            <a:spAutoFit/>
          </a:bodyPr>
          <a:lstStyle/>
          <a:p>
            <a:r>
              <a:rPr lang="fr-FR" sz="3200" b="1" u="sng" dirty="0" smtClean="0">
                <a:latin typeface="Arenq"/>
                <a:cs typeface="Arenq"/>
              </a:rPr>
              <a:t>MATERIAL :</a:t>
            </a:r>
          </a:p>
          <a:p>
            <a:endParaRPr lang="fr-FR" sz="3200" b="1" u="sng" dirty="0">
              <a:latin typeface="Arenq"/>
              <a:cs typeface="Arenq"/>
            </a:endParaRPr>
          </a:p>
          <a:p>
            <a:r>
              <a:rPr lang="fr-FR" sz="3200" b="1" u="sng" dirty="0" smtClean="0">
                <a:latin typeface="Arenq"/>
                <a:cs typeface="Arenq"/>
              </a:rPr>
              <a:t>LEATHER </a:t>
            </a:r>
            <a:endParaRPr lang="fr-FR" sz="3200" b="1" u="sng" dirty="0">
              <a:latin typeface="Arenq"/>
              <a:cs typeface="Arenq"/>
            </a:endParaRPr>
          </a:p>
        </p:txBody>
      </p:sp>
      <p:pic>
        <p:nvPicPr>
          <p:cNvPr id="6" name="Image 5"/>
          <p:cNvPicPr>
            <a:picLocks noChangeAspect="1"/>
          </p:cNvPicPr>
          <p:nvPr/>
        </p:nvPicPr>
        <p:blipFill>
          <a:blip r:embed="rId2"/>
          <a:stretch>
            <a:fillRect/>
          </a:stretch>
        </p:blipFill>
        <p:spPr>
          <a:xfrm>
            <a:off x="133665" y="202235"/>
            <a:ext cx="5416229" cy="6483286"/>
          </a:xfrm>
          <a:prstGeom prst="rect">
            <a:avLst/>
          </a:prstGeom>
        </p:spPr>
      </p:pic>
    </p:spTree>
    <p:extLst>
      <p:ext uri="{BB962C8B-B14F-4D97-AF65-F5344CB8AC3E}">
        <p14:creationId xmlns:p14="http://schemas.microsoft.com/office/powerpoint/2010/main" val="406911163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73255" y="2861299"/>
            <a:ext cx="4624910" cy="1143000"/>
          </a:xfrm>
        </p:spPr>
        <p:txBody>
          <a:bodyPr>
            <a:normAutofit fontScale="90000"/>
          </a:bodyPr>
          <a:lstStyle/>
          <a:p>
            <a:r>
              <a:rPr lang="fr-FR" dirty="0" smtClean="0">
                <a:latin typeface="Arenq"/>
                <a:cs typeface="Arenq"/>
              </a:rPr>
              <a:t>AMBIANCE OF THE BRAND</a:t>
            </a:r>
            <a:endParaRPr lang="fr-FR" dirty="0">
              <a:latin typeface="Arenq"/>
              <a:cs typeface="Arenq"/>
            </a:endParaRPr>
          </a:p>
        </p:txBody>
      </p:sp>
      <p:pic>
        <p:nvPicPr>
          <p:cNvPr id="6" name="Image 5"/>
          <p:cNvPicPr>
            <a:picLocks noChangeAspect="1"/>
          </p:cNvPicPr>
          <p:nvPr/>
        </p:nvPicPr>
        <p:blipFill>
          <a:blip r:embed="rId2"/>
          <a:stretch>
            <a:fillRect/>
          </a:stretch>
        </p:blipFill>
        <p:spPr>
          <a:xfrm>
            <a:off x="-1002132" y="0"/>
            <a:ext cx="5375387" cy="6858000"/>
          </a:xfrm>
          <a:prstGeom prst="rect">
            <a:avLst/>
          </a:prstGeom>
        </p:spPr>
      </p:pic>
    </p:spTree>
    <p:extLst>
      <p:ext uri="{BB962C8B-B14F-4D97-AF65-F5344CB8AC3E}">
        <p14:creationId xmlns:p14="http://schemas.microsoft.com/office/powerpoint/2010/main" val="22410025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Musique_Cafe_ese_studio_afflante_com_7_0.jpg"/>
          <p:cNvPicPr>
            <a:picLocks noChangeAspect="1"/>
          </p:cNvPicPr>
          <p:nvPr/>
        </p:nvPicPr>
        <p:blipFill>
          <a:blip r:embed="rId2">
            <a:extLst/>
          </a:blip>
          <a:srcRect b="3002"/>
          <a:stretch>
            <a:fillRect/>
          </a:stretch>
        </p:blipFill>
        <p:spPr>
          <a:xfrm>
            <a:off x="241700" y="293499"/>
            <a:ext cx="1445397" cy="2105345"/>
          </a:xfrm>
          <a:prstGeom prst="rect">
            <a:avLst/>
          </a:prstGeom>
          <a:ln w="12700">
            <a:miter lim="400000"/>
          </a:ln>
        </p:spPr>
      </p:pic>
      <p:pic>
        <p:nvPicPr>
          <p:cNvPr id="120" name="7695b1fb603ce2d88bd6fa3ea8ba817d.jpg"/>
          <p:cNvPicPr>
            <a:picLocks noChangeAspect="1"/>
          </p:cNvPicPr>
          <p:nvPr/>
        </p:nvPicPr>
        <p:blipFill>
          <a:blip r:embed="rId3">
            <a:extLst/>
          </a:blip>
          <a:srcRect l="587" t="587" r="587" b="587"/>
          <a:stretch>
            <a:fillRect/>
          </a:stretch>
        </p:blipFill>
        <p:spPr>
          <a:xfrm>
            <a:off x="1681782" y="281639"/>
            <a:ext cx="1437422" cy="2107407"/>
          </a:xfrm>
          <a:prstGeom prst="rect">
            <a:avLst/>
          </a:prstGeom>
          <a:ln w="12700">
            <a:miter lim="400000"/>
          </a:ln>
        </p:spPr>
      </p:pic>
      <p:pic>
        <p:nvPicPr>
          <p:cNvPr id="121" name="49e305ea7931de4dae614cf3a8aac247.jpg"/>
          <p:cNvPicPr>
            <a:picLocks/>
          </p:cNvPicPr>
          <p:nvPr/>
        </p:nvPicPr>
        <p:blipFill>
          <a:blip r:embed="rId4">
            <a:extLst/>
          </a:blip>
          <a:srcRect t="829" b="829"/>
          <a:stretch>
            <a:fillRect/>
          </a:stretch>
        </p:blipFill>
        <p:spPr>
          <a:xfrm>
            <a:off x="3122024" y="279267"/>
            <a:ext cx="1446610" cy="2107407"/>
          </a:xfrm>
          <a:prstGeom prst="rect">
            <a:avLst/>
          </a:prstGeom>
          <a:ln w="12700">
            <a:miter lim="400000"/>
          </a:ln>
        </p:spPr>
      </p:pic>
      <p:pic>
        <p:nvPicPr>
          <p:cNvPr id="122" name="d2220f0f7c0001e032d6af6e387c4064.jpg"/>
          <p:cNvPicPr>
            <a:picLocks/>
          </p:cNvPicPr>
          <p:nvPr/>
        </p:nvPicPr>
        <p:blipFill>
          <a:blip r:embed="rId5">
            <a:extLst/>
          </a:blip>
          <a:srcRect/>
          <a:stretch>
            <a:fillRect/>
          </a:stretch>
        </p:blipFill>
        <p:spPr>
          <a:xfrm>
            <a:off x="257970" y="2395388"/>
            <a:ext cx="1444312" cy="2095202"/>
          </a:xfrm>
          <a:prstGeom prst="rect">
            <a:avLst/>
          </a:prstGeom>
          <a:ln w="12700">
            <a:miter lim="400000"/>
          </a:ln>
        </p:spPr>
      </p:pic>
      <p:pic>
        <p:nvPicPr>
          <p:cNvPr id="123" name="73d3ad412bed914c9739c82bfc270858.jpg"/>
          <p:cNvPicPr>
            <a:picLocks noChangeAspect="1"/>
          </p:cNvPicPr>
          <p:nvPr/>
        </p:nvPicPr>
        <p:blipFill>
          <a:blip r:embed="rId6">
            <a:extLst/>
          </a:blip>
          <a:srcRect t="3756" r="1534" b="614"/>
          <a:stretch>
            <a:fillRect/>
          </a:stretch>
        </p:blipFill>
        <p:spPr>
          <a:xfrm>
            <a:off x="4562545" y="281639"/>
            <a:ext cx="1446610" cy="2107407"/>
          </a:xfrm>
          <a:prstGeom prst="rect">
            <a:avLst/>
          </a:prstGeom>
          <a:ln w="12700">
            <a:miter lim="400000"/>
          </a:ln>
        </p:spPr>
      </p:pic>
      <p:pic>
        <p:nvPicPr>
          <p:cNvPr id="124" name="1e933f3db3682092851a0be34c274da7.jpg"/>
          <p:cNvPicPr>
            <a:picLocks/>
          </p:cNvPicPr>
          <p:nvPr/>
        </p:nvPicPr>
        <p:blipFill>
          <a:blip r:embed="rId7">
            <a:extLst/>
          </a:blip>
          <a:srcRect l="840" t="840" r="12439" b="14290"/>
          <a:stretch>
            <a:fillRect/>
          </a:stretch>
        </p:blipFill>
        <p:spPr>
          <a:xfrm>
            <a:off x="4580404" y="2380320"/>
            <a:ext cx="1446610" cy="2107407"/>
          </a:xfrm>
          <a:prstGeom prst="rect">
            <a:avLst/>
          </a:prstGeom>
          <a:ln w="12700">
            <a:miter lim="400000"/>
          </a:ln>
        </p:spPr>
      </p:pic>
      <p:pic>
        <p:nvPicPr>
          <p:cNvPr id="125" name="5a5b6a2af1e150b8efef028246c4f2c5.jpg"/>
          <p:cNvPicPr>
            <a:picLocks noChangeAspect="1"/>
          </p:cNvPicPr>
          <p:nvPr/>
        </p:nvPicPr>
        <p:blipFill>
          <a:blip r:embed="rId8">
            <a:extLst/>
          </a:blip>
          <a:srcRect b="2699"/>
          <a:stretch>
            <a:fillRect/>
          </a:stretch>
        </p:blipFill>
        <p:spPr>
          <a:xfrm>
            <a:off x="6003465" y="272709"/>
            <a:ext cx="1446610" cy="2111329"/>
          </a:xfrm>
          <a:prstGeom prst="rect">
            <a:avLst/>
          </a:prstGeom>
          <a:ln w="12700">
            <a:miter lim="400000"/>
          </a:ln>
        </p:spPr>
      </p:pic>
      <p:pic>
        <p:nvPicPr>
          <p:cNvPr id="126" name="b801f3281707b9de5b60755a8fdda3f0.jpg"/>
          <p:cNvPicPr>
            <a:picLocks/>
          </p:cNvPicPr>
          <p:nvPr/>
        </p:nvPicPr>
        <p:blipFill>
          <a:blip r:embed="rId9">
            <a:extLst/>
          </a:blip>
          <a:srcRect l="8475" t="20877" r="12440" b="110"/>
          <a:stretch>
            <a:fillRect/>
          </a:stretch>
        </p:blipFill>
        <p:spPr>
          <a:xfrm>
            <a:off x="1703854" y="2382691"/>
            <a:ext cx="1446610" cy="2107407"/>
          </a:xfrm>
          <a:prstGeom prst="rect">
            <a:avLst/>
          </a:prstGeom>
          <a:ln w="12700">
            <a:miter lim="400000"/>
          </a:ln>
        </p:spPr>
      </p:pic>
      <p:pic>
        <p:nvPicPr>
          <p:cNvPr id="127" name="f916e6c2b5aeba4516dbb9b37be347a7.jpg"/>
          <p:cNvPicPr>
            <a:picLocks/>
          </p:cNvPicPr>
          <p:nvPr/>
        </p:nvPicPr>
        <p:blipFill>
          <a:blip r:embed="rId10">
            <a:extLst/>
          </a:blip>
          <a:srcRect l="14326" b="42596"/>
          <a:stretch>
            <a:fillRect/>
          </a:stretch>
        </p:blipFill>
        <p:spPr>
          <a:xfrm>
            <a:off x="3134922" y="2385479"/>
            <a:ext cx="1439721" cy="2097224"/>
          </a:xfrm>
          <a:prstGeom prst="rect">
            <a:avLst/>
          </a:prstGeom>
          <a:ln w="12700">
            <a:miter lim="400000"/>
          </a:ln>
        </p:spPr>
      </p:pic>
      <p:pic>
        <p:nvPicPr>
          <p:cNvPr id="128" name="779e4f6f9d01d88774dcda99933116e8.jpg"/>
          <p:cNvPicPr>
            <a:picLocks/>
          </p:cNvPicPr>
          <p:nvPr/>
        </p:nvPicPr>
        <p:blipFill>
          <a:blip r:embed="rId11">
            <a:extLst/>
          </a:blip>
          <a:srcRect l="6210" t="4053"/>
          <a:stretch>
            <a:fillRect/>
          </a:stretch>
        </p:blipFill>
        <p:spPr>
          <a:xfrm>
            <a:off x="7450105" y="283592"/>
            <a:ext cx="1446610" cy="2107407"/>
          </a:xfrm>
          <a:prstGeom prst="rect">
            <a:avLst/>
          </a:prstGeom>
          <a:ln w="12700">
            <a:miter lim="400000"/>
          </a:ln>
        </p:spPr>
      </p:pic>
      <p:pic>
        <p:nvPicPr>
          <p:cNvPr id="129" name="cbe91ed8925c6fe55b201c645843a2ea.jpg"/>
          <p:cNvPicPr>
            <a:picLocks/>
          </p:cNvPicPr>
          <p:nvPr/>
        </p:nvPicPr>
        <p:blipFill>
          <a:blip r:embed="rId12">
            <a:extLst/>
          </a:blip>
          <a:srcRect r="21926"/>
          <a:stretch>
            <a:fillRect/>
          </a:stretch>
        </p:blipFill>
        <p:spPr>
          <a:xfrm>
            <a:off x="3150464" y="4477884"/>
            <a:ext cx="1446610" cy="2107407"/>
          </a:xfrm>
          <a:prstGeom prst="rect">
            <a:avLst/>
          </a:prstGeom>
          <a:ln w="12700">
            <a:miter lim="400000"/>
          </a:ln>
        </p:spPr>
      </p:pic>
      <p:pic>
        <p:nvPicPr>
          <p:cNvPr id="130" name="b70538e262b5c37f7834abbb7c7b452a.jpg"/>
          <p:cNvPicPr>
            <a:picLocks/>
          </p:cNvPicPr>
          <p:nvPr/>
        </p:nvPicPr>
        <p:blipFill>
          <a:blip r:embed="rId13">
            <a:extLst/>
          </a:blip>
          <a:srcRect r="1211"/>
          <a:stretch>
            <a:fillRect/>
          </a:stretch>
        </p:blipFill>
        <p:spPr>
          <a:xfrm>
            <a:off x="6030060" y="2382674"/>
            <a:ext cx="1429084" cy="2071604"/>
          </a:xfrm>
          <a:prstGeom prst="rect">
            <a:avLst/>
          </a:prstGeom>
          <a:ln w="12700">
            <a:miter lim="400000"/>
          </a:ln>
        </p:spPr>
      </p:pic>
      <p:pic>
        <p:nvPicPr>
          <p:cNvPr id="131" name="130f89741607baa1c6e67914e2f43745.jpg"/>
          <p:cNvPicPr>
            <a:picLocks/>
          </p:cNvPicPr>
          <p:nvPr/>
        </p:nvPicPr>
        <p:blipFill>
          <a:blip r:embed="rId14">
            <a:extLst/>
          </a:blip>
          <a:srcRect l="9121" t="3852" r="4713" b="4745"/>
          <a:stretch>
            <a:fillRect/>
          </a:stretch>
        </p:blipFill>
        <p:spPr>
          <a:xfrm>
            <a:off x="1704970" y="4477884"/>
            <a:ext cx="1445494" cy="2107407"/>
          </a:xfrm>
          <a:prstGeom prst="rect">
            <a:avLst/>
          </a:prstGeom>
          <a:ln w="12700">
            <a:miter lim="400000"/>
          </a:ln>
        </p:spPr>
      </p:pic>
      <p:pic>
        <p:nvPicPr>
          <p:cNvPr id="132" name="0466e90045b18aa386148978b7652491.jpg"/>
          <p:cNvPicPr>
            <a:picLocks/>
          </p:cNvPicPr>
          <p:nvPr/>
        </p:nvPicPr>
        <p:blipFill>
          <a:blip r:embed="rId15">
            <a:extLst/>
          </a:blip>
          <a:stretch>
            <a:fillRect/>
          </a:stretch>
        </p:blipFill>
        <p:spPr>
          <a:xfrm>
            <a:off x="7456854" y="2391621"/>
            <a:ext cx="1445572" cy="2071715"/>
          </a:xfrm>
          <a:prstGeom prst="rect">
            <a:avLst/>
          </a:prstGeom>
          <a:ln w="12700">
            <a:miter lim="400000"/>
          </a:ln>
        </p:spPr>
      </p:pic>
      <p:pic>
        <p:nvPicPr>
          <p:cNvPr id="133" name="f353ab2cad7a675db9b135288350fb46.jpg"/>
          <p:cNvPicPr>
            <a:picLocks/>
          </p:cNvPicPr>
          <p:nvPr/>
        </p:nvPicPr>
        <p:blipFill>
          <a:blip r:embed="rId16">
            <a:extLst/>
          </a:blip>
          <a:srcRect l="14295" t="4489" r="5890" b="2524"/>
          <a:stretch>
            <a:fillRect/>
          </a:stretch>
        </p:blipFill>
        <p:spPr>
          <a:xfrm>
            <a:off x="255672" y="4490590"/>
            <a:ext cx="1446610" cy="2107407"/>
          </a:xfrm>
          <a:prstGeom prst="rect">
            <a:avLst/>
          </a:prstGeom>
          <a:ln w="12700">
            <a:miter lim="400000"/>
          </a:ln>
        </p:spPr>
      </p:pic>
      <p:pic>
        <p:nvPicPr>
          <p:cNvPr id="134" name="fc9a5456ac7f1a4edaa0bd428232529b.jpg"/>
          <p:cNvPicPr>
            <a:picLocks/>
          </p:cNvPicPr>
          <p:nvPr/>
        </p:nvPicPr>
        <p:blipFill>
          <a:blip r:embed="rId17">
            <a:extLst/>
          </a:blip>
          <a:srcRect l="18848" b="1272"/>
          <a:stretch>
            <a:fillRect/>
          </a:stretch>
        </p:blipFill>
        <p:spPr>
          <a:xfrm>
            <a:off x="4589084" y="4453541"/>
            <a:ext cx="1437930" cy="2128700"/>
          </a:xfrm>
          <a:prstGeom prst="rect">
            <a:avLst/>
          </a:prstGeom>
          <a:ln w="12700">
            <a:miter lim="400000"/>
          </a:ln>
        </p:spPr>
      </p:pic>
    </p:spTree>
    <p:extLst>
      <p:ext uri="{BB962C8B-B14F-4D97-AF65-F5344CB8AC3E}">
        <p14:creationId xmlns:p14="http://schemas.microsoft.com/office/powerpoint/2010/main" val="2133492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3a7ae59707030d4de6dce1dc749cd283.jpg"/>
          <p:cNvPicPr>
            <a:picLocks noChangeAspect="1"/>
          </p:cNvPicPr>
          <p:nvPr/>
        </p:nvPicPr>
        <p:blipFill>
          <a:blip r:embed="rId2">
            <a:extLst/>
          </a:blip>
          <a:srcRect r="15267" b="36884"/>
          <a:stretch>
            <a:fillRect/>
          </a:stretch>
        </p:blipFill>
        <p:spPr>
          <a:xfrm>
            <a:off x="106023" y="125392"/>
            <a:ext cx="2601751" cy="1937980"/>
          </a:xfrm>
          <a:prstGeom prst="rect">
            <a:avLst/>
          </a:prstGeom>
          <a:ln w="12700">
            <a:miter lim="400000"/>
          </a:ln>
        </p:spPr>
      </p:pic>
      <p:pic>
        <p:nvPicPr>
          <p:cNvPr id="137" name="b2441194de8a1e5d0309486424795532.jpg"/>
          <p:cNvPicPr>
            <a:picLocks noChangeAspect="1"/>
          </p:cNvPicPr>
          <p:nvPr/>
        </p:nvPicPr>
        <p:blipFill>
          <a:blip r:embed="rId3">
            <a:extLst/>
          </a:blip>
          <a:stretch>
            <a:fillRect/>
          </a:stretch>
        </p:blipFill>
        <p:spPr>
          <a:xfrm>
            <a:off x="121339" y="2035969"/>
            <a:ext cx="1857376" cy="2786063"/>
          </a:xfrm>
          <a:prstGeom prst="rect">
            <a:avLst/>
          </a:prstGeom>
          <a:ln w="12700">
            <a:miter lim="400000"/>
          </a:ln>
        </p:spPr>
      </p:pic>
      <p:pic>
        <p:nvPicPr>
          <p:cNvPr id="138" name="5d2ee8c8853c1094ee9c9efebbf823b5.jpg"/>
          <p:cNvPicPr>
            <a:picLocks noChangeAspect="1"/>
          </p:cNvPicPr>
          <p:nvPr/>
        </p:nvPicPr>
        <p:blipFill>
          <a:blip r:embed="rId4">
            <a:extLst/>
          </a:blip>
          <a:stretch>
            <a:fillRect/>
          </a:stretch>
        </p:blipFill>
        <p:spPr>
          <a:xfrm>
            <a:off x="7260138" y="111691"/>
            <a:ext cx="1967692" cy="2618030"/>
          </a:xfrm>
          <a:prstGeom prst="rect">
            <a:avLst/>
          </a:prstGeom>
          <a:ln w="12700">
            <a:miter lim="400000"/>
          </a:ln>
        </p:spPr>
      </p:pic>
      <p:pic>
        <p:nvPicPr>
          <p:cNvPr id="139" name="90c4be6f8b2e9ae0ac70271bd115ba89.jpg"/>
          <p:cNvPicPr>
            <a:picLocks noChangeAspect="1"/>
          </p:cNvPicPr>
          <p:nvPr/>
        </p:nvPicPr>
        <p:blipFill>
          <a:blip r:embed="rId5">
            <a:extLst/>
          </a:blip>
          <a:srcRect l="1718"/>
          <a:stretch>
            <a:fillRect/>
          </a:stretch>
        </p:blipFill>
        <p:spPr>
          <a:xfrm rot="16200000">
            <a:off x="436239" y="4479947"/>
            <a:ext cx="1941457" cy="2601889"/>
          </a:xfrm>
          <a:prstGeom prst="rect">
            <a:avLst/>
          </a:prstGeom>
          <a:ln w="12700">
            <a:miter lim="400000"/>
          </a:ln>
        </p:spPr>
      </p:pic>
      <p:pic>
        <p:nvPicPr>
          <p:cNvPr id="140" name="a6c7ed2f7e08e36b0221c3715de03020.jpg"/>
          <p:cNvPicPr>
            <a:picLocks noChangeAspect="1"/>
          </p:cNvPicPr>
          <p:nvPr/>
        </p:nvPicPr>
        <p:blipFill>
          <a:blip r:embed="rId6">
            <a:extLst/>
          </a:blip>
          <a:srcRect l="8099" t="15196" b="11077"/>
          <a:stretch>
            <a:fillRect/>
          </a:stretch>
        </p:blipFill>
        <p:spPr>
          <a:xfrm rot="16200000">
            <a:off x="2826721" y="4727165"/>
            <a:ext cx="1974388" cy="2107446"/>
          </a:xfrm>
          <a:prstGeom prst="rect">
            <a:avLst/>
          </a:prstGeom>
          <a:ln w="12700">
            <a:miter lim="400000"/>
          </a:ln>
        </p:spPr>
      </p:pic>
      <p:pic>
        <p:nvPicPr>
          <p:cNvPr id="141" name="069abd0a4e5f71d7d35ca9b6725718f5.jpg"/>
          <p:cNvPicPr>
            <a:picLocks noChangeAspect="1"/>
          </p:cNvPicPr>
          <p:nvPr/>
        </p:nvPicPr>
        <p:blipFill>
          <a:blip r:embed="rId7">
            <a:extLst/>
          </a:blip>
          <a:stretch>
            <a:fillRect/>
          </a:stretch>
        </p:blipFill>
        <p:spPr>
          <a:xfrm>
            <a:off x="2723357" y="131223"/>
            <a:ext cx="2107407" cy="2786063"/>
          </a:xfrm>
          <a:prstGeom prst="rect">
            <a:avLst/>
          </a:prstGeom>
          <a:ln w="12700">
            <a:miter lim="400000"/>
          </a:ln>
        </p:spPr>
      </p:pic>
      <p:pic>
        <p:nvPicPr>
          <p:cNvPr id="142" name="7140be6593fb4ffaa8949caba261e091.jpg"/>
          <p:cNvPicPr>
            <a:picLocks noChangeAspect="1"/>
          </p:cNvPicPr>
          <p:nvPr/>
        </p:nvPicPr>
        <p:blipFill>
          <a:blip r:embed="rId8">
            <a:extLst/>
          </a:blip>
          <a:srcRect t="13394" r="4683"/>
          <a:stretch>
            <a:fillRect/>
          </a:stretch>
        </p:blipFill>
        <p:spPr>
          <a:xfrm>
            <a:off x="6989153" y="3926469"/>
            <a:ext cx="2064570" cy="2813852"/>
          </a:xfrm>
          <a:prstGeom prst="rect">
            <a:avLst/>
          </a:prstGeom>
          <a:ln w="12700">
            <a:miter lim="400000"/>
          </a:ln>
        </p:spPr>
      </p:pic>
      <p:pic>
        <p:nvPicPr>
          <p:cNvPr id="143" name="16ce3361a50a135f298e29cadab56747.jpg"/>
          <p:cNvPicPr>
            <a:picLocks noChangeAspect="1"/>
          </p:cNvPicPr>
          <p:nvPr/>
        </p:nvPicPr>
        <p:blipFill>
          <a:blip r:embed="rId9">
            <a:extLst/>
          </a:blip>
          <a:srcRect t="9710"/>
          <a:stretch>
            <a:fillRect/>
          </a:stretch>
        </p:blipFill>
        <p:spPr>
          <a:xfrm>
            <a:off x="3003357" y="2495760"/>
            <a:ext cx="2064537" cy="2466769"/>
          </a:xfrm>
          <a:prstGeom prst="rect">
            <a:avLst/>
          </a:prstGeom>
          <a:ln w="12700">
            <a:miter lim="400000"/>
          </a:ln>
        </p:spPr>
      </p:pic>
      <p:pic>
        <p:nvPicPr>
          <p:cNvPr id="144" name="6f3bb134743d94bda9e34f2f7d52989c.jpg"/>
          <p:cNvPicPr>
            <a:picLocks noChangeAspect="1"/>
          </p:cNvPicPr>
          <p:nvPr/>
        </p:nvPicPr>
        <p:blipFill>
          <a:blip r:embed="rId10">
            <a:extLst/>
          </a:blip>
          <a:srcRect l="18450" t="46342" r="12148" b="2780"/>
          <a:stretch>
            <a:fillRect/>
          </a:stretch>
        </p:blipFill>
        <p:spPr>
          <a:xfrm>
            <a:off x="2039276" y="1991878"/>
            <a:ext cx="1029720" cy="2725207"/>
          </a:xfrm>
          <a:prstGeom prst="rect">
            <a:avLst/>
          </a:prstGeom>
          <a:ln w="12700">
            <a:miter lim="400000"/>
          </a:ln>
        </p:spPr>
      </p:pic>
      <p:pic>
        <p:nvPicPr>
          <p:cNvPr id="145" name="6adf95302baa512632a1f7bd0cc0b5e5.jpg"/>
          <p:cNvPicPr>
            <a:picLocks/>
          </p:cNvPicPr>
          <p:nvPr/>
        </p:nvPicPr>
        <p:blipFill>
          <a:blip r:embed="rId11">
            <a:extLst/>
          </a:blip>
          <a:srcRect l="12850" t="16552" r="12850" b="10664"/>
          <a:stretch>
            <a:fillRect/>
          </a:stretch>
        </p:blipFill>
        <p:spPr>
          <a:xfrm>
            <a:off x="5922543" y="136375"/>
            <a:ext cx="1691883" cy="3490596"/>
          </a:xfrm>
          <a:prstGeom prst="rect">
            <a:avLst/>
          </a:prstGeom>
          <a:ln w="12700">
            <a:miter lim="400000"/>
          </a:ln>
        </p:spPr>
      </p:pic>
      <p:pic>
        <p:nvPicPr>
          <p:cNvPr id="146" name="0a02a46b2eabb28208baa25c89e1d13e.jpg"/>
          <p:cNvPicPr>
            <a:picLocks noChangeAspect="1"/>
          </p:cNvPicPr>
          <p:nvPr/>
        </p:nvPicPr>
        <p:blipFill>
          <a:blip r:embed="rId12">
            <a:extLst/>
          </a:blip>
          <a:stretch>
            <a:fillRect/>
          </a:stretch>
        </p:blipFill>
        <p:spPr>
          <a:xfrm>
            <a:off x="4874673" y="3587850"/>
            <a:ext cx="2107407" cy="3161110"/>
          </a:xfrm>
          <a:prstGeom prst="rect">
            <a:avLst/>
          </a:prstGeom>
          <a:ln w="12700">
            <a:miter lim="400000"/>
          </a:ln>
        </p:spPr>
      </p:pic>
      <p:pic>
        <p:nvPicPr>
          <p:cNvPr id="147" name="5e5b007c42b80fb55a88cea8b1182ede.jpg"/>
          <p:cNvPicPr>
            <a:picLocks/>
          </p:cNvPicPr>
          <p:nvPr/>
        </p:nvPicPr>
        <p:blipFill>
          <a:blip r:embed="rId13">
            <a:extLst/>
          </a:blip>
          <a:stretch>
            <a:fillRect/>
          </a:stretch>
        </p:blipFill>
        <p:spPr>
          <a:xfrm>
            <a:off x="6989153" y="2826015"/>
            <a:ext cx="2064472" cy="1152441"/>
          </a:xfrm>
          <a:prstGeom prst="rect">
            <a:avLst/>
          </a:prstGeom>
          <a:ln w="12700">
            <a:miter lim="400000"/>
          </a:ln>
        </p:spPr>
      </p:pic>
      <p:pic>
        <p:nvPicPr>
          <p:cNvPr id="148" name="cd7289a46310a491572f53c37349f10e.jpg"/>
          <p:cNvPicPr>
            <a:picLocks noChangeAspect="1"/>
          </p:cNvPicPr>
          <p:nvPr/>
        </p:nvPicPr>
        <p:blipFill>
          <a:blip r:embed="rId14">
            <a:extLst/>
          </a:blip>
          <a:srcRect l="4889" r="58159" b="50258"/>
          <a:stretch>
            <a:fillRect/>
          </a:stretch>
        </p:blipFill>
        <p:spPr>
          <a:xfrm>
            <a:off x="4808259" y="85622"/>
            <a:ext cx="1119232" cy="964001"/>
          </a:xfrm>
          <a:prstGeom prst="rect">
            <a:avLst/>
          </a:prstGeom>
          <a:ln w="12700">
            <a:miter lim="400000"/>
          </a:ln>
        </p:spPr>
      </p:pic>
      <p:pic>
        <p:nvPicPr>
          <p:cNvPr id="149" name="cd7289a46310a491572f53c37349f10e.jpg"/>
          <p:cNvPicPr>
            <a:picLocks noChangeAspect="1"/>
          </p:cNvPicPr>
          <p:nvPr/>
        </p:nvPicPr>
        <p:blipFill>
          <a:blip r:embed="rId14">
            <a:extLst/>
          </a:blip>
          <a:srcRect l="4889" t="49443" r="59124"/>
          <a:stretch>
            <a:fillRect/>
          </a:stretch>
        </p:blipFill>
        <p:spPr>
          <a:xfrm>
            <a:off x="4822909" y="1271895"/>
            <a:ext cx="1090010" cy="979811"/>
          </a:xfrm>
          <a:prstGeom prst="rect">
            <a:avLst/>
          </a:prstGeom>
          <a:ln w="12700">
            <a:miter lim="400000"/>
          </a:ln>
        </p:spPr>
      </p:pic>
      <p:pic>
        <p:nvPicPr>
          <p:cNvPr id="150" name="cd7289a46310a491572f53c37349f10e.jpg"/>
          <p:cNvPicPr>
            <a:picLocks noChangeAspect="1"/>
          </p:cNvPicPr>
          <p:nvPr/>
        </p:nvPicPr>
        <p:blipFill>
          <a:blip r:embed="rId14">
            <a:extLst/>
          </a:blip>
          <a:srcRect l="53254" t="768" r="1747" b="29169"/>
          <a:stretch>
            <a:fillRect/>
          </a:stretch>
        </p:blipFill>
        <p:spPr>
          <a:xfrm>
            <a:off x="4848532" y="2473794"/>
            <a:ext cx="1090039" cy="1085918"/>
          </a:xfrm>
          <a:prstGeom prst="rect">
            <a:avLst/>
          </a:prstGeom>
          <a:ln w="12700">
            <a:miter lim="400000"/>
          </a:ln>
        </p:spPr>
      </p:pic>
    </p:spTree>
    <p:extLst>
      <p:ext uri="{BB962C8B-B14F-4D97-AF65-F5344CB8AC3E}">
        <p14:creationId xmlns:p14="http://schemas.microsoft.com/office/powerpoint/2010/main" val="333597449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16142" t="74688" r="15801" b="2899"/>
          <a:stretch/>
        </p:blipFill>
        <p:spPr>
          <a:xfrm>
            <a:off x="6012784" y="3398811"/>
            <a:ext cx="1312599" cy="1561921"/>
          </a:xfrm>
          <a:prstGeom prst="rect">
            <a:avLst/>
          </a:prstGeom>
        </p:spPr>
      </p:pic>
      <p:pic>
        <p:nvPicPr>
          <p:cNvPr id="6" name="Image 5"/>
          <p:cNvPicPr>
            <a:picLocks noChangeAspect="1"/>
          </p:cNvPicPr>
          <p:nvPr/>
        </p:nvPicPr>
        <p:blipFill>
          <a:blip r:embed="rId3"/>
          <a:stretch>
            <a:fillRect/>
          </a:stretch>
        </p:blipFill>
        <p:spPr>
          <a:xfrm>
            <a:off x="208214" y="3151663"/>
            <a:ext cx="1267847" cy="1793390"/>
          </a:xfrm>
          <a:prstGeom prst="rect">
            <a:avLst/>
          </a:prstGeom>
        </p:spPr>
      </p:pic>
      <p:pic>
        <p:nvPicPr>
          <p:cNvPr id="7" name="Image 6"/>
          <p:cNvPicPr>
            <a:picLocks noChangeAspect="1"/>
          </p:cNvPicPr>
          <p:nvPr/>
        </p:nvPicPr>
        <p:blipFill>
          <a:blip r:embed="rId4"/>
          <a:stretch>
            <a:fillRect/>
          </a:stretch>
        </p:blipFill>
        <p:spPr>
          <a:xfrm>
            <a:off x="208214" y="5072846"/>
            <a:ext cx="1731491" cy="1706756"/>
          </a:xfrm>
          <a:prstGeom prst="rect">
            <a:avLst/>
          </a:prstGeom>
        </p:spPr>
      </p:pic>
      <p:pic>
        <p:nvPicPr>
          <p:cNvPr id="9" name="Image 8"/>
          <p:cNvPicPr>
            <a:picLocks noChangeAspect="1"/>
          </p:cNvPicPr>
          <p:nvPr/>
        </p:nvPicPr>
        <p:blipFill>
          <a:blip r:embed="rId5"/>
          <a:stretch>
            <a:fillRect/>
          </a:stretch>
        </p:blipFill>
        <p:spPr>
          <a:xfrm>
            <a:off x="1588048" y="3170534"/>
            <a:ext cx="1507313" cy="1774519"/>
          </a:xfrm>
          <a:prstGeom prst="rect">
            <a:avLst/>
          </a:prstGeom>
        </p:spPr>
      </p:pic>
      <p:pic>
        <p:nvPicPr>
          <p:cNvPr id="10" name="Image 9"/>
          <p:cNvPicPr>
            <a:picLocks noChangeAspect="1"/>
          </p:cNvPicPr>
          <p:nvPr/>
        </p:nvPicPr>
        <p:blipFill>
          <a:blip r:embed="rId6"/>
          <a:stretch>
            <a:fillRect/>
          </a:stretch>
        </p:blipFill>
        <p:spPr>
          <a:xfrm>
            <a:off x="2059595" y="5072847"/>
            <a:ext cx="2139814" cy="1706756"/>
          </a:xfrm>
          <a:prstGeom prst="rect">
            <a:avLst/>
          </a:prstGeom>
        </p:spPr>
      </p:pic>
      <p:pic>
        <p:nvPicPr>
          <p:cNvPr id="11" name="Image 10"/>
          <p:cNvPicPr>
            <a:picLocks noChangeAspect="1"/>
          </p:cNvPicPr>
          <p:nvPr/>
        </p:nvPicPr>
        <p:blipFill>
          <a:blip r:embed="rId7"/>
          <a:stretch>
            <a:fillRect/>
          </a:stretch>
        </p:blipFill>
        <p:spPr>
          <a:xfrm>
            <a:off x="3229599" y="3178781"/>
            <a:ext cx="2586815" cy="1781951"/>
          </a:xfrm>
          <a:prstGeom prst="rect">
            <a:avLst/>
          </a:prstGeom>
        </p:spPr>
      </p:pic>
      <p:pic>
        <p:nvPicPr>
          <p:cNvPr id="12" name="Image 11"/>
          <p:cNvPicPr>
            <a:picLocks noChangeAspect="1"/>
          </p:cNvPicPr>
          <p:nvPr/>
        </p:nvPicPr>
        <p:blipFill>
          <a:blip r:embed="rId8"/>
          <a:stretch>
            <a:fillRect/>
          </a:stretch>
        </p:blipFill>
        <p:spPr>
          <a:xfrm>
            <a:off x="7682058" y="3428451"/>
            <a:ext cx="1313342" cy="3335472"/>
          </a:xfrm>
          <a:prstGeom prst="rect">
            <a:avLst/>
          </a:prstGeom>
        </p:spPr>
      </p:pic>
      <p:pic>
        <p:nvPicPr>
          <p:cNvPr id="13" name="Image 12"/>
          <p:cNvPicPr>
            <a:picLocks noChangeAspect="1"/>
          </p:cNvPicPr>
          <p:nvPr/>
        </p:nvPicPr>
        <p:blipFill>
          <a:blip r:embed="rId9"/>
          <a:stretch>
            <a:fillRect/>
          </a:stretch>
        </p:blipFill>
        <p:spPr>
          <a:xfrm>
            <a:off x="4306027" y="5072846"/>
            <a:ext cx="1706757" cy="1706757"/>
          </a:xfrm>
          <a:prstGeom prst="rect">
            <a:avLst/>
          </a:prstGeom>
        </p:spPr>
      </p:pic>
      <p:pic>
        <p:nvPicPr>
          <p:cNvPr id="14" name="Image 13"/>
          <p:cNvPicPr>
            <a:picLocks noChangeAspect="1"/>
          </p:cNvPicPr>
          <p:nvPr/>
        </p:nvPicPr>
        <p:blipFill rotWithShape="1">
          <a:blip r:embed="rId10"/>
          <a:srcRect t="20806"/>
          <a:stretch/>
        </p:blipFill>
        <p:spPr>
          <a:xfrm>
            <a:off x="7544139" y="150486"/>
            <a:ext cx="1451261" cy="3149678"/>
          </a:xfrm>
          <a:prstGeom prst="rect">
            <a:avLst/>
          </a:prstGeom>
        </p:spPr>
      </p:pic>
      <p:pic>
        <p:nvPicPr>
          <p:cNvPr id="15" name="Image 14"/>
          <p:cNvPicPr>
            <a:picLocks noChangeAspect="1"/>
          </p:cNvPicPr>
          <p:nvPr/>
        </p:nvPicPr>
        <p:blipFill>
          <a:blip r:embed="rId11"/>
          <a:stretch>
            <a:fillRect/>
          </a:stretch>
        </p:blipFill>
        <p:spPr>
          <a:xfrm>
            <a:off x="6150799" y="5072847"/>
            <a:ext cx="1326032" cy="1706755"/>
          </a:xfrm>
          <a:prstGeom prst="rect">
            <a:avLst/>
          </a:prstGeom>
        </p:spPr>
      </p:pic>
      <p:pic>
        <p:nvPicPr>
          <p:cNvPr id="16" name="Image 15"/>
          <p:cNvPicPr>
            <a:picLocks noChangeAspect="1"/>
          </p:cNvPicPr>
          <p:nvPr/>
        </p:nvPicPr>
        <p:blipFill rotWithShape="1">
          <a:blip r:embed="rId12"/>
          <a:srcRect l="29439"/>
          <a:stretch/>
        </p:blipFill>
        <p:spPr>
          <a:xfrm>
            <a:off x="6012784" y="177894"/>
            <a:ext cx="1464047" cy="3114252"/>
          </a:xfrm>
          <a:prstGeom prst="rect">
            <a:avLst/>
          </a:prstGeom>
        </p:spPr>
      </p:pic>
      <p:pic>
        <p:nvPicPr>
          <p:cNvPr id="17" name="Image 16"/>
          <p:cNvPicPr>
            <a:picLocks noChangeAspect="1"/>
          </p:cNvPicPr>
          <p:nvPr/>
        </p:nvPicPr>
        <p:blipFill rotWithShape="1">
          <a:blip r:embed="rId13"/>
          <a:srcRect r="34881"/>
          <a:stretch/>
        </p:blipFill>
        <p:spPr>
          <a:xfrm>
            <a:off x="208214" y="177894"/>
            <a:ext cx="1851381" cy="2843047"/>
          </a:xfrm>
          <a:prstGeom prst="rect">
            <a:avLst/>
          </a:prstGeom>
        </p:spPr>
      </p:pic>
      <p:pic>
        <p:nvPicPr>
          <p:cNvPr id="18" name="Image 17"/>
          <p:cNvPicPr>
            <a:picLocks noChangeAspect="1"/>
          </p:cNvPicPr>
          <p:nvPr/>
        </p:nvPicPr>
        <p:blipFill rotWithShape="1">
          <a:blip r:embed="rId14"/>
          <a:srcRect l="9190" r="6075"/>
          <a:stretch/>
        </p:blipFill>
        <p:spPr>
          <a:xfrm>
            <a:off x="2202865" y="177894"/>
            <a:ext cx="3613549" cy="2843048"/>
          </a:xfrm>
          <a:prstGeom prst="rect">
            <a:avLst/>
          </a:prstGeom>
        </p:spPr>
      </p:pic>
    </p:spTree>
    <p:extLst>
      <p:ext uri="{BB962C8B-B14F-4D97-AF65-F5344CB8AC3E}">
        <p14:creationId xmlns:p14="http://schemas.microsoft.com/office/powerpoint/2010/main" val="25456510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25420" y="156799"/>
            <a:ext cx="1771577" cy="3543154"/>
          </a:xfrm>
          <a:prstGeom prst="rect">
            <a:avLst/>
          </a:prstGeom>
        </p:spPr>
      </p:pic>
      <p:pic>
        <p:nvPicPr>
          <p:cNvPr id="4" name="Image 3"/>
          <p:cNvPicPr>
            <a:picLocks noChangeAspect="1"/>
          </p:cNvPicPr>
          <p:nvPr/>
        </p:nvPicPr>
        <p:blipFill>
          <a:blip r:embed="rId3"/>
          <a:stretch>
            <a:fillRect/>
          </a:stretch>
        </p:blipFill>
        <p:spPr>
          <a:xfrm>
            <a:off x="125420" y="3812067"/>
            <a:ext cx="1771577" cy="1771577"/>
          </a:xfrm>
          <a:prstGeom prst="rect">
            <a:avLst/>
          </a:prstGeom>
        </p:spPr>
      </p:pic>
      <p:pic>
        <p:nvPicPr>
          <p:cNvPr id="5" name="Image 4"/>
          <p:cNvPicPr>
            <a:picLocks noChangeAspect="1"/>
          </p:cNvPicPr>
          <p:nvPr/>
        </p:nvPicPr>
        <p:blipFill>
          <a:blip r:embed="rId4"/>
          <a:stretch>
            <a:fillRect/>
          </a:stretch>
        </p:blipFill>
        <p:spPr>
          <a:xfrm>
            <a:off x="2006740" y="3826246"/>
            <a:ext cx="1308285" cy="1757398"/>
          </a:xfrm>
          <a:prstGeom prst="rect">
            <a:avLst/>
          </a:prstGeom>
        </p:spPr>
      </p:pic>
      <p:pic>
        <p:nvPicPr>
          <p:cNvPr id="6" name="Image 5"/>
          <p:cNvPicPr>
            <a:picLocks noChangeAspect="1"/>
          </p:cNvPicPr>
          <p:nvPr/>
        </p:nvPicPr>
        <p:blipFill rotWithShape="1">
          <a:blip r:embed="rId5"/>
          <a:srcRect t="14503" b="64128"/>
          <a:stretch/>
        </p:blipFill>
        <p:spPr>
          <a:xfrm>
            <a:off x="1969832" y="156799"/>
            <a:ext cx="1829225" cy="3543154"/>
          </a:xfrm>
          <a:prstGeom prst="rect">
            <a:avLst/>
          </a:prstGeom>
        </p:spPr>
      </p:pic>
      <p:pic>
        <p:nvPicPr>
          <p:cNvPr id="7" name="Image 6"/>
          <p:cNvPicPr>
            <a:picLocks noChangeAspect="1"/>
          </p:cNvPicPr>
          <p:nvPr/>
        </p:nvPicPr>
        <p:blipFill rotWithShape="1">
          <a:blip r:embed="rId6"/>
          <a:srcRect t="18160" b="27540"/>
          <a:stretch/>
        </p:blipFill>
        <p:spPr>
          <a:xfrm>
            <a:off x="125419" y="5699155"/>
            <a:ext cx="1771577" cy="1043206"/>
          </a:xfrm>
          <a:prstGeom prst="rect">
            <a:avLst/>
          </a:prstGeom>
        </p:spPr>
      </p:pic>
      <p:pic>
        <p:nvPicPr>
          <p:cNvPr id="8" name="Image 7"/>
          <p:cNvPicPr>
            <a:picLocks noChangeAspect="1"/>
          </p:cNvPicPr>
          <p:nvPr/>
        </p:nvPicPr>
        <p:blipFill>
          <a:blip r:embed="rId7"/>
          <a:stretch>
            <a:fillRect/>
          </a:stretch>
        </p:blipFill>
        <p:spPr>
          <a:xfrm>
            <a:off x="3402051" y="3812067"/>
            <a:ext cx="2787447" cy="1771577"/>
          </a:xfrm>
          <a:prstGeom prst="rect">
            <a:avLst/>
          </a:prstGeom>
        </p:spPr>
      </p:pic>
      <p:pic>
        <p:nvPicPr>
          <p:cNvPr id="9" name="Image 8"/>
          <p:cNvPicPr>
            <a:picLocks noChangeAspect="1"/>
          </p:cNvPicPr>
          <p:nvPr/>
        </p:nvPicPr>
        <p:blipFill>
          <a:blip r:embed="rId8"/>
          <a:stretch>
            <a:fillRect/>
          </a:stretch>
        </p:blipFill>
        <p:spPr>
          <a:xfrm>
            <a:off x="2006740" y="5758914"/>
            <a:ext cx="1311263" cy="983447"/>
          </a:xfrm>
          <a:prstGeom prst="rect">
            <a:avLst/>
          </a:prstGeom>
        </p:spPr>
      </p:pic>
      <p:pic>
        <p:nvPicPr>
          <p:cNvPr id="10" name="Image 9"/>
          <p:cNvPicPr>
            <a:picLocks noChangeAspect="1"/>
          </p:cNvPicPr>
          <p:nvPr/>
        </p:nvPicPr>
        <p:blipFill>
          <a:blip r:embed="rId9"/>
          <a:stretch>
            <a:fillRect/>
          </a:stretch>
        </p:blipFill>
        <p:spPr>
          <a:xfrm>
            <a:off x="3950772" y="156799"/>
            <a:ext cx="2366390" cy="3543154"/>
          </a:xfrm>
          <a:prstGeom prst="rect">
            <a:avLst/>
          </a:prstGeom>
        </p:spPr>
      </p:pic>
      <p:pic>
        <p:nvPicPr>
          <p:cNvPr id="11" name="Image 10"/>
          <p:cNvPicPr>
            <a:picLocks noChangeAspect="1"/>
          </p:cNvPicPr>
          <p:nvPr/>
        </p:nvPicPr>
        <p:blipFill rotWithShape="1">
          <a:blip r:embed="rId10"/>
          <a:srcRect l="6746" t="29723" b="7402"/>
          <a:stretch/>
        </p:blipFill>
        <p:spPr>
          <a:xfrm>
            <a:off x="6285806" y="3826247"/>
            <a:ext cx="1652361" cy="1757398"/>
          </a:xfrm>
          <a:prstGeom prst="rect">
            <a:avLst/>
          </a:prstGeom>
        </p:spPr>
      </p:pic>
      <p:pic>
        <p:nvPicPr>
          <p:cNvPr id="13" name="Image 12"/>
          <p:cNvPicPr>
            <a:picLocks noChangeAspect="1"/>
          </p:cNvPicPr>
          <p:nvPr/>
        </p:nvPicPr>
        <p:blipFill>
          <a:blip r:embed="rId11"/>
          <a:stretch>
            <a:fillRect/>
          </a:stretch>
        </p:blipFill>
        <p:spPr>
          <a:xfrm>
            <a:off x="6428659" y="156799"/>
            <a:ext cx="2397165" cy="3543154"/>
          </a:xfrm>
          <a:prstGeom prst="rect">
            <a:avLst/>
          </a:prstGeom>
        </p:spPr>
      </p:pic>
      <p:pic>
        <p:nvPicPr>
          <p:cNvPr id="14" name="Image 13"/>
          <p:cNvPicPr>
            <a:picLocks noChangeAspect="1"/>
          </p:cNvPicPr>
          <p:nvPr/>
        </p:nvPicPr>
        <p:blipFill rotWithShape="1">
          <a:blip r:embed="rId12"/>
          <a:srcRect t="50071"/>
          <a:stretch/>
        </p:blipFill>
        <p:spPr>
          <a:xfrm>
            <a:off x="3402051" y="5721903"/>
            <a:ext cx="1703434" cy="1136097"/>
          </a:xfrm>
          <a:prstGeom prst="rect">
            <a:avLst/>
          </a:prstGeom>
        </p:spPr>
      </p:pic>
    </p:spTree>
    <p:extLst>
      <p:ext uri="{BB962C8B-B14F-4D97-AF65-F5344CB8AC3E}">
        <p14:creationId xmlns:p14="http://schemas.microsoft.com/office/powerpoint/2010/main" val="267053098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1370" y="125439"/>
            <a:ext cx="2489298" cy="3731819"/>
          </a:xfrm>
          <a:prstGeom prst="rect">
            <a:avLst/>
          </a:prstGeom>
        </p:spPr>
      </p:pic>
      <p:pic>
        <p:nvPicPr>
          <p:cNvPr id="4" name="Image 3"/>
          <p:cNvPicPr>
            <a:picLocks noChangeAspect="1"/>
          </p:cNvPicPr>
          <p:nvPr/>
        </p:nvPicPr>
        <p:blipFill>
          <a:blip r:embed="rId3"/>
          <a:stretch>
            <a:fillRect/>
          </a:stretch>
        </p:blipFill>
        <p:spPr>
          <a:xfrm>
            <a:off x="2743592" y="139133"/>
            <a:ext cx="2792958" cy="3718125"/>
          </a:xfrm>
          <a:prstGeom prst="rect">
            <a:avLst/>
          </a:prstGeom>
        </p:spPr>
      </p:pic>
      <p:pic>
        <p:nvPicPr>
          <p:cNvPr id="5" name="Image 4"/>
          <p:cNvPicPr>
            <a:picLocks noChangeAspect="1"/>
          </p:cNvPicPr>
          <p:nvPr/>
        </p:nvPicPr>
        <p:blipFill>
          <a:blip r:embed="rId4"/>
          <a:stretch>
            <a:fillRect/>
          </a:stretch>
        </p:blipFill>
        <p:spPr>
          <a:xfrm>
            <a:off x="252469" y="4061095"/>
            <a:ext cx="1928879" cy="2430387"/>
          </a:xfrm>
          <a:prstGeom prst="rect">
            <a:avLst/>
          </a:prstGeom>
        </p:spPr>
      </p:pic>
      <p:pic>
        <p:nvPicPr>
          <p:cNvPr id="6" name="Image 5"/>
          <p:cNvPicPr>
            <a:picLocks noChangeAspect="1"/>
          </p:cNvPicPr>
          <p:nvPr/>
        </p:nvPicPr>
        <p:blipFill>
          <a:blip r:embed="rId5"/>
          <a:stretch>
            <a:fillRect/>
          </a:stretch>
        </p:blipFill>
        <p:spPr>
          <a:xfrm>
            <a:off x="2303816" y="4061095"/>
            <a:ext cx="2430387" cy="2430387"/>
          </a:xfrm>
          <a:prstGeom prst="rect">
            <a:avLst/>
          </a:prstGeom>
        </p:spPr>
      </p:pic>
      <p:pic>
        <p:nvPicPr>
          <p:cNvPr id="8" name="Image 7"/>
          <p:cNvPicPr>
            <a:picLocks noChangeAspect="1"/>
          </p:cNvPicPr>
          <p:nvPr/>
        </p:nvPicPr>
        <p:blipFill>
          <a:blip r:embed="rId6"/>
          <a:stretch>
            <a:fillRect/>
          </a:stretch>
        </p:blipFill>
        <p:spPr>
          <a:xfrm>
            <a:off x="4862410" y="4061094"/>
            <a:ext cx="1818502" cy="2430387"/>
          </a:xfrm>
          <a:prstGeom prst="rect">
            <a:avLst/>
          </a:prstGeom>
        </p:spPr>
      </p:pic>
      <p:pic>
        <p:nvPicPr>
          <p:cNvPr id="9" name="Image 8"/>
          <p:cNvPicPr>
            <a:picLocks noChangeAspect="1"/>
          </p:cNvPicPr>
          <p:nvPr/>
        </p:nvPicPr>
        <p:blipFill>
          <a:blip r:embed="rId7"/>
          <a:stretch>
            <a:fillRect/>
          </a:stretch>
        </p:blipFill>
        <p:spPr>
          <a:xfrm>
            <a:off x="6800453" y="4061094"/>
            <a:ext cx="1907620" cy="2404906"/>
          </a:xfrm>
          <a:prstGeom prst="rect">
            <a:avLst/>
          </a:prstGeom>
        </p:spPr>
      </p:pic>
      <p:pic>
        <p:nvPicPr>
          <p:cNvPr id="10" name="Image 9"/>
          <p:cNvPicPr>
            <a:picLocks noChangeAspect="1"/>
          </p:cNvPicPr>
          <p:nvPr/>
        </p:nvPicPr>
        <p:blipFill>
          <a:blip r:embed="rId8"/>
          <a:stretch>
            <a:fillRect/>
          </a:stretch>
        </p:blipFill>
        <p:spPr>
          <a:xfrm>
            <a:off x="5660077" y="139133"/>
            <a:ext cx="3218326" cy="3722018"/>
          </a:xfrm>
          <a:prstGeom prst="rect">
            <a:avLst/>
          </a:prstGeom>
        </p:spPr>
      </p:pic>
    </p:spTree>
    <p:extLst>
      <p:ext uri="{BB962C8B-B14F-4D97-AF65-F5344CB8AC3E}">
        <p14:creationId xmlns:p14="http://schemas.microsoft.com/office/powerpoint/2010/main" val="26459980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5809" y="3347900"/>
            <a:ext cx="4624910" cy="1143000"/>
          </a:xfrm>
        </p:spPr>
        <p:txBody>
          <a:bodyPr>
            <a:normAutofit/>
          </a:bodyPr>
          <a:lstStyle/>
          <a:p>
            <a:r>
              <a:rPr lang="fr-FR" dirty="0" smtClean="0">
                <a:latin typeface="Arenq"/>
                <a:cs typeface="Arenq"/>
              </a:rPr>
              <a:t>BRAND</a:t>
            </a:r>
            <a:endParaRPr lang="fr-FR" dirty="0">
              <a:latin typeface="Arenq"/>
              <a:cs typeface="Arenq"/>
            </a:endParaRPr>
          </a:p>
        </p:txBody>
      </p:sp>
      <p:sp>
        <p:nvSpPr>
          <p:cNvPr id="5" name="Rectangle 4"/>
          <p:cNvSpPr/>
          <p:nvPr/>
        </p:nvSpPr>
        <p:spPr>
          <a:xfrm>
            <a:off x="2275809" y="2069749"/>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3639768" y="206974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4958055" y="2069749"/>
            <a:ext cx="1190134" cy="111076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6227948" y="2069749"/>
            <a:ext cx="672771" cy="1110765"/>
          </a:xfrm>
          <a:prstGeom prst="rect">
            <a:avLst/>
          </a:prstGeom>
          <a:solidFill>
            <a:srgbClr val="8072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728473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5809" y="1246793"/>
            <a:ext cx="4624910" cy="1143000"/>
          </a:xfrm>
        </p:spPr>
        <p:txBody>
          <a:bodyPr>
            <a:normAutofit fontScale="90000"/>
          </a:bodyPr>
          <a:lstStyle/>
          <a:p>
            <a:r>
              <a:rPr lang="fr-FR" dirty="0" smtClean="0">
                <a:latin typeface="Arenq"/>
                <a:cs typeface="Arenq"/>
              </a:rPr>
              <a:t>WEBSITE INSPIRATION</a:t>
            </a:r>
            <a:endParaRPr lang="fr-FR" dirty="0">
              <a:latin typeface="Arenq"/>
              <a:cs typeface="Arenq"/>
            </a:endParaRPr>
          </a:p>
        </p:txBody>
      </p:sp>
      <p:pic>
        <p:nvPicPr>
          <p:cNvPr id="3" name="Image 2"/>
          <p:cNvPicPr>
            <a:picLocks noChangeAspect="1"/>
          </p:cNvPicPr>
          <p:nvPr/>
        </p:nvPicPr>
        <p:blipFill rotWithShape="1">
          <a:blip r:embed="rId2"/>
          <a:srcRect b="89911"/>
          <a:stretch/>
        </p:blipFill>
        <p:spPr>
          <a:xfrm>
            <a:off x="1195686" y="3026224"/>
            <a:ext cx="6572272" cy="3700458"/>
          </a:xfrm>
          <a:prstGeom prst="rect">
            <a:avLst/>
          </a:prstGeom>
        </p:spPr>
      </p:pic>
    </p:spTree>
    <p:extLst>
      <p:ext uri="{BB962C8B-B14F-4D97-AF65-F5344CB8AC3E}">
        <p14:creationId xmlns:p14="http://schemas.microsoft.com/office/powerpoint/2010/main" val="154289099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Website 1.jpg"/>
          <p:cNvPicPr>
            <a:picLocks noChangeAspect="1"/>
          </p:cNvPicPr>
          <p:nvPr/>
        </p:nvPicPr>
        <p:blipFill rotWithShape="1">
          <a:blip r:embed="rId2">
            <a:extLst>
              <a:ext uri="{28A0092B-C50C-407E-A947-70E740481C1C}">
                <a14:useLocalDpi xmlns:a14="http://schemas.microsoft.com/office/drawing/2010/main" val="0"/>
              </a:ext>
            </a:extLst>
          </a:blip>
          <a:srcRect t="29656" b="38765"/>
          <a:stretch/>
        </p:blipFill>
        <p:spPr>
          <a:xfrm>
            <a:off x="4697857" y="208503"/>
            <a:ext cx="3406007" cy="5881978"/>
          </a:xfrm>
          <a:prstGeom prst="rect">
            <a:avLst/>
          </a:prstGeom>
          <a:ln>
            <a:noFill/>
          </a:ln>
          <a:effectLst>
            <a:outerShdw blurRad="292100" dist="139700" dir="2700000" algn="tl" rotWithShape="0">
              <a:srgbClr val="333333">
                <a:alpha val="65000"/>
              </a:srgbClr>
            </a:outerShdw>
          </a:effectLst>
        </p:spPr>
      </p:pic>
      <p:pic>
        <p:nvPicPr>
          <p:cNvPr id="4" name="Image 3" descr="Website 1.jpg"/>
          <p:cNvPicPr>
            <a:picLocks noChangeAspect="1"/>
          </p:cNvPicPr>
          <p:nvPr/>
        </p:nvPicPr>
        <p:blipFill rotWithShape="1">
          <a:blip r:embed="rId2">
            <a:extLst>
              <a:ext uri="{28A0092B-C50C-407E-A947-70E740481C1C}">
                <a14:useLocalDpi xmlns:a14="http://schemas.microsoft.com/office/drawing/2010/main" val="0"/>
              </a:ext>
            </a:extLst>
          </a:blip>
          <a:srcRect b="71111"/>
          <a:stretch/>
        </p:blipFill>
        <p:spPr>
          <a:xfrm>
            <a:off x="242416" y="177143"/>
            <a:ext cx="4025595" cy="6359881"/>
          </a:xfrm>
          <a:prstGeom prst="rect">
            <a:avLst/>
          </a:prstGeom>
          <a:ln>
            <a:noFill/>
          </a:ln>
          <a:effectLst>
            <a:outerShdw blurRad="292100" dist="139700" dir="2700000" algn="tl" rotWithShape="0">
              <a:srgbClr val="333333">
                <a:alpha val="65000"/>
              </a:srgbClr>
            </a:outerShdw>
          </a:effectLst>
        </p:spPr>
      </p:pic>
      <p:sp>
        <p:nvSpPr>
          <p:cNvPr id="7" name="ZoneTexte 6"/>
          <p:cNvSpPr txBox="1"/>
          <p:nvPr/>
        </p:nvSpPr>
        <p:spPr>
          <a:xfrm>
            <a:off x="4713535" y="6225954"/>
            <a:ext cx="4244086" cy="584776"/>
          </a:xfrm>
          <a:prstGeom prst="rect">
            <a:avLst/>
          </a:prstGeom>
          <a:noFill/>
        </p:spPr>
        <p:txBody>
          <a:bodyPr wrap="square" rtlCol="0">
            <a:spAutoFit/>
          </a:bodyPr>
          <a:lstStyle/>
          <a:p>
            <a:r>
              <a:rPr lang="fr-FR" sz="3200" dirty="0" smtClean="0">
                <a:latin typeface="Arenq"/>
                <a:cs typeface="Arenq"/>
              </a:rPr>
              <a:t>TEMPLATE 1</a:t>
            </a:r>
            <a:endParaRPr lang="fr-FR" sz="3200" dirty="0">
              <a:latin typeface="Arenq"/>
              <a:cs typeface="Arenq"/>
            </a:endParaRPr>
          </a:p>
        </p:txBody>
      </p:sp>
    </p:spTree>
    <p:extLst>
      <p:ext uri="{BB962C8B-B14F-4D97-AF65-F5344CB8AC3E}">
        <p14:creationId xmlns:p14="http://schemas.microsoft.com/office/powerpoint/2010/main" val="19570509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378478" y="3951107"/>
            <a:ext cx="4244086" cy="584776"/>
          </a:xfrm>
          <a:prstGeom prst="rect">
            <a:avLst/>
          </a:prstGeom>
          <a:noFill/>
        </p:spPr>
        <p:txBody>
          <a:bodyPr wrap="square" rtlCol="0">
            <a:spAutoFit/>
          </a:bodyPr>
          <a:lstStyle/>
          <a:p>
            <a:r>
              <a:rPr lang="fr-FR" sz="3200" dirty="0" smtClean="0">
                <a:latin typeface="Arenq"/>
                <a:cs typeface="Arenq"/>
              </a:rPr>
              <a:t>TEMPLATE 2</a:t>
            </a:r>
            <a:endParaRPr lang="fr-FR" sz="3200" dirty="0">
              <a:latin typeface="Arenq"/>
              <a:cs typeface="Arenq"/>
            </a:endParaRPr>
          </a:p>
        </p:txBody>
      </p:sp>
      <p:pic>
        <p:nvPicPr>
          <p:cNvPr id="2" name="Image 1" descr="Website 2.jpg"/>
          <p:cNvPicPr>
            <a:picLocks noChangeAspect="1"/>
          </p:cNvPicPr>
          <p:nvPr/>
        </p:nvPicPr>
        <p:blipFill rotWithShape="1">
          <a:blip r:embed="rId2">
            <a:extLst>
              <a:ext uri="{28A0092B-C50C-407E-A947-70E740481C1C}">
                <a14:useLocalDpi xmlns:a14="http://schemas.microsoft.com/office/drawing/2010/main" val="0"/>
              </a:ext>
            </a:extLst>
          </a:blip>
          <a:srcRect l="2479" t="1177" r="3319" b="70759"/>
          <a:stretch/>
        </p:blipFill>
        <p:spPr>
          <a:xfrm>
            <a:off x="4378478" y="1070899"/>
            <a:ext cx="3708591" cy="2535480"/>
          </a:xfrm>
          <a:prstGeom prst="rect">
            <a:avLst/>
          </a:prstGeom>
          <a:ln>
            <a:noFill/>
          </a:ln>
          <a:effectLst>
            <a:outerShdw blurRad="292100" dist="139700" dir="2700000" algn="tl" rotWithShape="0">
              <a:srgbClr val="333333">
                <a:alpha val="65000"/>
              </a:srgbClr>
            </a:outerShdw>
          </a:effectLst>
        </p:spPr>
      </p:pic>
      <p:pic>
        <p:nvPicPr>
          <p:cNvPr id="6" name="Image 5" descr="Website 2.jpg"/>
          <p:cNvPicPr>
            <a:picLocks noChangeAspect="1"/>
          </p:cNvPicPr>
          <p:nvPr/>
        </p:nvPicPr>
        <p:blipFill rotWithShape="1">
          <a:blip r:embed="rId2">
            <a:extLst>
              <a:ext uri="{28A0092B-C50C-407E-A947-70E740481C1C}">
                <a14:useLocalDpi xmlns:a14="http://schemas.microsoft.com/office/drawing/2010/main" val="0"/>
              </a:ext>
            </a:extLst>
          </a:blip>
          <a:srcRect l="2657" t="30460" r="3494" b="1106"/>
          <a:stretch/>
        </p:blipFill>
        <p:spPr>
          <a:xfrm>
            <a:off x="361294" y="302583"/>
            <a:ext cx="3763258" cy="62974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96974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2491" y="5241525"/>
            <a:ext cx="4244086" cy="584776"/>
          </a:xfrm>
          <a:prstGeom prst="rect">
            <a:avLst/>
          </a:prstGeom>
          <a:noFill/>
        </p:spPr>
        <p:txBody>
          <a:bodyPr wrap="square" rtlCol="0">
            <a:spAutoFit/>
          </a:bodyPr>
          <a:lstStyle/>
          <a:p>
            <a:r>
              <a:rPr lang="fr-FR" sz="3200" dirty="0" smtClean="0">
                <a:latin typeface="Arenq"/>
                <a:cs typeface="Arenq"/>
              </a:rPr>
              <a:t>TEMPLATE 3</a:t>
            </a:r>
            <a:endParaRPr lang="fr-FR" sz="3200" dirty="0">
              <a:latin typeface="Arenq"/>
              <a:cs typeface="Arenq"/>
            </a:endParaRPr>
          </a:p>
        </p:txBody>
      </p:sp>
      <p:pic>
        <p:nvPicPr>
          <p:cNvPr id="3" name="Image 2" descr="Website 3.jpg"/>
          <p:cNvPicPr>
            <a:picLocks noChangeAspect="1"/>
          </p:cNvPicPr>
          <p:nvPr/>
        </p:nvPicPr>
        <p:blipFill rotWithShape="1">
          <a:blip r:embed="rId2">
            <a:extLst>
              <a:ext uri="{28A0092B-C50C-407E-A947-70E740481C1C}">
                <a14:useLocalDpi xmlns:a14="http://schemas.microsoft.com/office/drawing/2010/main" val="0"/>
              </a:ext>
            </a:extLst>
          </a:blip>
          <a:srcRect b="63875"/>
          <a:stretch/>
        </p:blipFill>
        <p:spPr>
          <a:xfrm>
            <a:off x="196578" y="548795"/>
            <a:ext cx="4267671" cy="4359015"/>
          </a:xfrm>
          <a:prstGeom prst="rect">
            <a:avLst/>
          </a:prstGeom>
          <a:ln>
            <a:noFill/>
          </a:ln>
          <a:effectLst>
            <a:outerShdw blurRad="292100" dist="139700" dir="2700000" algn="tl" rotWithShape="0">
              <a:srgbClr val="333333">
                <a:alpha val="65000"/>
              </a:srgbClr>
            </a:outerShdw>
          </a:effectLst>
        </p:spPr>
      </p:pic>
      <p:pic>
        <p:nvPicPr>
          <p:cNvPr id="8" name="Image 7" descr="Website 3.jpg"/>
          <p:cNvPicPr>
            <a:picLocks noChangeAspect="1"/>
          </p:cNvPicPr>
          <p:nvPr/>
        </p:nvPicPr>
        <p:blipFill rotWithShape="1">
          <a:blip r:embed="rId2">
            <a:extLst>
              <a:ext uri="{28A0092B-C50C-407E-A947-70E740481C1C}">
                <a14:useLocalDpi xmlns:a14="http://schemas.microsoft.com/office/drawing/2010/main" val="0"/>
              </a:ext>
            </a:extLst>
          </a:blip>
          <a:srcRect t="37039" b="16319"/>
          <a:stretch/>
        </p:blipFill>
        <p:spPr>
          <a:xfrm>
            <a:off x="4602001" y="548795"/>
            <a:ext cx="4402645" cy="58060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33177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5809" y="3677178"/>
            <a:ext cx="4624910" cy="1143000"/>
          </a:xfrm>
        </p:spPr>
        <p:txBody>
          <a:bodyPr>
            <a:normAutofit fontScale="90000"/>
          </a:bodyPr>
          <a:lstStyle/>
          <a:p>
            <a:r>
              <a:rPr lang="fr-FR" dirty="0" smtClean="0">
                <a:latin typeface="Arenq"/>
                <a:cs typeface="Arenq"/>
              </a:rPr>
              <a:t>OUR BRAND: DIAPHANE</a:t>
            </a:r>
            <a:endParaRPr lang="fr-FR" dirty="0">
              <a:latin typeface="Arenq"/>
              <a:cs typeface="Arenq"/>
            </a:endParaRPr>
          </a:p>
        </p:txBody>
      </p:sp>
      <p:sp>
        <p:nvSpPr>
          <p:cNvPr id="5" name="Rectangle 4"/>
          <p:cNvSpPr/>
          <p:nvPr/>
        </p:nvSpPr>
        <p:spPr>
          <a:xfrm>
            <a:off x="2275809" y="2069749"/>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3639768" y="206974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4958055" y="2069749"/>
            <a:ext cx="1190134" cy="111076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6227948" y="2069749"/>
            <a:ext cx="672771" cy="1110765"/>
          </a:xfrm>
          <a:prstGeom prst="rect">
            <a:avLst/>
          </a:prstGeom>
          <a:solidFill>
            <a:srgbClr val="8072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988682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6181" y="125441"/>
            <a:ext cx="4624910" cy="1143000"/>
          </a:xfrm>
        </p:spPr>
        <p:txBody>
          <a:bodyPr>
            <a:normAutofit/>
          </a:bodyPr>
          <a:lstStyle/>
          <a:p>
            <a:r>
              <a:rPr lang="fr-FR" sz="3600" dirty="0" smtClean="0">
                <a:latin typeface="Arenq"/>
                <a:cs typeface="Arenq"/>
              </a:rPr>
              <a:t>BRAND NAME</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3" name="ZoneTexte 2"/>
          <p:cNvSpPr txBox="1"/>
          <p:nvPr/>
        </p:nvSpPr>
        <p:spPr>
          <a:xfrm>
            <a:off x="635030" y="2514067"/>
            <a:ext cx="2416644" cy="3139321"/>
          </a:xfrm>
          <a:prstGeom prst="rect">
            <a:avLst/>
          </a:prstGeom>
          <a:noFill/>
        </p:spPr>
        <p:txBody>
          <a:bodyPr wrap="square" rtlCol="0">
            <a:spAutoFit/>
          </a:bodyPr>
          <a:lstStyle/>
          <a:p>
            <a:pPr algn="ctr"/>
            <a:r>
              <a:rPr lang="fr-FR" sz="2000" dirty="0" err="1" smtClean="0">
                <a:latin typeface="ADAM.CG PRO"/>
                <a:cs typeface="ADAM.CG PRO"/>
              </a:rPr>
              <a:t>Transparency</a:t>
            </a:r>
            <a:endParaRPr lang="fr-FR" sz="2000" dirty="0" smtClean="0">
              <a:latin typeface="ADAM.CG PRO"/>
              <a:cs typeface="ADAM.CG PRO"/>
            </a:endParaRPr>
          </a:p>
          <a:p>
            <a:pPr algn="ctr"/>
            <a:r>
              <a:rPr lang="fr-FR" sz="1200" dirty="0" smtClean="0">
                <a:latin typeface="ADAM.CG PRO"/>
                <a:cs typeface="ADAM.CG PRO"/>
              </a:rPr>
              <a:t>(figurative sens)</a:t>
            </a:r>
          </a:p>
          <a:p>
            <a:pPr algn="ctr"/>
            <a:endParaRPr lang="fr-FR" sz="2000" dirty="0" smtClean="0">
              <a:latin typeface="ADAM.CG PRO"/>
              <a:cs typeface="ADAM.CG PRO"/>
            </a:endParaRPr>
          </a:p>
          <a:p>
            <a:pPr algn="ctr"/>
            <a:endParaRPr lang="fr-FR" sz="2000" dirty="0" smtClean="0">
              <a:latin typeface="ADAM.CG PRO"/>
              <a:cs typeface="ADAM.CG PRO"/>
            </a:endParaRPr>
          </a:p>
          <a:p>
            <a:pPr algn="ctr"/>
            <a:endParaRPr lang="fr-FR" sz="2000" dirty="0">
              <a:latin typeface="ADAM.CG PRO"/>
              <a:cs typeface="ADAM.CG PRO"/>
            </a:endParaRPr>
          </a:p>
          <a:p>
            <a:pPr algn="ctr"/>
            <a:r>
              <a:rPr lang="fr-FR" sz="2000" dirty="0" err="1" smtClean="0">
                <a:latin typeface="ADAM.CG PRO"/>
                <a:cs typeface="ADAM.CG PRO"/>
              </a:rPr>
              <a:t>Diaphanês</a:t>
            </a:r>
            <a:endParaRPr lang="fr-FR" sz="2000" dirty="0" smtClean="0">
              <a:latin typeface="ADAM.CG PRO"/>
              <a:cs typeface="ADAM.CG PRO"/>
            </a:endParaRPr>
          </a:p>
          <a:p>
            <a:pPr algn="ctr"/>
            <a:endParaRPr lang="fr-FR" sz="2000" dirty="0" smtClean="0">
              <a:latin typeface="ADAM.CG PRO"/>
              <a:cs typeface="ADAM.CG PRO"/>
            </a:endParaRPr>
          </a:p>
          <a:p>
            <a:pPr algn="ctr"/>
            <a:endParaRPr lang="fr-FR" sz="2000" dirty="0">
              <a:latin typeface="ADAM.CG PRO"/>
              <a:cs typeface="ADAM.CG PRO"/>
            </a:endParaRPr>
          </a:p>
          <a:p>
            <a:pPr algn="ctr"/>
            <a:endParaRPr lang="fr-FR" sz="2000" dirty="0">
              <a:latin typeface="ADAM.CG PRO"/>
              <a:cs typeface="ADAM.CG PRO"/>
            </a:endParaRPr>
          </a:p>
          <a:p>
            <a:pPr algn="ctr"/>
            <a:r>
              <a:rPr lang="fr-FR" sz="2000" dirty="0" smtClean="0">
                <a:latin typeface="ADAM.CG PRO"/>
                <a:cs typeface="ADAM.CG PRO"/>
              </a:rPr>
              <a:t>Dépoli </a:t>
            </a:r>
          </a:p>
        </p:txBody>
      </p:sp>
      <p:cxnSp>
        <p:nvCxnSpPr>
          <p:cNvPr id="7" name="Connecteur droit avec flèche 6"/>
          <p:cNvCxnSpPr/>
          <p:nvPr/>
        </p:nvCxnSpPr>
        <p:spPr>
          <a:xfrm>
            <a:off x="1813373" y="3008019"/>
            <a:ext cx="0" cy="635082"/>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 name="Connecteur droit avec flèche 8"/>
          <p:cNvCxnSpPr/>
          <p:nvPr/>
        </p:nvCxnSpPr>
        <p:spPr>
          <a:xfrm>
            <a:off x="1813373" y="4254171"/>
            <a:ext cx="0" cy="635082"/>
          </a:xfrm>
          <a:prstGeom prst="straightConnector1">
            <a:avLst/>
          </a:prstGeom>
          <a:ln>
            <a:solidFill>
              <a:srgbClr val="7F7F7F"/>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p:nvPr/>
        </p:nvCxnSpPr>
        <p:spPr>
          <a:xfrm>
            <a:off x="2857638" y="3943000"/>
            <a:ext cx="2116769" cy="0"/>
          </a:xfrm>
          <a:prstGeom prst="straightConnector1">
            <a:avLst/>
          </a:prstGeom>
          <a:ln>
            <a:solidFill>
              <a:srgbClr val="7F7F7F"/>
            </a:solidFill>
            <a:tailEnd type="arrow"/>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5239003" y="3607819"/>
            <a:ext cx="2910557" cy="646331"/>
          </a:xfrm>
          <a:prstGeom prst="rect">
            <a:avLst/>
          </a:prstGeom>
          <a:noFill/>
        </p:spPr>
        <p:txBody>
          <a:bodyPr wrap="square" rtlCol="0">
            <a:spAutoFit/>
          </a:bodyPr>
          <a:lstStyle/>
          <a:p>
            <a:r>
              <a:rPr lang="fr-FR" sz="3600" dirty="0" smtClean="0">
                <a:latin typeface="ADAM.CG PRO"/>
                <a:cs typeface="ADAM.CG PRO"/>
              </a:rPr>
              <a:t>DIAPHANE</a:t>
            </a:r>
            <a:endParaRPr lang="fr-FR" sz="3600" dirty="0">
              <a:latin typeface="ADAM.CG PRO"/>
              <a:cs typeface="ADAM.CG PRO"/>
            </a:endParaRPr>
          </a:p>
        </p:txBody>
      </p:sp>
    </p:spTree>
    <p:extLst>
      <p:ext uri="{BB962C8B-B14F-4D97-AF65-F5344CB8AC3E}">
        <p14:creationId xmlns:p14="http://schemas.microsoft.com/office/powerpoint/2010/main" val="18715889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4745" y="125441"/>
            <a:ext cx="4624910" cy="1143000"/>
          </a:xfrm>
        </p:spPr>
        <p:txBody>
          <a:bodyPr>
            <a:normAutofit/>
          </a:bodyPr>
          <a:lstStyle/>
          <a:p>
            <a:r>
              <a:rPr lang="fr-FR" sz="3600" dirty="0" smtClean="0">
                <a:latin typeface="Arenq"/>
                <a:cs typeface="Arenq"/>
              </a:rPr>
              <a:t>logo</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3" name="Image 2" descr="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45" y="1916454"/>
            <a:ext cx="4931639" cy="1920420"/>
          </a:xfrm>
          <a:prstGeom prst="rect">
            <a:avLst/>
          </a:prstGeom>
        </p:spPr>
      </p:pic>
      <p:pic>
        <p:nvPicPr>
          <p:cNvPr id="4" name="Image 3" descr="3-aligné-sur-i.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31" y="4039825"/>
            <a:ext cx="6610832" cy="2465352"/>
          </a:xfrm>
          <a:prstGeom prst="rect">
            <a:avLst/>
          </a:prstGeom>
        </p:spPr>
      </p:pic>
      <p:cxnSp>
        <p:nvCxnSpPr>
          <p:cNvPr id="8" name="Connecteur droit 7"/>
          <p:cNvCxnSpPr>
            <a:stCxn id="4" idx="0"/>
          </p:cNvCxnSpPr>
          <p:nvPr/>
        </p:nvCxnSpPr>
        <p:spPr>
          <a:xfrm>
            <a:off x="3086785" y="4039825"/>
            <a:ext cx="539793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5216384" y="3440026"/>
            <a:ext cx="2593644" cy="400110"/>
          </a:xfrm>
          <a:prstGeom prst="rect">
            <a:avLst/>
          </a:prstGeom>
          <a:noFill/>
        </p:spPr>
        <p:txBody>
          <a:bodyPr wrap="square" rtlCol="0">
            <a:spAutoFit/>
          </a:bodyPr>
          <a:lstStyle/>
          <a:p>
            <a:pPr algn="r"/>
            <a:r>
              <a:rPr lang="fr-FR" sz="2000" b="1" dirty="0" smtClean="0"/>
              <a:t>Logo</a:t>
            </a:r>
            <a:endParaRPr lang="fr-FR" sz="2000" b="1" dirty="0"/>
          </a:p>
        </p:txBody>
      </p:sp>
      <p:sp>
        <p:nvSpPr>
          <p:cNvPr id="12" name="ZoneTexte 11"/>
          <p:cNvSpPr txBox="1"/>
          <p:nvPr/>
        </p:nvSpPr>
        <p:spPr>
          <a:xfrm>
            <a:off x="5216384" y="4322085"/>
            <a:ext cx="2593644" cy="400110"/>
          </a:xfrm>
          <a:prstGeom prst="rect">
            <a:avLst/>
          </a:prstGeom>
          <a:noFill/>
        </p:spPr>
        <p:txBody>
          <a:bodyPr wrap="square" rtlCol="0">
            <a:spAutoFit/>
          </a:bodyPr>
          <a:lstStyle/>
          <a:p>
            <a:pPr algn="r"/>
            <a:r>
              <a:rPr lang="fr-FR" sz="2000" b="1" dirty="0" smtClean="0"/>
              <a:t>Logo </a:t>
            </a:r>
            <a:r>
              <a:rPr lang="fr-FR" sz="2000" b="1" dirty="0" err="1" smtClean="0"/>
              <a:t>with</a:t>
            </a:r>
            <a:r>
              <a:rPr lang="fr-FR" sz="2000" b="1" dirty="0" smtClean="0"/>
              <a:t> </a:t>
            </a:r>
            <a:r>
              <a:rPr lang="fr-FR" sz="2000" b="1" dirty="0" err="1" smtClean="0"/>
              <a:t>baseline</a:t>
            </a:r>
            <a:endParaRPr lang="fr-FR" sz="2000" b="1" dirty="0"/>
          </a:p>
        </p:txBody>
      </p:sp>
    </p:spTree>
    <p:extLst>
      <p:ext uri="{BB962C8B-B14F-4D97-AF65-F5344CB8AC3E}">
        <p14:creationId xmlns:p14="http://schemas.microsoft.com/office/powerpoint/2010/main" val="49780702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4745" y="125441"/>
            <a:ext cx="4624910" cy="1143000"/>
          </a:xfrm>
        </p:spPr>
        <p:txBody>
          <a:bodyPr>
            <a:normAutofit/>
          </a:bodyPr>
          <a:lstStyle/>
          <a:p>
            <a:r>
              <a:rPr lang="fr-FR" sz="3600" dirty="0" err="1" smtClean="0">
                <a:latin typeface="Arenq"/>
                <a:cs typeface="Arenq"/>
              </a:rPr>
              <a:t>BASELiNE</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3" name="ZoneTexte 2"/>
          <p:cNvSpPr txBox="1"/>
          <p:nvPr/>
        </p:nvSpPr>
        <p:spPr>
          <a:xfrm>
            <a:off x="827087" y="3026222"/>
            <a:ext cx="3562660" cy="1323439"/>
          </a:xfrm>
          <a:prstGeom prst="rect">
            <a:avLst/>
          </a:prstGeom>
          <a:noFill/>
        </p:spPr>
        <p:txBody>
          <a:bodyPr wrap="square" rtlCol="0">
            <a:spAutoFit/>
          </a:bodyPr>
          <a:lstStyle/>
          <a:p>
            <a:pPr algn="ctr"/>
            <a:r>
              <a:rPr lang="fr-FR" sz="4000" dirty="0" smtClean="0">
                <a:latin typeface="Goudy Old Style"/>
                <a:cs typeface="Goudy Old Style"/>
              </a:rPr>
              <a:t>« </a:t>
            </a:r>
            <a:r>
              <a:rPr lang="fr-FR" sz="4000" dirty="0" err="1" smtClean="0">
                <a:latin typeface="Goudy Old Style"/>
                <a:cs typeface="Goudy Old Style"/>
              </a:rPr>
              <a:t>Handmade</a:t>
            </a:r>
            <a:r>
              <a:rPr lang="fr-FR" sz="4000" dirty="0" smtClean="0">
                <a:latin typeface="Goudy Old Style"/>
                <a:cs typeface="Goudy Old Style"/>
              </a:rPr>
              <a:t> in </a:t>
            </a:r>
          </a:p>
          <a:p>
            <a:pPr algn="ctr"/>
            <a:r>
              <a:rPr lang="fr-FR" sz="4000" dirty="0" err="1" smtClean="0">
                <a:latin typeface="Goudy Old Style"/>
                <a:cs typeface="Goudy Old Style"/>
              </a:rPr>
              <a:t>your</a:t>
            </a:r>
            <a:r>
              <a:rPr lang="fr-FR" sz="4000" dirty="0" smtClean="0">
                <a:latin typeface="Goudy Old Style"/>
                <a:cs typeface="Goudy Old Style"/>
              </a:rPr>
              <a:t> hands… »</a:t>
            </a:r>
            <a:endParaRPr lang="fr-FR" sz="4000" dirty="0">
              <a:latin typeface="Goudy Old Style"/>
              <a:cs typeface="Goudy Old Style"/>
            </a:endParaRPr>
          </a:p>
        </p:txBody>
      </p:sp>
      <p:pic>
        <p:nvPicPr>
          <p:cNvPr id="4" name="Image 3"/>
          <p:cNvPicPr>
            <a:picLocks noChangeAspect="1"/>
          </p:cNvPicPr>
          <p:nvPr/>
        </p:nvPicPr>
        <p:blipFill>
          <a:blip r:embed="rId2"/>
          <a:stretch>
            <a:fillRect/>
          </a:stretch>
        </p:blipFill>
        <p:spPr>
          <a:xfrm>
            <a:off x="5419677" y="188640"/>
            <a:ext cx="3597528" cy="53531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467099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9972" y="125441"/>
            <a:ext cx="6158777" cy="1143000"/>
          </a:xfrm>
        </p:spPr>
        <p:txBody>
          <a:bodyPr>
            <a:normAutofit/>
          </a:bodyPr>
          <a:lstStyle/>
          <a:p>
            <a:pPr algn="l"/>
            <a:r>
              <a:rPr lang="fr-FR" sz="3600" dirty="0" smtClean="0">
                <a:latin typeface="Arenq"/>
                <a:cs typeface="Arenq"/>
              </a:rPr>
              <a:t>FONT </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9" name="Image 8" descr="Capture d’écran 2015-12-10 à 13.32.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077" y="2044005"/>
            <a:ext cx="3741436" cy="1642997"/>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657077" y="4164872"/>
            <a:ext cx="3741436" cy="1780197"/>
          </a:xfrm>
          <a:prstGeom prst="rect">
            <a:avLst/>
          </a:prstGeom>
          <a:solidFill>
            <a:schemeClr val="accent1">
              <a:lumMod val="40000"/>
              <a:lumOff val="60000"/>
            </a:schemeClr>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p:cNvSpPr txBox="1"/>
          <p:nvPr/>
        </p:nvSpPr>
        <p:spPr>
          <a:xfrm>
            <a:off x="674714" y="4251520"/>
            <a:ext cx="3723799" cy="2062103"/>
          </a:xfrm>
          <a:prstGeom prst="rect">
            <a:avLst/>
          </a:prstGeom>
          <a:noFill/>
        </p:spPr>
        <p:txBody>
          <a:bodyPr wrap="square" rtlCol="0">
            <a:spAutoFit/>
          </a:bodyPr>
          <a:lstStyle/>
          <a:p>
            <a:r>
              <a:rPr lang="fr-FR" sz="1600" dirty="0" smtClean="0">
                <a:latin typeface="Goudy Old Style"/>
                <a:cs typeface="Goudy Old Style"/>
              </a:rPr>
              <a:t>BASELINE</a:t>
            </a:r>
          </a:p>
          <a:p>
            <a:endParaRPr lang="fr-FR" sz="1600" dirty="0">
              <a:latin typeface="Goudy Old Style"/>
              <a:cs typeface="Goudy Old Style"/>
            </a:endParaRPr>
          </a:p>
          <a:p>
            <a:r>
              <a:rPr lang="fr-FR" sz="1600" dirty="0" smtClean="0">
                <a:latin typeface="Goudy Old Style"/>
                <a:cs typeface="Goudy Old Style"/>
              </a:rPr>
              <a:t>Goudy Old Style Italic</a:t>
            </a:r>
          </a:p>
          <a:p>
            <a:endParaRPr lang="fr-FR" sz="1600" dirty="0">
              <a:latin typeface="Goudy Old Style"/>
              <a:cs typeface="Goudy Old Style"/>
            </a:endParaRPr>
          </a:p>
          <a:p>
            <a:r>
              <a:rPr lang="nl-NL" sz="1600" dirty="0" err="1">
                <a:latin typeface="Goudy Old Style"/>
                <a:cs typeface="Goudy Old Style"/>
              </a:rPr>
              <a:t>abcdefghijklmnopqrstuvwxyz</a:t>
            </a:r>
            <a:endParaRPr lang="nl-NL" sz="1600" dirty="0">
              <a:latin typeface="Goudy Old Style"/>
              <a:cs typeface="Goudy Old Style"/>
            </a:endParaRPr>
          </a:p>
          <a:p>
            <a:r>
              <a:rPr lang="nl-NL" sz="1600" dirty="0">
                <a:latin typeface="Goudy Old Style"/>
                <a:cs typeface="Goudy Old Style"/>
              </a:rPr>
              <a:t>1234567890 + = * % ^ ( ) ! ? ‘ " &amp; @ # / ; </a:t>
            </a:r>
            <a:endParaRPr lang="fr-FR" sz="1600" dirty="0" smtClean="0">
              <a:latin typeface="Goudy Old Style"/>
              <a:cs typeface="Goudy Old Style"/>
            </a:endParaRPr>
          </a:p>
          <a:p>
            <a:endParaRPr lang="fr-FR" sz="1600" dirty="0">
              <a:latin typeface="Goudy Old Style"/>
              <a:cs typeface="Goudy Old Style"/>
            </a:endParaRPr>
          </a:p>
          <a:p>
            <a:r>
              <a:rPr lang="fr-FR" sz="1600" dirty="0" smtClean="0">
                <a:latin typeface="Goudy Old Style"/>
                <a:cs typeface="Goudy Old Style"/>
              </a:rPr>
              <a:t> </a:t>
            </a:r>
            <a:endParaRPr lang="fr-FR" sz="1600" dirty="0">
              <a:latin typeface="Goudy Old Style"/>
              <a:cs typeface="Goudy Old Style"/>
            </a:endParaRPr>
          </a:p>
        </p:txBody>
      </p:sp>
      <p:pic>
        <p:nvPicPr>
          <p:cNvPr id="14" name="Image 13" descr="Logo.png"/>
          <p:cNvPicPr>
            <a:picLocks noChangeAspect="1"/>
          </p:cNvPicPr>
          <p:nvPr/>
        </p:nvPicPr>
        <p:blipFill rotWithShape="1">
          <a:blip r:embed="rId3">
            <a:extLst>
              <a:ext uri="{28A0092B-C50C-407E-A947-70E740481C1C}">
                <a14:useLocalDpi xmlns:a14="http://schemas.microsoft.com/office/drawing/2010/main" val="0"/>
              </a:ext>
            </a:extLst>
          </a:blip>
          <a:srcRect r="62494"/>
          <a:stretch/>
        </p:blipFill>
        <p:spPr>
          <a:xfrm>
            <a:off x="5142588" y="2869077"/>
            <a:ext cx="1849663" cy="1920420"/>
          </a:xfrm>
          <a:prstGeom prst="rect">
            <a:avLst/>
          </a:prstGeom>
        </p:spPr>
      </p:pic>
    </p:spTree>
    <p:extLst>
      <p:ext uri="{BB962C8B-B14F-4D97-AF65-F5344CB8AC3E}">
        <p14:creationId xmlns:p14="http://schemas.microsoft.com/office/powerpoint/2010/main" val="190153373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1678" y="141123"/>
            <a:ext cx="6158777" cy="1143000"/>
          </a:xfrm>
        </p:spPr>
        <p:txBody>
          <a:bodyPr>
            <a:normAutofit/>
          </a:bodyPr>
          <a:lstStyle/>
          <a:p>
            <a:r>
              <a:rPr lang="fr-FR" sz="3600" dirty="0" smtClean="0">
                <a:latin typeface="Arenq"/>
                <a:cs typeface="Arenq"/>
              </a:rPr>
              <a:t>BRAND VALUES</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6" name="ZoneTexte 5"/>
          <p:cNvSpPr txBox="1"/>
          <p:nvPr/>
        </p:nvSpPr>
        <p:spPr>
          <a:xfrm>
            <a:off x="1848695" y="2113096"/>
            <a:ext cx="4811760" cy="3539431"/>
          </a:xfrm>
          <a:prstGeom prst="rect">
            <a:avLst/>
          </a:prstGeom>
          <a:noFill/>
        </p:spPr>
        <p:txBody>
          <a:bodyPr wrap="square" rtlCol="0">
            <a:spAutoFit/>
          </a:bodyPr>
          <a:lstStyle/>
          <a:p>
            <a:pPr marL="342900" indent="-342900">
              <a:buFont typeface="Wingdings" charset="2"/>
              <a:buChar char="§"/>
            </a:pPr>
            <a:r>
              <a:rPr lang="fr-FR" sz="2800" i="1" dirty="0" err="1" smtClean="0">
                <a:solidFill>
                  <a:schemeClr val="bg2">
                    <a:lumMod val="25000"/>
                  </a:schemeClr>
                </a:solidFill>
              </a:rPr>
              <a:t>Democratic</a:t>
            </a:r>
            <a:endParaRPr lang="fr-FR" sz="2800" i="1" dirty="0" smtClean="0">
              <a:solidFill>
                <a:schemeClr val="bg2">
                  <a:lumMod val="25000"/>
                </a:schemeClr>
              </a:solidFill>
            </a:endParaRPr>
          </a:p>
          <a:p>
            <a:pPr marL="342900" indent="-342900">
              <a:buFont typeface="Wingdings" charset="2"/>
              <a:buChar char="§"/>
            </a:pPr>
            <a:r>
              <a:rPr lang="fr-FR" sz="2800" i="1" dirty="0" smtClean="0">
                <a:solidFill>
                  <a:schemeClr val="bg2">
                    <a:lumMod val="25000"/>
                  </a:schemeClr>
                </a:solidFill>
              </a:rPr>
              <a:t>Product Concept</a:t>
            </a:r>
          </a:p>
          <a:p>
            <a:pPr marL="342900" indent="-342900">
              <a:buFont typeface="Wingdings" charset="2"/>
              <a:buChar char="§"/>
            </a:pPr>
            <a:r>
              <a:rPr lang="fr-FR" sz="2800" i="1" dirty="0" smtClean="0">
                <a:solidFill>
                  <a:schemeClr val="bg2">
                    <a:lumMod val="25000"/>
                  </a:schemeClr>
                </a:solidFill>
              </a:rPr>
              <a:t>Unique</a:t>
            </a:r>
          </a:p>
          <a:p>
            <a:pPr marL="342900" indent="-342900">
              <a:buFont typeface="Wingdings" charset="2"/>
              <a:buChar char="§"/>
            </a:pPr>
            <a:r>
              <a:rPr lang="fr-FR" sz="2800" i="1" dirty="0" err="1" smtClean="0">
                <a:solidFill>
                  <a:schemeClr val="bg2">
                    <a:lumMod val="25000"/>
                  </a:schemeClr>
                </a:solidFill>
              </a:rPr>
              <a:t>Fair</a:t>
            </a:r>
            <a:r>
              <a:rPr lang="fr-FR" sz="2800" i="1" dirty="0" smtClean="0">
                <a:solidFill>
                  <a:schemeClr val="bg2">
                    <a:lumMod val="25000"/>
                  </a:schemeClr>
                </a:solidFill>
              </a:rPr>
              <a:t> </a:t>
            </a:r>
            <a:r>
              <a:rPr lang="fr-FR" sz="2800" i="1" dirty="0" err="1" smtClean="0">
                <a:solidFill>
                  <a:schemeClr val="bg2">
                    <a:lumMod val="25000"/>
                  </a:schemeClr>
                </a:solidFill>
              </a:rPr>
              <a:t>trade</a:t>
            </a:r>
            <a:endParaRPr lang="fr-FR" sz="2800" i="1" dirty="0" smtClean="0">
              <a:solidFill>
                <a:schemeClr val="bg2">
                  <a:lumMod val="25000"/>
                </a:schemeClr>
              </a:solidFill>
            </a:endParaRPr>
          </a:p>
          <a:p>
            <a:pPr marL="342900" indent="-342900">
              <a:buFont typeface="Wingdings" charset="2"/>
              <a:buChar char="§"/>
            </a:pPr>
            <a:r>
              <a:rPr lang="fr-FR" sz="2800" i="1" dirty="0" err="1" smtClean="0">
                <a:solidFill>
                  <a:schemeClr val="bg2">
                    <a:lumMod val="25000"/>
                  </a:schemeClr>
                </a:solidFill>
              </a:rPr>
              <a:t>Collectivism</a:t>
            </a:r>
            <a:r>
              <a:rPr lang="fr-FR" sz="2800" i="1" dirty="0" smtClean="0">
                <a:solidFill>
                  <a:schemeClr val="bg2">
                    <a:lumMod val="25000"/>
                  </a:schemeClr>
                </a:solidFill>
              </a:rPr>
              <a:t> spirit </a:t>
            </a:r>
          </a:p>
          <a:p>
            <a:pPr marL="342900" indent="-342900">
              <a:buFont typeface="Wingdings" charset="2"/>
              <a:buChar char="§"/>
            </a:pPr>
            <a:r>
              <a:rPr lang="fr-FR" sz="2800" i="1" dirty="0" smtClean="0">
                <a:solidFill>
                  <a:schemeClr val="bg2">
                    <a:lumMod val="25000"/>
                  </a:schemeClr>
                </a:solidFill>
              </a:rPr>
              <a:t>Sharing</a:t>
            </a:r>
          </a:p>
          <a:p>
            <a:pPr marL="342900" indent="-342900">
              <a:buFont typeface="Wingdings" charset="2"/>
              <a:buChar char="§"/>
            </a:pPr>
            <a:r>
              <a:rPr lang="fr-FR" sz="2800" i="1" dirty="0" smtClean="0">
                <a:solidFill>
                  <a:schemeClr val="bg2">
                    <a:lumMod val="25000"/>
                  </a:schemeClr>
                </a:solidFill>
              </a:rPr>
              <a:t>Team spirit</a:t>
            </a:r>
          </a:p>
          <a:p>
            <a:pPr marL="342900" indent="-342900">
              <a:buFont typeface="Wingdings" charset="2"/>
              <a:buChar char="§"/>
            </a:pPr>
            <a:endParaRPr lang="fr-FR" sz="2800" i="1" dirty="0">
              <a:solidFill>
                <a:schemeClr val="bg2">
                  <a:lumMod val="25000"/>
                </a:schemeClr>
              </a:solidFill>
            </a:endParaRPr>
          </a:p>
        </p:txBody>
      </p:sp>
    </p:spTree>
    <p:extLst>
      <p:ext uri="{BB962C8B-B14F-4D97-AF65-F5344CB8AC3E}">
        <p14:creationId xmlns:p14="http://schemas.microsoft.com/office/powerpoint/2010/main" val="36088179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fe31ec2bde62191b0eb5deb0a3c632f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393" y="0"/>
            <a:ext cx="4574607" cy="6858000"/>
          </a:xfrm>
          <a:prstGeom prst="rect">
            <a:avLst/>
          </a:prstGeom>
        </p:spPr>
      </p:pic>
      <p:sp>
        <p:nvSpPr>
          <p:cNvPr id="7" name="ZoneTexte 6"/>
          <p:cNvSpPr txBox="1"/>
          <p:nvPr/>
        </p:nvSpPr>
        <p:spPr>
          <a:xfrm>
            <a:off x="237067" y="508000"/>
            <a:ext cx="3420533" cy="523220"/>
          </a:xfrm>
          <a:prstGeom prst="rect">
            <a:avLst/>
          </a:prstGeom>
          <a:noFill/>
        </p:spPr>
        <p:txBody>
          <a:bodyPr wrap="square" rtlCol="0">
            <a:spAutoFit/>
          </a:bodyPr>
          <a:lstStyle/>
          <a:p>
            <a:r>
              <a:rPr lang="fr-FR" sz="2800" u="sng" dirty="0" err="1" smtClean="0">
                <a:latin typeface="Arenq"/>
                <a:cs typeface="Arenq"/>
              </a:rPr>
              <a:t>Presentation</a:t>
            </a:r>
            <a:endParaRPr lang="fr-FR" sz="2800" u="sng" dirty="0">
              <a:latin typeface="Arenq"/>
              <a:cs typeface="Arenq"/>
            </a:endParaRPr>
          </a:p>
        </p:txBody>
      </p:sp>
      <p:sp>
        <p:nvSpPr>
          <p:cNvPr id="8" name="ZoneTexte 7"/>
          <p:cNvSpPr txBox="1"/>
          <p:nvPr/>
        </p:nvSpPr>
        <p:spPr>
          <a:xfrm>
            <a:off x="606479" y="1539041"/>
            <a:ext cx="3673524" cy="5170645"/>
          </a:xfrm>
          <a:prstGeom prst="rect">
            <a:avLst/>
          </a:prstGeom>
          <a:noFill/>
        </p:spPr>
        <p:txBody>
          <a:bodyPr wrap="square" rtlCol="0">
            <a:spAutoFit/>
          </a:bodyPr>
          <a:lstStyle/>
          <a:p>
            <a:pPr marL="285750" indent="-285750">
              <a:buFont typeface="Wingdings" charset="2"/>
              <a:buChar char="§"/>
            </a:pPr>
            <a:r>
              <a:rPr lang="fr-FR" sz="2200" dirty="0" err="1"/>
              <a:t>Birth</a:t>
            </a:r>
            <a:r>
              <a:rPr lang="fr-FR" sz="2200" dirty="0"/>
              <a:t> date : 27 </a:t>
            </a:r>
            <a:r>
              <a:rPr lang="fr-FR" sz="2200" dirty="0" err="1"/>
              <a:t>June</a:t>
            </a:r>
            <a:r>
              <a:rPr lang="fr-FR" sz="2200" dirty="0"/>
              <a:t>, </a:t>
            </a:r>
            <a:r>
              <a:rPr lang="fr-FR" sz="2200" dirty="0" smtClean="0"/>
              <a:t>2015</a:t>
            </a:r>
          </a:p>
          <a:p>
            <a:pPr marL="285750" indent="-285750">
              <a:buFont typeface="Wingdings" charset="2"/>
              <a:buChar char="§"/>
            </a:pPr>
            <a:endParaRPr lang="fr-FR" sz="2200" dirty="0"/>
          </a:p>
          <a:p>
            <a:pPr marL="285750" indent="-285750">
              <a:buFont typeface="Wingdings" charset="2"/>
              <a:buChar char="§"/>
            </a:pPr>
            <a:r>
              <a:rPr lang="fr-FR" sz="2200" dirty="0" smtClean="0"/>
              <a:t>New concept </a:t>
            </a:r>
            <a:r>
              <a:rPr lang="fr-FR" sz="2200" dirty="0" err="1" smtClean="0"/>
              <a:t>with</a:t>
            </a:r>
            <a:r>
              <a:rPr lang="fr-FR" sz="2200" dirty="0" smtClean="0"/>
              <a:t> new services</a:t>
            </a:r>
          </a:p>
          <a:p>
            <a:pPr marL="285750" indent="-285750">
              <a:buFont typeface="Wingdings" charset="2"/>
              <a:buChar char="§"/>
            </a:pPr>
            <a:endParaRPr lang="fr-FR" sz="2200" dirty="0" smtClean="0"/>
          </a:p>
          <a:p>
            <a:pPr marL="285750" indent="-285750">
              <a:buFont typeface="Wingdings" charset="2"/>
              <a:buChar char="§"/>
            </a:pPr>
            <a:r>
              <a:rPr lang="fr-FR" sz="2200" dirty="0" smtClean="0"/>
              <a:t>New organisation of the </a:t>
            </a:r>
            <a:r>
              <a:rPr lang="fr-FR" sz="2200" dirty="0" err="1" smtClean="0"/>
              <a:t>work</a:t>
            </a:r>
            <a:r>
              <a:rPr lang="fr-FR" sz="2200" dirty="0" smtClean="0"/>
              <a:t> inside the </a:t>
            </a:r>
            <a:r>
              <a:rPr lang="fr-FR" sz="2200" dirty="0" err="1" smtClean="0"/>
              <a:t>fabric</a:t>
            </a:r>
            <a:endParaRPr lang="fr-FR" sz="2200" dirty="0" smtClean="0"/>
          </a:p>
          <a:p>
            <a:pPr marL="285750" indent="-285750">
              <a:buFont typeface="Wingdings" charset="2"/>
              <a:buChar char="§"/>
            </a:pPr>
            <a:endParaRPr lang="fr-FR" sz="2200" dirty="0" smtClean="0"/>
          </a:p>
          <a:p>
            <a:pPr marL="285750" indent="-285750">
              <a:buFont typeface="Wingdings" charset="2"/>
              <a:buChar char="§"/>
            </a:pPr>
            <a:r>
              <a:rPr lang="fr-FR" sz="2200" dirty="0" err="1" smtClean="0"/>
              <a:t>Only</a:t>
            </a:r>
            <a:r>
              <a:rPr lang="fr-FR" sz="2200" dirty="0" smtClean="0"/>
              <a:t> </a:t>
            </a:r>
            <a:r>
              <a:rPr lang="fr-FR" sz="2200" dirty="0" err="1" smtClean="0"/>
              <a:t>workers</a:t>
            </a:r>
            <a:endParaRPr lang="fr-FR" sz="2200" dirty="0" smtClean="0"/>
          </a:p>
          <a:p>
            <a:pPr marL="285750" indent="-285750">
              <a:buFont typeface="Wingdings" charset="2"/>
              <a:buChar char="§"/>
            </a:pPr>
            <a:endParaRPr lang="fr-FR" sz="2200" dirty="0" smtClean="0"/>
          </a:p>
          <a:p>
            <a:pPr marL="285750" indent="-285750">
              <a:buFont typeface="Wingdings" charset="2"/>
              <a:buChar char="§"/>
            </a:pPr>
            <a:r>
              <a:rPr lang="fr-FR" sz="2200" dirty="0" err="1" smtClean="0"/>
              <a:t>Bespoke</a:t>
            </a:r>
            <a:r>
              <a:rPr lang="fr-FR" sz="2200" dirty="0" smtClean="0"/>
              <a:t> </a:t>
            </a:r>
            <a:r>
              <a:rPr lang="fr-FR" sz="2200" dirty="0" err="1" smtClean="0"/>
              <a:t>product</a:t>
            </a:r>
            <a:endParaRPr lang="fr-FR" sz="2200" dirty="0" smtClean="0"/>
          </a:p>
          <a:p>
            <a:pPr marL="285750" indent="-285750">
              <a:buFont typeface="Wingdings" charset="2"/>
              <a:buChar char="§"/>
            </a:pPr>
            <a:endParaRPr lang="fr-FR" sz="2200" dirty="0" smtClean="0"/>
          </a:p>
          <a:p>
            <a:pPr marL="285750" indent="-285750">
              <a:buFont typeface="Wingdings" charset="2"/>
              <a:buChar char="§"/>
            </a:pPr>
            <a:r>
              <a:rPr lang="fr-FR" sz="2200" dirty="0" err="1" smtClean="0"/>
              <a:t>Share</a:t>
            </a:r>
            <a:r>
              <a:rPr lang="fr-FR" sz="2200" dirty="0" smtClean="0"/>
              <a:t> and </a:t>
            </a:r>
            <a:r>
              <a:rPr lang="fr-FR" sz="2200" dirty="0" err="1" smtClean="0"/>
              <a:t>meet</a:t>
            </a:r>
            <a:r>
              <a:rPr lang="fr-FR" sz="2200" dirty="0" smtClean="0"/>
              <a:t> the client: </a:t>
            </a:r>
            <a:r>
              <a:rPr lang="fr-FR" sz="2200" dirty="0" err="1" smtClean="0"/>
              <a:t>transparency</a:t>
            </a:r>
            <a:endParaRPr lang="fr-FR" sz="2200" dirty="0" smtClean="0"/>
          </a:p>
          <a:p>
            <a:pPr marL="285750" indent="-285750">
              <a:buFont typeface="Wingdings" charset="2"/>
              <a:buChar char="§"/>
            </a:pPr>
            <a:endParaRPr lang="fr-FR" sz="2200" dirty="0"/>
          </a:p>
        </p:txBody>
      </p:sp>
    </p:spTree>
    <p:extLst>
      <p:ext uri="{BB962C8B-B14F-4D97-AF65-F5344CB8AC3E}">
        <p14:creationId xmlns:p14="http://schemas.microsoft.com/office/powerpoint/2010/main" val="153090584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7108" y="125443"/>
            <a:ext cx="6158777" cy="1143000"/>
          </a:xfrm>
        </p:spPr>
        <p:txBody>
          <a:bodyPr>
            <a:normAutofit/>
          </a:bodyPr>
          <a:lstStyle/>
          <a:p>
            <a:r>
              <a:rPr lang="fr-FR" sz="3600" dirty="0" smtClean="0">
                <a:latin typeface="Arenq"/>
                <a:cs typeface="Arenq"/>
              </a:rPr>
              <a:t>TARGET</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4" name="Image 3"/>
          <p:cNvPicPr>
            <a:picLocks noChangeAspect="1"/>
          </p:cNvPicPr>
          <p:nvPr/>
        </p:nvPicPr>
        <p:blipFill rotWithShape="1">
          <a:blip r:embed="rId2"/>
          <a:srcRect b="3411"/>
          <a:stretch/>
        </p:blipFill>
        <p:spPr>
          <a:xfrm>
            <a:off x="3982128" y="1916832"/>
            <a:ext cx="5001092" cy="3220342"/>
          </a:xfrm>
          <a:prstGeom prst="rect">
            <a:avLst/>
          </a:prstGeom>
        </p:spPr>
      </p:pic>
      <p:sp>
        <p:nvSpPr>
          <p:cNvPr id="6" name="Shape 125"/>
          <p:cNvSpPr/>
          <p:nvPr/>
        </p:nvSpPr>
        <p:spPr>
          <a:xfrm>
            <a:off x="427219" y="1694679"/>
            <a:ext cx="3319744" cy="410368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444500" indent="-444500" algn="l">
              <a:buSzPct val="75000"/>
              <a:buChar char="•"/>
            </a:pPr>
            <a:r>
              <a:rPr sz="2000" b="1" dirty="0" smtClean="0"/>
              <a:t>Woman</a:t>
            </a:r>
            <a:endParaRPr sz="2000" b="1" dirty="0"/>
          </a:p>
          <a:p>
            <a:pPr marL="444500" indent="-444500" algn="l">
              <a:buSzPct val="75000"/>
              <a:buChar char="•"/>
            </a:pPr>
            <a:r>
              <a:rPr sz="2000" b="1" dirty="0" smtClean="0"/>
              <a:t>3</a:t>
            </a:r>
            <a:r>
              <a:rPr lang="fr-FR" sz="2000" b="1" dirty="0" smtClean="0"/>
              <a:t>5</a:t>
            </a:r>
            <a:r>
              <a:rPr sz="2000" b="1" dirty="0" smtClean="0"/>
              <a:t>-55</a:t>
            </a:r>
            <a:endParaRPr sz="2000" b="1" dirty="0"/>
          </a:p>
          <a:p>
            <a:pPr marL="444500" indent="-444500" algn="l">
              <a:buSzPct val="75000"/>
              <a:buChar char="•"/>
            </a:pPr>
            <a:r>
              <a:rPr sz="2000" b="1" dirty="0" smtClean="0"/>
              <a:t>Wealthy</a:t>
            </a:r>
            <a:endParaRPr sz="2000" b="1" dirty="0"/>
          </a:p>
          <a:p>
            <a:pPr marL="444500" indent="-444500" algn="l">
              <a:buSzPct val="75000"/>
              <a:buChar char="•"/>
            </a:pPr>
            <a:r>
              <a:rPr sz="2000" b="1" dirty="0" smtClean="0"/>
              <a:t>Urban</a:t>
            </a:r>
          </a:p>
          <a:p>
            <a:pPr marL="444500" indent="-444500" algn="l">
              <a:buSzPct val="75000"/>
              <a:buChar char="•"/>
            </a:pPr>
            <a:r>
              <a:rPr sz="2000" b="1" dirty="0" smtClean="0"/>
              <a:t>Elegant </a:t>
            </a:r>
            <a:r>
              <a:rPr sz="2000" b="1" dirty="0"/>
              <a:t>and </a:t>
            </a:r>
            <a:r>
              <a:rPr sz="2000" b="1" dirty="0" smtClean="0"/>
              <a:t>sophisticated</a:t>
            </a:r>
            <a:endParaRPr sz="2000" b="1" dirty="0"/>
          </a:p>
          <a:p>
            <a:pPr marL="444500" indent="-444500" algn="l">
              <a:buSzPct val="75000"/>
              <a:buChar char="•"/>
            </a:pPr>
            <a:r>
              <a:rPr lang="fr-FR" sz="2000" b="1" dirty="0" smtClean="0"/>
              <a:t>Fed up </a:t>
            </a:r>
            <a:r>
              <a:rPr lang="fr-FR" sz="2000" b="1" dirty="0" err="1" smtClean="0"/>
              <a:t>with</a:t>
            </a:r>
            <a:r>
              <a:rPr lang="fr-FR" sz="2000" b="1" dirty="0" smtClean="0"/>
              <a:t> marketing</a:t>
            </a:r>
          </a:p>
          <a:p>
            <a:pPr marL="444500" indent="-444500" algn="l">
              <a:buSzPct val="75000"/>
              <a:buChar char="•"/>
            </a:pPr>
            <a:r>
              <a:rPr lang="fr-FR" sz="2000" b="1" dirty="0" err="1" smtClean="0"/>
              <a:t>Searching</a:t>
            </a:r>
            <a:r>
              <a:rPr lang="fr-FR" sz="2000" b="1" dirty="0" smtClean="0"/>
              <a:t> for </a:t>
            </a:r>
            <a:r>
              <a:rPr lang="fr-FR" sz="2000" b="1" dirty="0" err="1" smtClean="0"/>
              <a:t>authenticity</a:t>
            </a:r>
            <a:endParaRPr sz="2000" b="1" dirty="0"/>
          </a:p>
          <a:p>
            <a:pPr marL="444500" indent="-444500" algn="l">
              <a:buSzPct val="75000"/>
              <a:buChar char="•"/>
            </a:pPr>
            <a:r>
              <a:rPr sz="2000" b="1" dirty="0"/>
              <a:t>Give a big importance to </a:t>
            </a:r>
            <a:r>
              <a:rPr sz="2000" b="1" dirty="0" smtClean="0"/>
              <a:t>accessories</a:t>
            </a:r>
            <a:endParaRPr sz="2000" b="1" dirty="0"/>
          </a:p>
          <a:p>
            <a:pPr marL="444500" indent="-444500" algn="l">
              <a:buSzPct val="75000"/>
              <a:buChar char="•"/>
            </a:pPr>
            <a:r>
              <a:rPr sz="2000" b="1" dirty="0"/>
              <a:t>Luxury </a:t>
            </a:r>
            <a:r>
              <a:rPr sz="2000" b="1" dirty="0" smtClean="0"/>
              <a:t>connoisseur</a:t>
            </a:r>
            <a:endParaRPr sz="2000" b="1" dirty="0"/>
          </a:p>
          <a:p>
            <a:pPr marL="444500" indent="-444500" algn="l">
              <a:buSzPct val="75000"/>
              <a:buChar char="•"/>
            </a:pPr>
            <a:r>
              <a:rPr sz="2000" b="1" dirty="0"/>
              <a:t>Seeking for a non-ostentatious luxury </a:t>
            </a:r>
          </a:p>
          <a:p>
            <a:pPr marL="444500" indent="-444500" algn="l">
              <a:buSzPct val="75000"/>
              <a:buChar char="•"/>
            </a:pPr>
            <a:endParaRPr sz="2000" dirty="0"/>
          </a:p>
        </p:txBody>
      </p:sp>
    </p:spTree>
    <p:extLst>
      <p:ext uri="{BB962C8B-B14F-4D97-AF65-F5344CB8AC3E}">
        <p14:creationId xmlns:p14="http://schemas.microsoft.com/office/powerpoint/2010/main" val="31318319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1678" y="141123"/>
            <a:ext cx="6158777" cy="1143000"/>
          </a:xfrm>
        </p:spPr>
        <p:txBody>
          <a:bodyPr>
            <a:normAutofit/>
          </a:bodyPr>
          <a:lstStyle/>
          <a:p>
            <a:r>
              <a:rPr lang="fr-FR" sz="3600" dirty="0" smtClean="0">
                <a:latin typeface="Arenq"/>
                <a:cs typeface="Arenq"/>
              </a:rPr>
              <a:t>COMPETITORS</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6" name="Capture d'écran 2015-12-12 21.08.49.png"/>
          <p:cNvPicPr>
            <a:picLocks noChangeAspect="1"/>
          </p:cNvPicPr>
          <p:nvPr/>
        </p:nvPicPr>
        <p:blipFill>
          <a:blip r:embed="rId2">
            <a:extLst/>
          </a:blip>
          <a:stretch>
            <a:fillRect/>
          </a:stretch>
        </p:blipFill>
        <p:spPr>
          <a:xfrm>
            <a:off x="696295" y="1662069"/>
            <a:ext cx="2845782" cy="1573924"/>
          </a:xfrm>
          <a:prstGeom prst="rect">
            <a:avLst/>
          </a:prstGeom>
          <a:ln w="12700">
            <a:miter lim="400000"/>
          </a:ln>
        </p:spPr>
      </p:pic>
      <p:pic>
        <p:nvPicPr>
          <p:cNvPr id="7" name="normal_goyard.jpg"/>
          <p:cNvPicPr>
            <a:picLocks noChangeAspect="1"/>
          </p:cNvPicPr>
          <p:nvPr/>
        </p:nvPicPr>
        <p:blipFill>
          <a:blip r:embed="rId3">
            <a:extLst/>
          </a:blip>
          <a:stretch>
            <a:fillRect/>
          </a:stretch>
        </p:blipFill>
        <p:spPr>
          <a:xfrm>
            <a:off x="5914689" y="4280614"/>
            <a:ext cx="2103070" cy="1502193"/>
          </a:xfrm>
          <a:prstGeom prst="rect">
            <a:avLst/>
          </a:prstGeom>
          <a:ln w="12700">
            <a:miter lim="400000"/>
          </a:ln>
        </p:spPr>
      </p:pic>
      <p:pic>
        <p:nvPicPr>
          <p:cNvPr id="8" name="hermes-logo_3.jpg"/>
          <p:cNvPicPr>
            <a:picLocks noChangeAspect="1"/>
          </p:cNvPicPr>
          <p:nvPr/>
        </p:nvPicPr>
        <p:blipFill>
          <a:blip r:embed="rId4">
            <a:extLst/>
          </a:blip>
          <a:stretch>
            <a:fillRect/>
          </a:stretch>
        </p:blipFill>
        <p:spPr>
          <a:xfrm>
            <a:off x="2196821" y="3120300"/>
            <a:ext cx="4769403" cy="1370519"/>
          </a:xfrm>
          <a:prstGeom prst="rect">
            <a:avLst/>
          </a:prstGeom>
          <a:ln w="12700">
            <a:miter lim="400000"/>
          </a:ln>
        </p:spPr>
      </p:pic>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Tree>
    <p:extLst>
      <p:ext uri="{BB962C8B-B14F-4D97-AF65-F5344CB8AC3E}">
        <p14:creationId xmlns:p14="http://schemas.microsoft.com/office/powerpoint/2010/main" val="112133641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896" y="93206"/>
            <a:ext cx="6158777" cy="1143000"/>
          </a:xfrm>
        </p:spPr>
        <p:txBody>
          <a:bodyPr>
            <a:normAutofit/>
          </a:bodyPr>
          <a:lstStyle/>
          <a:p>
            <a:r>
              <a:rPr lang="fr-FR" sz="3600" dirty="0" err="1" smtClean="0">
                <a:latin typeface="Arenq"/>
                <a:cs typeface="Arenq"/>
              </a:rPr>
              <a:t>PRODUCTs</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cxnSp>
        <p:nvCxnSpPr>
          <p:cNvPr id="8" name="Connecteur droit 7"/>
          <p:cNvCxnSpPr/>
          <p:nvPr/>
        </p:nvCxnSpPr>
        <p:spPr>
          <a:xfrm flipV="1">
            <a:off x="3386381" y="3321220"/>
            <a:ext cx="2009288" cy="1084872"/>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5552444" y="2639163"/>
            <a:ext cx="2788076" cy="1000274"/>
          </a:xfrm>
          <a:prstGeom prst="rect">
            <a:avLst/>
          </a:prstGeom>
          <a:noFill/>
        </p:spPr>
        <p:txBody>
          <a:bodyPr wrap="square" rtlCol="0">
            <a:spAutoFit/>
          </a:bodyPr>
          <a:lstStyle/>
          <a:p>
            <a:r>
              <a:rPr lang="fr-FR" sz="3500" b="1" i="1" dirty="0" err="1" smtClean="0">
                <a:solidFill>
                  <a:schemeClr val="bg2">
                    <a:lumMod val="25000"/>
                  </a:schemeClr>
                </a:solidFill>
              </a:rPr>
              <a:t>Backpack</a:t>
            </a:r>
            <a:endParaRPr lang="fr-FR" sz="3500" b="1" i="1" dirty="0" smtClean="0">
              <a:solidFill>
                <a:schemeClr val="bg2">
                  <a:lumMod val="25000"/>
                </a:schemeClr>
              </a:solidFill>
            </a:endParaRPr>
          </a:p>
          <a:p>
            <a:r>
              <a:rPr lang="fr-FR" sz="2400" b="1" i="1" dirty="0" smtClean="0">
                <a:solidFill>
                  <a:schemeClr val="bg2">
                    <a:lumMod val="25000"/>
                  </a:schemeClr>
                </a:solidFill>
              </a:rPr>
              <a:t>Model: Emile</a:t>
            </a:r>
          </a:p>
        </p:txBody>
      </p:sp>
      <p:pic>
        <p:nvPicPr>
          <p:cNvPr id="18" name="Image 17" descr="12348323_10206993078759810_1505414626_n.jpg"/>
          <p:cNvPicPr>
            <a:picLocks noChangeAspect="1"/>
          </p:cNvPicPr>
          <p:nvPr/>
        </p:nvPicPr>
        <p:blipFill rotWithShape="1">
          <a:blip r:embed="rId2">
            <a:extLst>
              <a:ext uri="{28A0092B-C50C-407E-A947-70E740481C1C}">
                <a14:useLocalDpi xmlns:a14="http://schemas.microsoft.com/office/drawing/2010/main" val="0"/>
              </a:ext>
            </a:extLst>
          </a:blip>
          <a:srcRect l="8526" t="18026" r="58282" b="54544"/>
          <a:stretch/>
        </p:blipFill>
        <p:spPr>
          <a:xfrm>
            <a:off x="533040" y="2252103"/>
            <a:ext cx="2645351" cy="3734325"/>
          </a:xfrm>
          <a:prstGeom prst="rect">
            <a:avLst/>
          </a:prstGeom>
        </p:spPr>
      </p:pic>
      <p:sp>
        <p:nvSpPr>
          <p:cNvPr id="23" name="ZoneTexte 22"/>
          <p:cNvSpPr txBox="1"/>
          <p:nvPr/>
        </p:nvSpPr>
        <p:spPr>
          <a:xfrm>
            <a:off x="5786345" y="3714177"/>
            <a:ext cx="2788076" cy="1446550"/>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Calf Skin</a:t>
            </a:r>
          </a:p>
          <a:p>
            <a:pPr marL="342900" indent="-342900">
              <a:buFont typeface="Wingdings" charset="2"/>
              <a:buChar char="§"/>
            </a:pPr>
            <a:r>
              <a:rPr lang="fr-FR" sz="2200" i="1" dirty="0" smtClean="0">
                <a:solidFill>
                  <a:schemeClr val="bg2">
                    <a:lumMod val="25000"/>
                  </a:schemeClr>
                </a:solidFill>
              </a:rPr>
              <a:t>Full grain </a:t>
            </a:r>
            <a:r>
              <a:rPr lang="fr-FR" sz="2200" i="1" dirty="0" err="1" smtClean="0">
                <a:solidFill>
                  <a:schemeClr val="bg2">
                    <a:lumMod val="25000"/>
                  </a:schemeClr>
                </a:solidFill>
              </a:rPr>
              <a:t>leather</a:t>
            </a:r>
            <a:endParaRPr lang="fr-FR" sz="2200" i="1" dirty="0" smtClean="0">
              <a:solidFill>
                <a:schemeClr val="bg2">
                  <a:lumMod val="25000"/>
                </a:schemeClr>
              </a:solidFill>
            </a:endParaRPr>
          </a:p>
          <a:p>
            <a:pPr marL="342900" indent="-342900">
              <a:buFont typeface="Wingdings" charset="2"/>
              <a:buChar char="§"/>
            </a:pPr>
            <a:r>
              <a:rPr lang="fr-FR" sz="2200" i="1" dirty="0" err="1" smtClean="0">
                <a:solidFill>
                  <a:schemeClr val="bg2">
                    <a:lumMod val="25000"/>
                  </a:schemeClr>
                </a:solidFill>
              </a:rPr>
              <a:t>Mineral</a:t>
            </a:r>
            <a:r>
              <a:rPr lang="fr-FR" sz="2200" i="1" dirty="0" smtClean="0">
                <a:solidFill>
                  <a:schemeClr val="bg2">
                    <a:lumMod val="25000"/>
                  </a:schemeClr>
                </a:solidFill>
              </a:rPr>
              <a:t> </a:t>
            </a:r>
            <a:r>
              <a:rPr lang="fr-FR" sz="2200" i="1" dirty="0" err="1" smtClean="0">
                <a:solidFill>
                  <a:schemeClr val="bg2">
                    <a:lumMod val="25000"/>
                  </a:schemeClr>
                </a:solidFill>
              </a:rPr>
              <a:t>tanning</a:t>
            </a:r>
            <a:endParaRPr lang="fr-FR" sz="2200" i="1" dirty="0" smtClean="0">
              <a:solidFill>
                <a:schemeClr val="bg2">
                  <a:lumMod val="25000"/>
                </a:schemeClr>
              </a:solidFill>
            </a:endParaRPr>
          </a:p>
          <a:p>
            <a:pPr marL="342900" indent="-342900">
              <a:buFont typeface="Wingdings" charset="2"/>
              <a:buChar char="§"/>
            </a:pPr>
            <a:r>
              <a:rPr lang="fr-FR" sz="2200" i="1" dirty="0" smtClean="0">
                <a:solidFill>
                  <a:schemeClr val="bg2">
                    <a:lumMod val="25000"/>
                  </a:schemeClr>
                </a:solidFill>
              </a:rPr>
              <a:t>KAKI</a:t>
            </a:r>
            <a:endParaRPr lang="fr-FR" sz="2200" i="1" dirty="0">
              <a:solidFill>
                <a:schemeClr val="bg2">
                  <a:lumMod val="25000"/>
                </a:schemeClr>
              </a:solidFill>
            </a:endParaRPr>
          </a:p>
        </p:txBody>
      </p:sp>
    </p:spTree>
    <p:extLst>
      <p:ext uri="{BB962C8B-B14F-4D97-AF65-F5344CB8AC3E}">
        <p14:creationId xmlns:p14="http://schemas.microsoft.com/office/powerpoint/2010/main" val="26152973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896" y="93206"/>
            <a:ext cx="6158777" cy="1143000"/>
          </a:xfrm>
        </p:spPr>
        <p:txBody>
          <a:bodyPr>
            <a:normAutofit/>
          </a:bodyPr>
          <a:lstStyle/>
          <a:p>
            <a:r>
              <a:rPr lang="fr-FR" sz="3600" dirty="0" err="1" smtClean="0">
                <a:latin typeface="Arenq"/>
                <a:cs typeface="Arenq"/>
              </a:rPr>
              <a:t>PRODUCTs</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13" name="Image 12" descr="12366609_10207007035868729_1883167849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529" y="3951375"/>
            <a:ext cx="2703213" cy="2671464"/>
          </a:xfrm>
          <a:prstGeom prst="rect">
            <a:avLst/>
          </a:prstGeom>
        </p:spPr>
      </p:pic>
      <p:pic>
        <p:nvPicPr>
          <p:cNvPr id="14" name="Image 13" descr="12358524_10207007052829153_1806862049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875" y="4119301"/>
            <a:ext cx="2431760" cy="2324818"/>
          </a:xfrm>
          <a:prstGeom prst="rect">
            <a:avLst/>
          </a:prstGeom>
        </p:spPr>
      </p:pic>
      <p:cxnSp>
        <p:nvCxnSpPr>
          <p:cNvPr id="8" name="Connecteur droit 7"/>
          <p:cNvCxnSpPr/>
          <p:nvPr/>
        </p:nvCxnSpPr>
        <p:spPr>
          <a:xfrm flipV="1">
            <a:off x="1609697" y="2288458"/>
            <a:ext cx="0" cy="15212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a:off x="1750799" y="1288184"/>
            <a:ext cx="2788076" cy="1000274"/>
          </a:xfrm>
          <a:prstGeom prst="rect">
            <a:avLst/>
          </a:prstGeom>
          <a:noFill/>
        </p:spPr>
        <p:txBody>
          <a:bodyPr wrap="square" rtlCol="0">
            <a:spAutoFit/>
          </a:bodyPr>
          <a:lstStyle/>
          <a:p>
            <a:r>
              <a:rPr lang="fr-FR" sz="3500" b="1" i="1" dirty="0" err="1" smtClean="0">
                <a:solidFill>
                  <a:schemeClr val="bg2">
                    <a:lumMod val="25000"/>
                  </a:schemeClr>
                </a:solidFill>
              </a:rPr>
              <a:t>Handbag</a:t>
            </a:r>
            <a:endParaRPr lang="fr-FR" sz="3500" b="1" i="1" dirty="0" smtClean="0">
              <a:solidFill>
                <a:schemeClr val="bg2">
                  <a:lumMod val="25000"/>
                </a:schemeClr>
              </a:solidFill>
            </a:endParaRPr>
          </a:p>
          <a:p>
            <a:r>
              <a:rPr lang="fr-FR" sz="2400" b="1" i="1" dirty="0" smtClean="0">
                <a:solidFill>
                  <a:schemeClr val="bg2">
                    <a:lumMod val="25000"/>
                  </a:schemeClr>
                </a:solidFill>
              </a:rPr>
              <a:t>Model: Andrea</a:t>
            </a:r>
          </a:p>
        </p:txBody>
      </p:sp>
      <p:sp>
        <p:nvSpPr>
          <p:cNvPr id="16" name="ZoneTexte 15"/>
          <p:cNvSpPr txBox="1"/>
          <p:nvPr/>
        </p:nvSpPr>
        <p:spPr>
          <a:xfrm>
            <a:off x="1984699" y="2363198"/>
            <a:ext cx="3063509" cy="1446550"/>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Calf Skin</a:t>
            </a:r>
          </a:p>
          <a:p>
            <a:pPr marL="342900" indent="-342900">
              <a:buFont typeface="Wingdings" charset="2"/>
              <a:buChar char="§"/>
            </a:pPr>
            <a:r>
              <a:rPr lang="fr-FR" sz="2200" i="1" dirty="0" smtClean="0">
                <a:solidFill>
                  <a:schemeClr val="bg2">
                    <a:lumMod val="25000"/>
                  </a:schemeClr>
                </a:solidFill>
              </a:rPr>
              <a:t>Full grain </a:t>
            </a:r>
            <a:r>
              <a:rPr lang="fr-FR" sz="2200" i="1" dirty="0" err="1" smtClean="0">
                <a:solidFill>
                  <a:schemeClr val="bg2">
                    <a:lumMod val="25000"/>
                  </a:schemeClr>
                </a:solidFill>
              </a:rPr>
              <a:t>leather</a:t>
            </a:r>
            <a:endParaRPr lang="fr-FR" sz="2200" i="1" dirty="0" smtClean="0">
              <a:solidFill>
                <a:schemeClr val="bg2">
                  <a:lumMod val="25000"/>
                </a:schemeClr>
              </a:solidFill>
            </a:endParaRPr>
          </a:p>
          <a:p>
            <a:pPr marL="342900" indent="-342900">
              <a:buFont typeface="Wingdings" charset="2"/>
              <a:buChar char="§"/>
            </a:pPr>
            <a:r>
              <a:rPr lang="fr-FR" sz="2200" i="1" dirty="0" err="1" smtClean="0">
                <a:solidFill>
                  <a:schemeClr val="bg2">
                    <a:lumMod val="25000"/>
                  </a:schemeClr>
                </a:solidFill>
              </a:rPr>
              <a:t>Tumbled</a:t>
            </a:r>
            <a:r>
              <a:rPr lang="fr-FR" sz="2200" i="1" dirty="0" smtClean="0">
                <a:solidFill>
                  <a:schemeClr val="bg2">
                    <a:lumMod val="25000"/>
                  </a:schemeClr>
                </a:solidFill>
              </a:rPr>
              <a:t> grain </a:t>
            </a:r>
            <a:r>
              <a:rPr lang="fr-FR" sz="2200" i="1" dirty="0" err="1" smtClean="0">
                <a:solidFill>
                  <a:schemeClr val="bg2">
                    <a:lumMod val="25000"/>
                  </a:schemeClr>
                </a:solidFill>
              </a:rPr>
              <a:t>leather</a:t>
            </a:r>
            <a:endParaRPr lang="fr-FR" sz="2200" i="1" dirty="0" smtClean="0">
              <a:solidFill>
                <a:schemeClr val="bg2">
                  <a:lumMod val="25000"/>
                </a:schemeClr>
              </a:solidFill>
            </a:endParaRPr>
          </a:p>
          <a:p>
            <a:pPr marL="342900" indent="-342900">
              <a:buFont typeface="Wingdings" charset="2"/>
              <a:buChar char="§"/>
            </a:pPr>
            <a:r>
              <a:rPr lang="fr-FR" sz="2200" i="1" dirty="0" smtClean="0">
                <a:solidFill>
                  <a:schemeClr val="bg2">
                    <a:lumMod val="25000"/>
                  </a:schemeClr>
                </a:solidFill>
              </a:rPr>
              <a:t>BROWN</a:t>
            </a:r>
            <a:endParaRPr lang="fr-FR" sz="2200" i="1" dirty="0">
              <a:solidFill>
                <a:schemeClr val="bg2">
                  <a:lumMod val="25000"/>
                </a:schemeClr>
              </a:solidFill>
            </a:endParaRPr>
          </a:p>
        </p:txBody>
      </p:sp>
      <p:cxnSp>
        <p:nvCxnSpPr>
          <p:cNvPr id="17" name="Connecteur droit 16"/>
          <p:cNvCxnSpPr/>
          <p:nvPr/>
        </p:nvCxnSpPr>
        <p:spPr>
          <a:xfrm flipV="1">
            <a:off x="5775736" y="2288458"/>
            <a:ext cx="0" cy="15212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5995228" y="1288184"/>
            <a:ext cx="2788076" cy="1000274"/>
          </a:xfrm>
          <a:prstGeom prst="rect">
            <a:avLst/>
          </a:prstGeom>
          <a:noFill/>
        </p:spPr>
        <p:txBody>
          <a:bodyPr wrap="square" rtlCol="0">
            <a:spAutoFit/>
          </a:bodyPr>
          <a:lstStyle/>
          <a:p>
            <a:r>
              <a:rPr lang="fr-FR" sz="3500" b="1" i="1" dirty="0" err="1" smtClean="0">
                <a:solidFill>
                  <a:schemeClr val="bg2">
                    <a:lumMod val="25000"/>
                  </a:schemeClr>
                </a:solidFill>
              </a:rPr>
              <a:t>Handbag</a:t>
            </a:r>
            <a:endParaRPr lang="fr-FR" sz="3500" b="1" i="1" dirty="0" smtClean="0">
              <a:solidFill>
                <a:schemeClr val="bg2">
                  <a:lumMod val="25000"/>
                </a:schemeClr>
              </a:solidFill>
            </a:endParaRPr>
          </a:p>
          <a:p>
            <a:r>
              <a:rPr lang="fr-FR" sz="2400" b="1" i="1" dirty="0" smtClean="0">
                <a:solidFill>
                  <a:schemeClr val="bg2">
                    <a:lumMod val="25000"/>
                  </a:schemeClr>
                </a:solidFill>
              </a:rPr>
              <a:t>Model: Andrea</a:t>
            </a:r>
          </a:p>
        </p:txBody>
      </p:sp>
      <p:sp>
        <p:nvSpPr>
          <p:cNvPr id="19" name="ZoneTexte 18"/>
          <p:cNvSpPr txBox="1"/>
          <p:nvPr/>
        </p:nvSpPr>
        <p:spPr>
          <a:xfrm>
            <a:off x="6150739" y="2363198"/>
            <a:ext cx="3177472" cy="1446550"/>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Calf Skin</a:t>
            </a:r>
          </a:p>
          <a:p>
            <a:pPr marL="342900" indent="-342900">
              <a:buFont typeface="Wingdings" charset="2"/>
              <a:buChar char="§"/>
            </a:pPr>
            <a:r>
              <a:rPr lang="fr-FR" sz="2200" i="1" dirty="0" smtClean="0">
                <a:solidFill>
                  <a:schemeClr val="bg2">
                    <a:lumMod val="25000"/>
                  </a:schemeClr>
                </a:solidFill>
              </a:rPr>
              <a:t>Full grain </a:t>
            </a:r>
            <a:r>
              <a:rPr lang="fr-FR" sz="2200" i="1" dirty="0" err="1" smtClean="0">
                <a:solidFill>
                  <a:schemeClr val="bg2">
                    <a:lumMod val="25000"/>
                  </a:schemeClr>
                </a:solidFill>
              </a:rPr>
              <a:t>leather</a:t>
            </a:r>
            <a:endParaRPr lang="fr-FR" sz="2200" i="1" dirty="0" smtClean="0">
              <a:solidFill>
                <a:schemeClr val="bg2">
                  <a:lumMod val="25000"/>
                </a:schemeClr>
              </a:solidFill>
            </a:endParaRPr>
          </a:p>
          <a:p>
            <a:pPr marL="342900" indent="-342900">
              <a:buFont typeface="Wingdings" charset="2"/>
              <a:buChar char="§"/>
            </a:pPr>
            <a:r>
              <a:rPr lang="fr-FR" sz="2200" i="1" dirty="0" err="1" smtClean="0">
                <a:solidFill>
                  <a:schemeClr val="bg2">
                    <a:lumMod val="25000"/>
                  </a:schemeClr>
                </a:solidFill>
              </a:rPr>
              <a:t>Tumbled</a:t>
            </a:r>
            <a:r>
              <a:rPr lang="fr-FR" sz="2200" i="1" dirty="0" smtClean="0">
                <a:solidFill>
                  <a:schemeClr val="bg2">
                    <a:lumMod val="25000"/>
                  </a:schemeClr>
                </a:solidFill>
              </a:rPr>
              <a:t> grain </a:t>
            </a:r>
            <a:r>
              <a:rPr lang="fr-FR" sz="2200" i="1" dirty="0" err="1" smtClean="0">
                <a:solidFill>
                  <a:schemeClr val="bg2">
                    <a:lumMod val="25000"/>
                  </a:schemeClr>
                </a:solidFill>
              </a:rPr>
              <a:t>leather</a:t>
            </a:r>
            <a:endParaRPr lang="fr-FR" sz="2200" i="1" dirty="0" smtClean="0">
              <a:solidFill>
                <a:schemeClr val="bg2">
                  <a:lumMod val="25000"/>
                </a:schemeClr>
              </a:solidFill>
            </a:endParaRPr>
          </a:p>
          <a:p>
            <a:pPr marL="342900" indent="-342900">
              <a:buFont typeface="Wingdings" charset="2"/>
              <a:buChar char="§"/>
            </a:pPr>
            <a:r>
              <a:rPr lang="fr-FR" sz="2200" i="1" dirty="0" smtClean="0">
                <a:solidFill>
                  <a:schemeClr val="bg2">
                    <a:lumMod val="25000"/>
                  </a:schemeClr>
                </a:solidFill>
              </a:rPr>
              <a:t>BROWN </a:t>
            </a:r>
            <a:r>
              <a:rPr lang="fr-FR" i="1" dirty="0" smtClean="0">
                <a:solidFill>
                  <a:schemeClr val="bg2">
                    <a:lumMod val="25000"/>
                  </a:schemeClr>
                </a:solidFill>
              </a:rPr>
              <a:t>and BLACK</a:t>
            </a:r>
            <a:endParaRPr lang="fr-FR" i="1" dirty="0">
              <a:solidFill>
                <a:schemeClr val="bg2">
                  <a:lumMod val="25000"/>
                </a:schemeClr>
              </a:solidFill>
            </a:endParaRPr>
          </a:p>
        </p:txBody>
      </p:sp>
      <p:cxnSp>
        <p:nvCxnSpPr>
          <p:cNvPr id="20" name="Connecteur droit 19"/>
          <p:cNvCxnSpPr/>
          <p:nvPr/>
        </p:nvCxnSpPr>
        <p:spPr>
          <a:xfrm>
            <a:off x="1750799" y="5190050"/>
            <a:ext cx="1325943" cy="1128953"/>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23" name="ZoneTexte 22"/>
          <p:cNvSpPr txBox="1"/>
          <p:nvPr/>
        </p:nvSpPr>
        <p:spPr>
          <a:xfrm>
            <a:off x="3156145" y="6026325"/>
            <a:ext cx="3063509" cy="430887"/>
          </a:xfrm>
          <a:prstGeom prst="rect">
            <a:avLst/>
          </a:prstGeom>
          <a:noFill/>
        </p:spPr>
        <p:txBody>
          <a:bodyPr wrap="square" rtlCol="0">
            <a:spAutoFit/>
          </a:bodyPr>
          <a:lstStyle/>
          <a:p>
            <a:r>
              <a:rPr lang="fr-FR" sz="2200" i="1" dirty="0" smtClean="0">
                <a:solidFill>
                  <a:schemeClr val="bg2">
                    <a:lumMod val="25000"/>
                  </a:schemeClr>
                </a:solidFill>
              </a:rPr>
              <a:t>Lamb Skin</a:t>
            </a:r>
            <a:endParaRPr lang="fr-FR" sz="2200" i="1" dirty="0">
              <a:solidFill>
                <a:schemeClr val="bg2">
                  <a:lumMod val="25000"/>
                </a:schemeClr>
              </a:solidFill>
            </a:endParaRPr>
          </a:p>
        </p:txBody>
      </p:sp>
      <p:cxnSp>
        <p:nvCxnSpPr>
          <p:cNvPr id="26" name="Connecteur droit 25"/>
          <p:cNvCxnSpPr>
            <a:endCxn id="29" idx="1"/>
          </p:cNvCxnSpPr>
          <p:nvPr/>
        </p:nvCxnSpPr>
        <p:spPr>
          <a:xfrm>
            <a:off x="5988881" y="5190050"/>
            <a:ext cx="349830" cy="1385749"/>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29" name="ZoneTexte 28"/>
          <p:cNvSpPr txBox="1"/>
          <p:nvPr/>
        </p:nvSpPr>
        <p:spPr>
          <a:xfrm>
            <a:off x="6338711" y="6360355"/>
            <a:ext cx="3063509" cy="430887"/>
          </a:xfrm>
          <a:prstGeom prst="rect">
            <a:avLst/>
          </a:prstGeom>
          <a:noFill/>
        </p:spPr>
        <p:txBody>
          <a:bodyPr wrap="square" rtlCol="0">
            <a:spAutoFit/>
          </a:bodyPr>
          <a:lstStyle/>
          <a:p>
            <a:r>
              <a:rPr lang="fr-FR" sz="2200" i="1" dirty="0" smtClean="0">
                <a:solidFill>
                  <a:schemeClr val="bg2">
                    <a:lumMod val="25000"/>
                  </a:schemeClr>
                </a:solidFill>
              </a:rPr>
              <a:t>Lamb Skin</a:t>
            </a:r>
            <a:endParaRPr lang="fr-FR" sz="2200" i="1" dirty="0">
              <a:solidFill>
                <a:schemeClr val="bg2">
                  <a:lumMod val="25000"/>
                </a:schemeClr>
              </a:solidFill>
            </a:endParaRPr>
          </a:p>
        </p:txBody>
      </p:sp>
      <p:cxnSp>
        <p:nvCxnSpPr>
          <p:cNvPr id="30" name="Connecteur droit 29"/>
          <p:cNvCxnSpPr/>
          <p:nvPr/>
        </p:nvCxnSpPr>
        <p:spPr>
          <a:xfrm>
            <a:off x="2413770" y="5001894"/>
            <a:ext cx="758053" cy="451807"/>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33" name="ZoneTexte 32"/>
          <p:cNvSpPr txBox="1"/>
          <p:nvPr/>
        </p:nvSpPr>
        <p:spPr>
          <a:xfrm>
            <a:off x="3234535" y="5238257"/>
            <a:ext cx="3063509" cy="430887"/>
          </a:xfrm>
          <a:prstGeom prst="rect">
            <a:avLst/>
          </a:prstGeom>
          <a:noFill/>
        </p:spPr>
        <p:txBody>
          <a:bodyPr wrap="square" rtlCol="0">
            <a:spAutoFit/>
          </a:bodyPr>
          <a:lstStyle/>
          <a:p>
            <a:r>
              <a:rPr lang="fr-FR" sz="2200" i="1" dirty="0" smtClean="0">
                <a:solidFill>
                  <a:schemeClr val="bg2">
                    <a:lumMod val="25000"/>
                  </a:schemeClr>
                </a:solidFill>
              </a:rPr>
              <a:t>Calf Skin</a:t>
            </a:r>
            <a:endParaRPr lang="fr-FR" sz="2200" i="1" dirty="0">
              <a:solidFill>
                <a:schemeClr val="bg2">
                  <a:lumMod val="25000"/>
                </a:schemeClr>
              </a:solidFill>
            </a:endParaRPr>
          </a:p>
        </p:txBody>
      </p:sp>
      <p:cxnSp>
        <p:nvCxnSpPr>
          <p:cNvPr id="36" name="Connecteur droit 35"/>
          <p:cNvCxnSpPr/>
          <p:nvPr/>
        </p:nvCxnSpPr>
        <p:spPr>
          <a:xfrm flipV="1">
            <a:off x="6591608" y="5001894"/>
            <a:ext cx="758053" cy="605131"/>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39" name="ZoneTexte 38"/>
          <p:cNvSpPr txBox="1"/>
          <p:nvPr/>
        </p:nvSpPr>
        <p:spPr>
          <a:xfrm>
            <a:off x="7422738" y="4712123"/>
            <a:ext cx="3063509" cy="430887"/>
          </a:xfrm>
          <a:prstGeom prst="rect">
            <a:avLst/>
          </a:prstGeom>
          <a:noFill/>
        </p:spPr>
        <p:txBody>
          <a:bodyPr wrap="square" rtlCol="0">
            <a:spAutoFit/>
          </a:bodyPr>
          <a:lstStyle/>
          <a:p>
            <a:r>
              <a:rPr lang="fr-FR" sz="2200" i="1" dirty="0" smtClean="0">
                <a:solidFill>
                  <a:schemeClr val="bg2">
                    <a:lumMod val="25000"/>
                  </a:schemeClr>
                </a:solidFill>
              </a:rPr>
              <a:t>Calf Skin</a:t>
            </a:r>
            <a:endParaRPr lang="fr-FR" sz="2200" i="1" dirty="0">
              <a:solidFill>
                <a:schemeClr val="bg2">
                  <a:lumMod val="25000"/>
                </a:schemeClr>
              </a:solidFill>
            </a:endParaRPr>
          </a:p>
        </p:txBody>
      </p:sp>
    </p:spTree>
    <p:extLst>
      <p:ext uri="{BB962C8B-B14F-4D97-AF65-F5344CB8AC3E}">
        <p14:creationId xmlns:p14="http://schemas.microsoft.com/office/powerpoint/2010/main" val="117938451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896" y="93206"/>
            <a:ext cx="6158777" cy="1143000"/>
          </a:xfrm>
        </p:spPr>
        <p:txBody>
          <a:bodyPr>
            <a:normAutofit/>
          </a:bodyPr>
          <a:lstStyle/>
          <a:p>
            <a:r>
              <a:rPr lang="fr-FR" sz="3600" dirty="0" err="1" smtClean="0">
                <a:latin typeface="Arenq"/>
                <a:cs typeface="Arenq"/>
              </a:rPr>
              <a:t>PRODUCTs</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4" name="Image 3" descr="12375031_10207007266994507_239818349624630983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03" y="3465259"/>
            <a:ext cx="6586955" cy="3150537"/>
          </a:xfrm>
          <a:prstGeom prst="rect">
            <a:avLst/>
          </a:prstGeom>
        </p:spPr>
      </p:pic>
      <p:cxnSp>
        <p:nvCxnSpPr>
          <p:cNvPr id="13" name="Connecteur droit 12"/>
          <p:cNvCxnSpPr/>
          <p:nvPr/>
        </p:nvCxnSpPr>
        <p:spPr>
          <a:xfrm flipV="1">
            <a:off x="1609697" y="2147338"/>
            <a:ext cx="0" cy="15212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1750799" y="1147064"/>
            <a:ext cx="2788076" cy="1000274"/>
          </a:xfrm>
          <a:prstGeom prst="rect">
            <a:avLst/>
          </a:prstGeom>
          <a:noFill/>
        </p:spPr>
        <p:txBody>
          <a:bodyPr wrap="square" rtlCol="0">
            <a:spAutoFit/>
          </a:bodyPr>
          <a:lstStyle/>
          <a:p>
            <a:r>
              <a:rPr lang="fr-FR" sz="3500" b="1" i="1" dirty="0" err="1" smtClean="0">
                <a:solidFill>
                  <a:schemeClr val="bg2">
                    <a:lumMod val="25000"/>
                  </a:schemeClr>
                </a:solidFill>
              </a:rPr>
              <a:t>Handbag</a:t>
            </a:r>
            <a:endParaRPr lang="fr-FR" sz="3500" b="1" i="1" dirty="0" smtClean="0">
              <a:solidFill>
                <a:schemeClr val="bg2">
                  <a:lumMod val="25000"/>
                </a:schemeClr>
              </a:solidFill>
            </a:endParaRPr>
          </a:p>
          <a:p>
            <a:r>
              <a:rPr lang="fr-FR" sz="2400" b="1" i="1" dirty="0" smtClean="0">
                <a:solidFill>
                  <a:schemeClr val="bg2">
                    <a:lumMod val="25000"/>
                  </a:schemeClr>
                </a:solidFill>
              </a:rPr>
              <a:t>Model: Carole</a:t>
            </a:r>
          </a:p>
        </p:txBody>
      </p:sp>
      <p:sp>
        <p:nvSpPr>
          <p:cNvPr id="15" name="ZoneTexte 14"/>
          <p:cNvSpPr txBox="1"/>
          <p:nvPr/>
        </p:nvSpPr>
        <p:spPr>
          <a:xfrm>
            <a:off x="1984699" y="2222078"/>
            <a:ext cx="3063509" cy="1446550"/>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Calf Skin</a:t>
            </a:r>
          </a:p>
          <a:p>
            <a:pPr marL="342900" indent="-342900">
              <a:buFont typeface="Wingdings" charset="2"/>
              <a:buChar char="§"/>
            </a:pPr>
            <a:r>
              <a:rPr lang="fr-FR" sz="2200" i="1" dirty="0" smtClean="0">
                <a:solidFill>
                  <a:schemeClr val="bg2">
                    <a:lumMod val="25000"/>
                  </a:schemeClr>
                </a:solidFill>
              </a:rPr>
              <a:t>Split </a:t>
            </a:r>
            <a:r>
              <a:rPr lang="fr-FR" sz="2200" i="1" dirty="0" err="1" smtClean="0">
                <a:solidFill>
                  <a:schemeClr val="bg2">
                    <a:lumMod val="25000"/>
                  </a:schemeClr>
                </a:solidFill>
              </a:rPr>
              <a:t>leather</a:t>
            </a:r>
            <a:endParaRPr lang="fr-FR" sz="2200" i="1" dirty="0" smtClean="0">
              <a:solidFill>
                <a:schemeClr val="bg2">
                  <a:lumMod val="25000"/>
                </a:schemeClr>
              </a:solidFill>
            </a:endParaRPr>
          </a:p>
          <a:p>
            <a:pPr marL="342900" indent="-342900">
              <a:buFont typeface="Wingdings" charset="2"/>
              <a:buChar char="§"/>
            </a:pPr>
            <a:r>
              <a:rPr lang="fr-FR" sz="2200" i="1" dirty="0" err="1" smtClean="0">
                <a:solidFill>
                  <a:schemeClr val="bg2">
                    <a:lumMod val="25000"/>
                  </a:schemeClr>
                </a:solidFill>
              </a:rPr>
              <a:t>Mineral</a:t>
            </a:r>
            <a:r>
              <a:rPr lang="fr-FR" sz="2200" i="1" dirty="0" smtClean="0">
                <a:solidFill>
                  <a:schemeClr val="bg2">
                    <a:lumMod val="25000"/>
                  </a:schemeClr>
                </a:solidFill>
              </a:rPr>
              <a:t> </a:t>
            </a:r>
            <a:r>
              <a:rPr lang="fr-FR" sz="2200" i="1" dirty="0" err="1" smtClean="0">
                <a:solidFill>
                  <a:schemeClr val="bg2">
                    <a:lumMod val="25000"/>
                  </a:schemeClr>
                </a:solidFill>
              </a:rPr>
              <a:t>tanning</a:t>
            </a:r>
            <a:endParaRPr lang="fr-FR" sz="2200" i="1" dirty="0" smtClean="0">
              <a:solidFill>
                <a:schemeClr val="bg2">
                  <a:lumMod val="25000"/>
                </a:schemeClr>
              </a:solidFill>
            </a:endParaRPr>
          </a:p>
          <a:p>
            <a:pPr marL="342900" indent="-342900">
              <a:buFont typeface="Wingdings" charset="2"/>
              <a:buChar char="§"/>
            </a:pPr>
            <a:r>
              <a:rPr lang="fr-FR" sz="2200" i="1" dirty="0" smtClean="0">
                <a:solidFill>
                  <a:schemeClr val="bg2">
                    <a:lumMod val="25000"/>
                  </a:schemeClr>
                </a:solidFill>
              </a:rPr>
              <a:t>RED</a:t>
            </a:r>
            <a:endParaRPr lang="fr-FR" sz="2200" i="1" dirty="0">
              <a:solidFill>
                <a:schemeClr val="bg2">
                  <a:lumMod val="25000"/>
                </a:schemeClr>
              </a:solidFill>
            </a:endParaRPr>
          </a:p>
        </p:txBody>
      </p:sp>
      <p:cxnSp>
        <p:nvCxnSpPr>
          <p:cNvPr id="16" name="Connecteur droit 15"/>
          <p:cNvCxnSpPr/>
          <p:nvPr/>
        </p:nvCxnSpPr>
        <p:spPr>
          <a:xfrm flipV="1">
            <a:off x="5325304" y="3011733"/>
            <a:ext cx="0" cy="15212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5466406" y="2011459"/>
            <a:ext cx="2788076" cy="1000274"/>
          </a:xfrm>
          <a:prstGeom prst="rect">
            <a:avLst/>
          </a:prstGeom>
          <a:noFill/>
        </p:spPr>
        <p:txBody>
          <a:bodyPr wrap="square" rtlCol="0">
            <a:spAutoFit/>
          </a:bodyPr>
          <a:lstStyle/>
          <a:p>
            <a:r>
              <a:rPr lang="fr-FR" sz="3500" b="1" i="1" dirty="0" err="1" smtClean="0">
                <a:solidFill>
                  <a:schemeClr val="bg2">
                    <a:lumMod val="25000"/>
                  </a:schemeClr>
                </a:solidFill>
              </a:rPr>
              <a:t>Wallet</a:t>
            </a:r>
            <a:endParaRPr lang="fr-FR" sz="3500" b="1" i="1" dirty="0" smtClean="0">
              <a:solidFill>
                <a:schemeClr val="bg2">
                  <a:lumMod val="25000"/>
                </a:schemeClr>
              </a:solidFill>
            </a:endParaRPr>
          </a:p>
          <a:p>
            <a:r>
              <a:rPr lang="fr-FR" sz="2400" b="1" i="1" dirty="0" smtClean="0">
                <a:solidFill>
                  <a:schemeClr val="bg2">
                    <a:lumMod val="25000"/>
                  </a:schemeClr>
                </a:solidFill>
              </a:rPr>
              <a:t>Model: Emma</a:t>
            </a:r>
          </a:p>
        </p:txBody>
      </p:sp>
      <p:sp>
        <p:nvSpPr>
          <p:cNvPr id="18" name="ZoneTexte 17"/>
          <p:cNvSpPr txBox="1"/>
          <p:nvPr/>
        </p:nvSpPr>
        <p:spPr>
          <a:xfrm>
            <a:off x="5700306" y="3086473"/>
            <a:ext cx="3063509" cy="1107996"/>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Lamb Skin</a:t>
            </a:r>
          </a:p>
          <a:p>
            <a:pPr marL="342900" indent="-342900">
              <a:buFont typeface="Wingdings" charset="2"/>
              <a:buChar char="§"/>
            </a:pPr>
            <a:r>
              <a:rPr lang="fr-FR" sz="2200" i="1" dirty="0" err="1" smtClean="0">
                <a:solidFill>
                  <a:schemeClr val="bg2">
                    <a:lumMod val="25000"/>
                  </a:schemeClr>
                </a:solidFill>
              </a:rPr>
              <a:t>With</a:t>
            </a:r>
            <a:r>
              <a:rPr lang="fr-FR" sz="2200" i="1" dirty="0" smtClean="0">
                <a:solidFill>
                  <a:schemeClr val="bg2">
                    <a:lumMod val="25000"/>
                  </a:schemeClr>
                </a:solidFill>
              </a:rPr>
              <a:t> </a:t>
            </a:r>
            <a:r>
              <a:rPr lang="fr-FR" sz="2200" i="1" dirty="0" err="1" smtClean="0">
                <a:solidFill>
                  <a:schemeClr val="bg2">
                    <a:lumMod val="25000"/>
                  </a:schemeClr>
                </a:solidFill>
              </a:rPr>
              <a:t>glazed</a:t>
            </a:r>
            <a:r>
              <a:rPr lang="fr-FR" sz="2200" i="1" dirty="0" smtClean="0">
                <a:solidFill>
                  <a:schemeClr val="bg2">
                    <a:lumMod val="25000"/>
                  </a:schemeClr>
                </a:solidFill>
              </a:rPr>
              <a:t> </a:t>
            </a:r>
            <a:r>
              <a:rPr lang="fr-FR" sz="2200" i="1" dirty="0" err="1" smtClean="0">
                <a:solidFill>
                  <a:schemeClr val="bg2">
                    <a:lumMod val="25000"/>
                  </a:schemeClr>
                </a:solidFill>
              </a:rPr>
              <a:t>finishing</a:t>
            </a:r>
            <a:endParaRPr lang="fr-FR" sz="2200" i="1" dirty="0" smtClean="0">
              <a:solidFill>
                <a:schemeClr val="bg2">
                  <a:lumMod val="25000"/>
                </a:schemeClr>
              </a:solidFill>
            </a:endParaRPr>
          </a:p>
          <a:p>
            <a:pPr marL="342900" indent="-342900">
              <a:buFont typeface="Wingdings" charset="2"/>
              <a:buChar char="§"/>
            </a:pPr>
            <a:r>
              <a:rPr lang="fr-FR" sz="2200" i="1" dirty="0" smtClean="0">
                <a:solidFill>
                  <a:schemeClr val="bg2">
                    <a:lumMod val="25000"/>
                  </a:schemeClr>
                </a:solidFill>
              </a:rPr>
              <a:t>GREY</a:t>
            </a:r>
            <a:endParaRPr lang="fr-FR" sz="2200" i="1" dirty="0">
              <a:solidFill>
                <a:schemeClr val="bg2">
                  <a:lumMod val="25000"/>
                </a:schemeClr>
              </a:solidFill>
            </a:endParaRPr>
          </a:p>
        </p:txBody>
      </p:sp>
      <p:cxnSp>
        <p:nvCxnSpPr>
          <p:cNvPr id="19" name="Connecteur droit 18"/>
          <p:cNvCxnSpPr/>
          <p:nvPr/>
        </p:nvCxnSpPr>
        <p:spPr>
          <a:xfrm flipV="1">
            <a:off x="6419153" y="5023958"/>
            <a:ext cx="758053" cy="605131"/>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7218927" y="4624427"/>
            <a:ext cx="3063509" cy="769441"/>
          </a:xfrm>
          <a:prstGeom prst="rect">
            <a:avLst/>
          </a:prstGeom>
          <a:noFill/>
        </p:spPr>
        <p:txBody>
          <a:bodyPr wrap="square" rtlCol="0">
            <a:spAutoFit/>
          </a:bodyPr>
          <a:lstStyle/>
          <a:p>
            <a:r>
              <a:rPr lang="fr-FR" sz="2200" i="1" dirty="0" err="1" smtClean="0">
                <a:solidFill>
                  <a:schemeClr val="bg2">
                    <a:lumMod val="25000"/>
                  </a:schemeClr>
                </a:solidFill>
              </a:rPr>
              <a:t>Mettalic</a:t>
            </a:r>
            <a:r>
              <a:rPr lang="fr-FR" sz="2200" i="1" dirty="0" smtClean="0">
                <a:solidFill>
                  <a:schemeClr val="bg2">
                    <a:lumMod val="25000"/>
                  </a:schemeClr>
                </a:solidFill>
              </a:rPr>
              <a:t> </a:t>
            </a:r>
          </a:p>
          <a:p>
            <a:r>
              <a:rPr lang="fr-FR" sz="2200" i="1" dirty="0" err="1" smtClean="0">
                <a:solidFill>
                  <a:schemeClr val="bg2">
                    <a:lumMod val="25000"/>
                  </a:schemeClr>
                </a:solidFill>
              </a:rPr>
              <a:t>Goat</a:t>
            </a:r>
            <a:r>
              <a:rPr lang="fr-FR" sz="2200" i="1" dirty="0" smtClean="0">
                <a:solidFill>
                  <a:schemeClr val="bg2">
                    <a:lumMod val="25000"/>
                  </a:schemeClr>
                </a:solidFill>
              </a:rPr>
              <a:t> Skin</a:t>
            </a:r>
            <a:endParaRPr lang="fr-FR" sz="2200" i="1" dirty="0">
              <a:solidFill>
                <a:schemeClr val="bg2">
                  <a:lumMod val="25000"/>
                </a:schemeClr>
              </a:solidFill>
            </a:endParaRPr>
          </a:p>
        </p:txBody>
      </p:sp>
      <p:cxnSp>
        <p:nvCxnSpPr>
          <p:cNvPr id="21" name="Connecteur droit 20"/>
          <p:cNvCxnSpPr>
            <a:endCxn id="22" idx="1"/>
          </p:cNvCxnSpPr>
          <p:nvPr/>
        </p:nvCxnSpPr>
        <p:spPr>
          <a:xfrm>
            <a:off x="5700306" y="5942685"/>
            <a:ext cx="288575" cy="633114"/>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22" name="ZoneTexte 21"/>
          <p:cNvSpPr txBox="1"/>
          <p:nvPr/>
        </p:nvSpPr>
        <p:spPr>
          <a:xfrm>
            <a:off x="5988881" y="6360355"/>
            <a:ext cx="3063509" cy="430887"/>
          </a:xfrm>
          <a:prstGeom prst="rect">
            <a:avLst/>
          </a:prstGeom>
          <a:noFill/>
        </p:spPr>
        <p:txBody>
          <a:bodyPr wrap="square" rtlCol="0">
            <a:spAutoFit/>
          </a:bodyPr>
          <a:lstStyle/>
          <a:p>
            <a:r>
              <a:rPr lang="fr-FR" sz="2200" i="1" dirty="0" smtClean="0">
                <a:solidFill>
                  <a:schemeClr val="bg2">
                    <a:lumMod val="25000"/>
                  </a:schemeClr>
                </a:solidFill>
              </a:rPr>
              <a:t>Lamb Skin</a:t>
            </a:r>
            <a:endParaRPr lang="fr-FR" sz="2200" i="1" dirty="0">
              <a:solidFill>
                <a:schemeClr val="bg2">
                  <a:lumMod val="25000"/>
                </a:schemeClr>
              </a:solidFill>
            </a:endParaRPr>
          </a:p>
        </p:txBody>
      </p:sp>
    </p:spTree>
    <p:extLst>
      <p:ext uri="{BB962C8B-B14F-4D97-AF65-F5344CB8AC3E}">
        <p14:creationId xmlns:p14="http://schemas.microsoft.com/office/powerpoint/2010/main" val="279827573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896" y="93206"/>
            <a:ext cx="6158777" cy="1143000"/>
          </a:xfrm>
        </p:spPr>
        <p:txBody>
          <a:bodyPr>
            <a:normAutofit/>
          </a:bodyPr>
          <a:lstStyle/>
          <a:p>
            <a:r>
              <a:rPr lang="fr-FR" sz="3600" dirty="0" err="1" smtClean="0">
                <a:latin typeface="Arenq"/>
                <a:cs typeface="Arenq"/>
              </a:rPr>
              <a:t>PRODUCTs</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3" name="Image 2" descr="12364140_10207006135966232_390078056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75" y="3117382"/>
            <a:ext cx="6945207" cy="3277514"/>
          </a:xfrm>
          <a:prstGeom prst="rect">
            <a:avLst/>
          </a:prstGeom>
        </p:spPr>
      </p:pic>
      <p:cxnSp>
        <p:nvCxnSpPr>
          <p:cNvPr id="9" name="Connecteur droit 8"/>
          <p:cNvCxnSpPr/>
          <p:nvPr/>
        </p:nvCxnSpPr>
        <p:spPr>
          <a:xfrm flipV="1">
            <a:off x="4180834" y="2382537"/>
            <a:ext cx="0" cy="15212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4321935" y="1382263"/>
            <a:ext cx="4159683" cy="1000274"/>
          </a:xfrm>
          <a:prstGeom prst="rect">
            <a:avLst/>
          </a:prstGeom>
          <a:noFill/>
        </p:spPr>
        <p:txBody>
          <a:bodyPr wrap="square" rtlCol="0">
            <a:spAutoFit/>
          </a:bodyPr>
          <a:lstStyle/>
          <a:p>
            <a:r>
              <a:rPr lang="fr-FR" sz="3500" b="1" i="1" dirty="0" err="1" smtClean="0">
                <a:solidFill>
                  <a:schemeClr val="bg2">
                    <a:lumMod val="25000"/>
                  </a:schemeClr>
                </a:solidFill>
              </a:rPr>
              <a:t>Handbag</a:t>
            </a:r>
            <a:r>
              <a:rPr lang="fr-FR" sz="3500" b="1" i="1" dirty="0" smtClean="0">
                <a:solidFill>
                  <a:schemeClr val="bg2">
                    <a:lumMod val="25000"/>
                  </a:schemeClr>
                </a:solidFill>
              </a:rPr>
              <a:t> and </a:t>
            </a:r>
            <a:r>
              <a:rPr lang="fr-FR" sz="3500" b="1" i="1" dirty="0" err="1" smtClean="0">
                <a:solidFill>
                  <a:schemeClr val="bg2">
                    <a:lumMod val="25000"/>
                  </a:schemeClr>
                </a:solidFill>
              </a:rPr>
              <a:t>Wallet</a:t>
            </a:r>
            <a:endParaRPr lang="fr-FR" sz="3500" b="1" i="1" dirty="0" smtClean="0">
              <a:solidFill>
                <a:schemeClr val="bg2">
                  <a:lumMod val="25000"/>
                </a:schemeClr>
              </a:solidFill>
            </a:endParaRPr>
          </a:p>
          <a:p>
            <a:r>
              <a:rPr lang="fr-FR" sz="2400" b="1" i="1" dirty="0" smtClean="0">
                <a:solidFill>
                  <a:schemeClr val="bg2">
                    <a:lumMod val="25000"/>
                  </a:schemeClr>
                </a:solidFill>
              </a:rPr>
              <a:t>Model: </a:t>
            </a:r>
            <a:r>
              <a:rPr lang="fr-FR" sz="2400" b="1" i="1" dirty="0" err="1" smtClean="0">
                <a:solidFill>
                  <a:schemeClr val="bg2">
                    <a:lumMod val="25000"/>
                  </a:schemeClr>
                </a:solidFill>
              </a:rPr>
              <a:t>Diaphanesse</a:t>
            </a:r>
            <a:endParaRPr lang="fr-FR" sz="2400" b="1" i="1" dirty="0" smtClean="0">
              <a:solidFill>
                <a:schemeClr val="bg2">
                  <a:lumMod val="25000"/>
                </a:schemeClr>
              </a:solidFill>
            </a:endParaRPr>
          </a:p>
        </p:txBody>
      </p:sp>
      <p:sp>
        <p:nvSpPr>
          <p:cNvPr id="12" name="ZoneTexte 11"/>
          <p:cNvSpPr txBox="1"/>
          <p:nvPr/>
        </p:nvSpPr>
        <p:spPr>
          <a:xfrm>
            <a:off x="4555836" y="2457277"/>
            <a:ext cx="3063509" cy="1446550"/>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Calf Skin</a:t>
            </a:r>
          </a:p>
          <a:p>
            <a:pPr marL="342900" indent="-342900">
              <a:buFont typeface="Wingdings" charset="2"/>
              <a:buChar char="§"/>
            </a:pPr>
            <a:r>
              <a:rPr lang="fr-FR" sz="2200" i="1" dirty="0" smtClean="0">
                <a:solidFill>
                  <a:schemeClr val="bg2">
                    <a:lumMod val="25000"/>
                  </a:schemeClr>
                </a:solidFill>
              </a:rPr>
              <a:t>Full grain </a:t>
            </a:r>
            <a:r>
              <a:rPr lang="fr-FR" sz="2200" i="1" dirty="0" err="1" smtClean="0">
                <a:solidFill>
                  <a:schemeClr val="bg2">
                    <a:lumMod val="25000"/>
                  </a:schemeClr>
                </a:solidFill>
              </a:rPr>
              <a:t>leather</a:t>
            </a:r>
            <a:endParaRPr lang="fr-FR" sz="2200" i="1" dirty="0" smtClean="0">
              <a:solidFill>
                <a:schemeClr val="bg2">
                  <a:lumMod val="25000"/>
                </a:schemeClr>
              </a:solidFill>
            </a:endParaRPr>
          </a:p>
          <a:p>
            <a:pPr marL="342900" indent="-342900">
              <a:buFont typeface="Wingdings" charset="2"/>
              <a:buChar char="§"/>
            </a:pPr>
            <a:r>
              <a:rPr lang="fr-FR" sz="2200" i="1" dirty="0" err="1" smtClean="0">
                <a:solidFill>
                  <a:schemeClr val="bg2">
                    <a:lumMod val="25000"/>
                  </a:schemeClr>
                </a:solidFill>
              </a:rPr>
              <a:t>Mineral</a:t>
            </a:r>
            <a:r>
              <a:rPr lang="fr-FR" sz="2200" i="1" dirty="0" smtClean="0">
                <a:solidFill>
                  <a:schemeClr val="bg2">
                    <a:lumMod val="25000"/>
                  </a:schemeClr>
                </a:solidFill>
              </a:rPr>
              <a:t> </a:t>
            </a:r>
            <a:r>
              <a:rPr lang="fr-FR" sz="2200" i="1" dirty="0" err="1" smtClean="0">
                <a:solidFill>
                  <a:schemeClr val="bg2">
                    <a:lumMod val="25000"/>
                  </a:schemeClr>
                </a:solidFill>
              </a:rPr>
              <a:t>tanning</a:t>
            </a:r>
            <a:endParaRPr lang="fr-FR" sz="2200" i="1" dirty="0" smtClean="0">
              <a:solidFill>
                <a:schemeClr val="bg2">
                  <a:lumMod val="25000"/>
                </a:schemeClr>
              </a:solidFill>
            </a:endParaRPr>
          </a:p>
          <a:p>
            <a:pPr marL="342900" indent="-342900">
              <a:buFont typeface="Wingdings" charset="2"/>
              <a:buChar char="§"/>
            </a:pPr>
            <a:r>
              <a:rPr lang="fr-FR" sz="2200" i="1" dirty="0" smtClean="0">
                <a:solidFill>
                  <a:schemeClr val="bg2">
                    <a:lumMod val="25000"/>
                  </a:schemeClr>
                </a:solidFill>
              </a:rPr>
              <a:t>BROWN </a:t>
            </a:r>
            <a:r>
              <a:rPr lang="fr-FR" i="1" dirty="0" smtClean="0">
                <a:solidFill>
                  <a:schemeClr val="bg2">
                    <a:lumMod val="25000"/>
                  </a:schemeClr>
                </a:solidFill>
              </a:rPr>
              <a:t>and BLACK</a:t>
            </a:r>
            <a:endParaRPr lang="fr-FR" i="1" dirty="0">
              <a:solidFill>
                <a:schemeClr val="bg2">
                  <a:lumMod val="25000"/>
                </a:schemeClr>
              </a:solidFill>
            </a:endParaRPr>
          </a:p>
        </p:txBody>
      </p:sp>
      <p:cxnSp>
        <p:nvCxnSpPr>
          <p:cNvPr id="13" name="Connecteur droit 12"/>
          <p:cNvCxnSpPr/>
          <p:nvPr/>
        </p:nvCxnSpPr>
        <p:spPr>
          <a:xfrm flipV="1">
            <a:off x="1980246" y="5545674"/>
            <a:ext cx="758053" cy="940795"/>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947860" y="6427113"/>
            <a:ext cx="3063509" cy="430887"/>
          </a:xfrm>
          <a:prstGeom prst="rect">
            <a:avLst/>
          </a:prstGeom>
          <a:noFill/>
        </p:spPr>
        <p:txBody>
          <a:bodyPr wrap="square" rtlCol="0">
            <a:spAutoFit/>
          </a:bodyPr>
          <a:lstStyle/>
          <a:p>
            <a:r>
              <a:rPr lang="fr-FR" sz="2200" i="1" dirty="0" smtClean="0">
                <a:solidFill>
                  <a:schemeClr val="bg2">
                    <a:lumMod val="25000"/>
                  </a:schemeClr>
                </a:solidFill>
              </a:rPr>
              <a:t>Calf Skin</a:t>
            </a:r>
            <a:endParaRPr lang="fr-FR" sz="2200" i="1" dirty="0">
              <a:solidFill>
                <a:schemeClr val="bg2">
                  <a:lumMod val="25000"/>
                </a:schemeClr>
              </a:solidFill>
            </a:endParaRPr>
          </a:p>
        </p:txBody>
      </p:sp>
      <p:cxnSp>
        <p:nvCxnSpPr>
          <p:cNvPr id="15" name="Connecteur droit 14"/>
          <p:cNvCxnSpPr/>
          <p:nvPr/>
        </p:nvCxnSpPr>
        <p:spPr>
          <a:xfrm>
            <a:off x="807717" y="3713220"/>
            <a:ext cx="582303" cy="786444"/>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16" name="ZoneTexte 15"/>
          <p:cNvSpPr txBox="1"/>
          <p:nvPr/>
        </p:nvSpPr>
        <p:spPr>
          <a:xfrm>
            <a:off x="302129" y="3219613"/>
            <a:ext cx="3063509" cy="430887"/>
          </a:xfrm>
          <a:prstGeom prst="rect">
            <a:avLst/>
          </a:prstGeom>
          <a:noFill/>
        </p:spPr>
        <p:txBody>
          <a:bodyPr wrap="square" rtlCol="0">
            <a:spAutoFit/>
          </a:bodyPr>
          <a:lstStyle/>
          <a:p>
            <a:r>
              <a:rPr lang="fr-FR" sz="2200" i="1" dirty="0" smtClean="0">
                <a:solidFill>
                  <a:schemeClr val="bg2">
                    <a:lumMod val="25000"/>
                  </a:schemeClr>
                </a:solidFill>
              </a:rPr>
              <a:t>Lamb Skin</a:t>
            </a:r>
            <a:endParaRPr lang="fr-FR" sz="2200" i="1" dirty="0">
              <a:solidFill>
                <a:schemeClr val="bg2">
                  <a:lumMod val="25000"/>
                </a:schemeClr>
              </a:solidFill>
            </a:endParaRPr>
          </a:p>
        </p:txBody>
      </p:sp>
    </p:spTree>
    <p:extLst>
      <p:ext uri="{BB962C8B-B14F-4D97-AF65-F5344CB8AC3E}">
        <p14:creationId xmlns:p14="http://schemas.microsoft.com/office/powerpoint/2010/main" val="245510544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896" y="93206"/>
            <a:ext cx="6158777" cy="1143000"/>
          </a:xfrm>
        </p:spPr>
        <p:txBody>
          <a:bodyPr>
            <a:normAutofit/>
          </a:bodyPr>
          <a:lstStyle/>
          <a:p>
            <a:r>
              <a:rPr lang="fr-FR" sz="3600" dirty="0" err="1" smtClean="0">
                <a:latin typeface="Arenq"/>
                <a:cs typeface="Arenq"/>
              </a:rPr>
              <a:t>PRODUCTs</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cxnSp>
        <p:nvCxnSpPr>
          <p:cNvPr id="9" name="Connecteur droit 8"/>
          <p:cNvCxnSpPr/>
          <p:nvPr/>
        </p:nvCxnSpPr>
        <p:spPr>
          <a:xfrm flipV="1">
            <a:off x="4541428" y="2382537"/>
            <a:ext cx="0" cy="15212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4682529" y="1382263"/>
            <a:ext cx="4159683" cy="1000274"/>
          </a:xfrm>
          <a:prstGeom prst="rect">
            <a:avLst/>
          </a:prstGeom>
          <a:noFill/>
        </p:spPr>
        <p:txBody>
          <a:bodyPr wrap="square" rtlCol="0">
            <a:spAutoFit/>
          </a:bodyPr>
          <a:lstStyle/>
          <a:p>
            <a:r>
              <a:rPr lang="fr-FR" sz="3500" b="1" i="1" dirty="0" smtClean="0">
                <a:solidFill>
                  <a:schemeClr val="bg2">
                    <a:lumMod val="25000"/>
                  </a:schemeClr>
                </a:solidFill>
              </a:rPr>
              <a:t>Bracelet</a:t>
            </a:r>
          </a:p>
          <a:p>
            <a:r>
              <a:rPr lang="fr-FR" sz="2400" b="1" i="1" dirty="0" smtClean="0">
                <a:solidFill>
                  <a:schemeClr val="bg2">
                    <a:lumMod val="25000"/>
                  </a:schemeClr>
                </a:solidFill>
              </a:rPr>
              <a:t>Model: </a:t>
            </a:r>
            <a:r>
              <a:rPr lang="fr-FR" sz="2400" b="1" i="1" dirty="0" err="1" smtClean="0">
                <a:solidFill>
                  <a:schemeClr val="bg2">
                    <a:lumMod val="25000"/>
                  </a:schemeClr>
                </a:solidFill>
              </a:rPr>
              <a:t>Diaphanesse</a:t>
            </a:r>
            <a:endParaRPr lang="fr-FR" sz="2400" b="1" i="1" dirty="0" smtClean="0">
              <a:solidFill>
                <a:schemeClr val="bg2">
                  <a:lumMod val="25000"/>
                </a:schemeClr>
              </a:solidFill>
            </a:endParaRPr>
          </a:p>
        </p:txBody>
      </p:sp>
      <p:sp>
        <p:nvSpPr>
          <p:cNvPr id="12" name="ZoneTexte 11"/>
          <p:cNvSpPr txBox="1"/>
          <p:nvPr/>
        </p:nvSpPr>
        <p:spPr>
          <a:xfrm>
            <a:off x="4916430" y="2457277"/>
            <a:ext cx="3063509" cy="1785104"/>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Calf Skin</a:t>
            </a:r>
          </a:p>
          <a:p>
            <a:pPr marL="342900" indent="-342900">
              <a:buFont typeface="Wingdings" charset="2"/>
              <a:buChar char="§"/>
            </a:pPr>
            <a:r>
              <a:rPr lang="fr-FR" sz="2200" i="1" dirty="0" smtClean="0">
                <a:solidFill>
                  <a:schemeClr val="bg2">
                    <a:lumMod val="25000"/>
                  </a:schemeClr>
                </a:solidFill>
              </a:rPr>
              <a:t>Full grain </a:t>
            </a:r>
            <a:r>
              <a:rPr lang="fr-FR" sz="2200" i="1" dirty="0" err="1" smtClean="0">
                <a:solidFill>
                  <a:schemeClr val="bg2">
                    <a:lumMod val="25000"/>
                  </a:schemeClr>
                </a:solidFill>
              </a:rPr>
              <a:t>leather</a:t>
            </a:r>
            <a:endParaRPr lang="fr-FR" sz="2200" i="1" dirty="0" smtClean="0">
              <a:solidFill>
                <a:schemeClr val="bg2">
                  <a:lumMod val="25000"/>
                </a:schemeClr>
              </a:solidFill>
            </a:endParaRPr>
          </a:p>
          <a:p>
            <a:pPr marL="342900" indent="-342900">
              <a:buFont typeface="Wingdings" charset="2"/>
              <a:buChar char="§"/>
            </a:pPr>
            <a:r>
              <a:rPr lang="fr-FR" sz="2200" i="1" dirty="0" err="1" smtClean="0">
                <a:solidFill>
                  <a:schemeClr val="bg2">
                    <a:lumMod val="25000"/>
                  </a:schemeClr>
                </a:solidFill>
              </a:rPr>
              <a:t>Mineral</a:t>
            </a:r>
            <a:r>
              <a:rPr lang="fr-FR" sz="2200" i="1" dirty="0" smtClean="0">
                <a:solidFill>
                  <a:schemeClr val="bg2">
                    <a:lumMod val="25000"/>
                  </a:schemeClr>
                </a:solidFill>
              </a:rPr>
              <a:t> </a:t>
            </a:r>
            <a:r>
              <a:rPr lang="fr-FR" sz="2200" i="1" dirty="0" err="1" smtClean="0">
                <a:solidFill>
                  <a:schemeClr val="bg2">
                    <a:lumMod val="25000"/>
                  </a:schemeClr>
                </a:solidFill>
              </a:rPr>
              <a:t>tanning</a:t>
            </a:r>
            <a:endParaRPr lang="fr-FR" sz="2200" i="1" dirty="0" smtClean="0">
              <a:solidFill>
                <a:schemeClr val="bg2">
                  <a:lumMod val="25000"/>
                </a:schemeClr>
              </a:solidFill>
            </a:endParaRPr>
          </a:p>
          <a:p>
            <a:pPr marL="342900" indent="-342900">
              <a:buFont typeface="Wingdings" charset="2"/>
              <a:buChar char="§"/>
            </a:pPr>
            <a:r>
              <a:rPr lang="fr-FR" sz="2200" i="1" dirty="0" smtClean="0">
                <a:solidFill>
                  <a:schemeClr val="bg2">
                    <a:lumMod val="25000"/>
                  </a:schemeClr>
                </a:solidFill>
              </a:rPr>
              <a:t>SILVER</a:t>
            </a:r>
          </a:p>
          <a:p>
            <a:pPr marL="342900" indent="-342900">
              <a:buFont typeface="Wingdings" charset="2"/>
              <a:buChar char="§"/>
            </a:pPr>
            <a:r>
              <a:rPr lang="fr-FR" sz="2200" i="1" dirty="0" smtClean="0">
                <a:solidFill>
                  <a:schemeClr val="bg2">
                    <a:lumMod val="25000"/>
                  </a:schemeClr>
                </a:solidFill>
              </a:rPr>
              <a:t>BROWN</a:t>
            </a:r>
            <a:endParaRPr lang="fr-FR" i="1" dirty="0">
              <a:solidFill>
                <a:schemeClr val="bg2">
                  <a:lumMod val="25000"/>
                </a:schemeClr>
              </a:solidFill>
            </a:endParaRPr>
          </a:p>
        </p:txBody>
      </p:sp>
      <p:pic>
        <p:nvPicPr>
          <p:cNvPr id="6" name="Image 5" descr="Bracelet.jpg"/>
          <p:cNvPicPr>
            <a:picLocks noChangeAspect="1"/>
          </p:cNvPicPr>
          <p:nvPr/>
        </p:nvPicPr>
        <p:blipFill rotWithShape="1">
          <a:blip r:embed="rId2">
            <a:extLst>
              <a:ext uri="{28A0092B-C50C-407E-A947-70E740481C1C}">
                <a14:useLocalDpi xmlns:a14="http://schemas.microsoft.com/office/drawing/2010/main" val="0"/>
              </a:ext>
            </a:extLst>
          </a:blip>
          <a:srcRect l="19031" t="10237" r="30561" b="15813"/>
          <a:stretch/>
        </p:blipFill>
        <p:spPr>
          <a:xfrm>
            <a:off x="347460" y="2018512"/>
            <a:ext cx="3857667" cy="4002575"/>
          </a:xfrm>
          <a:prstGeom prst="rect">
            <a:avLst/>
          </a:prstGeom>
        </p:spPr>
      </p:pic>
    </p:spTree>
    <p:extLst>
      <p:ext uri="{BB962C8B-B14F-4D97-AF65-F5344CB8AC3E}">
        <p14:creationId xmlns:p14="http://schemas.microsoft.com/office/powerpoint/2010/main" val="374323236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680" y="93206"/>
            <a:ext cx="6158777" cy="1143000"/>
          </a:xfrm>
        </p:spPr>
        <p:txBody>
          <a:bodyPr>
            <a:normAutofit/>
          </a:bodyPr>
          <a:lstStyle/>
          <a:p>
            <a:r>
              <a:rPr lang="fr-FR" sz="3600" dirty="0" smtClean="0">
                <a:latin typeface="Arenq"/>
                <a:cs typeface="Arenq"/>
              </a:rPr>
              <a:t>BRACELET BOX</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4" name="Image 3" descr="938734_557854371040167_384839391_o.jpg"/>
          <p:cNvPicPr>
            <a:picLocks noChangeAspect="1"/>
          </p:cNvPicPr>
          <p:nvPr/>
        </p:nvPicPr>
        <p:blipFill rotWithShape="1">
          <a:blip r:embed="rId2">
            <a:extLst>
              <a:ext uri="{28A0092B-C50C-407E-A947-70E740481C1C}">
                <a14:useLocalDpi xmlns:a14="http://schemas.microsoft.com/office/drawing/2010/main" val="0"/>
              </a:ext>
            </a:extLst>
          </a:blip>
          <a:srcRect l="12002" r="11187" b="27502"/>
          <a:stretch/>
        </p:blipFill>
        <p:spPr>
          <a:xfrm>
            <a:off x="548718" y="1853511"/>
            <a:ext cx="7023596" cy="4496852"/>
          </a:xfrm>
          <a:prstGeom prst="rect">
            <a:avLst/>
          </a:prstGeom>
        </p:spPr>
      </p:pic>
    </p:spTree>
    <p:extLst>
      <p:ext uri="{BB962C8B-B14F-4D97-AF65-F5344CB8AC3E}">
        <p14:creationId xmlns:p14="http://schemas.microsoft.com/office/powerpoint/2010/main" val="258631681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2104" y="93206"/>
            <a:ext cx="6158777" cy="1143000"/>
          </a:xfrm>
        </p:spPr>
        <p:txBody>
          <a:bodyPr>
            <a:normAutofit/>
          </a:bodyPr>
          <a:lstStyle/>
          <a:p>
            <a:r>
              <a:rPr lang="fr-FR" sz="3600" dirty="0" smtClean="0">
                <a:latin typeface="Arenq"/>
                <a:cs typeface="Arenq"/>
              </a:rPr>
              <a:t>BAG BOX</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3" name="Image 2" descr="12249758_557860404372897_8765655605655861227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68" y="1510771"/>
            <a:ext cx="7152936" cy="4782190"/>
          </a:xfrm>
          <a:prstGeom prst="rect">
            <a:avLst/>
          </a:prstGeom>
          <a:noFill/>
          <a:ln>
            <a:noFill/>
          </a:ln>
        </p:spPr>
      </p:pic>
    </p:spTree>
    <p:extLst>
      <p:ext uri="{BB962C8B-B14F-4D97-AF65-F5344CB8AC3E}">
        <p14:creationId xmlns:p14="http://schemas.microsoft.com/office/powerpoint/2010/main" val="408895520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968" y="93206"/>
            <a:ext cx="6158777" cy="1143000"/>
          </a:xfrm>
        </p:spPr>
        <p:txBody>
          <a:bodyPr>
            <a:normAutofit/>
          </a:bodyPr>
          <a:lstStyle/>
          <a:p>
            <a:r>
              <a:rPr lang="fr-FR" sz="3600" dirty="0" smtClean="0">
                <a:latin typeface="Arenq"/>
                <a:cs typeface="Arenq"/>
              </a:rPr>
              <a:t>SHOPPING BAG</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3" name="Image 2" descr="Shopping bag.jpg"/>
          <p:cNvPicPr>
            <a:picLocks noChangeAspect="1"/>
          </p:cNvPicPr>
          <p:nvPr/>
        </p:nvPicPr>
        <p:blipFill rotWithShape="1">
          <a:blip r:embed="rId2">
            <a:extLst>
              <a:ext uri="{28A0092B-C50C-407E-A947-70E740481C1C}">
                <a14:useLocalDpi xmlns:a14="http://schemas.microsoft.com/office/drawing/2010/main" val="0"/>
              </a:ext>
            </a:extLst>
          </a:blip>
          <a:srcRect l="31204" t="16972" r="20103" b="27505"/>
          <a:stretch/>
        </p:blipFill>
        <p:spPr>
          <a:xfrm>
            <a:off x="1222858" y="1824576"/>
            <a:ext cx="5471506" cy="4412515"/>
          </a:xfrm>
          <a:prstGeom prst="rect">
            <a:avLst/>
          </a:prstGeom>
        </p:spPr>
      </p:pic>
    </p:spTree>
    <p:extLst>
      <p:ext uri="{BB962C8B-B14F-4D97-AF65-F5344CB8AC3E}">
        <p14:creationId xmlns:p14="http://schemas.microsoft.com/office/powerpoint/2010/main" val="21335601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f53ab307597c0c26ee74a8d955cbd48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 y="0"/>
            <a:ext cx="4585904" cy="6874936"/>
          </a:xfrm>
          <a:prstGeom prst="rect">
            <a:avLst/>
          </a:prstGeom>
        </p:spPr>
      </p:pic>
      <p:sp>
        <p:nvSpPr>
          <p:cNvPr id="7" name="ZoneTexte 6"/>
          <p:cNvSpPr txBox="1"/>
          <p:nvPr/>
        </p:nvSpPr>
        <p:spPr>
          <a:xfrm>
            <a:off x="5181600" y="387979"/>
            <a:ext cx="3623733" cy="523220"/>
          </a:xfrm>
          <a:prstGeom prst="rect">
            <a:avLst/>
          </a:prstGeom>
          <a:noFill/>
        </p:spPr>
        <p:txBody>
          <a:bodyPr wrap="square" rtlCol="0">
            <a:spAutoFit/>
          </a:bodyPr>
          <a:lstStyle/>
          <a:p>
            <a:r>
              <a:rPr lang="fr-FR" sz="2800" u="sng" dirty="0" smtClean="0">
                <a:latin typeface="Arenq"/>
                <a:cs typeface="Arenq"/>
              </a:rPr>
              <a:t>WHICH PRODUCTS</a:t>
            </a:r>
            <a:r>
              <a:rPr lang="fr-FR" sz="2800" dirty="0" smtClean="0">
                <a:latin typeface="Arenq"/>
                <a:cs typeface="Arenq"/>
              </a:rPr>
              <a:t>?</a:t>
            </a:r>
            <a:endParaRPr lang="fr-FR" sz="2800" dirty="0">
              <a:latin typeface="Arenq"/>
              <a:cs typeface="Arenq"/>
            </a:endParaRPr>
          </a:p>
        </p:txBody>
      </p:sp>
      <p:sp>
        <p:nvSpPr>
          <p:cNvPr id="8" name="ZoneTexte 7"/>
          <p:cNvSpPr txBox="1"/>
          <p:nvPr/>
        </p:nvSpPr>
        <p:spPr>
          <a:xfrm>
            <a:off x="5181600" y="1282501"/>
            <a:ext cx="3623733" cy="5539978"/>
          </a:xfrm>
          <a:prstGeom prst="rect">
            <a:avLst/>
          </a:prstGeom>
          <a:noFill/>
        </p:spPr>
        <p:txBody>
          <a:bodyPr wrap="square" rtlCol="0">
            <a:spAutoFit/>
          </a:bodyPr>
          <a:lstStyle/>
          <a:p>
            <a:pPr marL="285750" indent="-285750">
              <a:buFont typeface="Wingdings" charset="2"/>
              <a:buChar char="§"/>
            </a:pPr>
            <a:r>
              <a:rPr lang="fr-FR" sz="2400" dirty="0" err="1" smtClean="0"/>
              <a:t>Specialised</a:t>
            </a:r>
            <a:r>
              <a:rPr lang="fr-FR" sz="2400" dirty="0" smtClean="0"/>
              <a:t> in </a:t>
            </a:r>
            <a:r>
              <a:rPr lang="fr-FR" sz="2400" dirty="0" err="1" smtClean="0"/>
              <a:t>leather</a:t>
            </a:r>
            <a:r>
              <a:rPr lang="fr-FR" sz="2400" dirty="0" smtClean="0"/>
              <a:t> </a:t>
            </a:r>
            <a:r>
              <a:rPr lang="fr-FR" sz="2400" dirty="0" err="1" smtClean="0"/>
              <a:t>goods</a:t>
            </a:r>
            <a:r>
              <a:rPr lang="fr-FR" sz="2400" dirty="0" smtClean="0"/>
              <a:t> : </a:t>
            </a:r>
          </a:p>
          <a:p>
            <a:pPr marL="742950" lvl="1" indent="-285750">
              <a:buFont typeface="Wingdings" charset="2"/>
              <a:buChar char="§"/>
            </a:pPr>
            <a:r>
              <a:rPr lang="fr-FR" dirty="0" err="1" smtClean="0"/>
              <a:t>Bags</a:t>
            </a:r>
            <a:endParaRPr lang="fr-FR" dirty="0" smtClean="0"/>
          </a:p>
          <a:p>
            <a:pPr marL="742950" lvl="1" indent="-285750">
              <a:buFont typeface="Wingdings" charset="2"/>
              <a:buChar char="§"/>
            </a:pPr>
            <a:r>
              <a:rPr lang="fr-FR" dirty="0" err="1" smtClean="0"/>
              <a:t>Wallet</a:t>
            </a:r>
            <a:endParaRPr lang="fr-FR" dirty="0" smtClean="0"/>
          </a:p>
          <a:p>
            <a:pPr marL="742950" lvl="1" indent="-285750">
              <a:buFont typeface="Wingdings" charset="2"/>
              <a:buChar char="§"/>
            </a:pPr>
            <a:r>
              <a:rPr lang="fr-FR" dirty="0" smtClean="0"/>
              <a:t>iPad &amp; iPhone cases</a:t>
            </a:r>
          </a:p>
          <a:p>
            <a:pPr marL="742950" lvl="1" indent="-285750">
              <a:buFont typeface="Wingdings" charset="2"/>
              <a:buChar char="§"/>
            </a:pPr>
            <a:r>
              <a:rPr lang="fr-FR" dirty="0" smtClean="0"/>
              <a:t>Bracelet</a:t>
            </a:r>
          </a:p>
          <a:p>
            <a:pPr marL="742950" lvl="1" indent="-285750">
              <a:buFont typeface="Wingdings" charset="2"/>
              <a:buChar char="§"/>
            </a:pPr>
            <a:r>
              <a:rPr lang="fr-FR" dirty="0" err="1" smtClean="0"/>
              <a:t>Belt</a:t>
            </a:r>
            <a:endParaRPr lang="fr-FR" dirty="0" smtClean="0"/>
          </a:p>
          <a:p>
            <a:pPr marL="285750" indent="-285750">
              <a:buFont typeface="Wingdings" charset="2"/>
              <a:buChar char="§"/>
            </a:pPr>
            <a:endParaRPr lang="fr-FR" sz="2400" dirty="0" smtClean="0"/>
          </a:p>
          <a:p>
            <a:pPr marL="342900" indent="-342900">
              <a:buFont typeface="Wingdings" charset="2"/>
              <a:buChar char="§"/>
            </a:pPr>
            <a:r>
              <a:rPr lang="fr-FR" sz="2400" dirty="0" err="1" smtClean="0"/>
              <a:t>Raw</a:t>
            </a:r>
            <a:r>
              <a:rPr lang="fr-FR" sz="2400" dirty="0" smtClean="0"/>
              <a:t> </a:t>
            </a:r>
            <a:r>
              <a:rPr lang="fr-FR" sz="2400" dirty="0" err="1" smtClean="0"/>
              <a:t>material</a:t>
            </a:r>
            <a:r>
              <a:rPr lang="fr-FR" sz="2400" dirty="0" smtClean="0"/>
              <a:t>: </a:t>
            </a:r>
            <a:r>
              <a:rPr lang="fr-FR" sz="2400" dirty="0" err="1"/>
              <a:t>u</a:t>
            </a:r>
            <a:r>
              <a:rPr lang="fr-FR" sz="2400" dirty="0" err="1" smtClean="0"/>
              <a:t>sing</a:t>
            </a:r>
            <a:r>
              <a:rPr lang="fr-FR" sz="2400" dirty="0" smtClean="0"/>
              <a:t> </a:t>
            </a:r>
            <a:r>
              <a:rPr lang="fr-FR" sz="2400" dirty="0" err="1" smtClean="0"/>
              <a:t>leather</a:t>
            </a:r>
            <a:r>
              <a:rPr lang="fr-FR" sz="2400" dirty="0" smtClean="0"/>
              <a:t>: calf skin, </a:t>
            </a:r>
            <a:r>
              <a:rPr lang="fr-FR" sz="2400" dirty="0" err="1" smtClean="0"/>
              <a:t>lamb</a:t>
            </a:r>
            <a:r>
              <a:rPr lang="fr-FR" sz="2400" dirty="0" smtClean="0"/>
              <a:t> skin…</a:t>
            </a:r>
          </a:p>
          <a:p>
            <a:pPr marL="285750" indent="-285750">
              <a:buFont typeface="Wingdings" charset="2"/>
              <a:buChar char="§"/>
            </a:pPr>
            <a:endParaRPr lang="fr-FR" sz="2400" dirty="0"/>
          </a:p>
          <a:p>
            <a:pPr marL="285750" indent="-285750">
              <a:buFont typeface="Wingdings" charset="2"/>
              <a:buChar char="§"/>
            </a:pPr>
            <a:r>
              <a:rPr lang="fr-FR" sz="2400" dirty="0" err="1" smtClean="0"/>
              <a:t>Starting</a:t>
            </a:r>
            <a:r>
              <a:rPr lang="fr-FR" sz="2400" dirty="0" smtClean="0"/>
              <a:t> </a:t>
            </a:r>
            <a:r>
              <a:rPr lang="fr-FR" sz="2400" dirty="0" err="1" smtClean="0"/>
              <a:t>with</a:t>
            </a:r>
            <a:r>
              <a:rPr lang="fr-FR" sz="2400" dirty="0" smtClean="0"/>
              <a:t> Fall-Winter collection </a:t>
            </a:r>
            <a:r>
              <a:rPr lang="fr-FR" sz="2400" dirty="0" err="1" smtClean="0"/>
              <a:t>presentation</a:t>
            </a:r>
            <a:r>
              <a:rPr lang="fr-FR" sz="2400" dirty="0" smtClean="0"/>
              <a:t> and </a:t>
            </a:r>
            <a:r>
              <a:rPr lang="fr-FR" sz="2400" dirty="0" err="1" smtClean="0"/>
              <a:t>creation</a:t>
            </a:r>
            <a:r>
              <a:rPr lang="fr-FR" sz="2400" dirty="0" smtClean="0"/>
              <a:t> of SS collection </a:t>
            </a:r>
            <a:r>
              <a:rPr lang="fr-FR" sz="2400" dirty="0" err="1" smtClean="0"/>
              <a:t>later</a:t>
            </a:r>
            <a:r>
              <a:rPr lang="fr-FR" sz="2400" dirty="0" smtClean="0"/>
              <a:t> on</a:t>
            </a:r>
          </a:p>
        </p:txBody>
      </p:sp>
    </p:spTree>
    <p:extLst>
      <p:ext uri="{BB962C8B-B14F-4D97-AF65-F5344CB8AC3E}">
        <p14:creationId xmlns:p14="http://schemas.microsoft.com/office/powerpoint/2010/main" val="302277871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6186" y="124568"/>
            <a:ext cx="7851953" cy="1143000"/>
          </a:xfrm>
        </p:spPr>
        <p:txBody>
          <a:bodyPr>
            <a:normAutofit/>
          </a:bodyPr>
          <a:lstStyle/>
          <a:p>
            <a:r>
              <a:rPr lang="fr-FR" sz="3600" dirty="0" smtClean="0">
                <a:latin typeface="Arenq"/>
                <a:cs typeface="Arenq"/>
              </a:rPr>
              <a:t>MATERIAL OF THE </a:t>
            </a:r>
            <a:r>
              <a:rPr lang="fr-FR" sz="3600" dirty="0" err="1" smtClean="0">
                <a:latin typeface="Arenq"/>
                <a:cs typeface="Arenq"/>
              </a:rPr>
              <a:t>PRODUCTs</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8121032" y="5629089"/>
            <a:ext cx="896173"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3" name="Image 2"/>
          <p:cNvPicPr>
            <a:picLocks noChangeAspect="1"/>
          </p:cNvPicPr>
          <p:nvPr/>
        </p:nvPicPr>
        <p:blipFill>
          <a:blip r:embed="rId2"/>
          <a:stretch>
            <a:fillRect/>
          </a:stretch>
        </p:blipFill>
        <p:spPr>
          <a:xfrm>
            <a:off x="2916047" y="2433676"/>
            <a:ext cx="1583296" cy="1188861"/>
          </a:xfrm>
          <a:prstGeom prst="rect">
            <a:avLst/>
          </a:prstGeom>
        </p:spPr>
      </p:pic>
      <p:cxnSp>
        <p:nvCxnSpPr>
          <p:cNvPr id="6" name="Connecteur droit 5"/>
          <p:cNvCxnSpPr/>
          <p:nvPr/>
        </p:nvCxnSpPr>
        <p:spPr>
          <a:xfrm flipV="1">
            <a:off x="418195" y="2084619"/>
            <a:ext cx="0" cy="15212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574972" y="1972012"/>
            <a:ext cx="2788076" cy="461665"/>
          </a:xfrm>
          <a:prstGeom prst="rect">
            <a:avLst/>
          </a:prstGeom>
          <a:noFill/>
        </p:spPr>
        <p:txBody>
          <a:bodyPr wrap="square" rtlCol="0">
            <a:spAutoFit/>
          </a:bodyPr>
          <a:lstStyle/>
          <a:p>
            <a:r>
              <a:rPr lang="fr-FR" sz="2400" b="1" i="1" dirty="0" smtClean="0">
                <a:solidFill>
                  <a:schemeClr val="bg2">
                    <a:lumMod val="25000"/>
                  </a:schemeClr>
                </a:solidFill>
              </a:rPr>
              <a:t>LAMB SKIN</a:t>
            </a:r>
          </a:p>
        </p:txBody>
      </p:sp>
      <p:sp>
        <p:nvSpPr>
          <p:cNvPr id="8" name="ZoneTexte 7"/>
          <p:cNvSpPr txBox="1"/>
          <p:nvPr/>
        </p:nvSpPr>
        <p:spPr>
          <a:xfrm>
            <a:off x="702944" y="2433677"/>
            <a:ext cx="3063509" cy="1107996"/>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Black</a:t>
            </a:r>
          </a:p>
          <a:p>
            <a:pPr marL="342900" indent="-342900">
              <a:buFont typeface="Wingdings" charset="2"/>
              <a:buChar char="§"/>
            </a:pPr>
            <a:r>
              <a:rPr lang="fr-FR" sz="2200" i="1" dirty="0" smtClean="0">
                <a:solidFill>
                  <a:schemeClr val="bg2">
                    <a:lumMod val="25000"/>
                  </a:schemeClr>
                </a:solidFill>
              </a:rPr>
              <a:t>Brown</a:t>
            </a:r>
          </a:p>
          <a:p>
            <a:pPr marL="342900" indent="-342900">
              <a:buFont typeface="Wingdings" charset="2"/>
              <a:buChar char="§"/>
            </a:pPr>
            <a:r>
              <a:rPr lang="fr-FR" sz="2200" i="1" dirty="0" smtClean="0">
                <a:solidFill>
                  <a:schemeClr val="bg2">
                    <a:lumMod val="25000"/>
                  </a:schemeClr>
                </a:solidFill>
              </a:rPr>
              <a:t>Grey</a:t>
            </a:r>
            <a:endParaRPr lang="fr-FR" sz="2200" i="1" dirty="0">
              <a:solidFill>
                <a:schemeClr val="bg2">
                  <a:lumMod val="25000"/>
                </a:schemeClr>
              </a:solidFill>
            </a:endParaRPr>
          </a:p>
        </p:txBody>
      </p:sp>
      <p:pic>
        <p:nvPicPr>
          <p:cNvPr id="4" name="Image 3"/>
          <p:cNvPicPr>
            <a:picLocks noChangeAspect="1"/>
          </p:cNvPicPr>
          <p:nvPr/>
        </p:nvPicPr>
        <p:blipFill rotWithShape="1">
          <a:blip r:embed="rId3"/>
          <a:srcRect l="23123" t="54967" r="31258"/>
          <a:stretch/>
        </p:blipFill>
        <p:spPr>
          <a:xfrm>
            <a:off x="4659935" y="2450304"/>
            <a:ext cx="1583296" cy="1172233"/>
          </a:xfrm>
          <a:prstGeom prst="rect">
            <a:avLst/>
          </a:prstGeom>
        </p:spPr>
      </p:pic>
      <p:pic>
        <p:nvPicPr>
          <p:cNvPr id="9" name="Image 8"/>
          <p:cNvPicPr>
            <a:picLocks noChangeAspect="1"/>
          </p:cNvPicPr>
          <p:nvPr/>
        </p:nvPicPr>
        <p:blipFill rotWithShape="1">
          <a:blip r:embed="rId4"/>
          <a:srcRect t="21458" r="20886"/>
          <a:stretch/>
        </p:blipFill>
        <p:spPr>
          <a:xfrm>
            <a:off x="6384479" y="2450304"/>
            <a:ext cx="1583296" cy="1172233"/>
          </a:xfrm>
          <a:prstGeom prst="rect">
            <a:avLst/>
          </a:prstGeom>
        </p:spPr>
      </p:pic>
      <p:cxnSp>
        <p:nvCxnSpPr>
          <p:cNvPr id="12" name="Connecteur droit 11"/>
          <p:cNvCxnSpPr/>
          <p:nvPr/>
        </p:nvCxnSpPr>
        <p:spPr>
          <a:xfrm flipV="1">
            <a:off x="418195" y="4557645"/>
            <a:ext cx="0" cy="15212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574972" y="4445038"/>
            <a:ext cx="2788076" cy="461665"/>
          </a:xfrm>
          <a:prstGeom prst="rect">
            <a:avLst/>
          </a:prstGeom>
          <a:noFill/>
        </p:spPr>
        <p:txBody>
          <a:bodyPr wrap="square" rtlCol="0">
            <a:spAutoFit/>
          </a:bodyPr>
          <a:lstStyle/>
          <a:p>
            <a:r>
              <a:rPr lang="fr-FR" sz="2400" b="1" i="1" dirty="0" smtClean="0">
                <a:solidFill>
                  <a:schemeClr val="bg2">
                    <a:lumMod val="25000"/>
                  </a:schemeClr>
                </a:solidFill>
              </a:rPr>
              <a:t>CALF SKIN</a:t>
            </a:r>
          </a:p>
        </p:txBody>
      </p:sp>
      <p:sp>
        <p:nvSpPr>
          <p:cNvPr id="14" name="ZoneTexte 13"/>
          <p:cNvSpPr txBox="1"/>
          <p:nvPr/>
        </p:nvSpPr>
        <p:spPr>
          <a:xfrm>
            <a:off x="702944" y="4906703"/>
            <a:ext cx="3063509" cy="1107996"/>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Kaki</a:t>
            </a:r>
          </a:p>
          <a:p>
            <a:pPr marL="342900" indent="-342900">
              <a:buFont typeface="Wingdings" charset="2"/>
              <a:buChar char="§"/>
            </a:pPr>
            <a:r>
              <a:rPr lang="fr-FR" sz="2200" i="1" dirty="0" smtClean="0">
                <a:solidFill>
                  <a:schemeClr val="bg2">
                    <a:lumMod val="25000"/>
                  </a:schemeClr>
                </a:solidFill>
              </a:rPr>
              <a:t>Brown</a:t>
            </a:r>
          </a:p>
          <a:p>
            <a:pPr marL="342900" indent="-342900">
              <a:buFont typeface="Wingdings" charset="2"/>
              <a:buChar char="§"/>
            </a:pPr>
            <a:r>
              <a:rPr lang="fr-FR" sz="2200" i="1" dirty="0" err="1" smtClean="0">
                <a:solidFill>
                  <a:schemeClr val="bg2">
                    <a:lumMod val="25000"/>
                  </a:schemeClr>
                </a:solidFill>
              </a:rPr>
              <a:t>Red</a:t>
            </a:r>
            <a:endParaRPr lang="fr-FR" sz="2200" i="1" dirty="0">
              <a:solidFill>
                <a:schemeClr val="bg2">
                  <a:lumMod val="25000"/>
                </a:schemeClr>
              </a:solidFill>
            </a:endParaRPr>
          </a:p>
        </p:txBody>
      </p:sp>
      <p:pic>
        <p:nvPicPr>
          <p:cNvPr id="15" name="Image 14"/>
          <p:cNvPicPr>
            <a:picLocks noChangeAspect="1"/>
          </p:cNvPicPr>
          <p:nvPr/>
        </p:nvPicPr>
        <p:blipFill rotWithShape="1">
          <a:blip r:embed="rId3"/>
          <a:srcRect l="23123" t="54967" r="31258"/>
          <a:stretch/>
        </p:blipFill>
        <p:spPr>
          <a:xfrm>
            <a:off x="4659935" y="4923330"/>
            <a:ext cx="1583296" cy="1172233"/>
          </a:xfrm>
          <a:prstGeom prst="rect">
            <a:avLst/>
          </a:prstGeom>
        </p:spPr>
      </p:pic>
      <p:pic>
        <p:nvPicPr>
          <p:cNvPr id="18" name="Image 17"/>
          <p:cNvPicPr>
            <a:picLocks noChangeAspect="1"/>
          </p:cNvPicPr>
          <p:nvPr/>
        </p:nvPicPr>
        <p:blipFill rotWithShape="1">
          <a:blip r:embed="rId5"/>
          <a:srcRect l="30025" t="51643" r="44927" b="30266"/>
          <a:stretch/>
        </p:blipFill>
        <p:spPr>
          <a:xfrm>
            <a:off x="2916047" y="4923330"/>
            <a:ext cx="1583296" cy="1172233"/>
          </a:xfrm>
          <a:prstGeom prst="rect">
            <a:avLst/>
          </a:prstGeom>
        </p:spPr>
      </p:pic>
      <p:pic>
        <p:nvPicPr>
          <p:cNvPr id="19" name="Image 18"/>
          <p:cNvPicPr>
            <a:picLocks noChangeAspect="1"/>
          </p:cNvPicPr>
          <p:nvPr/>
        </p:nvPicPr>
        <p:blipFill>
          <a:blip r:embed="rId6"/>
          <a:stretch>
            <a:fillRect/>
          </a:stretch>
        </p:blipFill>
        <p:spPr>
          <a:xfrm>
            <a:off x="6384479" y="4923331"/>
            <a:ext cx="1475126" cy="1155604"/>
          </a:xfrm>
          <a:prstGeom prst="rect">
            <a:avLst/>
          </a:prstGeom>
        </p:spPr>
      </p:pic>
    </p:spTree>
    <p:extLst>
      <p:ext uri="{BB962C8B-B14F-4D97-AF65-F5344CB8AC3E}">
        <p14:creationId xmlns:p14="http://schemas.microsoft.com/office/powerpoint/2010/main" val="181294181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968" y="93206"/>
            <a:ext cx="9623529" cy="1143000"/>
          </a:xfrm>
        </p:spPr>
        <p:txBody>
          <a:bodyPr>
            <a:normAutofit/>
          </a:bodyPr>
          <a:lstStyle/>
          <a:p>
            <a:r>
              <a:rPr lang="fr-FR" sz="2800" dirty="0" smtClean="0">
                <a:latin typeface="Arenq"/>
                <a:cs typeface="Arenq"/>
              </a:rPr>
              <a:t>A LOT OF OTHER MATERIAL TO CHOSE</a:t>
            </a:r>
            <a:endParaRPr lang="fr-FR" sz="28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40" name="04b119b0-af0d-4e62-af3a-6625dbb495e8_400.jpg"/>
          <p:cNvPicPr>
            <a:picLocks/>
          </p:cNvPicPr>
          <p:nvPr/>
        </p:nvPicPr>
        <p:blipFill>
          <a:blip r:embed="rId2">
            <a:extLst/>
          </a:blip>
          <a:stretch>
            <a:fillRect/>
          </a:stretch>
        </p:blipFill>
        <p:spPr>
          <a:xfrm>
            <a:off x="4779734" y="2759745"/>
            <a:ext cx="1285876" cy="1285876"/>
          </a:xfrm>
          <a:prstGeom prst="rect">
            <a:avLst/>
          </a:prstGeom>
          <a:ln w="12700">
            <a:miter lim="400000"/>
          </a:ln>
        </p:spPr>
      </p:pic>
      <p:pic>
        <p:nvPicPr>
          <p:cNvPr id="41" name="skai-simili-cuir-effet-graine.jpg"/>
          <p:cNvPicPr>
            <a:picLocks noChangeAspect="1"/>
          </p:cNvPicPr>
          <p:nvPr/>
        </p:nvPicPr>
        <p:blipFill>
          <a:blip r:embed="rId3">
            <a:extLst/>
          </a:blip>
          <a:stretch>
            <a:fillRect/>
          </a:stretch>
        </p:blipFill>
        <p:spPr>
          <a:xfrm>
            <a:off x="1753465" y="1451780"/>
            <a:ext cx="1285876" cy="1285876"/>
          </a:xfrm>
          <a:prstGeom prst="rect">
            <a:avLst/>
          </a:prstGeom>
          <a:ln w="12700">
            <a:miter lim="400000"/>
          </a:ln>
        </p:spPr>
      </p:pic>
      <p:pic>
        <p:nvPicPr>
          <p:cNvPr id="42" name="cuir-arizona-marine.jpg"/>
          <p:cNvPicPr>
            <a:picLocks noChangeAspect="1"/>
          </p:cNvPicPr>
          <p:nvPr/>
        </p:nvPicPr>
        <p:blipFill>
          <a:blip r:embed="rId4">
            <a:extLst/>
          </a:blip>
          <a:stretch>
            <a:fillRect/>
          </a:stretch>
        </p:blipFill>
        <p:spPr>
          <a:xfrm>
            <a:off x="1753465" y="2759745"/>
            <a:ext cx="1285876" cy="1285876"/>
          </a:xfrm>
          <a:prstGeom prst="rect">
            <a:avLst/>
          </a:prstGeom>
          <a:ln w="12700">
            <a:miter lim="400000"/>
          </a:ln>
        </p:spPr>
      </p:pic>
      <p:pic>
        <p:nvPicPr>
          <p:cNvPr id="44" name="moka-lambskin.jpg"/>
          <p:cNvPicPr>
            <a:picLocks/>
          </p:cNvPicPr>
          <p:nvPr/>
        </p:nvPicPr>
        <p:blipFill>
          <a:blip r:embed="rId5">
            <a:extLst/>
          </a:blip>
          <a:stretch>
            <a:fillRect/>
          </a:stretch>
        </p:blipFill>
        <p:spPr>
          <a:xfrm>
            <a:off x="3266600" y="2754054"/>
            <a:ext cx="1285876" cy="1285876"/>
          </a:xfrm>
          <a:prstGeom prst="rect">
            <a:avLst/>
          </a:prstGeom>
          <a:ln w="12700">
            <a:miter lim="400000"/>
          </a:ln>
        </p:spPr>
      </p:pic>
      <p:pic>
        <p:nvPicPr>
          <p:cNvPr id="45" name="moka-goatskin.jpg"/>
          <p:cNvPicPr>
            <a:picLocks/>
          </p:cNvPicPr>
          <p:nvPr/>
        </p:nvPicPr>
        <p:blipFill>
          <a:blip r:embed="rId6">
            <a:extLst/>
          </a:blip>
          <a:stretch>
            <a:fillRect/>
          </a:stretch>
        </p:blipFill>
        <p:spPr>
          <a:xfrm>
            <a:off x="3266600" y="1456275"/>
            <a:ext cx="1285876" cy="1285876"/>
          </a:xfrm>
          <a:prstGeom prst="rect">
            <a:avLst/>
          </a:prstGeom>
          <a:ln w="12700">
            <a:miter lim="400000"/>
          </a:ln>
        </p:spPr>
      </p:pic>
      <p:pic>
        <p:nvPicPr>
          <p:cNvPr id="46" name="126231b5ca2e90f2db377aa2c122b89c.jpg"/>
          <p:cNvPicPr>
            <a:picLocks/>
          </p:cNvPicPr>
          <p:nvPr/>
        </p:nvPicPr>
        <p:blipFill>
          <a:blip r:embed="rId7">
            <a:extLst/>
          </a:blip>
          <a:srcRect r="33788"/>
          <a:stretch>
            <a:fillRect/>
          </a:stretch>
        </p:blipFill>
        <p:spPr>
          <a:xfrm>
            <a:off x="4778378" y="5346446"/>
            <a:ext cx="1263512" cy="1285876"/>
          </a:xfrm>
          <a:prstGeom prst="rect">
            <a:avLst/>
          </a:prstGeom>
          <a:ln w="12700">
            <a:miter lim="400000"/>
          </a:ln>
        </p:spPr>
      </p:pic>
      <p:pic>
        <p:nvPicPr>
          <p:cNvPr id="47" name="hermes-exotic-skins-exotic-leather.jpg"/>
          <p:cNvPicPr>
            <a:picLocks/>
          </p:cNvPicPr>
          <p:nvPr/>
        </p:nvPicPr>
        <p:blipFill>
          <a:blip r:embed="rId8">
            <a:extLst/>
          </a:blip>
          <a:srcRect r="75897" b="19894"/>
          <a:stretch>
            <a:fillRect/>
          </a:stretch>
        </p:blipFill>
        <p:spPr>
          <a:xfrm>
            <a:off x="7161797" y="4079854"/>
            <a:ext cx="1285876" cy="1285876"/>
          </a:xfrm>
          <a:prstGeom prst="rect">
            <a:avLst/>
          </a:prstGeom>
          <a:ln w="12700">
            <a:miter lim="400000"/>
          </a:ln>
        </p:spPr>
      </p:pic>
      <p:pic>
        <p:nvPicPr>
          <p:cNvPr id="48" name="hermes-exotic-skins-exotic-leather.jpg"/>
          <p:cNvPicPr>
            <a:picLocks/>
          </p:cNvPicPr>
          <p:nvPr/>
        </p:nvPicPr>
        <p:blipFill>
          <a:blip r:embed="rId8">
            <a:extLst/>
          </a:blip>
          <a:srcRect l="25055" r="50841" b="20141"/>
          <a:stretch>
            <a:fillRect/>
          </a:stretch>
        </p:blipFill>
        <p:spPr>
          <a:xfrm>
            <a:off x="7161797" y="2771774"/>
            <a:ext cx="1285876" cy="1285876"/>
          </a:xfrm>
          <a:prstGeom prst="rect">
            <a:avLst/>
          </a:prstGeom>
          <a:ln w="12700">
            <a:miter lim="400000"/>
          </a:ln>
        </p:spPr>
      </p:pic>
      <p:pic>
        <p:nvPicPr>
          <p:cNvPr id="49" name="hermes-exotic-skins-exotic-leather.jpg"/>
          <p:cNvPicPr>
            <a:picLocks/>
          </p:cNvPicPr>
          <p:nvPr/>
        </p:nvPicPr>
        <p:blipFill>
          <a:blip r:embed="rId8">
            <a:extLst/>
          </a:blip>
          <a:srcRect l="50658" r="25212" b="20021"/>
          <a:stretch>
            <a:fillRect/>
          </a:stretch>
        </p:blipFill>
        <p:spPr>
          <a:xfrm>
            <a:off x="7161100" y="1461740"/>
            <a:ext cx="1285876" cy="1285876"/>
          </a:xfrm>
          <a:prstGeom prst="rect">
            <a:avLst/>
          </a:prstGeom>
          <a:ln w="12700">
            <a:miter lim="400000"/>
          </a:ln>
        </p:spPr>
      </p:pic>
      <p:sp>
        <p:nvSpPr>
          <p:cNvPr id="51" name="Shape 139"/>
          <p:cNvSpPr/>
          <p:nvPr/>
        </p:nvSpPr>
        <p:spPr>
          <a:xfrm rot="5400000">
            <a:off x="7642306" y="3177492"/>
            <a:ext cx="2211665" cy="503019"/>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2800"/>
            </a:lvl1pPr>
          </a:lstStyle>
          <a:p>
            <a:r>
              <a:rPr dirty="0"/>
              <a:t>Exotic leathers</a:t>
            </a:r>
          </a:p>
        </p:txBody>
      </p:sp>
      <p:pic>
        <p:nvPicPr>
          <p:cNvPr id="52" name="Unknown-4.jpg"/>
          <p:cNvPicPr>
            <a:picLocks/>
          </p:cNvPicPr>
          <p:nvPr/>
        </p:nvPicPr>
        <p:blipFill>
          <a:blip r:embed="rId9">
            <a:extLst/>
          </a:blip>
          <a:stretch>
            <a:fillRect/>
          </a:stretch>
        </p:blipFill>
        <p:spPr>
          <a:xfrm>
            <a:off x="7170727" y="5358372"/>
            <a:ext cx="1285876" cy="1285876"/>
          </a:xfrm>
          <a:prstGeom prst="rect">
            <a:avLst/>
          </a:prstGeom>
          <a:ln w="12700">
            <a:miter lim="400000"/>
          </a:ln>
        </p:spPr>
      </p:pic>
      <p:pic>
        <p:nvPicPr>
          <p:cNvPr id="53" name="HQ_imitation_samples2.jpg"/>
          <p:cNvPicPr>
            <a:picLocks/>
          </p:cNvPicPr>
          <p:nvPr/>
        </p:nvPicPr>
        <p:blipFill>
          <a:blip r:embed="rId10">
            <a:extLst/>
          </a:blip>
          <a:srcRect l="26334" t="23530" r="56880" b="56959"/>
          <a:stretch>
            <a:fillRect/>
          </a:stretch>
        </p:blipFill>
        <p:spPr>
          <a:xfrm>
            <a:off x="4770805" y="4052232"/>
            <a:ext cx="1285876" cy="1285876"/>
          </a:xfrm>
          <a:prstGeom prst="rect">
            <a:avLst/>
          </a:prstGeom>
          <a:ln w="12700">
            <a:miter lim="400000"/>
          </a:ln>
        </p:spPr>
      </p:pic>
      <p:pic>
        <p:nvPicPr>
          <p:cNvPr id="54" name="chili-red.jpg"/>
          <p:cNvPicPr>
            <a:picLocks noChangeAspect="1"/>
          </p:cNvPicPr>
          <p:nvPr/>
        </p:nvPicPr>
        <p:blipFill>
          <a:blip r:embed="rId11">
            <a:extLst/>
          </a:blip>
          <a:stretch>
            <a:fillRect/>
          </a:stretch>
        </p:blipFill>
        <p:spPr>
          <a:xfrm>
            <a:off x="4779734" y="1458269"/>
            <a:ext cx="1285876" cy="1288458"/>
          </a:xfrm>
          <a:prstGeom prst="rect">
            <a:avLst/>
          </a:prstGeom>
          <a:ln w="12700">
            <a:miter lim="400000"/>
          </a:ln>
        </p:spPr>
      </p:pic>
      <p:pic>
        <p:nvPicPr>
          <p:cNvPr id="56" name="moutarde-calfskin.jpg"/>
          <p:cNvPicPr>
            <a:picLocks noChangeAspect="1"/>
          </p:cNvPicPr>
          <p:nvPr/>
        </p:nvPicPr>
        <p:blipFill>
          <a:blip r:embed="rId12">
            <a:extLst/>
          </a:blip>
          <a:stretch>
            <a:fillRect/>
          </a:stretch>
        </p:blipFill>
        <p:spPr>
          <a:xfrm>
            <a:off x="3266600" y="5346446"/>
            <a:ext cx="1285876" cy="1285876"/>
          </a:xfrm>
          <a:prstGeom prst="rect">
            <a:avLst/>
          </a:prstGeom>
          <a:ln w="12700">
            <a:miter lim="400000"/>
          </a:ln>
        </p:spPr>
      </p:pic>
      <p:pic>
        <p:nvPicPr>
          <p:cNvPr id="57" name="kaki-noirci-goatskin.jpg"/>
          <p:cNvPicPr>
            <a:picLocks/>
          </p:cNvPicPr>
          <p:nvPr/>
        </p:nvPicPr>
        <p:blipFill>
          <a:blip r:embed="rId13">
            <a:extLst/>
          </a:blip>
          <a:stretch>
            <a:fillRect/>
          </a:stretch>
        </p:blipFill>
        <p:spPr>
          <a:xfrm>
            <a:off x="3266600" y="4052232"/>
            <a:ext cx="1285876" cy="1285876"/>
          </a:xfrm>
          <a:prstGeom prst="rect">
            <a:avLst/>
          </a:prstGeom>
          <a:ln w="12700">
            <a:miter lim="400000"/>
          </a:ln>
        </p:spPr>
      </p:pic>
      <p:sp>
        <p:nvSpPr>
          <p:cNvPr id="59" name="Shape 147"/>
          <p:cNvSpPr/>
          <p:nvPr/>
        </p:nvSpPr>
        <p:spPr>
          <a:xfrm flipV="1">
            <a:off x="6613355" y="1461739"/>
            <a:ext cx="0" cy="5190712"/>
          </a:xfrm>
          <a:prstGeom prst="line">
            <a:avLst/>
          </a:prstGeom>
          <a:ln w="12700">
            <a:solidFill>
              <a:srgbClr val="C4BD97"/>
            </a:solidFill>
            <a:miter lim="400000"/>
          </a:ln>
        </p:spPr>
        <p:txBody>
          <a:bodyPr lIns="35717" tIns="35717" rIns="35717" bIns="35717" anchor="ctr"/>
          <a:lstStyle/>
          <a:p>
            <a:pPr>
              <a:defRPr sz="2400"/>
            </a:pPr>
            <a:endParaRPr/>
          </a:p>
        </p:txBody>
      </p:sp>
      <p:pic>
        <p:nvPicPr>
          <p:cNvPr id="60" name="Unknown-2.jpg"/>
          <p:cNvPicPr>
            <a:picLocks/>
          </p:cNvPicPr>
          <p:nvPr/>
        </p:nvPicPr>
        <p:blipFill>
          <a:blip r:embed="rId14">
            <a:extLst/>
          </a:blip>
          <a:stretch>
            <a:fillRect/>
          </a:stretch>
        </p:blipFill>
        <p:spPr>
          <a:xfrm>
            <a:off x="330875" y="1460710"/>
            <a:ext cx="1285876" cy="1285876"/>
          </a:xfrm>
          <a:prstGeom prst="rect">
            <a:avLst/>
          </a:prstGeom>
          <a:ln w="12700">
            <a:miter lim="400000"/>
          </a:ln>
        </p:spPr>
      </p:pic>
      <p:pic>
        <p:nvPicPr>
          <p:cNvPr id="61" name="Unknown-3.jpg"/>
          <p:cNvPicPr>
            <a:picLocks/>
          </p:cNvPicPr>
          <p:nvPr/>
        </p:nvPicPr>
        <p:blipFill>
          <a:blip r:embed="rId15">
            <a:extLst/>
          </a:blip>
          <a:stretch>
            <a:fillRect/>
          </a:stretch>
        </p:blipFill>
        <p:spPr>
          <a:xfrm>
            <a:off x="330875" y="2762512"/>
            <a:ext cx="1285876" cy="1285876"/>
          </a:xfrm>
          <a:prstGeom prst="rect">
            <a:avLst/>
          </a:prstGeom>
          <a:ln w="12700">
            <a:miter lim="400000"/>
          </a:ln>
        </p:spPr>
      </p:pic>
      <p:pic>
        <p:nvPicPr>
          <p:cNvPr id="62" name="birch_khaki_leather.gif"/>
          <p:cNvPicPr>
            <a:picLocks/>
          </p:cNvPicPr>
          <p:nvPr/>
        </p:nvPicPr>
        <p:blipFill>
          <a:blip r:embed="rId16">
            <a:extLst/>
          </a:blip>
          <a:srcRect b="10406"/>
          <a:stretch>
            <a:fillRect/>
          </a:stretch>
        </p:blipFill>
        <p:spPr>
          <a:xfrm>
            <a:off x="330875" y="4061162"/>
            <a:ext cx="1285876" cy="1285876"/>
          </a:xfrm>
          <a:prstGeom prst="rect">
            <a:avLst/>
          </a:prstGeom>
          <a:ln w="12700">
            <a:miter lim="400000"/>
          </a:ln>
        </p:spPr>
      </p:pic>
      <p:pic>
        <p:nvPicPr>
          <p:cNvPr id="63" name="Unknown-2.jpg"/>
          <p:cNvPicPr>
            <a:picLocks/>
          </p:cNvPicPr>
          <p:nvPr/>
        </p:nvPicPr>
        <p:blipFill>
          <a:blip r:embed="rId17">
            <a:extLst/>
          </a:blip>
          <a:stretch>
            <a:fillRect/>
          </a:stretch>
        </p:blipFill>
        <p:spPr>
          <a:xfrm>
            <a:off x="1753465" y="4069375"/>
            <a:ext cx="1285876" cy="1285876"/>
          </a:xfrm>
          <a:prstGeom prst="rect">
            <a:avLst/>
          </a:prstGeom>
          <a:ln w="12700">
            <a:miter lim="400000"/>
          </a:ln>
        </p:spPr>
      </p:pic>
      <p:pic>
        <p:nvPicPr>
          <p:cNvPr id="64" name="Unknown-1.jpg"/>
          <p:cNvPicPr>
            <a:picLocks noChangeAspect="1"/>
          </p:cNvPicPr>
          <p:nvPr/>
        </p:nvPicPr>
        <p:blipFill>
          <a:blip r:embed="rId18">
            <a:extLst/>
          </a:blip>
          <a:stretch>
            <a:fillRect/>
          </a:stretch>
        </p:blipFill>
        <p:spPr>
          <a:xfrm>
            <a:off x="1753465" y="5364987"/>
            <a:ext cx="1285876" cy="1285876"/>
          </a:xfrm>
          <a:prstGeom prst="rect">
            <a:avLst/>
          </a:prstGeom>
          <a:ln w="12700">
            <a:miter lim="400000"/>
          </a:ln>
        </p:spPr>
      </p:pic>
      <p:pic>
        <p:nvPicPr>
          <p:cNvPr id="65" name="Unknown-5.jpg"/>
          <p:cNvPicPr>
            <a:picLocks noChangeAspect="1"/>
          </p:cNvPicPr>
          <p:nvPr/>
        </p:nvPicPr>
        <p:blipFill>
          <a:blip r:embed="rId19">
            <a:extLst/>
          </a:blip>
          <a:stretch>
            <a:fillRect/>
          </a:stretch>
        </p:blipFill>
        <p:spPr>
          <a:xfrm>
            <a:off x="330875" y="5358952"/>
            <a:ext cx="1285876" cy="1285876"/>
          </a:xfrm>
          <a:prstGeom prst="rect">
            <a:avLst/>
          </a:prstGeom>
          <a:ln w="12700">
            <a:miter lim="400000"/>
          </a:ln>
        </p:spPr>
      </p:pic>
    </p:spTree>
    <p:extLst>
      <p:ext uri="{BB962C8B-B14F-4D97-AF65-F5344CB8AC3E}">
        <p14:creationId xmlns:p14="http://schemas.microsoft.com/office/powerpoint/2010/main" val="235747212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4032" y="93206"/>
            <a:ext cx="8118462" cy="1143000"/>
          </a:xfrm>
        </p:spPr>
        <p:txBody>
          <a:bodyPr>
            <a:normAutofit/>
          </a:bodyPr>
          <a:lstStyle/>
          <a:p>
            <a:r>
              <a:rPr lang="fr-FR" sz="3600" dirty="0" smtClean="0">
                <a:latin typeface="Arenq"/>
                <a:cs typeface="Arenq"/>
              </a:rPr>
              <a:t>PRICE RANGE</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6" name="Picture 2" descr="Afficher l'image d'origine"/>
          <p:cNvPicPr>
            <a:picLocks noChangeAspect="1" noChangeArrowheads="1"/>
          </p:cNvPicPr>
          <p:nvPr/>
        </p:nvPicPr>
        <p:blipFill>
          <a:blip r:embed="rId2" cstate="print"/>
          <a:srcRect/>
          <a:stretch>
            <a:fillRect/>
          </a:stretch>
        </p:blipFill>
        <p:spPr bwMode="auto">
          <a:xfrm>
            <a:off x="395536" y="1484784"/>
            <a:ext cx="1944216" cy="1944216"/>
          </a:xfrm>
          <a:prstGeom prst="rect">
            <a:avLst/>
          </a:prstGeom>
          <a:noFill/>
        </p:spPr>
      </p:pic>
      <p:pic>
        <p:nvPicPr>
          <p:cNvPr id="7" name="Picture 4" descr="Afficher l'image d'origine"/>
          <p:cNvPicPr>
            <a:picLocks noChangeAspect="1" noChangeArrowheads="1"/>
          </p:cNvPicPr>
          <p:nvPr/>
        </p:nvPicPr>
        <p:blipFill>
          <a:blip r:embed="rId3" cstate="print"/>
          <a:srcRect t="8696"/>
          <a:stretch>
            <a:fillRect/>
          </a:stretch>
        </p:blipFill>
        <p:spPr bwMode="auto">
          <a:xfrm>
            <a:off x="395536" y="3573016"/>
            <a:ext cx="1735050" cy="1584176"/>
          </a:xfrm>
          <a:prstGeom prst="rect">
            <a:avLst/>
          </a:prstGeom>
          <a:noFill/>
        </p:spPr>
      </p:pic>
      <p:pic>
        <p:nvPicPr>
          <p:cNvPr id="8" name="Picture 6" descr="Afficher l'image d'origine"/>
          <p:cNvPicPr>
            <a:picLocks noChangeAspect="1" noChangeArrowheads="1"/>
          </p:cNvPicPr>
          <p:nvPr/>
        </p:nvPicPr>
        <p:blipFill>
          <a:blip r:embed="rId4" cstate="print"/>
          <a:srcRect t="18251" b="19249"/>
          <a:stretch>
            <a:fillRect/>
          </a:stretch>
        </p:blipFill>
        <p:spPr bwMode="auto">
          <a:xfrm>
            <a:off x="396232" y="5409568"/>
            <a:ext cx="2231552" cy="1115776"/>
          </a:xfrm>
          <a:prstGeom prst="rect">
            <a:avLst/>
          </a:prstGeom>
          <a:noFill/>
        </p:spPr>
      </p:pic>
      <p:sp>
        <p:nvSpPr>
          <p:cNvPr id="9" name="ZoneTexte 8"/>
          <p:cNvSpPr txBox="1"/>
          <p:nvPr/>
        </p:nvSpPr>
        <p:spPr>
          <a:xfrm>
            <a:off x="2915816" y="2175247"/>
            <a:ext cx="5328592" cy="461665"/>
          </a:xfrm>
          <a:prstGeom prst="rect">
            <a:avLst/>
          </a:prstGeom>
          <a:noFill/>
        </p:spPr>
        <p:txBody>
          <a:bodyPr wrap="square" rtlCol="0">
            <a:spAutoFit/>
          </a:bodyPr>
          <a:lstStyle/>
          <a:p>
            <a:r>
              <a:rPr lang="fr-FR" sz="2400" dirty="0" smtClean="0"/>
              <a:t>900       &lt;      4700     &gt;      8500   euros</a:t>
            </a:r>
          </a:p>
        </p:txBody>
      </p:sp>
      <p:sp>
        <p:nvSpPr>
          <p:cNvPr id="11" name="ZoneTexte 10"/>
          <p:cNvSpPr txBox="1"/>
          <p:nvPr/>
        </p:nvSpPr>
        <p:spPr>
          <a:xfrm>
            <a:off x="2987824" y="4077072"/>
            <a:ext cx="5328592" cy="461665"/>
          </a:xfrm>
          <a:prstGeom prst="rect">
            <a:avLst/>
          </a:prstGeom>
          <a:noFill/>
        </p:spPr>
        <p:txBody>
          <a:bodyPr wrap="square" rtlCol="0">
            <a:spAutoFit/>
          </a:bodyPr>
          <a:lstStyle/>
          <a:p>
            <a:r>
              <a:rPr lang="fr-FR" sz="2400" dirty="0" smtClean="0"/>
              <a:t>400      &lt;       650       &gt;      900   euros</a:t>
            </a:r>
          </a:p>
        </p:txBody>
      </p:sp>
      <p:sp>
        <p:nvSpPr>
          <p:cNvPr id="12" name="ZoneTexte 11"/>
          <p:cNvSpPr txBox="1"/>
          <p:nvPr/>
        </p:nvSpPr>
        <p:spPr>
          <a:xfrm>
            <a:off x="3059832" y="5661248"/>
            <a:ext cx="5328592" cy="461665"/>
          </a:xfrm>
          <a:prstGeom prst="rect">
            <a:avLst/>
          </a:prstGeom>
          <a:noFill/>
        </p:spPr>
        <p:txBody>
          <a:bodyPr wrap="square" rtlCol="0">
            <a:spAutoFit/>
          </a:bodyPr>
          <a:lstStyle/>
          <a:p>
            <a:r>
              <a:rPr lang="fr-FR" sz="2400" dirty="0" smtClean="0"/>
              <a:t>300       &lt;      450     &gt;       600   euros</a:t>
            </a:r>
          </a:p>
        </p:txBody>
      </p:sp>
      <p:cxnSp>
        <p:nvCxnSpPr>
          <p:cNvPr id="4" name="Connecteur droit 3"/>
          <p:cNvCxnSpPr/>
          <p:nvPr/>
        </p:nvCxnSpPr>
        <p:spPr>
          <a:xfrm>
            <a:off x="2130586" y="3214381"/>
            <a:ext cx="5990446" cy="0"/>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a:off x="2130586" y="5047432"/>
            <a:ext cx="5990446" cy="0"/>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465384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4032" y="93206"/>
            <a:ext cx="8118462" cy="1143000"/>
          </a:xfrm>
        </p:spPr>
        <p:txBody>
          <a:bodyPr>
            <a:normAutofit/>
          </a:bodyPr>
          <a:lstStyle/>
          <a:p>
            <a:r>
              <a:rPr lang="fr-FR" sz="3600" dirty="0" smtClean="0">
                <a:latin typeface="Arenq"/>
                <a:cs typeface="Arenq"/>
              </a:rPr>
              <a:t>PRICE RANGE</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cxnSp>
        <p:nvCxnSpPr>
          <p:cNvPr id="4" name="Connecteur droit 3"/>
          <p:cNvCxnSpPr/>
          <p:nvPr/>
        </p:nvCxnSpPr>
        <p:spPr>
          <a:xfrm>
            <a:off x="2541994" y="3773359"/>
            <a:ext cx="5990446" cy="0"/>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a:off x="2130586" y="5941187"/>
            <a:ext cx="5300629" cy="0"/>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pic>
        <p:nvPicPr>
          <p:cNvPr id="14" name="Picture 2" descr="Afficher l'image d'origine"/>
          <p:cNvPicPr>
            <a:picLocks noChangeAspect="1" noChangeArrowheads="1"/>
          </p:cNvPicPr>
          <p:nvPr/>
        </p:nvPicPr>
        <p:blipFill>
          <a:blip r:embed="rId2" cstate="print"/>
          <a:srcRect/>
          <a:stretch>
            <a:fillRect/>
          </a:stretch>
        </p:blipFill>
        <p:spPr bwMode="auto">
          <a:xfrm>
            <a:off x="430634" y="2163826"/>
            <a:ext cx="1918772" cy="1625213"/>
          </a:xfrm>
          <a:prstGeom prst="rect">
            <a:avLst/>
          </a:prstGeom>
          <a:noFill/>
        </p:spPr>
      </p:pic>
      <p:pic>
        <p:nvPicPr>
          <p:cNvPr id="15" name="Picture 4" descr="Afficher l'image d'origine"/>
          <p:cNvPicPr>
            <a:picLocks noChangeAspect="1" noChangeArrowheads="1"/>
          </p:cNvPicPr>
          <p:nvPr/>
        </p:nvPicPr>
        <p:blipFill>
          <a:blip r:embed="rId3" cstate="print"/>
          <a:srcRect/>
          <a:stretch>
            <a:fillRect/>
          </a:stretch>
        </p:blipFill>
        <p:spPr bwMode="auto">
          <a:xfrm>
            <a:off x="441184" y="4311975"/>
            <a:ext cx="1908222" cy="1908222"/>
          </a:xfrm>
          <a:prstGeom prst="rect">
            <a:avLst/>
          </a:prstGeom>
          <a:noFill/>
        </p:spPr>
      </p:pic>
      <p:sp>
        <p:nvSpPr>
          <p:cNvPr id="16" name="ZoneTexte 15"/>
          <p:cNvSpPr txBox="1"/>
          <p:nvPr/>
        </p:nvSpPr>
        <p:spPr>
          <a:xfrm>
            <a:off x="3203848" y="2636912"/>
            <a:ext cx="5328592" cy="461665"/>
          </a:xfrm>
          <a:prstGeom prst="rect">
            <a:avLst/>
          </a:prstGeom>
          <a:noFill/>
        </p:spPr>
        <p:txBody>
          <a:bodyPr wrap="square" rtlCol="0">
            <a:spAutoFit/>
          </a:bodyPr>
          <a:lstStyle/>
          <a:p>
            <a:r>
              <a:rPr lang="fr-FR" sz="2400" dirty="0" smtClean="0"/>
              <a:t>250        &lt;      400        &gt;      550   euros</a:t>
            </a:r>
            <a:endParaRPr lang="fr-FR" sz="2400" dirty="0"/>
          </a:p>
        </p:txBody>
      </p:sp>
      <p:sp>
        <p:nvSpPr>
          <p:cNvPr id="17" name="ZoneTexte 16"/>
          <p:cNvSpPr txBox="1"/>
          <p:nvPr/>
        </p:nvSpPr>
        <p:spPr>
          <a:xfrm>
            <a:off x="3203848" y="4983559"/>
            <a:ext cx="5328592" cy="461665"/>
          </a:xfrm>
          <a:prstGeom prst="rect">
            <a:avLst/>
          </a:prstGeom>
          <a:noFill/>
        </p:spPr>
        <p:txBody>
          <a:bodyPr wrap="square" rtlCol="0">
            <a:spAutoFit/>
          </a:bodyPr>
          <a:lstStyle/>
          <a:p>
            <a:r>
              <a:rPr lang="fr-FR" sz="2400" dirty="0" smtClean="0"/>
              <a:t>150        &lt;       250       &gt;       350   euros</a:t>
            </a:r>
            <a:endParaRPr lang="fr-FR" sz="2400" dirty="0"/>
          </a:p>
        </p:txBody>
      </p:sp>
    </p:spTree>
    <p:extLst>
      <p:ext uri="{BB962C8B-B14F-4D97-AF65-F5344CB8AC3E}">
        <p14:creationId xmlns:p14="http://schemas.microsoft.com/office/powerpoint/2010/main" val="135342876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2275809" y="3677178"/>
            <a:ext cx="462491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smtClean="0">
                <a:latin typeface="Arenq"/>
                <a:cs typeface="Arenq"/>
              </a:rPr>
              <a:t>DIAPHANE</a:t>
            </a:r>
          </a:p>
          <a:p>
            <a:r>
              <a:rPr lang="fr-FR" dirty="0" smtClean="0">
                <a:latin typeface="Arenq"/>
                <a:cs typeface="Arenq"/>
              </a:rPr>
              <a:t>WEBSITE</a:t>
            </a:r>
            <a:endParaRPr lang="fr-FR" dirty="0">
              <a:latin typeface="Arenq"/>
              <a:cs typeface="Arenq"/>
            </a:endParaRPr>
          </a:p>
        </p:txBody>
      </p:sp>
      <p:sp>
        <p:nvSpPr>
          <p:cNvPr id="9" name="Rectangle 8"/>
          <p:cNvSpPr/>
          <p:nvPr/>
        </p:nvSpPr>
        <p:spPr>
          <a:xfrm>
            <a:off x="2275809" y="2069749"/>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3639768" y="206974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4958055" y="2069749"/>
            <a:ext cx="1190134" cy="111076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p:nvSpPr>
        <p:spPr>
          <a:xfrm>
            <a:off x="6227948" y="2069749"/>
            <a:ext cx="672771" cy="1110765"/>
          </a:xfrm>
          <a:prstGeom prst="rect">
            <a:avLst/>
          </a:prstGeom>
          <a:solidFill>
            <a:srgbClr val="8072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0264399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Image 2"/>
          <p:cNvPicPr>
            <a:picLocks noChangeAspect="1"/>
          </p:cNvPicPr>
          <p:nvPr/>
        </p:nvPicPr>
        <p:blipFill>
          <a:blip r:embed="rId2"/>
          <a:stretch>
            <a:fillRect/>
          </a:stretch>
        </p:blipFill>
        <p:spPr>
          <a:xfrm>
            <a:off x="0" y="177800"/>
            <a:ext cx="9144000" cy="6483335"/>
          </a:xfrm>
          <a:prstGeom prst="rect">
            <a:avLst/>
          </a:prstGeom>
        </p:spPr>
      </p:pic>
    </p:spTree>
    <p:extLst>
      <p:ext uri="{BB962C8B-B14F-4D97-AF65-F5344CB8AC3E}">
        <p14:creationId xmlns:p14="http://schemas.microsoft.com/office/powerpoint/2010/main" val="139002718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92100" y="0"/>
            <a:ext cx="8552329" cy="6858000"/>
          </a:xfrm>
          <a:prstGeom prst="rect">
            <a:avLst/>
          </a:prstGeom>
        </p:spPr>
      </p:pic>
    </p:spTree>
    <p:extLst>
      <p:ext uri="{BB962C8B-B14F-4D97-AF65-F5344CB8AC3E}">
        <p14:creationId xmlns:p14="http://schemas.microsoft.com/office/powerpoint/2010/main" val="21776838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273" y="2162954"/>
            <a:ext cx="9905724" cy="1143000"/>
          </a:xfrm>
        </p:spPr>
        <p:txBody>
          <a:bodyPr>
            <a:normAutofit/>
          </a:bodyPr>
          <a:lstStyle/>
          <a:p>
            <a:r>
              <a:rPr lang="fr-FR" sz="3600" dirty="0" smtClean="0">
                <a:latin typeface="Arenq"/>
                <a:cs typeface="Arenq"/>
              </a:rPr>
              <a:t>BRAND SPACE: POP-UP STORE</a:t>
            </a:r>
            <a:endParaRPr lang="fr-FR" sz="3600" dirty="0">
              <a:latin typeface="Arenq"/>
              <a:cs typeface="Arenq"/>
            </a:endParaRPr>
          </a:p>
        </p:txBody>
      </p:sp>
      <p:sp>
        <p:nvSpPr>
          <p:cNvPr id="5" name="Rectangle 4"/>
          <p:cNvSpPr/>
          <p:nvPr/>
        </p:nvSpPr>
        <p:spPr>
          <a:xfrm>
            <a:off x="269070" y="2195189"/>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6" name="ZoneTexte 5"/>
          <p:cNvSpPr txBox="1"/>
          <p:nvPr/>
        </p:nvSpPr>
        <p:spPr>
          <a:xfrm>
            <a:off x="2998785" y="3813823"/>
            <a:ext cx="4811243" cy="646331"/>
          </a:xfrm>
          <a:prstGeom prst="rect">
            <a:avLst/>
          </a:prstGeom>
          <a:noFill/>
        </p:spPr>
        <p:txBody>
          <a:bodyPr wrap="square" rtlCol="0">
            <a:spAutoFit/>
          </a:bodyPr>
          <a:lstStyle/>
          <a:p>
            <a:r>
              <a:rPr lang="fr-FR" dirty="0" smtClean="0">
                <a:latin typeface="ADAM.CG PRO"/>
                <a:cs typeface="ADAM.CG PRO"/>
              </a:rPr>
              <a:t>1/ </a:t>
            </a:r>
            <a:r>
              <a:rPr lang="fr-FR" sz="1600" dirty="0" smtClean="0">
                <a:latin typeface="ADAM.CG PRO"/>
                <a:cs typeface="ADAM.CG PRO"/>
              </a:rPr>
              <a:t>Bus </a:t>
            </a:r>
            <a:r>
              <a:rPr lang="fr-FR" sz="1600" dirty="0" err="1" smtClean="0">
                <a:latin typeface="ADAM.CG PRO"/>
                <a:cs typeface="ADAM.CG PRO"/>
              </a:rPr>
              <a:t>space</a:t>
            </a:r>
            <a:r>
              <a:rPr lang="fr-FR" sz="1600" dirty="0">
                <a:latin typeface="ADAM.CG PRO"/>
                <a:cs typeface="ADAM.CG PRO"/>
              </a:rPr>
              <a:t>:</a:t>
            </a:r>
            <a:r>
              <a:rPr lang="fr-FR" sz="1600" dirty="0" smtClean="0">
                <a:latin typeface="ADAM.CG PRO"/>
                <a:cs typeface="ADAM.CG PRO"/>
              </a:rPr>
              <a:t> </a:t>
            </a:r>
            <a:r>
              <a:rPr lang="fr-FR" sz="1600" dirty="0">
                <a:latin typeface="ADAM.CG PRO"/>
                <a:cs typeface="ADAM.CG PRO"/>
              </a:rPr>
              <a:t>2m50 x</a:t>
            </a:r>
            <a:r>
              <a:rPr lang="fr-FR" sz="1600" dirty="0" smtClean="0">
                <a:latin typeface="ADAM.CG PRO"/>
                <a:cs typeface="ADAM.CG PRO"/>
              </a:rPr>
              <a:t> 6,5 </a:t>
            </a:r>
          </a:p>
          <a:p>
            <a:r>
              <a:rPr lang="fr-FR" dirty="0" smtClean="0">
                <a:latin typeface="ADAM.CG PRO"/>
                <a:cs typeface="ADAM.CG PRO"/>
              </a:rPr>
              <a:t>2/ </a:t>
            </a:r>
            <a:r>
              <a:rPr lang="fr-FR" sz="1600" dirty="0" smtClean="0">
                <a:latin typeface="ADAM.CG PRO"/>
                <a:cs typeface="ADAM.CG PRO"/>
              </a:rPr>
              <a:t>Bus </a:t>
            </a:r>
            <a:r>
              <a:rPr lang="fr-FR" sz="1600" dirty="0" err="1" smtClean="0">
                <a:latin typeface="ADAM.CG PRO"/>
                <a:cs typeface="ADAM.CG PRO"/>
              </a:rPr>
              <a:t>space</a:t>
            </a:r>
            <a:r>
              <a:rPr lang="fr-FR" sz="1600" dirty="0" smtClean="0">
                <a:latin typeface="ADAM.CG PRO"/>
                <a:cs typeface="ADAM.CG PRO"/>
              </a:rPr>
              <a:t>: 2m50 </a:t>
            </a:r>
            <a:r>
              <a:rPr lang="fr-FR" sz="1600" dirty="0">
                <a:latin typeface="ADAM.CG PRO"/>
                <a:cs typeface="ADAM.CG PRO"/>
              </a:rPr>
              <a:t>sur 8</a:t>
            </a:r>
          </a:p>
        </p:txBody>
      </p:sp>
    </p:spTree>
    <p:extLst>
      <p:ext uri="{BB962C8B-B14F-4D97-AF65-F5344CB8AC3E}">
        <p14:creationId xmlns:p14="http://schemas.microsoft.com/office/powerpoint/2010/main" val="375004697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4539" y="94081"/>
            <a:ext cx="8118462" cy="1143000"/>
          </a:xfrm>
        </p:spPr>
        <p:txBody>
          <a:bodyPr>
            <a:normAutofit/>
          </a:bodyPr>
          <a:lstStyle/>
          <a:p>
            <a:r>
              <a:rPr lang="fr-FR" sz="3600" dirty="0" smtClean="0">
                <a:latin typeface="Arenq"/>
                <a:cs typeface="Arenq"/>
              </a:rPr>
              <a:t>MERCHANDISING</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2" name="ZoneTexte 11"/>
          <p:cNvSpPr txBox="1"/>
          <p:nvPr/>
        </p:nvSpPr>
        <p:spPr>
          <a:xfrm>
            <a:off x="1084446" y="2211667"/>
            <a:ext cx="5328592" cy="3631763"/>
          </a:xfrm>
          <a:prstGeom prst="rect">
            <a:avLst/>
          </a:prstGeom>
          <a:noFill/>
        </p:spPr>
        <p:txBody>
          <a:bodyPr wrap="square" rtlCol="0">
            <a:spAutoFit/>
          </a:bodyPr>
          <a:lstStyle/>
          <a:p>
            <a:pPr marL="342900" indent="-342900">
              <a:buFont typeface="Wingdings" charset="2"/>
              <a:buChar char="§"/>
            </a:pPr>
            <a:r>
              <a:rPr lang="fr-FR" sz="2800" b="1" dirty="0" smtClean="0"/>
              <a:t>OLIFACTORY</a:t>
            </a:r>
          </a:p>
          <a:p>
            <a:pPr marL="1257300" lvl="2" indent="-342900">
              <a:buFont typeface="Courier New"/>
              <a:buChar char="o"/>
            </a:pPr>
            <a:r>
              <a:rPr lang="fr-FR" dirty="0" err="1" smtClean="0"/>
              <a:t>Smell</a:t>
            </a:r>
            <a:r>
              <a:rPr lang="fr-FR" dirty="0" smtClean="0"/>
              <a:t> </a:t>
            </a:r>
            <a:r>
              <a:rPr lang="fr-FR" dirty="0" err="1" smtClean="0"/>
              <a:t>leather</a:t>
            </a:r>
            <a:r>
              <a:rPr lang="fr-FR" dirty="0" smtClean="0"/>
              <a:t> to </a:t>
            </a:r>
            <a:r>
              <a:rPr lang="fr-FR" dirty="0" err="1" smtClean="0"/>
              <a:t>create</a:t>
            </a:r>
            <a:r>
              <a:rPr lang="fr-FR" dirty="0" smtClean="0"/>
              <a:t> an </a:t>
            </a:r>
            <a:r>
              <a:rPr lang="fr-FR" dirty="0" err="1" smtClean="0"/>
              <a:t>atmosphere</a:t>
            </a:r>
            <a:endParaRPr lang="fr-FR" dirty="0" smtClean="0"/>
          </a:p>
          <a:p>
            <a:pPr marL="342900" indent="-342900">
              <a:buFont typeface="Wingdings" charset="2"/>
              <a:buChar char="§"/>
            </a:pPr>
            <a:endParaRPr lang="fr-FR" sz="2400" dirty="0" smtClean="0"/>
          </a:p>
          <a:p>
            <a:endParaRPr lang="fr-FR" sz="2400" dirty="0"/>
          </a:p>
          <a:p>
            <a:pPr marL="342900" indent="-342900">
              <a:buFont typeface="Wingdings" charset="2"/>
              <a:buChar char="§"/>
            </a:pPr>
            <a:r>
              <a:rPr lang="fr-FR" sz="2800" b="1" dirty="0" smtClean="0"/>
              <a:t>AUDITORY</a:t>
            </a:r>
          </a:p>
          <a:p>
            <a:pPr marL="800100" lvl="1" indent="-342900">
              <a:buFont typeface="Wingdings" charset="2"/>
              <a:buChar char="§"/>
            </a:pPr>
            <a:r>
              <a:rPr lang="fr-FR" sz="2400" dirty="0" smtClean="0"/>
              <a:t>A </a:t>
            </a:r>
            <a:r>
              <a:rPr lang="fr-FR" sz="2400" dirty="0" err="1" smtClean="0"/>
              <a:t>dynamic</a:t>
            </a:r>
            <a:r>
              <a:rPr lang="fr-FR" sz="2400" dirty="0" smtClean="0"/>
              <a:t> music to:</a:t>
            </a:r>
          </a:p>
          <a:p>
            <a:pPr marL="1200150" lvl="2" indent="-285750">
              <a:buFont typeface="Courier New"/>
              <a:buChar char="o"/>
            </a:pPr>
            <a:r>
              <a:rPr lang="en-GB" dirty="0" smtClean="0"/>
              <a:t>create </a:t>
            </a:r>
            <a:r>
              <a:rPr lang="en-GB" dirty="0"/>
              <a:t>an ambiance</a:t>
            </a:r>
            <a:endParaRPr lang="fr-FR" sz="2000" dirty="0"/>
          </a:p>
          <a:p>
            <a:pPr marL="1200150" lvl="2" indent="-285750">
              <a:buFont typeface="Courier New"/>
              <a:buChar char="o"/>
            </a:pPr>
            <a:r>
              <a:rPr lang="en-GB" dirty="0" smtClean="0"/>
              <a:t>influence </a:t>
            </a:r>
            <a:r>
              <a:rPr lang="en-GB" dirty="0"/>
              <a:t>customer’s mood</a:t>
            </a:r>
            <a:r>
              <a:rPr lang="fr-FR" dirty="0"/>
              <a:t> </a:t>
            </a:r>
            <a:endParaRPr lang="fr-FR" sz="4000" dirty="0" smtClean="0"/>
          </a:p>
          <a:p>
            <a:pPr marL="342900" indent="-342900">
              <a:buFont typeface="Wingdings" charset="2"/>
              <a:buChar char="§"/>
            </a:pPr>
            <a:endParaRPr lang="fr-FR" sz="2400" dirty="0"/>
          </a:p>
          <a:p>
            <a:pPr marL="342900" indent="-342900">
              <a:buFont typeface="Wingdings" charset="2"/>
              <a:buChar char="§"/>
            </a:pPr>
            <a:endParaRPr lang="fr-FR" sz="2400" dirty="0" smtClean="0"/>
          </a:p>
        </p:txBody>
      </p:sp>
    </p:spTree>
    <p:extLst>
      <p:ext uri="{BB962C8B-B14F-4D97-AF65-F5344CB8AC3E}">
        <p14:creationId xmlns:p14="http://schemas.microsoft.com/office/powerpoint/2010/main" val="367224585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5809" y="3489020"/>
            <a:ext cx="4624910" cy="1143000"/>
          </a:xfrm>
        </p:spPr>
        <p:txBody>
          <a:bodyPr>
            <a:normAutofit/>
          </a:bodyPr>
          <a:lstStyle/>
          <a:p>
            <a:r>
              <a:rPr lang="fr-FR" dirty="0" smtClean="0">
                <a:latin typeface="Arenq"/>
                <a:cs typeface="Arenq"/>
              </a:rPr>
              <a:t>DRAW PLAN</a:t>
            </a:r>
            <a:endParaRPr lang="fr-FR" dirty="0">
              <a:latin typeface="Arenq"/>
              <a:cs typeface="Arenq"/>
            </a:endParaRPr>
          </a:p>
        </p:txBody>
      </p:sp>
      <p:sp>
        <p:nvSpPr>
          <p:cNvPr id="5" name="Rectangle 4"/>
          <p:cNvSpPr/>
          <p:nvPr/>
        </p:nvSpPr>
        <p:spPr>
          <a:xfrm>
            <a:off x="2275809" y="2069749"/>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3639768" y="206974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4958055" y="2069749"/>
            <a:ext cx="1190134" cy="111076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6227948" y="2069749"/>
            <a:ext cx="672771" cy="1110765"/>
          </a:xfrm>
          <a:prstGeom prst="rect">
            <a:avLst/>
          </a:prstGeom>
          <a:solidFill>
            <a:srgbClr val="8072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0915378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5c4c37163ab2a461245b4c0b2f2849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393" y="0"/>
            <a:ext cx="4574607" cy="6858000"/>
          </a:xfrm>
          <a:prstGeom prst="rect">
            <a:avLst/>
          </a:prstGeom>
        </p:spPr>
      </p:pic>
      <p:sp>
        <p:nvSpPr>
          <p:cNvPr id="5" name="ZoneTexte 4"/>
          <p:cNvSpPr txBox="1"/>
          <p:nvPr/>
        </p:nvSpPr>
        <p:spPr>
          <a:xfrm>
            <a:off x="237067" y="508000"/>
            <a:ext cx="3420533" cy="954107"/>
          </a:xfrm>
          <a:prstGeom prst="rect">
            <a:avLst/>
          </a:prstGeom>
          <a:noFill/>
        </p:spPr>
        <p:txBody>
          <a:bodyPr wrap="square" rtlCol="0">
            <a:spAutoFit/>
          </a:bodyPr>
          <a:lstStyle/>
          <a:p>
            <a:r>
              <a:rPr lang="fr-FR" sz="2800" u="sng" dirty="0" smtClean="0">
                <a:latin typeface="Arenq"/>
                <a:cs typeface="Arenq"/>
              </a:rPr>
              <a:t>FUNCTIONING OF THE BRAND</a:t>
            </a:r>
            <a:endParaRPr lang="fr-FR" sz="2800" u="sng" dirty="0">
              <a:latin typeface="Arenq"/>
              <a:cs typeface="Arenq"/>
            </a:endParaRPr>
          </a:p>
        </p:txBody>
      </p:sp>
      <p:sp>
        <p:nvSpPr>
          <p:cNvPr id="6" name="ZoneTexte 5"/>
          <p:cNvSpPr txBox="1"/>
          <p:nvPr/>
        </p:nvSpPr>
        <p:spPr>
          <a:xfrm>
            <a:off x="778933" y="2149544"/>
            <a:ext cx="2878667" cy="4154983"/>
          </a:xfrm>
          <a:prstGeom prst="rect">
            <a:avLst/>
          </a:prstGeom>
          <a:noFill/>
        </p:spPr>
        <p:txBody>
          <a:bodyPr wrap="square" rtlCol="0">
            <a:spAutoFit/>
          </a:bodyPr>
          <a:lstStyle/>
          <a:p>
            <a:pPr marL="285750" indent="-285750">
              <a:buFont typeface="Wingdings" charset="2"/>
              <a:buChar char="§"/>
            </a:pPr>
            <a:r>
              <a:rPr lang="fr-FR" sz="2400" dirty="0" smtClean="0"/>
              <a:t>Sharing and </a:t>
            </a:r>
            <a:r>
              <a:rPr lang="fr-FR" sz="2400" dirty="0" err="1" smtClean="0"/>
              <a:t>collaborating</a:t>
            </a:r>
            <a:endParaRPr lang="fr-FR" sz="2400" dirty="0" smtClean="0"/>
          </a:p>
          <a:p>
            <a:pPr marL="285750" indent="-285750">
              <a:buFont typeface="Wingdings" charset="2"/>
              <a:buChar char="§"/>
            </a:pPr>
            <a:endParaRPr lang="fr-FR" sz="2400" dirty="0"/>
          </a:p>
          <a:p>
            <a:pPr marL="285750" indent="-285750">
              <a:buFont typeface="Wingdings" charset="2"/>
              <a:buChar char="§"/>
            </a:pPr>
            <a:r>
              <a:rPr lang="fr-FR" sz="2400" dirty="0" err="1"/>
              <a:t>B</a:t>
            </a:r>
            <a:r>
              <a:rPr lang="fr-FR" sz="2400" dirty="0" err="1" smtClean="0"/>
              <a:t>enefits</a:t>
            </a:r>
            <a:r>
              <a:rPr lang="fr-FR" sz="2400" dirty="0" smtClean="0"/>
              <a:t> are </a:t>
            </a:r>
            <a:r>
              <a:rPr lang="fr-FR" sz="2400" dirty="0" err="1" smtClean="0"/>
              <a:t>reinvested</a:t>
            </a:r>
            <a:r>
              <a:rPr lang="fr-FR" sz="2400" dirty="0" smtClean="0"/>
              <a:t> </a:t>
            </a:r>
            <a:r>
              <a:rPr lang="fr-FR" sz="2400" dirty="0" err="1" smtClean="0"/>
              <a:t>annually</a:t>
            </a:r>
            <a:endParaRPr lang="fr-FR" sz="2400" dirty="0"/>
          </a:p>
          <a:p>
            <a:pPr marL="285750" indent="-285750">
              <a:buFont typeface="Wingdings" charset="2"/>
              <a:buChar char="§"/>
            </a:pPr>
            <a:endParaRPr lang="fr-FR" sz="2400" dirty="0" smtClean="0"/>
          </a:p>
          <a:p>
            <a:pPr marL="285750" indent="-285750">
              <a:buFont typeface="Wingdings" charset="2"/>
              <a:buChar char="§"/>
            </a:pPr>
            <a:r>
              <a:rPr lang="fr-FR" sz="2400" dirty="0" smtClean="0"/>
              <a:t>In </a:t>
            </a:r>
            <a:r>
              <a:rPr lang="fr-FR" sz="2400" dirty="0" err="1" smtClean="0"/>
              <a:t>this</a:t>
            </a:r>
            <a:r>
              <a:rPr lang="fr-FR" sz="2400" dirty="0" smtClean="0"/>
              <a:t> </a:t>
            </a:r>
            <a:r>
              <a:rPr lang="fr-FR" sz="2400" dirty="0" err="1" smtClean="0"/>
              <a:t>company</a:t>
            </a:r>
            <a:r>
              <a:rPr lang="fr-FR" sz="2400" dirty="0" smtClean="0"/>
              <a:t> </a:t>
            </a:r>
            <a:r>
              <a:rPr lang="fr-FR" sz="2400" dirty="0" err="1" smtClean="0"/>
              <a:t>employees</a:t>
            </a:r>
            <a:r>
              <a:rPr lang="fr-FR" sz="2400" dirty="0" smtClean="0"/>
              <a:t> are the </a:t>
            </a:r>
            <a:r>
              <a:rPr lang="fr-FR" sz="2400" dirty="0" err="1" smtClean="0"/>
              <a:t>investors</a:t>
            </a:r>
            <a:r>
              <a:rPr lang="fr-FR" sz="2400" dirty="0" smtClean="0"/>
              <a:t> </a:t>
            </a:r>
          </a:p>
          <a:p>
            <a:pPr marL="285750" indent="-285750">
              <a:buFont typeface="Wingdings" charset="2"/>
              <a:buChar char="§"/>
            </a:pPr>
            <a:endParaRPr lang="fr-FR" sz="2400" dirty="0"/>
          </a:p>
        </p:txBody>
      </p:sp>
    </p:spTree>
    <p:extLst>
      <p:ext uri="{BB962C8B-B14F-4D97-AF65-F5344CB8AC3E}">
        <p14:creationId xmlns:p14="http://schemas.microsoft.com/office/powerpoint/2010/main" val="289855084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12351713_10208080396426732_1368803573_o.jpg"/>
          <p:cNvPicPr>
            <a:picLocks noChangeAspect="1"/>
          </p:cNvPicPr>
          <p:nvPr/>
        </p:nvPicPr>
        <p:blipFill rotWithShape="1">
          <a:blip r:embed="rId2">
            <a:extLst>
              <a:ext uri="{28A0092B-C50C-407E-A947-70E740481C1C}">
                <a14:useLocalDpi xmlns:a14="http://schemas.microsoft.com/office/drawing/2010/main" val="0"/>
              </a:ext>
            </a:extLst>
          </a:blip>
          <a:srcRect t="7316"/>
          <a:stretch/>
        </p:blipFill>
        <p:spPr>
          <a:xfrm>
            <a:off x="1523282" y="430306"/>
            <a:ext cx="6017678" cy="6187714"/>
          </a:xfrm>
          <a:prstGeom prst="rect">
            <a:avLst/>
          </a:prstGeom>
        </p:spPr>
      </p:pic>
    </p:spTree>
    <p:extLst>
      <p:ext uri="{BB962C8B-B14F-4D97-AF65-F5344CB8AC3E}">
        <p14:creationId xmlns:p14="http://schemas.microsoft.com/office/powerpoint/2010/main" val="84648902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2369840_10208080396466733_67963710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1192"/>
            <a:ext cx="9144000" cy="2415480"/>
          </a:xfrm>
          <a:prstGeom prst="rect">
            <a:avLst/>
          </a:prstGeom>
        </p:spPr>
      </p:pic>
    </p:spTree>
    <p:extLst>
      <p:ext uri="{BB962C8B-B14F-4D97-AF65-F5344CB8AC3E}">
        <p14:creationId xmlns:p14="http://schemas.microsoft.com/office/powerpoint/2010/main" val="328824946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2359424_10208080396506734_621962800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0794"/>
            <a:ext cx="9144000" cy="5080992"/>
          </a:xfrm>
          <a:prstGeom prst="rect">
            <a:avLst/>
          </a:prstGeom>
        </p:spPr>
      </p:pic>
    </p:spTree>
    <p:extLst>
      <p:ext uri="{BB962C8B-B14F-4D97-AF65-F5344CB8AC3E}">
        <p14:creationId xmlns:p14="http://schemas.microsoft.com/office/powerpoint/2010/main" val="251643697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12359682_10208080396546735_1918448557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7677"/>
            <a:ext cx="9144000" cy="6103441"/>
          </a:xfrm>
          <a:prstGeom prst="rect">
            <a:avLst/>
          </a:prstGeom>
        </p:spPr>
      </p:pic>
    </p:spTree>
    <p:extLst>
      <p:ext uri="{BB962C8B-B14F-4D97-AF65-F5344CB8AC3E}">
        <p14:creationId xmlns:p14="http://schemas.microsoft.com/office/powerpoint/2010/main" val="193059371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2380935_10208080396746740_236371793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978" y="0"/>
            <a:ext cx="6596807" cy="6858000"/>
          </a:xfrm>
          <a:prstGeom prst="rect">
            <a:avLst/>
          </a:prstGeom>
        </p:spPr>
      </p:pic>
    </p:spTree>
    <p:extLst>
      <p:ext uri="{BB962C8B-B14F-4D97-AF65-F5344CB8AC3E}">
        <p14:creationId xmlns:p14="http://schemas.microsoft.com/office/powerpoint/2010/main" val="219266558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12359807_10208083112574634_634177544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200"/>
            <a:ext cx="9144000" cy="4133407"/>
          </a:xfrm>
          <a:prstGeom prst="rect">
            <a:avLst/>
          </a:prstGeom>
        </p:spPr>
      </p:pic>
      <p:pic>
        <p:nvPicPr>
          <p:cNvPr id="4" name="Image 3" descr="12364036_10208083112614635_1229708979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71735"/>
            <a:ext cx="9144000" cy="4260501"/>
          </a:xfrm>
          <a:prstGeom prst="rect">
            <a:avLst/>
          </a:prstGeom>
        </p:spPr>
      </p:pic>
    </p:spTree>
    <p:extLst>
      <p:ext uri="{BB962C8B-B14F-4D97-AF65-F5344CB8AC3E}">
        <p14:creationId xmlns:p14="http://schemas.microsoft.com/office/powerpoint/2010/main" val="297781225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2363887_10208082895609210_37535235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9351"/>
            <a:ext cx="9144000" cy="3493827"/>
          </a:xfrm>
          <a:prstGeom prst="rect">
            <a:avLst/>
          </a:prstGeom>
        </p:spPr>
      </p:pic>
    </p:spTree>
    <p:extLst>
      <p:ext uri="{BB962C8B-B14F-4D97-AF65-F5344CB8AC3E}">
        <p14:creationId xmlns:p14="http://schemas.microsoft.com/office/powerpoint/2010/main" val="317185377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7887" y="3489020"/>
            <a:ext cx="5218116" cy="1143000"/>
          </a:xfrm>
        </p:spPr>
        <p:txBody>
          <a:bodyPr>
            <a:normAutofit fontScale="90000"/>
          </a:bodyPr>
          <a:lstStyle/>
          <a:p>
            <a:r>
              <a:rPr lang="fr-FR" dirty="0" smtClean="0">
                <a:latin typeface="Arenq"/>
                <a:cs typeface="Arenq"/>
              </a:rPr>
              <a:t>3 dimension PLANS</a:t>
            </a:r>
            <a:endParaRPr lang="fr-FR" dirty="0">
              <a:latin typeface="Arenq"/>
              <a:cs typeface="Arenq"/>
            </a:endParaRPr>
          </a:p>
        </p:txBody>
      </p:sp>
      <p:sp>
        <p:nvSpPr>
          <p:cNvPr id="5" name="Rectangle 4"/>
          <p:cNvSpPr/>
          <p:nvPr/>
        </p:nvSpPr>
        <p:spPr>
          <a:xfrm>
            <a:off x="2275809" y="2069749"/>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3639768" y="206974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4958055" y="2069749"/>
            <a:ext cx="1190134" cy="111076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6227948" y="2069749"/>
            <a:ext cx="672771" cy="1110765"/>
          </a:xfrm>
          <a:prstGeom prst="rect">
            <a:avLst/>
          </a:prstGeom>
          <a:solidFill>
            <a:srgbClr val="8072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5369136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1974713_557964251029179_1737821707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745" y="3128"/>
            <a:ext cx="6287416" cy="3272261"/>
          </a:xfrm>
          <a:prstGeom prst="rect">
            <a:avLst/>
          </a:prstGeom>
        </p:spPr>
      </p:pic>
      <p:pic>
        <p:nvPicPr>
          <p:cNvPr id="4" name="Image 3" descr="12380401_557964274362510_216512850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344" y="3559128"/>
            <a:ext cx="6310790" cy="3319008"/>
          </a:xfrm>
          <a:prstGeom prst="rect">
            <a:avLst/>
          </a:prstGeom>
        </p:spPr>
      </p:pic>
    </p:spTree>
    <p:extLst>
      <p:ext uri="{BB962C8B-B14F-4D97-AF65-F5344CB8AC3E}">
        <p14:creationId xmlns:p14="http://schemas.microsoft.com/office/powerpoint/2010/main" val="282289282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2395594_557964277695843_1898305014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861" y="0"/>
            <a:ext cx="6192927" cy="3270422"/>
          </a:xfrm>
          <a:prstGeom prst="rect">
            <a:avLst/>
          </a:prstGeom>
        </p:spPr>
      </p:pic>
      <p:pic>
        <p:nvPicPr>
          <p:cNvPr id="5" name="Image 4" descr="12399139_557964281029176_266738751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505" y="3552786"/>
            <a:ext cx="6297302" cy="3305214"/>
          </a:xfrm>
          <a:prstGeom prst="rect">
            <a:avLst/>
          </a:prstGeom>
        </p:spPr>
      </p:pic>
    </p:spTree>
    <p:extLst>
      <p:ext uri="{BB962C8B-B14F-4D97-AF65-F5344CB8AC3E}">
        <p14:creationId xmlns:p14="http://schemas.microsoft.com/office/powerpoint/2010/main" val="4228817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5809" y="3347900"/>
            <a:ext cx="4624910" cy="1143000"/>
          </a:xfrm>
        </p:spPr>
        <p:txBody>
          <a:bodyPr>
            <a:normAutofit/>
          </a:bodyPr>
          <a:lstStyle/>
          <a:p>
            <a:r>
              <a:rPr lang="fr-FR" dirty="0" err="1" smtClean="0">
                <a:latin typeface="Arenq"/>
                <a:cs typeface="Arenq"/>
              </a:rPr>
              <a:t>Manifesto</a:t>
            </a:r>
            <a:endParaRPr lang="fr-FR" dirty="0">
              <a:latin typeface="Arenq"/>
              <a:cs typeface="Arenq"/>
            </a:endParaRPr>
          </a:p>
        </p:txBody>
      </p:sp>
      <p:sp>
        <p:nvSpPr>
          <p:cNvPr id="5" name="Rectangle 4"/>
          <p:cNvSpPr/>
          <p:nvPr/>
        </p:nvSpPr>
        <p:spPr>
          <a:xfrm>
            <a:off x="2275809" y="2069749"/>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3639768" y="206974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4958055" y="2069749"/>
            <a:ext cx="1190134" cy="111076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6227948" y="2069749"/>
            <a:ext cx="672771" cy="1110765"/>
          </a:xfrm>
          <a:prstGeom prst="rect">
            <a:avLst/>
          </a:prstGeom>
          <a:solidFill>
            <a:srgbClr val="8072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5681865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12388214_557964284362509_753875340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988" y="0"/>
            <a:ext cx="6287856" cy="3265517"/>
          </a:xfrm>
          <a:prstGeom prst="rect">
            <a:avLst/>
          </a:prstGeom>
        </p:spPr>
      </p:pic>
      <p:pic>
        <p:nvPicPr>
          <p:cNvPr id="4" name="Image 3" descr="12395564_557964271029177_306816567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700" y="3742899"/>
            <a:ext cx="6264696" cy="3300255"/>
          </a:xfrm>
          <a:prstGeom prst="rect">
            <a:avLst/>
          </a:prstGeom>
        </p:spPr>
      </p:pic>
    </p:spTree>
    <p:extLst>
      <p:ext uri="{BB962C8B-B14F-4D97-AF65-F5344CB8AC3E}">
        <p14:creationId xmlns:p14="http://schemas.microsoft.com/office/powerpoint/2010/main" val="69329919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3774" y="93206"/>
            <a:ext cx="9905724" cy="1143000"/>
          </a:xfrm>
        </p:spPr>
        <p:txBody>
          <a:bodyPr>
            <a:normAutofit/>
          </a:bodyPr>
          <a:lstStyle/>
          <a:p>
            <a:r>
              <a:rPr lang="fr-FR" sz="3600" dirty="0" smtClean="0">
                <a:latin typeface="Arenq"/>
                <a:cs typeface="Arenq"/>
              </a:rPr>
              <a:t>WHY POP-UP STORE</a:t>
            </a:r>
            <a:r>
              <a:rPr lang="fr-FR" sz="3200" dirty="0" smtClean="0">
                <a:solidFill>
                  <a:schemeClr val="bg1">
                    <a:lumMod val="50000"/>
                  </a:schemeClr>
                </a:solidFill>
                <a:latin typeface="Arenq"/>
                <a:cs typeface="Arenq"/>
              </a:rPr>
              <a:t>?</a:t>
            </a:r>
            <a:endParaRPr lang="fr-FR" sz="3200" dirty="0">
              <a:solidFill>
                <a:schemeClr val="bg1">
                  <a:lumMod val="50000"/>
                </a:schemeClr>
              </a:solidFill>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7" name="Espace réservé du contenu 2"/>
          <p:cNvSpPr>
            <a:spLocks noGrp="1"/>
          </p:cNvSpPr>
          <p:nvPr>
            <p:ph idx="1"/>
          </p:nvPr>
        </p:nvSpPr>
        <p:spPr>
          <a:xfrm>
            <a:off x="457200" y="2086277"/>
            <a:ext cx="7352828" cy="3683929"/>
          </a:xfrm>
        </p:spPr>
        <p:txBody>
          <a:bodyPr>
            <a:normAutofit/>
          </a:bodyPr>
          <a:lstStyle/>
          <a:p>
            <a:pPr>
              <a:lnSpc>
                <a:spcPct val="150000"/>
              </a:lnSpc>
            </a:pPr>
            <a:r>
              <a:rPr lang="fr-FR" sz="2800" dirty="0" err="1" smtClean="0"/>
              <a:t>Create</a:t>
            </a:r>
            <a:r>
              <a:rPr lang="fr-FR" sz="2800" dirty="0" smtClean="0"/>
              <a:t> a </a:t>
            </a:r>
            <a:r>
              <a:rPr lang="fr-FR" sz="2800" b="1" dirty="0" smtClean="0"/>
              <a:t>surprise </a:t>
            </a:r>
            <a:r>
              <a:rPr lang="fr-FR" sz="2800" b="1" dirty="0" err="1" smtClean="0"/>
              <a:t>effect</a:t>
            </a:r>
            <a:endParaRPr lang="fr-FR" sz="2800" b="1" dirty="0" smtClean="0"/>
          </a:p>
          <a:p>
            <a:pPr>
              <a:lnSpc>
                <a:spcPct val="150000"/>
              </a:lnSpc>
            </a:pPr>
            <a:r>
              <a:rPr lang="fr-FR" sz="2800" dirty="0" err="1" smtClean="0"/>
              <a:t>Generate</a:t>
            </a:r>
            <a:r>
              <a:rPr lang="fr-FR" sz="2800" dirty="0" smtClean="0"/>
              <a:t> </a:t>
            </a:r>
            <a:r>
              <a:rPr lang="fr-FR" sz="2800" b="1" dirty="0" smtClean="0"/>
              <a:t>media attention</a:t>
            </a:r>
          </a:p>
          <a:p>
            <a:pPr>
              <a:lnSpc>
                <a:spcPct val="150000"/>
              </a:lnSpc>
            </a:pPr>
            <a:r>
              <a:rPr lang="fr-FR" sz="2800" b="1" u="sng" dirty="0" smtClean="0"/>
              <a:t>Test</a:t>
            </a:r>
            <a:r>
              <a:rPr lang="fr-FR" sz="2800" b="1" dirty="0" smtClean="0"/>
              <a:t> the </a:t>
            </a:r>
            <a:r>
              <a:rPr lang="fr-FR" sz="2800" b="1" dirty="0" err="1" smtClean="0"/>
              <a:t>products</a:t>
            </a:r>
            <a:endParaRPr lang="fr-FR" sz="2800" b="1" dirty="0" smtClean="0"/>
          </a:p>
          <a:p>
            <a:pPr>
              <a:lnSpc>
                <a:spcPct val="150000"/>
              </a:lnSpc>
            </a:pPr>
            <a:r>
              <a:rPr lang="fr-FR" sz="2800" b="1" u="sng" dirty="0" smtClean="0"/>
              <a:t>Test</a:t>
            </a:r>
            <a:r>
              <a:rPr lang="fr-FR" sz="2800" b="1" dirty="0" smtClean="0"/>
              <a:t> the concept</a:t>
            </a:r>
          </a:p>
          <a:p>
            <a:pPr>
              <a:lnSpc>
                <a:spcPct val="150000"/>
              </a:lnSpc>
            </a:pPr>
            <a:r>
              <a:rPr lang="fr-FR" sz="2800" b="1" u="sng" dirty="0" smtClean="0"/>
              <a:t>Test</a:t>
            </a:r>
            <a:r>
              <a:rPr lang="fr-FR" sz="2800" b="1" dirty="0" smtClean="0"/>
              <a:t> the locations</a:t>
            </a:r>
            <a:endParaRPr lang="fr-FR" sz="2800" b="1" dirty="0"/>
          </a:p>
        </p:txBody>
      </p:sp>
    </p:spTree>
    <p:extLst>
      <p:ext uri="{BB962C8B-B14F-4D97-AF65-F5344CB8AC3E}">
        <p14:creationId xmlns:p14="http://schemas.microsoft.com/office/powerpoint/2010/main" val="1062298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7148" y="93206"/>
            <a:ext cx="9905724" cy="1143000"/>
          </a:xfrm>
        </p:spPr>
        <p:txBody>
          <a:bodyPr>
            <a:normAutofit/>
          </a:bodyPr>
          <a:lstStyle/>
          <a:p>
            <a:r>
              <a:rPr lang="fr-FR" sz="3600" dirty="0" smtClean="0">
                <a:latin typeface="Arenq"/>
                <a:cs typeface="Arenq"/>
              </a:rPr>
              <a:t>BRAND DRESS-CODE</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7" name="Sous-titre 2"/>
          <p:cNvSpPr txBox="1">
            <a:spLocks/>
          </p:cNvSpPr>
          <p:nvPr/>
        </p:nvSpPr>
        <p:spPr>
          <a:xfrm>
            <a:off x="323528" y="5739199"/>
            <a:ext cx="7592888" cy="1059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
            </a:pPr>
            <a:r>
              <a:rPr lang="fr-FR" sz="2000" dirty="0" smtClean="0"/>
              <a:t>In </a:t>
            </a:r>
            <a:r>
              <a:rPr lang="fr-FR" sz="2000" b="1" dirty="0" smtClean="0"/>
              <a:t>accordance</a:t>
            </a:r>
            <a:r>
              <a:rPr lang="fr-FR" sz="2000" dirty="0" smtClean="0"/>
              <a:t> </a:t>
            </a:r>
            <a:r>
              <a:rPr lang="fr-FR" sz="2000" dirty="0" err="1" smtClean="0"/>
              <a:t>with</a:t>
            </a:r>
            <a:r>
              <a:rPr lang="fr-FR" sz="2000" dirty="0" smtClean="0"/>
              <a:t> the </a:t>
            </a:r>
            <a:r>
              <a:rPr lang="fr-FR" sz="2000" b="1" dirty="0" smtClean="0"/>
              <a:t>values</a:t>
            </a:r>
            <a:r>
              <a:rPr lang="fr-FR" sz="2000" dirty="0" smtClean="0"/>
              <a:t> of the brand</a:t>
            </a:r>
          </a:p>
          <a:p>
            <a:pPr>
              <a:buFont typeface="Wingdings" charset="2"/>
              <a:buChar char="§"/>
            </a:pPr>
            <a:r>
              <a:rPr lang="fr-FR" sz="2000" dirty="0" err="1" smtClean="0"/>
              <a:t>Bring</a:t>
            </a:r>
            <a:r>
              <a:rPr lang="fr-FR" sz="2000" dirty="0" smtClean="0"/>
              <a:t> to light the </a:t>
            </a:r>
            <a:r>
              <a:rPr lang="fr-FR" sz="2000" b="1" dirty="0" err="1" smtClean="0"/>
              <a:t>craftmanship</a:t>
            </a:r>
            <a:r>
              <a:rPr lang="fr-FR" sz="2000" b="1" dirty="0" smtClean="0"/>
              <a:t> spirit</a:t>
            </a:r>
          </a:p>
          <a:p>
            <a:pPr>
              <a:buFont typeface="Wingdings" charset="2"/>
              <a:buChar char="§"/>
            </a:pPr>
            <a:endParaRPr lang="fr-FR" sz="2800" dirty="0"/>
          </a:p>
        </p:txBody>
      </p:sp>
      <p:pic>
        <p:nvPicPr>
          <p:cNvPr id="8" name="Picture 2" descr="Afficher l'image d'origine"/>
          <p:cNvPicPr>
            <a:picLocks noChangeAspect="1" noChangeArrowheads="1"/>
          </p:cNvPicPr>
          <p:nvPr/>
        </p:nvPicPr>
        <p:blipFill>
          <a:blip r:embed="rId2" cstate="print"/>
          <a:srcRect l="9756" r="9756"/>
          <a:stretch>
            <a:fillRect/>
          </a:stretch>
        </p:blipFill>
        <p:spPr bwMode="auto">
          <a:xfrm>
            <a:off x="1882490" y="1724790"/>
            <a:ext cx="2694426" cy="3347621"/>
          </a:xfrm>
          <a:prstGeom prst="rect">
            <a:avLst/>
          </a:prstGeom>
          <a:ln>
            <a:noFill/>
          </a:ln>
          <a:effectLst>
            <a:outerShdw blurRad="292100" dist="139700" dir="2700000" algn="tl" rotWithShape="0">
              <a:srgbClr val="333333">
                <a:alpha val="65000"/>
              </a:srgbClr>
            </a:outerShdw>
          </a:effectLst>
        </p:spPr>
      </p:pic>
      <p:pic>
        <p:nvPicPr>
          <p:cNvPr id="9" name="Picture 6" descr="Afficher l'image d'origine"/>
          <p:cNvPicPr>
            <a:picLocks noChangeAspect="1" noChangeArrowheads="1"/>
          </p:cNvPicPr>
          <p:nvPr/>
        </p:nvPicPr>
        <p:blipFill>
          <a:blip r:embed="rId3" cstate="print"/>
          <a:srcRect l="23362" r="19954"/>
          <a:stretch>
            <a:fillRect/>
          </a:stretch>
        </p:blipFill>
        <p:spPr bwMode="auto">
          <a:xfrm>
            <a:off x="4732001" y="1724790"/>
            <a:ext cx="2389506" cy="3347621"/>
          </a:xfrm>
          <a:prstGeom prst="rect">
            <a:avLst/>
          </a:prstGeom>
          <a:ln>
            <a:noFill/>
          </a:ln>
          <a:effectLst>
            <a:outerShdw blurRad="292100" dist="139700" dir="2700000" algn="tl" rotWithShape="0">
              <a:srgbClr val="333333">
                <a:alpha val="65000"/>
              </a:srgbClr>
            </a:outerShdw>
          </a:effectLst>
        </p:spPr>
      </p:pic>
      <p:pic>
        <p:nvPicPr>
          <p:cNvPr id="11" name="Picture 8" descr="Ciré tablier de toile et cuir - pour les artisans et les Artisans"/>
          <p:cNvPicPr>
            <a:picLocks noChangeAspect="1" noChangeArrowheads="1"/>
          </p:cNvPicPr>
          <p:nvPr/>
        </p:nvPicPr>
        <p:blipFill>
          <a:blip r:embed="rId4" cstate="print"/>
          <a:srcRect l="30505" t="11937" r="28374"/>
          <a:stretch>
            <a:fillRect/>
          </a:stretch>
        </p:blipFill>
        <p:spPr bwMode="auto">
          <a:xfrm>
            <a:off x="7281591" y="1724790"/>
            <a:ext cx="1563156" cy="3347621"/>
          </a:xfrm>
          <a:prstGeom prst="rect">
            <a:avLst/>
          </a:prstGeom>
          <a:ln>
            <a:noFill/>
          </a:ln>
          <a:effectLst>
            <a:outerShdw blurRad="292100" dist="139700" dir="2700000" algn="tl" rotWithShape="0">
              <a:srgbClr val="333333">
                <a:alpha val="65000"/>
              </a:srgbClr>
            </a:outerShdw>
          </a:effectLst>
        </p:spPr>
      </p:pic>
      <p:pic>
        <p:nvPicPr>
          <p:cNvPr id="12" name="Picture 10" descr="Afficher l'image d'origine"/>
          <p:cNvPicPr>
            <a:picLocks noChangeAspect="1" noChangeArrowheads="1"/>
          </p:cNvPicPr>
          <p:nvPr/>
        </p:nvPicPr>
        <p:blipFill>
          <a:blip r:embed="rId5" cstate="print"/>
          <a:srcRect l="57685" t="19894" r="9158"/>
          <a:stretch>
            <a:fillRect/>
          </a:stretch>
        </p:blipFill>
        <p:spPr bwMode="auto">
          <a:xfrm>
            <a:off x="358654" y="1724790"/>
            <a:ext cx="1402800" cy="33890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044501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5809" y="3489020"/>
            <a:ext cx="4624910" cy="1143000"/>
          </a:xfrm>
        </p:spPr>
        <p:txBody>
          <a:bodyPr>
            <a:normAutofit/>
          </a:bodyPr>
          <a:lstStyle/>
          <a:p>
            <a:r>
              <a:rPr lang="fr-FR" dirty="0" smtClean="0">
                <a:latin typeface="Arenq"/>
                <a:cs typeface="Arenq"/>
              </a:rPr>
              <a:t>BUDGET</a:t>
            </a:r>
            <a:endParaRPr lang="fr-FR" dirty="0">
              <a:latin typeface="Arenq"/>
              <a:cs typeface="Arenq"/>
            </a:endParaRPr>
          </a:p>
        </p:txBody>
      </p:sp>
      <p:sp>
        <p:nvSpPr>
          <p:cNvPr id="5" name="Rectangle 4"/>
          <p:cNvSpPr/>
          <p:nvPr/>
        </p:nvSpPr>
        <p:spPr>
          <a:xfrm>
            <a:off x="2275809" y="2069749"/>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3639768" y="206974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4958055" y="2069749"/>
            <a:ext cx="1190134" cy="111076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6227948" y="2069749"/>
            <a:ext cx="672771" cy="1110765"/>
          </a:xfrm>
          <a:prstGeom prst="rect">
            <a:avLst/>
          </a:prstGeom>
          <a:solidFill>
            <a:srgbClr val="8072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2430636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7148" y="93206"/>
            <a:ext cx="9905724" cy="1143000"/>
          </a:xfrm>
        </p:spPr>
        <p:txBody>
          <a:bodyPr>
            <a:normAutofit/>
          </a:bodyPr>
          <a:lstStyle/>
          <a:p>
            <a:r>
              <a:rPr lang="fr-FR" sz="3600" dirty="0" smtClean="0">
                <a:latin typeface="Arenq"/>
                <a:cs typeface="Arenq"/>
              </a:rPr>
              <a:t>EXPANSION STRATEGY</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4" name="Espace réservé du contenu 2"/>
          <p:cNvSpPr>
            <a:spLocks noGrp="1"/>
          </p:cNvSpPr>
          <p:nvPr>
            <p:ph idx="1"/>
          </p:nvPr>
        </p:nvSpPr>
        <p:spPr>
          <a:xfrm>
            <a:off x="457200" y="1801280"/>
            <a:ext cx="8229600" cy="4525963"/>
          </a:xfrm>
        </p:spPr>
        <p:txBody>
          <a:bodyPr>
            <a:normAutofit/>
          </a:bodyPr>
          <a:lstStyle/>
          <a:p>
            <a:pPr>
              <a:lnSpc>
                <a:spcPct val="150000"/>
              </a:lnSpc>
            </a:pPr>
            <a:r>
              <a:rPr lang="fr-FR" dirty="0" err="1" smtClean="0"/>
              <a:t>Enjoy</a:t>
            </a:r>
            <a:r>
              <a:rPr lang="fr-FR" dirty="0" smtClean="0"/>
              <a:t> </a:t>
            </a:r>
            <a:r>
              <a:rPr lang="fr-FR" b="1" dirty="0" err="1" smtClean="0"/>
              <a:t>low</a:t>
            </a:r>
            <a:r>
              <a:rPr lang="fr-FR" b="1" dirty="0" smtClean="0"/>
              <a:t> </a:t>
            </a:r>
            <a:r>
              <a:rPr lang="fr-FR" b="1" dirty="0" err="1" smtClean="0"/>
              <a:t>costs</a:t>
            </a:r>
            <a:r>
              <a:rPr lang="fr-FR" b="1" dirty="0" smtClean="0"/>
              <a:t> </a:t>
            </a:r>
            <a:r>
              <a:rPr lang="fr-FR" dirty="0" smtClean="0"/>
              <a:t>of the use of the </a:t>
            </a:r>
            <a:r>
              <a:rPr lang="fr-FR" b="1" dirty="0" smtClean="0"/>
              <a:t>bus</a:t>
            </a:r>
          </a:p>
          <a:p>
            <a:pPr>
              <a:lnSpc>
                <a:spcPct val="150000"/>
              </a:lnSpc>
            </a:pPr>
            <a:r>
              <a:rPr lang="fr-FR" dirty="0" err="1" smtClean="0"/>
              <a:t>Invest</a:t>
            </a:r>
            <a:r>
              <a:rPr lang="fr-FR" dirty="0" smtClean="0"/>
              <a:t> in </a:t>
            </a:r>
            <a:r>
              <a:rPr lang="fr-FR" b="1" dirty="0" smtClean="0"/>
              <a:t>new locations </a:t>
            </a:r>
            <a:r>
              <a:rPr lang="fr-FR" dirty="0" err="1" smtClean="0"/>
              <a:t>with</a:t>
            </a:r>
            <a:r>
              <a:rPr lang="fr-FR" dirty="0" smtClean="0"/>
              <a:t> the </a:t>
            </a:r>
            <a:r>
              <a:rPr lang="fr-FR" dirty="0" err="1" smtClean="0"/>
              <a:t>profitability</a:t>
            </a:r>
            <a:r>
              <a:rPr lang="fr-FR" dirty="0" smtClean="0"/>
              <a:t> </a:t>
            </a:r>
            <a:r>
              <a:rPr lang="fr-FR" dirty="0" err="1" smtClean="0"/>
              <a:t>margin</a:t>
            </a:r>
            <a:endParaRPr lang="fr-FR" dirty="0" smtClean="0"/>
          </a:p>
          <a:p>
            <a:pPr>
              <a:lnSpc>
                <a:spcPct val="150000"/>
              </a:lnSpc>
            </a:pPr>
            <a:r>
              <a:rPr lang="fr-FR" dirty="0" err="1" smtClean="0"/>
              <a:t>Create</a:t>
            </a:r>
            <a:r>
              <a:rPr lang="fr-FR" dirty="0" smtClean="0"/>
              <a:t> </a:t>
            </a:r>
            <a:r>
              <a:rPr lang="fr-FR" b="1" dirty="0" smtClean="0"/>
              <a:t>new pop-up-store </a:t>
            </a:r>
            <a:r>
              <a:rPr lang="fr-FR" dirty="0" smtClean="0"/>
              <a:t>in </a:t>
            </a:r>
            <a:r>
              <a:rPr lang="fr-FR" dirty="0" err="1" smtClean="0"/>
              <a:t>luxurious</a:t>
            </a:r>
            <a:r>
              <a:rPr lang="fr-FR" dirty="0" smtClean="0"/>
              <a:t> locations</a:t>
            </a:r>
          </a:p>
          <a:p>
            <a:endParaRPr lang="fr-FR" dirty="0" smtClean="0"/>
          </a:p>
        </p:txBody>
      </p:sp>
    </p:spTree>
    <p:extLst>
      <p:ext uri="{BB962C8B-B14F-4D97-AF65-F5344CB8AC3E}">
        <p14:creationId xmlns:p14="http://schemas.microsoft.com/office/powerpoint/2010/main" val="353915859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5106" y="93206"/>
            <a:ext cx="9905724" cy="1143000"/>
          </a:xfrm>
        </p:spPr>
        <p:txBody>
          <a:bodyPr>
            <a:normAutofit/>
          </a:bodyPr>
          <a:lstStyle/>
          <a:p>
            <a:r>
              <a:rPr lang="fr-FR" sz="3600" dirty="0" smtClean="0">
                <a:latin typeface="Arenq"/>
                <a:cs typeface="Arenq"/>
              </a:rPr>
              <a:t>COST PRICES</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graphicFrame>
        <p:nvGraphicFramePr>
          <p:cNvPr id="8" name="Espace réservé du contenu 4"/>
          <p:cNvGraphicFramePr>
            <a:graphicFrameLocks noGrp="1"/>
          </p:cNvGraphicFramePr>
          <p:nvPr>
            <p:ph idx="1"/>
          </p:nvPr>
        </p:nvGraphicFramePr>
        <p:xfrm>
          <a:off x="35496" y="1591032"/>
          <a:ext cx="9036495" cy="3566159"/>
        </p:xfrm>
        <a:graphic>
          <a:graphicData uri="http://schemas.openxmlformats.org/drawingml/2006/table">
            <a:tbl>
              <a:tblPr firstRow="1" bandRow="1">
                <a:tableStyleId>{5C22544A-7EE6-4342-B048-85BDC9FD1C3A}</a:tableStyleId>
              </a:tblPr>
              <a:tblGrid>
                <a:gridCol w="1541376"/>
                <a:gridCol w="1418430"/>
                <a:gridCol w="1360674"/>
                <a:gridCol w="1080120"/>
                <a:gridCol w="2016224"/>
                <a:gridCol w="1619671"/>
              </a:tblGrid>
              <a:tr h="370840">
                <a:tc>
                  <a:txBody>
                    <a:bodyPr/>
                    <a:lstStyle/>
                    <a:p>
                      <a:pPr algn="ctr"/>
                      <a:r>
                        <a:rPr lang="fr-FR" dirty="0" smtClean="0">
                          <a:solidFill>
                            <a:schemeClr val="tx1"/>
                          </a:solidFill>
                        </a:rPr>
                        <a:t>Bus</a:t>
                      </a:r>
                    </a:p>
                    <a:p>
                      <a:pPr algn="ctr"/>
                      <a:r>
                        <a:rPr lang="fr-FR" dirty="0" smtClean="0">
                          <a:solidFill>
                            <a:schemeClr val="tx1"/>
                          </a:solidFill>
                        </a:rPr>
                        <a:t>and</a:t>
                      </a:r>
                    </a:p>
                    <a:p>
                      <a:pPr algn="ctr"/>
                      <a:r>
                        <a:rPr lang="fr-FR" dirty="0" err="1" smtClean="0">
                          <a:solidFill>
                            <a:schemeClr val="tx1"/>
                          </a:solidFill>
                        </a:rPr>
                        <a:t>isurance</a:t>
                      </a:r>
                      <a:endParaRPr lang="fr-FR" dirty="0">
                        <a:solidFill>
                          <a:schemeClr val="tx1"/>
                        </a:solidFill>
                      </a:endParaRPr>
                    </a:p>
                  </a:txBody>
                  <a:tcPr>
                    <a:solidFill>
                      <a:schemeClr val="bg1">
                        <a:lumMod val="85000"/>
                      </a:schemeClr>
                    </a:solidFill>
                  </a:tcPr>
                </a:tc>
                <a:tc>
                  <a:txBody>
                    <a:bodyPr/>
                    <a:lstStyle/>
                    <a:p>
                      <a:r>
                        <a:rPr lang="fr-FR" dirty="0" err="1" smtClean="0">
                          <a:solidFill>
                            <a:schemeClr val="tx1"/>
                          </a:solidFill>
                        </a:rPr>
                        <a:t>Products</a:t>
                      </a:r>
                      <a:endParaRPr lang="fr-FR" dirty="0">
                        <a:solidFill>
                          <a:schemeClr val="tx1"/>
                        </a:solidFill>
                      </a:endParaRPr>
                    </a:p>
                  </a:txBody>
                  <a:tcPr>
                    <a:solidFill>
                      <a:schemeClr val="bg1">
                        <a:lumMod val="85000"/>
                      </a:schemeClr>
                    </a:solidFill>
                  </a:tcPr>
                </a:tc>
                <a:tc>
                  <a:txBody>
                    <a:bodyPr/>
                    <a:lstStyle/>
                    <a:p>
                      <a:pPr algn="ctr"/>
                      <a:r>
                        <a:rPr lang="fr-FR" dirty="0" smtClean="0">
                          <a:solidFill>
                            <a:schemeClr val="tx1"/>
                          </a:solidFill>
                        </a:rPr>
                        <a:t>Staff</a:t>
                      </a:r>
                      <a:r>
                        <a:rPr lang="fr-FR" baseline="0" dirty="0" smtClean="0">
                          <a:solidFill>
                            <a:schemeClr val="tx1"/>
                          </a:solidFill>
                        </a:rPr>
                        <a:t> </a:t>
                      </a:r>
                    </a:p>
                    <a:p>
                      <a:pPr algn="ctr"/>
                      <a:r>
                        <a:rPr lang="fr-FR" baseline="0" dirty="0" smtClean="0">
                          <a:solidFill>
                            <a:schemeClr val="tx1"/>
                          </a:solidFill>
                        </a:rPr>
                        <a:t>salaries</a:t>
                      </a:r>
                      <a:endParaRPr lang="fr-FR" dirty="0">
                        <a:solidFill>
                          <a:schemeClr val="tx1"/>
                        </a:solidFill>
                      </a:endParaRPr>
                    </a:p>
                  </a:txBody>
                  <a:tcPr>
                    <a:solidFill>
                      <a:schemeClr val="bg1">
                        <a:lumMod val="85000"/>
                      </a:schemeClr>
                    </a:solidFill>
                  </a:tcPr>
                </a:tc>
                <a:tc>
                  <a:txBody>
                    <a:bodyPr/>
                    <a:lstStyle/>
                    <a:p>
                      <a:pPr algn="ctr"/>
                      <a:r>
                        <a:rPr lang="fr-FR" dirty="0" err="1" smtClean="0">
                          <a:solidFill>
                            <a:schemeClr val="tx1"/>
                          </a:solidFill>
                        </a:rPr>
                        <a:t>Petrol</a:t>
                      </a:r>
                      <a:endParaRPr lang="fr-FR" dirty="0">
                        <a:solidFill>
                          <a:schemeClr val="tx1"/>
                        </a:solidFill>
                      </a:endParaRPr>
                    </a:p>
                  </a:txBody>
                  <a:tcPr>
                    <a:solidFill>
                      <a:schemeClr val="bg1">
                        <a:lumMod val="85000"/>
                      </a:schemeClr>
                    </a:solidFill>
                  </a:tcPr>
                </a:tc>
                <a:tc>
                  <a:txBody>
                    <a:bodyPr/>
                    <a:lstStyle/>
                    <a:p>
                      <a:pPr algn="ctr"/>
                      <a:r>
                        <a:rPr lang="fr-FR" dirty="0" smtClean="0">
                          <a:solidFill>
                            <a:schemeClr val="tx1"/>
                          </a:solidFill>
                        </a:rPr>
                        <a:t>Communication</a:t>
                      </a:r>
                      <a:endParaRPr lang="fr-FR" dirty="0">
                        <a:solidFill>
                          <a:schemeClr val="tx1"/>
                        </a:solidFill>
                      </a:endParaRPr>
                    </a:p>
                  </a:txBody>
                  <a:tcPr>
                    <a:solidFill>
                      <a:schemeClr val="bg1">
                        <a:lumMod val="85000"/>
                      </a:schemeClr>
                    </a:solidFill>
                  </a:tcPr>
                </a:tc>
                <a:tc>
                  <a:txBody>
                    <a:bodyPr/>
                    <a:lstStyle/>
                    <a:p>
                      <a:pPr algn="ctr"/>
                      <a:r>
                        <a:rPr lang="fr-FR" dirty="0" err="1" smtClean="0">
                          <a:solidFill>
                            <a:schemeClr val="tx1"/>
                          </a:solidFill>
                        </a:rPr>
                        <a:t>Rental</a:t>
                      </a:r>
                      <a:r>
                        <a:rPr lang="fr-FR" dirty="0" smtClean="0">
                          <a:solidFill>
                            <a:schemeClr val="tx1"/>
                          </a:solidFill>
                        </a:rPr>
                        <a:t> location</a:t>
                      </a:r>
                      <a:endParaRPr lang="fr-FR" dirty="0">
                        <a:solidFill>
                          <a:schemeClr val="tx1"/>
                        </a:solidFill>
                      </a:endParaRPr>
                    </a:p>
                  </a:txBody>
                  <a:tcPr>
                    <a:solidFill>
                      <a:schemeClr val="bg1">
                        <a:lumMod val="85000"/>
                      </a:schemeClr>
                    </a:solidFill>
                  </a:tcPr>
                </a:tc>
              </a:tr>
              <a:tr h="370840">
                <a:tc>
                  <a:txBody>
                    <a:bodyPr/>
                    <a:lstStyle/>
                    <a:p>
                      <a:r>
                        <a:rPr lang="fr-FR" dirty="0" err="1" smtClean="0"/>
                        <a:t>With</a:t>
                      </a:r>
                      <a:r>
                        <a:rPr lang="fr-FR" dirty="0" smtClean="0"/>
                        <a:t> </a:t>
                      </a:r>
                      <a:r>
                        <a:rPr lang="fr-FR" dirty="0" err="1" smtClean="0"/>
                        <a:t>layout</a:t>
                      </a:r>
                      <a:r>
                        <a:rPr lang="fr-FR" dirty="0" smtClean="0"/>
                        <a:t> and </a:t>
                      </a:r>
                      <a:r>
                        <a:rPr lang="fr-FR" smtClean="0"/>
                        <a:t>material</a:t>
                      </a:r>
                      <a:endParaRPr lang="fr-FR" dirty="0"/>
                    </a:p>
                  </a:txBody>
                  <a:tcPr>
                    <a:solidFill>
                      <a:schemeClr val="bg1">
                        <a:lumMod val="85000"/>
                      </a:schemeClr>
                    </a:solidFill>
                  </a:tcPr>
                </a:tc>
                <a:tc>
                  <a:txBody>
                    <a:bodyPr/>
                    <a:lstStyle/>
                    <a:p>
                      <a:r>
                        <a:rPr lang="fr-FR" dirty="0" smtClean="0"/>
                        <a:t>42% of </a:t>
                      </a:r>
                      <a:r>
                        <a:rPr lang="fr-FR" dirty="0" err="1" smtClean="0"/>
                        <a:t>gross</a:t>
                      </a:r>
                      <a:r>
                        <a:rPr lang="fr-FR" dirty="0" smtClean="0"/>
                        <a:t> </a:t>
                      </a:r>
                      <a:r>
                        <a:rPr lang="fr-FR" dirty="0" err="1" smtClean="0"/>
                        <a:t>margin</a:t>
                      </a:r>
                      <a:endParaRPr lang="fr-FR" dirty="0" smtClean="0"/>
                    </a:p>
                    <a:p>
                      <a:r>
                        <a:rPr lang="fr-FR" dirty="0" err="1" smtClean="0"/>
                        <a:t>Average</a:t>
                      </a:r>
                      <a:r>
                        <a:rPr lang="fr-FR" dirty="0" smtClean="0"/>
                        <a:t> of the </a:t>
                      </a:r>
                      <a:r>
                        <a:rPr lang="fr-FR" dirty="0" err="1" smtClean="0"/>
                        <a:t>products</a:t>
                      </a:r>
                      <a:r>
                        <a:rPr lang="fr-FR" baseline="0" dirty="0" smtClean="0"/>
                        <a:t> (about 600)</a:t>
                      </a:r>
                    </a:p>
                    <a:p>
                      <a:endParaRPr lang="fr-FR" dirty="0" smtClean="0"/>
                    </a:p>
                    <a:p>
                      <a:endParaRPr lang="fr-FR" dirty="0" smtClean="0"/>
                    </a:p>
                  </a:txBody>
                  <a:tcPr>
                    <a:solidFill>
                      <a:schemeClr val="bg1">
                        <a:lumMod val="85000"/>
                      </a:schemeClr>
                    </a:solidFill>
                  </a:tcPr>
                </a:tc>
                <a:tc>
                  <a:txBody>
                    <a:bodyPr/>
                    <a:lstStyle/>
                    <a:p>
                      <a:r>
                        <a:rPr lang="fr-FR" dirty="0" smtClean="0"/>
                        <a:t>8 </a:t>
                      </a:r>
                      <a:r>
                        <a:rPr lang="fr-FR" dirty="0" err="1" smtClean="0"/>
                        <a:t>employees</a:t>
                      </a:r>
                      <a:endParaRPr lang="fr-FR" dirty="0" smtClean="0"/>
                    </a:p>
                    <a:p>
                      <a:r>
                        <a:rPr lang="fr-FR" dirty="0" smtClean="0"/>
                        <a:t>About</a:t>
                      </a:r>
                      <a:r>
                        <a:rPr lang="fr-FR" baseline="0" dirty="0" smtClean="0"/>
                        <a:t> 60K/</a:t>
                      </a:r>
                      <a:r>
                        <a:rPr lang="fr-FR" baseline="0" dirty="0" err="1" smtClean="0"/>
                        <a:t>year</a:t>
                      </a:r>
                      <a:endParaRPr lang="fr-FR" baseline="0" dirty="0" smtClean="0"/>
                    </a:p>
                    <a:p>
                      <a:r>
                        <a:rPr lang="fr-FR" baseline="0" dirty="0" smtClean="0"/>
                        <a:t>For 2 </a:t>
                      </a:r>
                      <a:r>
                        <a:rPr lang="fr-FR" baseline="0" dirty="0" err="1" smtClean="0"/>
                        <a:t>months</a:t>
                      </a:r>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r>
                        <a:rPr lang="fr-FR" dirty="0" smtClean="0"/>
                        <a:t>Magazine publication : 4000 </a:t>
                      </a:r>
                      <a:r>
                        <a:rPr lang="fr-FR" dirty="0" err="1" smtClean="0"/>
                        <a:t>Website</a:t>
                      </a:r>
                      <a:r>
                        <a:rPr lang="fr-FR" dirty="0" smtClean="0"/>
                        <a:t> </a:t>
                      </a:r>
                      <a:r>
                        <a:rPr lang="fr-FR" dirty="0" err="1" smtClean="0"/>
                        <a:t>creation</a:t>
                      </a:r>
                      <a:r>
                        <a:rPr lang="fr-FR" dirty="0" smtClean="0"/>
                        <a:t> : 14 000</a:t>
                      </a:r>
                      <a:endParaRPr lang="fr-FR" dirty="0"/>
                    </a:p>
                  </a:txBody>
                  <a:tcPr>
                    <a:solidFill>
                      <a:schemeClr val="bg1">
                        <a:lumMod val="85000"/>
                      </a:schemeClr>
                    </a:solidFill>
                  </a:tcPr>
                </a:tc>
                <a:tc>
                  <a:txBody>
                    <a:bodyPr/>
                    <a:lstStyle/>
                    <a:p>
                      <a:r>
                        <a:rPr lang="fr-FR" dirty="0" smtClean="0"/>
                        <a:t>10 000</a:t>
                      </a:r>
                      <a:r>
                        <a:rPr lang="fr-FR" baseline="0" dirty="0" smtClean="0"/>
                        <a:t> euros per </a:t>
                      </a:r>
                      <a:r>
                        <a:rPr lang="fr-FR" baseline="0" dirty="0" err="1" smtClean="0"/>
                        <a:t>week</a:t>
                      </a:r>
                      <a:endParaRPr lang="fr-FR" dirty="0"/>
                    </a:p>
                  </a:txBody>
                  <a:tcPr>
                    <a:solidFill>
                      <a:schemeClr val="bg1">
                        <a:lumMod val="85000"/>
                      </a:schemeClr>
                    </a:solidFill>
                  </a:tcPr>
                </a:tc>
              </a:tr>
              <a:tr h="370840">
                <a:tc>
                  <a:txBody>
                    <a:bodyPr/>
                    <a:lstStyle/>
                    <a:p>
                      <a:r>
                        <a:rPr lang="fr-FR" b="1" dirty="0" smtClean="0"/>
                        <a:t>110 000</a:t>
                      </a:r>
                      <a:r>
                        <a:rPr lang="fr-FR" b="1" baseline="0" dirty="0" smtClean="0"/>
                        <a:t> euros</a:t>
                      </a:r>
                      <a:endParaRPr lang="fr-FR" b="1" dirty="0"/>
                    </a:p>
                  </a:txBody>
                  <a:tcPr>
                    <a:solidFill>
                      <a:schemeClr val="bg1">
                        <a:lumMod val="85000"/>
                      </a:schemeClr>
                    </a:solidFill>
                  </a:tcPr>
                </a:tc>
                <a:tc>
                  <a:txBody>
                    <a:bodyPr/>
                    <a:lstStyle/>
                    <a:p>
                      <a:r>
                        <a:rPr lang="fr-FR" b="1" dirty="0" smtClean="0"/>
                        <a:t>448 920 euros</a:t>
                      </a:r>
                      <a:endParaRPr lang="fr-FR" b="1" dirty="0"/>
                    </a:p>
                  </a:txBody>
                  <a:tcPr>
                    <a:solidFill>
                      <a:schemeClr val="bg1">
                        <a:lumMod val="85000"/>
                      </a:schemeClr>
                    </a:solidFill>
                  </a:tcPr>
                </a:tc>
                <a:tc>
                  <a:txBody>
                    <a:bodyPr/>
                    <a:lstStyle/>
                    <a:p>
                      <a:r>
                        <a:rPr lang="fr-FR" b="1" dirty="0" smtClean="0"/>
                        <a:t>80 000 euros</a:t>
                      </a:r>
                      <a:endParaRPr lang="fr-FR" b="1" dirty="0"/>
                    </a:p>
                  </a:txBody>
                  <a:tcPr>
                    <a:solidFill>
                      <a:schemeClr val="bg1">
                        <a:lumMod val="85000"/>
                      </a:schemeClr>
                    </a:solidFill>
                  </a:tcPr>
                </a:tc>
                <a:tc>
                  <a:txBody>
                    <a:bodyPr/>
                    <a:lstStyle/>
                    <a:p>
                      <a:r>
                        <a:rPr lang="fr-FR" b="1" dirty="0" smtClean="0"/>
                        <a:t>1 000 euros</a:t>
                      </a:r>
                      <a:endParaRPr lang="fr-FR" b="1" dirty="0"/>
                    </a:p>
                  </a:txBody>
                  <a:tcPr>
                    <a:solidFill>
                      <a:schemeClr val="bg1">
                        <a:lumMod val="85000"/>
                      </a:schemeClr>
                    </a:solidFill>
                  </a:tcPr>
                </a:tc>
                <a:tc>
                  <a:txBody>
                    <a:bodyPr/>
                    <a:lstStyle/>
                    <a:p>
                      <a:r>
                        <a:rPr lang="fr-FR" b="1" dirty="0" smtClean="0"/>
                        <a:t>18 000 euros</a:t>
                      </a:r>
                      <a:endParaRPr lang="fr-FR" b="1" dirty="0"/>
                    </a:p>
                  </a:txBody>
                  <a:tcPr>
                    <a:solidFill>
                      <a:schemeClr val="bg1">
                        <a:lumMod val="85000"/>
                      </a:schemeClr>
                    </a:solidFill>
                  </a:tcPr>
                </a:tc>
                <a:tc>
                  <a:txBody>
                    <a:bodyPr/>
                    <a:lstStyle/>
                    <a:p>
                      <a:r>
                        <a:rPr lang="fr-FR" dirty="0" smtClean="0"/>
                        <a:t> </a:t>
                      </a:r>
                      <a:r>
                        <a:rPr lang="fr-FR" b="1" dirty="0" smtClean="0"/>
                        <a:t>60 000 euros</a:t>
                      </a:r>
                    </a:p>
                  </a:txBody>
                  <a:tcPr>
                    <a:solidFill>
                      <a:schemeClr val="bg1">
                        <a:lumMod val="85000"/>
                      </a:schemeClr>
                    </a:solidFill>
                  </a:tcPr>
                </a:tc>
              </a:tr>
            </a:tbl>
          </a:graphicData>
        </a:graphic>
      </p:graphicFrame>
      <p:sp>
        <p:nvSpPr>
          <p:cNvPr id="9" name="ZoneTexte 8"/>
          <p:cNvSpPr txBox="1"/>
          <p:nvPr/>
        </p:nvSpPr>
        <p:spPr>
          <a:xfrm>
            <a:off x="2555776" y="5642084"/>
            <a:ext cx="3888432" cy="523220"/>
          </a:xfrm>
          <a:prstGeom prst="rect">
            <a:avLst/>
          </a:prstGeom>
          <a:noFill/>
          <a:ln w="3175">
            <a:solidFill>
              <a:schemeClr val="tx1"/>
            </a:solidFill>
          </a:ln>
        </p:spPr>
        <p:txBody>
          <a:bodyPr wrap="square" rtlCol="0">
            <a:spAutoFit/>
          </a:bodyPr>
          <a:lstStyle/>
          <a:p>
            <a:pPr algn="ctr"/>
            <a:r>
              <a:rPr lang="fr-FR" sz="2800" b="1" dirty="0" smtClean="0"/>
              <a:t>TOTAL</a:t>
            </a:r>
            <a:r>
              <a:rPr lang="fr-FR" b="1" dirty="0" smtClean="0"/>
              <a:t> </a:t>
            </a:r>
            <a:r>
              <a:rPr lang="fr-FR" sz="2800" b="1" dirty="0" smtClean="0"/>
              <a:t>:  717 920 euros</a:t>
            </a:r>
            <a:endParaRPr lang="fr-FR" b="1" dirty="0" smtClean="0"/>
          </a:p>
        </p:txBody>
      </p:sp>
    </p:spTree>
    <p:extLst>
      <p:ext uri="{BB962C8B-B14F-4D97-AF65-F5344CB8AC3E}">
        <p14:creationId xmlns:p14="http://schemas.microsoft.com/office/powerpoint/2010/main" val="360268695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5106" y="93206"/>
            <a:ext cx="9905724" cy="1143000"/>
          </a:xfrm>
        </p:spPr>
        <p:txBody>
          <a:bodyPr>
            <a:normAutofit/>
          </a:bodyPr>
          <a:lstStyle/>
          <a:p>
            <a:r>
              <a:rPr lang="fr-FR" sz="3600" dirty="0" smtClean="0">
                <a:latin typeface="Arenq"/>
                <a:cs typeface="Arenq"/>
              </a:rPr>
              <a:t>LOW FORCAST</a:t>
            </a:r>
            <a:endParaRPr lang="fr-FR" sz="3600" dirty="0">
              <a:latin typeface="Arenq"/>
              <a:cs typeface="Arenq"/>
            </a:endParaRPr>
          </a:p>
        </p:txBody>
      </p:sp>
      <p:sp>
        <p:nvSpPr>
          <p:cNvPr id="5" name="Rectangle 4"/>
          <p:cNvSpPr/>
          <p:nvPr/>
        </p:nvSpPr>
        <p:spPr>
          <a:xfrm>
            <a:off x="127968" y="125442"/>
            <a:ext cx="1262052" cy="736954"/>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1" name="Espace réservé du contenu 2"/>
          <p:cNvSpPr>
            <a:spLocks noGrp="1"/>
          </p:cNvSpPr>
          <p:nvPr>
            <p:ph idx="1"/>
          </p:nvPr>
        </p:nvSpPr>
        <p:spPr>
          <a:xfrm>
            <a:off x="251516" y="1025539"/>
            <a:ext cx="8229600" cy="5688632"/>
          </a:xfrm>
        </p:spPr>
        <p:txBody>
          <a:bodyPr>
            <a:normAutofit/>
          </a:bodyPr>
          <a:lstStyle/>
          <a:p>
            <a:r>
              <a:rPr lang="fr-FR" sz="2800" dirty="0" err="1" smtClean="0"/>
              <a:t>Traffic</a:t>
            </a:r>
            <a:r>
              <a:rPr lang="fr-FR" sz="2800" dirty="0" smtClean="0"/>
              <a:t> rate : </a:t>
            </a:r>
          </a:p>
          <a:p>
            <a:pPr>
              <a:buNone/>
            </a:pPr>
            <a:endParaRPr lang="fr-FR" dirty="0" smtClean="0"/>
          </a:p>
          <a:p>
            <a:pPr>
              <a:buNone/>
            </a:pPr>
            <a:endParaRPr lang="fr-FR" sz="1800" dirty="0" smtClean="0"/>
          </a:p>
          <a:p>
            <a:r>
              <a:rPr lang="fr-FR" sz="2800" dirty="0" err="1" smtClean="0"/>
              <a:t>Average</a:t>
            </a:r>
            <a:r>
              <a:rPr lang="fr-FR" sz="2800" dirty="0" smtClean="0"/>
              <a:t> basket in €</a:t>
            </a:r>
          </a:p>
          <a:p>
            <a:pPr>
              <a:buNone/>
            </a:pPr>
            <a:endParaRPr lang="fr-FR" sz="4800" dirty="0" smtClean="0"/>
          </a:p>
          <a:p>
            <a:r>
              <a:rPr lang="fr-FR" sz="2800" dirty="0" err="1" smtClean="0"/>
              <a:t>Expected</a:t>
            </a:r>
            <a:r>
              <a:rPr lang="fr-FR" sz="2800" dirty="0" smtClean="0"/>
              <a:t> </a:t>
            </a:r>
            <a:r>
              <a:rPr lang="fr-FR" sz="2800" dirty="0" err="1" smtClean="0"/>
              <a:t>footfall</a:t>
            </a:r>
            <a:r>
              <a:rPr lang="fr-FR" sz="2800" dirty="0" smtClean="0"/>
              <a:t> </a:t>
            </a:r>
            <a:r>
              <a:rPr lang="fr-FR" sz="2800" b="1" dirty="0" smtClean="0"/>
              <a:t>8</a:t>
            </a:r>
            <a:r>
              <a:rPr lang="fr-FR" sz="2800" dirty="0" smtClean="0"/>
              <a:t>%</a:t>
            </a:r>
          </a:p>
          <a:p>
            <a:endParaRPr lang="fr-FR" sz="2000" dirty="0" smtClean="0"/>
          </a:p>
          <a:p>
            <a:endParaRPr lang="fr-FR" sz="2800" dirty="0" smtClean="0"/>
          </a:p>
          <a:p>
            <a:r>
              <a:rPr lang="fr-FR" sz="2800" dirty="0" err="1" smtClean="0"/>
              <a:t>Expected</a:t>
            </a:r>
            <a:r>
              <a:rPr lang="fr-FR" sz="2800" dirty="0" smtClean="0"/>
              <a:t> conversion rate </a:t>
            </a:r>
            <a:r>
              <a:rPr lang="fr-FR" sz="2800" b="1" dirty="0" smtClean="0"/>
              <a:t>14</a:t>
            </a:r>
            <a:r>
              <a:rPr lang="fr-FR" sz="2800" dirty="0" smtClean="0"/>
              <a:t>% </a:t>
            </a:r>
          </a:p>
          <a:p>
            <a:endParaRPr lang="fr-FR" sz="2800" dirty="0" smtClean="0"/>
          </a:p>
          <a:p>
            <a:endParaRPr lang="fr-FR" dirty="0"/>
          </a:p>
        </p:txBody>
      </p:sp>
      <p:graphicFrame>
        <p:nvGraphicFramePr>
          <p:cNvPr id="12" name="Tableau 11"/>
          <p:cNvGraphicFramePr>
            <a:graphicFrameLocks noGrp="1"/>
          </p:cNvGraphicFramePr>
          <p:nvPr>
            <p:extLst>
              <p:ext uri="{D42A27DB-BD31-4B8C-83A1-F6EECF244321}">
                <p14:modId xmlns:p14="http://schemas.microsoft.com/office/powerpoint/2010/main" val="3999728923"/>
              </p:ext>
            </p:extLst>
          </p:nvPr>
        </p:nvGraphicFramePr>
        <p:xfrm>
          <a:off x="333866" y="1580003"/>
          <a:ext cx="8280924" cy="731520"/>
        </p:xfrm>
        <a:graphic>
          <a:graphicData uri="http://schemas.openxmlformats.org/drawingml/2006/table">
            <a:tbl>
              <a:tblPr firstRow="1" bandRow="1">
                <a:tableStyleId>{5C22544A-7EE6-4342-B048-85BDC9FD1C3A}</a:tableStyleId>
              </a:tblPr>
              <a:tblGrid>
                <a:gridCol w="1380154"/>
                <a:gridCol w="1380154"/>
                <a:gridCol w="1380154"/>
                <a:gridCol w="1380154"/>
                <a:gridCol w="1380154"/>
                <a:gridCol w="1380154"/>
              </a:tblGrid>
              <a:tr h="334836">
                <a:tc>
                  <a:txBody>
                    <a:bodyPr/>
                    <a:lstStyle/>
                    <a:p>
                      <a:pPr algn="ctr"/>
                      <a:r>
                        <a:rPr lang="fr-FR" dirty="0" smtClean="0"/>
                        <a:t>Paris</a:t>
                      </a:r>
                      <a:endParaRPr lang="fr-FR" dirty="0"/>
                    </a:p>
                  </a:txBody>
                  <a:tcPr>
                    <a:solidFill>
                      <a:schemeClr val="bg1">
                        <a:lumMod val="75000"/>
                      </a:schemeClr>
                    </a:solidFill>
                  </a:tcPr>
                </a:tc>
                <a:tc>
                  <a:txBody>
                    <a:bodyPr/>
                    <a:lstStyle/>
                    <a:p>
                      <a:pPr algn="ctr"/>
                      <a:r>
                        <a:rPr lang="fr-FR" dirty="0" smtClean="0"/>
                        <a:t>Strasbourg</a:t>
                      </a:r>
                      <a:endParaRPr lang="fr-FR" dirty="0"/>
                    </a:p>
                  </a:txBody>
                  <a:tcPr>
                    <a:solidFill>
                      <a:schemeClr val="bg1">
                        <a:lumMod val="75000"/>
                      </a:schemeClr>
                    </a:solidFill>
                  </a:tcPr>
                </a:tc>
                <a:tc>
                  <a:txBody>
                    <a:bodyPr/>
                    <a:lstStyle/>
                    <a:p>
                      <a:pPr algn="ctr"/>
                      <a:r>
                        <a:rPr lang="fr-FR" dirty="0" smtClean="0"/>
                        <a:t>Lyon</a:t>
                      </a:r>
                      <a:endParaRPr lang="fr-FR" dirty="0"/>
                    </a:p>
                  </a:txBody>
                  <a:tcPr>
                    <a:solidFill>
                      <a:schemeClr val="bg1">
                        <a:lumMod val="75000"/>
                      </a:schemeClr>
                    </a:solidFill>
                  </a:tcPr>
                </a:tc>
                <a:tc>
                  <a:txBody>
                    <a:bodyPr/>
                    <a:lstStyle/>
                    <a:p>
                      <a:pPr algn="ctr"/>
                      <a:r>
                        <a:rPr lang="fr-FR" dirty="0" smtClean="0"/>
                        <a:t>Cannes</a:t>
                      </a:r>
                      <a:endParaRPr lang="fr-FR" dirty="0"/>
                    </a:p>
                  </a:txBody>
                  <a:tcPr>
                    <a:solidFill>
                      <a:schemeClr val="bg1">
                        <a:lumMod val="75000"/>
                      </a:schemeClr>
                    </a:solidFill>
                  </a:tcPr>
                </a:tc>
                <a:tc>
                  <a:txBody>
                    <a:bodyPr/>
                    <a:lstStyle/>
                    <a:p>
                      <a:pPr algn="ctr"/>
                      <a:r>
                        <a:rPr lang="fr-FR" dirty="0" smtClean="0"/>
                        <a:t>Saint-Tropez</a:t>
                      </a:r>
                      <a:endParaRPr lang="fr-FR" dirty="0"/>
                    </a:p>
                  </a:txBody>
                  <a:tcPr>
                    <a:solidFill>
                      <a:schemeClr val="bg1">
                        <a:lumMod val="75000"/>
                      </a:schemeClr>
                    </a:solidFill>
                  </a:tcPr>
                </a:tc>
                <a:tc>
                  <a:txBody>
                    <a:bodyPr/>
                    <a:lstStyle/>
                    <a:p>
                      <a:pPr algn="ctr"/>
                      <a:r>
                        <a:rPr lang="fr-FR" dirty="0" smtClean="0"/>
                        <a:t>Nice</a:t>
                      </a:r>
                      <a:endParaRPr lang="fr-FR" dirty="0"/>
                    </a:p>
                  </a:txBody>
                  <a:tcPr>
                    <a:solidFill>
                      <a:schemeClr val="bg1">
                        <a:lumMod val="75000"/>
                      </a:schemeClr>
                    </a:solidFill>
                  </a:tcPr>
                </a:tc>
              </a:tr>
              <a:tr h="334836">
                <a:tc>
                  <a:txBody>
                    <a:bodyPr/>
                    <a:lstStyle/>
                    <a:p>
                      <a:pPr algn="ctr"/>
                      <a:r>
                        <a:rPr lang="fr-FR" dirty="0" smtClean="0"/>
                        <a:t>14 500</a:t>
                      </a:r>
                      <a:endParaRPr lang="fr-FR" dirty="0"/>
                    </a:p>
                  </a:txBody>
                  <a:tcPr>
                    <a:solidFill>
                      <a:schemeClr val="bg1">
                        <a:lumMod val="75000"/>
                      </a:schemeClr>
                    </a:solidFill>
                  </a:tcPr>
                </a:tc>
                <a:tc>
                  <a:txBody>
                    <a:bodyPr/>
                    <a:lstStyle/>
                    <a:p>
                      <a:pPr algn="ctr"/>
                      <a:r>
                        <a:rPr lang="fr-FR" dirty="0" smtClean="0"/>
                        <a:t>8 000</a:t>
                      </a:r>
                      <a:endParaRPr lang="fr-FR" dirty="0"/>
                    </a:p>
                  </a:txBody>
                  <a:tcPr>
                    <a:solidFill>
                      <a:schemeClr val="bg1">
                        <a:lumMod val="75000"/>
                      </a:schemeClr>
                    </a:solidFill>
                  </a:tcPr>
                </a:tc>
                <a:tc>
                  <a:txBody>
                    <a:bodyPr/>
                    <a:lstStyle/>
                    <a:p>
                      <a:pPr algn="ctr"/>
                      <a:r>
                        <a:rPr lang="fr-FR" dirty="0" smtClean="0"/>
                        <a:t>10 000</a:t>
                      </a:r>
                      <a:endParaRPr lang="fr-FR" dirty="0"/>
                    </a:p>
                  </a:txBody>
                  <a:tcPr>
                    <a:solidFill>
                      <a:schemeClr val="bg1">
                        <a:lumMod val="75000"/>
                      </a:schemeClr>
                    </a:solidFill>
                  </a:tcPr>
                </a:tc>
                <a:tc>
                  <a:txBody>
                    <a:bodyPr/>
                    <a:lstStyle/>
                    <a:p>
                      <a:pPr algn="ctr"/>
                      <a:r>
                        <a:rPr lang="fr-FR" dirty="0" smtClean="0"/>
                        <a:t>21 000</a:t>
                      </a:r>
                      <a:endParaRPr lang="fr-FR" dirty="0"/>
                    </a:p>
                  </a:txBody>
                  <a:tcPr>
                    <a:solidFill>
                      <a:schemeClr val="bg1">
                        <a:lumMod val="75000"/>
                      </a:schemeClr>
                    </a:solidFill>
                  </a:tcPr>
                </a:tc>
                <a:tc>
                  <a:txBody>
                    <a:bodyPr/>
                    <a:lstStyle/>
                    <a:p>
                      <a:pPr algn="ctr"/>
                      <a:r>
                        <a:rPr lang="fr-FR" dirty="0" smtClean="0"/>
                        <a:t>14 000</a:t>
                      </a:r>
                      <a:endParaRPr lang="fr-FR" dirty="0"/>
                    </a:p>
                  </a:txBody>
                  <a:tcPr>
                    <a:solidFill>
                      <a:schemeClr val="bg1">
                        <a:lumMod val="75000"/>
                      </a:schemeClr>
                    </a:solidFill>
                  </a:tcPr>
                </a:tc>
                <a:tc>
                  <a:txBody>
                    <a:bodyPr/>
                    <a:lstStyle/>
                    <a:p>
                      <a:pPr algn="ctr"/>
                      <a:r>
                        <a:rPr lang="fr-FR" dirty="0" smtClean="0"/>
                        <a:t>13 000</a:t>
                      </a:r>
                      <a:endParaRPr lang="fr-FR" dirty="0"/>
                    </a:p>
                  </a:txBody>
                  <a:tcPr>
                    <a:solidFill>
                      <a:schemeClr val="bg1">
                        <a:lumMod val="75000"/>
                      </a:schemeClr>
                    </a:solidFill>
                  </a:tcPr>
                </a:tc>
              </a:tr>
            </a:tbl>
          </a:graphicData>
        </a:graphic>
      </p:graphicFrame>
      <p:graphicFrame>
        <p:nvGraphicFramePr>
          <p:cNvPr id="13" name="Tableau 12"/>
          <p:cNvGraphicFramePr>
            <a:graphicFrameLocks noGrp="1"/>
          </p:cNvGraphicFramePr>
          <p:nvPr>
            <p:extLst>
              <p:ext uri="{D42A27DB-BD31-4B8C-83A1-F6EECF244321}">
                <p14:modId xmlns:p14="http://schemas.microsoft.com/office/powerpoint/2010/main" val="1594138127"/>
              </p:ext>
            </p:extLst>
          </p:nvPr>
        </p:nvGraphicFramePr>
        <p:xfrm>
          <a:off x="405876" y="3041763"/>
          <a:ext cx="8280924" cy="731520"/>
        </p:xfrm>
        <a:graphic>
          <a:graphicData uri="http://schemas.openxmlformats.org/drawingml/2006/table">
            <a:tbl>
              <a:tblPr firstRow="1" bandRow="1">
                <a:tableStyleId>{5C22544A-7EE6-4342-B048-85BDC9FD1C3A}</a:tableStyleId>
              </a:tblPr>
              <a:tblGrid>
                <a:gridCol w="1380154"/>
                <a:gridCol w="1380154"/>
                <a:gridCol w="1380154"/>
                <a:gridCol w="1380154"/>
                <a:gridCol w="1380154"/>
                <a:gridCol w="1380154"/>
              </a:tblGrid>
              <a:tr h="324036">
                <a:tc>
                  <a:txBody>
                    <a:bodyPr/>
                    <a:lstStyle/>
                    <a:p>
                      <a:pPr algn="ctr"/>
                      <a:r>
                        <a:rPr lang="fr-FR" dirty="0" smtClean="0"/>
                        <a:t>Paris</a:t>
                      </a:r>
                      <a:endParaRPr lang="fr-FR" dirty="0"/>
                    </a:p>
                  </a:txBody>
                  <a:tcPr>
                    <a:solidFill>
                      <a:schemeClr val="bg1">
                        <a:lumMod val="75000"/>
                      </a:schemeClr>
                    </a:solidFill>
                  </a:tcPr>
                </a:tc>
                <a:tc>
                  <a:txBody>
                    <a:bodyPr/>
                    <a:lstStyle/>
                    <a:p>
                      <a:pPr algn="ctr"/>
                      <a:r>
                        <a:rPr lang="fr-FR" dirty="0" smtClean="0"/>
                        <a:t>Strasbourg</a:t>
                      </a:r>
                      <a:endParaRPr lang="fr-FR" dirty="0"/>
                    </a:p>
                  </a:txBody>
                  <a:tcPr>
                    <a:solidFill>
                      <a:schemeClr val="bg1">
                        <a:lumMod val="75000"/>
                      </a:schemeClr>
                    </a:solidFill>
                  </a:tcPr>
                </a:tc>
                <a:tc>
                  <a:txBody>
                    <a:bodyPr/>
                    <a:lstStyle/>
                    <a:p>
                      <a:pPr algn="ctr"/>
                      <a:r>
                        <a:rPr lang="fr-FR" dirty="0" smtClean="0"/>
                        <a:t>Lyon</a:t>
                      </a:r>
                      <a:endParaRPr lang="fr-FR" dirty="0"/>
                    </a:p>
                  </a:txBody>
                  <a:tcPr>
                    <a:solidFill>
                      <a:schemeClr val="bg1">
                        <a:lumMod val="75000"/>
                      </a:schemeClr>
                    </a:solidFill>
                  </a:tcPr>
                </a:tc>
                <a:tc>
                  <a:txBody>
                    <a:bodyPr/>
                    <a:lstStyle/>
                    <a:p>
                      <a:pPr algn="ctr"/>
                      <a:r>
                        <a:rPr lang="fr-FR" dirty="0" smtClean="0"/>
                        <a:t>Cannes</a:t>
                      </a:r>
                      <a:endParaRPr lang="fr-FR" dirty="0"/>
                    </a:p>
                  </a:txBody>
                  <a:tcPr>
                    <a:solidFill>
                      <a:schemeClr val="bg1">
                        <a:lumMod val="75000"/>
                      </a:schemeClr>
                    </a:solidFill>
                  </a:tcPr>
                </a:tc>
                <a:tc>
                  <a:txBody>
                    <a:bodyPr/>
                    <a:lstStyle/>
                    <a:p>
                      <a:pPr algn="ctr"/>
                      <a:r>
                        <a:rPr lang="fr-FR" dirty="0" smtClean="0"/>
                        <a:t>Saint-Tropez</a:t>
                      </a:r>
                      <a:endParaRPr lang="fr-FR" dirty="0"/>
                    </a:p>
                  </a:txBody>
                  <a:tcPr>
                    <a:solidFill>
                      <a:schemeClr val="bg1">
                        <a:lumMod val="75000"/>
                      </a:schemeClr>
                    </a:solidFill>
                  </a:tcPr>
                </a:tc>
                <a:tc>
                  <a:txBody>
                    <a:bodyPr/>
                    <a:lstStyle/>
                    <a:p>
                      <a:pPr algn="ctr"/>
                      <a:r>
                        <a:rPr lang="fr-FR" dirty="0" smtClean="0"/>
                        <a:t>Nice</a:t>
                      </a:r>
                      <a:endParaRPr lang="fr-FR" dirty="0"/>
                    </a:p>
                  </a:txBody>
                  <a:tcPr>
                    <a:solidFill>
                      <a:schemeClr val="bg1">
                        <a:lumMod val="75000"/>
                      </a:schemeClr>
                    </a:solidFill>
                  </a:tcPr>
                </a:tc>
              </a:tr>
              <a:tr h="324036">
                <a:tc>
                  <a:txBody>
                    <a:bodyPr/>
                    <a:lstStyle/>
                    <a:p>
                      <a:pPr algn="ctr"/>
                      <a:r>
                        <a:rPr lang="fr-FR" dirty="0" smtClean="0"/>
                        <a:t>750</a:t>
                      </a:r>
                      <a:r>
                        <a:rPr lang="fr-FR" baseline="0" dirty="0" smtClean="0"/>
                        <a:t> </a:t>
                      </a:r>
                      <a:endParaRPr lang="fr-FR" dirty="0"/>
                    </a:p>
                  </a:txBody>
                  <a:tcPr>
                    <a:solidFill>
                      <a:schemeClr val="bg1">
                        <a:lumMod val="75000"/>
                      </a:schemeClr>
                    </a:solidFill>
                  </a:tcPr>
                </a:tc>
                <a:tc>
                  <a:txBody>
                    <a:bodyPr/>
                    <a:lstStyle/>
                    <a:p>
                      <a:pPr algn="ctr"/>
                      <a:r>
                        <a:rPr lang="fr-FR" dirty="0" smtClean="0"/>
                        <a:t>450</a:t>
                      </a:r>
                      <a:r>
                        <a:rPr lang="fr-FR" baseline="0" dirty="0" smtClean="0"/>
                        <a:t> </a:t>
                      </a:r>
                      <a:endParaRPr lang="fr-FR" dirty="0"/>
                    </a:p>
                  </a:txBody>
                  <a:tcPr>
                    <a:solidFill>
                      <a:schemeClr val="bg1">
                        <a:lumMod val="75000"/>
                      </a:schemeClr>
                    </a:solidFill>
                  </a:tcPr>
                </a:tc>
                <a:tc>
                  <a:txBody>
                    <a:bodyPr/>
                    <a:lstStyle/>
                    <a:p>
                      <a:pPr algn="ctr"/>
                      <a:r>
                        <a:rPr lang="fr-FR" dirty="0" smtClean="0"/>
                        <a:t>500</a:t>
                      </a:r>
                      <a:r>
                        <a:rPr lang="fr-FR" baseline="0" dirty="0" smtClean="0"/>
                        <a:t> </a:t>
                      </a:r>
                      <a:endParaRPr lang="fr-FR" dirty="0"/>
                    </a:p>
                  </a:txBody>
                  <a:tcPr>
                    <a:solidFill>
                      <a:schemeClr val="bg1">
                        <a:lumMod val="75000"/>
                      </a:schemeClr>
                    </a:solidFill>
                  </a:tcPr>
                </a:tc>
                <a:tc>
                  <a:txBody>
                    <a:bodyPr/>
                    <a:lstStyle/>
                    <a:p>
                      <a:pPr algn="ctr"/>
                      <a:r>
                        <a:rPr lang="fr-FR" dirty="0" smtClean="0"/>
                        <a:t>900</a:t>
                      </a:r>
                      <a:endParaRPr lang="fr-FR" dirty="0"/>
                    </a:p>
                  </a:txBody>
                  <a:tcPr>
                    <a:solidFill>
                      <a:schemeClr val="bg1">
                        <a:lumMod val="75000"/>
                      </a:schemeClr>
                    </a:solidFill>
                  </a:tcPr>
                </a:tc>
                <a:tc>
                  <a:txBody>
                    <a:bodyPr/>
                    <a:lstStyle/>
                    <a:p>
                      <a:pPr algn="ctr"/>
                      <a:r>
                        <a:rPr lang="fr-FR" dirty="0" smtClean="0"/>
                        <a:t>800</a:t>
                      </a:r>
                      <a:endParaRPr lang="fr-FR" dirty="0"/>
                    </a:p>
                  </a:txBody>
                  <a:tcPr>
                    <a:solidFill>
                      <a:schemeClr val="bg1">
                        <a:lumMod val="75000"/>
                      </a:schemeClr>
                    </a:solidFill>
                  </a:tcPr>
                </a:tc>
                <a:tc>
                  <a:txBody>
                    <a:bodyPr/>
                    <a:lstStyle/>
                    <a:p>
                      <a:pPr algn="ctr"/>
                      <a:r>
                        <a:rPr lang="fr-FR" dirty="0" smtClean="0"/>
                        <a:t>750</a:t>
                      </a:r>
                      <a:r>
                        <a:rPr lang="fr-FR" baseline="0" dirty="0" smtClean="0"/>
                        <a:t> </a:t>
                      </a:r>
                      <a:endParaRPr lang="fr-FR" dirty="0"/>
                    </a:p>
                  </a:txBody>
                  <a:tcPr>
                    <a:solidFill>
                      <a:schemeClr val="bg1">
                        <a:lumMod val="75000"/>
                      </a:schemeClr>
                    </a:solidFill>
                  </a:tcPr>
                </a:tc>
              </a:tr>
            </a:tbl>
          </a:graphicData>
        </a:graphic>
      </p:graphicFrame>
      <p:graphicFrame>
        <p:nvGraphicFramePr>
          <p:cNvPr id="14" name="Tableau 13"/>
          <p:cNvGraphicFramePr>
            <a:graphicFrameLocks noGrp="1"/>
          </p:cNvGraphicFramePr>
          <p:nvPr>
            <p:extLst>
              <p:ext uri="{D42A27DB-BD31-4B8C-83A1-F6EECF244321}">
                <p14:modId xmlns:p14="http://schemas.microsoft.com/office/powerpoint/2010/main" val="1468468618"/>
              </p:ext>
            </p:extLst>
          </p:nvPr>
        </p:nvGraphicFramePr>
        <p:xfrm>
          <a:off x="405876" y="4470483"/>
          <a:ext cx="8280924" cy="731520"/>
        </p:xfrm>
        <a:graphic>
          <a:graphicData uri="http://schemas.openxmlformats.org/drawingml/2006/table">
            <a:tbl>
              <a:tblPr firstRow="1" bandRow="1">
                <a:tableStyleId>{5C22544A-7EE6-4342-B048-85BDC9FD1C3A}</a:tableStyleId>
              </a:tblPr>
              <a:tblGrid>
                <a:gridCol w="1380154"/>
                <a:gridCol w="1380154"/>
                <a:gridCol w="1380154"/>
                <a:gridCol w="1380154"/>
                <a:gridCol w="1380154"/>
                <a:gridCol w="1380154"/>
              </a:tblGrid>
              <a:tr h="334836">
                <a:tc>
                  <a:txBody>
                    <a:bodyPr/>
                    <a:lstStyle/>
                    <a:p>
                      <a:pPr algn="ctr"/>
                      <a:r>
                        <a:rPr lang="fr-FR" dirty="0" smtClean="0"/>
                        <a:t>Paris</a:t>
                      </a:r>
                      <a:endParaRPr lang="fr-FR" dirty="0"/>
                    </a:p>
                  </a:txBody>
                  <a:tcPr>
                    <a:solidFill>
                      <a:schemeClr val="bg1">
                        <a:lumMod val="75000"/>
                      </a:schemeClr>
                    </a:solidFill>
                  </a:tcPr>
                </a:tc>
                <a:tc>
                  <a:txBody>
                    <a:bodyPr/>
                    <a:lstStyle/>
                    <a:p>
                      <a:pPr algn="ctr"/>
                      <a:r>
                        <a:rPr lang="fr-FR" dirty="0" smtClean="0"/>
                        <a:t>Strasbourg</a:t>
                      </a:r>
                      <a:endParaRPr lang="fr-FR" dirty="0"/>
                    </a:p>
                  </a:txBody>
                  <a:tcPr>
                    <a:solidFill>
                      <a:schemeClr val="bg1">
                        <a:lumMod val="75000"/>
                      </a:schemeClr>
                    </a:solidFill>
                  </a:tcPr>
                </a:tc>
                <a:tc>
                  <a:txBody>
                    <a:bodyPr/>
                    <a:lstStyle/>
                    <a:p>
                      <a:pPr algn="ctr"/>
                      <a:r>
                        <a:rPr lang="fr-FR" dirty="0" smtClean="0"/>
                        <a:t>Lyon</a:t>
                      </a:r>
                      <a:endParaRPr lang="fr-FR" dirty="0"/>
                    </a:p>
                  </a:txBody>
                  <a:tcPr>
                    <a:solidFill>
                      <a:schemeClr val="bg1">
                        <a:lumMod val="75000"/>
                      </a:schemeClr>
                    </a:solidFill>
                  </a:tcPr>
                </a:tc>
                <a:tc>
                  <a:txBody>
                    <a:bodyPr/>
                    <a:lstStyle/>
                    <a:p>
                      <a:pPr algn="ctr"/>
                      <a:r>
                        <a:rPr lang="fr-FR" dirty="0" smtClean="0"/>
                        <a:t>Cannes</a:t>
                      </a:r>
                      <a:endParaRPr lang="fr-FR" dirty="0"/>
                    </a:p>
                  </a:txBody>
                  <a:tcPr>
                    <a:solidFill>
                      <a:schemeClr val="bg1">
                        <a:lumMod val="75000"/>
                      </a:schemeClr>
                    </a:solidFill>
                  </a:tcPr>
                </a:tc>
                <a:tc>
                  <a:txBody>
                    <a:bodyPr/>
                    <a:lstStyle/>
                    <a:p>
                      <a:pPr algn="ctr"/>
                      <a:r>
                        <a:rPr lang="fr-FR" dirty="0" smtClean="0"/>
                        <a:t>Saint-Tropez</a:t>
                      </a:r>
                      <a:endParaRPr lang="fr-FR" dirty="0"/>
                    </a:p>
                  </a:txBody>
                  <a:tcPr>
                    <a:solidFill>
                      <a:schemeClr val="bg1">
                        <a:lumMod val="75000"/>
                      </a:schemeClr>
                    </a:solidFill>
                  </a:tcPr>
                </a:tc>
                <a:tc>
                  <a:txBody>
                    <a:bodyPr/>
                    <a:lstStyle/>
                    <a:p>
                      <a:pPr algn="ctr"/>
                      <a:r>
                        <a:rPr lang="fr-FR" dirty="0" smtClean="0"/>
                        <a:t>Nice</a:t>
                      </a:r>
                      <a:endParaRPr lang="fr-FR" dirty="0"/>
                    </a:p>
                  </a:txBody>
                  <a:tcPr>
                    <a:solidFill>
                      <a:schemeClr val="bg1">
                        <a:lumMod val="75000"/>
                      </a:schemeClr>
                    </a:solidFill>
                  </a:tcPr>
                </a:tc>
              </a:tr>
              <a:tr h="334836">
                <a:tc>
                  <a:txBody>
                    <a:bodyPr/>
                    <a:lstStyle/>
                    <a:p>
                      <a:pPr algn="ctr"/>
                      <a:r>
                        <a:rPr lang="fr-FR" dirty="0" smtClean="0"/>
                        <a:t>1160</a:t>
                      </a:r>
                      <a:endParaRPr lang="fr-FR" dirty="0"/>
                    </a:p>
                  </a:txBody>
                  <a:tcPr>
                    <a:solidFill>
                      <a:schemeClr val="bg1">
                        <a:lumMod val="75000"/>
                      </a:schemeClr>
                    </a:solidFill>
                  </a:tcPr>
                </a:tc>
                <a:tc>
                  <a:txBody>
                    <a:bodyPr/>
                    <a:lstStyle/>
                    <a:p>
                      <a:pPr algn="ctr"/>
                      <a:r>
                        <a:rPr lang="fr-FR" dirty="0" smtClean="0"/>
                        <a:t>640</a:t>
                      </a:r>
                      <a:endParaRPr lang="fr-FR" dirty="0"/>
                    </a:p>
                  </a:txBody>
                  <a:tcPr>
                    <a:solidFill>
                      <a:schemeClr val="bg1">
                        <a:lumMod val="75000"/>
                      </a:schemeClr>
                    </a:solidFill>
                  </a:tcPr>
                </a:tc>
                <a:tc>
                  <a:txBody>
                    <a:bodyPr/>
                    <a:lstStyle/>
                    <a:p>
                      <a:pPr algn="ctr"/>
                      <a:r>
                        <a:rPr lang="fr-FR" dirty="0" smtClean="0"/>
                        <a:t>800</a:t>
                      </a:r>
                      <a:endParaRPr lang="fr-FR" dirty="0"/>
                    </a:p>
                  </a:txBody>
                  <a:tcPr>
                    <a:solidFill>
                      <a:schemeClr val="bg1">
                        <a:lumMod val="75000"/>
                      </a:schemeClr>
                    </a:solidFill>
                  </a:tcPr>
                </a:tc>
                <a:tc>
                  <a:txBody>
                    <a:bodyPr/>
                    <a:lstStyle/>
                    <a:p>
                      <a:pPr algn="ctr"/>
                      <a:r>
                        <a:rPr lang="fr-FR" dirty="0" smtClean="0"/>
                        <a:t>1680</a:t>
                      </a:r>
                      <a:endParaRPr lang="fr-FR" dirty="0"/>
                    </a:p>
                  </a:txBody>
                  <a:tcPr>
                    <a:solidFill>
                      <a:schemeClr val="bg1">
                        <a:lumMod val="75000"/>
                      </a:schemeClr>
                    </a:solidFill>
                  </a:tcPr>
                </a:tc>
                <a:tc>
                  <a:txBody>
                    <a:bodyPr/>
                    <a:lstStyle/>
                    <a:p>
                      <a:pPr algn="ctr"/>
                      <a:r>
                        <a:rPr lang="fr-FR" dirty="0" smtClean="0"/>
                        <a:t>1120</a:t>
                      </a:r>
                      <a:endParaRPr lang="fr-FR" dirty="0"/>
                    </a:p>
                  </a:txBody>
                  <a:tcPr>
                    <a:solidFill>
                      <a:schemeClr val="bg1">
                        <a:lumMod val="75000"/>
                      </a:schemeClr>
                    </a:solidFill>
                  </a:tcPr>
                </a:tc>
                <a:tc>
                  <a:txBody>
                    <a:bodyPr/>
                    <a:lstStyle/>
                    <a:p>
                      <a:pPr algn="ctr"/>
                      <a:r>
                        <a:rPr lang="fr-FR" dirty="0" smtClean="0"/>
                        <a:t>1040</a:t>
                      </a:r>
                      <a:endParaRPr lang="fr-FR" dirty="0"/>
                    </a:p>
                  </a:txBody>
                  <a:tcPr>
                    <a:solidFill>
                      <a:schemeClr val="bg1">
                        <a:lumMod val="75000"/>
                      </a:schemeClr>
                    </a:solidFill>
                  </a:tcPr>
                </a:tc>
              </a:tr>
            </a:tbl>
          </a:graphicData>
        </a:graphic>
      </p:graphicFrame>
      <p:graphicFrame>
        <p:nvGraphicFramePr>
          <p:cNvPr id="15" name="Tableau 14"/>
          <p:cNvGraphicFramePr>
            <a:graphicFrameLocks noGrp="1"/>
          </p:cNvGraphicFramePr>
          <p:nvPr>
            <p:extLst>
              <p:ext uri="{D42A27DB-BD31-4B8C-83A1-F6EECF244321}">
                <p14:modId xmlns:p14="http://schemas.microsoft.com/office/powerpoint/2010/main" val="3392413580"/>
              </p:ext>
            </p:extLst>
          </p:nvPr>
        </p:nvGraphicFramePr>
        <p:xfrm>
          <a:off x="405872" y="5850075"/>
          <a:ext cx="8280924" cy="731520"/>
        </p:xfrm>
        <a:graphic>
          <a:graphicData uri="http://schemas.openxmlformats.org/drawingml/2006/table">
            <a:tbl>
              <a:tblPr firstRow="1" bandRow="1">
                <a:tableStyleId>{5C22544A-7EE6-4342-B048-85BDC9FD1C3A}</a:tableStyleId>
              </a:tblPr>
              <a:tblGrid>
                <a:gridCol w="1380154"/>
                <a:gridCol w="1380154"/>
                <a:gridCol w="1380154"/>
                <a:gridCol w="1380154"/>
                <a:gridCol w="1380154"/>
                <a:gridCol w="1380154"/>
              </a:tblGrid>
              <a:tr h="298832">
                <a:tc>
                  <a:txBody>
                    <a:bodyPr/>
                    <a:lstStyle/>
                    <a:p>
                      <a:pPr algn="ctr"/>
                      <a:r>
                        <a:rPr lang="fr-FR" dirty="0" smtClean="0"/>
                        <a:t>Paris</a:t>
                      </a:r>
                      <a:endParaRPr lang="fr-FR" dirty="0"/>
                    </a:p>
                  </a:txBody>
                  <a:tcPr>
                    <a:solidFill>
                      <a:schemeClr val="bg1">
                        <a:lumMod val="75000"/>
                      </a:schemeClr>
                    </a:solidFill>
                  </a:tcPr>
                </a:tc>
                <a:tc>
                  <a:txBody>
                    <a:bodyPr/>
                    <a:lstStyle/>
                    <a:p>
                      <a:pPr algn="ctr"/>
                      <a:r>
                        <a:rPr lang="fr-FR" dirty="0" smtClean="0"/>
                        <a:t>Strasbourg</a:t>
                      </a:r>
                      <a:endParaRPr lang="fr-FR" dirty="0"/>
                    </a:p>
                  </a:txBody>
                  <a:tcPr>
                    <a:solidFill>
                      <a:schemeClr val="bg1">
                        <a:lumMod val="75000"/>
                      </a:schemeClr>
                    </a:solidFill>
                  </a:tcPr>
                </a:tc>
                <a:tc>
                  <a:txBody>
                    <a:bodyPr/>
                    <a:lstStyle/>
                    <a:p>
                      <a:pPr algn="ctr"/>
                      <a:r>
                        <a:rPr lang="fr-FR" dirty="0" smtClean="0"/>
                        <a:t>Lyon</a:t>
                      </a:r>
                      <a:endParaRPr lang="fr-FR" dirty="0"/>
                    </a:p>
                  </a:txBody>
                  <a:tcPr>
                    <a:solidFill>
                      <a:schemeClr val="bg1">
                        <a:lumMod val="75000"/>
                      </a:schemeClr>
                    </a:solidFill>
                  </a:tcPr>
                </a:tc>
                <a:tc>
                  <a:txBody>
                    <a:bodyPr/>
                    <a:lstStyle/>
                    <a:p>
                      <a:pPr algn="ctr"/>
                      <a:r>
                        <a:rPr lang="fr-FR" dirty="0" smtClean="0"/>
                        <a:t>Cannes</a:t>
                      </a:r>
                      <a:endParaRPr lang="fr-FR" dirty="0"/>
                    </a:p>
                  </a:txBody>
                  <a:tcPr>
                    <a:solidFill>
                      <a:schemeClr val="bg1">
                        <a:lumMod val="75000"/>
                      </a:schemeClr>
                    </a:solidFill>
                  </a:tcPr>
                </a:tc>
                <a:tc>
                  <a:txBody>
                    <a:bodyPr/>
                    <a:lstStyle/>
                    <a:p>
                      <a:pPr algn="ctr"/>
                      <a:r>
                        <a:rPr lang="fr-FR" dirty="0" smtClean="0"/>
                        <a:t>Saint-Tropez</a:t>
                      </a:r>
                      <a:endParaRPr lang="fr-FR" dirty="0"/>
                    </a:p>
                  </a:txBody>
                  <a:tcPr>
                    <a:solidFill>
                      <a:schemeClr val="bg1">
                        <a:lumMod val="75000"/>
                      </a:schemeClr>
                    </a:solidFill>
                  </a:tcPr>
                </a:tc>
                <a:tc>
                  <a:txBody>
                    <a:bodyPr/>
                    <a:lstStyle/>
                    <a:p>
                      <a:pPr algn="ctr"/>
                      <a:r>
                        <a:rPr lang="fr-FR" dirty="0" smtClean="0"/>
                        <a:t>Nice</a:t>
                      </a:r>
                      <a:endParaRPr lang="fr-FR" dirty="0"/>
                    </a:p>
                  </a:txBody>
                  <a:tcPr>
                    <a:solidFill>
                      <a:schemeClr val="bg1">
                        <a:lumMod val="75000"/>
                      </a:schemeClr>
                    </a:solidFill>
                  </a:tcPr>
                </a:tc>
              </a:tr>
              <a:tr h="298832">
                <a:tc>
                  <a:txBody>
                    <a:bodyPr/>
                    <a:lstStyle/>
                    <a:p>
                      <a:pPr algn="ctr"/>
                      <a:r>
                        <a:rPr lang="fr-FR" dirty="0" smtClean="0"/>
                        <a:t>162</a:t>
                      </a:r>
                      <a:endParaRPr lang="fr-FR" dirty="0"/>
                    </a:p>
                  </a:txBody>
                  <a:tcPr>
                    <a:solidFill>
                      <a:schemeClr val="bg1">
                        <a:lumMod val="75000"/>
                      </a:schemeClr>
                    </a:solidFill>
                  </a:tcPr>
                </a:tc>
                <a:tc>
                  <a:txBody>
                    <a:bodyPr/>
                    <a:lstStyle/>
                    <a:p>
                      <a:pPr algn="ctr"/>
                      <a:r>
                        <a:rPr lang="fr-FR" dirty="0" smtClean="0"/>
                        <a:t>90</a:t>
                      </a:r>
                      <a:endParaRPr lang="fr-FR" dirty="0"/>
                    </a:p>
                  </a:txBody>
                  <a:tcPr>
                    <a:solidFill>
                      <a:schemeClr val="bg1">
                        <a:lumMod val="75000"/>
                      </a:schemeClr>
                    </a:solidFill>
                  </a:tcPr>
                </a:tc>
                <a:tc>
                  <a:txBody>
                    <a:bodyPr/>
                    <a:lstStyle/>
                    <a:p>
                      <a:pPr algn="ctr"/>
                      <a:r>
                        <a:rPr lang="fr-FR" dirty="0" smtClean="0"/>
                        <a:t>112</a:t>
                      </a:r>
                      <a:endParaRPr lang="fr-FR" dirty="0"/>
                    </a:p>
                  </a:txBody>
                  <a:tcPr>
                    <a:solidFill>
                      <a:schemeClr val="bg1">
                        <a:lumMod val="75000"/>
                      </a:schemeClr>
                    </a:solidFill>
                  </a:tcPr>
                </a:tc>
                <a:tc>
                  <a:txBody>
                    <a:bodyPr/>
                    <a:lstStyle/>
                    <a:p>
                      <a:pPr algn="ctr"/>
                      <a:r>
                        <a:rPr lang="fr-FR" dirty="0" smtClean="0"/>
                        <a:t>235</a:t>
                      </a:r>
                      <a:endParaRPr lang="fr-FR" dirty="0"/>
                    </a:p>
                  </a:txBody>
                  <a:tcPr>
                    <a:solidFill>
                      <a:schemeClr val="bg1">
                        <a:lumMod val="75000"/>
                      </a:schemeClr>
                    </a:solidFill>
                  </a:tcPr>
                </a:tc>
                <a:tc>
                  <a:txBody>
                    <a:bodyPr/>
                    <a:lstStyle/>
                    <a:p>
                      <a:pPr algn="ctr"/>
                      <a:r>
                        <a:rPr lang="fr-FR" dirty="0" smtClean="0"/>
                        <a:t>157</a:t>
                      </a:r>
                      <a:endParaRPr lang="fr-FR" dirty="0"/>
                    </a:p>
                  </a:txBody>
                  <a:tcPr>
                    <a:solidFill>
                      <a:schemeClr val="bg1">
                        <a:lumMod val="75000"/>
                      </a:schemeClr>
                    </a:solidFill>
                  </a:tcPr>
                </a:tc>
                <a:tc>
                  <a:txBody>
                    <a:bodyPr/>
                    <a:lstStyle/>
                    <a:p>
                      <a:pPr algn="ctr"/>
                      <a:r>
                        <a:rPr lang="fr-FR" dirty="0" smtClean="0"/>
                        <a:t>146</a:t>
                      </a:r>
                      <a:endParaRPr lang="fr-FR" dirty="0"/>
                    </a:p>
                  </a:txBody>
                  <a:tcPr>
                    <a:solidFill>
                      <a:schemeClr val="bg1">
                        <a:lumMod val="75000"/>
                      </a:schemeClr>
                    </a:solidFill>
                  </a:tcPr>
                </a:tc>
              </a:tr>
            </a:tbl>
          </a:graphicData>
        </a:graphic>
      </p:graphicFrame>
    </p:spTree>
    <p:extLst>
      <p:ext uri="{BB962C8B-B14F-4D97-AF65-F5344CB8AC3E}">
        <p14:creationId xmlns:p14="http://schemas.microsoft.com/office/powerpoint/2010/main" val="69861315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7962" y="93206"/>
            <a:ext cx="9905724" cy="1143000"/>
          </a:xfrm>
        </p:spPr>
        <p:txBody>
          <a:bodyPr>
            <a:normAutofit/>
          </a:bodyPr>
          <a:lstStyle/>
          <a:p>
            <a:r>
              <a:rPr lang="fr-FR" sz="3600" dirty="0" smtClean="0">
                <a:latin typeface="Arenq"/>
                <a:cs typeface="Arenq"/>
              </a:rPr>
              <a:t>ROI</a:t>
            </a:r>
            <a:endParaRPr lang="fr-FR" sz="3600" dirty="0">
              <a:latin typeface="Arenq"/>
              <a:cs typeface="Arenq"/>
            </a:endParaRPr>
          </a:p>
        </p:txBody>
      </p:sp>
      <p:sp>
        <p:nvSpPr>
          <p:cNvPr id="5" name="Rectangle 4"/>
          <p:cNvSpPr/>
          <p:nvPr/>
        </p:nvSpPr>
        <p:spPr>
          <a:xfrm>
            <a:off x="127968" y="125442"/>
            <a:ext cx="1262052" cy="1110764"/>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6" name="Espace réservé du contenu 2"/>
          <p:cNvSpPr>
            <a:spLocks noGrp="1"/>
          </p:cNvSpPr>
          <p:nvPr>
            <p:ph idx="1"/>
          </p:nvPr>
        </p:nvSpPr>
        <p:spPr>
          <a:xfrm>
            <a:off x="457200" y="1600200"/>
            <a:ext cx="8229600" cy="4525963"/>
          </a:xfrm>
        </p:spPr>
        <p:txBody>
          <a:bodyPr/>
          <a:lstStyle/>
          <a:p>
            <a:r>
              <a:rPr lang="fr-FR" dirty="0" smtClean="0"/>
              <a:t>Turnover </a:t>
            </a:r>
            <a:r>
              <a:rPr lang="fr-FR" dirty="0" err="1" smtClean="0"/>
              <a:t>expected</a:t>
            </a:r>
            <a:endParaRPr lang="fr-FR" dirty="0" smtClean="0"/>
          </a:p>
          <a:p>
            <a:endParaRPr lang="fr-FR" dirty="0" smtClean="0"/>
          </a:p>
          <a:p>
            <a:endParaRPr lang="fr-FR" dirty="0" smtClean="0"/>
          </a:p>
          <a:p>
            <a:r>
              <a:rPr lang="fr-FR" dirty="0" smtClean="0"/>
              <a:t>Total :  664 600 euros</a:t>
            </a:r>
          </a:p>
          <a:p>
            <a:endParaRPr lang="fr-FR" dirty="0" smtClean="0"/>
          </a:p>
          <a:p>
            <a:r>
              <a:rPr lang="fr-FR" dirty="0" smtClean="0"/>
              <a:t>ROI = (664 600 – 717 920) / 717 920</a:t>
            </a:r>
          </a:p>
          <a:p>
            <a:r>
              <a:rPr lang="fr-FR" b="1" dirty="0" smtClean="0"/>
              <a:t>ROI = -0,07%</a:t>
            </a:r>
          </a:p>
          <a:p>
            <a:endParaRPr lang="fr-FR" dirty="0" smtClean="0"/>
          </a:p>
          <a:p>
            <a:endParaRPr lang="fr-FR" dirty="0"/>
          </a:p>
        </p:txBody>
      </p:sp>
      <p:graphicFrame>
        <p:nvGraphicFramePr>
          <p:cNvPr id="17" name="Tableau 16"/>
          <p:cNvGraphicFramePr>
            <a:graphicFrameLocks noGrp="1"/>
          </p:cNvGraphicFramePr>
          <p:nvPr/>
        </p:nvGraphicFramePr>
        <p:xfrm>
          <a:off x="539548" y="2337440"/>
          <a:ext cx="8280924" cy="731520"/>
        </p:xfrm>
        <a:graphic>
          <a:graphicData uri="http://schemas.openxmlformats.org/drawingml/2006/table">
            <a:tbl>
              <a:tblPr firstRow="1" bandRow="1">
                <a:tableStyleId>{5C22544A-7EE6-4342-B048-85BDC9FD1C3A}</a:tableStyleId>
              </a:tblPr>
              <a:tblGrid>
                <a:gridCol w="1380154"/>
                <a:gridCol w="1380154"/>
                <a:gridCol w="1380154"/>
                <a:gridCol w="1380154"/>
                <a:gridCol w="1380154"/>
                <a:gridCol w="1380154"/>
              </a:tblGrid>
              <a:tr h="334836">
                <a:tc>
                  <a:txBody>
                    <a:bodyPr/>
                    <a:lstStyle/>
                    <a:p>
                      <a:pPr algn="ctr"/>
                      <a:r>
                        <a:rPr lang="fr-FR" dirty="0" smtClean="0"/>
                        <a:t>Paris</a:t>
                      </a:r>
                      <a:endParaRPr lang="fr-FR" dirty="0"/>
                    </a:p>
                  </a:txBody>
                  <a:tcPr>
                    <a:solidFill>
                      <a:schemeClr val="bg1">
                        <a:lumMod val="75000"/>
                      </a:schemeClr>
                    </a:solidFill>
                  </a:tcPr>
                </a:tc>
                <a:tc>
                  <a:txBody>
                    <a:bodyPr/>
                    <a:lstStyle/>
                    <a:p>
                      <a:pPr algn="ctr"/>
                      <a:r>
                        <a:rPr lang="fr-FR" dirty="0" smtClean="0"/>
                        <a:t>Strasbourg</a:t>
                      </a:r>
                      <a:endParaRPr lang="fr-FR" dirty="0"/>
                    </a:p>
                  </a:txBody>
                  <a:tcPr>
                    <a:solidFill>
                      <a:schemeClr val="bg1">
                        <a:lumMod val="75000"/>
                      </a:schemeClr>
                    </a:solidFill>
                  </a:tcPr>
                </a:tc>
                <a:tc>
                  <a:txBody>
                    <a:bodyPr/>
                    <a:lstStyle/>
                    <a:p>
                      <a:pPr algn="ctr"/>
                      <a:r>
                        <a:rPr lang="fr-FR" dirty="0" smtClean="0"/>
                        <a:t>Lyon</a:t>
                      </a:r>
                      <a:endParaRPr lang="fr-FR" dirty="0"/>
                    </a:p>
                  </a:txBody>
                  <a:tcPr>
                    <a:solidFill>
                      <a:schemeClr val="bg1">
                        <a:lumMod val="75000"/>
                      </a:schemeClr>
                    </a:solidFill>
                  </a:tcPr>
                </a:tc>
                <a:tc>
                  <a:txBody>
                    <a:bodyPr/>
                    <a:lstStyle/>
                    <a:p>
                      <a:pPr algn="ctr"/>
                      <a:r>
                        <a:rPr lang="fr-FR" dirty="0" smtClean="0"/>
                        <a:t>Cannes</a:t>
                      </a:r>
                      <a:endParaRPr lang="fr-FR" dirty="0"/>
                    </a:p>
                  </a:txBody>
                  <a:tcPr>
                    <a:solidFill>
                      <a:schemeClr val="bg1">
                        <a:lumMod val="75000"/>
                      </a:schemeClr>
                    </a:solidFill>
                  </a:tcPr>
                </a:tc>
                <a:tc>
                  <a:txBody>
                    <a:bodyPr/>
                    <a:lstStyle/>
                    <a:p>
                      <a:pPr algn="ctr"/>
                      <a:r>
                        <a:rPr lang="fr-FR" dirty="0" smtClean="0"/>
                        <a:t>Saint-Tropez</a:t>
                      </a:r>
                      <a:endParaRPr lang="fr-FR" dirty="0"/>
                    </a:p>
                  </a:txBody>
                  <a:tcPr>
                    <a:solidFill>
                      <a:schemeClr val="bg1">
                        <a:lumMod val="75000"/>
                      </a:schemeClr>
                    </a:solidFill>
                  </a:tcPr>
                </a:tc>
                <a:tc>
                  <a:txBody>
                    <a:bodyPr/>
                    <a:lstStyle/>
                    <a:p>
                      <a:pPr algn="ctr"/>
                      <a:r>
                        <a:rPr lang="fr-FR" dirty="0" smtClean="0"/>
                        <a:t>Nice</a:t>
                      </a:r>
                      <a:endParaRPr lang="fr-FR" dirty="0"/>
                    </a:p>
                  </a:txBody>
                  <a:tcPr>
                    <a:solidFill>
                      <a:schemeClr val="bg1">
                        <a:lumMod val="75000"/>
                      </a:schemeClr>
                    </a:solidFill>
                  </a:tcPr>
                </a:tc>
              </a:tr>
              <a:tr h="334836">
                <a:tc>
                  <a:txBody>
                    <a:bodyPr/>
                    <a:lstStyle/>
                    <a:p>
                      <a:pPr algn="ctr"/>
                      <a:r>
                        <a:rPr lang="fr-FR" dirty="0" smtClean="0"/>
                        <a:t>121 500</a:t>
                      </a:r>
                      <a:endParaRPr lang="fr-FR" dirty="0"/>
                    </a:p>
                  </a:txBody>
                  <a:tcPr>
                    <a:solidFill>
                      <a:schemeClr val="bg1">
                        <a:lumMod val="75000"/>
                      </a:schemeClr>
                    </a:solidFill>
                  </a:tcPr>
                </a:tc>
                <a:tc>
                  <a:txBody>
                    <a:bodyPr/>
                    <a:lstStyle/>
                    <a:p>
                      <a:pPr algn="ctr"/>
                      <a:r>
                        <a:rPr lang="fr-FR" dirty="0" smtClean="0"/>
                        <a:t>40</a:t>
                      </a:r>
                      <a:r>
                        <a:rPr lang="fr-FR" baseline="0" dirty="0" smtClean="0"/>
                        <a:t> 500</a:t>
                      </a:r>
                      <a:endParaRPr lang="fr-FR" dirty="0"/>
                    </a:p>
                  </a:txBody>
                  <a:tcPr>
                    <a:solidFill>
                      <a:schemeClr val="bg1">
                        <a:lumMod val="75000"/>
                      </a:schemeClr>
                    </a:solidFill>
                  </a:tcPr>
                </a:tc>
                <a:tc>
                  <a:txBody>
                    <a:bodyPr/>
                    <a:lstStyle/>
                    <a:p>
                      <a:pPr algn="ctr"/>
                      <a:r>
                        <a:rPr lang="fr-FR" dirty="0" smtClean="0"/>
                        <a:t>56 000</a:t>
                      </a:r>
                      <a:endParaRPr lang="fr-FR" dirty="0"/>
                    </a:p>
                  </a:txBody>
                  <a:tcPr>
                    <a:solidFill>
                      <a:schemeClr val="bg1">
                        <a:lumMod val="75000"/>
                      </a:schemeClr>
                    </a:solidFill>
                  </a:tcPr>
                </a:tc>
                <a:tc>
                  <a:txBody>
                    <a:bodyPr/>
                    <a:lstStyle/>
                    <a:p>
                      <a:pPr algn="ctr"/>
                      <a:r>
                        <a:rPr lang="fr-FR" dirty="0" smtClean="0"/>
                        <a:t>211 500</a:t>
                      </a:r>
                      <a:endParaRPr lang="fr-FR" dirty="0"/>
                    </a:p>
                  </a:txBody>
                  <a:tcPr>
                    <a:solidFill>
                      <a:schemeClr val="bg1">
                        <a:lumMod val="75000"/>
                      </a:schemeClr>
                    </a:solidFill>
                  </a:tcPr>
                </a:tc>
                <a:tc>
                  <a:txBody>
                    <a:bodyPr/>
                    <a:lstStyle/>
                    <a:p>
                      <a:pPr algn="ctr"/>
                      <a:r>
                        <a:rPr lang="fr-FR" dirty="0" smtClean="0"/>
                        <a:t>125 600</a:t>
                      </a:r>
                      <a:endParaRPr lang="fr-FR" dirty="0"/>
                    </a:p>
                  </a:txBody>
                  <a:tcPr>
                    <a:solidFill>
                      <a:schemeClr val="bg1">
                        <a:lumMod val="75000"/>
                      </a:schemeClr>
                    </a:solidFill>
                  </a:tcPr>
                </a:tc>
                <a:tc>
                  <a:txBody>
                    <a:bodyPr/>
                    <a:lstStyle/>
                    <a:p>
                      <a:pPr algn="ctr"/>
                      <a:r>
                        <a:rPr lang="fr-FR" dirty="0" smtClean="0"/>
                        <a:t>109500</a:t>
                      </a:r>
                      <a:endParaRPr lang="fr-FR" dirty="0"/>
                    </a:p>
                  </a:txBody>
                  <a:tcPr>
                    <a:solidFill>
                      <a:schemeClr val="bg1">
                        <a:lumMod val="75000"/>
                      </a:schemeClr>
                    </a:solidFill>
                  </a:tcPr>
                </a:tc>
              </a:tr>
            </a:tbl>
          </a:graphicData>
        </a:graphic>
      </p:graphicFrame>
    </p:spTree>
    <p:extLst>
      <p:ext uri="{BB962C8B-B14F-4D97-AF65-F5344CB8AC3E}">
        <p14:creationId xmlns:p14="http://schemas.microsoft.com/office/powerpoint/2010/main" val="67926091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50780" y="109762"/>
            <a:ext cx="9905724" cy="1143000"/>
          </a:xfrm>
        </p:spPr>
        <p:txBody>
          <a:bodyPr>
            <a:normAutofit/>
          </a:bodyPr>
          <a:lstStyle/>
          <a:p>
            <a:r>
              <a:rPr lang="fr-FR" sz="3600" dirty="0" smtClean="0">
                <a:latin typeface="Arenq"/>
                <a:cs typeface="Arenq"/>
              </a:rPr>
              <a:t>HIGH FORCAST</a:t>
            </a:r>
            <a:endParaRPr lang="fr-FR" sz="3600" dirty="0">
              <a:latin typeface="Arenq"/>
              <a:cs typeface="Arenq"/>
            </a:endParaRPr>
          </a:p>
        </p:txBody>
      </p:sp>
      <p:sp>
        <p:nvSpPr>
          <p:cNvPr id="5" name="Rectangle 4"/>
          <p:cNvSpPr/>
          <p:nvPr/>
        </p:nvSpPr>
        <p:spPr>
          <a:xfrm>
            <a:off x="127968" y="125442"/>
            <a:ext cx="1262052" cy="71127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8" name="Espace réservé du contenu 2"/>
          <p:cNvSpPr>
            <a:spLocks noGrp="1"/>
          </p:cNvSpPr>
          <p:nvPr>
            <p:ph idx="1"/>
          </p:nvPr>
        </p:nvSpPr>
        <p:spPr>
          <a:xfrm>
            <a:off x="251516" y="1009192"/>
            <a:ext cx="8229600" cy="5688632"/>
          </a:xfrm>
        </p:spPr>
        <p:txBody>
          <a:bodyPr>
            <a:normAutofit/>
          </a:bodyPr>
          <a:lstStyle/>
          <a:p>
            <a:r>
              <a:rPr lang="fr-FR" sz="2800" dirty="0" err="1" smtClean="0"/>
              <a:t>Traffic</a:t>
            </a:r>
            <a:r>
              <a:rPr lang="fr-FR" sz="2800" dirty="0" smtClean="0"/>
              <a:t> rate : </a:t>
            </a:r>
          </a:p>
          <a:p>
            <a:pPr>
              <a:buNone/>
            </a:pPr>
            <a:endParaRPr lang="fr-FR" dirty="0" smtClean="0"/>
          </a:p>
          <a:p>
            <a:pPr>
              <a:buNone/>
            </a:pPr>
            <a:endParaRPr lang="fr-FR" sz="1800" dirty="0" smtClean="0"/>
          </a:p>
          <a:p>
            <a:r>
              <a:rPr lang="fr-FR" sz="2800" dirty="0" err="1" smtClean="0"/>
              <a:t>Average</a:t>
            </a:r>
            <a:r>
              <a:rPr lang="fr-FR" sz="2800" dirty="0" smtClean="0"/>
              <a:t> basket in €</a:t>
            </a:r>
          </a:p>
          <a:p>
            <a:pPr>
              <a:buNone/>
            </a:pPr>
            <a:endParaRPr lang="fr-FR" sz="4800" dirty="0" smtClean="0"/>
          </a:p>
          <a:p>
            <a:r>
              <a:rPr lang="fr-FR" sz="2800" dirty="0" err="1" smtClean="0"/>
              <a:t>Expected</a:t>
            </a:r>
            <a:r>
              <a:rPr lang="fr-FR" sz="2800" dirty="0" smtClean="0"/>
              <a:t> </a:t>
            </a:r>
            <a:r>
              <a:rPr lang="fr-FR" sz="2800" dirty="0" err="1" smtClean="0"/>
              <a:t>footfall</a:t>
            </a:r>
            <a:r>
              <a:rPr lang="fr-FR" sz="2800" dirty="0" smtClean="0"/>
              <a:t> </a:t>
            </a:r>
            <a:r>
              <a:rPr lang="fr-FR" sz="2800" b="1" dirty="0" smtClean="0"/>
              <a:t>18</a:t>
            </a:r>
            <a:r>
              <a:rPr lang="fr-FR" sz="2800" dirty="0" smtClean="0"/>
              <a:t>%</a:t>
            </a:r>
          </a:p>
          <a:p>
            <a:endParaRPr lang="fr-FR" sz="2000" dirty="0" smtClean="0"/>
          </a:p>
          <a:p>
            <a:endParaRPr lang="fr-FR" sz="2800" dirty="0" smtClean="0"/>
          </a:p>
          <a:p>
            <a:r>
              <a:rPr lang="fr-FR" sz="2800" dirty="0" err="1" smtClean="0"/>
              <a:t>Expected</a:t>
            </a:r>
            <a:r>
              <a:rPr lang="fr-FR" sz="2800" dirty="0" smtClean="0"/>
              <a:t> conversion rate </a:t>
            </a:r>
            <a:r>
              <a:rPr lang="fr-FR" sz="2800" b="1" dirty="0" smtClean="0"/>
              <a:t>22</a:t>
            </a:r>
            <a:r>
              <a:rPr lang="fr-FR" sz="2800" dirty="0" smtClean="0"/>
              <a:t>% </a:t>
            </a:r>
          </a:p>
          <a:p>
            <a:endParaRPr lang="fr-FR" sz="2800" dirty="0" smtClean="0"/>
          </a:p>
          <a:p>
            <a:endParaRPr lang="fr-FR" dirty="0"/>
          </a:p>
        </p:txBody>
      </p:sp>
      <p:graphicFrame>
        <p:nvGraphicFramePr>
          <p:cNvPr id="9" name="Tableau 8"/>
          <p:cNvGraphicFramePr>
            <a:graphicFrameLocks noGrp="1"/>
          </p:cNvGraphicFramePr>
          <p:nvPr>
            <p:extLst>
              <p:ext uri="{D42A27DB-BD31-4B8C-83A1-F6EECF244321}">
                <p14:modId xmlns:p14="http://schemas.microsoft.com/office/powerpoint/2010/main" val="3574110169"/>
              </p:ext>
            </p:extLst>
          </p:nvPr>
        </p:nvGraphicFramePr>
        <p:xfrm>
          <a:off x="333866" y="1563656"/>
          <a:ext cx="8280924" cy="731520"/>
        </p:xfrm>
        <a:graphic>
          <a:graphicData uri="http://schemas.openxmlformats.org/drawingml/2006/table">
            <a:tbl>
              <a:tblPr firstRow="1" bandRow="1">
                <a:tableStyleId>{5C22544A-7EE6-4342-B048-85BDC9FD1C3A}</a:tableStyleId>
              </a:tblPr>
              <a:tblGrid>
                <a:gridCol w="1380154"/>
                <a:gridCol w="1380154"/>
                <a:gridCol w="1380154"/>
                <a:gridCol w="1380154"/>
                <a:gridCol w="1380154"/>
                <a:gridCol w="1380154"/>
              </a:tblGrid>
              <a:tr h="334836">
                <a:tc>
                  <a:txBody>
                    <a:bodyPr/>
                    <a:lstStyle/>
                    <a:p>
                      <a:pPr algn="ctr"/>
                      <a:r>
                        <a:rPr lang="fr-FR" dirty="0" smtClean="0"/>
                        <a:t>Paris</a:t>
                      </a:r>
                      <a:endParaRPr lang="fr-FR" dirty="0"/>
                    </a:p>
                  </a:txBody>
                  <a:tcPr>
                    <a:solidFill>
                      <a:schemeClr val="bg1">
                        <a:lumMod val="75000"/>
                      </a:schemeClr>
                    </a:solidFill>
                  </a:tcPr>
                </a:tc>
                <a:tc>
                  <a:txBody>
                    <a:bodyPr/>
                    <a:lstStyle/>
                    <a:p>
                      <a:pPr algn="ctr"/>
                      <a:r>
                        <a:rPr lang="fr-FR" dirty="0" smtClean="0"/>
                        <a:t>Strasbourg</a:t>
                      </a:r>
                      <a:endParaRPr lang="fr-FR" dirty="0"/>
                    </a:p>
                  </a:txBody>
                  <a:tcPr>
                    <a:solidFill>
                      <a:schemeClr val="bg1">
                        <a:lumMod val="75000"/>
                      </a:schemeClr>
                    </a:solidFill>
                  </a:tcPr>
                </a:tc>
                <a:tc>
                  <a:txBody>
                    <a:bodyPr/>
                    <a:lstStyle/>
                    <a:p>
                      <a:pPr algn="ctr"/>
                      <a:r>
                        <a:rPr lang="fr-FR" dirty="0" smtClean="0"/>
                        <a:t>Lyon</a:t>
                      </a:r>
                      <a:endParaRPr lang="fr-FR" dirty="0"/>
                    </a:p>
                  </a:txBody>
                  <a:tcPr>
                    <a:solidFill>
                      <a:schemeClr val="bg1">
                        <a:lumMod val="75000"/>
                      </a:schemeClr>
                    </a:solidFill>
                  </a:tcPr>
                </a:tc>
                <a:tc>
                  <a:txBody>
                    <a:bodyPr/>
                    <a:lstStyle/>
                    <a:p>
                      <a:pPr algn="ctr"/>
                      <a:r>
                        <a:rPr lang="fr-FR" dirty="0" smtClean="0"/>
                        <a:t>Cannes</a:t>
                      </a:r>
                      <a:endParaRPr lang="fr-FR" dirty="0"/>
                    </a:p>
                  </a:txBody>
                  <a:tcPr>
                    <a:solidFill>
                      <a:schemeClr val="bg1">
                        <a:lumMod val="75000"/>
                      </a:schemeClr>
                    </a:solidFill>
                  </a:tcPr>
                </a:tc>
                <a:tc>
                  <a:txBody>
                    <a:bodyPr/>
                    <a:lstStyle/>
                    <a:p>
                      <a:pPr algn="ctr"/>
                      <a:r>
                        <a:rPr lang="fr-FR" dirty="0" smtClean="0"/>
                        <a:t>Saint-Tropez</a:t>
                      </a:r>
                      <a:endParaRPr lang="fr-FR" dirty="0"/>
                    </a:p>
                  </a:txBody>
                  <a:tcPr>
                    <a:solidFill>
                      <a:schemeClr val="bg1">
                        <a:lumMod val="75000"/>
                      </a:schemeClr>
                    </a:solidFill>
                  </a:tcPr>
                </a:tc>
                <a:tc>
                  <a:txBody>
                    <a:bodyPr/>
                    <a:lstStyle/>
                    <a:p>
                      <a:pPr algn="ctr"/>
                      <a:r>
                        <a:rPr lang="fr-FR" dirty="0" smtClean="0"/>
                        <a:t>Nice</a:t>
                      </a:r>
                      <a:endParaRPr lang="fr-FR" dirty="0"/>
                    </a:p>
                  </a:txBody>
                  <a:tcPr>
                    <a:solidFill>
                      <a:schemeClr val="bg1">
                        <a:lumMod val="75000"/>
                      </a:schemeClr>
                    </a:solidFill>
                  </a:tcPr>
                </a:tc>
              </a:tr>
              <a:tr h="334836">
                <a:tc>
                  <a:txBody>
                    <a:bodyPr/>
                    <a:lstStyle/>
                    <a:p>
                      <a:pPr algn="ctr"/>
                      <a:r>
                        <a:rPr lang="fr-FR" dirty="0" smtClean="0"/>
                        <a:t>18 500</a:t>
                      </a:r>
                      <a:endParaRPr lang="fr-FR" dirty="0"/>
                    </a:p>
                  </a:txBody>
                  <a:tcPr>
                    <a:solidFill>
                      <a:schemeClr val="bg1">
                        <a:lumMod val="75000"/>
                      </a:schemeClr>
                    </a:solidFill>
                  </a:tcPr>
                </a:tc>
                <a:tc>
                  <a:txBody>
                    <a:bodyPr/>
                    <a:lstStyle/>
                    <a:p>
                      <a:pPr algn="ctr"/>
                      <a:r>
                        <a:rPr lang="fr-FR" dirty="0" smtClean="0"/>
                        <a:t>12 000</a:t>
                      </a:r>
                      <a:endParaRPr lang="fr-FR" dirty="0"/>
                    </a:p>
                  </a:txBody>
                  <a:tcPr>
                    <a:solidFill>
                      <a:schemeClr val="bg1">
                        <a:lumMod val="75000"/>
                      </a:schemeClr>
                    </a:solidFill>
                  </a:tcPr>
                </a:tc>
                <a:tc>
                  <a:txBody>
                    <a:bodyPr/>
                    <a:lstStyle/>
                    <a:p>
                      <a:pPr algn="ctr"/>
                      <a:r>
                        <a:rPr lang="fr-FR" dirty="0" smtClean="0"/>
                        <a:t>15 000</a:t>
                      </a:r>
                      <a:endParaRPr lang="fr-FR" dirty="0"/>
                    </a:p>
                  </a:txBody>
                  <a:tcPr>
                    <a:solidFill>
                      <a:schemeClr val="bg1">
                        <a:lumMod val="75000"/>
                      </a:schemeClr>
                    </a:solidFill>
                  </a:tcPr>
                </a:tc>
                <a:tc>
                  <a:txBody>
                    <a:bodyPr/>
                    <a:lstStyle/>
                    <a:p>
                      <a:pPr algn="ctr"/>
                      <a:r>
                        <a:rPr lang="fr-FR" dirty="0" smtClean="0"/>
                        <a:t>35 000</a:t>
                      </a:r>
                      <a:endParaRPr lang="fr-FR" dirty="0"/>
                    </a:p>
                  </a:txBody>
                  <a:tcPr>
                    <a:solidFill>
                      <a:schemeClr val="bg1">
                        <a:lumMod val="75000"/>
                      </a:schemeClr>
                    </a:solidFill>
                  </a:tcPr>
                </a:tc>
                <a:tc>
                  <a:txBody>
                    <a:bodyPr/>
                    <a:lstStyle/>
                    <a:p>
                      <a:pPr algn="ctr"/>
                      <a:r>
                        <a:rPr lang="fr-FR" dirty="0" smtClean="0"/>
                        <a:t>25 000</a:t>
                      </a:r>
                      <a:endParaRPr lang="fr-FR" dirty="0"/>
                    </a:p>
                  </a:txBody>
                  <a:tcPr>
                    <a:solidFill>
                      <a:schemeClr val="bg1">
                        <a:lumMod val="75000"/>
                      </a:schemeClr>
                    </a:solidFill>
                  </a:tcPr>
                </a:tc>
                <a:tc>
                  <a:txBody>
                    <a:bodyPr/>
                    <a:lstStyle/>
                    <a:p>
                      <a:pPr algn="ctr"/>
                      <a:r>
                        <a:rPr lang="fr-FR" dirty="0" smtClean="0"/>
                        <a:t>21 000</a:t>
                      </a:r>
                      <a:endParaRPr lang="fr-FR" dirty="0"/>
                    </a:p>
                  </a:txBody>
                  <a:tcPr>
                    <a:solidFill>
                      <a:schemeClr val="bg1">
                        <a:lumMod val="75000"/>
                      </a:schemeClr>
                    </a:solidFill>
                  </a:tcPr>
                </a:tc>
              </a:tr>
            </a:tbl>
          </a:graphicData>
        </a:graphic>
      </p:graphicFrame>
      <p:graphicFrame>
        <p:nvGraphicFramePr>
          <p:cNvPr id="11" name="Tableau 10"/>
          <p:cNvGraphicFramePr>
            <a:graphicFrameLocks noGrp="1"/>
          </p:cNvGraphicFramePr>
          <p:nvPr>
            <p:extLst>
              <p:ext uri="{D42A27DB-BD31-4B8C-83A1-F6EECF244321}">
                <p14:modId xmlns:p14="http://schemas.microsoft.com/office/powerpoint/2010/main" val="4035781065"/>
              </p:ext>
            </p:extLst>
          </p:nvPr>
        </p:nvGraphicFramePr>
        <p:xfrm>
          <a:off x="405876" y="3025416"/>
          <a:ext cx="8280924" cy="731520"/>
        </p:xfrm>
        <a:graphic>
          <a:graphicData uri="http://schemas.openxmlformats.org/drawingml/2006/table">
            <a:tbl>
              <a:tblPr firstRow="1" bandRow="1">
                <a:tableStyleId>{5C22544A-7EE6-4342-B048-85BDC9FD1C3A}</a:tableStyleId>
              </a:tblPr>
              <a:tblGrid>
                <a:gridCol w="1380154"/>
                <a:gridCol w="1380154"/>
                <a:gridCol w="1380154"/>
                <a:gridCol w="1380154"/>
                <a:gridCol w="1380154"/>
                <a:gridCol w="1380154"/>
              </a:tblGrid>
              <a:tr h="324036">
                <a:tc>
                  <a:txBody>
                    <a:bodyPr/>
                    <a:lstStyle/>
                    <a:p>
                      <a:pPr algn="ctr"/>
                      <a:r>
                        <a:rPr lang="fr-FR" dirty="0" smtClean="0"/>
                        <a:t>Paris</a:t>
                      </a:r>
                      <a:endParaRPr lang="fr-FR" dirty="0"/>
                    </a:p>
                  </a:txBody>
                  <a:tcPr>
                    <a:solidFill>
                      <a:schemeClr val="bg1">
                        <a:lumMod val="75000"/>
                      </a:schemeClr>
                    </a:solidFill>
                  </a:tcPr>
                </a:tc>
                <a:tc>
                  <a:txBody>
                    <a:bodyPr/>
                    <a:lstStyle/>
                    <a:p>
                      <a:pPr algn="ctr"/>
                      <a:r>
                        <a:rPr lang="fr-FR" dirty="0" smtClean="0"/>
                        <a:t>Strasbourg</a:t>
                      </a:r>
                      <a:endParaRPr lang="fr-FR" dirty="0"/>
                    </a:p>
                  </a:txBody>
                  <a:tcPr>
                    <a:solidFill>
                      <a:schemeClr val="bg1">
                        <a:lumMod val="75000"/>
                      </a:schemeClr>
                    </a:solidFill>
                  </a:tcPr>
                </a:tc>
                <a:tc>
                  <a:txBody>
                    <a:bodyPr/>
                    <a:lstStyle/>
                    <a:p>
                      <a:pPr algn="ctr"/>
                      <a:r>
                        <a:rPr lang="fr-FR" dirty="0" smtClean="0"/>
                        <a:t>Lyon</a:t>
                      </a:r>
                      <a:endParaRPr lang="fr-FR" dirty="0"/>
                    </a:p>
                  </a:txBody>
                  <a:tcPr>
                    <a:solidFill>
                      <a:schemeClr val="bg1">
                        <a:lumMod val="75000"/>
                      </a:schemeClr>
                    </a:solidFill>
                  </a:tcPr>
                </a:tc>
                <a:tc>
                  <a:txBody>
                    <a:bodyPr/>
                    <a:lstStyle/>
                    <a:p>
                      <a:pPr algn="ctr"/>
                      <a:r>
                        <a:rPr lang="fr-FR" dirty="0" smtClean="0"/>
                        <a:t>Cannes</a:t>
                      </a:r>
                      <a:endParaRPr lang="fr-FR" dirty="0"/>
                    </a:p>
                  </a:txBody>
                  <a:tcPr>
                    <a:solidFill>
                      <a:schemeClr val="bg1">
                        <a:lumMod val="75000"/>
                      </a:schemeClr>
                    </a:solidFill>
                  </a:tcPr>
                </a:tc>
                <a:tc>
                  <a:txBody>
                    <a:bodyPr/>
                    <a:lstStyle/>
                    <a:p>
                      <a:pPr algn="ctr"/>
                      <a:r>
                        <a:rPr lang="fr-FR" dirty="0" smtClean="0"/>
                        <a:t>Saint-Tropez</a:t>
                      </a:r>
                      <a:endParaRPr lang="fr-FR" dirty="0"/>
                    </a:p>
                  </a:txBody>
                  <a:tcPr>
                    <a:solidFill>
                      <a:schemeClr val="bg1">
                        <a:lumMod val="75000"/>
                      </a:schemeClr>
                    </a:solidFill>
                  </a:tcPr>
                </a:tc>
                <a:tc>
                  <a:txBody>
                    <a:bodyPr/>
                    <a:lstStyle/>
                    <a:p>
                      <a:pPr algn="ctr"/>
                      <a:r>
                        <a:rPr lang="fr-FR" dirty="0" smtClean="0"/>
                        <a:t>Nice</a:t>
                      </a:r>
                      <a:endParaRPr lang="fr-FR" dirty="0"/>
                    </a:p>
                  </a:txBody>
                  <a:tcPr>
                    <a:solidFill>
                      <a:schemeClr val="bg1">
                        <a:lumMod val="75000"/>
                      </a:schemeClr>
                    </a:solidFill>
                  </a:tcPr>
                </a:tc>
              </a:tr>
              <a:tr h="324036">
                <a:tc>
                  <a:txBody>
                    <a:bodyPr/>
                    <a:lstStyle/>
                    <a:p>
                      <a:pPr algn="ctr"/>
                      <a:r>
                        <a:rPr lang="fr-FR" dirty="0" smtClean="0"/>
                        <a:t>850</a:t>
                      </a:r>
                      <a:r>
                        <a:rPr lang="fr-FR" baseline="0" dirty="0" smtClean="0"/>
                        <a:t> </a:t>
                      </a:r>
                      <a:endParaRPr lang="fr-FR" dirty="0"/>
                    </a:p>
                  </a:txBody>
                  <a:tcPr>
                    <a:solidFill>
                      <a:schemeClr val="bg1">
                        <a:lumMod val="75000"/>
                      </a:schemeClr>
                    </a:solidFill>
                  </a:tcPr>
                </a:tc>
                <a:tc>
                  <a:txBody>
                    <a:bodyPr/>
                    <a:lstStyle/>
                    <a:p>
                      <a:pPr algn="ctr"/>
                      <a:r>
                        <a:rPr lang="fr-FR" dirty="0" smtClean="0"/>
                        <a:t>550</a:t>
                      </a:r>
                      <a:r>
                        <a:rPr lang="fr-FR" baseline="0" dirty="0" smtClean="0"/>
                        <a:t> </a:t>
                      </a:r>
                      <a:endParaRPr lang="fr-FR" dirty="0"/>
                    </a:p>
                  </a:txBody>
                  <a:tcPr>
                    <a:solidFill>
                      <a:schemeClr val="bg1">
                        <a:lumMod val="75000"/>
                      </a:schemeClr>
                    </a:solidFill>
                  </a:tcPr>
                </a:tc>
                <a:tc>
                  <a:txBody>
                    <a:bodyPr/>
                    <a:lstStyle/>
                    <a:p>
                      <a:pPr algn="ctr"/>
                      <a:r>
                        <a:rPr lang="fr-FR" dirty="0" smtClean="0"/>
                        <a:t>600</a:t>
                      </a:r>
                      <a:r>
                        <a:rPr lang="fr-FR" baseline="0" dirty="0" smtClean="0"/>
                        <a:t> </a:t>
                      </a:r>
                      <a:endParaRPr lang="fr-FR" dirty="0"/>
                    </a:p>
                  </a:txBody>
                  <a:tcPr>
                    <a:solidFill>
                      <a:schemeClr val="bg1">
                        <a:lumMod val="75000"/>
                      </a:schemeClr>
                    </a:solidFill>
                  </a:tcPr>
                </a:tc>
                <a:tc>
                  <a:txBody>
                    <a:bodyPr/>
                    <a:lstStyle/>
                    <a:p>
                      <a:pPr algn="ctr"/>
                      <a:r>
                        <a:rPr lang="fr-FR" dirty="0" smtClean="0"/>
                        <a:t>2000</a:t>
                      </a:r>
                      <a:endParaRPr lang="fr-FR" dirty="0"/>
                    </a:p>
                  </a:txBody>
                  <a:tcPr>
                    <a:solidFill>
                      <a:schemeClr val="bg1">
                        <a:lumMod val="75000"/>
                      </a:schemeClr>
                    </a:solidFill>
                  </a:tcPr>
                </a:tc>
                <a:tc>
                  <a:txBody>
                    <a:bodyPr/>
                    <a:lstStyle/>
                    <a:p>
                      <a:pPr algn="ctr"/>
                      <a:r>
                        <a:rPr lang="fr-FR" dirty="0" smtClean="0"/>
                        <a:t>1050</a:t>
                      </a:r>
                      <a:endParaRPr lang="fr-FR" dirty="0"/>
                    </a:p>
                  </a:txBody>
                  <a:tcPr>
                    <a:solidFill>
                      <a:schemeClr val="bg1">
                        <a:lumMod val="75000"/>
                      </a:schemeClr>
                    </a:solidFill>
                  </a:tcPr>
                </a:tc>
                <a:tc>
                  <a:txBody>
                    <a:bodyPr/>
                    <a:lstStyle/>
                    <a:p>
                      <a:pPr algn="ctr"/>
                      <a:r>
                        <a:rPr lang="fr-FR" dirty="0" smtClean="0"/>
                        <a:t>850</a:t>
                      </a:r>
                      <a:r>
                        <a:rPr lang="fr-FR" baseline="0" dirty="0" smtClean="0"/>
                        <a:t> </a:t>
                      </a:r>
                      <a:endParaRPr lang="fr-FR" dirty="0"/>
                    </a:p>
                  </a:txBody>
                  <a:tcPr>
                    <a:solidFill>
                      <a:schemeClr val="bg1">
                        <a:lumMod val="75000"/>
                      </a:schemeClr>
                    </a:solidFill>
                  </a:tcPr>
                </a:tc>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345450267"/>
              </p:ext>
            </p:extLst>
          </p:nvPr>
        </p:nvGraphicFramePr>
        <p:xfrm>
          <a:off x="405876" y="4393568"/>
          <a:ext cx="8280924" cy="731520"/>
        </p:xfrm>
        <a:graphic>
          <a:graphicData uri="http://schemas.openxmlformats.org/drawingml/2006/table">
            <a:tbl>
              <a:tblPr firstRow="1" bandRow="1">
                <a:tableStyleId>{5C22544A-7EE6-4342-B048-85BDC9FD1C3A}</a:tableStyleId>
              </a:tblPr>
              <a:tblGrid>
                <a:gridCol w="1380154"/>
                <a:gridCol w="1380154"/>
                <a:gridCol w="1380154"/>
                <a:gridCol w="1380154"/>
                <a:gridCol w="1380154"/>
                <a:gridCol w="1380154"/>
              </a:tblGrid>
              <a:tr h="334836">
                <a:tc>
                  <a:txBody>
                    <a:bodyPr/>
                    <a:lstStyle/>
                    <a:p>
                      <a:pPr algn="ctr"/>
                      <a:r>
                        <a:rPr lang="fr-FR" dirty="0" smtClean="0"/>
                        <a:t>Paris</a:t>
                      </a:r>
                      <a:endParaRPr lang="fr-FR" dirty="0"/>
                    </a:p>
                  </a:txBody>
                  <a:tcPr>
                    <a:solidFill>
                      <a:schemeClr val="bg1">
                        <a:lumMod val="75000"/>
                      </a:schemeClr>
                    </a:solidFill>
                  </a:tcPr>
                </a:tc>
                <a:tc>
                  <a:txBody>
                    <a:bodyPr/>
                    <a:lstStyle/>
                    <a:p>
                      <a:pPr algn="ctr"/>
                      <a:r>
                        <a:rPr lang="fr-FR" dirty="0" smtClean="0"/>
                        <a:t>Strasbourg</a:t>
                      </a:r>
                      <a:endParaRPr lang="fr-FR" dirty="0"/>
                    </a:p>
                  </a:txBody>
                  <a:tcPr>
                    <a:solidFill>
                      <a:schemeClr val="bg1">
                        <a:lumMod val="75000"/>
                      </a:schemeClr>
                    </a:solidFill>
                  </a:tcPr>
                </a:tc>
                <a:tc>
                  <a:txBody>
                    <a:bodyPr/>
                    <a:lstStyle/>
                    <a:p>
                      <a:pPr algn="ctr"/>
                      <a:r>
                        <a:rPr lang="fr-FR" dirty="0" smtClean="0"/>
                        <a:t>Lyon</a:t>
                      </a:r>
                      <a:endParaRPr lang="fr-FR" dirty="0"/>
                    </a:p>
                  </a:txBody>
                  <a:tcPr>
                    <a:solidFill>
                      <a:schemeClr val="bg1">
                        <a:lumMod val="75000"/>
                      </a:schemeClr>
                    </a:solidFill>
                  </a:tcPr>
                </a:tc>
                <a:tc>
                  <a:txBody>
                    <a:bodyPr/>
                    <a:lstStyle/>
                    <a:p>
                      <a:pPr algn="ctr"/>
                      <a:r>
                        <a:rPr lang="fr-FR" dirty="0" smtClean="0"/>
                        <a:t>Cannes</a:t>
                      </a:r>
                      <a:endParaRPr lang="fr-FR" dirty="0"/>
                    </a:p>
                  </a:txBody>
                  <a:tcPr>
                    <a:solidFill>
                      <a:schemeClr val="bg1">
                        <a:lumMod val="75000"/>
                      </a:schemeClr>
                    </a:solidFill>
                  </a:tcPr>
                </a:tc>
                <a:tc>
                  <a:txBody>
                    <a:bodyPr/>
                    <a:lstStyle/>
                    <a:p>
                      <a:pPr algn="ctr"/>
                      <a:r>
                        <a:rPr lang="fr-FR" dirty="0" smtClean="0"/>
                        <a:t>Saint-Tropez</a:t>
                      </a:r>
                      <a:endParaRPr lang="fr-FR" dirty="0"/>
                    </a:p>
                  </a:txBody>
                  <a:tcPr>
                    <a:solidFill>
                      <a:schemeClr val="bg1">
                        <a:lumMod val="75000"/>
                      </a:schemeClr>
                    </a:solidFill>
                  </a:tcPr>
                </a:tc>
                <a:tc>
                  <a:txBody>
                    <a:bodyPr/>
                    <a:lstStyle/>
                    <a:p>
                      <a:pPr algn="ctr"/>
                      <a:r>
                        <a:rPr lang="fr-FR" dirty="0" smtClean="0"/>
                        <a:t>Nice</a:t>
                      </a:r>
                      <a:endParaRPr lang="fr-FR" dirty="0"/>
                    </a:p>
                  </a:txBody>
                  <a:tcPr>
                    <a:solidFill>
                      <a:schemeClr val="bg1">
                        <a:lumMod val="75000"/>
                      </a:schemeClr>
                    </a:solidFill>
                  </a:tcPr>
                </a:tc>
              </a:tr>
              <a:tr h="334836">
                <a:tc>
                  <a:txBody>
                    <a:bodyPr/>
                    <a:lstStyle/>
                    <a:p>
                      <a:pPr algn="ctr"/>
                      <a:r>
                        <a:rPr lang="fr-FR" dirty="0" smtClean="0"/>
                        <a:t>3330</a:t>
                      </a:r>
                      <a:endParaRPr lang="fr-FR" dirty="0"/>
                    </a:p>
                  </a:txBody>
                  <a:tcPr>
                    <a:solidFill>
                      <a:schemeClr val="bg1">
                        <a:lumMod val="75000"/>
                      </a:schemeClr>
                    </a:solidFill>
                  </a:tcPr>
                </a:tc>
                <a:tc>
                  <a:txBody>
                    <a:bodyPr/>
                    <a:lstStyle/>
                    <a:p>
                      <a:pPr algn="ctr"/>
                      <a:r>
                        <a:rPr lang="fr-FR" dirty="0" smtClean="0"/>
                        <a:t>2160</a:t>
                      </a:r>
                      <a:endParaRPr lang="fr-FR" dirty="0"/>
                    </a:p>
                  </a:txBody>
                  <a:tcPr>
                    <a:solidFill>
                      <a:schemeClr val="bg1">
                        <a:lumMod val="75000"/>
                      </a:schemeClr>
                    </a:solidFill>
                  </a:tcPr>
                </a:tc>
                <a:tc>
                  <a:txBody>
                    <a:bodyPr/>
                    <a:lstStyle/>
                    <a:p>
                      <a:pPr algn="ctr"/>
                      <a:r>
                        <a:rPr lang="fr-FR" dirty="0" smtClean="0"/>
                        <a:t>2700</a:t>
                      </a:r>
                      <a:endParaRPr lang="fr-FR" dirty="0"/>
                    </a:p>
                  </a:txBody>
                  <a:tcPr>
                    <a:solidFill>
                      <a:schemeClr val="bg1">
                        <a:lumMod val="75000"/>
                      </a:schemeClr>
                    </a:solidFill>
                  </a:tcPr>
                </a:tc>
                <a:tc>
                  <a:txBody>
                    <a:bodyPr/>
                    <a:lstStyle/>
                    <a:p>
                      <a:pPr algn="ctr"/>
                      <a:r>
                        <a:rPr lang="fr-FR" dirty="0" smtClean="0"/>
                        <a:t>6300</a:t>
                      </a:r>
                      <a:endParaRPr lang="fr-FR" dirty="0"/>
                    </a:p>
                  </a:txBody>
                  <a:tcPr>
                    <a:solidFill>
                      <a:schemeClr val="bg1">
                        <a:lumMod val="75000"/>
                      </a:schemeClr>
                    </a:solidFill>
                  </a:tcPr>
                </a:tc>
                <a:tc>
                  <a:txBody>
                    <a:bodyPr/>
                    <a:lstStyle/>
                    <a:p>
                      <a:pPr algn="ctr"/>
                      <a:r>
                        <a:rPr lang="fr-FR" dirty="0" smtClean="0"/>
                        <a:t>4500</a:t>
                      </a:r>
                      <a:endParaRPr lang="fr-FR" dirty="0"/>
                    </a:p>
                  </a:txBody>
                  <a:tcPr>
                    <a:solidFill>
                      <a:schemeClr val="bg1">
                        <a:lumMod val="75000"/>
                      </a:schemeClr>
                    </a:solidFill>
                  </a:tcPr>
                </a:tc>
                <a:tc>
                  <a:txBody>
                    <a:bodyPr/>
                    <a:lstStyle/>
                    <a:p>
                      <a:pPr algn="ctr"/>
                      <a:r>
                        <a:rPr lang="fr-FR" dirty="0" smtClean="0"/>
                        <a:t>3780</a:t>
                      </a:r>
                      <a:endParaRPr lang="fr-FR" dirty="0"/>
                    </a:p>
                  </a:txBody>
                  <a:tcPr>
                    <a:solidFill>
                      <a:schemeClr val="bg1">
                        <a:lumMod val="75000"/>
                      </a:schemeClr>
                    </a:solidFill>
                  </a:tcPr>
                </a:tc>
              </a:tr>
            </a:tbl>
          </a:graphicData>
        </a:graphic>
      </p:graphicFrame>
      <p:graphicFrame>
        <p:nvGraphicFramePr>
          <p:cNvPr id="13" name="Tableau 12"/>
          <p:cNvGraphicFramePr>
            <a:graphicFrameLocks noGrp="1"/>
          </p:cNvGraphicFramePr>
          <p:nvPr>
            <p:extLst>
              <p:ext uri="{D42A27DB-BD31-4B8C-83A1-F6EECF244321}">
                <p14:modId xmlns:p14="http://schemas.microsoft.com/office/powerpoint/2010/main" val="865056034"/>
              </p:ext>
            </p:extLst>
          </p:nvPr>
        </p:nvGraphicFramePr>
        <p:xfrm>
          <a:off x="405872" y="5833728"/>
          <a:ext cx="8280924" cy="731520"/>
        </p:xfrm>
        <a:graphic>
          <a:graphicData uri="http://schemas.openxmlformats.org/drawingml/2006/table">
            <a:tbl>
              <a:tblPr firstRow="1" bandRow="1">
                <a:tableStyleId>{5C22544A-7EE6-4342-B048-85BDC9FD1C3A}</a:tableStyleId>
              </a:tblPr>
              <a:tblGrid>
                <a:gridCol w="1380154"/>
                <a:gridCol w="1380154"/>
                <a:gridCol w="1380154"/>
                <a:gridCol w="1380154"/>
                <a:gridCol w="1380154"/>
                <a:gridCol w="1380154"/>
              </a:tblGrid>
              <a:tr h="298832">
                <a:tc>
                  <a:txBody>
                    <a:bodyPr/>
                    <a:lstStyle/>
                    <a:p>
                      <a:pPr algn="ctr"/>
                      <a:r>
                        <a:rPr lang="fr-FR" dirty="0" smtClean="0"/>
                        <a:t>Paris</a:t>
                      </a:r>
                      <a:endParaRPr lang="fr-FR" dirty="0"/>
                    </a:p>
                  </a:txBody>
                  <a:tcPr>
                    <a:solidFill>
                      <a:schemeClr val="bg1">
                        <a:lumMod val="75000"/>
                      </a:schemeClr>
                    </a:solidFill>
                  </a:tcPr>
                </a:tc>
                <a:tc>
                  <a:txBody>
                    <a:bodyPr/>
                    <a:lstStyle/>
                    <a:p>
                      <a:pPr algn="ctr"/>
                      <a:r>
                        <a:rPr lang="fr-FR" dirty="0" smtClean="0"/>
                        <a:t>Strasbourg</a:t>
                      </a:r>
                      <a:endParaRPr lang="fr-FR" dirty="0"/>
                    </a:p>
                  </a:txBody>
                  <a:tcPr>
                    <a:solidFill>
                      <a:schemeClr val="bg1">
                        <a:lumMod val="75000"/>
                      </a:schemeClr>
                    </a:solidFill>
                  </a:tcPr>
                </a:tc>
                <a:tc>
                  <a:txBody>
                    <a:bodyPr/>
                    <a:lstStyle/>
                    <a:p>
                      <a:pPr algn="ctr"/>
                      <a:r>
                        <a:rPr lang="fr-FR" dirty="0" smtClean="0"/>
                        <a:t>Lyon</a:t>
                      </a:r>
                      <a:endParaRPr lang="fr-FR" dirty="0"/>
                    </a:p>
                  </a:txBody>
                  <a:tcPr>
                    <a:solidFill>
                      <a:schemeClr val="bg1">
                        <a:lumMod val="75000"/>
                      </a:schemeClr>
                    </a:solidFill>
                  </a:tcPr>
                </a:tc>
                <a:tc>
                  <a:txBody>
                    <a:bodyPr/>
                    <a:lstStyle/>
                    <a:p>
                      <a:pPr algn="ctr"/>
                      <a:r>
                        <a:rPr lang="fr-FR" dirty="0" smtClean="0"/>
                        <a:t>Cannes</a:t>
                      </a:r>
                      <a:endParaRPr lang="fr-FR" dirty="0"/>
                    </a:p>
                  </a:txBody>
                  <a:tcPr>
                    <a:solidFill>
                      <a:schemeClr val="bg1">
                        <a:lumMod val="75000"/>
                      </a:schemeClr>
                    </a:solidFill>
                  </a:tcPr>
                </a:tc>
                <a:tc>
                  <a:txBody>
                    <a:bodyPr/>
                    <a:lstStyle/>
                    <a:p>
                      <a:pPr algn="ctr"/>
                      <a:r>
                        <a:rPr lang="fr-FR" dirty="0" smtClean="0"/>
                        <a:t>Saint-Tropez</a:t>
                      </a:r>
                      <a:endParaRPr lang="fr-FR" dirty="0"/>
                    </a:p>
                  </a:txBody>
                  <a:tcPr>
                    <a:solidFill>
                      <a:schemeClr val="bg1">
                        <a:lumMod val="75000"/>
                      </a:schemeClr>
                    </a:solidFill>
                  </a:tcPr>
                </a:tc>
                <a:tc>
                  <a:txBody>
                    <a:bodyPr/>
                    <a:lstStyle/>
                    <a:p>
                      <a:pPr algn="ctr"/>
                      <a:r>
                        <a:rPr lang="fr-FR" dirty="0" smtClean="0"/>
                        <a:t>Nice</a:t>
                      </a:r>
                      <a:endParaRPr lang="fr-FR" dirty="0"/>
                    </a:p>
                  </a:txBody>
                  <a:tcPr>
                    <a:solidFill>
                      <a:schemeClr val="bg1">
                        <a:lumMod val="75000"/>
                      </a:schemeClr>
                    </a:solidFill>
                  </a:tcPr>
                </a:tc>
              </a:tr>
              <a:tr h="298832">
                <a:tc>
                  <a:txBody>
                    <a:bodyPr/>
                    <a:lstStyle/>
                    <a:p>
                      <a:pPr algn="ctr"/>
                      <a:r>
                        <a:rPr lang="fr-FR" dirty="0" smtClean="0"/>
                        <a:t>733</a:t>
                      </a:r>
                      <a:endParaRPr lang="fr-FR" dirty="0"/>
                    </a:p>
                  </a:txBody>
                  <a:tcPr>
                    <a:solidFill>
                      <a:schemeClr val="bg1">
                        <a:lumMod val="75000"/>
                      </a:schemeClr>
                    </a:solidFill>
                  </a:tcPr>
                </a:tc>
                <a:tc>
                  <a:txBody>
                    <a:bodyPr/>
                    <a:lstStyle/>
                    <a:p>
                      <a:pPr algn="ctr"/>
                      <a:r>
                        <a:rPr lang="fr-FR" dirty="0" smtClean="0"/>
                        <a:t>475</a:t>
                      </a:r>
                      <a:endParaRPr lang="fr-FR" dirty="0"/>
                    </a:p>
                  </a:txBody>
                  <a:tcPr>
                    <a:solidFill>
                      <a:schemeClr val="bg1">
                        <a:lumMod val="75000"/>
                      </a:schemeClr>
                    </a:solidFill>
                  </a:tcPr>
                </a:tc>
                <a:tc>
                  <a:txBody>
                    <a:bodyPr/>
                    <a:lstStyle/>
                    <a:p>
                      <a:pPr algn="ctr"/>
                      <a:r>
                        <a:rPr lang="fr-FR" dirty="0" smtClean="0"/>
                        <a:t>594</a:t>
                      </a:r>
                      <a:endParaRPr lang="fr-FR" dirty="0"/>
                    </a:p>
                  </a:txBody>
                  <a:tcPr>
                    <a:solidFill>
                      <a:schemeClr val="bg1">
                        <a:lumMod val="75000"/>
                      </a:schemeClr>
                    </a:solidFill>
                  </a:tcPr>
                </a:tc>
                <a:tc>
                  <a:txBody>
                    <a:bodyPr/>
                    <a:lstStyle/>
                    <a:p>
                      <a:pPr algn="ctr"/>
                      <a:r>
                        <a:rPr lang="fr-FR" dirty="0" smtClean="0"/>
                        <a:t>1386</a:t>
                      </a:r>
                      <a:endParaRPr lang="fr-FR" dirty="0"/>
                    </a:p>
                  </a:txBody>
                  <a:tcPr>
                    <a:solidFill>
                      <a:schemeClr val="bg1">
                        <a:lumMod val="75000"/>
                      </a:schemeClr>
                    </a:solidFill>
                  </a:tcPr>
                </a:tc>
                <a:tc>
                  <a:txBody>
                    <a:bodyPr/>
                    <a:lstStyle/>
                    <a:p>
                      <a:pPr algn="ctr"/>
                      <a:r>
                        <a:rPr lang="fr-FR" dirty="0" smtClean="0"/>
                        <a:t>990</a:t>
                      </a:r>
                      <a:endParaRPr lang="fr-FR" dirty="0"/>
                    </a:p>
                  </a:txBody>
                  <a:tcPr>
                    <a:solidFill>
                      <a:schemeClr val="bg1">
                        <a:lumMod val="75000"/>
                      </a:schemeClr>
                    </a:solidFill>
                  </a:tcPr>
                </a:tc>
                <a:tc>
                  <a:txBody>
                    <a:bodyPr/>
                    <a:lstStyle/>
                    <a:p>
                      <a:pPr algn="ctr"/>
                      <a:r>
                        <a:rPr lang="fr-FR" dirty="0" smtClean="0"/>
                        <a:t>832</a:t>
                      </a:r>
                      <a:endParaRPr lang="fr-FR" dirty="0"/>
                    </a:p>
                  </a:txBody>
                  <a:tcPr>
                    <a:solidFill>
                      <a:schemeClr val="bg1">
                        <a:lumMod val="75000"/>
                      </a:schemeClr>
                    </a:solidFill>
                  </a:tcPr>
                </a:tc>
              </a:tr>
            </a:tbl>
          </a:graphicData>
        </a:graphic>
      </p:graphicFrame>
    </p:spTree>
    <p:extLst>
      <p:ext uri="{BB962C8B-B14F-4D97-AF65-F5344CB8AC3E}">
        <p14:creationId xmlns:p14="http://schemas.microsoft.com/office/powerpoint/2010/main" val="110761033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7962" y="93206"/>
            <a:ext cx="9905724" cy="1143000"/>
          </a:xfrm>
        </p:spPr>
        <p:txBody>
          <a:bodyPr>
            <a:normAutofit/>
          </a:bodyPr>
          <a:lstStyle/>
          <a:p>
            <a:r>
              <a:rPr lang="fr-FR" sz="3600" dirty="0" smtClean="0">
                <a:latin typeface="Arenq"/>
                <a:cs typeface="Arenq"/>
              </a:rPr>
              <a:t>ROI</a:t>
            </a:r>
            <a:endParaRPr lang="fr-FR" sz="3600" dirty="0">
              <a:latin typeface="Arenq"/>
              <a:cs typeface="Arenq"/>
            </a:endParaRPr>
          </a:p>
        </p:txBody>
      </p:sp>
      <p:sp>
        <p:nvSpPr>
          <p:cNvPr id="5" name="Rectangle 4"/>
          <p:cNvSpPr/>
          <p:nvPr/>
        </p:nvSpPr>
        <p:spPr>
          <a:xfrm>
            <a:off x="127968" y="125442"/>
            <a:ext cx="1262052" cy="1110764"/>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8" name="Espace réservé du contenu 2"/>
          <p:cNvSpPr>
            <a:spLocks noGrp="1"/>
          </p:cNvSpPr>
          <p:nvPr>
            <p:ph idx="1"/>
          </p:nvPr>
        </p:nvSpPr>
        <p:spPr>
          <a:xfrm>
            <a:off x="457200" y="1600200"/>
            <a:ext cx="8229600" cy="4525963"/>
          </a:xfrm>
        </p:spPr>
        <p:txBody>
          <a:bodyPr/>
          <a:lstStyle/>
          <a:p>
            <a:r>
              <a:rPr lang="fr-FR" dirty="0" smtClean="0"/>
              <a:t>Turnover </a:t>
            </a:r>
            <a:r>
              <a:rPr lang="fr-FR" dirty="0" err="1" smtClean="0"/>
              <a:t>expected</a:t>
            </a:r>
            <a:endParaRPr lang="fr-FR" dirty="0" smtClean="0"/>
          </a:p>
          <a:p>
            <a:endParaRPr lang="fr-FR" dirty="0" smtClean="0"/>
          </a:p>
          <a:p>
            <a:endParaRPr lang="fr-FR" dirty="0" smtClean="0"/>
          </a:p>
          <a:p>
            <a:r>
              <a:rPr lang="fr-FR" dirty="0" smtClean="0"/>
              <a:t>Total :  6 800 000  euros</a:t>
            </a:r>
          </a:p>
          <a:p>
            <a:endParaRPr lang="fr-FR" dirty="0" smtClean="0"/>
          </a:p>
          <a:p>
            <a:r>
              <a:rPr lang="fr-FR" dirty="0" smtClean="0"/>
              <a:t>ROI = ( 6 800 000 – 717 920) / 717 920</a:t>
            </a:r>
          </a:p>
          <a:p>
            <a:r>
              <a:rPr lang="fr-FR" b="1" dirty="0" smtClean="0"/>
              <a:t>ROI = 8,47 %</a:t>
            </a:r>
          </a:p>
          <a:p>
            <a:endParaRPr lang="fr-FR" dirty="0" smtClean="0"/>
          </a:p>
          <a:p>
            <a:endParaRPr lang="fr-FR" dirty="0"/>
          </a:p>
        </p:txBody>
      </p:sp>
      <p:graphicFrame>
        <p:nvGraphicFramePr>
          <p:cNvPr id="9" name="Tableau 8"/>
          <p:cNvGraphicFramePr>
            <a:graphicFrameLocks noGrp="1"/>
          </p:cNvGraphicFramePr>
          <p:nvPr/>
        </p:nvGraphicFramePr>
        <p:xfrm>
          <a:off x="539548" y="2337440"/>
          <a:ext cx="8280924" cy="731520"/>
        </p:xfrm>
        <a:graphic>
          <a:graphicData uri="http://schemas.openxmlformats.org/drawingml/2006/table">
            <a:tbl>
              <a:tblPr firstRow="1" bandRow="1">
                <a:tableStyleId>{5C22544A-7EE6-4342-B048-85BDC9FD1C3A}</a:tableStyleId>
              </a:tblPr>
              <a:tblGrid>
                <a:gridCol w="1380154"/>
                <a:gridCol w="1380154"/>
                <a:gridCol w="1380154"/>
                <a:gridCol w="1380154"/>
                <a:gridCol w="1380154"/>
                <a:gridCol w="1380154"/>
              </a:tblGrid>
              <a:tr h="334836">
                <a:tc>
                  <a:txBody>
                    <a:bodyPr/>
                    <a:lstStyle/>
                    <a:p>
                      <a:pPr algn="ctr"/>
                      <a:r>
                        <a:rPr lang="fr-FR" dirty="0" smtClean="0"/>
                        <a:t>Paris</a:t>
                      </a:r>
                      <a:endParaRPr lang="fr-FR" dirty="0"/>
                    </a:p>
                  </a:txBody>
                  <a:tcPr>
                    <a:solidFill>
                      <a:schemeClr val="bg1">
                        <a:lumMod val="75000"/>
                      </a:schemeClr>
                    </a:solidFill>
                  </a:tcPr>
                </a:tc>
                <a:tc>
                  <a:txBody>
                    <a:bodyPr/>
                    <a:lstStyle/>
                    <a:p>
                      <a:pPr algn="ctr"/>
                      <a:r>
                        <a:rPr lang="fr-FR" dirty="0" smtClean="0"/>
                        <a:t>Strasbourg</a:t>
                      </a:r>
                      <a:endParaRPr lang="fr-FR" dirty="0"/>
                    </a:p>
                  </a:txBody>
                  <a:tcPr>
                    <a:solidFill>
                      <a:schemeClr val="bg1">
                        <a:lumMod val="75000"/>
                      </a:schemeClr>
                    </a:solidFill>
                  </a:tcPr>
                </a:tc>
                <a:tc>
                  <a:txBody>
                    <a:bodyPr/>
                    <a:lstStyle/>
                    <a:p>
                      <a:pPr algn="ctr"/>
                      <a:r>
                        <a:rPr lang="fr-FR" dirty="0" smtClean="0"/>
                        <a:t>Lyon</a:t>
                      </a:r>
                      <a:endParaRPr lang="fr-FR" dirty="0"/>
                    </a:p>
                  </a:txBody>
                  <a:tcPr>
                    <a:solidFill>
                      <a:schemeClr val="bg1">
                        <a:lumMod val="75000"/>
                      </a:schemeClr>
                    </a:solidFill>
                  </a:tcPr>
                </a:tc>
                <a:tc>
                  <a:txBody>
                    <a:bodyPr/>
                    <a:lstStyle/>
                    <a:p>
                      <a:pPr algn="ctr"/>
                      <a:r>
                        <a:rPr lang="fr-FR" dirty="0" smtClean="0"/>
                        <a:t>Cannes</a:t>
                      </a:r>
                      <a:endParaRPr lang="fr-FR" dirty="0"/>
                    </a:p>
                  </a:txBody>
                  <a:tcPr>
                    <a:solidFill>
                      <a:schemeClr val="bg1">
                        <a:lumMod val="75000"/>
                      </a:schemeClr>
                    </a:solidFill>
                  </a:tcPr>
                </a:tc>
                <a:tc>
                  <a:txBody>
                    <a:bodyPr/>
                    <a:lstStyle/>
                    <a:p>
                      <a:pPr algn="ctr"/>
                      <a:r>
                        <a:rPr lang="fr-FR" dirty="0" smtClean="0"/>
                        <a:t>Saint-Tropez</a:t>
                      </a:r>
                      <a:endParaRPr lang="fr-FR" dirty="0"/>
                    </a:p>
                  </a:txBody>
                  <a:tcPr>
                    <a:solidFill>
                      <a:schemeClr val="bg1">
                        <a:lumMod val="75000"/>
                      </a:schemeClr>
                    </a:solidFill>
                  </a:tcPr>
                </a:tc>
                <a:tc>
                  <a:txBody>
                    <a:bodyPr/>
                    <a:lstStyle/>
                    <a:p>
                      <a:pPr algn="ctr"/>
                      <a:r>
                        <a:rPr lang="fr-FR" dirty="0" smtClean="0"/>
                        <a:t>Nice</a:t>
                      </a:r>
                      <a:endParaRPr lang="fr-FR" dirty="0"/>
                    </a:p>
                  </a:txBody>
                  <a:tcPr>
                    <a:solidFill>
                      <a:schemeClr val="bg1">
                        <a:lumMod val="75000"/>
                      </a:schemeClr>
                    </a:solidFill>
                  </a:tcPr>
                </a:tc>
              </a:tr>
              <a:tr h="334836">
                <a:tc>
                  <a:txBody>
                    <a:bodyPr/>
                    <a:lstStyle/>
                    <a:p>
                      <a:pPr algn="ctr"/>
                      <a:r>
                        <a:rPr lang="fr-FR" dirty="0" smtClean="0"/>
                        <a:t>623 050</a:t>
                      </a:r>
                      <a:endParaRPr lang="fr-FR" dirty="0"/>
                    </a:p>
                  </a:txBody>
                  <a:tcPr>
                    <a:solidFill>
                      <a:schemeClr val="bg1">
                        <a:lumMod val="75000"/>
                      </a:schemeClr>
                    </a:solidFill>
                  </a:tcPr>
                </a:tc>
                <a:tc>
                  <a:txBody>
                    <a:bodyPr/>
                    <a:lstStyle/>
                    <a:p>
                      <a:pPr algn="ctr"/>
                      <a:r>
                        <a:rPr lang="fr-FR" dirty="0" smtClean="0"/>
                        <a:t>261 250</a:t>
                      </a:r>
                      <a:endParaRPr lang="fr-FR" dirty="0"/>
                    </a:p>
                  </a:txBody>
                  <a:tcPr>
                    <a:solidFill>
                      <a:schemeClr val="bg1">
                        <a:lumMod val="75000"/>
                      </a:schemeClr>
                    </a:solidFill>
                  </a:tcPr>
                </a:tc>
                <a:tc>
                  <a:txBody>
                    <a:bodyPr/>
                    <a:lstStyle/>
                    <a:p>
                      <a:pPr algn="ctr"/>
                      <a:r>
                        <a:rPr lang="fr-FR" dirty="0" smtClean="0"/>
                        <a:t>356 400</a:t>
                      </a:r>
                      <a:endParaRPr lang="fr-FR" dirty="0"/>
                    </a:p>
                  </a:txBody>
                  <a:tcPr>
                    <a:solidFill>
                      <a:schemeClr val="bg1">
                        <a:lumMod val="75000"/>
                      </a:schemeClr>
                    </a:solidFill>
                  </a:tcPr>
                </a:tc>
                <a:tc>
                  <a:txBody>
                    <a:bodyPr/>
                    <a:lstStyle/>
                    <a:p>
                      <a:pPr algn="ctr"/>
                      <a:r>
                        <a:rPr lang="fr-FR" dirty="0" smtClean="0"/>
                        <a:t>2</a:t>
                      </a:r>
                      <a:r>
                        <a:rPr lang="fr-FR" baseline="0" dirty="0" smtClean="0"/>
                        <a:t> 772 000</a:t>
                      </a:r>
                      <a:endParaRPr lang="fr-FR" dirty="0"/>
                    </a:p>
                  </a:txBody>
                  <a:tcPr>
                    <a:solidFill>
                      <a:schemeClr val="bg1">
                        <a:lumMod val="75000"/>
                      </a:schemeClr>
                    </a:solidFill>
                  </a:tcPr>
                </a:tc>
                <a:tc>
                  <a:txBody>
                    <a:bodyPr/>
                    <a:lstStyle/>
                    <a:p>
                      <a:pPr algn="ctr"/>
                      <a:r>
                        <a:rPr lang="fr-FR" dirty="0" smtClean="0"/>
                        <a:t>1 039 500</a:t>
                      </a:r>
                      <a:endParaRPr lang="fr-FR" dirty="0"/>
                    </a:p>
                  </a:txBody>
                  <a:tcPr>
                    <a:solidFill>
                      <a:schemeClr val="bg1">
                        <a:lumMod val="75000"/>
                      </a:schemeClr>
                    </a:solidFill>
                  </a:tcPr>
                </a:tc>
                <a:tc>
                  <a:txBody>
                    <a:bodyPr/>
                    <a:lstStyle/>
                    <a:p>
                      <a:pPr algn="ctr"/>
                      <a:r>
                        <a:rPr lang="fr-FR" dirty="0" smtClean="0"/>
                        <a:t>707 200</a:t>
                      </a:r>
                      <a:endParaRPr lang="fr-FR" dirty="0"/>
                    </a:p>
                  </a:txBody>
                  <a:tcPr>
                    <a:solidFill>
                      <a:schemeClr val="bg1">
                        <a:lumMod val="75000"/>
                      </a:schemeClr>
                    </a:solidFill>
                  </a:tcPr>
                </a:tc>
              </a:tr>
            </a:tbl>
          </a:graphicData>
        </a:graphic>
      </p:graphicFrame>
    </p:spTree>
    <p:extLst>
      <p:ext uri="{BB962C8B-B14F-4D97-AF65-F5344CB8AC3E}">
        <p14:creationId xmlns:p14="http://schemas.microsoft.com/office/powerpoint/2010/main" val="24763481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r="12407"/>
          <a:stretch/>
        </p:blipFill>
        <p:spPr>
          <a:xfrm>
            <a:off x="558800" y="969428"/>
            <a:ext cx="8009467" cy="5442857"/>
          </a:xfrm>
          <a:prstGeom prst="rect">
            <a:avLst/>
          </a:prstGeom>
        </p:spPr>
      </p:pic>
      <p:sp>
        <p:nvSpPr>
          <p:cNvPr id="4" name="ZoneTexte 3"/>
          <p:cNvSpPr txBox="1"/>
          <p:nvPr/>
        </p:nvSpPr>
        <p:spPr>
          <a:xfrm>
            <a:off x="9600837" y="3455016"/>
            <a:ext cx="1337733" cy="923330"/>
          </a:xfrm>
          <a:prstGeom prst="rect">
            <a:avLst/>
          </a:prstGeom>
          <a:noFill/>
        </p:spPr>
        <p:txBody>
          <a:bodyPr wrap="square" rtlCol="0">
            <a:spAutoFit/>
          </a:bodyPr>
          <a:lstStyle/>
          <a:p>
            <a:r>
              <a:rPr lang="fr-FR" dirty="0" smtClean="0"/>
              <a:t>Attention:</a:t>
            </a:r>
          </a:p>
          <a:p>
            <a:r>
              <a:rPr lang="fr-FR" dirty="0" smtClean="0"/>
              <a:t>Ce n’est pas le définitif</a:t>
            </a:r>
            <a:endParaRPr lang="fr-FR" dirty="0"/>
          </a:p>
        </p:txBody>
      </p:sp>
      <p:sp>
        <p:nvSpPr>
          <p:cNvPr id="5" name="Rectangle 4"/>
          <p:cNvSpPr/>
          <p:nvPr/>
        </p:nvSpPr>
        <p:spPr>
          <a:xfrm>
            <a:off x="389467" y="389467"/>
            <a:ext cx="8348133" cy="5870421"/>
          </a:xfrm>
          <a:prstGeom prst="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7374680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1294" y="93206"/>
            <a:ext cx="9905724" cy="1143000"/>
          </a:xfrm>
        </p:spPr>
        <p:txBody>
          <a:bodyPr>
            <a:normAutofit/>
          </a:bodyPr>
          <a:lstStyle/>
          <a:p>
            <a:r>
              <a:rPr lang="fr-FR" sz="3600" dirty="0" smtClean="0">
                <a:latin typeface="Arenq"/>
                <a:cs typeface="Arenq"/>
              </a:rPr>
              <a:t>AVERAGE SALES</a:t>
            </a:r>
            <a:endParaRPr lang="fr-FR" sz="3600" dirty="0">
              <a:latin typeface="Arenq"/>
              <a:cs typeface="Arenq"/>
            </a:endParaRPr>
          </a:p>
        </p:txBody>
      </p:sp>
      <p:sp>
        <p:nvSpPr>
          <p:cNvPr id="5" name="Rectangle 4"/>
          <p:cNvSpPr/>
          <p:nvPr/>
        </p:nvSpPr>
        <p:spPr>
          <a:xfrm>
            <a:off x="127968" y="125442"/>
            <a:ext cx="1262052" cy="1110764"/>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1" name="Espace réservé du contenu 2"/>
          <p:cNvSpPr>
            <a:spLocks noGrp="1"/>
          </p:cNvSpPr>
          <p:nvPr>
            <p:ph idx="1"/>
          </p:nvPr>
        </p:nvSpPr>
        <p:spPr>
          <a:xfrm>
            <a:off x="457200" y="1600200"/>
            <a:ext cx="8229600" cy="4525963"/>
          </a:xfrm>
        </p:spPr>
        <p:txBody>
          <a:bodyPr/>
          <a:lstStyle/>
          <a:p>
            <a:r>
              <a:rPr lang="fr-FR" dirty="0" smtClean="0"/>
              <a:t>(6 800 000 + 664 600) / 2 = </a:t>
            </a:r>
            <a:r>
              <a:rPr lang="fr-FR" b="1" dirty="0" smtClean="0"/>
              <a:t>3 732 300 euros</a:t>
            </a:r>
          </a:p>
          <a:p>
            <a:endParaRPr lang="fr-FR" dirty="0" smtClean="0"/>
          </a:p>
          <a:p>
            <a:r>
              <a:rPr lang="fr-FR" dirty="0" smtClean="0"/>
              <a:t>ROI = (3 732 300 - 717 920) / 717 920</a:t>
            </a:r>
          </a:p>
          <a:p>
            <a:r>
              <a:rPr lang="fr-FR" b="1" u="sng" dirty="0" smtClean="0"/>
              <a:t>ROI = 4,2 %  </a:t>
            </a:r>
            <a:endParaRPr lang="fr-FR" b="1" u="sng" dirty="0"/>
          </a:p>
        </p:txBody>
      </p:sp>
    </p:spTree>
    <p:extLst>
      <p:ext uri="{BB962C8B-B14F-4D97-AF65-F5344CB8AC3E}">
        <p14:creationId xmlns:p14="http://schemas.microsoft.com/office/powerpoint/2010/main" val="287128101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5809" y="3489020"/>
            <a:ext cx="4624910" cy="1143000"/>
          </a:xfrm>
        </p:spPr>
        <p:txBody>
          <a:bodyPr>
            <a:normAutofit fontScale="90000"/>
          </a:bodyPr>
          <a:lstStyle/>
          <a:p>
            <a:r>
              <a:rPr lang="fr-FR" dirty="0" smtClean="0">
                <a:latin typeface="Arenq"/>
                <a:cs typeface="Arenq"/>
              </a:rPr>
              <a:t>COMMUNICATION</a:t>
            </a:r>
            <a:br>
              <a:rPr lang="fr-FR" dirty="0" smtClean="0">
                <a:latin typeface="Arenq"/>
                <a:cs typeface="Arenq"/>
              </a:rPr>
            </a:br>
            <a:r>
              <a:rPr lang="fr-FR" dirty="0" smtClean="0">
                <a:latin typeface="Arenq"/>
                <a:cs typeface="Arenq"/>
              </a:rPr>
              <a:t>STRATEGY</a:t>
            </a:r>
            <a:endParaRPr lang="fr-FR" dirty="0">
              <a:latin typeface="Arenq"/>
              <a:cs typeface="Arenq"/>
            </a:endParaRPr>
          </a:p>
        </p:txBody>
      </p:sp>
      <p:sp>
        <p:nvSpPr>
          <p:cNvPr id="5" name="Rectangle 4"/>
          <p:cNvSpPr/>
          <p:nvPr/>
        </p:nvSpPr>
        <p:spPr>
          <a:xfrm>
            <a:off x="2275809" y="2069749"/>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3639768" y="206974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4958055" y="2069749"/>
            <a:ext cx="1190134" cy="111076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6227948" y="2069749"/>
            <a:ext cx="672771" cy="1110765"/>
          </a:xfrm>
          <a:prstGeom prst="rect">
            <a:avLst/>
          </a:prstGeom>
          <a:solidFill>
            <a:srgbClr val="8072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4639179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515442" y="321238"/>
            <a:ext cx="5453926" cy="523220"/>
          </a:xfrm>
          <a:prstGeom prst="rect">
            <a:avLst/>
          </a:prstGeom>
          <a:noFill/>
        </p:spPr>
        <p:txBody>
          <a:bodyPr wrap="square" rtlCol="0">
            <a:spAutoFit/>
          </a:bodyPr>
          <a:lstStyle/>
          <a:p>
            <a:r>
              <a:rPr lang="fr-FR" sz="2800" u="sng" dirty="0" smtClean="0">
                <a:latin typeface="Arenq"/>
                <a:cs typeface="Arenq"/>
              </a:rPr>
              <a:t>MAPPING OF THE CAMPAIGN </a:t>
            </a:r>
            <a:endParaRPr lang="fr-FR" sz="2800" u="sng" dirty="0">
              <a:latin typeface="Arenq"/>
              <a:cs typeface="Arenq"/>
            </a:endParaRPr>
          </a:p>
        </p:txBody>
      </p:sp>
      <p:pic>
        <p:nvPicPr>
          <p:cNvPr id="13" name="Picture 7"/>
          <p:cNvPicPr>
            <a:picLocks noChangeAspect="1" noChangeArrowheads="1"/>
          </p:cNvPicPr>
          <p:nvPr/>
        </p:nvPicPr>
        <p:blipFill>
          <a:blip r:embed="rId2" cstate="print"/>
          <a:srcRect/>
          <a:stretch>
            <a:fillRect/>
          </a:stretch>
        </p:blipFill>
        <p:spPr bwMode="auto">
          <a:xfrm>
            <a:off x="3299553" y="980628"/>
            <a:ext cx="4945732" cy="5184776"/>
          </a:xfrm>
          <a:prstGeom prst="rect">
            <a:avLst/>
          </a:prstGeom>
          <a:noFill/>
          <a:ln w="9525">
            <a:noFill/>
            <a:miter lim="800000"/>
            <a:headEnd/>
            <a:tailEnd/>
          </a:ln>
        </p:spPr>
      </p:pic>
      <p:sp>
        <p:nvSpPr>
          <p:cNvPr id="14" name="Ellipse 13"/>
          <p:cNvSpPr/>
          <p:nvPr/>
        </p:nvSpPr>
        <p:spPr>
          <a:xfrm>
            <a:off x="5603809" y="1938436"/>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6467905" y="3644924"/>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7548025" y="2154460"/>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775263" y="2996852"/>
            <a:ext cx="2267744" cy="2308324"/>
          </a:xfrm>
          <a:prstGeom prst="rect">
            <a:avLst/>
          </a:prstGeom>
          <a:noFill/>
          <a:ln w="6350">
            <a:solidFill>
              <a:schemeClr val="tx1"/>
            </a:solidFill>
          </a:ln>
        </p:spPr>
        <p:txBody>
          <a:bodyPr wrap="square" rtlCol="0">
            <a:spAutoFit/>
          </a:bodyPr>
          <a:lstStyle/>
          <a:p>
            <a:r>
              <a:rPr lang="fr-FR" b="1" u="sng" dirty="0" err="1" smtClean="0"/>
              <a:t>Pathway</a:t>
            </a:r>
            <a:r>
              <a:rPr lang="fr-FR" dirty="0" smtClean="0"/>
              <a:t>:</a:t>
            </a:r>
          </a:p>
          <a:p>
            <a:endParaRPr lang="fr-FR" dirty="0" smtClean="0"/>
          </a:p>
          <a:p>
            <a:r>
              <a:rPr lang="fr-FR" dirty="0" smtClean="0"/>
              <a:t>Paris / 1 </a:t>
            </a:r>
            <a:r>
              <a:rPr lang="fr-FR" dirty="0" err="1" smtClean="0"/>
              <a:t>week</a:t>
            </a:r>
            <a:endParaRPr lang="fr-FR" dirty="0" smtClean="0"/>
          </a:p>
          <a:p>
            <a:r>
              <a:rPr lang="fr-FR" dirty="0" smtClean="0"/>
              <a:t>Strasbourg / 1 </a:t>
            </a:r>
            <a:r>
              <a:rPr lang="fr-FR" dirty="0" err="1" smtClean="0"/>
              <a:t>week</a:t>
            </a:r>
            <a:endParaRPr lang="fr-FR" dirty="0" smtClean="0"/>
          </a:p>
          <a:p>
            <a:r>
              <a:rPr lang="fr-FR" dirty="0" smtClean="0"/>
              <a:t>Lyon / 1 </a:t>
            </a:r>
            <a:r>
              <a:rPr lang="fr-FR" dirty="0" err="1" smtClean="0"/>
              <a:t>week</a:t>
            </a:r>
            <a:endParaRPr lang="fr-FR" dirty="0" smtClean="0"/>
          </a:p>
          <a:p>
            <a:r>
              <a:rPr lang="fr-FR" dirty="0" smtClean="0"/>
              <a:t>Saint-Tropez / 1 </a:t>
            </a:r>
            <a:r>
              <a:rPr lang="fr-FR" dirty="0" err="1" smtClean="0"/>
              <a:t>week</a:t>
            </a:r>
            <a:endParaRPr lang="fr-FR" dirty="0" smtClean="0"/>
          </a:p>
          <a:p>
            <a:r>
              <a:rPr lang="fr-FR" dirty="0" smtClean="0"/>
              <a:t>Cannes / 1 </a:t>
            </a:r>
            <a:r>
              <a:rPr lang="fr-FR" dirty="0" err="1" smtClean="0"/>
              <a:t>week</a:t>
            </a:r>
            <a:endParaRPr lang="fr-FR" dirty="0" smtClean="0"/>
          </a:p>
          <a:p>
            <a:r>
              <a:rPr lang="fr-FR" dirty="0" smtClean="0"/>
              <a:t>Nice / 1 </a:t>
            </a:r>
            <a:r>
              <a:rPr lang="fr-FR" dirty="0" err="1" smtClean="0"/>
              <a:t>week</a:t>
            </a:r>
            <a:endParaRPr lang="fr-FR" dirty="0" smtClean="0"/>
          </a:p>
        </p:txBody>
      </p:sp>
      <p:cxnSp>
        <p:nvCxnSpPr>
          <p:cNvPr id="19" name="Connecteur droit avec flèche 18"/>
          <p:cNvCxnSpPr/>
          <p:nvPr/>
        </p:nvCxnSpPr>
        <p:spPr>
          <a:xfrm flipH="1">
            <a:off x="7259993" y="3140868"/>
            <a:ext cx="360040" cy="5040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7187985" y="4581028"/>
            <a:ext cx="144016"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6683929" y="2492796"/>
            <a:ext cx="792088" cy="7200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27968" y="125442"/>
            <a:ext cx="1262052" cy="1110764"/>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24" name="Rectangle 23"/>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8" name="Ellipse 17"/>
          <p:cNvSpPr/>
          <p:nvPr/>
        </p:nvSpPr>
        <p:spPr>
          <a:xfrm>
            <a:off x="7281697" y="4869060"/>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2073519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Afficher l'image d'origine"/>
          <p:cNvPicPr>
            <a:picLocks noChangeAspect="1" noChangeArrowheads="1"/>
          </p:cNvPicPr>
          <p:nvPr/>
        </p:nvPicPr>
        <p:blipFill>
          <a:blip r:embed="rId2" cstate="print"/>
          <a:srcRect/>
          <a:stretch>
            <a:fillRect/>
          </a:stretch>
        </p:blipFill>
        <p:spPr bwMode="auto">
          <a:xfrm>
            <a:off x="410945" y="4029736"/>
            <a:ext cx="3577558" cy="2435785"/>
          </a:xfrm>
          <a:prstGeom prst="rect">
            <a:avLst/>
          </a:prstGeom>
          <a:ln>
            <a:noFill/>
          </a:ln>
          <a:effectLst>
            <a:outerShdw blurRad="292100" dist="139700" dir="2700000" algn="tl" rotWithShape="0">
              <a:srgbClr val="333333">
                <a:alpha val="65000"/>
              </a:srgbClr>
            </a:outerShdw>
          </a:effectLst>
        </p:spPr>
      </p:pic>
      <p:pic>
        <p:nvPicPr>
          <p:cNvPr id="22" name="Picture 8" descr="Afficher l'image d'origine"/>
          <p:cNvPicPr>
            <a:picLocks noChangeAspect="1" noChangeArrowheads="1"/>
          </p:cNvPicPr>
          <p:nvPr/>
        </p:nvPicPr>
        <p:blipFill>
          <a:blip r:embed="rId3" cstate="print"/>
          <a:srcRect/>
          <a:stretch>
            <a:fillRect/>
          </a:stretch>
        </p:blipFill>
        <p:spPr bwMode="auto">
          <a:xfrm>
            <a:off x="410946" y="1287508"/>
            <a:ext cx="3564802" cy="2632469"/>
          </a:xfrm>
          <a:prstGeom prst="rect">
            <a:avLst/>
          </a:prstGeom>
          <a:ln>
            <a:noFill/>
          </a:ln>
          <a:effectLst>
            <a:outerShdw blurRad="292100" dist="139700" dir="2700000" algn="tl" rotWithShape="0">
              <a:srgbClr val="333333">
                <a:alpha val="65000"/>
              </a:srgbClr>
            </a:outerShdw>
          </a:effectLst>
        </p:spPr>
      </p:pic>
      <p:cxnSp>
        <p:nvCxnSpPr>
          <p:cNvPr id="5" name="Connecteur droit 4"/>
          <p:cNvCxnSpPr/>
          <p:nvPr/>
        </p:nvCxnSpPr>
        <p:spPr>
          <a:xfrm>
            <a:off x="4537222" y="658556"/>
            <a:ext cx="0" cy="5806965"/>
          </a:xfrm>
          <a:prstGeom prst="line">
            <a:avLst/>
          </a:prstGeom>
          <a:ln>
            <a:solidFill>
              <a:srgbClr val="C4BD97"/>
            </a:solidFill>
          </a:ln>
        </p:spPr>
        <p:style>
          <a:lnRef idx="2">
            <a:schemeClr val="accent1"/>
          </a:lnRef>
          <a:fillRef idx="0">
            <a:schemeClr val="accent1"/>
          </a:fillRef>
          <a:effectRef idx="1">
            <a:schemeClr val="accent1"/>
          </a:effectRef>
          <a:fontRef idx="minor">
            <a:schemeClr val="tx1"/>
          </a:fontRef>
        </p:style>
      </p:cxnSp>
      <p:pic>
        <p:nvPicPr>
          <p:cNvPr id="23" name="Picture 1" descr="C:\Users\Hélène\Desktop\Tourbus-Double-Decker-DD45-Nightliner-Aussenansicht_06.png"/>
          <p:cNvPicPr>
            <a:picLocks noChangeAspect="1" noChangeArrowheads="1"/>
          </p:cNvPicPr>
          <p:nvPr/>
        </p:nvPicPr>
        <p:blipFill>
          <a:blip r:embed="rId4" cstate="print"/>
          <a:srcRect/>
          <a:stretch>
            <a:fillRect/>
          </a:stretch>
        </p:blipFill>
        <p:spPr bwMode="auto">
          <a:xfrm>
            <a:off x="843085" y="2872906"/>
            <a:ext cx="1911109" cy="1094110"/>
          </a:xfrm>
          <a:prstGeom prst="rect">
            <a:avLst/>
          </a:prstGeom>
          <a:noFill/>
        </p:spPr>
      </p:pic>
      <p:sp>
        <p:nvSpPr>
          <p:cNvPr id="24" name="ZoneTexte 23"/>
          <p:cNvSpPr txBox="1"/>
          <p:nvPr/>
        </p:nvSpPr>
        <p:spPr>
          <a:xfrm>
            <a:off x="410946" y="321238"/>
            <a:ext cx="3577557" cy="830997"/>
          </a:xfrm>
          <a:prstGeom prst="rect">
            <a:avLst/>
          </a:prstGeom>
          <a:noFill/>
        </p:spPr>
        <p:txBody>
          <a:bodyPr wrap="square" rtlCol="0">
            <a:spAutoFit/>
          </a:bodyPr>
          <a:lstStyle/>
          <a:p>
            <a:r>
              <a:rPr lang="fr-FR" sz="2400" u="sng" dirty="0" smtClean="0">
                <a:latin typeface="Arenq"/>
                <a:cs typeface="Arenq"/>
              </a:rPr>
              <a:t>Saint germain des </a:t>
            </a:r>
            <a:r>
              <a:rPr lang="fr-FR" sz="2400" u="sng" dirty="0" err="1" smtClean="0">
                <a:latin typeface="Arenq"/>
                <a:cs typeface="Arenq"/>
              </a:rPr>
              <a:t>prEs</a:t>
            </a:r>
            <a:r>
              <a:rPr lang="fr-FR" sz="2400" u="sng" dirty="0" smtClean="0">
                <a:latin typeface="Arenq"/>
                <a:cs typeface="Arenq"/>
              </a:rPr>
              <a:t> - paris</a:t>
            </a:r>
            <a:endParaRPr lang="fr-FR" sz="2400" u="sng" dirty="0">
              <a:latin typeface="Arenq"/>
              <a:cs typeface="Arenq"/>
            </a:endParaRPr>
          </a:p>
        </p:txBody>
      </p:sp>
      <p:sp>
        <p:nvSpPr>
          <p:cNvPr id="25" name="ZoneTexte 24"/>
          <p:cNvSpPr txBox="1"/>
          <p:nvPr/>
        </p:nvSpPr>
        <p:spPr>
          <a:xfrm>
            <a:off x="5020180" y="321238"/>
            <a:ext cx="3577557" cy="830997"/>
          </a:xfrm>
          <a:prstGeom prst="rect">
            <a:avLst/>
          </a:prstGeom>
          <a:noFill/>
        </p:spPr>
        <p:txBody>
          <a:bodyPr wrap="square" rtlCol="0">
            <a:spAutoFit/>
          </a:bodyPr>
          <a:lstStyle/>
          <a:p>
            <a:r>
              <a:rPr lang="fr-FR" sz="2400" u="sng" dirty="0" smtClean="0">
                <a:latin typeface="Arenq"/>
                <a:cs typeface="Arenq"/>
              </a:rPr>
              <a:t>PLACE </a:t>
            </a:r>
            <a:r>
              <a:rPr lang="fr-FR" sz="2400" u="sng" dirty="0" err="1" smtClean="0">
                <a:latin typeface="Arenq"/>
                <a:cs typeface="Arenq"/>
              </a:rPr>
              <a:t>KLeBER</a:t>
            </a:r>
            <a:r>
              <a:rPr lang="fr-FR" sz="2400" u="sng" dirty="0" smtClean="0">
                <a:latin typeface="Arenq"/>
                <a:cs typeface="Arenq"/>
              </a:rPr>
              <a:t> - STRASBOURG</a:t>
            </a:r>
            <a:endParaRPr lang="fr-FR" sz="2400" u="sng" dirty="0">
              <a:latin typeface="Arenq"/>
              <a:cs typeface="Arenq"/>
            </a:endParaRPr>
          </a:p>
        </p:txBody>
      </p:sp>
      <p:pic>
        <p:nvPicPr>
          <p:cNvPr id="26" name="Picture 4" descr="Afficher l'image d'origine"/>
          <p:cNvPicPr>
            <a:picLocks noChangeAspect="1" noChangeArrowheads="1"/>
          </p:cNvPicPr>
          <p:nvPr/>
        </p:nvPicPr>
        <p:blipFill rotWithShape="1">
          <a:blip r:embed="rId5" cstate="print"/>
          <a:srcRect r="15197"/>
          <a:stretch/>
        </p:blipFill>
        <p:spPr bwMode="auto">
          <a:xfrm>
            <a:off x="4981483" y="4030814"/>
            <a:ext cx="3932761" cy="2434707"/>
          </a:xfrm>
          <a:prstGeom prst="rect">
            <a:avLst/>
          </a:prstGeom>
          <a:ln>
            <a:noFill/>
          </a:ln>
          <a:effectLst>
            <a:outerShdw blurRad="292100" dist="139700" dir="2700000" algn="tl" rotWithShape="0">
              <a:srgbClr val="333333">
                <a:alpha val="65000"/>
              </a:srgbClr>
            </a:outerShdw>
          </a:effectLst>
        </p:spPr>
      </p:pic>
      <p:pic>
        <p:nvPicPr>
          <p:cNvPr id="27" name="Picture 8" descr="Afficher l'image d'origine"/>
          <p:cNvPicPr>
            <a:picLocks noChangeAspect="1" noChangeArrowheads="1"/>
          </p:cNvPicPr>
          <p:nvPr/>
        </p:nvPicPr>
        <p:blipFill>
          <a:blip r:embed="rId6" cstate="print"/>
          <a:srcRect b="10639"/>
          <a:stretch>
            <a:fillRect/>
          </a:stretch>
        </p:blipFill>
        <p:spPr bwMode="auto">
          <a:xfrm>
            <a:off x="4981483" y="1287508"/>
            <a:ext cx="3744437" cy="2509537"/>
          </a:xfrm>
          <a:prstGeom prst="rect">
            <a:avLst/>
          </a:prstGeom>
          <a:ln>
            <a:noFill/>
          </a:ln>
          <a:effectLst>
            <a:outerShdw blurRad="292100" dist="139700" dir="2700000" algn="tl" rotWithShape="0">
              <a:srgbClr val="333333">
                <a:alpha val="65000"/>
              </a:srgbClr>
            </a:outerShdw>
          </a:effectLst>
        </p:spPr>
      </p:pic>
      <p:pic>
        <p:nvPicPr>
          <p:cNvPr id="28" name="Picture 6" descr="C:\Users\Hélène\Desktop\VisuelBusSetraSF-1024x429.png"/>
          <p:cNvPicPr>
            <a:picLocks noChangeAspect="1" noChangeArrowheads="1"/>
          </p:cNvPicPr>
          <p:nvPr/>
        </p:nvPicPr>
        <p:blipFill>
          <a:blip r:embed="rId7" cstate="print"/>
          <a:srcRect/>
          <a:stretch>
            <a:fillRect/>
          </a:stretch>
        </p:blipFill>
        <p:spPr bwMode="auto">
          <a:xfrm>
            <a:off x="5267656" y="5393889"/>
            <a:ext cx="2557928" cy="1071632"/>
          </a:xfrm>
          <a:prstGeom prst="rect">
            <a:avLst/>
          </a:prstGeom>
          <a:noFill/>
        </p:spPr>
      </p:pic>
    </p:spTree>
    <p:extLst>
      <p:ext uri="{BB962C8B-B14F-4D97-AF65-F5344CB8AC3E}">
        <p14:creationId xmlns:p14="http://schemas.microsoft.com/office/powerpoint/2010/main" val="255439123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4537222" y="658556"/>
            <a:ext cx="0" cy="5806965"/>
          </a:xfrm>
          <a:prstGeom prst="line">
            <a:avLst/>
          </a:prstGeom>
          <a:ln>
            <a:solidFill>
              <a:srgbClr val="C4BD97"/>
            </a:solidFill>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410946" y="321238"/>
            <a:ext cx="3577557" cy="830997"/>
          </a:xfrm>
          <a:prstGeom prst="rect">
            <a:avLst/>
          </a:prstGeom>
          <a:noFill/>
        </p:spPr>
        <p:txBody>
          <a:bodyPr wrap="square" rtlCol="0">
            <a:spAutoFit/>
          </a:bodyPr>
          <a:lstStyle/>
          <a:p>
            <a:r>
              <a:rPr lang="fr-FR" sz="2400" u="sng" dirty="0" smtClean="0">
                <a:latin typeface="Arenq"/>
                <a:cs typeface="Arenq"/>
              </a:rPr>
              <a:t>PLACE DES TERREAUX</a:t>
            </a:r>
          </a:p>
          <a:p>
            <a:r>
              <a:rPr lang="fr-FR" sz="2400" u="sng" dirty="0" smtClean="0">
                <a:latin typeface="Arenq"/>
                <a:cs typeface="Arenq"/>
              </a:rPr>
              <a:t>- LYON</a:t>
            </a:r>
            <a:endParaRPr lang="fr-FR" sz="2400" u="sng" dirty="0">
              <a:latin typeface="Arenq"/>
              <a:cs typeface="Arenq"/>
            </a:endParaRPr>
          </a:p>
        </p:txBody>
      </p:sp>
      <p:sp>
        <p:nvSpPr>
          <p:cNvPr id="25" name="ZoneTexte 24"/>
          <p:cNvSpPr txBox="1"/>
          <p:nvPr/>
        </p:nvSpPr>
        <p:spPr>
          <a:xfrm>
            <a:off x="5020180" y="321238"/>
            <a:ext cx="3577557" cy="830997"/>
          </a:xfrm>
          <a:prstGeom prst="rect">
            <a:avLst/>
          </a:prstGeom>
          <a:noFill/>
        </p:spPr>
        <p:txBody>
          <a:bodyPr wrap="square" rtlCol="0">
            <a:spAutoFit/>
          </a:bodyPr>
          <a:lstStyle/>
          <a:p>
            <a:r>
              <a:rPr lang="fr-FR" sz="2400" u="sng" dirty="0" smtClean="0">
                <a:latin typeface="Arenq"/>
                <a:cs typeface="Arenq"/>
              </a:rPr>
              <a:t>HARBOUR – </a:t>
            </a:r>
          </a:p>
          <a:p>
            <a:r>
              <a:rPr lang="fr-FR" sz="2400" u="sng" dirty="0" smtClean="0">
                <a:latin typeface="Arenq"/>
                <a:cs typeface="Arenq"/>
              </a:rPr>
              <a:t>SAINT-TROPEZ</a:t>
            </a:r>
            <a:endParaRPr lang="fr-FR" sz="2400" u="sng" dirty="0">
              <a:latin typeface="Arenq"/>
              <a:cs typeface="Arenq"/>
            </a:endParaRPr>
          </a:p>
        </p:txBody>
      </p:sp>
      <p:pic>
        <p:nvPicPr>
          <p:cNvPr id="11" name="Picture 2" descr="http://lyon.citycrunch.fr/wp-content/uploads/2011/09/1er-580x383.png"/>
          <p:cNvPicPr>
            <a:picLocks noChangeAspect="1" noChangeArrowheads="1"/>
          </p:cNvPicPr>
          <p:nvPr/>
        </p:nvPicPr>
        <p:blipFill>
          <a:blip r:embed="rId2" cstate="print"/>
          <a:srcRect t="6871" r="3206" b="3807"/>
          <a:stretch>
            <a:fillRect/>
          </a:stretch>
        </p:blipFill>
        <p:spPr bwMode="auto">
          <a:xfrm>
            <a:off x="410946" y="1444307"/>
            <a:ext cx="3642274" cy="2219511"/>
          </a:xfrm>
          <a:prstGeom prst="rect">
            <a:avLst/>
          </a:prstGeom>
          <a:ln>
            <a:noFill/>
          </a:ln>
          <a:effectLst>
            <a:outerShdw blurRad="292100" dist="139700" dir="2700000" algn="tl" rotWithShape="0">
              <a:srgbClr val="333333">
                <a:alpha val="65000"/>
              </a:srgbClr>
            </a:outerShdw>
          </a:effectLst>
        </p:spPr>
      </p:pic>
      <p:pic>
        <p:nvPicPr>
          <p:cNvPr id="13" name="Picture 4" descr="Afficher l'image d'origine"/>
          <p:cNvPicPr>
            <a:picLocks noChangeAspect="1" noChangeArrowheads="1"/>
          </p:cNvPicPr>
          <p:nvPr/>
        </p:nvPicPr>
        <p:blipFill>
          <a:blip r:embed="rId3" cstate="print"/>
          <a:srcRect r="1337" b="8764"/>
          <a:stretch>
            <a:fillRect/>
          </a:stretch>
        </p:blipFill>
        <p:spPr bwMode="auto">
          <a:xfrm>
            <a:off x="410946" y="3951500"/>
            <a:ext cx="3624868" cy="2514021"/>
          </a:xfrm>
          <a:prstGeom prst="rect">
            <a:avLst/>
          </a:prstGeom>
          <a:ln>
            <a:noFill/>
          </a:ln>
          <a:effectLst>
            <a:outerShdw blurRad="292100" dist="139700" dir="2700000" algn="tl" rotWithShape="0">
              <a:srgbClr val="333333">
                <a:alpha val="65000"/>
              </a:srgbClr>
            </a:outerShdw>
          </a:effectLst>
        </p:spPr>
      </p:pic>
      <p:pic>
        <p:nvPicPr>
          <p:cNvPr id="14" name="Picture 6" descr="C:\Users\Hélène\Desktop\VisuelBusSetraSF-1024x429.png"/>
          <p:cNvPicPr>
            <a:picLocks noChangeAspect="1" noChangeArrowheads="1"/>
          </p:cNvPicPr>
          <p:nvPr/>
        </p:nvPicPr>
        <p:blipFill>
          <a:blip r:embed="rId4" cstate="print"/>
          <a:srcRect/>
          <a:stretch>
            <a:fillRect/>
          </a:stretch>
        </p:blipFill>
        <p:spPr bwMode="auto">
          <a:xfrm>
            <a:off x="1473701" y="5433850"/>
            <a:ext cx="2088102" cy="874801"/>
          </a:xfrm>
          <a:prstGeom prst="rect">
            <a:avLst/>
          </a:prstGeom>
          <a:noFill/>
        </p:spPr>
      </p:pic>
      <p:pic>
        <p:nvPicPr>
          <p:cNvPr id="15" name="Picture 2" descr="Afficher l'image d'origine"/>
          <p:cNvPicPr>
            <a:picLocks noChangeAspect="1" noChangeArrowheads="1"/>
          </p:cNvPicPr>
          <p:nvPr/>
        </p:nvPicPr>
        <p:blipFill>
          <a:blip r:embed="rId5" cstate="print"/>
          <a:srcRect/>
          <a:stretch>
            <a:fillRect/>
          </a:stretch>
        </p:blipFill>
        <p:spPr bwMode="auto">
          <a:xfrm>
            <a:off x="4891434" y="3868801"/>
            <a:ext cx="3841027" cy="2568687"/>
          </a:xfrm>
          <a:prstGeom prst="rect">
            <a:avLst/>
          </a:prstGeom>
          <a:ln>
            <a:noFill/>
          </a:ln>
          <a:effectLst>
            <a:outerShdw blurRad="292100" dist="139700" dir="2700000" algn="tl" rotWithShape="0">
              <a:srgbClr val="333333">
                <a:alpha val="65000"/>
              </a:srgbClr>
            </a:outerShdw>
          </a:effectLst>
        </p:spPr>
      </p:pic>
      <p:pic>
        <p:nvPicPr>
          <p:cNvPr id="16" name="Picture 4" descr="Afficher l'image d'origine"/>
          <p:cNvPicPr>
            <a:picLocks noChangeAspect="1" noChangeArrowheads="1"/>
          </p:cNvPicPr>
          <p:nvPr/>
        </p:nvPicPr>
        <p:blipFill rotWithShape="1">
          <a:blip r:embed="rId6" cstate="print"/>
          <a:srcRect l="10325" r="18191"/>
          <a:stretch/>
        </p:blipFill>
        <p:spPr bwMode="auto">
          <a:xfrm>
            <a:off x="4891434" y="1444306"/>
            <a:ext cx="3966450" cy="2219511"/>
          </a:xfrm>
          <a:prstGeom prst="rect">
            <a:avLst/>
          </a:prstGeom>
          <a:ln>
            <a:noFill/>
          </a:ln>
          <a:effectLst>
            <a:outerShdw blurRad="292100" dist="139700" dir="2700000" algn="tl" rotWithShape="0">
              <a:srgbClr val="333333">
                <a:alpha val="65000"/>
              </a:srgbClr>
            </a:outerShdw>
          </a:effectLst>
        </p:spPr>
      </p:pic>
      <p:pic>
        <p:nvPicPr>
          <p:cNvPr id="17" name="Picture 1" descr="C:\Users\Hélène\Desktop\Tourbus-Double-Decker-DD45-Nightliner-Aussenansicht_06.png"/>
          <p:cNvPicPr>
            <a:picLocks noChangeAspect="1" noChangeArrowheads="1"/>
          </p:cNvPicPr>
          <p:nvPr/>
        </p:nvPicPr>
        <p:blipFill>
          <a:blip r:embed="rId7" cstate="print"/>
          <a:srcRect/>
          <a:stretch>
            <a:fillRect/>
          </a:stretch>
        </p:blipFill>
        <p:spPr bwMode="auto">
          <a:xfrm>
            <a:off x="5260771" y="5466451"/>
            <a:ext cx="1041650" cy="596344"/>
          </a:xfrm>
          <a:prstGeom prst="rect">
            <a:avLst/>
          </a:prstGeom>
          <a:noFill/>
        </p:spPr>
      </p:pic>
    </p:spTree>
    <p:extLst>
      <p:ext uri="{BB962C8B-B14F-4D97-AF65-F5344CB8AC3E}">
        <p14:creationId xmlns:p14="http://schemas.microsoft.com/office/powerpoint/2010/main" val="201577726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4537222" y="658556"/>
            <a:ext cx="0" cy="5806965"/>
          </a:xfrm>
          <a:prstGeom prst="line">
            <a:avLst/>
          </a:prstGeom>
          <a:ln>
            <a:solidFill>
              <a:srgbClr val="C4BD97"/>
            </a:solidFill>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410946" y="321238"/>
            <a:ext cx="3806347" cy="830997"/>
          </a:xfrm>
          <a:prstGeom prst="rect">
            <a:avLst/>
          </a:prstGeom>
          <a:noFill/>
        </p:spPr>
        <p:txBody>
          <a:bodyPr wrap="square" rtlCol="0">
            <a:spAutoFit/>
          </a:bodyPr>
          <a:lstStyle/>
          <a:p>
            <a:r>
              <a:rPr lang="fr-FR" sz="2400" u="sng" dirty="0" smtClean="0">
                <a:latin typeface="Arenq"/>
                <a:cs typeface="Arenq"/>
              </a:rPr>
              <a:t>VOIE PROMENADE DE LA PANTIERO - CANNES</a:t>
            </a:r>
            <a:endParaRPr lang="fr-FR" sz="2400" u="sng" dirty="0">
              <a:latin typeface="Arenq"/>
              <a:cs typeface="Arenq"/>
            </a:endParaRPr>
          </a:p>
        </p:txBody>
      </p:sp>
      <p:sp>
        <p:nvSpPr>
          <p:cNvPr id="25" name="ZoneTexte 24"/>
          <p:cNvSpPr txBox="1"/>
          <p:nvPr/>
        </p:nvSpPr>
        <p:spPr>
          <a:xfrm>
            <a:off x="5020180" y="321238"/>
            <a:ext cx="3577557" cy="830997"/>
          </a:xfrm>
          <a:prstGeom prst="rect">
            <a:avLst/>
          </a:prstGeom>
          <a:noFill/>
        </p:spPr>
        <p:txBody>
          <a:bodyPr wrap="square" rtlCol="0">
            <a:spAutoFit/>
          </a:bodyPr>
          <a:lstStyle/>
          <a:p>
            <a:r>
              <a:rPr lang="fr-FR" sz="2400" u="sng" dirty="0" smtClean="0">
                <a:latin typeface="Arenq"/>
                <a:cs typeface="Arenq"/>
              </a:rPr>
              <a:t>PLACE MASSENA – </a:t>
            </a:r>
          </a:p>
          <a:p>
            <a:r>
              <a:rPr lang="fr-FR" sz="2400" u="sng" dirty="0" smtClean="0">
                <a:latin typeface="Arenq"/>
                <a:cs typeface="Arenq"/>
              </a:rPr>
              <a:t>NICE</a:t>
            </a:r>
            <a:endParaRPr lang="fr-FR" sz="2400" u="sng" dirty="0">
              <a:latin typeface="Arenq"/>
              <a:cs typeface="Arenq"/>
            </a:endParaRPr>
          </a:p>
        </p:txBody>
      </p:sp>
      <p:pic>
        <p:nvPicPr>
          <p:cNvPr id="12" name="Picture 2" descr="Afficher l'image d'origine"/>
          <p:cNvPicPr>
            <a:picLocks noChangeAspect="1" noChangeArrowheads="1"/>
          </p:cNvPicPr>
          <p:nvPr/>
        </p:nvPicPr>
        <p:blipFill>
          <a:blip r:embed="rId2" cstate="print"/>
          <a:srcRect b="5880"/>
          <a:stretch>
            <a:fillRect/>
          </a:stretch>
        </p:blipFill>
        <p:spPr bwMode="auto">
          <a:xfrm>
            <a:off x="410946" y="1498608"/>
            <a:ext cx="3579600" cy="2248891"/>
          </a:xfrm>
          <a:prstGeom prst="rect">
            <a:avLst/>
          </a:prstGeom>
          <a:ln>
            <a:noFill/>
          </a:ln>
          <a:effectLst>
            <a:outerShdw blurRad="292100" dist="139700" dir="2700000" algn="tl" rotWithShape="0">
              <a:srgbClr val="333333">
                <a:alpha val="65000"/>
              </a:srgbClr>
            </a:outerShdw>
          </a:effectLst>
        </p:spPr>
      </p:pic>
      <p:pic>
        <p:nvPicPr>
          <p:cNvPr id="18" name="Picture 4" descr="Afficher l'image d'origine"/>
          <p:cNvPicPr>
            <a:picLocks noChangeAspect="1" noChangeArrowheads="1"/>
          </p:cNvPicPr>
          <p:nvPr/>
        </p:nvPicPr>
        <p:blipFill rotWithShape="1">
          <a:blip r:embed="rId3" cstate="print"/>
          <a:srcRect r="9363"/>
          <a:stretch/>
        </p:blipFill>
        <p:spPr bwMode="auto">
          <a:xfrm>
            <a:off x="410946" y="3938770"/>
            <a:ext cx="3579600" cy="2221524"/>
          </a:xfrm>
          <a:prstGeom prst="rect">
            <a:avLst/>
          </a:prstGeom>
          <a:ln>
            <a:noFill/>
          </a:ln>
          <a:effectLst>
            <a:outerShdw blurRad="292100" dist="139700" dir="2700000" algn="tl" rotWithShape="0">
              <a:srgbClr val="333333">
                <a:alpha val="65000"/>
              </a:srgbClr>
            </a:outerShdw>
          </a:effectLst>
        </p:spPr>
      </p:pic>
      <p:pic>
        <p:nvPicPr>
          <p:cNvPr id="19" name="Picture 7" descr="C:\Users\Hélène\Desktop\1211809888.png"/>
          <p:cNvPicPr>
            <a:picLocks noChangeAspect="1" noChangeArrowheads="1"/>
          </p:cNvPicPr>
          <p:nvPr/>
        </p:nvPicPr>
        <p:blipFill>
          <a:blip r:embed="rId4" cstate="print"/>
          <a:srcRect/>
          <a:stretch>
            <a:fillRect/>
          </a:stretch>
        </p:blipFill>
        <p:spPr bwMode="auto">
          <a:xfrm>
            <a:off x="2008779" y="4982220"/>
            <a:ext cx="1178074" cy="1178074"/>
          </a:xfrm>
          <a:prstGeom prst="rect">
            <a:avLst/>
          </a:prstGeom>
          <a:noFill/>
        </p:spPr>
      </p:pic>
      <p:pic>
        <p:nvPicPr>
          <p:cNvPr id="20" name="Picture 2" descr="Afficher l'image d'origine"/>
          <p:cNvPicPr>
            <a:picLocks noChangeAspect="1" noChangeArrowheads="1"/>
          </p:cNvPicPr>
          <p:nvPr/>
        </p:nvPicPr>
        <p:blipFill rotWithShape="1">
          <a:blip r:embed="rId5" cstate="print"/>
          <a:srcRect t="11826"/>
          <a:stretch/>
        </p:blipFill>
        <p:spPr bwMode="auto">
          <a:xfrm>
            <a:off x="5020179" y="1498608"/>
            <a:ext cx="3800293" cy="2245090"/>
          </a:xfrm>
          <a:prstGeom prst="rect">
            <a:avLst/>
          </a:prstGeom>
          <a:ln>
            <a:noFill/>
          </a:ln>
          <a:effectLst>
            <a:outerShdw blurRad="292100" dist="139700" dir="2700000" algn="tl" rotWithShape="0">
              <a:srgbClr val="333333">
                <a:alpha val="65000"/>
              </a:srgbClr>
            </a:outerShdw>
          </a:effectLst>
        </p:spPr>
      </p:pic>
      <p:pic>
        <p:nvPicPr>
          <p:cNvPr id="21" name="Picture 4" descr="Afficher l'image d'origine"/>
          <p:cNvPicPr>
            <a:picLocks noChangeAspect="1" noChangeArrowheads="1"/>
          </p:cNvPicPr>
          <p:nvPr/>
        </p:nvPicPr>
        <p:blipFill rotWithShape="1">
          <a:blip r:embed="rId6" cstate="print"/>
          <a:srcRect b="9980"/>
          <a:stretch/>
        </p:blipFill>
        <p:spPr bwMode="auto">
          <a:xfrm>
            <a:off x="5020181" y="3938771"/>
            <a:ext cx="3800292" cy="2221524"/>
          </a:xfrm>
          <a:prstGeom prst="rect">
            <a:avLst/>
          </a:prstGeom>
          <a:ln>
            <a:noFill/>
          </a:ln>
          <a:effectLst>
            <a:outerShdw blurRad="292100" dist="139700" dir="2700000" algn="tl" rotWithShape="0">
              <a:srgbClr val="333333">
                <a:alpha val="65000"/>
              </a:srgbClr>
            </a:outerShdw>
          </a:effectLst>
        </p:spPr>
      </p:pic>
      <p:pic>
        <p:nvPicPr>
          <p:cNvPr id="22" name="Picture 7" descr="C:\Users\Hélène\Desktop\Tourbus-Double-Decker-DD45-Nightliner-Aussenansicht_06.png"/>
          <p:cNvPicPr>
            <a:picLocks noChangeAspect="1" noChangeArrowheads="1"/>
          </p:cNvPicPr>
          <p:nvPr/>
        </p:nvPicPr>
        <p:blipFill>
          <a:blip r:embed="rId7" cstate="print"/>
          <a:srcRect/>
          <a:stretch>
            <a:fillRect/>
          </a:stretch>
        </p:blipFill>
        <p:spPr bwMode="auto">
          <a:xfrm>
            <a:off x="5805586" y="4813732"/>
            <a:ext cx="2236884" cy="1280616"/>
          </a:xfrm>
          <a:prstGeom prst="rect">
            <a:avLst/>
          </a:prstGeom>
          <a:noFill/>
        </p:spPr>
      </p:pic>
    </p:spTree>
    <p:extLst>
      <p:ext uri="{BB962C8B-B14F-4D97-AF65-F5344CB8AC3E}">
        <p14:creationId xmlns:p14="http://schemas.microsoft.com/office/powerpoint/2010/main" val="78858770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824437" y="93206"/>
            <a:ext cx="9905724" cy="1143000"/>
          </a:xfrm>
        </p:spPr>
        <p:txBody>
          <a:bodyPr>
            <a:normAutofit/>
          </a:bodyPr>
          <a:lstStyle/>
          <a:p>
            <a:r>
              <a:rPr lang="fr-FR" sz="3600" dirty="0" smtClean="0">
                <a:latin typeface="Arenq"/>
                <a:cs typeface="Arenq"/>
              </a:rPr>
              <a:t>CAMPAIGN STRATEGY</a:t>
            </a:r>
            <a:endParaRPr lang="fr-FR" sz="3200" dirty="0">
              <a:solidFill>
                <a:srgbClr val="7F7F7F"/>
              </a:solidFill>
              <a:latin typeface="Arenq"/>
              <a:cs typeface="Arenq"/>
            </a:endParaRPr>
          </a:p>
        </p:txBody>
      </p:sp>
      <p:sp>
        <p:nvSpPr>
          <p:cNvPr id="6" name="Rectangle 5"/>
          <p:cNvSpPr/>
          <p:nvPr/>
        </p:nvSpPr>
        <p:spPr>
          <a:xfrm>
            <a:off x="127968" y="125442"/>
            <a:ext cx="1262052" cy="1110764"/>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8" name="Rectangle 7"/>
          <p:cNvSpPr/>
          <p:nvPr/>
        </p:nvSpPr>
        <p:spPr>
          <a:xfrm>
            <a:off x="7810028" y="5989725"/>
            <a:ext cx="1207177" cy="75012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2" name="Rectangle 1"/>
          <p:cNvSpPr/>
          <p:nvPr/>
        </p:nvSpPr>
        <p:spPr>
          <a:xfrm>
            <a:off x="211647" y="2007028"/>
            <a:ext cx="2837658" cy="3776996"/>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3201705" y="2007028"/>
            <a:ext cx="2837658" cy="3776996"/>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6179547" y="2007028"/>
            <a:ext cx="2837658" cy="3776996"/>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ZoneTexte 2"/>
          <p:cNvSpPr txBox="1"/>
          <p:nvPr/>
        </p:nvSpPr>
        <p:spPr>
          <a:xfrm>
            <a:off x="736851" y="2336306"/>
            <a:ext cx="1787254" cy="369332"/>
          </a:xfrm>
          <a:prstGeom prst="rect">
            <a:avLst/>
          </a:prstGeom>
          <a:noFill/>
        </p:spPr>
        <p:txBody>
          <a:bodyPr wrap="square" rtlCol="0">
            <a:spAutoFit/>
          </a:bodyPr>
          <a:lstStyle/>
          <a:p>
            <a:r>
              <a:rPr lang="fr-FR" b="1" dirty="0" smtClean="0"/>
              <a:t>EARNED MEDIA</a:t>
            </a:r>
            <a:endParaRPr lang="fr-FR" b="1" dirty="0"/>
          </a:p>
        </p:txBody>
      </p:sp>
      <p:sp>
        <p:nvSpPr>
          <p:cNvPr id="10" name="ZoneTexte 9"/>
          <p:cNvSpPr txBox="1"/>
          <p:nvPr/>
        </p:nvSpPr>
        <p:spPr>
          <a:xfrm>
            <a:off x="344909" y="2916462"/>
            <a:ext cx="2586815" cy="2585323"/>
          </a:xfrm>
          <a:prstGeom prst="rect">
            <a:avLst/>
          </a:prstGeom>
          <a:noFill/>
        </p:spPr>
        <p:txBody>
          <a:bodyPr wrap="square" rtlCol="0">
            <a:spAutoFit/>
          </a:bodyPr>
          <a:lstStyle/>
          <a:p>
            <a:pPr marL="285750" indent="-285750">
              <a:buFontTx/>
              <a:buChar char="-"/>
            </a:pPr>
            <a:r>
              <a:rPr lang="fr-FR" dirty="0" smtClean="0"/>
              <a:t>Articles  </a:t>
            </a:r>
            <a:r>
              <a:rPr lang="fr-FR" dirty="0" err="1" smtClean="0"/>
              <a:t>published</a:t>
            </a:r>
            <a:r>
              <a:rPr lang="fr-FR" dirty="0" smtClean="0"/>
              <a:t> by </a:t>
            </a:r>
            <a:r>
              <a:rPr lang="fr-FR" dirty="0" err="1" smtClean="0"/>
              <a:t>journalists</a:t>
            </a:r>
            <a:r>
              <a:rPr lang="fr-FR" dirty="0" smtClean="0"/>
              <a:t> and photos </a:t>
            </a:r>
            <a:r>
              <a:rPr lang="fr-FR" dirty="0" err="1" smtClean="0"/>
              <a:t>published</a:t>
            </a:r>
            <a:r>
              <a:rPr lang="fr-FR" dirty="0" smtClean="0"/>
              <a:t> by </a:t>
            </a:r>
            <a:r>
              <a:rPr lang="fr-FR" dirty="0" err="1" smtClean="0"/>
              <a:t>boggers</a:t>
            </a:r>
            <a:endParaRPr lang="fr-FR" dirty="0" smtClean="0"/>
          </a:p>
          <a:p>
            <a:pPr marL="285750" indent="-285750">
              <a:buFontTx/>
              <a:buChar char="-"/>
            </a:pPr>
            <a:r>
              <a:rPr lang="fr-FR" dirty="0" err="1" smtClean="0"/>
              <a:t>Comments</a:t>
            </a:r>
            <a:r>
              <a:rPr lang="fr-FR" dirty="0" smtClean="0"/>
              <a:t> and actions on Facebook, IG, Twitter</a:t>
            </a:r>
          </a:p>
          <a:p>
            <a:pPr marL="285750" indent="-285750">
              <a:buFontTx/>
              <a:buChar char="-"/>
            </a:pPr>
            <a:r>
              <a:rPr lang="fr-FR" dirty="0" smtClean="0"/>
              <a:t>Word-of-</a:t>
            </a:r>
            <a:r>
              <a:rPr lang="fr-FR" dirty="0" err="1" smtClean="0"/>
              <a:t>mouth</a:t>
            </a:r>
            <a:r>
              <a:rPr lang="fr-FR" dirty="0" smtClean="0"/>
              <a:t> </a:t>
            </a:r>
            <a:r>
              <a:rPr lang="fr-FR" dirty="0" err="1" smtClean="0"/>
              <a:t>thanks</a:t>
            </a:r>
            <a:r>
              <a:rPr lang="fr-FR" dirty="0" smtClean="0"/>
              <a:t> to the pop-up bus</a:t>
            </a:r>
            <a:endParaRPr lang="fr-FR" dirty="0"/>
          </a:p>
        </p:txBody>
      </p:sp>
      <p:sp>
        <p:nvSpPr>
          <p:cNvPr id="11" name="Rectangle 10"/>
          <p:cNvSpPr/>
          <p:nvPr/>
        </p:nvSpPr>
        <p:spPr>
          <a:xfrm>
            <a:off x="3184053" y="2977775"/>
            <a:ext cx="2695074" cy="2308324"/>
          </a:xfrm>
          <a:prstGeom prst="rect">
            <a:avLst/>
          </a:prstGeom>
        </p:spPr>
        <p:txBody>
          <a:bodyPr wrap="square">
            <a:spAutoFit/>
          </a:bodyPr>
          <a:lstStyle/>
          <a:p>
            <a:pPr marL="285750" indent="-285750">
              <a:buFontTx/>
              <a:buChar char="-"/>
            </a:pPr>
            <a:r>
              <a:rPr lang="en-US" dirty="0" smtClean="0"/>
              <a:t>«</a:t>
            </a:r>
            <a:r>
              <a:rPr lang="en-US" dirty="0"/>
              <a:t> In-store » </a:t>
            </a:r>
            <a:r>
              <a:rPr lang="en-US" dirty="0" smtClean="0"/>
              <a:t>communication</a:t>
            </a:r>
          </a:p>
          <a:p>
            <a:pPr marL="285750" indent="-285750">
              <a:buFontTx/>
              <a:buChar char="-"/>
            </a:pPr>
            <a:endParaRPr lang="en-US" dirty="0" smtClean="0"/>
          </a:p>
          <a:p>
            <a:pPr marL="285750" indent="-285750">
              <a:buFontTx/>
              <a:buChar char="-"/>
            </a:pPr>
            <a:r>
              <a:rPr lang="en-US" dirty="0" err="1" smtClean="0"/>
              <a:t>Diaphane</a:t>
            </a:r>
            <a:r>
              <a:rPr lang="en-US" dirty="0" smtClean="0"/>
              <a:t> website</a:t>
            </a:r>
          </a:p>
          <a:p>
            <a:pPr marL="285750" indent="-285750">
              <a:buFontTx/>
              <a:buChar char="-"/>
            </a:pPr>
            <a:endParaRPr lang="en-US" dirty="0" smtClean="0"/>
          </a:p>
          <a:p>
            <a:pPr marL="285750" indent="-285750">
              <a:buFontTx/>
              <a:buChar char="-"/>
            </a:pPr>
            <a:r>
              <a:rPr lang="en-US" dirty="0" smtClean="0"/>
              <a:t> Media Kit</a:t>
            </a:r>
          </a:p>
          <a:p>
            <a:pPr marL="285750" indent="-285750">
              <a:buFontTx/>
              <a:buChar char="-"/>
            </a:pPr>
            <a:endParaRPr lang="en-US" dirty="0" smtClean="0"/>
          </a:p>
          <a:p>
            <a:pPr marL="285750" indent="-285750">
              <a:buFontTx/>
              <a:buChar char="-"/>
            </a:pPr>
            <a:r>
              <a:rPr lang="en-US" dirty="0" smtClean="0"/>
              <a:t>Social Network</a:t>
            </a:r>
            <a:endParaRPr lang="fr-FR" dirty="0"/>
          </a:p>
        </p:txBody>
      </p:sp>
      <p:sp>
        <p:nvSpPr>
          <p:cNvPr id="12" name="ZoneTexte 11"/>
          <p:cNvSpPr txBox="1"/>
          <p:nvPr/>
        </p:nvSpPr>
        <p:spPr>
          <a:xfrm>
            <a:off x="3726909" y="2336306"/>
            <a:ext cx="1787254" cy="369332"/>
          </a:xfrm>
          <a:prstGeom prst="rect">
            <a:avLst/>
          </a:prstGeom>
          <a:noFill/>
        </p:spPr>
        <p:txBody>
          <a:bodyPr wrap="square" rtlCol="0">
            <a:spAutoFit/>
          </a:bodyPr>
          <a:lstStyle/>
          <a:p>
            <a:r>
              <a:rPr lang="fr-FR" b="1" dirty="0" smtClean="0"/>
              <a:t>OWNED MEDIA</a:t>
            </a:r>
            <a:endParaRPr lang="fr-FR" b="1" dirty="0"/>
          </a:p>
        </p:txBody>
      </p:sp>
      <p:sp>
        <p:nvSpPr>
          <p:cNvPr id="13" name="ZoneTexte 12"/>
          <p:cNvSpPr txBox="1"/>
          <p:nvPr/>
        </p:nvSpPr>
        <p:spPr>
          <a:xfrm>
            <a:off x="6477417" y="2336306"/>
            <a:ext cx="1787254" cy="369332"/>
          </a:xfrm>
          <a:prstGeom prst="rect">
            <a:avLst/>
          </a:prstGeom>
          <a:noFill/>
        </p:spPr>
        <p:txBody>
          <a:bodyPr wrap="square" rtlCol="0">
            <a:spAutoFit/>
          </a:bodyPr>
          <a:lstStyle/>
          <a:p>
            <a:pPr algn="ctr"/>
            <a:r>
              <a:rPr lang="fr-FR" b="1" dirty="0" smtClean="0"/>
              <a:t>PAID MEDIA</a:t>
            </a:r>
            <a:endParaRPr lang="fr-FR" b="1" dirty="0"/>
          </a:p>
        </p:txBody>
      </p:sp>
      <p:sp>
        <p:nvSpPr>
          <p:cNvPr id="15" name="Rectangle 14"/>
          <p:cNvSpPr/>
          <p:nvPr/>
        </p:nvSpPr>
        <p:spPr>
          <a:xfrm>
            <a:off x="6322131" y="3075921"/>
            <a:ext cx="2695074" cy="646331"/>
          </a:xfrm>
          <a:prstGeom prst="rect">
            <a:avLst/>
          </a:prstGeom>
        </p:spPr>
        <p:txBody>
          <a:bodyPr wrap="square">
            <a:spAutoFit/>
          </a:bodyPr>
          <a:lstStyle/>
          <a:p>
            <a:pPr marL="285750" indent="-285750">
              <a:buFontTx/>
              <a:buChar char="-"/>
            </a:pPr>
            <a:r>
              <a:rPr lang="en-US" dirty="0" smtClean="0"/>
              <a:t>ELLE magazine partnership</a:t>
            </a:r>
            <a:endParaRPr lang="fr-FR" dirty="0"/>
          </a:p>
        </p:txBody>
      </p:sp>
    </p:spTree>
    <p:extLst>
      <p:ext uri="{BB962C8B-B14F-4D97-AF65-F5344CB8AC3E}">
        <p14:creationId xmlns:p14="http://schemas.microsoft.com/office/powerpoint/2010/main" val="395089887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87910" y="508000"/>
            <a:ext cx="7319569" cy="523220"/>
          </a:xfrm>
          <a:prstGeom prst="rect">
            <a:avLst/>
          </a:prstGeom>
          <a:noFill/>
        </p:spPr>
        <p:txBody>
          <a:bodyPr wrap="square" rtlCol="0">
            <a:spAutoFit/>
          </a:bodyPr>
          <a:lstStyle/>
          <a:p>
            <a:r>
              <a:rPr lang="fr-FR" sz="2800" u="sng" dirty="0" smtClean="0">
                <a:latin typeface="ADAM.CG PRO"/>
                <a:cs typeface="ADAM.CG PRO"/>
              </a:rPr>
              <a:t>WEBSITE</a:t>
            </a:r>
            <a:endParaRPr lang="fr-FR" sz="2800" u="sng" dirty="0">
              <a:latin typeface="ADAM.CG PRO"/>
              <a:cs typeface="ADAM.CG PRO"/>
            </a:endParaRPr>
          </a:p>
        </p:txBody>
      </p:sp>
      <p:pic>
        <p:nvPicPr>
          <p:cNvPr id="4" name="Image 3"/>
          <p:cNvPicPr>
            <a:picLocks noChangeAspect="1"/>
          </p:cNvPicPr>
          <p:nvPr/>
        </p:nvPicPr>
        <p:blipFill>
          <a:blip r:embed="rId2"/>
          <a:stretch>
            <a:fillRect/>
          </a:stretch>
        </p:blipFill>
        <p:spPr>
          <a:xfrm>
            <a:off x="0" y="177800"/>
            <a:ext cx="9144000" cy="6483335"/>
          </a:xfrm>
          <a:prstGeom prst="rect">
            <a:avLst/>
          </a:prstGeom>
        </p:spPr>
      </p:pic>
    </p:spTree>
    <p:extLst>
      <p:ext uri="{BB962C8B-B14F-4D97-AF65-F5344CB8AC3E}">
        <p14:creationId xmlns:p14="http://schemas.microsoft.com/office/powerpoint/2010/main" val="396345010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0" y="190500"/>
            <a:ext cx="9144000" cy="6461615"/>
          </a:xfrm>
          <a:prstGeom prst="rect">
            <a:avLst/>
          </a:prstGeom>
        </p:spPr>
      </p:pic>
      <p:cxnSp>
        <p:nvCxnSpPr>
          <p:cNvPr id="9" name="Connecteur droit 8"/>
          <p:cNvCxnSpPr/>
          <p:nvPr/>
        </p:nvCxnSpPr>
        <p:spPr>
          <a:xfrm flipH="1">
            <a:off x="2226229" y="1442552"/>
            <a:ext cx="15678" cy="393565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396220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190500"/>
            <a:ext cx="9144000" cy="6461615"/>
          </a:xfrm>
          <a:prstGeom prst="rect">
            <a:avLst/>
          </a:prstGeom>
        </p:spPr>
      </p:pic>
      <p:cxnSp>
        <p:nvCxnSpPr>
          <p:cNvPr id="5" name="Connecteur droit 4"/>
          <p:cNvCxnSpPr/>
          <p:nvPr/>
        </p:nvCxnSpPr>
        <p:spPr>
          <a:xfrm flipH="1">
            <a:off x="1724544" y="1662071"/>
            <a:ext cx="15678" cy="393565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89786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5809" y="3400823"/>
            <a:ext cx="4624910" cy="1143000"/>
          </a:xfrm>
        </p:spPr>
        <p:txBody>
          <a:bodyPr>
            <a:normAutofit fontScale="90000"/>
          </a:bodyPr>
          <a:lstStyle/>
          <a:p>
            <a:r>
              <a:rPr lang="fr-FR" dirty="0" smtClean="0">
                <a:latin typeface="Arenq"/>
                <a:cs typeface="Arenq"/>
              </a:rPr>
              <a:t>MOODBOARD</a:t>
            </a:r>
            <a:br>
              <a:rPr lang="fr-FR" dirty="0" smtClean="0">
                <a:latin typeface="Arenq"/>
                <a:cs typeface="Arenq"/>
              </a:rPr>
            </a:br>
            <a:r>
              <a:rPr lang="fr-FR" dirty="0" smtClean="0">
                <a:latin typeface="Arenq"/>
                <a:cs typeface="Arenq"/>
              </a:rPr>
              <a:t>and inspiration</a:t>
            </a:r>
            <a:endParaRPr lang="fr-FR" dirty="0">
              <a:latin typeface="Arenq"/>
              <a:cs typeface="Arenq"/>
            </a:endParaRPr>
          </a:p>
        </p:txBody>
      </p:sp>
      <p:sp>
        <p:nvSpPr>
          <p:cNvPr id="5" name="Rectangle 4"/>
          <p:cNvSpPr/>
          <p:nvPr/>
        </p:nvSpPr>
        <p:spPr>
          <a:xfrm>
            <a:off x="2275809" y="2069749"/>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3639768" y="206974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4958055" y="2069749"/>
            <a:ext cx="1190134" cy="111076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6227948" y="2069749"/>
            <a:ext cx="672771" cy="1110765"/>
          </a:xfrm>
          <a:prstGeom prst="rect">
            <a:avLst/>
          </a:prstGeom>
          <a:solidFill>
            <a:srgbClr val="8072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860172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90500"/>
            <a:ext cx="9144000" cy="6461615"/>
          </a:xfrm>
          <a:prstGeom prst="rect">
            <a:avLst/>
          </a:prstGeom>
        </p:spPr>
      </p:pic>
    </p:spTree>
    <p:extLst>
      <p:ext uri="{BB962C8B-B14F-4D97-AF65-F5344CB8AC3E}">
        <p14:creationId xmlns:p14="http://schemas.microsoft.com/office/powerpoint/2010/main" val="411365783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1276316"/>
            <a:ext cx="4310053" cy="954107"/>
          </a:xfrm>
          <a:prstGeom prst="rect">
            <a:avLst/>
          </a:prstGeom>
          <a:noFill/>
        </p:spPr>
        <p:txBody>
          <a:bodyPr wrap="square" rtlCol="0">
            <a:spAutoFit/>
          </a:bodyPr>
          <a:lstStyle/>
          <a:p>
            <a:pPr algn="ctr"/>
            <a:r>
              <a:rPr lang="fr-FR" sz="2800" u="sng" dirty="0" smtClean="0">
                <a:latin typeface="Arenq"/>
                <a:cs typeface="Arenq"/>
              </a:rPr>
              <a:t>VISUAL OF THE </a:t>
            </a:r>
          </a:p>
          <a:p>
            <a:pPr algn="ctr"/>
            <a:r>
              <a:rPr lang="fr-FR" sz="2800" u="sng" dirty="0" smtClean="0">
                <a:latin typeface="Arenq"/>
                <a:cs typeface="Arenq"/>
              </a:rPr>
              <a:t>CAMPAIGN</a:t>
            </a:r>
            <a:endParaRPr lang="fr-FR" sz="2800" u="sng" dirty="0">
              <a:latin typeface="Arenq"/>
              <a:cs typeface="Arenq"/>
            </a:endParaRPr>
          </a:p>
        </p:txBody>
      </p:sp>
      <p:pic>
        <p:nvPicPr>
          <p:cNvPr id="3" name="Image 2"/>
          <p:cNvPicPr>
            <a:picLocks noChangeAspect="1"/>
          </p:cNvPicPr>
          <p:nvPr/>
        </p:nvPicPr>
        <p:blipFill rotWithShape="1">
          <a:blip r:embed="rId2"/>
          <a:srcRect b="5631"/>
          <a:stretch/>
        </p:blipFill>
        <p:spPr>
          <a:xfrm>
            <a:off x="4310053" y="501757"/>
            <a:ext cx="4365123" cy="5879966"/>
          </a:xfrm>
          <a:prstGeom prst="rect">
            <a:avLst/>
          </a:prstGeom>
          <a:ln>
            <a:solidFill>
              <a:schemeClr val="tx1"/>
            </a:solidFill>
          </a:ln>
        </p:spPr>
      </p:pic>
    </p:spTree>
    <p:extLst>
      <p:ext uri="{BB962C8B-B14F-4D97-AF65-F5344CB8AC3E}">
        <p14:creationId xmlns:p14="http://schemas.microsoft.com/office/powerpoint/2010/main" val="396702436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72342" y="508000"/>
            <a:ext cx="8887336" cy="523220"/>
          </a:xfrm>
          <a:prstGeom prst="rect">
            <a:avLst/>
          </a:prstGeom>
          <a:noFill/>
        </p:spPr>
        <p:txBody>
          <a:bodyPr wrap="square" rtlCol="0">
            <a:spAutoFit/>
          </a:bodyPr>
          <a:lstStyle/>
          <a:p>
            <a:r>
              <a:rPr lang="fr-FR" sz="2800" u="sng" dirty="0" smtClean="0">
                <a:latin typeface="Arenq"/>
                <a:cs typeface="Arenq"/>
              </a:rPr>
              <a:t>SOCIAL NETWORKS ADAPT FOR THE CAMPAIGN</a:t>
            </a:r>
            <a:endParaRPr lang="fr-FR" sz="2800" u="sng" dirty="0">
              <a:latin typeface="Arenq"/>
              <a:cs typeface="Arenq"/>
            </a:endParaRPr>
          </a:p>
        </p:txBody>
      </p:sp>
      <p:pic>
        <p:nvPicPr>
          <p:cNvPr id="2" name="Image 1"/>
          <p:cNvPicPr>
            <a:picLocks noChangeAspect="1"/>
          </p:cNvPicPr>
          <p:nvPr/>
        </p:nvPicPr>
        <p:blipFill>
          <a:blip r:embed="rId2"/>
          <a:stretch>
            <a:fillRect/>
          </a:stretch>
        </p:blipFill>
        <p:spPr>
          <a:xfrm>
            <a:off x="973918" y="1931326"/>
            <a:ext cx="7225620" cy="4591650"/>
          </a:xfrm>
          <a:prstGeom prst="rect">
            <a:avLst/>
          </a:prstGeom>
        </p:spPr>
      </p:pic>
      <p:sp>
        <p:nvSpPr>
          <p:cNvPr id="5" name="ZoneTexte 4"/>
          <p:cNvSpPr txBox="1"/>
          <p:nvPr/>
        </p:nvSpPr>
        <p:spPr>
          <a:xfrm>
            <a:off x="0" y="1276316"/>
            <a:ext cx="9144000" cy="400110"/>
          </a:xfrm>
          <a:prstGeom prst="rect">
            <a:avLst/>
          </a:prstGeom>
          <a:noFill/>
        </p:spPr>
        <p:txBody>
          <a:bodyPr wrap="square" rtlCol="0">
            <a:spAutoFit/>
          </a:bodyPr>
          <a:lstStyle/>
          <a:p>
            <a:pPr algn="ctr"/>
            <a:r>
              <a:rPr lang="fr-FR" sz="2000" u="sng" dirty="0" smtClean="0">
                <a:latin typeface="Arenq"/>
                <a:cs typeface="Arenq"/>
              </a:rPr>
              <a:t>FACEBOOK PAGE</a:t>
            </a:r>
            <a:endParaRPr lang="fr-FR" sz="2000" u="sng" dirty="0">
              <a:latin typeface="Arenq"/>
              <a:cs typeface="Arenq"/>
            </a:endParaRPr>
          </a:p>
        </p:txBody>
      </p:sp>
    </p:spTree>
    <p:extLst>
      <p:ext uri="{BB962C8B-B14F-4D97-AF65-F5344CB8AC3E}">
        <p14:creationId xmlns:p14="http://schemas.microsoft.com/office/powerpoint/2010/main" val="77715093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62485" y="508000"/>
            <a:ext cx="9373343" cy="523220"/>
          </a:xfrm>
          <a:prstGeom prst="rect">
            <a:avLst/>
          </a:prstGeom>
          <a:noFill/>
        </p:spPr>
        <p:txBody>
          <a:bodyPr wrap="square" rtlCol="0">
            <a:spAutoFit/>
          </a:bodyPr>
          <a:lstStyle/>
          <a:p>
            <a:r>
              <a:rPr lang="fr-FR" sz="2800" u="sng" dirty="0" smtClean="0">
                <a:latin typeface="Arenq"/>
                <a:cs typeface="Arenq"/>
              </a:rPr>
              <a:t>SOCIAL NETWORKS ADAPT FOR THE CAMPAIGN</a:t>
            </a:r>
            <a:endParaRPr lang="fr-FR" sz="2800" u="sng" dirty="0">
              <a:latin typeface="Arenq"/>
              <a:cs typeface="Arenq"/>
            </a:endParaRPr>
          </a:p>
        </p:txBody>
      </p:sp>
      <p:pic>
        <p:nvPicPr>
          <p:cNvPr id="3" name="Image 2"/>
          <p:cNvPicPr>
            <a:picLocks noChangeAspect="1"/>
          </p:cNvPicPr>
          <p:nvPr/>
        </p:nvPicPr>
        <p:blipFill>
          <a:blip r:embed="rId2"/>
          <a:stretch>
            <a:fillRect/>
          </a:stretch>
        </p:blipFill>
        <p:spPr>
          <a:xfrm>
            <a:off x="4546525" y="1814726"/>
            <a:ext cx="4132633" cy="4132633"/>
          </a:xfrm>
          <a:prstGeom prst="rect">
            <a:avLst/>
          </a:prstGeom>
        </p:spPr>
      </p:pic>
      <p:pic>
        <p:nvPicPr>
          <p:cNvPr id="6" name="Image 5"/>
          <p:cNvPicPr>
            <a:picLocks noChangeAspect="1"/>
          </p:cNvPicPr>
          <p:nvPr/>
        </p:nvPicPr>
        <p:blipFill rotWithShape="1">
          <a:blip r:embed="rId3"/>
          <a:srcRect b="5631"/>
          <a:stretch/>
        </p:blipFill>
        <p:spPr>
          <a:xfrm>
            <a:off x="573165" y="1814726"/>
            <a:ext cx="3038125" cy="4092456"/>
          </a:xfrm>
          <a:prstGeom prst="rect">
            <a:avLst/>
          </a:prstGeom>
          <a:ln>
            <a:solidFill>
              <a:schemeClr val="tx1"/>
            </a:solidFill>
          </a:ln>
        </p:spPr>
      </p:pic>
    </p:spTree>
    <p:extLst>
      <p:ext uri="{BB962C8B-B14F-4D97-AF65-F5344CB8AC3E}">
        <p14:creationId xmlns:p14="http://schemas.microsoft.com/office/powerpoint/2010/main" val="98766990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87909" y="508000"/>
            <a:ext cx="6269165" cy="523220"/>
          </a:xfrm>
          <a:prstGeom prst="rect">
            <a:avLst/>
          </a:prstGeom>
          <a:noFill/>
        </p:spPr>
        <p:txBody>
          <a:bodyPr wrap="square" rtlCol="0">
            <a:spAutoFit/>
          </a:bodyPr>
          <a:lstStyle/>
          <a:p>
            <a:r>
              <a:rPr lang="fr-FR" sz="2800" u="sng" dirty="0" smtClean="0">
                <a:latin typeface="Arenq"/>
                <a:cs typeface="Arenq"/>
              </a:rPr>
              <a:t>PR: </a:t>
            </a:r>
            <a:r>
              <a:rPr lang="fr-FR" sz="2800" u="sng" dirty="0" err="1" smtClean="0">
                <a:latin typeface="Arenq"/>
                <a:cs typeface="Arenq"/>
              </a:rPr>
              <a:t>Strategy</a:t>
            </a:r>
            <a:r>
              <a:rPr lang="fr-FR" sz="2800" u="sng" dirty="0" smtClean="0">
                <a:latin typeface="Arenq"/>
                <a:cs typeface="Arenq"/>
              </a:rPr>
              <a:t> </a:t>
            </a:r>
            <a:r>
              <a:rPr lang="fr-FR" sz="2800" u="sng" dirty="0" err="1" smtClean="0">
                <a:latin typeface="Arenq"/>
                <a:cs typeface="Arenq"/>
              </a:rPr>
              <a:t>with</a:t>
            </a:r>
            <a:r>
              <a:rPr lang="fr-FR" sz="2800" u="sng" dirty="0" smtClean="0">
                <a:latin typeface="Arenq"/>
                <a:cs typeface="Arenq"/>
              </a:rPr>
              <a:t> </a:t>
            </a:r>
            <a:r>
              <a:rPr lang="fr-FR" sz="2800" u="sng" dirty="0" err="1" smtClean="0">
                <a:latin typeface="Arenq"/>
                <a:cs typeface="Arenq"/>
              </a:rPr>
              <a:t>journalist</a:t>
            </a:r>
            <a:r>
              <a:rPr lang="fr-FR" sz="2800" u="sng" dirty="0" smtClean="0">
                <a:latin typeface="Arenq"/>
                <a:cs typeface="Arenq"/>
              </a:rPr>
              <a:t> </a:t>
            </a:r>
            <a:endParaRPr lang="fr-FR" sz="2800" u="sng" dirty="0">
              <a:latin typeface="Arenq"/>
              <a:cs typeface="Arenq"/>
            </a:endParaRPr>
          </a:p>
        </p:txBody>
      </p:sp>
      <p:sp>
        <p:nvSpPr>
          <p:cNvPr id="6" name="ZoneTexte 5"/>
          <p:cNvSpPr txBox="1"/>
          <p:nvPr/>
        </p:nvSpPr>
        <p:spPr>
          <a:xfrm>
            <a:off x="778933" y="1805600"/>
            <a:ext cx="7514553" cy="3477875"/>
          </a:xfrm>
          <a:prstGeom prst="rect">
            <a:avLst/>
          </a:prstGeom>
          <a:noFill/>
        </p:spPr>
        <p:txBody>
          <a:bodyPr wrap="square" rtlCol="0">
            <a:spAutoFit/>
          </a:bodyPr>
          <a:lstStyle/>
          <a:p>
            <a:pPr marL="285750" indent="-285750">
              <a:buFont typeface="Wingdings" charset="2"/>
              <a:buChar char="§"/>
            </a:pPr>
            <a:r>
              <a:rPr lang="fr-FR" sz="2000" dirty="0" err="1" smtClean="0">
                <a:latin typeface="+mj-lt"/>
                <a:cs typeface="ADAM.CG PRO"/>
              </a:rPr>
              <a:t>Creation</a:t>
            </a:r>
            <a:r>
              <a:rPr lang="fr-FR" sz="2000" dirty="0" smtClean="0">
                <a:latin typeface="+mj-lt"/>
                <a:cs typeface="ADAM.CG PRO"/>
              </a:rPr>
              <a:t> of </a:t>
            </a:r>
            <a:r>
              <a:rPr lang="fr-FR" sz="2000" dirty="0" err="1" smtClean="0">
                <a:latin typeface="+mj-lt"/>
                <a:cs typeface="ADAM.CG PRO"/>
              </a:rPr>
              <a:t>press</a:t>
            </a:r>
            <a:r>
              <a:rPr lang="fr-FR" sz="2000" dirty="0" smtClean="0">
                <a:latin typeface="+mj-lt"/>
                <a:cs typeface="ADAM.CG PRO"/>
              </a:rPr>
              <a:t> release</a:t>
            </a:r>
          </a:p>
          <a:p>
            <a:pPr marL="285750" indent="-285750">
              <a:buFont typeface="Wingdings" charset="2"/>
              <a:buChar char="§"/>
            </a:pPr>
            <a:endParaRPr lang="fr-FR" sz="2000" b="1" dirty="0" smtClean="0"/>
          </a:p>
          <a:p>
            <a:pPr marL="285750" indent="-285750">
              <a:buFont typeface="Wingdings" charset="2"/>
              <a:buChar char="§"/>
            </a:pPr>
            <a:endParaRPr lang="fr-FR" sz="2000" b="1" dirty="0" smtClean="0"/>
          </a:p>
          <a:p>
            <a:pPr marL="285750" indent="-285750">
              <a:buFont typeface="Wingdings" charset="2"/>
              <a:buChar char="§"/>
            </a:pPr>
            <a:r>
              <a:rPr lang="fr-FR" sz="2000" dirty="0" smtClean="0"/>
              <a:t>Printing </a:t>
            </a:r>
            <a:r>
              <a:rPr lang="fr-FR" sz="2000" dirty="0" err="1" smtClean="0"/>
              <a:t>press</a:t>
            </a:r>
            <a:r>
              <a:rPr lang="fr-FR" sz="2000" dirty="0" smtClean="0"/>
              <a:t> release</a:t>
            </a:r>
          </a:p>
          <a:p>
            <a:pPr marL="285750" indent="-285750">
              <a:buFont typeface="Wingdings" charset="2"/>
              <a:buChar char="§"/>
            </a:pPr>
            <a:endParaRPr lang="fr-FR" sz="2000" b="1" dirty="0" smtClean="0"/>
          </a:p>
          <a:p>
            <a:pPr marL="285750" indent="-285750">
              <a:buFont typeface="Wingdings" charset="2"/>
              <a:buChar char="§"/>
            </a:pPr>
            <a:endParaRPr lang="fr-FR" sz="2000" b="1" dirty="0"/>
          </a:p>
          <a:p>
            <a:pPr marL="285750" indent="-285750">
              <a:buFont typeface="Wingdings" charset="2"/>
              <a:buChar char="§"/>
            </a:pPr>
            <a:r>
              <a:rPr lang="fr-FR" sz="2000" dirty="0" err="1"/>
              <a:t>Send</a:t>
            </a:r>
            <a:r>
              <a:rPr lang="fr-FR" sz="2000" dirty="0"/>
              <a:t> to </a:t>
            </a:r>
            <a:r>
              <a:rPr lang="fr-FR" sz="2000" dirty="0" smtClean="0"/>
              <a:t>the </a:t>
            </a:r>
            <a:r>
              <a:rPr lang="fr-FR" sz="2000" dirty="0" err="1"/>
              <a:t>journalist</a:t>
            </a:r>
            <a:r>
              <a:rPr lang="fr-FR" sz="2000" dirty="0"/>
              <a:t> </a:t>
            </a:r>
            <a:r>
              <a:rPr lang="fr-FR" sz="2000" dirty="0" smtClean="0"/>
              <a:t>the media kit, </a:t>
            </a:r>
            <a:r>
              <a:rPr lang="fr-FR" sz="2000" dirty="0" err="1" smtClean="0"/>
              <a:t>with</a:t>
            </a:r>
            <a:r>
              <a:rPr lang="fr-FR" sz="2000" dirty="0" smtClean="0"/>
              <a:t> a </a:t>
            </a:r>
            <a:r>
              <a:rPr lang="fr-FR" sz="2000" dirty="0" err="1" smtClean="0"/>
              <a:t>little</a:t>
            </a:r>
            <a:r>
              <a:rPr lang="fr-FR" sz="2000" dirty="0" smtClean="0"/>
              <a:t> </a:t>
            </a:r>
            <a:r>
              <a:rPr lang="fr-FR" sz="2000" dirty="0" err="1" smtClean="0"/>
              <a:t>product</a:t>
            </a:r>
            <a:r>
              <a:rPr lang="fr-FR" sz="2000" dirty="0" smtClean="0"/>
              <a:t> of the brand and </a:t>
            </a:r>
            <a:r>
              <a:rPr lang="fr-FR" sz="2000" dirty="0"/>
              <a:t>invitation </a:t>
            </a:r>
            <a:r>
              <a:rPr lang="fr-FR" sz="2000" dirty="0" smtClean="0"/>
              <a:t>for the cocktail </a:t>
            </a:r>
            <a:r>
              <a:rPr lang="fr-FR" sz="2000" dirty="0"/>
              <a:t>the first </a:t>
            </a:r>
            <a:r>
              <a:rPr lang="fr-FR" sz="2000" dirty="0" err="1"/>
              <a:t>day</a:t>
            </a:r>
            <a:r>
              <a:rPr lang="fr-FR" sz="2000" dirty="0"/>
              <a:t> in the </a:t>
            </a:r>
            <a:r>
              <a:rPr lang="fr-FR" sz="2000" dirty="0" smtClean="0"/>
              <a:t>city</a:t>
            </a:r>
          </a:p>
          <a:p>
            <a:pPr marL="285750" indent="-285750">
              <a:buFont typeface="Wingdings" charset="2"/>
              <a:buChar char="§"/>
            </a:pPr>
            <a:endParaRPr lang="fr-FR" sz="2000" b="1" dirty="0" smtClean="0"/>
          </a:p>
          <a:p>
            <a:endParaRPr lang="fr-FR" sz="2000" b="1" dirty="0"/>
          </a:p>
          <a:p>
            <a:pPr marL="285750" indent="-285750">
              <a:buFont typeface="Wingdings" charset="2"/>
              <a:buChar char="§"/>
            </a:pPr>
            <a:r>
              <a:rPr lang="fr-FR" sz="2000" dirty="0" smtClean="0"/>
              <a:t>Cocktail - </a:t>
            </a:r>
            <a:r>
              <a:rPr lang="fr-FR" sz="2000" dirty="0" err="1"/>
              <a:t>P</a:t>
            </a:r>
            <a:r>
              <a:rPr lang="fr-FR" sz="2000" dirty="0" err="1" smtClean="0"/>
              <a:t>ress</a:t>
            </a:r>
            <a:r>
              <a:rPr lang="fr-FR" sz="2000" dirty="0" smtClean="0"/>
              <a:t> </a:t>
            </a:r>
            <a:r>
              <a:rPr lang="fr-FR" sz="2000" dirty="0" err="1" smtClean="0"/>
              <a:t>launch</a:t>
            </a:r>
            <a:endParaRPr lang="fr-FR" sz="2000" dirty="0"/>
          </a:p>
        </p:txBody>
      </p:sp>
      <p:sp>
        <p:nvSpPr>
          <p:cNvPr id="3" name="Flèche vers le bas 2"/>
          <p:cNvSpPr/>
          <p:nvPr/>
        </p:nvSpPr>
        <p:spPr>
          <a:xfrm>
            <a:off x="1928353" y="2320626"/>
            <a:ext cx="282198" cy="454718"/>
          </a:xfrm>
          <a:prstGeom prst="downArrow">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Flèche vers le bas 6"/>
          <p:cNvSpPr/>
          <p:nvPr/>
        </p:nvSpPr>
        <p:spPr>
          <a:xfrm>
            <a:off x="1928353" y="3209982"/>
            <a:ext cx="282198" cy="454718"/>
          </a:xfrm>
          <a:prstGeom prst="downArrow">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Flèche vers le bas 7"/>
          <p:cNvSpPr/>
          <p:nvPr/>
        </p:nvSpPr>
        <p:spPr>
          <a:xfrm>
            <a:off x="1928353" y="4417335"/>
            <a:ext cx="282198" cy="454718"/>
          </a:xfrm>
          <a:prstGeom prst="downArrow">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Flèche vers la droite 8"/>
          <p:cNvSpPr/>
          <p:nvPr/>
        </p:nvSpPr>
        <p:spPr>
          <a:xfrm>
            <a:off x="2524104" y="5754526"/>
            <a:ext cx="1567767" cy="439038"/>
          </a:xfrm>
          <a:prstGeom prs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a:off x="4525687" y="5624687"/>
            <a:ext cx="4462773" cy="707886"/>
          </a:xfrm>
          <a:prstGeom prst="rect">
            <a:avLst/>
          </a:prstGeom>
          <a:noFill/>
        </p:spPr>
        <p:txBody>
          <a:bodyPr wrap="square" rtlCol="0">
            <a:spAutoFit/>
          </a:bodyPr>
          <a:lstStyle/>
          <a:p>
            <a:r>
              <a:rPr lang="fr-FR" sz="2000" b="1" dirty="0">
                <a:latin typeface="Calibri"/>
                <a:cs typeface="Calibri"/>
              </a:rPr>
              <a:t>To </a:t>
            </a:r>
            <a:r>
              <a:rPr lang="fr-FR" sz="2000" b="1" dirty="0" err="1">
                <a:latin typeface="Calibri"/>
                <a:cs typeface="Calibri"/>
              </a:rPr>
              <a:t>adhere</a:t>
            </a:r>
            <a:r>
              <a:rPr lang="fr-FR" sz="2000" b="1" dirty="0">
                <a:latin typeface="Calibri"/>
                <a:cs typeface="Calibri"/>
              </a:rPr>
              <a:t> the </a:t>
            </a:r>
            <a:r>
              <a:rPr lang="fr-FR" sz="2000" b="1" dirty="0" err="1">
                <a:latin typeface="Calibri"/>
                <a:cs typeface="Calibri"/>
              </a:rPr>
              <a:t>journalists</a:t>
            </a:r>
            <a:r>
              <a:rPr lang="fr-FR" sz="2000" b="1" dirty="0">
                <a:latin typeface="Calibri"/>
                <a:cs typeface="Calibri"/>
              </a:rPr>
              <a:t> and </a:t>
            </a:r>
            <a:r>
              <a:rPr lang="fr-FR" sz="2000" b="1" dirty="0" err="1">
                <a:latin typeface="Calibri"/>
                <a:cs typeface="Calibri"/>
              </a:rPr>
              <a:t>they</a:t>
            </a:r>
            <a:r>
              <a:rPr lang="fr-FR" sz="2000" b="1" dirty="0">
                <a:latin typeface="Calibri"/>
                <a:cs typeface="Calibri"/>
              </a:rPr>
              <a:t> talk about the brand: </a:t>
            </a:r>
            <a:r>
              <a:rPr lang="fr-FR" sz="2000" b="1" dirty="0" err="1">
                <a:latin typeface="Calibri"/>
                <a:cs typeface="Calibri"/>
              </a:rPr>
              <a:t>press</a:t>
            </a:r>
            <a:r>
              <a:rPr lang="fr-FR" sz="2000" b="1" dirty="0">
                <a:latin typeface="Calibri"/>
                <a:cs typeface="Calibri"/>
              </a:rPr>
              <a:t> </a:t>
            </a:r>
            <a:r>
              <a:rPr lang="fr-FR" sz="2000" b="1" dirty="0" err="1">
                <a:latin typeface="Calibri"/>
                <a:cs typeface="Calibri"/>
              </a:rPr>
              <a:t>coverage</a:t>
            </a:r>
            <a:endParaRPr lang="fr-FR" sz="2000" b="1" dirty="0">
              <a:latin typeface="Calibri"/>
              <a:cs typeface="Calibri"/>
            </a:endParaRPr>
          </a:p>
        </p:txBody>
      </p:sp>
      <p:pic>
        <p:nvPicPr>
          <p:cNvPr id="11" name="Image 10"/>
          <p:cNvPicPr>
            <a:picLocks noChangeAspect="1"/>
          </p:cNvPicPr>
          <p:nvPr/>
        </p:nvPicPr>
        <p:blipFill>
          <a:blip r:embed="rId2"/>
          <a:stretch>
            <a:fillRect/>
          </a:stretch>
        </p:blipFill>
        <p:spPr>
          <a:xfrm>
            <a:off x="4358391" y="1524490"/>
            <a:ext cx="1261880" cy="1639804"/>
          </a:xfrm>
          <a:prstGeom prst="rect">
            <a:avLst/>
          </a:prstGeom>
        </p:spPr>
      </p:pic>
      <p:pic>
        <p:nvPicPr>
          <p:cNvPr id="12" name="Image 11"/>
          <p:cNvPicPr>
            <a:picLocks noChangeAspect="1"/>
          </p:cNvPicPr>
          <p:nvPr/>
        </p:nvPicPr>
        <p:blipFill>
          <a:blip r:embed="rId3"/>
          <a:stretch>
            <a:fillRect/>
          </a:stretch>
        </p:blipFill>
        <p:spPr>
          <a:xfrm>
            <a:off x="5930388" y="1564602"/>
            <a:ext cx="1239341" cy="1669146"/>
          </a:xfrm>
          <a:prstGeom prst="rect">
            <a:avLst/>
          </a:prstGeom>
        </p:spPr>
      </p:pic>
      <p:pic>
        <p:nvPicPr>
          <p:cNvPr id="13" name="Image 12"/>
          <p:cNvPicPr>
            <a:picLocks noChangeAspect="1"/>
          </p:cNvPicPr>
          <p:nvPr/>
        </p:nvPicPr>
        <p:blipFill>
          <a:blip r:embed="rId4"/>
          <a:stretch>
            <a:fillRect/>
          </a:stretch>
        </p:blipFill>
        <p:spPr>
          <a:xfrm>
            <a:off x="7515373" y="1564602"/>
            <a:ext cx="1252504" cy="1670005"/>
          </a:xfrm>
          <a:prstGeom prst="rect">
            <a:avLst/>
          </a:prstGeom>
        </p:spPr>
      </p:pic>
    </p:spTree>
    <p:extLst>
      <p:ext uri="{BB962C8B-B14F-4D97-AF65-F5344CB8AC3E}">
        <p14:creationId xmlns:p14="http://schemas.microsoft.com/office/powerpoint/2010/main" val="58895669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87909" y="508000"/>
            <a:ext cx="6269165" cy="523220"/>
          </a:xfrm>
          <a:prstGeom prst="rect">
            <a:avLst/>
          </a:prstGeom>
          <a:noFill/>
        </p:spPr>
        <p:txBody>
          <a:bodyPr wrap="square" rtlCol="0">
            <a:spAutoFit/>
          </a:bodyPr>
          <a:lstStyle/>
          <a:p>
            <a:r>
              <a:rPr lang="fr-FR" sz="2800" u="sng" dirty="0" smtClean="0">
                <a:latin typeface="Arenq"/>
                <a:cs typeface="Arenq"/>
              </a:rPr>
              <a:t>PR: </a:t>
            </a:r>
            <a:r>
              <a:rPr lang="fr-FR" sz="2800" u="sng" dirty="0" err="1" smtClean="0">
                <a:latin typeface="Arenq"/>
                <a:cs typeface="Arenq"/>
              </a:rPr>
              <a:t>press</a:t>
            </a:r>
            <a:r>
              <a:rPr lang="fr-FR" sz="2800" u="sng" dirty="0" smtClean="0">
                <a:latin typeface="Arenq"/>
                <a:cs typeface="Arenq"/>
              </a:rPr>
              <a:t> release  </a:t>
            </a:r>
            <a:endParaRPr lang="fr-FR" sz="2800" u="sng" dirty="0">
              <a:latin typeface="Arenq"/>
              <a:cs typeface="Arenq"/>
            </a:endParaRPr>
          </a:p>
        </p:txBody>
      </p:sp>
      <p:pic>
        <p:nvPicPr>
          <p:cNvPr id="2" name="Image 1"/>
          <p:cNvPicPr>
            <a:picLocks noChangeAspect="1"/>
          </p:cNvPicPr>
          <p:nvPr/>
        </p:nvPicPr>
        <p:blipFill>
          <a:blip r:embed="rId2"/>
          <a:stretch>
            <a:fillRect/>
          </a:stretch>
        </p:blipFill>
        <p:spPr>
          <a:xfrm>
            <a:off x="487910" y="1364151"/>
            <a:ext cx="3760350" cy="5321369"/>
          </a:xfrm>
          <a:prstGeom prst="rect">
            <a:avLst/>
          </a:prstGeom>
          <a:ln>
            <a:solidFill>
              <a:srgbClr val="BFBFBF"/>
            </a:solidFill>
          </a:ln>
        </p:spPr>
      </p:pic>
      <p:pic>
        <p:nvPicPr>
          <p:cNvPr id="3" name="Image 2"/>
          <p:cNvPicPr>
            <a:picLocks noChangeAspect="1"/>
          </p:cNvPicPr>
          <p:nvPr/>
        </p:nvPicPr>
        <p:blipFill>
          <a:blip r:embed="rId3"/>
          <a:stretch>
            <a:fillRect/>
          </a:stretch>
        </p:blipFill>
        <p:spPr>
          <a:xfrm>
            <a:off x="4485971" y="250879"/>
            <a:ext cx="4547046" cy="6434642"/>
          </a:xfrm>
          <a:prstGeom prst="rect">
            <a:avLst/>
          </a:prstGeom>
          <a:ln>
            <a:solidFill>
              <a:srgbClr val="BFBFBF"/>
            </a:solidFill>
          </a:ln>
        </p:spPr>
      </p:pic>
    </p:spTree>
    <p:extLst>
      <p:ext uri="{BB962C8B-B14F-4D97-AF65-F5344CB8AC3E}">
        <p14:creationId xmlns:p14="http://schemas.microsoft.com/office/powerpoint/2010/main" val="158984502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87909" y="508000"/>
            <a:ext cx="6269165" cy="523220"/>
          </a:xfrm>
          <a:prstGeom prst="rect">
            <a:avLst/>
          </a:prstGeom>
          <a:noFill/>
        </p:spPr>
        <p:txBody>
          <a:bodyPr wrap="square" rtlCol="0">
            <a:spAutoFit/>
          </a:bodyPr>
          <a:lstStyle/>
          <a:p>
            <a:r>
              <a:rPr lang="fr-FR" sz="2800" u="sng" dirty="0" err="1" smtClean="0">
                <a:latin typeface="Arenq"/>
                <a:cs typeface="Arenq"/>
              </a:rPr>
              <a:t>BLOGGeRs</a:t>
            </a:r>
            <a:r>
              <a:rPr lang="fr-FR" sz="2800" u="sng" dirty="0" smtClean="0">
                <a:latin typeface="Arenq"/>
                <a:cs typeface="Arenq"/>
              </a:rPr>
              <a:t> RELATION </a:t>
            </a:r>
            <a:endParaRPr lang="fr-FR" sz="2800" u="sng" dirty="0">
              <a:latin typeface="Arenq"/>
              <a:cs typeface="Arenq"/>
            </a:endParaRPr>
          </a:p>
        </p:txBody>
      </p:sp>
      <p:sp>
        <p:nvSpPr>
          <p:cNvPr id="4" name="ZoneTexte 3"/>
          <p:cNvSpPr txBox="1"/>
          <p:nvPr/>
        </p:nvSpPr>
        <p:spPr>
          <a:xfrm>
            <a:off x="487909" y="2370080"/>
            <a:ext cx="7514553" cy="3139321"/>
          </a:xfrm>
          <a:prstGeom prst="rect">
            <a:avLst/>
          </a:prstGeom>
          <a:noFill/>
        </p:spPr>
        <p:txBody>
          <a:bodyPr wrap="square" rtlCol="0">
            <a:spAutoFit/>
          </a:bodyPr>
          <a:lstStyle/>
          <a:p>
            <a:pPr marL="285750" indent="-285750">
              <a:buFont typeface="Wingdings" charset="2"/>
              <a:buChar char="§"/>
            </a:pPr>
            <a:r>
              <a:rPr lang="fr-FR" dirty="0" err="1" smtClean="0">
                <a:latin typeface="+mj-lt"/>
                <a:cs typeface="ADAM.CG PRO"/>
              </a:rPr>
              <a:t>Targeting</a:t>
            </a:r>
            <a:r>
              <a:rPr lang="fr-FR" dirty="0" smtClean="0">
                <a:latin typeface="+mj-lt"/>
                <a:cs typeface="ADAM.CG PRO"/>
              </a:rPr>
              <a:t> the </a:t>
            </a:r>
            <a:r>
              <a:rPr lang="fr-FR" dirty="0" err="1" smtClean="0">
                <a:latin typeface="+mj-lt"/>
                <a:cs typeface="ADAM.CG PRO"/>
              </a:rPr>
              <a:t>same</a:t>
            </a:r>
            <a:r>
              <a:rPr lang="fr-FR" dirty="0" smtClean="0">
                <a:latin typeface="+mj-lt"/>
                <a:cs typeface="ADAM.CG PRO"/>
              </a:rPr>
              <a:t> </a:t>
            </a:r>
            <a:r>
              <a:rPr lang="fr-FR" dirty="0" err="1" smtClean="0">
                <a:latin typeface="+mj-lt"/>
                <a:cs typeface="ADAM.CG PRO"/>
              </a:rPr>
              <a:t>universe</a:t>
            </a:r>
            <a:r>
              <a:rPr lang="fr-FR" dirty="0" smtClean="0">
                <a:latin typeface="+mj-lt"/>
                <a:cs typeface="ADAM.CG PRO"/>
              </a:rPr>
              <a:t> </a:t>
            </a:r>
            <a:r>
              <a:rPr lang="fr-FR" dirty="0" err="1" smtClean="0">
                <a:latin typeface="+mj-lt"/>
                <a:cs typeface="ADAM.CG PRO"/>
              </a:rPr>
              <a:t>bloggers</a:t>
            </a:r>
            <a:endParaRPr lang="fr-FR" dirty="0" smtClean="0">
              <a:latin typeface="+mj-lt"/>
              <a:cs typeface="ADAM.CG PRO"/>
            </a:endParaRPr>
          </a:p>
          <a:p>
            <a:endParaRPr lang="fr-FR" b="1" dirty="0" smtClean="0"/>
          </a:p>
          <a:p>
            <a:pPr marL="285750" indent="-285750">
              <a:buFont typeface="Wingdings" charset="2"/>
              <a:buChar char="§"/>
            </a:pPr>
            <a:endParaRPr lang="fr-FR" b="1" dirty="0" smtClean="0"/>
          </a:p>
          <a:p>
            <a:pPr marL="285750" indent="-285750">
              <a:buFont typeface="Wingdings" charset="2"/>
              <a:buChar char="§"/>
            </a:pPr>
            <a:r>
              <a:rPr lang="fr-FR" dirty="0" smtClean="0"/>
              <a:t>Contact + </a:t>
            </a:r>
            <a:r>
              <a:rPr lang="fr-FR" dirty="0" err="1" smtClean="0"/>
              <a:t>Send</a:t>
            </a:r>
            <a:r>
              <a:rPr lang="fr-FR" dirty="0" smtClean="0"/>
              <a:t> </a:t>
            </a:r>
            <a:r>
              <a:rPr lang="fr-FR" dirty="0" err="1" smtClean="0"/>
              <a:t>press</a:t>
            </a:r>
            <a:r>
              <a:rPr lang="fr-FR" dirty="0" smtClean="0"/>
              <a:t> release + Invitation for the breakfast </a:t>
            </a:r>
            <a:r>
              <a:rPr lang="fr-FR" dirty="0"/>
              <a:t>the first </a:t>
            </a:r>
            <a:r>
              <a:rPr lang="fr-FR" dirty="0" err="1"/>
              <a:t>day</a:t>
            </a:r>
            <a:r>
              <a:rPr lang="fr-FR" dirty="0"/>
              <a:t> in the city</a:t>
            </a:r>
          </a:p>
          <a:p>
            <a:endParaRPr lang="fr-FR" dirty="0" smtClean="0"/>
          </a:p>
          <a:p>
            <a:pPr marL="285750" indent="-285750">
              <a:buFont typeface="Wingdings" charset="2"/>
              <a:buChar char="§"/>
            </a:pPr>
            <a:endParaRPr lang="fr-FR" b="1" dirty="0" smtClean="0"/>
          </a:p>
          <a:p>
            <a:pPr marL="342900" indent="-342900">
              <a:buFont typeface="Wingdings" charset="2"/>
              <a:buChar char="§"/>
            </a:pPr>
            <a:r>
              <a:rPr lang="fr-FR" dirty="0" err="1" smtClean="0"/>
              <a:t>During</a:t>
            </a:r>
            <a:r>
              <a:rPr lang="fr-FR" dirty="0" smtClean="0"/>
              <a:t> the </a:t>
            </a:r>
            <a:r>
              <a:rPr lang="fr-FR" dirty="0" err="1" smtClean="0"/>
              <a:t>event</a:t>
            </a:r>
            <a:r>
              <a:rPr lang="fr-FR" dirty="0"/>
              <a:t>/breakfast: </a:t>
            </a:r>
            <a:r>
              <a:rPr lang="fr-FR" dirty="0" err="1"/>
              <a:t>discovery</a:t>
            </a:r>
            <a:r>
              <a:rPr lang="fr-FR" dirty="0"/>
              <a:t> and sharing </a:t>
            </a:r>
            <a:r>
              <a:rPr lang="fr-FR" dirty="0" err="1"/>
              <a:t>with</a:t>
            </a:r>
            <a:r>
              <a:rPr lang="fr-FR" dirty="0"/>
              <a:t> </a:t>
            </a:r>
            <a:r>
              <a:rPr lang="fr-FR" dirty="0" err="1"/>
              <a:t>employees</a:t>
            </a:r>
            <a:r>
              <a:rPr lang="fr-FR" dirty="0"/>
              <a:t>, brand </a:t>
            </a:r>
            <a:r>
              <a:rPr lang="fr-FR" dirty="0" err="1" smtClean="0"/>
              <a:t>presentation</a:t>
            </a:r>
            <a:r>
              <a:rPr lang="fr-FR" dirty="0" smtClean="0"/>
              <a:t>. And offer a </a:t>
            </a:r>
            <a:r>
              <a:rPr lang="fr-FR" dirty="0" err="1" smtClean="0"/>
              <a:t>small</a:t>
            </a:r>
            <a:r>
              <a:rPr lang="fr-FR" dirty="0" smtClean="0"/>
              <a:t> gift ! </a:t>
            </a:r>
          </a:p>
          <a:p>
            <a:endParaRPr lang="fr-FR" b="1" dirty="0" smtClean="0"/>
          </a:p>
          <a:p>
            <a:endParaRPr lang="fr-FR" b="1" dirty="0"/>
          </a:p>
        </p:txBody>
      </p:sp>
      <p:sp>
        <p:nvSpPr>
          <p:cNvPr id="7" name="Flèche vers le bas 6"/>
          <p:cNvSpPr/>
          <p:nvPr/>
        </p:nvSpPr>
        <p:spPr>
          <a:xfrm>
            <a:off x="1928353" y="2791026"/>
            <a:ext cx="282198" cy="454718"/>
          </a:xfrm>
          <a:prstGeom prst="downArrow">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Flèche vers le bas 7"/>
          <p:cNvSpPr/>
          <p:nvPr/>
        </p:nvSpPr>
        <p:spPr>
          <a:xfrm>
            <a:off x="1928353" y="3876381"/>
            <a:ext cx="282198" cy="454718"/>
          </a:xfrm>
          <a:prstGeom prst="downArrow">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Flèche vers la droite 9"/>
          <p:cNvSpPr/>
          <p:nvPr/>
        </p:nvSpPr>
        <p:spPr>
          <a:xfrm>
            <a:off x="642784" y="5962114"/>
            <a:ext cx="1567767" cy="439038"/>
          </a:xfrm>
          <a:prstGeom prs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p:cNvSpPr txBox="1"/>
          <p:nvPr/>
        </p:nvSpPr>
        <p:spPr>
          <a:xfrm>
            <a:off x="2471912" y="5832275"/>
            <a:ext cx="4462773" cy="707886"/>
          </a:xfrm>
          <a:prstGeom prst="rect">
            <a:avLst/>
          </a:prstGeom>
          <a:noFill/>
        </p:spPr>
        <p:txBody>
          <a:bodyPr wrap="square" rtlCol="0">
            <a:spAutoFit/>
          </a:bodyPr>
          <a:lstStyle/>
          <a:p>
            <a:r>
              <a:rPr lang="fr-FR" sz="2000" b="1" dirty="0">
                <a:latin typeface="Calibri"/>
                <a:cs typeface="Calibri"/>
              </a:rPr>
              <a:t>To </a:t>
            </a:r>
            <a:r>
              <a:rPr lang="fr-FR" sz="2000" b="1" dirty="0" err="1">
                <a:latin typeface="Calibri"/>
                <a:cs typeface="Calibri"/>
              </a:rPr>
              <a:t>adhere</a:t>
            </a:r>
            <a:r>
              <a:rPr lang="fr-FR" sz="2000" b="1" dirty="0">
                <a:latin typeface="Calibri"/>
                <a:cs typeface="Calibri"/>
              </a:rPr>
              <a:t> the </a:t>
            </a:r>
            <a:r>
              <a:rPr lang="fr-FR" sz="2000" b="1" dirty="0" err="1" smtClean="0">
                <a:latin typeface="Calibri"/>
                <a:cs typeface="Calibri"/>
              </a:rPr>
              <a:t>bloggers</a:t>
            </a:r>
            <a:r>
              <a:rPr lang="fr-FR" sz="2000" b="1" dirty="0">
                <a:cs typeface="Calibri"/>
              </a:rPr>
              <a:t>, </a:t>
            </a:r>
            <a:r>
              <a:rPr lang="fr-FR" sz="2000" b="1" dirty="0" smtClean="0">
                <a:cs typeface="Calibri"/>
              </a:rPr>
              <a:t>to </a:t>
            </a:r>
            <a:r>
              <a:rPr lang="fr-FR" sz="2000" b="1" dirty="0">
                <a:cs typeface="Calibri"/>
              </a:rPr>
              <a:t>talk about us, </a:t>
            </a:r>
            <a:r>
              <a:rPr lang="fr-FR" sz="2000" b="1" dirty="0" err="1">
                <a:cs typeface="Calibri"/>
              </a:rPr>
              <a:t>relay</a:t>
            </a:r>
            <a:r>
              <a:rPr lang="fr-FR" sz="2000" b="1" dirty="0">
                <a:cs typeface="Calibri"/>
              </a:rPr>
              <a:t> information </a:t>
            </a:r>
            <a:endParaRPr lang="fr-FR" sz="2000" b="1" dirty="0" smtClean="0">
              <a:cs typeface="Calibri"/>
            </a:endParaRPr>
          </a:p>
        </p:txBody>
      </p:sp>
      <p:sp>
        <p:nvSpPr>
          <p:cNvPr id="12" name="ZoneTexte 11"/>
          <p:cNvSpPr txBox="1"/>
          <p:nvPr/>
        </p:nvSpPr>
        <p:spPr>
          <a:xfrm>
            <a:off x="487909" y="1377633"/>
            <a:ext cx="8173223" cy="707886"/>
          </a:xfrm>
          <a:prstGeom prst="rect">
            <a:avLst/>
          </a:prstGeom>
          <a:noFill/>
        </p:spPr>
        <p:txBody>
          <a:bodyPr wrap="square" rtlCol="0">
            <a:spAutoFit/>
          </a:bodyPr>
          <a:lstStyle/>
          <a:p>
            <a:r>
              <a:rPr lang="fr-FR" sz="2000" b="1" u="sng" dirty="0" err="1" smtClean="0">
                <a:latin typeface="Calibri"/>
                <a:cs typeface="Calibri"/>
              </a:rPr>
              <a:t>Why</a:t>
            </a:r>
            <a:r>
              <a:rPr lang="fr-FR" sz="2000" b="1" u="sng" dirty="0" smtClean="0">
                <a:latin typeface="Calibri"/>
                <a:cs typeface="Calibri"/>
              </a:rPr>
              <a:t> </a:t>
            </a:r>
            <a:r>
              <a:rPr lang="fr-FR" sz="2000" b="1" u="sng" dirty="0" err="1" smtClean="0">
                <a:latin typeface="Calibri"/>
                <a:cs typeface="Calibri"/>
              </a:rPr>
              <a:t>bloggers</a:t>
            </a:r>
            <a:r>
              <a:rPr lang="fr-FR" sz="2000" b="1" dirty="0">
                <a:cs typeface="Calibri"/>
              </a:rPr>
              <a:t>? </a:t>
            </a:r>
            <a:r>
              <a:rPr lang="fr-FR" sz="2000" b="1" dirty="0" err="1" smtClean="0">
                <a:cs typeface="Calibri"/>
              </a:rPr>
              <a:t>Because</a:t>
            </a:r>
            <a:r>
              <a:rPr lang="fr-FR" sz="2000" b="1" dirty="0" smtClean="0">
                <a:cs typeface="Calibri"/>
              </a:rPr>
              <a:t> </a:t>
            </a:r>
            <a:r>
              <a:rPr lang="fr-FR" sz="2000" b="1" dirty="0" err="1">
                <a:cs typeface="Calibri"/>
              </a:rPr>
              <a:t>they</a:t>
            </a:r>
            <a:r>
              <a:rPr lang="fr-FR" sz="2000" b="1" dirty="0">
                <a:cs typeface="Calibri"/>
              </a:rPr>
              <a:t> are </a:t>
            </a:r>
            <a:r>
              <a:rPr lang="fr-FR" sz="2000" b="1" dirty="0" err="1">
                <a:cs typeface="Calibri"/>
              </a:rPr>
              <a:t>influencers</a:t>
            </a:r>
            <a:r>
              <a:rPr lang="fr-FR" sz="2000" b="1" dirty="0">
                <a:cs typeface="Calibri"/>
              </a:rPr>
              <a:t> and </a:t>
            </a:r>
            <a:endParaRPr lang="fr-FR" sz="2000" b="1" dirty="0" smtClean="0">
              <a:cs typeface="Calibri"/>
            </a:endParaRPr>
          </a:p>
          <a:p>
            <a:r>
              <a:rPr lang="fr-FR" sz="2000" b="1" dirty="0" err="1" smtClean="0">
                <a:cs typeface="Calibri"/>
              </a:rPr>
              <a:t>they</a:t>
            </a:r>
            <a:r>
              <a:rPr lang="fr-FR" sz="2000" b="1" dirty="0" smtClean="0">
                <a:cs typeface="Calibri"/>
              </a:rPr>
              <a:t> </a:t>
            </a:r>
            <a:r>
              <a:rPr lang="fr-FR" sz="2000" b="1" dirty="0">
                <a:cs typeface="Calibri"/>
              </a:rPr>
              <a:t>are </a:t>
            </a:r>
            <a:r>
              <a:rPr lang="fr-FR" sz="2000" b="1" dirty="0" err="1" smtClean="0">
                <a:cs typeface="Calibri"/>
              </a:rPr>
              <a:t>followed</a:t>
            </a:r>
            <a:r>
              <a:rPr lang="fr-FR" sz="2000" b="1" dirty="0" smtClean="0">
                <a:cs typeface="Calibri"/>
              </a:rPr>
              <a:t> </a:t>
            </a:r>
            <a:r>
              <a:rPr lang="fr-FR" sz="2000" b="1" dirty="0">
                <a:cs typeface="Calibri"/>
              </a:rPr>
              <a:t>by a large </a:t>
            </a:r>
            <a:r>
              <a:rPr lang="fr-FR" sz="2000" b="1" dirty="0" err="1">
                <a:cs typeface="Calibri"/>
              </a:rPr>
              <a:t>community</a:t>
            </a:r>
            <a:endParaRPr lang="fr-FR" sz="2000" b="1" dirty="0" smtClean="0">
              <a:cs typeface="Calibri"/>
            </a:endParaRPr>
          </a:p>
        </p:txBody>
      </p:sp>
      <p:pic>
        <p:nvPicPr>
          <p:cNvPr id="9" name="Image 8" descr="Capture d’écran 2015-12-17 à 18.23.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4288" y="164101"/>
            <a:ext cx="1979712" cy="1011332"/>
          </a:xfrm>
          <a:prstGeom prst="rect">
            <a:avLst/>
          </a:prstGeom>
        </p:spPr>
      </p:pic>
      <p:pic>
        <p:nvPicPr>
          <p:cNvPr id="13" name="Image 12" descr="garance_dor__.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860" y="1097033"/>
            <a:ext cx="3002427" cy="590903"/>
          </a:xfrm>
          <a:prstGeom prst="rect">
            <a:avLst/>
          </a:prstGeom>
        </p:spPr>
      </p:pic>
      <p:pic>
        <p:nvPicPr>
          <p:cNvPr id="14" name="Image 13"/>
          <p:cNvPicPr>
            <a:picLocks noChangeAspect="1"/>
          </p:cNvPicPr>
          <p:nvPr/>
        </p:nvPicPr>
        <p:blipFill>
          <a:blip r:embed="rId4"/>
          <a:stretch>
            <a:fillRect/>
          </a:stretch>
        </p:blipFill>
        <p:spPr>
          <a:xfrm>
            <a:off x="5885052" y="188191"/>
            <a:ext cx="1279236" cy="639618"/>
          </a:xfrm>
          <a:prstGeom prst="rect">
            <a:avLst/>
          </a:prstGeom>
        </p:spPr>
      </p:pic>
      <p:pic>
        <p:nvPicPr>
          <p:cNvPr id="15" name="Image 14"/>
          <p:cNvPicPr>
            <a:picLocks noChangeAspect="1"/>
          </p:cNvPicPr>
          <p:nvPr/>
        </p:nvPicPr>
        <p:blipFill>
          <a:blip r:embed="rId5"/>
          <a:stretch>
            <a:fillRect/>
          </a:stretch>
        </p:blipFill>
        <p:spPr>
          <a:xfrm>
            <a:off x="5353446" y="2152255"/>
            <a:ext cx="2389671" cy="688225"/>
          </a:xfrm>
          <a:prstGeom prst="rect">
            <a:avLst/>
          </a:prstGeom>
        </p:spPr>
      </p:pic>
      <p:pic>
        <p:nvPicPr>
          <p:cNvPr id="16" name="Image 15"/>
          <p:cNvPicPr>
            <a:picLocks noChangeAspect="1"/>
          </p:cNvPicPr>
          <p:nvPr/>
        </p:nvPicPr>
        <p:blipFill>
          <a:blip r:embed="rId6"/>
          <a:stretch>
            <a:fillRect/>
          </a:stretch>
        </p:blipFill>
        <p:spPr>
          <a:xfrm>
            <a:off x="7535141" y="1630710"/>
            <a:ext cx="1446292" cy="746244"/>
          </a:xfrm>
          <a:prstGeom prst="rect">
            <a:avLst/>
          </a:prstGeom>
        </p:spPr>
      </p:pic>
    </p:spTree>
    <p:extLst>
      <p:ext uri="{BB962C8B-B14F-4D97-AF65-F5344CB8AC3E}">
        <p14:creationId xmlns:p14="http://schemas.microsoft.com/office/powerpoint/2010/main" val="4783762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5809" y="1061900"/>
            <a:ext cx="4624910" cy="1143000"/>
          </a:xfrm>
        </p:spPr>
        <p:txBody>
          <a:bodyPr>
            <a:normAutofit/>
          </a:bodyPr>
          <a:lstStyle/>
          <a:p>
            <a:r>
              <a:rPr lang="fr-FR" dirty="0" smtClean="0">
                <a:latin typeface="Arenq"/>
                <a:cs typeface="Arenq"/>
              </a:rPr>
              <a:t>COLORS</a:t>
            </a:r>
            <a:endParaRPr lang="fr-FR" dirty="0">
              <a:latin typeface="Arenq"/>
              <a:cs typeface="Arenq"/>
            </a:endParaRPr>
          </a:p>
        </p:txBody>
      </p:sp>
      <p:pic>
        <p:nvPicPr>
          <p:cNvPr id="3" name="Image 2"/>
          <p:cNvPicPr>
            <a:picLocks noChangeAspect="1"/>
          </p:cNvPicPr>
          <p:nvPr/>
        </p:nvPicPr>
        <p:blipFill>
          <a:blip r:embed="rId2"/>
          <a:stretch>
            <a:fillRect/>
          </a:stretch>
        </p:blipFill>
        <p:spPr>
          <a:xfrm>
            <a:off x="2518833" y="3048000"/>
            <a:ext cx="4140200" cy="3810000"/>
          </a:xfrm>
          <a:prstGeom prst="rect">
            <a:avLst/>
          </a:prstGeom>
        </p:spPr>
      </p:pic>
    </p:spTree>
    <p:extLst>
      <p:ext uri="{BB962C8B-B14F-4D97-AF65-F5344CB8AC3E}">
        <p14:creationId xmlns:p14="http://schemas.microsoft.com/office/powerpoint/2010/main" val="37426071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5242</TotalTime>
  <Words>1139</Words>
  <Application>Microsoft Macintosh PowerPoint</Application>
  <PresentationFormat>Présentation à l'écran (4:3)</PresentationFormat>
  <Paragraphs>456</Paragraphs>
  <Slides>86</Slides>
  <Notes>0</Notes>
  <HiddenSlides>0</HiddenSlides>
  <MMClips>0</MMClips>
  <ScaleCrop>false</ScaleCrop>
  <HeadingPairs>
    <vt:vector size="4" baseType="variant">
      <vt:variant>
        <vt:lpstr>Thème</vt:lpstr>
      </vt:variant>
      <vt:variant>
        <vt:i4>1</vt:i4>
      </vt:variant>
      <vt:variant>
        <vt:lpstr>Titres des diapositives</vt:lpstr>
      </vt:variant>
      <vt:variant>
        <vt:i4>86</vt:i4>
      </vt:variant>
    </vt:vector>
  </HeadingPairs>
  <TitlesOfParts>
    <vt:vector size="87" baseType="lpstr">
      <vt:lpstr>Thème Office</vt:lpstr>
      <vt:lpstr>Présentation PowerPoint</vt:lpstr>
      <vt:lpstr>BRAND</vt:lpstr>
      <vt:lpstr>Présentation PowerPoint</vt:lpstr>
      <vt:lpstr>Présentation PowerPoint</vt:lpstr>
      <vt:lpstr>Présentation PowerPoint</vt:lpstr>
      <vt:lpstr>Manifesto</vt:lpstr>
      <vt:lpstr>Présentation PowerPoint</vt:lpstr>
      <vt:lpstr>MOODBOARD and inspiration</vt:lpstr>
      <vt:lpstr>COLORS</vt:lpstr>
      <vt:lpstr>Présentation PowerPoint</vt:lpstr>
      <vt:lpstr>Présentation PowerPoint</vt:lpstr>
      <vt:lpstr>Présentation PowerPoint</vt:lpstr>
      <vt:lpstr>Présentation PowerPoint</vt:lpstr>
      <vt:lpstr>AMBIANCE OF THE BRAND</vt:lpstr>
      <vt:lpstr>Présentation PowerPoint</vt:lpstr>
      <vt:lpstr>Présentation PowerPoint</vt:lpstr>
      <vt:lpstr>Présentation PowerPoint</vt:lpstr>
      <vt:lpstr>Présentation PowerPoint</vt:lpstr>
      <vt:lpstr>Présentation PowerPoint</vt:lpstr>
      <vt:lpstr>WEBSITE INSPIRATION</vt:lpstr>
      <vt:lpstr>Présentation PowerPoint</vt:lpstr>
      <vt:lpstr>Présentation PowerPoint</vt:lpstr>
      <vt:lpstr>Présentation PowerPoint</vt:lpstr>
      <vt:lpstr>OUR BRAND: DIAPHANE</vt:lpstr>
      <vt:lpstr>BRAND NAME</vt:lpstr>
      <vt:lpstr>logo</vt:lpstr>
      <vt:lpstr>BASELiNE</vt:lpstr>
      <vt:lpstr>FONT </vt:lpstr>
      <vt:lpstr>BRAND VALUES</vt:lpstr>
      <vt:lpstr>TARGET</vt:lpstr>
      <vt:lpstr>COMPETITORS</vt:lpstr>
      <vt:lpstr>PRODUCTs</vt:lpstr>
      <vt:lpstr>PRODUCTs</vt:lpstr>
      <vt:lpstr>PRODUCTs</vt:lpstr>
      <vt:lpstr>PRODUCTs</vt:lpstr>
      <vt:lpstr>PRODUCTs</vt:lpstr>
      <vt:lpstr>BRACELET BOX</vt:lpstr>
      <vt:lpstr>BAG BOX</vt:lpstr>
      <vt:lpstr>SHOPPING BAG</vt:lpstr>
      <vt:lpstr>MATERIAL OF THE PRODUCTs</vt:lpstr>
      <vt:lpstr>A LOT OF OTHER MATERIAL TO CHOSE</vt:lpstr>
      <vt:lpstr>PRICE RANGE</vt:lpstr>
      <vt:lpstr>PRICE RANGE</vt:lpstr>
      <vt:lpstr>Présentation PowerPoint</vt:lpstr>
      <vt:lpstr>Présentation PowerPoint</vt:lpstr>
      <vt:lpstr>Présentation PowerPoint</vt:lpstr>
      <vt:lpstr>BRAND SPACE: POP-UP STORE</vt:lpstr>
      <vt:lpstr>MERCHANDISING</vt:lpstr>
      <vt:lpstr>DRAW PLAN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dimension PLANS</vt:lpstr>
      <vt:lpstr>Présentation PowerPoint</vt:lpstr>
      <vt:lpstr>Présentation PowerPoint</vt:lpstr>
      <vt:lpstr>Présentation PowerPoint</vt:lpstr>
      <vt:lpstr>WHY POP-UP STORE?</vt:lpstr>
      <vt:lpstr>BRAND DRESS-CODE</vt:lpstr>
      <vt:lpstr>BUDGET</vt:lpstr>
      <vt:lpstr>EXPANSION STRATEGY</vt:lpstr>
      <vt:lpstr>COST PRICES</vt:lpstr>
      <vt:lpstr>LOW FORCAST</vt:lpstr>
      <vt:lpstr>ROI</vt:lpstr>
      <vt:lpstr>HIGH FORCAST</vt:lpstr>
      <vt:lpstr>ROI</vt:lpstr>
      <vt:lpstr>AVERAGE SALES</vt:lpstr>
      <vt:lpstr>COMMUNICATION STRATEGY</vt:lpstr>
      <vt:lpstr>Présentation PowerPoint</vt:lpstr>
      <vt:lpstr>Présentation PowerPoint</vt:lpstr>
      <vt:lpstr>Présentation PowerPoint</vt:lpstr>
      <vt:lpstr>Présentation PowerPoint</vt:lpstr>
      <vt:lpstr>CAMPAIGN STRATEGY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dc:creator>
  <cp:lastModifiedBy>Marie</cp:lastModifiedBy>
  <cp:revision>240</cp:revision>
  <dcterms:created xsi:type="dcterms:W3CDTF">2015-12-04T15:42:50Z</dcterms:created>
  <dcterms:modified xsi:type="dcterms:W3CDTF">2015-12-18T14:18:35Z</dcterms:modified>
</cp:coreProperties>
</file>