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06" r:id="rId1"/>
  </p:sldMasterIdLst>
  <p:notesMasterIdLst>
    <p:notesMasterId r:id="rId15"/>
  </p:notesMasterIdLst>
  <p:sldIdLst>
    <p:sldId id="256" r:id="rId2"/>
    <p:sldId id="257" r:id="rId3"/>
    <p:sldId id="273" r:id="rId4"/>
    <p:sldId id="291" r:id="rId5"/>
    <p:sldId id="289" r:id="rId6"/>
    <p:sldId id="260" r:id="rId7"/>
    <p:sldId id="287" r:id="rId8"/>
    <p:sldId id="288" r:id="rId9"/>
    <p:sldId id="266" r:id="rId10"/>
    <p:sldId id="265" r:id="rId11"/>
    <p:sldId id="286" r:id="rId12"/>
    <p:sldId id="263" r:id="rId13"/>
    <p:sldId id="29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main Colonna D'Istria" initials="RCD" lastIdx="1" clrIdx="0">
    <p:extLst>
      <p:ext uri="{19B8F6BF-5375-455C-9EA6-DF929625EA0E}">
        <p15:presenceInfo xmlns:p15="http://schemas.microsoft.com/office/powerpoint/2012/main" userId="0e03d0105913bd5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FF0000"/>
    <a:srgbClr val="E4CCA0"/>
    <a:srgbClr val="E2B87C"/>
    <a:srgbClr val="E8CC9A"/>
    <a:srgbClr val="FDFDFD"/>
    <a:srgbClr val="F7F7F7"/>
    <a:srgbClr val="FCFCFC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8" autoAdjust="0"/>
    <p:restoredTop sz="94660"/>
  </p:normalViewPr>
  <p:slideViewPr>
    <p:cSldViewPr snapToGrid="0">
      <p:cViewPr varScale="1">
        <p:scale>
          <a:sx n="93" d="100"/>
          <a:sy n="93" d="100"/>
        </p:scale>
        <p:origin x="494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69595-C9C5-4AB6-81A6-357CC7D027A3}" type="datetimeFigureOut">
              <a:rPr lang="fr-FR" smtClean="0"/>
              <a:pPr/>
              <a:t>01/06/2015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4C610-B24A-498F-84F0-AF64FCF5BE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994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4C610-B24A-498F-84F0-AF64FCF5BE9B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2493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4C610-B24A-498F-84F0-AF64FCF5BE9B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5938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67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67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5304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858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877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2436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61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309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7623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029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1508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294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4185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032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324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4796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515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6/1/2015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068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  <p:sldLayoutId id="2147483820" r:id="rId14"/>
    <p:sldLayoutId id="2147483821" r:id="rId15"/>
    <p:sldLayoutId id="2147483822" r:id="rId16"/>
    <p:sldLayoutId id="214748382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-2049236" y="-1129970"/>
            <a:ext cx="16286097" cy="2616199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latin typeface="Adobe Garamond Pro Bold" panose="02020702060506020403" pitchFamily="18" charset="0"/>
              </a:rPr>
              <a:t/>
            </a:r>
            <a:br>
              <a:rPr lang="fr-FR" dirty="0" smtClean="0">
                <a:latin typeface="Adobe Garamond Pro Bold" panose="02020702060506020403" pitchFamily="18" charset="0"/>
              </a:rPr>
            </a:br>
            <a:r>
              <a:rPr lang="fr-FR" dirty="0" smtClean="0">
                <a:latin typeface="Adobe Garamond Pro Bold" panose="02020702060506020403" pitchFamily="18" charset="0"/>
              </a:rPr>
              <a:t>Gyropode </a:t>
            </a:r>
            <a:r>
              <a:rPr lang="fr-FR" dirty="0" err="1" smtClean="0">
                <a:latin typeface="Adobe Garamond Pro Bold" panose="02020702060506020403" pitchFamily="18" charset="0"/>
              </a:rPr>
              <a:t>Positioning</a:t>
            </a:r>
            <a:r>
              <a:rPr lang="fr-FR" dirty="0" smtClean="0">
                <a:latin typeface="Adobe Garamond Pro Bold" panose="02020702060506020403" pitchFamily="18" charset="0"/>
              </a:rPr>
              <a:t> System</a:t>
            </a:r>
            <a:endParaRPr lang="fr-FR" dirty="0">
              <a:latin typeface="Adobe Garamond Pro Bold" panose="02020702060506020403" pitchFamily="18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726500" y="2075149"/>
            <a:ext cx="6987645" cy="138853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fr-FR" sz="2800" dirty="0" smtClean="0">
                <a:latin typeface="Adobe Garamond Pro Bold" panose="02020702060506020403" pitchFamily="18" charset="0"/>
              </a:rPr>
              <a:t>Groupe :</a:t>
            </a:r>
          </a:p>
          <a:p>
            <a:pPr marL="342900" indent="-342900" algn="l">
              <a:buFontTx/>
              <a:buChar char="-"/>
            </a:pPr>
            <a:r>
              <a:rPr lang="fr-FR" sz="2300" dirty="0" smtClean="0">
                <a:latin typeface="Adobe Garamond Pro Bold" panose="02020702060506020403" pitchFamily="18" charset="0"/>
              </a:rPr>
              <a:t>COLONNA D’ISTRIA Romain</a:t>
            </a:r>
          </a:p>
          <a:p>
            <a:pPr marL="342900" indent="-342900" algn="l">
              <a:buFontTx/>
              <a:buChar char="-"/>
            </a:pPr>
            <a:r>
              <a:rPr lang="fr-FR" sz="2300" dirty="0" smtClean="0">
                <a:latin typeface="Adobe Garamond Pro Bold" panose="02020702060506020403" pitchFamily="18" charset="0"/>
              </a:rPr>
              <a:t>CULOTTI Dylan</a:t>
            </a:r>
          </a:p>
          <a:p>
            <a:pPr marL="342900" indent="-342900" algn="l">
              <a:buFontTx/>
              <a:buChar char="-"/>
            </a:pPr>
            <a:r>
              <a:rPr lang="fr-FR" sz="2300" dirty="0" smtClean="0">
                <a:latin typeface="Adobe Garamond Pro Bold" panose="02020702060506020403" pitchFamily="18" charset="0"/>
              </a:rPr>
              <a:t>GARCIA Julien</a:t>
            </a:r>
          </a:p>
        </p:txBody>
      </p:sp>
      <p:pic>
        <p:nvPicPr>
          <p:cNvPr id="4" name="Image 3" descr="Affiche Gy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97779" y="1573091"/>
            <a:ext cx="2816366" cy="378118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32080" y="6214532"/>
            <a:ext cx="2397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Adobe Garamond Pro Bold" panose="02020702060506020403" pitchFamily="18" charset="0"/>
              </a:rPr>
              <a:t>Lycée Vauvenargues</a:t>
            </a:r>
          </a:p>
          <a:p>
            <a:r>
              <a:rPr lang="fr-FR" sz="1400" dirty="0" smtClean="0">
                <a:latin typeface="Adobe Garamond Pro Bold" panose="02020702060506020403" pitchFamily="18" charset="0"/>
              </a:rPr>
              <a:t>2014/2015</a:t>
            </a:r>
            <a:endParaRPr lang="fr-FR" sz="1400" dirty="0">
              <a:latin typeface="Adobe Garamond Pro Bold" panose="02020702060506020403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8346731" y="6322253"/>
            <a:ext cx="3387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Adobe Garamond Pro Bold" panose="02020702060506020403" pitchFamily="18" charset="0"/>
              </a:rPr>
              <a:t>Par COLONNA D’ISTRIA Romain</a:t>
            </a:r>
            <a:endParaRPr lang="fr-FR" sz="1400" dirty="0">
              <a:latin typeface="Adobe Garamond Pro Bold" panose="0202070206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09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3"/>
    </mc:Choice>
    <mc:Fallback xmlns="">
      <p:transition spd="slow" advTm="969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03567" y="3059331"/>
            <a:ext cx="357783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dirty="0" smtClean="0">
                <a:solidFill>
                  <a:srgbClr val="FF00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fr-FR" dirty="0">
                <a:solidFill>
                  <a:srgbClr val="FF00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17)</a:t>
            </a:r>
            <a:r>
              <a:rPr lang="fr-FR" baseline="-30000" dirty="0">
                <a:solidFill>
                  <a:srgbClr val="FF00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10</a:t>
            </a:r>
            <a:r>
              <a:rPr lang="fr-FR" dirty="0">
                <a:solidFill>
                  <a:srgbClr val="FF00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 = (</a:t>
            </a:r>
            <a:r>
              <a:rPr lang="fr-FR" dirty="0" smtClean="0">
                <a:solidFill>
                  <a:srgbClr val="FF00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00010001)</a:t>
            </a:r>
            <a:r>
              <a:rPr lang="fr-FR" baseline="-30000" dirty="0" smtClean="0">
                <a:solidFill>
                  <a:srgbClr val="FF00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2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baseline="-30000" dirty="0">
              <a:solidFill>
                <a:srgbClr val="FF0000"/>
              </a:solidFill>
              <a:latin typeface="Adobe Garamond Pro Bold" panose="02020702060506020403" pitchFamily="18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FFFF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(33)</a:t>
            </a:r>
            <a:r>
              <a:rPr lang="fr-FR" baseline="-30000" dirty="0">
                <a:solidFill>
                  <a:srgbClr val="FFFF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10</a:t>
            </a:r>
            <a:r>
              <a:rPr lang="fr-FR" dirty="0">
                <a:solidFill>
                  <a:srgbClr val="FFFF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 = (</a:t>
            </a:r>
            <a:r>
              <a:rPr lang="fr-FR" dirty="0" smtClean="0">
                <a:solidFill>
                  <a:srgbClr val="FFFF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00100001)</a:t>
            </a:r>
            <a:r>
              <a:rPr lang="fr-FR" baseline="-30000" dirty="0" smtClean="0">
                <a:solidFill>
                  <a:srgbClr val="FFFF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2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baseline="-30000" dirty="0">
              <a:solidFill>
                <a:srgbClr val="FFFF00"/>
              </a:solidFill>
              <a:latin typeface="Adobe Garamond Pro Bold" panose="02020702060506020403" pitchFamily="18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00FF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(49)</a:t>
            </a:r>
            <a:r>
              <a:rPr lang="fr-FR" baseline="-30000" dirty="0">
                <a:solidFill>
                  <a:srgbClr val="00FF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10</a:t>
            </a:r>
            <a:r>
              <a:rPr lang="fr-FR" dirty="0">
                <a:solidFill>
                  <a:srgbClr val="00FF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 = (00110001)</a:t>
            </a:r>
            <a:r>
              <a:rPr lang="fr-FR" baseline="-30000" dirty="0">
                <a:solidFill>
                  <a:srgbClr val="00FF00"/>
                </a:solidFill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2</a:t>
            </a:r>
            <a:r>
              <a:rPr lang="fr-FR" dirty="0">
                <a:solidFill>
                  <a:srgbClr val="00FF00"/>
                </a:solidFill>
                <a:latin typeface="Adobe Garamond Pro Bold" panose="02020702060506020403" pitchFamily="18" charset="0"/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216479" y="2359479"/>
            <a:ext cx="9658350" cy="155121"/>
          </a:xfrm>
          <a:prstGeom prst="rect">
            <a:avLst/>
          </a:prstGeom>
          <a:solidFill>
            <a:srgbClr val="FBFBFB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Espace réservé du contenu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849" y="704551"/>
            <a:ext cx="3320268" cy="5423497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278" y="1894588"/>
            <a:ext cx="3403880" cy="1084901"/>
          </a:xfrm>
          <a:prstGeom prst="rect">
            <a:avLst/>
          </a:prstGeom>
        </p:spPr>
      </p:pic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900787"/>
              </p:ext>
            </p:extLst>
          </p:nvPr>
        </p:nvGraphicFramePr>
        <p:xfrm>
          <a:off x="883920" y="4665008"/>
          <a:ext cx="5947227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803"/>
                <a:gridCol w="660803"/>
                <a:gridCol w="655847"/>
                <a:gridCol w="665759"/>
                <a:gridCol w="660803"/>
                <a:gridCol w="660803"/>
                <a:gridCol w="668144"/>
                <a:gridCol w="653462"/>
                <a:gridCol w="660803"/>
              </a:tblGrid>
              <a:tr h="242997">
                <a:tc>
                  <a:txBody>
                    <a:bodyPr/>
                    <a:lstStyle/>
                    <a:p>
                      <a:endParaRPr lang="fr-FR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U</a:t>
                      </a:r>
                      <a:endParaRPr lang="fr-FR" dirty="0"/>
                    </a:p>
                  </a:txBody>
                  <a:tcPr>
                    <a:solidFill>
                      <a:srgbClr val="E2B8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U</a:t>
                      </a:r>
                      <a:endParaRPr lang="fr-FR" dirty="0"/>
                    </a:p>
                  </a:txBody>
                  <a:tcPr>
                    <a:solidFill>
                      <a:srgbClr val="E2B8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</a:t>
                      </a:r>
                      <a:endParaRPr lang="fr-FR" dirty="0"/>
                    </a:p>
                  </a:txBody>
                  <a:tcPr>
                    <a:solidFill>
                      <a:srgbClr val="E2B8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</a:t>
                      </a:r>
                      <a:endParaRPr lang="fr-FR" dirty="0"/>
                    </a:p>
                  </a:txBody>
                  <a:tcPr>
                    <a:solidFill>
                      <a:srgbClr val="E2B8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</a:t>
                      </a:r>
                      <a:endParaRPr lang="fr-FR" dirty="0"/>
                    </a:p>
                  </a:txBody>
                  <a:tcPr>
                    <a:solidFill>
                      <a:srgbClr val="E2B8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</a:t>
                      </a:r>
                      <a:endParaRPr lang="fr-FR" dirty="0"/>
                    </a:p>
                  </a:txBody>
                  <a:tcPr>
                    <a:solidFill>
                      <a:srgbClr val="E2B8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</a:t>
                      </a:r>
                      <a:endParaRPr lang="fr-FR" dirty="0"/>
                    </a:p>
                  </a:txBody>
                  <a:tcPr>
                    <a:solidFill>
                      <a:srgbClr val="E2B8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</a:t>
                      </a:r>
                      <a:endParaRPr lang="fr-FR" dirty="0"/>
                    </a:p>
                  </a:txBody>
                  <a:tcPr>
                    <a:solidFill>
                      <a:srgbClr val="E2B87C"/>
                    </a:solidFill>
                  </a:tcPr>
                </a:tc>
              </a:tr>
              <a:tr h="242997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17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</a:tr>
              <a:tr h="242997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33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</a:tr>
              <a:tr h="242997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49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solidFill>
                      <a:srgbClr val="E4CCA0"/>
                    </a:solidFill>
                  </a:tcPr>
                </a:tc>
              </a:tr>
            </a:tbl>
          </a:graphicData>
        </a:graphic>
      </p:graphicFrame>
      <p:sp>
        <p:nvSpPr>
          <p:cNvPr id="16" name="Organigramme : Connecteur 15"/>
          <p:cNvSpPr/>
          <p:nvPr/>
        </p:nvSpPr>
        <p:spPr>
          <a:xfrm>
            <a:off x="7878849" y="5924848"/>
            <a:ext cx="213360" cy="2032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7878849" y="4725571"/>
            <a:ext cx="213360" cy="203200"/>
          </a:xfrm>
          <a:prstGeom prst="flowChartConnector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7878849" y="2310606"/>
            <a:ext cx="213360" cy="203200"/>
          </a:xfrm>
          <a:prstGeom prst="flowChartConnector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7878849" y="3518485"/>
            <a:ext cx="213360" cy="203200"/>
          </a:xfrm>
          <a:prstGeom prst="flowChartConnector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/>
          <p:cNvSpPr txBox="1"/>
          <p:nvPr/>
        </p:nvSpPr>
        <p:spPr>
          <a:xfrm>
            <a:off x="883920" y="832374"/>
            <a:ext cx="357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dobe Garamond Pro Bold" panose="02020702060506020403" pitchFamily="18" charset="0"/>
              </a:rPr>
              <a:t>3.2. Résultats</a:t>
            </a:r>
            <a:endParaRPr lang="fr-FR" sz="2800" dirty="0">
              <a:latin typeface="Adobe Garamond Pro Bold" panose="0202070206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43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7696" y="951759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fr-FR" sz="4900" dirty="0">
                <a:latin typeface="Adobe Garamond Pro Bold" panose="02020702060506020403" pitchFamily="18" charset="0"/>
              </a:rPr>
              <a:t>4</a:t>
            </a:r>
            <a:r>
              <a:rPr lang="fr-FR" sz="4900" dirty="0" smtClean="0">
                <a:latin typeface="Adobe Garamond Pro Bold" panose="02020702060506020403" pitchFamily="18" charset="0"/>
              </a:rPr>
              <a:t>. </a:t>
            </a:r>
            <a:r>
              <a:rPr lang="fr-FR" sz="4900" dirty="0">
                <a:latin typeface="Adobe Garamond Pro Bold" panose="02020702060506020403" pitchFamily="18" charset="0"/>
              </a:rPr>
              <a:t>Aspect écoconception/développement durable</a:t>
            </a:r>
            <a:r>
              <a:rPr lang="fr-FR" dirty="0">
                <a:latin typeface="Adobe Garamond Pro Bold" panose="02020702060506020403" pitchFamily="18" charset="0"/>
              </a:rPr>
              <a:t/>
            </a:r>
            <a:br>
              <a:rPr lang="fr-FR" dirty="0">
                <a:latin typeface="Adobe Garamond Pro Bold" panose="02020702060506020403" pitchFamily="18" charset="0"/>
              </a:rPr>
            </a:b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216479" y="2359479"/>
            <a:ext cx="9658350" cy="155121"/>
          </a:xfrm>
          <a:prstGeom prst="rect">
            <a:avLst/>
          </a:prstGeom>
          <a:solidFill>
            <a:srgbClr val="FBFBFB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1094963" y="4121839"/>
            <a:ext cx="10018713" cy="42481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fr-FR" sz="1800" dirty="0" smtClean="0">
              <a:latin typeface="Adobe Garamond Pro Bold" panose="02020702060506020403" pitchFamily="18" charset="0"/>
            </a:endParaRPr>
          </a:p>
          <a:p>
            <a:pPr marL="0" indent="0">
              <a:buFont typeface="Arial"/>
              <a:buNone/>
            </a:pPr>
            <a:endParaRPr lang="fr-FR" sz="1800" dirty="0" smtClean="0">
              <a:latin typeface="Adobe Garamond Pro Bold" panose="02020702060506020403" pitchFamily="18" charset="0"/>
            </a:endParaRPr>
          </a:p>
          <a:p>
            <a:pPr marL="0" indent="0">
              <a:buFont typeface="Arial"/>
              <a:buNone/>
            </a:pPr>
            <a:r>
              <a:rPr lang="fr-FR" sz="1800" dirty="0" smtClean="0">
                <a:latin typeface="Adobe Garamond Pro Bold" panose="02020702060506020403" pitchFamily="18" charset="0"/>
              </a:rPr>
              <a:t>Récepteur GPS : - pile interne pouvant être recyclée.</a:t>
            </a:r>
          </a:p>
          <a:p>
            <a:pPr marL="0" indent="0">
              <a:buFont typeface="Arial"/>
              <a:buNone/>
            </a:pPr>
            <a:r>
              <a:rPr lang="fr-FR" sz="1800" dirty="0">
                <a:latin typeface="Adobe Garamond Pro Bold" panose="02020702060506020403" pitchFamily="18" charset="0"/>
              </a:rPr>
              <a:t>	</a:t>
            </a:r>
            <a:r>
              <a:rPr lang="fr-FR" sz="1800" dirty="0" smtClean="0">
                <a:latin typeface="Adobe Garamond Pro Bold" panose="02020702060506020403" pitchFamily="18" charset="0"/>
              </a:rPr>
              <a:t>		    - conforme à la directive 2002/95/CE.</a:t>
            </a:r>
          </a:p>
          <a:p>
            <a:pPr marL="0" indent="0">
              <a:buFont typeface="Arial"/>
              <a:buNone/>
            </a:pPr>
            <a:r>
              <a:rPr lang="fr-FR" sz="1800" dirty="0" smtClean="0">
                <a:latin typeface="Adobe Garamond Pro Bold" panose="02020702060506020403" pitchFamily="18" charset="0"/>
              </a:rPr>
              <a:t> </a:t>
            </a:r>
            <a:r>
              <a:rPr lang="fr-FR" sz="1800" dirty="0" err="1" smtClean="0">
                <a:latin typeface="Adobe Garamond Pro Bold" panose="02020702060506020403" pitchFamily="18" charset="0"/>
              </a:rPr>
              <a:t>Gyropode</a:t>
            </a:r>
            <a:r>
              <a:rPr lang="fr-FR" sz="1800" dirty="0" smtClean="0">
                <a:latin typeface="Adobe Garamond Pro Bold" panose="02020702060506020403" pitchFamily="18" charset="0"/>
              </a:rPr>
              <a:t> : Deux moteurs électriques.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2363189" y="2356947"/>
            <a:ext cx="820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dobe Garamond Pro Bold" panose="02020702060506020403" pitchFamily="18" charset="0"/>
                <a:ea typeface="Adobe Fan Heiti Std B" panose="020B0700000000000000" pitchFamily="34" charset="-128"/>
              </a:rPr>
              <a:t>Principe de base de l’écoconception : Réduire le poids des composants</a:t>
            </a:r>
          </a:p>
          <a:p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1094963" y="3026080"/>
            <a:ext cx="4308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dobe Garamond Pro Bold" panose="02020702060506020403" pitchFamily="18" charset="0"/>
              </a:rPr>
              <a:t>Limite l’utilisation de matière première</a:t>
            </a:r>
            <a:endParaRPr lang="fr-FR" sz="1600" dirty="0">
              <a:latin typeface="Adobe Garamond Pro Bold" panose="02020702060506020403" pitchFamily="18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029105" y="3952562"/>
            <a:ext cx="56398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dobe Garamond Pro Bold" panose="02020702060506020403" pitchFamily="18" charset="0"/>
              </a:rPr>
              <a:t>Réduit l’impact du produit lors de sa fabrication</a:t>
            </a:r>
            <a:endParaRPr lang="fr-FR" sz="1600" dirty="0">
              <a:latin typeface="Adobe Garamond Pro Bold" panose="02020702060506020403" pitchFamily="18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543304" y="3060677"/>
            <a:ext cx="49537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dobe Garamond Pro Bold" panose="02020702060506020403" pitchFamily="18" charset="0"/>
              </a:rPr>
              <a:t>Réduit l’énergie nécessaire pour le transport</a:t>
            </a:r>
            <a:endParaRPr lang="fr-FR" sz="1600" dirty="0">
              <a:latin typeface="Adobe Garamond Pro Bold" panose="02020702060506020403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94963" y="2995302"/>
            <a:ext cx="380954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6560721" y="3061706"/>
            <a:ext cx="4388327" cy="3857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avec flèche 13"/>
          <p:cNvCxnSpPr/>
          <p:nvPr/>
        </p:nvCxnSpPr>
        <p:spPr>
          <a:xfrm flipH="1">
            <a:off x="2566739" y="2683823"/>
            <a:ext cx="1150238" cy="2279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8146473" y="2695699"/>
            <a:ext cx="1099127" cy="21604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029107" y="3921784"/>
            <a:ext cx="49154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5" name="Connecteur droit avec flèche 24"/>
          <p:cNvCxnSpPr/>
          <p:nvPr/>
        </p:nvCxnSpPr>
        <p:spPr>
          <a:xfrm>
            <a:off x="2729298" y="3375142"/>
            <a:ext cx="2252311" cy="4912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036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>
                <a:latin typeface="Adobe Garamond Pro Bold" panose="02020702060506020403" pitchFamily="18" charset="0"/>
              </a:rPr>
              <a:t>5</a:t>
            </a:r>
            <a:r>
              <a:rPr lang="fr-FR" sz="4400" dirty="0" smtClean="0">
                <a:latin typeface="Adobe Garamond Pro Bold" panose="02020702060506020403" pitchFamily="18" charset="0"/>
              </a:rPr>
              <a:t>. Conclusion</a:t>
            </a:r>
            <a:endParaRPr lang="fr-FR" sz="4400" dirty="0">
              <a:latin typeface="Adobe Garamond Pro Bold" panose="02020702060506020403" pitchFamily="18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310346" y="2901532"/>
            <a:ext cx="81316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Recevoir des données GPS</a:t>
            </a:r>
          </a:p>
          <a:p>
            <a:endParaRPr lang="fr-FR" dirty="0" smtClean="0"/>
          </a:p>
          <a:p>
            <a:r>
              <a:rPr lang="fr-FR" dirty="0" smtClean="0"/>
              <a:t>Convertir ces données en coordonnées GPS</a:t>
            </a:r>
          </a:p>
          <a:p>
            <a:endParaRPr lang="fr-FR" dirty="0"/>
          </a:p>
          <a:p>
            <a:r>
              <a:rPr lang="fr-FR" dirty="0" smtClean="0"/>
              <a:t>Enregistrer ces coordonnées sur une carte SD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1216479" y="2359479"/>
            <a:ext cx="9658350" cy="155121"/>
          </a:xfrm>
          <a:prstGeom prst="rect">
            <a:avLst/>
          </a:prstGeom>
          <a:solidFill>
            <a:srgbClr val="FBFBFB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272" y="4006892"/>
            <a:ext cx="340503" cy="37634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272" y="3468726"/>
            <a:ext cx="340503" cy="298979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272" y="2901532"/>
            <a:ext cx="341563" cy="27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65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37529" y="2810931"/>
            <a:ext cx="9601196" cy="1303867"/>
          </a:xfrm>
        </p:spPr>
        <p:txBody>
          <a:bodyPr>
            <a:noAutofit/>
          </a:bodyPr>
          <a:lstStyle/>
          <a:p>
            <a:r>
              <a:rPr lang="fr-FR" sz="9600" dirty="0" smtClean="0">
                <a:latin typeface="Adobe Garamond Pro Bold" panose="02020702060506020403" pitchFamily="18" charset="0"/>
              </a:rPr>
              <a:t>FIN</a:t>
            </a:r>
            <a:endParaRPr lang="fr-FR" sz="9600" dirty="0">
              <a:latin typeface="Adobe Garamond Pro Bold" panose="02020702060506020403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6479" y="2359479"/>
            <a:ext cx="9658350" cy="155121"/>
          </a:xfrm>
          <a:prstGeom prst="rect">
            <a:avLst/>
          </a:prstGeom>
          <a:solidFill>
            <a:srgbClr val="FBFBFB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219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0781" y="0"/>
            <a:ext cx="10018713" cy="1752599"/>
          </a:xfrm>
        </p:spPr>
        <p:txBody>
          <a:bodyPr>
            <a:normAutofit/>
          </a:bodyPr>
          <a:lstStyle/>
          <a:p>
            <a:r>
              <a:rPr lang="fr-FR" sz="4400" dirty="0" smtClean="0">
                <a:latin typeface="Adobe Garamond Pro Bold" panose="02020702060506020403" pitchFamily="18" charset="0"/>
              </a:rPr>
              <a:t>Sommaire</a:t>
            </a:r>
            <a:endParaRPr lang="fr-FR" sz="4400" dirty="0">
              <a:latin typeface="Adobe Garamond Pro Bold" panose="02020702060506020403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6479" y="2359479"/>
            <a:ext cx="9658350" cy="155121"/>
          </a:xfrm>
          <a:prstGeom prst="rect">
            <a:avLst/>
          </a:prstGeom>
          <a:solidFill>
            <a:srgbClr val="FBFBFB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1379904" y="1328120"/>
            <a:ext cx="10018713" cy="474081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>
                <a:latin typeface="Adobe Garamond Pro Bold" panose="02020702060506020403" pitchFamily="18" charset="0"/>
              </a:rPr>
              <a:t>1. Diagrammes </a:t>
            </a:r>
          </a:p>
          <a:p>
            <a:pPr marL="0" indent="0">
              <a:buNone/>
            </a:pPr>
            <a:r>
              <a:rPr lang="fr-FR" dirty="0">
                <a:latin typeface="Adobe Garamond Pro Bold" panose="02020702060506020403" pitchFamily="18" charset="0"/>
              </a:rPr>
              <a:t>	</a:t>
            </a:r>
            <a:r>
              <a:rPr lang="fr-FR" dirty="0" smtClean="0">
                <a:latin typeface="Adobe Garamond Pro Bold" panose="02020702060506020403" pitchFamily="18" charset="0"/>
              </a:rPr>
              <a:t>1.1. </a:t>
            </a:r>
            <a:r>
              <a:rPr lang="fr-FR" dirty="0">
                <a:latin typeface="Adobe Garamond Pro Bold" panose="02020702060506020403" pitchFamily="18" charset="0"/>
              </a:rPr>
              <a:t>C</a:t>
            </a:r>
            <a:r>
              <a:rPr lang="fr-FR" dirty="0" smtClean="0">
                <a:latin typeface="Adobe Garamond Pro Bold" panose="02020702060506020403" pitchFamily="18" charset="0"/>
              </a:rPr>
              <a:t>as d’utilisation</a:t>
            </a:r>
          </a:p>
          <a:p>
            <a:pPr marL="0" indent="0">
              <a:buNone/>
            </a:pPr>
            <a:r>
              <a:rPr lang="fr-FR" dirty="0">
                <a:latin typeface="Adobe Garamond Pro Bold" panose="02020702060506020403" pitchFamily="18" charset="0"/>
              </a:rPr>
              <a:t>	</a:t>
            </a:r>
            <a:r>
              <a:rPr lang="fr-FR" dirty="0" smtClean="0">
                <a:latin typeface="Adobe Garamond Pro Bold" panose="02020702060506020403" pitchFamily="18" charset="0"/>
              </a:rPr>
              <a:t>1.2. Carte mentale</a:t>
            </a:r>
          </a:p>
          <a:p>
            <a:pPr marL="0" indent="0">
              <a:buFont typeface="Arial"/>
              <a:buNone/>
            </a:pPr>
            <a:r>
              <a:rPr lang="fr-FR" dirty="0" smtClean="0">
                <a:latin typeface="Adobe Garamond Pro Bold" panose="02020702060506020403" pitchFamily="18" charset="0"/>
              </a:rPr>
              <a:t>2. Partie matériels</a:t>
            </a:r>
          </a:p>
          <a:p>
            <a:pPr marL="0" indent="0">
              <a:buFont typeface="Arial"/>
              <a:buNone/>
            </a:pPr>
            <a:r>
              <a:rPr lang="fr-FR" dirty="0" smtClean="0">
                <a:latin typeface="Adobe Garamond Pro Bold" panose="02020702060506020403" pitchFamily="18" charset="0"/>
              </a:rPr>
              <a:t>	2.1. Matériels</a:t>
            </a:r>
          </a:p>
          <a:p>
            <a:pPr marL="0" indent="0">
              <a:buFont typeface="Arial"/>
              <a:buNone/>
            </a:pPr>
            <a:r>
              <a:rPr lang="fr-FR" dirty="0" smtClean="0">
                <a:latin typeface="Adobe Garamond Pro Bold" panose="02020702060506020403" pitchFamily="18" charset="0"/>
              </a:rPr>
              <a:t>	2.2. Câblage</a:t>
            </a:r>
          </a:p>
          <a:p>
            <a:pPr marL="0" indent="0">
              <a:buFont typeface="Arial"/>
              <a:buNone/>
            </a:pPr>
            <a:r>
              <a:rPr lang="fr-FR" dirty="0" smtClean="0">
                <a:latin typeface="Adobe Garamond Pro Bold" panose="02020702060506020403" pitchFamily="18" charset="0"/>
              </a:rPr>
              <a:t>	2.3. Module </a:t>
            </a:r>
            <a:r>
              <a:rPr lang="fr-FR" dirty="0" err="1" smtClean="0">
                <a:latin typeface="Adobe Garamond Pro Bold" panose="02020702060506020403" pitchFamily="18" charset="0"/>
              </a:rPr>
              <a:t>récepteur+arduino</a:t>
            </a:r>
            <a:endParaRPr lang="fr-FR" dirty="0" smtClean="0">
              <a:latin typeface="Adobe Garamond Pro Bold" panose="02020702060506020403" pitchFamily="18" charset="0"/>
            </a:endParaRPr>
          </a:p>
          <a:p>
            <a:pPr marL="0" indent="0">
              <a:buFont typeface="Arial"/>
              <a:buNone/>
            </a:pPr>
            <a:r>
              <a:rPr lang="fr-FR" dirty="0" smtClean="0">
                <a:latin typeface="Adobe Garamond Pro Bold" panose="02020702060506020403" pitchFamily="18" charset="0"/>
              </a:rPr>
              <a:t>3. Partie Logicielle</a:t>
            </a:r>
          </a:p>
          <a:p>
            <a:pPr marL="0" indent="0">
              <a:buFont typeface="Arial"/>
              <a:buNone/>
            </a:pPr>
            <a:r>
              <a:rPr lang="fr-FR" dirty="0" smtClean="0">
                <a:latin typeface="Adobe Garamond Pro Bold" panose="02020702060506020403" pitchFamily="18" charset="0"/>
              </a:rPr>
              <a:t>	3.1. Programme</a:t>
            </a:r>
          </a:p>
          <a:p>
            <a:pPr marL="0" indent="0">
              <a:buFont typeface="Arial"/>
              <a:buNone/>
            </a:pPr>
            <a:r>
              <a:rPr lang="fr-FR" dirty="0" smtClean="0">
                <a:latin typeface="Adobe Garamond Pro Bold" panose="02020702060506020403" pitchFamily="18" charset="0"/>
              </a:rPr>
              <a:t>	3.2. Résultats</a:t>
            </a:r>
          </a:p>
          <a:p>
            <a:pPr marL="0" indent="0">
              <a:buFont typeface="Arial"/>
              <a:buNone/>
            </a:pPr>
            <a:r>
              <a:rPr lang="fr-FR" dirty="0" smtClean="0">
                <a:latin typeface="Adobe Garamond Pro Bold" panose="02020702060506020403" pitchFamily="18" charset="0"/>
              </a:rPr>
              <a:t>4. Aspect écoconception/développement durable</a:t>
            </a:r>
          </a:p>
          <a:p>
            <a:pPr marL="0" indent="0">
              <a:buFont typeface="Arial"/>
              <a:buNone/>
            </a:pPr>
            <a:r>
              <a:rPr lang="fr-FR" dirty="0" smtClean="0">
                <a:latin typeface="Adobe Garamond Pro Bold" panose="02020702060506020403" pitchFamily="18" charset="0"/>
              </a:rPr>
              <a:t>5. Conclusion</a:t>
            </a:r>
          </a:p>
          <a:p>
            <a:pPr marL="0" indent="0">
              <a:buFont typeface="Arial"/>
              <a:buNone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60551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43"/>
    </mc:Choice>
    <mc:Fallback xmlns="">
      <p:transition spd="slow" advTm="16143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921" y="717630"/>
            <a:ext cx="10628866" cy="5505294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3931558" y="-151350"/>
            <a:ext cx="91321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Garamond Pro Bold" panose="02020702060506020403" pitchFamily="18" charset="0"/>
              </a:rPr>
              <a:t>1. Diagrammes</a:t>
            </a:r>
            <a:endParaRPr lang="fr-FR" sz="4400" dirty="0">
              <a:latin typeface="Adobe Garamond Pro Bold" panose="02020702060506020403" pitchFamily="18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806920" y="622724"/>
            <a:ext cx="4644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dobe Garamond Pro Bold" panose="02020702060506020403" pitchFamily="18" charset="0"/>
              </a:rPr>
              <a:t>1.1. </a:t>
            </a:r>
            <a:r>
              <a:rPr lang="fr-FR" sz="2800" dirty="0">
                <a:latin typeface="Adobe Garamond Pro Bold" panose="02020702060506020403" pitchFamily="18" charset="0"/>
              </a:rPr>
              <a:t>cas d’utilisation</a:t>
            </a:r>
          </a:p>
        </p:txBody>
      </p:sp>
    </p:spTree>
    <p:extLst>
      <p:ext uri="{BB962C8B-B14F-4D97-AF65-F5344CB8AC3E}">
        <p14:creationId xmlns:p14="http://schemas.microsoft.com/office/powerpoint/2010/main" val="180978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47" y="717630"/>
            <a:ext cx="10639009" cy="5382228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777046" y="717630"/>
            <a:ext cx="4373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dobe Garamond Pro Bold" panose="02020702060506020403" pitchFamily="18" charset="0"/>
              </a:rPr>
              <a:t>1.2. Carte mentale</a:t>
            </a:r>
            <a:endParaRPr lang="fr-FR" sz="2800" dirty="0">
              <a:latin typeface="Adobe Garamond Pro Bold" panose="0202070206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55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6479" y="2359479"/>
            <a:ext cx="9658350" cy="155121"/>
          </a:xfrm>
          <a:prstGeom prst="rect">
            <a:avLst/>
          </a:prstGeom>
          <a:solidFill>
            <a:srgbClr val="FBFBFB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3673928" y="-130629"/>
            <a:ext cx="47434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Garamond Pro Bold" panose="02020702060506020403" pitchFamily="18" charset="0"/>
              </a:rPr>
              <a:t>2. Partie Matériels</a:t>
            </a:r>
            <a:endParaRPr lang="fr-FR" sz="4400" dirty="0">
              <a:latin typeface="Adobe Garamond Pro Bold" panose="02020702060506020403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751114" y="714315"/>
            <a:ext cx="2988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dobe Garamond Pro Bold" panose="02020702060506020403" pitchFamily="18" charset="0"/>
              </a:rPr>
              <a:t>2.1. Matériels</a:t>
            </a:r>
            <a:endParaRPr lang="fr-FR" sz="2800" dirty="0">
              <a:latin typeface="Adobe Garamond Pro Bold" panose="02020702060506020403" pitchFamily="18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216479" y="4331154"/>
            <a:ext cx="4865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600" dirty="0" smtClean="0">
                <a:latin typeface="Adobe Garamond Pro Bold" panose="02020702060506020403" pitchFamily="18" charset="0"/>
              </a:rPr>
              <a:t>Processeur : ATmega328</a:t>
            </a:r>
          </a:p>
          <a:p>
            <a:pPr marL="285750" indent="-285750">
              <a:buFontTx/>
              <a:buChar char="-"/>
            </a:pPr>
            <a:r>
              <a:rPr lang="fr-FR" sz="1600" dirty="0" smtClean="0">
                <a:latin typeface="Adobe Garamond Pro Bold" panose="02020702060506020403" pitchFamily="18" charset="0"/>
              </a:rPr>
              <a:t>Tension de fonctionnement : 5V</a:t>
            </a:r>
          </a:p>
          <a:p>
            <a:pPr marL="285750" indent="-285750">
              <a:buFontTx/>
              <a:buChar char="-"/>
            </a:pPr>
            <a:r>
              <a:rPr lang="fr-FR" sz="1600" dirty="0" smtClean="0">
                <a:latin typeface="Adobe Garamond Pro Bold" panose="02020702060506020403" pitchFamily="18" charset="0"/>
              </a:rPr>
              <a:t>Tension d’alimentation (recommandée) : 7V-12V</a:t>
            </a:r>
          </a:p>
          <a:p>
            <a:pPr marL="285750" indent="-285750">
              <a:buFontTx/>
              <a:buChar char="-"/>
            </a:pPr>
            <a:r>
              <a:rPr lang="fr-FR" sz="1600" dirty="0" smtClean="0">
                <a:latin typeface="Adobe Garamond Pro Bold" panose="02020702060506020403" pitchFamily="18" charset="0"/>
              </a:rPr>
              <a:t>Tension d’alimentation (limites) : 6V-20V</a:t>
            </a:r>
          </a:p>
          <a:p>
            <a:pPr marL="285750" indent="-285750">
              <a:buFontTx/>
              <a:buChar char="-"/>
            </a:pPr>
            <a:endParaRPr lang="fr-FR" sz="1600" dirty="0" smtClean="0">
              <a:latin typeface="Adobe Garamond Pro Bold" panose="02020702060506020403" pitchFamily="18" charset="0"/>
            </a:endParaRPr>
          </a:p>
          <a:p>
            <a:pPr marL="285750" indent="-285750">
              <a:buFontTx/>
              <a:buChar char="-"/>
            </a:pPr>
            <a:endParaRPr lang="fr-FR" sz="1600" dirty="0">
              <a:latin typeface="Adobe Garamond Pro Bold" panose="02020702060506020403" pitchFamily="18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144" y="2132173"/>
            <a:ext cx="2628901" cy="197167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839" y="2132173"/>
            <a:ext cx="2628899" cy="1971675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592752" y="4103848"/>
            <a:ext cx="49240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endParaRPr lang="fr-FR" sz="1600" dirty="0" smtClean="0">
              <a:latin typeface="Adobe Garamond Pro Bold" panose="02020702060506020403" pitchFamily="18" charset="0"/>
            </a:endParaRPr>
          </a:p>
          <a:p>
            <a:pPr marL="285750" indent="-285750">
              <a:buFontTx/>
              <a:buChar char="-"/>
            </a:pPr>
            <a:r>
              <a:rPr lang="fr-FR" sz="1600" dirty="0" smtClean="0">
                <a:latin typeface="Adobe Garamond Pro Bold" panose="02020702060506020403" pitchFamily="18" charset="0"/>
              </a:rPr>
              <a:t>Liaison I2C</a:t>
            </a:r>
          </a:p>
          <a:p>
            <a:pPr marL="285750" indent="-285750">
              <a:buFontTx/>
              <a:buChar char="-"/>
            </a:pPr>
            <a:r>
              <a:rPr lang="fr-FR" sz="1600" dirty="0" smtClean="0">
                <a:latin typeface="Adobe Garamond Pro Bold" panose="02020702060506020403" pitchFamily="18" charset="0"/>
              </a:rPr>
              <a:t>Tension d’alimentation (recommandée) : 7V à 16V</a:t>
            </a:r>
          </a:p>
          <a:p>
            <a:pPr marL="285750" indent="-285750">
              <a:buFontTx/>
              <a:buChar char="-"/>
            </a:pPr>
            <a:r>
              <a:rPr lang="fr-FR" sz="1600" dirty="0" smtClean="0">
                <a:latin typeface="Adobe Garamond Pro Bold" panose="02020702060506020403" pitchFamily="18" charset="0"/>
              </a:rPr>
              <a:t>Tension d’alimentation (limites) : -0,5V à 18V</a:t>
            </a:r>
          </a:p>
          <a:p>
            <a:pPr marL="285750" indent="-285750">
              <a:buFontTx/>
              <a:buChar char="-"/>
            </a:pPr>
            <a:endParaRPr lang="fr-FR" sz="1600" dirty="0" smtClean="0">
              <a:latin typeface="Adobe Garamond Pro Bold" panose="02020702060506020403" pitchFamily="18" charset="0"/>
            </a:endParaRPr>
          </a:p>
          <a:p>
            <a:pPr marL="285750" indent="-285750">
              <a:buFontTx/>
              <a:buChar char="-"/>
            </a:pPr>
            <a:endParaRPr lang="fr-FR" sz="1600" dirty="0" smtClean="0">
              <a:latin typeface="Adobe Garamond Pro Bold" panose="02020702060506020403" pitchFamily="18" charset="0"/>
            </a:endParaRPr>
          </a:p>
          <a:p>
            <a:endParaRPr lang="fr-FR" dirty="0" smtClean="0">
              <a:latin typeface="Adobe Garamond Pro Bold" panose="02020702060506020403" pitchFamily="18" charset="0"/>
            </a:endParaRPr>
          </a:p>
          <a:p>
            <a:r>
              <a:rPr lang="fr-FR" u="sng" dirty="0" smtClean="0">
                <a:latin typeface="Adobe Garamond Pro Bold" panose="02020702060506020403" pitchFamily="18" charset="0"/>
              </a:rPr>
              <a:t> </a:t>
            </a:r>
            <a:endParaRPr lang="fr-FR" u="sng" dirty="0">
              <a:latin typeface="Adobe Garamond Pro Bold" panose="02020702060506020403" pitchFamily="18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734957" y="1652769"/>
            <a:ext cx="26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u="sng" dirty="0" err="1">
                <a:latin typeface="Adobe Garamond Pro Bold" panose="02020702060506020403" pitchFamily="18" charset="0"/>
              </a:rPr>
              <a:t>Arduino</a:t>
            </a:r>
            <a:r>
              <a:rPr lang="fr-FR" u="sng" dirty="0">
                <a:latin typeface="Adobe Garamond Pro Bold" panose="02020702060506020403" pitchFamily="18" charset="0"/>
              </a:rPr>
              <a:t> </a:t>
            </a:r>
            <a:r>
              <a:rPr lang="fr-FR" u="sng" dirty="0" err="1">
                <a:latin typeface="Adobe Garamond Pro Bold" panose="02020702060506020403" pitchFamily="18" charset="0"/>
              </a:rPr>
              <a:t>Uno</a:t>
            </a:r>
            <a:endParaRPr lang="fr-FR" u="sng" dirty="0">
              <a:latin typeface="Adobe Garamond Pro Bold" panose="02020702060506020403" pitchFamily="18" charset="0"/>
            </a:endParaRPr>
          </a:p>
          <a:p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7552144" y="1649188"/>
            <a:ext cx="2628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Adobe Garamond Pro Bold" panose="02020702060506020403" pitchFamily="18" charset="0"/>
              </a:rPr>
              <a:t>Récepteur GPS</a:t>
            </a:r>
            <a:endParaRPr lang="fr-FR" dirty="0">
              <a:latin typeface="Adobe Garamond Pro Bold" panose="0202070206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24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3592154" y="-603911"/>
            <a:ext cx="10018713" cy="1752599"/>
          </a:xfrm>
        </p:spPr>
        <p:txBody>
          <a:bodyPr>
            <a:normAutofit/>
          </a:bodyPr>
          <a:lstStyle/>
          <a:p>
            <a:r>
              <a:rPr lang="fr-FR" sz="2800" dirty="0" smtClean="0">
                <a:latin typeface="Adobe Garamond Pro Bold" panose="02020702060506020403" pitchFamily="18" charset="0"/>
              </a:rPr>
              <a:t>2.2.  Câblage</a:t>
            </a:r>
            <a:endParaRPr lang="fr-FR" sz="2800" dirty="0">
              <a:latin typeface="Adobe Garamond Pro Bold" panose="02020702060506020403" pitchFamily="18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804" y="3479036"/>
            <a:ext cx="3873935" cy="257409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8084122" y="510367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9" name="Accolade ouvrante 8"/>
          <p:cNvSpPr/>
          <p:nvPr/>
        </p:nvSpPr>
        <p:spPr>
          <a:xfrm rot="16200000">
            <a:off x="5460456" y="-780617"/>
            <a:ext cx="803058" cy="7716248"/>
          </a:xfrm>
          <a:prstGeom prst="leftBrace">
            <a:avLst>
              <a:gd name="adj1" fmla="val 0"/>
              <a:gd name="adj2" fmla="val 5036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11"/>
          <p:cNvCxnSpPr/>
          <p:nvPr/>
        </p:nvCxnSpPr>
        <p:spPr>
          <a:xfrm flipV="1">
            <a:off x="8084122" y="4031407"/>
            <a:ext cx="574766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8084122" y="4327789"/>
            <a:ext cx="57476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8084122" y="4610734"/>
            <a:ext cx="574766" cy="0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 flipV="1">
            <a:off x="8084122" y="4893656"/>
            <a:ext cx="574766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8697522" y="3878575"/>
            <a:ext cx="11083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dobe Garamond Pro Bold" panose="02020702060506020403" pitchFamily="18" charset="0"/>
              </a:rPr>
              <a:t>Vin</a:t>
            </a:r>
            <a:endParaRPr lang="fr-FR" sz="1600" dirty="0">
              <a:latin typeface="Adobe Garamond Pro Bold" panose="02020702060506020403" pitchFamily="18" charset="0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8697522" y="4158512"/>
            <a:ext cx="757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dobe Garamond Pro Bold" panose="02020702060506020403" pitchFamily="18" charset="0"/>
              </a:rPr>
              <a:t>GND</a:t>
            </a:r>
            <a:endParaRPr lang="fr-FR" sz="1600" dirty="0">
              <a:latin typeface="Adobe Garamond Pro Bold" panose="02020702060506020403" pitchFamily="18" charset="0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8712913" y="4438449"/>
            <a:ext cx="1397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dobe Garamond Pro Bold" panose="02020702060506020403" pitchFamily="18" charset="0"/>
              </a:rPr>
              <a:t>SDA </a:t>
            </a:r>
            <a:r>
              <a:rPr lang="fr-FR" sz="1600" dirty="0" smtClean="0">
                <a:latin typeface="Adobe Garamond Pro Bold" panose="02020702060506020403" pitchFamily="18" charset="0"/>
                <a:sym typeface="Wingdings" panose="05000000000000000000" pitchFamily="2" charset="2"/>
              </a:rPr>
              <a:t> A4</a:t>
            </a:r>
            <a:endParaRPr lang="fr-FR" sz="1600" dirty="0">
              <a:latin typeface="Adobe Garamond Pro Bold" panose="02020702060506020403" pitchFamily="18" charset="0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8712913" y="4752811"/>
            <a:ext cx="13264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dobe Garamond Pro Bold" panose="02020702060506020403" pitchFamily="18" charset="0"/>
              </a:rPr>
              <a:t>SCL </a:t>
            </a:r>
            <a:r>
              <a:rPr lang="fr-FR" sz="1600" dirty="0" smtClean="0">
                <a:latin typeface="Adobe Garamond Pro Bold" panose="02020702060506020403" pitchFamily="18" charset="0"/>
                <a:sym typeface="Wingdings" panose="05000000000000000000" pitchFamily="2" charset="2"/>
              </a:rPr>
              <a:t> A5</a:t>
            </a:r>
            <a:endParaRPr lang="fr-FR" sz="1600" dirty="0">
              <a:latin typeface="Adobe Garamond Pro Bold" panose="02020702060506020403" pitchFamily="18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341" y="2325364"/>
            <a:ext cx="9675191" cy="176799"/>
          </a:xfrm>
          <a:prstGeom prst="rect">
            <a:avLst/>
          </a:prstGeom>
        </p:spPr>
      </p:pic>
      <p:sp>
        <p:nvSpPr>
          <p:cNvPr id="21" name="Plus 20"/>
          <p:cNvSpPr/>
          <p:nvPr/>
        </p:nvSpPr>
        <p:spPr>
          <a:xfrm>
            <a:off x="5674025" y="1828164"/>
            <a:ext cx="375920" cy="379975"/>
          </a:xfrm>
          <a:prstGeom prst="mathPlus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0" y="1030641"/>
            <a:ext cx="2628899" cy="1971675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721" y="1030641"/>
            <a:ext cx="2628901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49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94789" y="0"/>
            <a:ext cx="4886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dobe Garamond Pro Bold" panose="02020702060506020403" pitchFamily="18" charset="0"/>
              </a:rPr>
              <a:t>2.3. Module </a:t>
            </a:r>
            <a:r>
              <a:rPr lang="fr-FR" sz="2800" dirty="0" err="1" smtClean="0">
                <a:latin typeface="Adobe Garamond Pro Bold" panose="02020702060506020403" pitchFamily="18" charset="0"/>
              </a:rPr>
              <a:t>récepteur+arduino</a:t>
            </a:r>
            <a:endParaRPr lang="fr-FR" sz="2800" dirty="0">
              <a:latin typeface="Adobe Garamond Pro Bold" panose="02020702060506020403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16479" y="2359479"/>
            <a:ext cx="9658350" cy="155121"/>
          </a:xfrm>
          <a:prstGeom prst="rect">
            <a:avLst/>
          </a:prstGeom>
          <a:solidFill>
            <a:srgbClr val="FBFBFB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282" y="906234"/>
            <a:ext cx="2574743" cy="193105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15" y="3894780"/>
            <a:ext cx="2578952" cy="193421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686" y="3897936"/>
            <a:ext cx="2574743" cy="1931058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 flipV="1">
            <a:off x="2015354" y="4813236"/>
            <a:ext cx="232410" cy="190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261" y="3293611"/>
            <a:ext cx="2354784" cy="1066892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394857" y="4445809"/>
            <a:ext cx="2163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dobe Garamond Pro Bold" panose="02020702060506020403" pitchFamily="18" charset="0"/>
              </a:rPr>
              <a:t>Traduction</a:t>
            </a:r>
            <a:endParaRPr lang="fr-FR" dirty="0">
              <a:latin typeface="Adobe Garamond Pro Bold" panose="02020702060506020403" pitchFamily="18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261" y="4900447"/>
            <a:ext cx="2354784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6641" y="-627555"/>
            <a:ext cx="10018713" cy="1752599"/>
          </a:xfrm>
        </p:spPr>
        <p:txBody>
          <a:bodyPr>
            <a:normAutofit/>
          </a:bodyPr>
          <a:lstStyle/>
          <a:p>
            <a:r>
              <a:rPr lang="fr-FR" sz="4400" dirty="0">
                <a:latin typeface="Adobe Garamond Pro Bold" panose="02020702060506020403" pitchFamily="18" charset="0"/>
              </a:rPr>
              <a:t>3</a:t>
            </a:r>
            <a:r>
              <a:rPr lang="fr-FR" sz="4400" dirty="0" smtClean="0">
                <a:latin typeface="Adobe Garamond Pro Bold" panose="02020702060506020403" pitchFamily="18" charset="0"/>
              </a:rPr>
              <a:t>. </a:t>
            </a:r>
            <a:r>
              <a:rPr lang="fr-FR" dirty="0" smtClean="0">
                <a:latin typeface="Adobe Garamond Pro Bold" panose="02020702060506020403" pitchFamily="18" charset="0"/>
              </a:rPr>
              <a:t>Partie l</a:t>
            </a:r>
            <a:r>
              <a:rPr lang="fr-FR" sz="4400" dirty="0" smtClean="0">
                <a:latin typeface="Adobe Garamond Pro Bold" panose="02020702060506020403" pitchFamily="18" charset="0"/>
              </a:rPr>
              <a:t>ogiciel</a:t>
            </a:r>
            <a:endParaRPr lang="fr-FR" sz="4400" dirty="0">
              <a:latin typeface="Adobe Garamond Pro Bold" panose="02020702060506020403" pitchFamily="18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841852" y="2969407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Affiche « latitude: »</a:t>
            </a:r>
            <a:endParaRPr lang="fr-FR" sz="1200" kern="1200" dirty="0">
              <a:solidFill>
                <a:schemeClr val="tx1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0594" y="2956368"/>
            <a:ext cx="1639474" cy="2855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764293" y="4357584"/>
            <a:ext cx="20382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Stocke Data dans </a:t>
            </a:r>
            <a:r>
              <a:rPr lang="fr-FR" sz="1200" dirty="0" err="1" smtClean="0">
                <a:latin typeface="Adobe Garamond Pro Bold" panose="02020702060506020403" pitchFamily="18" charset="0"/>
              </a:rPr>
              <a:t>Lat</a:t>
            </a:r>
            <a:r>
              <a:rPr lang="fr-FR" sz="1200" dirty="0" smtClean="0">
                <a:latin typeface="Adobe Garamond Pro Bold" panose="02020702060506020403" pitchFamily="18" charset="0"/>
              </a:rPr>
              <a:t>[1]</a:t>
            </a:r>
            <a:endParaRPr lang="fr-FR" sz="1200" dirty="0">
              <a:latin typeface="Adobe Garamond Pro Bold" panose="02020702060506020403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25603" y="4367007"/>
            <a:ext cx="1846345" cy="2881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8099410" y="3035122"/>
            <a:ext cx="22930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Adobe Garamond Pro Bold" panose="02020702060506020403" pitchFamily="18" charset="0"/>
              </a:rPr>
              <a:t>Stocke </a:t>
            </a:r>
            <a:r>
              <a:rPr lang="fr-FR" sz="1200" dirty="0" smtClean="0">
                <a:latin typeface="Adobe Garamond Pro Bold" panose="02020702060506020403" pitchFamily="18" charset="0"/>
              </a:rPr>
              <a:t>l’octet </a:t>
            </a:r>
            <a:r>
              <a:rPr lang="fr-FR" sz="1200" dirty="0">
                <a:latin typeface="Adobe Garamond Pro Bold" panose="02020702060506020403" pitchFamily="18" charset="0"/>
              </a:rPr>
              <a:t>présent dans le registre dans la variable Data</a:t>
            </a:r>
          </a:p>
          <a:p>
            <a:endParaRPr lang="fr-FR" sz="1200" dirty="0">
              <a:latin typeface="Adobe Garamond Pro Bold" panose="02020702060506020403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099410" y="3003678"/>
            <a:ext cx="2108028" cy="582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/>
          <p:cNvSpPr txBox="1"/>
          <p:nvPr/>
        </p:nvSpPr>
        <p:spPr>
          <a:xfrm>
            <a:off x="8258477" y="3668207"/>
            <a:ext cx="25577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Convertit l’octet en chiffre décimal et </a:t>
            </a:r>
          </a:p>
          <a:p>
            <a:r>
              <a:rPr lang="fr-FR" sz="1200" dirty="0" smtClean="0">
                <a:latin typeface="Adobe Garamond Pro Bold" panose="02020702060506020403" pitchFamily="18" charset="0"/>
              </a:rPr>
              <a:t>l’affiche </a:t>
            </a:r>
          </a:p>
          <a:p>
            <a:endParaRPr lang="fr-FR" b="1" dirty="0"/>
          </a:p>
        </p:txBody>
      </p:sp>
      <p:sp>
        <p:nvSpPr>
          <p:cNvPr id="29" name="Rectangle 28"/>
          <p:cNvSpPr/>
          <p:nvPr/>
        </p:nvSpPr>
        <p:spPr>
          <a:xfrm>
            <a:off x="8233000" y="3665466"/>
            <a:ext cx="3046559" cy="4908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ZoneTexte 43"/>
          <p:cNvSpPr txBox="1"/>
          <p:nvPr/>
        </p:nvSpPr>
        <p:spPr>
          <a:xfrm>
            <a:off x="8165515" y="4716307"/>
            <a:ext cx="340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Convertit chaque chiffres contenu dans les variables </a:t>
            </a:r>
            <a:r>
              <a:rPr lang="fr-FR" sz="1200" dirty="0" err="1" smtClean="0">
                <a:latin typeface="Adobe Garamond Pro Bold" panose="02020702060506020403" pitchFamily="18" charset="0"/>
              </a:rPr>
              <a:t>Lat</a:t>
            </a:r>
            <a:r>
              <a:rPr lang="fr-FR" sz="1200" dirty="0" smtClean="0">
                <a:latin typeface="Adobe Garamond Pro Bold" panose="02020702060506020403" pitchFamily="18" charset="0"/>
              </a:rPr>
              <a:t>[x] en nombre à l’aide de ce calcul mathématique</a:t>
            </a:r>
            <a:endParaRPr lang="fr-FR" sz="1200" dirty="0">
              <a:latin typeface="Adobe Garamond Pro Bold" panose="02020702060506020403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233000" y="4751745"/>
            <a:ext cx="3270071" cy="575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ZoneTexte 47"/>
          <p:cNvSpPr txBox="1"/>
          <p:nvPr/>
        </p:nvSpPr>
        <p:spPr>
          <a:xfrm>
            <a:off x="6985366" y="5750204"/>
            <a:ext cx="24952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Affiche le nombre obtenu</a:t>
            </a:r>
            <a:endParaRPr lang="fr-FR" sz="1200" dirty="0">
              <a:latin typeface="Adobe Garamond Pro Bold" panose="02020702060506020403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998367" y="5750204"/>
            <a:ext cx="2047750" cy="2957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ZoneTexte 76"/>
          <p:cNvSpPr txBox="1"/>
          <p:nvPr/>
        </p:nvSpPr>
        <p:spPr>
          <a:xfrm>
            <a:off x="874952" y="3668207"/>
            <a:ext cx="20819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Pointe le registre 14</a:t>
            </a:r>
            <a:endParaRPr lang="fr-FR" sz="1200" dirty="0">
              <a:latin typeface="Adobe Garamond Pro Bold" panose="02020702060506020403" pitchFamily="18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926275" y="3686432"/>
            <a:ext cx="1615043" cy="244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1216479" y="2188029"/>
            <a:ext cx="9658350" cy="506185"/>
          </a:xfrm>
          <a:prstGeom prst="rect">
            <a:avLst/>
          </a:prstGeom>
          <a:solidFill>
            <a:srgbClr val="FBFBFB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/>
          <p:cNvSpPr txBox="1"/>
          <p:nvPr/>
        </p:nvSpPr>
        <p:spPr>
          <a:xfrm>
            <a:off x="776168" y="721360"/>
            <a:ext cx="3332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dobe Garamond Pro Bold" panose="02020702060506020403" pitchFamily="18" charset="0"/>
              </a:rPr>
              <a:t>3.1. Programme</a:t>
            </a:r>
            <a:endParaRPr lang="fr-FR" sz="2800" dirty="0">
              <a:latin typeface="Adobe Garamond Pro Bold" panose="02020702060506020403" pitchFamily="18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952" y="3213117"/>
            <a:ext cx="2047875" cy="165735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0068" y="5322916"/>
            <a:ext cx="5552174" cy="347541"/>
          </a:xfrm>
          <a:prstGeom prst="rect">
            <a:avLst/>
          </a:prstGeom>
        </p:spPr>
      </p:pic>
      <p:cxnSp>
        <p:nvCxnSpPr>
          <p:cNvPr id="10" name="Connecteur droit 9"/>
          <p:cNvCxnSpPr>
            <a:stCxn id="7" idx="3"/>
          </p:cNvCxnSpPr>
          <p:nvPr/>
        </p:nvCxnSpPr>
        <p:spPr>
          <a:xfrm>
            <a:off x="2470068" y="3099166"/>
            <a:ext cx="2197134" cy="2271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>
            <a:stCxn id="78" idx="3"/>
          </p:cNvCxnSpPr>
          <p:nvPr/>
        </p:nvCxnSpPr>
        <p:spPr>
          <a:xfrm flipV="1">
            <a:off x="2541318" y="3479469"/>
            <a:ext cx="2125884" cy="3291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>
            <a:stCxn id="25" idx="3"/>
          </p:cNvCxnSpPr>
          <p:nvPr/>
        </p:nvCxnSpPr>
        <p:spPr>
          <a:xfrm flipV="1">
            <a:off x="2671948" y="3818005"/>
            <a:ext cx="1995254" cy="6930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>
            <a:stCxn id="13" idx="1"/>
          </p:cNvCxnSpPr>
          <p:nvPr/>
        </p:nvCxnSpPr>
        <p:spPr>
          <a:xfrm flipH="1">
            <a:off x="6045654" y="3294750"/>
            <a:ext cx="2053756" cy="349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/>
          <p:cNvCxnSpPr>
            <a:stCxn id="29" idx="1"/>
          </p:cNvCxnSpPr>
          <p:nvPr/>
        </p:nvCxnSpPr>
        <p:spPr>
          <a:xfrm flipH="1">
            <a:off x="6306253" y="3910915"/>
            <a:ext cx="1926747" cy="67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/>
          <p:cNvCxnSpPr>
            <a:stCxn id="45" idx="1"/>
          </p:cNvCxnSpPr>
          <p:nvPr/>
        </p:nvCxnSpPr>
        <p:spPr>
          <a:xfrm flipH="1">
            <a:off x="7986244" y="5039473"/>
            <a:ext cx="246756" cy="3428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>
            <a:stCxn id="48" idx="1"/>
          </p:cNvCxnSpPr>
          <p:nvPr/>
        </p:nvCxnSpPr>
        <p:spPr>
          <a:xfrm flipH="1" flipV="1">
            <a:off x="4204607" y="5558800"/>
            <a:ext cx="2780759" cy="3299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12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/>
          <p:cNvSpPr txBox="1"/>
          <p:nvPr/>
        </p:nvSpPr>
        <p:spPr>
          <a:xfrm>
            <a:off x="5784928" y="1391065"/>
            <a:ext cx="2245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Pointe le registre 112</a:t>
            </a:r>
            <a:endParaRPr lang="fr-FR" sz="1200" dirty="0">
              <a:latin typeface="Adobe Garamond Pro Bold" panose="02020702060506020403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84928" y="1366715"/>
            <a:ext cx="1803404" cy="3077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5256870" y="1718675"/>
            <a:ext cx="22140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Adobe Garamond Pro Bold" panose="02020702060506020403" pitchFamily="18" charset="0"/>
              </a:rPr>
              <a:t>Stocke le chiffre présent dans le registre dans la variable </a:t>
            </a:r>
            <a:r>
              <a:rPr lang="fr-FR" sz="1200" dirty="0" smtClean="0">
                <a:latin typeface="Adobe Garamond Pro Bold" panose="02020702060506020403" pitchFamily="18" charset="0"/>
              </a:rPr>
              <a:t>Data</a:t>
            </a:r>
            <a:endParaRPr lang="fr-FR" sz="1200" dirty="0">
              <a:latin typeface="Adobe Garamond Pro Bold" panose="02020702060506020403" pitchFamily="18" charset="0"/>
            </a:endParaRPr>
          </a:p>
          <a:p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5233656" y="1765283"/>
            <a:ext cx="2123440" cy="5189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5211666" y="2572705"/>
            <a:ext cx="2652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Affiche le contenu de la variable Data en nombre décimal</a:t>
            </a:r>
            <a:endParaRPr lang="fr-FR" sz="1200" dirty="0">
              <a:latin typeface="Adobe Garamond Pro Bold" panose="02020702060506020403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233656" y="2628112"/>
            <a:ext cx="2555079" cy="365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ZoneTexte 38"/>
          <p:cNvSpPr txBox="1"/>
          <p:nvPr/>
        </p:nvSpPr>
        <p:spPr>
          <a:xfrm>
            <a:off x="1668343" y="3371224"/>
            <a:ext cx="28561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Registre contenant l’état du GPS</a:t>
            </a:r>
            <a:endParaRPr lang="fr-FR" sz="1200" dirty="0">
              <a:latin typeface="Adobe Garamond Pro Bold" panose="02020702060506020403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668343" y="3373565"/>
            <a:ext cx="2511771" cy="2840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" name="Connecteur droit 41"/>
          <p:cNvCxnSpPr/>
          <p:nvPr/>
        </p:nvCxnSpPr>
        <p:spPr>
          <a:xfrm>
            <a:off x="1489097" y="3474503"/>
            <a:ext cx="179246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216479" y="2359479"/>
            <a:ext cx="9658350" cy="155121"/>
          </a:xfrm>
          <a:prstGeom prst="rect">
            <a:avLst/>
          </a:prstGeom>
          <a:solidFill>
            <a:srgbClr val="FDFDFD"/>
          </a:solidFill>
          <a:ln>
            <a:solidFill>
              <a:srgbClr val="FC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144" y="1988995"/>
            <a:ext cx="3403880" cy="1084902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802" y="1988996"/>
            <a:ext cx="3403880" cy="1084901"/>
          </a:xfrm>
          <a:prstGeom prst="rect">
            <a:avLst/>
          </a:prstGeom>
        </p:spPr>
      </p:pic>
      <p:cxnSp>
        <p:nvCxnSpPr>
          <p:cNvPr id="26" name="Connecteur droit 25"/>
          <p:cNvCxnSpPr/>
          <p:nvPr/>
        </p:nvCxnSpPr>
        <p:spPr>
          <a:xfrm flipH="1">
            <a:off x="1489097" y="2301374"/>
            <a:ext cx="7325" cy="11731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 flipH="1" flipV="1">
            <a:off x="1508332" y="2301374"/>
            <a:ext cx="179247" cy="9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>
            <a:stCxn id="15" idx="3"/>
          </p:cNvCxnSpPr>
          <p:nvPr/>
        </p:nvCxnSpPr>
        <p:spPr>
          <a:xfrm flipV="1">
            <a:off x="7788735" y="2758215"/>
            <a:ext cx="483107" cy="524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5454" y="2038962"/>
            <a:ext cx="960374" cy="506499"/>
          </a:xfrm>
          <a:prstGeom prst="rect">
            <a:avLst/>
          </a:prstGeom>
        </p:spPr>
      </p:pic>
      <p:cxnSp>
        <p:nvCxnSpPr>
          <p:cNvPr id="22" name="Connecteur droit 21"/>
          <p:cNvCxnSpPr>
            <a:stCxn id="10" idx="3"/>
          </p:cNvCxnSpPr>
          <p:nvPr/>
        </p:nvCxnSpPr>
        <p:spPr>
          <a:xfrm>
            <a:off x="7588332" y="1520568"/>
            <a:ext cx="641268" cy="6763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543" y="3945550"/>
            <a:ext cx="6426895" cy="220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5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que">
  <a:themeElements>
    <a:clrScheme name="Organique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que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qu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5039</TotalTime>
  <Words>309</Words>
  <Application>Microsoft Office PowerPoint</Application>
  <PresentationFormat>Grand écran</PresentationFormat>
  <Paragraphs>121</Paragraphs>
  <Slides>13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2" baseType="lpstr">
      <vt:lpstr>Adobe Fan Heiti Std B</vt:lpstr>
      <vt:lpstr>Adobe Garamond Pro Bold</vt:lpstr>
      <vt:lpstr>Arial</vt:lpstr>
      <vt:lpstr>Calibri</vt:lpstr>
      <vt:lpstr>Courier New</vt:lpstr>
      <vt:lpstr>Garamond</vt:lpstr>
      <vt:lpstr>Times New Roman</vt:lpstr>
      <vt:lpstr>Wingdings</vt:lpstr>
      <vt:lpstr>Organique</vt:lpstr>
      <vt:lpstr> Gyropode Positioning System</vt:lpstr>
      <vt:lpstr>Sommaire</vt:lpstr>
      <vt:lpstr>Présentation PowerPoint</vt:lpstr>
      <vt:lpstr>Présentation PowerPoint</vt:lpstr>
      <vt:lpstr>Présentation PowerPoint</vt:lpstr>
      <vt:lpstr>2.2.  Câblage</vt:lpstr>
      <vt:lpstr>Présentation PowerPoint</vt:lpstr>
      <vt:lpstr>3. Partie logiciel</vt:lpstr>
      <vt:lpstr>Présentation PowerPoint</vt:lpstr>
      <vt:lpstr>Présentation PowerPoint</vt:lpstr>
      <vt:lpstr>4. Aspect écoconception/développement durable </vt:lpstr>
      <vt:lpstr>5. Conclusion</vt:lpstr>
      <vt:lpstr>FIN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Revue 3 : Gyropode Positioning System</dc:title>
  <dc:creator>Romain Colonna D'Istria</dc:creator>
  <cp:lastModifiedBy>Romain Colonna D'Istria</cp:lastModifiedBy>
  <cp:revision>178</cp:revision>
  <dcterms:created xsi:type="dcterms:W3CDTF">2015-04-16T13:08:56Z</dcterms:created>
  <dcterms:modified xsi:type="dcterms:W3CDTF">2015-06-01T04:55:59Z</dcterms:modified>
</cp:coreProperties>
</file>