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76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2" r:id="rId9"/>
    <p:sldId id="266" r:id="rId10"/>
    <p:sldId id="265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main Colonna D'Istria" initials="RCD" lastIdx="1" clrIdx="0">
    <p:extLst>
      <p:ext uri="{19B8F6BF-5375-455C-9EA6-DF929625EA0E}">
        <p15:presenceInfo xmlns:p15="http://schemas.microsoft.com/office/powerpoint/2012/main" userId="0e03d0105913bd5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FF00"/>
    <a:srgbClr val="FF0000"/>
    <a:srgbClr val="FFFFFF"/>
    <a:srgbClr val="A50021"/>
    <a:srgbClr val="8D1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3" d="100"/>
          <a:sy n="93" d="100"/>
        </p:scale>
        <p:origin x="1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D69595-C9C5-4AB6-81A6-357CC7D027A3}" type="datetimeFigureOut">
              <a:rPr lang="fr-FR" smtClean="0"/>
              <a:t>21/04/2015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4C610-B24A-498F-84F0-AF64FCF5BE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994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4C610-B24A-498F-84F0-AF64FCF5BE9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5238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73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479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56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201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53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609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774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152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253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276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025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949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11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996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14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621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218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809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  <p:sldLayoutId id="2147483790" r:id="rId14"/>
    <p:sldLayoutId id="2147483791" r:id="rId15"/>
    <p:sldLayoutId id="2147483792" r:id="rId16"/>
    <p:sldLayoutId id="214748379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053072" y="-902825"/>
            <a:ext cx="8574622" cy="2616199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dobe Garamond Pro Bold" panose="02020702060506020403" pitchFamily="18" charset="0"/>
              </a:rPr>
              <a:t>Revue 2 :</a:t>
            </a:r>
            <a:br>
              <a:rPr lang="fr-FR" dirty="0" smtClean="0">
                <a:latin typeface="Adobe Garamond Pro Bold" panose="02020702060506020403" pitchFamily="18" charset="0"/>
              </a:rPr>
            </a:br>
            <a:r>
              <a:rPr lang="fr-FR" dirty="0" err="1" smtClean="0">
                <a:latin typeface="Adobe Garamond Pro Bold" panose="02020702060506020403" pitchFamily="18" charset="0"/>
              </a:rPr>
              <a:t>Gyropode</a:t>
            </a:r>
            <a:r>
              <a:rPr lang="fr-FR" dirty="0" smtClean="0">
                <a:latin typeface="Adobe Garamond Pro Bold" panose="02020702060506020403" pitchFamily="18" charset="0"/>
              </a:rPr>
              <a:t> </a:t>
            </a:r>
            <a:r>
              <a:rPr lang="fr-FR" dirty="0" err="1" smtClean="0">
                <a:latin typeface="Adobe Garamond Pro Bold" panose="02020702060506020403" pitchFamily="18" charset="0"/>
              </a:rPr>
              <a:t>Positioning</a:t>
            </a:r>
            <a:r>
              <a:rPr lang="fr-FR" dirty="0" smtClean="0">
                <a:latin typeface="Adobe Garamond Pro Bold" panose="02020702060506020403" pitchFamily="18" charset="0"/>
              </a:rPr>
              <a:t> System</a:t>
            </a:r>
            <a:endParaRPr lang="fr-FR" dirty="0">
              <a:latin typeface="Adobe Garamond Pro Bold" panose="02020702060506020403" pitchFamily="18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053072" y="2711478"/>
            <a:ext cx="6987645" cy="1388534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fr-FR" sz="2800" dirty="0" smtClean="0">
                <a:latin typeface="Adobe Garamond Pro Bold" panose="02020702060506020403" pitchFamily="18" charset="0"/>
              </a:rPr>
              <a:t>Groupe :</a:t>
            </a:r>
          </a:p>
          <a:p>
            <a:pPr marL="342900" indent="-342900" algn="l">
              <a:buFontTx/>
              <a:buChar char="-"/>
            </a:pPr>
            <a:r>
              <a:rPr lang="fr-FR" sz="2300" dirty="0" smtClean="0">
                <a:latin typeface="Adobe Garamond Pro Bold" panose="02020702060506020403" pitchFamily="18" charset="0"/>
              </a:rPr>
              <a:t>COLONNA D’ISTRIA Romain</a:t>
            </a:r>
          </a:p>
          <a:p>
            <a:pPr marL="342900" indent="-342900" algn="l">
              <a:buFontTx/>
              <a:buChar char="-"/>
            </a:pPr>
            <a:r>
              <a:rPr lang="fr-FR" sz="2300" dirty="0" smtClean="0">
                <a:latin typeface="Adobe Garamond Pro Bold" panose="02020702060506020403" pitchFamily="18" charset="0"/>
              </a:rPr>
              <a:t>CULOTTI Dylan</a:t>
            </a:r>
          </a:p>
          <a:p>
            <a:pPr marL="342900" indent="-342900" algn="l">
              <a:buFontTx/>
              <a:buChar char="-"/>
            </a:pPr>
            <a:r>
              <a:rPr lang="fr-FR" sz="2300" dirty="0" smtClean="0">
                <a:latin typeface="Adobe Garamond Pro Bold" panose="02020702060506020403" pitchFamily="18" charset="0"/>
              </a:rPr>
              <a:t>GARCIA Julien</a:t>
            </a:r>
          </a:p>
        </p:txBody>
      </p:sp>
      <p:pic>
        <p:nvPicPr>
          <p:cNvPr id="4" name="Image 3" descr="Affiche Gyr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92993" y="2027061"/>
            <a:ext cx="3313840" cy="4449081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32080" y="6214532"/>
            <a:ext cx="2397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Adobe Garamond Pro Bold" panose="02020702060506020403" pitchFamily="18" charset="0"/>
              </a:rPr>
              <a:t>Lycée Vauvenargues</a:t>
            </a:r>
          </a:p>
          <a:p>
            <a:r>
              <a:rPr lang="fr-FR" sz="1400" dirty="0" smtClean="0">
                <a:latin typeface="Adobe Garamond Pro Bold" panose="02020702060506020403" pitchFamily="18" charset="0"/>
              </a:rPr>
              <a:t>2014/2015</a:t>
            </a:r>
            <a:endParaRPr lang="fr-FR" sz="1400" dirty="0">
              <a:latin typeface="Adobe Garamond Pro Bold" panose="02020702060506020403" pitchFamily="18" charset="0"/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09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93"/>
    </mc:Choice>
    <mc:Fallback xmlns="">
      <p:transition spd="slow" advTm="96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84309" y="-402220"/>
            <a:ext cx="10018713" cy="1752599"/>
          </a:xfrm>
        </p:spPr>
        <p:txBody>
          <a:bodyPr>
            <a:normAutofit/>
          </a:bodyPr>
          <a:lstStyle/>
          <a:p>
            <a:r>
              <a:rPr lang="fr-FR" sz="4400" dirty="0" smtClean="0">
                <a:latin typeface="Adobe Garamond Pro Bold" panose="02020702060506020403" pitchFamily="18" charset="0"/>
              </a:rPr>
              <a:t>Moniteur </a:t>
            </a:r>
            <a:r>
              <a:rPr lang="fr-FR" sz="4400" dirty="0" smtClean="0">
                <a:latin typeface="Adobe Garamond Pro Bold" panose="02020702060506020403" pitchFamily="18" charset="0"/>
              </a:rPr>
              <a:t>série </a:t>
            </a:r>
            <a:r>
              <a:rPr lang="fr-FR" sz="4400" dirty="0" err="1" smtClean="0">
                <a:latin typeface="Adobe Garamond Pro Bold" panose="02020702060506020403" pitchFamily="18" charset="0"/>
              </a:rPr>
              <a:t>arduino</a:t>
            </a:r>
            <a:endParaRPr lang="fr-FR" sz="4400" dirty="0">
              <a:latin typeface="Adobe Garamond Pro Bold" panose="02020702060506020403" pitchFamily="18" charset="0"/>
            </a:endParaRP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359" y="1100122"/>
            <a:ext cx="3320268" cy="5423497"/>
          </a:xfrm>
        </p:spPr>
      </p:pic>
      <p:sp>
        <p:nvSpPr>
          <p:cNvPr id="3" name="ZoneTexte 2"/>
          <p:cNvSpPr txBox="1"/>
          <p:nvPr/>
        </p:nvSpPr>
        <p:spPr>
          <a:xfrm>
            <a:off x="8514794" y="3211704"/>
            <a:ext cx="21552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dirty="0" smtClean="0"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fr-FR" dirty="0"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17)</a:t>
            </a:r>
            <a:r>
              <a:rPr lang="fr-FR" baseline="-30000" dirty="0"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10</a:t>
            </a:r>
            <a:r>
              <a:rPr lang="fr-FR" dirty="0"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 = (00010001)</a:t>
            </a:r>
            <a:r>
              <a:rPr lang="fr-FR" baseline="-30000" dirty="0"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2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(33)</a:t>
            </a:r>
            <a:r>
              <a:rPr lang="fr-FR" baseline="-30000" dirty="0"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10</a:t>
            </a:r>
            <a:r>
              <a:rPr lang="fr-FR" dirty="0"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 = (00100001)</a:t>
            </a:r>
            <a:r>
              <a:rPr lang="fr-FR" baseline="-30000" dirty="0"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2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(49)</a:t>
            </a:r>
            <a:r>
              <a:rPr lang="fr-FR" baseline="-30000" dirty="0"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10</a:t>
            </a:r>
            <a:r>
              <a:rPr lang="fr-FR" dirty="0"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 = (00110001)</a:t>
            </a:r>
            <a:r>
              <a:rPr lang="fr-FR" baseline="-30000" dirty="0">
                <a:latin typeface="Adobe Garamond Pro Bold" panose="02020702060506020403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2</a:t>
            </a:r>
            <a:r>
              <a:rPr lang="fr-FR" dirty="0">
                <a:latin typeface="Adobe Garamond Pro Bold" panose="02020702060506020403" pitchFamily="18" charset="0"/>
              </a:rPr>
              <a:t> 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467" y="1738591"/>
            <a:ext cx="3403880" cy="1084901"/>
          </a:xfrm>
          <a:prstGeom prst="rect">
            <a:avLst/>
          </a:prstGeom>
        </p:spPr>
      </p:pic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227185"/>
              </p:ext>
            </p:extLst>
          </p:nvPr>
        </p:nvGraphicFramePr>
        <p:xfrm>
          <a:off x="7890467" y="4608191"/>
          <a:ext cx="3775352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919"/>
                <a:gridCol w="471919"/>
                <a:gridCol w="473325"/>
                <a:gridCol w="470513"/>
                <a:gridCol w="471919"/>
                <a:gridCol w="471919"/>
                <a:gridCol w="471919"/>
                <a:gridCol w="471919"/>
              </a:tblGrid>
              <a:tr h="353196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rgbClr val="FFFFFF"/>
                          </a:solidFill>
                        </a:rPr>
                        <a:t>U</a:t>
                      </a:r>
                      <a:endParaRPr lang="fr-FR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U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V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V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V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V</a:t>
                      </a:r>
                      <a:endParaRPr lang="fr-FR" dirty="0"/>
                    </a:p>
                  </a:txBody>
                  <a:tcPr>
                    <a:noFill/>
                  </a:tcPr>
                </a:tc>
              </a:tr>
              <a:tr h="353196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noFill/>
                  </a:tcPr>
                </a:tc>
              </a:tr>
              <a:tr h="353196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noFill/>
                  </a:tcPr>
                </a:tc>
              </a:tr>
              <a:tr h="353196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946151"/>
              </p:ext>
            </p:extLst>
          </p:nvPr>
        </p:nvGraphicFramePr>
        <p:xfrm>
          <a:off x="7406640" y="4610101"/>
          <a:ext cx="483827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3827"/>
              </a:tblGrid>
              <a:tr h="355003">
                <a:tc>
                  <a:txBody>
                    <a:bodyPr/>
                    <a:lstStyle/>
                    <a:p>
                      <a:endParaRPr lang="fr-FR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57467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17</a:t>
                      </a:r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57467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33</a:t>
                      </a:r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55003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49</a:t>
                      </a:r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043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400" dirty="0">
                <a:latin typeface="Adobe Garamond Pro Bold" panose="02020702060506020403" pitchFamily="18" charset="0"/>
              </a:rPr>
              <a:t>5</a:t>
            </a:r>
            <a:r>
              <a:rPr lang="fr-FR" sz="4400" dirty="0" smtClean="0">
                <a:latin typeface="Adobe Garamond Pro Bold" panose="02020702060506020403" pitchFamily="18" charset="0"/>
              </a:rPr>
              <a:t>. Conclusion</a:t>
            </a:r>
            <a:endParaRPr lang="fr-FR" sz="4400" dirty="0">
              <a:latin typeface="Adobe Garamond Pro Bold" panose="02020702060506020403" pitchFamily="18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7286324" y="2745370"/>
            <a:ext cx="4514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 smtClean="0">
                <a:latin typeface="Adobe Garamond Pro Bold" panose="02020702060506020403" pitchFamily="18" charset="0"/>
              </a:rPr>
              <a:t>Tâches restantes :</a:t>
            </a:r>
          </a:p>
          <a:p>
            <a:r>
              <a:rPr lang="fr-FR" sz="2400" dirty="0" smtClean="0">
                <a:latin typeface="Adobe Garamond Pro Bold" panose="02020702060506020403" pitchFamily="18" charset="0"/>
              </a:rPr>
              <a:t>- Stocker coordonnées GPS sur carte SD</a:t>
            </a:r>
            <a:endParaRPr lang="fr-FR" sz="2400" dirty="0">
              <a:latin typeface="Adobe Garamond Pro Bold" panose="02020702060506020403" pitchFamily="18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484311" y="2745370"/>
            <a:ext cx="36479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u="sng" dirty="0" smtClean="0">
                <a:latin typeface="Adobe Garamond Pro Bold" panose="02020702060506020403" pitchFamily="18" charset="0"/>
              </a:rPr>
              <a:t>Avancement :</a:t>
            </a:r>
          </a:p>
          <a:p>
            <a:r>
              <a:rPr lang="fr-FR" sz="2400" dirty="0" smtClean="0">
                <a:latin typeface="Adobe Garamond Pro Bold" panose="02020702060506020403" pitchFamily="18" charset="0"/>
              </a:rPr>
              <a:t>- Retard dû au disfonctionnement du récepteur GPS</a:t>
            </a:r>
            <a:endParaRPr lang="fr-FR" sz="2400" dirty="0">
              <a:latin typeface="Adobe Garamond Pro Bold" panose="02020702060506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65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400" dirty="0" smtClean="0">
                <a:latin typeface="Adobe Garamond Pro Bold" panose="02020702060506020403" pitchFamily="18" charset="0"/>
              </a:rPr>
              <a:t>Sommaire</a:t>
            </a:r>
            <a:endParaRPr lang="fr-FR" sz="4400" dirty="0">
              <a:latin typeface="Adobe Garamond Pro Bold" panose="02020702060506020403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fr-FR" dirty="0" smtClean="0">
                <a:latin typeface="Adobe Garamond Pro Bold" panose="02020702060506020403" pitchFamily="18" charset="0"/>
              </a:rPr>
              <a:t>Carte mentale</a:t>
            </a:r>
          </a:p>
          <a:p>
            <a:pPr marL="457200" indent="-457200">
              <a:buAutoNum type="arabicPeriod"/>
            </a:pPr>
            <a:r>
              <a:rPr lang="fr-FR" dirty="0" smtClean="0">
                <a:latin typeface="Adobe Garamond Pro Bold" panose="02020702060506020403" pitchFamily="18" charset="0"/>
              </a:rPr>
              <a:t>Diagramme IBD</a:t>
            </a:r>
          </a:p>
          <a:p>
            <a:pPr marL="457200" indent="-457200">
              <a:buAutoNum type="arabicPeriod"/>
            </a:pPr>
            <a:r>
              <a:rPr lang="fr-FR" dirty="0" err="1" smtClean="0">
                <a:latin typeface="Adobe Garamond Pro Bold" panose="02020702060506020403" pitchFamily="18" charset="0"/>
              </a:rPr>
              <a:t>Arduino</a:t>
            </a:r>
            <a:r>
              <a:rPr lang="fr-FR" dirty="0" smtClean="0">
                <a:latin typeface="Adobe Garamond Pro Bold" panose="02020702060506020403" pitchFamily="18" charset="0"/>
              </a:rPr>
              <a:t> </a:t>
            </a:r>
            <a:r>
              <a:rPr lang="fr-FR" dirty="0" err="1" smtClean="0">
                <a:latin typeface="Adobe Garamond Pro Bold" panose="02020702060506020403" pitchFamily="18" charset="0"/>
              </a:rPr>
              <a:t>uno</a:t>
            </a:r>
            <a:r>
              <a:rPr lang="fr-FR" dirty="0" smtClean="0">
                <a:latin typeface="Adobe Garamond Pro Bold" panose="02020702060506020403" pitchFamily="18" charset="0"/>
              </a:rPr>
              <a:t> + récepteur GPS</a:t>
            </a:r>
          </a:p>
          <a:p>
            <a:pPr marL="457200" indent="-457200">
              <a:buAutoNum type="arabicPeriod"/>
            </a:pPr>
            <a:r>
              <a:rPr lang="fr-FR" dirty="0" smtClean="0">
                <a:latin typeface="Adobe Garamond Pro Bold" panose="02020702060506020403" pitchFamily="18" charset="0"/>
              </a:rPr>
              <a:t>Programmes</a:t>
            </a:r>
          </a:p>
          <a:p>
            <a:pPr marL="457200" indent="-457200">
              <a:buAutoNum type="arabicPeriod"/>
            </a:pPr>
            <a:r>
              <a:rPr lang="fr-FR" dirty="0" smtClean="0">
                <a:latin typeface="Adobe Garamond Pro Bold" panose="02020702060506020403" pitchFamily="18" charset="0"/>
              </a:rPr>
              <a:t>Conclusion</a:t>
            </a:r>
          </a:p>
          <a:p>
            <a:pPr marL="0" indent="0">
              <a:buNone/>
            </a:pPr>
            <a:endParaRPr lang="fr-FR" dirty="0" smtClean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51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43"/>
    </mc:Choice>
    <mc:Fallback xmlns="">
      <p:transition spd="slow" advTm="161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09815" y="-286474"/>
            <a:ext cx="10018713" cy="1752599"/>
          </a:xfrm>
        </p:spPr>
        <p:txBody>
          <a:bodyPr>
            <a:normAutofit/>
          </a:bodyPr>
          <a:lstStyle/>
          <a:p>
            <a:r>
              <a:rPr lang="fr-FR" sz="4400" dirty="0" smtClean="0">
                <a:latin typeface="Adobe Garamond Pro Bold" panose="02020702060506020403" pitchFamily="18" charset="0"/>
              </a:rPr>
              <a:t>1. Carte mentale</a:t>
            </a:r>
            <a:endParaRPr lang="fr-FR" sz="4400" dirty="0">
              <a:latin typeface="Adobe Garamond Pro Bold" panose="02020702060506020403" pitchFamily="18" charset="0"/>
            </a:endParaRP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495" y="1111600"/>
            <a:ext cx="6331352" cy="5606631"/>
          </a:xfrm>
        </p:spPr>
      </p:pic>
      <p:sp>
        <p:nvSpPr>
          <p:cNvPr id="8" name="Rectangle 7"/>
          <p:cNvSpPr/>
          <p:nvPr/>
        </p:nvSpPr>
        <p:spPr>
          <a:xfrm>
            <a:off x="7072132" y="2025570"/>
            <a:ext cx="2442258" cy="225706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714750" y="4004310"/>
            <a:ext cx="1310640" cy="415290"/>
          </a:xfrm>
          <a:prstGeom prst="rect">
            <a:avLst/>
          </a:prstGeom>
          <a:noFill/>
          <a:ln w="38100"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1440180" y="2446020"/>
            <a:ext cx="426720" cy="0"/>
          </a:xfrm>
          <a:prstGeom prst="line">
            <a:avLst/>
          </a:prstGeom>
          <a:ln w="38100">
            <a:solidFill>
              <a:srgbClr val="A500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1866900" y="2261354"/>
            <a:ext cx="1229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Ma partie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1652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84310" y="-29183"/>
            <a:ext cx="10018713" cy="1752599"/>
          </a:xfrm>
        </p:spPr>
        <p:txBody>
          <a:bodyPr/>
          <a:lstStyle/>
          <a:p>
            <a:r>
              <a:rPr lang="fr-FR" sz="4400" dirty="0" smtClean="0">
                <a:latin typeface="Adobe Garamond Pro Bold" panose="02020702060506020403" pitchFamily="18" charset="0"/>
              </a:rPr>
              <a:t>2. Diagramme </a:t>
            </a:r>
            <a:r>
              <a:rPr lang="fr-FR" sz="4400" dirty="0">
                <a:latin typeface="Adobe Garamond Pro Bold" panose="02020702060506020403" pitchFamily="18" charset="0"/>
              </a:rPr>
              <a:t>IBD</a:t>
            </a:r>
            <a:r>
              <a:rPr lang="fr-FR" dirty="0">
                <a:latin typeface="Adobe Garamond Pro Bold" panose="02020702060506020403" pitchFamily="18" charset="0"/>
              </a:rPr>
              <a:t/>
            </a:r>
            <a:br>
              <a:rPr lang="fr-FR" dirty="0">
                <a:latin typeface="Adobe Garamond Pro Bold" panose="02020702060506020403" pitchFamily="18" charset="0"/>
              </a:rPr>
            </a:b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894" y="1478943"/>
            <a:ext cx="9024299" cy="4699221"/>
          </a:xfrm>
        </p:spPr>
      </p:pic>
    </p:spTree>
    <p:extLst>
      <p:ext uri="{BB962C8B-B14F-4D97-AF65-F5344CB8AC3E}">
        <p14:creationId xmlns:p14="http://schemas.microsoft.com/office/powerpoint/2010/main" val="189432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84309" y="-311284"/>
            <a:ext cx="10018713" cy="1752599"/>
          </a:xfrm>
        </p:spPr>
        <p:txBody>
          <a:bodyPr>
            <a:normAutofit/>
          </a:bodyPr>
          <a:lstStyle/>
          <a:p>
            <a:r>
              <a:rPr lang="fr-FR" sz="4400" dirty="0">
                <a:latin typeface="Adobe Garamond Pro Bold" panose="02020702060506020403" pitchFamily="18" charset="0"/>
              </a:rPr>
              <a:t>3</a:t>
            </a:r>
            <a:r>
              <a:rPr lang="fr-FR" sz="4400" dirty="0" smtClean="0">
                <a:latin typeface="Adobe Garamond Pro Bold" panose="02020702060506020403" pitchFamily="18" charset="0"/>
              </a:rPr>
              <a:t>. </a:t>
            </a:r>
            <a:r>
              <a:rPr lang="fr-FR" sz="4400" dirty="0" err="1" smtClean="0">
                <a:latin typeface="Adobe Garamond Pro Bold" panose="02020702060506020403" pitchFamily="18" charset="0"/>
              </a:rPr>
              <a:t>Arduino</a:t>
            </a:r>
            <a:r>
              <a:rPr lang="fr-FR" sz="4400" dirty="0" smtClean="0">
                <a:latin typeface="Adobe Garamond Pro Bold" panose="02020702060506020403" pitchFamily="18" charset="0"/>
              </a:rPr>
              <a:t> </a:t>
            </a:r>
            <a:r>
              <a:rPr lang="fr-FR" sz="4400" dirty="0" err="1" smtClean="0">
                <a:latin typeface="Adobe Garamond Pro Bold" panose="02020702060506020403" pitchFamily="18" charset="0"/>
              </a:rPr>
              <a:t>uno</a:t>
            </a:r>
            <a:r>
              <a:rPr lang="fr-FR" sz="4400" dirty="0" smtClean="0">
                <a:latin typeface="Adobe Garamond Pro Bold" panose="02020702060506020403" pitchFamily="18" charset="0"/>
              </a:rPr>
              <a:t> + récepteur GPS</a:t>
            </a:r>
            <a:endParaRPr lang="fr-FR" sz="4400" dirty="0">
              <a:latin typeface="Adobe Garamond Pro Bold" panose="02020702060506020403" pitchFamily="18" charset="0"/>
            </a:endParaRP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665" y="1441315"/>
            <a:ext cx="2655173" cy="1888616"/>
          </a:xfr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317" y="4172678"/>
            <a:ext cx="3873935" cy="2574094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8084122" y="510367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4309" y="1406351"/>
            <a:ext cx="2715678" cy="1863844"/>
          </a:xfrm>
          <a:prstGeom prst="rect">
            <a:avLst/>
          </a:prstGeom>
        </p:spPr>
      </p:pic>
      <p:sp>
        <p:nvSpPr>
          <p:cNvPr id="6" name="Plus 5"/>
          <p:cNvSpPr/>
          <p:nvPr/>
        </p:nvSpPr>
        <p:spPr>
          <a:xfrm>
            <a:off x="4366325" y="2145557"/>
            <a:ext cx="375920" cy="379975"/>
          </a:xfrm>
          <a:prstGeom prst="mathPlus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Égal 6"/>
          <p:cNvSpPr/>
          <p:nvPr/>
        </p:nvSpPr>
        <p:spPr>
          <a:xfrm>
            <a:off x="7770117" y="2171564"/>
            <a:ext cx="497840" cy="418588"/>
          </a:xfrm>
          <a:prstGeom prst="mathEqual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235" y="1001447"/>
            <a:ext cx="3358713" cy="2668195"/>
          </a:xfrm>
          <a:prstGeom prst="rect">
            <a:avLst/>
          </a:prstGeom>
        </p:spPr>
      </p:pic>
      <p:sp>
        <p:nvSpPr>
          <p:cNvPr id="9" name="Accolade ouvrante 8"/>
          <p:cNvSpPr/>
          <p:nvPr/>
        </p:nvSpPr>
        <p:spPr>
          <a:xfrm rot="16200000">
            <a:off x="4167978" y="442687"/>
            <a:ext cx="772616" cy="6346789"/>
          </a:xfrm>
          <a:prstGeom prst="leftBrace">
            <a:avLst>
              <a:gd name="adj1" fmla="val 0"/>
              <a:gd name="adj2" fmla="val 5036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Connecteur droit 11"/>
          <p:cNvCxnSpPr/>
          <p:nvPr/>
        </p:nvCxnSpPr>
        <p:spPr>
          <a:xfrm flipV="1">
            <a:off x="6813586" y="4462272"/>
            <a:ext cx="574766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>
            <a:off x="6813586" y="4775781"/>
            <a:ext cx="57476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/>
        </p:nvCxnSpPr>
        <p:spPr>
          <a:xfrm>
            <a:off x="6813586" y="5091933"/>
            <a:ext cx="574766" cy="0"/>
          </a:xfrm>
          <a:prstGeom prst="line">
            <a:avLst/>
          </a:pr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 flipV="1">
            <a:off x="6813586" y="5426839"/>
            <a:ext cx="574766" cy="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7487036" y="4292995"/>
            <a:ext cx="11083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dobe Garamond Pro Bold" panose="02020702060506020403" pitchFamily="18" charset="0"/>
              </a:rPr>
              <a:t>Vin</a:t>
            </a:r>
            <a:endParaRPr lang="fr-FR" sz="1600" dirty="0">
              <a:latin typeface="Adobe Garamond Pro Bold" panose="02020702060506020403" pitchFamily="18" charset="0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7487037" y="4606504"/>
            <a:ext cx="6476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dobe Garamond Pro Bold" panose="02020702060506020403" pitchFamily="18" charset="0"/>
              </a:rPr>
              <a:t>GND</a:t>
            </a:r>
            <a:endParaRPr lang="fr-FR" sz="1600" dirty="0">
              <a:latin typeface="Adobe Garamond Pro Bold" panose="02020702060506020403" pitchFamily="18" charset="0"/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7487037" y="4913253"/>
            <a:ext cx="12037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dobe Garamond Pro Bold" panose="02020702060506020403" pitchFamily="18" charset="0"/>
              </a:rPr>
              <a:t>SDA </a:t>
            </a:r>
            <a:r>
              <a:rPr lang="fr-FR" sz="1600" dirty="0" smtClean="0">
                <a:latin typeface="Adobe Garamond Pro Bold" panose="02020702060506020403" pitchFamily="18" charset="0"/>
                <a:sym typeface="Wingdings" panose="05000000000000000000" pitchFamily="2" charset="2"/>
              </a:rPr>
              <a:t> A4</a:t>
            </a:r>
            <a:endParaRPr lang="fr-FR" sz="1600" dirty="0">
              <a:latin typeface="Adobe Garamond Pro Bold" panose="02020702060506020403" pitchFamily="18" charset="0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7487037" y="5226762"/>
            <a:ext cx="12037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dobe Garamond Pro Bold" panose="02020702060506020403" pitchFamily="18" charset="0"/>
              </a:rPr>
              <a:t>SCL </a:t>
            </a:r>
            <a:r>
              <a:rPr lang="fr-FR" sz="1600" dirty="0" smtClean="0">
                <a:latin typeface="Adobe Garamond Pro Bold" panose="02020702060506020403" pitchFamily="18" charset="0"/>
                <a:sym typeface="Wingdings" panose="05000000000000000000" pitchFamily="2" charset="2"/>
              </a:rPr>
              <a:t> A5</a:t>
            </a:r>
            <a:endParaRPr lang="fr-FR" sz="1600" dirty="0">
              <a:latin typeface="Adobe Garamond Pro Bold" panose="02020702060506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49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84309" y="-334478"/>
            <a:ext cx="10018713" cy="1752599"/>
          </a:xfrm>
        </p:spPr>
        <p:txBody>
          <a:bodyPr>
            <a:normAutofit/>
          </a:bodyPr>
          <a:lstStyle/>
          <a:p>
            <a:r>
              <a:rPr lang="fr-FR" sz="4400" dirty="0">
                <a:latin typeface="Adobe Garamond Pro Bold" panose="02020702060506020403" pitchFamily="18" charset="0"/>
              </a:rPr>
              <a:t>4</a:t>
            </a:r>
            <a:r>
              <a:rPr lang="fr-FR" sz="4400" dirty="0" smtClean="0">
                <a:latin typeface="Adobe Garamond Pro Bold" panose="02020702060506020403" pitchFamily="18" charset="0"/>
              </a:rPr>
              <a:t>. Programmes</a:t>
            </a:r>
            <a:endParaRPr lang="fr-FR" sz="4400" dirty="0">
              <a:latin typeface="Adobe Garamond Pro Bold" panose="02020702060506020403" pitchFamily="18" charset="0"/>
            </a:endParaRP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738" y="1106232"/>
            <a:ext cx="3844058" cy="1628386"/>
          </a:xfr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293" y="2832453"/>
            <a:ext cx="6858528" cy="3783049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266124" y="2640692"/>
            <a:ext cx="1828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Adobe Garamond Pro Bold" panose="02020702060506020403" pitchFamily="18" charset="0"/>
              </a:rPr>
              <a:t>Affiche « latitude: »</a:t>
            </a:r>
            <a:endParaRPr lang="fr-FR" sz="1200" kern="1200" dirty="0">
              <a:solidFill>
                <a:schemeClr val="tx1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82991" y="2640691"/>
            <a:ext cx="1324253" cy="2769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3681028" y="3239922"/>
            <a:ext cx="4620768" cy="91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608832" y="3709234"/>
            <a:ext cx="4547616" cy="134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4462544" y="2011918"/>
            <a:ext cx="3693904" cy="74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681028" y="4297680"/>
            <a:ext cx="4620768" cy="128016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3717604" y="4779264"/>
            <a:ext cx="4547616" cy="115824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3695235" y="5270094"/>
            <a:ext cx="4547616" cy="1219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3681028" y="5739486"/>
            <a:ext cx="4547616" cy="97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/>
          <p:cNvSpPr txBox="1"/>
          <p:nvPr/>
        </p:nvSpPr>
        <p:spPr>
          <a:xfrm>
            <a:off x="1094725" y="3285642"/>
            <a:ext cx="20959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Adobe Garamond Pro Bold" panose="02020702060506020403" pitchFamily="18" charset="0"/>
              </a:rPr>
              <a:t>Stocke 4 dans la variable data</a:t>
            </a:r>
            <a:endParaRPr lang="fr-FR" sz="1200" dirty="0">
              <a:latin typeface="Adobe Garamond Pro Bold" panose="02020702060506020403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94725" y="3308501"/>
            <a:ext cx="2000199" cy="2312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5991412" y="3239922"/>
            <a:ext cx="2237232" cy="939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1" name="Connecteur droit 20"/>
          <p:cNvCxnSpPr>
            <a:endCxn id="7" idx="3"/>
          </p:cNvCxnSpPr>
          <p:nvPr/>
        </p:nvCxnSpPr>
        <p:spPr>
          <a:xfrm flipH="1" flipV="1">
            <a:off x="2607244" y="2779191"/>
            <a:ext cx="1073784" cy="372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>
            <a:endCxn id="18" idx="3"/>
          </p:cNvCxnSpPr>
          <p:nvPr/>
        </p:nvCxnSpPr>
        <p:spPr>
          <a:xfrm flipH="1">
            <a:off x="3094924" y="3424140"/>
            <a:ext cx="586104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/>
          <p:cNvSpPr txBox="1"/>
          <p:nvPr/>
        </p:nvSpPr>
        <p:spPr>
          <a:xfrm>
            <a:off x="1042653" y="3773047"/>
            <a:ext cx="16552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Adobe Garamond Pro Bold" panose="02020702060506020403" pitchFamily="18" charset="0"/>
              </a:rPr>
              <a:t>Stocke data dans </a:t>
            </a:r>
            <a:r>
              <a:rPr lang="fr-FR" sz="1200" dirty="0" err="1" smtClean="0">
                <a:latin typeface="Adobe Garamond Pro Bold" panose="02020702060506020403" pitchFamily="18" charset="0"/>
              </a:rPr>
              <a:t>Lat</a:t>
            </a:r>
            <a:r>
              <a:rPr lang="fr-FR" sz="1200" dirty="0" smtClean="0">
                <a:latin typeface="Adobe Garamond Pro Bold" panose="02020702060506020403" pitchFamily="18" charset="0"/>
              </a:rPr>
              <a:t>[1]</a:t>
            </a:r>
            <a:endParaRPr lang="fr-FR" sz="1200" dirty="0">
              <a:latin typeface="Adobe Garamond Pro Bold" panose="02020702060506020403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94725" y="3799151"/>
            <a:ext cx="1512519" cy="254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/>
          <p:cNvSpPr txBox="1"/>
          <p:nvPr/>
        </p:nvSpPr>
        <p:spPr>
          <a:xfrm>
            <a:off x="998947" y="4310074"/>
            <a:ext cx="2191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Adobe Garamond Pro Bold" panose="02020702060506020403" pitchFamily="18" charset="0"/>
              </a:rPr>
              <a:t>Affiche le chiffre contenu dans la variable data</a:t>
            </a:r>
            <a:endParaRPr lang="fr-FR" sz="1200" dirty="0">
              <a:latin typeface="Adobe Garamond Pro Bold" panose="02020702060506020403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042653" y="4310074"/>
            <a:ext cx="2101483" cy="4139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1" name="Connecteur droit 30"/>
          <p:cNvCxnSpPr>
            <a:endCxn id="25" idx="3"/>
          </p:cNvCxnSpPr>
          <p:nvPr/>
        </p:nvCxnSpPr>
        <p:spPr>
          <a:xfrm flipH="1">
            <a:off x="2607244" y="3539780"/>
            <a:ext cx="1073784" cy="3864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/>
          <p:cNvCxnSpPr/>
          <p:nvPr/>
        </p:nvCxnSpPr>
        <p:spPr>
          <a:xfrm flipH="1">
            <a:off x="3144136" y="3655420"/>
            <a:ext cx="551099" cy="7062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/>
          <p:cNvSpPr txBox="1"/>
          <p:nvPr/>
        </p:nvSpPr>
        <p:spPr>
          <a:xfrm>
            <a:off x="1701277" y="5155593"/>
            <a:ext cx="1811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Latitude : 43.5262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3749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9974" y="1386841"/>
            <a:ext cx="5408198" cy="397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97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84310" y="-345332"/>
            <a:ext cx="10018713" cy="1752599"/>
          </a:xfrm>
        </p:spPr>
        <p:txBody>
          <a:bodyPr>
            <a:normAutofit/>
          </a:bodyPr>
          <a:lstStyle/>
          <a:p>
            <a:r>
              <a:rPr lang="fr-FR" sz="4400" dirty="0">
                <a:latin typeface="Adobe Garamond Pro Bold" panose="02020702060506020403" pitchFamily="18" charset="0"/>
              </a:rPr>
              <a:t/>
            </a:r>
            <a:br>
              <a:rPr lang="fr-FR" sz="4400" dirty="0">
                <a:latin typeface="Adobe Garamond Pro Bold" panose="02020702060506020403" pitchFamily="18" charset="0"/>
              </a:rPr>
            </a:br>
            <a:endParaRPr lang="fr-FR" sz="4400" dirty="0">
              <a:latin typeface="Adobe Garamond Pro Bold" panose="02020702060506020403" pitchFamily="18" charset="0"/>
            </a:endParaRP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347" y="530967"/>
            <a:ext cx="4366638" cy="2095682"/>
          </a:xfr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095" y="3475389"/>
            <a:ext cx="5921142" cy="323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42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869" y="3445676"/>
            <a:ext cx="6417595" cy="2199708"/>
          </a:xfr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554" y="1251294"/>
            <a:ext cx="3403880" cy="108490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677" y="1251294"/>
            <a:ext cx="3403880" cy="1084901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4387091" y="3746633"/>
            <a:ext cx="2491586" cy="1309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785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e">
  <a:themeElements>
    <a:clrScheme name="Parallaxe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Parallaxe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TM03457496[[fn=Parallaxe]]</Template>
  <TotalTime>2614</TotalTime>
  <Words>157</Words>
  <Application>Microsoft Office PowerPoint</Application>
  <PresentationFormat>Grand écran</PresentationFormat>
  <Paragraphs>74</Paragraphs>
  <Slides>11</Slides>
  <Notes>1</Notes>
  <HiddenSlides>0</HiddenSlides>
  <MMClips>2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9" baseType="lpstr">
      <vt:lpstr>Adobe Garamond Pro Bold</vt:lpstr>
      <vt:lpstr>Arial</vt:lpstr>
      <vt:lpstr>Calibri</vt:lpstr>
      <vt:lpstr>Corbel</vt:lpstr>
      <vt:lpstr>Courier New</vt:lpstr>
      <vt:lpstr>Times New Roman</vt:lpstr>
      <vt:lpstr>Wingdings</vt:lpstr>
      <vt:lpstr>Parallaxe</vt:lpstr>
      <vt:lpstr>Revue 2 : Gyropode Positioning System</vt:lpstr>
      <vt:lpstr>Sommaire</vt:lpstr>
      <vt:lpstr>1. Carte mentale</vt:lpstr>
      <vt:lpstr>2. Diagramme IBD </vt:lpstr>
      <vt:lpstr>3. Arduino uno + récepteur GPS</vt:lpstr>
      <vt:lpstr>4. Programmes</vt:lpstr>
      <vt:lpstr>Présentation PowerPoint</vt:lpstr>
      <vt:lpstr> </vt:lpstr>
      <vt:lpstr> </vt:lpstr>
      <vt:lpstr>Moniteur série arduino</vt:lpstr>
      <vt:lpstr>5. 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Revue 3 : Gyropode Positioning System</dc:title>
  <dc:creator>Romain Colonna D'Istria</dc:creator>
  <cp:lastModifiedBy>Romain Colonna D'Istria</cp:lastModifiedBy>
  <cp:revision>46</cp:revision>
  <dcterms:created xsi:type="dcterms:W3CDTF">2015-04-16T13:08:56Z</dcterms:created>
  <dcterms:modified xsi:type="dcterms:W3CDTF">2015-04-21T12:39:41Z</dcterms:modified>
</cp:coreProperties>
</file>