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60" r:id="rId2"/>
    <p:sldId id="285" r:id="rId3"/>
    <p:sldId id="286" r:id="rId4"/>
    <p:sldId id="263" r:id="rId5"/>
    <p:sldId id="288" r:id="rId6"/>
    <p:sldId id="264" r:id="rId7"/>
    <p:sldId id="289" r:id="rId8"/>
    <p:sldId id="287" r:id="rId9"/>
    <p:sldId id="290" r:id="rId10"/>
    <p:sldId id="269" r:id="rId11"/>
    <p:sldId id="291" r:id="rId12"/>
    <p:sldId id="270" r:id="rId13"/>
    <p:sldId id="271" r:id="rId14"/>
    <p:sldId id="307" r:id="rId15"/>
    <p:sldId id="308" r:id="rId16"/>
    <p:sldId id="275" r:id="rId17"/>
    <p:sldId id="294" r:id="rId18"/>
    <p:sldId id="309" r:id="rId19"/>
    <p:sldId id="295" r:id="rId20"/>
    <p:sldId id="296" r:id="rId21"/>
    <p:sldId id="298" r:id="rId22"/>
    <p:sldId id="310" r:id="rId23"/>
    <p:sldId id="297" r:id="rId24"/>
    <p:sldId id="303" r:id="rId25"/>
    <p:sldId id="299" r:id="rId26"/>
    <p:sldId id="301" r:id="rId27"/>
    <p:sldId id="279" r:id="rId28"/>
    <p:sldId id="302" r:id="rId29"/>
    <p:sldId id="280" r:id="rId30"/>
    <p:sldId id="284" r:id="rId31"/>
    <p:sldId id="281" r:id="rId32"/>
    <p:sldId id="282"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A783F4F-6AF6-4B1C-BEB2-3F4BD9194E19}">
          <p14:sldIdLst>
            <p14:sldId id="260"/>
            <p14:sldId id="285"/>
            <p14:sldId id="286"/>
            <p14:sldId id="263"/>
          </p14:sldIdLst>
        </p14:section>
        <p14:section name="Section sans titre" id="{B834C2B7-C3CC-4632-A0F7-FBC9F9297495}">
          <p14:sldIdLst>
            <p14:sldId id="288"/>
            <p14:sldId id="264"/>
            <p14:sldId id="289"/>
            <p14:sldId id="287"/>
            <p14:sldId id="290"/>
            <p14:sldId id="269"/>
            <p14:sldId id="291"/>
            <p14:sldId id="270"/>
            <p14:sldId id="271"/>
            <p14:sldId id="307"/>
            <p14:sldId id="308"/>
            <p14:sldId id="275"/>
            <p14:sldId id="294"/>
            <p14:sldId id="309"/>
            <p14:sldId id="295"/>
            <p14:sldId id="296"/>
            <p14:sldId id="298"/>
            <p14:sldId id="310"/>
            <p14:sldId id="297"/>
            <p14:sldId id="303"/>
            <p14:sldId id="299"/>
            <p14:sldId id="301"/>
            <p14:sldId id="279"/>
            <p14:sldId id="302"/>
            <p14:sldId id="280"/>
            <p14:sldId id="284"/>
            <p14:sldId id="281"/>
            <p14:sldId id="28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tilisateur" initials="U" lastIdx="2" clrIdx="0"/>
  <p:cmAuthor id="1" name="Delfour Peyrethon Thibault" initials="DP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5FB"/>
    <a:srgbClr val="FBEEEB"/>
    <a:srgbClr val="FF6600"/>
    <a:srgbClr val="FF3300"/>
    <a:srgbClr val="FF9900"/>
    <a:srgbClr val="FFCC00"/>
    <a:srgbClr val="9C5BCD"/>
    <a:srgbClr val="C5F5FB"/>
    <a:srgbClr val="8DEAF7"/>
    <a:srgbClr val="0FC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62D86-EDE4-4730-B832-C710D3EEF37F}" type="datetimeFigureOut">
              <a:rPr lang="fr-FR" smtClean="0"/>
              <a:pPr/>
              <a:t>26/06/2015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7EBD4-5622-46EE-9EFA-E56CBBB64ED6}" type="slidenum">
              <a:rPr lang="fr-FR" smtClean="0"/>
              <a:pPr/>
              <a:t>‹N°›</a:t>
            </a:fld>
            <a:endParaRPr lang="fr-FR"/>
          </a:p>
        </p:txBody>
      </p:sp>
    </p:spTree>
    <p:extLst>
      <p:ext uri="{BB962C8B-B14F-4D97-AF65-F5344CB8AC3E}">
        <p14:creationId xmlns:p14="http://schemas.microsoft.com/office/powerpoint/2010/main" val="358749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F7EBD4-5622-46EE-9EFA-E56CBBB64ED6}" type="slidenum">
              <a:rPr lang="fr-FR" smtClean="0"/>
              <a:pPr/>
              <a:t>1</a:t>
            </a:fld>
            <a:endParaRPr lang="fr-FR"/>
          </a:p>
        </p:txBody>
      </p:sp>
    </p:spTree>
    <p:extLst>
      <p:ext uri="{BB962C8B-B14F-4D97-AF65-F5344CB8AC3E}">
        <p14:creationId xmlns:p14="http://schemas.microsoft.com/office/powerpoint/2010/main" val="171973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fr-FR" dirty="0" smtClean="0"/>
              <a:t>Now moving from elementary mechanisms to in situ performance a key issue regarding the performance of GCLs is their behaviour in landfill covers.</a:t>
            </a:r>
          </a:p>
          <a:p>
            <a:pPr eaLnBrk="1" hangingPunct="1">
              <a:lnSpc>
                <a:spcPct val="90000"/>
              </a:lnSpc>
            </a:pPr>
            <a:r>
              <a:rPr lang="en-GB" altLang="fr-FR" dirty="0" smtClean="0"/>
              <a:t>most GCLs used contain sodium bentonite, i.e. bentonite for which the main cation present between clay platelets is sodium.</a:t>
            </a:r>
          </a:p>
          <a:p>
            <a:pPr eaLnBrk="1" hangingPunct="1">
              <a:lnSpc>
                <a:spcPct val="90000"/>
              </a:lnSpc>
            </a:pPr>
            <a:r>
              <a:rPr lang="en-GB" altLang="fr-FR" dirty="0" smtClean="0"/>
              <a:t>Most natural soils contain divalent cations and especially Calcium ions which will have a trend to exchange with sodium ions contained in the bentonite.</a:t>
            </a:r>
          </a:p>
          <a:p>
            <a:pPr eaLnBrk="1" hangingPunct="1">
              <a:lnSpc>
                <a:spcPct val="90000"/>
              </a:lnSpc>
            </a:pPr>
            <a:r>
              <a:rPr lang="en-GB" altLang="fr-FR" dirty="0" smtClean="0"/>
              <a:t>hen this phenomenon of cation exchange is combined with desiccation hydration cycles, cracks that will not reseal can appear in the bentonite thus leading to larger flows of liquid and gas than initially expected.</a:t>
            </a:r>
          </a:p>
          <a:p>
            <a:pPr eaLnBrk="1" hangingPunct="1">
              <a:lnSpc>
                <a:spcPct val="90000"/>
              </a:lnSpc>
            </a:pPr>
            <a:r>
              <a:rPr lang="en-GB" altLang="fr-FR" dirty="0" smtClean="0"/>
              <a:t>A solution to prevent from this phenomenon to occur is to increase the confining soil thickness in order to limit the effects of climatic conditions, increase the load on the GCL and also prevent from root intrusion. </a:t>
            </a:r>
          </a:p>
          <a:p>
            <a:pPr eaLnBrk="1" hangingPunct="1">
              <a:lnSpc>
                <a:spcPct val="90000"/>
              </a:lnSpc>
            </a:pPr>
            <a:r>
              <a:rPr lang="en-GB" altLang="fr-FR" dirty="0" smtClean="0"/>
              <a:t>The question that  arises then is related with the ideal confining soil thickness. Recent studies from Germany (Müller-</a:t>
            </a:r>
            <a:r>
              <a:rPr lang="en-GB" altLang="fr-FR" dirty="0" err="1" smtClean="0"/>
              <a:t>Kirchenbauer</a:t>
            </a:r>
            <a:endParaRPr lang="en-GB" altLang="fr-FR" dirty="0" smtClean="0"/>
          </a:p>
          <a:p>
            <a:pPr eaLnBrk="1" hangingPunct="1">
              <a:lnSpc>
                <a:spcPct val="90000"/>
              </a:lnSpc>
            </a:pPr>
            <a:r>
              <a:rPr lang="en-GB" altLang="fr-FR" dirty="0" smtClean="0"/>
              <a:t> </a:t>
            </a:r>
            <a:r>
              <a:rPr lang="en-GB" altLang="fr-FR" i="1" dirty="0" smtClean="0"/>
              <a:t>et al.</a:t>
            </a:r>
            <a:r>
              <a:rPr lang="en-GB" altLang="fr-FR" dirty="0" smtClean="0"/>
              <a:t> in this conference and </a:t>
            </a:r>
            <a:r>
              <a:rPr lang="en-GB" altLang="fr-FR" dirty="0" err="1" smtClean="0"/>
              <a:t>Zanzinger</a:t>
            </a:r>
            <a:r>
              <a:rPr lang="en-GB" altLang="fr-FR" dirty="0" smtClean="0"/>
              <a:t> in the last </a:t>
            </a:r>
            <a:r>
              <a:rPr lang="en-GB" altLang="fr-FR" dirty="0" err="1" smtClean="0"/>
              <a:t>Geoasia</a:t>
            </a:r>
            <a:r>
              <a:rPr lang="en-GB" altLang="fr-FR" dirty="0" smtClean="0"/>
              <a:t>) tend to show that a 1m thick soil layer is sufficient to ensure a good behaviour of the GCL on the mean term (10 years) even if cation exchange has taken place.</a:t>
            </a:r>
          </a:p>
          <a:p>
            <a:pPr eaLnBrk="1" hangingPunct="1">
              <a:lnSpc>
                <a:spcPct val="90000"/>
              </a:lnSpc>
            </a:pPr>
            <a:r>
              <a:rPr lang="en-GB" altLang="fr-FR" dirty="0" smtClean="0"/>
              <a:t>Those results are in contradiction with results from Meer &amp; Benson (2007) obtained on excavations performed in Wisconsin and Georgia.</a:t>
            </a:r>
          </a:p>
          <a:p>
            <a:pPr eaLnBrk="1" hangingPunct="1">
              <a:lnSpc>
                <a:spcPct val="90000"/>
              </a:lnSpc>
            </a:pPr>
            <a:r>
              <a:rPr lang="en-GB" altLang="fr-FR" dirty="0" smtClean="0"/>
              <a:t>This leads to the conclusion that there is certainly an impact of climatic conditions but there may also be other important parameters like the nature of the cover soil  that are not always well documented in all studies thus leading to the need for consistent sets of data to better understand the behaviour of GCLs in covers</a:t>
            </a:r>
          </a:p>
          <a:p>
            <a:pPr algn="ctr">
              <a:lnSpc>
                <a:spcPct val="90000"/>
              </a:lnSpc>
              <a:spcBef>
                <a:spcPct val="0"/>
              </a:spcBef>
            </a:pPr>
            <a:endParaRPr lang="en-GB" alt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F7EBD4-5622-46EE-9EFA-E56CBBB64ED6}"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24046A8-A15C-430F-BE0F-6F4099C2FE06}"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35656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F6541C7-8F3F-4680-9FB8-A78E2134F7DA}"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77906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759BCAE-1D86-4EF8-A00D-DD53610FB4B4}"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381557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FCD1197-1BD7-4824-AFE8-8D5F67965FD7}"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19891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9002D86-9E67-4C27-B5F1-87B39CF20DFF}"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745870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3A5A71F-6BCD-4246-B93C-0BB6982D22FC}"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18374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47C3282-3100-41F8-B31E-3DC1DE8A92C3}"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188204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6F6632-1819-45A1-BFEE-C0FCC6C7CDE8}"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264224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79100E1-6753-4582-A534-B5A93AB19EF1}"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163376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29DB71F-ECBA-4F98-AD2A-221C081E1F8E}"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193017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97776FA-6EF2-490D-9345-2B44B44E50C8}" type="datetime1">
              <a:rPr lang="fr-FR" smtClean="0">
                <a:solidFill>
                  <a:prstClr val="black">
                    <a:tint val="75000"/>
                  </a:prstClr>
                </a:solidFill>
              </a:rPr>
              <a:pPr/>
              <a:t>26/06/2015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43752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22898BF-27F1-4C7D-88E0-FBABADDE3F9E}" type="datetime1">
              <a:rPr lang="fr-FR" smtClean="0">
                <a:solidFill>
                  <a:prstClr val="black">
                    <a:tint val="75000"/>
                  </a:prstClr>
                </a:solidFill>
              </a:rPr>
              <a:pPr/>
              <a:t>26/06/2015</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389106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88B7931-D3F8-4376-B495-A7F2C8CD8386}" type="datetime1">
              <a:rPr lang="fr-FR" smtClean="0">
                <a:solidFill>
                  <a:prstClr val="black">
                    <a:tint val="75000"/>
                  </a:prstClr>
                </a:solidFill>
              </a:rPr>
              <a:pPr/>
              <a:t>26/06/2015</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62636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602C2-09C7-44A5-87B1-5D6C6CAD7EF4}" type="datetime1">
              <a:rPr lang="fr-FR" smtClean="0">
                <a:solidFill>
                  <a:prstClr val="black">
                    <a:tint val="75000"/>
                  </a:prstClr>
                </a:solidFill>
              </a:rPr>
              <a:pPr/>
              <a:t>26/06/2015</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209365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2C01206-357B-4A4F-BA22-319C58A9B4FA}" type="datetime1">
              <a:rPr lang="fr-FR" smtClean="0">
                <a:solidFill>
                  <a:prstClr val="black">
                    <a:tint val="75000"/>
                  </a:prstClr>
                </a:solidFill>
              </a:rPr>
              <a:pPr/>
              <a:t>26/06/2015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185199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6EBD38E-8BB1-4156-9A52-FA4B4A13E591}" type="datetime1">
              <a:rPr lang="fr-FR" smtClean="0">
                <a:solidFill>
                  <a:prstClr val="black">
                    <a:tint val="75000"/>
                  </a:prstClr>
                </a:solidFill>
              </a:rPr>
              <a:pPr/>
              <a:t>26/06/2015</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366725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2AFF32-7AE1-4F00-AD49-A419A59F87E0}" type="datetime1">
              <a:rPr lang="fr-FR" smtClean="0">
                <a:solidFill>
                  <a:prstClr val="black">
                    <a:tint val="75000"/>
                  </a:prstClr>
                </a:solidFill>
              </a:rPr>
              <a:pPr/>
              <a:t>26/06/2015</a:t>
            </a:fld>
            <a:endParaRPr lang="fr-FR">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4425D716-7D06-43C1-B0CD-DEF639AB0D3E}"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2955171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875" y="2204864"/>
            <a:ext cx="6984775" cy="1440160"/>
          </a:xfrm>
        </p:spPr>
        <p:txBody>
          <a:bodyPr>
            <a:normAutofit fontScale="90000"/>
          </a:bodyPr>
          <a:lstStyle/>
          <a:p>
            <a:pPr algn="ctr"/>
            <a:r>
              <a:rPr lang="fr-FR" sz="3000" b="1" dirty="0">
                <a:solidFill>
                  <a:srgbClr val="00B050"/>
                </a:solidFill>
              </a:rPr>
              <a:t>Étude de l’impact du </a:t>
            </a:r>
            <a:r>
              <a:rPr lang="fr-FR" sz="3000" b="1" dirty="0" smtClean="0">
                <a:solidFill>
                  <a:srgbClr val="00B050"/>
                </a:solidFill>
              </a:rPr>
              <a:t>gel-dégel</a:t>
            </a:r>
            <a:br>
              <a:rPr lang="fr-FR" sz="3000" b="1" dirty="0" smtClean="0">
                <a:solidFill>
                  <a:srgbClr val="00B050"/>
                </a:solidFill>
              </a:rPr>
            </a:br>
            <a:r>
              <a:rPr lang="fr-FR" sz="3000" b="1" dirty="0" smtClean="0">
                <a:solidFill>
                  <a:srgbClr val="00B050"/>
                </a:solidFill>
              </a:rPr>
              <a:t>couplé </a:t>
            </a:r>
            <a:r>
              <a:rPr lang="fr-FR" sz="3000" b="1" dirty="0">
                <a:solidFill>
                  <a:srgbClr val="00B050"/>
                </a:solidFill>
              </a:rPr>
              <a:t>à l’échange </a:t>
            </a:r>
            <a:r>
              <a:rPr lang="fr-FR" sz="3000" b="1" dirty="0" smtClean="0">
                <a:solidFill>
                  <a:srgbClr val="00B050"/>
                </a:solidFill>
              </a:rPr>
              <a:t>cationique</a:t>
            </a:r>
            <a:br>
              <a:rPr lang="fr-FR" sz="3000" b="1" dirty="0" smtClean="0">
                <a:solidFill>
                  <a:srgbClr val="00B050"/>
                </a:solidFill>
              </a:rPr>
            </a:br>
            <a:r>
              <a:rPr lang="fr-FR" sz="3000" b="1" dirty="0" smtClean="0">
                <a:solidFill>
                  <a:srgbClr val="00B050"/>
                </a:solidFill>
              </a:rPr>
              <a:t>sur </a:t>
            </a:r>
            <a:r>
              <a:rPr lang="fr-FR" sz="3000" b="1" dirty="0">
                <a:solidFill>
                  <a:srgbClr val="00B050"/>
                </a:solidFill>
              </a:rPr>
              <a:t>les </a:t>
            </a:r>
            <a:r>
              <a:rPr lang="fr-FR" sz="3000" b="1" dirty="0" smtClean="0">
                <a:solidFill>
                  <a:srgbClr val="00B050"/>
                </a:solidFill>
              </a:rPr>
              <a:t>géosynthétiques bentonitiques</a:t>
            </a:r>
            <a:br>
              <a:rPr lang="fr-FR" sz="3000" b="1" dirty="0" smtClean="0">
                <a:solidFill>
                  <a:srgbClr val="00B050"/>
                </a:solidFill>
              </a:rPr>
            </a:br>
            <a:r>
              <a:rPr lang="fr-FR" sz="1200" b="1" dirty="0">
                <a:solidFill>
                  <a:srgbClr val="00B050"/>
                </a:solidFill>
              </a:rPr>
              <a:t> </a:t>
            </a:r>
            <a:r>
              <a:rPr lang="fr-FR" sz="1500" b="1" dirty="0" smtClean="0">
                <a:solidFill>
                  <a:srgbClr val="00B050"/>
                </a:solidFill>
              </a:rPr>
              <a:t> </a:t>
            </a:r>
            <a:r>
              <a:rPr lang="fr-FR" sz="3000" b="1" dirty="0" smtClean="0">
                <a:solidFill>
                  <a:srgbClr val="00B050"/>
                </a:solidFill>
              </a:rPr>
              <a:t/>
            </a:r>
            <a:br>
              <a:rPr lang="fr-FR" sz="3000" b="1" dirty="0" smtClean="0">
                <a:solidFill>
                  <a:srgbClr val="00B050"/>
                </a:solidFill>
              </a:rPr>
            </a:br>
            <a:r>
              <a:rPr lang="en-GB" sz="3000" dirty="0" smtClean="0"/>
              <a:t>Thibault DELFOUR-PEYRETHON</a:t>
            </a:r>
            <a:br>
              <a:rPr lang="en-GB" sz="3000" dirty="0" smtClean="0"/>
            </a:br>
            <a:r>
              <a:rPr lang="en-GB" sz="1700" i="1" dirty="0" smtClean="0"/>
              <a:t>sous la direction de Camille Barral</a:t>
            </a:r>
            <a:r>
              <a:rPr lang="fr-FR" dirty="0"/>
              <a:t/>
            </a:r>
            <a:br>
              <a:rPr lang="fr-FR" dirty="0"/>
            </a:br>
            <a:r>
              <a:rPr lang="fr-FR" b="1" dirty="0"/>
              <a:t/>
            </a:r>
            <a:br>
              <a:rPr lang="fr-FR" b="1" dirty="0"/>
            </a:br>
            <a:endParaRPr lang="fr-FR" dirty="0"/>
          </a:p>
        </p:txBody>
      </p:sp>
      <p:sp>
        <p:nvSpPr>
          <p:cNvPr id="4" name="Rectangle 35"/>
          <p:cNvSpPr>
            <a:spLocks noGrp="1" noChangeArrowheads="1"/>
          </p:cNvSpPr>
          <p:nvPr/>
        </p:nvSpPr>
        <p:spPr bwMode="auto">
          <a:xfrm>
            <a:off x="0" y="1044575"/>
            <a:ext cx="6030913" cy="15430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Forme libre 34"/>
          <p:cNvSpPr>
            <a:spLocks/>
          </p:cNvSpPr>
          <p:nvPr/>
        </p:nvSpPr>
        <p:spPr bwMode="auto">
          <a:xfrm>
            <a:off x="395536" y="1805891"/>
            <a:ext cx="6768752" cy="2624498"/>
          </a:xfrm>
          <a:custGeom>
            <a:avLst/>
            <a:gdLst>
              <a:gd name="T0" fmla="*/ 288556 w 5568"/>
              <a:gd name="T1" fmla="*/ 0 h 2064"/>
              <a:gd name="T2" fmla="*/ 5997047 w 5568"/>
              <a:gd name="T3" fmla="*/ 0 h 2064"/>
              <a:gd name="T4" fmla="*/ 6078693 w 5568"/>
              <a:gd name="T5" fmla="*/ 25985 h 2064"/>
              <a:gd name="T6" fmla="*/ 6136852 w 5568"/>
              <a:gd name="T7" fmla="*/ 70158 h 2064"/>
              <a:gd name="T8" fmla="*/ 6186063 w 5568"/>
              <a:gd name="T9" fmla="*/ 120828 h 2064"/>
              <a:gd name="T10" fmla="*/ 6212905 w 5568"/>
              <a:gd name="T11" fmla="*/ 183191 h 2064"/>
              <a:gd name="T12" fmla="*/ 6227445 w 5568"/>
              <a:gd name="T13" fmla="*/ 246853 h 2064"/>
              <a:gd name="T14" fmla="*/ 6227445 w 5568"/>
              <a:gd name="T15" fmla="*/ 2406169 h 2064"/>
              <a:gd name="T16" fmla="*/ 6225208 w 5568"/>
              <a:gd name="T17" fmla="*/ 2447744 h 2064"/>
              <a:gd name="T18" fmla="*/ 6212905 w 5568"/>
              <a:gd name="T19" fmla="*/ 2506209 h 2064"/>
              <a:gd name="T20" fmla="*/ 6198366 w 5568"/>
              <a:gd name="T21" fmla="*/ 2545186 h 2064"/>
              <a:gd name="T22" fmla="*/ 6172642 w 5568"/>
              <a:gd name="T23" fmla="*/ 2585462 h 2064"/>
              <a:gd name="T24" fmla="*/ 6148036 w 5568"/>
              <a:gd name="T25" fmla="*/ 2607549 h 2064"/>
              <a:gd name="T26" fmla="*/ 6131260 w 5568"/>
              <a:gd name="T27" fmla="*/ 2627037 h 2064"/>
              <a:gd name="T28" fmla="*/ 6098825 w 5568"/>
              <a:gd name="T29" fmla="*/ 2642628 h 2064"/>
              <a:gd name="T30" fmla="*/ 6075338 w 5568"/>
              <a:gd name="T31" fmla="*/ 2658219 h 2064"/>
              <a:gd name="T32" fmla="*/ 6048495 w 5568"/>
              <a:gd name="T33" fmla="*/ 2668613 h 2064"/>
              <a:gd name="T34" fmla="*/ 5997047 w 5568"/>
              <a:gd name="T35" fmla="*/ 2681605 h 2064"/>
              <a:gd name="T36" fmla="*/ 230398 w 5568"/>
              <a:gd name="T37" fmla="*/ 2681605 h 2064"/>
              <a:gd name="T38" fmla="*/ 174476 w 5568"/>
              <a:gd name="T39" fmla="*/ 2671211 h 2064"/>
              <a:gd name="T40" fmla="*/ 118554 w 5568"/>
              <a:gd name="T41" fmla="*/ 2642628 h 2064"/>
              <a:gd name="T42" fmla="*/ 74935 w 5568"/>
              <a:gd name="T43" fmla="*/ 2604951 h 2064"/>
              <a:gd name="T44" fmla="*/ 39145 w 5568"/>
              <a:gd name="T45" fmla="*/ 2567273 h 2064"/>
              <a:gd name="T46" fmla="*/ 16777 w 5568"/>
              <a:gd name="T47" fmla="*/ 2510107 h 2064"/>
              <a:gd name="T48" fmla="*/ 4474 w 5568"/>
              <a:gd name="T49" fmla="*/ 2468532 h 2064"/>
              <a:gd name="T50" fmla="*/ 0 w 5568"/>
              <a:gd name="T51" fmla="*/ 2432153 h 2064"/>
              <a:gd name="T52" fmla="*/ 0 w 5568"/>
              <a:gd name="T53" fmla="*/ 249452 h 2064"/>
              <a:gd name="T54" fmla="*/ 6711 w 5568"/>
              <a:gd name="T55" fmla="*/ 189687 h 2064"/>
              <a:gd name="T56" fmla="*/ 39145 w 5568"/>
              <a:gd name="T57" fmla="*/ 120828 h 2064"/>
              <a:gd name="T58" fmla="*/ 71580 w 5568"/>
              <a:gd name="T59" fmla="*/ 81851 h 2064"/>
              <a:gd name="T60" fmla="*/ 110725 w 5568"/>
              <a:gd name="T61" fmla="*/ 44174 h 2064"/>
              <a:gd name="T62" fmla="*/ 163291 w 5568"/>
              <a:gd name="T63" fmla="*/ 15591 h 2064"/>
              <a:gd name="T64" fmla="*/ 230398 w 5568"/>
              <a:gd name="T65" fmla="*/ 0 h 2064"/>
              <a:gd name="T66" fmla="*/ 288556 w 5568"/>
              <a:gd name="T67" fmla="*/ 0 h 20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68" h="2064">
                <a:moveTo>
                  <a:pt x="258" y="0"/>
                </a:moveTo>
                <a:lnTo>
                  <a:pt x="5362" y="0"/>
                </a:lnTo>
                <a:lnTo>
                  <a:pt x="5435" y="20"/>
                </a:lnTo>
                <a:lnTo>
                  <a:pt x="5487" y="54"/>
                </a:lnTo>
                <a:lnTo>
                  <a:pt x="5531" y="93"/>
                </a:lnTo>
                <a:lnTo>
                  <a:pt x="5555" y="141"/>
                </a:lnTo>
                <a:lnTo>
                  <a:pt x="5568" y="190"/>
                </a:lnTo>
                <a:lnTo>
                  <a:pt x="5568" y="1852"/>
                </a:lnTo>
                <a:lnTo>
                  <a:pt x="5566" y="1884"/>
                </a:lnTo>
                <a:lnTo>
                  <a:pt x="5555" y="1929"/>
                </a:lnTo>
                <a:lnTo>
                  <a:pt x="5542" y="1959"/>
                </a:lnTo>
                <a:lnTo>
                  <a:pt x="5519" y="1990"/>
                </a:lnTo>
                <a:lnTo>
                  <a:pt x="5497" y="2007"/>
                </a:lnTo>
                <a:lnTo>
                  <a:pt x="5482" y="2022"/>
                </a:lnTo>
                <a:lnTo>
                  <a:pt x="5453" y="2034"/>
                </a:lnTo>
                <a:lnTo>
                  <a:pt x="5432" y="2046"/>
                </a:lnTo>
                <a:lnTo>
                  <a:pt x="5408" y="2054"/>
                </a:lnTo>
                <a:lnTo>
                  <a:pt x="5362" y="2064"/>
                </a:lnTo>
                <a:lnTo>
                  <a:pt x="206" y="2064"/>
                </a:lnTo>
                <a:lnTo>
                  <a:pt x="156" y="2056"/>
                </a:lnTo>
                <a:lnTo>
                  <a:pt x="106" y="2034"/>
                </a:lnTo>
                <a:lnTo>
                  <a:pt x="67" y="2005"/>
                </a:lnTo>
                <a:lnTo>
                  <a:pt x="35" y="1976"/>
                </a:lnTo>
                <a:lnTo>
                  <a:pt x="15" y="1932"/>
                </a:lnTo>
                <a:lnTo>
                  <a:pt x="4" y="1900"/>
                </a:lnTo>
                <a:lnTo>
                  <a:pt x="0" y="1872"/>
                </a:lnTo>
                <a:lnTo>
                  <a:pt x="0" y="192"/>
                </a:lnTo>
                <a:lnTo>
                  <a:pt x="6" y="146"/>
                </a:lnTo>
                <a:lnTo>
                  <a:pt x="35" y="93"/>
                </a:lnTo>
                <a:lnTo>
                  <a:pt x="64" y="63"/>
                </a:lnTo>
                <a:lnTo>
                  <a:pt x="99" y="34"/>
                </a:lnTo>
                <a:lnTo>
                  <a:pt x="146" y="12"/>
                </a:lnTo>
                <a:lnTo>
                  <a:pt x="206" y="0"/>
                </a:lnTo>
                <a:lnTo>
                  <a:pt x="258" y="0"/>
                </a:lnTo>
                <a:close/>
              </a:path>
            </a:pathLst>
          </a:custGeom>
          <a:noFill/>
          <a:ln w="38100">
            <a:solidFill>
              <a:srgbClr val="000000"/>
            </a:solidFill>
            <a:round/>
            <a:headEnd/>
            <a:tailEnd/>
          </a:ln>
          <a:extLst>
            <a:ext uri="{909E8E84-426E-40DD-AFC4-6F175D3DCCD1}">
              <a14:hiddenFill xmlns:a14="http://schemas.microsoft.com/office/drawing/2010/main">
                <a:solidFill>
                  <a:srgbClr val="3333CC"/>
                </a:solidFill>
              </a14:hiddenFill>
            </a:ext>
          </a:extLst>
        </p:spPr>
        <p:txBody>
          <a:bodyPr vert="horz" wrap="none" lIns="91440" tIns="45720" rIns="91440" bIns="45720" numCol="1" anchor="ctr" anchorCtr="0" compatLnSpc="1">
            <a:prstTxWarp prst="textNoShape">
              <a:avLst/>
            </a:prstTxWarp>
          </a:bodyPr>
          <a:lstStyle/>
          <a:p>
            <a:endParaRPr lang="fr-F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2698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fr-FR" altLang="fr-F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233" y="116632"/>
            <a:ext cx="1914525" cy="1438275"/>
          </a:xfrm>
          <a:prstGeom prst="rect">
            <a:avLst/>
          </a:prstGeom>
          <a:noFill/>
          <a:ln>
            <a:noFill/>
          </a:ln>
        </p:spPr>
      </p:pic>
      <p:pic>
        <p:nvPicPr>
          <p:cNvPr id="9" name="Imag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485474"/>
            <a:ext cx="2501265" cy="719455"/>
          </a:xfrm>
          <a:prstGeom prst="rect">
            <a:avLst/>
          </a:prstGeom>
          <a:noFill/>
          <a:ln>
            <a:noFill/>
          </a:ln>
        </p:spPr>
      </p:pic>
      <p:pic>
        <p:nvPicPr>
          <p:cNvPr id="10" name="Imag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403175"/>
            <a:ext cx="892176" cy="86518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49496" y="4581128"/>
            <a:ext cx="4572000" cy="1754326"/>
          </a:xfrm>
          <a:prstGeom prst="rect">
            <a:avLst/>
          </a:prstGeom>
        </p:spPr>
        <p:txBody>
          <a:bodyPr>
            <a:spAutoFit/>
          </a:bodyPr>
          <a:lstStyle/>
          <a:p>
            <a:pPr algn="ctr"/>
            <a:r>
              <a:rPr lang="fr-FR" dirty="0"/>
              <a:t> </a:t>
            </a:r>
          </a:p>
          <a:p>
            <a:pPr algn="ctr"/>
            <a:r>
              <a:rPr lang="fr-FR" b="1" i="1" dirty="0" smtClean="0"/>
              <a:t>Soutenance de mémoire présentée</a:t>
            </a:r>
          </a:p>
          <a:p>
            <a:pPr algn="ctr"/>
            <a:r>
              <a:rPr lang="fr-FR" b="1" i="1" dirty="0" smtClean="0"/>
              <a:t>en </a:t>
            </a:r>
            <a:r>
              <a:rPr lang="fr-FR" b="1" i="1" dirty="0"/>
              <a:t>vue de l’obtention du diplôme </a:t>
            </a:r>
            <a:r>
              <a:rPr lang="fr-FR" b="1" i="1" dirty="0" smtClean="0"/>
              <a:t>d’Ingénieur</a:t>
            </a:r>
            <a:r>
              <a:rPr lang="fr-FR" i="1" dirty="0"/>
              <a:t> </a:t>
            </a:r>
            <a:r>
              <a:rPr lang="fr-FR" b="1" i="1" dirty="0" smtClean="0"/>
              <a:t>Option </a:t>
            </a:r>
            <a:r>
              <a:rPr lang="fr-FR" b="1" i="1" dirty="0"/>
              <a:t>Génie Civil</a:t>
            </a:r>
            <a:endParaRPr lang="fr-FR" i="1" dirty="0"/>
          </a:p>
          <a:p>
            <a:pPr algn="ctr"/>
            <a:r>
              <a:rPr lang="fr-FR" dirty="0"/>
              <a:t>  </a:t>
            </a:r>
          </a:p>
          <a:p>
            <a:pPr algn="ctr"/>
            <a:r>
              <a:rPr lang="fr-FR" dirty="0" smtClean="0"/>
              <a:t>2 juillet 2015</a:t>
            </a:r>
            <a:endParaRPr lang="fr-FR" dirty="0"/>
          </a:p>
        </p:txBody>
      </p:sp>
      <p:sp>
        <p:nvSpPr>
          <p:cNvPr id="3" name="Espace réservé du numéro de diapositive 2"/>
          <p:cNvSpPr>
            <a:spLocks noGrp="1"/>
          </p:cNvSpPr>
          <p:nvPr>
            <p:ph type="sldNum" sz="quarter" idx="12"/>
          </p:nvPr>
        </p:nvSpPr>
        <p:spPr/>
        <p:txBody>
          <a:bodyPr/>
          <a:lstStyle/>
          <a:p>
            <a:fld id="{4425D716-7D06-43C1-B0CD-DEF639AB0D3E}" type="slidenum">
              <a:rPr lang="fr-FR" sz="2000" smtClean="0">
                <a:solidFill>
                  <a:srgbClr val="90C226"/>
                </a:solidFill>
              </a:rPr>
              <a:pPr/>
              <a:t>1</a:t>
            </a:fld>
            <a:endParaRPr lang="fr-FR" sz="2000" dirty="0">
              <a:solidFill>
                <a:srgbClr val="90C226"/>
              </a:solidFill>
            </a:endParaRPr>
          </a:p>
        </p:txBody>
      </p:sp>
    </p:spTree>
    <p:extLst>
      <p:ext uri="{BB962C8B-B14F-4D97-AF65-F5344CB8AC3E}">
        <p14:creationId xmlns:p14="http://schemas.microsoft.com/office/powerpoint/2010/main" val="310159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spcBef>
                <a:spcPts val="0"/>
              </a:spcBef>
            </a:pPr>
            <a:r>
              <a:rPr lang="fr-FR" dirty="0" smtClean="0"/>
              <a:t>Matériels et méthodes</a:t>
            </a:r>
            <a:endParaRPr lang="fr-FR" dirty="0"/>
          </a:p>
        </p:txBody>
      </p:sp>
      <p:sp>
        <p:nvSpPr>
          <p:cNvPr id="3" name="Espace réservé du contenu 2"/>
          <p:cNvSpPr>
            <a:spLocks noGrp="1"/>
          </p:cNvSpPr>
          <p:nvPr>
            <p:ph idx="1"/>
          </p:nvPr>
        </p:nvSpPr>
        <p:spPr>
          <a:xfrm>
            <a:off x="508001" y="1700808"/>
            <a:ext cx="6944319" cy="4340555"/>
          </a:xfrm>
        </p:spPr>
        <p:txBody>
          <a:bodyPr/>
          <a:lstStyle/>
          <a:p>
            <a:pPr>
              <a:spcBef>
                <a:spcPts val="0"/>
              </a:spcBef>
            </a:pPr>
            <a:r>
              <a:rPr lang="fr-FR" dirty="0" smtClean="0"/>
              <a:t>Appareillage utilisé : </a:t>
            </a:r>
            <a:r>
              <a:rPr lang="fr-FR" u="sng" dirty="0" smtClean="0"/>
              <a:t>œdoperméamètres</a:t>
            </a:r>
            <a:endParaRPr lang="fr-FR" u="sng" dirty="0"/>
          </a:p>
        </p:txBody>
      </p:sp>
      <p:sp>
        <p:nvSpPr>
          <p:cNvPr id="4" name="Espace réservé du numéro de diapositive 3"/>
          <p:cNvSpPr>
            <a:spLocks noGrp="1"/>
          </p:cNvSpPr>
          <p:nvPr>
            <p:ph type="sldNum" sz="quarter" idx="12"/>
          </p:nvPr>
        </p:nvSpPr>
        <p:spPr/>
        <p:txBody>
          <a:bodyPr/>
          <a:lstStyle/>
          <a:p>
            <a:r>
              <a:rPr lang="fr-FR" sz="2000" dirty="0" smtClean="0">
                <a:solidFill>
                  <a:srgbClr val="90C226"/>
                </a:solidFill>
              </a:rPr>
              <a:t>10</a:t>
            </a:r>
            <a:endParaRPr lang="fr-FR" sz="2000" dirty="0">
              <a:solidFill>
                <a:srgbClr val="90C226"/>
              </a:solidFill>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76" y="2455817"/>
            <a:ext cx="229645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876" y="2455817"/>
            <a:ext cx="231070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a:stCxn id="10" idx="1"/>
          </p:cNvCxnSpPr>
          <p:nvPr/>
        </p:nvCxnSpPr>
        <p:spPr>
          <a:xfrm flipH="1">
            <a:off x="6376100" y="3576741"/>
            <a:ext cx="720080" cy="29768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096180" y="3035233"/>
            <a:ext cx="1944216" cy="1083016"/>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smtClean="0">
                <a:solidFill>
                  <a:schemeClr val="tx1"/>
                </a:solidFill>
              </a:rPr>
              <a:t>Solution de </a:t>
            </a:r>
            <a:r>
              <a:rPr lang="fr-FR" dirty="0" smtClean="0">
                <a:solidFill>
                  <a:srgbClr val="00B050"/>
                </a:solidFill>
              </a:rPr>
              <a:t>NaCl</a:t>
            </a:r>
            <a:r>
              <a:rPr lang="fr-FR" dirty="0" smtClean="0">
                <a:solidFill>
                  <a:schemeClr val="tx1"/>
                </a:solidFill>
              </a:rPr>
              <a:t> ou de </a:t>
            </a:r>
            <a:r>
              <a:rPr lang="fr-FR" dirty="0" smtClean="0">
                <a:solidFill>
                  <a:srgbClr val="FF0000"/>
                </a:solidFill>
              </a:rPr>
              <a:t>CaCl</a:t>
            </a:r>
            <a:r>
              <a:rPr lang="fr-FR" baseline="-25000" dirty="0" smtClean="0">
                <a:solidFill>
                  <a:srgbClr val="FF0000"/>
                </a:solidFill>
              </a:rPr>
              <a:t>2</a:t>
            </a:r>
            <a:r>
              <a:rPr lang="fr-FR" dirty="0" smtClean="0">
                <a:solidFill>
                  <a:srgbClr val="FF0000"/>
                </a:solidFill>
              </a:rPr>
              <a:t> </a:t>
            </a:r>
            <a:r>
              <a:rPr lang="fr-FR" sz="1000" dirty="0" smtClean="0">
                <a:solidFill>
                  <a:srgbClr val="FF0000"/>
                </a:solidFill>
              </a:rPr>
              <a:t>à 50 </a:t>
            </a:r>
            <a:r>
              <a:rPr lang="fr-FR" sz="1000" dirty="0" err="1" smtClean="0">
                <a:solidFill>
                  <a:srgbClr val="FF0000"/>
                </a:solidFill>
              </a:rPr>
              <a:t>mM</a:t>
            </a:r>
            <a:endParaRPr lang="fr-FR" sz="1000" dirty="0">
              <a:solidFill>
                <a:srgbClr val="FF0000"/>
              </a:solidFill>
            </a:endParaRPr>
          </a:p>
          <a:p>
            <a:pPr algn="ctr"/>
            <a:r>
              <a:rPr lang="fr-FR" sz="1000" dirty="0" smtClean="0">
                <a:solidFill>
                  <a:srgbClr val="FF0000"/>
                </a:solidFill>
              </a:rPr>
              <a:t>(pour échange cationique)</a:t>
            </a:r>
            <a:endParaRPr lang="fr-FR" sz="1000" baseline="-25000" dirty="0" smtClean="0">
              <a:solidFill>
                <a:srgbClr val="FF0000"/>
              </a:solidFill>
            </a:endParaRPr>
          </a:p>
        </p:txBody>
      </p:sp>
      <p:sp>
        <p:nvSpPr>
          <p:cNvPr id="25" name="ZoneTexte 24"/>
          <p:cNvSpPr txBox="1"/>
          <p:nvPr/>
        </p:nvSpPr>
        <p:spPr>
          <a:xfrm>
            <a:off x="3207748" y="3346366"/>
            <a:ext cx="1008112" cy="215444"/>
          </a:xfrm>
          <a:prstGeom prst="rect">
            <a:avLst/>
          </a:prstGeom>
          <a:noFill/>
        </p:spPr>
        <p:txBody>
          <a:bodyPr wrap="square" rtlCol="0">
            <a:spAutoFit/>
          </a:bodyPr>
          <a:lstStyle/>
          <a:p>
            <a:pPr algn="ctr"/>
            <a:r>
              <a:rPr lang="fr-FR" sz="800" dirty="0" smtClean="0"/>
              <a:t>Vases de Mariotte</a:t>
            </a:r>
            <a:endParaRPr lang="fr-FR" sz="800" dirty="0"/>
          </a:p>
        </p:txBody>
      </p:sp>
      <p:sp>
        <p:nvSpPr>
          <p:cNvPr id="26" name="ZoneTexte 25"/>
          <p:cNvSpPr txBox="1"/>
          <p:nvPr/>
        </p:nvSpPr>
        <p:spPr>
          <a:xfrm>
            <a:off x="3226791" y="3869057"/>
            <a:ext cx="1008112" cy="492443"/>
          </a:xfrm>
          <a:prstGeom prst="rect">
            <a:avLst/>
          </a:prstGeom>
          <a:noFill/>
        </p:spPr>
        <p:txBody>
          <a:bodyPr wrap="square" rtlCol="0">
            <a:spAutoFit/>
          </a:bodyPr>
          <a:lstStyle/>
          <a:p>
            <a:pPr algn="ctr"/>
            <a:r>
              <a:rPr lang="fr-FR" sz="800" dirty="0" smtClean="0"/>
              <a:t>Comparateur</a:t>
            </a:r>
          </a:p>
          <a:p>
            <a:pPr algn="ctr"/>
            <a:endParaRPr lang="fr-FR" dirty="0"/>
          </a:p>
        </p:txBody>
      </p:sp>
      <p:sp>
        <p:nvSpPr>
          <p:cNvPr id="27" name="ZoneTexte 26"/>
          <p:cNvSpPr txBox="1"/>
          <p:nvPr/>
        </p:nvSpPr>
        <p:spPr>
          <a:xfrm>
            <a:off x="3217893" y="4113828"/>
            <a:ext cx="1008112" cy="215444"/>
          </a:xfrm>
          <a:prstGeom prst="rect">
            <a:avLst/>
          </a:prstGeom>
          <a:noFill/>
        </p:spPr>
        <p:txBody>
          <a:bodyPr wrap="square" rtlCol="0">
            <a:spAutoFit/>
          </a:bodyPr>
          <a:lstStyle/>
          <a:p>
            <a:pPr algn="ctr"/>
            <a:r>
              <a:rPr lang="fr-FR" sz="800" dirty="0" smtClean="0"/>
              <a:t>Barre de maintien</a:t>
            </a:r>
            <a:endParaRPr lang="fr-FR" sz="800" dirty="0"/>
          </a:p>
        </p:txBody>
      </p:sp>
      <p:sp>
        <p:nvSpPr>
          <p:cNvPr id="28" name="ZoneTexte 27"/>
          <p:cNvSpPr txBox="1"/>
          <p:nvPr/>
        </p:nvSpPr>
        <p:spPr>
          <a:xfrm>
            <a:off x="3187730" y="4483750"/>
            <a:ext cx="1080120" cy="215444"/>
          </a:xfrm>
          <a:prstGeom prst="rect">
            <a:avLst/>
          </a:prstGeom>
          <a:noFill/>
        </p:spPr>
        <p:txBody>
          <a:bodyPr wrap="square" rtlCol="0">
            <a:spAutoFit/>
          </a:bodyPr>
          <a:lstStyle/>
          <a:p>
            <a:pPr algn="ctr"/>
            <a:r>
              <a:rPr lang="fr-FR" sz="800" dirty="0" smtClean="0"/>
              <a:t>Cellules en PEHD</a:t>
            </a:r>
            <a:endParaRPr lang="fr-FR" sz="800" dirty="0"/>
          </a:p>
        </p:txBody>
      </p:sp>
      <p:sp>
        <p:nvSpPr>
          <p:cNvPr id="29" name="ZoneTexte 28"/>
          <p:cNvSpPr txBox="1"/>
          <p:nvPr/>
        </p:nvSpPr>
        <p:spPr>
          <a:xfrm>
            <a:off x="3217893" y="3165973"/>
            <a:ext cx="1008112" cy="215444"/>
          </a:xfrm>
          <a:prstGeom prst="rect">
            <a:avLst/>
          </a:prstGeom>
          <a:noFill/>
        </p:spPr>
        <p:txBody>
          <a:bodyPr wrap="square" rtlCol="0">
            <a:spAutoFit/>
          </a:bodyPr>
          <a:lstStyle/>
          <a:p>
            <a:pPr algn="ctr"/>
            <a:r>
              <a:rPr lang="fr-FR" sz="800" dirty="0" smtClean="0"/>
              <a:t>Masses</a:t>
            </a:r>
            <a:endParaRPr lang="fr-FR" sz="800" dirty="0"/>
          </a:p>
        </p:txBody>
      </p:sp>
      <p:cxnSp>
        <p:nvCxnSpPr>
          <p:cNvPr id="31" name="Connecteur droit avec flèche 30"/>
          <p:cNvCxnSpPr/>
          <p:nvPr/>
        </p:nvCxnSpPr>
        <p:spPr>
          <a:xfrm>
            <a:off x="3999836" y="3291666"/>
            <a:ext cx="1368152"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4163993" y="3457302"/>
            <a:ext cx="483915"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2919716" y="3457302"/>
            <a:ext cx="304018"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a:off x="1907703" y="3273695"/>
            <a:ext cx="1578204"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H="1">
            <a:off x="2343652" y="4003989"/>
            <a:ext cx="1008112"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27" idx="3"/>
          </p:cNvCxnSpPr>
          <p:nvPr/>
        </p:nvCxnSpPr>
        <p:spPr>
          <a:xfrm>
            <a:off x="4226005" y="4221550"/>
            <a:ext cx="709935"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stCxn id="28" idx="3"/>
          </p:cNvCxnSpPr>
          <p:nvPr/>
        </p:nvCxnSpPr>
        <p:spPr>
          <a:xfrm>
            <a:off x="4267850" y="4591472"/>
            <a:ext cx="812106"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28" idx="1"/>
          </p:cNvCxnSpPr>
          <p:nvPr/>
        </p:nvCxnSpPr>
        <p:spPr>
          <a:xfrm flipH="1">
            <a:off x="2343652" y="4591472"/>
            <a:ext cx="844078"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198" name="ZoneTexte 8197"/>
          <p:cNvSpPr txBox="1"/>
          <p:nvPr/>
        </p:nvSpPr>
        <p:spPr>
          <a:xfrm>
            <a:off x="831484" y="5615403"/>
            <a:ext cx="2160240" cy="369332"/>
          </a:xfrm>
          <a:prstGeom prst="rect">
            <a:avLst/>
          </a:prstGeom>
          <a:noFill/>
        </p:spPr>
        <p:txBody>
          <a:bodyPr wrap="square" rtlCol="0">
            <a:spAutoFit/>
          </a:bodyPr>
          <a:lstStyle/>
          <a:p>
            <a:pPr algn="ctr"/>
            <a:r>
              <a:rPr lang="fr-FR" i="1" dirty="0" smtClean="0">
                <a:solidFill>
                  <a:srgbClr val="00B0F0"/>
                </a:solidFill>
              </a:rPr>
              <a:t>Hydratation</a:t>
            </a:r>
            <a:endParaRPr lang="fr-FR" i="1" dirty="0">
              <a:solidFill>
                <a:srgbClr val="00B0F0"/>
              </a:solidFill>
            </a:endParaRPr>
          </a:p>
        </p:txBody>
      </p:sp>
      <p:sp>
        <p:nvSpPr>
          <p:cNvPr id="71" name="ZoneTexte 70"/>
          <p:cNvSpPr txBox="1"/>
          <p:nvPr/>
        </p:nvSpPr>
        <p:spPr>
          <a:xfrm>
            <a:off x="4405950" y="5615403"/>
            <a:ext cx="2160240" cy="369332"/>
          </a:xfrm>
          <a:prstGeom prst="rect">
            <a:avLst/>
          </a:prstGeom>
          <a:noFill/>
        </p:spPr>
        <p:txBody>
          <a:bodyPr wrap="square" rtlCol="0">
            <a:spAutoFit/>
          </a:bodyPr>
          <a:lstStyle/>
          <a:p>
            <a:pPr algn="ctr"/>
            <a:r>
              <a:rPr lang="fr-FR" i="1" dirty="0" smtClean="0">
                <a:solidFill>
                  <a:srgbClr val="00B0F0"/>
                </a:solidFill>
              </a:rPr>
              <a:t>Perméation</a:t>
            </a:r>
            <a:endParaRPr lang="fr-FR" i="1" dirty="0">
              <a:solidFill>
                <a:srgbClr val="00B0F0"/>
              </a:solidFill>
            </a:endParaRPr>
          </a:p>
        </p:txBody>
      </p:sp>
      <p:sp>
        <p:nvSpPr>
          <p:cNvPr id="74" name="ZoneTexte 73"/>
          <p:cNvSpPr txBox="1"/>
          <p:nvPr/>
        </p:nvSpPr>
        <p:spPr>
          <a:xfrm>
            <a:off x="3190787" y="4737138"/>
            <a:ext cx="1080120" cy="338554"/>
          </a:xfrm>
          <a:prstGeom prst="rect">
            <a:avLst/>
          </a:prstGeom>
          <a:noFill/>
        </p:spPr>
        <p:txBody>
          <a:bodyPr wrap="square" rtlCol="0">
            <a:spAutoFit/>
          </a:bodyPr>
          <a:lstStyle/>
          <a:p>
            <a:pPr algn="ctr"/>
            <a:r>
              <a:rPr lang="fr-FR" sz="800" dirty="0" smtClean="0"/>
              <a:t>Flacon de recueil de l’éluent</a:t>
            </a:r>
            <a:endParaRPr lang="fr-FR" sz="800" dirty="0"/>
          </a:p>
        </p:txBody>
      </p:sp>
      <p:cxnSp>
        <p:nvCxnSpPr>
          <p:cNvPr id="75" name="Connecteur droit avec flèche 74"/>
          <p:cNvCxnSpPr/>
          <p:nvPr/>
        </p:nvCxnSpPr>
        <p:spPr>
          <a:xfrm>
            <a:off x="4163993" y="4869160"/>
            <a:ext cx="483915"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073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260648"/>
            <a:ext cx="6447501" cy="1669752"/>
          </a:xfrm>
        </p:spPr>
        <p:txBody>
          <a:bodyPr/>
          <a:lstStyle/>
          <a:p>
            <a:r>
              <a:rPr lang="fr-FR" dirty="0"/>
              <a:t>Matériels et méthodes</a:t>
            </a:r>
          </a:p>
        </p:txBody>
      </p:sp>
      <p:sp>
        <p:nvSpPr>
          <p:cNvPr id="3" name="Espace réservé du contenu 2"/>
          <p:cNvSpPr>
            <a:spLocks noGrp="1"/>
          </p:cNvSpPr>
          <p:nvPr>
            <p:ph idx="1"/>
          </p:nvPr>
        </p:nvSpPr>
        <p:spPr>
          <a:xfrm>
            <a:off x="508001" y="1052736"/>
            <a:ext cx="6447501" cy="4988627"/>
          </a:xfrm>
        </p:spPr>
        <p:txBody>
          <a:bodyPr/>
          <a:lstStyle/>
          <a:p>
            <a:r>
              <a:rPr lang="fr-FR" dirty="0" smtClean="0"/>
              <a:t>Méthode de gel-dégel</a:t>
            </a:r>
            <a:endParaRPr lang="fr-FR" dirty="0"/>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11</a:t>
            </a:fld>
            <a:endParaRPr lang="fr-FR" sz="2000" dirty="0">
              <a:solidFill>
                <a:srgbClr val="90C226"/>
              </a:solidFill>
            </a:endParaRPr>
          </a:p>
        </p:txBody>
      </p:sp>
      <p:pic>
        <p:nvPicPr>
          <p:cNvPr id="6" name="Image 5" descr="C:\Users\thibault.delfour\Desktop\photos_thibault_230215\P3180248.JPG"/>
          <p:cNvPicPr/>
          <p:nvPr/>
        </p:nvPicPr>
        <p:blipFill rotWithShape="1">
          <a:blip r:embed="rId2" cstate="print">
            <a:extLst>
              <a:ext uri="{28A0092B-C50C-407E-A947-70E740481C1C}">
                <a14:useLocalDpi xmlns:a14="http://schemas.microsoft.com/office/drawing/2010/main" val="0"/>
              </a:ext>
            </a:extLst>
          </a:blip>
          <a:srcRect t="5942" b="13694"/>
          <a:stretch/>
        </p:blipFill>
        <p:spPr bwMode="auto">
          <a:xfrm>
            <a:off x="4478823" y="1772816"/>
            <a:ext cx="2664296" cy="1179235"/>
          </a:xfrm>
          <a:prstGeom prst="rect">
            <a:avLst/>
          </a:prstGeom>
          <a:noFill/>
          <a:ln>
            <a:noFill/>
          </a:ln>
          <a:extLst>
            <a:ext uri="{53640926-AAD7-44D8-BBD7-CCE9431645EC}">
              <a14:shadowObscured xmlns:a14="http://schemas.microsoft.com/office/drawing/2010/main"/>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576" y="1665879"/>
            <a:ext cx="1208288" cy="161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lèche droite 8"/>
          <p:cNvSpPr/>
          <p:nvPr/>
        </p:nvSpPr>
        <p:spPr>
          <a:xfrm>
            <a:off x="2051720" y="2304143"/>
            <a:ext cx="2304256" cy="342576"/>
          </a:xfrm>
          <a:prstGeom prst="rightArrow">
            <a:avLst/>
          </a:prstGeom>
          <a:solidFill>
            <a:schemeClr val="accent1">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smtClean="0">
                <a:solidFill>
                  <a:srgbClr val="00B0F0"/>
                </a:solidFill>
              </a:rPr>
              <a:t>Éprouvette sortie de cellule et mise au congélateur</a:t>
            </a:r>
          </a:p>
        </p:txBody>
      </p:sp>
      <p:sp>
        <p:nvSpPr>
          <p:cNvPr id="10" name="Ellipse 9"/>
          <p:cNvSpPr/>
          <p:nvPr/>
        </p:nvSpPr>
        <p:spPr>
          <a:xfrm>
            <a:off x="6300192" y="1772816"/>
            <a:ext cx="842927" cy="531327"/>
          </a:xfrm>
          <a:prstGeom prst="ellipse">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smtClean="0">
              <a:solidFill>
                <a:srgbClr val="FF0000"/>
              </a:solidFill>
            </a:endParaRPr>
          </a:p>
          <a:p>
            <a:pPr algn="ctr"/>
            <a:endParaRPr lang="fr-FR" sz="1200" dirty="0">
              <a:solidFill>
                <a:srgbClr val="FF0000"/>
              </a:solidFill>
            </a:endParaRPr>
          </a:p>
          <a:p>
            <a:pPr algn="ctr"/>
            <a:r>
              <a:rPr lang="fr-FR" sz="1200" dirty="0" smtClean="0">
                <a:solidFill>
                  <a:srgbClr val="FF0000"/>
                </a:solidFill>
              </a:rPr>
              <a:t>-20°C</a:t>
            </a:r>
          </a:p>
          <a:p>
            <a:pPr algn="ctr"/>
            <a:endParaRPr lang="fr-FR" sz="1200" dirty="0" smtClean="0">
              <a:solidFill>
                <a:srgbClr val="FF0000"/>
              </a:solidFill>
            </a:endParaRPr>
          </a:p>
        </p:txBody>
      </p:sp>
      <p:pic>
        <p:nvPicPr>
          <p:cNvPr id="9218" name="Picture 2" descr="http://www.google.fr/url?source=imglanding&amp;ct=img&amp;q=http://pixabay.com/static/uploads/photo/2014/03/25/15/18/snowflake-296460_640.png&amp;sa=X&amp;ei=g-yCVbCsFIvWU-zJgtgN&amp;ved=0CAkQ8wc&amp;usg=AFQjCNHxM56X2JH0O-cyZtHlKLJyZY_C7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4914" y="1798711"/>
            <a:ext cx="253482" cy="26566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4478823" y="1772816"/>
            <a:ext cx="1590866" cy="400110"/>
          </a:xfrm>
          <a:prstGeom prst="rect">
            <a:avLst/>
          </a:prstGeom>
          <a:noFill/>
        </p:spPr>
        <p:txBody>
          <a:bodyPr wrap="square" rtlCol="0">
            <a:spAutoFit/>
          </a:bodyPr>
          <a:lstStyle/>
          <a:p>
            <a:r>
              <a:rPr lang="fr-FR" sz="1000" dirty="0" smtClean="0">
                <a:solidFill>
                  <a:srgbClr val="FFFF00"/>
                </a:solidFill>
              </a:rPr>
              <a:t>Congélation 16 heures</a:t>
            </a:r>
          </a:p>
          <a:p>
            <a:r>
              <a:rPr lang="fr-FR" sz="1000" dirty="0" smtClean="0">
                <a:solidFill>
                  <a:srgbClr val="FFFF00"/>
                </a:solidFill>
              </a:rPr>
              <a:t>sous contrainte</a:t>
            </a:r>
            <a:endParaRPr lang="fr-FR" sz="1000" dirty="0">
              <a:solidFill>
                <a:srgbClr val="FFFF00"/>
              </a:solidFill>
            </a:endParaRPr>
          </a:p>
        </p:txBody>
      </p:sp>
      <p:sp>
        <p:nvSpPr>
          <p:cNvPr id="12" name="Rectangle 11"/>
          <p:cNvSpPr/>
          <p:nvPr/>
        </p:nvSpPr>
        <p:spPr>
          <a:xfrm>
            <a:off x="3275856" y="4509120"/>
            <a:ext cx="1512168" cy="576064"/>
          </a:xfrm>
          <a:prstGeom prst="rect">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500" dirty="0" smtClean="0">
                <a:solidFill>
                  <a:schemeClr val="tx1"/>
                </a:solidFill>
              </a:rPr>
              <a:t>Dégel 3 heures sous contrainte</a:t>
            </a:r>
          </a:p>
        </p:txBody>
      </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33" y="4148966"/>
            <a:ext cx="1202431" cy="162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lèche droite 14"/>
          <p:cNvSpPr/>
          <p:nvPr/>
        </p:nvSpPr>
        <p:spPr>
          <a:xfrm flipH="1">
            <a:off x="2114638" y="4625864"/>
            <a:ext cx="1008112" cy="342576"/>
          </a:xfrm>
          <a:prstGeom prst="rightArrow">
            <a:avLst/>
          </a:prstGeom>
          <a:solidFill>
            <a:schemeClr val="accent1">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00" dirty="0" smtClean="0">
                <a:solidFill>
                  <a:srgbClr val="00B0F0"/>
                </a:solidFill>
              </a:rPr>
              <a:t>Remise en cellule en gonflement</a:t>
            </a:r>
          </a:p>
        </p:txBody>
      </p:sp>
      <p:cxnSp>
        <p:nvCxnSpPr>
          <p:cNvPr id="16" name="Connecteur droit avec flèche 15"/>
          <p:cNvCxnSpPr/>
          <p:nvPr/>
        </p:nvCxnSpPr>
        <p:spPr>
          <a:xfrm flipH="1" flipV="1">
            <a:off x="1359720" y="3429000"/>
            <a:ext cx="292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Flèche vers le bas 16"/>
          <p:cNvSpPr/>
          <p:nvPr/>
        </p:nvSpPr>
        <p:spPr>
          <a:xfrm>
            <a:off x="4499992" y="3032956"/>
            <a:ext cx="288032" cy="1368152"/>
          </a:xfrm>
          <a:prstGeom prst="downArrow">
            <a:avLst/>
          </a:prstGeom>
          <a:solidFill>
            <a:schemeClr val="accent1">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solidFill>
                <a:srgbClr val="FF0000"/>
              </a:solidFill>
            </a:endParaRPr>
          </a:p>
        </p:txBody>
      </p:sp>
      <p:sp>
        <p:nvSpPr>
          <p:cNvPr id="20" name="Flèche vers le bas 19"/>
          <p:cNvSpPr/>
          <p:nvPr/>
        </p:nvSpPr>
        <p:spPr>
          <a:xfrm>
            <a:off x="5781656" y="3032956"/>
            <a:ext cx="374519" cy="1368152"/>
          </a:xfrm>
          <a:prstGeom prst="downArrow">
            <a:avLst/>
          </a:prstGeom>
          <a:solidFill>
            <a:schemeClr val="accent1">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solidFill>
                <a:srgbClr val="FF0000"/>
              </a:solidFill>
            </a:endParaRPr>
          </a:p>
        </p:txBody>
      </p:sp>
      <p:sp>
        <p:nvSpPr>
          <p:cNvPr id="21" name="Rectangle 20"/>
          <p:cNvSpPr/>
          <p:nvPr/>
        </p:nvSpPr>
        <p:spPr>
          <a:xfrm>
            <a:off x="5596976" y="4509120"/>
            <a:ext cx="1512168" cy="576064"/>
          </a:xfrm>
          <a:prstGeom prst="rect">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500" dirty="0" smtClean="0">
                <a:solidFill>
                  <a:schemeClr val="tx1"/>
                </a:solidFill>
              </a:rPr>
              <a:t>Dégel 8 heures sous contrainte</a:t>
            </a:r>
          </a:p>
        </p:txBody>
      </p:sp>
      <p:sp>
        <p:nvSpPr>
          <p:cNvPr id="19" name="Flèche vers le haut 18"/>
          <p:cNvSpPr/>
          <p:nvPr/>
        </p:nvSpPr>
        <p:spPr>
          <a:xfrm>
            <a:off x="6594914" y="3032956"/>
            <a:ext cx="354775" cy="1368152"/>
          </a:xfrm>
          <a:prstGeom prst="upArrow">
            <a:avLst/>
          </a:prstGeom>
          <a:solidFill>
            <a:schemeClr val="accent1">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solidFill>
                <a:srgbClr val="FF0000"/>
              </a:solidFill>
            </a:endParaRPr>
          </a:p>
        </p:txBody>
      </p:sp>
      <p:sp>
        <p:nvSpPr>
          <p:cNvPr id="22" name="ZoneTexte 21"/>
          <p:cNvSpPr txBox="1"/>
          <p:nvPr/>
        </p:nvSpPr>
        <p:spPr>
          <a:xfrm>
            <a:off x="3995936" y="3356992"/>
            <a:ext cx="3456384" cy="507831"/>
          </a:xfrm>
          <a:prstGeom prst="rect">
            <a:avLst/>
          </a:prstGeom>
          <a:noFill/>
        </p:spPr>
        <p:txBody>
          <a:bodyPr wrap="square" rtlCol="0">
            <a:spAutoFit/>
          </a:bodyPr>
          <a:lstStyle/>
          <a:p>
            <a:r>
              <a:rPr lang="fr-FR" sz="1350" dirty="0" smtClean="0">
                <a:solidFill>
                  <a:srgbClr val="00B0F0"/>
                </a:solidFill>
              </a:rPr>
              <a:t>Fin de la phase   </a:t>
            </a:r>
            <a:r>
              <a:rPr lang="fr-FR" sz="1350" i="1" dirty="0" smtClean="0"/>
              <a:t>ou</a:t>
            </a:r>
            <a:r>
              <a:rPr lang="fr-FR" sz="1350" dirty="0" smtClean="0">
                <a:solidFill>
                  <a:srgbClr val="00B0F0"/>
                </a:solidFill>
              </a:rPr>
              <a:t>  Nouveaux cycles</a:t>
            </a:r>
          </a:p>
          <a:p>
            <a:r>
              <a:rPr lang="fr-FR" sz="1350" dirty="0" smtClean="0">
                <a:solidFill>
                  <a:srgbClr val="00B0F0"/>
                </a:solidFill>
              </a:rPr>
              <a:t>  de gel-dégel                enchaînés</a:t>
            </a:r>
            <a:endParaRPr lang="fr-FR" sz="1350" dirty="0">
              <a:solidFill>
                <a:srgbClr val="00B0F0"/>
              </a:solidFill>
            </a:endParaRPr>
          </a:p>
        </p:txBody>
      </p:sp>
    </p:spTree>
    <p:extLst>
      <p:ext uri="{BB962C8B-B14F-4D97-AF65-F5344CB8AC3E}">
        <p14:creationId xmlns:p14="http://schemas.microsoft.com/office/powerpoint/2010/main" val="257867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spcBef>
                <a:spcPts val="0"/>
              </a:spcBef>
            </a:pPr>
            <a:r>
              <a:rPr lang="fr-FR" dirty="0"/>
              <a:t>Matériels et méthodes</a:t>
            </a:r>
          </a:p>
        </p:txBody>
      </p:sp>
      <p:sp>
        <p:nvSpPr>
          <p:cNvPr id="3" name="Espace réservé du contenu 2"/>
          <p:cNvSpPr>
            <a:spLocks noGrp="1"/>
          </p:cNvSpPr>
          <p:nvPr>
            <p:ph idx="1"/>
          </p:nvPr>
        </p:nvSpPr>
        <p:spPr>
          <a:xfrm>
            <a:off x="395536" y="1916832"/>
            <a:ext cx="7416824" cy="4096797"/>
          </a:xfrm>
        </p:spPr>
        <p:txBody>
          <a:bodyPr/>
          <a:lstStyle/>
          <a:p>
            <a:pPr>
              <a:spcBef>
                <a:spcPts val="0"/>
              </a:spcBef>
            </a:pPr>
            <a:r>
              <a:rPr lang="fr-FR" u="sng" dirty="0" smtClean="0"/>
              <a:t>Paramètres testés</a:t>
            </a:r>
          </a:p>
          <a:p>
            <a:pPr marL="0" indent="0">
              <a:spcBef>
                <a:spcPts val="0"/>
              </a:spcBef>
              <a:buNone/>
            </a:pPr>
            <a:endParaRPr lang="fr-FR" u="sng" dirty="0" smtClean="0"/>
          </a:p>
          <a:p>
            <a:pPr marL="0" indent="0">
              <a:spcBef>
                <a:spcPts val="0"/>
              </a:spcBef>
              <a:buNone/>
            </a:pPr>
            <a:r>
              <a:rPr lang="fr-FR" dirty="0"/>
              <a:t>	</a:t>
            </a:r>
            <a:r>
              <a:rPr lang="fr-FR" dirty="0">
                <a:sym typeface="Wingdings" panose="05000000000000000000" pitchFamily="2" charset="2"/>
              </a:rPr>
              <a:t>i</a:t>
            </a:r>
            <a:r>
              <a:rPr lang="fr-FR" dirty="0" smtClean="0">
                <a:sym typeface="Wingdings" panose="05000000000000000000" pitchFamily="2" charset="2"/>
              </a:rPr>
              <a:t>) Gel-dégel </a:t>
            </a:r>
            <a:r>
              <a:rPr lang="fr-FR" b="1" dirty="0" smtClean="0">
                <a:sym typeface="Wingdings" panose="05000000000000000000" pitchFamily="2" charset="2"/>
              </a:rPr>
              <a:t>sans échange cationique </a:t>
            </a:r>
            <a:r>
              <a:rPr lang="fr-FR" dirty="0" smtClean="0">
                <a:sym typeface="Wingdings" panose="05000000000000000000" pitchFamily="2" charset="2"/>
              </a:rPr>
              <a:t>(témoins)</a:t>
            </a:r>
            <a:endParaRPr lang="fr-FR" b="1" dirty="0" smtClean="0"/>
          </a:p>
          <a:p>
            <a:pPr marL="0" indent="0">
              <a:spcBef>
                <a:spcPts val="0"/>
              </a:spcBef>
              <a:buNone/>
            </a:pPr>
            <a:endParaRPr lang="fr-FR" b="1" dirty="0" smtClean="0"/>
          </a:p>
          <a:p>
            <a:pPr marL="0" indent="0">
              <a:spcBef>
                <a:spcPts val="0"/>
              </a:spcBef>
              <a:buNone/>
            </a:pPr>
            <a:r>
              <a:rPr lang="fr-FR" dirty="0" smtClean="0"/>
              <a:t> 	</a:t>
            </a:r>
            <a:r>
              <a:rPr lang="fr-FR" dirty="0" smtClean="0">
                <a:sym typeface="Wingdings" panose="05000000000000000000" pitchFamily="2" charset="2"/>
              </a:rPr>
              <a:t>ii)</a:t>
            </a:r>
            <a:r>
              <a:rPr lang="fr-FR" dirty="0" smtClean="0"/>
              <a:t> </a:t>
            </a:r>
            <a:r>
              <a:rPr lang="fr-FR" b="1" dirty="0" smtClean="0"/>
              <a:t>Type de liaisonnement </a:t>
            </a:r>
            <a:r>
              <a:rPr lang="fr-FR" dirty="0" smtClean="0"/>
              <a:t>entre géotextiles (aiguilleté/cousu)</a:t>
            </a: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r>
              <a:rPr lang="fr-FR" dirty="0"/>
              <a:t>	</a:t>
            </a:r>
            <a:r>
              <a:rPr lang="fr-FR" dirty="0" smtClean="0">
                <a:sym typeface="Wingdings" panose="05000000000000000000" pitchFamily="2" charset="2"/>
              </a:rPr>
              <a:t>iii)</a:t>
            </a:r>
            <a:r>
              <a:rPr lang="fr-FR" dirty="0" smtClean="0"/>
              <a:t> Effet de la </a:t>
            </a:r>
            <a:r>
              <a:rPr lang="fr-FR" b="1" dirty="0" smtClean="0"/>
              <a:t>préhydratation</a:t>
            </a:r>
            <a:r>
              <a:rPr lang="fr-FR" dirty="0" smtClean="0"/>
              <a:t> à l’eau non agressive (NaCl)</a:t>
            </a:r>
          </a:p>
          <a:p>
            <a:pPr marL="0" indent="0">
              <a:spcBef>
                <a:spcPts val="0"/>
              </a:spcBef>
              <a:buNone/>
            </a:pPr>
            <a:endParaRPr lang="fr-FR" dirty="0" smtClean="0"/>
          </a:p>
          <a:p>
            <a:pPr marL="0" indent="0">
              <a:spcBef>
                <a:spcPts val="0"/>
              </a:spcBef>
              <a:buNone/>
            </a:pPr>
            <a:r>
              <a:rPr lang="fr-FR" dirty="0" smtClean="0"/>
              <a:t>	</a:t>
            </a:r>
            <a:r>
              <a:rPr lang="fr-FR" dirty="0" smtClean="0">
                <a:sym typeface="Wingdings" panose="05000000000000000000" pitchFamily="2" charset="2"/>
              </a:rPr>
              <a:t>iv)</a:t>
            </a:r>
            <a:r>
              <a:rPr lang="fr-FR" dirty="0" smtClean="0"/>
              <a:t> </a:t>
            </a:r>
            <a:r>
              <a:rPr lang="fr-FR" b="1" dirty="0" smtClean="0"/>
              <a:t>Nombre de cycles </a:t>
            </a:r>
            <a:r>
              <a:rPr lang="fr-FR" dirty="0" smtClean="0"/>
              <a:t>de gel-dégel (0, 1, 5)</a:t>
            </a:r>
            <a:endParaRPr lang="fr-F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574" y="3429000"/>
            <a:ext cx="4536504" cy="87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12</a:t>
            </a:fld>
            <a:endParaRPr lang="fr-FR" sz="2000" dirty="0">
              <a:solidFill>
                <a:srgbClr val="90C226"/>
              </a:solidFill>
            </a:endParaRPr>
          </a:p>
        </p:txBody>
      </p:sp>
    </p:spTree>
    <p:extLst>
      <p:ext uri="{BB962C8B-B14F-4D97-AF65-F5344CB8AC3E}">
        <p14:creationId xmlns:p14="http://schemas.microsoft.com/office/powerpoint/2010/main" val="3189972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des essais</a:t>
            </a:r>
            <a:endParaRPr lang="fr-FR"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2905816855"/>
              </p:ext>
            </p:extLst>
          </p:nvPr>
        </p:nvGraphicFramePr>
        <p:xfrm>
          <a:off x="251520" y="1412776"/>
          <a:ext cx="6768752" cy="4536507"/>
        </p:xfrm>
        <a:graphic>
          <a:graphicData uri="http://schemas.openxmlformats.org/drawingml/2006/table">
            <a:tbl>
              <a:tblPr firstRow="1" firstCol="1" bandRow="1">
                <a:tableStyleId>{00A15C55-8517-42AA-B614-E9B94910E393}</a:tableStyleId>
              </a:tblPr>
              <a:tblGrid>
                <a:gridCol w="1244301"/>
                <a:gridCol w="1335121"/>
                <a:gridCol w="1375485"/>
                <a:gridCol w="1507445"/>
                <a:gridCol w="1306400"/>
              </a:tblGrid>
              <a:tr h="1135067">
                <a:tc>
                  <a:txBody>
                    <a:bodyPr/>
                    <a:lstStyle/>
                    <a:p>
                      <a:pPr algn="ctr">
                        <a:lnSpc>
                          <a:spcPct val="115000"/>
                        </a:lnSpc>
                        <a:spcAft>
                          <a:spcPts val="0"/>
                        </a:spcAft>
                      </a:pPr>
                      <a:r>
                        <a:rPr lang="fr-FR" sz="1200" dirty="0">
                          <a:effectLst/>
                        </a:rPr>
                        <a:t>Code de l'essai</a:t>
                      </a:r>
                      <a:endParaRPr lang="fr-FR"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dirty="0">
                          <a:effectLst/>
                        </a:rPr>
                        <a:t>GSB</a:t>
                      </a:r>
                      <a:endParaRPr lang="fr-FR"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Échange cationique imposé</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dirty="0">
                          <a:effectLst/>
                        </a:rPr>
                        <a:t>Préhydratation </a:t>
                      </a:r>
                      <a:r>
                        <a:rPr lang="fr-FR" sz="1200" dirty="0" smtClean="0">
                          <a:effectLst/>
                        </a:rPr>
                        <a:t>au NaCl avant </a:t>
                      </a:r>
                      <a:r>
                        <a:rPr lang="fr-FR" sz="1200" dirty="0">
                          <a:effectLst/>
                        </a:rPr>
                        <a:t>échange cationique</a:t>
                      </a:r>
                      <a:endParaRPr lang="fr-FR"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dirty="0">
                          <a:effectLst/>
                        </a:rPr>
                        <a:t>Nombre de cycles de </a:t>
                      </a:r>
                      <a:r>
                        <a:rPr lang="fr-FR" sz="1200" dirty="0" smtClean="0">
                          <a:effectLst/>
                        </a:rPr>
                        <a:t>gel-dégel</a:t>
                      </a:r>
                      <a:endParaRPr lang="fr-FR" sz="1200" dirty="0">
                        <a:effectLst/>
                        <a:latin typeface="Calibri"/>
                        <a:ea typeface="Calibri"/>
                        <a:cs typeface="Times New Roman"/>
                      </a:endParaRPr>
                    </a:p>
                  </a:txBody>
                  <a:tcPr marL="44450" marR="44450" marT="0" marB="0" anchor="ctr"/>
                </a:tc>
              </a:tr>
              <a:tr h="340144">
                <a:tc>
                  <a:txBody>
                    <a:bodyPr/>
                    <a:lstStyle/>
                    <a:p>
                      <a:pPr algn="ctr">
                        <a:lnSpc>
                          <a:spcPct val="115000"/>
                        </a:lnSpc>
                        <a:spcAft>
                          <a:spcPts val="0"/>
                        </a:spcAft>
                      </a:pPr>
                      <a:r>
                        <a:rPr lang="fr-FR" sz="1200">
                          <a:effectLst/>
                        </a:rPr>
                        <a:t>A1</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Aiguilleté</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Non</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1 + 4</a:t>
                      </a:r>
                      <a:endParaRPr lang="fr-FR" sz="1200">
                        <a:effectLst/>
                        <a:latin typeface="Calibri"/>
                        <a:ea typeface="Calibri"/>
                        <a:cs typeface="Times New Roman"/>
                      </a:endParaRPr>
                    </a:p>
                  </a:txBody>
                  <a:tcPr marL="44450" marR="44450" marT="0" marB="0" anchor="ctr"/>
                </a:tc>
              </a:tr>
              <a:tr h="340144">
                <a:tc>
                  <a:txBody>
                    <a:bodyPr/>
                    <a:lstStyle/>
                    <a:p>
                      <a:pPr algn="ctr">
                        <a:lnSpc>
                          <a:spcPct val="115000"/>
                        </a:lnSpc>
                        <a:spcAft>
                          <a:spcPts val="0"/>
                        </a:spcAft>
                      </a:pPr>
                      <a:r>
                        <a:rPr lang="fr-FR" sz="1200">
                          <a:effectLst/>
                        </a:rPr>
                        <a:t>A2</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Aiguilleté</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1</a:t>
                      </a:r>
                      <a:endParaRPr lang="fr-FR" sz="1200">
                        <a:effectLst/>
                        <a:latin typeface="Calibri"/>
                        <a:ea typeface="Calibri"/>
                        <a:cs typeface="Times New Roman"/>
                      </a:endParaRPr>
                    </a:p>
                  </a:txBody>
                  <a:tcPr marL="44450" marR="44450" marT="0" marB="0" anchor="ctr"/>
                </a:tc>
              </a:tr>
              <a:tr h="340144">
                <a:tc>
                  <a:txBody>
                    <a:bodyPr/>
                    <a:lstStyle/>
                    <a:p>
                      <a:pPr algn="ctr">
                        <a:lnSpc>
                          <a:spcPct val="115000"/>
                        </a:lnSpc>
                        <a:spcAft>
                          <a:spcPts val="0"/>
                        </a:spcAft>
                      </a:pPr>
                      <a:r>
                        <a:rPr lang="fr-FR" sz="1200">
                          <a:effectLst/>
                        </a:rPr>
                        <a:t>A3</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Aiguilleté</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dirty="0">
                          <a:effectLst/>
                        </a:rPr>
                        <a:t>Oui</a:t>
                      </a:r>
                      <a:endParaRPr lang="fr-FR" sz="12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5</a:t>
                      </a:r>
                      <a:endParaRPr lang="fr-FR" sz="1200">
                        <a:effectLst/>
                        <a:latin typeface="Calibri"/>
                        <a:ea typeface="Calibri"/>
                        <a:cs typeface="Times New Roman"/>
                      </a:endParaRPr>
                    </a:p>
                  </a:txBody>
                  <a:tcPr marL="44450" marR="44450" marT="0" marB="0" anchor="ctr"/>
                </a:tc>
              </a:tr>
              <a:tr h="340144">
                <a:tc>
                  <a:txBody>
                    <a:bodyPr/>
                    <a:lstStyle/>
                    <a:p>
                      <a:pPr algn="ctr">
                        <a:lnSpc>
                          <a:spcPct val="115000"/>
                        </a:lnSpc>
                        <a:spcAft>
                          <a:spcPts val="0"/>
                        </a:spcAft>
                      </a:pPr>
                      <a:r>
                        <a:rPr lang="fr-FR" sz="1200">
                          <a:effectLst/>
                        </a:rPr>
                        <a:t>A4</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Aiguilleté</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Non</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1</a:t>
                      </a:r>
                      <a:endParaRPr lang="fr-FR" sz="1200">
                        <a:effectLst/>
                        <a:latin typeface="Calibri"/>
                        <a:ea typeface="Calibri"/>
                        <a:cs typeface="Times New Roman"/>
                      </a:endParaRPr>
                    </a:p>
                  </a:txBody>
                  <a:tcPr marL="44450" marR="44450" marT="0" marB="0" anchor="ctr"/>
                </a:tc>
              </a:tr>
              <a:tr h="340144">
                <a:tc>
                  <a:txBody>
                    <a:bodyPr/>
                    <a:lstStyle/>
                    <a:p>
                      <a:pPr algn="ctr">
                        <a:lnSpc>
                          <a:spcPct val="115000"/>
                        </a:lnSpc>
                        <a:spcAft>
                          <a:spcPts val="0"/>
                        </a:spcAft>
                      </a:pPr>
                      <a:r>
                        <a:rPr lang="fr-FR" sz="1200">
                          <a:effectLst/>
                        </a:rPr>
                        <a:t>A5</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Aiguilleté</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Non</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5</a:t>
                      </a:r>
                      <a:endParaRPr lang="fr-FR" sz="1200">
                        <a:effectLst/>
                        <a:latin typeface="Calibri"/>
                        <a:ea typeface="Calibri"/>
                        <a:cs typeface="Times New Roman"/>
                      </a:endParaRPr>
                    </a:p>
                  </a:txBody>
                  <a:tcPr marL="44450" marR="44450" marT="0" marB="0" anchor="ctr"/>
                </a:tc>
              </a:tr>
              <a:tr h="340144">
                <a:tc>
                  <a:txBody>
                    <a:bodyPr/>
                    <a:lstStyle/>
                    <a:p>
                      <a:pPr algn="ctr">
                        <a:lnSpc>
                          <a:spcPct val="115000"/>
                        </a:lnSpc>
                        <a:spcAft>
                          <a:spcPts val="0"/>
                        </a:spcAft>
                      </a:pPr>
                      <a:r>
                        <a:rPr lang="fr-FR" sz="1200">
                          <a:effectLst/>
                        </a:rPr>
                        <a:t>C1</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200">
                          <a:effectLst/>
                        </a:rPr>
                        <a:t>Cousu</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Non</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1 + 4</a:t>
                      </a:r>
                      <a:endParaRPr lang="fr-FR" sz="1200">
                        <a:effectLst/>
                        <a:latin typeface="Calibri"/>
                        <a:ea typeface="Calibri"/>
                        <a:cs typeface="Times New Roman"/>
                      </a:endParaRPr>
                    </a:p>
                  </a:txBody>
                  <a:tcPr marL="44450" marR="44450" marT="0" marB="0" anchor="ctr"/>
                </a:tc>
              </a:tr>
              <a:tr h="340144">
                <a:tc>
                  <a:txBody>
                    <a:bodyPr/>
                    <a:lstStyle/>
                    <a:p>
                      <a:pPr algn="ctr">
                        <a:lnSpc>
                          <a:spcPct val="115000"/>
                        </a:lnSpc>
                        <a:spcAft>
                          <a:spcPts val="0"/>
                        </a:spcAft>
                      </a:pPr>
                      <a:r>
                        <a:rPr lang="fr-FR" sz="1200">
                          <a:effectLst/>
                        </a:rPr>
                        <a:t>C2</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200">
                          <a:effectLst/>
                        </a:rPr>
                        <a:t>Cousu</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1</a:t>
                      </a:r>
                      <a:endParaRPr lang="fr-FR" sz="1200">
                        <a:effectLst/>
                        <a:latin typeface="Calibri"/>
                        <a:ea typeface="Calibri"/>
                        <a:cs typeface="Times New Roman"/>
                      </a:endParaRPr>
                    </a:p>
                  </a:txBody>
                  <a:tcPr marL="44450" marR="44450" marT="0" marB="0" anchor="ctr"/>
                </a:tc>
              </a:tr>
              <a:tr h="340144">
                <a:tc>
                  <a:txBody>
                    <a:bodyPr/>
                    <a:lstStyle/>
                    <a:p>
                      <a:pPr algn="ctr">
                        <a:lnSpc>
                          <a:spcPct val="115000"/>
                        </a:lnSpc>
                        <a:spcAft>
                          <a:spcPts val="0"/>
                        </a:spcAft>
                      </a:pPr>
                      <a:r>
                        <a:rPr lang="fr-FR" sz="1200">
                          <a:effectLst/>
                        </a:rPr>
                        <a:t>C3</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200">
                          <a:effectLst/>
                        </a:rPr>
                        <a:t>Cousu</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5</a:t>
                      </a:r>
                      <a:endParaRPr lang="fr-FR" sz="1200">
                        <a:effectLst/>
                        <a:latin typeface="Calibri"/>
                        <a:ea typeface="Calibri"/>
                        <a:cs typeface="Times New Roman"/>
                      </a:endParaRPr>
                    </a:p>
                  </a:txBody>
                  <a:tcPr marL="44450" marR="44450" marT="0" marB="0" anchor="ctr"/>
                </a:tc>
              </a:tr>
              <a:tr h="340144">
                <a:tc>
                  <a:txBody>
                    <a:bodyPr/>
                    <a:lstStyle/>
                    <a:p>
                      <a:pPr algn="ctr">
                        <a:lnSpc>
                          <a:spcPct val="115000"/>
                        </a:lnSpc>
                        <a:spcAft>
                          <a:spcPts val="0"/>
                        </a:spcAft>
                      </a:pPr>
                      <a:r>
                        <a:rPr lang="fr-FR" sz="1200">
                          <a:effectLst/>
                        </a:rPr>
                        <a:t>C4</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200">
                          <a:effectLst/>
                        </a:rPr>
                        <a:t>Cousu</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Non</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1</a:t>
                      </a:r>
                      <a:endParaRPr lang="fr-FR" sz="1200">
                        <a:effectLst/>
                        <a:latin typeface="Calibri"/>
                        <a:ea typeface="Calibri"/>
                        <a:cs typeface="Times New Roman"/>
                      </a:endParaRPr>
                    </a:p>
                  </a:txBody>
                  <a:tcPr marL="44450" marR="44450" marT="0" marB="0" anchor="ctr"/>
                </a:tc>
              </a:tr>
              <a:tr h="340144">
                <a:tc>
                  <a:txBody>
                    <a:bodyPr/>
                    <a:lstStyle/>
                    <a:p>
                      <a:pPr algn="ctr">
                        <a:lnSpc>
                          <a:spcPct val="115000"/>
                        </a:lnSpc>
                        <a:spcAft>
                          <a:spcPts val="0"/>
                        </a:spcAft>
                      </a:pPr>
                      <a:r>
                        <a:rPr lang="fr-FR" sz="1200">
                          <a:effectLst/>
                        </a:rPr>
                        <a:t>C5</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US" sz="1200">
                          <a:effectLst/>
                        </a:rPr>
                        <a:t>Cousu</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Oui</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a:effectLst/>
                        </a:rPr>
                        <a:t>Non</a:t>
                      </a:r>
                      <a:endParaRPr lang="fr-FR" sz="12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fr-FR" sz="1200" dirty="0">
                          <a:effectLst/>
                        </a:rPr>
                        <a:t>5</a:t>
                      </a:r>
                      <a:endParaRPr lang="fr-FR" sz="1200" dirty="0">
                        <a:effectLst/>
                        <a:latin typeface="Calibri"/>
                        <a:ea typeface="Calibri"/>
                        <a:cs typeface="Times New Roman"/>
                      </a:endParaRPr>
                    </a:p>
                  </a:txBody>
                  <a:tcPr marL="44450" marR="44450" marT="0" marB="0" anchor="ctr"/>
                </a:tc>
              </a:tr>
            </a:tbl>
          </a:graphicData>
        </a:graphic>
      </p:graphicFrame>
      <p:sp>
        <p:nvSpPr>
          <p:cNvPr id="7" name="Espace réservé du numéro de diapositive 6"/>
          <p:cNvSpPr>
            <a:spLocks noGrp="1"/>
          </p:cNvSpPr>
          <p:nvPr>
            <p:ph type="sldNum" sz="quarter" idx="12"/>
          </p:nvPr>
        </p:nvSpPr>
        <p:spPr/>
        <p:txBody>
          <a:bodyPr/>
          <a:lstStyle/>
          <a:p>
            <a:fld id="{4425D716-7D06-43C1-B0CD-DEF639AB0D3E}" type="slidenum">
              <a:rPr lang="fr-FR" sz="2000" smtClean="0">
                <a:solidFill>
                  <a:srgbClr val="90C226"/>
                </a:solidFill>
              </a:rPr>
              <a:pPr/>
              <a:t>13</a:t>
            </a:fld>
            <a:endParaRPr lang="fr-FR" sz="2000" dirty="0">
              <a:solidFill>
                <a:srgbClr val="90C226"/>
              </a:solidFill>
            </a:endParaRPr>
          </a:p>
        </p:txBody>
      </p:sp>
    </p:spTree>
    <p:extLst>
      <p:ext uri="{BB962C8B-B14F-4D97-AF65-F5344CB8AC3E}">
        <p14:creationId xmlns:p14="http://schemas.microsoft.com/office/powerpoint/2010/main" val="2581815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24744"/>
            <a:ext cx="8964488" cy="5733256"/>
          </a:xfrm>
          <a:prstGeom prst="rect">
            <a:avLst/>
          </a:prstGeom>
          <a:noFill/>
          <a:ln w="9525">
            <a:noFill/>
            <a:miter lim="800000"/>
            <a:headEnd/>
            <a:tailEnd/>
          </a:ln>
        </p:spPr>
      </p:pic>
      <p:sp>
        <p:nvSpPr>
          <p:cNvPr id="2" name="Titre 1"/>
          <p:cNvSpPr>
            <a:spLocks noGrp="1"/>
          </p:cNvSpPr>
          <p:nvPr>
            <p:ph type="title"/>
          </p:nvPr>
        </p:nvSpPr>
        <p:spPr>
          <a:xfrm>
            <a:off x="179512" y="116632"/>
            <a:ext cx="6775990" cy="648072"/>
          </a:xfrm>
        </p:spPr>
        <p:txBody>
          <a:bodyPr/>
          <a:lstStyle/>
          <a:p>
            <a:r>
              <a:rPr lang="fr-FR" dirty="0" smtClean="0"/>
              <a:t>Plan des essais</a:t>
            </a:r>
            <a:endParaRPr lang="fr-FR" dirty="0"/>
          </a:p>
        </p:txBody>
      </p:sp>
      <p:sp>
        <p:nvSpPr>
          <p:cNvPr id="3" name="Espace réservé du contenu 2"/>
          <p:cNvSpPr>
            <a:spLocks noGrp="1"/>
          </p:cNvSpPr>
          <p:nvPr>
            <p:ph idx="1"/>
          </p:nvPr>
        </p:nvSpPr>
        <p:spPr>
          <a:xfrm>
            <a:off x="467544" y="750811"/>
            <a:ext cx="6447501" cy="432048"/>
          </a:xfrm>
        </p:spPr>
        <p:txBody>
          <a:bodyPr/>
          <a:lstStyle/>
          <a:p>
            <a:r>
              <a:rPr lang="fr-FR" dirty="0" smtClean="0"/>
              <a:t>Phasages</a:t>
            </a:r>
            <a:endParaRPr lang="fr-FR" dirty="0"/>
          </a:p>
        </p:txBody>
      </p:sp>
      <p:sp>
        <p:nvSpPr>
          <p:cNvPr id="4" name="Espace réservé du numéro de diapositive 3"/>
          <p:cNvSpPr>
            <a:spLocks noGrp="1"/>
          </p:cNvSpPr>
          <p:nvPr>
            <p:ph type="sldNum" sz="quarter" idx="12"/>
          </p:nvPr>
        </p:nvSpPr>
        <p:spPr>
          <a:xfrm>
            <a:off x="5959671" y="6376243"/>
            <a:ext cx="512504" cy="365125"/>
          </a:xfrm>
        </p:spPr>
        <p:txBody>
          <a:bodyPr/>
          <a:lstStyle/>
          <a:p>
            <a:fld id="{4425D716-7D06-43C1-B0CD-DEF639AB0D3E}" type="slidenum">
              <a:rPr lang="fr-FR" sz="2000" smtClean="0">
                <a:solidFill>
                  <a:srgbClr val="90C226"/>
                </a:solidFill>
              </a:rPr>
              <a:pPr/>
              <a:t>14</a:t>
            </a:fld>
            <a:endParaRPr lang="fr-FR" sz="2000" dirty="0">
              <a:solidFill>
                <a:srgbClr val="90C226"/>
              </a:solidFill>
            </a:endParaRPr>
          </a:p>
        </p:txBody>
      </p:sp>
      <p:sp>
        <p:nvSpPr>
          <p:cNvPr id="7" name="Rectangle à coins arrondis 6"/>
          <p:cNvSpPr/>
          <p:nvPr/>
        </p:nvSpPr>
        <p:spPr>
          <a:xfrm>
            <a:off x="251520" y="1988840"/>
            <a:ext cx="2592288" cy="4869160"/>
          </a:xfrm>
          <a:prstGeom prst="roundRect">
            <a:avLst/>
          </a:prstGeom>
          <a:noFill/>
          <a:ln w="57150">
            <a:solidFill>
              <a:srgbClr val="9C5B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solidFill>
                <a:srgbClr val="FF0000"/>
              </a:solidFill>
            </a:endParaRPr>
          </a:p>
        </p:txBody>
      </p:sp>
      <p:sp>
        <p:nvSpPr>
          <p:cNvPr id="11" name="Rectangle à coins arrondis 10"/>
          <p:cNvSpPr/>
          <p:nvPr/>
        </p:nvSpPr>
        <p:spPr>
          <a:xfrm>
            <a:off x="3275856" y="5301208"/>
            <a:ext cx="5688633" cy="15567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solidFill>
                <a:srgbClr val="FF0000"/>
              </a:solidFill>
            </a:endParaRPr>
          </a:p>
        </p:txBody>
      </p:sp>
      <p:sp>
        <p:nvSpPr>
          <p:cNvPr id="9" name="ZoneTexte 8"/>
          <p:cNvSpPr txBox="1"/>
          <p:nvPr/>
        </p:nvSpPr>
        <p:spPr>
          <a:xfrm>
            <a:off x="179512" y="2564904"/>
            <a:ext cx="2916832" cy="261610"/>
          </a:xfrm>
          <a:prstGeom prst="rect">
            <a:avLst/>
          </a:prstGeom>
          <a:noFill/>
        </p:spPr>
        <p:txBody>
          <a:bodyPr wrap="square" rtlCol="0">
            <a:spAutoFit/>
          </a:bodyPr>
          <a:lstStyle/>
          <a:p>
            <a:r>
              <a:rPr lang="fr-FR" sz="1100" b="1" dirty="0" smtClean="0">
                <a:solidFill>
                  <a:srgbClr val="9C5BCD"/>
                </a:solidFill>
              </a:rPr>
              <a:t>  1 – RÉSULTATS SUR ESSAIS TÉMOINS</a:t>
            </a:r>
            <a:endParaRPr lang="fr-FR" sz="1100" b="1" dirty="0">
              <a:solidFill>
                <a:srgbClr val="9C5BCD"/>
              </a:solidFill>
            </a:endParaRPr>
          </a:p>
        </p:txBody>
      </p:sp>
      <p:sp>
        <p:nvSpPr>
          <p:cNvPr id="15" name="ZoneTexte 14"/>
          <p:cNvSpPr txBox="1"/>
          <p:nvPr/>
        </p:nvSpPr>
        <p:spPr>
          <a:xfrm>
            <a:off x="4644008" y="5877272"/>
            <a:ext cx="3238753" cy="461665"/>
          </a:xfrm>
          <a:prstGeom prst="rect">
            <a:avLst/>
          </a:prstGeom>
          <a:noFill/>
        </p:spPr>
        <p:txBody>
          <a:bodyPr wrap="square" rtlCol="0">
            <a:spAutoFit/>
          </a:bodyPr>
          <a:lstStyle/>
          <a:p>
            <a:r>
              <a:rPr lang="fr-FR" sz="1200" b="1" dirty="0" smtClean="0">
                <a:solidFill>
                  <a:srgbClr val="FF0000"/>
                </a:solidFill>
              </a:rPr>
              <a:t>              3 – RÉSULTATS APRÈS</a:t>
            </a:r>
          </a:p>
          <a:p>
            <a:r>
              <a:rPr lang="fr-FR" sz="1200" b="1" dirty="0">
                <a:solidFill>
                  <a:srgbClr val="FF0000"/>
                </a:solidFill>
              </a:rPr>
              <a:t> </a:t>
            </a:r>
            <a:r>
              <a:rPr lang="fr-FR" sz="1200" b="1" dirty="0" smtClean="0">
                <a:solidFill>
                  <a:srgbClr val="FF0000"/>
                </a:solidFill>
              </a:rPr>
              <a:t>                  GEL-DÉGEL</a:t>
            </a:r>
            <a:endParaRPr lang="fr-FR" sz="1200" b="1" dirty="0">
              <a:solidFill>
                <a:srgbClr val="FF0000"/>
              </a:solidFill>
            </a:endParaRPr>
          </a:p>
        </p:txBody>
      </p:sp>
      <p:sp>
        <p:nvSpPr>
          <p:cNvPr id="14" name="Rectangle à coins arrondis 13"/>
          <p:cNvSpPr/>
          <p:nvPr/>
        </p:nvSpPr>
        <p:spPr>
          <a:xfrm>
            <a:off x="3275857" y="1988840"/>
            <a:ext cx="5688632" cy="3096344"/>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solidFill>
                <a:srgbClr val="FF0000"/>
              </a:solidFill>
            </a:endParaRPr>
          </a:p>
        </p:txBody>
      </p:sp>
      <p:sp>
        <p:nvSpPr>
          <p:cNvPr id="16" name="ZoneTexte 15"/>
          <p:cNvSpPr txBox="1"/>
          <p:nvPr/>
        </p:nvSpPr>
        <p:spPr>
          <a:xfrm>
            <a:off x="4860032" y="2492896"/>
            <a:ext cx="3238753" cy="461665"/>
          </a:xfrm>
          <a:prstGeom prst="rect">
            <a:avLst/>
          </a:prstGeom>
          <a:noFill/>
        </p:spPr>
        <p:txBody>
          <a:bodyPr wrap="square" rtlCol="0">
            <a:spAutoFit/>
          </a:bodyPr>
          <a:lstStyle/>
          <a:p>
            <a:r>
              <a:rPr lang="fr-FR" sz="1200" b="1" dirty="0" smtClean="0">
                <a:solidFill>
                  <a:srgbClr val="FFC000"/>
                </a:solidFill>
              </a:rPr>
              <a:t>            2 – RÉSULTATS DE</a:t>
            </a:r>
          </a:p>
          <a:p>
            <a:r>
              <a:rPr lang="fr-FR" sz="1200" b="1" dirty="0" smtClean="0">
                <a:solidFill>
                  <a:srgbClr val="FFC000"/>
                </a:solidFill>
              </a:rPr>
              <a:t>      L’ÉCHANGE CATIONIQUE</a:t>
            </a:r>
            <a:endParaRPr lang="fr-FR" sz="1200" b="1" dirty="0">
              <a:solidFill>
                <a:srgbClr val="FFC000"/>
              </a:solidFill>
            </a:endParaRPr>
          </a:p>
        </p:txBody>
      </p:sp>
    </p:spTree>
    <p:extLst>
      <p:ext uri="{BB962C8B-B14F-4D97-AF65-F5344CB8AC3E}">
        <p14:creationId xmlns:p14="http://schemas.microsoft.com/office/powerpoint/2010/main" val="9240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9" grpId="0"/>
      <p:bldP spid="15" grpId="0"/>
      <p:bldP spid="14"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24744"/>
            <a:ext cx="8964488" cy="5733256"/>
          </a:xfrm>
          <a:prstGeom prst="rect">
            <a:avLst/>
          </a:prstGeom>
          <a:noFill/>
          <a:ln w="9525">
            <a:noFill/>
            <a:miter lim="800000"/>
            <a:headEnd/>
            <a:tailEnd/>
          </a:ln>
        </p:spPr>
      </p:pic>
      <p:sp>
        <p:nvSpPr>
          <p:cNvPr id="2" name="Titre 1"/>
          <p:cNvSpPr>
            <a:spLocks noGrp="1"/>
          </p:cNvSpPr>
          <p:nvPr>
            <p:ph type="title"/>
          </p:nvPr>
        </p:nvSpPr>
        <p:spPr>
          <a:xfrm>
            <a:off x="179512" y="116632"/>
            <a:ext cx="6775990" cy="648072"/>
          </a:xfrm>
        </p:spPr>
        <p:txBody>
          <a:bodyPr/>
          <a:lstStyle/>
          <a:p>
            <a:r>
              <a:rPr lang="fr-FR" dirty="0" smtClean="0"/>
              <a:t>Plan des essais</a:t>
            </a:r>
            <a:endParaRPr lang="fr-FR" dirty="0"/>
          </a:p>
        </p:txBody>
      </p:sp>
      <p:sp>
        <p:nvSpPr>
          <p:cNvPr id="3" name="Espace réservé du contenu 2"/>
          <p:cNvSpPr>
            <a:spLocks noGrp="1"/>
          </p:cNvSpPr>
          <p:nvPr>
            <p:ph idx="1"/>
          </p:nvPr>
        </p:nvSpPr>
        <p:spPr>
          <a:xfrm>
            <a:off x="467544" y="750811"/>
            <a:ext cx="6447501" cy="432048"/>
          </a:xfrm>
        </p:spPr>
        <p:txBody>
          <a:bodyPr/>
          <a:lstStyle/>
          <a:p>
            <a:r>
              <a:rPr lang="fr-FR" dirty="0" smtClean="0"/>
              <a:t>Phasages</a:t>
            </a:r>
            <a:endParaRPr lang="fr-FR" dirty="0"/>
          </a:p>
        </p:txBody>
      </p:sp>
      <p:sp>
        <p:nvSpPr>
          <p:cNvPr id="4" name="Espace réservé du numéro de diapositive 3"/>
          <p:cNvSpPr>
            <a:spLocks noGrp="1"/>
          </p:cNvSpPr>
          <p:nvPr>
            <p:ph type="sldNum" sz="quarter" idx="12"/>
          </p:nvPr>
        </p:nvSpPr>
        <p:spPr>
          <a:xfrm>
            <a:off x="5959671" y="6376243"/>
            <a:ext cx="512504" cy="365125"/>
          </a:xfrm>
        </p:spPr>
        <p:txBody>
          <a:bodyPr/>
          <a:lstStyle/>
          <a:p>
            <a:fld id="{4425D716-7D06-43C1-B0CD-DEF639AB0D3E}" type="slidenum">
              <a:rPr lang="fr-FR" sz="2000" smtClean="0">
                <a:solidFill>
                  <a:srgbClr val="90C226"/>
                </a:solidFill>
              </a:rPr>
              <a:pPr/>
              <a:t>15</a:t>
            </a:fld>
            <a:endParaRPr lang="fr-FR" sz="2000" dirty="0">
              <a:solidFill>
                <a:srgbClr val="90C226"/>
              </a:solidFill>
            </a:endParaRPr>
          </a:p>
        </p:txBody>
      </p:sp>
      <p:sp>
        <p:nvSpPr>
          <p:cNvPr id="7" name="Rectangle à coins arrondis 6"/>
          <p:cNvSpPr/>
          <p:nvPr/>
        </p:nvSpPr>
        <p:spPr>
          <a:xfrm>
            <a:off x="251520" y="1988840"/>
            <a:ext cx="2592288" cy="4869160"/>
          </a:xfrm>
          <a:prstGeom prst="roundRect">
            <a:avLst/>
          </a:prstGeom>
          <a:noFill/>
          <a:ln w="57150">
            <a:solidFill>
              <a:srgbClr val="9C5B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solidFill>
                <a:srgbClr val="FF0000"/>
              </a:solidFill>
            </a:endParaRPr>
          </a:p>
        </p:txBody>
      </p:sp>
      <p:sp>
        <p:nvSpPr>
          <p:cNvPr id="9" name="ZoneTexte 8"/>
          <p:cNvSpPr txBox="1"/>
          <p:nvPr/>
        </p:nvSpPr>
        <p:spPr>
          <a:xfrm>
            <a:off x="179512" y="2564904"/>
            <a:ext cx="2916832" cy="261610"/>
          </a:xfrm>
          <a:prstGeom prst="rect">
            <a:avLst/>
          </a:prstGeom>
          <a:noFill/>
        </p:spPr>
        <p:txBody>
          <a:bodyPr wrap="square" rtlCol="0">
            <a:spAutoFit/>
          </a:bodyPr>
          <a:lstStyle/>
          <a:p>
            <a:r>
              <a:rPr lang="fr-FR" sz="1100" b="1" dirty="0" smtClean="0">
                <a:solidFill>
                  <a:srgbClr val="9C5BCD"/>
                </a:solidFill>
              </a:rPr>
              <a:t>  1 – RÉSULTATS SUR ESSAIS TÉMOINS</a:t>
            </a:r>
            <a:endParaRPr lang="fr-FR" sz="1100" b="1" dirty="0">
              <a:solidFill>
                <a:srgbClr val="9C5BCD"/>
              </a:solidFill>
            </a:endParaRPr>
          </a:p>
        </p:txBody>
      </p:sp>
    </p:spTree>
    <p:extLst>
      <p:ext uri="{BB962C8B-B14F-4D97-AF65-F5344CB8AC3E}">
        <p14:creationId xmlns:p14="http://schemas.microsoft.com/office/powerpoint/2010/main" val="9240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260648"/>
            <a:ext cx="6447501" cy="648072"/>
          </a:xfrm>
        </p:spPr>
        <p:txBody>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908720"/>
            <a:ext cx="6447501" cy="5949280"/>
          </a:xfrm>
        </p:spPr>
        <p:txBody>
          <a:bodyPr>
            <a:normAutofit/>
          </a:bodyPr>
          <a:lstStyle/>
          <a:p>
            <a:pPr>
              <a:lnSpc>
                <a:spcPct val="120000"/>
              </a:lnSpc>
              <a:spcBef>
                <a:spcPts val="0"/>
              </a:spcBef>
            </a:pPr>
            <a:r>
              <a:rPr lang="fr-FR" b="1" dirty="0" smtClean="0"/>
              <a:t>1 – SUR ESSAIS TÉMOINS</a:t>
            </a:r>
          </a:p>
          <a:p>
            <a:pPr>
              <a:lnSpc>
                <a:spcPct val="120000"/>
              </a:lnSpc>
              <a:spcBef>
                <a:spcPts val="0"/>
              </a:spcBef>
            </a:pPr>
            <a:endParaRPr lang="fr-FR" sz="800" b="1" dirty="0" smtClean="0"/>
          </a:p>
          <a:p>
            <a:pPr marL="0" indent="0">
              <a:lnSpc>
                <a:spcPct val="120000"/>
              </a:lnSpc>
              <a:spcBef>
                <a:spcPts val="0"/>
              </a:spcBef>
              <a:buNone/>
            </a:pPr>
            <a:r>
              <a:rPr lang="fr-FR" dirty="0"/>
              <a:t>	</a:t>
            </a:r>
            <a:r>
              <a:rPr lang="fr-FR" i="1" dirty="0" smtClean="0">
                <a:solidFill>
                  <a:srgbClr val="00B0F0"/>
                </a:solidFill>
              </a:rPr>
              <a:t>	Gonflement</a:t>
            </a: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dirty="0" smtClean="0">
              <a:solidFill>
                <a:srgbClr val="00B050"/>
              </a:solidFill>
            </a:endParaRPr>
          </a:p>
          <a:p>
            <a:pPr marL="0" indent="0">
              <a:lnSpc>
                <a:spcPct val="120000"/>
              </a:lnSpc>
              <a:spcBef>
                <a:spcPts val="0"/>
              </a:spcBef>
              <a:buNone/>
            </a:pPr>
            <a:r>
              <a:rPr lang="fr-FR" dirty="0" smtClean="0">
                <a:solidFill>
                  <a:srgbClr val="00B050"/>
                </a:solidFill>
                <a:sym typeface="Wingdings" pitchFamily="2" charset="2"/>
              </a:rPr>
              <a:t> Nouvelles capacités de gonflement après gel-dégel !</a:t>
            </a:r>
            <a:endParaRPr lang="fr-FR" dirty="0">
              <a:solidFill>
                <a:srgbClr val="00B050"/>
              </a:solidFill>
            </a:endParaRPr>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16</a:t>
            </a:fld>
            <a:endParaRPr lang="fr-FR" sz="2000" dirty="0">
              <a:solidFill>
                <a:srgbClr val="90C226"/>
              </a:solidFill>
            </a:endParaRPr>
          </a:p>
        </p:txBody>
      </p:sp>
      <p:pic>
        <p:nvPicPr>
          <p:cNvPr id="1027" name="Picture 3"/>
          <p:cNvPicPr>
            <a:picLocks noChangeAspect="1" noChangeArrowheads="1"/>
          </p:cNvPicPr>
          <p:nvPr/>
        </p:nvPicPr>
        <p:blipFill>
          <a:blip r:embed="rId3" cstate="print"/>
          <a:srcRect/>
          <a:stretch>
            <a:fillRect/>
          </a:stretch>
        </p:blipFill>
        <p:spPr bwMode="auto">
          <a:xfrm>
            <a:off x="395536" y="1844824"/>
            <a:ext cx="8280920" cy="4079985"/>
          </a:xfrm>
          <a:prstGeom prst="rect">
            <a:avLst/>
          </a:prstGeom>
          <a:noFill/>
          <a:ln w="9525">
            <a:noFill/>
            <a:miter lim="800000"/>
            <a:headEnd/>
            <a:tailEnd/>
          </a:ln>
        </p:spPr>
      </p:pic>
    </p:spTree>
    <p:extLst>
      <p:ext uri="{BB962C8B-B14F-4D97-AF65-F5344CB8AC3E}">
        <p14:creationId xmlns:p14="http://schemas.microsoft.com/office/powerpoint/2010/main" val="3589135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188640"/>
            <a:ext cx="6447501" cy="1224136"/>
          </a:xfrm>
        </p:spPr>
        <p:txBody>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836712"/>
            <a:ext cx="6447501" cy="5760640"/>
          </a:xfrm>
        </p:spPr>
        <p:txBody>
          <a:bodyPr>
            <a:normAutofit/>
          </a:bodyPr>
          <a:lstStyle/>
          <a:p>
            <a:pPr>
              <a:lnSpc>
                <a:spcPct val="120000"/>
              </a:lnSpc>
              <a:spcBef>
                <a:spcPts val="0"/>
              </a:spcBef>
            </a:pPr>
            <a:r>
              <a:rPr lang="fr-FR" b="1" dirty="0" smtClean="0"/>
              <a:t>1 – SUR ESSAIS TÉMOINS</a:t>
            </a:r>
          </a:p>
          <a:p>
            <a:pPr>
              <a:lnSpc>
                <a:spcPct val="120000"/>
              </a:lnSpc>
              <a:spcBef>
                <a:spcPts val="0"/>
              </a:spcBef>
            </a:pPr>
            <a:endParaRPr lang="fr-FR" sz="800" dirty="0" smtClean="0"/>
          </a:p>
          <a:p>
            <a:pPr marL="0" indent="0">
              <a:lnSpc>
                <a:spcPct val="120000"/>
              </a:lnSpc>
              <a:spcBef>
                <a:spcPts val="0"/>
              </a:spcBef>
              <a:buNone/>
            </a:pPr>
            <a:r>
              <a:rPr lang="fr-FR" dirty="0" smtClean="0">
                <a:solidFill>
                  <a:srgbClr val="00B0F0"/>
                </a:solidFill>
              </a:rPr>
              <a:t>	</a:t>
            </a:r>
            <a:r>
              <a:rPr lang="fr-FR" i="1" dirty="0" smtClean="0">
                <a:solidFill>
                  <a:srgbClr val="00B0F0"/>
                </a:solidFill>
              </a:rPr>
              <a:t>Perméabilité</a:t>
            </a:r>
            <a:endParaRPr lang="fr-FR" i="1" dirty="0">
              <a:solidFill>
                <a:srgbClr val="00B0F0"/>
              </a:solidFill>
            </a:endParaRPr>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17</a:t>
            </a:fld>
            <a:endParaRPr lang="fr-FR" sz="2000" dirty="0">
              <a:solidFill>
                <a:srgbClr val="90C226"/>
              </a:solidFill>
            </a:endParaRPr>
          </a:p>
        </p:txBody>
      </p:sp>
      <p:pic>
        <p:nvPicPr>
          <p:cNvPr id="2050" name="Picture 2"/>
          <p:cNvPicPr>
            <a:picLocks noChangeAspect="1" noChangeArrowheads="1"/>
          </p:cNvPicPr>
          <p:nvPr/>
        </p:nvPicPr>
        <p:blipFill>
          <a:blip r:embed="rId2" cstate="print"/>
          <a:srcRect/>
          <a:stretch>
            <a:fillRect/>
          </a:stretch>
        </p:blipFill>
        <p:spPr bwMode="auto">
          <a:xfrm>
            <a:off x="1187624" y="1772816"/>
            <a:ext cx="7056784" cy="3855677"/>
          </a:xfrm>
          <a:prstGeom prst="rect">
            <a:avLst/>
          </a:prstGeom>
          <a:noFill/>
          <a:ln w="9525">
            <a:noFill/>
            <a:miter lim="800000"/>
            <a:headEnd/>
            <a:tailEnd/>
          </a:ln>
        </p:spPr>
      </p:pic>
      <p:sp>
        <p:nvSpPr>
          <p:cNvPr id="7" name="Rectangle 6"/>
          <p:cNvSpPr/>
          <p:nvPr/>
        </p:nvSpPr>
        <p:spPr>
          <a:xfrm>
            <a:off x="2771800" y="5661248"/>
            <a:ext cx="2088232" cy="1008112"/>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B050"/>
                </a:solidFill>
              </a:rPr>
              <a:t>Conductivité hydraulique</a:t>
            </a:r>
          </a:p>
          <a:p>
            <a:pPr algn="ctr"/>
            <a:r>
              <a:rPr lang="fr-FR" dirty="0">
                <a:solidFill>
                  <a:srgbClr val="00B050"/>
                </a:solidFill>
              </a:rPr>
              <a:t>=</a:t>
            </a:r>
          </a:p>
        </p:txBody>
      </p:sp>
    </p:spTree>
    <p:extLst>
      <p:ext uri="{BB962C8B-B14F-4D97-AF65-F5344CB8AC3E}">
        <p14:creationId xmlns:p14="http://schemas.microsoft.com/office/powerpoint/2010/main" val="30410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24744"/>
            <a:ext cx="8964488" cy="5733256"/>
          </a:xfrm>
          <a:prstGeom prst="rect">
            <a:avLst/>
          </a:prstGeom>
          <a:noFill/>
          <a:ln w="9525">
            <a:noFill/>
            <a:miter lim="800000"/>
            <a:headEnd/>
            <a:tailEnd/>
          </a:ln>
        </p:spPr>
      </p:pic>
      <p:sp>
        <p:nvSpPr>
          <p:cNvPr id="2" name="Titre 1"/>
          <p:cNvSpPr>
            <a:spLocks noGrp="1"/>
          </p:cNvSpPr>
          <p:nvPr>
            <p:ph type="title"/>
          </p:nvPr>
        </p:nvSpPr>
        <p:spPr>
          <a:xfrm>
            <a:off x="179512" y="116632"/>
            <a:ext cx="6775990" cy="648072"/>
          </a:xfrm>
        </p:spPr>
        <p:txBody>
          <a:bodyPr/>
          <a:lstStyle/>
          <a:p>
            <a:r>
              <a:rPr lang="fr-FR" dirty="0" smtClean="0"/>
              <a:t>Plan des essais</a:t>
            </a:r>
            <a:endParaRPr lang="fr-FR" dirty="0"/>
          </a:p>
        </p:txBody>
      </p:sp>
      <p:sp>
        <p:nvSpPr>
          <p:cNvPr id="3" name="Espace réservé du contenu 2"/>
          <p:cNvSpPr>
            <a:spLocks noGrp="1"/>
          </p:cNvSpPr>
          <p:nvPr>
            <p:ph idx="1"/>
          </p:nvPr>
        </p:nvSpPr>
        <p:spPr>
          <a:xfrm>
            <a:off x="467544" y="750811"/>
            <a:ext cx="6447501" cy="432048"/>
          </a:xfrm>
        </p:spPr>
        <p:txBody>
          <a:bodyPr/>
          <a:lstStyle/>
          <a:p>
            <a:r>
              <a:rPr lang="fr-FR" dirty="0" smtClean="0"/>
              <a:t>Phasages</a:t>
            </a:r>
            <a:endParaRPr lang="fr-FR" dirty="0"/>
          </a:p>
        </p:txBody>
      </p:sp>
      <p:sp>
        <p:nvSpPr>
          <p:cNvPr id="4" name="Espace réservé du numéro de diapositive 3"/>
          <p:cNvSpPr>
            <a:spLocks noGrp="1"/>
          </p:cNvSpPr>
          <p:nvPr>
            <p:ph type="sldNum" sz="quarter" idx="12"/>
          </p:nvPr>
        </p:nvSpPr>
        <p:spPr>
          <a:xfrm>
            <a:off x="5959671" y="6376243"/>
            <a:ext cx="512504" cy="365125"/>
          </a:xfrm>
        </p:spPr>
        <p:txBody>
          <a:bodyPr/>
          <a:lstStyle/>
          <a:p>
            <a:fld id="{4425D716-7D06-43C1-B0CD-DEF639AB0D3E}" type="slidenum">
              <a:rPr lang="fr-FR" sz="2000" smtClean="0">
                <a:solidFill>
                  <a:srgbClr val="90C226"/>
                </a:solidFill>
              </a:rPr>
              <a:pPr/>
              <a:t>18</a:t>
            </a:fld>
            <a:endParaRPr lang="fr-FR" sz="2000" dirty="0">
              <a:solidFill>
                <a:srgbClr val="90C226"/>
              </a:solidFill>
            </a:endParaRPr>
          </a:p>
        </p:txBody>
      </p:sp>
      <p:sp>
        <p:nvSpPr>
          <p:cNvPr id="14" name="Rectangle à coins arrondis 13"/>
          <p:cNvSpPr/>
          <p:nvPr/>
        </p:nvSpPr>
        <p:spPr>
          <a:xfrm>
            <a:off x="3275857" y="1988840"/>
            <a:ext cx="5688632" cy="3096344"/>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solidFill>
                <a:srgbClr val="FF0000"/>
              </a:solidFill>
            </a:endParaRPr>
          </a:p>
        </p:txBody>
      </p:sp>
      <p:sp>
        <p:nvSpPr>
          <p:cNvPr id="16" name="ZoneTexte 15"/>
          <p:cNvSpPr txBox="1"/>
          <p:nvPr/>
        </p:nvSpPr>
        <p:spPr>
          <a:xfrm>
            <a:off x="4860032" y="2492896"/>
            <a:ext cx="3238753" cy="461665"/>
          </a:xfrm>
          <a:prstGeom prst="rect">
            <a:avLst/>
          </a:prstGeom>
          <a:noFill/>
        </p:spPr>
        <p:txBody>
          <a:bodyPr wrap="square" rtlCol="0">
            <a:spAutoFit/>
          </a:bodyPr>
          <a:lstStyle/>
          <a:p>
            <a:r>
              <a:rPr lang="fr-FR" sz="1200" b="1" dirty="0" smtClean="0">
                <a:solidFill>
                  <a:srgbClr val="FFC000"/>
                </a:solidFill>
              </a:rPr>
              <a:t>            2 – RÉSULTATS DE</a:t>
            </a:r>
          </a:p>
          <a:p>
            <a:r>
              <a:rPr lang="fr-FR" sz="1200" b="1" dirty="0" smtClean="0">
                <a:solidFill>
                  <a:srgbClr val="FFC000"/>
                </a:solidFill>
              </a:rPr>
              <a:t>      L’ÉCHANGE CATIONIQUE</a:t>
            </a:r>
            <a:endParaRPr lang="fr-FR" sz="1200" b="1" dirty="0">
              <a:solidFill>
                <a:srgbClr val="FFC000"/>
              </a:solidFill>
            </a:endParaRPr>
          </a:p>
        </p:txBody>
      </p:sp>
    </p:spTree>
    <p:extLst>
      <p:ext uri="{BB962C8B-B14F-4D97-AF65-F5344CB8AC3E}">
        <p14:creationId xmlns:p14="http://schemas.microsoft.com/office/powerpoint/2010/main" val="9240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188640"/>
            <a:ext cx="6447501" cy="1224136"/>
          </a:xfrm>
        </p:spPr>
        <p:txBody>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980728"/>
            <a:ext cx="6447501" cy="1008112"/>
          </a:xfrm>
        </p:spPr>
        <p:txBody>
          <a:bodyPr>
            <a:normAutofit/>
          </a:bodyPr>
          <a:lstStyle/>
          <a:p>
            <a:pPr>
              <a:lnSpc>
                <a:spcPct val="120000"/>
              </a:lnSpc>
              <a:spcBef>
                <a:spcPts val="0"/>
              </a:spcBef>
            </a:pPr>
            <a:r>
              <a:rPr lang="fr-FR" b="1" dirty="0" smtClean="0"/>
              <a:t>2 – RÉSULTATS DE L’ÉCHANGE CATIONIQUE</a:t>
            </a:r>
          </a:p>
          <a:p>
            <a:pPr>
              <a:lnSpc>
                <a:spcPct val="120000"/>
              </a:lnSpc>
              <a:spcBef>
                <a:spcPts val="0"/>
              </a:spcBef>
            </a:pPr>
            <a:endParaRPr lang="fr-FR" sz="800" b="1" dirty="0" smtClean="0"/>
          </a:p>
          <a:p>
            <a:pPr marL="0" indent="0">
              <a:lnSpc>
                <a:spcPct val="120000"/>
              </a:lnSpc>
              <a:spcBef>
                <a:spcPts val="0"/>
              </a:spcBef>
              <a:buNone/>
            </a:pPr>
            <a:r>
              <a:rPr lang="fr-FR" dirty="0" smtClean="0">
                <a:solidFill>
                  <a:srgbClr val="00B0F0"/>
                </a:solidFill>
              </a:rPr>
              <a:t>	</a:t>
            </a:r>
            <a:r>
              <a:rPr lang="fr-FR" i="1" dirty="0" smtClean="0">
                <a:solidFill>
                  <a:srgbClr val="00B0F0"/>
                </a:solidFill>
              </a:rPr>
              <a:t>Vitesse pour atteindre l’équilibre chimique</a:t>
            </a:r>
            <a:endParaRPr lang="fr-FR" i="1" dirty="0">
              <a:solidFill>
                <a:srgbClr val="00B0F0"/>
              </a:solidFill>
            </a:endParaRPr>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19</a:t>
            </a:fld>
            <a:endParaRPr lang="fr-FR" sz="2000" dirty="0">
              <a:solidFill>
                <a:srgbClr val="90C226"/>
              </a:solidFill>
            </a:endParaRPr>
          </a:p>
        </p:txBody>
      </p:sp>
      <p:sp>
        <p:nvSpPr>
          <p:cNvPr id="8" name="Ellipse 7"/>
          <p:cNvSpPr/>
          <p:nvPr/>
        </p:nvSpPr>
        <p:spPr>
          <a:xfrm>
            <a:off x="467544" y="2348880"/>
            <a:ext cx="2376264" cy="792088"/>
          </a:xfrm>
          <a:prstGeom prst="ellipse">
            <a:avLst/>
          </a:prstGeom>
          <a:solidFill>
            <a:schemeClr val="accent4">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Essais non préhydratés</a:t>
            </a:r>
          </a:p>
        </p:txBody>
      </p:sp>
      <p:sp>
        <p:nvSpPr>
          <p:cNvPr id="9" name="Flèche droite 8"/>
          <p:cNvSpPr/>
          <p:nvPr/>
        </p:nvSpPr>
        <p:spPr>
          <a:xfrm>
            <a:off x="2987824" y="2564904"/>
            <a:ext cx="1080120" cy="360040"/>
          </a:xfrm>
          <a:prstGeom prst="rightArrow">
            <a:avLst/>
          </a:prstGeom>
          <a:solidFill>
            <a:schemeClr val="accent4">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0000"/>
              </a:solidFill>
            </a:endParaRPr>
          </a:p>
        </p:txBody>
      </p:sp>
      <p:sp>
        <p:nvSpPr>
          <p:cNvPr id="10" name="ZoneTexte 9"/>
          <p:cNvSpPr txBox="1"/>
          <p:nvPr/>
        </p:nvSpPr>
        <p:spPr>
          <a:xfrm>
            <a:off x="4139952" y="2276872"/>
            <a:ext cx="3024336" cy="923330"/>
          </a:xfrm>
          <a:prstGeom prst="rect">
            <a:avLst/>
          </a:prstGeom>
          <a:noFill/>
        </p:spPr>
        <p:txBody>
          <a:bodyPr wrap="square" rtlCol="0">
            <a:spAutoFit/>
          </a:bodyPr>
          <a:lstStyle/>
          <a:p>
            <a:r>
              <a:rPr lang="fr-FR" dirty="0" smtClean="0">
                <a:solidFill>
                  <a:srgbClr val="9C5BCD"/>
                </a:solidFill>
              </a:rPr>
              <a:t>20 à 30 jours</a:t>
            </a:r>
          </a:p>
          <a:p>
            <a:r>
              <a:rPr lang="fr-FR" dirty="0" smtClean="0"/>
              <a:t>Augmentation du flux progressive et irrégulière</a:t>
            </a:r>
            <a:endParaRPr lang="fr-FR" dirty="0"/>
          </a:p>
        </p:txBody>
      </p:sp>
      <p:sp>
        <p:nvSpPr>
          <p:cNvPr id="11" name="Ellipse 10"/>
          <p:cNvSpPr/>
          <p:nvPr/>
        </p:nvSpPr>
        <p:spPr>
          <a:xfrm>
            <a:off x="467544" y="3356992"/>
            <a:ext cx="2376264" cy="792088"/>
          </a:xfrm>
          <a:prstGeom prst="ellipse">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Essais préhydratés au NaCl</a:t>
            </a:r>
          </a:p>
        </p:txBody>
      </p:sp>
      <p:sp>
        <p:nvSpPr>
          <p:cNvPr id="12" name="Flèche droite 11"/>
          <p:cNvSpPr/>
          <p:nvPr/>
        </p:nvSpPr>
        <p:spPr>
          <a:xfrm>
            <a:off x="2987824" y="3573016"/>
            <a:ext cx="1080120" cy="360040"/>
          </a:xfrm>
          <a:prstGeom prst="rightArrow">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0000"/>
              </a:solidFill>
            </a:endParaRPr>
          </a:p>
        </p:txBody>
      </p:sp>
      <p:sp>
        <p:nvSpPr>
          <p:cNvPr id="13" name="ZoneTexte 12"/>
          <p:cNvSpPr txBox="1"/>
          <p:nvPr/>
        </p:nvSpPr>
        <p:spPr>
          <a:xfrm>
            <a:off x="4139952" y="3284984"/>
            <a:ext cx="3672408" cy="923330"/>
          </a:xfrm>
          <a:prstGeom prst="rect">
            <a:avLst/>
          </a:prstGeom>
          <a:noFill/>
        </p:spPr>
        <p:txBody>
          <a:bodyPr wrap="square" rtlCol="0">
            <a:spAutoFit/>
          </a:bodyPr>
          <a:lstStyle/>
          <a:p>
            <a:r>
              <a:rPr lang="fr-FR" dirty="0" smtClean="0">
                <a:solidFill>
                  <a:srgbClr val="9C5BCD"/>
                </a:solidFill>
              </a:rPr>
              <a:t>30 à 80 jours</a:t>
            </a:r>
          </a:p>
          <a:p>
            <a:r>
              <a:rPr lang="fr-FR" dirty="0" smtClean="0"/>
              <a:t>Augmentation du flux brusque après longue période de stabilité</a:t>
            </a:r>
            <a:endParaRPr lang="fr-FR" dirty="0"/>
          </a:p>
        </p:txBody>
      </p:sp>
      <p:sp>
        <p:nvSpPr>
          <p:cNvPr id="14" name="ZoneTexte 13"/>
          <p:cNvSpPr txBox="1"/>
          <p:nvPr/>
        </p:nvSpPr>
        <p:spPr>
          <a:xfrm>
            <a:off x="899592" y="4941168"/>
            <a:ext cx="6048672" cy="646331"/>
          </a:xfrm>
          <a:prstGeom prst="rect">
            <a:avLst/>
          </a:prstGeom>
          <a:noFill/>
        </p:spPr>
        <p:txBody>
          <a:bodyPr wrap="square" rtlCol="0">
            <a:spAutoFit/>
          </a:bodyPr>
          <a:lstStyle/>
          <a:p>
            <a:r>
              <a:rPr lang="fr-FR" dirty="0" smtClean="0">
                <a:solidFill>
                  <a:srgbClr val="00B050"/>
                </a:solidFill>
              </a:rPr>
              <a:t>… mais nombre de volumes de pore identique quelque soient les conditions de préhydratation (25 à 30)</a:t>
            </a:r>
            <a:endParaRPr lang="fr-FR" dirty="0">
              <a:solidFill>
                <a:srgbClr val="00B050"/>
              </a:solidFill>
            </a:endParaRPr>
          </a:p>
        </p:txBody>
      </p:sp>
    </p:spTree>
    <p:extLst>
      <p:ext uri="{BB962C8B-B14F-4D97-AF65-F5344CB8AC3E}">
        <p14:creationId xmlns:p14="http://schemas.microsoft.com/office/powerpoint/2010/main" val="3041006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5" y="116632"/>
            <a:ext cx="6847998" cy="1813768"/>
          </a:xfrm>
        </p:spPr>
        <p:txBody>
          <a:bodyPr/>
          <a:lstStyle/>
          <a:p>
            <a:r>
              <a:rPr lang="fr-FR" dirty="0" smtClean="0"/>
              <a:t>Contexte</a:t>
            </a:r>
            <a:endParaRPr lang="fr-FR" dirty="0"/>
          </a:p>
        </p:txBody>
      </p:sp>
      <p:sp>
        <p:nvSpPr>
          <p:cNvPr id="3" name="Espace réservé du contenu 2"/>
          <p:cNvSpPr>
            <a:spLocks noGrp="1"/>
          </p:cNvSpPr>
          <p:nvPr>
            <p:ph idx="1"/>
          </p:nvPr>
        </p:nvSpPr>
        <p:spPr>
          <a:xfrm>
            <a:off x="508001" y="764704"/>
            <a:ext cx="6447501" cy="5276659"/>
          </a:xfrm>
        </p:spPr>
        <p:txBody>
          <a:bodyPr/>
          <a:lstStyle/>
          <a:p>
            <a:r>
              <a:rPr lang="fr-FR" dirty="0" smtClean="0"/>
              <a:t>Les couvertures d’installations de stockage de déchets non dangereux (ISDND)</a:t>
            </a:r>
            <a:endParaRPr lang="fr-FR" dirty="0"/>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2</a:t>
            </a:fld>
            <a:endParaRPr lang="fr-FR" sz="2000" dirty="0">
              <a:solidFill>
                <a:srgbClr val="90C226"/>
              </a:solidFill>
            </a:endParaRP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991" y="1484784"/>
            <a:ext cx="7511711" cy="458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663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76275" y="2076450"/>
            <a:ext cx="8467725" cy="4781550"/>
          </a:xfrm>
          <a:prstGeom prst="rect">
            <a:avLst/>
          </a:prstGeom>
          <a:noFill/>
          <a:ln w="9525">
            <a:noFill/>
            <a:miter lim="800000"/>
            <a:headEnd/>
            <a:tailEnd/>
          </a:ln>
        </p:spPr>
      </p:pic>
      <p:sp>
        <p:nvSpPr>
          <p:cNvPr id="2" name="Titre 1"/>
          <p:cNvSpPr>
            <a:spLocks noGrp="1"/>
          </p:cNvSpPr>
          <p:nvPr>
            <p:ph type="title"/>
          </p:nvPr>
        </p:nvSpPr>
        <p:spPr>
          <a:xfrm>
            <a:off x="508001" y="0"/>
            <a:ext cx="6447501" cy="620688"/>
          </a:xfrm>
        </p:spPr>
        <p:txBody>
          <a:bodyPr>
            <a:normAutofit fontScale="90000"/>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548680"/>
            <a:ext cx="6447501" cy="792088"/>
          </a:xfrm>
        </p:spPr>
        <p:txBody>
          <a:bodyPr>
            <a:normAutofit/>
          </a:bodyPr>
          <a:lstStyle/>
          <a:p>
            <a:pPr>
              <a:lnSpc>
                <a:spcPct val="120000"/>
              </a:lnSpc>
              <a:spcBef>
                <a:spcPts val="0"/>
              </a:spcBef>
            </a:pPr>
            <a:r>
              <a:rPr lang="fr-FR" b="1" dirty="0" smtClean="0"/>
              <a:t>2 – RÉSULTATS DE L’ÉCHANGE CATIONIQUE</a:t>
            </a:r>
            <a:endParaRPr lang="fr-FR" sz="800" b="1" dirty="0" smtClean="0"/>
          </a:p>
          <a:p>
            <a:pPr marL="0" indent="0">
              <a:lnSpc>
                <a:spcPct val="120000"/>
              </a:lnSpc>
              <a:spcBef>
                <a:spcPts val="0"/>
              </a:spcBef>
              <a:buNone/>
            </a:pPr>
            <a:r>
              <a:rPr lang="fr-FR" dirty="0" smtClean="0">
                <a:solidFill>
                  <a:srgbClr val="00B0F0"/>
                </a:solidFill>
              </a:rPr>
              <a:t>	</a:t>
            </a:r>
            <a:r>
              <a:rPr lang="fr-FR" i="1" dirty="0" smtClean="0">
                <a:solidFill>
                  <a:srgbClr val="00B0F0"/>
                </a:solidFill>
              </a:rPr>
              <a:t>Vitesse pour atteindre l’équilibre chimique</a:t>
            </a:r>
            <a:endParaRPr lang="fr-FR" i="1" dirty="0">
              <a:solidFill>
                <a:srgbClr val="00B0F0"/>
              </a:solidFill>
            </a:endParaRPr>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2"/>
          </p:nvPr>
        </p:nvSpPr>
        <p:spPr>
          <a:xfrm>
            <a:off x="6372200" y="6453336"/>
            <a:ext cx="512504" cy="365125"/>
          </a:xfrm>
        </p:spPr>
        <p:txBody>
          <a:bodyPr/>
          <a:lstStyle/>
          <a:p>
            <a:fld id="{4425D716-7D06-43C1-B0CD-DEF639AB0D3E}" type="slidenum">
              <a:rPr lang="fr-FR" sz="2000" smtClean="0">
                <a:solidFill>
                  <a:srgbClr val="90C226"/>
                </a:solidFill>
              </a:rPr>
              <a:pPr/>
              <a:t>20</a:t>
            </a:fld>
            <a:endParaRPr lang="fr-FR" sz="2000" dirty="0">
              <a:solidFill>
                <a:srgbClr val="90C226"/>
              </a:solidFill>
            </a:endParaRPr>
          </a:p>
        </p:txBody>
      </p:sp>
      <p:pic>
        <p:nvPicPr>
          <p:cNvPr id="6" name="Picture 2"/>
          <p:cNvPicPr>
            <a:picLocks noChangeAspect="1" noChangeArrowheads="1"/>
          </p:cNvPicPr>
          <p:nvPr/>
        </p:nvPicPr>
        <p:blipFill>
          <a:blip r:embed="rId3" cstate="print"/>
          <a:srcRect/>
          <a:stretch>
            <a:fillRect/>
          </a:stretch>
        </p:blipFill>
        <p:spPr bwMode="auto">
          <a:xfrm>
            <a:off x="251520" y="1340768"/>
            <a:ext cx="3888433" cy="491804"/>
          </a:xfrm>
          <a:prstGeom prst="rect">
            <a:avLst/>
          </a:prstGeom>
          <a:noFill/>
          <a:ln w="9525">
            <a:noFill/>
            <a:miter lim="800000"/>
            <a:headEnd/>
            <a:tailEnd/>
          </a:ln>
        </p:spPr>
      </p:pic>
      <p:cxnSp>
        <p:nvCxnSpPr>
          <p:cNvPr id="16" name="Connecteur droit avec flèche 15"/>
          <p:cNvCxnSpPr/>
          <p:nvPr/>
        </p:nvCxnSpPr>
        <p:spPr>
          <a:xfrm>
            <a:off x="2915816" y="1844824"/>
            <a:ext cx="0" cy="792088"/>
          </a:xfrm>
          <a:prstGeom prst="straightConnector1">
            <a:avLst/>
          </a:prstGeom>
          <a:ln w="76200">
            <a:solidFill>
              <a:srgbClr val="FF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006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188640"/>
            <a:ext cx="6447501" cy="1224136"/>
          </a:xfrm>
        </p:spPr>
        <p:txBody>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980728"/>
            <a:ext cx="6944319" cy="1800200"/>
          </a:xfrm>
        </p:spPr>
        <p:txBody>
          <a:bodyPr>
            <a:normAutofit fontScale="70000" lnSpcReduction="20000"/>
          </a:bodyPr>
          <a:lstStyle/>
          <a:p>
            <a:pPr>
              <a:lnSpc>
                <a:spcPct val="120000"/>
              </a:lnSpc>
              <a:spcBef>
                <a:spcPts val="0"/>
              </a:spcBef>
            </a:pPr>
            <a:r>
              <a:rPr lang="fr-FR" sz="2600" b="1" dirty="0" smtClean="0"/>
              <a:t>2 – RÉSULTATS DE L’ÉCHANGE CATIONIQUE</a:t>
            </a:r>
          </a:p>
          <a:p>
            <a:pPr>
              <a:lnSpc>
                <a:spcPct val="120000"/>
              </a:lnSpc>
              <a:spcBef>
                <a:spcPts val="0"/>
              </a:spcBef>
              <a:buNone/>
            </a:pPr>
            <a:endParaRPr lang="fr-FR" sz="2600" b="1" dirty="0" smtClean="0"/>
          </a:p>
          <a:p>
            <a:pPr marL="0" indent="0">
              <a:lnSpc>
                <a:spcPct val="120000"/>
              </a:lnSpc>
              <a:spcBef>
                <a:spcPts val="0"/>
              </a:spcBef>
              <a:buNone/>
            </a:pPr>
            <a:r>
              <a:rPr lang="fr-FR" sz="2600" dirty="0" smtClean="0">
                <a:solidFill>
                  <a:srgbClr val="00B0F0"/>
                </a:solidFill>
              </a:rPr>
              <a:t>	</a:t>
            </a:r>
            <a:r>
              <a:rPr lang="fr-FR" sz="2600" i="1" dirty="0" smtClean="0">
                <a:solidFill>
                  <a:srgbClr val="00B0F0"/>
                </a:solidFill>
              </a:rPr>
              <a:t>Résultats sur perméabilité</a:t>
            </a:r>
          </a:p>
          <a:p>
            <a:pPr marL="0" indent="0">
              <a:lnSpc>
                <a:spcPct val="120000"/>
              </a:lnSpc>
              <a:spcBef>
                <a:spcPts val="0"/>
              </a:spcBef>
              <a:buNone/>
            </a:pPr>
            <a:endParaRPr lang="fr-FR" sz="2600" i="1" dirty="0" smtClean="0">
              <a:solidFill>
                <a:srgbClr val="00B0F0"/>
              </a:solidFill>
            </a:endParaRPr>
          </a:p>
          <a:p>
            <a:pPr marL="0" indent="0">
              <a:lnSpc>
                <a:spcPct val="120000"/>
              </a:lnSpc>
              <a:spcBef>
                <a:spcPts val="0"/>
              </a:spcBef>
              <a:buNone/>
            </a:pPr>
            <a:r>
              <a:rPr lang="fr-FR" sz="2600" dirty="0" smtClean="0">
                <a:solidFill>
                  <a:srgbClr val="00B050"/>
                </a:solidFill>
                <a:sym typeface="Wingdings" pitchFamily="2" charset="2"/>
              </a:rPr>
              <a:t> Pas d’effet de la préhydratation mais effet du type de GSB</a:t>
            </a:r>
            <a:endParaRPr lang="fr-FR" sz="2600" dirty="0">
              <a:solidFill>
                <a:srgbClr val="00B050"/>
              </a:solidFill>
            </a:endParaRPr>
          </a:p>
          <a:p>
            <a:pPr>
              <a:spcBef>
                <a:spcPts val="0"/>
              </a:spcBef>
              <a:buFont typeface="Wingdings"/>
              <a:buChar char="à"/>
            </a:pPr>
            <a:endParaRPr lang="fr-FR" dirty="0"/>
          </a:p>
          <a:p>
            <a:pPr>
              <a:spcBef>
                <a:spcPts val="0"/>
              </a:spcBef>
            </a:pPr>
            <a:endParaRPr lang="fr-FR" dirty="0" smtClean="0"/>
          </a:p>
          <a:p>
            <a:pPr>
              <a:spcBef>
                <a:spcPts val="0"/>
              </a:spcBef>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21</a:t>
            </a:fld>
            <a:endParaRPr lang="fr-FR" sz="2000" dirty="0">
              <a:solidFill>
                <a:srgbClr val="90C226"/>
              </a:solidFill>
            </a:endParaRPr>
          </a:p>
        </p:txBody>
      </p:sp>
      <p:sp>
        <p:nvSpPr>
          <p:cNvPr id="8" name="Rectangle à coins arrondis 7"/>
          <p:cNvSpPr/>
          <p:nvPr/>
        </p:nvSpPr>
        <p:spPr>
          <a:xfrm>
            <a:off x="683568" y="3068960"/>
            <a:ext cx="2376264" cy="792088"/>
          </a:xfrm>
          <a:prstGeom prst="roundRect">
            <a:avLst/>
          </a:prstGeom>
          <a:solidFill>
            <a:srgbClr val="FFFF00"/>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Essais sur GSB cousu</a:t>
            </a:r>
          </a:p>
        </p:txBody>
      </p:sp>
      <p:sp>
        <p:nvSpPr>
          <p:cNvPr id="9" name="Flèche droite 8"/>
          <p:cNvSpPr/>
          <p:nvPr/>
        </p:nvSpPr>
        <p:spPr>
          <a:xfrm>
            <a:off x="3203848" y="3284984"/>
            <a:ext cx="1080120" cy="360040"/>
          </a:xfrm>
          <a:prstGeom prst="rightArrow">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0000"/>
              </a:solidFill>
            </a:endParaRPr>
          </a:p>
        </p:txBody>
      </p:sp>
      <p:sp>
        <p:nvSpPr>
          <p:cNvPr id="11" name="Rectangle à coins arrondis 10"/>
          <p:cNvSpPr/>
          <p:nvPr/>
        </p:nvSpPr>
        <p:spPr>
          <a:xfrm>
            <a:off x="755576" y="4293096"/>
            <a:ext cx="2304256" cy="792088"/>
          </a:xfrm>
          <a:prstGeom prst="roundRect">
            <a:avLst/>
          </a:prstGeom>
          <a:solidFill>
            <a:schemeClr val="accent3">
              <a:lumMod val="40000"/>
              <a:lumOff val="6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Essais sur GSB aiguilleté</a:t>
            </a:r>
          </a:p>
        </p:txBody>
      </p:sp>
      <p:sp>
        <p:nvSpPr>
          <p:cNvPr id="12" name="Flèche droite 11"/>
          <p:cNvSpPr/>
          <p:nvPr/>
        </p:nvSpPr>
        <p:spPr>
          <a:xfrm>
            <a:off x="3203848" y="4509120"/>
            <a:ext cx="1080120" cy="360040"/>
          </a:xfrm>
          <a:prstGeom prst="rightArrow">
            <a:avLst/>
          </a:prstGeom>
          <a:solidFill>
            <a:schemeClr val="accent3">
              <a:lumMod val="40000"/>
              <a:lumOff val="6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0000"/>
              </a:solidFill>
            </a:endParaRPr>
          </a:p>
        </p:txBody>
      </p:sp>
      <p:sp>
        <p:nvSpPr>
          <p:cNvPr id="15" name="Rectangle 14"/>
          <p:cNvSpPr/>
          <p:nvPr/>
        </p:nvSpPr>
        <p:spPr>
          <a:xfrm>
            <a:off x="4644008" y="2924944"/>
            <a:ext cx="2088232" cy="1008112"/>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Conductivité hydraulique</a:t>
            </a:r>
          </a:p>
          <a:p>
            <a:pPr algn="ctr"/>
            <a:r>
              <a:rPr lang="fr-FR" dirty="0" smtClean="0">
                <a:solidFill>
                  <a:srgbClr val="FF0000"/>
                </a:solidFill>
              </a:rPr>
              <a:t>x 10</a:t>
            </a:r>
            <a:r>
              <a:rPr lang="fr-FR" baseline="30000" dirty="0" smtClean="0">
                <a:solidFill>
                  <a:srgbClr val="FF0000"/>
                </a:solidFill>
              </a:rPr>
              <a:t>1</a:t>
            </a:r>
            <a:r>
              <a:rPr lang="fr-FR" dirty="0" smtClean="0">
                <a:solidFill>
                  <a:srgbClr val="FF0000"/>
                </a:solidFill>
              </a:rPr>
              <a:t> à 10</a:t>
            </a:r>
            <a:r>
              <a:rPr lang="fr-FR" baseline="30000" dirty="0" smtClean="0">
                <a:solidFill>
                  <a:srgbClr val="FF0000"/>
                </a:solidFill>
              </a:rPr>
              <a:t>2</a:t>
            </a:r>
            <a:endParaRPr lang="fr-FR" dirty="0">
              <a:solidFill>
                <a:srgbClr val="FF0000"/>
              </a:solidFill>
            </a:endParaRPr>
          </a:p>
          <a:p>
            <a:pPr algn="ctr"/>
            <a:r>
              <a:rPr lang="fr-FR" sz="1200" dirty="0" smtClean="0">
                <a:solidFill>
                  <a:schemeClr val="tx1"/>
                </a:solidFill>
                <a:sym typeface="Wingdings" pitchFamily="2" charset="2"/>
              </a:rPr>
              <a:t> 1 x 10</a:t>
            </a:r>
            <a:r>
              <a:rPr lang="fr-FR" sz="1200" baseline="30000" dirty="0" smtClean="0">
                <a:solidFill>
                  <a:schemeClr val="tx1"/>
                </a:solidFill>
                <a:sym typeface="Wingdings" pitchFamily="2" charset="2"/>
              </a:rPr>
              <a:t>-9</a:t>
            </a:r>
            <a:r>
              <a:rPr lang="fr-FR" sz="1200" dirty="0" smtClean="0">
                <a:solidFill>
                  <a:schemeClr val="tx1"/>
                </a:solidFill>
                <a:sym typeface="Wingdings" pitchFamily="2" charset="2"/>
              </a:rPr>
              <a:t> à 1 x 10</a:t>
            </a:r>
            <a:r>
              <a:rPr lang="fr-FR" sz="1200" baseline="30000" dirty="0" smtClean="0">
                <a:solidFill>
                  <a:schemeClr val="tx1"/>
                </a:solidFill>
                <a:sym typeface="Wingdings" pitchFamily="2" charset="2"/>
              </a:rPr>
              <a:t>-8</a:t>
            </a:r>
            <a:r>
              <a:rPr lang="fr-FR" sz="1200" dirty="0" smtClean="0">
                <a:solidFill>
                  <a:schemeClr val="tx1"/>
                </a:solidFill>
                <a:sym typeface="Wingdings" pitchFamily="2" charset="2"/>
              </a:rPr>
              <a:t> m/s</a:t>
            </a:r>
            <a:endParaRPr lang="fr-FR" sz="1200" dirty="0" smtClean="0">
              <a:solidFill>
                <a:schemeClr val="tx1"/>
              </a:solidFill>
            </a:endParaRPr>
          </a:p>
        </p:txBody>
      </p:sp>
      <p:sp>
        <p:nvSpPr>
          <p:cNvPr id="17" name="ZoneTexte 16"/>
          <p:cNvSpPr txBox="1"/>
          <p:nvPr/>
        </p:nvSpPr>
        <p:spPr>
          <a:xfrm>
            <a:off x="611560" y="5589240"/>
            <a:ext cx="6192688" cy="923330"/>
          </a:xfrm>
          <a:prstGeom prst="rect">
            <a:avLst/>
          </a:prstGeom>
          <a:noFill/>
        </p:spPr>
        <p:txBody>
          <a:bodyPr wrap="square" rtlCol="0">
            <a:spAutoFit/>
          </a:bodyPr>
          <a:lstStyle/>
          <a:p>
            <a:r>
              <a:rPr lang="fr-FR" dirty="0" smtClean="0">
                <a:solidFill>
                  <a:srgbClr val="00B050"/>
                </a:solidFill>
                <a:sym typeface="Wingdings" pitchFamily="2" charset="2"/>
              </a:rPr>
              <a:t>Cause de la différence de réactivité</a:t>
            </a:r>
          </a:p>
          <a:p>
            <a:pPr marL="285750" indent="-285750">
              <a:buFont typeface="Wingdings"/>
              <a:buChar char="à"/>
            </a:pPr>
            <a:r>
              <a:rPr lang="fr-FR" dirty="0" smtClean="0">
                <a:solidFill>
                  <a:srgbClr val="00B050"/>
                </a:solidFill>
                <a:sym typeface="Wingdings" pitchFamily="2" charset="2"/>
              </a:rPr>
              <a:t>nature de la bentonite (granulométrie, CEC,</a:t>
            </a:r>
          </a:p>
          <a:p>
            <a:r>
              <a:rPr lang="fr-FR" dirty="0" smtClean="0">
                <a:solidFill>
                  <a:srgbClr val="00B050"/>
                </a:solidFill>
                <a:sym typeface="Wingdings" pitchFamily="2" charset="2"/>
              </a:rPr>
              <a:t>    taux de calcite) ?</a:t>
            </a:r>
            <a:endParaRPr lang="fr-FR" dirty="0">
              <a:solidFill>
                <a:srgbClr val="00B050"/>
              </a:solidFill>
            </a:endParaRPr>
          </a:p>
        </p:txBody>
      </p:sp>
      <p:sp>
        <p:nvSpPr>
          <p:cNvPr id="13" name="Rectangle 12"/>
          <p:cNvSpPr/>
          <p:nvPr/>
        </p:nvSpPr>
        <p:spPr>
          <a:xfrm>
            <a:off x="4644008" y="4221088"/>
            <a:ext cx="2088232" cy="1008112"/>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Conductivité hydraulique</a:t>
            </a:r>
          </a:p>
          <a:p>
            <a:pPr algn="ctr"/>
            <a:r>
              <a:rPr lang="fr-FR" dirty="0" smtClean="0">
                <a:solidFill>
                  <a:srgbClr val="FF0000"/>
                </a:solidFill>
              </a:rPr>
              <a:t>x 10</a:t>
            </a:r>
            <a:r>
              <a:rPr lang="fr-FR" baseline="30000" dirty="0" smtClean="0">
                <a:solidFill>
                  <a:srgbClr val="FF0000"/>
                </a:solidFill>
              </a:rPr>
              <a:t>3</a:t>
            </a:r>
            <a:endParaRPr lang="fr-FR" dirty="0">
              <a:solidFill>
                <a:srgbClr val="FF0000"/>
              </a:solidFill>
            </a:endParaRPr>
          </a:p>
          <a:p>
            <a:pPr algn="ctr"/>
            <a:r>
              <a:rPr lang="fr-FR" sz="1200" dirty="0" smtClean="0">
                <a:solidFill>
                  <a:schemeClr val="tx1"/>
                </a:solidFill>
                <a:sym typeface="Wingdings" pitchFamily="2" charset="2"/>
              </a:rPr>
              <a:t> 5 x 10</a:t>
            </a:r>
            <a:r>
              <a:rPr lang="fr-FR" sz="1200" baseline="30000" dirty="0" smtClean="0">
                <a:solidFill>
                  <a:schemeClr val="tx1"/>
                </a:solidFill>
                <a:sym typeface="Wingdings" pitchFamily="2" charset="2"/>
              </a:rPr>
              <a:t>-8</a:t>
            </a:r>
            <a:r>
              <a:rPr lang="fr-FR" sz="1200" dirty="0" smtClean="0">
                <a:solidFill>
                  <a:schemeClr val="tx1"/>
                </a:solidFill>
                <a:sym typeface="Wingdings" pitchFamily="2" charset="2"/>
              </a:rPr>
              <a:t> m/s</a:t>
            </a:r>
            <a:endParaRPr lang="fr-FR" sz="1200" dirty="0" smtClean="0">
              <a:solidFill>
                <a:schemeClr val="tx1"/>
              </a:solidFill>
            </a:endParaRPr>
          </a:p>
        </p:txBody>
      </p:sp>
    </p:spTree>
    <p:extLst>
      <p:ext uri="{BB962C8B-B14F-4D97-AF65-F5344CB8AC3E}">
        <p14:creationId xmlns:p14="http://schemas.microsoft.com/office/powerpoint/2010/main" val="30410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24744"/>
            <a:ext cx="8964488" cy="5733256"/>
          </a:xfrm>
          <a:prstGeom prst="rect">
            <a:avLst/>
          </a:prstGeom>
          <a:noFill/>
          <a:ln w="9525">
            <a:noFill/>
            <a:miter lim="800000"/>
            <a:headEnd/>
            <a:tailEnd/>
          </a:ln>
        </p:spPr>
      </p:pic>
      <p:sp>
        <p:nvSpPr>
          <p:cNvPr id="2" name="Titre 1"/>
          <p:cNvSpPr>
            <a:spLocks noGrp="1"/>
          </p:cNvSpPr>
          <p:nvPr>
            <p:ph type="title"/>
          </p:nvPr>
        </p:nvSpPr>
        <p:spPr>
          <a:xfrm>
            <a:off x="179512" y="116632"/>
            <a:ext cx="6775990" cy="648072"/>
          </a:xfrm>
        </p:spPr>
        <p:txBody>
          <a:bodyPr/>
          <a:lstStyle/>
          <a:p>
            <a:r>
              <a:rPr lang="fr-FR" dirty="0" smtClean="0"/>
              <a:t>Plan des essais</a:t>
            </a:r>
            <a:endParaRPr lang="fr-FR" dirty="0"/>
          </a:p>
        </p:txBody>
      </p:sp>
      <p:sp>
        <p:nvSpPr>
          <p:cNvPr id="3" name="Espace réservé du contenu 2"/>
          <p:cNvSpPr>
            <a:spLocks noGrp="1"/>
          </p:cNvSpPr>
          <p:nvPr>
            <p:ph idx="1"/>
          </p:nvPr>
        </p:nvSpPr>
        <p:spPr>
          <a:xfrm>
            <a:off x="467544" y="750811"/>
            <a:ext cx="6447501" cy="432048"/>
          </a:xfrm>
        </p:spPr>
        <p:txBody>
          <a:bodyPr/>
          <a:lstStyle/>
          <a:p>
            <a:r>
              <a:rPr lang="fr-FR" dirty="0" smtClean="0"/>
              <a:t>Phasages</a:t>
            </a:r>
            <a:endParaRPr lang="fr-FR" dirty="0"/>
          </a:p>
        </p:txBody>
      </p:sp>
      <p:sp>
        <p:nvSpPr>
          <p:cNvPr id="4" name="Espace réservé du numéro de diapositive 3"/>
          <p:cNvSpPr>
            <a:spLocks noGrp="1"/>
          </p:cNvSpPr>
          <p:nvPr>
            <p:ph type="sldNum" sz="quarter" idx="12"/>
          </p:nvPr>
        </p:nvSpPr>
        <p:spPr>
          <a:xfrm>
            <a:off x="5959671" y="6376243"/>
            <a:ext cx="512504" cy="365125"/>
          </a:xfrm>
        </p:spPr>
        <p:txBody>
          <a:bodyPr/>
          <a:lstStyle/>
          <a:p>
            <a:fld id="{4425D716-7D06-43C1-B0CD-DEF639AB0D3E}" type="slidenum">
              <a:rPr lang="fr-FR" sz="2000" smtClean="0">
                <a:solidFill>
                  <a:srgbClr val="90C226"/>
                </a:solidFill>
              </a:rPr>
              <a:pPr/>
              <a:t>22</a:t>
            </a:fld>
            <a:endParaRPr lang="fr-FR" sz="2000" dirty="0">
              <a:solidFill>
                <a:srgbClr val="90C226"/>
              </a:solidFill>
            </a:endParaRPr>
          </a:p>
        </p:txBody>
      </p:sp>
      <p:sp>
        <p:nvSpPr>
          <p:cNvPr id="11" name="Rectangle à coins arrondis 10"/>
          <p:cNvSpPr/>
          <p:nvPr/>
        </p:nvSpPr>
        <p:spPr>
          <a:xfrm>
            <a:off x="3275856" y="5301208"/>
            <a:ext cx="5688633" cy="15567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solidFill>
                <a:srgbClr val="FF0000"/>
              </a:solidFill>
            </a:endParaRPr>
          </a:p>
        </p:txBody>
      </p:sp>
      <p:sp>
        <p:nvSpPr>
          <p:cNvPr id="15" name="ZoneTexte 14"/>
          <p:cNvSpPr txBox="1"/>
          <p:nvPr/>
        </p:nvSpPr>
        <p:spPr>
          <a:xfrm>
            <a:off x="4644008" y="5877272"/>
            <a:ext cx="3238753" cy="461665"/>
          </a:xfrm>
          <a:prstGeom prst="rect">
            <a:avLst/>
          </a:prstGeom>
          <a:noFill/>
        </p:spPr>
        <p:txBody>
          <a:bodyPr wrap="square" rtlCol="0">
            <a:spAutoFit/>
          </a:bodyPr>
          <a:lstStyle/>
          <a:p>
            <a:r>
              <a:rPr lang="fr-FR" sz="1200" b="1" dirty="0" smtClean="0">
                <a:solidFill>
                  <a:srgbClr val="FF0000"/>
                </a:solidFill>
              </a:rPr>
              <a:t>              3 – RÉSULTATS APRÈS</a:t>
            </a:r>
          </a:p>
          <a:p>
            <a:r>
              <a:rPr lang="fr-FR" sz="1200" b="1" dirty="0">
                <a:solidFill>
                  <a:srgbClr val="FF0000"/>
                </a:solidFill>
              </a:rPr>
              <a:t> </a:t>
            </a:r>
            <a:r>
              <a:rPr lang="fr-FR" sz="1200" b="1" dirty="0" smtClean="0">
                <a:solidFill>
                  <a:srgbClr val="FF0000"/>
                </a:solidFill>
              </a:rPr>
              <a:t>                  GEL-DÉGEL</a:t>
            </a:r>
            <a:endParaRPr lang="fr-FR" sz="1200" b="1" dirty="0">
              <a:solidFill>
                <a:srgbClr val="FF0000"/>
              </a:solidFill>
            </a:endParaRPr>
          </a:p>
        </p:txBody>
      </p:sp>
    </p:spTree>
    <p:extLst>
      <p:ext uri="{BB962C8B-B14F-4D97-AF65-F5344CB8AC3E}">
        <p14:creationId xmlns:p14="http://schemas.microsoft.com/office/powerpoint/2010/main" val="9240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188640"/>
            <a:ext cx="6447501" cy="1224136"/>
          </a:xfrm>
        </p:spPr>
        <p:txBody>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980728"/>
            <a:ext cx="8635999" cy="5400600"/>
          </a:xfrm>
        </p:spPr>
        <p:txBody>
          <a:bodyPr>
            <a:noAutofit/>
          </a:bodyPr>
          <a:lstStyle/>
          <a:p>
            <a:pPr>
              <a:lnSpc>
                <a:spcPct val="120000"/>
              </a:lnSpc>
              <a:spcBef>
                <a:spcPts val="0"/>
              </a:spcBef>
            </a:pPr>
            <a:r>
              <a:rPr lang="fr-FR" b="1" dirty="0" smtClean="0"/>
              <a:t>3 - RÉSULTATS APRÈS GEL-DÉGEL</a:t>
            </a:r>
          </a:p>
          <a:p>
            <a:pPr>
              <a:lnSpc>
                <a:spcPct val="120000"/>
              </a:lnSpc>
              <a:spcBef>
                <a:spcPts val="0"/>
              </a:spcBef>
            </a:pPr>
            <a:endParaRPr lang="fr-FR" b="1" dirty="0" smtClean="0"/>
          </a:p>
          <a:p>
            <a:pPr>
              <a:lnSpc>
                <a:spcPct val="120000"/>
              </a:lnSpc>
              <a:spcBef>
                <a:spcPts val="0"/>
              </a:spcBef>
              <a:buNone/>
            </a:pPr>
            <a:r>
              <a:rPr lang="fr-FR" sz="1500" i="1" dirty="0" smtClean="0"/>
              <a:t>NB : 3 essais terminés à ce jour :</a:t>
            </a:r>
          </a:p>
          <a:p>
            <a:pPr>
              <a:lnSpc>
                <a:spcPct val="120000"/>
              </a:lnSpc>
              <a:spcBef>
                <a:spcPts val="0"/>
              </a:spcBef>
              <a:buNone/>
            </a:pPr>
            <a:r>
              <a:rPr lang="fr-FR" sz="1500" dirty="0" smtClean="0"/>
              <a:t>	- A3 (aiguilleté préhydraté + 5 cycles G-D)</a:t>
            </a:r>
          </a:p>
          <a:p>
            <a:pPr>
              <a:lnSpc>
                <a:spcPct val="120000"/>
              </a:lnSpc>
              <a:spcBef>
                <a:spcPts val="0"/>
              </a:spcBef>
              <a:buNone/>
            </a:pPr>
            <a:r>
              <a:rPr lang="fr-FR" sz="1500" dirty="0" smtClean="0"/>
              <a:t>	- A5 (aiguilleté non préhydraté + 5 cycles G-D)</a:t>
            </a:r>
          </a:p>
          <a:p>
            <a:pPr>
              <a:lnSpc>
                <a:spcPct val="120000"/>
              </a:lnSpc>
              <a:spcBef>
                <a:spcPts val="0"/>
              </a:spcBef>
              <a:buNone/>
            </a:pPr>
            <a:r>
              <a:rPr lang="fr-FR" sz="1500" dirty="0" smtClean="0"/>
              <a:t>	- C3 (cousu préhydraté + 5 cycles G-D)</a:t>
            </a:r>
          </a:p>
          <a:p>
            <a:pPr>
              <a:lnSpc>
                <a:spcPct val="120000"/>
              </a:lnSpc>
              <a:spcBef>
                <a:spcPts val="0"/>
              </a:spcBef>
            </a:pPr>
            <a:endParaRPr lang="fr-FR" b="1" dirty="0" smtClean="0"/>
          </a:p>
          <a:p>
            <a:pPr>
              <a:lnSpc>
                <a:spcPct val="120000"/>
              </a:lnSpc>
              <a:spcBef>
                <a:spcPts val="0"/>
              </a:spcBef>
            </a:pPr>
            <a:endParaRPr lang="fr-FR" b="1" dirty="0" smtClean="0"/>
          </a:p>
          <a:p>
            <a:pPr marL="0" indent="0">
              <a:lnSpc>
                <a:spcPct val="120000"/>
              </a:lnSpc>
              <a:spcBef>
                <a:spcPts val="0"/>
              </a:spcBef>
              <a:buNone/>
            </a:pPr>
            <a:r>
              <a:rPr lang="fr-FR" dirty="0" smtClean="0">
                <a:solidFill>
                  <a:srgbClr val="00B0F0"/>
                </a:solidFill>
              </a:rPr>
              <a:t>	</a:t>
            </a:r>
            <a:r>
              <a:rPr lang="fr-FR" i="1" dirty="0" smtClean="0">
                <a:solidFill>
                  <a:srgbClr val="00B0F0"/>
                </a:solidFill>
              </a:rPr>
              <a:t>Dégel et gonflement</a:t>
            </a: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Font typeface="Wingdings"/>
              <a:buChar char="à"/>
            </a:pPr>
            <a:r>
              <a:rPr lang="fr-FR" dirty="0" smtClean="0">
                <a:solidFill>
                  <a:srgbClr val="00B050"/>
                </a:solidFill>
                <a:sym typeface="Wingdings" pitchFamily="2" charset="2"/>
              </a:rPr>
              <a:t>  Perte en eau durant le dégel (</a:t>
            </a:r>
            <a:r>
              <a:rPr lang="fr-FR" dirty="0">
                <a:solidFill>
                  <a:srgbClr val="00B050"/>
                </a:solidFill>
                <a:sym typeface="Wingdings" pitchFamily="2" charset="2"/>
              </a:rPr>
              <a:t>5</a:t>
            </a:r>
            <a:r>
              <a:rPr lang="fr-FR" dirty="0" smtClean="0">
                <a:solidFill>
                  <a:srgbClr val="00B050"/>
                </a:solidFill>
                <a:sym typeface="Wingdings" pitchFamily="2" charset="2"/>
              </a:rPr>
              <a:t> à 25 % de perte massique)</a:t>
            </a:r>
          </a:p>
          <a:p>
            <a:pPr marL="0" indent="0">
              <a:lnSpc>
                <a:spcPct val="120000"/>
              </a:lnSpc>
              <a:spcBef>
                <a:spcPts val="0"/>
              </a:spcBef>
              <a:buFont typeface="Wingdings"/>
              <a:buChar char="à"/>
            </a:pPr>
            <a:endParaRPr lang="fr-FR" dirty="0" smtClean="0">
              <a:solidFill>
                <a:srgbClr val="00B050"/>
              </a:solidFill>
              <a:sym typeface="Wingdings" pitchFamily="2" charset="2"/>
            </a:endParaRPr>
          </a:p>
          <a:p>
            <a:pPr marL="0" indent="0">
              <a:lnSpc>
                <a:spcPct val="120000"/>
              </a:lnSpc>
              <a:spcBef>
                <a:spcPts val="0"/>
              </a:spcBef>
              <a:buFont typeface="Wingdings"/>
              <a:buChar char="à"/>
            </a:pPr>
            <a:endParaRPr lang="fr-FR" dirty="0" smtClean="0">
              <a:solidFill>
                <a:srgbClr val="00B050"/>
              </a:solidFill>
              <a:sym typeface="Wingdings" pitchFamily="2" charset="2"/>
            </a:endParaRPr>
          </a:p>
          <a:p>
            <a:pPr marL="0" indent="0">
              <a:lnSpc>
                <a:spcPct val="120000"/>
              </a:lnSpc>
              <a:spcBef>
                <a:spcPts val="0"/>
              </a:spcBef>
              <a:buFont typeface="Wingdings"/>
              <a:buChar char="à"/>
            </a:pPr>
            <a:r>
              <a:rPr lang="fr-FR" dirty="0" smtClean="0">
                <a:solidFill>
                  <a:srgbClr val="00B050"/>
                </a:solidFill>
                <a:sym typeface="Wingdings" pitchFamily="2" charset="2"/>
              </a:rPr>
              <a:t>  Pas de gonflement observé après réhydratation</a:t>
            </a:r>
            <a:endParaRPr lang="fr-FR" dirty="0"/>
          </a:p>
          <a:p>
            <a:pPr>
              <a:spcBef>
                <a:spcPts val="0"/>
              </a:spcBef>
            </a:pPr>
            <a:endParaRPr lang="fr-FR" dirty="0" smtClean="0"/>
          </a:p>
          <a:p>
            <a:pPr>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23</a:t>
            </a:fld>
            <a:endParaRPr lang="fr-FR" sz="2000" dirty="0">
              <a:solidFill>
                <a:srgbClr val="90C226"/>
              </a:solidFill>
            </a:endParaRPr>
          </a:p>
        </p:txBody>
      </p:sp>
    </p:spTree>
    <p:extLst>
      <p:ext uri="{BB962C8B-B14F-4D97-AF65-F5344CB8AC3E}">
        <p14:creationId xmlns:p14="http://schemas.microsoft.com/office/powerpoint/2010/main" val="3041006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G:\DCIM\100OLYMP\P6250544.JPG"/>
          <p:cNvPicPr/>
          <p:nvPr/>
        </p:nvPicPr>
        <p:blipFill rotWithShape="1">
          <a:blip r:embed="rId2" cstate="print">
            <a:extLst>
              <a:ext uri="{28A0092B-C50C-407E-A947-70E740481C1C}">
                <a14:useLocalDpi xmlns:a14="http://schemas.microsoft.com/office/drawing/2010/main" val="0"/>
              </a:ext>
            </a:extLst>
          </a:blip>
          <a:srcRect l="5964" r="6594"/>
          <a:stretch/>
        </p:blipFill>
        <p:spPr bwMode="auto">
          <a:xfrm>
            <a:off x="5220072" y="1886264"/>
            <a:ext cx="3945530" cy="3517519"/>
          </a:xfrm>
          <a:prstGeom prst="rect">
            <a:avLst/>
          </a:prstGeom>
          <a:noFill/>
          <a:ln>
            <a:noFill/>
          </a:ln>
        </p:spPr>
      </p:pic>
      <p:pic>
        <p:nvPicPr>
          <p:cNvPr id="16" name="Image 15" descr="G:\DCIM\100OLYMP\P6250545.JPG"/>
          <p:cNvPicPr/>
          <p:nvPr/>
        </p:nvPicPr>
        <p:blipFill rotWithShape="1">
          <a:blip r:embed="rId3" cstate="print">
            <a:extLst>
              <a:ext uri="{28A0092B-C50C-407E-A947-70E740481C1C}">
                <a14:useLocalDpi xmlns:a14="http://schemas.microsoft.com/office/drawing/2010/main" val="0"/>
              </a:ext>
            </a:extLst>
          </a:blip>
          <a:srcRect l="14818" r="16251"/>
          <a:stretch/>
        </p:blipFill>
        <p:spPr bwMode="auto">
          <a:xfrm>
            <a:off x="323528" y="1886264"/>
            <a:ext cx="3034794" cy="3517519"/>
          </a:xfrm>
          <a:prstGeom prst="rect">
            <a:avLst/>
          </a:prstGeom>
          <a:noFill/>
          <a:ln>
            <a:noFill/>
          </a:ln>
        </p:spPr>
      </p:pic>
      <p:sp>
        <p:nvSpPr>
          <p:cNvPr id="2" name="Titre 1"/>
          <p:cNvSpPr>
            <a:spLocks noGrp="1"/>
          </p:cNvSpPr>
          <p:nvPr>
            <p:ph type="title"/>
          </p:nvPr>
        </p:nvSpPr>
        <p:spPr>
          <a:xfrm>
            <a:off x="539552" y="188640"/>
            <a:ext cx="6447501" cy="1412776"/>
          </a:xfrm>
        </p:spPr>
        <p:txBody>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980728"/>
            <a:ext cx="8635999" cy="864096"/>
          </a:xfrm>
        </p:spPr>
        <p:txBody>
          <a:bodyPr>
            <a:noAutofit/>
          </a:bodyPr>
          <a:lstStyle/>
          <a:p>
            <a:pPr>
              <a:lnSpc>
                <a:spcPct val="120000"/>
              </a:lnSpc>
              <a:spcBef>
                <a:spcPts val="0"/>
              </a:spcBef>
            </a:pPr>
            <a:r>
              <a:rPr lang="fr-FR" b="1" dirty="0" smtClean="0"/>
              <a:t>3 - RÉSULTATS APRÈS GEL-DÉGEL</a:t>
            </a:r>
          </a:p>
          <a:p>
            <a:pPr marL="0" indent="0">
              <a:lnSpc>
                <a:spcPct val="120000"/>
              </a:lnSpc>
              <a:spcBef>
                <a:spcPts val="0"/>
              </a:spcBef>
              <a:buNone/>
            </a:pPr>
            <a:r>
              <a:rPr lang="fr-FR" dirty="0" smtClean="0">
                <a:solidFill>
                  <a:srgbClr val="00B0F0"/>
                </a:solidFill>
              </a:rPr>
              <a:t>	</a:t>
            </a:r>
            <a:r>
              <a:rPr lang="fr-FR" i="1" dirty="0" smtClean="0">
                <a:solidFill>
                  <a:srgbClr val="00B0F0"/>
                </a:solidFill>
              </a:rPr>
              <a:t>Indice de </a:t>
            </a:r>
            <a:r>
              <a:rPr lang="fr-FR" dirty="0" smtClean="0">
                <a:solidFill>
                  <a:srgbClr val="00B0F0"/>
                </a:solidFill>
              </a:rPr>
              <a:t>g</a:t>
            </a:r>
            <a:r>
              <a:rPr lang="fr-FR" i="1" dirty="0" smtClean="0">
                <a:solidFill>
                  <a:srgbClr val="00B0F0"/>
                </a:solidFill>
              </a:rPr>
              <a:t>onflement</a:t>
            </a: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a:spcBef>
                <a:spcPts val="0"/>
              </a:spcBef>
              <a:buNone/>
            </a:pPr>
            <a:endParaRPr lang="fr-FR" dirty="0" smtClean="0"/>
          </a:p>
          <a:p>
            <a:pPr>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24</a:t>
            </a:fld>
            <a:endParaRPr lang="fr-FR" sz="2000" dirty="0">
              <a:solidFill>
                <a:srgbClr val="90C226"/>
              </a:solidFill>
            </a:endParaRPr>
          </a:p>
        </p:txBody>
      </p:sp>
      <p:sp>
        <p:nvSpPr>
          <p:cNvPr id="15" name="Rectangle 14"/>
          <p:cNvSpPr/>
          <p:nvPr/>
        </p:nvSpPr>
        <p:spPr>
          <a:xfrm>
            <a:off x="3275856" y="5805264"/>
            <a:ext cx="2088232" cy="864096"/>
          </a:xfrm>
          <a:prstGeom prst="rect">
            <a:avLst/>
          </a:prstGeom>
          <a:solidFill>
            <a:srgbClr val="F3C5FB"/>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Indice de gonflement ÷ 8</a:t>
            </a:r>
            <a:endParaRPr lang="fr-FR" baseline="30000" dirty="0">
              <a:solidFill>
                <a:srgbClr val="FF0000"/>
              </a:solidFill>
            </a:endParaRPr>
          </a:p>
        </p:txBody>
      </p:sp>
      <p:sp>
        <p:nvSpPr>
          <p:cNvPr id="8" name="ZoneTexte 7"/>
          <p:cNvSpPr txBox="1"/>
          <p:nvPr/>
        </p:nvSpPr>
        <p:spPr>
          <a:xfrm>
            <a:off x="539552" y="2919955"/>
            <a:ext cx="864096" cy="584775"/>
          </a:xfrm>
          <a:prstGeom prst="rect">
            <a:avLst/>
          </a:prstGeom>
          <a:noFill/>
        </p:spPr>
        <p:txBody>
          <a:bodyPr wrap="square" rtlCol="0">
            <a:spAutoFit/>
          </a:bodyPr>
          <a:lstStyle/>
          <a:p>
            <a:pPr algn="ctr"/>
            <a:r>
              <a:rPr lang="fr-FR" sz="1600" b="1" dirty="0" smtClean="0">
                <a:solidFill>
                  <a:srgbClr val="FFFF00"/>
                </a:solidFill>
              </a:rPr>
              <a:t>Cousu neuf</a:t>
            </a:r>
            <a:endParaRPr lang="fr-FR" sz="1600" b="1" dirty="0">
              <a:solidFill>
                <a:srgbClr val="FFFF00"/>
              </a:solidFill>
            </a:endParaRPr>
          </a:p>
        </p:txBody>
      </p:sp>
      <p:sp>
        <p:nvSpPr>
          <p:cNvPr id="9" name="ZoneTexte 8"/>
          <p:cNvSpPr txBox="1"/>
          <p:nvPr/>
        </p:nvSpPr>
        <p:spPr>
          <a:xfrm>
            <a:off x="1812835" y="2929299"/>
            <a:ext cx="1152128" cy="584775"/>
          </a:xfrm>
          <a:prstGeom prst="rect">
            <a:avLst/>
          </a:prstGeom>
          <a:noFill/>
        </p:spPr>
        <p:txBody>
          <a:bodyPr wrap="square" rtlCol="0">
            <a:spAutoFit/>
          </a:bodyPr>
          <a:lstStyle/>
          <a:p>
            <a:pPr algn="ctr"/>
            <a:r>
              <a:rPr lang="fr-FR" sz="1600" b="1" dirty="0" smtClean="0">
                <a:solidFill>
                  <a:srgbClr val="FFFF00"/>
                </a:solidFill>
              </a:rPr>
              <a:t>Aiguilleté neuf</a:t>
            </a:r>
            <a:endParaRPr lang="fr-FR" sz="1600" b="1" dirty="0">
              <a:solidFill>
                <a:srgbClr val="FFFF00"/>
              </a:solidFill>
            </a:endParaRPr>
          </a:p>
        </p:txBody>
      </p:sp>
      <p:sp>
        <p:nvSpPr>
          <p:cNvPr id="10" name="ZoneTexte 9"/>
          <p:cNvSpPr txBox="1"/>
          <p:nvPr/>
        </p:nvSpPr>
        <p:spPr>
          <a:xfrm>
            <a:off x="5379100" y="3149679"/>
            <a:ext cx="864096" cy="584775"/>
          </a:xfrm>
          <a:prstGeom prst="rect">
            <a:avLst/>
          </a:prstGeom>
          <a:noFill/>
        </p:spPr>
        <p:txBody>
          <a:bodyPr wrap="square" rtlCol="0">
            <a:spAutoFit/>
          </a:bodyPr>
          <a:lstStyle/>
          <a:p>
            <a:pPr algn="ctr"/>
            <a:r>
              <a:rPr lang="fr-FR" sz="1600" b="1" dirty="0" smtClean="0">
                <a:solidFill>
                  <a:srgbClr val="FFFF00"/>
                </a:solidFill>
              </a:rPr>
              <a:t>C3</a:t>
            </a:r>
          </a:p>
          <a:p>
            <a:pPr algn="ctr"/>
            <a:r>
              <a:rPr lang="fr-FR" sz="1600" b="1" dirty="0" smtClean="0">
                <a:solidFill>
                  <a:srgbClr val="FFFF00"/>
                </a:solidFill>
              </a:rPr>
              <a:t>final</a:t>
            </a:r>
            <a:endParaRPr lang="fr-FR" sz="1600" b="1" dirty="0">
              <a:solidFill>
                <a:srgbClr val="FFFF00"/>
              </a:solidFill>
            </a:endParaRPr>
          </a:p>
        </p:txBody>
      </p:sp>
      <p:sp>
        <p:nvSpPr>
          <p:cNvPr id="11" name="ZoneTexte 10"/>
          <p:cNvSpPr txBox="1"/>
          <p:nvPr/>
        </p:nvSpPr>
        <p:spPr>
          <a:xfrm>
            <a:off x="6760789" y="3149679"/>
            <a:ext cx="864096" cy="584775"/>
          </a:xfrm>
          <a:prstGeom prst="rect">
            <a:avLst/>
          </a:prstGeom>
          <a:noFill/>
        </p:spPr>
        <p:txBody>
          <a:bodyPr wrap="square" rtlCol="0">
            <a:spAutoFit/>
          </a:bodyPr>
          <a:lstStyle/>
          <a:p>
            <a:pPr algn="ctr"/>
            <a:r>
              <a:rPr lang="fr-FR" sz="1600" b="1" dirty="0" smtClean="0">
                <a:solidFill>
                  <a:srgbClr val="FFFF00"/>
                </a:solidFill>
              </a:rPr>
              <a:t>A3</a:t>
            </a:r>
          </a:p>
          <a:p>
            <a:pPr algn="ctr"/>
            <a:r>
              <a:rPr lang="fr-FR" sz="1600" b="1" dirty="0" smtClean="0">
                <a:solidFill>
                  <a:srgbClr val="FFFF00"/>
                </a:solidFill>
              </a:rPr>
              <a:t>final</a:t>
            </a:r>
            <a:endParaRPr lang="fr-FR" sz="1600" b="1" dirty="0">
              <a:solidFill>
                <a:srgbClr val="FFFF00"/>
              </a:solidFill>
            </a:endParaRPr>
          </a:p>
        </p:txBody>
      </p:sp>
      <p:sp>
        <p:nvSpPr>
          <p:cNvPr id="12" name="ZoneTexte 11"/>
          <p:cNvSpPr txBox="1"/>
          <p:nvPr/>
        </p:nvSpPr>
        <p:spPr>
          <a:xfrm>
            <a:off x="8028384" y="3149679"/>
            <a:ext cx="864096" cy="584775"/>
          </a:xfrm>
          <a:prstGeom prst="rect">
            <a:avLst/>
          </a:prstGeom>
          <a:noFill/>
        </p:spPr>
        <p:txBody>
          <a:bodyPr wrap="square" rtlCol="0">
            <a:spAutoFit/>
          </a:bodyPr>
          <a:lstStyle/>
          <a:p>
            <a:pPr algn="ctr"/>
            <a:r>
              <a:rPr lang="fr-FR" sz="1600" b="1" dirty="0" smtClean="0">
                <a:solidFill>
                  <a:srgbClr val="FFFF00"/>
                </a:solidFill>
              </a:rPr>
              <a:t>A5</a:t>
            </a:r>
          </a:p>
          <a:p>
            <a:pPr algn="ctr"/>
            <a:r>
              <a:rPr lang="fr-FR" sz="1600" b="1" dirty="0" smtClean="0">
                <a:solidFill>
                  <a:srgbClr val="FFFF00"/>
                </a:solidFill>
              </a:rPr>
              <a:t>final</a:t>
            </a:r>
            <a:endParaRPr lang="fr-FR" sz="1600" b="1" dirty="0">
              <a:solidFill>
                <a:srgbClr val="FFFF00"/>
              </a:solidFill>
            </a:endParaRPr>
          </a:p>
        </p:txBody>
      </p:sp>
      <p:sp>
        <p:nvSpPr>
          <p:cNvPr id="13" name="Flèche droite 12"/>
          <p:cNvSpPr/>
          <p:nvPr/>
        </p:nvSpPr>
        <p:spPr>
          <a:xfrm>
            <a:off x="3635896" y="3284984"/>
            <a:ext cx="1296144" cy="648072"/>
          </a:xfrm>
          <a:prstGeom prst="rightArrow">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0000"/>
              </a:solidFill>
            </a:endParaRPr>
          </a:p>
        </p:txBody>
      </p:sp>
    </p:spTree>
    <p:extLst>
      <p:ext uri="{BB962C8B-B14F-4D97-AF65-F5344CB8AC3E}">
        <p14:creationId xmlns:p14="http://schemas.microsoft.com/office/powerpoint/2010/main" val="424568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188640"/>
            <a:ext cx="6447501" cy="1224136"/>
          </a:xfrm>
        </p:spPr>
        <p:txBody>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980728"/>
            <a:ext cx="8635999" cy="5400600"/>
          </a:xfrm>
        </p:spPr>
        <p:txBody>
          <a:bodyPr>
            <a:noAutofit/>
          </a:bodyPr>
          <a:lstStyle/>
          <a:p>
            <a:pPr>
              <a:lnSpc>
                <a:spcPct val="120000"/>
              </a:lnSpc>
              <a:spcBef>
                <a:spcPts val="0"/>
              </a:spcBef>
            </a:pPr>
            <a:r>
              <a:rPr lang="fr-FR" b="1" dirty="0" smtClean="0"/>
              <a:t>3 - RÉSULTATS APRÈS GEL-DÉGEL</a:t>
            </a:r>
          </a:p>
          <a:p>
            <a:pPr>
              <a:lnSpc>
                <a:spcPct val="120000"/>
              </a:lnSpc>
              <a:spcBef>
                <a:spcPts val="0"/>
              </a:spcBef>
            </a:pPr>
            <a:endParaRPr lang="fr-FR" b="1" dirty="0" smtClean="0"/>
          </a:p>
          <a:p>
            <a:pPr marL="0" indent="0">
              <a:lnSpc>
                <a:spcPct val="120000"/>
              </a:lnSpc>
              <a:spcBef>
                <a:spcPts val="0"/>
              </a:spcBef>
              <a:buNone/>
            </a:pPr>
            <a:r>
              <a:rPr lang="fr-FR" dirty="0" smtClean="0">
                <a:solidFill>
                  <a:srgbClr val="00B0F0"/>
                </a:solidFill>
              </a:rPr>
              <a:t>	</a:t>
            </a:r>
            <a:r>
              <a:rPr lang="fr-FR" i="1" dirty="0" smtClean="0">
                <a:solidFill>
                  <a:srgbClr val="00B0F0"/>
                </a:solidFill>
              </a:rPr>
              <a:t>Perméabilité</a:t>
            </a: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a:spcBef>
                <a:spcPts val="0"/>
              </a:spcBef>
              <a:buNone/>
            </a:pPr>
            <a:endParaRPr lang="fr-FR" dirty="0" smtClean="0"/>
          </a:p>
          <a:p>
            <a:pPr>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25</a:t>
            </a:fld>
            <a:endParaRPr lang="fr-FR" sz="2000" dirty="0">
              <a:solidFill>
                <a:srgbClr val="90C226"/>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017340243"/>
              </p:ext>
            </p:extLst>
          </p:nvPr>
        </p:nvGraphicFramePr>
        <p:xfrm>
          <a:off x="-1" y="2204864"/>
          <a:ext cx="9144005" cy="3184199"/>
        </p:xfrm>
        <a:graphic>
          <a:graphicData uri="http://schemas.openxmlformats.org/drawingml/2006/table">
            <a:tbl>
              <a:tblPr/>
              <a:tblGrid>
                <a:gridCol w="683569"/>
                <a:gridCol w="2880320"/>
                <a:gridCol w="1922514"/>
                <a:gridCol w="1828801"/>
                <a:gridCol w="1828801"/>
              </a:tblGrid>
              <a:tr h="514137">
                <a:tc>
                  <a:txBody>
                    <a:bodyPr/>
                    <a:lstStyle/>
                    <a:p>
                      <a:pPr algn="ctr" rtl="0" fontAlgn="ctr"/>
                      <a:r>
                        <a:rPr lang="fr-FR" sz="1200" b="0" i="0" u="none" strike="noStrike" dirty="0">
                          <a:solidFill>
                            <a:srgbClr val="000000"/>
                          </a:solidFill>
                          <a:latin typeface="Calibri"/>
                        </a:rPr>
                        <a:t> </a:t>
                      </a: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76618"/>
                    </a:solidFill>
                  </a:tcPr>
                </a:tc>
                <a:tc rowSpan="2">
                  <a:txBody>
                    <a:bodyPr/>
                    <a:lstStyle/>
                    <a:p>
                      <a:pPr algn="ctr" rtl="0" fontAlgn="ctr"/>
                      <a:r>
                        <a:rPr lang="fr-FR" sz="1200" b="1" i="0" u="none" strike="noStrike">
                          <a:solidFill>
                            <a:srgbClr val="FFFFFF"/>
                          </a:solidFill>
                          <a:latin typeface="Trebuchet MS"/>
                        </a:rPr>
                        <a:t>Rappel des caractéristiques et paramètres</a:t>
                      </a:r>
                      <a:r>
                        <a:rPr lang="fr-FR" sz="1200" b="1" i="0" u="none" strike="noStrike">
                          <a:solidFill>
                            <a:srgbClr val="FFFFFF"/>
                          </a:solidFill>
                          <a:latin typeface="Calibri"/>
                        </a:rPr>
                        <a:t> </a:t>
                      </a:r>
                      <a:endParaRPr lang="fr-FR" sz="1200" b="1" i="0" u="none" strike="noStrike">
                        <a:solidFill>
                          <a:srgbClr val="FFFFFF"/>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6618"/>
                    </a:solidFill>
                  </a:tcPr>
                </a:tc>
                <a:tc rowSpan="2">
                  <a:txBody>
                    <a:bodyPr/>
                    <a:lstStyle/>
                    <a:p>
                      <a:pPr algn="ctr" rtl="0" fontAlgn="ctr"/>
                      <a:r>
                        <a:rPr lang="fr-FR" sz="1700" b="1" i="0" u="none" strike="noStrike" dirty="0">
                          <a:solidFill>
                            <a:srgbClr val="FFFF00"/>
                          </a:solidFill>
                          <a:latin typeface="Trebuchet MS"/>
                        </a:rPr>
                        <a:t>Conductivité hydraulique après gel / dégel (m/s)</a:t>
                      </a:r>
                      <a:r>
                        <a:rPr lang="fr-FR" sz="1700" b="1" i="0" u="none" strike="noStrike" dirty="0">
                          <a:solidFill>
                            <a:srgbClr val="FFFF00"/>
                          </a:solidFill>
                          <a:latin typeface="Calibri"/>
                        </a:rPr>
                        <a:t> </a:t>
                      </a:r>
                      <a:endParaRPr lang="fr-FR" sz="1700" b="1" i="0" u="none" strike="noStrike" dirty="0">
                        <a:solidFill>
                          <a:srgbClr val="FFFF0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6618"/>
                    </a:solidFill>
                  </a:tcPr>
                </a:tc>
                <a:tc rowSpan="2">
                  <a:txBody>
                    <a:bodyPr/>
                    <a:lstStyle/>
                    <a:p>
                      <a:pPr algn="ctr" rtl="0" fontAlgn="ctr"/>
                      <a:r>
                        <a:rPr lang="fr-FR" sz="1200" b="1" i="0" u="none" strike="noStrike" dirty="0" smtClean="0">
                          <a:solidFill>
                            <a:srgbClr val="FFFFFF"/>
                          </a:solidFill>
                          <a:latin typeface="Trebuchet MS"/>
                        </a:rPr>
                        <a:t>Rappel conductivité </a:t>
                      </a:r>
                      <a:r>
                        <a:rPr lang="fr-FR" sz="1200" b="1" i="0" u="none" strike="noStrike" dirty="0">
                          <a:solidFill>
                            <a:srgbClr val="FFFFFF"/>
                          </a:solidFill>
                          <a:latin typeface="Trebuchet MS"/>
                        </a:rPr>
                        <a:t>hydraulique après échange cationique (m/s)</a:t>
                      </a:r>
                      <a:r>
                        <a:rPr lang="fr-FR" sz="1200" b="1" i="0" u="none" strike="noStrike" dirty="0">
                          <a:solidFill>
                            <a:srgbClr val="FFFFFF"/>
                          </a:solidFill>
                          <a:latin typeface="Calibri"/>
                        </a:rPr>
                        <a:t> </a:t>
                      </a:r>
                      <a:endParaRPr lang="fr-FR" sz="1200" b="1" i="0" u="none" strike="noStrike" dirty="0">
                        <a:solidFill>
                          <a:srgbClr val="FFFFFF"/>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6618"/>
                    </a:solidFill>
                  </a:tcPr>
                </a:tc>
                <a:tc rowSpan="2">
                  <a:txBody>
                    <a:bodyPr/>
                    <a:lstStyle/>
                    <a:p>
                      <a:pPr algn="ctr" rtl="0" fontAlgn="ctr"/>
                      <a:r>
                        <a:rPr lang="fr-FR" sz="1200" b="1" i="0" u="none" strike="noStrike" dirty="0" smtClean="0">
                          <a:solidFill>
                            <a:srgbClr val="FFFFFF"/>
                          </a:solidFill>
                          <a:latin typeface="Trebuchet MS"/>
                        </a:rPr>
                        <a:t>Rappel conductivité </a:t>
                      </a:r>
                      <a:r>
                        <a:rPr lang="fr-FR" sz="1200" b="1" i="0" u="none" strike="noStrike" dirty="0">
                          <a:solidFill>
                            <a:srgbClr val="FFFFFF"/>
                          </a:solidFill>
                          <a:latin typeface="Trebuchet MS"/>
                        </a:rPr>
                        <a:t>hydraulique avant échange cationique (m/s)</a:t>
                      </a:r>
                      <a:r>
                        <a:rPr lang="fr-FR" sz="1200" b="1" i="0" u="none" strike="noStrike" dirty="0">
                          <a:solidFill>
                            <a:srgbClr val="FFFFFF"/>
                          </a:solidFill>
                          <a:latin typeface="Calibri"/>
                        </a:rPr>
                        <a:t> </a:t>
                      </a:r>
                      <a:endParaRPr lang="fr-FR" sz="1200" b="1" i="0" u="none" strike="noStrike" dirty="0">
                        <a:solidFill>
                          <a:srgbClr val="FFFFFF"/>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6618"/>
                    </a:solidFill>
                  </a:tcPr>
                </a:tc>
              </a:tr>
              <a:tr h="211703">
                <a:tc>
                  <a:txBody>
                    <a:bodyPr/>
                    <a:lstStyle/>
                    <a:p>
                      <a:pPr algn="ctr" rtl="0" fontAlgn="ctr"/>
                      <a:r>
                        <a:rPr lang="fr-FR" sz="1200" b="1" i="0" u="none" strike="noStrike">
                          <a:solidFill>
                            <a:srgbClr val="FFFFFF"/>
                          </a:solidFill>
                          <a:latin typeface="Trebuchet MS"/>
                        </a:rPr>
                        <a:t>Code de l'essai</a:t>
                      </a:r>
                      <a:r>
                        <a:rPr lang="fr-FR" sz="1200" b="1" i="0" u="none" strike="noStrike">
                          <a:solidFill>
                            <a:srgbClr val="FFFFFF"/>
                          </a:solidFill>
                          <a:latin typeface="Calibri"/>
                        </a:rPr>
                        <a:t> </a:t>
                      </a:r>
                      <a:endParaRPr lang="fr-FR" sz="1200" b="1" i="0" u="none" strike="noStrike">
                        <a:solidFill>
                          <a:srgbClr val="FFFFFF"/>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6618"/>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734482">
                <a:tc>
                  <a:txBody>
                    <a:bodyPr/>
                    <a:lstStyle/>
                    <a:p>
                      <a:pPr algn="ctr" rtl="0" fontAlgn="ctr"/>
                      <a:r>
                        <a:rPr lang="fr-FR" sz="1200" b="1" i="0" u="none" strike="noStrike">
                          <a:solidFill>
                            <a:srgbClr val="FFFFFF"/>
                          </a:solidFill>
                          <a:latin typeface="Trebuchet MS"/>
                        </a:rPr>
                        <a:t>A3</a:t>
                      </a:r>
                      <a:r>
                        <a:rPr lang="fr-FR" sz="1200" b="1" i="0" u="none" strike="noStrike">
                          <a:solidFill>
                            <a:srgbClr val="FFFFFF"/>
                          </a:solidFill>
                          <a:latin typeface="Calibri"/>
                        </a:rPr>
                        <a:t> </a:t>
                      </a:r>
                      <a:endParaRPr lang="fr-FR" sz="1200" b="1" i="0" u="none" strike="noStrike">
                        <a:solidFill>
                          <a:srgbClr val="FFFFFF"/>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6618"/>
                    </a:solidFill>
                  </a:tcPr>
                </a:tc>
                <a:tc>
                  <a:txBody>
                    <a:bodyPr/>
                    <a:lstStyle/>
                    <a:p>
                      <a:pPr algn="l" rtl="0" fontAlgn="ctr"/>
                      <a:r>
                        <a:rPr lang="fr-FR" sz="1200" b="0" i="0" u="none" strike="noStrike" dirty="0">
                          <a:solidFill>
                            <a:srgbClr val="000000"/>
                          </a:solidFill>
                          <a:latin typeface="Trebuchet MS"/>
                        </a:rPr>
                        <a:t>Aiguilleté, </a:t>
                      </a:r>
                      <a:r>
                        <a:rPr lang="fr-FR" sz="1200" b="0" i="0" u="none" strike="noStrike" dirty="0" err="1">
                          <a:solidFill>
                            <a:srgbClr val="000000"/>
                          </a:solidFill>
                          <a:latin typeface="Trebuchet MS"/>
                        </a:rPr>
                        <a:t>bent</a:t>
                      </a:r>
                      <a:r>
                        <a:rPr lang="fr-FR" sz="1200" b="0" i="0" u="none" strike="noStrike" dirty="0">
                          <a:solidFill>
                            <a:srgbClr val="000000"/>
                          </a:solidFill>
                          <a:latin typeface="Trebuchet MS"/>
                        </a:rPr>
                        <a:t>. en grains, </a:t>
                      </a:r>
                      <a:r>
                        <a:rPr lang="fr-FR" sz="1200" b="0" i="0" u="none" strike="noStrike" dirty="0" smtClean="0">
                          <a:solidFill>
                            <a:srgbClr val="000000"/>
                          </a:solidFill>
                          <a:latin typeface="Trebuchet MS"/>
                        </a:rPr>
                        <a:t>préhydraté,</a:t>
                      </a:r>
                    </a:p>
                    <a:p>
                      <a:pPr algn="l" rtl="0" fontAlgn="ctr"/>
                      <a:r>
                        <a:rPr lang="fr-FR" sz="1200" b="0" i="0" u="none" strike="noStrike" dirty="0" smtClean="0">
                          <a:solidFill>
                            <a:srgbClr val="000000"/>
                          </a:solidFill>
                          <a:latin typeface="Trebuchet MS"/>
                        </a:rPr>
                        <a:t>5 </a:t>
                      </a:r>
                      <a:r>
                        <a:rPr lang="fr-FR" sz="1200" b="0" i="0" u="none" strike="noStrike" dirty="0">
                          <a:solidFill>
                            <a:srgbClr val="000000"/>
                          </a:solidFill>
                          <a:latin typeface="Trebuchet MS"/>
                        </a:rPr>
                        <a:t>cycles G/D</a:t>
                      </a:r>
                      <a:r>
                        <a:rPr lang="fr-FR" sz="1200" b="0" i="0" u="none" strike="noStrike" dirty="0">
                          <a:solidFill>
                            <a:srgbClr val="000000"/>
                          </a:solidFill>
                          <a:latin typeface="Calibri"/>
                        </a:rPr>
                        <a:t> </a:t>
                      </a:r>
                      <a:endParaRPr lang="fr-FR" sz="1200" b="0" i="0" u="none" strike="noStrike" dirty="0">
                        <a:solidFill>
                          <a:srgbClr val="00000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ctr" rtl="0" fontAlgn="ctr"/>
                      <a:r>
                        <a:rPr lang="fr-FR" sz="2000" b="1" i="0" u="none" strike="noStrike">
                          <a:solidFill>
                            <a:srgbClr val="FF0000"/>
                          </a:solidFill>
                          <a:latin typeface="Trebuchet MS"/>
                        </a:rPr>
                        <a:t>6,33 x 10</a:t>
                      </a:r>
                      <a:r>
                        <a:rPr lang="fr-FR" sz="2000" b="1" i="0" u="none" strike="noStrike" baseline="30000">
                          <a:solidFill>
                            <a:srgbClr val="FF0000"/>
                          </a:solidFill>
                          <a:latin typeface="Trebuchet MS"/>
                        </a:rPr>
                        <a:t>-6</a:t>
                      </a:r>
                      <a:r>
                        <a:rPr lang="fr-FR" sz="2000" b="1" i="0" u="none" strike="noStrike">
                          <a:solidFill>
                            <a:srgbClr val="FF0000"/>
                          </a:solidFill>
                          <a:latin typeface="Calibri"/>
                        </a:rPr>
                        <a:t> </a:t>
                      </a:r>
                      <a:endParaRPr lang="fr-FR" sz="2000" b="1" i="0" u="none" strike="noStrike">
                        <a:solidFill>
                          <a:srgbClr val="FF000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ctr" rtl="0" fontAlgn="ctr"/>
                      <a:r>
                        <a:rPr lang="fr-FR" sz="1600" b="1" i="0" u="none" strike="noStrike" dirty="0">
                          <a:solidFill>
                            <a:srgbClr val="FF6600"/>
                          </a:solidFill>
                          <a:latin typeface="Trebuchet MS"/>
                        </a:rPr>
                        <a:t>4,97 x 10</a:t>
                      </a:r>
                      <a:r>
                        <a:rPr lang="fr-FR" sz="1600" b="1" i="0" u="none" strike="noStrike" baseline="30000" dirty="0">
                          <a:solidFill>
                            <a:srgbClr val="FF6600"/>
                          </a:solidFill>
                          <a:latin typeface="Trebuchet MS"/>
                        </a:rPr>
                        <a:t>-8</a:t>
                      </a:r>
                      <a:r>
                        <a:rPr lang="fr-FR" sz="1600" b="1" i="0" u="none" strike="noStrike" dirty="0">
                          <a:solidFill>
                            <a:srgbClr val="FF6600"/>
                          </a:solidFill>
                          <a:latin typeface="Calibri"/>
                        </a:rPr>
                        <a:t> </a:t>
                      </a:r>
                      <a:endParaRPr lang="fr-FR" sz="1600" b="1" i="0" u="none" strike="noStrike" dirty="0">
                        <a:solidFill>
                          <a:srgbClr val="FF660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ctr" rtl="0" fontAlgn="ctr"/>
                      <a:r>
                        <a:rPr lang="fr-FR" sz="1600" b="1" i="0" u="none" strike="noStrike" dirty="0">
                          <a:solidFill>
                            <a:srgbClr val="00B050"/>
                          </a:solidFill>
                          <a:latin typeface="Trebuchet MS"/>
                        </a:rPr>
                        <a:t>2,05 x 10</a:t>
                      </a:r>
                      <a:r>
                        <a:rPr lang="fr-FR" sz="1600" b="1" i="0" u="none" strike="noStrike" baseline="30000" dirty="0">
                          <a:solidFill>
                            <a:srgbClr val="00B050"/>
                          </a:solidFill>
                          <a:latin typeface="Trebuchet MS"/>
                        </a:rPr>
                        <a:t>-11</a:t>
                      </a:r>
                      <a:r>
                        <a:rPr lang="fr-FR" sz="1600" b="1" i="0" u="none" strike="noStrike" dirty="0">
                          <a:solidFill>
                            <a:srgbClr val="00B050"/>
                          </a:solidFill>
                          <a:latin typeface="Calibri"/>
                        </a:rPr>
                        <a:t> </a:t>
                      </a:r>
                      <a:endParaRPr lang="fr-FR" sz="1600" b="1" i="0" u="none" strike="noStrike" dirty="0">
                        <a:solidFill>
                          <a:srgbClr val="00B05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r>
              <a:tr h="833853">
                <a:tc>
                  <a:txBody>
                    <a:bodyPr/>
                    <a:lstStyle/>
                    <a:p>
                      <a:pPr algn="ctr" rtl="0" fontAlgn="ctr"/>
                      <a:r>
                        <a:rPr lang="fr-FR" sz="1200" b="1" i="0" u="none" strike="noStrike">
                          <a:solidFill>
                            <a:srgbClr val="FFFFFF"/>
                          </a:solidFill>
                          <a:latin typeface="Trebuchet MS"/>
                        </a:rPr>
                        <a:t>A5</a:t>
                      </a:r>
                      <a:r>
                        <a:rPr lang="fr-FR" sz="1200" b="1" i="0" u="none" strike="noStrike">
                          <a:solidFill>
                            <a:srgbClr val="FFFFFF"/>
                          </a:solidFill>
                          <a:latin typeface="Calibri"/>
                        </a:rPr>
                        <a:t> </a:t>
                      </a:r>
                      <a:endParaRPr lang="fr-FR" sz="1200" b="1" i="0" u="none" strike="noStrike">
                        <a:solidFill>
                          <a:srgbClr val="FFFFFF"/>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6618"/>
                    </a:solidFill>
                  </a:tcPr>
                </a:tc>
                <a:tc>
                  <a:txBody>
                    <a:bodyPr/>
                    <a:lstStyle/>
                    <a:p>
                      <a:pPr algn="l" rtl="0" fontAlgn="ctr"/>
                      <a:r>
                        <a:rPr lang="fr-FR" sz="1200" b="0" i="0" u="none" strike="noStrike">
                          <a:solidFill>
                            <a:srgbClr val="000000"/>
                          </a:solidFill>
                          <a:latin typeface="Trebuchet MS"/>
                        </a:rPr>
                        <a:t>Aiguilleté, bent. en grains, non préhydraté, 5 cycles G/D</a:t>
                      </a:r>
                      <a:r>
                        <a:rPr lang="fr-FR" sz="1200" b="0" i="0" u="none" strike="noStrike">
                          <a:solidFill>
                            <a:srgbClr val="000000"/>
                          </a:solidFill>
                          <a:latin typeface="Calibri"/>
                        </a:rPr>
                        <a:t> </a:t>
                      </a:r>
                      <a:endParaRPr lang="fr-FR" sz="1200" b="0" i="0" u="none" strike="noStrike">
                        <a:solidFill>
                          <a:srgbClr val="00000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EEB"/>
                    </a:solidFill>
                  </a:tcPr>
                </a:tc>
                <a:tc>
                  <a:txBody>
                    <a:bodyPr/>
                    <a:lstStyle/>
                    <a:p>
                      <a:pPr algn="ctr" rtl="0" fontAlgn="ctr"/>
                      <a:r>
                        <a:rPr lang="fr-FR" sz="2000" b="1" i="0" u="none" strike="noStrike">
                          <a:solidFill>
                            <a:srgbClr val="FF0000"/>
                          </a:solidFill>
                          <a:latin typeface="Trebuchet MS"/>
                        </a:rPr>
                        <a:t>9,84 x 10</a:t>
                      </a:r>
                      <a:r>
                        <a:rPr lang="fr-FR" sz="2000" b="1" i="0" u="none" strike="noStrike" baseline="30000">
                          <a:solidFill>
                            <a:srgbClr val="FF0000"/>
                          </a:solidFill>
                          <a:latin typeface="Trebuchet MS"/>
                        </a:rPr>
                        <a:t>-6</a:t>
                      </a:r>
                      <a:r>
                        <a:rPr lang="fr-FR" sz="2000" b="1" i="0" u="none" strike="noStrike">
                          <a:solidFill>
                            <a:srgbClr val="FF0000"/>
                          </a:solidFill>
                          <a:latin typeface="Calibri"/>
                        </a:rPr>
                        <a:t> </a:t>
                      </a:r>
                      <a:endParaRPr lang="fr-FR" sz="2000" b="1" i="0" u="none" strike="noStrike">
                        <a:solidFill>
                          <a:srgbClr val="FF000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EEB"/>
                    </a:solidFill>
                  </a:tcPr>
                </a:tc>
                <a:tc>
                  <a:txBody>
                    <a:bodyPr/>
                    <a:lstStyle/>
                    <a:p>
                      <a:pPr algn="ctr" rtl="0" fontAlgn="ctr"/>
                      <a:r>
                        <a:rPr lang="fr-FR" sz="1600" b="1" i="0" u="none" strike="noStrike" dirty="0">
                          <a:solidFill>
                            <a:srgbClr val="FF6600"/>
                          </a:solidFill>
                          <a:latin typeface="Trebuchet MS"/>
                        </a:rPr>
                        <a:t>5,00 x 10</a:t>
                      </a:r>
                      <a:r>
                        <a:rPr lang="fr-FR" sz="1600" b="1" i="0" u="none" strike="noStrike" baseline="30000" dirty="0">
                          <a:solidFill>
                            <a:srgbClr val="FF6600"/>
                          </a:solidFill>
                          <a:latin typeface="Trebuchet MS"/>
                        </a:rPr>
                        <a:t>-8</a:t>
                      </a:r>
                      <a:r>
                        <a:rPr lang="fr-FR" sz="1600" b="1" i="0" u="none" strike="noStrike" dirty="0">
                          <a:solidFill>
                            <a:srgbClr val="FF6600"/>
                          </a:solidFill>
                          <a:latin typeface="Calibri"/>
                        </a:rPr>
                        <a:t> </a:t>
                      </a:r>
                      <a:endParaRPr lang="fr-FR" sz="1600" b="1" i="0" u="none" strike="noStrike" dirty="0">
                        <a:solidFill>
                          <a:srgbClr val="FF660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EEB"/>
                    </a:solidFill>
                  </a:tcPr>
                </a:tc>
                <a:tc>
                  <a:txBody>
                    <a:bodyPr/>
                    <a:lstStyle/>
                    <a:p>
                      <a:pPr algn="ctr" rtl="0" fontAlgn="ctr"/>
                      <a:r>
                        <a:rPr lang="fr-FR" sz="1600" b="1" i="1" u="none" strike="noStrike" dirty="0" smtClean="0">
                          <a:solidFill>
                            <a:srgbClr val="00B050"/>
                          </a:solidFill>
                          <a:latin typeface="Trebuchet MS"/>
                        </a:rPr>
                        <a:t>non</a:t>
                      </a:r>
                      <a:r>
                        <a:rPr lang="fr-FR" sz="1600" b="1" i="1" u="none" strike="noStrike" baseline="0" dirty="0" smtClean="0">
                          <a:solidFill>
                            <a:srgbClr val="00B050"/>
                          </a:solidFill>
                          <a:latin typeface="Trebuchet MS"/>
                        </a:rPr>
                        <a:t> mesuré</a:t>
                      </a:r>
                      <a:r>
                        <a:rPr lang="fr-FR" sz="1600" b="1" i="1" u="none" strike="noStrike" dirty="0" smtClean="0">
                          <a:solidFill>
                            <a:srgbClr val="00B050"/>
                          </a:solidFill>
                          <a:latin typeface="Calibri"/>
                        </a:rPr>
                        <a:t> </a:t>
                      </a:r>
                      <a:endParaRPr lang="fr-FR" sz="1600" b="1" i="1" u="none" strike="noStrike" dirty="0">
                        <a:solidFill>
                          <a:srgbClr val="00B05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EEB"/>
                    </a:solidFill>
                  </a:tcPr>
                </a:tc>
              </a:tr>
              <a:tr h="730161">
                <a:tc>
                  <a:txBody>
                    <a:bodyPr/>
                    <a:lstStyle/>
                    <a:p>
                      <a:pPr algn="ctr" rtl="0" fontAlgn="ctr"/>
                      <a:r>
                        <a:rPr lang="fr-FR" sz="1200" b="1" i="0" u="none" strike="noStrike">
                          <a:solidFill>
                            <a:srgbClr val="FFFFFF"/>
                          </a:solidFill>
                          <a:latin typeface="Trebuchet MS"/>
                        </a:rPr>
                        <a:t>C3</a:t>
                      </a:r>
                      <a:r>
                        <a:rPr lang="fr-FR" sz="1200" b="1" i="0" u="none" strike="noStrike">
                          <a:solidFill>
                            <a:srgbClr val="FFFFFF"/>
                          </a:solidFill>
                          <a:latin typeface="Calibri"/>
                        </a:rPr>
                        <a:t> </a:t>
                      </a:r>
                      <a:endParaRPr lang="fr-FR" sz="1200" b="1" i="0" u="none" strike="noStrike">
                        <a:solidFill>
                          <a:srgbClr val="FFFFFF"/>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6618"/>
                    </a:solidFill>
                  </a:tcPr>
                </a:tc>
                <a:tc>
                  <a:txBody>
                    <a:bodyPr/>
                    <a:lstStyle/>
                    <a:p>
                      <a:pPr algn="l" rtl="0" fontAlgn="ctr"/>
                      <a:r>
                        <a:rPr lang="fr-FR" sz="1200" b="0" i="0" u="none" strike="noStrike" dirty="0">
                          <a:solidFill>
                            <a:srgbClr val="000000"/>
                          </a:solidFill>
                          <a:latin typeface="Trebuchet MS"/>
                        </a:rPr>
                        <a:t>Cousu, </a:t>
                      </a:r>
                      <a:r>
                        <a:rPr lang="fr-FR" sz="1200" b="0" i="0" u="none" strike="noStrike" dirty="0" err="1">
                          <a:solidFill>
                            <a:srgbClr val="000000"/>
                          </a:solidFill>
                          <a:latin typeface="Trebuchet MS"/>
                        </a:rPr>
                        <a:t>bent</a:t>
                      </a:r>
                      <a:r>
                        <a:rPr lang="fr-FR" sz="1200" b="0" i="0" u="none" strike="noStrike" dirty="0">
                          <a:solidFill>
                            <a:srgbClr val="000000"/>
                          </a:solidFill>
                          <a:latin typeface="Trebuchet MS"/>
                        </a:rPr>
                        <a:t>. en poudre, </a:t>
                      </a:r>
                      <a:r>
                        <a:rPr lang="fr-FR" sz="1200" b="0" i="0" u="none" strike="noStrike" dirty="0" smtClean="0">
                          <a:solidFill>
                            <a:srgbClr val="000000"/>
                          </a:solidFill>
                          <a:latin typeface="Trebuchet MS"/>
                        </a:rPr>
                        <a:t>préhydraté,</a:t>
                      </a:r>
                    </a:p>
                    <a:p>
                      <a:pPr algn="l" rtl="0" fontAlgn="ctr"/>
                      <a:r>
                        <a:rPr lang="fr-FR" sz="1200" b="0" i="0" u="none" strike="noStrike" dirty="0" smtClean="0">
                          <a:solidFill>
                            <a:srgbClr val="000000"/>
                          </a:solidFill>
                          <a:latin typeface="Trebuchet MS"/>
                        </a:rPr>
                        <a:t>5 </a:t>
                      </a:r>
                      <a:r>
                        <a:rPr lang="fr-FR" sz="1200" b="0" i="0" u="none" strike="noStrike" dirty="0">
                          <a:solidFill>
                            <a:srgbClr val="000000"/>
                          </a:solidFill>
                          <a:latin typeface="Trebuchet MS"/>
                        </a:rPr>
                        <a:t>cycles G/D</a:t>
                      </a:r>
                      <a:r>
                        <a:rPr lang="fr-FR" sz="1200" b="0" i="0" u="none" strike="noStrike" dirty="0">
                          <a:solidFill>
                            <a:srgbClr val="000000"/>
                          </a:solidFill>
                          <a:latin typeface="Calibri"/>
                        </a:rPr>
                        <a:t> </a:t>
                      </a:r>
                      <a:endParaRPr lang="fr-FR" sz="1200" b="0" i="0" u="none" strike="noStrike" dirty="0">
                        <a:solidFill>
                          <a:srgbClr val="00000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ctr" rtl="0" fontAlgn="ctr"/>
                      <a:r>
                        <a:rPr lang="fr-FR" sz="2000" b="1" i="0" u="none" strike="noStrike" dirty="0">
                          <a:solidFill>
                            <a:srgbClr val="FF0000"/>
                          </a:solidFill>
                          <a:latin typeface="Trebuchet MS"/>
                        </a:rPr>
                        <a:t>2,36 x 10</a:t>
                      </a:r>
                      <a:r>
                        <a:rPr lang="fr-FR" sz="2000" b="1" i="0" u="none" strike="noStrike" baseline="30000" dirty="0">
                          <a:solidFill>
                            <a:srgbClr val="FF0000"/>
                          </a:solidFill>
                          <a:latin typeface="Trebuchet MS"/>
                        </a:rPr>
                        <a:t>-6</a:t>
                      </a:r>
                      <a:r>
                        <a:rPr lang="fr-FR" sz="2000" b="1" i="0" u="none" strike="noStrike" dirty="0">
                          <a:solidFill>
                            <a:srgbClr val="FF0000"/>
                          </a:solidFill>
                          <a:latin typeface="Calibri"/>
                        </a:rPr>
                        <a:t> </a:t>
                      </a:r>
                      <a:endParaRPr lang="fr-FR" sz="2000" b="1" i="0" u="none" strike="noStrike" dirty="0">
                        <a:solidFill>
                          <a:srgbClr val="FF000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ctr" rtl="0" fontAlgn="ctr"/>
                      <a:r>
                        <a:rPr lang="fr-FR" sz="1600" b="1" i="0" u="none" strike="noStrike" dirty="0">
                          <a:solidFill>
                            <a:srgbClr val="FF6600"/>
                          </a:solidFill>
                          <a:latin typeface="Trebuchet MS"/>
                        </a:rPr>
                        <a:t>1,03 x 10</a:t>
                      </a:r>
                      <a:r>
                        <a:rPr lang="fr-FR" sz="1600" b="1" i="0" u="none" strike="noStrike" baseline="30000" dirty="0">
                          <a:solidFill>
                            <a:srgbClr val="FF6600"/>
                          </a:solidFill>
                          <a:latin typeface="Trebuchet MS"/>
                        </a:rPr>
                        <a:t>-8</a:t>
                      </a:r>
                      <a:r>
                        <a:rPr lang="fr-FR" sz="1600" b="1" i="0" u="none" strike="noStrike" dirty="0">
                          <a:solidFill>
                            <a:srgbClr val="FF6600"/>
                          </a:solidFill>
                          <a:latin typeface="Calibri"/>
                        </a:rPr>
                        <a:t> </a:t>
                      </a:r>
                      <a:endParaRPr lang="fr-FR" sz="1600" b="1" i="0" u="none" strike="noStrike" dirty="0">
                        <a:solidFill>
                          <a:srgbClr val="FF660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algn="ctr" rtl="0" fontAlgn="ctr"/>
                      <a:r>
                        <a:rPr lang="fr-FR" sz="1600" b="1" i="0" u="none" strike="noStrike" dirty="0">
                          <a:solidFill>
                            <a:srgbClr val="00B050"/>
                          </a:solidFill>
                          <a:latin typeface="Trebuchet MS"/>
                        </a:rPr>
                        <a:t>4,25 x 10</a:t>
                      </a:r>
                      <a:r>
                        <a:rPr lang="fr-FR" sz="1600" b="1" i="0" u="none" strike="noStrike" baseline="30000" dirty="0">
                          <a:solidFill>
                            <a:srgbClr val="00B050"/>
                          </a:solidFill>
                          <a:latin typeface="Trebuchet MS"/>
                        </a:rPr>
                        <a:t>-11</a:t>
                      </a:r>
                      <a:r>
                        <a:rPr lang="fr-FR" sz="1600" b="1" i="0" u="none" strike="noStrike" dirty="0">
                          <a:solidFill>
                            <a:srgbClr val="00B050"/>
                          </a:solidFill>
                          <a:latin typeface="Calibri"/>
                        </a:rPr>
                        <a:t> </a:t>
                      </a:r>
                      <a:endParaRPr lang="fr-FR" sz="1600" b="1" i="0" u="none" strike="noStrike" dirty="0">
                        <a:solidFill>
                          <a:srgbClr val="00B050"/>
                        </a:solidFill>
                        <a:latin typeface="Trebuchet MS"/>
                      </a:endParaRPr>
                    </a:p>
                  </a:txBody>
                  <a:tcPr marL="5806" marR="5806" marT="580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20000"/>
                        <a:lumOff val="80000"/>
                      </a:schemeClr>
                    </a:solidFill>
                  </a:tcPr>
                </a:tc>
              </a:tr>
            </a:tbl>
          </a:graphicData>
        </a:graphic>
      </p:graphicFrame>
      <p:sp>
        <p:nvSpPr>
          <p:cNvPr id="7" name="Rectangle 6"/>
          <p:cNvSpPr/>
          <p:nvPr/>
        </p:nvSpPr>
        <p:spPr>
          <a:xfrm>
            <a:off x="3275856" y="5589240"/>
            <a:ext cx="2088232" cy="1008112"/>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Conductivité hydraulique</a:t>
            </a:r>
          </a:p>
          <a:p>
            <a:pPr algn="ctr"/>
            <a:r>
              <a:rPr lang="fr-FR" dirty="0" smtClean="0">
                <a:solidFill>
                  <a:srgbClr val="FF0000"/>
                </a:solidFill>
              </a:rPr>
              <a:t>x 10</a:t>
            </a:r>
            <a:r>
              <a:rPr lang="fr-FR" baseline="30000" dirty="0" smtClean="0">
                <a:solidFill>
                  <a:srgbClr val="FF0000"/>
                </a:solidFill>
              </a:rPr>
              <a:t>2</a:t>
            </a:r>
            <a:endParaRPr lang="fr-FR" baseline="30000" dirty="0">
              <a:solidFill>
                <a:srgbClr val="FF0000"/>
              </a:solidFill>
            </a:endParaRPr>
          </a:p>
        </p:txBody>
      </p:sp>
      <p:pic>
        <p:nvPicPr>
          <p:cNvPr id="5121" name="Picture 1"/>
          <p:cNvPicPr>
            <a:picLocks noChangeAspect="1" noChangeArrowheads="1"/>
          </p:cNvPicPr>
          <p:nvPr/>
        </p:nvPicPr>
        <p:blipFill>
          <a:blip r:embed="rId2" cstate="print"/>
          <a:srcRect/>
          <a:stretch>
            <a:fillRect/>
          </a:stretch>
        </p:blipFill>
        <p:spPr bwMode="auto">
          <a:xfrm>
            <a:off x="1475656" y="5805264"/>
            <a:ext cx="714375" cy="666750"/>
          </a:xfrm>
          <a:prstGeom prst="rect">
            <a:avLst/>
          </a:prstGeom>
          <a:noFill/>
          <a:ln w="9525">
            <a:noFill/>
            <a:miter lim="800000"/>
            <a:headEnd/>
            <a:tailEnd/>
          </a:ln>
        </p:spPr>
      </p:pic>
      <p:sp>
        <p:nvSpPr>
          <p:cNvPr id="9" name="Flèche droite 8"/>
          <p:cNvSpPr/>
          <p:nvPr/>
        </p:nvSpPr>
        <p:spPr>
          <a:xfrm>
            <a:off x="2339752" y="5949280"/>
            <a:ext cx="720080" cy="360040"/>
          </a:xfrm>
          <a:prstGeom prst="right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0000"/>
              </a:solidFill>
            </a:endParaRPr>
          </a:p>
        </p:txBody>
      </p:sp>
    </p:spTree>
    <p:extLst>
      <p:ext uri="{BB962C8B-B14F-4D97-AF65-F5344CB8AC3E}">
        <p14:creationId xmlns:p14="http://schemas.microsoft.com/office/powerpoint/2010/main" val="30410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0"/>
            <a:ext cx="6447501" cy="1412776"/>
          </a:xfrm>
        </p:spPr>
        <p:txBody>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620688"/>
            <a:ext cx="8635999" cy="864096"/>
          </a:xfrm>
        </p:spPr>
        <p:txBody>
          <a:bodyPr>
            <a:noAutofit/>
          </a:bodyPr>
          <a:lstStyle/>
          <a:p>
            <a:pPr>
              <a:lnSpc>
                <a:spcPct val="120000"/>
              </a:lnSpc>
              <a:spcBef>
                <a:spcPts val="0"/>
              </a:spcBef>
            </a:pPr>
            <a:r>
              <a:rPr lang="fr-FR" b="1" dirty="0" smtClean="0"/>
              <a:t>3 - RÉSULTATS APRÈS GEL-DÉGEL</a:t>
            </a:r>
          </a:p>
          <a:p>
            <a:pPr marL="0" indent="0">
              <a:lnSpc>
                <a:spcPct val="120000"/>
              </a:lnSpc>
              <a:spcBef>
                <a:spcPts val="0"/>
              </a:spcBef>
              <a:buNone/>
            </a:pPr>
            <a:r>
              <a:rPr lang="fr-FR" dirty="0" smtClean="0">
                <a:solidFill>
                  <a:srgbClr val="00B0F0"/>
                </a:solidFill>
              </a:rPr>
              <a:t>	</a:t>
            </a:r>
            <a:r>
              <a:rPr lang="fr-FR" i="1" dirty="0" smtClean="0">
                <a:solidFill>
                  <a:srgbClr val="00B0F0"/>
                </a:solidFill>
              </a:rPr>
              <a:t>Perméabilité</a:t>
            </a: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a:spcBef>
                <a:spcPts val="0"/>
              </a:spcBef>
              <a:buNone/>
            </a:pPr>
            <a:endParaRPr lang="fr-FR" dirty="0" smtClean="0"/>
          </a:p>
          <a:p>
            <a:pPr>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26</a:t>
            </a:fld>
            <a:endParaRPr lang="fr-FR" sz="2000" dirty="0">
              <a:solidFill>
                <a:srgbClr val="90C226"/>
              </a:solidFill>
            </a:endParaRPr>
          </a:p>
        </p:txBody>
      </p:sp>
      <p:sp>
        <p:nvSpPr>
          <p:cNvPr id="7" name="Rectangle 6"/>
          <p:cNvSpPr/>
          <p:nvPr/>
        </p:nvSpPr>
        <p:spPr>
          <a:xfrm>
            <a:off x="179512" y="3068960"/>
            <a:ext cx="2088232" cy="1008112"/>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Conductivité hydraulique</a:t>
            </a:r>
          </a:p>
          <a:p>
            <a:pPr algn="ctr"/>
            <a:r>
              <a:rPr lang="fr-FR" dirty="0" smtClean="0">
                <a:solidFill>
                  <a:srgbClr val="FF0000"/>
                </a:solidFill>
              </a:rPr>
              <a:t>x 10</a:t>
            </a:r>
            <a:r>
              <a:rPr lang="fr-FR" baseline="30000" dirty="0" smtClean="0">
                <a:solidFill>
                  <a:srgbClr val="FF0000"/>
                </a:solidFill>
              </a:rPr>
              <a:t>2</a:t>
            </a:r>
            <a:r>
              <a:rPr lang="fr-FR" dirty="0" smtClean="0">
                <a:solidFill>
                  <a:srgbClr val="FF0000"/>
                </a:solidFill>
              </a:rPr>
              <a:t> à 10</a:t>
            </a:r>
            <a:r>
              <a:rPr lang="fr-FR" baseline="30000" dirty="0" smtClean="0">
                <a:solidFill>
                  <a:srgbClr val="FF0000"/>
                </a:solidFill>
              </a:rPr>
              <a:t>3</a:t>
            </a:r>
            <a:endParaRPr lang="fr-FR" baseline="30000" dirty="0">
              <a:solidFill>
                <a:srgbClr val="FF0000"/>
              </a:solidFill>
            </a:endParaRPr>
          </a:p>
        </p:txBody>
      </p:sp>
      <p:pic>
        <p:nvPicPr>
          <p:cNvPr id="50178" name="Picture 2"/>
          <p:cNvPicPr>
            <a:picLocks noChangeAspect="1" noChangeArrowheads="1"/>
          </p:cNvPicPr>
          <p:nvPr/>
        </p:nvPicPr>
        <p:blipFill>
          <a:blip r:embed="rId2" cstate="print"/>
          <a:srcRect/>
          <a:stretch>
            <a:fillRect/>
          </a:stretch>
        </p:blipFill>
        <p:spPr bwMode="auto">
          <a:xfrm>
            <a:off x="251520" y="1556792"/>
            <a:ext cx="2009775" cy="1476375"/>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3347864" y="1412776"/>
            <a:ext cx="2028825" cy="2219325"/>
          </a:xfrm>
          <a:prstGeom prst="rect">
            <a:avLst/>
          </a:prstGeom>
          <a:noFill/>
          <a:ln w="9525">
            <a:noFill/>
            <a:miter lim="800000"/>
            <a:headEnd/>
            <a:tailEnd/>
          </a:ln>
        </p:spPr>
      </p:pic>
      <p:pic>
        <p:nvPicPr>
          <p:cNvPr id="50180" name="Picture 4"/>
          <p:cNvPicPr>
            <a:picLocks noChangeAspect="1" noChangeArrowheads="1"/>
          </p:cNvPicPr>
          <p:nvPr/>
        </p:nvPicPr>
        <p:blipFill>
          <a:blip r:embed="rId4" cstate="print"/>
          <a:srcRect/>
          <a:stretch>
            <a:fillRect/>
          </a:stretch>
        </p:blipFill>
        <p:spPr bwMode="auto">
          <a:xfrm>
            <a:off x="2411760" y="2492896"/>
            <a:ext cx="771525" cy="742950"/>
          </a:xfrm>
          <a:prstGeom prst="rect">
            <a:avLst/>
          </a:prstGeom>
          <a:noFill/>
          <a:ln w="9525">
            <a:noFill/>
            <a:miter lim="800000"/>
            <a:headEnd/>
            <a:tailEnd/>
          </a:ln>
        </p:spPr>
      </p:pic>
      <p:sp>
        <p:nvSpPr>
          <p:cNvPr id="14" name="Rectangle 13"/>
          <p:cNvSpPr/>
          <p:nvPr/>
        </p:nvSpPr>
        <p:spPr>
          <a:xfrm>
            <a:off x="6660232" y="2276872"/>
            <a:ext cx="2088232" cy="1008112"/>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Conductivité hydraulique</a:t>
            </a:r>
          </a:p>
          <a:p>
            <a:pPr algn="ctr"/>
            <a:r>
              <a:rPr lang="fr-FR" dirty="0" smtClean="0">
                <a:solidFill>
                  <a:srgbClr val="FF0000"/>
                </a:solidFill>
              </a:rPr>
              <a:t>x 10</a:t>
            </a:r>
            <a:r>
              <a:rPr lang="fr-FR" baseline="30000" dirty="0" smtClean="0">
                <a:solidFill>
                  <a:srgbClr val="FF0000"/>
                </a:solidFill>
              </a:rPr>
              <a:t>2</a:t>
            </a:r>
            <a:endParaRPr lang="fr-FR" baseline="30000" dirty="0">
              <a:solidFill>
                <a:srgbClr val="FF0000"/>
              </a:solidFill>
            </a:endParaRPr>
          </a:p>
        </p:txBody>
      </p:sp>
      <p:sp>
        <p:nvSpPr>
          <p:cNvPr id="16" name="Rectangle 15"/>
          <p:cNvSpPr/>
          <p:nvPr/>
        </p:nvSpPr>
        <p:spPr>
          <a:xfrm>
            <a:off x="3779912" y="4941168"/>
            <a:ext cx="2088232" cy="1008112"/>
          </a:xfrm>
          <a:prstGeom prst="rect">
            <a:avLst/>
          </a:prstGeom>
          <a:solidFill>
            <a:srgbClr val="FFFF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Conductivité hydraulique</a:t>
            </a:r>
          </a:p>
          <a:p>
            <a:pPr algn="ctr"/>
            <a:r>
              <a:rPr lang="fr-FR" sz="2000" b="1" dirty="0" smtClean="0">
                <a:solidFill>
                  <a:srgbClr val="FF0000"/>
                </a:solidFill>
              </a:rPr>
              <a:t>x 10</a:t>
            </a:r>
            <a:r>
              <a:rPr lang="fr-FR" sz="2000" b="1" baseline="30000" dirty="0" smtClean="0">
                <a:solidFill>
                  <a:srgbClr val="FF0000"/>
                </a:solidFill>
              </a:rPr>
              <a:t>4</a:t>
            </a:r>
            <a:r>
              <a:rPr lang="fr-FR" sz="2000" b="1" dirty="0" smtClean="0">
                <a:solidFill>
                  <a:srgbClr val="FF0000"/>
                </a:solidFill>
              </a:rPr>
              <a:t> à 10</a:t>
            </a:r>
            <a:r>
              <a:rPr lang="fr-FR" sz="2000" b="1" baseline="30000" dirty="0" smtClean="0">
                <a:solidFill>
                  <a:srgbClr val="FF0000"/>
                </a:solidFill>
              </a:rPr>
              <a:t>5</a:t>
            </a:r>
            <a:endParaRPr lang="fr-FR" sz="2000" b="1" baseline="30000" dirty="0">
              <a:solidFill>
                <a:srgbClr val="FF0000"/>
              </a:solidFill>
            </a:endParaRPr>
          </a:p>
        </p:txBody>
      </p:sp>
      <p:sp>
        <p:nvSpPr>
          <p:cNvPr id="17" name="ZoneTexte 16"/>
          <p:cNvSpPr txBox="1"/>
          <p:nvPr/>
        </p:nvSpPr>
        <p:spPr>
          <a:xfrm>
            <a:off x="467544" y="5229200"/>
            <a:ext cx="2520280" cy="553998"/>
          </a:xfrm>
          <a:prstGeom prst="rect">
            <a:avLst/>
          </a:prstGeom>
          <a:noFill/>
        </p:spPr>
        <p:txBody>
          <a:bodyPr wrap="square" rtlCol="0">
            <a:spAutoFit/>
          </a:bodyPr>
          <a:lstStyle/>
          <a:p>
            <a:r>
              <a:rPr lang="fr-FR" sz="3000" dirty="0" smtClean="0">
                <a:solidFill>
                  <a:srgbClr val="FF0000"/>
                </a:solidFill>
              </a:rPr>
              <a:t>BILAN</a:t>
            </a:r>
            <a:endParaRPr lang="fr-FR" sz="3000" dirty="0">
              <a:solidFill>
                <a:srgbClr val="FF0000"/>
              </a:solidFill>
            </a:endParaRPr>
          </a:p>
        </p:txBody>
      </p:sp>
      <p:sp>
        <p:nvSpPr>
          <p:cNvPr id="18" name="Flèche droite 17"/>
          <p:cNvSpPr/>
          <p:nvPr/>
        </p:nvSpPr>
        <p:spPr>
          <a:xfrm>
            <a:off x="1907704" y="5301208"/>
            <a:ext cx="1656184" cy="360040"/>
          </a:xfrm>
          <a:prstGeom prst="right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0000"/>
              </a:solidFill>
            </a:endParaRPr>
          </a:p>
        </p:txBody>
      </p:sp>
      <p:sp>
        <p:nvSpPr>
          <p:cNvPr id="5" name="Flèche droite 4"/>
          <p:cNvSpPr/>
          <p:nvPr/>
        </p:nvSpPr>
        <p:spPr>
          <a:xfrm>
            <a:off x="5550214" y="2467331"/>
            <a:ext cx="936104" cy="794079"/>
          </a:xfrm>
          <a:prstGeom prs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rgbClr val="FF0000"/>
              </a:solidFill>
            </a:endParaRPr>
          </a:p>
        </p:txBody>
      </p:sp>
    </p:spTree>
    <p:extLst>
      <p:ext uri="{BB962C8B-B14F-4D97-AF65-F5344CB8AC3E}">
        <p14:creationId xmlns:p14="http://schemas.microsoft.com/office/powerpoint/2010/main" val="30410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0"/>
            <a:ext cx="6447501" cy="1052736"/>
          </a:xfrm>
        </p:spPr>
        <p:txBody>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620688"/>
            <a:ext cx="6447501" cy="648072"/>
          </a:xfrm>
        </p:spPr>
        <p:txBody>
          <a:bodyPr>
            <a:normAutofit fontScale="25000" lnSpcReduction="20000"/>
          </a:bodyPr>
          <a:lstStyle/>
          <a:p>
            <a:pPr>
              <a:spcBef>
                <a:spcPts val="0"/>
              </a:spcBef>
            </a:pPr>
            <a:r>
              <a:rPr lang="fr-FR" sz="7200" b="1" dirty="0" smtClean="0"/>
              <a:t>3 - RÉSULTATS APRÈS GEL-DÉGEL</a:t>
            </a:r>
          </a:p>
          <a:p>
            <a:pPr>
              <a:spcBef>
                <a:spcPts val="0"/>
              </a:spcBef>
            </a:pPr>
            <a:endParaRPr lang="fr-FR" sz="1600" dirty="0"/>
          </a:p>
          <a:p>
            <a:pPr marL="0" indent="0">
              <a:spcBef>
                <a:spcPts val="0"/>
              </a:spcBef>
              <a:buNone/>
            </a:pPr>
            <a:r>
              <a:rPr lang="fr-FR" sz="7200" i="1" dirty="0" smtClean="0">
                <a:solidFill>
                  <a:srgbClr val="00B0F0"/>
                </a:solidFill>
              </a:rPr>
              <a:t>	Observations visuelles</a:t>
            </a:r>
          </a:p>
          <a:p>
            <a:pPr marL="0" indent="0">
              <a:spcBef>
                <a:spcPts val="0"/>
              </a:spcBef>
              <a:buNone/>
            </a:pPr>
            <a:endParaRPr lang="fr-FR" i="1" dirty="0" smtClean="0">
              <a:solidFill>
                <a:srgbClr val="00B0F0"/>
              </a:solidFill>
            </a:endParaRPr>
          </a:p>
          <a:p>
            <a:pPr marL="0" indent="0">
              <a:spcBef>
                <a:spcPts val="0"/>
              </a:spcBef>
              <a:buNone/>
            </a:pPr>
            <a:endParaRPr lang="fr-FR" i="1" dirty="0" smtClean="0">
              <a:solidFill>
                <a:srgbClr val="00B0F0"/>
              </a:solidFill>
            </a:endParaRPr>
          </a:p>
          <a:p>
            <a:pPr marL="0" indent="0">
              <a:spcBef>
                <a:spcPts val="0"/>
              </a:spcBef>
              <a:buNone/>
            </a:pPr>
            <a:endParaRPr lang="fr-FR" i="1" dirty="0" smtClean="0">
              <a:solidFill>
                <a:srgbClr val="00B0F0"/>
              </a:solidFill>
            </a:endParaRPr>
          </a:p>
          <a:p>
            <a:pPr marL="0" indent="0">
              <a:spcBef>
                <a:spcPts val="0"/>
              </a:spcBef>
              <a:buNone/>
            </a:pPr>
            <a:endParaRPr lang="fr-FR" i="1" dirty="0" smtClean="0">
              <a:solidFill>
                <a:srgbClr val="00B0F0"/>
              </a:solidFill>
            </a:endParaRPr>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sz="4800" dirty="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endParaRPr lang="fr-FR" sz="4800" dirty="0" smtClean="0"/>
          </a:p>
          <a:p>
            <a:pPr marL="0" indent="0">
              <a:spcBef>
                <a:spcPts val="0"/>
              </a:spcBef>
              <a:buNone/>
            </a:pPr>
            <a:r>
              <a:rPr lang="fr-FR" sz="4800" dirty="0" smtClean="0"/>
              <a:t>            </a:t>
            </a:r>
            <a:endParaRPr lang="fr-FR" sz="4800" i="1" dirty="0" smtClean="0"/>
          </a:p>
          <a:p>
            <a:pPr marL="0" indent="0">
              <a:spcBef>
                <a:spcPts val="0"/>
              </a:spcBef>
              <a:buNone/>
            </a:pPr>
            <a:endParaRPr lang="fr-FR" sz="4800" i="1" dirty="0"/>
          </a:p>
          <a:p>
            <a:pPr marL="0" indent="0">
              <a:spcBef>
                <a:spcPts val="0"/>
              </a:spcBef>
              <a:buNone/>
            </a:pPr>
            <a:endParaRPr lang="fr-FR" sz="4800" i="1" dirty="0" smtClean="0"/>
          </a:p>
          <a:p>
            <a:pPr marL="0" indent="0">
              <a:spcBef>
                <a:spcPts val="0"/>
              </a:spcBef>
              <a:buNone/>
            </a:pPr>
            <a:endParaRPr lang="fr-FR" sz="4800" i="1" dirty="0"/>
          </a:p>
          <a:p>
            <a:pPr marL="0" indent="0">
              <a:spcBef>
                <a:spcPts val="0"/>
              </a:spcBef>
              <a:buNone/>
            </a:pPr>
            <a:endParaRPr lang="fr-FR" sz="4800" i="1" dirty="0" smtClean="0"/>
          </a:p>
          <a:p>
            <a:pPr marL="0" indent="0">
              <a:spcBef>
                <a:spcPts val="0"/>
              </a:spcBef>
              <a:buNone/>
            </a:pPr>
            <a:endParaRPr lang="fr-FR" sz="4800" i="1" dirty="0"/>
          </a:p>
          <a:p>
            <a:pPr marL="0" indent="0">
              <a:spcBef>
                <a:spcPts val="0"/>
              </a:spcBef>
              <a:buNone/>
            </a:pPr>
            <a:endParaRPr lang="fr-FR" sz="4800" i="1" dirty="0" smtClean="0"/>
          </a:p>
          <a:p>
            <a:pPr marL="0" indent="0">
              <a:spcBef>
                <a:spcPts val="0"/>
              </a:spcBef>
              <a:buNone/>
            </a:pPr>
            <a:endParaRPr lang="fr-FR" sz="4800" i="1" dirty="0"/>
          </a:p>
          <a:p>
            <a:pPr marL="0" indent="0">
              <a:spcBef>
                <a:spcPts val="0"/>
              </a:spcBef>
              <a:buNone/>
            </a:pPr>
            <a:endParaRPr lang="fr-FR" sz="4800" i="1" dirty="0" smtClean="0"/>
          </a:p>
          <a:p>
            <a:pPr marL="0" indent="0">
              <a:spcBef>
                <a:spcPts val="0"/>
              </a:spcBef>
              <a:buNone/>
            </a:pPr>
            <a:endParaRPr lang="fr-FR" sz="4800" i="1" dirty="0"/>
          </a:p>
          <a:p>
            <a:pPr marL="0" indent="0">
              <a:spcBef>
                <a:spcPts val="0"/>
              </a:spcBef>
              <a:buNone/>
            </a:pPr>
            <a:endParaRPr lang="fr-FR" sz="4800" i="1" dirty="0" smtClean="0"/>
          </a:p>
          <a:p>
            <a:pPr marL="0" indent="0">
              <a:spcBef>
                <a:spcPts val="0"/>
              </a:spcBef>
              <a:buNone/>
            </a:pPr>
            <a:endParaRPr lang="fr-FR" sz="4800" i="1" dirty="0"/>
          </a:p>
          <a:p>
            <a:pPr marL="0" indent="0">
              <a:spcBef>
                <a:spcPts val="0"/>
              </a:spcBef>
              <a:buNone/>
            </a:pPr>
            <a:endParaRPr lang="fr-FR" sz="4800" i="1" dirty="0" smtClean="0"/>
          </a:p>
          <a:p>
            <a:pPr marL="0" indent="0">
              <a:spcBef>
                <a:spcPts val="0"/>
              </a:spcBef>
              <a:buNone/>
            </a:pPr>
            <a:endParaRPr lang="fr-FR" sz="4800" i="1" dirty="0"/>
          </a:p>
          <a:p>
            <a:pPr marL="0" indent="0">
              <a:spcBef>
                <a:spcPts val="0"/>
              </a:spcBef>
              <a:buNone/>
            </a:pPr>
            <a:endParaRPr lang="fr-FR" sz="4800" i="1" dirty="0" smtClean="0"/>
          </a:p>
          <a:p>
            <a:pPr marL="0" indent="0">
              <a:spcBef>
                <a:spcPts val="0"/>
              </a:spcBef>
              <a:buNone/>
            </a:pPr>
            <a:endParaRPr lang="fr-FR" sz="4800" i="1" dirty="0"/>
          </a:p>
          <a:p>
            <a:pPr marL="0" indent="0">
              <a:spcBef>
                <a:spcPts val="0"/>
              </a:spcBef>
              <a:buNone/>
            </a:pPr>
            <a:r>
              <a:rPr lang="fr-FR" sz="4800" i="1" dirty="0" smtClean="0"/>
              <a:t>                                    </a:t>
            </a:r>
            <a:endParaRPr lang="fr-FR" sz="4800" i="1" dirty="0"/>
          </a:p>
          <a:p>
            <a:pPr marL="0" indent="0">
              <a:spcBef>
                <a:spcPts val="0"/>
              </a:spcBef>
              <a:buNone/>
            </a:pPr>
            <a:endParaRPr lang="fr-FR" sz="800" i="1" dirty="0"/>
          </a:p>
        </p:txBody>
      </p:sp>
      <p:sp>
        <p:nvSpPr>
          <p:cNvPr id="4" name="Espace réservé du numéro de diapositive 3"/>
          <p:cNvSpPr>
            <a:spLocks noGrp="1"/>
          </p:cNvSpPr>
          <p:nvPr>
            <p:ph type="sldNum" sz="quarter" idx="12"/>
          </p:nvPr>
        </p:nvSpPr>
        <p:spPr>
          <a:xfrm>
            <a:off x="6444208" y="6133415"/>
            <a:ext cx="512504" cy="365125"/>
          </a:xfrm>
        </p:spPr>
        <p:txBody>
          <a:bodyPr/>
          <a:lstStyle/>
          <a:p>
            <a:fld id="{4425D716-7D06-43C1-B0CD-DEF639AB0D3E}" type="slidenum">
              <a:rPr lang="fr-FR" sz="2000" smtClean="0">
                <a:solidFill>
                  <a:srgbClr val="90C226"/>
                </a:solidFill>
              </a:rPr>
              <a:pPr/>
              <a:t>27</a:t>
            </a:fld>
            <a:endParaRPr lang="fr-FR" sz="2000" dirty="0">
              <a:solidFill>
                <a:srgbClr val="90C226"/>
              </a:solidFill>
            </a:endParaRPr>
          </a:p>
        </p:txBody>
      </p:sp>
      <p:pic>
        <p:nvPicPr>
          <p:cNvPr id="5" name="Image 4" descr="G:\DCIM\100OLYMP\P5180393.JPG"/>
          <p:cNvPicPr/>
          <p:nvPr/>
        </p:nvPicPr>
        <p:blipFill rotWithShape="1">
          <a:blip r:embed="rId2" cstate="print">
            <a:extLst>
              <a:ext uri="{28A0092B-C50C-407E-A947-70E740481C1C}">
                <a14:useLocalDpi xmlns:a14="http://schemas.microsoft.com/office/drawing/2010/main" val="0"/>
              </a:ext>
            </a:extLst>
          </a:blip>
          <a:srcRect t="20648"/>
          <a:stretch/>
        </p:blipFill>
        <p:spPr bwMode="auto">
          <a:xfrm>
            <a:off x="251520" y="3861048"/>
            <a:ext cx="3240360" cy="2304256"/>
          </a:xfrm>
          <a:prstGeom prst="rect">
            <a:avLst/>
          </a:prstGeom>
          <a:noFill/>
          <a:ln>
            <a:noFill/>
          </a:ln>
          <a:extLst>
            <a:ext uri="{53640926-AAD7-44D8-BBD7-CCE9431645EC}">
              <a14:shadowObscured xmlns:a14="http://schemas.microsoft.com/office/drawing/2010/main"/>
            </a:ext>
          </a:extLst>
        </p:spPr>
      </p:pic>
      <p:pic>
        <p:nvPicPr>
          <p:cNvPr id="6" name="Image 5" descr="G:\DCIM\100OLYMP\P6050517.JPG"/>
          <p:cNvPicPr/>
          <p:nvPr/>
        </p:nvPicPr>
        <p:blipFill rotWithShape="1">
          <a:blip r:embed="rId3" cstate="print">
            <a:extLst>
              <a:ext uri="{28A0092B-C50C-407E-A947-70E740481C1C}">
                <a14:useLocalDpi xmlns:a14="http://schemas.microsoft.com/office/drawing/2010/main" val="0"/>
              </a:ext>
            </a:extLst>
          </a:blip>
          <a:srcRect t="20021"/>
          <a:stretch/>
        </p:blipFill>
        <p:spPr bwMode="auto">
          <a:xfrm>
            <a:off x="251520" y="1196752"/>
            <a:ext cx="3240360" cy="2304256"/>
          </a:xfrm>
          <a:prstGeom prst="rect">
            <a:avLst/>
          </a:prstGeom>
          <a:noFill/>
          <a:ln>
            <a:noFill/>
          </a:ln>
          <a:extLst>
            <a:ext uri="{53640926-AAD7-44D8-BBD7-CCE9431645EC}">
              <a14:shadowObscured xmlns:a14="http://schemas.microsoft.com/office/drawing/2010/main"/>
            </a:ext>
          </a:extLst>
        </p:spPr>
      </p:pic>
      <p:pic>
        <p:nvPicPr>
          <p:cNvPr id="7" name="Image 6" descr="G:\DCIM\100OLYMP\P6050519.JPG"/>
          <p:cNvPicPr/>
          <p:nvPr/>
        </p:nvPicPr>
        <p:blipFill rotWithShape="1">
          <a:blip r:embed="rId4" cstate="print">
            <a:extLst>
              <a:ext uri="{28A0092B-C50C-407E-A947-70E740481C1C}">
                <a14:useLocalDpi xmlns:a14="http://schemas.microsoft.com/office/drawing/2010/main" val="0"/>
              </a:ext>
            </a:extLst>
          </a:blip>
          <a:srcRect t="11941" b="3358"/>
          <a:stretch/>
        </p:blipFill>
        <p:spPr bwMode="auto">
          <a:xfrm>
            <a:off x="3851920" y="1196752"/>
            <a:ext cx="3240360" cy="2304256"/>
          </a:xfrm>
          <a:prstGeom prst="rect">
            <a:avLst/>
          </a:prstGeom>
          <a:noFill/>
          <a:ln>
            <a:noFill/>
          </a:ln>
          <a:extLst>
            <a:ext uri="{53640926-AAD7-44D8-BBD7-CCE9431645EC}">
              <a14:shadowObscured xmlns:a14="http://schemas.microsoft.com/office/drawing/2010/main"/>
            </a:ext>
          </a:extLst>
        </p:spPr>
      </p:pic>
      <p:pic>
        <p:nvPicPr>
          <p:cNvPr id="8" name="Image 7" descr="G:\DCIM\100OLYMP\P4160347.JPG"/>
          <p:cNvPicPr/>
          <p:nvPr/>
        </p:nvPicPr>
        <p:blipFill rotWithShape="1">
          <a:blip r:embed="rId5" cstate="print">
            <a:extLst>
              <a:ext uri="{28A0092B-C50C-407E-A947-70E740481C1C}">
                <a14:useLocalDpi xmlns:a14="http://schemas.microsoft.com/office/drawing/2010/main" val="0"/>
              </a:ext>
            </a:extLst>
          </a:blip>
          <a:srcRect r="23314" b="37763"/>
          <a:stretch/>
        </p:blipFill>
        <p:spPr bwMode="auto">
          <a:xfrm>
            <a:off x="3851920" y="3861048"/>
            <a:ext cx="3240360" cy="2304256"/>
          </a:xfrm>
          <a:prstGeom prst="rect">
            <a:avLst/>
          </a:prstGeom>
          <a:noFill/>
          <a:ln>
            <a:noFill/>
          </a:ln>
          <a:extLst>
            <a:ext uri="{53640926-AAD7-44D8-BBD7-CCE9431645EC}">
              <a14:shadowObscured xmlns:a14="http://schemas.microsoft.com/office/drawing/2010/main"/>
            </a:ext>
          </a:extLst>
        </p:spPr>
      </p:pic>
      <p:sp>
        <p:nvSpPr>
          <p:cNvPr id="9" name="ZoneTexte 8"/>
          <p:cNvSpPr txBox="1"/>
          <p:nvPr/>
        </p:nvSpPr>
        <p:spPr>
          <a:xfrm>
            <a:off x="323528" y="3501008"/>
            <a:ext cx="3096344" cy="246221"/>
          </a:xfrm>
          <a:prstGeom prst="rect">
            <a:avLst/>
          </a:prstGeom>
          <a:noFill/>
        </p:spPr>
        <p:txBody>
          <a:bodyPr wrap="square" rtlCol="0">
            <a:spAutoFit/>
          </a:bodyPr>
          <a:lstStyle/>
          <a:p>
            <a:r>
              <a:rPr lang="fr-FR" sz="1000" i="1" dirty="0" smtClean="0"/>
              <a:t>Aiguilleté après échange cationique + gel / dégel</a:t>
            </a:r>
            <a:endParaRPr lang="fr-FR" sz="1000" dirty="0"/>
          </a:p>
        </p:txBody>
      </p:sp>
      <p:sp>
        <p:nvSpPr>
          <p:cNvPr id="10" name="ZoneTexte 9"/>
          <p:cNvSpPr txBox="1"/>
          <p:nvPr/>
        </p:nvSpPr>
        <p:spPr>
          <a:xfrm>
            <a:off x="3923928" y="3501008"/>
            <a:ext cx="3096344" cy="246221"/>
          </a:xfrm>
          <a:prstGeom prst="rect">
            <a:avLst/>
          </a:prstGeom>
          <a:noFill/>
        </p:spPr>
        <p:txBody>
          <a:bodyPr wrap="square" rtlCol="0">
            <a:spAutoFit/>
          </a:bodyPr>
          <a:lstStyle/>
          <a:p>
            <a:r>
              <a:rPr lang="fr-FR" sz="1000" i="1" dirty="0" smtClean="0"/>
              <a:t>Cousu après échange cationique + gel / dégel</a:t>
            </a:r>
            <a:endParaRPr lang="fr-FR" sz="1000" dirty="0"/>
          </a:p>
        </p:txBody>
      </p:sp>
      <p:sp>
        <p:nvSpPr>
          <p:cNvPr id="11" name="ZoneTexte 10"/>
          <p:cNvSpPr txBox="1"/>
          <p:nvPr/>
        </p:nvSpPr>
        <p:spPr>
          <a:xfrm>
            <a:off x="323528" y="6165304"/>
            <a:ext cx="3096344" cy="246221"/>
          </a:xfrm>
          <a:prstGeom prst="rect">
            <a:avLst/>
          </a:prstGeom>
          <a:noFill/>
        </p:spPr>
        <p:txBody>
          <a:bodyPr wrap="square" rtlCol="0">
            <a:spAutoFit/>
          </a:bodyPr>
          <a:lstStyle/>
          <a:p>
            <a:pPr algn="ctr"/>
            <a:r>
              <a:rPr lang="fr-FR" sz="1000" i="1" dirty="0" smtClean="0"/>
              <a:t>Aiguilleté témoin</a:t>
            </a:r>
            <a:endParaRPr lang="fr-FR" sz="1000" dirty="0"/>
          </a:p>
        </p:txBody>
      </p:sp>
      <p:sp>
        <p:nvSpPr>
          <p:cNvPr id="12" name="ZoneTexte 11"/>
          <p:cNvSpPr txBox="1"/>
          <p:nvPr/>
        </p:nvSpPr>
        <p:spPr>
          <a:xfrm>
            <a:off x="3923928" y="6165304"/>
            <a:ext cx="2592288" cy="246221"/>
          </a:xfrm>
          <a:prstGeom prst="rect">
            <a:avLst/>
          </a:prstGeom>
          <a:noFill/>
        </p:spPr>
        <p:txBody>
          <a:bodyPr wrap="square" rtlCol="0">
            <a:spAutoFit/>
          </a:bodyPr>
          <a:lstStyle/>
          <a:p>
            <a:pPr algn="ctr"/>
            <a:r>
              <a:rPr lang="fr-FR" sz="1000" i="1" dirty="0" smtClean="0"/>
              <a:t>Cousu témoin</a:t>
            </a:r>
            <a:endParaRPr lang="fr-FR" sz="1000" dirty="0"/>
          </a:p>
        </p:txBody>
      </p:sp>
    </p:spTree>
    <p:extLst>
      <p:ext uri="{BB962C8B-B14F-4D97-AF65-F5344CB8AC3E}">
        <p14:creationId xmlns:p14="http://schemas.microsoft.com/office/powerpoint/2010/main" val="2757639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1" y="260648"/>
            <a:ext cx="6447501" cy="1440160"/>
          </a:xfrm>
        </p:spPr>
        <p:txBody>
          <a:bodyPr/>
          <a:lstStyle/>
          <a:p>
            <a:pPr>
              <a:spcBef>
                <a:spcPts val="0"/>
              </a:spcBef>
            </a:pPr>
            <a:r>
              <a:rPr lang="fr-FR" dirty="0" smtClean="0"/>
              <a:t>Résultats</a:t>
            </a:r>
            <a:endParaRPr lang="fr-FR" dirty="0"/>
          </a:p>
        </p:txBody>
      </p:sp>
      <p:sp>
        <p:nvSpPr>
          <p:cNvPr id="3" name="Espace réservé du contenu 2"/>
          <p:cNvSpPr>
            <a:spLocks noGrp="1"/>
          </p:cNvSpPr>
          <p:nvPr>
            <p:ph idx="1"/>
          </p:nvPr>
        </p:nvSpPr>
        <p:spPr>
          <a:xfrm>
            <a:off x="508001" y="1340768"/>
            <a:ext cx="8635999" cy="4896544"/>
          </a:xfrm>
        </p:spPr>
        <p:txBody>
          <a:bodyPr>
            <a:noAutofit/>
          </a:bodyPr>
          <a:lstStyle/>
          <a:p>
            <a:pPr>
              <a:lnSpc>
                <a:spcPct val="120000"/>
              </a:lnSpc>
              <a:spcBef>
                <a:spcPts val="0"/>
              </a:spcBef>
            </a:pPr>
            <a:r>
              <a:rPr lang="fr-FR" b="1" dirty="0" smtClean="0"/>
              <a:t>3 - RÉSULTATS APRÈS GEL-DÉGEL</a:t>
            </a:r>
          </a:p>
          <a:p>
            <a:pPr>
              <a:lnSpc>
                <a:spcPct val="120000"/>
              </a:lnSpc>
              <a:spcBef>
                <a:spcPts val="0"/>
              </a:spcBef>
            </a:pPr>
            <a:endParaRPr lang="fr-FR" b="1" dirty="0" smtClean="0"/>
          </a:p>
          <a:p>
            <a:pPr>
              <a:lnSpc>
                <a:spcPct val="120000"/>
              </a:lnSpc>
              <a:spcBef>
                <a:spcPts val="0"/>
              </a:spcBef>
            </a:pPr>
            <a:endParaRPr lang="fr-FR" b="1" dirty="0" smtClean="0"/>
          </a:p>
          <a:p>
            <a:pPr>
              <a:lnSpc>
                <a:spcPct val="120000"/>
              </a:lnSpc>
              <a:spcBef>
                <a:spcPts val="0"/>
              </a:spcBef>
              <a:buFont typeface="Wingdings" pitchFamily="2" charset="2"/>
              <a:buChar char="à"/>
            </a:pPr>
            <a:r>
              <a:rPr lang="fr-FR" b="1" dirty="0" smtClean="0">
                <a:sym typeface="Wingdings" pitchFamily="2" charset="2"/>
              </a:rPr>
              <a:t>Impact des facteurs d’influence testés :</a:t>
            </a:r>
          </a:p>
          <a:p>
            <a:pPr>
              <a:lnSpc>
                <a:spcPct val="120000"/>
              </a:lnSpc>
              <a:spcBef>
                <a:spcPts val="0"/>
              </a:spcBef>
              <a:buFont typeface="Wingdings" pitchFamily="2" charset="2"/>
              <a:buChar char="à"/>
            </a:pPr>
            <a:endParaRPr lang="fr-FR" b="1" dirty="0" smtClean="0">
              <a:sym typeface="Wingdings" pitchFamily="2" charset="2"/>
            </a:endParaRPr>
          </a:p>
          <a:p>
            <a:pPr>
              <a:lnSpc>
                <a:spcPct val="120000"/>
              </a:lnSpc>
              <a:spcBef>
                <a:spcPts val="0"/>
              </a:spcBef>
              <a:buNone/>
            </a:pPr>
            <a:endParaRPr lang="fr-FR" b="1" dirty="0" smtClean="0">
              <a:sym typeface="Wingdings" pitchFamily="2" charset="2"/>
            </a:endParaRPr>
          </a:p>
          <a:p>
            <a:pPr>
              <a:lnSpc>
                <a:spcPct val="120000"/>
              </a:lnSpc>
              <a:spcBef>
                <a:spcPts val="0"/>
              </a:spcBef>
              <a:buNone/>
            </a:pPr>
            <a:r>
              <a:rPr lang="fr-FR" b="1" dirty="0" smtClean="0">
                <a:sym typeface="Wingdings" pitchFamily="2" charset="2"/>
              </a:rPr>
              <a:t>	</a:t>
            </a:r>
            <a:r>
              <a:rPr lang="fr-FR" b="1" dirty="0" smtClean="0">
                <a:solidFill>
                  <a:srgbClr val="00B050"/>
                </a:solidFill>
                <a:sym typeface="Wingdings" pitchFamily="2" charset="2"/>
              </a:rPr>
              <a:t>- </a:t>
            </a:r>
            <a:r>
              <a:rPr lang="fr-FR" b="1" u="sng" dirty="0" smtClean="0">
                <a:solidFill>
                  <a:srgbClr val="00B050"/>
                </a:solidFill>
                <a:sym typeface="Wingdings" pitchFamily="2" charset="2"/>
              </a:rPr>
              <a:t>préhydratation</a:t>
            </a:r>
            <a:r>
              <a:rPr lang="fr-FR" b="1" dirty="0" smtClean="0">
                <a:solidFill>
                  <a:srgbClr val="00B050"/>
                </a:solidFill>
                <a:sym typeface="Wingdings" pitchFamily="2" charset="2"/>
              </a:rPr>
              <a:t>  pas d’effet vérifié</a:t>
            </a:r>
          </a:p>
          <a:p>
            <a:pPr>
              <a:lnSpc>
                <a:spcPct val="120000"/>
              </a:lnSpc>
              <a:spcBef>
                <a:spcPts val="0"/>
              </a:spcBef>
              <a:buNone/>
            </a:pPr>
            <a:endParaRPr lang="fr-FR" b="1" dirty="0" smtClean="0">
              <a:solidFill>
                <a:srgbClr val="00B050"/>
              </a:solidFill>
              <a:sym typeface="Wingdings" pitchFamily="2" charset="2"/>
            </a:endParaRPr>
          </a:p>
          <a:p>
            <a:pPr>
              <a:lnSpc>
                <a:spcPct val="120000"/>
              </a:lnSpc>
              <a:spcBef>
                <a:spcPts val="0"/>
              </a:spcBef>
              <a:buNone/>
            </a:pPr>
            <a:r>
              <a:rPr lang="fr-FR" b="1" dirty="0" smtClean="0">
                <a:solidFill>
                  <a:srgbClr val="00B050"/>
                </a:solidFill>
                <a:sym typeface="Wingdings" pitchFamily="2" charset="2"/>
              </a:rPr>
              <a:t>	- </a:t>
            </a:r>
            <a:r>
              <a:rPr lang="fr-FR" b="1" u="sng" dirty="0" smtClean="0">
                <a:solidFill>
                  <a:srgbClr val="00B050"/>
                </a:solidFill>
                <a:sym typeface="Wingdings" pitchFamily="2" charset="2"/>
              </a:rPr>
              <a:t>type de liaisonnement</a:t>
            </a:r>
            <a:r>
              <a:rPr lang="fr-FR" b="1" dirty="0" smtClean="0">
                <a:solidFill>
                  <a:srgbClr val="00B050"/>
                </a:solidFill>
                <a:sym typeface="Wingdings" pitchFamily="2" charset="2"/>
              </a:rPr>
              <a:t>  pas d’effet vérifié dû au G-D</a:t>
            </a:r>
          </a:p>
          <a:p>
            <a:pPr>
              <a:lnSpc>
                <a:spcPct val="120000"/>
              </a:lnSpc>
              <a:spcBef>
                <a:spcPts val="0"/>
              </a:spcBef>
              <a:buNone/>
            </a:pPr>
            <a:endParaRPr lang="fr-FR" b="1" dirty="0" smtClean="0">
              <a:solidFill>
                <a:srgbClr val="00B050"/>
              </a:solidFill>
              <a:sym typeface="Wingdings" pitchFamily="2" charset="2"/>
            </a:endParaRPr>
          </a:p>
          <a:p>
            <a:pPr>
              <a:lnSpc>
                <a:spcPct val="120000"/>
              </a:lnSpc>
              <a:spcBef>
                <a:spcPts val="0"/>
              </a:spcBef>
              <a:buNone/>
            </a:pPr>
            <a:r>
              <a:rPr lang="fr-FR" b="1" dirty="0" smtClean="0">
                <a:solidFill>
                  <a:srgbClr val="00B050"/>
                </a:solidFill>
                <a:sym typeface="Wingdings" pitchFamily="2" charset="2"/>
              </a:rPr>
              <a:t>	- </a:t>
            </a:r>
            <a:r>
              <a:rPr lang="fr-FR" b="1" u="sng" dirty="0" smtClean="0">
                <a:solidFill>
                  <a:srgbClr val="00B050"/>
                </a:solidFill>
                <a:sym typeface="Wingdings" pitchFamily="2" charset="2"/>
              </a:rPr>
              <a:t>nombre de cycles de G-D</a:t>
            </a:r>
            <a:r>
              <a:rPr lang="fr-FR" b="1" dirty="0" smtClean="0">
                <a:solidFill>
                  <a:srgbClr val="00B050"/>
                </a:solidFill>
                <a:sym typeface="Wingdings" pitchFamily="2" charset="2"/>
              </a:rPr>
              <a:t>  à vérifier ultérieurement</a:t>
            </a:r>
            <a:endParaRPr lang="fr-FR" b="1" dirty="0" smtClean="0">
              <a:solidFill>
                <a:srgbClr val="00B05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marL="0" indent="0">
              <a:lnSpc>
                <a:spcPct val="120000"/>
              </a:lnSpc>
              <a:spcBef>
                <a:spcPts val="0"/>
              </a:spcBef>
              <a:buNone/>
            </a:pPr>
            <a:endParaRPr lang="fr-FR" i="1" dirty="0" smtClean="0">
              <a:solidFill>
                <a:srgbClr val="00B0F0"/>
              </a:solidFill>
            </a:endParaRPr>
          </a:p>
          <a:p>
            <a:pPr>
              <a:spcBef>
                <a:spcPts val="0"/>
              </a:spcBef>
              <a:buNone/>
            </a:pPr>
            <a:endParaRPr lang="fr-FR" dirty="0" smtClean="0"/>
          </a:p>
          <a:p>
            <a:pPr>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28</a:t>
            </a:fld>
            <a:endParaRPr lang="fr-FR" sz="2000" dirty="0">
              <a:solidFill>
                <a:srgbClr val="90C226"/>
              </a:solidFill>
            </a:endParaRPr>
          </a:p>
        </p:txBody>
      </p:sp>
    </p:spTree>
    <p:extLst>
      <p:ext uri="{BB962C8B-B14F-4D97-AF65-F5344CB8AC3E}">
        <p14:creationId xmlns:p14="http://schemas.microsoft.com/office/powerpoint/2010/main" val="3041006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1" y="609600"/>
            <a:ext cx="7272808" cy="1320800"/>
          </a:xfrm>
        </p:spPr>
        <p:txBody>
          <a:bodyPr>
            <a:normAutofit/>
          </a:bodyPr>
          <a:lstStyle/>
          <a:p>
            <a:pPr>
              <a:spcBef>
                <a:spcPts val="0"/>
              </a:spcBef>
            </a:pPr>
            <a:r>
              <a:rPr lang="fr-FR" sz="3400" dirty="0" smtClean="0"/>
              <a:t>Discussion sur l’effet du gel-dégel</a:t>
            </a:r>
            <a:endParaRPr lang="fr-FR" sz="3400" dirty="0"/>
          </a:p>
        </p:txBody>
      </p:sp>
      <p:sp>
        <p:nvSpPr>
          <p:cNvPr id="3" name="Espace réservé du contenu 2"/>
          <p:cNvSpPr>
            <a:spLocks noGrp="1"/>
          </p:cNvSpPr>
          <p:nvPr>
            <p:ph idx="1"/>
          </p:nvPr>
        </p:nvSpPr>
        <p:spPr/>
        <p:txBody>
          <a:bodyPr>
            <a:normAutofit/>
          </a:bodyPr>
          <a:lstStyle/>
          <a:p>
            <a:pPr>
              <a:spcBef>
                <a:spcPts val="0"/>
              </a:spcBef>
            </a:pPr>
            <a:r>
              <a:rPr lang="fr-FR" u="sng" dirty="0" smtClean="0"/>
              <a:t>Deux vérifications à faire :</a:t>
            </a:r>
          </a:p>
          <a:p>
            <a:pPr>
              <a:spcBef>
                <a:spcPts val="0"/>
              </a:spcBef>
            </a:pPr>
            <a:endParaRPr lang="fr-FR" dirty="0" smtClean="0"/>
          </a:p>
          <a:p>
            <a:pPr>
              <a:spcBef>
                <a:spcPts val="0"/>
              </a:spcBef>
            </a:pPr>
            <a:endParaRPr lang="fr-FR" dirty="0" smtClean="0"/>
          </a:p>
          <a:p>
            <a:pPr marL="457200" lvl="1" indent="0">
              <a:spcBef>
                <a:spcPts val="0"/>
              </a:spcBef>
              <a:buNone/>
            </a:pPr>
            <a:r>
              <a:rPr lang="fr-FR" sz="1800" dirty="0" smtClean="0"/>
              <a:t>- l’échange cationique était bien terminé avant la mise en gel-dégel</a:t>
            </a:r>
          </a:p>
          <a:p>
            <a:pPr marL="457200" lvl="1" indent="0">
              <a:spcBef>
                <a:spcPts val="0"/>
              </a:spcBef>
              <a:buFontTx/>
              <a:buChar char="-"/>
            </a:pPr>
            <a:endParaRPr lang="fr-FR" sz="1800" dirty="0" smtClean="0"/>
          </a:p>
          <a:p>
            <a:pPr marL="457200" lvl="1" indent="0">
              <a:spcBef>
                <a:spcPts val="0"/>
              </a:spcBef>
              <a:buNone/>
            </a:pPr>
            <a:r>
              <a:rPr lang="fr-FR" sz="1800" dirty="0" smtClean="0"/>
              <a:t>- la manipulation et le déconfinement des éprouvettes lors de la mise en gel-dégel n’est pas perturbant</a:t>
            </a:r>
            <a:endParaRPr lang="fr-FR" sz="1800" dirty="0"/>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29</a:t>
            </a:fld>
            <a:endParaRPr lang="fr-FR" sz="2000" dirty="0">
              <a:solidFill>
                <a:srgbClr val="90C226"/>
              </a:solidFill>
            </a:endParaRPr>
          </a:p>
        </p:txBody>
      </p:sp>
    </p:spTree>
    <p:extLst>
      <p:ext uri="{BB962C8B-B14F-4D97-AF65-F5344CB8AC3E}">
        <p14:creationId xmlns:p14="http://schemas.microsoft.com/office/powerpoint/2010/main" val="267584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3491880" y="2636912"/>
            <a:ext cx="5652120" cy="3096344"/>
          </a:xfrm>
          <a:prstGeom prst="rect">
            <a:avLst/>
          </a:prstGeom>
          <a:noFill/>
          <a:ln w="9525">
            <a:noFill/>
            <a:miter lim="800000"/>
            <a:headEnd/>
            <a:tailEnd/>
          </a:ln>
        </p:spPr>
      </p:pic>
      <p:sp>
        <p:nvSpPr>
          <p:cNvPr id="2" name="Titre 1"/>
          <p:cNvSpPr>
            <a:spLocks noGrp="1"/>
          </p:cNvSpPr>
          <p:nvPr>
            <p:ph type="title"/>
          </p:nvPr>
        </p:nvSpPr>
        <p:spPr>
          <a:xfrm>
            <a:off x="179513" y="188640"/>
            <a:ext cx="6775990" cy="1741760"/>
          </a:xfrm>
        </p:spPr>
        <p:txBody>
          <a:bodyPr/>
          <a:lstStyle/>
          <a:p>
            <a:r>
              <a:rPr lang="fr-FR" dirty="0" smtClean="0"/>
              <a:t>Contexte</a:t>
            </a:r>
            <a:endParaRPr lang="fr-FR" dirty="0"/>
          </a:p>
        </p:txBody>
      </p:sp>
      <p:sp>
        <p:nvSpPr>
          <p:cNvPr id="3" name="Espace réservé du contenu 2"/>
          <p:cNvSpPr>
            <a:spLocks noGrp="1"/>
          </p:cNvSpPr>
          <p:nvPr>
            <p:ph idx="1"/>
          </p:nvPr>
        </p:nvSpPr>
        <p:spPr>
          <a:xfrm>
            <a:off x="508001" y="908720"/>
            <a:ext cx="7664399" cy="5132643"/>
          </a:xfrm>
        </p:spPr>
        <p:txBody>
          <a:bodyPr>
            <a:normAutofit/>
          </a:bodyPr>
          <a:lstStyle/>
          <a:p>
            <a:r>
              <a:rPr lang="fr-FR" dirty="0" smtClean="0"/>
              <a:t>Géosynthétique bentonitique (GSB) au sein de la couverture</a:t>
            </a:r>
          </a:p>
          <a:p>
            <a:endParaRPr lang="fr-FR" dirty="0"/>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3</a:t>
            </a:fld>
            <a:endParaRPr lang="fr-FR" sz="2000" dirty="0">
              <a:solidFill>
                <a:srgbClr val="90C226"/>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932" b="14695"/>
          <a:stretch/>
        </p:blipFill>
        <p:spPr bwMode="auto">
          <a:xfrm>
            <a:off x="323527" y="1412776"/>
            <a:ext cx="2515711" cy="237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1135564" y="1961991"/>
            <a:ext cx="1152128" cy="2880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2130377" y="2220240"/>
            <a:ext cx="1865559" cy="776712"/>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49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6999524" cy="587152"/>
          </a:xfrm>
        </p:spPr>
        <p:txBody>
          <a:bodyPr>
            <a:normAutofit fontScale="90000"/>
          </a:bodyPr>
          <a:lstStyle/>
          <a:p>
            <a:pPr>
              <a:spcBef>
                <a:spcPts val="0"/>
              </a:spcBef>
            </a:pPr>
            <a:r>
              <a:rPr lang="fr-FR" dirty="0" smtClean="0"/>
              <a:t>Conclusions</a:t>
            </a:r>
            <a:endParaRPr lang="fr-FR" dirty="0"/>
          </a:p>
        </p:txBody>
      </p:sp>
      <p:sp>
        <p:nvSpPr>
          <p:cNvPr id="3" name="Espace réservé du contenu 2"/>
          <p:cNvSpPr>
            <a:spLocks noGrp="1"/>
          </p:cNvSpPr>
          <p:nvPr>
            <p:ph idx="1"/>
          </p:nvPr>
        </p:nvSpPr>
        <p:spPr>
          <a:xfrm>
            <a:off x="107504" y="836712"/>
            <a:ext cx="8784976" cy="5760640"/>
          </a:xfrm>
        </p:spPr>
        <p:txBody>
          <a:bodyPr>
            <a:normAutofit/>
          </a:bodyPr>
          <a:lstStyle/>
          <a:p>
            <a:pPr>
              <a:spcBef>
                <a:spcPts val="0"/>
              </a:spcBef>
            </a:pPr>
            <a:r>
              <a:rPr lang="fr-FR" u="sng" dirty="0" smtClean="0"/>
              <a:t>Gel-dégel seul (5 cycles)</a:t>
            </a:r>
            <a:endParaRPr lang="fr-FR" dirty="0"/>
          </a:p>
          <a:p>
            <a:pPr marL="0" indent="0">
              <a:spcBef>
                <a:spcPts val="0"/>
              </a:spcBef>
              <a:buNone/>
            </a:pPr>
            <a:r>
              <a:rPr lang="fr-FR" dirty="0" smtClean="0">
                <a:sym typeface="Wingdings" pitchFamily="2" charset="2"/>
              </a:rPr>
              <a:t>		 nouvelles capacités de gonflement après réhydratation</a:t>
            </a:r>
          </a:p>
          <a:p>
            <a:pPr>
              <a:spcBef>
                <a:spcPts val="0"/>
              </a:spcBef>
              <a:buNone/>
            </a:pPr>
            <a:r>
              <a:rPr lang="fr-FR" dirty="0" smtClean="0">
                <a:sym typeface="Wingdings" pitchFamily="2" charset="2"/>
              </a:rPr>
              <a:t>			 conductivité hydraulique stable</a:t>
            </a:r>
          </a:p>
          <a:p>
            <a:pPr>
              <a:spcBef>
                <a:spcPts val="0"/>
              </a:spcBef>
            </a:pPr>
            <a:endParaRPr lang="fr-FR" dirty="0" smtClean="0"/>
          </a:p>
          <a:p>
            <a:pPr>
              <a:spcBef>
                <a:spcPts val="0"/>
              </a:spcBef>
            </a:pPr>
            <a:r>
              <a:rPr lang="fr-FR" u="sng" dirty="0" smtClean="0"/>
              <a:t>Échange cationique (CaCl</a:t>
            </a:r>
            <a:r>
              <a:rPr lang="fr-FR" baseline="-25000" dirty="0" smtClean="0"/>
              <a:t>2</a:t>
            </a:r>
            <a:r>
              <a:rPr lang="fr-FR" u="sng" dirty="0" smtClean="0"/>
              <a:t> 50 </a:t>
            </a:r>
            <a:r>
              <a:rPr lang="fr-FR" u="sng" dirty="0" err="1" smtClean="0"/>
              <a:t>mM</a:t>
            </a:r>
            <a:r>
              <a:rPr lang="fr-FR" u="sng" dirty="0" smtClean="0"/>
              <a:t>)</a:t>
            </a:r>
            <a:endParaRPr lang="fr-FR" dirty="0"/>
          </a:p>
          <a:p>
            <a:pPr marL="0" indent="0">
              <a:spcBef>
                <a:spcPts val="0"/>
              </a:spcBef>
              <a:buNone/>
            </a:pPr>
            <a:r>
              <a:rPr lang="fr-FR" dirty="0" smtClean="0">
                <a:sym typeface="Wingdings" pitchFamily="2" charset="2"/>
              </a:rPr>
              <a:t>		 essais préhydratés plus longs à échanger avec brusque</a:t>
            </a:r>
          </a:p>
          <a:p>
            <a:pPr marL="0" indent="0">
              <a:spcBef>
                <a:spcPts val="0"/>
              </a:spcBef>
              <a:buNone/>
            </a:pPr>
            <a:r>
              <a:rPr lang="fr-FR" dirty="0">
                <a:sym typeface="Wingdings" pitchFamily="2" charset="2"/>
              </a:rPr>
              <a:t>	</a:t>
            </a:r>
            <a:r>
              <a:rPr lang="fr-FR" dirty="0" smtClean="0">
                <a:sym typeface="Wingdings" pitchFamily="2" charset="2"/>
              </a:rPr>
              <a:t>	     saut de flux</a:t>
            </a:r>
          </a:p>
          <a:p>
            <a:pPr>
              <a:spcBef>
                <a:spcPts val="0"/>
              </a:spcBef>
              <a:buNone/>
            </a:pPr>
            <a:r>
              <a:rPr lang="fr-FR" dirty="0" smtClean="0">
                <a:sym typeface="Wingdings" pitchFamily="2" charset="2"/>
              </a:rPr>
              <a:t>			 </a:t>
            </a:r>
            <a:r>
              <a:rPr lang="fr-FR" dirty="0">
                <a:sym typeface="Wingdings" pitchFamily="2" charset="2"/>
              </a:rPr>
              <a:t>même amplitude d’échange cationique quelque soit l’état</a:t>
            </a:r>
          </a:p>
          <a:p>
            <a:pPr>
              <a:spcBef>
                <a:spcPts val="0"/>
              </a:spcBef>
              <a:buNone/>
            </a:pPr>
            <a:r>
              <a:rPr lang="fr-FR" dirty="0">
                <a:sym typeface="Wingdings" pitchFamily="2" charset="2"/>
              </a:rPr>
              <a:t>                  de préhydratation pour un même produit</a:t>
            </a:r>
          </a:p>
          <a:p>
            <a:pPr marL="0" indent="0">
              <a:spcBef>
                <a:spcPts val="0"/>
              </a:spcBef>
              <a:buNone/>
            </a:pPr>
            <a:r>
              <a:rPr lang="fr-FR" dirty="0">
                <a:sym typeface="Wingdings" pitchFamily="2" charset="2"/>
              </a:rPr>
              <a:t>	</a:t>
            </a:r>
            <a:r>
              <a:rPr lang="fr-FR" dirty="0" smtClean="0">
                <a:sym typeface="Wingdings" pitchFamily="2" charset="2"/>
              </a:rPr>
              <a:t>	 augmentation de conductivité hydraulique 10</a:t>
            </a:r>
            <a:r>
              <a:rPr lang="fr-FR" baseline="30000" dirty="0" smtClean="0">
                <a:sym typeface="Wingdings" pitchFamily="2" charset="2"/>
              </a:rPr>
              <a:t>2 </a:t>
            </a:r>
            <a:r>
              <a:rPr lang="fr-FR" dirty="0" smtClean="0">
                <a:sym typeface="Wingdings" pitchFamily="2" charset="2"/>
              </a:rPr>
              <a:t>à 10</a:t>
            </a:r>
            <a:r>
              <a:rPr lang="fr-FR" baseline="30000" dirty="0" smtClean="0">
                <a:sym typeface="Wingdings" pitchFamily="2" charset="2"/>
              </a:rPr>
              <a:t>3</a:t>
            </a:r>
            <a:r>
              <a:rPr lang="fr-FR" dirty="0" smtClean="0">
                <a:sym typeface="Wingdings" pitchFamily="2" charset="2"/>
              </a:rPr>
              <a:t> selon</a:t>
            </a:r>
          </a:p>
          <a:p>
            <a:pPr marL="0" indent="0">
              <a:spcBef>
                <a:spcPts val="0"/>
              </a:spcBef>
              <a:buNone/>
            </a:pPr>
            <a:r>
              <a:rPr lang="fr-FR" dirty="0">
                <a:sym typeface="Wingdings" pitchFamily="2" charset="2"/>
              </a:rPr>
              <a:t>	</a:t>
            </a:r>
            <a:r>
              <a:rPr lang="fr-FR" dirty="0" smtClean="0">
                <a:sym typeface="Wingdings" pitchFamily="2" charset="2"/>
              </a:rPr>
              <a:t>	     type de GSB (de bentonite ?)</a:t>
            </a:r>
          </a:p>
          <a:p>
            <a:pPr>
              <a:spcBef>
                <a:spcPts val="0"/>
              </a:spcBef>
              <a:buNone/>
            </a:pPr>
            <a:r>
              <a:rPr lang="fr-FR" dirty="0">
                <a:sym typeface="Wingdings" pitchFamily="2" charset="2"/>
              </a:rPr>
              <a:t>	</a:t>
            </a:r>
            <a:r>
              <a:rPr lang="fr-FR" dirty="0" smtClean="0">
                <a:sym typeface="Wingdings" pitchFamily="2" charset="2"/>
              </a:rPr>
              <a:t>		</a:t>
            </a:r>
            <a:endParaRPr lang="fr-FR" dirty="0" smtClean="0"/>
          </a:p>
          <a:p>
            <a:pPr>
              <a:spcBef>
                <a:spcPts val="0"/>
              </a:spcBef>
            </a:pPr>
            <a:r>
              <a:rPr lang="fr-FR" u="sng" dirty="0" smtClean="0"/>
              <a:t>Échange cationique (CaCl</a:t>
            </a:r>
            <a:r>
              <a:rPr lang="fr-FR" baseline="-25000" dirty="0" smtClean="0"/>
              <a:t>2</a:t>
            </a:r>
            <a:r>
              <a:rPr lang="fr-FR" u="sng" dirty="0" smtClean="0"/>
              <a:t> 50 </a:t>
            </a:r>
            <a:r>
              <a:rPr lang="fr-FR" u="sng" dirty="0" err="1" smtClean="0"/>
              <a:t>mM</a:t>
            </a:r>
            <a:r>
              <a:rPr lang="fr-FR" u="sng" dirty="0" smtClean="0"/>
              <a:t>) + Gel-dégel (5 cycles)</a:t>
            </a:r>
          </a:p>
          <a:p>
            <a:pPr marL="0" indent="0">
              <a:spcBef>
                <a:spcPts val="0"/>
              </a:spcBef>
              <a:buNone/>
            </a:pPr>
            <a:r>
              <a:rPr lang="fr-FR" dirty="0" smtClean="0">
                <a:sym typeface="Wingdings" pitchFamily="2" charset="2"/>
              </a:rPr>
              <a:t>		 </a:t>
            </a:r>
            <a:r>
              <a:rPr lang="fr-FR" dirty="0">
                <a:sym typeface="Wingdings" pitchFamily="2" charset="2"/>
              </a:rPr>
              <a:t>capacités de gonflement presque nulles</a:t>
            </a:r>
            <a:endParaRPr lang="fr-FR" b="1" dirty="0"/>
          </a:p>
          <a:p>
            <a:pPr marL="0" indent="0">
              <a:spcBef>
                <a:spcPts val="0"/>
              </a:spcBef>
              <a:buNone/>
            </a:pPr>
            <a:r>
              <a:rPr lang="fr-FR" dirty="0" smtClean="0">
                <a:sym typeface="Wingdings" pitchFamily="2" charset="2"/>
              </a:rPr>
              <a:t>		 impact du gel-dégel de 2 ordres de grandeur sur la</a:t>
            </a:r>
          </a:p>
          <a:p>
            <a:pPr marL="0" indent="0">
              <a:spcBef>
                <a:spcPts val="0"/>
              </a:spcBef>
              <a:buNone/>
            </a:pPr>
            <a:r>
              <a:rPr lang="fr-FR" dirty="0">
                <a:sym typeface="Wingdings" pitchFamily="2" charset="2"/>
              </a:rPr>
              <a:t> </a:t>
            </a:r>
            <a:r>
              <a:rPr lang="fr-FR" dirty="0" smtClean="0">
                <a:sym typeface="Wingdings" pitchFamily="2" charset="2"/>
              </a:rPr>
              <a:t>                 conductivité hydraulique pour des GSB ayant déjà subis</a:t>
            </a:r>
          </a:p>
          <a:p>
            <a:pPr marL="0" indent="0">
              <a:spcBef>
                <a:spcPts val="0"/>
              </a:spcBef>
              <a:buNone/>
            </a:pPr>
            <a:r>
              <a:rPr lang="fr-FR" dirty="0">
                <a:sym typeface="Wingdings" pitchFamily="2" charset="2"/>
              </a:rPr>
              <a:t> </a:t>
            </a:r>
            <a:r>
              <a:rPr lang="fr-FR" dirty="0" smtClean="0">
                <a:sym typeface="Wingdings" pitchFamily="2" charset="2"/>
              </a:rPr>
              <a:t>                 de l’échange cationique avec impact de 2 à 3 ordres de</a:t>
            </a:r>
          </a:p>
          <a:p>
            <a:pPr marL="0" indent="0">
              <a:spcBef>
                <a:spcPts val="0"/>
              </a:spcBef>
              <a:buNone/>
            </a:pPr>
            <a:r>
              <a:rPr lang="fr-FR" dirty="0">
                <a:sym typeface="Wingdings" pitchFamily="2" charset="2"/>
              </a:rPr>
              <a:t> </a:t>
            </a:r>
            <a:r>
              <a:rPr lang="fr-FR" dirty="0" smtClean="0">
                <a:sym typeface="Wingdings" pitchFamily="2" charset="2"/>
              </a:rPr>
              <a:t>                 grandeur</a:t>
            </a:r>
            <a:r>
              <a:rPr lang="fr-FR" dirty="0">
                <a:sym typeface="Wingdings" pitchFamily="2" charset="2"/>
              </a:rPr>
              <a:t>					</a:t>
            </a:r>
            <a:endParaRPr lang="fr-FR" dirty="0" smtClean="0">
              <a:sym typeface="Wingdings" pitchFamily="2" charset="2"/>
            </a:endParaRPr>
          </a:p>
          <a:p>
            <a:pPr marL="0" indent="0">
              <a:spcBef>
                <a:spcPts val="0"/>
              </a:spcBef>
              <a:buNone/>
            </a:pPr>
            <a:r>
              <a:rPr lang="fr-FR" dirty="0">
                <a:sym typeface="Wingdings" pitchFamily="2" charset="2"/>
              </a:rPr>
              <a:t>	</a:t>
            </a:r>
            <a:r>
              <a:rPr lang="fr-FR" dirty="0" smtClean="0">
                <a:sym typeface="Wingdings" pitchFamily="2" charset="2"/>
              </a:rPr>
              <a:t>	</a:t>
            </a:r>
            <a:endParaRPr lang="fr-FR" b="1" dirty="0"/>
          </a:p>
          <a:p>
            <a:pPr marL="0" indent="0">
              <a:spcBef>
                <a:spcPts val="0"/>
              </a:spcBef>
              <a:buNone/>
            </a:pPr>
            <a:endParaRPr lang="fr-FR" b="1" dirty="0" smtClean="0"/>
          </a:p>
          <a:p>
            <a:pPr>
              <a:spcBef>
                <a:spcPts val="0"/>
              </a:spcBef>
            </a:pPr>
            <a:endParaRPr lang="fr-FR" dirty="0"/>
          </a:p>
        </p:txBody>
      </p:sp>
      <p:sp>
        <p:nvSpPr>
          <p:cNvPr id="4" name="Espace réservé du numéro de diapositive 3"/>
          <p:cNvSpPr>
            <a:spLocks noGrp="1"/>
          </p:cNvSpPr>
          <p:nvPr>
            <p:ph type="sldNum" sz="quarter" idx="12"/>
          </p:nvPr>
        </p:nvSpPr>
        <p:spPr>
          <a:xfrm>
            <a:off x="6442998" y="6041363"/>
            <a:ext cx="556384" cy="365125"/>
          </a:xfrm>
        </p:spPr>
        <p:txBody>
          <a:bodyPr/>
          <a:lstStyle/>
          <a:p>
            <a:fld id="{4425D716-7D06-43C1-B0CD-DEF639AB0D3E}" type="slidenum">
              <a:rPr lang="fr-FR" sz="2000" smtClean="0">
                <a:solidFill>
                  <a:srgbClr val="90C226"/>
                </a:solidFill>
              </a:rPr>
              <a:pPr/>
              <a:t>30</a:t>
            </a:fld>
            <a:endParaRPr lang="fr-FR" sz="2000" dirty="0">
              <a:solidFill>
                <a:srgbClr val="90C226"/>
              </a:solidFill>
            </a:endParaRPr>
          </a:p>
        </p:txBody>
      </p:sp>
    </p:spTree>
    <p:extLst>
      <p:ext uri="{BB962C8B-B14F-4D97-AF65-F5344CB8AC3E}">
        <p14:creationId xmlns:p14="http://schemas.microsoft.com/office/powerpoint/2010/main" val="3089088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Perspectives</a:t>
            </a:r>
            <a:endParaRPr lang="fr-FR" dirty="0"/>
          </a:p>
        </p:txBody>
      </p:sp>
      <p:sp>
        <p:nvSpPr>
          <p:cNvPr id="3" name="Espace réservé du contenu 2"/>
          <p:cNvSpPr>
            <a:spLocks noGrp="1"/>
          </p:cNvSpPr>
          <p:nvPr>
            <p:ph idx="1"/>
          </p:nvPr>
        </p:nvSpPr>
        <p:spPr>
          <a:xfrm>
            <a:off x="107504" y="1556792"/>
            <a:ext cx="7920880" cy="4752528"/>
          </a:xfrm>
        </p:spPr>
        <p:txBody>
          <a:bodyPr>
            <a:normAutofit lnSpcReduction="10000"/>
          </a:bodyPr>
          <a:lstStyle/>
          <a:p>
            <a:pPr>
              <a:spcBef>
                <a:spcPts val="0"/>
              </a:spcBef>
            </a:pPr>
            <a:r>
              <a:rPr lang="fr-FR" i="1" dirty="0" smtClean="0"/>
              <a:t>Nouvelles séries d’essais à envisager pour confirmer le résultat :</a:t>
            </a:r>
          </a:p>
          <a:p>
            <a:pPr>
              <a:spcBef>
                <a:spcPts val="0"/>
              </a:spcBef>
            </a:pPr>
            <a:endParaRPr lang="fr-FR" dirty="0" smtClean="0"/>
          </a:p>
          <a:p>
            <a:pPr marL="0" indent="0">
              <a:spcBef>
                <a:spcPts val="0"/>
              </a:spcBef>
              <a:buNone/>
            </a:pPr>
            <a:r>
              <a:rPr lang="fr-FR" dirty="0" smtClean="0"/>
              <a:t>	</a:t>
            </a:r>
            <a:r>
              <a:rPr lang="fr-FR" dirty="0" smtClean="0">
                <a:solidFill>
                  <a:srgbClr val="00B050"/>
                </a:solidFill>
              </a:rPr>
              <a:t>- essais avec manipulations et déconfinement identiques</a:t>
            </a:r>
          </a:p>
          <a:p>
            <a:pPr marL="0" indent="0">
              <a:spcBef>
                <a:spcPts val="0"/>
              </a:spcBef>
              <a:buNone/>
            </a:pPr>
            <a:r>
              <a:rPr lang="fr-FR" dirty="0" smtClean="0">
                <a:solidFill>
                  <a:srgbClr val="00B050"/>
                </a:solidFill>
              </a:rPr>
              <a:t>         sans mise en gel-dégel</a:t>
            </a:r>
          </a:p>
          <a:p>
            <a:pPr marL="0" indent="0">
              <a:spcBef>
                <a:spcPts val="0"/>
              </a:spcBef>
              <a:buNone/>
            </a:pPr>
            <a:endParaRPr lang="fr-FR" dirty="0" smtClean="0">
              <a:solidFill>
                <a:srgbClr val="00B050"/>
              </a:solidFill>
            </a:endParaRPr>
          </a:p>
          <a:p>
            <a:pPr marL="0" indent="0">
              <a:spcBef>
                <a:spcPts val="0"/>
              </a:spcBef>
              <a:buNone/>
            </a:pPr>
            <a:r>
              <a:rPr lang="fr-FR" dirty="0">
                <a:solidFill>
                  <a:srgbClr val="00B050"/>
                </a:solidFill>
              </a:rPr>
              <a:t>	</a:t>
            </a:r>
            <a:r>
              <a:rPr lang="fr-FR" dirty="0" smtClean="0">
                <a:solidFill>
                  <a:srgbClr val="00B050"/>
                </a:solidFill>
              </a:rPr>
              <a:t>- essais similaires avec une concentration de CaCl</a:t>
            </a:r>
            <a:r>
              <a:rPr lang="fr-FR" baseline="-25000" dirty="0" smtClean="0">
                <a:solidFill>
                  <a:srgbClr val="00B050"/>
                </a:solidFill>
              </a:rPr>
              <a:t>2</a:t>
            </a:r>
            <a:r>
              <a:rPr lang="fr-FR" dirty="0" smtClean="0">
                <a:solidFill>
                  <a:srgbClr val="00B050"/>
                </a:solidFill>
              </a:rPr>
              <a:t> plus faible</a:t>
            </a:r>
          </a:p>
          <a:p>
            <a:pPr marL="0" indent="0">
              <a:spcBef>
                <a:spcPts val="0"/>
              </a:spcBef>
              <a:buNone/>
            </a:pPr>
            <a:endParaRPr lang="fr-FR" dirty="0" smtClean="0">
              <a:solidFill>
                <a:srgbClr val="00B050"/>
              </a:solidFill>
            </a:endParaRPr>
          </a:p>
          <a:p>
            <a:pPr marL="0" indent="0">
              <a:spcBef>
                <a:spcPts val="0"/>
              </a:spcBef>
              <a:buNone/>
            </a:pPr>
            <a:r>
              <a:rPr lang="fr-FR" dirty="0">
                <a:solidFill>
                  <a:srgbClr val="00B050"/>
                </a:solidFill>
              </a:rPr>
              <a:t>	</a:t>
            </a:r>
            <a:r>
              <a:rPr lang="fr-FR" dirty="0" smtClean="0">
                <a:solidFill>
                  <a:srgbClr val="00B050"/>
                </a:solidFill>
              </a:rPr>
              <a:t>- essais au gel-dégel sur GSB soumis à de l’échange cationique 	  </a:t>
            </a:r>
          </a:p>
          <a:p>
            <a:pPr marL="0" indent="0">
              <a:spcBef>
                <a:spcPts val="0"/>
              </a:spcBef>
              <a:buNone/>
            </a:pPr>
            <a:r>
              <a:rPr lang="fr-FR" dirty="0">
                <a:solidFill>
                  <a:srgbClr val="00B050"/>
                </a:solidFill>
              </a:rPr>
              <a:t> </a:t>
            </a:r>
            <a:r>
              <a:rPr lang="fr-FR" dirty="0" smtClean="0">
                <a:solidFill>
                  <a:srgbClr val="00B050"/>
                </a:solidFill>
              </a:rPr>
              <a:t>        représentatif de conditions in situ</a:t>
            </a:r>
          </a:p>
          <a:p>
            <a:pPr marL="0" indent="0">
              <a:spcBef>
                <a:spcPts val="0"/>
              </a:spcBef>
              <a:buNone/>
            </a:pPr>
            <a:endParaRPr lang="fr-FR" dirty="0" smtClean="0">
              <a:solidFill>
                <a:srgbClr val="00B050"/>
              </a:solidFill>
            </a:endParaRPr>
          </a:p>
          <a:p>
            <a:pPr marL="0" indent="0">
              <a:spcBef>
                <a:spcPts val="0"/>
              </a:spcBef>
              <a:buNone/>
            </a:pPr>
            <a:r>
              <a:rPr lang="fr-FR" dirty="0">
                <a:solidFill>
                  <a:srgbClr val="00B050"/>
                </a:solidFill>
              </a:rPr>
              <a:t>	</a:t>
            </a:r>
            <a:r>
              <a:rPr lang="fr-FR" dirty="0" smtClean="0">
                <a:solidFill>
                  <a:srgbClr val="00B050"/>
                </a:solidFill>
              </a:rPr>
              <a:t>- essais avec une plus grande variabilité du nombre de cycles</a:t>
            </a:r>
          </a:p>
          <a:p>
            <a:pPr marL="0" indent="0">
              <a:spcBef>
                <a:spcPts val="0"/>
              </a:spcBef>
              <a:buNone/>
            </a:pPr>
            <a:r>
              <a:rPr lang="fr-FR" dirty="0" smtClean="0">
                <a:solidFill>
                  <a:srgbClr val="00B050"/>
                </a:solidFill>
              </a:rPr>
              <a:t>         de gel-dégel</a:t>
            </a:r>
          </a:p>
          <a:p>
            <a:pPr marL="0" indent="0">
              <a:spcBef>
                <a:spcPts val="0"/>
              </a:spcBef>
              <a:buNone/>
            </a:pPr>
            <a:endParaRPr lang="fr-FR" dirty="0" smtClean="0">
              <a:solidFill>
                <a:srgbClr val="00B050"/>
              </a:solidFill>
            </a:endParaRPr>
          </a:p>
          <a:p>
            <a:pPr marL="0" indent="0">
              <a:spcBef>
                <a:spcPts val="0"/>
              </a:spcBef>
              <a:buNone/>
            </a:pPr>
            <a:r>
              <a:rPr lang="fr-FR" dirty="0">
                <a:solidFill>
                  <a:srgbClr val="00B050"/>
                </a:solidFill>
              </a:rPr>
              <a:t>	</a:t>
            </a:r>
            <a:r>
              <a:rPr lang="fr-FR" dirty="0" smtClean="0">
                <a:solidFill>
                  <a:srgbClr val="00B050"/>
                </a:solidFill>
              </a:rPr>
              <a:t>- essais avec effet simultané de l’échange cationique et </a:t>
            </a:r>
          </a:p>
          <a:p>
            <a:pPr marL="0" indent="0">
              <a:spcBef>
                <a:spcPts val="0"/>
              </a:spcBef>
              <a:buNone/>
            </a:pPr>
            <a:r>
              <a:rPr lang="fr-FR" dirty="0">
                <a:solidFill>
                  <a:srgbClr val="00B050"/>
                </a:solidFill>
              </a:rPr>
              <a:t> </a:t>
            </a:r>
            <a:r>
              <a:rPr lang="fr-FR" dirty="0" smtClean="0">
                <a:solidFill>
                  <a:srgbClr val="00B050"/>
                </a:solidFill>
              </a:rPr>
              <a:t>        du gel-dégel</a:t>
            </a:r>
          </a:p>
          <a:p>
            <a:pPr marL="0" indent="0">
              <a:spcBef>
                <a:spcPts val="0"/>
              </a:spcBef>
              <a:buNone/>
            </a:pPr>
            <a:endParaRPr lang="fr-FR" dirty="0">
              <a:solidFill>
                <a:srgbClr val="00B050"/>
              </a:solidFill>
            </a:endParaRPr>
          </a:p>
          <a:p>
            <a:pPr marL="0" indent="0">
              <a:spcBef>
                <a:spcPts val="0"/>
              </a:spcBef>
              <a:buNone/>
            </a:pPr>
            <a:r>
              <a:rPr lang="fr-FR" dirty="0" smtClean="0">
                <a:solidFill>
                  <a:srgbClr val="00B050"/>
                </a:solidFill>
              </a:rPr>
              <a:t>	- essais avec soumission au gel-dégel avant l’échange cationique</a:t>
            </a:r>
            <a:endParaRPr lang="fr-FR" dirty="0">
              <a:solidFill>
                <a:srgbClr val="00B050"/>
              </a:solidFill>
            </a:endParaRPr>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31</a:t>
            </a:fld>
            <a:endParaRPr lang="fr-FR" sz="2000" dirty="0">
              <a:solidFill>
                <a:srgbClr val="90C226"/>
              </a:solidFill>
            </a:endParaRPr>
          </a:p>
        </p:txBody>
      </p:sp>
    </p:spTree>
    <p:extLst>
      <p:ext uri="{BB962C8B-B14F-4D97-AF65-F5344CB8AC3E}">
        <p14:creationId xmlns:p14="http://schemas.microsoft.com/office/powerpoint/2010/main" val="1231722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2780928"/>
            <a:ext cx="5223365" cy="659160"/>
          </a:xfrm>
        </p:spPr>
        <p:txBody>
          <a:bodyPr>
            <a:normAutofit fontScale="90000"/>
          </a:bodyPr>
          <a:lstStyle/>
          <a:p>
            <a:r>
              <a:rPr lang="fr-FR" dirty="0" smtClean="0"/>
              <a:t>Merci de votre attention !</a:t>
            </a:r>
            <a:endParaRPr lang="fr-FR" dirty="0"/>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32</a:t>
            </a:fld>
            <a:endParaRPr lang="fr-FR" sz="2000" dirty="0">
              <a:solidFill>
                <a:srgbClr val="90C226"/>
              </a:solidFill>
            </a:endParaRPr>
          </a:p>
        </p:txBody>
      </p:sp>
    </p:spTree>
    <p:extLst>
      <p:ext uri="{BB962C8B-B14F-4D97-AF65-F5344CB8AC3E}">
        <p14:creationId xmlns:p14="http://schemas.microsoft.com/office/powerpoint/2010/main" val="20825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spcBef>
                <a:spcPts val="0"/>
              </a:spcBef>
            </a:pPr>
            <a:r>
              <a:rPr lang="fr-FR" dirty="0" smtClean="0"/>
              <a:t>Définition d’un GSB</a:t>
            </a:r>
            <a:endParaRPr lang="fr-FR" dirty="0"/>
          </a:p>
        </p:txBody>
      </p:sp>
      <p:sp>
        <p:nvSpPr>
          <p:cNvPr id="3" name="Espace réservé du contenu 2"/>
          <p:cNvSpPr>
            <a:spLocks noGrp="1"/>
          </p:cNvSpPr>
          <p:nvPr>
            <p:ph idx="1"/>
          </p:nvPr>
        </p:nvSpPr>
        <p:spPr>
          <a:xfrm>
            <a:off x="508001" y="1340768"/>
            <a:ext cx="6656287" cy="5112568"/>
          </a:xfrm>
        </p:spPr>
        <p:txBody>
          <a:bodyPr>
            <a:normAutofit/>
          </a:bodyPr>
          <a:lstStyle/>
          <a:p>
            <a:pPr>
              <a:spcBef>
                <a:spcPts val="0"/>
              </a:spcBef>
            </a:pPr>
            <a:r>
              <a:rPr lang="fr-FR" dirty="0" smtClean="0"/>
              <a:t>« </a:t>
            </a:r>
            <a:r>
              <a:rPr lang="fr-FR" b="1" i="1" dirty="0" smtClean="0"/>
              <a:t>Produit manufacturé en forme de nappe, comportant     </a:t>
            </a:r>
          </a:p>
          <a:p>
            <a:pPr marL="0" indent="0">
              <a:spcBef>
                <a:spcPts val="0"/>
              </a:spcBef>
              <a:buNone/>
            </a:pPr>
            <a:r>
              <a:rPr lang="fr-FR" b="1" i="1" dirty="0"/>
              <a:t> </a:t>
            </a:r>
            <a:r>
              <a:rPr lang="fr-FR" b="1" i="1" dirty="0" smtClean="0"/>
              <a:t>    de </a:t>
            </a:r>
            <a:r>
              <a:rPr lang="fr-FR" b="1" i="1" dirty="0"/>
              <a:t>la bentonite, en poudre ou en granulés, assurant la </a:t>
            </a:r>
            <a:endParaRPr lang="fr-FR" b="1" i="1" dirty="0" smtClean="0"/>
          </a:p>
          <a:p>
            <a:pPr marL="0" indent="0">
              <a:spcBef>
                <a:spcPts val="0"/>
              </a:spcBef>
              <a:buNone/>
            </a:pPr>
            <a:r>
              <a:rPr lang="fr-FR" b="1" i="1" dirty="0"/>
              <a:t> </a:t>
            </a:r>
            <a:r>
              <a:rPr lang="fr-FR" b="1" i="1" dirty="0" smtClean="0"/>
              <a:t>    fonction </a:t>
            </a:r>
            <a:r>
              <a:rPr lang="fr-FR" b="1" i="1" dirty="0"/>
              <a:t>étanchéité, et </a:t>
            </a:r>
            <a:r>
              <a:rPr lang="fr-FR" b="1" i="1" dirty="0" smtClean="0"/>
              <a:t>composé de </a:t>
            </a:r>
            <a:r>
              <a:rPr lang="fr-FR" b="1" i="1" dirty="0"/>
              <a:t>un ou plusieurs </a:t>
            </a:r>
            <a:endParaRPr lang="fr-FR" b="1" i="1" dirty="0" smtClean="0"/>
          </a:p>
          <a:p>
            <a:pPr marL="0" indent="0">
              <a:spcBef>
                <a:spcPts val="0"/>
              </a:spcBef>
              <a:buNone/>
            </a:pPr>
            <a:r>
              <a:rPr lang="fr-FR" b="1" i="1" dirty="0"/>
              <a:t> </a:t>
            </a:r>
            <a:r>
              <a:rPr lang="fr-FR" b="1" i="1" dirty="0" smtClean="0"/>
              <a:t>    géosynthétiques </a:t>
            </a:r>
            <a:r>
              <a:rPr lang="fr-FR" b="1" i="1" dirty="0"/>
              <a:t>utilisés comme support ou </a:t>
            </a:r>
            <a:r>
              <a:rPr lang="fr-FR" b="1" i="1" dirty="0" smtClean="0"/>
              <a:t>conteneur</a:t>
            </a:r>
            <a:r>
              <a:rPr lang="fr-FR" dirty="0" smtClean="0"/>
              <a:t> »</a:t>
            </a:r>
          </a:p>
          <a:p>
            <a:pPr marL="0" indent="0" algn="r">
              <a:spcBef>
                <a:spcPts val="0"/>
              </a:spcBef>
              <a:buNone/>
            </a:pPr>
            <a:r>
              <a:rPr lang="fr-FR" dirty="0"/>
              <a:t> </a:t>
            </a:r>
            <a:r>
              <a:rPr lang="fr-FR" dirty="0" smtClean="0"/>
              <a:t>    (</a:t>
            </a:r>
            <a:r>
              <a:rPr lang="fr-FR" dirty="0"/>
              <a:t>norme XP P84-700</a:t>
            </a:r>
            <a:r>
              <a:rPr lang="fr-FR" dirty="0" smtClean="0"/>
              <a:t>)</a:t>
            </a:r>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smtClean="0"/>
          </a:p>
          <a:p>
            <a:pPr marL="0" indent="0">
              <a:spcBef>
                <a:spcPts val="0"/>
              </a:spcBef>
              <a:buNone/>
            </a:pPr>
            <a:endParaRPr lang="fr-FR" dirty="0" smtClean="0"/>
          </a:p>
          <a:p>
            <a:pPr>
              <a:spcBef>
                <a:spcPts val="0"/>
              </a:spcBef>
            </a:pPr>
            <a:r>
              <a:rPr lang="fr-FR" dirty="0" smtClean="0"/>
              <a:t>Après </a:t>
            </a:r>
            <a:r>
              <a:rPr lang="fr-FR" u="sng" dirty="0" smtClean="0"/>
              <a:t>confinement</a:t>
            </a:r>
            <a:r>
              <a:rPr lang="fr-FR" dirty="0" smtClean="0"/>
              <a:t> et </a:t>
            </a:r>
            <a:r>
              <a:rPr lang="fr-FR" u="sng" dirty="0" smtClean="0"/>
              <a:t>hydratation</a:t>
            </a:r>
            <a:r>
              <a:rPr lang="fr-FR" dirty="0" smtClean="0"/>
              <a:t> : </a:t>
            </a:r>
            <a:endParaRPr lang="fr-FR" dirty="0"/>
          </a:p>
        </p:txBody>
      </p:sp>
      <p:pic>
        <p:nvPicPr>
          <p:cNvPr id="5" name="Image 4"/>
          <p:cNvPicPr/>
          <p:nvPr/>
        </p:nvPicPr>
        <p:blipFill rotWithShape="1">
          <a:blip r:embed="rId2" cstate="print"/>
          <a:srcRect l="19690" t="5292" r="16832" b="25736"/>
          <a:stretch/>
        </p:blipFill>
        <p:spPr bwMode="auto">
          <a:xfrm>
            <a:off x="611560" y="2852936"/>
            <a:ext cx="3168352" cy="2376264"/>
          </a:xfrm>
          <a:prstGeom prst="rect">
            <a:avLst/>
          </a:prstGeom>
          <a:ln>
            <a:noFill/>
          </a:ln>
          <a:extLst>
            <a:ext uri="{53640926-AAD7-44D8-BBD7-CCE9431645EC}">
              <a14:shadowObscured xmlns:a14="http://schemas.microsoft.com/office/drawing/2010/main"/>
            </a:ext>
          </a:extLst>
        </p:spPr>
      </p:pic>
      <p:pic>
        <p:nvPicPr>
          <p:cNvPr id="6" name="Picture 9" descr="http://www.irstea.fr/sites/default/files/ckfinder/userfiles/images/Photo%208%20geosyntheti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852936"/>
            <a:ext cx="3168352" cy="2376263"/>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a:xfrm>
            <a:off x="6507768" y="6063879"/>
            <a:ext cx="512504" cy="365125"/>
          </a:xfrm>
        </p:spPr>
        <p:txBody>
          <a:bodyPr/>
          <a:lstStyle/>
          <a:p>
            <a:fld id="{4425D716-7D06-43C1-B0CD-DEF639AB0D3E}" type="slidenum">
              <a:rPr lang="fr-FR" sz="2000" smtClean="0">
                <a:solidFill>
                  <a:srgbClr val="90C226"/>
                </a:solidFill>
              </a:rPr>
              <a:pPr/>
              <a:t>4</a:t>
            </a:fld>
            <a:endParaRPr lang="fr-FR" sz="2000" dirty="0">
              <a:solidFill>
                <a:srgbClr val="90C226"/>
              </a:solidFill>
            </a:endParaRPr>
          </a:p>
        </p:txBody>
      </p:sp>
      <p:sp>
        <p:nvSpPr>
          <p:cNvPr id="7" name="Rectangle 6"/>
          <p:cNvSpPr/>
          <p:nvPr/>
        </p:nvSpPr>
        <p:spPr>
          <a:xfrm>
            <a:off x="4644008" y="5445224"/>
            <a:ext cx="2088232" cy="1008112"/>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B050"/>
                </a:solidFill>
              </a:rPr>
              <a:t>Conductivité hydraulique</a:t>
            </a:r>
          </a:p>
          <a:p>
            <a:pPr algn="ctr"/>
            <a:r>
              <a:rPr lang="fr-FR" dirty="0" smtClean="0">
                <a:solidFill>
                  <a:srgbClr val="00B050"/>
                </a:solidFill>
              </a:rPr>
              <a:t>&lt; 5 x 10</a:t>
            </a:r>
            <a:r>
              <a:rPr lang="fr-FR" baseline="30000" dirty="0" smtClean="0">
                <a:solidFill>
                  <a:srgbClr val="00B050"/>
                </a:solidFill>
              </a:rPr>
              <a:t>-11</a:t>
            </a:r>
            <a:r>
              <a:rPr lang="fr-FR" dirty="0" smtClean="0">
                <a:solidFill>
                  <a:srgbClr val="00B050"/>
                </a:solidFill>
              </a:rPr>
              <a:t> m/s</a:t>
            </a:r>
            <a:endParaRPr lang="fr-FR" dirty="0">
              <a:solidFill>
                <a:srgbClr val="00B050"/>
              </a:solidFill>
            </a:endParaRPr>
          </a:p>
        </p:txBody>
      </p:sp>
    </p:spTree>
    <p:extLst>
      <p:ext uri="{BB962C8B-B14F-4D97-AF65-F5344CB8AC3E}">
        <p14:creationId xmlns:p14="http://schemas.microsoft.com/office/powerpoint/2010/main" val="2868344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None/>
            </a:pPr>
            <a:fld id="{4425D716-7D06-43C1-B0CD-DEF639AB0D3E}" type="slidenum">
              <a:rPr lang="fr-FR" sz="2000" smtClean="0">
                <a:solidFill>
                  <a:srgbClr val="90C226"/>
                </a:solidFill>
                <a:latin typeface="+mj-lt"/>
              </a:rPr>
              <a:pPr algn="r">
                <a:spcBef>
                  <a:spcPct val="0"/>
                </a:spcBef>
                <a:buNone/>
              </a:pPr>
              <a:t>5</a:t>
            </a:fld>
            <a:endParaRPr lang="fr-FR" sz="2000" dirty="0">
              <a:solidFill>
                <a:srgbClr val="90C226"/>
              </a:solidFill>
              <a:latin typeface="+mj-lt"/>
            </a:endParaRPr>
          </a:p>
        </p:txBody>
      </p:sp>
      <p:sp>
        <p:nvSpPr>
          <p:cNvPr id="102406" name="Rectangle 6"/>
          <p:cNvSpPr>
            <a:spLocks noChangeArrowheads="1"/>
          </p:cNvSpPr>
          <p:nvPr/>
        </p:nvSpPr>
        <p:spPr bwMode="auto">
          <a:xfrm>
            <a:off x="2599196" y="2348880"/>
            <a:ext cx="2994025" cy="1733550"/>
          </a:xfrm>
          <a:prstGeom prst="rect">
            <a:avLst/>
          </a:prstGeom>
          <a:gradFill rotWithShape="1">
            <a:gsLst>
              <a:gs pos="0">
                <a:srgbClr val="472F18"/>
              </a:gs>
              <a:gs pos="100000">
                <a:srgbClr val="9966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grpSp>
        <p:nvGrpSpPr>
          <p:cNvPr id="5" name="Group 118"/>
          <p:cNvGrpSpPr>
            <a:grpSpLocks/>
          </p:cNvGrpSpPr>
          <p:nvPr/>
        </p:nvGrpSpPr>
        <p:grpSpPr bwMode="auto">
          <a:xfrm>
            <a:off x="1173621" y="4082430"/>
            <a:ext cx="4400550" cy="506413"/>
            <a:chOff x="1032" y="3396"/>
            <a:chExt cx="2772" cy="319"/>
          </a:xfrm>
        </p:grpSpPr>
        <p:sp>
          <p:nvSpPr>
            <p:cNvPr id="44136" name="Line 7"/>
            <p:cNvSpPr>
              <a:spLocks noChangeShapeType="1"/>
            </p:cNvSpPr>
            <p:nvPr/>
          </p:nvSpPr>
          <p:spPr bwMode="auto">
            <a:xfrm flipV="1">
              <a:off x="1490" y="3589"/>
              <a:ext cx="43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4137" name="Text Box 8"/>
            <p:cNvSpPr txBox="1">
              <a:spLocks noChangeArrowheads="1"/>
            </p:cNvSpPr>
            <p:nvPr/>
          </p:nvSpPr>
          <p:spPr bwMode="auto">
            <a:xfrm>
              <a:off x="1032" y="3463"/>
              <a:ext cx="45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dirty="0" smtClean="0"/>
                <a:t>GSB</a:t>
              </a:r>
              <a:endParaRPr lang="fr-FR" altLang="fr-FR" sz="2000" dirty="0"/>
            </a:p>
          </p:txBody>
        </p:sp>
        <p:sp>
          <p:nvSpPr>
            <p:cNvPr id="44138" name="Rectangle 5"/>
            <p:cNvSpPr>
              <a:spLocks noChangeArrowheads="1"/>
            </p:cNvSpPr>
            <p:nvPr/>
          </p:nvSpPr>
          <p:spPr bwMode="auto">
            <a:xfrm>
              <a:off x="1932" y="3396"/>
              <a:ext cx="1872" cy="3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grpSp>
      <p:grpSp>
        <p:nvGrpSpPr>
          <p:cNvPr id="6" name="Group 117"/>
          <p:cNvGrpSpPr>
            <a:grpSpLocks/>
          </p:cNvGrpSpPr>
          <p:nvPr/>
        </p:nvGrpSpPr>
        <p:grpSpPr bwMode="auto">
          <a:xfrm>
            <a:off x="2757946" y="4157043"/>
            <a:ext cx="2698750" cy="398462"/>
            <a:chOff x="2018" y="3443"/>
            <a:chExt cx="1700" cy="251"/>
          </a:xfrm>
        </p:grpSpPr>
        <p:sp>
          <p:nvSpPr>
            <p:cNvPr id="44133" name="Text Box 17"/>
            <p:cNvSpPr txBox="1">
              <a:spLocks noChangeArrowheads="1"/>
            </p:cNvSpPr>
            <p:nvPr/>
          </p:nvSpPr>
          <p:spPr bwMode="auto">
            <a:xfrm>
              <a:off x="2018" y="3443"/>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b="1">
                  <a:solidFill>
                    <a:schemeClr val="accent2"/>
                  </a:solidFill>
                </a:rPr>
                <a:t>Na</a:t>
              </a:r>
              <a:r>
                <a:rPr lang="fr-FR" altLang="fr-FR" sz="2000" b="1" baseline="30000">
                  <a:solidFill>
                    <a:schemeClr val="accent2"/>
                  </a:solidFill>
                </a:rPr>
                <a:t>+</a:t>
              </a:r>
            </a:p>
          </p:txBody>
        </p:sp>
        <p:sp>
          <p:nvSpPr>
            <p:cNvPr id="44134" name="Text Box 18"/>
            <p:cNvSpPr txBox="1">
              <a:spLocks noChangeArrowheads="1"/>
            </p:cNvSpPr>
            <p:nvPr/>
          </p:nvSpPr>
          <p:spPr bwMode="auto">
            <a:xfrm>
              <a:off x="2677" y="3444"/>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b="1">
                  <a:solidFill>
                    <a:schemeClr val="accent2"/>
                  </a:solidFill>
                </a:rPr>
                <a:t>Na</a:t>
              </a:r>
              <a:r>
                <a:rPr lang="fr-FR" altLang="fr-FR" sz="2000" b="1" baseline="30000">
                  <a:solidFill>
                    <a:schemeClr val="accent2"/>
                  </a:solidFill>
                </a:rPr>
                <a:t>+</a:t>
              </a:r>
            </a:p>
          </p:txBody>
        </p:sp>
        <p:sp>
          <p:nvSpPr>
            <p:cNvPr id="44135" name="Text Box 19"/>
            <p:cNvSpPr txBox="1">
              <a:spLocks noChangeArrowheads="1"/>
            </p:cNvSpPr>
            <p:nvPr/>
          </p:nvSpPr>
          <p:spPr bwMode="auto">
            <a:xfrm>
              <a:off x="3336" y="3443"/>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b="1">
                  <a:solidFill>
                    <a:schemeClr val="accent2"/>
                  </a:solidFill>
                </a:rPr>
                <a:t>Na</a:t>
              </a:r>
              <a:r>
                <a:rPr lang="fr-FR" altLang="fr-FR" sz="2000" b="1" baseline="30000">
                  <a:solidFill>
                    <a:schemeClr val="accent2"/>
                  </a:solidFill>
                </a:rPr>
                <a:t>+</a:t>
              </a:r>
            </a:p>
          </p:txBody>
        </p:sp>
      </p:grpSp>
      <p:grpSp>
        <p:nvGrpSpPr>
          <p:cNvPr id="7" name="Group 32"/>
          <p:cNvGrpSpPr>
            <a:grpSpLocks/>
          </p:cNvGrpSpPr>
          <p:nvPr/>
        </p:nvGrpSpPr>
        <p:grpSpPr bwMode="auto">
          <a:xfrm>
            <a:off x="2602371" y="4076080"/>
            <a:ext cx="2990850" cy="485775"/>
            <a:chOff x="1930" y="3396"/>
            <a:chExt cx="1868" cy="312"/>
          </a:xfrm>
        </p:grpSpPr>
        <p:sp>
          <p:nvSpPr>
            <p:cNvPr id="44129" name="Rectangle 28"/>
            <p:cNvSpPr>
              <a:spLocks noChangeArrowheads="1"/>
            </p:cNvSpPr>
            <p:nvPr/>
          </p:nvSpPr>
          <p:spPr bwMode="auto">
            <a:xfrm>
              <a:off x="1930" y="3396"/>
              <a:ext cx="1868" cy="3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sp>
          <p:nvSpPr>
            <p:cNvPr id="44130" name="Text Box 29"/>
            <p:cNvSpPr txBox="1">
              <a:spLocks noChangeArrowheads="1"/>
            </p:cNvSpPr>
            <p:nvPr/>
          </p:nvSpPr>
          <p:spPr bwMode="auto">
            <a:xfrm>
              <a:off x="2014" y="3427"/>
              <a:ext cx="437"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b="1">
                  <a:solidFill>
                    <a:srgbClr val="FF3300"/>
                  </a:solidFill>
                </a:rPr>
                <a:t>Ca</a:t>
              </a:r>
              <a:r>
                <a:rPr lang="fr-FR" altLang="fr-FR" sz="2000" b="1" baseline="30000">
                  <a:solidFill>
                    <a:srgbClr val="FF3300"/>
                  </a:solidFill>
                </a:rPr>
                <a:t>2+</a:t>
              </a:r>
            </a:p>
          </p:txBody>
        </p:sp>
        <p:sp>
          <p:nvSpPr>
            <p:cNvPr id="44131" name="Text Box 30"/>
            <p:cNvSpPr txBox="1">
              <a:spLocks noChangeArrowheads="1"/>
            </p:cNvSpPr>
            <p:nvPr/>
          </p:nvSpPr>
          <p:spPr bwMode="auto">
            <a:xfrm>
              <a:off x="2685" y="3426"/>
              <a:ext cx="439"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b="1">
                  <a:solidFill>
                    <a:srgbClr val="FF3300"/>
                  </a:solidFill>
                </a:rPr>
                <a:t>Ca</a:t>
              </a:r>
              <a:r>
                <a:rPr lang="fr-FR" altLang="fr-FR" sz="2000" b="1" baseline="30000">
                  <a:solidFill>
                    <a:srgbClr val="FF3300"/>
                  </a:solidFill>
                </a:rPr>
                <a:t>2+</a:t>
              </a:r>
            </a:p>
          </p:txBody>
        </p:sp>
        <p:sp>
          <p:nvSpPr>
            <p:cNvPr id="44132" name="Text Box 31"/>
            <p:cNvSpPr txBox="1">
              <a:spLocks noChangeArrowheads="1"/>
            </p:cNvSpPr>
            <p:nvPr/>
          </p:nvSpPr>
          <p:spPr bwMode="auto">
            <a:xfrm>
              <a:off x="3302" y="3431"/>
              <a:ext cx="43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b="1">
                  <a:solidFill>
                    <a:srgbClr val="FF3300"/>
                  </a:solidFill>
                </a:rPr>
                <a:t>Ca</a:t>
              </a:r>
              <a:r>
                <a:rPr lang="fr-FR" altLang="fr-FR" sz="2000" b="1" baseline="30000">
                  <a:solidFill>
                    <a:srgbClr val="FF3300"/>
                  </a:solidFill>
                </a:rPr>
                <a:t>2+</a:t>
              </a:r>
            </a:p>
          </p:txBody>
        </p:sp>
      </p:grpSp>
      <p:grpSp>
        <p:nvGrpSpPr>
          <p:cNvPr id="8" name="Group 24"/>
          <p:cNvGrpSpPr>
            <a:grpSpLocks/>
          </p:cNvGrpSpPr>
          <p:nvPr/>
        </p:nvGrpSpPr>
        <p:grpSpPr bwMode="auto">
          <a:xfrm>
            <a:off x="2715084" y="2817193"/>
            <a:ext cx="2817812" cy="406400"/>
            <a:chOff x="2003" y="2599"/>
            <a:chExt cx="1763" cy="256"/>
          </a:xfrm>
        </p:grpSpPr>
        <p:sp>
          <p:nvSpPr>
            <p:cNvPr id="44126" name="Text Box 11"/>
            <p:cNvSpPr txBox="1">
              <a:spLocks noChangeArrowheads="1"/>
            </p:cNvSpPr>
            <p:nvPr/>
          </p:nvSpPr>
          <p:spPr bwMode="auto">
            <a:xfrm>
              <a:off x="2003" y="2599"/>
              <a:ext cx="4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b="1" dirty="0">
                  <a:solidFill>
                    <a:srgbClr val="FF3300"/>
                  </a:solidFill>
                </a:rPr>
                <a:t>Ca</a:t>
              </a:r>
              <a:r>
                <a:rPr lang="fr-FR" altLang="fr-FR" sz="2000" b="1" baseline="30000" dirty="0">
                  <a:solidFill>
                    <a:srgbClr val="FF3300"/>
                  </a:solidFill>
                </a:rPr>
                <a:t>2+</a:t>
              </a:r>
            </a:p>
          </p:txBody>
        </p:sp>
        <p:sp>
          <p:nvSpPr>
            <p:cNvPr id="44127" name="Text Box 12"/>
            <p:cNvSpPr txBox="1">
              <a:spLocks noChangeArrowheads="1"/>
            </p:cNvSpPr>
            <p:nvPr/>
          </p:nvSpPr>
          <p:spPr bwMode="auto">
            <a:xfrm>
              <a:off x="3329" y="2605"/>
              <a:ext cx="4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b="1" dirty="0">
                  <a:solidFill>
                    <a:srgbClr val="FF3300"/>
                  </a:solidFill>
                </a:rPr>
                <a:t>Ca</a:t>
              </a:r>
              <a:r>
                <a:rPr lang="fr-FR" altLang="fr-FR" sz="2000" b="1" baseline="30000" dirty="0">
                  <a:solidFill>
                    <a:srgbClr val="FF3300"/>
                  </a:solidFill>
                </a:rPr>
                <a:t>2+</a:t>
              </a:r>
            </a:p>
          </p:txBody>
        </p:sp>
        <p:sp>
          <p:nvSpPr>
            <p:cNvPr id="44128" name="Text Box 14"/>
            <p:cNvSpPr txBox="1">
              <a:spLocks noChangeArrowheads="1"/>
            </p:cNvSpPr>
            <p:nvPr/>
          </p:nvSpPr>
          <p:spPr bwMode="auto">
            <a:xfrm>
              <a:off x="2632" y="2604"/>
              <a:ext cx="4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b="1">
                  <a:solidFill>
                    <a:srgbClr val="FF3300"/>
                  </a:solidFill>
                </a:rPr>
                <a:t>Ca</a:t>
              </a:r>
              <a:r>
                <a:rPr lang="fr-FR" altLang="fr-FR" sz="2000" b="1" baseline="30000">
                  <a:solidFill>
                    <a:srgbClr val="FF3300"/>
                  </a:solidFill>
                </a:rPr>
                <a:t>2+</a:t>
              </a:r>
            </a:p>
          </p:txBody>
        </p:sp>
      </p:grpSp>
      <p:grpSp>
        <p:nvGrpSpPr>
          <p:cNvPr id="9" name="Group 26"/>
          <p:cNvGrpSpPr>
            <a:grpSpLocks/>
          </p:cNvGrpSpPr>
          <p:nvPr/>
        </p:nvGrpSpPr>
        <p:grpSpPr bwMode="auto">
          <a:xfrm>
            <a:off x="2935746" y="3374405"/>
            <a:ext cx="2273300" cy="793750"/>
            <a:chOff x="2130" y="2950"/>
            <a:chExt cx="1432" cy="500"/>
          </a:xfrm>
        </p:grpSpPr>
        <p:sp>
          <p:nvSpPr>
            <p:cNvPr id="44123" name="AutoShape 13"/>
            <p:cNvSpPr>
              <a:spLocks noChangeArrowheads="1"/>
            </p:cNvSpPr>
            <p:nvPr/>
          </p:nvSpPr>
          <p:spPr bwMode="auto">
            <a:xfrm>
              <a:off x="2130" y="2964"/>
              <a:ext cx="114" cy="486"/>
            </a:xfrm>
            <a:prstGeom prst="downArrow">
              <a:avLst>
                <a:gd name="adj1" fmla="val 50000"/>
                <a:gd name="adj2" fmla="val 106579"/>
              </a:avLst>
            </a:prstGeom>
            <a:solidFill>
              <a:srgbClr val="FF3300"/>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sp>
          <p:nvSpPr>
            <p:cNvPr id="44124" name="AutoShape 15"/>
            <p:cNvSpPr>
              <a:spLocks noChangeArrowheads="1"/>
            </p:cNvSpPr>
            <p:nvPr/>
          </p:nvSpPr>
          <p:spPr bwMode="auto">
            <a:xfrm>
              <a:off x="2801" y="2963"/>
              <a:ext cx="114" cy="486"/>
            </a:xfrm>
            <a:prstGeom prst="downArrow">
              <a:avLst>
                <a:gd name="adj1" fmla="val 50000"/>
                <a:gd name="adj2" fmla="val 106579"/>
              </a:avLst>
            </a:prstGeom>
            <a:solidFill>
              <a:srgbClr val="FF3300"/>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sp>
          <p:nvSpPr>
            <p:cNvPr id="44125" name="AutoShape 16"/>
            <p:cNvSpPr>
              <a:spLocks noChangeArrowheads="1"/>
            </p:cNvSpPr>
            <p:nvPr/>
          </p:nvSpPr>
          <p:spPr bwMode="auto">
            <a:xfrm>
              <a:off x="3448" y="2950"/>
              <a:ext cx="114" cy="486"/>
            </a:xfrm>
            <a:prstGeom prst="downArrow">
              <a:avLst>
                <a:gd name="adj1" fmla="val 50000"/>
                <a:gd name="adj2" fmla="val 106579"/>
              </a:avLst>
            </a:prstGeom>
            <a:solidFill>
              <a:srgbClr val="FF3300"/>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grpSp>
      <p:grpSp>
        <p:nvGrpSpPr>
          <p:cNvPr id="10" name="Group 119"/>
          <p:cNvGrpSpPr>
            <a:grpSpLocks/>
          </p:cNvGrpSpPr>
          <p:nvPr/>
        </p:nvGrpSpPr>
        <p:grpSpPr bwMode="auto">
          <a:xfrm>
            <a:off x="2983371" y="4577730"/>
            <a:ext cx="2170113" cy="608013"/>
            <a:chOff x="2160" y="3708"/>
            <a:chExt cx="1367" cy="383"/>
          </a:xfrm>
        </p:grpSpPr>
        <p:sp>
          <p:nvSpPr>
            <p:cNvPr id="44120" name="AutoShape 20"/>
            <p:cNvSpPr>
              <a:spLocks noChangeArrowheads="1"/>
            </p:cNvSpPr>
            <p:nvPr/>
          </p:nvSpPr>
          <p:spPr bwMode="auto">
            <a:xfrm>
              <a:off x="2160" y="3708"/>
              <a:ext cx="150" cy="378"/>
            </a:xfrm>
            <a:prstGeom prst="curvedLeftArrow">
              <a:avLst>
                <a:gd name="adj1" fmla="val 50400"/>
                <a:gd name="adj2" fmla="val 100800"/>
                <a:gd name="adj3" fmla="val 33333"/>
              </a:avLst>
            </a:prstGeom>
            <a:solidFill>
              <a:schemeClr val="accent2"/>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sp>
          <p:nvSpPr>
            <p:cNvPr id="44121" name="AutoShape 21"/>
            <p:cNvSpPr>
              <a:spLocks noChangeArrowheads="1"/>
            </p:cNvSpPr>
            <p:nvPr/>
          </p:nvSpPr>
          <p:spPr bwMode="auto">
            <a:xfrm flipH="1">
              <a:off x="3377" y="3713"/>
              <a:ext cx="150" cy="378"/>
            </a:xfrm>
            <a:prstGeom prst="curvedLeftArrow">
              <a:avLst>
                <a:gd name="adj1" fmla="val 50400"/>
                <a:gd name="adj2" fmla="val 100800"/>
                <a:gd name="adj3" fmla="val 33333"/>
              </a:avLst>
            </a:prstGeom>
            <a:solidFill>
              <a:schemeClr val="accent2"/>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solidFill>
                  <a:schemeClr val="accent2"/>
                </a:solidFill>
              </a:endParaRPr>
            </a:p>
          </p:txBody>
        </p:sp>
        <p:sp>
          <p:nvSpPr>
            <p:cNvPr id="44122" name="AutoShape 22"/>
            <p:cNvSpPr>
              <a:spLocks noChangeArrowheads="1"/>
            </p:cNvSpPr>
            <p:nvPr/>
          </p:nvSpPr>
          <p:spPr bwMode="auto">
            <a:xfrm>
              <a:off x="2800" y="3712"/>
              <a:ext cx="108" cy="354"/>
            </a:xfrm>
            <a:prstGeom prst="downArrow">
              <a:avLst>
                <a:gd name="adj1" fmla="val 50000"/>
                <a:gd name="adj2" fmla="val 81944"/>
              </a:avLst>
            </a:prstGeom>
            <a:solidFill>
              <a:schemeClr val="accent2"/>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grpSp>
      <p:sp>
        <p:nvSpPr>
          <p:cNvPr id="4" name="Titre 3"/>
          <p:cNvSpPr>
            <a:spLocks noGrp="1"/>
          </p:cNvSpPr>
          <p:nvPr>
            <p:ph type="title"/>
          </p:nvPr>
        </p:nvSpPr>
        <p:spPr>
          <a:xfrm>
            <a:off x="508001" y="404664"/>
            <a:ext cx="6447501" cy="1525736"/>
          </a:xfrm>
        </p:spPr>
        <p:txBody>
          <a:bodyPr/>
          <a:lstStyle/>
          <a:p>
            <a:r>
              <a:rPr lang="fr-FR" dirty="0" smtClean="0"/>
              <a:t>Vieillissement des GSB</a:t>
            </a:r>
            <a:endParaRPr lang="fr-FR" dirty="0"/>
          </a:p>
        </p:txBody>
      </p:sp>
      <p:sp>
        <p:nvSpPr>
          <p:cNvPr id="122" name="Espace réservé du contenu 2"/>
          <p:cNvSpPr>
            <a:spLocks noGrp="1"/>
          </p:cNvSpPr>
          <p:nvPr>
            <p:ph idx="1"/>
          </p:nvPr>
        </p:nvSpPr>
        <p:spPr>
          <a:xfrm>
            <a:off x="508001" y="1268761"/>
            <a:ext cx="7592391" cy="432048"/>
          </a:xfrm>
        </p:spPr>
        <p:txBody>
          <a:bodyPr/>
          <a:lstStyle/>
          <a:p>
            <a:pPr>
              <a:spcBef>
                <a:spcPts val="0"/>
              </a:spcBef>
            </a:pPr>
            <a:r>
              <a:rPr lang="fr-FR" dirty="0" smtClean="0"/>
              <a:t>1</a:t>
            </a:r>
            <a:r>
              <a:rPr lang="fr-FR" baseline="30000" dirty="0" smtClean="0"/>
              <a:t>er</a:t>
            </a:r>
            <a:r>
              <a:rPr lang="fr-FR" dirty="0" smtClean="0"/>
              <a:t> phénomène : </a:t>
            </a:r>
            <a:r>
              <a:rPr lang="fr-FR" u="sng" dirty="0" smtClean="0"/>
              <a:t>l’échange cationique</a:t>
            </a:r>
            <a:r>
              <a:rPr lang="fr-FR" dirty="0" smtClean="0"/>
              <a:t> </a:t>
            </a:r>
          </a:p>
          <a:p>
            <a:pPr marL="0" indent="0">
              <a:spcBef>
                <a:spcPts val="0"/>
              </a:spcBef>
              <a:buNone/>
            </a:pPr>
            <a:endParaRPr lang="fr-FR" b="1" dirty="0"/>
          </a:p>
          <a:p>
            <a:pPr>
              <a:spcBef>
                <a:spcPts val="0"/>
              </a:spcBef>
            </a:pPr>
            <a:endParaRPr lang="fr-FR" b="1" dirty="0" smtClean="0"/>
          </a:p>
          <a:p>
            <a:pPr marL="0" indent="0">
              <a:spcBef>
                <a:spcPts val="0"/>
              </a:spcBef>
              <a:buNone/>
            </a:pPr>
            <a:endParaRPr lang="fr-FR" b="1" dirty="0"/>
          </a:p>
          <a:p>
            <a:pPr>
              <a:spcBef>
                <a:spcPts val="0"/>
              </a:spcBef>
            </a:pPr>
            <a:endParaRPr lang="fr-FR" b="1" dirty="0"/>
          </a:p>
          <a:p>
            <a:pPr marL="0" indent="0">
              <a:buNone/>
            </a:pPr>
            <a:endParaRPr lang="fr-FR" dirty="0"/>
          </a:p>
        </p:txBody>
      </p:sp>
      <p:sp>
        <p:nvSpPr>
          <p:cNvPr id="123" name="Rectangle 122"/>
          <p:cNvSpPr/>
          <p:nvPr/>
        </p:nvSpPr>
        <p:spPr>
          <a:xfrm>
            <a:off x="3083361" y="4942522"/>
            <a:ext cx="2088232" cy="1008112"/>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Conductivité hydraulique</a:t>
            </a:r>
          </a:p>
          <a:p>
            <a:pPr algn="ctr"/>
            <a:r>
              <a:rPr lang="fr-FR" dirty="0" smtClean="0">
                <a:solidFill>
                  <a:srgbClr val="FF0000"/>
                </a:solidFill>
              </a:rPr>
              <a:t>x 10</a:t>
            </a:r>
            <a:r>
              <a:rPr lang="fr-FR" baseline="30000" dirty="0" smtClean="0">
                <a:solidFill>
                  <a:srgbClr val="FF0000"/>
                </a:solidFill>
              </a:rPr>
              <a:t>1</a:t>
            </a:r>
            <a:r>
              <a:rPr lang="fr-FR" dirty="0" smtClean="0">
                <a:solidFill>
                  <a:srgbClr val="FF0000"/>
                </a:solidFill>
              </a:rPr>
              <a:t> à 10</a:t>
            </a:r>
            <a:r>
              <a:rPr lang="fr-FR" baseline="30000" dirty="0" smtClean="0">
                <a:solidFill>
                  <a:srgbClr val="FF0000"/>
                </a:solidFill>
              </a:rPr>
              <a:t>2</a:t>
            </a:r>
            <a:endParaRPr lang="fr-FR" baseline="30000" dirty="0">
              <a:solidFill>
                <a:srgbClr val="FF0000"/>
              </a:solidFill>
            </a:endParaRPr>
          </a:p>
        </p:txBody>
      </p:sp>
    </p:spTree>
    <p:custDataLst>
      <p:tags r:id="rId1"/>
    </p:custDataLst>
    <p:extLst>
      <p:ext uri="{BB962C8B-B14F-4D97-AF65-F5344CB8AC3E}">
        <p14:creationId xmlns:p14="http://schemas.microsoft.com/office/powerpoint/2010/main" val="572381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p:bldP spid="1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spcBef>
                <a:spcPts val="0"/>
              </a:spcBef>
            </a:pPr>
            <a:r>
              <a:rPr lang="fr-FR" dirty="0" smtClean="0"/>
              <a:t>Vieillissement des GSB</a:t>
            </a:r>
            <a:endParaRPr lang="fr-FR" dirty="0"/>
          </a:p>
        </p:txBody>
      </p:sp>
      <p:sp>
        <p:nvSpPr>
          <p:cNvPr id="3" name="Espace réservé du contenu 2"/>
          <p:cNvSpPr>
            <a:spLocks noGrp="1"/>
          </p:cNvSpPr>
          <p:nvPr>
            <p:ph idx="1"/>
          </p:nvPr>
        </p:nvSpPr>
        <p:spPr>
          <a:xfrm>
            <a:off x="508001" y="1340768"/>
            <a:ext cx="6512271" cy="504056"/>
          </a:xfrm>
        </p:spPr>
        <p:txBody>
          <a:bodyPr>
            <a:normAutofit/>
          </a:bodyPr>
          <a:lstStyle/>
          <a:p>
            <a:pPr>
              <a:spcBef>
                <a:spcPts val="0"/>
              </a:spcBef>
            </a:pPr>
            <a:r>
              <a:rPr lang="fr-FR" dirty="0" smtClean="0"/>
              <a:t>2</a:t>
            </a:r>
            <a:r>
              <a:rPr lang="fr-FR" baseline="30000" dirty="0" smtClean="0"/>
              <a:t>e</a:t>
            </a:r>
            <a:r>
              <a:rPr lang="fr-FR" dirty="0" smtClean="0"/>
              <a:t> phénomène : </a:t>
            </a:r>
            <a:r>
              <a:rPr lang="fr-FR" u="sng" dirty="0" smtClean="0"/>
              <a:t>le gel-dégel</a:t>
            </a:r>
            <a:endParaRPr lang="fr-FR" baseline="30000" dirty="0" smtClean="0"/>
          </a:p>
          <a:p>
            <a:pPr>
              <a:spcBef>
                <a:spcPts val="0"/>
              </a:spcBef>
            </a:pPr>
            <a:endParaRPr lang="fr-FR" dirty="0"/>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a:p>
          <a:p>
            <a:pPr>
              <a:spcBef>
                <a:spcPts val="0"/>
              </a:spcBef>
            </a:pPr>
            <a:endParaRPr lang="fr-FR" dirty="0" smtClean="0"/>
          </a:p>
          <a:p>
            <a:pPr>
              <a:spcBef>
                <a:spcPts val="0"/>
              </a:spcBef>
            </a:pPr>
            <a:endParaRPr lang="fr-FR" dirty="0" smtClean="0"/>
          </a:p>
          <a:p>
            <a:pPr>
              <a:spcBef>
                <a:spcPts val="0"/>
              </a:spcBef>
            </a:pPr>
            <a:endParaRPr lang="fr-FR" dirty="0" smtClean="0"/>
          </a:p>
          <a:p>
            <a:pPr marL="0" indent="0">
              <a:spcBef>
                <a:spcPts val="0"/>
              </a:spcBef>
              <a:buNone/>
            </a:pPr>
            <a:endParaRPr lang="fr-FR" b="1" dirty="0" smtClean="0"/>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6</a:t>
            </a:fld>
            <a:endParaRPr lang="fr-FR" sz="2000" dirty="0">
              <a:solidFill>
                <a:srgbClr val="90C226"/>
              </a:solidFill>
            </a:endParaRPr>
          </a:p>
        </p:txBody>
      </p:sp>
      <p:sp>
        <p:nvSpPr>
          <p:cNvPr id="9" name="Rectangle 6"/>
          <p:cNvSpPr>
            <a:spLocks noChangeArrowheads="1"/>
          </p:cNvSpPr>
          <p:nvPr/>
        </p:nvSpPr>
        <p:spPr bwMode="auto">
          <a:xfrm>
            <a:off x="2356422" y="2996952"/>
            <a:ext cx="2994025" cy="1733550"/>
          </a:xfrm>
          <a:prstGeom prst="rect">
            <a:avLst/>
          </a:prstGeom>
          <a:gradFill rotWithShape="1">
            <a:gsLst>
              <a:gs pos="0">
                <a:srgbClr val="472F18"/>
              </a:gs>
              <a:gs pos="100000">
                <a:srgbClr val="99663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sp>
        <p:nvSpPr>
          <p:cNvPr id="11" name="Rectangle 28"/>
          <p:cNvSpPr>
            <a:spLocks noChangeArrowheads="1"/>
          </p:cNvSpPr>
          <p:nvPr/>
        </p:nvSpPr>
        <p:spPr bwMode="auto">
          <a:xfrm>
            <a:off x="2356422" y="4724152"/>
            <a:ext cx="2994025" cy="4857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pic>
        <p:nvPicPr>
          <p:cNvPr id="4098" name="Picture 2" descr="http://www.google.fr/url?source=imglanding&amp;ct=img&amp;q=http://idata.over-blog.com/1/11/45/28/NOV-2010/thermometre_gel.png&amp;sa=X&amp;ei=_cqCVcjqC4HxUo2mgbgG&amp;ved=0CAkQ8wc&amp;usg=AFQjCNHW_H_FFc_ypmHvKe6WPqgslogN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772816"/>
            <a:ext cx="1299174" cy="11605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857203" y="5445224"/>
            <a:ext cx="2088232" cy="1008112"/>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B050"/>
                </a:solidFill>
              </a:rPr>
              <a:t>Conductivité hydraulique</a:t>
            </a:r>
          </a:p>
          <a:p>
            <a:pPr algn="ctr"/>
            <a:r>
              <a:rPr lang="fr-FR" dirty="0">
                <a:solidFill>
                  <a:srgbClr val="00B050"/>
                </a:solidFill>
              </a:rPr>
              <a:t>=</a:t>
            </a:r>
          </a:p>
        </p:txBody>
      </p:sp>
      <p:sp>
        <p:nvSpPr>
          <p:cNvPr id="17" name="Line 7"/>
          <p:cNvSpPr>
            <a:spLocks noChangeShapeType="1"/>
          </p:cNvSpPr>
          <p:nvPr/>
        </p:nvSpPr>
        <p:spPr bwMode="auto">
          <a:xfrm flipV="1">
            <a:off x="1626667" y="4967039"/>
            <a:ext cx="72975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 name="Text Box 8"/>
          <p:cNvSpPr txBox="1">
            <a:spLocks noChangeArrowheads="1"/>
          </p:cNvSpPr>
          <p:nvPr/>
        </p:nvSpPr>
        <p:spPr bwMode="auto">
          <a:xfrm>
            <a:off x="899592" y="4767014"/>
            <a:ext cx="72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2000" dirty="0" smtClean="0"/>
              <a:t>GSB</a:t>
            </a:r>
            <a:endParaRPr lang="fr-FR" altLang="fr-FR" sz="2000" dirty="0"/>
          </a:p>
        </p:txBody>
      </p:sp>
      <p:grpSp>
        <p:nvGrpSpPr>
          <p:cNvPr id="20" name="Group 121"/>
          <p:cNvGrpSpPr>
            <a:grpSpLocks/>
          </p:cNvGrpSpPr>
          <p:nvPr/>
        </p:nvGrpSpPr>
        <p:grpSpPr bwMode="auto">
          <a:xfrm>
            <a:off x="2356422" y="4708277"/>
            <a:ext cx="2992424" cy="491120"/>
            <a:chOff x="0" y="3452"/>
            <a:chExt cx="1870" cy="321"/>
          </a:xfrm>
        </p:grpSpPr>
        <p:sp>
          <p:nvSpPr>
            <p:cNvPr id="21" name="Rectangle 120"/>
            <p:cNvSpPr>
              <a:spLocks noChangeArrowheads="1"/>
            </p:cNvSpPr>
            <p:nvPr/>
          </p:nvSpPr>
          <p:spPr bwMode="auto">
            <a:xfrm>
              <a:off x="0" y="3452"/>
              <a:ext cx="1870"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fr-FR" altLang="fr-FR" sz="2000"/>
            </a:p>
          </p:txBody>
        </p:sp>
        <p:grpSp>
          <p:nvGrpSpPr>
            <p:cNvPr id="22" name="Group 56"/>
            <p:cNvGrpSpPr>
              <a:grpSpLocks/>
            </p:cNvGrpSpPr>
            <p:nvPr/>
          </p:nvGrpSpPr>
          <p:grpSpPr bwMode="auto">
            <a:xfrm>
              <a:off x="0" y="3460"/>
              <a:ext cx="1869" cy="313"/>
              <a:chOff x="0" y="3392"/>
              <a:chExt cx="1869" cy="313"/>
            </a:xfrm>
          </p:grpSpPr>
          <p:sp>
            <p:nvSpPr>
              <p:cNvPr id="23" name="Freeform 49"/>
              <p:cNvSpPr>
                <a:spLocks/>
              </p:cNvSpPr>
              <p:nvPr/>
            </p:nvSpPr>
            <p:spPr bwMode="auto">
              <a:xfrm>
                <a:off x="1608" y="3393"/>
                <a:ext cx="261" cy="312"/>
              </a:xfrm>
              <a:custGeom>
                <a:avLst/>
                <a:gdLst>
                  <a:gd name="T0" fmla="*/ 36 w 261"/>
                  <a:gd name="T1" fmla="*/ 312 h 312"/>
                  <a:gd name="T2" fmla="*/ 260 w 261"/>
                  <a:gd name="T3" fmla="*/ 312 h 312"/>
                  <a:gd name="T4" fmla="*/ 261 w 261"/>
                  <a:gd name="T5" fmla="*/ 0 h 312"/>
                  <a:gd name="T6" fmla="*/ 5 w 261"/>
                  <a:gd name="T7" fmla="*/ 0 h 312"/>
                  <a:gd name="T8" fmla="*/ 57 w 261"/>
                  <a:gd name="T9" fmla="*/ 48 h 312"/>
                  <a:gd name="T10" fmla="*/ 0 w 261"/>
                  <a:gd name="T11" fmla="*/ 114 h 312"/>
                  <a:gd name="T12" fmla="*/ 57 w 261"/>
                  <a:gd name="T13" fmla="*/ 195 h 312"/>
                  <a:gd name="T14" fmla="*/ 15 w 261"/>
                  <a:gd name="T15" fmla="*/ 285 h 312"/>
                  <a:gd name="T16" fmla="*/ 36 w 261"/>
                  <a:gd name="T17" fmla="*/ 312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1"/>
                  <a:gd name="T28" fmla="*/ 0 h 312"/>
                  <a:gd name="T29" fmla="*/ 261 w 261"/>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 h="312">
                    <a:moveTo>
                      <a:pt x="36" y="312"/>
                    </a:moveTo>
                    <a:lnTo>
                      <a:pt x="260" y="312"/>
                    </a:lnTo>
                    <a:lnTo>
                      <a:pt x="261" y="0"/>
                    </a:lnTo>
                    <a:lnTo>
                      <a:pt x="5" y="0"/>
                    </a:lnTo>
                    <a:lnTo>
                      <a:pt x="57" y="48"/>
                    </a:lnTo>
                    <a:lnTo>
                      <a:pt x="0" y="114"/>
                    </a:lnTo>
                    <a:lnTo>
                      <a:pt x="57" y="195"/>
                    </a:lnTo>
                    <a:lnTo>
                      <a:pt x="15" y="285"/>
                    </a:lnTo>
                    <a:lnTo>
                      <a:pt x="36" y="312"/>
                    </a:lnTo>
                    <a:close/>
                  </a:path>
                </a:pathLst>
              </a:custGeom>
              <a:solidFill>
                <a:srgbClr val="FFCC00"/>
              </a:solidFill>
              <a:ln w="9525">
                <a:solidFill>
                  <a:schemeClr val="tx1"/>
                </a:solidFill>
                <a:round/>
                <a:headEnd/>
                <a:tailEnd/>
              </a:ln>
            </p:spPr>
            <p:txBody>
              <a:bodyPr/>
              <a:lstStyle/>
              <a:p>
                <a:endParaRPr lang="fr-FR"/>
              </a:p>
            </p:txBody>
          </p:sp>
          <p:sp>
            <p:nvSpPr>
              <p:cNvPr id="24" name="Freeform 50"/>
              <p:cNvSpPr>
                <a:spLocks/>
              </p:cNvSpPr>
              <p:nvPr/>
            </p:nvSpPr>
            <p:spPr bwMode="auto">
              <a:xfrm>
                <a:off x="1362" y="3393"/>
                <a:ext cx="276" cy="309"/>
              </a:xfrm>
              <a:custGeom>
                <a:avLst/>
                <a:gdLst>
                  <a:gd name="T0" fmla="*/ 42 w 276"/>
                  <a:gd name="T1" fmla="*/ 309 h 309"/>
                  <a:gd name="T2" fmla="*/ 78 w 276"/>
                  <a:gd name="T3" fmla="*/ 249 h 309"/>
                  <a:gd name="T4" fmla="*/ 15 w 276"/>
                  <a:gd name="T5" fmla="*/ 171 h 309"/>
                  <a:gd name="T6" fmla="*/ 81 w 276"/>
                  <a:gd name="T7" fmla="*/ 96 h 309"/>
                  <a:gd name="T8" fmla="*/ 0 w 276"/>
                  <a:gd name="T9" fmla="*/ 0 h 309"/>
                  <a:gd name="T10" fmla="*/ 210 w 276"/>
                  <a:gd name="T11" fmla="*/ 0 h 309"/>
                  <a:gd name="T12" fmla="*/ 264 w 276"/>
                  <a:gd name="T13" fmla="*/ 54 h 309"/>
                  <a:gd name="T14" fmla="*/ 210 w 276"/>
                  <a:gd name="T15" fmla="*/ 114 h 309"/>
                  <a:gd name="T16" fmla="*/ 276 w 276"/>
                  <a:gd name="T17" fmla="*/ 204 h 309"/>
                  <a:gd name="T18" fmla="*/ 231 w 276"/>
                  <a:gd name="T19" fmla="*/ 279 h 309"/>
                  <a:gd name="T20" fmla="*/ 254 w 276"/>
                  <a:gd name="T21" fmla="*/ 309 h 309"/>
                  <a:gd name="T22" fmla="*/ 42 w 276"/>
                  <a:gd name="T23" fmla="*/ 309 h 3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309"/>
                  <a:gd name="T38" fmla="*/ 276 w 276"/>
                  <a:gd name="T39" fmla="*/ 309 h 3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309">
                    <a:moveTo>
                      <a:pt x="42" y="309"/>
                    </a:moveTo>
                    <a:lnTo>
                      <a:pt x="78" y="249"/>
                    </a:lnTo>
                    <a:lnTo>
                      <a:pt x="15" y="171"/>
                    </a:lnTo>
                    <a:lnTo>
                      <a:pt x="81" y="96"/>
                    </a:lnTo>
                    <a:lnTo>
                      <a:pt x="0" y="0"/>
                    </a:lnTo>
                    <a:lnTo>
                      <a:pt x="210" y="0"/>
                    </a:lnTo>
                    <a:lnTo>
                      <a:pt x="264" y="54"/>
                    </a:lnTo>
                    <a:lnTo>
                      <a:pt x="210" y="114"/>
                    </a:lnTo>
                    <a:lnTo>
                      <a:pt x="276" y="204"/>
                    </a:lnTo>
                    <a:lnTo>
                      <a:pt x="231" y="279"/>
                    </a:lnTo>
                    <a:lnTo>
                      <a:pt x="254" y="309"/>
                    </a:lnTo>
                    <a:lnTo>
                      <a:pt x="42" y="309"/>
                    </a:lnTo>
                    <a:close/>
                  </a:path>
                </a:pathLst>
              </a:custGeom>
              <a:solidFill>
                <a:srgbClr val="FFCC00"/>
              </a:solidFill>
              <a:ln w="9525">
                <a:solidFill>
                  <a:schemeClr val="tx1"/>
                </a:solidFill>
                <a:round/>
                <a:headEnd/>
                <a:tailEnd/>
              </a:ln>
            </p:spPr>
            <p:txBody>
              <a:bodyPr/>
              <a:lstStyle/>
              <a:p>
                <a:endParaRPr lang="fr-FR"/>
              </a:p>
            </p:txBody>
          </p:sp>
          <p:sp>
            <p:nvSpPr>
              <p:cNvPr id="25" name="Freeform 51"/>
              <p:cNvSpPr>
                <a:spLocks/>
              </p:cNvSpPr>
              <p:nvPr/>
            </p:nvSpPr>
            <p:spPr bwMode="auto">
              <a:xfrm>
                <a:off x="1037" y="3392"/>
                <a:ext cx="376" cy="310"/>
              </a:xfrm>
              <a:custGeom>
                <a:avLst/>
                <a:gdLst>
                  <a:gd name="T0" fmla="*/ 334 w 376"/>
                  <a:gd name="T1" fmla="*/ 310 h 310"/>
                  <a:gd name="T2" fmla="*/ 376 w 376"/>
                  <a:gd name="T3" fmla="*/ 253 h 310"/>
                  <a:gd name="T4" fmla="*/ 304 w 376"/>
                  <a:gd name="T5" fmla="*/ 154 h 310"/>
                  <a:gd name="T6" fmla="*/ 370 w 376"/>
                  <a:gd name="T7" fmla="*/ 97 h 310"/>
                  <a:gd name="T8" fmla="*/ 295 w 376"/>
                  <a:gd name="T9" fmla="*/ 0 h 310"/>
                  <a:gd name="T10" fmla="*/ 34 w 376"/>
                  <a:gd name="T11" fmla="*/ 4 h 310"/>
                  <a:gd name="T12" fmla="*/ 94 w 376"/>
                  <a:gd name="T13" fmla="*/ 67 h 310"/>
                  <a:gd name="T14" fmla="*/ 0 w 376"/>
                  <a:gd name="T15" fmla="*/ 115 h 310"/>
                  <a:gd name="T16" fmla="*/ 94 w 376"/>
                  <a:gd name="T17" fmla="*/ 205 h 310"/>
                  <a:gd name="T18" fmla="*/ 40 w 376"/>
                  <a:gd name="T19" fmla="*/ 310 h 310"/>
                  <a:gd name="T20" fmla="*/ 334 w 376"/>
                  <a:gd name="T21" fmla="*/ 310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310"/>
                  <a:gd name="T35" fmla="*/ 376 w 376"/>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310">
                    <a:moveTo>
                      <a:pt x="334" y="310"/>
                    </a:moveTo>
                    <a:lnTo>
                      <a:pt x="376" y="253"/>
                    </a:lnTo>
                    <a:lnTo>
                      <a:pt x="304" y="154"/>
                    </a:lnTo>
                    <a:lnTo>
                      <a:pt x="370" y="97"/>
                    </a:lnTo>
                    <a:lnTo>
                      <a:pt x="295" y="0"/>
                    </a:lnTo>
                    <a:lnTo>
                      <a:pt x="34" y="4"/>
                    </a:lnTo>
                    <a:lnTo>
                      <a:pt x="94" y="67"/>
                    </a:lnTo>
                    <a:lnTo>
                      <a:pt x="0" y="115"/>
                    </a:lnTo>
                    <a:lnTo>
                      <a:pt x="94" y="205"/>
                    </a:lnTo>
                    <a:lnTo>
                      <a:pt x="40" y="310"/>
                    </a:lnTo>
                    <a:lnTo>
                      <a:pt x="334" y="310"/>
                    </a:lnTo>
                    <a:close/>
                  </a:path>
                </a:pathLst>
              </a:custGeom>
              <a:solidFill>
                <a:srgbClr val="FFCC00"/>
              </a:solidFill>
              <a:ln w="9525">
                <a:solidFill>
                  <a:schemeClr val="tx1"/>
                </a:solidFill>
                <a:round/>
                <a:headEnd/>
                <a:tailEnd/>
              </a:ln>
            </p:spPr>
            <p:txBody>
              <a:bodyPr/>
              <a:lstStyle/>
              <a:p>
                <a:endParaRPr lang="fr-FR"/>
              </a:p>
            </p:txBody>
          </p:sp>
          <p:sp>
            <p:nvSpPr>
              <p:cNvPr id="26" name="Freeform 52"/>
              <p:cNvSpPr>
                <a:spLocks/>
              </p:cNvSpPr>
              <p:nvPr/>
            </p:nvSpPr>
            <p:spPr bwMode="auto">
              <a:xfrm>
                <a:off x="762" y="3395"/>
                <a:ext cx="336" cy="310"/>
              </a:xfrm>
              <a:custGeom>
                <a:avLst/>
                <a:gdLst>
                  <a:gd name="T0" fmla="*/ 294 w 336"/>
                  <a:gd name="T1" fmla="*/ 307 h 310"/>
                  <a:gd name="T2" fmla="*/ 336 w 336"/>
                  <a:gd name="T3" fmla="*/ 202 h 310"/>
                  <a:gd name="T4" fmla="*/ 255 w 336"/>
                  <a:gd name="T5" fmla="*/ 112 h 310"/>
                  <a:gd name="T6" fmla="*/ 333 w 336"/>
                  <a:gd name="T7" fmla="*/ 52 h 310"/>
                  <a:gd name="T8" fmla="*/ 251 w 336"/>
                  <a:gd name="T9" fmla="*/ 0 h 310"/>
                  <a:gd name="T10" fmla="*/ 0 w 336"/>
                  <a:gd name="T11" fmla="*/ 0 h 310"/>
                  <a:gd name="T12" fmla="*/ 84 w 336"/>
                  <a:gd name="T13" fmla="*/ 100 h 310"/>
                  <a:gd name="T14" fmla="*/ 3 w 336"/>
                  <a:gd name="T15" fmla="*/ 196 h 310"/>
                  <a:gd name="T16" fmla="*/ 62 w 336"/>
                  <a:gd name="T17" fmla="*/ 310 h 310"/>
                  <a:gd name="T18" fmla="*/ 294 w 336"/>
                  <a:gd name="T19" fmla="*/ 30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
                  <a:gd name="T31" fmla="*/ 0 h 310"/>
                  <a:gd name="T32" fmla="*/ 336 w 336"/>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 h="310">
                    <a:moveTo>
                      <a:pt x="294" y="307"/>
                    </a:moveTo>
                    <a:lnTo>
                      <a:pt x="336" y="202"/>
                    </a:lnTo>
                    <a:lnTo>
                      <a:pt x="255" y="112"/>
                    </a:lnTo>
                    <a:lnTo>
                      <a:pt x="333" y="52"/>
                    </a:lnTo>
                    <a:lnTo>
                      <a:pt x="251" y="0"/>
                    </a:lnTo>
                    <a:lnTo>
                      <a:pt x="0" y="0"/>
                    </a:lnTo>
                    <a:lnTo>
                      <a:pt x="84" y="100"/>
                    </a:lnTo>
                    <a:lnTo>
                      <a:pt x="3" y="196"/>
                    </a:lnTo>
                    <a:lnTo>
                      <a:pt x="62" y="310"/>
                    </a:lnTo>
                    <a:lnTo>
                      <a:pt x="294" y="307"/>
                    </a:lnTo>
                    <a:close/>
                  </a:path>
                </a:pathLst>
              </a:custGeom>
              <a:solidFill>
                <a:srgbClr val="FFCC00"/>
              </a:solidFill>
              <a:ln w="9525">
                <a:solidFill>
                  <a:schemeClr val="tx1"/>
                </a:solidFill>
                <a:round/>
                <a:headEnd/>
                <a:tailEnd/>
              </a:ln>
            </p:spPr>
            <p:txBody>
              <a:bodyPr/>
              <a:lstStyle/>
              <a:p>
                <a:endParaRPr lang="fr-FR"/>
              </a:p>
            </p:txBody>
          </p:sp>
          <p:sp>
            <p:nvSpPr>
              <p:cNvPr id="27" name="Freeform 53"/>
              <p:cNvSpPr>
                <a:spLocks/>
              </p:cNvSpPr>
              <p:nvPr/>
            </p:nvSpPr>
            <p:spPr bwMode="auto">
              <a:xfrm>
                <a:off x="399" y="3395"/>
                <a:ext cx="420" cy="308"/>
              </a:xfrm>
              <a:custGeom>
                <a:avLst/>
                <a:gdLst>
                  <a:gd name="T0" fmla="*/ 398 w 420"/>
                  <a:gd name="T1" fmla="*/ 306 h 308"/>
                  <a:gd name="T2" fmla="*/ 336 w 420"/>
                  <a:gd name="T3" fmla="*/ 179 h 308"/>
                  <a:gd name="T4" fmla="*/ 420 w 420"/>
                  <a:gd name="T5" fmla="*/ 89 h 308"/>
                  <a:gd name="T6" fmla="*/ 341 w 420"/>
                  <a:gd name="T7" fmla="*/ 0 h 308"/>
                  <a:gd name="T8" fmla="*/ 69 w 420"/>
                  <a:gd name="T9" fmla="*/ 0 h 308"/>
                  <a:gd name="T10" fmla="*/ 0 w 420"/>
                  <a:gd name="T11" fmla="*/ 92 h 308"/>
                  <a:gd name="T12" fmla="*/ 96 w 420"/>
                  <a:gd name="T13" fmla="*/ 209 h 308"/>
                  <a:gd name="T14" fmla="*/ 51 w 420"/>
                  <a:gd name="T15" fmla="*/ 308 h 308"/>
                  <a:gd name="T16" fmla="*/ 398 w 420"/>
                  <a:gd name="T17" fmla="*/ 306 h 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0"/>
                  <a:gd name="T28" fmla="*/ 0 h 308"/>
                  <a:gd name="T29" fmla="*/ 420 w 420"/>
                  <a:gd name="T30" fmla="*/ 308 h 3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0" h="308">
                    <a:moveTo>
                      <a:pt x="398" y="306"/>
                    </a:moveTo>
                    <a:lnTo>
                      <a:pt x="336" y="179"/>
                    </a:lnTo>
                    <a:lnTo>
                      <a:pt x="420" y="89"/>
                    </a:lnTo>
                    <a:lnTo>
                      <a:pt x="341" y="0"/>
                    </a:lnTo>
                    <a:lnTo>
                      <a:pt x="69" y="0"/>
                    </a:lnTo>
                    <a:lnTo>
                      <a:pt x="0" y="92"/>
                    </a:lnTo>
                    <a:lnTo>
                      <a:pt x="96" y="209"/>
                    </a:lnTo>
                    <a:lnTo>
                      <a:pt x="51" y="308"/>
                    </a:lnTo>
                    <a:lnTo>
                      <a:pt x="398" y="306"/>
                    </a:lnTo>
                    <a:close/>
                  </a:path>
                </a:pathLst>
              </a:custGeom>
              <a:solidFill>
                <a:srgbClr val="FFCC00"/>
              </a:solidFill>
              <a:ln w="9525">
                <a:solidFill>
                  <a:schemeClr val="tx1"/>
                </a:solidFill>
                <a:round/>
                <a:headEnd/>
                <a:tailEnd/>
              </a:ln>
            </p:spPr>
            <p:txBody>
              <a:bodyPr/>
              <a:lstStyle/>
              <a:p>
                <a:endParaRPr lang="fr-FR"/>
              </a:p>
            </p:txBody>
          </p:sp>
          <p:sp>
            <p:nvSpPr>
              <p:cNvPr id="28" name="Freeform 54"/>
              <p:cNvSpPr>
                <a:spLocks/>
              </p:cNvSpPr>
              <p:nvPr/>
            </p:nvSpPr>
            <p:spPr bwMode="auto">
              <a:xfrm>
                <a:off x="144" y="3396"/>
                <a:ext cx="315" cy="309"/>
              </a:xfrm>
              <a:custGeom>
                <a:avLst/>
                <a:gdLst>
                  <a:gd name="T0" fmla="*/ 285 w 315"/>
                  <a:gd name="T1" fmla="*/ 0 h 309"/>
                  <a:gd name="T2" fmla="*/ 0 w 315"/>
                  <a:gd name="T3" fmla="*/ 0 h 309"/>
                  <a:gd name="T4" fmla="*/ 96 w 315"/>
                  <a:gd name="T5" fmla="*/ 159 h 309"/>
                  <a:gd name="T6" fmla="*/ 9 w 315"/>
                  <a:gd name="T7" fmla="*/ 306 h 309"/>
                  <a:gd name="T8" fmla="*/ 267 w 315"/>
                  <a:gd name="T9" fmla="*/ 309 h 309"/>
                  <a:gd name="T10" fmla="*/ 315 w 315"/>
                  <a:gd name="T11" fmla="*/ 210 h 309"/>
                  <a:gd name="T12" fmla="*/ 222 w 315"/>
                  <a:gd name="T13" fmla="*/ 99 h 309"/>
                  <a:gd name="T14" fmla="*/ 287 w 315"/>
                  <a:gd name="T15" fmla="*/ 0 h 309"/>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309"/>
                  <a:gd name="T26" fmla="*/ 315 w 315"/>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309">
                    <a:moveTo>
                      <a:pt x="285" y="0"/>
                    </a:moveTo>
                    <a:lnTo>
                      <a:pt x="0" y="0"/>
                    </a:lnTo>
                    <a:lnTo>
                      <a:pt x="96" y="159"/>
                    </a:lnTo>
                    <a:lnTo>
                      <a:pt x="9" y="306"/>
                    </a:lnTo>
                    <a:lnTo>
                      <a:pt x="267" y="309"/>
                    </a:lnTo>
                    <a:lnTo>
                      <a:pt x="315" y="210"/>
                    </a:lnTo>
                    <a:lnTo>
                      <a:pt x="222" y="99"/>
                    </a:lnTo>
                    <a:lnTo>
                      <a:pt x="287" y="0"/>
                    </a:lnTo>
                  </a:path>
                </a:pathLst>
              </a:custGeom>
              <a:solidFill>
                <a:srgbClr val="FFCC00"/>
              </a:solidFill>
              <a:ln w="9525">
                <a:solidFill>
                  <a:schemeClr val="tx1"/>
                </a:solidFill>
                <a:round/>
                <a:headEnd/>
                <a:tailEnd/>
              </a:ln>
            </p:spPr>
            <p:txBody>
              <a:bodyPr/>
              <a:lstStyle/>
              <a:p>
                <a:endParaRPr lang="fr-FR"/>
              </a:p>
            </p:txBody>
          </p:sp>
          <p:sp>
            <p:nvSpPr>
              <p:cNvPr id="29" name="Freeform 55"/>
              <p:cNvSpPr>
                <a:spLocks/>
              </p:cNvSpPr>
              <p:nvPr/>
            </p:nvSpPr>
            <p:spPr bwMode="auto">
              <a:xfrm>
                <a:off x="0" y="3393"/>
                <a:ext cx="216" cy="312"/>
              </a:xfrm>
              <a:custGeom>
                <a:avLst/>
                <a:gdLst>
                  <a:gd name="T0" fmla="*/ 117 w 216"/>
                  <a:gd name="T1" fmla="*/ 312 h 312"/>
                  <a:gd name="T2" fmla="*/ 216 w 216"/>
                  <a:gd name="T3" fmla="*/ 162 h 312"/>
                  <a:gd name="T4" fmla="*/ 120 w 216"/>
                  <a:gd name="T5" fmla="*/ 0 h 312"/>
                  <a:gd name="T6" fmla="*/ 0 w 216"/>
                  <a:gd name="T7" fmla="*/ 0 h 312"/>
                  <a:gd name="T8" fmla="*/ 0 w 216"/>
                  <a:gd name="T9" fmla="*/ 312 h 312"/>
                  <a:gd name="T10" fmla="*/ 117 w 216"/>
                  <a:gd name="T11" fmla="*/ 312 h 312"/>
                  <a:gd name="T12" fmla="*/ 0 60000 65536"/>
                  <a:gd name="T13" fmla="*/ 0 60000 65536"/>
                  <a:gd name="T14" fmla="*/ 0 60000 65536"/>
                  <a:gd name="T15" fmla="*/ 0 60000 65536"/>
                  <a:gd name="T16" fmla="*/ 0 60000 65536"/>
                  <a:gd name="T17" fmla="*/ 0 60000 65536"/>
                  <a:gd name="T18" fmla="*/ 0 w 216"/>
                  <a:gd name="T19" fmla="*/ 0 h 312"/>
                  <a:gd name="T20" fmla="*/ 216 w 216"/>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216" h="312">
                    <a:moveTo>
                      <a:pt x="117" y="312"/>
                    </a:moveTo>
                    <a:lnTo>
                      <a:pt x="216" y="162"/>
                    </a:lnTo>
                    <a:lnTo>
                      <a:pt x="120" y="0"/>
                    </a:lnTo>
                    <a:lnTo>
                      <a:pt x="0" y="0"/>
                    </a:lnTo>
                    <a:lnTo>
                      <a:pt x="0" y="312"/>
                    </a:lnTo>
                    <a:lnTo>
                      <a:pt x="117" y="312"/>
                    </a:lnTo>
                    <a:close/>
                  </a:path>
                </a:pathLst>
              </a:custGeom>
              <a:solidFill>
                <a:srgbClr val="FFCC00"/>
              </a:solidFill>
              <a:ln w="9525">
                <a:solidFill>
                  <a:schemeClr val="tx1"/>
                </a:solidFill>
                <a:round/>
                <a:headEnd/>
                <a:tailEnd/>
              </a:ln>
            </p:spPr>
            <p:txBody>
              <a:bodyPr/>
              <a:lstStyle/>
              <a:p>
                <a:endParaRPr lang="fr-FR"/>
              </a:p>
            </p:txBody>
          </p:sp>
        </p:grpSp>
      </p:gr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37"/>
          <a:stretch/>
        </p:blipFill>
        <p:spPr bwMode="auto">
          <a:xfrm>
            <a:off x="3174825" y="1723076"/>
            <a:ext cx="1200562" cy="126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28"/>
          <p:cNvSpPr>
            <a:spLocks noChangeArrowheads="1"/>
          </p:cNvSpPr>
          <p:nvPr/>
        </p:nvSpPr>
        <p:spPr bwMode="auto">
          <a:xfrm>
            <a:off x="2354821" y="4709107"/>
            <a:ext cx="2994025" cy="515863"/>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r-FR" altLang="fr-FR" sz="1600" dirty="0" smtClean="0">
                <a:solidFill>
                  <a:schemeClr val="accent3">
                    <a:lumMod val="50000"/>
                  </a:schemeClr>
                </a:solidFill>
                <a:latin typeface="Book Antiqua" panose="02040602050305030304" pitchFamily="18" charset="0"/>
              </a:rPr>
              <a:t>Autocicatrisation</a:t>
            </a:r>
            <a:r>
              <a:rPr lang="fr-FR" altLang="fr-FR" sz="2000" dirty="0" smtClean="0"/>
              <a:t> </a:t>
            </a:r>
            <a:endParaRPr lang="fr-FR" altLang="fr-FR" sz="2000" dirty="0"/>
          </a:p>
        </p:txBody>
      </p:sp>
    </p:spTree>
    <p:extLst>
      <p:ext uri="{BB962C8B-B14F-4D97-AF65-F5344CB8AC3E}">
        <p14:creationId xmlns:p14="http://schemas.microsoft.com/office/powerpoint/2010/main" val="201191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P spid="17" grpId="0" animBg="1"/>
      <p:bldP spid="18" grpId="0"/>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Vieillissement des GSB</a:t>
            </a:r>
            <a:endParaRPr lang="fr-FR" dirty="0"/>
          </a:p>
        </p:txBody>
      </p:sp>
      <p:sp>
        <p:nvSpPr>
          <p:cNvPr id="3" name="Espace réservé du contenu 2"/>
          <p:cNvSpPr>
            <a:spLocks noGrp="1"/>
          </p:cNvSpPr>
          <p:nvPr>
            <p:ph idx="1"/>
          </p:nvPr>
        </p:nvSpPr>
        <p:spPr>
          <a:xfrm>
            <a:off x="508001" y="1412777"/>
            <a:ext cx="6447501" cy="504056"/>
          </a:xfrm>
        </p:spPr>
        <p:txBody>
          <a:bodyPr>
            <a:normAutofit/>
          </a:bodyPr>
          <a:lstStyle/>
          <a:p>
            <a:r>
              <a:rPr lang="fr-FR" dirty="0" smtClean="0"/>
              <a:t>Conséquence des deux phénomènes couplés ?</a:t>
            </a:r>
            <a:endParaRPr lang="fr-FR" dirty="0"/>
          </a:p>
        </p:txBody>
      </p:sp>
      <p:sp>
        <p:nvSpPr>
          <p:cNvPr id="4" name="Espace réservé du numéro de diapositive 3"/>
          <p:cNvSpPr>
            <a:spLocks noGrp="1"/>
          </p:cNvSpPr>
          <p:nvPr>
            <p:ph type="sldNum" sz="quarter" idx="12"/>
          </p:nvPr>
        </p:nvSpPr>
        <p:spPr/>
        <p:txBody>
          <a:bodyPr/>
          <a:lstStyle/>
          <a:p>
            <a:r>
              <a:rPr lang="fr-FR" sz="2000" dirty="0">
                <a:solidFill>
                  <a:srgbClr val="90C226"/>
                </a:solidFill>
              </a:rPr>
              <a:t>8</a:t>
            </a:r>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7" y="2129617"/>
            <a:ext cx="561022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838139" y="4869160"/>
            <a:ext cx="2088232" cy="1366798"/>
          </a:xfrm>
          <a:prstGeom prst="rect">
            <a:avLst/>
          </a:prstGeom>
          <a:solidFill>
            <a:srgbClr val="C5F5FB"/>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9900"/>
                </a:solidFill>
              </a:rPr>
              <a:t>Conductivité hydraulique</a:t>
            </a:r>
          </a:p>
          <a:p>
            <a:pPr algn="ctr"/>
            <a:r>
              <a:rPr lang="fr-FR" sz="5000" dirty="0" smtClean="0">
                <a:solidFill>
                  <a:srgbClr val="FF9900"/>
                </a:solidFill>
              </a:rPr>
              <a:t>?</a:t>
            </a:r>
          </a:p>
        </p:txBody>
      </p:sp>
    </p:spTree>
    <p:extLst>
      <p:ext uri="{BB962C8B-B14F-4D97-AF65-F5344CB8AC3E}">
        <p14:creationId xmlns:p14="http://schemas.microsoft.com/office/powerpoint/2010/main" val="372362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Compte-rendu de la partie expérimentale : sommaire</a:t>
            </a:r>
            <a:endParaRPr lang="fr-FR" dirty="0"/>
          </a:p>
        </p:txBody>
      </p:sp>
      <p:sp>
        <p:nvSpPr>
          <p:cNvPr id="3" name="Espace réservé du contenu 2"/>
          <p:cNvSpPr>
            <a:spLocks noGrp="1"/>
          </p:cNvSpPr>
          <p:nvPr>
            <p:ph idx="1"/>
          </p:nvPr>
        </p:nvSpPr>
        <p:spPr/>
        <p:txBody>
          <a:bodyPr/>
          <a:lstStyle/>
          <a:p>
            <a:r>
              <a:rPr lang="fr-FR" dirty="0" smtClean="0"/>
              <a:t>Objectif</a:t>
            </a:r>
          </a:p>
          <a:p>
            <a:r>
              <a:rPr lang="fr-FR" dirty="0" smtClean="0"/>
              <a:t>Matériels et méthodes</a:t>
            </a:r>
          </a:p>
          <a:p>
            <a:r>
              <a:rPr lang="fr-FR" dirty="0" smtClean="0"/>
              <a:t>Plan des essais</a:t>
            </a:r>
          </a:p>
          <a:p>
            <a:r>
              <a:rPr lang="fr-FR" dirty="0" smtClean="0"/>
              <a:t>Résultats</a:t>
            </a:r>
          </a:p>
          <a:p>
            <a:r>
              <a:rPr lang="fr-FR" dirty="0" smtClean="0"/>
              <a:t>Discussion de l’effet du gel-dégel</a:t>
            </a:r>
          </a:p>
          <a:p>
            <a:r>
              <a:rPr lang="fr-FR" dirty="0" smtClean="0"/>
              <a:t>Conclusions</a:t>
            </a:r>
          </a:p>
          <a:p>
            <a:r>
              <a:rPr lang="fr-FR" dirty="0" smtClean="0"/>
              <a:t>Perspectives</a:t>
            </a:r>
          </a:p>
          <a:p>
            <a:endParaRPr lang="fr-FR" dirty="0"/>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8</a:t>
            </a:fld>
            <a:endParaRPr lang="fr-FR" sz="2000" dirty="0">
              <a:solidFill>
                <a:srgbClr val="90C226"/>
              </a:solidFill>
            </a:endParaRPr>
          </a:p>
        </p:txBody>
      </p:sp>
    </p:spTree>
    <p:extLst>
      <p:ext uri="{BB962C8B-B14F-4D97-AF65-F5344CB8AC3E}">
        <p14:creationId xmlns:p14="http://schemas.microsoft.com/office/powerpoint/2010/main" val="1750419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a:t>
            </a:r>
            <a:endParaRPr lang="fr-FR" dirty="0"/>
          </a:p>
        </p:txBody>
      </p:sp>
      <p:sp>
        <p:nvSpPr>
          <p:cNvPr id="3" name="Espace réservé du contenu 2"/>
          <p:cNvSpPr>
            <a:spLocks noGrp="1"/>
          </p:cNvSpPr>
          <p:nvPr>
            <p:ph idx="1"/>
          </p:nvPr>
        </p:nvSpPr>
        <p:spPr/>
        <p:txBody>
          <a:bodyPr/>
          <a:lstStyle/>
          <a:p>
            <a:r>
              <a:rPr lang="fr-FR" b="1" dirty="0"/>
              <a:t>Réalisation d’essais en laboratoire sur GSB neufs soumis à de l’</a:t>
            </a:r>
            <a:r>
              <a:rPr lang="fr-FR" b="1" u="sng" dirty="0"/>
              <a:t>échange cationique</a:t>
            </a:r>
            <a:r>
              <a:rPr lang="fr-FR" b="1" dirty="0"/>
              <a:t> puis à du </a:t>
            </a:r>
            <a:r>
              <a:rPr lang="fr-FR" b="1" u="sng" dirty="0"/>
              <a:t>gel-dégel</a:t>
            </a:r>
          </a:p>
          <a:p>
            <a:pPr marL="0" indent="0">
              <a:buNone/>
            </a:pPr>
            <a:endParaRPr lang="fr-FR" dirty="0" smtClean="0"/>
          </a:p>
          <a:p>
            <a:pPr marL="0" indent="0">
              <a:buNone/>
            </a:pPr>
            <a:endParaRPr lang="fr-FR" dirty="0" smtClean="0"/>
          </a:p>
          <a:p>
            <a:pPr marL="0" indent="0">
              <a:buNone/>
            </a:pPr>
            <a:r>
              <a:rPr lang="fr-FR" i="1" dirty="0" smtClean="0"/>
              <a:t>Bibliographie sur le sujet :</a:t>
            </a:r>
          </a:p>
          <a:p>
            <a:pPr marL="0" indent="0">
              <a:buNone/>
            </a:pPr>
            <a:r>
              <a:rPr lang="fr-FR" dirty="0" smtClean="0">
                <a:sym typeface="Wingdings" panose="05000000000000000000" pitchFamily="2" charset="2"/>
              </a:rPr>
              <a:t>Une seule étude réalisée à ce jour (</a:t>
            </a:r>
            <a:r>
              <a:rPr lang="fr-FR" dirty="0" err="1" smtClean="0">
                <a:sym typeface="Wingdings" panose="05000000000000000000" pitchFamily="2" charset="2"/>
              </a:rPr>
              <a:t>Makusa</a:t>
            </a:r>
            <a:r>
              <a:rPr lang="fr-FR" dirty="0" smtClean="0">
                <a:sym typeface="Wingdings" panose="05000000000000000000" pitchFamily="2" charset="2"/>
              </a:rPr>
              <a:t> et al. 2014)</a:t>
            </a:r>
          </a:p>
          <a:p>
            <a:pPr marL="0" indent="0">
              <a:buNone/>
            </a:pPr>
            <a:r>
              <a:rPr lang="fr-FR" dirty="0" smtClean="0">
                <a:sym typeface="Wingdings" panose="05000000000000000000" pitchFamily="2" charset="2"/>
              </a:rPr>
              <a:t> </a:t>
            </a:r>
            <a:r>
              <a:rPr lang="fr-FR" u="sng" dirty="0" smtClean="0">
                <a:sym typeface="Wingdings" panose="05000000000000000000" pitchFamily="2" charset="2"/>
              </a:rPr>
              <a:t>Pas d’effet significatif du couplage prouvé</a:t>
            </a:r>
            <a:endParaRPr lang="fr-FR" u="sng" dirty="0"/>
          </a:p>
        </p:txBody>
      </p:sp>
      <p:sp>
        <p:nvSpPr>
          <p:cNvPr id="4" name="Espace réservé du numéro de diapositive 3"/>
          <p:cNvSpPr>
            <a:spLocks noGrp="1"/>
          </p:cNvSpPr>
          <p:nvPr>
            <p:ph type="sldNum" sz="quarter" idx="12"/>
          </p:nvPr>
        </p:nvSpPr>
        <p:spPr/>
        <p:txBody>
          <a:bodyPr/>
          <a:lstStyle/>
          <a:p>
            <a:fld id="{4425D716-7D06-43C1-B0CD-DEF639AB0D3E}" type="slidenum">
              <a:rPr lang="fr-FR" sz="2000" smtClean="0">
                <a:solidFill>
                  <a:srgbClr val="90C226"/>
                </a:solidFill>
              </a:rPr>
              <a:pPr/>
              <a:t>9</a:t>
            </a:fld>
            <a:endParaRPr lang="fr-FR" sz="2000" dirty="0">
              <a:solidFill>
                <a:srgbClr val="90C226"/>
              </a:solidFill>
            </a:endParaRPr>
          </a:p>
        </p:txBody>
      </p:sp>
    </p:spTree>
    <p:extLst>
      <p:ext uri="{BB962C8B-B14F-4D97-AF65-F5344CB8AC3E}">
        <p14:creationId xmlns:p14="http://schemas.microsoft.com/office/powerpoint/2010/main" val="27653100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3.3|15.5|14.8|5.1|0.5|10.2|50|11|13.2|40.7|36.4"/>
</p:tagLst>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solidFill>
          <a:srgbClr val="C5F5FB"/>
        </a:solidFill>
        <a:ln w="28575">
          <a:solidFill>
            <a:srgbClr val="00B0F0"/>
          </a:solidFill>
        </a:ln>
      </a:spPr>
      <a:bodyPr rtlCol="0" anchor="ctr"/>
      <a:lstStyle>
        <a:defPPr algn="ctr">
          <a:defRPr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2617</TotalTime>
  <Words>1125</Words>
  <Application>Microsoft Office PowerPoint</Application>
  <PresentationFormat>Affichage à l'écran (4:3)</PresentationFormat>
  <Paragraphs>611</Paragraphs>
  <Slides>32</Slides>
  <Notes>3</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Facette</vt:lpstr>
      <vt:lpstr>Étude de l’impact du gel-dégel couplé à l’échange cationique sur les géosynthétiques bentonitiques    Thibault DELFOUR-PEYRETHON sous la direction de Camille Barral  </vt:lpstr>
      <vt:lpstr>Contexte</vt:lpstr>
      <vt:lpstr>Contexte</vt:lpstr>
      <vt:lpstr>Définition d’un GSB</vt:lpstr>
      <vt:lpstr>Vieillissement des GSB</vt:lpstr>
      <vt:lpstr>Vieillissement des GSB</vt:lpstr>
      <vt:lpstr>Vieillissement des GSB</vt:lpstr>
      <vt:lpstr>Compte-rendu de la partie expérimentale : sommaire</vt:lpstr>
      <vt:lpstr>Objectif</vt:lpstr>
      <vt:lpstr>Matériels et méthodes</vt:lpstr>
      <vt:lpstr>Matériels et méthodes</vt:lpstr>
      <vt:lpstr>Matériels et méthodes</vt:lpstr>
      <vt:lpstr>Plan des essais</vt:lpstr>
      <vt:lpstr>Plan des essais</vt:lpstr>
      <vt:lpstr>Plan des essais</vt:lpstr>
      <vt:lpstr>Résultats</vt:lpstr>
      <vt:lpstr>Résultats</vt:lpstr>
      <vt:lpstr>Plan des essais</vt:lpstr>
      <vt:lpstr>Résultats</vt:lpstr>
      <vt:lpstr>Résultats</vt:lpstr>
      <vt:lpstr>Résultats</vt:lpstr>
      <vt:lpstr>Plan des essais</vt:lpstr>
      <vt:lpstr>Résultats</vt:lpstr>
      <vt:lpstr>Résultats</vt:lpstr>
      <vt:lpstr>Résultats</vt:lpstr>
      <vt:lpstr>Résultats</vt:lpstr>
      <vt:lpstr>Résultats</vt:lpstr>
      <vt:lpstr>Résultats</vt:lpstr>
      <vt:lpstr>Discussion sur l’effet du gel-dégel</vt:lpstr>
      <vt:lpstr>Conclusions</vt:lpstr>
      <vt:lpstr>Perspectives</vt:lpstr>
      <vt:lpstr>Merci de votre attention !</vt:lpstr>
    </vt:vector>
  </TitlesOfParts>
  <Company>IRSTEA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du gel / dégel couplé à l’échange cationique sur les géosynthétiques bentonitiques</dc:title>
  <dc:creator>Delfour Peyrethon Thibault</dc:creator>
  <cp:lastModifiedBy>Delfour Peyrethon Thibault</cp:lastModifiedBy>
  <cp:revision>141</cp:revision>
  <dcterms:created xsi:type="dcterms:W3CDTF">2015-03-23T13:43:07Z</dcterms:created>
  <dcterms:modified xsi:type="dcterms:W3CDTF">2015-06-26T13:49:29Z</dcterms:modified>
</cp:coreProperties>
</file>