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303" r:id="rId4"/>
    <p:sldId id="279" r:id="rId5"/>
    <p:sldId id="270" r:id="rId6"/>
    <p:sldId id="271" r:id="rId7"/>
    <p:sldId id="272" r:id="rId8"/>
    <p:sldId id="273" r:id="rId9"/>
    <p:sldId id="274" r:id="rId10"/>
    <p:sldId id="276" r:id="rId11"/>
    <p:sldId id="277" r:id="rId12"/>
    <p:sldId id="278" r:id="rId13"/>
    <p:sldId id="280" r:id="rId14"/>
    <p:sldId id="281" r:id="rId15"/>
    <p:sldId id="282" r:id="rId16"/>
    <p:sldId id="283" r:id="rId17"/>
    <p:sldId id="284" r:id="rId18"/>
    <p:sldId id="299" r:id="rId19"/>
    <p:sldId id="285" r:id="rId20"/>
    <p:sldId id="328" r:id="rId21"/>
    <p:sldId id="300" r:id="rId22"/>
    <p:sldId id="262" r:id="rId23"/>
    <p:sldId id="329" r:id="rId24"/>
    <p:sldId id="330" r:id="rId25"/>
    <p:sldId id="302" r:id="rId26"/>
    <p:sldId id="264" r:id="rId27"/>
    <p:sldId id="265" r:id="rId28"/>
    <p:sldId id="307" r:id="rId29"/>
    <p:sldId id="308" r:id="rId30"/>
    <p:sldId id="309" r:id="rId31"/>
    <p:sldId id="310" r:id="rId32"/>
    <p:sldId id="311" r:id="rId33"/>
    <p:sldId id="312" r:id="rId34"/>
    <p:sldId id="322" r:id="rId35"/>
    <p:sldId id="268" r:id="rId36"/>
    <p:sldId id="314" r:id="rId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a:srgbClr val="FFFFCC"/>
    <a:srgbClr val="FFCC99"/>
    <a:srgbClr val="8DDEFB"/>
    <a:srgbClr val="66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872" autoAdjust="0"/>
    <p:restoredTop sz="96595" autoAdjust="0"/>
  </p:normalViewPr>
  <p:slideViewPr>
    <p:cSldViewPr>
      <p:cViewPr varScale="1">
        <p:scale>
          <a:sx n="70" d="100"/>
          <a:sy n="70" d="100"/>
        </p:scale>
        <p:origin x="-8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Documents\mesu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ocuments\mesu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fr-FR"/>
  <c:chart>
    <c:autoTitleDeleted val="1"/>
    <c:plotArea>
      <c:layout/>
      <c:barChart>
        <c:barDir val="col"/>
        <c:grouping val="clustered"/>
        <c:ser>
          <c:idx val="0"/>
          <c:order val="0"/>
          <c:tx>
            <c:v>Témoin</c:v>
          </c:tx>
          <c:errBars>
            <c:errBarType val="plus"/>
            <c:errValType val="cust"/>
            <c:plus>
              <c:numLit>
                <c:formatCode>General</c:formatCode>
                <c:ptCount val="1"/>
                <c:pt idx="0">
                  <c:v>1</c:v>
                </c:pt>
              </c:numLit>
            </c:plus>
            <c:minus>
              <c:numLit>
                <c:formatCode>General</c:formatCode>
                <c:ptCount val="1"/>
                <c:pt idx="0">
                  <c:v>1</c:v>
                </c:pt>
              </c:numLit>
            </c:minus>
          </c:errBars>
          <c:cat>
            <c:strLit>
              <c:ptCount val="1"/>
              <c:pt idx="0">
                <c:v>Les noyaux des cellules de Leydig</c:v>
              </c:pt>
            </c:strLit>
          </c:cat>
          <c:val>
            <c:numRef>
              <c:f>'TS et NxLey'!$O$28</c:f>
              <c:numCache>
                <c:formatCode>General</c:formatCode>
                <c:ptCount val="1"/>
                <c:pt idx="0">
                  <c:v>4.63</c:v>
                </c:pt>
              </c:numCache>
            </c:numRef>
          </c:val>
        </c:ser>
        <c:ser>
          <c:idx val="1"/>
          <c:order val="1"/>
          <c:tx>
            <c:v>Traités</c:v>
          </c:tx>
          <c:spPr>
            <a:solidFill>
              <a:srgbClr val="92D050"/>
            </a:solidFill>
          </c:spPr>
          <c:errBars>
            <c:errBarType val="plus"/>
            <c:errValType val="cust"/>
            <c:plus>
              <c:numRef>
                <c:f>'TS et NxLey'!$P$29</c:f>
                <c:numCache>
                  <c:formatCode>General</c:formatCode>
                  <c:ptCount val="1"/>
                  <c:pt idx="0">
                    <c:v>0.30000000000000004</c:v>
                  </c:pt>
                </c:numCache>
              </c:numRef>
            </c:plus>
            <c:minus>
              <c:numLit>
                <c:formatCode>General</c:formatCode>
                <c:ptCount val="1"/>
                <c:pt idx="0">
                  <c:v>1</c:v>
                </c:pt>
              </c:numLit>
            </c:minus>
          </c:errBars>
          <c:cat>
            <c:strLit>
              <c:ptCount val="1"/>
              <c:pt idx="0">
                <c:v>Les noyaux des cellules de Leydig</c:v>
              </c:pt>
            </c:strLit>
          </c:cat>
          <c:val>
            <c:numRef>
              <c:f>'TS et NxLey'!$P$28</c:f>
              <c:numCache>
                <c:formatCode>General</c:formatCode>
                <c:ptCount val="1"/>
                <c:pt idx="0">
                  <c:v>5.07</c:v>
                </c:pt>
              </c:numCache>
            </c:numRef>
          </c:val>
        </c:ser>
        <c:dLbls/>
        <c:axId val="54204288"/>
        <c:axId val="54247424"/>
      </c:barChart>
      <c:catAx>
        <c:axId val="54204288"/>
        <c:scaling>
          <c:orientation val="minMax"/>
        </c:scaling>
        <c:delete val="1"/>
        <c:axPos val="b"/>
        <c:title>
          <c:tx>
            <c:rich>
              <a:bodyPr/>
              <a:lstStyle/>
              <a:p>
                <a:pPr>
                  <a:defRPr/>
                </a:pPr>
                <a:r>
                  <a:rPr lang="fr-FR"/>
                  <a:t>b</a:t>
                </a:r>
              </a:p>
            </c:rich>
          </c:tx>
          <c:layout/>
        </c:title>
        <c:numFmt formatCode="General" sourceLinked="0"/>
        <c:majorTickMark val="none"/>
        <c:tickLblPos val="nextTo"/>
        <c:crossAx val="54247424"/>
        <c:crosses val="autoZero"/>
        <c:auto val="1"/>
        <c:lblAlgn val="ctr"/>
        <c:lblOffset val="100"/>
      </c:catAx>
      <c:valAx>
        <c:axId val="54247424"/>
        <c:scaling>
          <c:orientation val="minMax"/>
        </c:scaling>
        <c:axPos val="l"/>
        <c:majorGridlines/>
        <c:title>
          <c:tx>
            <c:rich>
              <a:bodyPr rot="-5400000" vert="horz"/>
              <a:lstStyle/>
              <a:p>
                <a:pPr>
                  <a:defRPr/>
                </a:pPr>
                <a:r>
                  <a:rPr lang="fr-FR" sz="1100"/>
                  <a:t>Diamètre moyen des noyaux des cellules de Leydig en (µm)</a:t>
                </a:r>
              </a:p>
            </c:rich>
          </c:tx>
          <c:layout/>
        </c:title>
        <c:numFmt formatCode="General" sourceLinked="1"/>
        <c:majorTickMark val="none"/>
        <c:tickLblPos val="nextTo"/>
        <c:crossAx val="54204288"/>
        <c:crosses val="autoZero"/>
        <c:crossBetween val="between"/>
      </c:valAx>
    </c:plotArea>
    <c:legend>
      <c:legendPos val="t"/>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fr-FR"/>
  <c:chart>
    <c:plotArea>
      <c:layout/>
      <c:barChart>
        <c:barDir val="col"/>
        <c:grouping val="clustered"/>
        <c:ser>
          <c:idx val="0"/>
          <c:order val="0"/>
          <c:tx>
            <c:v>Témoin</c:v>
          </c:tx>
          <c:errBars>
            <c:errBarType val="plus"/>
            <c:errValType val="cust"/>
            <c:plus>
              <c:numRef>
                <c:f>Leydig!$C$15</c:f>
                <c:numCache>
                  <c:formatCode>General</c:formatCode>
                  <c:ptCount val="1"/>
                  <c:pt idx="0">
                    <c:v>1.1135855275966606</c:v>
                  </c:pt>
                </c:numCache>
              </c:numRef>
            </c:plus>
            <c:minus>
              <c:numLit>
                <c:formatCode>General</c:formatCode>
                <c:ptCount val="1"/>
                <c:pt idx="0">
                  <c:v>1</c:v>
                </c:pt>
              </c:numLit>
            </c:minus>
          </c:errBars>
          <c:cat>
            <c:strLit>
              <c:ptCount val="1"/>
              <c:pt idx="0">
                <c:v>Cellules de Leydig</c:v>
              </c:pt>
            </c:strLit>
          </c:cat>
          <c:val>
            <c:numRef>
              <c:f>Leydig!$C$13</c:f>
              <c:numCache>
                <c:formatCode>General</c:formatCode>
                <c:ptCount val="1"/>
                <c:pt idx="0">
                  <c:v>12.320000000000002</c:v>
                </c:pt>
              </c:numCache>
            </c:numRef>
          </c:val>
        </c:ser>
        <c:ser>
          <c:idx val="1"/>
          <c:order val="1"/>
          <c:tx>
            <c:v>Traités</c:v>
          </c:tx>
          <c:spPr>
            <a:solidFill>
              <a:srgbClr val="92D050"/>
            </a:solidFill>
          </c:spPr>
          <c:errBars>
            <c:errBarType val="plus"/>
            <c:errValType val="cust"/>
            <c:plus>
              <c:numRef>
                <c:f>Leydig!$D$15</c:f>
                <c:numCache>
                  <c:formatCode>General</c:formatCode>
                  <c:ptCount val="1"/>
                  <c:pt idx="0">
                    <c:v>1.5621255071216278</c:v>
                  </c:pt>
                </c:numCache>
              </c:numRef>
            </c:plus>
            <c:minus>
              <c:numLit>
                <c:formatCode>General</c:formatCode>
                <c:ptCount val="1"/>
                <c:pt idx="0">
                  <c:v>1</c:v>
                </c:pt>
              </c:numLit>
            </c:minus>
          </c:errBars>
          <c:cat>
            <c:strLit>
              <c:ptCount val="1"/>
              <c:pt idx="0">
                <c:v>Cellules de Leydig</c:v>
              </c:pt>
            </c:strLit>
          </c:cat>
          <c:val>
            <c:numRef>
              <c:f>Leydig!$D$13</c:f>
              <c:numCache>
                <c:formatCode>General</c:formatCode>
                <c:ptCount val="1"/>
                <c:pt idx="0">
                  <c:v>14.646999999999998</c:v>
                </c:pt>
              </c:numCache>
            </c:numRef>
          </c:val>
        </c:ser>
        <c:dLbls/>
        <c:axId val="54462336"/>
        <c:axId val="54484992"/>
      </c:barChart>
      <c:catAx>
        <c:axId val="54462336"/>
        <c:scaling>
          <c:orientation val="minMax"/>
        </c:scaling>
        <c:delete val="1"/>
        <c:axPos val="b"/>
        <c:title>
          <c:tx>
            <c:rich>
              <a:bodyPr/>
              <a:lstStyle/>
              <a:p>
                <a:pPr>
                  <a:defRPr/>
                </a:pPr>
                <a:r>
                  <a:rPr lang="fr-FR"/>
                  <a:t>a</a:t>
                </a:r>
              </a:p>
            </c:rich>
          </c:tx>
          <c:layout/>
        </c:title>
        <c:numFmt formatCode="General" sourceLinked="0"/>
        <c:tickLblPos val="nextTo"/>
        <c:crossAx val="54484992"/>
        <c:crosses val="autoZero"/>
        <c:auto val="1"/>
        <c:lblAlgn val="ctr"/>
        <c:lblOffset val="100"/>
      </c:catAx>
      <c:valAx>
        <c:axId val="54484992"/>
        <c:scaling>
          <c:orientation val="minMax"/>
        </c:scaling>
        <c:axPos val="l"/>
        <c:majorGridlines/>
        <c:title>
          <c:tx>
            <c:rich>
              <a:bodyPr rot="-5400000" vert="horz"/>
              <a:lstStyle/>
              <a:p>
                <a:pPr>
                  <a:defRPr/>
                </a:pPr>
                <a:r>
                  <a:rPr lang="fr-FR"/>
                  <a:t>Diamètre des cellules de Leydig en µm</a:t>
                </a:r>
              </a:p>
            </c:rich>
          </c:tx>
          <c:layout>
            <c:manualLayout>
              <c:xMode val="edge"/>
              <c:yMode val="edge"/>
              <c:x val="2.9850746268656716E-2"/>
              <c:y val="0.13569072214597028"/>
            </c:manualLayout>
          </c:layout>
        </c:title>
        <c:numFmt formatCode="General" sourceLinked="1"/>
        <c:tickLblPos val="nextTo"/>
        <c:crossAx val="54462336"/>
        <c:crosses val="autoZero"/>
        <c:crossBetween val="between"/>
      </c:valAx>
    </c:plotArea>
    <c:legend>
      <c:legendPos val="t"/>
      <c:layout/>
    </c:legend>
    <c:plotVisOnly val="1"/>
    <c:dispBlanksAs val="gap"/>
  </c:chart>
  <c:externalData r:id="rId1"/>
</c:chartSpace>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48C11-DB14-4703-942F-470C64FECD28}" type="doc">
      <dgm:prSet loTypeId="urn:microsoft.com/office/officeart/2005/8/layout/vList5" loCatId="list" qsTypeId="urn:microsoft.com/office/officeart/2005/8/quickstyle/3d1" qsCatId="3D" csTypeId="urn:microsoft.com/office/officeart/2005/8/colors/accent1_5" csCatId="accent1" phldr="1"/>
      <dgm:spPr/>
      <dgm:t>
        <a:bodyPr/>
        <a:lstStyle/>
        <a:p>
          <a:endParaRPr lang="fr-FR"/>
        </a:p>
      </dgm:t>
    </dgm:pt>
    <dgm:pt modelId="{6BF400C7-43DA-468C-973B-3D74B68BD138}">
      <dgm:prSet phldrT="[Text]" custT="1"/>
      <dgm:spPr/>
      <dgm:t>
        <a:bodyPr/>
        <a:lstStyle/>
        <a:p>
          <a:r>
            <a:rPr lang="fr-FR"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1.Fixation</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5E1FFE54-4A66-42BD-BC00-532C42C8D743}" type="parTrans" cxnId="{829DFABE-8E3D-414F-8F64-F5F2E6EC6D4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CB9C771A-4148-486D-A1D5-902D0EB89B97}" type="sibTrans" cxnId="{829DFABE-8E3D-414F-8F64-F5F2E6EC6D4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616627F4-7F58-40DF-AA67-4367E7934AD1}">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dans le formol à 10 % </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63698707-E2F8-4CC9-A24C-D66B02AEE212}" type="parTrans" cxnId="{99E4E9A1-E7D3-4429-B4C8-EF45F0611AB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D5FFE31D-5F00-4277-982E-8F63F5015F20}" type="sibTrans" cxnId="{99E4E9A1-E7D3-4429-B4C8-EF45F0611AB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2F7535FE-4F69-4BBC-9842-D6B621D4621F}">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2.Déshydratation et éclaircissement</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27B5729C-A0B8-497F-8A55-43444D2C73AF}" type="parTrans" cxnId="{763C7016-B9C7-4CC0-8D1C-A6228B4EAC5A}">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2A028270-958A-4C9B-819A-F1732E875CA8}" type="sibTrans" cxnId="{763C7016-B9C7-4CC0-8D1C-A6228B4EAC5A}">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CA0CA356-58CF-4208-9194-DD318BED4D6A}">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dans 6 bains d’alcool, chacun 30 min</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3E56FFD5-793D-4CD3-8156-AC30C3E6A230}" type="parTrans" cxnId="{9A1F9FAA-356B-4630-B96D-285B3211D56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91A69225-9D01-41E3-881A-0992DDEFD825}" type="sibTrans" cxnId="{9A1F9FAA-356B-4630-B96D-285B3211D56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F9A51A93-580A-4D11-8CB5-F678604FC789}">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3.Imprégnation et inclusion en paraffine </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0B670E16-FCEB-469E-B763-C3524A613AF4}" type="parTrans" cxnId="{7F040232-F0D2-4F89-B0CB-359D90AED293}">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B322E3AE-40FD-4022-92F0-676C75B7C0E1}" type="sibTrans" cxnId="{7F040232-F0D2-4F89-B0CB-359D90AED293}">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3EC0D768-D1ED-4A33-ABFC-A5361DCF766E}">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dans 2 bains de paraffine pure chacun de 30min, </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BC19F85B-EA3A-4B66-A6B0-C864FAC0901F}" type="parTrans" cxnId="{17B43B77-5554-4B94-9EAA-32705A169B8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E86A8FEE-E65C-44F9-9A63-80BB3781E2AB}" type="sibTrans" cxnId="{17B43B77-5554-4B94-9EAA-32705A169B8E}">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68C8F1E5-6E20-4BC7-B52D-8DCBDF00E623}">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un dernier bain d’une heure</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EC4E3594-5B96-4EB1-8803-79BD7D57BB10}" type="parTrans" cxnId="{4F8B60F8-1546-457F-9A4D-4FC8E82EEB00}">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8A44FDED-B1FD-4A3B-9C56-1DB6DEF8F218}" type="sibTrans" cxnId="{4F8B60F8-1546-457F-9A4D-4FC8E82EEB00}">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12A3A5CF-874C-4C56-B35D-49E964E1E5F5}">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L’inclusion est manuelle</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C25B6856-9643-418B-8770-303BAA059DBB}" type="parTrans" cxnId="{3F4F98C6-ABC5-40CC-846E-23523BB86A7B}">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EAF14A69-32DE-4242-B768-F51E953B74A0}" type="sibTrans" cxnId="{3F4F98C6-ABC5-40CC-846E-23523BB86A7B}">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9E393D7E-3BDD-4045-9995-6B5F1CEF6199}">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4.Confection des blocs et étalement</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2D4DA8A0-475F-4247-AFFE-B8D3555595DE}" type="parTrans" cxnId="{88D92925-20F9-420B-B8B7-1065E1CD0BC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BDDE98A3-BCC4-42B2-A41B-4F201712B21D}" type="sibTrans" cxnId="{88D92925-20F9-420B-B8B7-1065E1CD0BC4}">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2777298D-20F3-4370-8F7F-72110150D687}">
      <dgm:prSet phldrT="[Text]" custT="1"/>
      <dgm:spPr/>
      <dgm:t>
        <a:bodyPr/>
        <a:lstStyle/>
        <a:p>
          <a:r>
            <a:rPr lang="fr-FR" sz="1800" b="0" cap="none" spc="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Les blocs sont coupés à l’aide du microtome, les rubans obtenus sont étalés sur des lames contenant de l’eau gélatinée de Masson</a:t>
          </a:r>
          <a:endParaRPr lang="fr-FR" sz="1800" b="0" cap="none" spc="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166B314D-84B1-4602-82BA-AE27C995343E}" type="parTrans" cxnId="{7F7BF220-5A70-461C-9B2D-0AFE3C612A1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08974641-809B-4715-AC48-4562804041C3}" type="sibTrans" cxnId="{7F7BF220-5A70-461C-9B2D-0AFE3C612A19}">
      <dgm:prSet/>
      <dgm:spPr/>
      <dgm:t>
        <a:bodyPr/>
        <a:lstStyle/>
        <a:p>
          <a:endParaRPr lang="fr-FR" sz="2000" b="0" cap="none" spc="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8EEE0262-71E2-4EA4-9166-07FDFAE9F427}" type="pres">
      <dgm:prSet presAssocID="{7A948C11-DB14-4703-942F-470C64FECD28}" presName="Name0" presStyleCnt="0">
        <dgm:presLayoutVars>
          <dgm:dir/>
          <dgm:animLvl val="lvl"/>
          <dgm:resizeHandles val="exact"/>
        </dgm:presLayoutVars>
      </dgm:prSet>
      <dgm:spPr/>
    </dgm:pt>
    <dgm:pt modelId="{90A1771E-456E-4965-8FF7-CF36468A19C8}" type="pres">
      <dgm:prSet presAssocID="{6BF400C7-43DA-468C-973B-3D74B68BD138}" presName="linNode" presStyleCnt="0"/>
      <dgm:spPr/>
    </dgm:pt>
    <dgm:pt modelId="{368FF01D-2202-4934-905F-5ACB5E046559}" type="pres">
      <dgm:prSet presAssocID="{6BF400C7-43DA-468C-973B-3D74B68BD138}" presName="parentText" presStyleLbl="node1" presStyleIdx="0" presStyleCnt="4" custScaleY="48083">
        <dgm:presLayoutVars>
          <dgm:chMax val="1"/>
          <dgm:bulletEnabled val="1"/>
        </dgm:presLayoutVars>
      </dgm:prSet>
      <dgm:spPr/>
      <dgm:t>
        <a:bodyPr/>
        <a:lstStyle/>
        <a:p>
          <a:endParaRPr lang="fr-FR"/>
        </a:p>
      </dgm:t>
    </dgm:pt>
    <dgm:pt modelId="{A0EF7DE1-6FA2-4B68-9FBE-BEF0B77825C9}" type="pres">
      <dgm:prSet presAssocID="{6BF400C7-43DA-468C-973B-3D74B68BD138}" presName="descendantText" presStyleLbl="alignAccFollowNode1" presStyleIdx="0" presStyleCnt="4" custScaleY="46271">
        <dgm:presLayoutVars>
          <dgm:bulletEnabled val="1"/>
        </dgm:presLayoutVars>
      </dgm:prSet>
      <dgm:spPr/>
      <dgm:t>
        <a:bodyPr/>
        <a:lstStyle/>
        <a:p>
          <a:endParaRPr lang="fr-FR"/>
        </a:p>
      </dgm:t>
    </dgm:pt>
    <dgm:pt modelId="{EBCAC393-1EED-4A83-8239-31EAFE0E82F5}" type="pres">
      <dgm:prSet presAssocID="{CB9C771A-4148-486D-A1D5-902D0EB89B97}" presName="sp" presStyleCnt="0"/>
      <dgm:spPr/>
    </dgm:pt>
    <dgm:pt modelId="{5B20378E-BC2D-42AA-8AFB-177BDF597E71}" type="pres">
      <dgm:prSet presAssocID="{2F7535FE-4F69-4BBC-9842-D6B621D4621F}" presName="linNode" presStyleCnt="0"/>
      <dgm:spPr/>
    </dgm:pt>
    <dgm:pt modelId="{85B0E487-C25A-42A9-92B5-C211E6EBD919}" type="pres">
      <dgm:prSet presAssocID="{2F7535FE-4F69-4BBC-9842-D6B621D4621F}" presName="parentText" presStyleLbl="node1" presStyleIdx="1" presStyleCnt="4" custScaleY="61902">
        <dgm:presLayoutVars>
          <dgm:chMax val="1"/>
          <dgm:bulletEnabled val="1"/>
        </dgm:presLayoutVars>
      </dgm:prSet>
      <dgm:spPr/>
      <dgm:t>
        <a:bodyPr/>
        <a:lstStyle/>
        <a:p>
          <a:endParaRPr lang="fr-FR"/>
        </a:p>
      </dgm:t>
    </dgm:pt>
    <dgm:pt modelId="{926B2E8C-E3D6-4E8B-B077-BF9C9B53E3E6}" type="pres">
      <dgm:prSet presAssocID="{2F7535FE-4F69-4BBC-9842-D6B621D4621F}" presName="descendantText" presStyleLbl="alignAccFollowNode1" presStyleIdx="1" presStyleCnt="4" custScaleY="42737">
        <dgm:presLayoutVars>
          <dgm:bulletEnabled val="1"/>
        </dgm:presLayoutVars>
      </dgm:prSet>
      <dgm:spPr/>
      <dgm:t>
        <a:bodyPr/>
        <a:lstStyle/>
        <a:p>
          <a:endParaRPr lang="fr-FR"/>
        </a:p>
      </dgm:t>
    </dgm:pt>
    <dgm:pt modelId="{E9450910-F65A-4DF6-93A1-18C0F7E3A6C3}" type="pres">
      <dgm:prSet presAssocID="{2A028270-958A-4C9B-819A-F1732E875CA8}" presName="sp" presStyleCnt="0"/>
      <dgm:spPr/>
    </dgm:pt>
    <dgm:pt modelId="{B43777E9-E093-4AAF-9709-8A7B42FDA730}" type="pres">
      <dgm:prSet presAssocID="{F9A51A93-580A-4D11-8CB5-F678604FC789}" presName="linNode" presStyleCnt="0"/>
      <dgm:spPr/>
    </dgm:pt>
    <dgm:pt modelId="{C933FA27-1CC8-42BC-8218-1A382464FB4F}" type="pres">
      <dgm:prSet presAssocID="{F9A51A93-580A-4D11-8CB5-F678604FC789}" presName="parentText" presStyleLbl="node1" presStyleIdx="2" presStyleCnt="4" custScaleY="63890">
        <dgm:presLayoutVars>
          <dgm:chMax val="1"/>
          <dgm:bulletEnabled val="1"/>
        </dgm:presLayoutVars>
      </dgm:prSet>
      <dgm:spPr/>
      <dgm:t>
        <a:bodyPr/>
        <a:lstStyle/>
        <a:p>
          <a:endParaRPr lang="fr-FR"/>
        </a:p>
      </dgm:t>
    </dgm:pt>
    <dgm:pt modelId="{6DD61A17-C623-4AC4-AE56-D785B4CC56AF}" type="pres">
      <dgm:prSet presAssocID="{F9A51A93-580A-4D11-8CB5-F678604FC789}" presName="descendantText" presStyleLbl="alignAccFollowNode1" presStyleIdx="2" presStyleCnt="4" custScaleY="97266" custLinFactNeighborX="-2343" custLinFactNeighborY="1050">
        <dgm:presLayoutVars>
          <dgm:bulletEnabled val="1"/>
        </dgm:presLayoutVars>
      </dgm:prSet>
      <dgm:spPr/>
      <dgm:t>
        <a:bodyPr/>
        <a:lstStyle/>
        <a:p>
          <a:endParaRPr lang="fr-FR"/>
        </a:p>
      </dgm:t>
    </dgm:pt>
    <dgm:pt modelId="{6EF613C0-B985-409C-95E9-EE9BAEDD8C00}" type="pres">
      <dgm:prSet presAssocID="{B322E3AE-40FD-4022-92F0-676C75B7C0E1}" presName="sp" presStyleCnt="0"/>
      <dgm:spPr/>
    </dgm:pt>
    <dgm:pt modelId="{2C973C49-4D4D-42CE-9A67-1B6B4636B51E}" type="pres">
      <dgm:prSet presAssocID="{9E393D7E-3BDD-4045-9995-6B5F1CEF6199}" presName="linNode" presStyleCnt="0"/>
      <dgm:spPr/>
    </dgm:pt>
    <dgm:pt modelId="{D7EBAD93-B0E0-4F64-A83D-BC03D878DFEE}" type="pres">
      <dgm:prSet presAssocID="{9E393D7E-3BDD-4045-9995-6B5F1CEF6199}" presName="parentText" presStyleLbl="node1" presStyleIdx="3" presStyleCnt="4" custScaleY="57271">
        <dgm:presLayoutVars>
          <dgm:chMax val="1"/>
          <dgm:bulletEnabled val="1"/>
        </dgm:presLayoutVars>
      </dgm:prSet>
      <dgm:spPr/>
      <dgm:t>
        <a:bodyPr/>
        <a:lstStyle/>
        <a:p>
          <a:endParaRPr lang="fr-FR"/>
        </a:p>
      </dgm:t>
    </dgm:pt>
    <dgm:pt modelId="{28A47DA8-1474-4699-9715-F49304C9BF52}" type="pres">
      <dgm:prSet presAssocID="{9E393D7E-3BDD-4045-9995-6B5F1CEF6199}" presName="descendantText" presStyleLbl="alignAccFollowNode1" presStyleIdx="3" presStyleCnt="4" custScaleY="81500" custLinFactNeighborX="-2343" custLinFactNeighborY="1050">
        <dgm:presLayoutVars>
          <dgm:bulletEnabled val="1"/>
        </dgm:presLayoutVars>
      </dgm:prSet>
      <dgm:spPr/>
      <dgm:t>
        <a:bodyPr/>
        <a:lstStyle/>
        <a:p>
          <a:endParaRPr lang="fr-FR"/>
        </a:p>
      </dgm:t>
    </dgm:pt>
  </dgm:ptLst>
  <dgm:cxnLst>
    <dgm:cxn modelId="{7F040232-F0D2-4F89-B0CB-359D90AED293}" srcId="{7A948C11-DB14-4703-942F-470C64FECD28}" destId="{F9A51A93-580A-4D11-8CB5-F678604FC789}" srcOrd="2" destOrd="0" parTransId="{0B670E16-FCEB-469E-B763-C3524A613AF4}" sibTransId="{B322E3AE-40FD-4022-92F0-676C75B7C0E1}"/>
    <dgm:cxn modelId="{2B9A2FD4-BF67-4B53-99EA-E5FC7CDC0406}" type="presOf" srcId="{CA0CA356-58CF-4208-9194-DD318BED4D6A}" destId="{926B2E8C-E3D6-4E8B-B077-BF9C9B53E3E6}" srcOrd="0" destOrd="0" presId="urn:microsoft.com/office/officeart/2005/8/layout/vList5"/>
    <dgm:cxn modelId="{6ABCA5A1-FAF5-43B3-ACF6-99B3C3B4C4F8}" type="presOf" srcId="{12A3A5CF-874C-4C56-B35D-49E964E1E5F5}" destId="{6DD61A17-C623-4AC4-AE56-D785B4CC56AF}" srcOrd="0" destOrd="2" presId="urn:microsoft.com/office/officeart/2005/8/layout/vList5"/>
    <dgm:cxn modelId="{920E4908-0FA7-4214-9348-B52D10573741}" type="presOf" srcId="{68C8F1E5-6E20-4BC7-B52D-8DCBDF00E623}" destId="{6DD61A17-C623-4AC4-AE56-D785B4CC56AF}" srcOrd="0" destOrd="1" presId="urn:microsoft.com/office/officeart/2005/8/layout/vList5"/>
    <dgm:cxn modelId="{3F4F98C6-ABC5-40CC-846E-23523BB86A7B}" srcId="{F9A51A93-580A-4D11-8CB5-F678604FC789}" destId="{12A3A5CF-874C-4C56-B35D-49E964E1E5F5}" srcOrd="2" destOrd="0" parTransId="{C25B6856-9643-418B-8770-303BAA059DBB}" sibTransId="{EAF14A69-32DE-4242-B768-F51E953B74A0}"/>
    <dgm:cxn modelId="{88D92925-20F9-420B-B8B7-1065E1CD0BC4}" srcId="{7A948C11-DB14-4703-942F-470C64FECD28}" destId="{9E393D7E-3BDD-4045-9995-6B5F1CEF6199}" srcOrd="3" destOrd="0" parTransId="{2D4DA8A0-475F-4247-AFFE-B8D3555595DE}" sibTransId="{BDDE98A3-BCC4-42B2-A41B-4F201712B21D}"/>
    <dgm:cxn modelId="{763C7016-B9C7-4CC0-8D1C-A6228B4EAC5A}" srcId="{7A948C11-DB14-4703-942F-470C64FECD28}" destId="{2F7535FE-4F69-4BBC-9842-D6B621D4621F}" srcOrd="1" destOrd="0" parTransId="{27B5729C-A0B8-497F-8A55-43444D2C73AF}" sibTransId="{2A028270-958A-4C9B-819A-F1732E875CA8}"/>
    <dgm:cxn modelId="{829DFABE-8E3D-414F-8F64-F5F2E6EC6D4E}" srcId="{7A948C11-DB14-4703-942F-470C64FECD28}" destId="{6BF400C7-43DA-468C-973B-3D74B68BD138}" srcOrd="0" destOrd="0" parTransId="{5E1FFE54-4A66-42BD-BC00-532C42C8D743}" sibTransId="{CB9C771A-4148-486D-A1D5-902D0EB89B97}"/>
    <dgm:cxn modelId="{17B43B77-5554-4B94-9EAA-32705A169B8E}" srcId="{F9A51A93-580A-4D11-8CB5-F678604FC789}" destId="{3EC0D768-D1ED-4A33-ABFC-A5361DCF766E}" srcOrd="0" destOrd="0" parTransId="{BC19F85B-EA3A-4B66-A6B0-C864FAC0901F}" sibTransId="{E86A8FEE-E65C-44F9-9A63-80BB3781E2AB}"/>
    <dgm:cxn modelId="{4F8B60F8-1546-457F-9A4D-4FC8E82EEB00}" srcId="{F9A51A93-580A-4D11-8CB5-F678604FC789}" destId="{68C8F1E5-6E20-4BC7-B52D-8DCBDF00E623}" srcOrd="1" destOrd="0" parTransId="{EC4E3594-5B96-4EB1-8803-79BD7D57BB10}" sibTransId="{8A44FDED-B1FD-4A3B-9C56-1DB6DEF8F218}"/>
    <dgm:cxn modelId="{7F7BF220-5A70-461C-9B2D-0AFE3C612A19}" srcId="{9E393D7E-3BDD-4045-9995-6B5F1CEF6199}" destId="{2777298D-20F3-4370-8F7F-72110150D687}" srcOrd="0" destOrd="0" parTransId="{166B314D-84B1-4602-82BA-AE27C995343E}" sibTransId="{08974641-809B-4715-AC48-4562804041C3}"/>
    <dgm:cxn modelId="{A2618E79-2F05-4C44-AE93-5FFAD0809316}" type="presOf" srcId="{2F7535FE-4F69-4BBC-9842-D6B621D4621F}" destId="{85B0E487-C25A-42A9-92B5-C211E6EBD919}" srcOrd="0" destOrd="0" presId="urn:microsoft.com/office/officeart/2005/8/layout/vList5"/>
    <dgm:cxn modelId="{FDE95075-F072-4C2D-9F41-F9D386603D1B}" type="presOf" srcId="{7A948C11-DB14-4703-942F-470C64FECD28}" destId="{8EEE0262-71E2-4EA4-9166-07FDFAE9F427}" srcOrd="0" destOrd="0" presId="urn:microsoft.com/office/officeart/2005/8/layout/vList5"/>
    <dgm:cxn modelId="{8E4710A2-E6A8-4AD2-8DCE-7B0424A21B95}" type="presOf" srcId="{F9A51A93-580A-4D11-8CB5-F678604FC789}" destId="{C933FA27-1CC8-42BC-8218-1A382464FB4F}" srcOrd="0" destOrd="0" presId="urn:microsoft.com/office/officeart/2005/8/layout/vList5"/>
    <dgm:cxn modelId="{99E4E9A1-E7D3-4429-B4C8-EF45F0611AB4}" srcId="{6BF400C7-43DA-468C-973B-3D74B68BD138}" destId="{616627F4-7F58-40DF-AA67-4367E7934AD1}" srcOrd="0" destOrd="0" parTransId="{63698707-E2F8-4CC9-A24C-D66B02AEE212}" sibTransId="{D5FFE31D-5F00-4277-982E-8F63F5015F20}"/>
    <dgm:cxn modelId="{8A5CE567-44A2-4B9D-964F-873E44049D5E}" type="presOf" srcId="{2777298D-20F3-4370-8F7F-72110150D687}" destId="{28A47DA8-1474-4699-9715-F49304C9BF52}" srcOrd="0" destOrd="0" presId="urn:microsoft.com/office/officeart/2005/8/layout/vList5"/>
    <dgm:cxn modelId="{9A1F9FAA-356B-4630-B96D-285B3211D569}" srcId="{2F7535FE-4F69-4BBC-9842-D6B621D4621F}" destId="{CA0CA356-58CF-4208-9194-DD318BED4D6A}" srcOrd="0" destOrd="0" parTransId="{3E56FFD5-793D-4CD3-8156-AC30C3E6A230}" sibTransId="{91A69225-9D01-41E3-881A-0992DDEFD825}"/>
    <dgm:cxn modelId="{56FDAEE8-7BAE-46C5-AA55-71B8AB7BBD98}" type="presOf" srcId="{3EC0D768-D1ED-4A33-ABFC-A5361DCF766E}" destId="{6DD61A17-C623-4AC4-AE56-D785B4CC56AF}" srcOrd="0" destOrd="0" presId="urn:microsoft.com/office/officeart/2005/8/layout/vList5"/>
    <dgm:cxn modelId="{92896902-E881-46A3-90E6-8AD6B3DE24B1}" type="presOf" srcId="{616627F4-7F58-40DF-AA67-4367E7934AD1}" destId="{A0EF7DE1-6FA2-4B68-9FBE-BEF0B77825C9}" srcOrd="0" destOrd="0" presId="urn:microsoft.com/office/officeart/2005/8/layout/vList5"/>
    <dgm:cxn modelId="{D2E2ABA2-44C7-4B6D-AC8B-471DA8A27D2F}" type="presOf" srcId="{6BF400C7-43DA-468C-973B-3D74B68BD138}" destId="{368FF01D-2202-4934-905F-5ACB5E046559}" srcOrd="0" destOrd="0" presId="urn:microsoft.com/office/officeart/2005/8/layout/vList5"/>
    <dgm:cxn modelId="{69BF1FB9-641E-487A-9560-54D007FD6FC8}" type="presOf" srcId="{9E393D7E-3BDD-4045-9995-6B5F1CEF6199}" destId="{D7EBAD93-B0E0-4F64-A83D-BC03D878DFEE}" srcOrd="0" destOrd="0" presId="urn:microsoft.com/office/officeart/2005/8/layout/vList5"/>
    <dgm:cxn modelId="{5F12E452-8FF8-4937-8DF0-4F9BFAE36C5D}" type="presParOf" srcId="{8EEE0262-71E2-4EA4-9166-07FDFAE9F427}" destId="{90A1771E-456E-4965-8FF7-CF36468A19C8}" srcOrd="0" destOrd="0" presId="urn:microsoft.com/office/officeart/2005/8/layout/vList5"/>
    <dgm:cxn modelId="{86D175E7-C25B-4B8E-9CE9-A5937957AF31}" type="presParOf" srcId="{90A1771E-456E-4965-8FF7-CF36468A19C8}" destId="{368FF01D-2202-4934-905F-5ACB5E046559}" srcOrd="0" destOrd="0" presId="urn:microsoft.com/office/officeart/2005/8/layout/vList5"/>
    <dgm:cxn modelId="{9A3FBC44-B1E1-40E8-B36B-E55C2F479B2A}" type="presParOf" srcId="{90A1771E-456E-4965-8FF7-CF36468A19C8}" destId="{A0EF7DE1-6FA2-4B68-9FBE-BEF0B77825C9}" srcOrd="1" destOrd="0" presId="urn:microsoft.com/office/officeart/2005/8/layout/vList5"/>
    <dgm:cxn modelId="{4329A3EF-5A3B-4F61-B176-E2DC07DC58C5}" type="presParOf" srcId="{8EEE0262-71E2-4EA4-9166-07FDFAE9F427}" destId="{EBCAC393-1EED-4A83-8239-31EAFE0E82F5}" srcOrd="1" destOrd="0" presId="urn:microsoft.com/office/officeart/2005/8/layout/vList5"/>
    <dgm:cxn modelId="{64E02128-6FAF-4FC8-899C-ADB152061F53}" type="presParOf" srcId="{8EEE0262-71E2-4EA4-9166-07FDFAE9F427}" destId="{5B20378E-BC2D-42AA-8AFB-177BDF597E71}" srcOrd="2" destOrd="0" presId="urn:microsoft.com/office/officeart/2005/8/layout/vList5"/>
    <dgm:cxn modelId="{100DE389-4654-41E1-8EB9-2DBAF4881CBD}" type="presParOf" srcId="{5B20378E-BC2D-42AA-8AFB-177BDF597E71}" destId="{85B0E487-C25A-42A9-92B5-C211E6EBD919}" srcOrd="0" destOrd="0" presId="urn:microsoft.com/office/officeart/2005/8/layout/vList5"/>
    <dgm:cxn modelId="{2C358F69-1A99-4FBC-9E66-7B95061E43CD}" type="presParOf" srcId="{5B20378E-BC2D-42AA-8AFB-177BDF597E71}" destId="{926B2E8C-E3D6-4E8B-B077-BF9C9B53E3E6}" srcOrd="1" destOrd="0" presId="urn:microsoft.com/office/officeart/2005/8/layout/vList5"/>
    <dgm:cxn modelId="{99E9F45B-62AB-4218-8531-99FB0F3F3EEA}" type="presParOf" srcId="{8EEE0262-71E2-4EA4-9166-07FDFAE9F427}" destId="{E9450910-F65A-4DF6-93A1-18C0F7E3A6C3}" srcOrd="3" destOrd="0" presId="urn:microsoft.com/office/officeart/2005/8/layout/vList5"/>
    <dgm:cxn modelId="{305154DD-071F-478A-9EF5-9BEC46F91AB6}" type="presParOf" srcId="{8EEE0262-71E2-4EA4-9166-07FDFAE9F427}" destId="{B43777E9-E093-4AAF-9709-8A7B42FDA730}" srcOrd="4" destOrd="0" presId="urn:microsoft.com/office/officeart/2005/8/layout/vList5"/>
    <dgm:cxn modelId="{2498B200-6D60-4FB3-8A56-6E2E3CECCE62}" type="presParOf" srcId="{B43777E9-E093-4AAF-9709-8A7B42FDA730}" destId="{C933FA27-1CC8-42BC-8218-1A382464FB4F}" srcOrd="0" destOrd="0" presId="urn:microsoft.com/office/officeart/2005/8/layout/vList5"/>
    <dgm:cxn modelId="{48FBDBB1-2CF2-4166-9281-303474175903}" type="presParOf" srcId="{B43777E9-E093-4AAF-9709-8A7B42FDA730}" destId="{6DD61A17-C623-4AC4-AE56-D785B4CC56AF}" srcOrd="1" destOrd="0" presId="urn:microsoft.com/office/officeart/2005/8/layout/vList5"/>
    <dgm:cxn modelId="{D0D2D471-4F8A-46B1-BE27-03BFDFB4FA72}" type="presParOf" srcId="{8EEE0262-71E2-4EA4-9166-07FDFAE9F427}" destId="{6EF613C0-B985-409C-95E9-EE9BAEDD8C00}" srcOrd="5" destOrd="0" presId="urn:microsoft.com/office/officeart/2005/8/layout/vList5"/>
    <dgm:cxn modelId="{018D7F2C-C2EC-42E8-B898-C544F0F34B8E}" type="presParOf" srcId="{8EEE0262-71E2-4EA4-9166-07FDFAE9F427}" destId="{2C973C49-4D4D-42CE-9A67-1B6B4636B51E}" srcOrd="6" destOrd="0" presId="urn:microsoft.com/office/officeart/2005/8/layout/vList5"/>
    <dgm:cxn modelId="{88A123C5-AD3C-46A5-B7F1-AE54E7AE532A}" type="presParOf" srcId="{2C973C49-4D4D-42CE-9A67-1B6B4636B51E}" destId="{D7EBAD93-B0E0-4F64-A83D-BC03D878DFEE}" srcOrd="0" destOrd="0" presId="urn:microsoft.com/office/officeart/2005/8/layout/vList5"/>
    <dgm:cxn modelId="{73BD1CD2-6FCA-40E2-956C-6470D8CE56ED}" type="presParOf" srcId="{2C973C49-4D4D-42CE-9A67-1B6B4636B51E}" destId="{28A47DA8-1474-4699-9715-F49304C9BF52}" srcOrd="1" destOrd="0" presId="urn:microsoft.com/office/officeart/2005/8/layout/vList5"/>
  </dgm:cxnLst>
  <dgm:bg/>
  <dgm:whole/>
</dgm:dataModel>
</file>

<file path=ppt/diagrams/data2.xml><?xml version="1.0" encoding="utf-8"?>
<dgm:dataModel xmlns:dgm="http://schemas.openxmlformats.org/drawingml/2006/diagram" xmlns:a="http://schemas.openxmlformats.org/drawingml/2006/main">
  <dgm:ptLst>
    <dgm:pt modelId="{7A948C11-DB14-4703-942F-470C64FECD28}"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fr-FR"/>
        </a:p>
      </dgm:t>
    </dgm:pt>
    <dgm:pt modelId="{ECCFD545-3885-4FA1-BF84-2AFACA0EFBDF}">
      <dgm:prSet phldrT="[Text]" custT="1"/>
      <dgm:spPr/>
      <dgm:t>
        <a:bodyPr/>
        <a:lstStyle/>
        <a:p>
          <a:r>
            <a:rPr lang="fr-FR" sz="2000" b="0" cap="none" spc="0" dirty="0" smtClean="0">
              <a:ln w="18415" cmpd="sng">
                <a:solidFill>
                  <a:schemeClr val="tx1"/>
                </a:solidFill>
                <a:prstDash val="solid"/>
              </a:ln>
              <a:solidFill>
                <a:schemeClr val="tx1"/>
              </a:solidFill>
              <a:effectLst/>
              <a:latin typeface="Cambria" pitchFamily="18" charset="0"/>
            </a:rPr>
            <a:t>Par le trichrome de Masson</a:t>
          </a:r>
          <a:endParaRPr lang="fr-FR" sz="2000" b="0" cap="none" spc="0" dirty="0">
            <a:ln w="18415" cmpd="sng">
              <a:solidFill>
                <a:schemeClr val="tx1"/>
              </a:solidFill>
              <a:prstDash val="solid"/>
            </a:ln>
            <a:solidFill>
              <a:schemeClr val="tx1"/>
            </a:solidFill>
            <a:effectLst/>
            <a:latin typeface="Cambria" pitchFamily="18" charset="0"/>
          </a:endParaRPr>
        </a:p>
      </dgm:t>
    </dgm:pt>
    <dgm:pt modelId="{50F5E948-28DF-4951-986B-D35D66FD4621}">
      <dgm:prSet phldrT="[Text]" custT="1"/>
      <dgm:spPr/>
      <dgm:t>
        <a:bodyPr/>
        <a:lstStyle/>
        <a:p>
          <a:r>
            <a:rPr lang="fr-FR" sz="2400" b="0" cap="none" spc="0" smtClean="0">
              <a:ln w="18415" cmpd="sng">
                <a:solidFill>
                  <a:schemeClr val="tx1"/>
                </a:solidFill>
                <a:prstDash val="solid"/>
              </a:ln>
              <a:solidFill>
                <a:schemeClr val="tx1"/>
              </a:solidFill>
              <a:effectLst/>
              <a:latin typeface="Cambria" pitchFamily="18" charset="0"/>
            </a:rPr>
            <a:t>5.Coloration</a:t>
          </a:r>
          <a:endParaRPr lang="fr-FR" sz="2400" b="0" cap="none" spc="0" dirty="0">
            <a:ln w="18415" cmpd="sng">
              <a:solidFill>
                <a:schemeClr val="tx1"/>
              </a:solidFill>
              <a:prstDash val="solid"/>
            </a:ln>
            <a:solidFill>
              <a:schemeClr val="tx1"/>
            </a:solidFill>
            <a:effectLst/>
            <a:latin typeface="Cambria" pitchFamily="18" charset="0"/>
          </a:endParaRPr>
        </a:p>
      </dgm:t>
    </dgm:pt>
    <dgm:pt modelId="{06D57732-8FEF-40BF-BA86-E7C0E44B391F}" type="sibTrans" cxnId="{1F9DBF03-ABB5-40DA-8D2D-D343E96E6CAD}">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71E1EA6C-719D-4000-AEF7-A18E88A83BB5}" type="parTrans" cxnId="{1F9DBF03-ABB5-40DA-8D2D-D343E96E6CAD}">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B0CEF6FB-0383-4A1E-96B6-456215773A5F}" type="sibTrans" cxnId="{2D4530C5-4F1A-43FF-9C52-69F51D90BE7B}">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96B34860-169D-4070-94BB-5986092A0A49}" type="parTrans" cxnId="{2D4530C5-4F1A-43FF-9C52-69F51D90BE7B}">
      <dgm:prSet/>
      <dgm:spPr/>
      <dgm:t>
        <a:bodyPr/>
        <a:lstStyle/>
        <a:p>
          <a:endParaRPr lang="fr-FR" sz="2400" b="0" cap="none" spc="0">
            <a:ln w="18415" cmpd="sng">
              <a:solidFill>
                <a:schemeClr val="tx1"/>
              </a:solidFill>
              <a:prstDash val="solid"/>
            </a:ln>
            <a:solidFill>
              <a:schemeClr val="tx1"/>
            </a:solidFill>
            <a:effectLst/>
            <a:latin typeface="Cambria" pitchFamily="18" charset="0"/>
          </a:endParaRPr>
        </a:p>
      </dgm:t>
    </dgm:pt>
    <dgm:pt modelId="{8EEE0262-71E2-4EA4-9166-07FDFAE9F427}" type="pres">
      <dgm:prSet presAssocID="{7A948C11-DB14-4703-942F-470C64FECD28}" presName="Name0" presStyleCnt="0">
        <dgm:presLayoutVars>
          <dgm:dir/>
          <dgm:animLvl val="lvl"/>
          <dgm:resizeHandles val="exact"/>
        </dgm:presLayoutVars>
      </dgm:prSet>
      <dgm:spPr/>
    </dgm:pt>
    <dgm:pt modelId="{D02B78C7-2D56-4756-917E-8ED9EF935C7E}" type="pres">
      <dgm:prSet presAssocID="{50F5E948-28DF-4951-986B-D35D66FD4621}" presName="linNode" presStyleCnt="0"/>
      <dgm:spPr/>
    </dgm:pt>
    <dgm:pt modelId="{E5A06609-D01D-45AF-BFAB-9A1243977EBB}" type="pres">
      <dgm:prSet presAssocID="{50F5E948-28DF-4951-986B-D35D66FD4621}" presName="parentText" presStyleLbl="node1" presStyleIdx="0" presStyleCnt="1" custScaleY="77360">
        <dgm:presLayoutVars>
          <dgm:chMax val="1"/>
          <dgm:bulletEnabled val="1"/>
        </dgm:presLayoutVars>
      </dgm:prSet>
      <dgm:spPr/>
      <dgm:t>
        <a:bodyPr/>
        <a:lstStyle/>
        <a:p>
          <a:endParaRPr lang="fr-FR"/>
        </a:p>
      </dgm:t>
    </dgm:pt>
    <dgm:pt modelId="{CF7F720F-09A3-4AE2-B602-A8EA5B3D3C72}" type="pres">
      <dgm:prSet presAssocID="{50F5E948-28DF-4951-986B-D35D66FD4621}" presName="descendantText" presStyleLbl="alignAccFollowNode1" presStyleIdx="0" presStyleCnt="1" custScaleY="81500" custLinFactNeighborX="-2343" custLinFactNeighborY="1050">
        <dgm:presLayoutVars>
          <dgm:bulletEnabled val="1"/>
        </dgm:presLayoutVars>
      </dgm:prSet>
      <dgm:spPr/>
      <dgm:t>
        <a:bodyPr/>
        <a:lstStyle/>
        <a:p>
          <a:endParaRPr lang="fr-FR"/>
        </a:p>
      </dgm:t>
    </dgm:pt>
  </dgm:ptLst>
  <dgm:cxnLst>
    <dgm:cxn modelId="{3E3F616C-8D6B-48DE-AA2E-9EB77F8B0234}" type="presOf" srcId="{50F5E948-28DF-4951-986B-D35D66FD4621}" destId="{E5A06609-D01D-45AF-BFAB-9A1243977EBB}" srcOrd="0" destOrd="0" presId="urn:microsoft.com/office/officeart/2005/8/layout/vList5"/>
    <dgm:cxn modelId="{1F9DBF03-ABB5-40DA-8D2D-D343E96E6CAD}" srcId="{7A948C11-DB14-4703-942F-470C64FECD28}" destId="{50F5E948-28DF-4951-986B-D35D66FD4621}" srcOrd="0" destOrd="0" parTransId="{71E1EA6C-719D-4000-AEF7-A18E88A83BB5}" sibTransId="{06D57732-8FEF-40BF-BA86-E7C0E44B391F}"/>
    <dgm:cxn modelId="{9447A0FF-E17F-4D8F-AE9F-3D7B4DF3B939}" type="presOf" srcId="{7A948C11-DB14-4703-942F-470C64FECD28}" destId="{8EEE0262-71E2-4EA4-9166-07FDFAE9F427}" srcOrd="0" destOrd="0" presId="urn:microsoft.com/office/officeart/2005/8/layout/vList5"/>
    <dgm:cxn modelId="{2D4530C5-4F1A-43FF-9C52-69F51D90BE7B}" srcId="{50F5E948-28DF-4951-986B-D35D66FD4621}" destId="{ECCFD545-3885-4FA1-BF84-2AFACA0EFBDF}" srcOrd="0" destOrd="0" parTransId="{96B34860-169D-4070-94BB-5986092A0A49}" sibTransId="{B0CEF6FB-0383-4A1E-96B6-456215773A5F}"/>
    <dgm:cxn modelId="{B1ED72A4-B86D-45CA-B19B-2FAB423D6279}" type="presOf" srcId="{ECCFD545-3885-4FA1-BF84-2AFACA0EFBDF}" destId="{CF7F720F-09A3-4AE2-B602-A8EA5B3D3C72}" srcOrd="0" destOrd="0" presId="urn:microsoft.com/office/officeart/2005/8/layout/vList5"/>
    <dgm:cxn modelId="{FF72B27B-42C0-4A18-9A4E-BE2FE077F309}" type="presParOf" srcId="{8EEE0262-71E2-4EA4-9166-07FDFAE9F427}" destId="{D02B78C7-2D56-4756-917E-8ED9EF935C7E}" srcOrd="0" destOrd="0" presId="urn:microsoft.com/office/officeart/2005/8/layout/vList5"/>
    <dgm:cxn modelId="{E265CA31-2429-4831-AE3C-FFC2716959E1}" type="presParOf" srcId="{D02B78C7-2D56-4756-917E-8ED9EF935C7E}" destId="{E5A06609-D01D-45AF-BFAB-9A1243977EBB}" srcOrd="0" destOrd="0" presId="urn:microsoft.com/office/officeart/2005/8/layout/vList5"/>
    <dgm:cxn modelId="{C63E202E-0BA8-455B-935C-9190830DC419}" type="presParOf" srcId="{D02B78C7-2D56-4756-917E-8ED9EF935C7E}" destId="{CF7F720F-09A3-4AE2-B602-A8EA5B3D3C72}" srcOrd="1" destOrd="0" presId="urn:microsoft.com/office/officeart/2005/8/layout/vList5"/>
  </dgm:cxnLst>
  <dgm:bg/>
  <dgm:whole/>
</dgm:dataModel>
</file>

<file path=ppt/diagrams/data3.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nucléaire par hématoxyline (2min) </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4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400">
            <a:solidFill>
              <a:srgbClr val="C00000"/>
            </a:solidFill>
            <a:latin typeface="Cambria" pitchFamily="18" charset="0"/>
          </a:endParaRPr>
        </a:p>
      </dgm:t>
    </dgm:pt>
    <dgm:pt modelId="{416C7F97-2578-4C94-8C03-E7EC2DB99C7B}">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cytoplasmique par un mélange de colorants acides (Fuchsine-Ponceau) (30 sec)</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4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400">
            <a:solidFill>
              <a:srgbClr val="C00000"/>
            </a:solidFill>
            <a:latin typeface="Cambria" pitchFamily="18" charset="0"/>
          </a:endParaRPr>
        </a:p>
      </dgm:t>
    </dgm:pt>
    <dgm:pt modelId="{866C6D74-0A4D-4C3E-96FE-0DFB0DA0F173}">
      <dgm:prSet phldrT="[Text]" custT="1"/>
      <dgm:spPr/>
      <dgm:t>
        <a:bodyPr/>
        <a:lstStyle/>
        <a:p>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par vert lumière  (4min)</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C99C79ED-682B-4861-B9EE-32F3EAAFE59F}" type="parTrans" cxnId="{A2D34825-6EA6-452D-94F4-A4AC062EB063}">
      <dgm:prSet/>
      <dgm:spPr/>
      <dgm:t>
        <a:bodyPr/>
        <a:lstStyle/>
        <a:p>
          <a:endParaRPr lang="fr-FR"/>
        </a:p>
      </dgm:t>
    </dgm:pt>
    <dgm:pt modelId="{551DC5E1-23AF-471E-9691-219EE64BFF3B}" type="sibTrans" cxnId="{A2D34825-6EA6-452D-94F4-A4AC062EB063}">
      <dgm:prSet/>
      <dgm:spPr/>
      <dgm:t>
        <a:bodyPr/>
        <a:lstStyle/>
        <a:p>
          <a:endParaRPr lang="fr-FR"/>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3"/>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3">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3" custLinFactNeighborY="-4701"/>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3" custLinFactNeighborX="-450" custLinFactNeighborY="-4701">
        <dgm:presLayoutVars>
          <dgm:bulletEnabled val="1"/>
        </dgm:presLayoutVars>
      </dgm:prSet>
      <dgm:spPr/>
      <dgm:t>
        <a:bodyPr/>
        <a:lstStyle/>
        <a:p>
          <a:endParaRPr lang="fr-FR"/>
        </a:p>
      </dgm:t>
    </dgm:pt>
    <dgm:pt modelId="{1E010461-8DF1-4338-A3B3-954FBB7D310C}" type="pres">
      <dgm:prSet presAssocID="{8B0FC920-D055-426E-9F45-1D347A5C5664}" presName="spacing" presStyleCnt="0"/>
      <dgm:spPr/>
    </dgm:pt>
    <dgm:pt modelId="{E08DE6EB-3329-4F68-B5DC-4F7929BA6B08}" type="pres">
      <dgm:prSet presAssocID="{866C6D74-0A4D-4C3E-96FE-0DFB0DA0F173}" presName="composite" presStyleCnt="0"/>
      <dgm:spPr/>
    </dgm:pt>
    <dgm:pt modelId="{61DFDC76-1592-4AB3-B1C1-AC4B70CF8258}" type="pres">
      <dgm:prSet presAssocID="{866C6D74-0A4D-4C3E-96FE-0DFB0DA0F173}" presName="imgShp" presStyleLbl="fgImgPlace1" presStyleIdx="2" presStyleCnt="3"/>
      <dgm:spPr>
        <a:blipFill rotWithShape="0">
          <a:blip xmlns:r="http://schemas.openxmlformats.org/officeDocument/2006/relationships" r:embed="rId3"/>
          <a:stretch>
            <a:fillRect/>
          </a:stretch>
        </a:blipFill>
      </dgm:spPr>
    </dgm:pt>
    <dgm:pt modelId="{DBA2D74C-D72B-4AC2-BAA3-B43A46C2002D}" type="pres">
      <dgm:prSet presAssocID="{866C6D74-0A4D-4C3E-96FE-0DFB0DA0F173}" presName="txShp" presStyleLbl="node1" presStyleIdx="2" presStyleCnt="3">
        <dgm:presLayoutVars>
          <dgm:bulletEnabled val="1"/>
        </dgm:presLayoutVars>
      </dgm:prSet>
      <dgm:spPr/>
      <dgm:t>
        <a:bodyPr/>
        <a:lstStyle/>
        <a:p>
          <a:endParaRPr lang="fr-FR"/>
        </a:p>
      </dgm:t>
    </dgm:pt>
  </dgm:ptLst>
  <dgm:cxnLst>
    <dgm:cxn modelId="{335CCB5B-C14E-470D-9AD8-07BC286154DF}" srcId="{E2BE25A9-077A-48C0-AF70-792111B96906}" destId="{416C7F97-2578-4C94-8C03-E7EC2DB99C7B}" srcOrd="1" destOrd="0" parTransId="{7FFDAFEE-AC91-4A68-BA9A-4E46BFFD435A}" sibTransId="{8B0FC920-D055-426E-9F45-1D347A5C5664}"/>
    <dgm:cxn modelId="{B6F6619E-EE6A-4C6B-B990-28F822A55875}" srcId="{E2BE25A9-077A-48C0-AF70-792111B96906}" destId="{0107A842-A00F-4B25-8B07-9D5683A429B0}" srcOrd="0" destOrd="0" parTransId="{6EEE0B4F-7FCA-479D-8E13-50837B151F84}" sibTransId="{0730FFD2-B51A-49E1-A3F9-8668357F3E27}"/>
    <dgm:cxn modelId="{62321DD0-BD04-4273-8DAF-60FF4CCC5414}" type="presOf" srcId="{416C7F97-2578-4C94-8C03-E7EC2DB99C7B}" destId="{69C0A3AE-D09C-45D5-A652-3F8A77B38233}" srcOrd="0" destOrd="0" presId="urn:microsoft.com/office/officeart/2005/8/layout/vList3"/>
    <dgm:cxn modelId="{F75941D8-EBCD-45F6-B9D4-72457438D3B1}" type="presOf" srcId="{0107A842-A00F-4B25-8B07-9D5683A429B0}" destId="{F9922046-6E52-45B8-A0A5-10D350582651}" srcOrd="0" destOrd="0" presId="urn:microsoft.com/office/officeart/2005/8/layout/vList3"/>
    <dgm:cxn modelId="{A2D34825-6EA6-452D-94F4-A4AC062EB063}" srcId="{E2BE25A9-077A-48C0-AF70-792111B96906}" destId="{866C6D74-0A4D-4C3E-96FE-0DFB0DA0F173}" srcOrd="2" destOrd="0" parTransId="{C99C79ED-682B-4861-B9EE-32F3EAAFE59F}" sibTransId="{551DC5E1-23AF-471E-9691-219EE64BFF3B}"/>
    <dgm:cxn modelId="{183EA66F-17DA-4DD8-A4D1-EF6DF344A357}" type="presOf" srcId="{866C6D74-0A4D-4C3E-96FE-0DFB0DA0F173}" destId="{DBA2D74C-D72B-4AC2-BAA3-B43A46C2002D}" srcOrd="0" destOrd="0" presId="urn:microsoft.com/office/officeart/2005/8/layout/vList3"/>
    <dgm:cxn modelId="{9BF7E595-92EB-4326-AFFF-153DAACDACFB}" type="presOf" srcId="{E2BE25A9-077A-48C0-AF70-792111B96906}" destId="{293D31F8-18CE-479D-8D37-84BD14E777C1}" srcOrd="0" destOrd="0" presId="urn:microsoft.com/office/officeart/2005/8/layout/vList3"/>
    <dgm:cxn modelId="{9E4A6BEE-8C91-47E9-8006-1CEEE24F25DD}" type="presParOf" srcId="{293D31F8-18CE-479D-8D37-84BD14E777C1}" destId="{35A5AB76-96AA-46D7-B904-631C39E6A63E}" srcOrd="0" destOrd="0" presId="urn:microsoft.com/office/officeart/2005/8/layout/vList3"/>
    <dgm:cxn modelId="{15DDAF73-7998-42EF-981D-2F5252AF6A97}" type="presParOf" srcId="{35A5AB76-96AA-46D7-B904-631C39E6A63E}" destId="{8838001B-8298-4B8A-A4BE-39A5C791F7D0}" srcOrd="0" destOrd="0" presId="urn:microsoft.com/office/officeart/2005/8/layout/vList3"/>
    <dgm:cxn modelId="{285E637B-1E45-407E-AA26-567AF0FE4486}" type="presParOf" srcId="{35A5AB76-96AA-46D7-B904-631C39E6A63E}" destId="{F9922046-6E52-45B8-A0A5-10D350582651}" srcOrd="1" destOrd="0" presId="urn:microsoft.com/office/officeart/2005/8/layout/vList3"/>
    <dgm:cxn modelId="{294F3897-C3B7-4AF7-B517-183D1E8A3DE9}" type="presParOf" srcId="{293D31F8-18CE-479D-8D37-84BD14E777C1}" destId="{5E0BFF79-1F5E-40E3-B5C4-F319AF268115}" srcOrd="1" destOrd="0" presId="urn:microsoft.com/office/officeart/2005/8/layout/vList3"/>
    <dgm:cxn modelId="{74372662-FC3D-499E-8885-533CC8A0862E}" type="presParOf" srcId="{293D31F8-18CE-479D-8D37-84BD14E777C1}" destId="{245101BC-2B27-4AF8-BFA0-596749393C8A}" srcOrd="2" destOrd="0" presId="urn:microsoft.com/office/officeart/2005/8/layout/vList3"/>
    <dgm:cxn modelId="{D05D1803-F79F-4E94-A35E-0486C32BDDB3}" type="presParOf" srcId="{245101BC-2B27-4AF8-BFA0-596749393C8A}" destId="{85BB96E7-9EBF-4DBB-A329-5E10AD5D9B46}" srcOrd="0" destOrd="0" presId="urn:microsoft.com/office/officeart/2005/8/layout/vList3"/>
    <dgm:cxn modelId="{EA592425-8711-4F02-966E-22886920DF76}" type="presParOf" srcId="{245101BC-2B27-4AF8-BFA0-596749393C8A}" destId="{69C0A3AE-D09C-45D5-A652-3F8A77B38233}" srcOrd="1" destOrd="0" presId="urn:microsoft.com/office/officeart/2005/8/layout/vList3"/>
    <dgm:cxn modelId="{01AC7791-01B4-4A4F-A14B-61CE31E82954}" type="presParOf" srcId="{293D31F8-18CE-479D-8D37-84BD14E777C1}" destId="{1E010461-8DF1-4338-A3B3-954FBB7D310C}" srcOrd="3" destOrd="0" presId="urn:microsoft.com/office/officeart/2005/8/layout/vList3"/>
    <dgm:cxn modelId="{4BCF47DC-485C-4321-9D02-6A5466625AF5}" type="presParOf" srcId="{293D31F8-18CE-479D-8D37-84BD14E777C1}" destId="{E08DE6EB-3329-4F68-B5DC-4F7929BA6B08}" srcOrd="4" destOrd="0" presId="urn:microsoft.com/office/officeart/2005/8/layout/vList3"/>
    <dgm:cxn modelId="{D11F66F5-1008-4CD5-A408-EA62C11ACB2D}" type="presParOf" srcId="{E08DE6EB-3329-4F68-B5DC-4F7929BA6B08}" destId="{61DFDC76-1592-4AB3-B1C1-AC4B70CF8258}" srcOrd="0" destOrd="0" presId="urn:microsoft.com/office/officeart/2005/8/layout/vList3"/>
    <dgm:cxn modelId="{C43901B1-243C-4E5E-B60A-B594081FF055}" type="presParOf" srcId="{E08DE6EB-3329-4F68-B5DC-4F7929BA6B08}" destId="{DBA2D74C-D72B-4AC2-BAA3-B43A46C2002D}" srcOrd="1" destOrd="0" presId="urn:microsoft.com/office/officeart/2005/8/layout/vList3"/>
  </dgm:cxnLst>
  <dgm:bg/>
  <dgm:whole/>
</dgm:dataModel>
</file>

<file path=ppt/diagrams/data4.xml><?xml version="1.0" encoding="utf-8"?>
<dgm:dataModel xmlns:dgm="http://schemas.openxmlformats.org/drawingml/2006/diagram" xmlns:a="http://schemas.openxmlformats.org/drawingml/2006/main">
  <dgm:ptLst>
    <dgm:pt modelId="{7A948C11-DB14-4703-942F-470C64FECD28}" type="doc">
      <dgm:prSet loTypeId="urn:microsoft.com/office/officeart/2005/8/layout/vList5" loCatId="list" qsTypeId="urn:microsoft.com/office/officeart/2005/8/quickstyle/3d1" qsCatId="3D" csTypeId="urn:microsoft.com/office/officeart/2005/8/colors/accent3_3" csCatId="accent3" phldr="1"/>
      <dgm:spPr/>
      <dgm:t>
        <a:bodyPr/>
        <a:lstStyle/>
        <a:p>
          <a:endParaRPr lang="fr-FR"/>
        </a:p>
      </dgm:t>
    </dgm:pt>
    <dgm:pt modelId="{0A95301B-FFF7-4975-A845-D22BA3F2B464}">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Montage des préparations </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389925E2-3A35-4F00-AE7A-4BD2796B9783}" type="parTrans" cxnId="{2CB61D99-4269-4E28-9143-EEB8FDA66D9D}">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F893F72A-9CBA-4F7E-AE00-55FD7D6AB747}" type="sibTrans" cxnId="{2CB61D99-4269-4E28-9143-EEB8FDA66D9D}">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229E91F4-DA3E-4359-B6DF-33088011386F}">
      <dgm:prSet phldrT="[Text]" custT="1"/>
      <dgm:spPr/>
      <dgm:t>
        <a:bodyPr/>
        <a:lstStyle/>
        <a:p>
          <a:r>
            <a:rPr lang="fr-FR" sz="1800" b="0" cap="none" spc="0" dirty="0" smtClean="0">
              <a:ln w="18415" cmpd="sng">
                <a:solidFill>
                  <a:schemeClr val="tx1"/>
                </a:solidFill>
                <a:prstDash val="solid"/>
              </a:ln>
              <a:solidFill>
                <a:schemeClr val="tx1"/>
              </a:solidFill>
              <a:effectLst/>
              <a:latin typeface="Cambria" pitchFamily="18" charset="0"/>
            </a:rPr>
            <a:t>la fixation de la lamelle sur la lame contenant l’échantillon par l’EUKIT</a:t>
          </a:r>
          <a:endParaRPr lang="fr-FR" sz="1800" b="0" cap="none" spc="0" dirty="0">
            <a:ln w="18415" cmpd="sng">
              <a:solidFill>
                <a:schemeClr val="tx1"/>
              </a:solidFill>
              <a:prstDash val="solid"/>
            </a:ln>
            <a:solidFill>
              <a:schemeClr val="tx1"/>
            </a:solidFill>
            <a:effectLst/>
            <a:latin typeface="Cambria" pitchFamily="18" charset="0"/>
          </a:endParaRPr>
        </a:p>
      </dgm:t>
    </dgm:pt>
    <dgm:pt modelId="{A416A4CF-D179-4985-8744-940526095929}" type="parTrans" cxnId="{C323CCF2-2131-4FB7-8574-80297580E28A}">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3048D897-69AC-4F22-8CFA-D865C0E08AA4}" type="sibTrans" cxnId="{C323CCF2-2131-4FB7-8574-80297580E28A}">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E65A9B4F-E375-4605-A498-7369699C8C0D}">
      <dgm:prSet phldrT="[Text]" custT="1"/>
      <dgm:spPr/>
      <dgm:t>
        <a:bodyPr/>
        <a:lstStyle/>
        <a:p>
          <a:r>
            <a:rPr lang="fr-FR" sz="20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Observation microscopique </a:t>
          </a:r>
          <a:endParaRPr lang="fr-FR"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922080C8-837C-47ED-BA49-4C09F66032DB}" type="parTrans" cxnId="{71D5F8AE-7FDE-466F-90A5-00BAB2FBC18C}">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7CC7FF6B-40BF-4CB1-B891-37E1BEFD6E48}" type="sibTrans" cxnId="{71D5F8AE-7FDE-466F-90A5-00BAB2FBC18C}">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F3099E7D-B14F-4FB1-89C5-EC6BAF1413C4}">
      <dgm:prSet phldrT="[Text]" custT="1"/>
      <dgm:spPr/>
      <dgm:t>
        <a:bodyPr/>
        <a:lstStyle/>
        <a:p>
          <a:r>
            <a:rPr lang="fr-FR" sz="1800" b="0" cap="none" spc="0" smtClean="0">
              <a:ln w="18415" cmpd="sng">
                <a:solidFill>
                  <a:schemeClr val="tx1"/>
                </a:solidFill>
                <a:prstDash val="solid"/>
              </a:ln>
              <a:solidFill>
                <a:schemeClr val="tx1"/>
              </a:solidFill>
              <a:effectLst/>
              <a:latin typeface="Cambria" pitchFamily="18" charset="0"/>
            </a:rPr>
            <a:t>et prise de photos et mesures morphométriques</a:t>
          </a:r>
          <a:endParaRPr lang="fr-FR" sz="1800" b="0" cap="none" spc="0" dirty="0">
            <a:ln w="18415" cmpd="sng">
              <a:solidFill>
                <a:schemeClr val="tx1"/>
              </a:solidFill>
              <a:prstDash val="solid"/>
            </a:ln>
            <a:solidFill>
              <a:schemeClr val="tx1"/>
            </a:solidFill>
            <a:effectLst/>
            <a:latin typeface="Cambria" pitchFamily="18" charset="0"/>
          </a:endParaRPr>
        </a:p>
      </dgm:t>
    </dgm:pt>
    <dgm:pt modelId="{82BA425D-1F3E-4E9D-8825-7263819F276F}" type="parTrans" cxnId="{2998FAD9-F069-461B-A867-04B9122CB12E}">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DB0A2440-BAF9-4DCC-A86C-BB8235BE53FC}" type="sibTrans" cxnId="{2998FAD9-F069-461B-A867-04B9122CB12E}">
      <dgm:prSet/>
      <dgm:spPr/>
      <dgm:t>
        <a:bodyPr/>
        <a:lstStyle/>
        <a:p>
          <a:endParaRPr lang="fr-FR"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dgm:t>
    </dgm:pt>
    <dgm:pt modelId="{8EEE0262-71E2-4EA4-9166-07FDFAE9F427}" type="pres">
      <dgm:prSet presAssocID="{7A948C11-DB14-4703-942F-470C64FECD28}" presName="Name0" presStyleCnt="0">
        <dgm:presLayoutVars>
          <dgm:dir/>
          <dgm:animLvl val="lvl"/>
          <dgm:resizeHandles val="exact"/>
        </dgm:presLayoutVars>
      </dgm:prSet>
      <dgm:spPr/>
    </dgm:pt>
    <dgm:pt modelId="{69592A97-F930-4357-BDA9-7CCA64AC2DF7}" type="pres">
      <dgm:prSet presAssocID="{0A95301B-FFF7-4975-A845-D22BA3F2B464}" presName="linNode" presStyleCnt="0"/>
      <dgm:spPr/>
    </dgm:pt>
    <dgm:pt modelId="{41642945-0F2D-4CFB-A2CE-6BC921579F43}" type="pres">
      <dgm:prSet presAssocID="{0A95301B-FFF7-4975-A845-D22BA3F2B464}" presName="parentText" presStyleLbl="node1" presStyleIdx="0" presStyleCnt="2" custScaleY="52036">
        <dgm:presLayoutVars>
          <dgm:chMax val="1"/>
          <dgm:bulletEnabled val="1"/>
        </dgm:presLayoutVars>
      </dgm:prSet>
      <dgm:spPr/>
      <dgm:t>
        <a:bodyPr/>
        <a:lstStyle/>
        <a:p>
          <a:endParaRPr lang="fr-FR"/>
        </a:p>
      </dgm:t>
    </dgm:pt>
    <dgm:pt modelId="{310930F2-F388-4073-B2E7-E65EA6942047}" type="pres">
      <dgm:prSet presAssocID="{0A95301B-FFF7-4975-A845-D22BA3F2B464}" presName="descendantText" presStyleLbl="alignAccFollowNode1" presStyleIdx="0" presStyleCnt="2" custScaleY="44922" custLinFactNeighborX="-2343" custLinFactNeighborY="1050">
        <dgm:presLayoutVars>
          <dgm:bulletEnabled val="1"/>
        </dgm:presLayoutVars>
      </dgm:prSet>
      <dgm:spPr/>
      <dgm:t>
        <a:bodyPr/>
        <a:lstStyle/>
        <a:p>
          <a:endParaRPr lang="fr-FR"/>
        </a:p>
      </dgm:t>
    </dgm:pt>
    <dgm:pt modelId="{A880B4C0-3EAE-44B1-B646-C54647E2489E}" type="pres">
      <dgm:prSet presAssocID="{F893F72A-9CBA-4F7E-AE00-55FD7D6AB747}" presName="sp" presStyleCnt="0"/>
      <dgm:spPr/>
    </dgm:pt>
    <dgm:pt modelId="{9752D447-04CD-4C50-8D6F-089F7FA82B25}" type="pres">
      <dgm:prSet presAssocID="{E65A9B4F-E375-4605-A498-7369699C8C0D}" presName="linNode" presStyleCnt="0"/>
      <dgm:spPr/>
    </dgm:pt>
    <dgm:pt modelId="{31C1F0BB-9F3D-4B4A-9D9E-AA7FDCC130F1}" type="pres">
      <dgm:prSet presAssocID="{E65A9B4F-E375-4605-A498-7369699C8C0D}" presName="parentText" presStyleLbl="node1" presStyleIdx="1" presStyleCnt="2" custScaleY="42139">
        <dgm:presLayoutVars>
          <dgm:chMax val="1"/>
          <dgm:bulletEnabled val="1"/>
        </dgm:presLayoutVars>
      </dgm:prSet>
      <dgm:spPr/>
      <dgm:t>
        <a:bodyPr/>
        <a:lstStyle/>
        <a:p>
          <a:endParaRPr lang="fr-FR"/>
        </a:p>
      </dgm:t>
    </dgm:pt>
    <dgm:pt modelId="{95A5F8ED-396C-4EEE-9FA4-9F845043B0AE}" type="pres">
      <dgm:prSet presAssocID="{E65A9B4F-E375-4605-A498-7369699C8C0D}" presName="descendantText" presStyleLbl="alignAccFollowNode1" presStyleIdx="1" presStyleCnt="2" custScaleY="31728" custLinFactNeighborX="-2343" custLinFactNeighborY="1050">
        <dgm:presLayoutVars>
          <dgm:bulletEnabled val="1"/>
        </dgm:presLayoutVars>
      </dgm:prSet>
      <dgm:spPr/>
      <dgm:t>
        <a:bodyPr/>
        <a:lstStyle/>
        <a:p>
          <a:endParaRPr lang="fr-FR"/>
        </a:p>
      </dgm:t>
    </dgm:pt>
  </dgm:ptLst>
  <dgm:cxnLst>
    <dgm:cxn modelId="{C323CCF2-2131-4FB7-8574-80297580E28A}" srcId="{0A95301B-FFF7-4975-A845-D22BA3F2B464}" destId="{229E91F4-DA3E-4359-B6DF-33088011386F}" srcOrd="0" destOrd="0" parTransId="{A416A4CF-D179-4985-8744-940526095929}" sibTransId="{3048D897-69AC-4F22-8CFA-D865C0E08AA4}"/>
    <dgm:cxn modelId="{87A85283-F0E9-461F-9760-B1176B85E40E}" type="presOf" srcId="{F3099E7D-B14F-4FB1-89C5-EC6BAF1413C4}" destId="{95A5F8ED-396C-4EEE-9FA4-9F845043B0AE}" srcOrd="0" destOrd="0" presId="urn:microsoft.com/office/officeart/2005/8/layout/vList5"/>
    <dgm:cxn modelId="{914B3609-2D29-471F-BE18-8FB53EE2CDCD}" type="presOf" srcId="{0A95301B-FFF7-4975-A845-D22BA3F2B464}" destId="{41642945-0F2D-4CFB-A2CE-6BC921579F43}" srcOrd="0" destOrd="0" presId="urn:microsoft.com/office/officeart/2005/8/layout/vList5"/>
    <dgm:cxn modelId="{A28ACE64-A801-4DBE-92BE-15F704C8394D}" type="presOf" srcId="{7A948C11-DB14-4703-942F-470C64FECD28}" destId="{8EEE0262-71E2-4EA4-9166-07FDFAE9F427}" srcOrd="0" destOrd="0" presId="urn:microsoft.com/office/officeart/2005/8/layout/vList5"/>
    <dgm:cxn modelId="{5B56AA3E-6F85-4014-BFB8-16A962FE9889}" type="presOf" srcId="{E65A9B4F-E375-4605-A498-7369699C8C0D}" destId="{31C1F0BB-9F3D-4B4A-9D9E-AA7FDCC130F1}" srcOrd="0" destOrd="0" presId="urn:microsoft.com/office/officeart/2005/8/layout/vList5"/>
    <dgm:cxn modelId="{2998FAD9-F069-461B-A867-04B9122CB12E}" srcId="{E65A9B4F-E375-4605-A498-7369699C8C0D}" destId="{F3099E7D-B14F-4FB1-89C5-EC6BAF1413C4}" srcOrd="0" destOrd="0" parTransId="{82BA425D-1F3E-4E9D-8825-7263819F276F}" sibTransId="{DB0A2440-BAF9-4DCC-A86C-BB8235BE53FC}"/>
    <dgm:cxn modelId="{BD158882-A0A2-436A-94A7-1C0032624953}" type="presOf" srcId="{229E91F4-DA3E-4359-B6DF-33088011386F}" destId="{310930F2-F388-4073-B2E7-E65EA6942047}" srcOrd="0" destOrd="0" presId="urn:microsoft.com/office/officeart/2005/8/layout/vList5"/>
    <dgm:cxn modelId="{71D5F8AE-7FDE-466F-90A5-00BAB2FBC18C}" srcId="{7A948C11-DB14-4703-942F-470C64FECD28}" destId="{E65A9B4F-E375-4605-A498-7369699C8C0D}" srcOrd="1" destOrd="0" parTransId="{922080C8-837C-47ED-BA49-4C09F66032DB}" sibTransId="{7CC7FF6B-40BF-4CB1-B891-37E1BEFD6E48}"/>
    <dgm:cxn modelId="{2CB61D99-4269-4E28-9143-EEB8FDA66D9D}" srcId="{7A948C11-DB14-4703-942F-470C64FECD28}" destId="{0A95301B-FFF7-4975-A845-D22BA3F2B464}" srcOrd="0" destOrd="0" parTransId="{389925E2-3A35-4F00-AE7A-4BD2796B9783}" sibTransId="{F893F72A-9CBA-4F7E-AE00-55FD7D6AB747}"/>
    <dgm:cxn modelId="{0C0BFAD3-5CAA-4668-8200-1DDCCB384784}" type="presParOf" srcId="{8EEE0262-71E2-4EA4-9166-07FDFAE9F427}" destId="{69592A97-F930-4357-BDA9-7CCA64AC2DF7}" srcOrd="0" destOrd="0" presId="urn:microsoft.com/office/officeart/2005/8/layout/vList5"/>
    <dgm:cxn modelId="{96E26FEA-7B20-4D3E-B98A-F7C12C4C0DF7}" type="presParOf" srcId="{69592A97-F930-4357-BDA9-7CCA64AC2DF7}" destId="{41642945-0F2D-4CFB-A2CE-6BC921579F43}" srcOrd="0" destOrd="0" presId="urn:microsoft.com/office/officeart/2005/8/layout/vList5"/>
    <dgm:cxn modelId="{043EA67F-8CD1-47A5-B754-9931D637A1C3}" type="presParOf" srcId="{69592A97-F930-4357-BDA9-7CCA64AC2DF7}" destId="{310930F2-F388-4073-B2E7-E65EA6942047}" srcOrd="1" destOrd="0" presId="urn:microsoft.com/office/officeart/2005/8/layout/vList5"/>
    <dgm:cxn modelId="{573AB30D-1D41-4491-8874-EEE84371F068}" type="presParOf" srcId="{8EEE0262-71E2-4EA4-9166-07FDFAE9F427}" destId="{A880B4C0-3EAE-44B1-B646-C54647E2489E}" srcOrd="1" destOrd="0" presId="urn:microsoft.com/office/officeart/2005/8/layout/vList5"/>
    <dgm:cxn modelId="{3F300484-095B-4B50-AD97-5D61BFC43231}" type="presParOf" srcId="{8EEE0262-71E2-4EA4-9166-07FDFAE9F427}" destId="{9752D447-04CD-4C50-8D6F-089F7FA82B25}" srcOrd="2" destOrd="0" presId="urn:microsoft.com/office/officeart/2005/8/layout/vList5"/>
    <dgm:cxn modelId="{E6E73224-8DFD-4896-BDC0-1672E1159675}" type="presParOf" srcId="{9752D447-04CD-4C50-8D6F-089F7FA82B25}" destId="{31C1F0BB-9F3D-4B4A-9D9E-AA7FDCC130F1}" srcOrd="0" destOrd="0" presId="urn:microsoft.com/office/officeart/2005/8/layout/vList5"/>
    <dgm:cxn modelId="{EF435F18-0B27-4DA0-BCBD-46FE20DF5622}" type="presParOf" srcId="{9752D447-04CD-4C50-8D6F-089F7FA82B25}" destId="{95A5F8ED-396C-4EEE-9FA4-9F845043B0AE}" srcOrd="1" destOrd="0" presId="urn:microsoft.com/office/officeart/2005/8/layout/vList5"/>
  </dgm:cxnLst>
  <dgm:bg/>
  <dgm:whole/>
</dgm:dataModel>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2DDD54-4017-4668-A1E0-6A46E0300BD5}" type="datetimeFigureOut">
              <a:rPr lang="fr-FR" smtClean="0"/>
              <a:pPr/>
              <a:t>11/06/2015</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CD5B6-F4EF-4096-AF68-39596BD90A77}" type="slidenum">
              <a:rPr lang="fr-FR" smtClean="0"/>
              <a:pPr/>
              <a:t>‹#›</a:t>
            </a:fld>
            <a:endParaRPr lang="fr-FR"/>
          </a:p>
        </p:txBody>
      </p:sp>
    </p:spTree>
    <p:extLst>
      <p:ext uri="{BB962C8B-B14F-4D97-AF65-F5344CB8AC3E}">
        <p14:creationId xmlns:p14="http://schemas.microsoft.com/office/powerpoint/2010/main" xmlns="" val="3350439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pPr algn="just" eaLnBrk="1" hangingPunct="1">
              <a:spcBef>
                <a:spcPct val="0"/>
              </a:spcBef>
            </a:pPr>
            <a:r>
              <a:rPr lang="fr-FR" sz="4800" b="1" dirty="0" smtClean="0">
                <a:latin typeface="Arial" pitchFamily="34" charset="0"/>
              </a:rPr>
              <a:t>Mes dames et Messieurs les membres du jury, honorable assistance,</a:t>
            </a:r>
          </a:p>
          <a:p>
            <a:pPr marL="0" marR="0" indent="0" algn="just" defTabSz="914400" rtl="0" eaLnBrk="1" fontAlgn="auto" latinLnBrk="0" hangingPunct="1">
              <a:lnSpc>
                <a:spcPct val="100000"/>
              </a:lnSpc>
              <a:spcBef>
                <a:spcPts val="0"/>
              </a:spcBef>
              <a:spcAft>
                <a:spcPts val="0"/>
              </a:spcAft>
              <a:buClrTx/>
              <a:buSzTx/>
              <a:buFontTx/>
              <a:buNone/>
              <a:tabLst/>
              <a:defRPr/>
            </a:pPr>
            <a:r>
              <a:rPr lang="fr-FR" sz="4800" b="1" dirty="0" smtClean="0">
                <a:latin typeface="Arial" pitchFamily="34" charset="0"/>
              </a:rPr>
              <a:t>Dans le cadre de l’obtention d’un diplôme De Doctorat en Physiologie Physiopathologie et Génomique, j’ai l’honneur de vous présenter </a:t>
            </a:r>
            <a:r>
              <a:rPr lang="fr-FR" sz="4800" b="1" kern="1200" dirty="0" smtClean="0">
                <a:solidFill>
                  <a:schemeClr val="tx1"/>
                </a:solidFill>
                <a:latin typeface="+mn-lt"/>
                <a:ea typeface="+mn-ea"/>
                <a:cs typeface="+mn-cs"/>
              </a:rPr>
              <a:t>ce travail qui consiste à</a:t>
            </a:r>
            <a:r>
              <a:rPr lang="fr-FR" sz="4800" b="1" kern="1200" baseline="0" dirty="0" smtClean="0">
                <a:solidFill>
                  <a:schemeClr val="tx1"/>
                </a:solidFill>
                <a:latin typeface="+mn-lt"/>
                <a:ea typeface="+mn-ea"/>
                <a:cs typeface="+mn-cs"/>
              </a:rPr>
              <a:t> la </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Distribution testiculaire du RFRP3, du GPR147 et GPR74 chez un Rongeur déserticole </a:t>
            </a:r>
            <a:r>
              <a:rPr lang="fr-FR" sz="4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Gerbillus </a:t>
            </a:r>
            <a:r>
              <a:rPr lang="fr-FR" sz="4800" b="1" i="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tarabuli</a:t>
            </a:r>
            <a:r>
              <a:rPr lang="fr-FR" sz="4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par</a:t>
            </a:r>
            <a:r>
              <a:rPr lang="fr-FR" sz="48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l’a</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pport Des Techniques D’Immunohistochimie  Et de la </a:t>
            </a:r>
            <a:r>
              <a:rPr lang="fr-FR" sz="48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Biologie moléculaire </a:t>
            </a:r>
            <a:r>
              <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réalisés</a:t>
            </a:r>
            <a:r>
              <a:rPr lang="fr-FR" sz="4800" b="1"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 AU Laboratoire de Recherche en Zones Arides (LRZA) , FSB, USTHB.</a:t>
            </a:r>
            <a:endParaRPr lang="fr-F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endParaRPr>
          </a:p>
          <a:p>
            <a:endParaRPr lang="fr-FR" sz="4800" b="1"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a:t>
            </a:fld>
            <a:endParaRPr lang="fr-FR"/>
          </a:p>
        </p:txBody>
      </p:sp>
    </p:spTree>
    <p:extLst>
      <p:ext uri="{BB962C8B-B14F-4D97-AF65-F5344CB8AC3E}">
        <p14:creationId xmlns:p14="http://schemas.microsoft.com/office/powerpoint/2010/main" xmlns="" val="939857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10</a:t>
            </a:fld>
            <a:endParaRPr lang="fr-FR" dirty="0"/>
          </a:p>
        </p:txBody>
      </p:sp>
    </p:spTree>
    <p:extLst>
      <p:ext uri="{BB962C8B-B14F-4D97-AF65-F5344CB8AC3E}">
        <p14:creationId xmlns:p14="http://schemas.microsoft.com/office/powerpoint/2010/main" xmlns="" val="348182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11</a:t>
            </a:fld>
            <a:endParaRPr lang="fr-FR" dirty="0"/>
          </a:p>
        </p:txBody>
      </p:sp>
    </p:spTree>
    <p:extLst>
      <p:ext uri="{BB962C8B-B14F-4D97-AF65-F5344CB8AC3E}">
        <p14:creationId xmlns:p14="http://schemas.microsoft.com/office/powerpoint/2010/main" xmlns="" val="365896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12</a:t>
            </a:fld>
            <a:endParaRPr lang="fr-FR" dirty="0"/>
          </a:p>
        </p:txBody>
      </p:sp>
    </p:spTree>
    <p:extLst>
      <p:ext uri="{BB962C8B-B14F-4D97-AF65-F5344CB8AC3E}">
        <p14:creationId xmlns:p14="http://schemas.microsoft.com/office/powerpoint/2010/main" xmlns="" val="319512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13</a:t>
            </a:fld>
            <a:endParaRPr lang="fr-FR" dirty="0"/>
          </a:p>
        </p:txBody>
      </p:sp>
    </p:spTree>
    <p:extLst>
      <p:ext uri="{BB962C8B-B14F-4D97-AF65-F5344CB8AC3E}">
        <p14:creationId xmlns:p14="http://schemas.microsoft.com/office/powerpoint/2010/main" xmlns="" val="244080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14</a:t>
            </a:fld>
            <a:endParaRPr lang="fr-FR" dirty="0"/>
          </a:p>
        </p:txBody>
      </p:sp>
    </p:spTree>
    <p:extLst>
      <p:ext uri="{BB962C8B-B14F-4D97-AF65-F5344CB8AC3E}">
        <p14:creationId xmlns:p14="http://schemas.microsoft.com/office/powerpoint/2010/main" xmlns="" val="179159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15</a:t>
            </a:fld>
            <a:endParaRPr lang="fr-FR" dirty="0"/>
          </a:p>
        </p:txBody>
      </p:sp>
    </p:spTree>
    <p:extLst>
      <p:ext uri="{BB962C8B-B14F-4D97-AF65-F5344CB8AC3E}">
        <p14:creationId xmlns:p14="http://schemas.microsoft.com/office/powerpoint/2010/main" xmlns="" val="404492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16</a:t>
            </a:fld>
            <a:endParaRPr lang="fr-FR" dirty="0"/>
          </a:p>
        </p:txBody>
      </p:sp>
    </p:spTree>
    <p:extLst>
      <p:ext uri="{BB962C8B-B14F-4D97-AF65-F5344CB8AC3E}">
        <p14:creationId xmlns:p14="http://schemas.microsoft.com/office/powerpoint/2010/main" xmlns="" val="1085774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17</a:t>
            </a:fld>
            <a:endParaRPr lang="fr-FR" dirty="0"/>
          </a:p>
        </p:txBody>
      </p:sp>
    </p:spTree>
    <p:extLst>
      <p:ext uri="{BB962C8B-B14F-4D97-AF65-F5344CB8AC3E}">
        <p14:creationId xmlns:p14="http://schemas.microsoft.com/office/powerpoint/2010/main" xmlns="" val="2408024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BC4D94-A32C-41AB-BE09-78B33957F412}" type="slidenum">
              <a:rPr lang="fr-FR" smtClean="0"/>
              <a:pPr/>
              <a:t>26</a:t>
            </a:fld>
            <a:endParaRPr lang="fr-FR"/>
          </a:p>
        </p:txBody>
      </p:sp>
    </p:spTree>
    <p:extLst>
      <p:ext uri="{BB962C8B-B14F-4D97-AF65-F5344CB8AC3E}">
        <p14:creationId xmlns:p14="http://schemas.microsoft.com/office/powerpoint/2010/main" xmlns="" val="260145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BC4D94-A32C-41AB-BE09-78B33957F412}" type="slidenum">
              <a:rPr lang="fr-FR" smtClean="0"/>
              <a:pPr/>
              <a:t>27</a:t>
            </a:fld>
            <a:endParaRPr lang="fr-FR"/>
          </a:p>
        </p:txBody>
      </p:sp>
    </p:spTree>
    <p:extLst>
      <p:ext uri="{BB962C8B-B14F-4D97-AF65-F5344CB8AC3E}">
        <p14:creationId xmlns:p14="http://schemas.microsoft.com/office/powerpoint/2010/main" xmlns="" val="96719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a:t>
            </a:fld>
            <a:endParaRPr lang="fr-FR" dirty="0"/>
          </a:p>
        </p:txBody>
      </p:sp>
    </p:spTree>
    <p:extLst>
      <p:ext uri="{BB962C8B-B14F-4D97-AF65-F5344CB8AC3E}">
        <p14:creationId xmlns:p14="http://schemas.microsoft.com/office/powerpoint/2010/main" xmlns="" val="222606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5CD5B6-F4EF-4096-AF68-39596BD90A77}" type="slidenum">
              <a:rPr lang="fr-FR" smtClean="0"/>
              <a:pPr/>
              <a:t>28</a:t>
            </a:fld>
            <a:endParaRPr lang="fr-FR"/>
          </a:p>
        </p:txBody>
      </p:sp>
    </p:spTree>
    <p:extLst>
      <p:ext uri="{BB962C8B-B14F-4D97-AF65-F5344CB8AC3E}">
        <p14:creationId xmlns:p14="http://schemas.microsoft.com/office/powerpoint/2010/main" xmlns="" val="242586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5CD5B6-F4EF-4096-AF68-39596BD90A77}" type="slidenum">
              <a:rPr lang="fr-FR" smtClean="0"/>
              <a:pPr/>
              <a:t>29</a:t>
            </a:fld>
            <a:endParaRPr lang="fr-FR"/>
          </a:p>
        </p:txBody>
      </p:sp>
    </p:spTree>
    <p:extLst>
      <p:ext uri="{BB962C8B-B14F-4D97-AF65-F5344CB8AC3E}">
        <p14:creationId xmlns:p14="http://schemas.microsoft.com/office/powerpoint/2010/main" xmlns="" val="414057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5CD5B6-F4EF-4096-AF68-39596BD90A77}" type="slidenum">
              <a:rPr lang="fr-FR" smtClean="0"/>
              <a:pPr/>
              <a:t>30</a:t>
            </a:fld>
            <a:endParaRPr lang="fr-FR"/>
          </a:p>
        </p:txBody>
      </p:sp>
    </p:spTree>
    <p:extLst>
      <p:ext uri="{BB962C8B-B14F-4D97-AF65-F5344CB8AC3E}">
        <p14:creationId xmlns:p14="http://schemas.microsoft.com/office/powerpoint/2010/main" xmlns="" val="678204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1F7A4EC-F07B-425A-B4B2-01616F975A2A}" type="slidenum">
              <a:rPr lang="fr-FR" smtClean="0"/>
              <a:pPr/>
              <a:t>35</a:t>
            </a:fld>
            <a:endParaRPr lang="fr-FR"/>
          </a:p>
        </p:txBody>
      </p:sp>
    </p:spTree>
    <p:extLst>
      <p:ext uri="{BB962C8B-B14F-4D97-AF65-F5344CB8AC3E}">
        <p14:creationId xmlns:p14="http://schemas.microsoft.com/office/powerpoint/2010/main" xmlns="" val="259474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3</a:t>
            </a:fld>
            <a:endParaRPr lang="fr-FR" dirty="0"/>
          </a:p>
        </p:txBody>
      </p:sp>
    </p:spTree>
    <p:extLst>
      <p:ext uri="{BB962C8B-B14F-4D97-AF65-F5344CB8AC3E}">
        <p14:creationId xmlns:p14="http://schemas.microsoft.com/office/powerpoint/2010/main" xmlns="" val="267891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4</a:t>
            </a:fld>
            <a:endParaRPr lang="fr-FR" dirty="0"/>
          </a:p>
        </p:txBody>
      </p:sp>
    </p:spTree>
    <p:extLst>
      <p:ext uri="{BB962C8B-B14F-4D97-AF65-F5344CB8AC3E}">
        <p14:creationId xmlns:p14="http://schemas.microsoft.com/office/powerpoint/2010/main" xmlns="" val="63206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5</a:t>
            </a:fld>
            <a:endParaRPr lang="fr-FR" dirty="0"/>
          </a:p>
        </p:txBody>
      </p:sp>
    </p:spTree>
    <p:extLst>
      <p:ext uri="{BB962C8B-B14F-4D97-AF65-F5344CB8AC3E}">
        <p14:creationId xmlns:p14="http://schemas.microsoft.com/office/powerpoint/2010/main" xmlns="" val="790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6</a:t>
            </a:fld>
            <a:endParaRPr lang="fr-FR" dirty="0"/>
          </a:p>
        </p:txBody>
      </p:sp>
    </p:spTree>
    <p:extLst>
      <p:ext uri="{BB962C8B-B14F-4D97-AF65-F5344CB8AC3E}">
        <p14:creationId xmlns:p14="http://schemas.microsoft.com/office/powerpoint/2010/main" xmlns="" val="339143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7</a:t>
            </a:fld>
            <a:endParaRPr lang="fr-FR" dirty="0"/>
          </a:p>
        </p:txBody>
      </p:sp>
    </p:spTree>
    <p:extLst>
      <p:ext uri="{BB962C8B-B14F-4D97-AF65-F5344CB8AC3E}">
        <p14:creationId xmlns:p14="http://schemas.microsoft.com/office/powerpoint/2010/main" xmlns="" val="51025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8</a:t>
            </a:fld>
            <a:endParaRPr lang="fr-FR" dirty="0"/>
          </a:p>
        </p:txBody>
      </p:sp>
    </p:spTree>
    <p:extLst>
      <p:ext uri="{BB962C8B-B14F-4D97-AF65-F5344CB8AC3E}">
        <p14:creationId xmlns:p14="http://schemas.microsoft.com/office/powerpoint/2010/main" xmlns="" val="121906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9</a:t>
            </a:fld>
            <a:endParaRPr lang="fr-FR" dirty="0"/>
          </a:p>
        </p:txBody>
      </p:sp>
    </p:spTree>
    <p:extLst>
      <p:ext uri="{BB962C8B-B14F-4D97-AF65-F5344CB8AC3E}">
        <p14:creationId xmlns:p14="http://schemas.microsoft.com/office/powerpoint/2010/main" xmlns="" val="166062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B3E3-7CDE-479D-99EE-5148AC1EFD24}" type="datetimeFigureOut">
              <a:rPr lang="fr-FR" smtClean="0"/>
              <a:pPr/>
              <a:t>11/06/2015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B3E3-7CDE-479D-99EE-5148AC1EFD24}" type="datetimeFigureOut">
              <a:rPr lang="fr-FR" smtClean="0"/>
              <a:pPr/>
              <a:t>11/06/2015</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C8766-EF45-4478-B312-EE2FDFE6CAF9}"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5.wdp"/><Relationship Id="rId4" Type="http://schemas.openxmlformats.org/officeDocument/2006/relationships/diagramLayout" Target="../diagrams/layout1.xm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Data" Target="../diagrams/data2.xml"/><Relationship Id="rId7" Type="http://schemas.openxmlformats.org/officeDocument/2006/relationships/diagramData" Target="../diagrams/data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diagramColors" Target="../diagrams/colors3.xml"/><Relationship Id="rId4" Type="http://schemas.openxmlformats.org/officeDocument/2006/relationships/diagramLayout" Target="../diagrams/layout2.xml"/><Relationship Id="rId9"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8.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5.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gif"/><Relationship Id="rId5" Type="http://schemas.microsoft.com/office/2007/relationships/hdphoto" Target="../media/hdphoto2.wdp"/><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s.jpg"/>
          <p:cNvPicPr>
            <a:picLocks noChangeAspect="1"/>
          </p:cNvPicPr>
          <p:nvPr/>
        </p:nvPicPr>
        <p:blipFill>
          <a:blip r:embed="rId3" cstate="print">
            <a:lum bright="70000" contrast="-70000"/>
          </a:blip>
          <a:stretch>
            <a:fillRect/>
          </a:stretch>
        </p:blipFill>
        <p:spPr>
          <a:xfrm>
            <a:off x="-29921" y="4448"/>
            <a:ext cx="9155784" cy="6858000"/>
          </a:xfrm>
          <a:prstGeom prst="rect">
            <a:avLst/>
          </a:prstGeom>
        </p:spPr>
      </p:pic>
      <p:pic>
        <p:nvPicPr>
          <p:cNvPr id="2" name="Rectangle 109583"/>
          <p:cNvPicPr>
            <a:picLocks noChangeAspect="1" noChangeArrowheads="1" noCrop="1"/>
          </p:cNvPicPr>
          <p:nvPr/>
        </p:nvPicPr>
        <p:blipFill>
          <a:blip r:embed="rId4" cstate="print"/>
          <a:srcRect/>
          <a:stretch>
            <a:fillRect/>
          </a:stretch>
        </p:blipFill>
        <p:spPr bwMode="auto">
          <a:xfrm>
            <a:off x="8072462" y="0"/>
            <a:ext cx="1071538" cy="1119986"/>
          </a:xfrm>
          <a:prstGeom prst="rect">
            <a:avLst/>
          </a:prstGeom>
          <a:noFill/>
          <a:ln w="9525">
            <a:noFill/>
            <a:miter lim="800000"/>
            <a:headEnd/>
            <a:tailEnd/>
          </a:ln>
        </p:spPr>
      </p:pic>
      <p:sp>
        <p:nvSpPr>
          <p:cNvPr id="13" name="Rectangle 6146"/>
          <p:cNvSpPr>
            <a:spLocks noChangeArrowheads="1"/>
          </p:cNvSpPr>
          <p:nvPr/>
        </p:nvSpPr>
        <p:spPr bwMode="auto">
          <a:xfrm>
            <a:off x="714348" y="3420858"/>
            <a:ext cx="7667247" cy="1151150"/>
          </a:xfrm>
          <a:prstGeom prst="rect">
            <a:avLst/>
          </a:prstGeom>
          <a:solidFill>
            <a:schemeClr val="bg1"/>
          </a:solidFill>
          <a:ln>
            <a:noFill/>
            <a:headEnd/>
            <a:tailEnd/>
          </a:ln>
          <a:effectLst/>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a:schemeClr val="dk1"/>
          </a:fontRef>
        </p:style>
        <p:txBody>
          <a:bodyPr wrap="square" lIns="90000" tIns="46800" rIns="90000" bIns="46800" anchor="ctr">
            <a:spAutoFit/>
          </a:bodyPr>
          <a:lstStyle/>
          <a:p>
            <a:pPr algn="ctr">
              <a:lnSpc>
                <a:spcPct val="150000"/>
              </a:lnSpc>
              <a:spcBef>
                <a:spcPts val="1200"/>
              </a:spcBef>
              <a:spcAft>
                <a:spcPts val="1200"/>
              </a:spcAft>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ETUDE DU TESTICULE DE RAT WISTAR TRAITÉ PAR LA BROMOCRIPTINE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endParaRPr>
          </a:p>
        </p:txBody>
      </p:sp>
      <p:sp>
        <p:nvSpPr>
          <p:cNvPr id="14" name="Rectangle 6147"/>
          <p:cNvSpPr>
            <a:spLocks noChangeArrowheads="1"/>
          </p:cNvSpPr>
          <p:nvPr/>
        </p:nvSpPr>
        <p:spPr bwMode="auto">
          <a:xfrm>
            <a:off x="-29921" y="4713276"/>
            <a:ext cx="2428891" cy="1541064"/>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indent="449263" algn="ctr" eaLnBrk="1" hangingPunct="1">
              <a:tabLst>
                <a:tab pos="4810125" algn="l"/>
              </a:tabLst>
            </a:pP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b="1" u="sng"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Présenté par:</a:t>
            </a:r>
          </a:p>
          <a:p>
            <a:pPr indent="449263" algn="ctr">
              <a:tabLst>
                <a:tab pos="4810125" algn="l"/>
              </a:tabLst>
            </a:pPr>
            <a:r>
              <a:rPr lang="fr-FR" sz="2000" b="1" cap="all" dirty="0" smtClean="0">
                <a:ln w="0"/>
                <a:latin typeface="Nyala" pitchFamily="2" charset="0"/>
                <a:ea typeface="Cambria Math" pitchFamily="18" charset="0"/>
                <a:cs typeface="Arial" pitchFamily="34" charset="0"/>
              </a:rPr>
              <a:t> </a:t>
            </a: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M</a:t>
            </a:r>
            <a:r>
              <a:rPr lang="fr-FR" b="1" cap="all" baseline="30000"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elle</a:t>
            </a: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a:tabLst>
                <a:tab pos="4810125" algn="l"/>
              </a:tabLst>
            </a:pPr>
            <a:r>
              <a:rPr lang="fr-FR" sz="2000" b="1" cap="all" dirty="0" smtClean="0">
                <a:ln w="0"/>
                <a:latin typeface="Nyala" pitchFamily="2" charset="0"/>
                <a:ea typeface="Cambria Math" pitchFamily="18" charset="0"/>
                <a:cs typeface="Arial" pitchFamily="34" charset="0"/>
              </a:rPr>
              <a:t> </a:t>
            </a: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M</a:t>
            </a:r>
            <a:r>
              <a:rPr lang="fr-FR" b="1" cap="all" baseline="30000"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elle</a:t>
            </a: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a:tabLst>
                <a:tab pos="4810125" algn="l"/>
              </a:tabLst>
            </a:pP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p:txBody>
      </p:sp>
      <p:sp>
        <p:nvSpPr>
          <p:cNvPr id="15" name="Rectangle 6148"/>
          <p:cNvSpPr>
            <a:spLocks noChangeArrowheads="1"/>
          </p:cNvSpPr>
          <p:nvPr/>
        </p:nvSpPr>
        <p:spPr bwMode="auto">
          <a:xfrm>
            <a:off x="1428728" y="500042"/>
            <a:ext cx="6401859" cy="340735"/>
          </a:xfrm>
          <a:prstGeom prst="rect">
            <a:avLst/>
          </a:prstGeom>
          <a:noFill/>
          <a:ln w="9525">
            <a:noFill/>
            <a:miter lim="800000"/>
            <a:headEnd/>
            <a:tailEnd/>
          </a:ln>
        </p:spPr>
        <p:txBody>
          <a:bodyPr wrap="non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REPUBLIQUE ALGERIENNE DEMOCRATIQUE ET POPULAIRE </a:t>
            </a:r>
          </a:p>
        </p:txBody>
      </p:sp>
      <p:sp>
        <p:nvSpPr>
          <p:cNvPr id="16" name="Rectangle 6149"/>
          <p:cNvSpPr>
            <a:spLocks noChangeArrowheads="1"/>
          </p:cNvSpPr>
          <p:nvPr/>
        </p:nvSpPr>
        <p:spPr bwMode="auto">
          <a:xfrm>
            <a:off x="0" y="945125"/>
            <a:ext cx="9144000" cy="340735"/>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MINISTERE  DE L’ </a:t>
            </a:r>
            <a:r>
              <a:rPr lang="fr-FR" sz="1600" b="1" cap="all" dirty="0" err="1"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EnSEIGNEMENT</a:t>
            </a:r>
            <a:r>
              <a:rPr lang="fr-FR" sz="1600"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SUPERIEUR ET </a:t>
            </a:r>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DE LA RECHERCHE </a:t>
            </a:r>
            <a:r>
              <a:rPr lang="fr-FR" sz="1600"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SCIENTIFIQUE</a:t>
            </a:r>
            <a:endPar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p:txBody>
      </p:sp>
      <p:sp>
        <p:nvSpPr>
          <p:cNvPr id="17" name="Rectangle 6150"/>
          <p:cNvSpPr>
            <a:spLocks noChangeArrowheads="1"/>
          </p:cNvSpPr>
          <p:nvPr/>
        </p:nvSpPr>
        <p:spPr bwMode="auto">
          <a:xfrm>
            <a:off x="0" y="1428736"/>
            <a:ext cx="8858312" cy="340735"/>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r>
              <a:rPr lang="fr-FR" sz="16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UNIVERSITE DES SCIENCES ET DE LA TECHNOLOGIE HOUARI BOUMEDIENE </a:t>
            </a:r>
          </a:p>
        </p:txBody>
      </p:sp>
      <p:sp>
        <p:nvSpPr>
          <p:cNvPr id="19" name="Rounded Rectangle 18"/>
          <p:cNvSpPr/>
          <p:nvPr/>
        </p:nvSpPr>
        <p:spPr>
          <a:xfrm>
            <a:off x="2285984" y="2143116"/>
            <a:ext cx="4645054" cy="408623"/>
          </a:xfrm>
          <a:prstGeom prst="roundRect">
            <a:avLst/>
          </a:prstGeom>
          <a:solidFill>
            <a:schemeClr val="accent1">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b="1" cap="all" dirty="0">
                <a:ln w="0"/>
                <a:solidFill>
                  <a:srgbClr val="002060"/>
                </a:solidFill>
                <a:effectLst/>
                <a:latin typeface="Bell MT" pitchFamily="18" charset="0"/>
                <a:ea typeface="Cambria Math" pitchFamily="18" charset="0"/>
                <a:cs typeface="Times New Roman" pitchFamily="18" charset="0"/>
              </a:rPr>
              <a:t>Faculté </a:t>
            </a:r>
            <a:r>
              <a:rPr lang="fr-FR" b="1" cap="all" dirty="0" smtClean="0">
                <a:ln w="0"/>
                <a:solidFill>
                  <a:srgbClr val="002060"/>
                </a:solidFill>
                <a:latin typeface="Bell MT" pitchFamily="18" charset="0"/>
                <a:ea typeface="Cambria Math" pitchFamily="18" charset="0"/>
                <a:cs typeface="Times New Roman" pitchFamily="18" charset="0"/>
              </a:rPr>
              <a:t>des sciences biologiques</a:t>
            </a:r>
            <a:endParaRPr lang="fr-FR" b="1" cap="all" dirty="0">
              <a:ln w="0"/>
              <a:solidFill>
                <a:srgbClr val="002060"/>
              </a:solidFill>
              <a:latin typeface="Bell MT" pitchFamily="18" charset="0"/>
              <a:ea typeface="Cambria Math" pitchFamily="18" charset="0"/>
              <a:cs typeface="Times New Roman" pitchFamily="18" charset="0"/>
            </a:endParaRPr>
          </a:p>
        </p:txBody>
      </p:sp>
      <p:sp>
        <p:nvSpPr>
          <p:cNvPr id="20" name="Rectangle 19"/>
          <p:cNvSpPr/>
          <p:nvPr/>
        </p:nvSpPr>
        <p:spPr>
          <a:xfrm>
            <a:off x="4000496" y="2857496"/>
            <a:ext cx="1112805"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b="1" cap="all" dirty="0">
                <a:ln w="0"/>
                <a:solidFill>
                  <a:srgbClr val="002060"/>
                </a:solidFill>
                <a:effectLst/>
                <a:latin typeface="Bell MT" pitchFamily="18" charset="0"/>
                <a:ea typeface="Cambria Math" pitchFamily="18" charset="0"/>
                <a:cs typeface="Times New Roman" pitchFamily="18" charset="0"/>
              </a:rPr>
              <a:t>THEME:</a:t>
            </a:r>
          </a:p>
        </p:txBody>
      </p:sp>
      <p:sp>
        <p:nvSpPr>
          <p:cNvPr id="12" name="Rectangle 6147"/>
          <p:cNvSpPr>
            <a:spLocks noChangeArrowheads="1"/>
          </p:cNvSpPr>
          <p:nvPr/>
        </p:nvSpPr>
        <p:spPr bwMode="auto">
          <a:xfrm>
            <a:off x="4286248" y="4786322"/>
            <a:ext cx="4857752" cy="987066"/>
          </a:xfrm>
          <a:prstGeom prst="rect">
            <a:avLst/>
          </a:prstGeom>
          <a:noFill/>
          <a:ln w="9525">
            <a:noFill/>
            <a:miter lim="800000"/>
            <a:headEnd/>
            <a:tailEnd/>
          </a:ln>
        </p:spPr>
        <p:txBody>
          <a:bodyPr wrap="square" lIns="90000" tIns="46800" rIns="90000" bIns="4680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indent="449263" algn="ctr" eaLnBrk="1" hangingPunct="1">
              <a:tabLst>
                <a:tab pos="4810125" algn="l"/>
              </a:tabLst>
            </a:pPr>
            <a:endParaRPr lang="fr-FR" sz="2000"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sz="2000"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a:t>
            </a:r>
            <a:r>
              <a:rPr lang="fr-FR" b="1" u="sng"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Encadré </a:t>
            </a:r>
            <a:r>
              <a:rPr lang="fr-FR" b="1" u="sng"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par</a:t>
            </a:r>
            <a:r>
              <a:rPr lang="fr-FR" b="1" cap="all" dirty="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a:t>
            </a: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a:t>
            </a:r>
          </a:p>
          <a:p>
            <a:pPr indent="449263" algn="ctr" eaLnBrk="1" hangingPunct="1">
              <a:tabLst>
                <a:tab pos="4810125" algn="l"/>
              </a:tabLst>
            </a:pP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a:t>
            </a:r>
            <a:r>
              <a:rPr lang="fr-FR" b="1"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r: Mme </a:t>
            </a:r>
            <a:r>
              <a:rPr lang="fr-FR" b="1" dirty="0" err="1"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Bouhadad</a:t>
            </a:r>
            <a:r>
              <a:rPr lang="fr-FR" b="1"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 F</a:t>
            </a:r>
            <a:endPar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endParaRPr>
          </a:p>
        </p:txBody>
      </p:sp>
      <p:sp>
        <p:nvSpPr>
          <p:cNvPr id="18" name="Rectangle 17"/>
          <p:cNvSpPr/>
          <p:nvPr/>
        </p:nvSpPr>
        <p:spPr>
          <a:xfrm>
            <a:off x="3071802" y="6286520"/>
            <a:ext cx="3399841" cy="400110"/>
          </a:xfrm>
          <a:prstGeom prst="rect">
            <a:avLst/>
          </a:prstGeom>
        </p:spPr>
        <p:txBody>
          <a:bodyPr wrap="none">
            <a:spAutoFit/>
          </a:bodyPr>
          <a:lstStyle/>
          <a:p>
            <a:pPr indent="449263" algn="ctr">
              <a:tabLst>
                <a:tab pos="4810125" algn="l"/>
              </a:tabLst>
            </a:pP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PROMOTION : </a:t>
            </a:r>
            <a:r>
              <a:rPr lang="fr-FR" sz="2000" b="1" cap="all" dirty="0" smtClean="0">
                <a:ln w="0"/>
                <a:solidFill>
                  <a:srgbClr val="002060"/>
                </a:solidFill>
                <a:effectLst>
                  <a:reflection blurRad="12700" stA="50000" endPos="50000" dist="5000" dir="5400000" sy="-100000" rotWithShape="0"/>
                </a:effectLst>
                <a:latin typeface="Times New Roman" pitchFamily="18" charset="0"/>
                <a:ea typeface="Cambria Math" pitchFamily="18" charset="0"/>
                <a:cs typeface="Times New Roman" pitchFamily="18" charset="0"/>
              </a:rPr>
              <a:t>2014/1015</a:t>
            </a:r>
            <a:endParaRPr lang="fr-FR" b="1" cap="all" dirty="0">
              <a:ln w="0"/>
              <a:solidFill>
                <a:srgbClr val="002060"/>
              </a:solidFill>
              <a:effectLst>
                <a:reflection blurRad="12700" stA="50000" endPos="50000" dist="5000" dir="5400000" sy="-100000" rotWithShape="0"/>
              </a:effectLst>
              <a:latin typeface="Times New Roman" pitchFamily="18" charset="0"/>
              <a:ea typeface="Cambria Math" pitchFamily="18" charset="0"/>
              <a:cs typeface="Times New Roman" pitchFamily="18" charset="0"/>
            </a:endParaRPr>
          </a:p>
        </p:txBody>
      </p:sp>
      <p:pic>
        <p:nvPicPr>
          <p:cNvPr id="21" name="Rectangle 109583"/>
          <p:cNvPicPr>
            <a:picLocks noChangeAspect="1" noChangeArrowheads="1" noCrop="1"/>
          </p:cNvPicPr>
          <p:nvPr/>
        </p:nvPicPr>
        <p:blipFill>
          <a:blip r:embed="rId4" cstate="print"/>
          <a:srcRect/>
          <a:stretch>
            <a:fillRect/>
          </a:stretch>
        </p:blipFill>
        <p:spPr bwMode="auto">
          <a:xfrm>
            <a:off x="0" y="0"/>
            <a:ext cx="1071538" cy="1119986"/>
          </a:xfrm>
          <a:prstGeom prst="rect">
            <a:avLst/>
          </a:prstGeom>
          <a:noFill/>
          <a:ln w="9525">
            <a:noFill/>
            <a:miter lim="800000"/>
            <a:headEnd/>
            <a:tailEnd/>
          </a:ln>
        </p:spPr>
      </p:pic>
      <p:sp>
        <p:nvSpPr>
          <p:cNvPr id="3" name="ZoneTexte 2"/>
          <p:cNvSpPr txBox="1"/>
          <p:nvPr/>
        </p:nvSpPr>
        <p:spPr>
          <a:xfrm>
            <a:off x="1835696" y="5250273"/>
            <a:ext cx="2936026" cy="830997"/>
          </a:xfrm>
          <a:prstGeom prst="rect">
            <a:avLst/>
          </a:prstGeom>
          <a:noFill/>
        </p:spPr>
        <p:txBody>
          <a:bodyPr wrap="square" rtlCol="0">
            <a:spAutoFit/>
          </a:bodyPr>
          <a:lstStyle/>
          <a:p>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Tachtioui</a:t>
            </a:r>
            <a:r>
              <a:rPr lang="fr-FR" sz="2400" b="1" dirty="0"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 </a:t>
            </a:r>
            <a:r>
              <a:rPr lang="fr-FR" sz="2400" b="1" dirty="0" err="1">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i</a:t>
            </a:r>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mane</a:t>
            </a:r>
            <a:endParaRPr lang="fr-FR" sz="2400" b="1" dirty="0"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endParaRPr>
          </a:p>
          <a:p>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Zaoui</a:t>
            </a:r>
            <a:r>
              <a:rPr lang="fr-FR" sz="2400" b="1" dirty="0"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 </a:t>
            </a:r>
            <a:r>
              <a:rPr lang="fr-FR" sz="2400" b="1" dirty="0" err="1" smtClean="0">
                <a:ln w="0"/>
                <a:solidFill>
                  <a:srgbClr val="002060"/>
                </a:solidFill>
                <a:effectLst>
                  <a:reflection blurRad="12700" stA="50000" endPos="50000" dist="5000" dir="5400000" sy="-100000" rotWithShape="0"/>
                </a:effectLst>
                <a:latin typeface="Nyala" panose="02000504070300020003" pitchFamily="2" charset="0"/>
                <a:ea typeface="Cambria Math" pitchFamily="18" charset="0"/>
                <a:cs typeface="Times New Roman" pitchFamily="18" charset="0"/>
              </a:rPr>
              <a:t>asma</a:t>
            </a:r>
            <a:endParaRPr lang="fr-FR" sz="2400" dirty="0">
              <a:latin typeface="Nyala" panose="02000504070300020003" pitchFamily="2" charset="0"/>
            </a:endParaRPr>
          </a:p>
        </p:txBody>
      </p:sp>
    </p:spTree>
    <p:extLst>
      <p:ext uri="{BB962C8B-B14F-4D97-AF65-F5344CB8AC3E}">
        <p14:creationId xmlns:p14="http://schemas.microsoft.com/office/powerpoint/2010/main" xmlns="" val="317429052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47" name="Rectangle à coins arrondis 46"/>
          <p:cNvSpPr/>
          <p:nvPr/>
        </p:nvSpPr>
        <p:spPr>
          <a:xfrm>
            <a:off x="5710233" y="2071678"/>
            <a:ext cx="2755256" cy="6372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des </a:t>
            </a:r>
            <a:r>
              <a:rPr lang="fr-FR" dirty="0" smtClean="0">
                <a:ln w="18415" cmpd="sng">
                  <a:solidFill>
                    <a:schemeClr val="tx1"/>
                  </a:solidFill>
                  <a:prstDash val="solid"/>
                </a:ln>
                <a:solidFill>
                  <a:schemeClr val="tx1"/>
                </a:solidFill>
                <a:latin typeface="Cambria" pitchFamily="18" charset="0"/>
              </a:rPr>
              <a:t>androgènes</a:t>
            </a:r>
            <a:endParaRPr lang="fr-FR" dirty="0">
              <a:ln w="18415" cmpd="sng">
                <a:solidFill>
                  <a:schemeClr val="tx1"/>
                </a:solidFill>
                <a:prstDash val="solid"/>
              </a:ln>
              <a:solidFill>
                <a:schemeClr val="tx1"/>
              </a:solidFill>
              <a:latin typeface="Cambria" pitchFamily="18" charset="0"/>
            </a:endParaRPr>
          </a:p>
        </p:txBody>
      </p:sp>
      <p:sp>
        <p:nvSpPr>
          <p:cNvPr id="48" name="Rectangle à coins arrondis 47"/>
          <p:cNvSpPr/>
          <p:nvPr/>
        </p:nvSpPr>
        <p:spPr>
          <a:xfrm>
            <a:off x="5710233" y="3851848"/>
            <a:ext cx="2755256" cy="1152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 l’inhibine, l’</a:t>
            </a:r>
            <a:r>
              <a:rPr lang="fr-FR" dirty="0" err="1">
                <a:ln w="18415" cmpd="sng">
                  <a:solidFill>
                    <a:schemeClr val="tx1"/>
                  </a:solidFill>
                  <a:prstDash val="solid"/>
                </a:ln>
                <a:solidFill>
                  <a:schemeClr val="tx1"/>
                </a:solidFill>
                <a:latin typeface="Cambria" pitchFamily="18" charset="0"/>
              </a:rPr>
              <a:t>activine</a:t>
            </a:r>
            <a:r>
              <a:rPr lang="fr-FR" dirty="0">
                <a:ln w="18415" cmpd="sng">
                  <a:solidFill>
                    <a:schemeClr val="tx1"/>
                  </a:solidFill>
                  <a:prstDash val="solid"/>
                </a:ln>
                <a:solidFill>
                  <a:schemeClr val="tx1"/>
                </a:solidFill>
                <a:latin typeface="Cambria" pitchFamily="18" charset="0"/>
              </a:rPr>
              <a:t>, l’</a:t>
            </a:r>
            <a:r>
              <a:rPr lang="fr-FR" dirty="0" err="1">
                <a:ln w="18415" cmpd="sng">
                  <a:solidFill>
                    <a:schemeClr val="tx1"/>
                  </a:solidFill>
                  <a:prstDash val="solid"/>
                </a:ln>
                <a:solidFill>
                  <a:schemeClr val="tx1"/>
                </a:solidFill>
                <a:latin typeface="Cambria" pitchFamily="18" charset="0"/>
              </a:rPr>
              <a:t>ocytocyne</a:t>
            </a:r>
            <a:r>
              <a:rPr lang="fr-FR" dirty="0">
                <a:ln w="18415" cmpd="sng">
                  <a:solidFill>
                    <a:schemeClr val="tx1"/>
                  </a:solidFill>
                  <a:prstDash val="solid"/>
                </a:ln>
                <a:solidFill>
                  <a:schemeClr val="tx1"/>
                </a:solidFill>
                <a:latin typeface="Cambria" pitchFamily="18" charset="0"/>
              </a:rPr>
              <a:t> et </a:t>
            </a:r>
            <a:r>
              <a:rPr lang="fr-FR" dirty="0" err="1">
                <a:ln w="18415" cmpd="sng">
                  <a:solidFill>
                    <a:schemeClr val="tx1"/>
                  </a:solidFill>
                  <a:prstDash val="solid"/>
                </a:ln>
                <a:solidFill>
                  <a:schemeClr val="tx1"/>
                </a:solidFill>
                <a:latin typeface="Cambria" pitchFamily="18" charset="0"/>
              </a:rPr>
              <a:t>relaxin</a:t>
            </a:r>
            <a:r>
              <a:rPr lang="fr-FR" dirty="0">
                <a:ln w="18415" cmpd="sng">
                  <a:solidFill>
                    <a:schemeClr val="tx1"/>
                  </a:solidFill>
                  <a:prstDash val="solid"/>
                </a:ln>
                <a:solidFill>
                  <a:schemeClr val="tx1"/>
                </a:solidFill>
                <a:latin typeface="Cambria" pitchFamily="18" charset="0"/>
              </a:rPr>
              <a:t> </a:t>
            </a:r>
            <a:r>
              <a:rPr lang="fr-FR" dirty="0" err="1">
                <a:ln w="18415" cmpd="sng">
                  <a:solidFill>
                    <a:schemeClr val="tx1"/>
                  </a:solidFill>
                  <a:prstDash val="solid"/>
                </a:ln>
                <a:solidFill>
                  <a:schemeClr val="tx1"/>
                </a:solidFill>
                <a:latin typeface="Cambria" pitchFamily="18" charset="0"/>
              </a:rPr>
              <a:t>like</a:t>
            </a:r>
            <a:r>
              <a:rPr lang="fr-FR" dirty="0">
                <a:ln w="18415" cmpd="sng">
                  <a:solidFill>
                    <a:schemeClr val="tx1"/>
                  </a:solidFill>
                  <a:prstDash val="solid"/>
                </a:ln>
                <a:solidFill>
                  <a:schemeClr val="tx1"/>
                </a:solidFill>
                <a:latin typeface="Cambria" pitchFamily="18" charset="0"/>
              </a:rPr>
              <a:t> factor (RLF)</a:t>
            </a:r>
          </a:p>
        </p:txBody>
      </p:sp>
      <p:sp>
        <p:nvSpPr>
          <p:cNvPr id="49" name="Rectangle à coins arrondis 48"/>
          <p:cNvSpPr/>
          <p:nvPr/>
        </p:nvSpPr>
        <p:spPr>
          <a:xfrm>
            <a:off x="5715008" y="3000372"/>
            <a:ext cx="2755256" cy="6372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a:t>
            </a:r>
            <a:r>
              <a:rPr lang="fr-FR" dirty="0" smtClean="0">
                <a:ln w="18415" cmpd="sng">
                  <a:solidFill>
                    <a:schemeClr val="tx1"/>
                  </a:solidFill>
                  <a:prstDash val="solid"/>
                </a:ln>
                <a:solidFill>
                  <a:schemeClr val="tx1"/>
                </a:solidFill>
                <a:latin typeface="Cambria" pitchFamily="18" charset="0"/>
              </a:rPr>
              <a:t>des </a:t>
            </a:r>
            <a:r>
              <a:rPr lang="fr-FR" dirty="0">
                <a:ln w="18415" cmpd="sng">
                  <a:solidFill>
                    <a:schemeClr val="tx1"/>
                  </a:solidFill>
                  <a:prstDash val="solid"/>
                </a:ln>
                <a:solidFill>
                  <a:schemeClr val="tx1"/>
                </a:solidFill>
                <a:latin typeface="Cambria" pitchFamily="18" charset="0"/>
              </a:rPr>
              <a:t>œstrogènes</a:t>
            </a:r>
          </a:p>
        </p:txBody>
      </p:sp>
      <p:sp>
        <p:nvSpPr>
          <p:cNvPr id="2" name="Rectangle à coins arrondis 1"/>
          <p:cNvSpPr/>
          <p:nvPr/>
        </p:nvSpPr>
        <p:spPr>
          <a:xfrm>
            <a:off x="179512" y="1257540"/>
            <a:ext cx="5184576" cy="345300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endParaRPr lang="fr-FR" dirty="0">
              <a:latin typeface="Cambria" pitchFamily="18" charset="0"/>
            </a:endParaRPr>
          </a:p>
        </p:txBody>
      </p:sp>
      <p:sp>
        <p:nvSpPr>
          <p:cNvPr id="6" name="Rectangle à coins arrondis 5"/>
          <p:cNvSpPr/>
          <p:nvPr/>
        </p:nvSpPr>
        <p:spPr>
          <a:xfrm>
            <a:off x="112367" y="1142984"/>
            <a:ext cx="2245055" cy="413088"/>
          </a:xfrm>
          <a:prstGeom prst="roundRect">
            <a:avLst>
              <a:gd name="adj"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latin typeface="Cambria" pitchFamily="18" charset="0"/>
              </a:rPr>
              <a:t>Cellule de Leydig</a:t>
            </a:r>
            <a:endParaRPr lang="fr-FR" dirty="0">
              <a:ln w="18415" cmpd="sng">
                <a:solidFill>
                  <a:srgbClr val="FFFFFF"/>
                </a:solidFill>
                <a:prstDash val="solid"/>
              </a:ln>
              <a:solidFill>
                <a:srgbClr val="FFFFFF"/>
              </a:solidFill>
              <a:latin typeface="Cambria" pitchFamily="18" charset="0"/>
            </a:endParaRPr>
          </a:p>
        </p:txBody>
      </p:sp>
      <p:sp>
        <p:nvSpPr>
          <p:cNvPr id="9" name="ZoneTexte 8"/>
          <p:cNvSpPr txBox="1"/>
          <p:nvPr/>
        </p:nvSpPr>
        <p:spPr>
          <a:xfrm>
            <a:off x="2117410" y="4382127"/>
            <a:ext cx="1576414"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Testostérone</a:t>
            </a:r>
            <a:endParaRPr lang="fr-FR" b="1" dirty="0">
              <a:ln w="18415" cmpd="sng">
                <a:solidFill>
                  <a:schemeClr val="tx1"/>
                </a:solidFill>
                <a:prstDash val="solid"/>
              </a:ln>
              <a:latin typeface="Cambria" pitchFamily="18" charset="0"/>
            </a:endParaRPr>
          </a:p>
        </p:txBody>
      </p:sp>
      <p:sp>
        <p:nvSpPr>
          <p:cNvPr id="10" name="ZoneTexte 9"/>
          <p:cNvSpPr txBox="1"/>
          <p:nvPr/>
        </p:nvSpPr>
        <p:spPr>
          <a:xfrm>
            <a:off x="3010545" y="1246714"/>
            <a:ext cx="2376264" cy="646331"/>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Cholestérol </a:t>
            </a:r>
            <a:r>
              <a:rPr lang="fr-FR" dirty="0">
                <a:ln w="18415" cmpd="sng">
                  <a:solidFill>
                    <a:schemeClr val="tx1"/>
                  </a:solidFill>
                  <a:prstDash val="solid"/>
                </a:ln>
                <a:latin typeface="Cambria" pitchFamily="18" charset="0"/>
              </a:rPr>
              <a:t>+ Acétate</a:t>
            </a:r>
          </a:p>
          <a:p>
            <a:endParaRPr lang="fr-FR" dirty="0">
              <a:ln w="18415" cmpd="sng">
                <a:solidFill>
                  <a:schemeClr val="tx1"/>
                </a:solidFill>
                <a:prstDash val="solid"/>
              </a:ln>
              <a:latin typeface="Cambria" pitchFamily="18" charset="0"/>
            </a:endParaRPr>
          </a:p>
        </p:txBody>
      </p:sp>
      <p:sp>
        <p:nvSpPr>
          <p:cNvPr id="13" name="ZoneTexte 12"/>
          <p:cNvSpPr txBox="1"/>
          <p:nvPr/>
        </p:nvSpPr>
        <p:spPr>
          <a:xfrm>
            <a:off x="1738944" y="1610708"/>
            <a:ext cx="1570485" cy="369332"/>
          </a:xfrm>
          <a:prstGeom prst="rect">
            <a:avLst/>
          </a:prstGeom>
          <a:noFill/>
        </p:spPr>
        <p:txBody>
          <a:bodyPr wrap="square" rtlCol="0">
            <a:spAutoFit/>
          </a:bodyPr>
          <a:lstStyle/>
          <a:p>
            <a:r>
              <a:rPr lang="fr-FR" dirty="0" err="1" smtClean="0">
                <a:ln w="18415" cmpd="sng">
                  <a:solidFill>
                    <a:schemeClr val="tx1"/>
                  </a:solidFill>
                  <a:prstDash val="solid"/>
                </a:ln>
                <a:latin typeface="Cambria" pitchFamily="18" charset="0"/>
              </a:rPr>
              <a:t>Prégnénolone</a:t>
            </a:r>
            <a:endParaRPr lang="fr-FR" dirty="0">
              <a:ln w="18415" cmpd="sng">
                <a:solidFill>
                  <a:schemeClr val="tx1"/>
                </a:solidFill>
                <a:prstDash val="solid"/>
              </a:ln>
              <a:latin typeface="Cambria" pitchFamily="18" charset="0"/>
            </a:endParaRPr>
          </a:p>
        </p:txBody>
      </p:sp>
      <p:sp>
        <p:nvSpPr>
          <p:cNvPr id="25" name="ZoneTexte 24"/>
          <p:cNvSpPr txBox="1"/>
          <p:nvPr/>
        </p:nvSpPr>
        <p:spPr>
          <a:xfrm>
            <a:off x="475110" y="2668974"/>
            <a:ext cx="223080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17 OH </a:t>
            </a:r>
            <a:r>
              <a:rPr lang="fr-FR" dirty="0" err="1" smtClean="0">
                <a:ln w="18415" cmpd="sng">
                  <a:solidFill>
                    <a:schemeClr val="tx1"/>
                  </a:solidFill>
                  <a:prstDash val="solid"/>
                </a:ln>
                <a:latin typeface="Cambria" pitchFamily="18" charset="0"/>
              </a:rPr>
              <a:t>Prégnénolone</a:t>
            </a:r>
            <a:endParaRPr lang="fr-FR" dirty="0">
              <a:ln w="18415" cmpd="sng">
                <a:solidFill>
                  <a:schemeClr val="tx1"/>
                </a:solidFill>
                <a:prstDash val="solid"/>
              </a:ln>
              <a:latin typeface="Cambria" pitchFamily="18" charset="0"/>
            </a:endParaRPr>
          </a:p>
        </p:txBody>
      </p:sp>
      <p:sp>
        <p:nvSpPr>
          <p:cNvPr id="26" name="ZoneTexte 25"/>
          <p:cNvSpPr txBox="1"/>
          <p:nvPr/>
        </p:nvSpPr>
        <p:spPr>
          <a:xfrm>
            <a:off x="3510477" y="2668974"/>
            <a:ext cx="157048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Progestérone</a:t>
            </a:r>
            <a:endParaRPr lang="fr-FR" dirty="0">
              <a:ln w="18415" cmpd="sng">
                <a:solidFill>
                  <a:schemeClr val="tx1"/>
                </a:solidFill>
                <a:prstDash val="solid"/>
              </a:ln>
              <a:latin typeface="Cambria" pitchFamily="18" charset="0"/>
            </a:endParaRPr>
          </a:p>
        </p:txBody>
      </p:sp>
      <p:sp>
        <p:nvSpPr>
          <p:cNvPr id="14" name="Accolade fermante 13"/>
          <p:cNvSpPr/>
          <p:nvPr/>
        </p:nvSpPr>
        <p:spPr>
          <a:xfrm rot="16200000">
            <a:off x="2395827" y="855560"/>
            <a:ext cx="698379" cy="3008339"/>
          </a:xfrm>
          <a:prstGeom prst="rightBrace">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latin typeface="Cambria" pitchFamily="18" charset="0"/>
            </a:endParaRPr>
          </a:p>
        </p:txBody>
      </p:sp>
      <p:sp>
        <p:nvSpPr>
          <p:cNvPr id="28" name="ZoneTexte 27"/>
          <p:cNvSpPr txBox="1"/>
          <p:nvPr/>
        </p:nvSpPr>
        <p:spPr>
          <a:xfrm>
            <a:off x="3185208" y="3349680"/>
            <a:ext cx="223080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17 OH </a:t>
            </a:r>
            <a:r>
              <a:rPr lang="fr-FR" dirty="0" err="1" smtClean="0">
                <a:ln w="18415" cmpd="sng">
                  <a:solidFill>
                    <a:schemeClr val="tx1"/>
                  </a:solidFill>
                  <a:prstDash val="solid"/>
                </a:ln>
                <a:latin typeface="Cambria" pitchFamily="18" charset="0"/>
              </a:rPr>
              <a:t>Progéstérone</a:t>
            </a:r>
            <a:endParaRPr lang="fr-FR" dirty="0">
              <a:ln w="18415" cmpd="sng">
                <a:solidFill>
                  <a:schemeClr val="tx1"/>
                </a:solidFill>
                <a:prstDash val="solid"/>
              </a:ln>
              <a:latin typeface="Cambria" pitchFamily="18" charset="0"/>
            </a:endParaRPr>
          </a:p>
        </p:txBody>
      </p:sp>
      <p:sp>
        <p:nvSpPr>
          <p:cNvPr id="29" name="ZoneTexte 28"/>
          <p:cNvSpPr txBox="1"/>
          <p:nvPr/>
        </p:nvSpPr>
        <p:spPr>
          <a:xfrm>
            <a:off x="848974" y="3340582"/>
            <a:ext cx="864096"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DHEA</a:t>
            </a:r>
            <a:endParaRPr lang="fr-FR" dirty="0">
              <a:ln w="18415" cmpd="sng">
                <a:solidFill>
                  <a:schemeClr val="tx1"/>
                </a:solidFill>
                <a:prstDash val="solid"/>
              </a:ln>
              <a:latin typeface="Cambria" pitchFamily="18" charset="0"/>
            </a:endParaRPr>
          </a:p>
        </p:txBody>
      </p:sp>
      <p:cxnSp>
        <p:nvCxnSpPr>
          <p:cNvPr id="30" name="Connecteur droit avec flèche 29"/>
          <p:cNvCxnSpPr/>
          <p:nvPr/>
        </p:nvCxnSpPr>
        <p:spPr>
          <a:xfrm>
            <a:off x="4300610" y="3072113"/>
            <a:ext cx="0" cy="2400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1" name="Connecteur droit avec flèche 30"/>
          <p:cNvCxnSpPr/>
          <p:nvPr/>
        </p:nvCxnSpPr>
        <p:spPr>
          <a:xfrm>
            <a:off x="1257384" y="3056937"/>
            <a:ext cx="0" cy="2400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2" name="ZoneTexte 31"/>
          <p:cNvSpPr txBox="1"/>
          <p:nvPr/>
        </p:nvSpPr>
        <p:spPr>
          <a:xfrm>
            <a:off x="1873598" y="3941873"/>
            <a:ext cx="1984022" cy="369332"/>
          </a:xfrm>
          <a:prstGeom prst="rect">
            <a:avLst/>
          </a:prstGeom>
          <a:noFill/>
        </p:spPr>
        <p:txBody>
          <a:bodyPr wrap="square" rtlCol="0">
            <a:spAutoFit/>
          </a:bodyPr>
          <a:lstStyle/>
          <a:p>
            <a:r>
              <a:rPr lang="fr-FR" dirty="0" err="1" smtClean="0">
                <a:ln w="18415" cmpd="sng">
                  <a:solidFill>
                    <a:schemeClr val="tx1"/>
                  </a:solidFill>
                  <a:prstDash val="solid"/>
                </a:ln>
                <a:latin typeface="Cambria" pitchFamily="18" charset="0"/>
              </a:rPr>
              <a:t>Androstènedione</a:t>
            </a:r>
            <a:endParaRPr lang="fr-FR" dirty="0">
              <a:ln w="18415" cmpd="sng">
                <a:solidFill>
                  <a:schemeClr val="tx1"/>
                </a:solidFill>
                <a:prstDash val="solid"/>
              </a:ln>
              <a:latin typeface="Cambria" pitchFamily="18" charset="0"/>
            </a:endParaRPr>
          </a:p>
        </p:txBody>
      </p:sp>
      <p:sp>
        <p:nvSpPr>
          <p:cNvPr id="33" name="Accolade fermante 32"/>
          <p:cNvSpPr/>
          <p:nvPr/>
        </p:nvSpPr>
        <p:spPr>
          <a:xfrm rot="5400000">
            <a:off x="2587570" y="2334616"/>
            <a:ext cx="249182" cy="3063867"/>
          </a:xfrm>
          <a:prstGeom prst="rightBrace">
            <a:avLst/>
          </a:prstGeom>
          <a:noFill/>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latin typeface="Cambria" pitchFamily="18" charset="0"/>
            </a:endParaRPr>
          </a:p>
        </p:txBody>
      </p:sp>
      <p:cxnSp>
        <p:nvCxnSpPr>
          <p:cNvPr id="34" name="Connecteur droit avec flèche 33"/>
          <p:cNvCxnSpPr/>
          <p:nvPr/>
        </p:nvCxnSpPr>
        <p:spPr>
          <a:xfrm>
            <a:off x="2788278" y="4258635"/>
            <a:ext cx="0" cy="2400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5" name="Rectangle à coins arrondis 14"/>
          <p:cNvSpPr/>
          <p:nvPr/>
        </p:nvSpPr>
        <p:spPr>
          <a:xfrm>
            <a:off x="179512" y="5072074"/>
            <a:ext cx="5184575" cy="166929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fr-FR">
              <a:latin typeface="Cambria" pitchFamily="18" charset="0"/>
            </a:endParaRPr>
          </a:p>
        </p:txBody>
      </p:sp>
      <p:sp>
        <p:nvSpPr>
          <p:cNvPr id="41" name="Rectangle à coins arrondis 40"/>
          <p:cNvSpPr/>
          <p:nvPr/>
        </p:nvSpPr>
        <p:spPr>
          <a:xfrm>
            <a:off x="3571868" y="4929198"/>
            <a:ext cx="1792219" cy="387026"/>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latin typeface="Cambria" pitchFamily="18" charset="0"/>
              </a:rPr>
              <a:t>Tissus cibles</a:t>
            </a:r>
            <a:endParaRPr lang="fr-FR" dirty="0">
              <a:ln w="18415" cmpd="sng">
                <a:solidFill>
                  <a:srgbClr val="FFFFFF"/>
                </a:solidFill>
                <a:prstDash val="solid"/>
              </a:ln>
              <a:solidFill>
                <a:srgbClr val="FFFFFF"/>
              </a:solidFill>
              <a:latin typeface="Cambria" pitchFamily="18" charset="0"/>
            </a:endParaRPr>
          </a:p>
        </p:txBody>
      </p:sp>
      <p:sp>
        <p:nvSpPr>
          <p:cNvPr id="42" name="ZoneTexte 41"/>
          <p:cNvSpPr txBox="1"/>
          <p:nvPr/>
        </p:nvSpPr>
        <p:spPr>
          <a:xfrm>
            <a:off x="1257384" y="6228562"/>
            <a:ext cx="864096"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DHT</a:t>
            </a:r>
            <a:endParaRPr lang="fr-FR" b="1" dirty="0">
              <a:ln w="18415" cmpd="sng">
                <a:solidFill>
                  <a:schemeClr val="tx1"/>
                </a:solidFill>
                <a:prstDash val="solid"/>
              </a:ln>
              <a:latin typeface="Cambria" pitchFamily="18" charset="0"/>
            </a:endParaRPr>
          </a:p>
        </p:txBody>
      </p:sp>
      <p:sp>
        <p:nvSpPr>
          <p:cNvPr id="43" name="ZoneTexte 42"/>
          <p:cNvSpPr txBox="1"/>
          <p:nvPr/>
        </p:nvSpPr>
        <p:spPr>
          <a:xfrm>
            <a:off x="2881586" y="6228562"/>
            <a:ext cx="1476100"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Œstrogènes</a:t>
            </a:r>
            <a:endParaRPr lang="fr-FR" b="1" dirty="0">
              <a:ln w="18415" cmpd="sng">
                <a:solidFill>
                  <a:schemeClr val="tx1"/>
                </a:solidFill>
                <a:prstDash val="solid"/>
              </a:ln>
              <a:latin typeface="Cambria" pitchFamily="18" charset="0"/>
            </a:endParaRPr>
          </a:p>
        </p:txBody>
      </p:sp>
      <p:sp>
        <p:nvSpPr>
          <p:cNvPr id="44" name="ZoneTexte 43"/>
          <p:cNvSpPr txBox="1"/>
          <p:nvPr/>
        </p:nvSpPr>
        <p:spPr>
          <a:xfrm>
            <a:off x="1852578" y="5448669"/>
            <a:ext cx="1576414" cy="369332"/>
          </a:xfrm>
          <a:prstGeom prst="rect">
            <a:avLst/>
          </a:prstGeom>
          <a:noFill/>
        </p:spPr>
        <p:txBody>
          <a:bodyPr wrap="square" rtlCol="0">
            <a:spAutoFit/>
          </a:bodyPr>
          <a:lstStyle/>
          <a:p>
            <a:r>
              <a:rPr lang="fr-FR" b="1" dirty="0" smtClean="0">
                <a:ln w="18415" cmpd="sng">
                  <a:solidFill>
                    <a:schemeClr val="tx1"/>
                  </a:solidFill>
                  <a:prstDash val="solid"/>
                </a:ln>
                <a:latin typeface="Cambria" pitchFamily="18" charset="0"/>
              </a:rPr>
              <a:t>Testostérone</a:t>
            </a:r>
            <a:endParaRPr lang="fr-FR" b="1" dirty="0">
              <a:ln w="18415" cmpd="sng">
                <a:solidFill>
                  <a:schemeClr val="tx1"/>
                </a:solidFill>
                <a:prstDash val="solid"/>
              </a:ln>
              <a:latin typeface="Cambria" pitchFamily="18" charset="0"/>
            </a:endParaRPr>
          </a:p>
        </p:txBody>
      </p:sp>
      <p:cxnSp>
        <p:nvCxnSpPr>
          <p:cNvPr id="21" name="Connecteur droit avec flèche 20"/>
          <p:cNvCxnSpPr/>
          <p:nvPr/>
        </p:nvCxnSpPr>
        <p:spPr>
          <a:xfrm>
            <a:off x="2705915" y="5818001"/>
            <a:ext cx="847035" cy="4105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a:off x="1590512" y="5818001"/>
            <a:ext cx="930442" cy="4105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en arc 50"/>
          <p:cNvCxnSpPr>
            <a:stCxn id="9" idx="1"/>
          </p:cNvCxnSpPr>
          <p:nvPr/>
        </p:nvCxnSpPr>
        <p:spPr>
          <a:xfrm rot="10800000" flipH="1" flipV="1">
            <a:off x="2117410" y="4566793"/>
            <a:ext cx="29548" cy="881876"/>
          </a:xfrm>
          <a:prstGeom prst="curvedConnector4">
            <a:avLst>
              <a:gd name="adj1" fmla="val -773656"/>
              <a:gd name="adj2" fmla="val 6047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3587266" y="1641486"/>
            <a:ext cx="866504" cy="584775"/>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P450scc</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45" name="ZoneTexte 44"/>
          <p:cNvSpPr txBox="1"/>
          <p:nvPr/>
        </p:nvSpPr>
        <p:spPr>
          <a:xfrm>
            <a:off x="3119698" y="2021175"/>
            <a:ext cx="866504"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3</a:t>
            </a:r>
            <a:r>
              <a:rPr lang="el-GR" sz="1600" dirty="0" smtClean="0">
                <a:ln w="18415" cmpd="sng">
                  <a:solidFill>
                    <a:schemeClr val="accent4">
                      <a:lumMod val="75000"/>
                    </a:schemeClr>
                  </a:solidFill>
                  <a:prstDash val="solid"/>
                </a:ln>
                <a:solidFill>
                  <a:schemeClr val="accent4">
                    <a:lumMod val="75000"/>
                  </a:schemeClr>
                </a:solidFill>
                <a:latin typeface="Cambria" pitchFamily="18" charset="0"/>
              </a:rPr>
              <a:t>β</a:t>
            </a: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HSD</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46" name="ZoneTexte 45"/>
          <p:cNvSpPr txBox="1"/>
          <p:nvPr/>
        </p:nvSpPr>
        <p:spPr>
          <a:xfrm>
            <a:off x="1386166" y="2041628"/>
            <a:ext cx="1366272"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hydroxylase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2" name="ZoneTexte 51"/>
          <p:cNvSpPr txBox="1"/>
          <p:nvPr/>
        </p:nvSpPr>
        <p:spPr>
          <a:xfrm>
            <a:off x="2869814" y="2921754"/>
            <a:ext cx="1366272"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hydroxylase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3" name="ZoneTexte 52"/>
          <p:cNvSpPr txBox="1"/>
          <p:nvPr/>
        </p:nvSpPr>
        <p:spPr>
          <a:xfrm>
            <a:off x="1081273" y="2940473"/>
            <a:ext cx="1366272"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lyase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4" name="ZoneTexte 53"/>
          <p:cNvSpPr txBox="1"/>
          <p:nvPr/>
        </p:nvSpPr>
        <p:spPr>
          <a:xfrm>
            <a:off x="4057290" y="3712507"/>
            <a:ext cx="1080120" cy="584775"/>
          </a:xfrm>
          <a:prstGeom prst="rect">
            <a:avLst/>
          </a:prstGeom>
          <a:noFill/>
        </p:spPr>
        <p:txBody>
          <a:bodyPr wrap="square" rtlCol="0">
            <a:spAutoFit/>
          </a:bodyPr>
          <a:lstStyle/>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Cyp17</a:t>
            </a:r>
          </a:p>
          <a:p>
            <a:pPr algn="ct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lyase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5" name="ZoneTexte 54"/>
          <p:cNvSpPr txBox="1"/>
          <p:nvPr/>
        </p:nvSpPr>
        <p:spPr>
          <a:xfrm>
            <a:off x="807595" y="3835617"/>
            <a:ext cx="866504"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3</a:t>
            </a:r>
            <a:r>
              <a:rPr lang="el-GR" sz="1600" dirty="0" smtClean="0">
                <a:ln w="18415" cmpd="sng">
                  <a:solidFill>
                    <a:schemeClr val="accent4">
                      <a:lumMod val="75000"/>
                    </a:schemeClr>
                  </a:solidFill>
                  <a:prstDash val="solid"/>
                </a:ln>
                <a:solidFill>
                  <a:schemeClr val="accent4">
                    <a:lumMod val="75000"/>
                  </a:schemeClr>
                </a:solidFill>
                <a:latin typeface="Cambria" pitchFamily="18" charset="0"/>
              </a:rPr>
              <a:t>β</a:t>
            </a: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HSD</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6" name="ZoneTexte 55"/>
          <p:cNvSpPr txBox="1"/>
          <p:nvPr/>
        </p:nvSpPr>
        <p:spPr>
          <a:xfrm>
            <a:off x="3624038" y="4258635"/>
            <a:ext cx="1019400"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17</a:t>
            </a:r>
            <a:r>
              <a:rPr lang="el-GR" sz="1600" dirty="0" smtClean="0">
                <a:ln w="18415" cmpd="sng">
                  <a:solidFill>
                    <a:schemeClr val="accent4">
                      <a:lumMod val="75000"/>
                    </a:schemeClr>
                  </a:solidFill>
                  <a:prstDash val="solid"/>
                </a:ln>
                <a:solidFill>
                  <a:schemeClr val="accent4">
                    <a:lumMod val="75000"/>
                  </a:schemeClr>
                </a:solidFill>
                <a:latin typeface="Cambria" pitchFamily="18" charset="0"/>
              </a:rPr>
              <a:t>β</a:t>
            </a:r>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HSD</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57" name="ZoneTexte 56"/>
          <p:cNvSpPr txBox="1"/>
          <p:nvPr/>
        </p:nvSpPr>
        <p:spPr>
          <a:xfrm>
            <a:off x="3364352" y="5687365"/>
            <a:ext cx="1184374" cy="338554"/>
          </a:xfrm>
          <a:prstGeom prst="rect">
            <a:avLst/>
          </a:prstGeom>
          <a:noFill/>
        </p:spPr>
        <p:txBody>
          <a:bodyPr wrap="square" rtlCol="0">
            <a:spAutoFit/>
          </a:bodyPr>
          <a:lstStyle/>
          <a:p>
            <a:r>
              <a:rPr lang="fr-FR" sz="1600" dirty="0" smtClean="0">
                <a:ln w="18415" cmpd="sng">
                  <a:solidFill>
                    <a:schemeClr val="accent4">
                      <a:lumMod val="75000"/>
                    </a:schemeClr>
                  </a:solidFill>
                  <a:prstDash val="solid"/>
                </a:ln>
                <a:solidFill>
                  <a:schemeClr val="accent4">
                    <a:lumMod val="75000"/>
                  </a:schemeClr>
                </a:solidFill>
                <a:latin typeface="Cambria" pitchFamily="18" charset="0"/>
              </a:rPr>
              <a:t>Aromatase</a:t>
            </a:r>
            <a:endParaRPr lang="fr-FR" sz="1600" dirty="0">
              <a:ln w="18415" cmpd="sng">
                <a:solidFill>
                  <a:schemeClr val="accent4">
                    <a:lumMod val="75000"/>
                  </a:schemeClr>
                </a:solidFill>
                <a:prstDash val="solid"/>
              </a:ln>
              <a:solidFill>
                <a:schemeClr val="accent4">
                  <a:lumMod val="75000"/>
                </a:schemeClr>
              </a:solidFill>
              <a:latin typeface="Cambria" pitchFamily="18" charset="0"/>
            </a:endParaRPr>
          </a:p>
        </p:txBody>
      </p:sp>
      <p:sp>
        <p:nvSpPr>
          <p:cNvPr id="4" name="ZoneTexte 3"/>
          <p:cNvSpPr txBox="1"/>
          <p:nvPr/>
        </p:nvSpPr>
        <p:spPr>
          <a:xfrm>
            <a:off x="513124" y="5633334"/>
            <a:ext cx="1134264" cy="584775"/>
          </a:xfrm>
          <a:prstGeom prst="rect">
            <a:avLst/>
          </a:prstGeom>
          <a:noFill/>
        </p:spPr>
        <p:txBody>
          <a:bodyPr wrap="square" rtlCol="0">
            <a:spAutoFit/>
          </a:bodyPr>
          <a:lstStyle/>
          <a:p>
            <a:pPr algn="ctr"/>
            <a:r>
              <a:rPr lang="el-GR" sz="1600" dirty="0">
                <a:ln w="18415" cmpd="sng">
                  <a:solidFill>
                    <a:schemeClr val="accent4">
                      <a:lumMod val="75000"/>
                    </a:schemeClr>
                  </a:solidFill>
                  <a:prstDash val="solid"/>
                </a:ln>
                <a:solidFill>
                  <a:schemeClr val="accent4">
                    <a:lumMod val="75000"/>
                  </a:schemeClr>
                </a:solidFill>
                <a:latin typeface="Cambria" pitchFamily="18" charset="0"/>
              </a:rPr>
              <a:t>5-α </a:t>
            </a:r>
            <a:r>
              <a:rPr lang="fr-FR" sz="1600" dirty="0">
                <a:ln w="18415" cmpd="sng">
                  <a:solidFill>
                    <a:schemeClr val="accent4">
                      <a:lumMod val="75000"/>
                    </a:schemeClr>
                  </a:solidFill>
                  <a:prstDash val="solid"/>
                </a:ln>
                <a:solidFill>
                  <a:schemeClr val="accent4">
                    <a:lumMod val="75000"/>
                  </a:schemeClr>
                </a:solidFill>
                <a:latin typeface="Cambria" pitchFamily="18" charset="0"/>
              </a:rPr>
              <a:t>réductase </a:t>
            </a:r>
          </a:p>
        </p:txBody>
      </p:sp>
      <p:cxnSp>
        <p:nvCxnSpPr>
          <p:cNvPr id="58" name="Connecteur en arc 57"/>
          <p:cNvCxnSpPr/>
          <p:nvPr/>
        </p:nvCxnSpPr>
        <p:spPr>
          <a:xfrm rot="10800000" flipV="1">
            <a:off x="3185209" y="1610571"/>
            <a:ext cx="1091193" cy="162243"/>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ZoneTexte 33"/>
          <p:cNvSpPr txBox="1"/>
          <p:nvPr/>
        </p:nvSpPr>
        <p:spPr>
          <a:xfrm>
            <a:off x="2192886" y="416462"/>
            <a:ext cx="180761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1.2. Physiologie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60" name="ZoneTexte 21"/>
          <p:cNvSpPr txBox="1"/>
          <p:nvPr/>
        </p:nvSpPr>
        <p:spPr>
          <a:xfrm>
            <a:off x="785786" y="416462"/>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61" name="ZoneTexte 1"/>
          <p:cNvSpPr txBox="1"/>
          <p:nvPr/>
        </p:nvSpPr>
        <p:spPr>
          <a:xfrm>
            <a:off x="4929190" y="642918"/>
            <a:ext cx="4000528" cy="60007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LA FONCTION ENDOCRINE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Tree>
    <p:extLst>
      <p:ext uri="{BB962C8B-B14F-4D97-AF65-F5344CB8AC3E}">
        <p14:creationId xmlns:p14="http://schemas.microsoft.com/office/powerpoint/2010/main" xmlns="" val="286152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5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ppt_x"/>
                                          </p:val>
                                        </p:tav>
                                        <p:tav tm="100000">
                                          <p:val>
                                            <p:strVal val="#ppt_x"/>
                                          </p:val>
                                        </p:tav>
                                      </p:tavLst>
                                    </p:anim>
                                    <p:anim calcmode="lin" valueType="num">
                                      <p:cBhvr additive="base">
                                        <p:cTn id="4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500" fill="hold"/>
                                        <p:tgtEl>
                                          <p:spTgt spid="55"/>
                                        </p:tgtEl>
                                        <p:attrNameLst>
                                          <p:attrName>ppt_x</p:attrName>
                                        </p:attrNameLst>
                                      </p:cBhvr>
                                      <p:tavLst>
                                        <p:tav tm="0">
                                          <p:val>
                                            <p:strVal val="#ppt_x"/>
                                          </p:val>
                                        </p:tav>
                                        <p:tav tm="100000">
                                          <p:val>
                                            <p:strVal val="#ppt_x"/>
                                          </p:val>
                                        </p:tav>
                                      </p:tavLst>
                                    </p:anim>
                                    <p:anim calcmode="lin" valueType="num">
                                      <p:cBhvr additive="base">
                                        <p:cTn id="4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fill="hold"/>
                                        <p:tgtEl>
                                          <p:spTgt spid="56"/>
                                        </p:tgtEl>
                                        <p:attrNameLst>
                                          <p:attrName>ppt_x</p:attrName>
                                        </p:attrNameLst>
                                      </p:cBhvr>
                                      <p:tavLst>
                                        <p:tav tm="0">
                                          <p:val>
                                            <p:strVal val="#ppt_x"/>
                                          </p:val>
                                        </p:tav>
                                        <p:tav tm="100000">
                                          <p:val>
                                            <p:strVal val="#ppt_x"/>
                                          </p:val>
                                        </p:tav>
                                      </p:tavLst>
                                    </p:anim>
                                    <p:anim calcmode="lin" valueType="num">
                                      <p:cBhvr additive="base">
                                        <p:cTn id="5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P spid="46" grpId="0"/>
      <p:bldP spid="52" grpId="0"/>
      <p:bldP spid="53" grpId="0"/>
      <p:bldP spid="54" grpId="0"/>
      <p:bldP spid="55" grpId="0"/>
      <p:bldP spid="56" grpId="0"/>
      <p:bldP spid="57" grpId="0"/>
      <p:bldP spid="4" grpId="0"/>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2165"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1026" name="Picture 2" descr="C:\Users\admin\Desktop\PPT images\gnrh-regulation-kisspeptides.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071934" y="1285860"/>
            <a:ext cx="4788024" cy="5373094"/>
          </a:xfrm>
          <a:prstGeom prst="rect">
            <a:avLst/>
          </a:prstGeom>
          <a:noFill/>
          <a:ln>
            <a:solidFill>
              <a:schemeClr val="tx2">
                <a:lumMod val="40000"/>
                <a:lumOff val="60000"/>
              </a:schemeClr>
            </a:solidFill>
          </a:ln>
          <a:extLst>
            <a:ext uri="{909E8E84-426E-40DD-AFC4-6F175D3DCCD1}">
              <a14:hiddenFill xmlns:a14="http://schemas.microsoft.com/office/drawing/2010/main" xmlns="">
                <a:solidFill>
                  <a:srgbClr val="FFFFFF"/>
                </a:solidFill>
              </a14:hiddenFill>
            </a:ext>
          </a:extLst>
        </p:spPr>
      </p:pic>
      <p:sp>
        <p:nvSpPr>
          <p:cNvPr id="3" name="Rectangle à coins arrondis 2"/>
          <p:cNvSpPr/>
          <p:nvPr/>
        </p:nvSpPr>
        <p:spPr>
          <a:xfrm>
            <a:off x="402708" y="1645325"/>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Sertoli</a:t>
            </a:r>
            <a:endParaRPr lang="fr-FR" dirty="0">
              <a:ln w="18415" cmpd="sng">
                <a:solidFill>
                  <a:schemeClr val="tx1"/>
                </a:solidFill>
                <a:prstDash val="solid"/>
              </a:ln>
              <a:solidFill>
                <a:schemeClr val="tx1"/>
              </a:solidFill>
              <a:latin typeface="Cambria" pitchFamily="18" charset="0"/>
            </a:endParaRPr>
          </a:p>
        </p:txBody>
      </p:sp>
      <p:sp>
        <p:nvSpPr>
          <p:cNvPr id="14" name="Rectangle à coins arrondis 13"/>
          <p:cNvSpPr/>
          <p:nvPr/>
        </p:nvSpPr>
        <p:spPr>
          <a:xfrm>
            <a:off x="2271331" y="1645325"/>
            <a:ext cx="1575254"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Leydig</a:t>
            </a:r>
            <a:endParaRPr lang="fr-FR" dirty="0">
              <a:ln w="18415" cmpd="sng">
                <a:solidFill>
                  <a:schemeClr val="tx1"/>
                </a:solidFill>
                <a:prstDash val="solid"/>
              </a:ln>
              <a:solidFill>
                <a:schemeClr val="tx1"/>
              </a:solidFill>
              <a:latin typeface="Cambria" pitchFamily="18" charset="0"/>
            </a:endParaRPr>
          </a:p>
        </p:txBody>
      </p:sp>
      <p:sp>
        <p:nvSpPr>
          <p:cNvPr id="4" name="ZoneTexte 3"/>
          <p:cNvSpPr txBox="1"/>
          <p:nvPr/>
        </p:nvSpPr>
        <p:spPr>
          <a:xfrm>
            <a:off x="618734" y="980728"/>
            <a:ext cx="3305194"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  FSH                                  LH</a:t>
            </a:r>
            <a:endParaRPr lang="fr-FR" dirty="0">
              <a:ln w="18415" cmpd="sng">
                <a:solidFill>
                  <a:schemeClr val="tx1"/>
                </a:solidFill>
                <a:prstDash val="solid"/>
              </a:ln>
              <a:latin typeface="Cambria" pitchFamily="18" charset="0"/>
            </a:endParaRPr>
          </a:p>
        </p:txBody>
      </p:sp>
      <p:cxnSp>
        <p:nvCxnSpPr>
          <p:cNvPr id="6" name="Connecteur droit avec flèche 5"/>
          <p:cNvCxnSpPr/>
          <p:nvPr/>
        </p:nvCxnSpPr>
        <p:spPr>
          <a:xfrm>
            <a:off x="3058958" y="1350060"/>
            <a:ext cx="0" cy="2067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Connecteur droit avec flèche 17"/>
          <p:cNvCxnSpPr/>
          <p:nvPr/>
        </p:nvCxnSpPr>
        <p:spPr>
          <a:xfrm>
            <a:off x="971600" y="1350060"/>
            <a:ext cx="0" cy="2067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Connecteur droit avec flèche 8"/>
          <p:cNvCxnSpPr/>
          <p:nvPr/>
        </p:nvCxnSpPr>
        <p:spPr>
          <a:xfrm>
            <a:off x="3058958" y="2708920"/>
            <a:ext cx="0"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ZoneTexte 9"/>
          <p:cNvSpPr txBox="1"/>
          <p:nvPr/>
        </p:nvSpPr>
        <p:spPr>
          <a:xfrm>
            <a:off x="2225506" y="3059668"/>
            <a:ext cx="1692188" cy="369332"/>
          </a:xfrm>
          <a:prstGeom prst="rect">
            <a:avLst/>
          </a:prstGeom>
          <a:noFill/>
        </p:spPr>
        <p:txBody>
          <a:bodyPr wrap="square" rtlCol="0">
            <a:spAutoFit/>
          </a:bodyPr>
          <a:lstStyle/>
          <a:p>
            <a:r>
              <a:rPr lang="fr-FR" dirty="0" err="1">
                <a:ln w="18415" cmpd="sng">
                  <a:solidFill>
                    <a:schemeClr val="tx1"/>
                  </a:solidFill>
                  <a:prstDash val="solid"/>
                </a:ln>
                <a:latin typeface="Cambria" pitchFamily="18" charset="0"/>
              </a:rPr>
              <a:t>S</a:t>
            </a:r>
            <a:r>
              <a:rPr lang="fr-FR" dirty="0" err="1" smtClean="0">
                <a:ln w="18415" cmpd="sng">
                  <a:solidFill>
                    <a:schemeClr val="tx1"/>
                  </a:solidFill>
                  <a:prstDash val="solid"/>
                </a:ln>
                <a:latin typeface="Cambria" pitchFamily="18" charset="0"/>
              </a:rPr>
              <a:t>téroidogenèse</a:t>
            </a:r>
            <a:endParaRPr lang="fr-FR" dirty="0">
              <a:ln w="18415" cmpd="sng">
                <a:solidFill>
                  <a:schemeClr val="tx1"/>
                </a:solidFill>
                <a:prstDash val="solid"/>
              </a:ln>
              <a:latin typeface="Cambria" pitchFamily="18" charset="0"/>
            </a:endParaRPr>
          </a:p>
        </p:txBody>
      </p:sp>
      <p:sp>
        <p:nvSpPr>
          <p:cNvPr id="29" name="ZoneTexte 28"/>
          <p:cNvSpPr txBox="1"/>
          <p:nvPr/>
        </p:nvSpPr>
        <p:spPr>
          <a:xfrm>
            <a:off x="257754" y="4041938"/>
            <a:ext cx="309011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Maintien de la gamétogenèse</a:t>
            </a:r>
            <a:endParaRPr lang="fr-FR" dirty="0">
              <a:ln w="18415" cmpd="sng">
                <a:solidFill>
                  <a:schemeClr val="tx1"/>
                </a:solidFill>
                <a:prstDash val="solid"/>
              </a:ln>
              <a:latin typeface="Cambria" pitchFamily="18" charset="0"/>
            </a:endParaRPr>
          </a:p>
        </p:txBody>
      </p:sp>
      <p:sp>
        <p:nvSpPr>
          <p:cNvPr id="32" name="Ellipse 31"/>
          <p:cNvSpPr/>
          <p:nvPr/>
        </p:nvSpPr>
        <p:spPr>
          <a:xfrm>
            <a:off x="4023065" y="4365104"/>
            <a:ext cx="2682045" cy="20822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3" name="Flèche courbée vers le haut 32"/>
          <p:cNvSpPr/>
          <p:nvPr/>
        </p:nvSpPr>
        <p:spPr>
          <a:xfrm rot="762638" flipH="1">
            <a:off x="858673" y="4838751"/>
            <a:ext cx="3427013" cy="1044227"/>
          </a:xfrm>
          <a:prstGeom prst="curvedUpArrow">
            <a:avLst>
              <a:gd name="adj1" fmla="val 19368"/>
              <a:gd name="adj2" fmla="val 47646"/>
              <a:gd name="adj3" fmla="val 3470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6" name="Flèche courbée vers le haut 45"/>
          <p:cNvSpPr/>
          <p:nvPr/>
        </p:nvSpPr>
        <p:spPr>
          <a:xfrm rot="19506463" flipH="1" flipV="1">
            <a:off x="697112" y="3212203"/>
            <a:ext cx="1644152" cy="456436"/>
          </a:xfrm>
          <a:prstGeom prst="curvedUpArrow">
            <a:avLst>
              <a:gd name="adj1" fmla="val 42135"/>
              <a:gd name="adj2" fmla="val 79209"/>
              <a:gd name="adj3" fmla="val 1626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3" name="Flèche vers le bas 42"/>
          <p:cNvSpPr/>
          <p:nvPr/>
        </p:nvSpPr>
        <p:spPr>
          <a:xfrm>
            <a:off x="881228" y="2719199"/>
            <a:ext cx="369733" cy="1419602"/>
          </a:xfrm>
          <a:prstGeom prst="downArrow">
            <a:avLst>
              <a:gd name="adj1" fmla="val 20470"/>
              <a:gd name="adj2" fmla="val 7953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5" name="ZoneTexte 33"/>
          <p:cNvSpPr txBox="1"/>
          <p:nvPr/>
        </p:nvSpPr>
        <p:spPr>
          <a:xfrm>
            <a:off x="1500166" y="428604"/>
            <a:ext cx="400052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 </a:t>
            </a:r>
            <a:r>
              <a:rPr lang="fr-FR" dirty="0" smtClean="0">
                <a:ln w="18415" cmpd="sng">
                  <a:solidFill>
                    <a:sysClr val="windowText" lastClr="000000"/>
                  </a:solidFill>
                  <a:prstDash val="solid"/>
                </a:ln>
                <a:solidFill>
                  <a:sysClr val="windowText" lastClr="000000"/>
                </a:solidFill>
                <a:latin typeface="Cambria" pitchFamily="18" charset="0"/>
              </a:rPr>
              <a:t>3</a:t>
            </a:r>
            <a:r>
              <a:rPr lang="fr-FR" dirty="0" smtClean="0">
                <a:ln w="18415" cmpd="sng">
                  <a:solidFill>
                    <a:sysClr val="windowText" lastClr="000000"/>
                  </a:solidFill>
                  <a:prstDash val="solid"/>
                </a:ln>
                <a:solidFill>
                  <a:sysClr val="windowText" lastClr="000000"/>
                </a:solidFill>
                <a:latin typeface="Cambria" pitchFamily="18" charset="0"/>
              </a:rPr>
              <a:t>. Régulation de l’activité testiculaire</a:t>
            </a:r>
          </a:p>
        </p:txBody>
      </p:sp>
      <p:sp>
        <p:nvSpPr>
          <p:cNvPr id="26" name="ZoneTexte 21"/>
          <p:cNvSpPr txBox="1"/>
          <p:nvPr/>
        </p:nvSpPr>
        <p:spPr>
          <a:xfrm>
            <a:off x="9306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7" name="ZoneTexte 1"/>
          <p:cNvSpPr txBox="1"/>
          <p:nvPr/>
        </p:nvSpPr>
        <p:spPr>
          <a:xfrm>
            <a:off x="5643570" y="571480"/>
            <a:ext cx="3143240" cy="52006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RÉGULATION HT-HP</a:t>
            </a:r>
            <a:endPar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Tree>
    <p:extLst>
      <p:ext uri="{BB962C8B-B14F-4D97-AF65-F5344CB8AC3E}">
        <p14:creationId xmlns:p14="http://schemas.microsoft.com/office/powerpoint/2010/main" xmlns="" val="1788649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0"/>
            <a:ext cx="9155784" cy="6858000"/>
          </a:xfrm>
          <a:prstGeom prst="rect">
            <a:avLst/>
          </a:prstGeom>
          <a:effectLst>
            <a:outerShdw blurRad="228600" dist="50800" dir="14400000" algn="ctr" rotWithShape="0">
              <a:srgbClr val="000000">
                <a:alpha val="34000"/>
              </a:srgbClr>
            </a:outerShdw>
          </a:effectLst>
        </p:spPr>
      </p:pic>
      <p:sp>
        <p:nvSpPr>
          <p:cNvPr id="32" name="Rectangle 31"/>
          <p:cNvSpPr/>
          <p:nvPr/>
        </p:nvSpPr>
        <p:spPr>
          <a:xfrm>
            <a:off x="1071538" y="1643050"/>
            <a:ext cx="6715172" cy="5072098"/>
          </a:xfrm>
          <a:prstGeom prst="rect">
            <a:avLst/>
          </a:prstGeom>
          <a:solidFill>
            <a:schemeClr val="bg1">
              <a:alpha val="63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3" name="Rectangle à coins arrondis 2"/>
          <p:cNvSpPr/>
          <p:nvPr/>
        </p:nvSpPr>
        <p:spPr>
          <a:xfrm>
            <a:off x="2933091" y="3017921"/>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Sertoli</a:t>
            </a:r>
            <a:endParaRPr lang="fr-FR" dirty="0">
              <a:ln w="18415" cmpd="sng">
                <a:solidFill>
                  <a:schemeClr val="tx1"/>
                </a:solidFill>
                <a:prstDash val="solid"/>
              </a:ln>
              <a:solidFill>
                <a:schemeClr val="tx1"/>
              </a:solidFill>
              <a:latin typeface="Cambria" pitchFamily="18" charset="0"/>
            </a:endParaRPr>
          </a:p>
        </p:txBody>
      </p:sp>
      <p:sp>
        <p:nvSpPr>
          <p:cNvPr id="14" name="Rectangle à coins arrondis 13"/>
          <p:cNvSpPr/>
          <p:nvPr/>
        </p:nvSpPr>
        <p:spPr>
          <a:xfrm>
            <a:off x="5585440" y="3017921"/>
            <a:ext cx="1575254"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de Leydig</a:t>
            </a:r>
            <a:endParaRPr lang="fr-FR" dirty="0">
              <a:ln w="18415" cmpd="sng">
                <a:solidFill>
                  <a:schemeClr val="tx1"/>
                </a:solidFill>
                <a:prstDash val="solid"/>
              </a:ln>
              <a:solidFill>
                <a:schemeClr val="tx1"/>
              </a:solidFill>
              <a:latin typeface="Cambria" pitchFamily="18" charset="0"/>
            </a:endParaRPr>
          </a:p>
        </p:txBody>
      </p:sp>
      <p:sp>
        <p:nvSpPr>
          <p:cNvPr id="24" name="Rectangle à coins arrondis 23"/>
          <p:cNvSpPr/>
          <p:nvPr/>
        </p:nvSpPr>
        <p:spPr>
          <a:xfrm>
            <a:off x="5857884" y="5643578"/>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a:t>
            </a:r>
            <a:r>
              <a:rPr lang="fr-FR" dirty="0" err="1" smtClean="0">
                <a:ln w="18415" cmpd="sng">
                  <a:solidFill>
                    <a:schemeClr val="tx1"/>
                  </a:solidFill>
                  <a:prstDash val="solid"/>
                </a:ln>
                <a:solidFill>
                  <a:schemeClr val="tx1"/>
                </a:solidFill>
                <a:latin typeface="Cambria" pitchFamily="18" charset="0"/>
              </a:rPr>
              <a:t>Péritubulaire</a:t>
            </a:r>
            <a:endParaRPr lang="fr-FR" dirty="0">
              <a:ln w="18415" cmpd="sng">
                <a:solidFill>
                  <a:schemeClr val="tx1"/>
                </a:solidFill>
                <a:prstDash val="solid"/>
              </a:ln>
              <a:solidFill>
                <a:schemeClr val="tx1"/>
              </a:solidFill>
              <a:latin typeface="Cambria" pitchFamily="18" charset="0"/>
            </a:endParaRPr>
          </a:p>
        </p:txBody>
      </p:sp>
      <p:sp>
        <p:nvSpPr>
          <p:cNvPr id="25" name="Rectangle à coins arrondis 24"/>
          <p:cNvSpPr/>
          <p:nvPr/>
        </p:nvSpPr>
        <p:spPr>
          <a:xfrm>
            <a:off x="2989071" y="5643578"/>
            <a:ext cx="1577003" cy="9195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germinale</a:t>
            </a:r>
            <a:endParaRPr lang="fr-FR" dirty="0">
              <a:ln w="18415" cmpd="sng">
                <a:solidFill>
                  <a:schemeClr val="tx1"/>
                </a:solidFill>
                <a:prstDash val="solid"/>
              </a:ln>
              <a:solidFill>
                <a:schemeClr val="tx1"/>
              </a:solidFill>
              <a:latin typeface="Cambria" pitchFamily="18" charset="0"/>
            </a:endParaRPr>
          </a:p>
        </p:txBody>
      </p:sp>
      <p:sp>
        <p:nvSpPr>
          <p:cNvPr id="28" name="Flèche courbée vers le haut 27"/>
          <p:cNvSpPr/>
          <p:nvPr/>
        </p:nvSpPr>
        <p:spPr>
          <a:xfrm rot="10800000">
            <a:off x="3169103" y="2408219"/>
            <a:ext cx="3477281" cy="57606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0" name="Flèche courbée vers le haut 29"/>
          <p:cNvSpPr/>
          <p:nvPr/>
        </p:nvSpPr>
        <p:spPr>
          <a:xfrm rot="5400000">
            <a:off x="1016951" y="4590472"/>
            <a:ext cx="3129314" cy="576064"/>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5" name="ZoneTexte 4"/>
          <p:cNvSpPr txBox="1"/>
          <p:nvPr/>
        </p:nvSpPr>
        <p:spPr>
          <a:xfrm>
            <a:off x="1193959" y="3920696"/>
            <a:ext cx="1728192" cy="2308324"/>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Inhibine</a:t>
            </a:r>
          </a:p>
          <a:p>
            <a:r>
              <a:rPr lang="fr-FR" dirty="0" err="1" smtClean="0">
                <a:ln w="18415" cmpd="sng">
                  <a:solidFill>
                    <a:schemeClr val="tx1"/>
                  </a:solidFill>
                  <a:prstDash val="solid"/>
                </a:ln>
                <a:latin typeface="Cambria" pitchFamily="18" charset="0"/>
              </a:rPr>
              <a:t>Activine</a:t>
            </a:r>
            <a:endParaRPr lang="fr-FR" dirty="0" smtClean="0">
              <a:ln w="18415" cmpd="sng">
                <a:solidFill>
                  <a:schemeClr val="tx1"/>
                </a:solidFill>
                <a:prstDash val="solid"/>
              </a:ln>
              <a:latin typeface="Cambria" pitchFamily="18" charset="0"/>
            </a:endParaRPr>
          </a:p>
          <a:p>
            <a:r>
              <a:rPr lang="fr-FR" dirty="0" smtClean="0">
                <a:ln w="18415" cmpd="sng">
                  <a:solidFill>
                    <a:schemeClr val="tx1"/>
                  </a:solidFill>
                  <a:prstDash val="solid"/>
                </a:ln>
                <a:latin typeface="Cambria" pitchFamily="18" charset="0"/>
              </a:rPr>
              <a:t>EGF</a:t>
            </a:r>
          </a:p>
          <a:p>
            <a:r>
              <a:rPr lang="fr-FR" dirty="0" smtClean="0">
                <a:ln w="18415" cmpd="sng">
                  <a:solidFill>
                    <a:schemeClr val="tx1"/>
                  </a:solidFill>
                  <a:prstDash val="solid"/>
                </a:ln>
                <a:latin typeface="Cambria" pitchFamily="18" charset="0"/>
              </a:rPr>
              <a:t>IGF-1</a:t>
            </a:r>
          </a:p>
          <a:p>
            <a:r>
              <a:rPr lang="fr-FR" dirty="0" err="1" smtClean="0">
                <a:ln w="18415" cmpd="sng">
                  <a:solidFill>
                    <a:schemeClr val="tx1"/>
                  </a:solidFill>
                  <a:prstDash val="solid"/>
                </a:ln>
                <a:latin typeface="Cambria" pitchFamily="18" charset="0"/>
              </a:rPr>
              <a:t>bFGF</a:t>
            </a:r>
            <a:r>
              <a:rPr lang="fr-FR" dirty="0" smtClean="0">
                <a:ln w="18415" cmpd="sng">
                  <a:solidFill>
                    <a:schemeClr val="tx1"/>
                  </a:solidFill>
                  <a:prstDash val="solid"/>
                </a:ln>
                <a:latin typeface="Cambria" pitchFamily="18" charset="0"/>
              </a:rPr>
              <a:t> </a:t>
            </a:r>
          </a:p>
          <a:p>
            <a:r>
              <a:rPr lang="fr-FR" dirty="0" smtClean="0">
                <a:ln w="18415" cmpd="sng">
                  <a:solidFill>
                    <a:schemeClr val="tx1"/>
                  </a:solidFill>
                  <a:prstDash val="solid"/>
                </a:ln>
                <a:latin typeface="Cambria" pitchFamily="18" charset="0"/>
              </a:rPr>
              <a:t>TGF</a:t>
            </a:r>
            <a:r>
              <a:rPr lang="el-GR" dirty="0" smtClean="0">
                <a:ln w="18415" cmpd="sng">
                  <a:solidFill>
                    <a:schemeClr val="tx1"/>
                  </a:solidFill>
                  <a:prstDash val="solid"/>
                </a:ln>
                <a:latin typeface="Cambria" pitchFamily="18" charset="0"/>
              </a:rPr>
              <a:t>β</a:t>
            </a:r>
            <a:endParaRPr lang="fr-FR" dirty="0" smtClean="0">
              <a:ln w="18415" cmpd="sng">
                <a:solidFill>
                  <a:schemeClr val="tx1"/>
                </a:solidFill>
                <a:prstDash val="solid"/>
              </a:ln>
              <a:latin typeface="Cambria" pitchFamily="18" charset="0"/>
            </a:endParaRPr>
          </a:p>
          <a:p>
            <a:r>
              <a:rPr lang="fr-FR" dirty="0" smtClean="0">
                <a:ln w="18415" cmpd="sng">
                  <a:solidFill>
                    <a:schemeClr val="tx1"/>
                  </a:solidFill>
                  <a:prstDash val="solid"/>
                </a:ln>
                <a:latin typeface="Cambria" pitchFamily="18" charset="0"/>
              </a:rPr>
              <a:t>IL1 et IL6</a:t>
            </a:r>
          </a:p>
          <a:p>
            <a:endParaRPr lang="fr-FR" dirty="0" smtClean="0">
              <a:ln w="18415" cmpd="sng">
                <a:solidFill>
                  <a:schemeClr val="tx1"/>
                </a:solidFill>
                <a:prstDash val="solid"/>
              </a:ln>
              <a:latin typeface="Cambria" pitchFamily="18" charset="0"/>
            </a:endParaRPr>
          </a:p>
        </p:txBody>
      </p:sp>
      <p:sp>
        <p:nvSpPr>
          <p:cNvPr id="31" name="Flèche courbée vers le haut 30"/>
          <p:cNvSpPr/>
          <p:nvPr/>
        </p:nvSpPr>
        <p:spPr>
          <a:xfrm rot="13421271">
            <a:off x="3962206" y="4078964"/>
            <a:ext cx="3043642" cy="689805"/>
          </a:xfrm>
          <a:prstGeom prst="curvedUpArrow">
            <a:avLst>
              <a:gd name="adj1" fmla="val 10555"/>
              <a:gd name="adj2" fmla="val 50000"/>
              <a:gd name="adj3" fmla="val 3040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 name="ZoneTexte 6"/>
          <p:cNvSpPr txBox="1"/>
          <p:nvPr/>
        </p:nvSpPr>
        <p:spPr>
          <a:xfrm rot="2676178">
            <a:off x="5075884" y="4423866"/>
            <a:ext cx="1140608"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a:t>
            </a:r>
            <a:r>
              <a:rPr lang="fr-FR" dirty="0" err="1" smtClean="0">
                <a:ln w="18415" cmpd="sng">
                  <a:solidFill>
                    <a:schemeClr val="tx1"/>
                  </a:solidFill>
                  <a:prstDash val="solid"/>
                </a:ln>
                <a:latin typeface="Cambria" pitchFamily="18" charset="0"/>
              </a:rPr>
              <a:t>mod</a:t>
            </a:r>
            <a:r>
              <a:rPr lang="fr-FR" dirty="0" smtClean="0">
                <a:ln w="18415" cmpd="sng">
                  <a:solidFill>
                    <a:schemeClr val="tx1"/>
                  </a:solidFill>
                  <a:prstDash val="solid"/>
                </a:ln>
                <a:latin typeface="Cambria" pitchFamily="18" charset="0"/>
              </a:rPr>
              <a:t>-S</a:t>
            </a:r>
            <a:endParaRPr lang="fr-FR" dirty="0">
              <a:ln w="18415" cmpd="sng">
                <a:solidFill>
                  <a:schemeClr val="tx1"/>
                </a:solidFill>
                <a:prstDash val="solid"/>
              </a:ln>
              <a:latin typeface="Cambria" pitchFamily="18" charset="0"/>
            </a:endParaRPr>
          </a:p>
        </p:txBody>
      </p:sp>
      <p:sp>
        <p:nvSpPr>
          <p:cNvPr id="11" name="ZoneTexte 10"/>
          <p:cNvSpPr txBox="1"/>
          <p:nvPr/>
        </p:nvSpPr>
        <p:spPr>
          <a:xfrm>
            <a:off x="1359298" y="1761888"/>
            <a:ext cx="1577158"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ABP</a:t>
            </a:r>
          </a:p>
          <a:p>
            <a:pPr algn="ctr"/>
            <a:r>
              <a:rPr lang="fr-FR" dirty="0" smtClean="0">
                <a:ln w="18415" cmpd="sng">
                  <a:solidFill>
                    <a:schemeClr val="tx1"/>
                  </a:solidFill>
                  <a:prstDash val="solid"/>
                </a:ln>
                <a:latin typeface="Cambria" pitchFamily="18" charset="0"/>
              </a:rPr>
              <a:t>Transferrine</a:t>
            </a:r>
            <a:endParaRPr lang="fr-FR" dirty="0">
              <a:ln w="18415" cmpd="sng">
                <a:solidFill>
                  <a:schemeClr val="tx1"/>
                </a:solidFill>
                <a:prstDash val="solid"/>
              </a:ln>
              <a:latin typeface="Cambria" pitchFamily="18" charset="0"/>
            </a:endParaRPr>
          </a:p>
        </p:txBody>
      </p:sp>
      <p:cxnSp>
        <p:nvCxnSpPr>
          <p:cNvPr id="13" name="Connecteur en arc 12"/>
          <p:cNvCxnSpPr/>
          <p:nvPr/>
        </p:nvCxnSpPr>
        <p:spPr>
          <a:xfrm rot="16200000" flipV="1">
            <a:off x="2291847" y="2409948"/>
            <a:ext cx="878986" cy="875527"/>
          </a:xfrm>
          <a:prstGeom prst="curvedConnector3">
            <a:avLst/>
          </a:prstGeom>
          <a:ln>
            <a:tailEnd type="arrow"/>
          </a:ln>
        </p:spPr>
        <p:style>
          <a:lnRef idx="2">
            <a:schemeClr val="accent6"/>
          </a:lnRef>
          <a:fillRef idx="0">
            <a:schemeClr val="accent6"/>
          </a:fillRef>
          <a:effectRef idx="1">
            <a:schemeClr val="accent6"/>
          </a:effectRef>
          <a:fontRef idx="minor">
            <a:schemeClr val="tx1"/>
          </a:fontRef>
        </p:style>
      </p:cxnSp>
      <p:sp>
        <p:nvSpPr>
          <p:cNvPr id="15" name="ZoneTexte 14"/>
          <p:cNvSpPr txBox="1"/>
          <p:nvPr/>
        </p:nvSpPr>
        <p:spPr>
          <a:xfrm>
            <a:off x="3442456" y="1761888"/>
            <a:ext cx="3203928"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T  EGF  TGF</a:t>
            </a:r>
            <a:r>
              <a:rPr lang="el-GR" dirty="0" smtClean="0">
                <a:ln w="18415" cmpd="sng">
                  <a:solidFill>
                    <a:schemeClr val="tx1"/>
                  </a:solidFill>
                  <a:prstDash val="solid"/>
                </a:ln>
                <a:latin typeface="Cambria" pitchFamily="18" charset="0"/>
              </a:rPr>
              <a:t>α</a:t>
            </a:r>
            <a:r>
              <a:rPr lang="fr-FR" dirty="0" smtClean="0">
                <a:ln w="18415" cmpd="sng">
                  <a:solidFill>
                    <a:schemeClr val="tx1"/>
                  </a:solidFill>
                  <a:prstDash val="solid"/>
                </a:ln>
                <a:latin typeface="Cambria" pitchFamily="18" charset="0"/>
              </a:rPr>
              <a:t>  </a:t>
            </a:r>
            <a:r>
              <a:rPr lang="fr-FR" dirty="0" err="1" smtClean="0">
                <a:ln w="18415" cmpd="sng">
                  <a:solidFill>
                    <a:schemeClr val="tx1"/>
                  </a:solidFill>
                  <a:prstDash val="solid"/>
                </a:ln>
                <a:latin typeface="Cambria" pitchFamily="18" charset="0"/>
              </a:rPr>
              <a:t>bFGF</a:t>
            </a:r>
            <a:r>
              <a:rPr lang="fr-FR" dirty="0" smtClean="0">
                <a:ln w="18415" cmpd="sng">
                  <a:solidFill>
                    <a:schemeClr val="tx1"/>
                  </a:solidFill>
                  <a:prstDash val="solid"/>
                </a:ln>
                <a:latin typeface="Cambria" pitchFamily="18" charset="0"/>
              </a:rPr>
              <a:t>  IGF-1  TGF</a:t>
            </a:r>
            <a:r>
              <a:rPr lang="el-GR" dirty="0" smtClean="0">
                <a:ln w="18415" cmpd="sng">
                  <a:solidFill>
                    <a:schemeClr val="tx1"/>
                  </a:solidFill>
                  <a:prstDash val="solid"/>
                </a:ln>
                <a:latin typeface="Cambria" pitchFamily="18" charset="0"/>
              </a:rPr>
              <a:t>β</a:t>
            </a:r>
            <a:r>
              <a:rPr lang="fr-FR" dirty="0" smtClean="0">
                <a:ln w="18415" cmpd="sng">
                  <a:solidFill>
                    <a:schemeClr val="tx1"/>
                  </a:solidFill>
                  <a:prstDash val="solid"/>
                </a:ln>
                <a:latin typeface="Cambria" pitchFamily="18" charset="0"/>
              </a:rPr>
              <a:t>  IL1 </a:t>
            </a:r>
            <a:endParaRPr lang="fr-FR" dirty="0">
              <a:ln w="18415" cmpd="sng">
                <a:solidFill>
                  <a:schemeClr val="tx1"/>
                </a:solidFill>
                <a:prstDash val="solid"/>
              </a:ln>
              <a:latin typeface="Cambria" pitchFamily="18" charset="0"/>
            </a:endParaRPr>
          </a:p>
        </p:txBody>
      </p:sp>
      <p:sp>
        <p:nvSpPr>
          <p:cNvPr id="41" name="Flèche courbée vers le haut 40"/>
          <p:cNvSpPr/>
          <p:nvPr/>
        </p:nvSpPr>
        <p:spPr>
          <a:xfrm rot="16200000">
            <a:off x="2849533" y="4483487"/>
            <a:ext cx="1744118" cy="576064"/>
          </a:xfrm>
          <a:prstGeom prst="curved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7" name="ZoneTexte 16"/>
          <p:cNvSpPr txBox="1"/>
          <p:nvPr/>
        </p:nvSpPr>
        <p:spPr>
          <a:xfrm>
            <a:off x="3308417" y="4494144"/>
            <a:ext cx="756085" cy="646331"/>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EGF</a:t>
            </a:r>
          </a:p>
          <a:p>
            <a:r>
              <a:rPr lang="fr-FR" dirty="0" smtClean="0">
                <a:ln w="18415" cmpd="sng">
                  <a:solidFill>
                    <a:schemeClr val="tx1"/>
                  </a:solidFill>
                  <a:prstDash val="solid"/>
                </a:ln>
                <a:latin typeface="Cambria" pitchFamily="18" charset="0"/>
              </a:rPr>
              <a:t>TNF</a:t>
            </a:r>
            <a:r>
              <a:rPr lang="el-GR" dirty="0" smtClean="0">
                <a:ln w="18415" cmpd="sng">
                  <a:solidFill>
                    <a:schemeClr val="tx1"/>
                  </a:solidFill>
                  <a:prstDash val="solid"/>
                </a:ln>
                <a:latin typeface="Cambria" pitchFamily="18" charset="0"/>
              </a:rPr>
              <a:t>α</a:t>
            </a:r>
            <a:endParaRPr lang="fr-FR" dirty="0">
              <a:ln w="18415" cmpd="sng">
                <a:solidFill>
                  <a:schemeClr val="tx1"/>
                </a:solidFill>
                <a:prstDash val="solid"/>
              </a:ln>
              <a:latin typeface="Cambria" pitchFamily="18" charset="0"/>
            </a:endParaRPr>
          </a:p>
        </p:txBody>
      </p:sp>
      <p:sp>
        <p:nvSpPr>
          <p:cNvPr id="19" name="ZoneTexte 18"/>
          <p:cNvSpPr txBox="1"/>
          <p:nvPr/>
        </p:nvSpPr>
        <p:spPr>
          <a:xfrm>
            <a:off x="2357422" y="1000108"/>
            <a:ext cx="4143404" cy="60007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RÉGULATION PARACRINE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26" name="ZoneTexte 33"/>
          <p:cNvSpPr txBox="1"/>
          <p:nvPr/>
        </p:nvSpPr>
        <p:spPr>
          <a:xfrm>
            <a:off x="1500166" y="428604"/>
            <a:ext cx="400052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 </a:t>
            </a:r>
            <a:r>
              <a:rPr lang="fr-FR" dirty="0" smtClean="0">
                <a:ln w="18415" cmpd="sng">
                  <a:solidFill>
                    <a:sysClr val="windowText" lastClr="000000"/>
                  </a:solidFill>
                  <a:prstDash val="solid"/>
                </a:ln>
                <a:solidFill>
                  <a:sysClr val="windowText" lastClr="000000"/>
                </a:solidFill>
                <a:latin typeface="Cambria" pitchFamily="18" charset="0"/>
              </a:rPr>
              <a:t>3</a:t>
            </a:r>
            <a:r>
              <a:rPr lang="fr-FR" dirty="0" smtClean="0">
                <a:ln w="18415" cmpd="sng">
                  <a:solidFill>
                    <a:sysClr val="windowText" lastClr="000000"/>
                  </a:solidFill>
                  <a:prstDash val="solid"/>
                </a:ln>
                <a:solidFill>
                  <a:sysClr val="windowText" lastClr="000000"/>
                </a:solidFill>
                <a:latin typeface="Cambria" pitchFamily="18" charset="0"/>
              </a:rPr>
              <a:t>. Régulation de l’activité testiculaire</a:t>
            </a:r>
          </a:p>
        </p:txBody>
      </p:sp>
      <p:sp>
        <p:nvSpPr>
          <p:cNvPr id="27" name="ZoneTexte 21"/>
          <p:cNvSpPr txBox="1"/>
          <p:nvPr/>
        </p:nvSpPr>
        <p:spPr>
          <a:xfrm>
            <a:off x="9306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4183705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10" name="ZoneTexte 16"/>
          <p:cNvSpPr txBox="1"/>
          <p:nvPr/>
        </p:nvSpPr>
        <p:spPr>
          <a:xfrm>
            <a:off x="2357422" y="3071810"/>
            <a:ext cx="4214842" cy="120015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5400" dirty="0" smtClean="0">
                <a:ln w="18415" cmpd="sng">
                  <a:solidFill>
                    <a:sysClr val="windowText" lastClr="000000"/>
                  </a:solidFill>
                  <a:prstDash val="solid"/>
                </a:ln>
                <a:solidFill>
                  <a:sysClr val="windowText" lastClr="000000"/>
                </a:solidFill>
                <a:latin typeface="Cambria" pitchFamily="18" charset="0"/>
              </a:rPr>
              <a:t>2</a:t>
            </a:r>
            <a:r>
              <a:rPr lang="fr-FR" sz="5400" dirty="0" smtClean="0">
                <a:ln w="18415" cmpd="sng">
                  <a:solidFill>
                    <a:sysClr val="windowText" lastClr="000000"/>
                  </a:solidFill>
                  <a:prstDash val="solid"/>
                </a:ln>
                <a:solidFill>
                  <a:sysClr val="windowText" lastClr="000000"/>
                </a:solidFill>
                <a:latin typeface="Cambria" pitchFamily="18" charset="0"/>
              </a:rPr>
              <a:t>. Prolactine</a:t>
            </a:r>
            <a:endParaRPr lang="fr-FR" sz="5400"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85820224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20" name="Image 19" descr="C:\Users\admin\Desktop\111111.png"/>
          <p:cNvPicPr/>
          <p:nvPr/>
        </p:nvPicPr>
        <p:blipFill rotWithShape="1">
          <a:blip r:embed="rId4">
            <a:extLst>
              <a:ext uri="{28A0092B-C50C-407E-A947-70E740481C1C}">
                <a14:useLocalDpi xmlns:a14="http://schemas.microsoft.com/office/drawing/2010/main" xmlns="" val="0"/>
              </a:ext>
            </a:extLst>
          </a:blip>
          <a:srcRect l="27431" r="25602" b="52829"/>
          <a:stretch/>
        </p:blipFill>
        <p:spPr bwMode="auto">
          <a:xfrm>
            <a:off x="262920" y="1571612"/>
            <a:ext cx="2880320" cy="3269568"/>
          </a:xfrm>
          <a:prstGeom prst="roundRect">
            <a:avLst>
              <a:gd name="adj" fmla="val 11211"/>
            </a:avLst>
          </a:prstGeom>
          <a:ln>
            <a:solidFill>
              <a:schemeClr val="tx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p:cNvPicPr/>
          <p:nvPr/>
        </p:nvPicPr>
        <p:blipFill rotWithShape="1">
          <a:blip r:embed="rId5">
            <a:extLst>
              <a:ext uri="{28A0092B-C50C-407E-A947-70E740481C1C}">
                <a14:useLocalDpi xmlns:a14="http://schemas.microsoft.com/office/drawing/2010/main" xmlns="" val="0"/>
              </a:ext>
            </a:extLst>
          </a:blip>
          <a:srcRect l="64276" t="24999" r="10049" b="23426"/>
          <a:stretch/>
        </p:blipFill>
        <p:spPr bwMode="auto">
          <a:xfrm>
            <a:off x="3286116" y="1569798"/>
            <a:ext cx="2600002" cy="3256562"/>
          </a:xfrm>
          <a:prstGeom prst="roundRect">
            <a:avLst>
              <a:gd name="adj" fmla="val 11721"/>
            </a:avLst>
          </a:prstGeom>
          <a:ln>
            <a:solidFill>
              <a:schemeClr val="tx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pic>
        <p:nvPicPr>
          <p:cNvPr id="22" name="Image 21"/>
          <p:cNvPicPr/>
          <p:nvPr/>
        </p:nvPicPr>
        <p:blipFill rotWithShape="1">
          <a:blip r:embed="rId5">
            <a:extLst>
              <a:ext uri="{28A0092B-C50C-407E-A947-70E740481C1C}">
                <a14:useLocalDpi xmlns:a14="http://schemas.microsoft.com/office/drawing/2010/main" xmlns="" val="0"/>
              </a:ext>
            </a:extLst>
          </a:blip>
          <a:srcRect l="11740" t="50925" r="49226" b="24763"/>
          <a:stretch/>
        </p:blipFill>
        <p:spPr bwMode="auto">
          <a:xfrm>
            <a:off x="6015578" y="1556792"/>
            <a:ext cx="2985578" cy="3269568"/>
          </a:xfrm>
          <a:prstGeom prst="roundRect">
            <a:avLst>
              <a:gd name="adj" fmla="val 9489"/>
            </a:avLst>
          </a:prstGeom>
          <a:ln>
            <a:solidFill>
              <a:schemeClr val="tx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sp>
        <p:nvSpPr>
          <p:cNvPr id="10" name="ZoneTexte 9"/>
          <p:cNvSpPr txBox="1"/>
          <p:nvPr/>
        </p:nvSpPr>
        <p:spPr>
          <a:xfrm>
            <a:off x="285720" y="5068685"/>
            <a:ext cx="2711577" cy="715089"/>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smtClean="0">
                <a:ln w="18415" cmpd="sng">
                  <a:solidFill>
                    <a:schemeClr val="tx1"/>
                  </a:solidFill>
                  <a:prstDash val="solid"/>
                </a:ln>
                <a:latin typeface="Cambria" pitchFamily="18" charset="0"/>
              </a:rPr>
              <a:t>Prolactine,forme</a:t>
            </a:r>
            <a:r>
              <a:rPr lang="fr-FR" dirty="0" smtClean="0">
                <a:ln w="18415" cmpd="sng">
                  <a:solidFill>
                    <a:schemeClr val="tx1"/>
                  </a:solidFill>
                  <a:prstDash val="solid"/>
                </a:ln>
                <a:latin typeface="Cambria" pitchFamily="18" charset="0"/>
              </a:rPr>
              <a:t>  bioactive de 23 kDa</a:t>
            </a:r>
            <a:endParaRPr lang="fr-FR" dirty="0">
              <a:ln w="18415" cmpd="sng">
                <a:solidFill>
                  <a:schemeClr val="tx1"/>
                </a:solidFill>
                <a:prstDash val="solid"/>
              </a:ln>
              <a:latin typeface="Cambria" pitchFamily="18" charset="0"/>
            </a:endParaRPr>
          </a:p>
        </p:txBody>
      </p:sp>
      <p:sp>
        <p:nvSpPr>
          <p:cNvPr id="23" name="ZoneTexte 22"/>
          <p:cNvSpPr txBox="1"/>
          <p:nvPr/>
        </p:nvSpPr>
        <p:spPr>
          <a:xfrm>
            <a:off x="3197386" y="5000636"/>
            <a:ext cx="2589060" cy="1328023"/>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smtClean="0">
                <a:ln w="18415" cmpd="sng">
                  <a:solidFill>
                    <a:schemeClr val="tx1"/>
                  </a:solidFill>
                  <a:prstDash val="solid"/>
                </a:ln>
                <a:latin typeface="Cambria" pitchFamily="18" charset="0"/>
              </a:rPr>
              <a:t>Big</a:t>
            </a:r>
            <a:r>
              <a:rPr lang="fr-FR" dirty="0" smtClean="0">
                <a:ln w="18415" cmpd="sng">
                  <a:solidFill>
                    <a:schemeClr val="tx1"/>
                  </a:solidFill>
                  <a:prstDash val="solid"/>
                </a:ln>
                <a:latin typeface="Cambria" pitchFamily="18" charset="0"/>
              </a:rPr>
              <a:t>-Prolactine, 50 kDa</a:t>
            </a:r>
          </a:p>
          <a:p>
            <a:pPr algn="ctr"/>
            <a:r>
              <a:rPr lang="fr-FR" dirty="0" smtClean="0">
                <a:ln w="18415" cmpd="sng">
                  <a:solidFill>
                    <a:schemeClr val="tx1"/>
                  </a:solidFill>
                  <a:prstDash val="solid"/>
                </a:ln>
                <a:latin typeface="Cambria" pitchFamily="18" charset="0"/>
              </a:rPr>
              <a:t>Mélange de dimères et de trimères de PRL </a:t>
            </a:r>
            <a:r>
              <a:rPr lang="fr-FR" dirty="0" err="1" smtClean="0">
                <a:ln w="18415" cmpd="sng">
                  <a:solidFill>
                    <a:schemeClr val="tx1"/>
                  </a:solidFill>
                  <a:prstDash val="solid"/>
                </a:ln>
                <a:latin typeface="Cambria" pitchFamily="18" charset="0"/>
              </a:rPr>
              <a:t>glycosylés</a:t>
            </a:r>
            <a:endParaRPr lang="fr-FR" dirty="0">
              <a:ln w="18415" cmpd="sng">
                <a:solidFill>
                  <a:schemeClr val="tx1"/>
                </a:solidFill>
                <a:prstDash val="solid"/>
              </a:ln>
              <a:latin typeface="Cambria" pitchFamily="18" charset="0"/>
            </a:endParaRPr>
          </a:p>
        </p:txBody>
      </p:sp>
      <p:sp>
        <p:nvSpPr>
          <p:cNvPr id="24" name="ZoneTexte 23"/>
          <p:cNvSpPr txBox="1"/>
          <p:nvPr/>
        </p:nvSpPr>
        <p:spPr>
          <a:xfrm>
            <a:off x="6049398" y="5072534"/>
            <a:ext cx="2880320" cy="1328023"/>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err="1" smtClean="0">
                <a:ln w="18415" cmpd="sng">
                  <a:solidFill>
                    <a:schemeClr val="tx1"/>
                  </a:solidFill>
                  <a:prstDash val="solid"/>
                </a:ln>
                <a:latin typeface="Cambria" pitchFamily="18" charset="0"/>
              </a:rPr>
              <a:t>Big</a:t>
            </a:r>
            <a:r>
              <a:rPr lang="fr-FR" dirty="0" smtClean="0">
                <a:ln w="18415" cmpd="sng">
                  <a:solidFill>
                    <a:schemeClr val="tx1"/>
                  </a:solidFill>
                  <a:prstDash val="solid"/>
                </a:ln>
                <a:latin typeface="Cambria" pitchFamily="18" charset="0"/>
              </a:rPr>
              <a:t> </a:t>
            </a:r>
            <a:r>
              <a:rPr lang="fr-FR" dirty="0" err="1" smtClean="0">
                <a:ln w="18415" cmpd="sng">
                  <a:solidFill>
                    <a:schemeClr val="tx1"/>
                  </a:solidFill>
                  <a:prstDash val="solid"/>
                </a:ln>
                <a:latin typeface="Cambria" pitchFamily="18" charset="0"/>
              </a:rPr>
              <a:t>Big</a:t>
            </a:r>
            <a:r>
              <a:rPr lang="fr-FR" dirty="0" smtClean="0">
                <a:ln w="18415" cmpd="sng">
                  <a:solidFill>
                    <a:schemeClr val="tx1"/>
                  </a:solidFill>
                  <a:prstDash val="solid"/>
                </a:ln>
                <a:latin typeface="Cambria" pitchFamily="18" charset="0"/>
              </a:rPr>
              <a:t>-Prolactine, 150 kDa</a:t>
            </a:r>
          </a:p>
          <a:p>
            <a:pPr algn="ctr"/>
            <a:r>
              <a:rPr lang="fr-FR" dirty="0" smtClean="0">
                <a:ln w="18415" cmpd="sng">
                  <a:solidFill>
                    <a:schemeClr val="tx1"/>
                  </a:solidFill>
                  <a:prstDash val="solid"/>
                </a:ln>
                <a:latin typeface="Cambria" pitchFamily="18" charset="0"/>
              </a:rPr>
              <a:t>Elle forme des agrégats avec des </a:t>
            </a:r>
            <a:r>
              <a:rPr lang="fr-FR" dirty="0" err="1" smtClean="0">
                <a:ln w="18415" cmpd="sng">
                  <a:solidFill>
                    <a:schemeClr val="tx1"/>
                  </a:solidFill>
                  <a:prstDash val="solid"/>
                </a:ln>
                <a:latin typeface="Cambria" pitchFamily="18" charset="0"/>
              </a:rPr>
              <a:t>IGg</a:t>
            </a:r>
            <a:endParaRPr lang="fr-FR" dirty="0">
              <a:ln w="18415" cmpd="sng">
                <a:solidFill>
                  <a:schemeClr val="tx1"/>
                </a:solidFill>
                <a:prstDash val="solid"/>
              </a:ln>
              <a:latin typeface="Cambria" pitchFamily="18" charset="0"/>
            </a:endParaRPr>
          </a:p>
        </p:txBody>
      </p:sp>
      <p:sp>
        <p:nvSpPr>
          <p:cNvPr id="18" name="ZoneTexte 33"/>
          <p:cNvSpPr txBox="1"/>
          <p:nvPr/>
        </p:nvSpPr>
        <p:spPr>
          <a:xfrm>
            <a:off x="1857356" y="428604"/>
            <a:ext cx="364333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2.1. Structure et fromes circulantes</a:t>
            </a:r>
            <a:endParaRPr lang="fr-FR" dirty="0" smtClean="0">
              <a:ln w="18415" cmpd="sng">
                <a:solidFill>
                  <a:sysClr val="windowText" lastClr="000000"/>
                </a:solidFill>
                <a:prstDash val="solid"/>
              </a:ln>
              <a:solidFill>
                <a:sysClr val="windowText" lastClr="000000"/>
              </a:solidFill>
              <a:latin typeface="Cambria" pitchFamily="18" charset="0"/>
            </a:endParaRPr>
          </a:p>
        </p:txBody>
      </p:sp>
      <p:sp>
        <p:nvSpPr>
          <p:cNvPr id="25" name="ZoneTexte 21"/>
          <p:cNvSpPr txBox="1"/>
          <p:nvPr/>
        </p:nvSpPr>
        <p:spPr>
          <a:xfrm>
            <a:off x="45025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729970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0234"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Rectangle à coins arrondis 1"/>
          <p:cNvSpPr/>
          <p:nvPr/>
        </p:nvSpPr>
        <p:spPr>
          <a:xfrm>
            <a:off x="1186785" y="1907920"/>
            <a:ext cx="6552729" cy="20011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2" name="Rectangle à coins arrondis 11"/>
          <p:cNvSpPr/>
          <p:nvPr/>
        </p:nvSpPr>
        <p:spPr>
          <a:xfrm>
            <a:off x="1186786" y="4284174"/>
            <a:ext cx="6552728" cy="21452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 name="Rectangle à coins arrondis 2"/>
          <p:cNvSpPr/>
          <p:nvPr/>
        </p:nvSpPr>
        <p:spPr>
          <a:xfrm>
            <a:off x="3518047" y="1676868"/>
            <a:ext cx="1728192"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Hypoyhalamus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14" name="Rectangle à coins arrondis 13"/>
          <p:cNvSpPr/>
          <p:nvPr/>
        </p:nvSpPr>
        <p:spPr>
          <a:xfrm>
            <a:off x="3599053" y="4053132"/>
            <a:ext cx="172819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Hypophyse</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4" name="Rectangle à coins arrondis 3"/>
          <p:cNvSpPr/>
          <p:nvPr/>
        </p:nvSpPr>
        <p:spPr>
          <a:xfrm>
            <a:off x="1357859" y="2064865"/>
            <a:ext cx="2117174" cy="1080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Neurone </a:t>
            </a:r>
            <a:r>
              <a:rPr lang="fr-FR" dirty="0" err="1">
                <a:ln w="18415" cmpd="sng">
                  <a:solidFill>
                    <a:schemeClr val="tx1"/>
                  </a:solidFill>
                  <a:prstDash val="solid"/>
                </a:ln>
                <a:solidFill>
                  <a:schemeClr val="tx1"/>
                </a:solidFill>
                <a:latin typeface="Cambria" pitchFamily="18" charset="0"/>
              </a:rPr>
              <a:t>paraventriculaire</a:t>
            </a:r>
            <a:r>
              <a:rPr lang="fr-FR" dirty="0">
                <a:ln w="18415" cmpd="sng">
                  <a:solidFill>
                    <a:schemeClr val="tx1"/>
                  </a:solidFill>
                  <a:prstDash val="solid"/>
                </a:ln>
                <a:solidFill>
                  <a:schemeClr val="tx1"/>
                </a:solidFill>
                <a:latin typeface="Cambria" pitchFamily="18" charset="0"/>
              </a:rPr>
              <a:t> à TRH </a:t>
            </a:r>
          </a:p>
          <a:p>
            <a:pPr algn="ctr"/>
            <a:endParaRPr lang="fr-FR" dirty="0">
              <a:ln w="18415" cmpd="sng">
                <a:solidFill>
                  <a:schemeClr val="tx1"/>
                </a:solidFill>
                <a:prstDash val="solid"/>
              </a:ln>
              <a:solidFill>
                <a:schemeClr val="tx1"/>
              </a:solidFill>
              <a:latin typeface="Cambria" pitchFamily="18" charset="0"/>
            </a:endParaRPr>
          </a:p>
        </p:txBody>
      </p:sp>
      <p:sp>
        <p:nvSpPr>
          <p:cNvPr id="18" name="Rectangle à coins arrondis 17"/>
          <p:cNvSpPr/>
          <p:nvPr/>
        </p:nvSpPr>
        <p:spPr>
          <a:xfrm>
            <a:off x="1680107" y="4931243"/>
            <a:ext cx="1613118" cy="5760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a:t>
            </a:r>
            <a:r>
              <a:rPr lang="fr-FR" dirty="0" err="1" smtClean="0">
                <a:ln w="18415" cmpd="sng">
                  <a:solidFill>
                    <a:schemeClr val="tx1"/>
                  </a:solidFill>
                  <a:prstDash val="solid"/>
                </a:ln>
                <a:solidFill>
                  <a:schemeClr val="tx1"/>
                </a:solidFill>
                <a:latin typeface="Cambria" pitchFamily="18" charset="0"/>
              </a:rPr>
              <a:t>lactotrope</a:t>
            </a:r>
            <a:endParaRPr lang="fr-FR" dirty="0">
              <a:ln w="18415" cmpd="sng">
                <a:solidFill>
                  <a:schemeClr val="tx1"/>
                </a:solidFill>
                <a:prstDash val="solid"/>
              </a:ln>
              <a:solidFill>
                <a:schemeClr val="tx1"/>
              </a:solidFill>
              <a:latin typeface="Cambria" pitchFamily="18" charset="0"/>
            </a:endParaRPr>
          </a:p>
        </p:txBody>
      </p:sp>
      <p:cxnSp>
        <p:nvCxnSpPr>
          <p:cNvPr id="6" name="Connecteur droit avec flèche 5"/>
          <p:cNvCxnSpPr/>
          <p:nvPr/>
        </p:nvCxnSpPr>
        <p:spPr>
          <a:xfrm>
            <a:off x="2439689" y="3045020"/>
            <a:ext cx="5" cy="3181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7" name="ZoneTexte 6"/>
          <p:cNvSpPr txBox="1"/>
          <p:nvPr/>
        </p:nvSpPr>
        <p:spPr>
          <a:xfrm>
            <a:off x="2152965" y="3320904"/>
            <a:ext cx="751237"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TRH</a:t>
            </a:r>
            <a:endParaRPr lang="fr-FR" dirty="0">
              <a:ln w="18415" cmpd="sng">
                <a:solidFill>
                  <a:schemeClr val="tx1"/>
                </a:solidFill>
                <a:prstDash val="solid"/>
              </a:ln>
              <a:latin typeface="Cambria" pitchFamily="18" charset="0"/>
            </a:endParaRPr>
          </a:p>
        </p:txBody>
      </p:sp>
      <p:sp>
        <p:nvSpPr>
          <p:cNvPr id="9" name="Soleil 8"/>
          <p:cNvSpPr/>
          <p:nvPr/>
        </p:nvSpPr>
        <p:spPr>
          <a:xfrm>
            <a:off x="2194898" y="3582742"/>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1" name="Soleil 20"/>
          <p:cNvSpPr/>
          <p:nvPr/>
        </p:nvSpPr>
        <p:spPr>
          <a:xfrm>
            <a:off x="2414658" y="3654750"/>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2" name="Soleil 21"/>
          <p:cNvSpPr/>
          <p:nvPr/>
        </p:nvSpPr>
        <p:spPr>
          <a:xfrm>
            <a:off x="2994987" y="2984043"/>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3" name="Soleil 22"/>
          <p:cNvSpPr/>
          <p:nvPr/>
        </p:nvSpPr>
        <p:spPr>
          <a:xfrm>
            <a:off x="2760186" y="3038857"/>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4" name="Soleil 23"/>
          <p:cNvSpPr/>
          <p:nvPr/>
        </p:nvSpPr>
        <p:spPr>
          <a:xfrm>
            <a:off x="3172173" y="3000969"/>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5" name="Soleil 24"/>
          <p:cNvSpPr/>
          <p:nvPr/>
        </p:nvSpPr>
        <p:spPr>
          <a:xfrm>
            <a:off x="1942869" y="3510734"/>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6" name="Soleil 25"/>
          <p:cNvSpPr/>
          <p:nvPr/>
        </p:nvSpPr>
        <p:spPr>
          <a:xfrm>
            <a:off x="1986634" y="3658524"/>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7" name="Soleil 26"/>
          <p:cNvSpPr/>
          <p:nvPr/>
        </p:nvSpPr>
        <p:spPr>
          <a:xfrm>
            <a:off x="1603134" y="3491130"/>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0" name="Arc plein 9"/>
          <p:cNvSpPr/>
          <p:nvPr/>
        </p:nvSpPr>
        <p:spPr>
          <a:xfrm rot="11012611">
            <a:off x="3018600" y="4722662"/>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9" name="Arc plein 28"/>
          <p:cNvSpPr/>
          <p:nvPr/>
        </p:nvSpPr>
        <p:spPr>
          <a:xfrm rot="11012611">
            <a:off x="2606613" y="4735085"/>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0" name="Arc plein 29"/>
          <p:cNvSpPr/>
          <p:nvPr/>
        </p:nvSpPr>
        <p:spPr>
          <a:xfrm rot="11012611">
            <a:off x="2262873" y="4722663"/>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1" name="Arc plein 30"/>
          <p:cNvSpPr/>
          <p:nvPr/>
        </p:nvSpPr>
        <p:spPr>
          <a:xfrm rot="11012611">
            <a:off x="1905069" y="4722664"/>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2" name="Soleil 31"/>
          <p:cNvSpPr/>
          <p:nvPr/>
        </p:nvSpPr>
        <p:spPr>
          <a:xfrm>
            <a:off x="3066298" y="4762973"/>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3" name="Soleil 32"/>
          <p:cNvSpPr/>
          <p:nvPr/>
        </p:nvSpPr>
        <p:spPr>
          <a:xfrm>
            <a:off x="1566820" y="3693092"/>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34" name="Arc plein 33"/>
          <p:cNvSpPr/>
          <p:nvPr/>
        </p:nvSpPr>
        <p:spPr>
          <a:xfrm rot="14892807">
            <a:off x="7146634" y="4980337"/>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1" name="ZoneTexte 10"/>
          <p:cNvSpPr txBox="1"/>
          <p:nvPr/>
        </p:nvSpPr>
        <p:spPr>
          <a:xfrm rot="3981806">
            <a:off x="7023101" y="4802030"/>
            <a:ext cx="929575" cy="430887"/>
          </a:xfrm>
          <a:prstGeom prst="rect">
            <a:avLst/>
          </a:prstGeom>
          <a:noFill/>
        </p:spPr>
        <p:txBody>
          <a:bodyPr wrap="square" rtlCol="0">
            <a:spAutoFit/>
          </a:bodyPr>
          <a:lstStyle/>
          <a:p>
            <a:pPr algn="ctr"/>
            <a:r>
              <a:rPr lang="fr-FR" sz="1100" dirty="0" smtClean="0">
                <a:ln w="18415" cmpd="sng">
                  <a:solidFill>
                    <a:schemeClr val="tx1"/>
                  </a:solidFill>
                  <a:prstDash val="solid"/>
                </a:ln>
                <a:latin typeface="Cambria" pitchFamily="18" charset="0"/>
              </a:rPr>
              <a:t>Récepteur </a:t>
            </a:r>
          </a:p>
          <a:p>
            <a:pPr algn="ctr"/>
            <a:r>
              <a:rPr lang="fr-FR" sz="1100" dirty="0" smtClean="0">
                <a:ln w="18415" cmpd="sng">
                  <a:solidFill>
                    <a:schemeClr val="tx1"/>
                  </a:solidFill>
                  <a:prstDash val="solid"/>
                </a:ln>
                <a:latin typeface="Cambria" pitchFamily="18" charset="0"/>
              </a:rPr>
              <a:t>D2</a:t>
            </a:r>
            <a:endParaRPr lang="fr-FR" sz="1100" dirty="0">
              <a:ln w="18415" cmpd="sng">
                <a:solidFill>
                  <a:schemeClr val="tx1"/>
                </a:solidFill>
                <a:prstDash val="solid"/>
              </a:ln>
              <a:latin typeface="Cambria" pitchFamily="18" charset="0"/>
            </a:endParaRPr>
          </a:p>
        </p:txBody>
      </p:sp>
      <p:sp>
        <p:nvSpPr>
          <p:cNvPr id="41" name="Soleil 40"/>
          <p:cNvSpPr/>
          <p:nvPr/>
        </p:nvSpPr>
        <p:spPr>
          <a:xfrm>
            <a:off x="2634429" y="4748998"/>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2" name="Soleil 41"/>
          <p:cNvSpPr/>
          <p:nvPr/>
        </p:nvSpPr>
        <p:spPr>
          <a:xfrm>
            <a:off x="1747192" y="3535133"/>
            <a:ext cx="144016" cy="144016"/>
          </a:xfrm>
          <a:prstGeom prst="su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cxnSp>
        <p:nvCxnSpPr>
          <p:cNvPr id="43" name="Connecteur droit avec flèche 42"/>
          <p:cNvCxnSpPr/>
          <p:nvPr/>
        </p:nvCxnSpPr>
        <p:spPr>
          <a:xfrm>
            <a:off x="2439690" y="5505940"/>
            <a:ext cx="3" cy="23730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 name="Rectangle à quatre flèches 14"/>
          <p:cNvSpPr/>
          <p:nvPr/>
        </p:nvSpPr>
        <p:spPr>
          <a:xfrm>
            <a:off x="2344438" y="6030767"/>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5" name="Rectangle à quatre flèches 44"/>
          <p:cNvSpPr/>
          <p:nvPr/>
        </p:nvSpPr>
        <p:spPr>
          <a:xfrm>
            <a:off x="2791090" y="5624592"/>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6" name="Rectangle à quatre flèches 45"/>
          <p:cNvSpPr/>
          <p:nvPr/>
        </p:nvSpPr>
        <p:spPr>
          <a:xfrm>
            <a:off x="2634429" y="5958759"/>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7" name="Rectangle à quatre flèches 46"/>
          <p:cNvSpPr/>
          <p:nvPr/>
        </p:nvSpPr>
        <p:spPr>
          <a:xfrm>
            <a:off x="2544161" y="5680724"/>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8" name="Rectangle à quatre flèches 47"/>
          <p:cNvSpPr/>
          <p:nvPr/>
        </p:nvSpPr>
        <p:spPr>
          <a:xfrm>
            <a:off x="2882499" y="5924912"/>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9" name="Rectangle à quatre flèches 48"/>
          <p:cNvSpPr/>
          <p:nvPr/>
        </p:nvSpPr>
        <p:spPr>
          <a:xfrm>
            <a:off x="1400873" y="5881266"/>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50" name="Rectangle à quatre flèches 49"/>
          <p:cNvSpPr/>
          <p:nvPr/>
        </p:nvSpPr>
        <p:spPr>
          <a:xfrm>
            <a:off x="1465870" y="5608716"/>
            <a:ext cx="144016" cy="144016"/>
          </a:xfrm>
          <a:prstGeom prst="quad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51" name="ZoneTexte 50"/>
          <p:cNvSpPr txBox="1"/>
          <p:nvPr/>
        </p:nvSpPr>
        <p:spPr>
          <a:xfrm>
            <a:off x="1544231" y="5696600"/>
            <a:ext cx="144016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Prolactine</a:t>
            </a:r>
            <a:endParaRPr lang="fr-FR" dirty="0">
              <a:ln w="18415" cmpd="sng">
                <a:solidFill>
                  <a:schemeClr val="tx1"/>
                </a:solidFill>
                <a:prstDash val="solid"/>
              </a:ln>
              <a:latin typeface="Cambria" pitchFamily="18" charset="0"/>
            </a:endParaRPr>
          </a:p>
        </p:txBody>
      </p:sp>
      <p:sp>
        <p:nvSpPr>
          <p:cNvPr id="54" name="ZoneTexte 53"/>
          <p:cNvSpPr txBox="1"/>
          <p:nvPr/>
        </p:nvSpPr>
        <p:spPr>
          <a:xfrm>
            <a:off x="642910" y="1040575"/>
            <a:ext cx="3227996" cy="646331"/>
          </a:xfrm>
          <a:prstGeom prst="rect">
            <a:avLst/>
          </a:prstGeom>
          <a:noFill/>
        </p:spPr>
        <p:txBody>
          <a:bodyPr wrap="square" rtlCol="0">
            <a:spAutoFit/>
          </a:bodyPr>
          <a:lstStyle/>
          <a:p>
            <a:r>
              <a:rPr lang="fr-FR" dirty="0">
                <a:ln w="18415" cmpd="sng">
                  <a:solidFill>
                    <a:srgbClr val="00B050"/>
                  </a:solidFill>
                  <a:prstDash val="solid"/>
                </a:ln>
                <a:solidFill>
                  <a:srgbClr val="00B050"/>
                </a:solidFill>
                <a:latin typeface="Cambria" pitchFamily="18" charset="0"/>
              </a:rPr>
              <a:t>Le </a:t>
            </a:r>
            <a:r>
              <a:rPr lang="fr-FR" dirty="0" smtClean="0">
                <a:ln w="18415" cmpd="sng">
                  <a:solidFill>
                    <a:srgbClr val="00B050"/>
                  </a:solidFill>
                  <a:prstDash val="solid"/>
                </a:ln>
                <a:solidFill>
                  <a:srgbClr val="00B050"/>
                </a:solidFill>
                <a:latin typeface="Cambria" pitchFamily="18" charset="0"/>
              </a:rPr>
              <a:t>contrôle exercé </a:t>
            </a:r>
            <a:r>
              <a:rPr lang="fr-FR" dirty="0">
                <a:ln w="18415" cmpd="sng">
                  <a:solidFill>
                    <a:srgbClr val="00B050"/>
                  </a:solidFill>
                  <a:prstDash val="solid"/>
                </a:ln>
                <a:solidFill>
                  <a:srgbClr val="00B050"/>
                </a:solidFill>
                <a:latin typeface="Cambria" pitchFamily="18" charset="0"/>
              </a:rPr>
              <a:t>par des </a:t>
            </a:r>
            <a:r>
              <a:rPr lang="fr-FR" dirty="0" smtClean="0">
                <a:ln w="18415" cmpd="sng">
                  <a:solidFill>
                    <a:srgbClr val="00B050"/>
                  </a:solidFill>
                  <a:prstDash val="solid"/>
                </a:ln>
                <a:solidFill>
                  <a:srgbClr val="00B050"/>
                </a:solidFill>
                <a:latin typeface="Cambria" pitchFamily="18" charset="0"/>
              </a:rPr>
              <a:t>PRF </a:t>
            </a:r>
            <a:r>
              <a:rPr lang="fr-FR" dirty="0">
                <a:ln w="18415" cmpd="sng">
                  <a:solidFill>
                    <a:srgbClr val="00B050"/>
                  </a:solidFill>
                  <a:prstDash val="solid"/>
                </a:ln>
                <a:solidFill>
                  <a:srgbClr val="00B050"/>
                </a:solidFill>
                <a:latin typeface="Cambria" pitchFamily="18" charset="0"/>
              </a:rPr>
              <a:t>(</a:t>
            </a:r>
            <a:r>
              <a:rPr lang="fr-FR" dirty="0" err="1">
                <a:ln w="18415" cmpd="sng">
                  <a:solidFill>
                    <a:srgbClr val="00B050"/>
                  </a:solidFill>
                  <a:prstDash val="solid"/>
                </a:ln>
                <a:solidFill>
                  <a:srgbClr val="00B050"/>
                </a:solidFill>
                <a:latin typeface="Cambria" pitchFamily="18" charset="0"/>
              </a:rPr>
              <a:t>Prolactin</a:t>
            </a:r>
            <a:r>
              <a:rPr lang="fr-FR" dirty="0">
                <a:ln w="18415" cmpd="sng">
                  <a:solidFill>
                    <a:srgbClr val="00B050"/>
                  </a:solidFill>
                  <a:prstDash val="solid"/>
                </a:ln>
                <a:solidFill>
                  <a:srgbClr val="00B050"/>
                </a:solidFill>
                <a:latin typeface="Cambria" pitchFamily="18" charset="0"/>
              </a:rPr>
              <a:t> </a:t>
            </a:r>
            <a:r>
              <a:rPr lang="fr-FR" dirty="0" smtClean="0">
                <a:ln w="18415" cmpd="sng">
                  <a:solidFill>
                    <a:srgbClr val="00B050"/>
                  </a:solidFill>
                  <a:prstDash val="solid"/>
                </a:ln>
                <a:solidFill>
                  <a:srgbClr val="00B050"/>
                </a:solidFill>
                <a:latin typeface="Cambria" pitchFamily="18" charset="0"/>
              </a:rPr>
              <a:t>Releasing </a:t>
            </a:r>
            <a:r>
              <a:rPr lang="fr-FR" dirty="0">
                <a:ln w="18415" cmpd="sng">
                  <a:solidFill>
                    <a:srgbClr val="00B050"/>
                  </a:solidFill>
                  <a:prstDash val="solid"/>
                </a:ln>
                <a:solidFill>
                  <a:srgbClr val="00B050"/>
                </a:solidFill>
                <a:latin typeface="Cambria" pitchFamily="18" charset="0"/>
              </a:rPr>
              <a:t>Factor) </a:t>
            </a:r>
          </a:p>
        </p:txBody>
      </p:sp>
      <p:sp>
        <p:nvSpPr>
          <p:cNvPr id="55" name="Rectangle à coins arrondis 54"/>
          <p:cNvSpPr/>
          <p:nvPr/>
        </p:nvSpPr>
        <p:spPr>
          <a:xfrm>
            <a:off x="5296533" y="2130744"/>
            <a:ext cx="2117174" cy="107820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Neurone </a:t>
            </a:r>
            <a:r>
              <a:rPr lang="fr-FR" dirty="0" err="1" smtClean="0">
                <a:ln w="18415" cmpd="sng">
                  <a:solidFill>
                    <a:schemeClr val="tx1"/>
                  </a:solidFill>
                  <a:prstDash val="solid"/>
                </a:ln>
                <a:solidFill>
                  <a:schemeClr val="tx1"/>
                </a:solidFill>
                <a:latin typeface="Cambria" pitchFamily="18" charset="0"/>
              </a:rPr>
              <a:t>tubéro-infundibulaire</a:t>
            </a:r>
            <a:r>
              <a:rPr lang="fr-FR" dirty="0" smtClean="0">
                <a:ln w="18415" cmpd="sng">
                  <a:solidFill>
                    <a:schemeClr val="tx1"/>
                  </a:solidFill>
                  <a:prstDash val="solid"/>
                </a:ln>
                <a:solidFill>
                  <a:schemeClr val="tx1"/>
                </a:solidFill>
                <a:latin typeface="Cambria" pitchFamily="18" charset="0"/>
              </a:rPr>
              <a:t> </a:t>
            </a:r>
            <a:endParaRPr lang="fr-FR" dirty="0">
              <a:ln w="18415" cmpd="sng">
                <a:solidFill>
                  <a:schemeClr val="tx1"/>
                </a:solidFill>
                <a:prstDash val="solid"/>
              </a:ln>
              <a:solidFill>
                <a:schemeClr val="tx1"/>
              </a:solidFill>
              <a:latin typeface="Cambria" pitchFamily="18" charset="0"/>
            </a:endParaRPr>
          </a:p>
        </p:txBody>
      </p:sp>
      <p:cxnSp>
        <p:nvCxnSpPr>
          <p:cNvPr id="57" name="Connecteur droit avec flèche 56"/>
          <p:cNvCxnSpPr/>
          <p:nvPr/>
        </p:nvCxnSpPr>
        <p:spPr>
          <a:xfrm>
            <a:off x="6359159" y="3144985"/>
            <a:ext cx="5" cy="3181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8" name="ZoneTexte 57"/>
          <p:cNvSpPr txBox="1"/>
          <p:nvPr/>
        </p:nvSpPr>
        <p:spPr>
          <a:xfrm>
            <a:off x="5635040" y="3394698"/>
            <a:ext cx="144016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Dopamine</a:t>
            </a:r>
            <a:endParaRPr lang="fr-FR" dirty="0">
              <a:ln w="18415" cmpd="sng">
                <a:solidFill>
                  <a:schemeClr val="tx1"/>
                </a:solidFill>
                <a:prstDash val="solid"/>
              </a:ln>
              <a:latin typeface="Cambria" pitchFamily="18" charset="0"/>
            </a:endParaRPr>
          </a:p>
        </p:txBody>
      </p:sp>
      <p:sp>
        <p:nvSpPr>
          <p:cNvPr id="59" name="Rectangle à coins arrondis 58"/>
          <p:cNvSpPr/>
          <p:nvPr/>
        </p:nvSpPr>
        <p:spPr>
          <a:xfrm>
            <a:off x="5552605" y="4986605"/>
            <a:ext cx="1613118" cy="5760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Cellule </a:t>
            </a:r>
            <a:r>
              <a:rPr lang="fr-FR" dirty="0" err="1" smtClean="0">
                <a:ln w="18415" cmpd="sng">
                  <a:solidFill>
                    <a:schemeClr val="tx1"/>
                  </a:solidFill>
                  <a:prstDash val="solid"/>
                </a:ln>
                <a:solidFill>
                  <a:schemeClr val="tx1"/>
                </a:solidFill>
                <a:latin typeface="Cambria" pitchFamily="18" charset="0"/>
              </a:rPr>
              <a:t>lactotrope</a:t>
            </a:r>
            <a:endParaRPr lang="fr-FR" dirty="0">
              <a:ln w="18415" cmpd="sng">
                <a:solidFill>
                  <a:schemeClr val="tx1"/>
                </a:solidFill>
                <a:prstDash val="solid"/>
              </a:ln>
              <a:solidFill>
                <a:schemeClr val="tx1"/>
              </a:solidFill>
              <a:latin typeface="Cambria" pitchFamily="18" charset="0"/>
            </a:endParaRPr>
          </a:p>
        </p:txBody>
      </p:sp>
      <p:sp>
        <p:nvSpPr>
          <p:cNvPr id="60" name="Arc plein 59"/>
          <p:cNvSpPr/>
          <p:nvPr/>
        </p:nvSpPr>
        <p:spPr>
          <a:xfrm rot="14892807">
            <a:off x="3285176" y="4991040"/>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1" name="Arc plein 60"/>
          <p:cNvSpPr/>
          <p:nvPr/>
        </p:nvSpPr>
        <p:spPr>
          <a:xfrm rot="11012611">
            <a:off x="5641728" y="4807092"/>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2" name="Arc plein 61"/>
          <p:cNvSpPr/>
          <p:nvPr/>
        </p:nvSpPr>
        <p:spPr>
          <a:xfrm rot="11012611">
            <a:off x="5945279" y="4809927"/>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3" name="Arc plein 62"/>
          <p:cNvSpPr/>
          <p:nvPr/>
        </p:nvSpPr>
        <p:spPr>
          <a:xfrm rot="11012611">
            <a:off x="6249356" y="4811084"/>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4" name="Arc plein 63"/>
          <p:cNvSpPr/>
          <p:nvPr/>
        </p:nvSpPr>
        <p:spPr>
          <a:xfrm rot="11012611">
            <a:off x="6566239" y="4807091"/>
            <a:ext cx="219616" cy="199793"/>
          </a:xfrm>
          <a:prstGeom prst="blockArc">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5" name="Soleil 64"/>
          <p:cNvSpPr/>
          <p:nvPr/>
        </p:nvSpPr>
        <p:spPr>
          <a:xfrm>
            <a:off x="6784314" y="3634215"/>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6" name="Soleil 65"/>
          <p:cNvSpPr/>
          <p:nvPr/>
        </p:nvSpPr>
        <p:spPr>
          <a:xfrm>
            <a:off x="6532032" y="3692022"/>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7" name="Soleil 66"/>
          <p:cNvSpPr/>
          <p:nvPr/>
        </p:nvSpPr>
        <p:spPr>
          <a:xfrm>
            <a:off x="6692652" y="3764030"/>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8" name="Soleil 67"/>
          <p:cNvSpPr/>
          <p:nvPr/>
        </p:nvSpPr>
        <p:spPr>
          <a:xfrm>
            <a:off x="6184134" y="3699388"/>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69" name="Soleil 68"/>
          <p:cNvSpPr/>
          <p:nvPr/>
        </p:nvSpPr>
        <p:spPr>
          <a:xfrm>
            <a:off x="5983079" y="3391117"/>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0" name="Soleil 69"/>
          <p:cNvSpPr/>
          <p:nvPr/>
        </p:nvSpPr>
        <p:spPr>
          <a:xfrm>
            <a:off x="5891417" y="3692022"/>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1" name="Soleil 70"/>
          <p:cNvSpPr/>
          <p:nvPr/>
        </p:nvSpPr>
        <p:spPr>
          <a:xfrm>
            <a:off x="6752321" y="3428513"/>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2" name="Soleil 71"/>
          <p:cNvSpPr/>
          <p:nvPr/>
        </p:nvSpPr>
        <p:spPr>
          <a:xfrm>
            <a:off x="6620644" y="4838972"/>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3" name="Soleil 72"/>
          <p:cNvSpPr/>
          <p:nvPr/>
        </p:nvSpPr>
        <p:spPr>
          <a:xfrm>
            <a:off x="6287151" y="4831548"/>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4" name="Soleil 73"/>
          <p:cNvSpPr/>
          <p:nvPr/>
        </p:nvSpPr>
        <p:spPr>
          <a:xfrm>
            <a:off x="5679528" y="4831548"/>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5" name="Soleil 74"/>
          <p:cNvSpPr/>
          <p:nvPr/>
        </p:nvSpPr>
        <p:spPr>
          <a:xfrm>
            <a:off x="6836668" y="3060074"/>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6" name="Soleil 75"/>
          <p:cNvSpPr/>
          <p:nvPr/>
        </p:nvSpPr>
        <p:spPr>
          <a:xfrm>
            <a:off x="7021266" y="3060074"/>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7" name="Soleil 76"/>
          <p:cNvSpPr/>
          <p:nvPr/>
        </p:nvSpPr>
        <p:spPr>
          <a:xfrm>
            <a:off x="6980684" y="2928961"/>
            <a:ext cx="144016" cy="144016"/>
          </a:xfrm>
          <a:prstGeom prst="su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78" name="ZoneTexte 77"/>
          <p:cNvSpPr txBox="1"/>
          <p:nvPr/>
        </p:nvSpPr>
        <p:spPr>
          <a:xfrm>
            <a:off x="5147226" y="1022568"/>
            <a:ext cx="3227996" cy="646331"/>
          </a:xfrm>
          <a:prstGeom prst="rect">
            <a:avLst/>
          </a:prstGeom>
          <a:noFill/>
        </p:spPr>
        <p:txBody>
          <a:bodyPr wrap="square" rtlCol="0">
            <a:spAutoFit/>
          </a:bodyPr>
          <a:lstStyle/>
          <a:p>
            <a:r>
              <a:rPr lang="fr-FR" dirty="0">
                <a:ln w="18415" cmpd="sng">
                  <a:solidFill>
                    <a:schemeClr val="accent2">
                      <a:lumMod val="75000"/>
                    </a:schemeClr>
                  </a:solidFill>
                  <a:prstDash val="solid"/>
                </a:ln>
                <a:solidFill>
                  <a:schemeClr val="accent2">
                    <a:lumMod val="75000"/>
                  </a:schemeClr>
                </a:solidFill>
                <a:latin typeface="Cambria" pitchFamily="18" charset="0"/>
              </a:rPr>
              <a:t>Le </a:t>
            </a:r>
            <a:r>
              <a:rPr lang="fr-FR" dirty="0" smtClean="0">
                <a:ln w="18415" cmpd="sng">
                  <a:solidFill>
                    <a:schemeClr val="accent2">
                      <a:lumMod val="75000"/>
                    </a:schemeClr>
                  </a:solidFill>
                  <a:prstDash val="solid"/>
                </a:ln>
                <a:solidFill>
                  <a:schemeClr val="accent2">
                    <a:lumMod val="75000"/>
                  </a:schemeClr>
                </a:solidFill>
                <a:latin typeface="Cambria" pitchFamily="18" charset="0"/>
              </a:rPr>
              <a:t>contrôle exercé </a:t>
            </a:r>
            <a:r>
              <a:rPr lang="fr-FR" dirty="0">
                <a:ln w="18415" cmpd="sng">
                  <a:solidFill>
                    <a:schemeClr val="accent2">
                      <a:lumMod val="75000"/>
                    </a:schemeClr>
                  </a:solidFill>
                  <a:prstDash val="solid"/>
                </a:ln>
                <a:solidFill>
                  <a:schemeClr val="accent2">
                    <a:lumMod val="75000"/>
                  </a:schemeClr>
                </a:solidFill>
                <a:latin typeface="Cambria" pitchFamily="18" charset="0"/>
              </a:rPr>
              <a:t>par des PIF (</a:t>
            </a:r>
            <a:r>
              <a:rPr lang="fr-FR" dirty="0" err="1">
                <a:ln w="18415" cmpd="sng">
                  <a:solidFill>
                    <a:schemeClr val="accent2">
                      <a:lumMod val="75000"/>
                    </a:schemeClr>
                  </a:solidFill>
                  <a:prstDash val="solid"/>
                </a:ln>
                <a:solidFill>
                  <a:schemeClr val="accent2">
                    <a:lumMod val="75000"/>
                  </a:schemeClr>
                </a:solidFill>
                <a:latin typeface="Cambria" pitchFamily="18" charset="0"/>
              </a:rPr>
              <a:t>Prolactin</a:t>
            </a:r>
            <a:r>
              <a:rPr lang="fr-FR" dirty="0">
                <a:ln w="18415" cmpd="sng">
                  <a:solidFill>
                    <a:schemeClr val="accent2">
                      <a:lumMod val="75000"/>
                    </a:schemeClr>
                  </a:solidFill>
                  <a:prstDash val="solid"/>
                </a:ln>
                <a:solidFill>
                  <a:schemeClr val="accent2">
                    <a:lumMod val="75000"/>
                  </a:schemeClr>
                </a:solidFill>
                <a:latin typeface="Cambria" pitchFamily="18" charset="0"/>
              </a:rPr>
              <a:t> </a:t>
            </a:r>
            <a:r>
              <a:rPr lang="fr-FR" dirty="0" err="1">
                <a:ln w="18415" cmpd="sng">
                  <a:solidFill>
                    <a:schemeClr val="accent2">
                      <a:lumMod val="75000"/>
                    </a:schemeClr>
                  </a:solidFill>
                  <a:prstDash val="solid"/>
                </a:ln>
                <a:solidFill>
                  <a:schemeClr val="accent2">
                    <a:lumMod val="75000"/>
                  </a:schemeClr>
                </a:solidFill>
                <a:latin typeface="Cambria" pitchFamily="18" charset="0"/>
              </a:rPr>
              <a:t>Inhibiting</a:t>
            </a:r>
            <a:r>
              <a:rPr lang="fr-FR" dirty="0">
                <a:ln w="18415" cmpd="sng">
                  <a:solidFill>
                    <a:schemeClr val="accent2">
                      <a:lumMod val="75000"/>
                    </a:schemeClr>
                  </a:solidFill>
                  <a:prstDash val="solid"/>
                </a:ln>
                <a:solidFill>
                  <a:schemeClr val="accent2">
                    <a:lumMod val="75000"/>
                  </a:schemeClr>
                </a:solidFill>
                <a:latin typeface="Cambria" pitchFamily="18" charset="0"/>
              </a:rPr>
              <a:t> Factor) </a:t>
            </a:r>
          </a:p>
        </p:txBody>
      </p:sp>
      <p:cxnSp>
        <p:nvCxnSpPr>
          <p:cNvPr id="79" name="Connecteur droit avec flèche 78"/>
          <p:cNvCxnSpPr/>
          <p:nvPr/>
        </p:nvCxnSpPr>
        <p:spPr>
          <a:xfrm>
            <a:off x="6359164" y="5529648"/>
            <a:ext cx="3" cy="40336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0" name="ZoneTexte 79"/>
          <p:cNvSpPr txBox="1"/>
          <p:nvPr/>
        </p:nvSpPr>
        <p:spPr>
          <a:xfrm>
            <a:off x="5725563" y="5830863"/>
            <a:ext cx="144016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Prolactine</a:t>
            </a:r>
            <a:endParaRPr lang="fr-FR" dirty="0">
              <a:ln w="18415" cmpd="sng">
                <a:solidFill>
                  <a:schemeClr val="tx1"/>
                </a:solidFill>
                <a:prstDash val="solid"/>
              </a:ln>
              <a:latin typeface="Cambria" pitchFamily="18" charset="0"/>
            </a:endParaRPr>
          </a:p>
        </p:txBody>
      </p:sp>
      <p:cxnSp>
        <p:nvCxnSpPr>
          <p:cNvPr id="83" name="Connecteur droit 82"/>
          <p:cNvCxnSpPr/>
          <p:nvPr/>
        </p:nvCxnSpPr>
        <p:spPr>
          <a:xfrm>
            <a:off x="6055087" y="5624592"/>
            <a:ext cx="697234" cy="6607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ZoneTexte 33"/>
          <p:cNvSpPr txBox="1"/>
          <p:nvPr/>
        </p:nvSpPr>
        <p:spPr>
          <a:xfrm>
            <a:off x="2143108" y="428604"/>
            <a:ext cx="185738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2.2. Régulation</a:t>
            </a:r>
            <a:endParaRPr lang="fr-FR" dirty="0" smtClean="0">
              <a:ln w="18415" cmpd="sng">
                <a:solidFill>
                  <a:sysClr val="windowText" lastClr="000000"/>
                </a:solidFill>
                <a:prstDash val="solid"/>
              </a:ln>
              <a:solidFill>
                <a:sysClr val="windowText" lastClr="000000"/>
              </a:solidFill>
              <a:latin typeface="Cambria" pitchFamily="18" charset="0"/>
            </a:endParaRPr>
          </a:p>
        </p:txBody>
      </p:sp>
      <p:sp>
        <p:nvSpPr>
          <p:cNvPr id="82" name="ZoneTexte 21"/>
          <p:cNvSpPr txBox="1"/>
          <p:nvPr/>
        </p:nvSpPr>
        <p:spPr>
          <a:xfrm>
            <a:off x="736008"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472675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8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4.44444E-6 -3.22073E-6 L -0.00572 0.05947 C -0.00677 0.07312 -0.00364 0.08908 0.00191 0.10528 C 0.00816 0.12356 0.01511 0.13651 0.02362 0.14415 L 0.06164 0.18024 " pathEditMode="relative" rAng="3919220" ptsTypes="FffFF">
                                      <p:cBhvr>
                                        <p:cTn id="10" dur="2000" fill="hold"/>
                                        <p:tgtEl>
                                          <p:spTgt spid="42"/>
                                        </p:tgtEl>
                                        <p:attrNameLst>
                                          <p:attrName>ppt_x</p:attrName>
                                          <p:attrName>ppt_y</p:attrName>
                                        </p:attrNameLst>
                                      </p:cBhvr>
                                      <p:rCtr x="1684" y="9857"/>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3108 0.00509 L -0.04063 0.05137 C -0.04323 0.06085 -0.04358 0.07589 -0.04289 0.09047 C -0.04202 0.10805 -0.04045 0.12147 -0.03681 0.13026 L -0.0224 0.17631 " pathEditMode="relative" rAng="5178302" ptsTypes="FffFF">
                                      <p:cBhvr>
                                        <p:cTn id="14" dur="2000" fill="hold"/>
                                        <p:tgtEl>
                                          <p:spTgt spid="68"/>
                                        </p:tgtEl>
                                        <p:attrNameLst>
                                          <p:attrName>ppt_x</p:attrName>
                                          <p:attrName>ppt_y</p:attrName>
                                        </p:attrNameLst>
                                      </p:cBhvr>
                                      <p:rCtr x="-365" y="8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8"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2050" name="Picture 2" descr="http://www.oncolixbio.com/img8.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640" t="26815" r="49454" b="48809"/>
          <a:stretch/>
        </p:blipFill>
        <p:spPr bwMode="auto">
          <a:xfrm>
            <a:off x="1460298" y="1142984"/>
            <a:ext cx="6326412" cy="2857520"/>
          </a:xfrm>
          <a:prstGeom prst="roundRect">
            <a:avLst>
              <a:gd name="adj" fmla="val 91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2052" name="Picture 4" descr="C:\Users\admin\Desktop\PPT images\3nce.pn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7910" b="31433"/>
          <a:stretch/>
        </p:blipFill>
        <p:spPr bwMode="auto">
          <a:xfrm>
            <a:off x="2464776" y="4092411"/>
            <a:ext cx="4441676" cy="269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2" name="ZoneTexte 1"/>
          <p:cNvSpPr txBox="1"/>
          <p:nvPr/>
        </p:nvSpPr>
        <p:spPr>
          <a:xfrm>
            <a:off x="6131666" y="5892611"/>
            <a:ext cx="100811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D1</a:t>
            </a:r>
            <a:endParaRPr lang="fr-FR" dirty="0">
              <a:ln w="18415" cmpd="sng">
                <a:solidFill>
                  <a:schemeClr val="tx1"/>
                </a:solidFill>
                <a:prstDash val="solid"/>
              </a:ln>
              <a:latin typeface="Cambria" pitchFamily="18" charset="0"/>
            </a:endParaRPr>
          </a:p>
        </p:txBody>
      </p:sp>
      <p:sp>
        <p:nvSpPr>
          <p:cNvPr id="3" name="ZoneTexte 2"/>
          <p:cNvSpPr txBox="1"/>
          <p:nvPr/>
        </p:nvSpPr>
        <p:spPr>
          <a:xfrm>
            <a:off x="2620667" y="6429396"/>
            <a:ext cx="80832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D2</a:t>
            </a:r>
            <a:endParaRPr lang="fr-FR" dirty="0">
              <a:ln w="18415" cmpd="sng">
                <a:solidFill>
                  <a:schemeClr val="tx1"/>
                </a:solidFill>
                <a:prstDash val="solid"/>
              </a:ln>
              <a:latin typeface="Cambria" pitchFamily="18" charset="0"/>
            </a:endParaRPr>
          </a:p>
        </p:txBody>
      </p:sp>
      <p:sp>
        <p:nvSpPr>
          <p:cNvPr id="18" name="ZoneTexte 17"/>
          <p:cNvSpPr txBox="1"/>
          <p:nvPr/>
        </p:nvSpPr>
        <p:spPr>
          <a:xfrm>
            <a:off x="3639271" y="1716147"/>
            <a:ext cx="80832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D2</a:t>
            </a:r>
            <a:endParaRPr lang="fr-FR" dirty="0">
              <a:ln w="18415" cmpd="sng">
                <a:solidFill>
                  <a:schemeClr val="tx1"/>
                </a:solidFill>
                <a:prstDash val="solid"/>
              </a:ln>
              <a:latin typeface="Cambria" pitchFamily="18" charset="0"/>
            </a:endParaRPr>
          </a:p>
        </p:txBody>
      </p:sp>
      <p:sp>
        <p:nvSpPr>
          <p:cNvPr id="20" name="ZoneTexte 19"/>
          <p:cNvSpPr txBox="1"/>
          <p:nvPr/>
        </p:nvSpPr>
        <p:spPr>
          <a:xfrm>
            <a:off x="4763514" y="1716147"/>
            <a:ext cx="1008112"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D1</a:t>
            </a:r>
            <a:endParaRPr lang="fr-FR" dirty="0">
              <a:ln w="18415" cmpd="sng">
                <a:solidFill>
                  <a:schemeClr val="tx1"/>
                </a:solidFill>
                <a:prstDash val="solid"/>
              </a:ln>
              <a:latin typeface="Cambria" pitchFamily="18" charset="0"/>
            </a:endParaRPr>
          </a:p>
        </p:txBody>
      </p:sp>
      <p:sp>
        <p:nvSpPr>
          <p:cNvPr id="4" name="ZoneTexte 3"/>
          <p:cNvSpPr txBox="1"/>
          <p:nvPr/>
        </p:nvSpPr>
        <p:spPr>
          <a:xfrm>
            <a:off x="3643306" y="4299143"/>
            <a:ext cx="1232255"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PRL</a:t>
            </a:r>
            <a:endParaRPr lang="fr-FR" dirty="0">
              <a:ln w="18415" cmpd="sng">
                <a:solidFill>
                  <a:schemeClr val="tx1"/>
                </a:solidFill>
                <a:prstDash val="solid"/>
              </a:ln>
              <a:latin typeface="Cambria" pitchFamily="18" charset="0"/>
            </a:endParaRPr>
          </a:p>
        </p:txBody>
      </p:sp>
      <p:sp>
        <p:nvSpPr>
          <p:cNvPr id="6" name="Accolade fermante 5"/>
          <p:cNvSpPr/>
          <p:nvPr/>
        </p:nvSpPr>
        <p:spPr>
          <a:xfrm>
            <a:off x="5063723" y="2085479"/>
            <a:ext cx="203847" cy="78279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21" name="Accolade fermante 20"/>
          <p:cNvSpPr/>
          <p:nvPr/>
        </p:nvSpPr>
        <p:spPr>
          <a:xfrm>
            <a:off x="4744429" y="2979644"/>
            <a:ext cx="327637" cy="735108"/>
          </a:xfrm>
          <a:prstGeom prst="righ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22" name="Accolade fermante 21"/>
          <p:cNvSpPr/>
          <p:nvPr/>
        </p:nvSpPr>
        <p:spPr>
          <a:xfrm rot="10800000">
            <a:off x="3960752" y="3583057"/>
            <a:ext cx="254058" cy="346008"/>
          </a:xfrm>
          <a:prstGeom prst="rightBrace">
            <a:avLst/>
          </a:prstGeom>
          <a:ln>
            <a:solidFill>
              <a:srgbClr val="00B05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7" name="ZoneTexte 6"/>
          <p:cNvSpPr txBox="1"/>
          <p:nvPr/>
        </p:nvSpPr>
        <p:spPr>
          <a:xfrm>
            <a:off x="1500166" y="3643314"/>
            <a:ext cx="3143273"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Domaine cytoplasmique</a:t>
            </a:r>
            <a:endParaRPr lang="fr-FR" dirty="0">
              <a:ln w="18415" cmpd="sng">
                <a:solidFill>
                  <a:schemeClr val="tx1"/>
                </a:solidFill>
                <a:prstDash val="solid"/>
              </a:ln>
              <a:latin typeface="Cambria" pitchFamily="18" charset="0"/>
            </a:endParaRPr>
          </a:p>
        </p:txBody>
      </p:sp>
      <p:sp>
        <p:nvSpPr>
          <p:cNvPr id="9" name="ZoneTexte 8"/>
          <p:cNvSpPr txBox="1"/>
          <p:nvPr/>
        </p:nvSpPr>
        <p:spPr>
          <a:xfrm>
            <a:off x="5267570" y="2080024"/>
            <a:ext cx="1733322" cy="646331"/>
          </a:xfrm>
          <a:prstGeom prst="rect">
            <a:avLst/>
          </a:prstGeom>
          <a:noFill/>
        </p:spPr>
        <p:txBody>
          <a:bodyPr wrap="square" rtlCol="0">
            <a:spAutoFit/>
          </a:bodyPr>
          <a:lstStyle/>
          <a:p>
            <a:r>
              <a:rPr lang="fr-FR" dirty="0">
                <a:ln w="18415" cmpd="sng">
                  <a:solidFill>
                    <a:schemeClr val="tx1"/>
                  </a:solidFill>
                  <a:prstDash val="solid"/>
                </a:ln>
                <a:latin typeface="Cambria" pitchFamily="18" charset="0"/>
              </a:rPr>
              <a:t>D</a:t>
            </a:r>
            <a:r>
              <a:rPr lang="fr-FR" dirty="0" smtClean="0">
                <a:ln w="18415" cmpd="sng">
                  <a:solidFill>
                    <a:schemeClr val="tx1"/>
                  </a:solidFill>
                  <a:prstDash val="solid"/>
                </a:ln>
                <a:latin typeface="Cambria" pitchFamily="18" charset="0"/>
              </a:rPr>
              <a:t>omaine </a:t>
            </a:r>
            <a:r>
              <a:rPr lang="fr-FR" dirty="0">
                <a:ln w="18415" cmpd="sng">
                  <a:solidFill>
                    <a:schemeClr val="tx1"/>
                  </a:solidFill>
                  <a:prstDash val="solid"/>
                </a:ln>
                <a:latin typeface="Cambria" pitchFamily="18" charset="0"/>
              </a:rPr>
              <a:t>extracellulaire</a:t>
            </a:r>
          </a:p>
        </p:txBody>
      </p:sp>
      <p:sp>
        <p:nvSpPr>
          <p:cNvPr id="10" name="ZoneTexte 9"/>
          <p:cNvSpPr txBox="1"/>
          <p:nvPr/>
        </p:nvSpPr>
        <p:spPr>
          <a:xfrm>
            <a:off x="4857752" y="3571876"/>
            <a:ext cx="3143272" cy="369332"/>
          </a:xfrm>
          <a:prstGeom prst="rect">
            <a:avLst/>
          </a:prstGeom>
          <a:noFill/>
        </p:spPr>
        <p:txBody>
          <a:bodyPr wrap="square" rtlCol="0">
            <a:spAutoFit/>
          </a:bodyPr>
          <a:lstStyle/>
          <a:p>
            <a:r>
              <a:rPr lang="fr-FR" dirty="0">
                <a:ln w="18415" cmpd="sng">
                  <a:solidFill>
                    <a:schemeClr val="tx1"/>
                  </a:solidFill>
                  <a:prstDash val="solid"/>
                </a:ln>
                <a:latin typeface="Cambria" pitchFamily="18" charset="0"/>
              </a:rPr>
              <a:t>D</a:t>
            </a:r>
            <a:r>
              <a:rPr lang="fr-FR" dirty="0" smtClean="0">
                <a:ln w="18415" cmpd="sng">
                  <a:solidFill>
                    <a:schemeClr val="tx1"/>
                  </a:solidFill>
                  <a:prstDash val="solid"/>
                </a:ln>
                <a:latin typeface="Cambria" pitchFamily="18" charset="0"/>
              </a:rPr>
              <a:t>omaine </a:t>
            </a:r>
            <a:r>
              <a:rPr lang="fr-FR" dirty="0">
                <a:ln w="18415" cmpd="sng">
                  <a:solidFill>
                    <a:schemeClr val="tx1"/>
                  </a:solidFill>
                  <a:prstDash val="solid"/>
                </a:ln>
                <a:latin typeface="Cambria" pitchFamily="18" charset="0"/>
              </a:rPr>
              <a:t>transmembranaire </a:t>
            </a:r>
          </a:p>
        </p:txBody>
      </p:sp>
      <p:sp>
        <p:nvSpPr>
          <p:cNvPr id="11" name="ZoneTexte 10"/>
          <p:cNvSpPr txBox="1"/>
          <p:nvPr/>
        </p:nvSpPr>
        <p:spPr>
          <a:xfrm>
            <a:off x="4904076" y="1204665"/>
            <a:ext cx="319294" cy="553998"/>
          </a:xfrm>
          <a:prstGeom prst="rect">
            <a:avLst/>
          </a:prstGeom>
          <a:noFill/>
        </p:spPr>
        <p:txBody>
          <a:bodyPr wrap="square" rtlCol="0">
            <a:spAutoFit/>
          </a:bodyPr>
          <a:lstStyle/>
          <a:p>
            <a:r>
              <a:rPr lang="fr-FR" sz="3000" b="1" dirty="0">
                <a:solidFill>
                  <a:srgbClr val="FF0000"/>
                </a:solidFill>
              </a:rPr>
              <a:t>e</a:t>
            </a:r>
          </a:p>
        </p:txBody>
      </p:sp>
      <p:sp>
        <p:nvSpPr>
          <p:cNvPr id="25" name="ZoneTexte 33"/>
          <p:cNvSpPr txBox="1"/>
          <p:nvPr/>
        </p:nvSpPr>
        <p:spPr>
          <a:xfrm>
            <a:off x="1857356" y="428604"/>
            <a:ext cx="3643338"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 </a:t>
            </a:r>
            <a:r>
              <a:rPr lang="fr-FR" dirty="0" smtClean="0">
                <a:ln w="18415" cmpd="sng">
                  <a:solidFill>
                    <a:sysClr val="windowText" lastClr="000000"/>
                  </a:solidFill>
                  <a:prstDash val="solid"/>
                </a:ln>
                <a:solidFill>
                  <a:sysClr val="windowText" lastClr="000000"/>
                </a:solidFill>
                <a:latin typeface="Cambria" pitchFamily="18" charset="0"/>
              </a:rPr>
              <a:t>3</a:t>
            </a:r>
            <a:r>
              <a:rPr lang="fr-FR" dirty="0" smtClean="0">
                <a:ln w="18415" cmpd="sng">
                  <a:solidFill>
                    <a:sysClr val="windowText" lastClr="000000"/>
                  </a:solidFill>
                  <a:prstDash val="solid"/>
                </a:ln>
                <a:solidFill>
                  <a:sysClr val="windowText" lastClr="000000"/>
                </a:solidFill>
                <a:latin typeface="Cambria" pitchFamily="18" charset="0"/>
              </a:rPr>
              <a:t>. Les récepteurs de la Prolactine</a:t>
            </a:r>
            <a:endParaRPr lang="fr-FR" dirty="0" smtClean="0">
              <a:ln w="18415" cmpd="sng">
                <a:solidFill>
                  <a:sysClr val="windowText" lastClr="000000"/>
                </a:solidFill>
                <a:prstDash val="solid"/>
              </a:ln>
              <a:solidFill>
                <a:sysClr val="windowText" lastClr="000000"/>
              </a:solidFill>
              <a:latin typeface="Cambria" pitchFamily="18" charset="0"/>
            </a:endParaRPr>
          </a:p>
        </p:txBody>
      </p:sp>
      <p:sp>
        <p:nvSpPr>
          <p:cNvPr id="26" name="ZoneTexte 21"/>
          <p:cNvSpPr txBox="1"/>
          <p:nvPr/>
        </p:nvSpPr>
        <p:spPr>
          <a:xfrm>
            <a:off x="45025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563439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Rectangle à coins arrondis 1"/>
          <p:cNvSpPr/>
          <p:nvPr/>
        </p:nvSpPr>
        <p:spPr>
          <a:xfrm>
            <a:off x="179512" y="1071654"/>
            <a:ext cx="2894785" cy="264537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n w="18415" cmpd="sng">
                  <a:solidFill>
                    <a:srgbClr val="002060"/>
                  </a:solidFill>
                  <a:prstDash val="solid"/>
                </a:ln>
                <a:solidFill>
                  <a:srgbClr val="0070C0"/>
                </a:solidFill>
                <a:latin typeface="Cambria" pitchFamily="18" charset="0"/>
              </a:rPr>
              <a:t>Sur le testicule:</a:t>
            </a:r>
          </a:p>
          <a:p>
            <a:pPr algn="ctr"/>
            <a:r>
              <a:rPr lang="fr-FR" dirty="0" smtClean="0">
                <a:ln w="18415" cmpd="sng">
                  <a:solidFill>
                    <a:schemeClr val="tx1"/>
                  </a:solidFill>
                  <a:prstDash val="solid"/>
                </a:ln>
                <a:solidFill>
                  <a:schemeClr val="tx1"/>
                </a:solidFill>
                <a:latin typeface="Cambria" pitchFamily="18" charset="0"/>
              </a:rPr>
              <a:t>Augmente les R-LH au n° de Leydig  et ↑ la </a:t>
            </a:r>
            <a:r>
              <a:rPr lang="fr-FR" dirty="0" err="1" smtClean="0">
                <a:ln w="18415" cmpd="sng">
                  <a:solidFill>
                    <a:schemeClr val="tx1"/>
                  </a:solidFill>
                  <a:prstDash val="solid"/>
                </a:ln>
                <a:solidFill>
                  <a:schemeClr val="tx1"/>
                </a:solidFill>
                <a:latin typeface="Cambria" pitchFamily="18" charset="0"/>
              </a:rPr>
              <a:t>Testosterone</a:t>
            </a:r>
            <a:endParaRPr lang="fr-FR" dirty="0" smtClean="0">
              <a:ln w="18415" cmpd="sng">
                <a:solidFill>
                  <a:schemeClr val="tx1"/>
                </a:solidFill>
                <a:prstDash val="solid"/>
              </a:ln>
              <a:solidFill>
                <a:schemeClr val="tx1"/>
              </a:solidFill>
              <a:latin typeface="Cambria" pitchFamily="18" charset="0"/>
            </a:endParaRPr>
          </a:p>
          <a:p>
            <a:pPr algn="ctr"/>
            <a:r>
              <a:rPr lang="fr-FR" dirty="0" smtClean="0">
                <a:ln w="18415" cmpd="sng">
                  <a:solidFill>
                    <a:schemeClr val="tx1"/>
                  </a:solidFill>
                  <a:prstDash val="solid"/>
                </a:ln>
                <a:solidFill>
                  <a:schemeClr val="tx1"/>
                </a:solidFill>
                <a:latin typeface="Cambria" pitchFamily="18" charset="0"/>
              </a:rPr>
              <a:t>A forte dose inhibe l’activité </a:t>
            </a:r>
            <a:r>
              <a:rPr lang="fr-FR" dirty="0">
                <a:ln w="18415" cmpd="sng">
                  <a:solidFill>
                    <a:schemeClr val="tx1"/>
                  </a:solidFill>
                  <a:prstDash val="solid"/>
                </a:ln>
                <a:solidFill>
                  <a:schemeClr val="tx1"/>
                </a:solidFill>
                <a:latin typeface="Cambria" pitchFamily="18" charset="0"/>
              </a:rPr>
              <a:t>5-α réductase </a:t>
            </a:r>
          </a:p>
        </p:txBody>
      </p:sp>
      <p:sp>
        <p:nvSpPr>
          <p:cNvPr id="12" name="Rectangle à coins arrondis 11"/>
          <p:cNvSpPr/>
          <p:nvPr/>
        </p:nvSpPr>
        <p:spPr>
          <a:xfrm>
            <a:off x="6112939" y="1071654"/>
            <a:ext cx="2923557" cy="264537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ln w="18415" cmpd="sng">
                  <a:solidFill>
                    <a:schemeClr val="accent4">
                      <a:lumMod val="75000"/>
                    </a:schemeClr>
                  </a:solidFill>
                  <a:prstDash val="solid"/>
                </a:ln>
                <a:solidFill>
                  <a:schemeClr val="accent4">
                    <a:lumMod val="75000"/>
                  </a:schemeClr>
                </a:solidFill>
                <a:latin typeface="Cambria" pitchFamily="18" charset="0"/>
              </a:rPr>
              <a:t>S</a:t>
            </a:r>
            <a:r>
              <a:rPr lang="fr-FR" dirty="0" smtClean="0">
                <a:ln w="18415" cmpd="sng">
                  <a:solidFill>
                    <a:schemeClr val="accent4">
                      <a:lumMod val="75000"/>
                    </a:schemeClr>
                  </a:solidFill>
                  <a:prstDash val="solid"/>
                </a:ln>
                <a:solidFill>
                  <a:schemeClr val="accent4">
                    <a:lumMod val="75000"/>
                  </a:schemeClr>
                </a:solidFill>
                <a:latin typeface="Cambria" pitchFamily="18" charset="0"/>
              </a:rPr>
              <a:t>ur </a:t>
            </a:r>
            <a:r>
              <a:rPr lang="fr-FR" dirty="0">
                <a:ln w="18415" cmpd="sng">
                  <a:solidFill>
                    <a:schemeClr val="accent4">
                      <a:lumMod val="75000"/>
                    </a:schemeClr>
                  </a:solidFill>
                  <a:prstDash val="solid"/>
                </a:ln>
                <a:solidFill>
                  <a:schemeClr val="accent4">
                    <a:lumMod val="75000"/>
                  </a:schemeClr>
                </a:solidFill>
                <a:latin typeface="Cambria" pitchFamily="18" charset="0"/>
              </a:rPr>
              <a:t>la glande </a:t>
            </a:r>
            <a:r>
              <a:rPr lang="fr-FR" dirty="0" smtClean="0">
                <a:ln w="18415" cmpd="sng">
                  <a:solidFill>
                    <a:schemeClr val="accent4">
                      <a:lumMod val="75000"/>
                    </a:schemeClr>
                  </a:solidFill>
                  <a:prstDash val="solid"/>
                </a:ln>
                <a:solidFill>
                  <a:schemeClr val="accent4">
                    <a:lumMod val="75000"/>
                  </a:schemeClr>
                </a:solidFill>
                <a:latin typeface="Cambria" pitchFamily="18" charset="0"/>
              </a:rPr>
              <a:t>mammaire:</a:t>
            </a:r>
          </a:p>
          <a:p>
            <a:pPr algn="ctr"/>
            <a:r>
              <a:rPr lang="fr-FR" dirty="0" smtClean="0">
                <a:ln w="18415" cmpd="sng">
                  <a:solidFill>
                    <a:schemeClr val="tx1"/>
                  </a:solidFill>
                  <a:prstDash val="solid"/>
                </a:ln>
                <a:solidFill>
                  <a:schemeClr val="tx1"/>
                </a:solidFill>
                <a:latin typeface="Cambria" pitchFamily="18" charset="0"/>
              </a:rPr>
              <a:t>La croissance de la </a:t>
            </a:r>
            <a:r>
              <a:rPr lang="fr-FR" dirty="0" err="1" smtClean="0">
                <a:ln w="18415" cmpd="sng">
                  <a:solidFill>
                    <a:schemeClr val="tx1"/>
                  </a:solidFill>
                  <a:prstDash val="solid"/>
                </a:ln>
                <a:solidFill>
                  <a:schemeClr val="tx1"/>
                </a:solidFill>
                <a:latin typeface="Cambria" pitchFamily="18" charset="0"/>
              </a:rPr>
              <a:t>gld</a:t>
            </a:r>
            <a:endParaRPr lang="fr-FR" dirty="0" smtClean="0">
              <a:ln w="18415" cmpd="sng">
                <a:solidFill>
                  <a:schemeClr val="tx1"/>
                </a:solidFill>
                <a:prstDash val="solid"/>
              </a:ln>
              <a:solidFill>
                <a:schemeClr val="tx1"/>
              </a:solidFill>
              <a:latin typeface="Cambria" pitchFamily="18" charset="0"/>
            </a:endParaRPr>
          </a:p>
          <a:p>
            <a:pPr algn="ctr"/>
            <a:r>
              <a:rPr lang="fr-FR" dirty="0" smtClean="0">
                <a:ln w="18415" cmpd="sng">
                  <a:solidFill>
                    <a:schemeClr val="tx1"/>
                  </a:solidFill>
                  <a:prstDash val="solid"/>
                </a:ln>
                <a:solidFill>
                  <a:schemeClr val="tx1"/>
                </a:solidFill>
                <a:latin typeface="Cambria" pitchFamily="18" charset="0"/>
              </a:rPr>
              <a:t>L’initiation de la lactation</a:t>
            </a:r>
          </a:p>
          <a:p>
            <a:pPr algn="ctr"/>
            <a:r>
              <a:rPr lang="fr-FR" dirty="0" smtClean="0">
                <a:ln w="18415" cmpd="sng">
                  <a:solidFill>
                    <a:schemeClr val="tx1"/>
                  </a:solidFill>
                  <a:prstDash val="solid"/>
                </a:ln>
                <a:solidFill>
                  <a:schemeClr val="tx1"/>
                </a:solidFill>
                <a:latin typeface="Cambria" pitchFamily="18" charset="0"/>
              </a:rPr>
              <a:t>L’élaboration des protéines du lait</a:t>
            </a:r>
            <a:r>
              <a:rPr lang="fr-FR" dirty="0">
                <a:ln w="18415" cmpd="sng">
                  <a:solidFill>
                    <a:schemeClr val="tx1"/>
                  </a:solidFill>
                  <a:prstDash val="solid"/>
                </a:ln>
                <a:solidFill>
                  <a:schemeClr val="tx1"/>
                </a:solidFill>
                <a:latin typeface="Cambria" pitchFamily="18" charset="0"/>
              </a:rPr>
              <a:t> </a:t>
            </a:r>
          </a:p>
        </p:txBody>
      </p:sp>
      <p:sp>
        <p:nvSpPr>
          <p:cNvPr id="13" name="Rectangle à coins arrondis 12"/>
          <p:cNvSpPr/>
          <p:nvPr/>
        </p:nvSpPr>
        <p:spPr>
          <a:xfrm>
            <a:off x="6075325" y="3882840"/>
            <a:ext cx="2961171" cy="265766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ln w="18415" cmpd="sng">
                  <a:solidFill>
                    <a:schemeClr val="tx2">
                      <a:lumMod val="60000"/>
                      <a:lumOff val="40000"/>
                    </a:schemeClr>
                  </a:solidFill>
                  <a:prstDash val="solid"/>
                </a:ln>
                <a:solidFill>
                  <a:schemeClr val="tx2">
                    <a:lumMod val="60000"/>
                    <a:lumOff val="40000"/>
                  </a:schemeClr>
                </a:solidFill>
                <a:latin typeface="Cambria" pitchFamily="18" charset="0"/>
              </a:rPr>
              <a:t>Sur la </a:t>
            </a:r>
            <a:r>
              <a:rPr lang="fr-FR" dirty="0">
                <a:ln w="18415" cmpd="sng">
                  <a:solidFill>
                    <a:schemeClr val="tx2">
                      <a:lumMod val="60000"/>
                      <a:lumOff val="40000"/>
                    </a:schemeClr>
                  </a:solidFill>
                  <a:prstDash val="solid"/>
                </a:ln>
                <a:solidFill>
                  <a:schemeClr val="tx2">
                    <a:lumMod val="60000"/>
                    <a:lumOff val="40000"/>
                  </a:schemeClr>
                </a:solidFill>
                <a:latin typeface="Cambria" pitchFamily="18" charset="0"/>
              </a:rPr>
              <a:t>glande </a:t>
            </a:r>
            <a:r>
              <a:rPr lang="fr-FR" dirty="0" smtClean="0">
                <a:ln w="18415" cmpd="sng">
                  <a:solidFill>
                    <a:schemeClr val="tx2">
                      <a:lumMod val="60000"/>
                      <a:lumOff val="40000"/>
                    </a:schemeClr>
                  </a:solidFill>
                  <a:prstDash val="solid"/>
                </a:ln>
                <a:solidFill>
                  <a:schemeClr val="tx2">
                    <a:lumMod val="60000"/>
                    <a:lumOff val="40000"/>
                  </a:schemeClr>
                </a:solidFill>
                <a:latin typeface="Cambria" pitchFamily="18" charset="0"/>
              </a:rPr>
              <a:t>surrénale:</a:t>
            </a:r>
          </a:p>
          <a:p>
            <a:pPr algn="ctr"/>
            <a:r>
              <a:rPr lang="fr-FR" dirty="0" smtClean="0">
                <a:ln w="18415" cmpd="sng">
                  <a:solidFill>
                    <a:schemeClr val="tx1"/>
                  </a:solidFill>
                  <a:prstDash val="solid"/>
                </a:ln>
                <a:solidFill>
                  <a:schemeClr val="tx1"/>
                </a:solidFill>
                <a:latin typeface="Cambria" pitchFamily="18" charset="0"/>
              </a:rPr>
              <a:t>Augmentation des concentrations du cortisol et d’aldostérone </a:t>
            </a:r>
            <a:r>
              <a:rPr lang="fr-FR" dirty="0">
                <a:ln w="18415" cmpd="sng">
                  <a:solidFill>
                    <a:schemeClr val="tx1"/>
                  </a:solidFill>
                  <a:prstDash val="solid"/>
                </a:ln>
                <a:solidFill>
                  <a:schemeClr val="tx1"/>
                </a:solidFill>
                <a:latin typeface="Cambria" pitchFamily="18" charset="0"/>
              </a:rPr>
              <a:t> </a:t>
            </a:r>
          </a:p>
        </p:txBody>
      </p:sp>
      <p:sp>
        <p:nvSpPr>
          <p:cNvPr id="14" name="Rectangle à coins arrondis 13"/>
          <p:cNvSpPr/>
          <p:nvPr/>
        </p:nvSpPr>
        <p:spPr>
          <a:xfrm>
            <a:off x="179512" y="3882840"/>
            <a:ext cx="2894785" cy="273042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000" dirty="0" smtClean="0">
                <a:ln w="18415" cmpd="sng">
                  <a:solidFill>
                    <a:srgbClr val="00B050"/>
                  </a:solidFill>
                  <a:prstDash val="solid"/>
                </a:ln>
                <a:solidFill>
                  <a:srgbClr val="00B050"/>
                </a:solidFill>
                <a:latin typeface="Cambria" pitchFamily="18" charset="0"/>
              </a:rPr>
              <a:t>Sur l’ovaire:</a:t>
            </a:r>
          </a:p>
          <a:p>
            <a:pPr algn="ctr"/>
            <a:r>
              <a:rPr lang="fr-FR" dirty="0" smtClean="0">
                <a:ln w="18415" cmpd="sng">
                  <a:solidFill>
                    <a:schemeClr val="tx1"/>
                  </a:solidFill>
                  <a:prstDash val="solid"/>
                </a:ln>
                <a:solidFill>
                  <a:schemeClr val="tx1"/>
                </a:solidFill>
                <a:latin typeface="Cambria" pitchFamily="18" charset="0"/>
              </a:rPr>
              <a:t>Assure la maturation es ovocytes</a:t>
            </a:r>
          </a:p>
          <a:p>
            <a:pPr algn="ctr"/>
            <a:r>
              <a:rPr lang="fr-FR" dirty="0" smtClean="0">
                <a:ln w="18415" cmpd="sng">
                  <a:solidFill>
                    <a:schemeClr val="tx1"/>
                  </a:solidFill>
                  <a:prstDash val="solid"/>
                </a:ln>
                <a:solidFill>
                  <a:schemeClr val="tx1"/>
                </a:solidFill>
                <a:latin typeface="Cambria" pitchFamily="18" charset="0"/>
              </a:rPr>
              <a:t>Favorise les ovariens à faible dose, alors qu’à forte dose , elle les inhibe</a:t>
            </a:r>
          </a:p>
          <a:p>
            <a:pPr algn="ctr"/>
            <a:r>
              <a:rPr lang="fr-FR" dirty="0" smtClean="0">
                <a:ln w="18415" cmpd="sng">
                  <a:solidFill>
                    <a:schemeClr val="tx1"/>
                  </a:solidFill>
                  <a:prstDash val="solid"/>
                </a:ln>
                <a:solidFill>
                  <a:schemeClr val="tx1"/>
                </a:solidFill>
                <a:latin typeface="Cambria" pitchFamily="18" charset="0"/>
              </a:rPr>
              <a:t>Assure un effet </a:t>
            </a:r>
            <a:r>
              <a:rPr lang="fr-FR" dirty="0" err="1" smtClean="0">
                <a:ln w="18415" cmpd="sng">
                  <a:solidFill>
                    <a:schemeClr val="tx1"/>
                  </a:solidFill>
                  <a:prstDash val="solid"/>
                </a:ln>
                <a:solidFill>
                  <a:schemeClr val="tx1"/>
                </a:solidFill>
                <a:latin typeface="Cambria" pitchFamily="18" charset="0"/>
              </a:rPr>
              <a:t>lutéotrophique</a:t>
            </a:r>
            <a:endParaRPr lang="fr-FR" dirty="0">
              <a:ln w="18415" cmpd="sng">
                <a:solidFill>
                  <a:schemeClr val="tx1"/>
                </a:solidFill>
                <a:prstDash val="solid"/>
              </a:ln>
              <a:solidFill>
                <a:schemeClr val="tx1"/>
              </a:solidFill>
              <a:latin typeface="Cambria" pitchFamily="18" charset="0"/>
            </a:endParaRPr>
          </a:p>
        </p:txBody>
      </p:sp>
      <p:sp>
        <p:nvSpPr>
          <p:cNvPr id="15" name="Rectangle à coins arrondis 14"/>
          <p:cNvSpPr/>
          <p:nvPr/>
        </p:nvSpPr>
        <p:spPr>
          <a:xfrm>
            <a:off x="3154719" y="2420888"/>
            <a:ext cx="2822777" cy="29239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ln w="18415" cmpd="sng">
                  <a:solidFill>
                    <a:srgbClr val="C00000"/>
                  </a:solidFill>
                  <a:prstDash val="solid"/>
                </a:ln>
                <a:solidFill>
                  <a:srgbClr val="C00000"/>
                </a:solidFill>
                <a:latin typeface="Cambria" pitchFamily="18" charset="0"/>
              </a:rPr>
              <a:t>S</a:t>
            </a:r>
            <a:r>
              <a:rPr lang="fr-FR" sz="2000" dirty="0" smtClean="0">
                <a:ln w="18415" cmpd="sng">
                  <a:solidFill>
                    <a:srgbClr val="C00000"/>
                  </a:solidFill>
                  <a:prstDash val="solid"/>
                </a:ln>
                <a:solidFill>
                  <a:srgbClr val="C00000"/>
                </a:solidFill>
                <a:latin typeface="Cambria" pitchFamily="18" charset="0"/>
              </a:rPr>
              <a:t>ur </a:t>
            </a:r>
            <a:r>
              <a:rPr lang="fr-FR" sz="2000" dirty="0">
                <a:ln w="18415" cmpd="sng">
                  <a:solidFill>
                    <a:srgbClr val="C00000"/>
                  </a:solidFill>
                  <a:prstDash val="solid"/>
                </a:ln>
                <a:solidFill>
                  <a:srgbClr val="C00000"/>
                </a:solidFill>
                <a:latin typeface="Cambria" pitchFamily="18" charset="0"/>
              </a:rPr>
              <a:t>le système </a:t>
            </a:r>
            <a:r>
              <a:rPr lang="fr-FR" sz="2000" dirty="0" smtClean="0">
                <a:ln w="18415" cmpd="sng">
                  <a:solidFill>
                    <a:srgbClr val="C00000"/>
                  </a:solidFill>
                  <a:prstDash val="solid"/>
                </a:ln>
                <a:solidFill>
                  <a:srgbClr val="C00000"/>
                </a:solidFill>
                <a:latin typeface="Cambria" pitchFamily="18" charset="0"/>
              </a:rPr>
              <a:t>immunitaire:</a:t>
            </a:r>
            <a:endParaRPr lang="fr-FR" dirty="0" smtClean="0">
              <a:ln w="18415" cmpd="sng">
                <a:solidFill>
                  <a:srgbClr val="C00000"/>
                </a:solidFill>
                <a:prstDash val="solid"/>
              </a:ln>
              <a:solidFill>
                <a:srgbClr val="C00000"/>
              </a:solidFill>
              <a:latin typeface="Cambria" pitchFamily="18" charset="0"/>
            </a:endParaRPr>
          </a:p>
          <a:p>
            <a:pPr algn="ctr"/>
            <a:r>
              <a:rPr lang="fr-FR" dirty="0" smtClean="0">
                <a:ln w="18415" cmpd="sng">
                  <a:solidFill>
                    <a:schemeClr val="tx1"/>
                  </a:solidFill>
                  <a:prstDash val="solid"/>
                </a:ln>
                <a:solidFill>
                  <a:schemeClr val="tx1"/>
                </a:solidFill>
                <a:latin typeface="Cambria" pitchFamily="18" charset="0"/>
              </a:rPr>
              <a:t>Restauration de l’immunocompétence</a:t>
            </a:r>
          </a:p>
          <a:p>
            <a:pPr algn="ctr"/>
            <a:r>
              <a:rPr lang="fr-FR" dirty="0" smtClean="0">
                <a:ln w="18415" cmpd="sng">
                  <a:solidFill>
                    <a:schemeClr val="tx1"/>
                  </a:solidFill>
                  <a:prstDash val="solid"/>
                </a:ln>
                <a:solidFill>
                  <a:schemeClr val="tx1"/>
                </a:solidFill>
                <a:latin typeface="Cambria" pitchFamily="18" charset="0"/>
              </a:rPr>
              <a:t>Régule la production d’IL et INF</a:t>
            </a:r>
          </a:p>
          <a:p>
            <a:pPr algn="ctr"/>
            <a:r>
              <a:rPr lang="fr-FR" dirty="0" smtClean="0">
                <a:ln w="18415" cmpd="sng">
                  <a:solidFill>
                    <a:schemeClr val="tx1"/>
                  </a:solidFill>
                  <a:prstDash val="solid"/>
                </a:ln>
                <a:solidFill>
                  <a:schemeClr val="tx1"/>
                </a:solidFill>
                <a:latin typeface="Cambria" pitchFamily="18" charset="0"/>
              </a:rPr>
              <a:t>Améliore l’activité </a:t>
            </a:r>
            <a:r>
              <a:rPr lang="fr-FR" dirty="0" err="1" smtClean="0">
                <a:ln w="18415" cmpd="sng">
                  <a:solidFill>
                    <a:schemeClr val="tx1"/>
                  </a:solidFill>
                  <a:prstDash val="solid"/>
                </a:ln>
                <a:solidFill>
                  <a:schemeClr val="tx1"/>
                </a:solidFill>
                <a:latin typeface="Cambria" pitchFamily="18" charset="0"/>
              </a:rPr>
              <a:t>cytolitique</a:t>
            </a:r>
            <a:r>
              <a:rPr lang="fr-FR" dirty="0" smtClean="0">
                <a:ln w="18415" cmpd="sng">
                  <a:solidFill>
                    <a:schemeClr val="tx1"/>
                  </a:solidFill>
                  <a:prstDash val="solid"/>
                </a:ln>
                <a:solidFill>
                  <a:schemeClr val="tx1"/>
                </a:solidFill>
                <a:latin typeface="Cambria" pitchFamily="18" charset="0"/>
              </a:rPr>
              <a:t> des cellules NK</a:t>
            </a:r>
            <a:r>
              <a:rPr lang="fr-FR" dirty="0">
                <a:ln w="18415" cmpd="sng">
                  <a:solidFill>
                    <a:schemeClr val="tx1"/>
                  </a:solidFill>
                  <a:prstDash val="solid"/>
                </a:ln>
                <a:solidFill>
                  <a:schemeClr val="tx1"/>
                </a:solidFill>
                <a:latin typeface="Cambria" pitchFamily="18" charset="0"/>
              </a:rPr>
              <a:t> </a:t>
            </a:r>
          </a:p>
        </p:txBody>
      </p:sp>
      <p:sp>
        <p:nvSpPr>
          <p:cNvPr id="18" name="ZoneTexte 33"/>
          <p:cNvSpPr txBox="1"/>
          <p:nvPr/>
        </p:nvSpPr>
        <p:spPr>
          <a:xfrm>
            <a:off x="1857356" y="428604"/>
            <a:ext cx="4500594"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2. 4. Actions physiologiques de la Prolactine</a:t>
            </a:r>
            <a:endParaRPr lang="fr-FR" dirty="0" smtClean="0">
              <a:ln w="18415" cmpd="sng">
                <a:solidFill>
                  <a:sysClr val="windowText" lastClr="000000"/>
                </a:solidFill>
                <a:prstDash val="solid"/>
              </a:ln>
              <a:solidFill>
                <a:sysClr val="windowText" lastClr="000000"/>
              </a:solidFill>
              <a:latin typeface="Cambria" pitchFamily="18" charset="0"/>
            </a:endParaRPr>
          </a:p>
        </p:txBody>
      </p:sp>
      <p:sp>
        <p:nvSpPr>
          <p:cNvPr id="20" name="ZoneTexte 21"/>
          <p:cNvSpPr txBox="1"/>
          <p:nvPr/>
        </p:nvSpPr>
        <p:spPr>
          <a:xfrm>
            <a:off x="45025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2.Prolactine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78834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sp>
        <p:nvSpPr>
          <p:cNvPr id="12" name="Rectangle 11"/>
          <p:cNvSpPr/>
          <p:nvPr/>
        </p:nvSpPr>
        <p:spPr>
          <a:xfrm>
            <a:off x="7092280"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0"/>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Tree>
    <p:extLst>
      <p:ext uri="{BB962C8B-B14F-4D97-AF65-F5344CB8AC3E}">
        <p14:creationId xmlns:p14="http://schemas.microsoft.com/office/powerpoint/2010/main" xmlns="" val="1810941373"/>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81044"/>
            <a:ext cx="9144000" cy="6411658"/>
          </a:xfrm>
          <a:prstGeom prst="rect">
            <a:avLst/>
          </a:prstGeom>
        </p:spPr>
      </p:pic>
      <p:sp>
        <p:nvSpPr>
          <p:cNvPr id="17" name="Rectangle 16"/>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8" name="Rectangle 17"/>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9" name="Rectangle 18"/>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21" name="Rectangle 20"/>
          <p:cNvSpPr/>
          <p:nvPr/>
        </p:nvSpPr>
        <p:spPr>
          <a:xfrm>
            <a:off x="5654067"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22" name="Rectangle 21"/>
          <p:cNvSpPr/>
          <p:nvPr/>
        </p:nvSpPr>
        <p:spPr>
          <a:xfrm>
            <a:off x="7094227"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23" name="Rectangle 22"/>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pic>
        <p:nvPicPr>
          <p:cNvPr id="1026" name="Picture 2" descr="C:\Users\admin\Pictures\photos_rat\SAM_1456 - Copi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508" t="21484"/>
          <a:stretch/>
        </p:blipFill>
        <p:spPr bwMode="auto">
          <a:xfrm>
            <a:off x="4786314" y="1000108"/>
            <a:ext cx="3714776" cy="2030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24" name="Image 23" descr="C:\Users\admin\Desktop\cage.jpg"/>
          <p:cNvPicPr/>
          <p:nvPr/>
        </p:nvPicPr>
        <p:blipFill rotWithShape="1">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 uri="{28A0092B-C50C-407E-A947-70E740481C1C}">
                <a14:useLocalDpi xmlns:a14="http://schemas.microsoft.com/office/drawing/2010/main" xmlns="" val="0"/>
              </a:ext>
            </a:extLst>
          </a:blip>
          <a:srcRect t="8572" r="16859"/>
          <a:stretch/>
        </p:blipFill>
        <p:spPr bwMode="auto">
          <a:xfrm>
            <a:off x="500034" y="1071546"/>
            <a:ext cx="3286148"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sp>
        <p:nvSpPr>
          <p:cNvPr id="25" name="ZoneTexte 24"/>
          <p:cNvSpPr txBox="1"/>
          <p:nvPr/>
        </p:nvSpPr>
        <p:spPr>
          <a:xfrm>
            <a:off x="3071802" y="428604"/>
            <a:ext cx="1411559"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ln w="18415" cmpd="sng">
                  <a:solidFill>
                    <a:sysClr val="windowText" lastClr="000000"/>
                  </a:solidFill>
                  <a:prstDash val="solid"/>
                </a:ln>
                <a:solidFill>
                  <a:sysClr val="windowText" lastClr="000000"/>
                </a:solidFill>
                <a:latin typeface="Cambria" pitchFamily="18" charset="0"/>
              </a:rPr>
              <a:t>1</a:t>
            </a:r>
            <a:r>
              <a:rPr lang="fr-FR" dirty="0" smtClean="0">
                <a:ln w="18415" cmpd="sng">
                  <a:solidFill>
                    <a:sysClr val="windowText" lastClr="000000"/>
                  </a:solidFill>
                  <a:prstDash val="solid"/>
                </a:ln>
                <a:solidFill>
                  <a:sysClr val="windowText" lastClr="000000"/>
                </a:solidFill>
                <a:latin typeface="Cambria" pitchFamily="18" charset="0"/>
              </a:rPr>
              <a:t>/ Animaux</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30" name="Rectangle 29"/>
          <p:cNvSpPr/>
          <p:nvPr/>
        </p:nvSpPr>
        <p:spPr>
          <a:xfrm>
            <a:off x="4786314" y="3286124"/>
            <a:ext cx="3857652" cy="571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Nom scientifique de l’animal</a:t>
            </a:r>
            <a:endParaRPr lang="fr-FR" dirty="0">
              <a:ln w="18415" cmpd="sng">
                <a:solidFill>
                  <a:schemeClr val="tx1"/>
                </a:solidFill>
                <a:prstDash val="solid"/>
              </a:ln>
              <a:solidFill>
                <a:schemeClr val="tx1"/>
              </a:solidFill>
              <a:latin typeface="Cambria" pitchFamily="18" charset="0"/>
            </a:endParaRPr>
          </a:p>
        </p:txBody>
      </p:sp>
      <p:sp>
        <p:nvSpPr>
          <p:cNvPr id="34" name="Rectangle 33"/>
          <p:cNvSpPr/>
          <p:nvPr/>
        </p:nvSpPr>
        <p:spPr>
          <a:xfrm>
            <a:off x="2571736" y="6286496"/>
            <a:ext cx="3857652" cy="571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Taxonomie (tableau)</a:t>
            </a:r>
            <a:endParaRPr lang="fr-FR" dirty="0">
              <a:ln w="18415" cmpd="sng">
                <a:solidFill>
                  <a:schemeClr val="tx1"/>
                </a:solidFill>
                <a:prstDash val="solid"/>
              </a:ln>
              <a:solidFill>
                <a:schemeClr val="tx1"/>
              </a:solidFill>
              <a:latin typeface="Cambria" pitchFamily="18" charset="0"/>
            </a:endParaRPr>
          </a:p>
        </p:txBody>
      </p:sp>
      <p:sp>
        <p:nvSpPr>
          <p:cNvPr id="36" name="Rectangle 35"/>
          <p:cNvSpPr/>
          <p:nvPr/>
        </p:nvSpPr>
        <p:spPr>
          <a:xfrm>
            <a:off x="357158" y="3357562"/>
            <a:ext cx="3857652" cy="571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 titre</a:t>
            </a:r>
            <a:endParaRPr lang="fr-FR" dirty="0">
              <a:ln w="18415" cmpd="sng">
                <a:solidFill>
                  <a:schemeClr val="tx1"/>
                </a:solidFill>
                <a:prstDash val="solid"/>
              </a:ln>
              <a:solidFill>
                <a:schemeClr val="tx1"/>
              </a:solidFill>
              <a:latin typeface="Cambria" pitchFamily="18" charset="0"/>
            </a:endParaRPr>
          </a:p>
        </p:txBody>
      </p:sp>
    </p:spTree>
    <p:extLst>
      <p:ext uri="{BB962C8B-B14F-4D97-AF65-F5344CB8AC3E}">
        <p14:creationId xmlns:p14="http://schemas.microsoft.com/office/powerpoint/2010/main" xmlns="" val="142958087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072198" y="0"/>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37" name="Rectangle 36"/>
          <p:cNvSpPr/>
          <p:nvPr/>
        </p:nvSpPr>
        <p:spPr>
          <a:xfrm>
            <a:off x="4644008" y="0"/>
            <a:ext cx="142762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0" y="0"/>
            <a:ext cx="1714480"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Introduction</a:t>
            </a:r>
            <a:endParaRPr lang="fr-FR" sz="2100" b="1" i="1" dirty="0">
              <a:solidFill>
                <a:schemeClr val="bg1"/>
              </a:solidFill>
              <a:latin typeface="Palatino Linotype" pitchFamily="18" charset="0"/>
            </a:endParaRPr>
          </a:p>
        </p:txBody>
      </p:sp>
      <p:sp>
        <p:nvSpPr>
          <p:cNvPr id="40" name="Rectangle 39"/>
          <p:cNvSpPr/>
          <p:nvPr/>
        </p:nvSpPr>
        <p:spPr>
          <a:xfrm>
            <a:off x="3131840" y="0"/>
            <a:ext cx="15121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1734630"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a:t>
            </a:r>
            <a:endParaRPr lang="fr-FR" sz="2000" b="1" i="1" dirty="0">
              <a:solidFill>
                <a:schemeClr val="bg1">
                  <a:lumMod val="95000"/>
                </a:schemeClr>
              </a:solidFill>
              <a:latin typeface="Palatino Linotype" pitchFamily="18" charset="0"/>
            </a:endParaRPr>
          </a:p>
        </p:txBody>
      </p:sp>
    </p:spTree>
  </p:cSld>
  <p:clrMapOvr>
    <a:masterClrMapping/>
  </p:clrMapOvr>
  <p:transition spd="med"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10" descr="images.jpg"/>
          <p:cNvPicPr>
            <a:picLocks noChangeAspect="1"/>
          </p:cNvPicPr>
          <p:nvPr/>
        </p:nvPicPr>
        <p:blipFill>
          <a:blip r:embed="rId2" cstate="print">
            <a:duotone>
              <a:schemeClr val="accent5">
                <a:shade val="45000"/>
                <a:satMod val="135000"/>
              </a:schemeClr>
              <a:prstClr val="white"/>
            </a:duotone>
            <a:lum bright="4000" contrast="3000"/>
          </a:blip>
          <a:stretch>
            <a:fillRect/>
          </a:stretch>
        </p:blipFill>
        <p:spPr>
          <a:xfrm>
            <a:off x="-20234" y="0"/>
            <a:ext cx="9155784" cy="6858000"/>
          </a:xfrm>
          <a:prstGeom prst="rect">
            <a:avLst/>
          </a:prstGeom>
          <a:effectLst>
            <a:outerShdw blurRad="228600" dist="50800" dir="14400000" algn="ctr" rotWithShape="0">
              <a:srgbClr val="000000">
                <a:alpha val="34000"/>
              </a:srgbClr>
            </a:outerShdw>
          </a:effectLst>
        </p:spPr>
      </p:pic>
      <p:pic>
        <p:nvPicPr>
          <p:cNvPr id="2" name="Picture 2" descr="http://www.allsciences.com/data/produits/becher_duran%C2%AE_usage_intensif_forme_basse_avec_graduation_et_bec-11.jpg"/>
          <p:cNvPicPr>
            <a:picLocks noChangeAspect="1" noChangeArrowheads="1"/>
          </p:cNvPicPr>
          <p:nvPr/>
        </p:nvPicPr>
        <p:blipFill>
          <a:blip r:embed="rId3" cstate="print"/>
          <a:srcRect l="16297" t="3846" r="14441" b="7692"/>
          <a:stretch>
            <a:fillRect/>
          </a:stretch>
        </p:blipFill>
        <p:spPr bwMode="auto">
          <a:xfrm>
            <a:off x="6929454" y="4332481"/>
            <a:ext cx="1285884" cy="1739725"/>
          </a:xfrm>
          <a:prstGeom prst="rect">
            <a:avLst/>
          </a:prstGeom>
          <a:ln>
            <a:noFill/>
          </a:ln>
          <a:effectLst>
            <a:softEdge rad="112500"/>
          </a:effectLst>
        </p:spPr>
      </p:pic>
      <p:sp>
        <p:nvSpPr>
          <p:cNvPr id="17" name="Rectangle 16"/>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8" name="Rectangle 17"/>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9" name="Rectangle 18"/>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21" name="Rectangle 20"/>
          <p:cNvSpPr/>
          <p:nvPr/>
        </p:nvSpPr>
        <p:spPr>
          <a:xfrm>
            <a:off x="5654067"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22" name="Rectangle 21"/>
          <p:cNvSpPr/>
          <p:nvPr/>
        </p:nvSpPr>
        <p:spPr>
          <a:xfrm>
            <a:off x="7094227"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23" name="Rectangle 22"/>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26" name="ZoneTexte 25"/>
          <p:cNvSpPr txBox="1"/>
          <p:nvPr/>
        </p:nvSpPr>
        <p:spPr>
          <a:xfrm>
            <a:off x="1571604" y="428604"/>
            <a:ext cx="5046365"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ln w="18415" cmpd="sng">
                  <a:solidFill>
                    <a:sysClr val="windowText" lastClr="000000"/>
                  </a:solidFill>
                  <a:prstDash val="solid"/>
                </a:ln>
                <a:solidFill>
                  <a:sysClr val="windowText" lastClr="000000"/>
                </a:solidFill>
                <a:latin typeface="Cambria" pitchFamily="18" charset="0"/>
              </a:rPr>
              <a:t>2</a:t>
            </a:r>
            <a:r>
              <a:rPr lang="fr-FR" dirty="0" smtClean="0">
                <a:ln w="18415" cmpd="sng">
                  <a:solidFill>
                    <a:sysClr val="windowText" lastClr="000000"/>
                  </a:solidFill>
                  <a:prstDash val="solid"/>
                </a:ln>
                <a:solidFill>
                  <a:sysClr val="windowText" lastClr="000000"/>
                </a:solidFill>
                <a:latin typeface="Cambria" pitchFamily="18" charset="0"/>
              </a:rPr>
              <a:t>/ Préparation de la solution de bromocriptine </a:t>
            </a:r>
            <a:endParaRPr lang="fr-FR" dirty="0">
              <a:ln w="18415" cmpd="sng">
                <a:solidFill>
                  <a:sysClr val="windowText" lastClr="000000"/>
                </a:solidFill>
                <a:prstDash val="solid"/>
              </a:ln>
              <a:solidFill>
                <a:sysClr val="windowText" lastClr="000000"/>
              </a:solidFill>
              <a:latin typeface="Cambria" pitchFamily="18" charset="0"/>
            </a:endParaRPr>
          </a:p>
        </p:txBody>
      </p:sp>
      <p:pic>
        <p:nvPicPr>
          <p:cNvPr id="27" name="Image 26" descr="C:\Users\admin\Desktop\11204729_1441193856176514_1693242891_o.jpg"/>
          <p:cNvPicPr/>
          <p:nvPr/>
        </p:nvPicPr>
        <p:blipFill rotWithShape="1">
          <a:blip r:embed="rId4" cstate="print">
            <a:extLst>
              <a:ext uri="{BEBA8EAE-BF5A-486C-A8C5-ECC9F3942E4B}">
                <a14:imgProps xmlns:a14="http://schemas.microsoft.com/office/drawing/2010/main" xmlns="">
                  <a14:imgLayer r:embed="rId7">
                    <a14:imgEffect>
                      <a14:sharpenSoften amount="25000"/>
                    </a14:imgEffect>
                    <a14:imgEffect>
                      <a14:brightnessContrast bright="40000" contrast="-40000"/>
                    </a14:imgEffect>
                  </a14:imgLayer>
                </a14:imgProps>
              </a:ext>
              <a:ext uri="{28A0092B-C50C-407E-A947-70E740481C1C}">
                <a14:useLocalDpi xmlns:a14="http://schemas.microsoft.com/office/drawing/2010/main" xmlns="" val="0"/>
              </a:ext>
            </a:extLst>
          </a:blip>
          <a:srcRect t="10192" b="18182"/>
          <a:stretch/>
        </p:blipFill>
        <p:spPr bwMode="auto">
          <a:xfrm>
            <a:off x="500034" y="1285860"/>
            <a:ext cx="3192159" cy="1512838"/>
          </a:xfrm>
          <a:prstGeom prst="roundRect">
            <a:avLst>
              <a:gd name="adj" fmla="val 51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sp>
        <p:nvSpPr>
          <p:cNvPr id="4" name="ZoneTexte 3"/>
          <p:cNvSpPr txBox="1"/>
          <p:nvPr/>
        </p:nvSpPr>
        <p:spPr>
          <a:xfrm>
            <a:off x="4214810" y="2571744"/>
            <a:ext cx="1802147"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30 comprimés</a:t>
            </a:r>
            <a:endParaRPr lang="fr-FR" sz="2000" dirty="0">
              <a:ln w="18415" cmpd="sng">
                <a:solidFill>
                  <a:schemeClr val="tx1"/>
                </a:solidFill>
                <a:prstDash val="solid"/>
              </a:ln>
              <a:latin typeface="Cambria" pitchFamily="18" charset="0"/>
            </a:endParaRPr>
          </a:p>
        </p:txBody>
      </p:sp>
      <p:sp>
        <p:nvSpPr>
          <p:cNvPr id="6" name="ZoneTexte 5"/>
          <p:cNvSpPr txBox="1"/>
          <p:nvPr/>
        </p:nvSpPr>
        <p:spPr>
          <a:xfrm>
            <a:off x="7072330" y="2571744"/>
            <a:ext cx="1224136"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Broyage</a:t>
            </a:r>
            <a:endParaRPr lang="fr-FR" sz="2000" dirty="0">
              <a:ln w="18415" cmpd="sng">
                <a:solidFill>
                  <a:schemeClr val="tx1"/>
                </a:solidFill>
                <a:prstDash val="solid"/>
              </a:ln>
              <a:latin typeface="Cambria" pitchFamily="18" charset="0"/>
            </a:endParaRPr>
          </a:p>
        </p:txBody>
      </p:sp>
      <p:sp>
        <p:nvSpPr>
          <p:cNvPr id="7" name="ZoneTexte 6"/>
          <p:cNvSpPr txBox="1"/>
          <p:nvPr/>
        </p:nvSpPr>
        <p:spPr>
          <a:xfrm>
            <a:off x="6715140" y="5929330"/>
            <a:ext cx="2086758" cy="707886"/>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Dissolution dans 37,5 </a:t>
            </a:r>
            <a:r>
              <a:rPr lang="fr-FR" sz="2000" dirty="0" smtClean="0">
                <a:ln w="18415" cmpd="sng">
                  <a:solidFill>
                    <a:schemeClr val="tx1"/>
                  </a:solidFill>
                  <a:prstDash val="solid"/>
                </a:ln>
                <a:latin typeface="Cambria" pitchFamily="18" charset="0"/>
              </a:rPr>
              <a:t>ml D’H2OD</a:t>
            </a:r>
            <a:endParaRPr lang="fr-FR" sz="2000" dirty="0">
              <a:ln w="18415" cmpd="sng">
                <a:solidFill>
                  <a:schemeClr val="tx1"/>
                </a:solidFill>
                <a:prstDash val="solid"/>
              </a:ln>
              <a:latin typeface="Cambria" pitchFamily="18" charset="0"/>
            </a:endParaRPr>
          </a:p>
        </p:txBody>
      </p:sp>
      <p:pic>
        <p:nvPicPr>
          <p:cNvPr id="1028" name="Picture 4" descr="http://www.procedureswithcare.org.uk/wp-content/uploads/2010/07/ratimmain5.jp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6493" t="23519" r="19592" b="9230"/>
          <a:stretch/>
        </p:blipFill>
        <p:spPr bwMode="auto">
          <a:xfrm>
            <a:off x="428596" y="4143380"/>
            <a:ext cx="2901242" cy="2395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10" name="ZoneTexte 9"/>
          <p:cNvSpPr txBox="1"/>
          <p:nvPr/>
        </p:nvSpPr>
        <p:spPr>
          <a:xfrm>
            <a:off x="3643306" y="6143644"/>
            <a:ext cx="2512466" cy="400110"/>
          </a:xfrm>
          <a:prstGeom prst="rect">
            <a:avLst/>
          </a:prstGeom>
          <a:noFill/>
        </p:spPr>
        <p:txBody>
          <a:bodyPr wrap="square" rtlCol="0">
            <a:spAutoFit/>
          </a:bodyPr>
          <a:lstStyle/>
          <a:p>
            <a:r>
              <a:rPr lang="fr-FR" sz="2000" dirty="0" smtClean="0">
                <a:ln w="18415" cmpd="sng">
                  <a:solidFill>
                    <a:schemeClr val="tx1"/>
                  </a:solidFill>
                  <a:prstDash val="solid"/>
                </a:ln>
                <a:latin typeface="Cambria" pitchFamily="18" charset="0"/>
              </a:rPr>
              <a:t>Solution de 2 mg/ml</a:t>
            </a:r>
            <a:endParaRPr lang="fr-FR" sz="2000" dirty="0">
              <a:ln w="18415" cmpd="sng">
                <a:solidFill>
                  <a:schemeClr val="tx1"/>
                </a:solidFill>
                <a:prstDash val="solid"/>
              </a:ln>
              <a:latin typeface="Cambria" pitchFamily="18" charset="0"/>
            </a:endParaRPr>
          </a:p>
        </p:txBody>
      </p:sp>
      <p:sp>
        <p:nvSpPr>
          <p:cNvPr id="34" name="Oval 33"/>
          <p:cNvSpPr/>
          <p:nvPr/>
        </p:nvSpPr>
        <p:spPr>
          <a:xfrm>
            <a:off x="4429124" y="1643050"/>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114300" prst="hardEdge"/>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p:cNvSpPr/>
          <p:nvPr/>
        </p:nvSpPr>
        <p:spPr>
          <a:xfrm>
            <a:off x="4714876" y="1357298"/>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p:cNvSpPr/>
          <p:nvPr/>
        </p:nvSpPr>
        <p:spPr>
          <a:xfrm>
            <a:off x="4929190" y="1714488"/>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39"/>
          <p:cNvSpPr/>
          <p:nvPr/>
        </p:nvSpPr>
        <p:spPr>
          <a:xfrm>
            <a:off x="4572000" y="2000240"/>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owchart: Delay 40"/>
          <p:cNvSpPr/>
          <p:nvPr/>
        </p:nvSpPr>
        <p:spPr>
          <a:xfrm rot="5400000">
            <a:off x="7250925" y="1393017"/>
            <a:ext cx="857256" cy="1643074"/>
          </a:xfrm>
          <a:prstGeom prst="flowChartDelay">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p:cNvSpPr/>
          <p:nvPr/>
        </p:nvSpPr>
        <p:spPr>
          <a:xfrm>
            <a:off x="4572000" y="1928802"/>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114300" prst="hardEdge"/>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val 42"/>
          <p:cNvSpPr/>
          <p:nvPr/>
        </p:nvSpPr>
        <p:spPr>
          <a:xfrm>
            <a:off x="5072066" y="2000240"/>
            <a:ext cx="571504" cy="571504"/>
          </a:xfrm>
          <a:prstGeom prst="ellipse">
            <a:avLst/>
          </a:prstGeom>
          <a:solidFill>
            <a:schemeClr val="bg1"/>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ounded Rectangle 44"/>
          <p:cNvSpPr/>
          <p:nvPr/>
        </p:nvSpPr>
        <p:spPr>
          <a:xfrm rot="7430313">
            <a:off x="7458805" y="1420800"/>
            <a:ext cx="1436383" cy="14879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70" name="Chevron 69"/>
          <p:cNvSpPr/>
          <p:nvPr/>
        </p:nvSpPr>
        <p:spPr>
          <a:xfrm>
            <a:off x="6215074" y="2643182"/>
            <a:ext cx="357190" cy="285752"/>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71" name="Chevron 70"/>
          <p:cNvSpPr/>
          <p:nvPr/>
        </p:nvSpPr>
        <p:spPr>
          <a:xfrm rot="5400000">
            <a:off x="7429520" y="3143248"/>
            <a:ext cx="357190" cy="285752"/>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72" name="Chevron 71"/>
          <p:cNvSpPr/>
          <p:nvPr/>
        </p:nvSpPr>
        <p:spPr>
          <a:xfrm rot="10800000">
            <a:off x="6215074" y="6215082"/>
            <a:ext cx="357190" cy="285752"/>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pic>
        <p:nvPicPr>
          <p:cNvPr id="73" name="Picture 2" descr="http://www.allsciences.com/data/produits/becher_duran%C2%AE_usage_intensif_forme_basse_avec_graduation_et_bec-11.jpg"/>
          <p:cNvPicPr>
            <a:picLocks noChangeAspect="1" noChangeArrowheads="1"/>
          </p:cNvPicPr>
          <p:nvPr/>
        </p:nvPicPr>
        <p:blipFill>
          <a:blip r:embed="rId3" cstate="print"/>
          <a:srcRect l="16297" t="3846" r="14441" b="7692"/>
          <a:stretch>
            <a:fillRect/>
          </a:stretch>
        </p:blipFill>
        <p:spPr bwMode="auto">
          <a:xfrm>
            <a:off x="4357686" y="4214818"/>
            <a:ext cx="1285884" cy="1739725"/>
          </a:xfrm>
          <a:prstGeom prst="rect">
            <a:avLst/>
          </a:prstGeom>
          <a:ln>
            <a:noFill/>
          </a:ln>
          <a:effectLst>
            <a:softEdge rad="112500"/>
          </a:effectLst>
        </p:spPr>
      </p:pic>
      <p:pic>
        <p:nvPicPr>
          <p:cNvPr id="3" name="Picture 4" descr="http://www.dufortlavigne.com/system/produits/images/BEC309597-original.png?1401285713"/>
          <p:cNvPicPr>
            <a:picLocks noChangeAspect="1" noChangeArrowheads="1"/>
          </p:cNvPicPr>
          <p:nvPr/>
        </p:nvPicPr>
        <p:blipFill>
          <a:blip r:embed="rId9"/>
          <a:srcRect/>
          <a:stretch>
            <a:fillRect/>
          </a:stretch>
        </p:blipFill>
        <p:spPr bwMode="auto">
          <a:xfrm rot="14856125">
            <a:off x="3904509" y="3545190"/>
            <a:ext cx="1603809" cy="866057"/>
          </a:xfrm>
          <a:prstGeom prst="rect">
            <a:avLst/>
          </a:prstGeom>
          <a:noFill/>
        </p:spPr>
      </p:pic>
    </p:spTree>
    <p:extLst>
      <p:ext uri="{BB962C8B-B14F-4D97-AF65-F5344CB8AC3E}">
        <p14:creationId xmlns:p14="http://schemas.microsoft.com/office/powerpoint/2010/main" xmlns="" val="1429580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5E-6 4.44444E-6 C 0.07084 -0.04537 0.14219 -0.09028 0.19879 -0.08149 C 0.25539 -0.07269 0.31511 0.0324 0.33872 0.05578 " pathEditMode="relative" rAng="0" ptsTypes="aaA">
                                      <p:cBhvr>
                                        <p:cTn id="6" dur="1000" fill="hold"/>
                                        <p:tgtEl>
                                          <p:spTgt spid="34"/>
                                        </p:tgtEl>
                                        <p:attrNameLst>
                                          <p:attrName>ppt_x</p:attrName>
                                          <p:attrName>ppt_y</p:attrName>
                                        </p:attrNameLst>
                                      </p:cBhvr>
                                      <p:rCtr x="169" y="-17"/>
                                    </p:animMotion>
                                  </p:childTnLst>
                                </p:cTn>
                              </p:par>
                              <p:par>
                                <p:cTn id="7" presetID="6" presetClass="emph" presetSubtype="0" fill="hold" grpId="1" nodeType="withEffect">
                                  <p:stCondLst>
                                    <p:cond delay="0"/>
                                  </p:stCondLst>
                                  <p:childTnLst>
                                    <p:animScale>
                                      <p:cBhvr>
                                        <p:cTn id="8" dur="500" fill="hold"/>
                                        <p:tgtEl>
                                          <p:spTgt spid="34"/>
                                        </p:tgtEl>
                                      </p:cBhvr>
                                      <p:by x="60000" y="60000"/>
                                    </p:animScale>
                                  </p:childTnLst>
                                </p:cTn>
                              </p:par>
                              <p:par>
                                <p:cTn id="9" presetID="6" presetClass="emph" presetSubtype="0" fill="hold" grpId="1" nodeType="withEffect">
                                  <p:stCondLst>
                                    <p:cond delay="0"/>
                                  </p:stCondLst>
                                  <p:childTnLst>
                                    <p:animScale>
                                      <p:cBhvr>
                                        <p:cTn id="10" dur="500" fill="hold"/>
                                        <p:tgtEl>
                                          <p:spTgt spid="36"/>
                                        </p:tgtEl>
                                      </p:cBhvr>
                                      <p:by x="60000" y="60000"/>
                                    </p:animScale>
                                  </p:childTnLst>
                                </p:cTn>
                              </p:par>
                              <p:par>
                                <p:cTn id="11" presetID="6" presetClass="emph" presetSubtype="0" fill="hold" grpId="1" nodeType="withEffect">
                                  <p:stCondLst>
                                    <p:cond delay="0"/>
                                  </p:stCondLst>
                                  <p:childTnLst>
                                    <p:animScale>
                                      <p:cBhvr>
                                        <p:cTn id="12" dur="500" fill="hold"/>
                                        <p:tgtEl>
                                          <p:spTgt spid="39"/>
                                        </p:tgtEl>
                                      </p:cBhvr>
                                      <p:by x="60000" y="60000"/>
                                    </p:animScale>
                                  </p:childTnLst>
                                </p:cTn>
                              </p:par>
                              <p:par>
                                <p:cTn id="13" presetID="6" presetClass="emph" presetSubtype="0" fill="hold" grpId="1" nodeType="withEffect">
                                  <p:stCondLst>
                                    <p:cond delay="0"/>
                                  </p:stCondLst>
                                  <p:childTnLst>
                                    <p:animScale>
                                      <p:cBhvr>
                                        <p:cTn id="14" dur="500" fill="hold"/>
                                        <p:tgtEl>
                                          <p:spTgt spid="40"/>
                                        </p:tgtEl>
                                      </p:cBhvr>
                                      <p:by x="60000" y="60000"/>
                                    </p:animScale>
                                  </p:childTnLst>
                                </p:cTn>
                              </p:par>
                              <p:par>
                                <p:cTn id="15" presetID="6" presetClass="emph" presetSubtype="0" fill="hold" grpId="1" nodeType="withEffect">
                                  <p:stCondLst>
                                    <p:cond delay="0"/>
                                  </p:stCondLst>
                                  <p:childTnLst>
                                    <p:animScale>
                                      <p:cBhvr>
                                        <p:cTn id="16" dur="500" fill="hold"/>
                                        <p:tgtEl>
                                          <p:spTgt spid="42"/>
                                        </p:tgtEl>
                                      </p:cBhvr>
                                      <p:by x="60000" y="60000"/>
                                    </p:animScale>
                                  </p:childTnLst>
                                </p:cTn>
                              </p:par>
                              <p:par>
                                <p:cTn id="17" presetID="6" presetClass="emph" presetSubtype="0" fill="hold" grpId="1" nodeType="withEffect">
                                  <p:stCondLst>
                                    <p:cond delay="0"/>
                                  </p:stCondLst>
                                  <p:childTnLst>
                                    <p:animScale>
                                      <p:cBhvr>
                                        <p:cTn id="18" dur="500" fill="hold"/>
                                        <p:tgtEl>
                                          <p:spTgt spid="43"/>
                                        </p:tgtEl>
                                      </p:cBhvr>
                                      <p:by x="60000" y="60000"/>
                                    </p:animScale>
                                  </p:childTnLst>
                                </p:cTn>
                              </p:par>
                              <p:par>
                                <p:cTn id="19" presetID="0" presetClass="path" presetSubtype="0" fill="hold" grpId="0" nodeType="withEffect">
                                  <p:stCondLst>
                                    <p:cond delay="0"/>
                                  </p:stCondLst>
                                  <p:childTnLst>
                                    <p:animMotion origin="layout" path="M 5E-6 0.01133 C 0.05782 -0.03746 0.11615 -0.08603 0.16216 -0.07655 C 0.20816 -0.06683 0.25695 0.04626 0.27605 0.07123 " pathEditMode="relative" rAng="0" ptsTypes="aaA">
                                      <p:cBhvr>
                                        <p:cTn id="20" dur="1000" fill="hold"/>
                                        <p:tgtEl>
                                          <p:spTgt spid="36"/>
                                        </p:tgtEl>
                                        <p:attrNameLst>
                                          <p:attrName>ppt_x</p:attrName>
                                          <p:attrName>ppt_y</p:attrName>
                                        </p:attrNameLst>
                                      </p:cBhvr>
                                      <p:rCtr x="138" y="-19"/>
                                    </p:animMotion>
                                  </p:childTnLst>
                                </p:cTn>
                              </p:par>
                              <p:par>
                                <p:cTn id="21" presetID="0" presetClass="path" presetSubtype="0" fill="hold" grpId="0" nodeType="withEffect">
                                  <p:stCondLst>
                                    <p:cond delay="0"/>
                                  </p:stCondLst>
                                  <p:childTnLst>
                                    <p:animMotion origin="layout" path="M -2.5E-6 -0.03565 C 0.05799 -0.06621 0.11632 -0.09653 0.1625 -0.09051 C 0.20851 -0.08449 0.25729 -0.01389 0.27639 0.00162 " pathEditMode="relative" rAng="0" ptsTypes="aaA">
                                      <p:cBhvr>
                                        <p:cTn id="22" dur="1000" fill="hold"/>
                                        <p:tgtEl>
                                          <p:spTgt spid="39"/>
                                        </p:tgtEl>
                                        <p:attrNameLst>
                                          <p:attrName>ppt_x</p:attrName>
                                          <p:attrName>ppt_y</p:attrName>
                                        </p:attrNameLst>
                                      </p:cBhvr>
                                      <p:rCtr x="138" y="-12"/>
                                    </p:animMotion>
                                  </p:childTnLst>
                                </p:cTn>
                              </p:par>
                              <p:par>
                                <p:cTn id="23" presetID="0" presetClass="path" presetSubtype="0" fill="hold" grpId="0" nodeType="withEffect">
                                  <p:stCondLst>
                                    <p:cond delay="0"/>
                                  </p:stCondLst>
                                  <p:childTnLst>
                                    <p:animMotion origin="layout" path="M 0.00017 -0.01734 C 0.06111 -0.03885 0.12257 -0.05989 0.17135 -0.05596 C 0.21979 -0.0518 0.27118 -0.00208 0.29184 0.00926 " pathEditMode="relative" rAng="0" ptsTypes="aaA">
                                      <p:cBhvr>
                                        <p:cTn id="24" dur="1000" fill="hold"/>
                                        <p:tgtEl>
                                          <p:spTgt spid="40"/>
                                        </p:tgtEl>
                                        <p:attrNameLst>
                                          <p:attrName>ppt_x</p:attrName>
                                          <p:attrName>ppt_y</p:attrName>
                                        </p:attrNameLst>
                                      </p:cBhvr>
                                      <p:rCtr x="146" y="-8"/>
                                    </p:animMotion>
                                  </p:childTnLst>
                                </p:cTn>
                              </p:par>
                              <p:par>
                                <p:cTn id="25" presetID="0" presetClass="path" presetSubtype="0" fill="hold" grpId="0" nodeType="withEffect">
                                  <p:stCondLst>
                                    <p:cond delay="0"/>
                                  </p:stCondLst>
                                  <p:childTnLst>
                                    <p:animMotion origin="layout" path="M 0 -0.03565 C 0.05799 -0.06621 0.11632 -0.09653 0.1625 -0.09051 C 0.20851 -0.08449 0.25729 -0.01389 0.27639 0.00162 " pathEditMode="relative" rAng="0" ptsTypes="aaA">
                                      <p:cBhvr>
                                        <p:cTn id="26" dur="1000" fill="hold"/>
                                        <p:tgtEl>
                                          <p:spTgt spid="42"/>
                                        </p:tgtEl>
                                        <p:attrNameLst>
                                          <p:attrName>ppt_x</p:attrName>
                                          <p:attrName>ppt_y</p:attrName>
                                        </p:attrNameLst>
                                      </p:cBhvr>
                                      <p:rCtr x="138" y="-12"/>
                                    </p:animMotion>
                                  </p:childTnLst>
                                </p:cTn>
                              </p:par>
                              <p:par>
                                <p:cTn id="27" presetID="0" presetClass="path" presetSubtype="0" fill="hold" grpId="0" nodeType="withEffect">
                                  <p:stCondLst>
                                    <p:cond delay="0"/>
                                  </p:stCondLst>
                                  <p:childTnLst>
                                    <p:animMotion origin="layout" path="M 2.5E-6 -0.00832 C 0.05903 -0.0259 0.11892 -0.04324 0.16632 -0.04 C 0.21337 -0.03654 0.26337 0.0044 0.2835 0.01365 " pathEditMode="relative" rAng="0" ptsTypes="aaA">
                                      <p:cBhvr>
                                        <p:cTn id="28" dur="1000" fill="hold"/>
                                        <p:tgtEl>
                                          <p:spTgt spid="43"/>
                                        </p:tgtEl>
                                        <p:attrNameLst>
                                          <p:attrName>ppt_x</p:attrName>
                                          <p:attrName>ppt_y</p:attrName>
                                        </p:attrNameLst>
                                      </p:cBhvr>
                                      <p:rCtr x="142" y="-6"/>
                                    </p:animMotion>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0" presetClass="path" presetSubtype="0" repeatCount="2000" fill="hold" grpId="0" nodeType="withEffect">
                                  <p:stCondLst>
                                    <p:cond delay="0"/>
                                  </p:stCondLst>
                                  <p:childTnLst>
                                    <p:animMotion origin="layout" path="M 0.0434 -0.04723 C 0.04184 -0.04653 0.03993 -0.04676 0.03871 -0.04514 C 0.0375 -0.04352 0.03802 -0.04075 0.03715 -0.03889 C 0.0335 -0.03056 0.03298 -0.03102 0.02778 -0.02639 C 0.02673 -0.02431 0.02587 -0.022 0.02465 -0.02014 C 0.02326 -0.01783 0.02135 -0.01621 0.01996 -0.01389 C 0.00955 0.00486 0.021 -0.01112 0.01059 0.00486 C 0.0092 0.00717 0.00729 0.00879 0.0059 0.01111 C 0.00468 0.01296 0.00468 0.01736 0.00278 0.01736 C 0.00121 0.01736 0.0033 0.01273 0.00434 0.01111 C 0.00607 0.00833 0.00868 0.0074 0.01059 0.00486 C 0.021 -0.00903 0.0059 0.00555 0.0184 -0.00556 C 0.02951 -0.02778 0.01215 0.00601 0.02621 -0.01806 C 0.03611 -0.03496 0.02812 -0.02662 0.03715 -0.03473 C 0.03055 -0.02153 0.03802 -0.03473 0.02934 -0.02431 C 0.0118 -0.00325 0.02465 -0.01528 0.01371 -0.00556 C 0.00937 0.003 0.00295 0.01041 -0.00035 0.01944 " pathEditMode="relative" rAng="0" ptsTypes="ffffffffffffffffA">
                                      <p:cBhvr>
                                        <p:cTn id="34" dur="1000" fill="hold"/>
                                        <p:tgtEl>
                                          <p:spTgt spid="45"/>
                                        </p:tgtEl>
                                        <p:attrNameLst>
                                          <p:attrName>ppt_x</p:attrName>
                                          <p:attrName>ppt_y</p:attrName>
                                        </p:attrNameLst>
                                      </p:cBhvr>
                                      <p:rCtr x="-22" y="33"/>
                                    </p:animMotion>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6" presetClass="emph" presetSubtype="0" fill="hold" grpId="2" nodeType="withEffect">
                                  <p:stCondLst>
                                    <p:cond delay="0"/>
                                  </p:stCondLst>
                                  <p:childTnLst>
                                    <p:animScale>
                                      <p:cBhvr>
                                        <p:cTn id="41" dur="500" fill="hold"/>
                                        <p:tgtEl>
                                          <p:spTgt spid="34"/>
                                        </p:tgtEl>
                                      </p:cBhvr>
                                      <p:by x="50000" y="50000"/>
                                    </p:animScale>
                                  </p:childTnLst>
                                </p:cTn>
                              </p:par>
                              <p:par>
                                <p:cTn id="42" presetID="6" presetClass="emph" presetSubtype="0" fill="hold" grpId="2" nodeType="withEffect">
                                  <p:stCondLst>
                                    <p:cond delay="0"/>
                                  </p:stCondLst>
                                  <p:childTnLst>
                                    <p:animScale>
                                      <p:cBhvr>
                                        <p:cTn id="43" dur="500" fill="hold"/>
                                        <p:tgtEl>
                                          <p:spTgt spid="36"/>
                                        </p:tgtEl>
                                      </p:cBhvr>
                                      <p:by x="50000" y="50000"/>
                                    </p:animScale>
                                  </p:childTnLst>
                                </p:cTn>
                              </p:par>
                              <p:par>
                                <p:cTn id="44" presetID="6" presetClass="emph" presetSubtype="0" fill="hold" grpId="2" nodeType="withEffect">
                                  <p:stCondLst>
                                    <p:cond delay="0"/>
                                  </p:stCondLst>
                                  <p:childTnLst>
                                    <p:animScale>
                                      <p:cBhvr>
                                        <p:cTn id="45" dur="500" fill="hold"/>
                                        <p:tgtEl>
                                          <p:spTgt spid="39"/>
                                        </p:tgtEl>
                                      </p:cBhvr>
                                      <p:by x="50000" y="50000"/>
                                    </p:animScale>
                                  </p:childTnLst>
                                </p:cTn>
                              </p:par>
                              <p:par>
                                <p:cTn id="46" presetID="6" presetClass="emph" presetSubtype="0" fill="hold" grpId="2" nodeType="withEffect">
                                  <p:stCondLst>
                                    <p:cond delay="0"/>
                                  </p:stCondLst>
                                  <p:childTnLst>
                                    <p:animScale>
                                      <p:cBhvr>
                                        <p:cTn id="47" dur="500" fill="hold"/>
                                        <p:tgtEl>
                                          <p:spTgt spid="40"/>
                                        </p:tgtEl>
                                      </p:cBhvr>
                                      <p:by x="50000" y="50000"/>
                                    </p:animScale>
                                  </p:childTnLst>
                                </p:cTn>
                              </p:par>
                              <p:par>
                                <p:cTn id="48" presetID="6" presetClass="emph" presetSubtype="0" fill="hold" grpId="2" nodeType="withEffect">
                                  <p:stCondLst>
                                    <p:cond delay="0"/>
                                  </p:stCondLst>
                                  <p:childTnLst>
                                    <p:animScale>
                                      <p:cBhvr>
                                        <p:cTn id="49" dur="500" fill="hold"/>
                                        <p:tgtEl>
                                          <p:spTgt spid="42"/>
                                        </p:tgtEl>
                                      </p:cBhvr>
                                      <p:by x="50000" y="50000"/>
                                    </p:animScale>
                                  </p:childTnLst>
                                </p:cTn>
                              </p:par>
                              <p:par>
                                <p:cTn id="50" presetID="6" presetClass="emph" presetSubtype="0" fill="hold" grpId="2" nodeType="withEffect">
                                  <p:stCondLst>
                                    <p:cond delay="0"/>
                                  </p:stCondLst>
                                  <p:childTnLst>
                                    <p:animScale>
                                      <p:cBhvr>
                                        <p:cTn id="51" dur="500" fill="hold"/>
                                        <p:tgtEl>
                                          <p:spTgt spid="43"/>
                                        </p:tgtEl>
                                      </p:cBhvr>
                                      <p:by x="50000" y="5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1000"/>
                                        <p:tgtEl>
                                          <p:spTgt spid="71"/>
                                        </p:tgtEl>
                                      </p:cBhvr>
                                    </p:animEffect>
                                    <p:anim calcmode="lin" valueType="num">
                                      <p:cBhvr>
                                        <p:cTn id="57" dur="1000" fill="hold"/>
                                        <p:tgtEl>
                                          <p:spTgt spid="71"/>
                                        </p:tgtEl>
                                        <p:attrNameLst>
                                          <p:attrName>ppt_x</p:attrName>
                                        </p:attrNameLst>
                                      </p:cBhvr>
                                      <p:tavLst>
                                        <p:tav tm="0">
                                          <p:val>
                                            <p:strVal val="#ppt_x"/>
                                          </p:val>
                                        </p:tav>
                                        <p:tav tm="100000">
                                          <p:val>
                                            <p:strVal val="#ppt_x"/>
                                          </p:val>
                                        </p:tav>
                                      </p:tavLst>
                                    </p:anim>
                                    <p:anim calcmode="lin" valueType="num">
                                      <p:cBhvr>
                                        <p:cTn id="58" dur="1000" fill="hold"/>
                                        <p:tgtEl>
                                          <p:spTgt spid="7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par>
                                <p:cTn id="69" presetID="42" presetClass="path" presetSubtype="0" accel="50000" decel="50000" fill="hold" grpId="3" nodeType="withEffect">
                                  <p:stCondLst>
                                    <p:cond delay="0"/>
                                  </p:stCondLst>
                                  <p:childTnLst>
                                    <p:animMotion origin="layout" path="M 0.33872 0.05574 L 0.29931 0.5333 " pathEditMode="relative" rAng="0" ptsTypes="AA">
                                      <p:cBhvr>
                                        <p:cTn id="70" dur="2000" fill="hold"/>
                                        <p:tgtEl>
                                          <p:spTgt spid="34"/>
                                        </p:tgtEl>
                                        <p:attrNameLst>
                                          <p:attrName>ppt_x</p:attrName>
                                          <p:attrName>ppt_y</p:attrName>
                                        </p:attrNameLst>
                                      </p:cBhvr>
                                      <p:rCtr x="-20" y="239"/>
                                    </p:animMotion>
                                  </p:childTnLst>
                                </p:cTn>
                              </p:par>
                              <p:par>
                                <p:cTn id="71" presetID="42" presetClass="path" presetSubtype="0" accel="50000" decel="50000" fill="hold" grpId="3" nodeType="withEffect">
                                  <p:stCondLst>
                                    <p:cond delay="0"/>
                                  </p:stCondLst>
                                  <p:childTnLst>
                                    <p:animMotion origin="layout" path="M 0.30747 0.09737 L 0.28386 0.57493 " pathEditMode="relative" rAng="0" ptsTypes="AA">
                                      <p:cBhvr>
                                        <p:cTn id="72" dur="2000" fill="hold"/>
                                        <p:tgtEl>
                                          <p:spTgt spid="36"/>
                                        </p:tgtEl>
                                        <p:attrNameLst>
                                          <p:attrName>ppt_x</p:attrName>
                                          <p:attrName>ppt_y</p:attrName>
                                        </p:attrNameLst>
                                      </p:cBhvr>
                                      <p:rCtr x="-12" y="239"/>
                                    </p:animMotion>
                                  </p:childTnLst>
                                </p:cTn>
                              </p:par>
                              <p:par>
                                <p:cTn id="73" presetID="42" presetClass="path" presetSubtype="0" accel="50000" decel="50000" fill="hold" grpId="3" nodeType="withEffect">
                                  <p:stCondLst>
                                    <p:cond delay="0"/>
                                  </p:stCondLst>
                                  <p:childTnLst>
                                    <p:animMotion origin="layout" path="M 0.28403 0.04533 L 0.26042 0.51225 " pathEditMode="relative" rAng="0" ptsTypes="AA">
                                      <p:cBhvr>
                                        <p:cTn id="74" dur="2000" fill="hold"/>
                                        <p:tgtEl>
                                          <p:spTgt spid="39"/>
                                        </p:tgtEl>
                                        <p:attrNameLst>
                                          <p:attrName>ppt_x</p:attrName>
                                          <p:attrName>ppt_y</p:attrName>
                                        </p:attrNameLst>
                                      </p:cBhvr>
                                      <p:rCtr x="-12" y="233"/>
                                    </p:animMotion>
                                  </p:childTnLst>
                                </p:cTn>
                              </p:par>
                              <p:par>
                                <p:cTn id="75" presetID="42" presetClass="path" presetSubtype="0" accel="50000" decel="50000" fill="hold" grpId="3" nodeType="withEffect">
                                  <p:stCondLst>
                                    <p:cond delay="0"/>
                                  </p:stCondLst>
                                  <p:childTnLst>
                                    <p:animMotion origin="layout" path="M 0.32309 0.00371 L 0.32309 0.48127 " pathEditMode="relative" rAng="0" ptsTypes="AA">
                                      <p:cBhvr>
                                        <p:cTn id="76" dur="2000" fill="hold"/>
                                        <p:tgtEl>
                                          <p:spTgt spid="40"/>
                                        </p:tgtEl>
                                        <p:attrNameLst>
                                          <p:attrName>ppt_x</p:attrName>
                                          <p:attrName>ppt_y</p:attrName>
                                        </p:attrNameLst>
                                      </p:cBhvr>
                                      <p:rCtr x="0" y="239"/>
                                    </p:animMotion>
                                  </p:childTnLst>
                                </p:cTn>
                              </p:par>
                              <p:par>
                                <p:cTn id="77" presetID="42" presetClass="path" presetSubtype="0" accel="50000" decel="50000" fill="hold" grpId="3" nodeType="withEffect">
                                  <p:stCondLst>
                                    <p:cond delay="0"/>
                                  </p:stCondLst>
                                  <p:childTnLst>
                                    <p:animMotion origin="layout" path="M 0.32309 0.01411 L 0.29167 0.48612 " pathEditMode="relative" rAng="0" ptsTypes="AA">
                                      <p:cBhvr>
                                        <p:cTn id="78" dur="2000" fill="hold"/>
                                        <p:tgtEl>
                                          <p:spTgt spid="42"/>
                                        </p:tgtEl>
                                        <p:attrNameLst>
                                          <p:attrName>ppt_x</p:attrName>
                                          <p:attrName>ppt_y</p:attrName>
                                        </p:attrNameLst>
                                      </p:cBhvr>
                                      <p:rCtr x="-16" y="236"/>
                                    </p:animMotion>
                                  </p:childTnLst>
                                </p:cTn>
                              </p:par>
                              <p:par>
                                <p:cTn id="79" presetID="42" presetClass="path" presetSubtype="0" accel="50000" decel="50000" fill="hold" grpId="3" nodeType="withEffect">
                                  <p:stCondLst>
                                    <p:cond delay="0"/>
                                  </p:stCondLst>
                                  <p:childTnLst>
                                    <p:animMotion origin="layout" path="M 0.2684 0.00371 L 0.2526 0.49168 " pathEditMode="relative" rAng="0" ptsTypes="AA">
                                      <p:cBhvr>
                                        <p:cTn id="80" dur="2000" fill="hold"/>
                                        <p:tgtEl>
                                          <p:spTgt spid="43"/>
                                        </p:tgtEl>
                                        <p:attrNameLst>
                                          <p:attrName>ppt_x</p:attrName>
                                          <p:attrName>ppt_y</p:attrName>
                                        </p:attrNameLst>
                                      </p:cBhvr>
                                      <p:rCtr x="-8" y="244"/>
                                    </p:animMotion>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childTnLst>
                                </p:cTn>
                              </p:par>
                              <p:par>
                                <p:cTn id="87" presetID="42" presetClass="path" presetSubtype="0" accel="50000" decel="50000" fill="hold" nodeType="withEffect">
                                  <p:stCondLst>
                                    <p:cond delay="0"/>
                                  </p:stCondLst>
                                  <p:childTnLst>
                                    <p:animMotion origin="layout" path="M 5.55556E-7 2.94172E-6 L 0.02465 0.11956 " pathEditMode="relative" rAng="0" ptsTypes="AA">
                                      <p:cBhvr>
                                        <p:cTn id="88" dur="2000" fill="hold"/>
                                        <p:tgtEl>
                                          <p:spTgt spid="3"/>
                                        </p:tgtEl>
                                        <p:attrNameLst>
                                          <p:attrName>ppt_x</p:attrName>
                                          <p:attrName>ppt_y</p:attrName>
                                        </p:attrNameLst>
                                      </p:cBhvr>
                                      <p:rCtr x="12" y="60"/>
                                    </p:animMotion>
                                  </p:childTnLst>
                                </p:cTn>
                              </p:par>
                              <p:par>
                                <p:cTn id="89" presetID="1"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028"/>
                                        </p:tgtEl>
                                        <p:attrNameLst>
                                          <p:attrName>style.visibility</p:attrName>
                                        </p:attrNameLst>
                                      </p:cBhvr>
                                      <p:to>
                                        <p:strVal val="visible"/>
                                      </p:to>
                                    </p:set>
                                    <p:animEffect transition="in" filter="fade">
                                      <p:cBhvr>
                                        <p:cTn id="97" dur="500"/>
                                        <p:tgtEl>
                                          <p:spTgt spid="1028"/>
                                        </p:tgtEl>
                                      </p:cBhvr>
                                    </p:animEffect>
                                    <p:anim calcmode="lin" valueType="num">
                                      <p:cBhvr>
                                        <p:cTn id="98" dur="500" fill="hold"/>
                                        <p:tgtEl>
                                          <p:spTgt spid="1028"/>
                                        </p:tgtEl>
                                        <p:attrNameLst>
                                          <p:attrName>ppt_x</p:attrName>
                                        </p:attrNameLst>
                                      </p:cBhvr>
                                      <p:tavLst>
                                        <p:tav tm="0">
                                          <p:val>
                                            <p:strVal val="#ppt_x"/>
                                          </p:val>
                                        </p:tav>
                                        <p:tav tm="100000">
                                          <p:val>
                                            <p:strVal val="#ppt_x"/>
                                          </p:val>
                                        </p:tav>
                                      </p:tavLst>
                                    </p:anim>
                                    <p:anim calcmode="lin" valueType="num">
                                      <p:cBhvr>
                                        <p:cTn id="99"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4" grpId="0" animBg="1"/>
      <p:bldP spid="34" grpId="1" animBg="1"/>
      <p:bldP spid="34" grpId="3" animBg="1"/>
      <p:bldP spid="36" grpId="0" animBg="1"/>
      <p:bldP spid="36" grpId="1" animBg="1"/>
      <p:bldP spid="36" grpId="3" animBg="1"/>
      <p:bldP spid="39" grpId="0" animBg="1"/>
      <p:bldP spid="39" grpId="1" animBg="1"/>
      <p:bldP spid="39" grpId="3" animBg="1"/>
      <p:bldP spid="40" grpId="0" animBg="1"/>
      <p:bldP spid="40" grpId="1" animBg="1"/>
      <p:bldP spid="40" grpId="3" animBg="1"/>
      <p:bldP spid="41" grpId="0" animBg="1"/>
      <p:bldP spid="42" grpId="0" animBg="1"/>
      <p:bldP spid="42" grpId="1" animBg="1"/>
      <p:bldP spid="42" grpId="3" animBg="1"/>
      <p:bldP spid="43" grpId="0" animBg="1"/>
      <p:bldP spid="43" grpId="1" animBg="1"/>
      <p:bldP spid="43" grpId="3" animBg="1"/>
      <p:bldP spid="71"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81044"/>
            <a:ext cx="9144000" cy="6411658"/>
          </a:xfrm>
          <a:prstGeom prst="rect">
            <a:avLst/>
          </a:prstGeom>
        </p:spPr>
      </p:pic>
      <p:sp>
        <p:nvSpPr>
          <p:cNvPr id="17" name="Rectangle 16"/>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8" name="Rectangle 17"/>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9" name="Rectangle 18"/>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21" name="Rectangle 20"/>
          <p:cNvSpPr/>
          <p:nvPr/>
        </p:nvSpPr>
        <p:spPr>
          <a:xfrm>
            <a:off x="5654067"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22" name="Rectangle 21"/>
          <p:cNvSpPr/>
          <p:nvPr/>
        </p:nvSpPr>
        <p:spPr>
          <a:xfrm>
            <a:off x="7094227"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23" name="Rectangle 22"/>
          <p:cNvSpPr/>
          <p:nvPr/>
        </p:nvSpPr>
        <p:spPr>
          <a:xfrm>
            <a:off x="8100392" y="19050"/>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 name="ZoneTexte 2"/>
          <p:cNvSpPr txBox="1"/>
          <p:nvPr/>
        </p:nvSpPr>
        <p:spPr>
          <a:xfrm>
            <a:off x="4734321" y="1502799"/>
            <a:ext cx="1695067" cy="783193"/>
          </a:xfrm>
          <a:prstGeom prst="round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fr-FR" sz="2000" dirty="0" smtClean="0">
                <a:ln w="18415" cmpd="sng">
                  <a:solidFill>
                    <a:schemeClr val="tx1"/>
                  </a:solidFill>
                  <a:prstDash val="solid"/>
                </a:ln>
                <a:solidFill>
                  <a:schemeClr val="tx1"/>
                </a:solidFill>
                <a:latin typeface="Cambria" pitchFamily="18" charset="0"/>
              </a:rPr>
              <a:t>Prélèvement des organes</a:t>
            </a:r>
            <a:endParaRPr lang="fr-FR" sz="2000" dirty="0">
              <a:ln w="18415" cmpd="sng">
                <a:solidFill>
                  <a:schemeClr val="tx1"/>
                </a:solidFill>
                <a:prstDash val="solid"/>
              </a:ln>
              <a:solidFill>
                <a:schemeClr val="tx1"/>
              </a:solidFill>
              <a:latin typeface="Cambria" pitchFamily="18" charset="0"/>
            </a:endParaRPr>
          </a:p>
        </p:txBody>
      </p:sp>
      <p:sp>
        <p:nvSpPr>
          <p:cNvPr id="5" name="ZoneTexte 4"/>
          <p:cNvSpPr txBox="1"/>
          <p:nvPr/>
        </p:nvSpPr>
        <p:spPr>
          <a:xfrm>
            <a:off x="4651982" y="2770792"/>
            <a:ext cx="1557528" cy="78319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r-FR" sz="2000" dirty="0" smtClean="0">
                <a:ln w="18415" cmpd="sng">
                  <a:solidFill>
                    <a:schemeClr val="tx1"/>
                  </a:solidFill>
                  <a:prstDash val="solid"/>
                </a:ln>
                <a:solidFill>
                  <a:schemeClr val="tx1"/>
                </a:solidFill>
                <a:latin typeface="Cambria" pitchFamily="18" charset="0"/>
              </a:rPr>
              <a:t>Recueil du sang</a:t>
            </a:r>
            <a:endParaRPr lang="fr-FR" sz="2000" dirty="0">
              <a:ln w="18415" cmpd="sng">
                <a:solidFill>
                  <a:schemeClr val="tx1"/>
                </a:solidFill>
                <a:prstDash val="solid"/>
              </a:ln>
              <a:solidFill>
                <a:schemeClr val="tx1"/>
              </a:solidFill>
              <a:latin typeface="Cambria" pitchFamily="18" charset="0"/>
            </a:endParaRPr>
          </a:p>
        </p:txBody>
      </p:sp>
      <p:cxnSp>
        <p:nvCxnSpPr>
          <p:cNvPr id="11" name="Connecteur droit avec flèche 10"/>
          <p:cNvCxnSpPr>
            <a:stCxn id="30" idx="2"/>
          </p:cNvCxnSpPr>
          <p:nvPr/>
        </p:nvCxnSpPr>
        <p:spPr>
          <a:xfrm flipV="1">
            <a:off x="4154943" y="2000240"/>
            <a:ext cx="488495" cy="87557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Connecteur droit avec flèche 12"/>
          <p:cNvCxnSpPr>
            <a:stCxn id="30" idx="2"/>
          </p:cNvCxnSpPr>
          <p:nvPr/>
        </p:nvCxnSpPr>
        <p:spPr>
          <a:xfrm>
            <a:off x="4154943" y="2875819"/>
            <a:ext cx="488494" cy="338867"/>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pic>
        <p:nvPicPr>
          <p:cNvPr id="1026" name="Picture 2" descr="http://www.analysedesang.fr/images/tube.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5028" r="13535" b="8163"/>
          <a:stretch/>
        </p:blipFill>
        <p:spPr bwMode="auto">
          <a:xfrm>
            <a:off x="7143768" y="3071810"/>
            <a:ext cx="1013106" cy="1956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cxnSp>
        <p:nvCxnSpPr>
          <p:cNvPr id="24" name="Connecteur droit avec flèche 23"/>
          <p:cNvCxnSpPr/>
          <p:nvPr/>
        </p:nvCxnSpPr>
        <p:spPr>
          <a:xfrm>
            <a:off x="6209510" y="3162389"/>
            <a:ext cx="777213" cy="524484"/>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25" name="ZoneTexte 24"/>
          <p:cNvSpPr txBox="1"/>
          <p:nvPr/>
        </p:nvSpPr>
        <p:spPr>
          <a:xfrm>
            <a:off x="7081328" y="5589240"/>
            <a:ext cx="1958699" cy="1015663"/>
          </a:xfrm>
          <a:prstGeom prst="rect">
            <a:avLst/>
          </a:prstGeom>
          <a:noFill/>
        </p:spPr>
        <p:txBody>
          <a:bodyPr wrap="square" rtlCol="0">
            <a:spAutoFit/>
          </a:bodyPr>
          <a:lstStyle/>
          <a:p>
            <a:r>
              <a:rPr lang="fr-FR" sz="2000" dirty="0" err="1" smtClean="0">
                <a:ln w="18415" cmpd="sng">
                  <a:solidFill>
                    <a:schemeClr val="tx1"/>
                  </a:solidFill>
                  <a:prstDash val="solid"/>
                </a:ln>
                <a:latin typeface="Cambria" pitchFamily="18" charset="0"/>
              </a:rPr>
              <a:t>Centrifugéation</a:t>
            </a:r>
            <a:r>
              <a:rPr lang="fr-FR" sz="2000" dirty="0" smtClean="0">
                <a:ln w="18415" cmpd="sng">
                  <a:solidFill>
                    <a:schemeClr val="tx1"/>
                  </a:solidFill>
                  <a:prstDash val="solid"/>
                </a:ln>
                <a:latin typeface="Cambria" pitchFamily="18" charset="0"/>
              </a:rPr>
              <a:t> à 7C° à 3000 tous /min</a:t>
            </a:r>
            <a:endParaRPr lang="fr-FR" sz="2000" dirty="0">
              <a:ln w="18415" cmpd="sng">
                <a:solidFill>
                  <a:schemeClr val="tx1"/>
                </a:solidFill>
                <a:prstDash val="solid"/>
              </a:ln>
              <a:latin typeface="Cambria" pitchFamily="18" charset="0"/>
            </a:endParaRPr>
          </a:p>
        </p:txBody>
      </p:sp>
      <p:cxnSp>
        <p:nvCxnSpPr>
          <p:cNvPr id="27" name="Connecteur droit avec flèche 26"/>
          <p:cNvCxnSpPr/>
          <p:nvPr/>
        </p:nvCxnSpPr>
        <p:spPr>
          <a:xfrm rot="10800000">
            <a:off x="3571868" y="6072206"/>
            <a:ext cx="670382" cy="2"/>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63471" y="4519999"/>
            <a:ext cx="1111423" cy="2084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8" name="Connecteur droit avec flèche 27"/>
          <p:cNvCxnSpPr/>
          <p:nvPr/>
        </p:nvCxnSpPr>
        <p:spPr>
          <a:xfrm flipH="1">
            <a:off x="5652120" y="6097071"/>
            <a:ext cx="1334169" cy="0"/>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4" name="ZoneTexte 3"/>
          <p:cNvSpPr txBox="1"/>
          <p:nvPr/>
        </p:nvSpPr>
        <p:spPr>
          <a:xfrm>
            <a:off x="1928794" y="5500702"/>
            <a:ext cx="2025999" cy="1015663"/>
          </a:xfrm>
          <a:prstGeom prst="rect">
            <a:avLst/>
          </a:prstGeom>
          <a:noFill/>
        </p:spPr>
        <p:txBody>
          <a:bodyPr wrap="square" rtlCol="0">
            <a:spAutoFit/>
          </a:bodyPr>
          <a:lstStyle/>
          <a:p>
            <a:pPr algn="ctr"/>
            <a:r>
              <a:rPr lang="fr-FR" sz="2000" dirty="0" smtClean="0">
                <a:ln w="18415" cmpd="sng">
                  <a:solidFill>
                    <a:schemeClr val="tx1"/>
                  </a:solidFill>
                  <a:prstDash val="solid"/>
                </a:ln>
                <a:latin typeface="Cambria" pitchFamily="18" charset="0"/>
              </a:rPr>
              <a:t>Récupération du plasma et congélation </a:t>
            </a:r>
            <a:endParaRPr lang="fr-FR" sz="2000" dirty="0">
              <a:ln w="18415" cmpd="sng">
                <a:solidFill>
                  <a:schemeClr val="tx1"/>
                </a:solidFill>
                <a:prstDash val="solid"/>
              </a:ln>
              <a:latin typeface="Cambria" pitchFamily="18" charset="0"/>
            </a:endParaRPr>
          </a:p>
        </p:txBody>
      </p:sp>
      <p:pic>
        <p:nvPicPr>
          <p:cNvPr id="29" name="Image 2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382615" y="1757695"/>
            <a:ext cx="3004006" cy="2210812"/>
          </a:xfrm>
          <a:prstGeom prst="rect">
            <a:avLst/>
          </a:prstGeom>
          <a:effectLst>
            <a:outerShdw blurRad="50800" dist="38100" dir="8100000" algn="tr" rotWithShape="0">
              <a:prstClr val="black">
                <a:alpha val="40000"/>
              </a:prstClr>
            </a:outerShdw>
            <a:softEdge rad="63500"/>
          </a:effectLst>
        </p:spPr>
      </p:pic>
      <p:pic>
        <p:nvPicPr>
          <p:cNvPr id="30" name="Image 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6200000">
            <a:off x="1671565" y="1883457"/>
            <a:ext cx="2982030" cy="1984725"/>
          </a:xfrm>
          <a:prstGeom prst="rect">
            <a:avLst/>
          </a:prstGeom>
          <a:effectLst>
            <a:softEdge rad="63500"/>
          </a:effectLst>
        </p:spPr>
      </p:pic>
      <p:sp>
        <p:nvSpPr>
          <p:cNvPr id="6" name="ZoneTexte 5"/>
          <p:cNvSpPr txBox="1"/>
          <p:nvPr/>
        </p:nvSpPr>
        <p:spPr>
          <a:xfrm>
            <a:off x="1398534" y="928502"/>
            <a:ext cx="1442107"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Sacrifice</a:t>
            </a:r>
            <a:endParaRPr lang="fr-FR" sz="2400" dirty="0">
              <a:ln w="18415" cmpd="sng">
                <a:solidFill>
                  <a:schemeClr val="tx1"/>
                </a:solidFill>
                <a:prstDash val="solid"/>
              </a:ln>
              <a:latin typeface="Cambria" pitchFamily="18" charset="0"/>
            </a:endParaRPr>
          </a:p>
        </p:txBody>
      </p:sp>
      <p:pic>
        <p:nvPicPr>
          <p:cNvPr id="1029" name="Picture 5" descr="http://biology.clc.uc.edu/fankhauser/Labs/Genetics/Buccal_DNA_isolation/buccal_dna_images/14_save_200_uL_supernatnat_P2193041.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1524" r="35901" b="21810"/>
          <a:stretch/>
        </p:blipFill>
        <p:spPr bwMode="auto">
          <a:xfrm>
            <a:off x="454081" y="4540134"/>
            <a:ext cx="1244815" cy="2240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cxnSp>
        <p:nvCxnSpPr>
          <p:cNvPr id="48" name="Connecteur droit avec flèche 47"/>
          <p:cNvCxnSpPr/>
          <p:nvPr/>
        </p:nvCxnSpPr>
        <p:spPr>
          <a:xfrm flipV="1">
            <a:off x="6429388" y="1428738"/>
            <a:ext cx="857256" cy="4286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6" name="ZoneTexte 45"/>
          <p:cNvSpPr txBox="1"/>
          <p:nvPr/>
        </p:nvSpPr>
        <p:spPr>
          <a:xfrm>
            <a:off x="7032090" y="1139142"/>
            <a:ext cx="2111909" cy="707886"/>
          </a:xfrm>
          <a:prstGeom prst="rect">
            <a:avLst/>
          </a:prstGeom>
          <a:noFill/>
        </p:spPr>
        <p:txBody>
          <a:bodyPr wrap="square" rtlCol="0">
            <a:spAutoFit/>
          </a:bodyPr>
          <a:lstStyle/>
          <a:p>
            <a:pPr algn="ctr"/>
            <a:r>
              <a:rPr lang="fr-FR" sz="2000" dirty="0" smtClean="0">
                <a:ln w="18415" cmpd="sng">
                  <a:solidFill>
                    <a:schemeClr val="tx1"/>
                  </a:solidFill>
                  <a:prstDash val="solid"/>
                </a:ln>
                <a:latin typeface="Cambria" pitchFamily="18" charset="0"/>
              </a:rPr>
              <a:t>Etude histologique</a:t>
            </a:r>
            <a:endParaRPr lang="fr-FR" sz="2000" dirty="0">
              <a:ln w="18415" cmpd="sng">
                <a:solidFill>
                  <a:schemeClr val="tx1"/>
                </a:solidFill>
                <a:prstDash val="solid"/>
              </a:ln>
              <a:latin typeface="Cambria" pitchFamily="18" charset="0"/>
            </a:endParaRPr>
          </a:p>
        </p:txBody>
      </p:sp>
      <p:sp>
        <p:nvSpPr>
          <p:cNvPr id="47" name="ZoneTexte 46"/>
          <p:cNvSpPr txBox="1"/>
          <p:nvPr/>
        </p:nvSpPr>
        <p:spPr>
          <a:xfrm>
            <a:off x="7286644" y="2071678"/>
            <a:ext cx="1428341" cy="707886"/>
          </a:xfrm>
          <a:prstGeom prst="rect">
            <a:avLst/>
          </a:prstGeom>
          <a:noFill/>
        </p:spPr>
        <p:txBody>
          <a:bodyPr wrap="square" rtlCol="0">
            <a:spAutoFit/>
          </a:bodyPr>
          <a:lstStyle/>
          <a:p>
            <a:pPr algn="ctr"/>
            <a:r>
              <a:rPr lang="fr-FR" sz="2000" dirty="0" smtClean="0">
                <a:ln w="18415" cmpd="sng">
                  <a:solidFill>
                    <a:schemeClr val="tx1"/>
                  </a:solidFill>
                  <a:prstDash val="solid"/>
                </a:ln>
                <a:latin typeface="Cambria" pitchFamily="18" charset="0"/>
              </a:rPr>
              <a:t>Dosage de </a:t>
            </a:r>
            <a:r>
              <a:rPr lang="fr-FR" sz="2000" dirty="0" err="1" smtClean="0">
                <a:ln w="18415" cmpd="sng">
                  <a:solidFill>
                    <a:schemeClr val="tx1"/>
                  </a:solidFill>
                  <a:prstDash val="solid"/>
                </a:ln>
                <a:latin typeface="Cambria" pitchFamily="18" charset="0"/>
              </a:rPr>
              <a:t>proteines</a:t>
            </a:r>
            <a:endParaRPr lang="fr-FR" sz="2000" dirty="0">
              <a:ln w="18415" cmpd="sng">
                <a:solidFill>
                  <a:schemeClr val="tx1"/>
                </a:solidFill>
                <a:prstDash val="solid"/>
              </a:ln>
              <a:latin typeface="Cambria" pitchFamily="18" charset="0"/>
            </a:endParaRPr>
          </a:p>
        </p:txBody>
      </p:sp>
      <p:cxnSp>
        <p:nvCxnSpPr>
          <p:cNvPr id="53" name="Connecteur droit avec flèche 52"/>
          <p:cNvCxnSpPr>
            <a:stCxn id="3" idx="3"/>
            <a:endCxn id="47" idx="1"/>
          </p:cNvCxnSpPr>
          <p:nvPr/>
        </p:nvCxnSpPr>
        <p:spPr>
          <a:xfrm>
            <a:off x="6429388" y="1894396"/>
            <a:ext cx="857256" cy="5312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7" name="Connecteur droit avec flèche 56"/>
          <p:cNvCxnSpPr/>
          <p:nvPr/>
        </p:nvCxnSpPr>
        <p:spPr>
          <a:xfrm>
            <a:off x="7600780" y="5182685"/>
            <a:ext cx="31922" cy="406555"/>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31" name="ZoneTexte 25"/>
          <p:cNvSpPr txBox="1"/>
          <p:nvPr/>
        </p:nvSpPr>
        <p:spPr>
          <a:xfrm>
            <a:off x="857224" y="428604"/>
            <a:ext cx="6546531"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3/ </a:t>
            </a:r>
            <a:r>
              <a:rPr lang="fr-FR" dirty="0" smtClean="0">
                <a:ln w="18415" cmpd="sng">
                  <a:solidFill>
                    <a:sysClr val="windowText" lastClr="000000"/>
                  </a:solidFill>
                  <a:prstDash val="solid"/>
                </a:ln>
                <a:solidFill>
                  <a:sysClr val="windowText" lastClr="000000"/>
                </a:solidFill>
                <a:latin typeface="Cambria" pitchFamily="18" charset="0"/>
              </a:rPr>
              <a:t>Sacrifice, récupération du sang et prélèvement des organes</a:t>
            </a:r>
          </a:p>
        </p:txBody>
      </p:sp>
    </p:spTree>
    <p:extLst>
      <p:ext uri="{BB962C8B-B14F-4D97-AF65-F5344CB8AC3E}">
        <p14:creationId xmlns:p14="http://schemas.microsoft.com/office/powerpoint/2010/main" xmlns="" val="37204788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sp>
        <p:nvSpPr>
          <p:cNvPr id="12" name="Rectangle 11"/>
          <p:cNvSpPr/>
          <p:nvPr/>
        </p:nvSpPr>
        <p:spPr>
          <a:xfrm>
            <a:off x="7092280" y="-27384"/>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27384"/>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1" name="ZoneTexte 25"/>
          <p:cNvSpPr txBox="1"/>
          <p:nvPr/>
        </p:nvSpPr>
        <p:spPr>
          <a:xfrm>
            <a:off x="2357422" y="428604"/>
            <a:ext cx="321471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4/Techniques histologiques</a:t>
            </a:r>
            <a:endParaRPr lang="fr-FR" dirty="0" smtClean="0">
              <a:ln w="18415" cmpd="sng">
                <a:solidFill>
                  <a:sysClr val="windowText" lastClr="000000"/>
                </a:solidFill>
                <a:prstDash val="solid"/>
              </a:ln>
              <a:solidFill>
                <a:sysClr val="windowText" lastClr="000000"/>
              </a:solidFill>
              <a:latin typeface="Cambria" pitchFamily="18" charset="0"/>
            </a:endParaRPr>
          </a:p>
        </p:txBody>
      </p:sp>
      <p:graphicFrame>
        <p:nvGraphicFramePr>
          <p:cNvPr id="17" name="Diagram 16"/>
          <p:cNvGraphicFramePr/>
          <p:nvPr/>
        </p:nvGraphicFramePr>
        <p:xfrm>
          <a:off x="142844" y="1071546"/>
          <a:ext cx="8715436" cy="457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Image 30" descr="C:\Users\admin\AppData\Local\Microsoft\Windows\INetCache\Content.Word\32032.png"/>
          <p:cNvPicPr/>
          <p:nvPr/>
        </p:nvPicPr>
        <p:blipFill rotWithShape="1">
          <a:blip r:embed="rId7">
            <a:extLst>
              <a:ext uri="{28A0092B-C50C-407E-A947-70E740481C1C}">
                <a14:useLocalDpi xmlns:a14="http://schemas.microsoft.com/office/drawing/2010/main" xmlns="" val="0"/>
              </a:ext>
            </a:extLst>
          </a:blip>
          <a:srcRect r="36170"/>
          <a:stretch/>
        </p:blipFill>
        <p:spPr bwMode="auto">
          <a:xfrm>
            <a:off x="2214546" y="3643314"/>
            <a:ext cx="5009582" cy="2512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pic>
        <p:nvPicPr>
          <p:cNvPr id="22" name="Image 32" descr="C:\Users\admin\Desktop\57.png"/>
          <p:cNvPicPr/>
          <p:nvPr/>
        </p:nvPicPr>
        <p:blipFill rotWithShape="1">
          <a:blip r:embed="rId8">
            <a:extLst>
              <a:ext uri="{28A0092B-C50C-407E-A947-70E740481C1C}">
                <a14:useLocalDpi xmlns:a14="http://schemas.microsoft.com/office/drawing/2010/main" xmlns="" val="0"/>
              </a:ext>
            </a:extLst>
          </a:blip>
          <a:srcRect t="53335"/>
          <a:stretch/>
        </p:blipFill>
        <p:spPr bwMode="auto">
          <a:xfrm>
            <a:off x="2285984" y="4429132"/>
            <a:ext cx="4929222" cy="2214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 37" descr="C:\Users\admin\Desktop\561541225.png"/>
          <p:cNvPicPr/>
          <p:nvPr/>
        </p:nvPicPr>
        <p:blipFill rotWithShape="1">
          <a:blip r:embed="rId9">
            <a:extLst>
              <a:ext uri="{BEBA8EAE-BF5A-486C-A8C5-ECC9F3942E4B}">
                <a14:imgProps xmlns:a14="http://schemas.microsoft.com/office/drawing/2010/main" xmlns="">
                  <a14:imgLayer r:embed="rId10">
                    <a14:imgEffect>
                      <a14:brightnessContrast bright="20000" contrast="-40000"/>
                    </a14:imgEffect>
                  </a14:imgLayer>
                </a14:imgProps>
              </a:ext>
              <a:ext uri="{28A0092B-C50C-407E-A947-70E740481C1C}">
                <a14:useLocalDpi xmlns:a14="http://schemas.microsoft.com/office/drawing/2010/main" xmlns="" val="0"/>
              </a:ext>
            </a:extLst>
          </a:blip>
          <a:srcRect l="51513" t="5045" r="951" b="2955"/>
          <a:stretch/>
        </p:blipFill>
        <p:spPr bwMode="auto">
          <a:xfrm>
            <a:off x="3143240" y="3929066"/>
            <a:ext cx="3000396" cy="2714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graphicEl>
                                              <a:dgm id="{368FF01D-2202-4934-905F-5ACB5E046559}"/>
                                            </p:graphicEl>
                                          </p:spTgt>
                                        </p:tgtEl>
                                        <p:attrNameLst>
                                          <p:attrName>style.visibility</p:attrName>
                                        </p:attrNameLst>
                                      </p:cBhvr>
                                      <p:to>
                                        <p:strVal val="visible"/>
                                      </p:to>
                                    </p:set>
                                    <p:animEffect transition="in" filter="fade">
                                      <p:cBhvr>
                                        <p:cTn id="7" dur="1000"/>
                                        <p:tgtEl>
                                          <p:spTgt spid="17">
                                            <p:graphicEl>
                                              <a:dgm id="{368FF01D-2202-4934-905F-5ACB5E046559}"/>
                                            </p:graphicEl>
                                          </p:spTgt>
                                        </p:tgtEl>
                                      </p:cBhvr>
                                    </p:animEffect>
                                    <p:anim calcmode="lin" valueType="num">
                                      <p:cBhvr>
                                        <p:cTn id="8" dur="1000" fill="hold"/>
                                        <p:tgtEl>
                                          <p:spTgt spid="17">
                                            <p:graphicEl>
                                              <a:dgm id="{368FF01D-2202-4934-905F-5ACB5E046559}"/>
                                            </p:graphicEl>
                                          </p:spTgt>
                                        </p:tgtEl>
                                        <p:attrNameLst>
                                          <p:attrName>ppt_x</p:attrName>
                                        </p:attrNameLst>
                                      </p:cBhvr>
                                      <p:tavLst>
                                        <p:tav tm="0">
                                          <p:val>
                                            <p:strVal val="#ppt_x"/>
                                          </p:val>
                                        </p:tav>
                                        <p:tav tm="100000">
                                          <p:val>
                                            <p:strVal val="#ppt_x"/>
                                          </p:val>
                                        </p:tav>
                                      </p:tavLst>
                                    </p:anim>
                                    <p:anim calcmode="lin" valueType="num">
                                      <p:cBhvr>
                                        <p:cTn id="9" dur="1000" fill="hold"/>
                                        <p:tgtEl>
                                          <p:spTgt spid="17">
                                            <p:graphicEl>
                                              <a:dgm id="{368FF01D-2202-4934-905F-5ACB5E046559}"/>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graphicEl>
                                              <a:dgm id="{A0EF7DE1-6FA2-4B68-9FBE-BEF0B77825C9}"/>
                                            </p:graphicEl>
                                          </p:spTgt>
                                        </p:tgtEl>
                                        <p:attrNameLst>
                                          <p:attrName>style.visibility</p:attrName>
                                        </p:attrNameLst>
                                      </p:cBhvr>
                                      <p:to>
                                        <p:strVal val="visible"/>
                                      </p:to>
                                    </p:set>
                                    <p:animEffect transition="in" filter="fade">
                                      <p:cBhvr>
                                        <p:cTn id="12" dur="1000"/>
                                        <p:tgtEl>
                                          <p:spTgt spid="17">
                                            <p:graphicEl>
                                              <a:dgm id="{A0EF7DE1-6FA2-4B68-9FBE-BEF0B77825C9}"/>
                                            </p:graphicEl>
                                          </p:spTgt>
                                        </p:tgtEl>
                                      </p:cBhvr>
                                    </p:animEffect>
                                    <p:anim calcmode="lin" valueType="num">
                                      <p:cBhvr>
                                        <p:cTn id="13" dur="1000" fill="hold"/>
                                        <p:tgtEl>
                                          <p:spTgt spid="17">
                                            <p:graphicEl>
                                              <a:dgm id="{A0EF7DE1-6FA2-4B68-9FBE-BEF0B77825C9}"/>
                                            </p:graphicEl>
                                          </p:spTgt>
                                        </p:tgtEl>
                                        <p:attrNameLst>
                                          <p:attrName>ppt_x</p:attrName>
                                        </p:attrNameLst>
                                      </p:cBhvr>
                                      <p:tavLst>
                                        <p:tav tm="0">
                                          <p:val>
                                            <p:strVal val="#ppt_x"/>
                                          </p:val>
                                        </p:tav>
                                        <p:tav tm="100000">
                                          <p:val>
                                            <p:strVal val="#ppt_x"/>
                                          </p:val>
                                        </p:tav>
                                      </p:tavLst>
                                    </p:anim>
                                    <p:anim calcmode="lin" valueType="num">
                                      <p:cBhvr>
                                        <p:cTn id="14" dur="1000" fill="hold"/>
                                        <p:tgtEl>
                                          <p:spTgt spid="17">
                                            <p:graphicEl>
                                              <a:dgm id="{A0EF7DE1-6FA2-4B68-9FBE-BEF0B77825C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graphicEl>
                                              <a:dgm id="{85B0E487-C25A-42A9-92B5-C211E6EBD919}"/>
                                            </p:graphicEl>
                                          </p:spTgt>
                                        </p:tgtEl>
                                        <p:attrNameLst>
                                          <p:attrName>style.visibility</p:attrName>
                                        </p:attrNameLst>
                                      </p:cBhvr>
                                      <p:to>
                                        <p:strVal val="visible"/>
                                      </p:to>
                                    </p:set>
                                    <p:animEffect transition="in" filter="fade">
                                      <p:cBhvr>
                                        <p:cTn id="19" dur="1000"/>
                                        <p:tgtEl>
                                          <p:spTgt spid="17">
                                            <p:graphicEl>
                                              <a:dgm id="{85B0E487-C25A-42A9-92B5-C211E6EBD919}"/>
                                            </p:graphicEl>
                                          </p:spTgt>
                                        </p:tgtEl>
                                      </p:cBhvr>
                                    </p:animEffect>
                                    <p:anim calcmode="lin" valueType="num">
                                      <p:cBhvr>
                                        <p:cTn id="20" dur="1000" fill="hold"/>
                                        <p:tgtEl>
                                          <p:spTgt spid="17">
                                            <p:graphicEl>
                                              <a:dgm id="{85B0E487-C25A-42A9-92B5-C211E6EBD919}"/>
                                            </p:graphicEl>
                                          </p:spTgt>
                                        </p:tgtEl>
                                        <p:attrNameLst>
                                          <p:attrName>ppt_x</p:attrName>
                                        </p:attrNameLst>
                                      </p:cBhvr>
                                      <p:tavLst>
                                        <p:tav tm="0">
                                          <p:val>
                                            <p:strVal val="#ppt_x"/>
                                          </p:val>
                                        </p:tav>
                                        <p:tav tm="100000">
                                          <p:val>
                                            <p:strVal val="#ppt_x"/>
                                          </p:val>
                                        </p:tav>
                                      </p:tavLst>
                                    </p:anim>
                                    <p:anim calcmode="lin" valueType="num">
                                      <p:cBhvr>
                                        <p:cTn id="21" dur="1000" fill="hold"/>
                                        <p:tgtEl>
                                          <p:spTgt spid="17">
                                            <p:graphicEl>
                                              <a:dgm id="{85B0E487-C25A-42A9-92B5-C211E6EBD919}"/>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graphicEl>
                                              <a:dgm id="{926B2E8C-E3D6-4E8B-B077-BF9C9B53E3E6}"/>
                                            </p:graphicEl>
                                          </p:spTgt>
                                        </p:tgtEl>
                                        <p:attrNameLst>
                                          <p:attrName>style.visibility</p:attrName>
                                        </p:attrNameLst>
                                      </p:cBhvr>
                                      <p:to>
                                        <p:strVal val="visible"/>
                                      </p:to>
                                    </p:set>
                                    <p:animEffect transition="in" filter="fade">
                                      <p:cBhvr>
                                        <p:cTn id="24" dur="1000"/>
                                        <p:tgtEl>
                                          <p:spTgt spid="17">
                                            <p:graphicEl>
                                              <a:dgm id="{926B2E8C-E3D6-4E8B-B077-BF9C9B53E3E6}"/>
                                            </p:graphicEl>
                                          </p:spTgt>
                                        </p:tgtEl>
                                      </p:cBhvr>
                                    </p:animEffect>
                                    <p:anim calcmode="lin" valueType="num">
                                      <p:cBhvr>
                                        <p:cTn id="25" dur="1000" fill="hold"/>
                                        <p:tgtEl>
                                          <p:spTgt spid="17">
                                            <p:graphicEl>
                                              <a:dgm id="{926B2E8C-E3D6-4E8B-B077-BF9C9B53E3E6}"/>
                                            </p:graphicEl>
                                          </p:spTgt>
                                        </p:tgtEl>
                                        <p:attrNameLst>
                                          <p:attrName>ppt_x</p:attrName>
                                        </p:attrNameLst>
                                      </p:cBhvr>
                                      <p:tavLst>
                                        <p:tav tm="0">
                                          <p:val>
                                            <p:strVal val="#ppt_x"/>
                                          </p:val>
                                        </p:tav>
                                        <p:tav tm="100000">
                                          <p:val>
                                            <p:strVal val="#ppt_x"/>
                                          </p:val>
                                        </p:tav>
                                      </p:tavLst>
                                    </p:anim>
                                    <p:anim calcmode="lin" valueType="num">
                                      <p:cBhvr>
                                        <p:cTn id="26" dur="1000" fill="hold"/>
                                        <p:tgtEl>
                                          <p:spTgt spid="17">
                                            <p:graphicEl>
                                              <a:dgm id="{926B2E8C-E3D6-4E8B-B077-BF9C9B53E3E6}"/>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graphicEl>
                                              <a:dgm id="{C933FA27-1CC8-42BC-8218-1A382464FB4F}"/>
                                            </p:graphicEl>
                                          </p:spTgt>
                                        </p:tgtEl>
                                        <p:attrNameLst>
                                          <p:attrName>style.visibility</p:attrName>
                                        </p:attrNameLst>
                                      </p:cBhvr>
                                      <p:to>
                                        <p:strVal val="visible"/>
                                      </p:to>
                                    </p:set>
                                    <p:animEffect transition="in" filter="fade">
                                      <p:cBhvr>
                                        <p:cTn id="36" dur="1000"/>
                                        <p:tgtEl>
                                          <p:spTgt spid="17">
                                            <p:graphicEl>
                                              <a:dgm id="{C933FA27-1CC8-42BC-8218-1A382464FB4F}"/>
                                            </p:graphicEl>
                                          </p:spTgt>
                                        </p:tgtEl>
                                      </p:cBhvr>
                                    </p:animEffect>
                                    <p:anim calcmode="lin" valueType="num">
                                      <p:cBhvr>
                                        <p:cTn id="37" dur="1000" fill="hold"/>
                                        <p:tgtEl>
                                          <p:spTgt spid="17">
                                            <p:graphicEl>
                                              <a:dgm id="{C933FA27-1CC8-42BC-8218-1A382464FB4F}"/>
                                            </p:graphicEl>
                                          </p:spTgt>
                                        </p:tgtEl>
                                        <p:attrNameLst>
                                          <p:attrName>ppt_x</p:attrName>
                                        </p:attrNameLst>
                                      </p:cBhvr>
                                      <p:tavLst>
                                        <p:tav tm="0">
                                          <p:val>
                                            <p:strVal val="#ppt_x"/>
                                          </p:val>
                                        </p:tav>
                                        <p:tav tm="100000">
                                          <p:val>
                                            <p:strVal val="#ppt_x"/>
                                          </p:val>
                                        </p:tav>
                                      </p:tavLst>
                                    </p:anim>
                                    <p:anim calcmode="lin" valueType="num">
                                      <p:cBhvr>
                                        <p:cTn id="38" dur="1000" fill="hold"/>
                                        <p:tgtEl>
                                          <p:spTgt spid="17">
                                            <p:graphicEl>
                                              <a:dgm id="{C933FA27-1CC8-42BC-8218-1A382464FB4F}"/>
                                            </p:graphicEl>
                                          </p:spTgt>
                                        </p:tgtEl>
                                        <p:attrNameLst>
                                          <p:attrName>ppt_y</p:attrName>
                                        </p:attrNameLst>
                                      </p:cBhvr>
                                      <p:tavLst>
                                        <p:tav tm="0">
                                          <p:val>
                                            <p:strVal val="#ppt_y+.1"/>
                                          </p:val>
                                        </p:tav>
                                        <p:tav tm="100000">
                                          <p:val>
                                            <p:strVal val="#ppt_y"/>
                                          </p:val>
                                        </p:tav>
                                      </p:tavLst>
                                    </p:anim>
                                  </p:childTnLst>
                                </p:cTn>
                              </p:par>
                              <p:par>
                                <p:cTn id="39" presetID="10" presetClass="exit" presetSubtype="0" fill="hold" nodeType="withEffect">
                                  <p:stCondLst>
                                    <p:cond delay="0"/>
                                  </p:stCondLst>
                                  <p:childTnLst>
                                    <p:animEffect transition="out" filter="fade">
                                      <p:cBhvr>
                                        <p:cTn id="40" dur="2000"/>
                                        <p:tgtEl>
                                          <p:spTgt spid="21"/>
                                        </p:tgtEl>
                                      </p:cBhvr>
                                    </p:animEffect>
                                    <p:set>
                                      <p:cBhvr>
                                        <p:cTn id="41" dur="1" fill="hold">
                                          <p:stCondLst>
                                            <p:cond delay="1999"/>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7">
                                            <p:graphicEl>
                                              <a:dgm id="{6DD61A17-C623-4AC4-AE56-D785B4CC56AF}"/>
                                            </p:graphicEl>
                                          </p:spTgt>
                                        </p:tgtEl>
                                        <p:attrNameLst>
                                          <p:attrName>style.visibility</p:attrName>
                                        </p:attrNameLst>
                                      </p:cBhvr>
                                      <p:to>
                                        <p:strVal val="visible"/>
                                      </p:to>
                                    </p:set>
                                    <p:animEffect transition="in" filter="fade">
                                      <p:cBhvr>
                                        <p:cTn id="44" dur="1000"/>
                                        <p:tgtEl>
                                          <p:spTgt spid="17">
                                            <p:graphicEl>
                                              <a:dgm id="{6DD61A17-C623-4AC4-AE56-D785B4CC56AF}"/>
                                            </p:graphicEl>
                                          </p:spTgt>
                                        </p:tgtEl>
                                      </p:cBhvr>
                                    </p:animEffect>
                                    <p:anim calcmode="lin" valueType="num">
                                      <p:cBhvr>
                                        <p:cTn id="45" dur="1000" fill="hold"/>
                                        <p:tgtEl>
                                          <p:spTgt spid="17">
                                            <p:graphicEl>
                                              <a:dgm id="{6DD61A17-C623-4AC4-AE56-D785B4CC56AF}"/>
                                            </p:graphicEl>
                                          </p:spTgt>
                                        </p:tgtEl>
                                        <p:attrNameLst>
                                          <p:attrName>ppt_x</p:attrName>
                                        </p:attrNameLst>
                                      </p:cBhvr>
                                      <p:tavLst>
                                        <p:tav tm="0">
                                          <p:val>
                                            <p:strVal val="#ppt_x"/>
                                          </p:val>
                                        </p:tav>
                                        <p:tav tm="100000">
                                          <p:val>
                                            <p:strVal val="#ppt_x"/>
                                          </p:val>
                                        </p:tav>
                                      </p:tavLst>
                                    </p:anim>
                                    <p:anim calcmode="lin" valueType="num">
                                      <p:cBhvr>
                                        <p:cTn id="46" dur="1000" fill="hold"/>
                                        <p:tgtEl>
                                          <p:spTgt spid="17">
                                            <p:graphicEl>
                                              <a:dgm id="{6DD61A17-C623-4AC4-AE56-D785B4CC56AF}"/>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graphicEl>
                                              <a:dgm id="{D7EBAD93-B0E0-4F64-A83D-BC03D878DFEE}"/>
                                            </p:graphicEl>
                                          </p:spTgt>
                                        </p:tgtEl>
                                        <p:attrNameLst>
                                          <p:attrName>style.visibility</p:attrName>
                                        </p:attrNameLst>
                                      </p:cBhvr>
                                      <p:to>
                                        <p:strVal val="visible"/>
                                      </p:to>
                                    </p:set>
                                    <p:animEffect transition="in" filter="fade">
                                      <p:cBhvr>
                                        <p:cTn id="56" dur="1000"/>
                                        <p:tgtEl>
                                          <p:spTgt spid="17">
                                            <p:graphicEl>
                                              <a:dgm id="{D7EBAD93-B0E0-4F64-A83D-BC03D878DFEE}"/>
                                            </p:graphicEl>
                                          </p:spTgt>
                                        </p:tgtEl>
                                      </p:cBhvr>
                                    </p:animEffect>
                                    <p:anim calcmode="lin" valueType="num">
                                      <p:cBhvr>
                                        <p:cTn id="57" dur="1000" fill="hold"/>
                                        <p:tgtEl>
                                          <p:spTgt spid="17">
                                            <p:graphicEl>
                                              <a:dgm id="{D7EBAD93-B0E0-4F64-A83D-BC03D878DFEE}"/>
                                            </p:graphicEl>
                                          </p:spTgt>
                                        </p:tgtEl>
                                        <p:attrNameLst>
                                          <p:attrName>ppt_x</p:attrName>
                                        </p:attrNameLst>
                                      </p:cBhvr>
                                      <p:tavLst>
                                        <p:tav tm="0">
                                          <p:val>
                                            <p:strVal val="#ppt_x"/>
                                          </p:val>
                                        </p:tav>
                                        <p:tav tm="100000">
                                          <p:val>
                                            <p:strVal val="#ppt_x"/>
                                          </p:val>
                                        </p:tav>
                                      </p:tavLst>
                                    </p:anim>
                                    <p:anim calcmode="lin" valueType="num">
                                      <p:cBhvr>
                                        <p:cTn id="58" dur="1000" fill="hold"/>
                                        <p:tgtEl>
                                          <p:spTgt spid="17">
                                            <p:graphicEl>
                                              <a:dgm id="{D7EBAD93-B0E0-4F64-A83D-BC03D878DFEE}"/>
                                            </p:graphicEl>
                                          </p:spTgt>
                                        </p:tgtEl>
                                        <p:attrNameLst>
                                          <p:attrName>ppt_y</p:attrName>
                                        </p:attrNameLst>
                                      </p:cBhvr>
                                      <p:tavLst>
                                        <p:tav tm="0">
                                          <p:val>
                                            <p:strVal val="#ppt_y+.1"/>
                                          </p:val>
                                        </p:tav>
                                        <p:tav tm="100000">
                                          <p:val>
                                            <p:strVal val="#ppt_y"/>
                                          </p:val>
                                        </p:tav>
                                      </p:tavLst>
                                    </p:anim>
                                  </p:childTnLst>
                                </p:cTn>
                              </p:par>
                              <p:par>
                                <p:cTn id="59" presetID="1" presetClass="exit" presetSubtype="0" fill="hold"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42" presetClass="entr" presetSubtype="0" fill="hold" grpId="0" nodeType="withEffect">
                                  <p:stCondLst>
                                    <p:cond delay="0"/>
                                  </p:stCondLst>
                                  <p:childTnLst>
                                    <p:set>
                                      <p:cBhvr>
                                        <p:cTn id="62" dur="1" fill="hold">
                                          <p:stCondLst>
                                            <p:cond delay="0"/>
                                          </p:stCondLst>
                                        </p:cTn>
                                        <p:tgtEl>
                                          <p:spTgt spid="17">
                                            <p:graphicEl>
                                              <a:dgm id="{28A47DA8-1474-4699-9715-F49304C9BF52}"/>
                                            </p:graphicEl>
                                          </p:spTgt>
                                        </p:tgtEl>
                                        <p:attrNameLst>
                                          <p:attrName>style.visibility</p:attrName>
                                        </p:attrNameLst>
                                      </p:cBhvr>
                                      <p:to>
                                        <p:strVal val="visible"/>
                                      </p:to>
                                    </p:set>
                                    <p:animEffect transition="in" filter="fade">
                                      <p:cBhvr>
                                        <p:cTn id="63" dur="1000"/>
                                        <p:tgtEl>
                                          <p:spTgt spid="17">
                                            <p:graphicEl>
                                              <a:dgm id="{28A47DA8-1474-4699-9715-F49304C9BF52}"/>
                                            </p:graphicEl>
                                          </p:spTgt>
                                        </p:tgtEl>
                                      </p:cBhvr>
                                    </p:animEffect>
                                    <p:anim calcmode="lin" valueType="num">
                                      <p:cBhvr>
                                        <p:cTn id="64" dur="1000" fill="hold"/>
                                        <p:tgtEl>
                                          <p:spTgt spid="17">
                                            <p:graphicEl>
                                              <a:dgm id="{28A47DA8-1474-4699-9715-F49304C9BF52}"/>
                                            </p:graphicEl>
                                          </p:spTgt>
                                        </p:tgtEl>
                                        <p:attrNameLst>
                                          <p:attrName>ppt_x</p:attrName>
                                        </p:attrNameLst>
                                      </p:cBhvr>
                                      <p:tavLst>
                                        <p:tav tm="0">
                                          <p:val>
                                            <p:strVal val="#ppt_x"/>
                                          </p:val>
                                        </p:tav>
                                        <p:tav tm="100000">
                                          <p:val>
                                            <p:strVal val="#ppt_x"/>
                                          </p:val>
                                        </p:tav>
                                      </p:tavLst>
                                    </p:anim>
                                    <p:anim calcmode="lin" valueType="num">
                                      <p:cBhvr>
                                        <p:cTn id="65" dur="1000" fill="hold"/>
                                        <p:tgtEl>
                                          <p:spTgt spid="17">
                                            <p:graphicEl>
                                              <a:dgm id="{28A47DA8-1474-4699-9715-F49304C9BF52}"/>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10" presetClass="exit" presetSubtype="0" fill="hold" grpId="2" nodeType="withEffect">
                                  <p:stCondLst>
                                    <p:cond delay="0"/>
                                  </p:stCondLst>
                                  <p:childTnLst>
                                    <p:animEffect transition="out" filter="fade">
                                      <p:cBhvr>
                                        <p:cTn id="72" dur="500"/>
                                        <p:tgtEl>
                                          <p:spTgt spid="17">
                                            <p:graphicEl>
                                              <a:dgm id="{368FF01D-2202-4934-905F-5ACB5E046559}"/>
                                            </p:graphicEl>
                                          </p:spTgt>
                                        </p:tgtEl>
                                      </p:cBhvr>
                                    </p:animEffect>
                                    <p:set>
                                      <p:cBhvr>
                                        <p:cTn id="73" dur="1" fill="hold">
                                          <p:stCondLst>
                                            <p:cond delay="499"/>
                                          </p:stCondLst>
                                        </p:cTn>
                                        <p:tgtEl>
                                          <p:spTgt spid="17">
                                            <p:graphicEl>
                                              <a:dgm id="{368FF01D-2202-4934-905F-5ACB5E046559}"/>
                                            </p:graphicEl>
                                          </p:spTgt>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7">
                                            <p:graphicEl>
                                              <a:dgm id="{A0EF7DE1-6FA2-4B68-9FBE-BEF0B77825C9}"/>
                                            </p:graphicEl>
                                          </p:spTgt>
                                        </p:tgtEl>
                                      </p:cBhvr>
                                    </p:animEffect>
                                    <p:set>
                                      <p:cBhvr>
                                        <p:cTn id="76" dur="1" fill="hold">
                                          <p:stCondLst>
                                            <p:cond delay="499"/>
                                          </p:stCondLst>
                                        </p:cTn>
                                        <p:tgtEl>
                                          <p:spTgt spid="17">
                                            <p:graphicEl>
                                              <a:dgm id="{A0EF7DE1-6FA2-4B68-9FBE-BEF0B77825C9}"/>
                                            </p:graphicEl>
                                          </p:spTgt>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7">
                                            <p:graphicEl>
                                              <a:dgm id="{85B0E487-C25A-42A9-92B5-C211E6EBD919}"/>
                                            </p:graphicEl>
                                          </p:spTgt>
                                        </p:tgtEl>
                                      </p:cBhvr>
                                    </p:animEffect>
                                    <p:set>
                                      <p:cBhvr>
                                        <p:cTn id="79" dur="1" fill="hold">
                                          <p:stCondLst>
                                            <p:cond delay="499"/>
                                          </p:stCondLst>
                                        </p:cTn>
                                        <p:tgtEl>
                                          <p:spTgt spid="17">
                                            <p:graphicEl>
                                              <a:dgm id="{85B0E487-C25A-42A9-92B5-C211E6EBD919}"/>
                                            </p:graphicEl>
                                          </p:spTgt>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7">
                                            <p:graphicEl>
                                              <a:dgm id="{926B2E8C-E3D6-4E8B-B077-BF9C9B53E3E6}"/>
                                            </p:graphicEl>
                                          </p:spTgt>
                                        </p:tgtEl>
                                      </p:cBhvr>
                                    </p:animEffect>
                                    <p:set>
                                      <p:cBhvr>
                                        <p:cTn id="82" dur="1" fill="hold">
                                          <p:stCondLst>
                                            <p:cond delay="499"/>
                                          </p:stCondLst>
                                        </p:cTn>
                                        <p:tgtEl>
                                          <p:spTgt spid="17">
                                            <p:graphicEl>
                                              <a:dgm id="{926B2E8C-E3D6-4E8B-B077-BF9C9B53E3E6}"/>
                                            </p:graphicEl>
                                          </p:spTgt>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7">
                                            <p:graphicEl>
                                              <a:dgm id="{C933FA27-1CC8-42BC-8218-1A382464FB4F}"/>
                                            </p:graphicEl>
                                          </p:spTgt>
                                        </p:tgtEl>
                                      </p:cBhvr>
                                    </p:animEffect>
                                    <p:set>
                                      <p:cBhvr>
                                        <p:cTn id="85" dur="1" fill="hold">
                                          <p:stCondLst>
                                            <p:cond delay="499"/>
                                          </p:stCondLst>
                                        </p:cTn>
                                        <p:tgtEl>
                                          <p:spTgt spid="17">
                                            <p:graphicEl>
                                              <a:dgm id="{C933FA27-1CC8-42BC-8218-1A382464FB4F}"/>
                                            </p:graphicEl>
                                          </p:spTgt>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7">
                                            <p:graphicEl>
                                              <a:dgm id="{6DD61A17-C623-4AC4-AE56-D785B4CC56AF}"/>
                                            </p:graphicEl>
                                          </p:spTgt>
                                        </p:tgtEl>
                                      </p:cBhvr>
                                    </p:animEffect>
                                    <p:set>
                                      <p:cBhvr>
                                        <p:cTn id="88" dur="1" fill="hold">
                                          <p:stCondLst>
                                            <p:cond delay="499"/>
                                          </p:stCondLst>
                                        </p:cTn>
                                        <p:tgtEl>
                                          <p:spTgt spid="17">
                                            <p:graphicEl>
                                              <a:dgm id="{6DD61A17-C623-4AC4-AE56-D785B4CC56AF}"/>
                                            </p:graphicEl>
                                          </p:spTgt>
                                        </p:tgtEl>
                                        <p:attrNameLst>
                                          <p:attrName>style.visibility</p:attrName>
                                        </p:attrNameLst>
                                      </p:cBhvr>
                                      <p:to>
                                        <p:strVal val="hidden"/>
                                      </p:to>
                                    </p:set>
                                  </p:childTnLst>
                                </p:cTn>
                              </p:par>
                              <p:par>
                                <p:cTn id="89" presetID="64" presetClass="path" presetSubtype="0" accel="50000" decel="50000" fill="hold" grpId="1" nodeType="withEffect">
                                  <p:stCondLst>
                                    <p:cond delay="0"/>
                                  </p:stCondLst>
                                  <p:childTnLst>
                                    <p:animMotion origin="layout" path="M 0 0  L 0 -0.33302  E" pathEditMode="relative" ptsTypes="">
                                      <p:cBhvr>
                                        <p:cTn id="90" dur="500" fill="hold"/>
                                        <p:tgtEl>
                                          <p:spTgt spid="17">
                                            <p:graphicEl>
                                              <a:dgm id="{D7EBAD93-B0E0-4F64-A83D-BC03D878DFEE}"/>
                                            </p:graphicEl>
                                          </p:spTgt>
                                        </p:tgtEl>
                                        <p:attrNameLst>
                                          <p:attrName>ppt_x</p:attrName>
                                          <p:attrName>ppt_y</p:attrName>
                                        </p:attrNameLst>
                                      </p:cBhvr>
                                    </p:animMotion>
                                  </p:childTnLst>
                                </p:cTn>
                              </p:par>
                              <p:par>
                                <p:cTn id="91" presetID="64" presetClass="path" presetSubtype="0" accel="50000" decel="50000" fill="hold" grpId="1" nodeType="withEffect">
                                  <p:stCondLst>
                                    <p:cond delay="0"/>
                                  </p:stCondLst>
                                  <p:childTnLst>
                                    <p:animMotion origin="layout" path="M 0 0  L 0 -0.33302  E" pathEditMode="relative" ptsTypes="">
                                      <p:cBhvr>
                                        <p:cTn id="92" dur="500" fill="hold"/>
                                        <p:tgtEl>
                                          <p:spTgt spid="17">
                                            <p:graphicEl>
                                              <a:dgm id="{28A47DA8-1474-4699-9715-F49304C9BF52}"/>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Graphic spid="17" grpId="1" uiExpand="1">
        <p:bldSub>
          <a:bldDgm bld="one"/>
        </p:bldSub>
      </p:bldGraphic>
      <p:bldGraphic spid="17" grpId="2"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Picture1.jpg"/>
          <p:cNvPicPr>
            <a:picLocks noChangeAspect="1"/>
          </p:cNvPicPr>
          <p:nvPr/>
        </p:nvPicPr>
        <p:blipFill>
          <a:blip r:embed="rId2">
            <a:duotone>
              <a:schemeClr val="accent5">
                <a:shade val="45000"/>
                <a:satMod val="135000"/>
              </a:schemeClr>
              <a:prstClr val="white"/>
            </a:duotone>
          </a:blip>
          <a:stretch>
            <a:fillRect/>
          </a:stretch>
        </p:blipFill>
        <p:spPr>
          <a:xfrm>
            <a:off x="23208" y="0"/>
            <a:ext cx="9120792" cy="6858000"/>
          </a:xfrm>
          <a:prstGeom prst="rect">
            <a:avLst/>
          </a:prstGeom>
        </p:spPr>
      </p:pic>
      <p:sp>
        <p:nvSpPr>
          <p:cNvPr id="12" name="Rectangle 11"/>
          <p:cNvSpPr/>
          <p:nvPr/>
        </p:nvSpPr>
        <p:spPr>
          <a:xfrm>
            <a:off x="7092280" y="-27384"/>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27384"/>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1" name="ZoneTexte 25"/>
          <p:cNvSpPr txBox="1"/>
          <p:nvPr/>
        </p:nvSpPr>
        <p:spPr>
          <a:xfrm>
            <a:off x="2357422" y="428604"/>
            <a:ext cx="321471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4/Techniques histologiques</a:t>
            </a:r>
            <a:endParaRPr lang="fr-FR" dirty="0" smtClean="0">
              <a:ln w="18415" cmpd="sng">
                <a:solidFill>
                  <a:sysClr val="windowText" lastClr="000000"/>
                </a:solidFill>
                <a:prstDash val="solid"/>
              </a:ln>
              <a:solidFill>
                <a:sysClr val="windowText" lastClr="000000"/>
              </a:solidFill>
              <a:latin typeface="Cambria" pitchFamily="18" charset="0"/>
            </a:endParaRPr>
          </a:p>
        </p:txBody>
      </p:sp>
      <p:graphicFrame>
        <p:nvGraphicFramePr>
          <p:cNvPr id="17" name="Diagram 16"/>
          <p:cNvGraphicFramePr/>
          <p:nvPr/>
        </p:nvGraphicFramePr>
        <p:xfrm>
          <a:off x="1214414" y="928670"/>
          <a:ext cx="6858048" cy="85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nvGraphicFramePr>
        <p:xfrm>
          <a:off x="-214314" y="2071678"/>
          <a:ext cx="9429784" cy="22860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Table 18"/>
          <p:cNvGraphicFramePr>
            <a:graphicFrameLocks noGrp="1"/>
          </p:cNvGraphicFramePr>
          <p:nvPr/>
        </p:nvGraphicFramePr>
        <p:xfrm>
          <a:off x="2143108" y="4508814"/>
          <a:ext cx="5072098" cy="2349186"/>
        </p:xfrm>
        <a:graphic>
          <a:graphicData uri="http://schemas.openxmlformats.org/drawingml/2006/table">
            <a:tbl>
              <a:tblPr firstRow="1" bandRow="1">
                <a:tableStyleId>{C083E6E3-FA7D-4D7B-A595-EF9225AFEA82}</a:tableStyleId>
              </a:tblPr>
              <a:tblGrid>
                <a:gridCol w="2536049"/>
                <a:gridCol w="2536049"/>
              </a:tblGrid>
              <a:tr h="464674">
                <a:tc>
                  <a:txBody>
                    <a:bodyPr/>
                    <a:lstStyle/>
                    <a:p>
                      <a:pPr algn="ctr"/>
                      <a:r>
                        <a:rPr lang="fr-FR" sz="1800" b="0" kern="1200" cap="none" spc="0" dirty="0" smtClean="0">
                          <a:ln w="18415" cmpd="sng">
                            <a:solidFill>
                              <a:schemeClr val="tx1"/>
                            </a:solidFill>
                            <a:prstDash val="solid"/>
                          </a:ln>
                          <a:solidFill>
                            <a:schemeClr val="tx1"/>
                          </a:solidFill>
                          <a:effectLst/>
                          <a:latin typeface="Cambria" pitchFamily="18" charset="0"/>
                          <a:ea typeface="+mn-ea"/>
                          <a:cs typeface="+mn-cs"/>
                        </a:rPr>
                        <a:t>ELÉMENTS</a:t>
                      </a:r>
                    </a:p>
                  </a:txBody>
                  <a:tcPr/>
                </a:tc>
                <a:tc>
                  <a:txBody>
                    <a:bodyPr/>
                    <a:lstStyle/>
                    <a:p>
                      <a:pPr algn="ctr"/>
                      <a:r>
                        <a:rPr lang="fr-FR" sz="1800" b="0" kern="1200" cap="none" spc="0" dirty="0" smtClean="0">
                          <a:ln w="18415" cmpd="sng">
                            <a:solidFill>
                              <a:schemeClr val="tx1"/>
                            </a:solidFill>
                            <a:prstDash val="solid"/>
                          </a:ln>
                          <a:solidFill>
                            <a:schemeClr val="tx1"/>
                          </a:solidFill>
                          <a:effectLst/>
                          <a:latin typeface="Cambria" pitchFamily="18" charset="0"/>
                          <a:ea typeface="+mn-ea"/>
                          <a:cs typeface="+mn-cs"/>
                        </a:rPr>
                        <a:t>COLORATION</a:t>
                      </a: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Noyau</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002060"/>
                            </a:solidFill>
                            <a:prstDash val="solid"/>
                          </a:ln>
                          <a:solidFill>
                            <a:srgbClr val="002060"/>
                          </a:solidFill>
                          <a:effectLst/>
                          <a:latin typeface="Cambria" pitchFamily="18" charset="0"/>
                        </a:rPr>
                        <a:t>Bleu noir</a:t>
                      </a:r>
                      <a:endParaRPr lang="fr-FR" b="0" cap="none" spc="0" dirty="0">
                        <a:ln w="18415" cmpd="sng">
                          <a:solidFill>
                            <a:srgbClr val="002060"/>
                          </a:solidFill>
                          <a:prstDash val="solid"/>
                        </a:ln>
                        <a:solidFill>
                          <a:srgbClr val="002060"/>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Cytoplasme</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FF0066"/>
                            </a:solidFill>
                            <a:prstDash val="solid"/>
                          </a:ln>
                          <a:solidFill>
                            <a:srgbClr val="FF0066"/>
                          </a:solidFill>
                          <a:effectLst/>
                          <a:latin typeface="Cambria" pitchFamily="18" charset="0"/>
                        </a:rPr>
                        <a:t>Rose à  rouge</a:t>
                      </a:r>
                      <a:endParaRPr lang="fr-FR" b="0" cap="none" spc="0" dirty="0">
                        <a:ln w="18415" cmpd="sng">
                          <a:solidFill>
                            <a:srgbClr val="FF0066"/>
                          </a:solidFill>
                          <a:prstDash val="solid"/>
                        </a:ln>
                        <a:solidFill>
                          <a:srgbClr val="FF0066"/>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Hématies</a:t>
                      </a:r>
                      <a:r>
                        <a:rPr lang="fr-FR" sz="1800" b="0" cap="none" spc="0" baseline="0" dirty="0" smtClean="0">
                          <a:ln w="18415" cmpd="sng">
                            <a:solidFill>
                              <a:schemeClr val="tx1"/>
                            </a:solidFill>
                            <a:prstDash val="solid"/>
                          </a:ln>
                          <a:solidFill>
                            <a:schemeClr val="tx1"/>
                          </a:solidFill>
                          <a:effectLst/>
                          <a:latin typeface="Cambria" pitchFamily="18" charset="0"/>
                        </a:rPr>
                        <a:t> et kératine</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FF0000"/>
                            </a:solidFill>
                            <a:prstDash val="solid"/>
                          </a:ln>
                          <a:solidFill>
                            <a:srgbClr val="FF0000"/>
                          </a:solidFill>
                          <a:effectLst/>
                          <a:latin typeface="Cambria" pitchFamily="18" charset="0"/>
                        </a:rPr>
                        <a:t>Rouge vif</a:t>
                      </a:r>
                      <a:endParaRPr lang="fr-FR" b="0" cap="none" spc="0" dirty="0">
                        <a:ln w="18415" cmpd="sng">
                          <a:solidFill>
                            <a:srgbClr val="FF0000"/>
                          </a:solidFill>
                          <a:prstDash val="solid"/>
                        </a:ln>
                        <a:solidFill>
                          <a:srgbClr val="FF0000"/>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Fibres de collagène </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00B050"/>
                            </a:solidFill>
                            <a:prstDash val="solid"/>
                          </a:ln>
                          <a:solidFill>
                            <a:srgbClr val="00B050"/>
                          </a:solidFill>
                          <a:effectLst/>
                          <a:latin typeface="Cambria" pitchFamily="18" charset="0"/>
                        </a:rPr>
                        <a:t>Vert</a:t>
                      </a:r>
                      <a:endParaRPr lang="fr-FR" b="0" cap="none" spc="0" dirty="0">
                        <a:ln w="18415" cmpd="sng">
                          <a:solidFill>
                            <a:srgbClr val="00B050"/>
                          </a:solidFill>
                          <a:prstDash val="solid"/>
                        </a:ln>
                        <a:solidFill>
                          <a:srgbClr val="00B050"/>
                        </a:solidFill>
                        <a:effectLst/>
                        <a:latin typeface="Cambria" pitchFamily="18" charset="0"/>
                      </a:endParaRPr>
                    </a:p>
                  </a:txBody>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graphicEl>
                                              <a:dgm id="{8838001B-8298-4B8A-A4BE-39A5C791F7D0}"/>
                                            </p:graphicEl>
                                          </p:spTgt>
                                        </p:tgtEl>
                                        <p:attrNameLst>
                                          <p:attrName>style.visibility</p:attrName>
                                        </p:attrNameLst>
                                      </p:cBhvr>
                                      <p:to>
                                        <p:strVal val="visible"/>
                                      </p:to>
                                    </p:set>
                                    <p:animEffect transition="in" filter="fade">
                                      <p:cBhvr>
                                        <p:cTn id="7" dur="500"/>
                                        <p:tgtEl>
                                          <p:spTgt spid="18">
                                            <p:graphicEl>
                                              <a:dgm id="{8838001B-8298-4B8A-A4BE-39A5C791F7D0}"/>
                                            </p:graphicEl>
                                          </p:spTgt>
                                        </p:tgtEl>
                                      </p:cBhvr>
                                    </p:animEffect>
                                    <p:anim calcmode="lin" valueType="num">
                                      <p:cBhvr>
                                        <p:cTn id="8" dur="500" fill="hold"/>
                                        <p:tgtEl>
                                          <p:spTgt spid="18">
                                            <p:graphicEl>
                                              <a:dgm id="{8838001B-8298-4B8A-A4BE-39A5C791F7D0}"/>
                                            </p:graphicEl>
                                          </p:spTgt>
                                        </p:tgtEl>
                                        <p:attrNameLst>
                                          <p:attrName>ppt_x</p:attrName>
                                        </p:attrNameLst>
                                      </p:cBhvr>
                                      <p:tavLst>
                                        <p:tav tm="0">
                                          <p:val>
                                            <p:strVal val="#ppt_x"/>
                                          </p:val>
                                        </p:tav>
                                        <p:tav tm="100000">
                                          <p:val>
                                            <p:strVal val="#ppt_x"/>
                                          </p:val>
                                        </p:tav>
                                      </p:tavLst>
                                    </p:anim>
                                    <p:anim calcmode="lin" valueType="num">
                                      <p:cBhvr>
                                        <p:cTn id="9" dur="500" fill="hold"/>
                                        <p:tgtEl>
                                          <p:spTgt spid="18">
                                            <p:graphicEl>
                                              <a:dgm id="{8838001B-8298-4B8A-A4BE-39A5C791F7D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graphicEl>
                                              <a:dgm id="{F9922046-6E52-45B8-A0A5-10D350582651}"/>
                                            </p:graphicEl>
                                          </p:spTgt>
                                        </p:tgtEl>
                                        <p:attrNameLst>
                                          <p:attrName>style.visibility</p:attrName>
                                        </p:attrNameLst>
                                      </p:cBhvr>
                                      <p:to>
                                        <p:strVal val="visible"/>
                                      </p:to>
                                    </p:set>
                                    <p:animEffect transition="in" filter="fade">
                                      <p:cBhvr>
                                        <p:cTn id="12" dur="500"/>
                                        <p:tgtEl>
                                          <p:spTgt spid="18">
                                            <p:graphicEl>
                                              <a:dgm id="{F9922046-6E52-45B8-A0A5-10D350582651}"/>
                                            </p:graphicEl>
                                          </p:spTgt>
                                        </p:tgtEl>
                                      </p:cBhvr>
                                    </p:animEffect>
                                    <p:anim calcmode="lin" valueType="num">
                                      <p:cBhvr>
                                        <p:cTn id="13" dur="500" fill="hold"/>
                                        <p:tgtEl>
                                          <p:spTgt spid="18">
                                            <p:graphicEl>
                                              <a:dgm id="{F9922046-6E52-45B8-A0A5-10D350582651}"/>
                                            </p:graphicEl>
                                          </p:spTgt>
                                        </p:tgtEl>
                                        <p:attrNameLst>
                                          <p:attrName>ppt_x</p:attrName>
                                        </p:attrNameLst>
                                      </p:cBhvr>
                                      <p:tavLst>
                                        <p:tav tm="0">
                                          <p:val>
                                            <p:strVal val="#ppt_x"/>
                                          </p:val>
                                        </p:tav>
                                        <p:tav tm="100000">
                                          <p:val>
                                            <p:strVal val="#ppt_x"/>
                                          </p:val>
                                        </p:tav>
                                      </p:tavLst>
                                    </p:anim>
                                    <p:anim calcmode="lin" valueType="num">
                                      <p:cBhvr>
                                        <p:cTn id="14" dur="500" fill="hold"/>
                                        <p:tgtEl>
                                          <p:spTgt spid="18">
                                            <p:graphicEl>
                                              <a:dgm id="{F9922046-6E52-45B8-A0A5-10D35058265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graphicEl>
                                              <a:dgm id="{85BB96E7-9EBF-4DBB-A329-5E10AD5D9B46}"/>
                                            </p:graphicEl>
                                          </p:spTgt>
                                        </p:tgtEl>
                                        <p:attrNameLst>
                                          <p:attrName>style.visibility</p:attrName>
                                        </p:attrNameLst>
                                      </p:cBhvr>
                                      <p:to>
                                        <p:strVal val="visible"/>
                                      </p:to>
                                    </p:set>
                                    <p:animEffect transition="in" filter="fade">
                                      <p:cBhvr>
                                        <p:cTn id="19" dur="500"/>
                                        <p:tgtEl>
                                          <p:spTgt spid="18">
                                            <p:graphicEl>
                                              <a:dgm id="{85BB96E7-9EBF-4DBB-A329-5E10AD5D9B46}"/>
                                            </p:graphicEl>
                                          </p:spTgt>
                                        </p:tgtEl>
                                      </p:cBhvr>
                                    </p:animEffect>
                                    <p:anim calcmode="lin" valueType="num">
                                      <p:cBhvr>
                                        <p:cTn id="20" dur="500" fill="hold"/>
                                        <p:tgtEl>
                                          <p:spTgt spid="18">
                                            <p:graphicEl>
                                              <a:dgm id="{85BB96E7-9EBF-4DBB-A329-5E10AD5D9B46}"/>
                                            </p:graphicEl>
                                          </p:spTgt>
                                        </p:tgtEl>
                                        <p:attrNameLst>
                                          <p:attrName>ppt_x</p:attrName>
                                        </p:attrNameLst>
                                      </p:cBhvr>
                                      <p:tavLst>
                                        <p:tav tm="0">
                                          <p:val>
                                            <p:strVal val="#ppt_x"/>
                                          </p:val>
                                        </p:tav>
                                        <p:tav tm="100000">
                                          <p:val>
                                            <p:strVal val="#ppt_x"/>
                                          </p:val>
                                        </p:tav>
                                      </p:tavLst>
                                    </p:anim>
                                    <p:anim calcmode="lin" valueType="num">
                                      <p:cBhvr>
                                        <p:cTn id="21" dur="500" fill="hold"/>
                                        <p:tgtEl>
                                          <p:spTgt spid="18">
                                            <p:graphicEl>
                                              <a:dgm id="{85BB96E7-9EBF-4DBB-A329-5E10AD5D9B4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graphicEl>
                                              <a:dgm id="{69C0A3AE-D09C-45D5-A652-3F8A77B38233}"/>
                                            </p:graphicEl>
                                          </p:spTgt>
                                        </p:tgtEl>
                                        <p:attrNameLst>
                                          <p:attrName>style.visibility</p:attrName>
                                        </p:attrNameLst>
                                      </p:cBhvr>
                                      <p:to>
                                        <p:strVal val="visible"/>
                                      </p:to>
                                    </p:set>
                                    <p:animEffect transition="in" filter="fade">
                                      <p:cBhvr>
                                        <p:cTn id="24" dur="500"/>
                                        <p:tgtEl>
                                          <p:spTgt spid="18">
                                            <p:graphicEl>
                                              <a:dgm id="{69C0A3AE-D09C-45D5-A652-3F8A77B38233}"/>
                                            </p:graphicEl>
                                          </p:spTgt>
                                        </p:tgtEl>
                                      </p:cBhvr>
                                    </p:animEffect>
                                    <p:anim calcmode="lin" valueType="num">
                                      <p:cBhvr>
                                        <p:cTn id="25" dur="500" fill="hold"/>
                                        <p:tgtEl>
                                          <p:spTgt spid="18">
                                            <p:graphicEl>
                                              <a:dgm id="{69C0A3AE-D09C-45D5-A652-3F8A77B38233}"/>
                                            </p:graphicEl>
                                          </p:spTgt>
                                        </p:tgtEl>
                                        <p:attrNameLst>
                                          <p:attrName>ppt_x</p:attrName>
                                        </p:attrNameLst>
                                      </p:cBhvr>
                                      <p:tavLst>
                                        <p:tav tm="0">
                                          <p:val>
                                            <p:strVal val="#ppt_x"/>
                                          </p:val>
                                        </p:tav>
                                        <p:tav tm="100000">
                                          <p:val>
                                            <p:strVal val="#ppt_x"/>
                                          </p:val>
                                        </p:tav>
                                      </p:tavLst>
                                    </p:anim>
                                    <p:anim calcmode="lin" valueType="num">
                                      <p:cBhvr>
                                        <p:cTn id="26" dur="500" fill="hold"/>
                                        <p:tgtEl>
                                          <p:spTgt spid="18">
                                            <p:graphicEl>
                                              <a:dgm id="{69C0A3AE-D09C-45D5-A652-3F8A77B3823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graphicEl>
                                              <a:dgm id="{61DFDC76-1592-4AB3-B1C1-AC4B70CF8258}"/>
                                            </p:graphicEl>
                                          </p:spTgt>
                                        </p:tgtEl>
                                        <p:attrNameLst>
                                          <p:attrName>style.visibility</p:attrName>
                                        </p:attrNameLst>
                                      </p:cBhvr>
                                      <p:to>
                                        <p:strVal val="visible"/>
                                      </p:to>
                                    </p:set>
                                    <p:animEffect transition="in" filter="fade">
                                      <p:cBhvr>
                                        <p:cTn id="31" dur="500"/>
                                        <p:tgtEl>
                                          <p:spTgt spid="18">
                                            <p:graphicEl>
                                              <a:dgm id="{61DFDC76-1592-4AB3-B1C1-AC4B70CF8258}"/>
                                            </p:graphicEl>
                                          </p:spTgt>
                                        </p:tgtEl>
                                      </p:cBhvr>
                                    </p:animEffect>
                                    <p:anim calcmode="lin" valueType="num">
                                      <p:cBhvr>
                                        <p:cTn id="32" dur="500" fill="hold"/>
                                        <p:tgtEl>
                                          <p:spTgt spid="18">
                                            <p:graphicEl>
                                              <a:dgm id="{61DFDC76-1592-4AB3-B1C1-AC4B70CF8258}"/>
                                            </p:graphicEl>
                                          </p:spTgt>
                                        </p:tgtEl>
                                        <p:attrNameLst>
                                          <p:attrName>ppt_x</p:attrName>
                                        </p:attrNameLst>
                                      </p:cBhvr>
                                      <p:tavLst>
                                        <p:tav tm="0">
                                          <p:val>
                                            <p:strVal val="#ppt_x"/>
                                          </p:val>
                                        </p:tav>
                                        <p:tav tm="100000">
                                          <p:val>
                                            <p:strVal val="#ppt_x"/>
                                          </p:val>
                                        </p:tav>
                                      </p:tavLst>
                                    </p:anim>
                                    <p:anim calcmode="lin" valueType="num">
                                      <p:cBhvr>
                                        <p:cTn id="33" dur="500" fill="hold"/>
                                        <p:tgtEl>
                                          <p:spTgt spid="18">
                                            <p:graphicEl>
                                              <a:dgm id="{61DFDC76-1592-4AB3-B1C1-AC4B70CF825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graphicEl>
                                              <a:dgm id="{DBA2D74C-D72B-4AC2-BAA3-B43A46C2002D}"/>
                                            </p:graphicEl>
                                          </p:spTgt>
                                        </p:tgtEl>
                                        <p:attrNameLst>
                                          <p:attrName>style.visibility</p:attrName>
                                        </p:attrNameLst>
                                      </p:cBhvr>
                                      <p:to>
                                        <p:strVal val="visible"/>
                                      </p:to>
                                    </p:set>
                                    <p:animEffect transition="in" filter="fade">
                                      <p:cBhvr>
                                        <p:cTn id="36" dur="500"/>
                                        <p:tgtEl>
                                          <p:spTgt spid="18">
                                            <p:graphicEl>
                                              <a:dgm id="{DBA2D74C-D72B-4AC2-BAA3-B43A46C2002D}"/>
                                            </p:graphicEl>
                                          </p:spTgt>
                                        </p:tgtEl>
                                      </p:cBhvr>
                                    </p:animEffect>
                                    <p:anim calcmode="lin" valueType="num">
                                      <p:cBhvr>
                                        <p:cTn id="37" dur="500" fill="hold"/>
                                        <p:tgtEl>
                                          <p:spTgt spid="18">
                                            <p:graphicEl>
                                              <a:dgm id="{DBA2D74C-D72B-4AC2-BAA3-B43A46C2002D}"/>
                                            </p:graphicEl>
                                          </p:spTgt>
                                        </p:tgtEl>
                                        <p:attrNameLst>
                                          <p:attrName>ppt_x</p:attrName>
                                        </p:attrNameLst>
                                      </p:cBhvr>
                                      <p:tavLst>
                                        <p:tav tm="0">
                                          <p:val>
                                            <p:strVal val="#ppt_x"/>
                                          </p:val>
                                        </p:tav>
                                        <p:tav tm="100000">
                                          <p:val>
                                            <p:strVal val="#ppt_x"/>
                                          </p:val>
                                        </p:tav>
                                      </p:tavLst>
                                    </p:anim>
                                    <p:anim calcmode="lin" valueType="num">
                                      <p:cBhvr>
                                        <p:cTn id="38" dur="500" fill="hold"/>
                                        <p:tgtEl>
                                          <p:spTgt spid="18">
                                            <p:graphicEl>
                                              <a:dgm id="{DBA2D74C-D72B-4AC2-BAA3-B43A46C2002D}"/>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46342"/>
            <a:ext cx="9144000" cy="6411658"/>
          </a:xfrm>
          <a:prstGeom prst="rect">
            <a:avLst/>
          </a:prstGeom>
        </p:spPr>
      </p:pic>
      <p:sp>
        <p:nvSpPr>
          <p:cNvPr id="12" name="Rectangle 11"/>
          <p:cNvSpPr/>
          <p:nvPr/>
        </p:nvSpPr>
        <p:spPr>
          <a:xfrm>
            <a:off x="7092280" y="-27384"/>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27384"/>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27384"/>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1" name="ZoneTexte 25"/>
          <p:cNvSpPr txBox="1"/>
          <p:nvPr/>
        </p:nvSpPr>
        <p:spPr>
          <a:xfrm>
            <a:off x="2357422" y="428604"/>
            <a:ext cx="321471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4/Techniques histologiques</a:t>
            </a:r>
            <a:endParaRPr lang="fr-FR" dirty="0" smtClean="0">
              <a:ln w="18415" cmpd="sng">
                <a:solidFill>
                  <a:sysClr val="windowText" lastClr="000000"/>
                </a:solidFill>
                <a:prstDash val="solid"/>
              </a:ln>
              <a:solidFill>
                <a:sysClr val="windowText" lastClr="000000"/>
              </a:solidFill>
              <a:latin typeface="Cambria" pitchFamily="18" charset="0"/>
            </a:endParaRPr>
          </a:p>
        </p:txBody>
      </p:sp>
      <p:graphicFrame>
        <p:nvGraphicFramePr>
          <p:cNvPr id="17" name="Diagram 16"/>
          <p:cNvGraphicFramePr/>
          <p:nvPr/>
        </p:nvGraphicFramePr>
        <p:xfrm>
          <a:off x="357158" y="2357430"/>
          <a:ext cx="8572560" cy="2357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sp>
        <p:nvSpPr>
          <p:cNvPr id="12" name="Rectangle 11"/>
          <p:cNvSpPr/>
          <p:nvPr/>
        </p:nvSpPr>
        <p:spPr>
          <a:xfrm>
            <a:off x="7092280" y="0"/>
            <a:ext cx="1008112"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Discus</a:t>
            </a:r>
            <a:endParaRPr lang="fr-FR" sz="2100" b="1" i="1" dirty="0" smtClean="0">
              <a:solidFill>
                <a:schemeClr val="bg1">
                  <a:lumMod val="95000"/>
                </a:schemeClr>
              </a:solidFill>
              <a:latin typeface="Palatino Linotype" pitchFamily="18" charset="0"/>
            </a:endParaRPr>
          </a:p>
        </p:txBody>
      </p:sp>
      <p:sp>
        <p:nvSpPr>
          <p:cNvPr id="13" name="Rectangle 12"/>
          <p:cNvSpPr/>
          <p:nvPr/>
        </p:nvSpPr>
        <p:spPr>
          <a:xfrm>
            <a:off x="5652120" y="0"/>
            <a:ext cx="1440160"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8100392" y="0"/>
            <a:ext cx="1043608"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2224794" y="0"/>
            <a:ext cx="3427326"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Matériels et  méthodes</a:t>
            </a:r>
            <a:endParaRPr lang="fr-FR" sz="2100" b="1" i="1" dirty="0">
              <a:solidFill>
                <a:schemeClr val="bg1"/>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0" name="ZoneTexte 9"/>
          <p:cNvSpPr txBox="1"/>
          <p:nvPr/>
        </p:nvSpPr>
        <p:spPr>
          <a:xfrm>
            <a:off x="2428860" y="428604"/>
            <a:ext cx="3060340"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ln w="18415" cmpd="sng">
                  <a:solidFill>
                    <a:sysClr val="windowText" lastClr="000000"/>
                  </a:solidFill>
                  <a:prstDash val="solid"/>
                </a:ln>
                <a:solidFill>
                  <a:sysClr val="windowText" lastClr="000000"/>
                </a:solidFill>
                <a:latin typeface="Cambria" pitchFamily="18" charset="0"/>
              </a:rPr>
              <a:t>5</a:t>
            </a:r>
            <a:r>
              <a:rPr lang="fr-FR" dirty="0" smtClean="0">
                <a:ln w="18415" cmpd="sng">
                  <a:solidFill>
                    <a:sysClr val="windowText" lastClr="000000"/>
                  </a:solidFill>
                  <a:prstDash val="solid"/>
                </a:ln>
                <a:solidFill>
                  <a:sysClr val="windowText" lastClr="000000"/>
                </a:solidFill>
                <a:latin typeface="Cambria" pitchFamily="18" charset="0"/>
              </a:rPr>
              <a:t>/ Dosage de protéines</a:t>
            </a:r>
            <a:r>
              <a:rPr lang="fr-FR" dirty="0">
                <a:ln w="18415" cmpd="sng">
                  <a:solidFill>
                    <a:sysClr val="windowText" lastClr="000000"/>
                  </a:solidFill>
                  <a:prstDash val="solid"/>
                </a:ln>
                <a:solidFill>
                  <a:sysClr val="windowText" lastClr="000000"/>
                </a:solidFill>
                <a:latin typeface="Cambria" pitchFamily="18" charset="0"/>
              </a:rPr>
              <a:t> </a:t>
            </a:r>
            <a:r>
              <a:rPr lang="fr-FR" dirty="0" smtClean="0">
                <a:ln w="18415" cmpd="sng">
                  <a:solidFill>
                    <a:sysClr val="windowText" lastClr="000000"/>
                  </a:solidFill>
                  <a:prstDash val="solid"/>
                </a:ln>
                <a:solidFill>
                  <a:sysClr val="windowText" lastClr="000000"/>
                </a:solidFill>
                <a:latin typeface="Cambria" pitchFamily="18" charset="0"/>
              </a:rPr>
              <a:t>   </a:t>
            </a:r>
            <a:endParaRPr lang="fr-FR" dirty="0">
              <a:ln w="18415" cmpd="sng">
                <a:solidFill>
                  <a:sysClr val="windowText" lastClr="000000"/>
                </a:solidFill>
                <a:prstDash val="solid"/>
              </a:ln>
              <a:solidFill>
                <a:sysClr val="windowText" lastClr="000000"/>
              </a:solidFill>
              <a:latin typeface="Cambria" pitchFamily="18" charset="0"/>
            </a:endParaRPr>
          </a:p>
        </p:txBody>
      </p:sp>
      <p:pic>
        <p:nvPicPr>
          <p:cNvPr id="11" name="Image 10" descr="C:\Users\admin\AppData\Local\Microsoft\Windows\INetCache\Content.Word\mlkjgv.png"/>
          <p:cNvPicPr/>
          <p:nvPr/>
        </p:nvPicPr>
        <p:blipFill rotWithShape="1">
          <a:blip r:embed="rId3">
            <a:extLst>
              <a:ext uri="{28A0092B-C50C-407E-A947-70E740481C1C}">
                <a14:useLocalDpi xmlns:a14="http://schemas.microsoft.com/office/drawing/2010/main" xmlns="" val="0"/>
              </a:ext>
            </a:extLst>
          </a:blip>
          <a:srcRect l="34961" r="43780"/>
          <a:stretch/>
        </p:blipFill>
        <p:spPr bwMode="auto">
          <a:xfrm>
            <a:off x="413792" y="957981"/>
            <a:ext cx="1736710"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pic>
        <p:nvPicPr>
          <p:cNvPr id="15" name="Image 14" descr="C:\Users\admin\AppData\Local\Microsoft\Windows\INetCache\Content.Word\mlkjgv.png"/>
          <p:cNvPicPr/>
          <p:nvPr/>
        </p:nvPicPr>
        <p:blipFill rotWithShape="1">
          <a:blip r:embed="rId3">
            <a:extLst>
              <a:ext uri="{28A0092B-C50C-407E-A947-70E740481C1C}">
                <a14:useLocalDpi xmlns:a14="http://schemas.microsoft.com/office/drawing/2010/main" xmlns="" val="0"/>
              </a:ext>
            </a:extLst>
          </a:blip>
          <a:srcRect r="65827"/>
          <a:stretch/>
        </p:blipFill>
        <p:spPr bwMode="auto">
          <a:xfrm>
            <a:off x="3322516" y="3379065"/>
            <a:ext cx="2110740"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pic>
        <p:nvPicPr>
          <p:cNvPr id="17" name="Image 16" descr="C:\Users\admin\AppData\Local\Microsoft\Windows\INetCache\Content.Word\mlkjgv.png"/>
          <p:cNvPicPr/>
          <p:nvPr/>
        </p:nvPicPr>
        <p:blipFill rotWithShape="1">
          <a:blip r:embed="rId3">
            <a:extLst>
              <a:ext uri="{28A0092B-C50C-407E-A947-70E740481C1C}">
                <a14:useLocalDpi xmlns:a14="http://schemas.microsoft.com/office/drawing/2010/main" xmlns="" val="0"/>
              </a:ext>
            </a:extLst>
          </a:blip>
          <a:srcRect l="57008"/>
          <a:stretch/>
        </p:blipFill>
        <p:spPr bwMode="auto">
          <a:xfrm>
            <a:off x="6340567" y="665710"/>
            <a:ext cx="2655570" cy="2713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xmlns=""/>
            </a:ext>
          </a:extLst>
        </p:spPr>
      </p:pic>
      <p:sp>
        <p:nvSpPr>
          <p:cNvPr id="2" name="ZoneTexte 1"/>
          <p:cNvSpPr txBox="1"/>
          <p:nvPr/>
        </p:nvSpPr>
        <p:spPr>
          <a:xfrm>
            <a:off x="73664" y="3946644"/>
            <a:ext cx="2304256"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ln w="18415" cmpd="sng">
                  <a:solidFill>
                    <a:schemeClr val="tx1"/>
                  </a:solidFill>
                  <a:prstDash val="solid"/>
                </a:ln>
                <a:latin typeface="Cambria" pitchFamily="18" charset="0"/>
              </a:rPr>
              <a:t>Décongélation et broyage </a:t>
            </a:r>
            <a:r>
              <a:rPr lang="fr-FR" dirty="0">
                <a:ln w="18415" cmpd="sng">
                  <a:solidFill>
                    <a:schemeClr val="tx1"/>
                  </a:solidFill>
                  <a:prstDash val="solid"/>
                </a:ln>
                <a:latin typeface="Cambria" pitchFamily="18" charset="0"/>
              </a:rPr>
              <a:t>des testicules</a:t>
            </a:r>
          </a:p>
        </p:txBody>
      </p:sp>
      <p:sp>
        <p:nvSpPr>
          <p:cNvPr id="3" name="ZoneTexte 2"/>
          <p:cNvSpPr txBox="1"/>
          <p:nvPr/>
        </p:nvSpPr>
        <p:spPr>
          <a:xfrm>
            <a:off x="3099998" y="2232602"/>
            <a:ext cx="2696138"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n w="18415" cmpd="sng">
                  <a:solidFill>
                    <a:schemeClr val="tx1"/>
                  </a:solidFill>
                  <a:prstDash val="solid"/>
                </a:ln>
                <a:latin typeface="Cambria" pitchFamily="18" charset="0"/>
              </a:rPr>
              <a:t>Centrifugation </a:t>
            </a:r>
            <a:r>
              <a:rPr lang="fr-FR" dirty="0" smtClean="0">
                <a:ln w="18415" cmpd="sng">
                  <a:solidFill>
                    <a:schemeClr val="tx1"/>
                  </a:solidFill>
                  <a:prstDash val="solid"/>
                </a:ln>
                <a:latin typeface="Cambria" pitchFamily="18" charset="0"/>
              </a:rPr>
              <a:t>du broyat et prélèvement de surnageant </a:t>
            </a:r>
            <a:endParaRPr lang="fr-FR" dirty="0">
              <a:ln w="18415" cmpd="sng">
                <a:solidFill>
                  <a:schemeClr val="tx1"/>
                </a:solidFill>
                <a:prstDash val="solid"/>
              </a:ln>
              <a:latin typeface="Cambria" pitchFamily="18" charset="0"/>
            </a:endParaRPr>
          </a:p>
        </p:txBody>
      </p:sp>
      <p:sp>
        <p:nvSpPr>
          <p:cNvPr id="4" name="ZoneTexte 3"/>
          <p:cNvSpPr txBox="1"/>
          <p:nvPr/>
        </p:nvSpPr>
        <p:spPr>
          <a:xfrm>
            <a:off x="6548876" y="3488096"/>
            <a:ext cx="2238952"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ln w="18415" cmpd="sng">
                  <a:solidFill>
                    <a:schemeClr val="tx1"/>
                  </a:solidFill>
                  <a:prstDash val="solid"/>
                </a:ln>
                <a:latin typeface="Cambria" pitchFamily="18" charset="0"/>
              </a:rPr>
              <a:t>Dosage des </a:t>
            </a:r>
            <a:r>
              <a:rPr lang="fr-FR" dirty="0" smtClean="0">
                <a:ln w="18415" cmpd="sng">
                  <a:solidFill>
                    <a:schemeClr val="tx1"/>
                  </a:solidFill>
                  <a:prstDash val="solid"/>
                </a:ln>
                <a:latin typeface="Cambria" pitchFamily="18" charset="0"/>
              </a:rPr>
              <a:t>protéines par la méthode de biuret</a:t>
            </a:r>
            <a:endParaRPr lang="fr-FR" dirty="0">
              <a:ln w="18415" cmpd="sng">
                <a:solidFill>
                  <a:schemeClr val="tx1"/>
                </a:solidFill>
                <a:prstDash val="solid"/>
              </a:ln>
              <a:latin typeface="Cambria" pitchFamily="18" charset="0"/>
            </a:endParaRPr>
          </a:p>
        </p:txBody>
      </p:sp>
    </p:spTree>
    <p:extLst>
      <p:ext uri="{BB962C8B-B14F-4D97-AF65-F5344CB8AC3E}">
        <p14:creationId xmlns:p14="http://schemas.microsoft.com/office/powerpoint/2010/main" xmlns="" val="61787432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lum bright="70000" contrast="-70000"/>
          </a:blip>
          <a:srcRect/>
          <a:stretch>
            <a:fillRect/>
          </a:stretch>
        </p:blipFill>
        <p:spPr bwMode="auto">
          <a:xfrm>
            <a:off x="1016" y="404664"/>
            <a:ext cx="9142984" cy="6480720"/>
          </a:xfrm>
          <a:prstGeom prst="rect">
            <a:avLst/>
          </a:prstGeom>
          <a:noFill/>
          <a:ln w="9525">
            <a:noFill/>
            <a:miter lim="800000"/>
            <a:headEnd/>
            <a:tailEnd/>
          </a:ln>
          <a:effectLst/>
        </p:spPr>
      </p:pic>
      <p:sp>
        <p:nvSpPr>
          <p:cNvPr id="10" name="Rectangle 9"/>
          <p:cNvSpPr/>
          <p:nvPr/>
        </p:nvSpPr>
        <p:spPr>
          <a:xfrm>
            <a:off x="4572508" y="0"/>
            <a:ext cx="1511660"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r>
              <a:rPr lang="fr-FR" sz="2100" b="1" i="1" dirty="0" smtClean="0">
                <a:solidFill>
                  <a:schemeClr val="bg1"/>
                </a:solidFill>
                <a:latin typeface="Palatino Linotype" pitchFamily="18" charset="0"/>
              </a:rPr>
              <a:t>Résultats</a:t>
            </a:r>
            <a:endParaRPr lang="fr-FR" sz="2100" b="1" i="1" dirty="0">
              <a:solidFill>
                <a:schemeClr val="bg1"/>
              </a:solidFill>
              <a:latin typeface="Palatino Linotype" pitchFamily="18" charset="0"/>
            </a:endParaRPr>
          </a:p>
        </p:txBody>
      </p:sp>
      <p:sp>
        <p:nvSpPr>
          <p:cNvPr id="11" name="Rectangle 10"/>
          <p:cNvSpPr/>
          <p:nvPr/>
        </p:nvSpPr>
        <p:spPr>
          <a:xfrm>
            <a:off x="7601768"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8" name="Rectangle 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9" name="Rectangle 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5" name="Rectangle 14"/>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
        <p:nvSpPr>
          <p:cNvPr id="16" name="Rectangle 15"/>
          <p:cNvSpPr/>
          <p:nvPr/>
        </p:nvSpPr>
        <p:spPr>
          <a:xfrm>
            <a:off x="6113604" y="0"/>
            <a:ext cx="148816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images.jpg"/>
          <p:cNvPicPr>
            <a:picLocks noChangeAspect="1"/>
          </p:cNvPicPr>
          <p:nvPr/>
        </p:nvPicPr>
        <p:blipFill>
          <a:blip r:embed="rId3" cstate="print">
            <a:duotone>
              <a:schemeClr val="accent3">
                <a:shade val="45000"/>
                <a:satMod val="135000"/>
              </a:schemeClr>
              <a:prstClr val="white"/>
            </a:duotone>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10" name="Rectangle 9"/>
          <p:cNvSpPr/>
          <p:nvPr/>
        </p:nvSpPr>
        <p:spPr>
          <a:xfrm>
            <a:off x="4561718" y="0"/>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
        <p:nvSpPr>
          <p:cNvPr id="11" name="Rectangle 10"/>
          <p:cNvSpPr/>
          <p:nvPr/>
        </p:nvSpPr>
        <p:spPr>
          <a:xfrm>
            <a:off x="7601768" y="-27384"/>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6005161" y="-3444"/>
            <a:ext cx="1584176" cy="43204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a:t>
            </a:r>
          </a:p>
          <a:p>
            <a:pPr algn="ctr"/>
            <a:r>
              <a:rPr lang="fr-FR" sz="2100" b="1" i="1" dirty="0" smtClean="0">
                <a:solidFill>
                  <a:schemeClr val="bg1"/>
                </a:solidFill>
                <a:latin typeface="Palatino Linotype" pitchFamily="18" charset="0"/>
              </a:rPr>
              <a:t>Discussion</a:t>
            </a:r>
          </a:p>
          <a:p>
            <a:pPr algn="ctr"/>
            <a:endParaRPr lang="fr-FR" sz="2100" b="1" i="1" dirty="0">
              <a:solidFill>
                <a:schemeClr val="tx1"/>
              </a:solidFill>
              <a:latin typeface="Palatino Linotype" pitchFamily="18" charset="0"/>
            </a:endParaRPr>
          </a:p>
        </p:txBody>
      </p:sp>
      <p:sp>
        <p:nvSpPr>
          <p:cNvPr id="9" name="Rectangle 8"/>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5" name="Rectangle 14"/>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16" name="Rectangle 15"/>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958" y="332655"/>
            <a:ext cx="5112568" cy="446276"/>
          </a:xfrm>
          <a:prstGeom prst="rect">
            <a:avLst/>
          </a:prstGeom>
        </p:spPr>
        <p:txBody>
          <a:bodyPr wrap="square">
            <a:spAutoFit/>
          </a:bodyPr>
          <a:lstStyle/>
          <a:p>
            <a:pPr lvl="0" algn="ctr">
              <a:lnSpc>
                <a:spcPct val="115000"/>
              </a:lnSpc>
              <a:spcAft>
                <a:spcPts val="1000"/>
              </a:spcAft>
            </a:pPr>
            <a:r>
              <a:rPr lang="fr-FR" sz="2000" b="1" dirty="0">
                <a:latin typeface="Calibri" panose="020F0502020204030204" pitchFamily="34" charset="0"/>
                <a:ea typeface="Calibri" panose="020F0502020204030204" pitchFamily="34" charset="0"/>
                <a:cs typeface="Arial" panose="020B0604020202020204" pitchFamily="34" charset="0"/>
              </a:rPr>
              <a:t> </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07504" y="830600"/>
            <a:ext cx="6048082" cy="369332"/>
          </a:xfrm>
          <a:prstGeom prst="rect">
            <a:avLst/>
          </a:prstGeom>
        </p:spPr>
        <p:txBody>
          <a:bodyPr wrap="square">
            <a:spAutoFit/>
          </a:bodyPr>
          <a:lstStyle/>
          <a:p>
            <a:r>
              <a:rPr lang="fr-FR" b="1" dirty="0">
                <a:latin typeface="Calibri" panose="020F0502020204030204" pitchFamily="34" charset="0"/>
                <a:ea typeface="Calibri" panose="020F0502020204030204" pitchFamily="34" charset="0"/>
                <a:cs typeface="Arial" panose="020B0604020202020204" pitchFamily="34" charset="0"/>
              </a:rPr>
              <a:t> </a:t>
            </a:r>
            <a:r>
              <a:rPr lang="fr-FR" b="1" dirty="0" smtClean="0">
                <a:latin typeface="Calibri" panose="020F0502020204030204" pitchFamily="34" charset="0"/>
                <a:ea typeface="Calibri" panose="020F0502020204030204" pitchFamily="34" charset="0"/>
                <a:cs typeface="Arial" panose="020B0604020202020204" pitchFamily="34" charset="0"/>
              </a:rPr>
              <a:t>                                                                               </a:t>
            </a:r>
            <a:endParaRPr lang="fr-FR" dirty="0"/>
          </a:p>
        </p:txBody>
      </p:sp>
      <p:pic>
        <p:nvPicPr>
          <p:cNvPr id="4" name="Image 3"/>
          <p:cNvPicPr/>
          <p:nvPr/>
        </p:nvPicPr>
        <p:blipFill>
          <a:blip r:embed="rId3" cstate="print">
            <a:extLst>
              <a:ext uri="{BEBA8EAE-BF5A-486C-A8C5-ECC9F3942E4B}">
                <a14:imgProps xmlns:a14="http://schemas.microsoft.com/office/drawing/2010/main" xmlns="">
                  <a14:imgLayer r:embed="rId4">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15083" y="716710"/>
            <a:ext cx="4341834" cy="4508412"/>
          </a:xfrm>
          <a:prstGeom prst="rect">
            <a:avLst/>
          </a:prstGeom>
          <a:ln>
            <a:noFill/>
          </a:ln>
        </p:spPr>
      </p:pic>
      <p:pic>
        <p:nvPicPr>
          <p:cNvPr id="5" name="Image 4"/>
          <p:cNvPicPr/>
          <p:nvPr/>
        </p:nvPicPr>
        <p:blipFill>
          <a:blip r:embed="rId5" cstate="print">
            <a:extLst>
              <a:ext uri="{BEBA8EAE-BF5A-486C-A8C5-ECC9F3942E4B}">
                <a14:imgProps xmlns:a14="http://schemas.microsoft.com/office/drawing/2010/main" xmlns="">
                  <a14:imgLayer r:embed="rId6">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4499992" y="716710"/>
            <a:ext cx="4536504" cy="4508412"/>
          </a:xfrm>
          <a:prstGeom prst="rect">
            <a:avLst/>
          </a:prstGeom>
          <a:ln>
            <a:noFill/>
          </a:ln>
        </p:spPr>
      </p:pic>
      <p:sp>
        <p:nvSpPr>
          <p:cNvPr id="6" name="ZoneTexte 5"/>
          <p:cNvSpPr txBox="1"/>
          <p:nvPr/>
        </p:nvSpPr>
        <p:spPr>
          <a:xfrm>
            <a:off x="3714307" y="2354119"/>
            <a:ext cx="506141" cy="369332"/>
          </a:xfrm>
          <a:prstGeom prst="rect">
            <a:avLst/>
          </a:prstGeom>
          <a:noFill/>
        </p:spPr>
        <p:txBody>
          <a:bodyPr wrap="square" rtlCol="0">
            <a:spAutoFit/>
          </a:bodyPr>
          <a:lstStyle/>
          <a:p>
            <a:r>
              <a:rPr lang="fr-FR" b="1" dirty="0" smtClean="0"/>
              <a:t>Lu</a:t>
            </a:r>
            <a:endParaRPr lang="fr-FR" b="1" dirty="0"/>
          </a:p>
        </p:txBody>
      </p:sp>
      <p:sp>
        <p:nvSpPr>
          <p:cNvPr id="7" name="ZoneTexte 6"/>
          <p:cNvSpPr txBox="1"/>
          <p:nvPr/>
        </p:nvSpPr>
        <p:spPr>
          <a:xfrm>
            <a:off x="1601416" y="3214795"/>
            <a:ext cx="432048" cy="369332"/>
          </a:xfrm>
          <a:prstGeom prst="rect">
            <a:avLst/>
          </a:prstGeom>
          <a:noFill/>
        </p:spPr>
        <p:txBody>
          <a:bodyPr wrap="square" rtlCol="0">
            <a:spAutoFit/>
          </a:bodyPr>
          <a:lstStyle/>
          <a:p>
            <a:r>
              <a:rPr lang="fr-FR" b="1" dirty="0" smtClean="0"/>
              <a:t>ES</a:t>
            </a:r>
            <a:endParaRPr lang="fr-FR" b="1" dirty="0"/>
          </a:p>
        </p:txBody>
      </p:sp>
      <p:sp>
        <p:nvSpPr>
          <p:cNvPr id="8" name="ZoneTexte 7"/>
          <p:cNvSpPr txBox="1"/>
          <p:nvPr/>
        </p:nvSpPr>
        <p:spPr>
          <a:xfrm>
            <a:off x="1099975" y="1670435"/>
            <a:ext cx="432048" cy="369332"/>
          </a:xfrm>
          <a:prstGeom prst="rect">
            <a:avLst/>
          </a:prstGeom>
          <a:noFill/>
        </p:spPr>
        <p:txBody>
          <a:bodyPr wrap="square" rtlCol="0">
            <a:spAutoFit/>
          </a:bodyPr>
          <a:lstStyle/>
          <a:p>
            <a:r>
              <a:rPr lang="fr-FR" b="1" dirty="0"/>
              <a:t>T</a:t>
            </a:r>
            <a:r>
              <a:rPr lang="fr-FR" b="1" dirty="0" smtClean="0"/>
              <a:t>i</a:t>
            </a:r>
            <a:endParaRPr lang="fr-FR" b="1" dirty="0"/>
          </a:p>
        </p:txBody>
      </p:sp>
      <p:sp>
        <p:nvSpPr>
          <p:cNvPr id="9" name="ZoneTexte 8"/>
          <p:cNvSpPr txBox="1"/>
          <p:nvPr/>
        </p:nvSpPr>
        <p:spPr>
          <a:xfrm>
            <a:off x="6172017" y="2425408"/>
            <a:ext cx="540355" cy="369332"/>
          </a:xfrm>
          <a:prstGeom prst="rect">
            <a:avLst/>
          </a:prstGeom>
          <a:noFill/>
        </p:spPr>
        <p:txBody>
          <a:bodyPr wrap="square" rtlCol="0">
            <a:spAutoFit/>
          </a:bodyPr>
          <a:lstStyle/>
          <a:p>
            <a:r>
              <a:rPr lang="fr-FR" b="1" dirty="0" smtClean="0"/>
              <a:t>Lu</a:t>
            </a:r>
            <a:endParaRPr lang="fr-FR" b="1" dirty="0"/>
          </a:p>
        </p:txBody>
      </p:sp>
      <p:sp>
        <p:nvSpPr>
          <p:cNvPr id="10" name="ZoneTexte 9"/>
          <p:cNvSpPr txBox="1"/>
          <p:nvPr/>
        </p:nvSpPr>
        <p:spPr>
          <a:xfrm>
            <a:off x="7002016" y="2763962"/>
            <a:ext cx="432048" cy="369332"/>
          </a:xfrm>
          <a:prstGeom prst="rect">
            <a:avLst/>
          </a:prstGeom>
          <a:noFill/>
        </p:spPr>
        <p:txBody>
          <a:bodyPr wrap="square" rtlCol="0">
            <a:spAutoFit/>
          </a:bodyPr>
          <a:lstStyle/>
          <a:p>
            <a:r>
              <a:rPr lang="fr-FR" b="1" dirty="0" smtClean="0"/>
              <a:t>ES</a:t>
            </a:r>
            <a:endParaRPr lang="fr-FR" b="1" dirty="0"/>
          </a:p>
        </p:txBody>
      </p:sp>
      <p:sp>
        <p:nvSpPr>
          <p:cNvPr id="11" name="ZoneTexte 10"/>
          <p:cNvSpPr txBox="1"/>
          <p:nvPr/>
        </p:nvSpPr>
        <p:spPr>
          <a:xfrm>
            <a:off x="5282952" y="2845463"/>
            <a:ext cx="504056" cy="369332"/>
          </a:xfrm>
          <a:prstGeom prst="rect">
            <a:avLst/>
          </a:prstGeom>
          <a:noFill/>
        </p:spPr>
        <p:txBody>
          <a:bodyPr wrap="square" rtlCol="0">
            <a:spAutoFit/>
          </a:bodyPr>
          <a:lstStyle/>
          <a:p>
            <a:r>
              <a:rPr lang="fr-FR" b="1" dirty="0" smtClean="0"/>
              <a:t>Ti</a:t>
            </a:r>
            <a:endParaRPr lang="fr-FR" b="1" dirty="0"/>
          </a:p>
        </p:txBody>
      </p:sp>
      <p:sp>
        <p:nvSpPr>
          <p:cNvPr id="12" name="ZoneTexte 11"/>
          <p:cNvSpPr txBox="1"/>
          <p:nvPr/>
        </p:nvSpPr>
        <p:spPr>
          <a:xfrm>
            <a:off x="1048291" y="375201"/>
            <a:ext cx="2880320" cy="400110"/>
          </a:xfrm>
          <a:prstGeom prst="rect">
            <a:avLst/>
          </a:prstGeom>
          <a:noFill/>
        </p:spPr>
        <p:txBody>
          <a:bodyPr wrap="square" rtlCol="0">
            <a:spAutoFit/>
          </a:bodyPr>
          <a:lstStyle/>
          <a:p>
            <a:r>
              <a:rPr lang="fr-FR" sz="2000" b="1" dirty="0"/>
              <a:t>T</a:t>
            </a:r>
            <a:r>
              <a:rPr lang="fr-FR" sz="2000" b="1" dirty="0" smtClean="0"/>
              <a:t>émoin</a:t>
            </a:r>
            <a:endParaRPr lang="fr-FR" sz="2000" b="1" dirty="0"/>
          </a:p>
        </p:txBody>
      </p:sp>
      <p:sp>
        <p:nvSpPr>
          <p:cNvPr id="14" name="ZoneTexte 13"/>
          <p:cNvSpPr txBox="1"/>
          <p:nvPr/>
        </p:nvSpPr>
        <p:spPr>
          <a:xfrm>
            <a:off x="5741070" y="316600"/>
            <a:ext cx="2448272" cy="400110"/>
          </a:xfrm>
          <a:prstGeom prst="rect">
            <a:avLst/>
          </a:prstGeom>
          <a:noFill/>
        </p:spPr>
        <p:txBody>
          <a:bodyPr wrap="square" rtlCol="0">
            <a:spAutoFit/>
          </a:bodyPr>
          <a:lstStyle/>
          <a:p>
            <a:r>
              <a:rPr lang="fr-FR" sz="2000" b="1" dirty="0" smtClean="0"/>
              <a:t>traité</a:t>
            </a:r>
            <a:endParaRPr lang="fr-FR" sz="2000" b="1" dirty="0"/>
          </a:p>
        </p:txBody>
      </p:sp>
      <p:sp>
        <p:nvSpPr>
          <p:cNvPr id="15" name="Rectangle 14"/>
          <p:cNvSpPr/>
          <p:nvPr/>
        </p:nvSpPr>
        <p:spPr>
          <a:xfrm>
            <a:off x="2286000" y="2201324"/>
            <a:ext cx="4572000" cy="782137"/>
          </a:xfrm>
          <a:prstGeom prst="rect">
            <a:avLst/>
          </a:prstGeom>
        </p:spPr>
        <p:txBody>
          <a:bodyPr>
            <a:spAutoFit/>
          </a:bodyPr>
          <a:lstStyle/>
          <a:p>
            <a:pPr lvl="0">
              <a:lnSpc>
                <a:spcPct val="106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à coins arrondis 17"/>
          <p:cNvSpPr/>
          <p:nvPr/>
        </p:nvSpPr>
        <p:spPr>
          <a:xfrm>
            <a:off x="63977" y="5349833"/>
            <a:ext cx="8928992" cy="1412776"/>
          </a:xfrm>
          <a:prstGeom prst="roundRect">
            <a:avLst/>
          </a:prstGeom>
          <a:solidFill>
            <a:srgbClr val="F484EF"/>
          </a:solidFill>
          <a:ln>
            <a:solidFill>
              <a:srgbClr val="CC00FF"/>
            </a:solidFill>
          </a:ln>
          <a:effectLst>
            <a:glow rad="139700">
              <a:schemeClr val="accent5">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b="1" dirty="0" err="1" smtClean="0">
                <a:solidFill>
                  <a:schemeClr val="tx1"/>
                </a:solidFill>
              </a:rPr>
              <a:t>Figure:Vue</a:t>
            </a:r>
            <a:r>
              <a:rPr lang="fr-FR" b="1" dirty="0" smtClean="0">
                <a:solidFill>
                  <a:schemeClr val="tx1"/>
                </a:solidFill>
              </a:rPr>
              <a:t> </a:t>
            </a:r>
            <a:r>
              <a:rPr lang="fr-FR" b="1" dirty="0">
                <a:solidFill>
                  <a:schemeClr val="tx1"/>
                </a:solidFill>
              </a:rPr>
              <a:t>d’ensemble du testicule de rat témoin (figure A) et traité  (figure B) objx10 :</a:t>
            </a:r>
          </a:p>
          <a:p>
            <a:r>
              <a:rPr lang="fr-FR" sz="1600" b="1" dirty="0">
                <a:solidFill>
                  <a:schemeClr val="tx1"/>
                </a:solidFill>
              </a:rPr>
              <a:t>          TS : tube séminifère                                Ti : tissu interstitiel</a:t>
            </a:r>
          </a:p>
          <a:p>
            <a:r>
              <a:rPr lang="fr-FR" sz="1600" b="1" dirty="0">
                <a:solidFill>
                  <a:schemeClr val="tx1"/>
                </a:solidFill>
              </a:rPr>
              <a:t>          ES : Epithélium séminifère                     Lu : lumière                </a:t>
            </a:r>
          </a:p>
          <a:p>
            <a:r>
              <a:rPr lang="fr-FR" dirty="0"/>
              <a:t> </a:t>
            </a:r>
          </a:p>
        </p:txBody>
      </p:sp>
      <p:sp>
        <p:nvSpPr>
          <p:cNvPr id="19" name="ZoneTexte 18"/>
          <p:cNvSpPr txBox="1"/>
          <p:nvPr/>
        </p:nvSpPr>
        <p:spPr>
          <a:xfrm>
            <a:off x="3019147" y="3505371"/>
            <a:ext cx="936104" cy="369332"/>
          </a:xfrm>
          <a:prstGeom prst="rect">
            <a:avLst/>
          </a:prstGeom>
          <a:noFill/>
        </p:spPr>
        <p:txBody>
          <a:bodyPr wrap="square" rtlCol="0">
            <a:spAutoFit/>
          </a:bodyPr>
          <a:lstStyle/>
          <a:p>
            <a:r>
              <a:rPr lang="fr-FR" b="1" dirty="0" smtClean="0"/>
              <a:t>Ti</a:t>
            </a:r>
            <a:endParaRPr lang="fr-FR" b="1" dirty="0"/>
          </a:p>
        </p:txBody>
      </p:sp>
      <p:sp>
        <p:nvSpPr>
          <p:cNvPr id="20" name="ZoneTexte 19"/>
          <p:cNvSpPr txBox="1"/>
          <p:nvPr/>
        </p:nvSpPr>
        <p:spPr>
          <a:xfrm>
            <a:off x="107504" y="4844558"/>
            <a:ext cx="424025" cy="369332"/>
          </a:xfrm>
          <a:prstGeom prst="rect">
            <a:avLst/>
          </a:prstGeom>
          <a:noFill/>
        </p:spPr>
        <p:txBody>
          <a:bodyPr wrap="square" rtlCol="0">
            <a:spAutoFit/>
          </a:bodyPr>
          <a:lstStyle/>
          <a:p>
            <a:r>
              <a:rPr lang="fr-FR" b="1" dirty="0" smtClean="0"/>
              <a:t>A</a:t>
            </a:r>
            <a:endParaRPr lang="fr-FR" b="1" dirty="0"/>
          </a:p>
        </p:txBody>
      </p:sp>
      <p:sp>
        <p:nvSpPr>
          <p:cNvPr id="21" name="ZoneTexte 20"/>
          <p:cNvSpPr txBox="1"/>
          <p:nvPr/>
        </p:nvSpPr>
        <p:spPr>
          <a:xfrm>
            <a:off x="4340335" y="5029224"/>
            <a:ext cx="432048" cy="369332"/>
          </a:xfrm>
          <a:prstGeom prst="rect">
            <a:avLst/>
          </a:prstGeom>
          <a:noFill/>
        </p:spPr>
        <p:txBody>
          <a:bodyPr wrap="square" rtlCol="0">
            <a:spAutoFit/>
          </a:bodyPr>
          <a:lstStyle/>
          <a:p>
            <a:r>
              <a:rPr lang="fr-FR" dirty="0" smtClean="0"/>
              <a:t> </a:t>
            </a:r>
            <a:endParaRPr lang="fr-FR" dirty="0"/>
          </a:p>
        </p:txBody>
      </p:sp>
      <p:sp>
        <p:nvSpPr>
          <p:cNvPr id="22" name="ZoneTexte 21"/>
          <p:cNvSpPr txBox="1"/>
          <p:nvPr/>
        </p:nvSpPr>
        <p:spPr>
          <a:xfrm>
            <a:off x="4499992" y="4844558"/>
            <a:ext cx="360040" cy="400110"/>
          </a:xfrm>
          <a:prstGeom prst="rect">
            <a:avLst/>
          </a:prstGeom>
          <a:noFill/>
        </p:spPr>
        <p:txBody>
          <a:bodyPr wrap="square" rtlCol="0">
            <a:spAutoFit/>
          </a:bodyPr>
          <a:lstStyle/>
          <a:p>
            <a:r>
              <a:rPr lang="fr-FR" sz="2000" b="1" dirty="0" smtClean="0"/>
              <a:t>B</a:t>
            </a:r>
            <a:endParaRPr lang="fr-FR" sz="2000" b="1" dirty="0"/>
          </a:p>
        </p:txBody>
      </p:sp>
      <p:sp>
        <p:nvSpPr>
          <p:cNvPr id="23" name="ZoneTexte 22"/>
          <p:cNvSpPr txBox="1"/>
          <p:nvPr/>
        </p:nvSpPr>
        <p:spPr>
          <a:xfrm>
            <a:off x="1847933" y="4073794"/>
            <a:ext cx="468560" cy="369332"/>
          </a:xfrm>
          <a:prstGeom prst="rect">
            <a:avLst/>
          </a:prstGeom>
          <a:noFill/>
        </p:spPr>
        <p:txBody>
          <a:bodyPr wrap="square" rtlCol="0">
            <a:spAutoFit/>
          </a:bodyPr>
          <a:lstStyle/>
          <a:p>
            <a:r>
              <a:rPr lang="fr-FR" b="1" dirty="0" smtClean="0"/>
              <a:t>TS</a:t>
            </a:r>
            <a:endParaRPr lang="fr-FR" b="1" dirty="0"/>
          </a:p>
        </p:txBody>
      </p:sp>
      <p:sp>
        <p:nvSpPr>
          <p:cNvPr id="24" name="ZoneTexte 23"/>
          <p:cNvSpPr txBox="1"/>
          <p:nvPr/>
        </p:nvSpPr>
        <p:spPr>
          <a:xfrm>
            <a:off x="6712372" y="4009082"/>
            <a:ext cx="505668" cy="369332"/>
          </a:xfrm>
          <a:prstGeom prst="rect">
            <a:avLst/>
          </a:prstGeom>
          <a:noFill/>
        </p:spPr>
        <p:txBody>
          <a:bodyPr wrap="square" rtlCol="0">
            <a:spAutoFit/>
          </a:bodyPr>
          <a:lstStyle/>
          <a:p>
            <a:r>
              <a:rPr lang="fr-FR" b="1" dirty="0" smtClean="0"/>
              <a:t>TS</a:t>
            </a:r>
            <a:endParaRPr lang="fr-FR" b="1" dirty="0"/>
          </a:p>
        </p:txBody>
      </p:sp>
      <p:cxnSp>
        <p:nvCxnSpPr>
          <p:cNvPr id="26" name="Connecteur droit avec flèche 25"/>
          <p:cNvCxnSpPr/>
          <p:nvPr/>
        </p:nvCxnSpPr>
        <p:spPr>
          <a:xfrm flipH="1">
            <a:off x="1333406" y="4378414"/>
            <a:ext cx="604189" cy="309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eur droit avec flèche 27"/>
          <p:cNvCxnSpPr/>
          <p:nvPr/>
        </p:nvCxnSpPr>
        <p:spPr>
          <a:xfrm flipH="1">
            <a:off x="1749852" y="4385829"/>
            <a:ext cx="187743" cy="347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a:off x="1950684" y="4378414"/>
            <a:ext cx="234280" cy="586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necteur droit avec flèche 36"/>
          <p:cNvCxnSpPr/>
          <p:nvPr/>
        </p:nvCxnSpPr>
        <p:spPr>
          <a:xfrm>
            <a:off x="6858000" y="4258460"/>
            <a:ext cx="403115" cy="286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p:cNvCxnSpPr/>
          <p:nvPr/>
        </p:nvCxnSpPr>
        <p:spPr>
          <a:xfrm flipH="1">
            <a:off x="6664526" y="4258460"/>
            <a:ext cx="191863" cy="301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à coins arrondis 12"/>
          <p:cNvSpPr/>
          <p:nvPr/>
        </p:nvSpPr>
        <p:spPr>
          <a:xfrm>
            <a:off x="484486" y="1179923"/>
            <a:ext cx="7704856" cy="2860302"/>
          </a:xfrm>
          <a:prstGeom prst="roundRect">
            <a:avLst/>
          </a:prstGeom>
          <a:solidFill>
            <a:srgbClr val="F484EF"/>
          </a:solidFill>
          <a:ln>
            <a:solidFill>
              <a:srgbClr val="CC00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a:solidFill>
                  <a:schemeClr val="tx1"/>
                </a:solidFill>
              </a:rPr>
              <a:t>En vue d’ensemble, le testicule du </a:t>
            </a:r>
            <a:r>
              <a:rPr lang="fr-FR" sz="2400" dirty="0" smtClean="0">
                <a:solidFill>
                  <a:schemeClr val="tx1"/>
                </a:solidFill>
              </a:rPr>
              <a:t>rat traité </a:t>
            </a:r>
            <a:r>
              <a:rPr lang="fr-FR" sz="2400" dirty="0">
                <a:solidFill>
                  <a:schemeClr val="tx1"/>
                </a:solidFill>
              </a:rPr>
              <a:t>présente des tubes séminifères de taille plus </a:t>
            </a:r>
            <a:r>
              <a:rPr lang="fr-FR" sz="2400" dirty="0" smtClean="0">
                <a:solidFill>
                  <a:schemeClr val="tx1"/>
                </a:solidFill>
              </a:rPr>
              <a:t>importante, </a:t>
            </a:r>
            <a:r>
              <a:rPr lang="fr-FR" sz="2400" b="1" dirty="0">
                <a:solidFill>
                  <a:schemeClr val="tx1"/>
                </a:solidFill>
              </a:rPr>
              <a:t>(Hamid et al., 2011</a:t>
            </a:r>
            <a:r>
              <a:rPr lang="fr-FR" sz="2400" dirty="0">
                <a:solidFill>
                  <a:schemeClr val="tx1"/>
                </a:solidFill>
              </a:rPr>
              <a:t>) ont trouvé un résultat contraire, les rats traités par la bromocriptine et la cimétidine présentent une atrophie totale ou partielle des tubes séminifères, pourrait être due à l'effet toxique des médicaments sur les </a:t>
            </a:r>
            <a:r>
              <a:rPr lang="fr-FR" sz="2400" dirty="0" smtClean="0">
                <a:solidFill>
                  <a:schemeClr val="tx1"/>
                </a:solidFill>
              </a:rPr>
              <a:t>testicules</a:t>
            </a:r>
            <a:endParaRPr lang="fr-FR" sz="2400" dirty="0">
              <a:solidFill>
                <a:schemeClr val="tx1"/>
              </a:solidFill>
            </a:endParaRPr>
          </a:p>
        </p:txBody>
      </p:sp>
    </p:spTree>
    <p:extLst>
      <p:ext uri="{BB962C8B-B14F-4D97-AF65-F5344CB8AC3E}">
        <p14:creationId xmlns:p14="http://schemas.microsoft.com/office/powerpoint/2010/main" xmlns="" val="16970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9" grpId="0"/>
      <p:bldP spid="20" grpId="0"/>
      <p:bldP spid="22" grpId="0"/>
      <p:bldP spid="23" grpId="0"/>
      <p:bldP spid="24"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SUMSUNG\Desktop\photos légendés\G40\T(2)-6-c-40-13.bmp"/>
          <p:cNvPicPr/>
          <p:nvPr/>
        </p:nvPicPr>
        <p:blipFill rotWithShape="1">
          <a:blip r:embed="rId3" cstate="print">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val="0"/>
              </a:ext>
            </a:extLst>
          </a:blip>
          <a:srcRect r="25164"/>
          <a:stretch/>
        </p:blipFill>
        <p:spPr bwMode="auto">
          <a:xfrm>
            <a:off x="156093" y="331744"/>
            <a:ext cx="4392488" cy="4812639"/>
          </a:xfrm>
          <a:prstGeom prst="rect">
            <a:avLst/>
          </a:prstGeom>
          <a:noFill/>
          <a:ln>
            <a:noFill/>
          </a:ln>
          <a:extLst>
            <a:ext uri="{53640926-AAD7-44D8-BBD7-CCE9431645EC}">
              <a14:shadowObscured xmlns:a14="http://schemas.microsoft.com/office/drawing/2010/main" xmlns=""/>
            </a:ext>
          </a:extLst>
        </p:spPr>
      </p:pic>
      <p:pic>
        <p:nvPicPr>
          <p:cNvPr id="3" name="Image 2" descr="C:\Users\SUMSUNG\Desktop\Photographies\E4_2_40 _c2_ 1.jpg"/>
          <p:cNvPicPr/>
          <p:nvPr/>
        </p:nvPicPr>
        <p:blipFill rotWithShape="1">
          <a:blip r:embed="rId5" cstate="print">
            <a:extLst>
              <a:ext uri="{BEBA8EAE-BF5A-486C-A8C5-ECC9F3942E4B}">
                <a14:imgProps xmlns:a14="http://schemas.microsoft.com/office/drawing/2010/main" xmlns="">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xmlns="" val="0"/>
              </a:ext>
            </a:extLst>
          </a:blip>
          <a:srcRect l="18361"/>
          <a:stretch/>
        </p:blipFill>
        <p:spPr bwMode="auto">
          <a:xfrm rot="16200000">
            <a:off x="4417909" y="506272"/>
            <a:ext cx="4811728" cy="4464494"/>
          </a:xfrm>
          <a:prstGeom prst="rect">
            <a:avLst/>
          </a:prstGeom>
          <a:noFill/>
          <a:ln>
            <a:noFill/>
          </a:ln>
          <a:extLst>
            <a:ext uri="{53640926-AAD7-44D8-BBD7-CCE9431645EC}">
              <a14:shadowObscured xmlns:a14="http://schemas.microsoft.com/office/drawing/2010/main" xmlns=""/>
            </a:ext>
          </a:extLst>
        </p:spPr>
      </p:pic>
      <p:sp>
        <p:nvSpPr>
          <p:cNvPr id="6" name="ZoneTexte 5"/>
          <p:cNvSpPr txBox="1"/>
          <p:nvPr/>
        </p:nvSpPr>
        <p:spPr>
          <a:xfrm>
            <a:off x="1331009" y="2844932"/>
            <a:ext cx="576064" cy="369332"/>
          </a:xfrm>
          <a:prstGeom prst="rect">
            <a:avLst/>
          </a:prstGeom>
          <a:noFill/>
        </p:spPr>
        <p:txBody>
          <a:bodyPr wrap="square" rtlCol="0">
            <a:spAutoFit/>
          </a:bodyPr>
          <a:lstStyle/>
          <a:p>
            <a:r>
              <a:rPr lang="fr-FR" b="1" dirty="0" smtClean="0"/>
              <a:t>SPZ</a:t>
            </a:r>
            <a:endParaRPr lang="fr-FR" b="1" dirty="0"/>
          </a:p>
        </p:txBody>
      </p:sp>
      <p:sp>
        <p:nvSpPr>
          <p:cNvPr id="7" name="ZoneTexte 6"/>
          <p:cNvSpPr txBox="1"/>
          <p:nvPr/>
        </p:nvSpPr>
        <p:spPr>
          <a:xfrm>
            <a:off x="3077529" y="1339892"/>
            <a:ext cx="648072" cy="369332"/>
          </a:xfrm>
          <a:prstGeom prst="rect">
            <a:avLst/>
          </a:prstGeom>
          <a:noFill/>
        </p:spPr>
        <p:txBody>
          <a:bodyPr wrap="square" rtlCol="0">
            <a:spAutoFit/>
          </a:bodyPr>
          <a:lstStyle/>
          <a:p>
            <a:r>
              <a:rPr lang="fr-FR" b="1" dirty="0" smtClean="0"/>
              <a:t>SPG</a:t>
            </a:r>
            <a:endParaRPr lang="fr-FR" b="1" dirty="0"/>
          </a:p>
        </p:txBody>
      </p:sp>
      <p:sp>
        <p:nvSpPr>
          <p:cNvPr id="8" name="ZoneTexte 7"/>
          <p:cNvSpPr txBox="1"/>
          <p:nvPr/>
        </p:nvSpPr>
        <p:spPr>
          <a:xfrm>
            <a:off x="2460866" y="1951574"/>
            <a:ext cx="765799" cy="369332"/>
          </a:xfrm>
          <a:prstGeom prst="rect">
            <a:avLst/>
          </a:prstGeom>
          <a:noFill/>
        </p:spPr>
        <p:txBody>
          <a:bodyPr wrap="square" rtlCol="0">
            <a:spAutoFit/>
          </a:bodyPr>
          <a:lstStyle/>
          <a:p>
            <a:r>
              <a:rPr lang="fr-FR" b="1" dirty="0" smtClean="0"/>
              <a:t>SPC</a:t>
            </a:r>
            <a:endParaRPr lang="fr-FR" b="1" dirty="0"/>
          </a:p>
        </p:txBody>
      </p:sp>
      <p:sp>
        <p:nvSpPr>
          <p:cNvPr id="9" name="ZoneTexte 8"/>
          <p:cNvSpPr txBox="1"/>
          <p:nvPr/>
        </p:nvSpPr>
        <p:spPr>
          <a:xfrm>
            <a:off x="1907073" y="3334926"/>
            <a:ext cx="648072" cy="369332"/>
          </a:xfrm>
          <a:prstGeom prst="rect">
            <a:avLst/>
          </a:prstGeom>
          <a:noFill/>
        </p:spPr>
        <p:txBody>
          <a:bodyPr wrap="square" rtlCol="0">
            <a:spAutoFit/>
          </a:bodyPr>
          <a:lstStyle/>
          <a:p>
            <a:r>
              <a:rPr lang="fr-FR" b="1" dirty="0" smtClean="0"/>
              <a:t>SPT</a:t>
            </a:r>
            <a:endParaRPr lang="fr-FR" b="1" dirty="0"/>
          </a:p>
        </p:txBody>
      </p:sp>
      <p:sp>
        <p:nvSpPr>
          <p:cNvPr id="10" name="ZoneTexte 9"/>
          <p:cNvSpPr txBox="1"/>
          <p:nvPr/>
        </p:nvSpPr>
        <p:spPr>
          <a:xfrm>
            <a:off x="7132887" y="2275341"/>
            <a:ext cx="720080" cy="369332"/>
          </a:xfrm>
          <a:prstGeom prst="rect">
            <a:avLst/>
          </a:prstGeom>
          <a:noFill/>
        </p:spPr>
        <p:txBody>
          <a:bodyPr wrap="square" rtlCol="0">
            <a:spAutoFit/>
          </a:bodyPr>
          <a:lstStyle/>
          <a:p>
            <a:r>
              <a:rPr lang="fr-FR" b="1" dirty="0" smtClean="0"/>
              <a:t>SPG</a:t>
            </a:r>
            <a:endParaRPr lang="fr-FR" b="1" dirty="0"/>
          </a:p>
        </p:txBody>
      </p:sp>
      <p:sp>
        <p:nvSpPr>
          <p:cNvPr id="11" name="ZoneTexte 10"/>
          <p:cNvSpPr txBox="1"/>
          <p:nvPr/>
        </p:nvSpPr>
        <p:spPr>
          <a:xfrm>
            <a:off x="7020272" y="1454439"/>
            <a:ext cx="703302" cy="369332"/>
          </a:xfrm>
          <a:prstGeom prst="rect">
            <a:avLst/>
          </a:prstGeom>
          <a:noFill/>
        </p:spPr>
        <p:txBody>
          <a:bodyPr wrap="square" rtlCol="0">
            <a:spAutoFit/>
          </a:bodyPr>
          <a:lstStyle/>
          <a:p>
            <a:r>
              <a:rPr lang="fr-FR" b="1" dirty="0" smtClean="0"/>
              <a:t>SPC</a:t>
            </a:r>
            <a:endParaRPr lang="fr-FR" b="1" dirty="0"/>
          </a:p>
        </p:txBody>
      </p:sp>
      <p:sp>
        <p:nvSpPr>
          <p:cNvPr id="12" name="ZoneTexte 11"/>
          <p:cNvSpPr txBox="1"/>
          <p:nvPr/>
        </p:nvSpPr>
        <p:spPr>
          <a:xfrm>
            <a:off x="5841048" y="1028430"/>
            <a:ext cx="792088" cy="369332"/>
          </a:xfrm>
          <a:prstGeom prst="rect">
            <a:avLst/>
          </a:prstGeom>
          <a:noFill/>
        </p:spPr>
        <p:txBody>
          <a:bodyPr wrap="square" rtlCol="0">
            <a:spAutoFit/>
          </a:bodyPr>
          <a:lstStyle/>
          <a:p>
            <a:r>
              <a:rPr lang="fr-FR" b="1" dirty="0" smtClean="0"/>
              <a:t>SPT</a:t>
            </a:r>
            <a:endParaRPr lang="fr-FR" b="1" dirty="0"/>
          </a:p>
        </p:txBody>
      </p:sp>
      <p:sp>
        <p:nvSpPr>
          <p:cNvPr id="13" name="ZoneTexte 12"/>
          <p:cNvSpPr txBox="1"/>
          <p:nvPr/>
        </p:nvSpPr>
        <p:spPr>
          <a:xfrm>
            <a:off x="4611104" y="476672"/>
            <a:ext cx="720080" cy="369332"/>
          </a:xfrm>
          <a:prstGeom prst="rect">
            <a:avLst/>
          </a:prstGeom>
          <a:noFill/>
        </p:spPr>
        <p:txBody>
          <a:bodyPr wrap="square" rtlCol="0">
            <a:spAutoFit/>
          </a:bodyPr>
          <a:lstStyle/>
          <a:p>
            <a:r>
              <a:rPr lang="fr-FR" b="1" dirty="0" smtClean="0"/>
              <a:t>SPZ</a:t>
            </a:r>
            <a:endParaRPr lang="fr-FR" b="1" dirty="0"/>
          </a:p>
        </p:txBody>
      </p:sp>
      <p:sp>
        <p:nvSpPr>
          <p:cNvPr id="14" name="Rectangle à coins arrondis 13"/>
          <p:cNvSpPr/>
          <p:nvPr/>
        </p:nvSpPr>
        <p:spPr>
          <a:xfrm>
            <a:off x="108641" y="5301208"/>
            <a:ext cx="9035359" cy="1556792"/>
          </a:xfrm>
          <a:prstGeom prst="roundRect">
            <a:avLst/>
          </a:prstGeom>
          <a:solidFill>
            <a:srgbClr val="F8B6F5"/>
          </a:solidFill>
          <a:ln>
            <a:solidFill>
              <a:srgbClr val="E882EA"/>
            </a:solidFill>
          </a:ln>
          <a:effectLst>
            <a:glow rad="228600">
              <a:schemeClr val="accent3">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b="1" dirty="0">
                <a:solidFill>
                  <a:schemeClr val="tx1"/>
                </a:solidFill>
              </a:rPr>
              <a:t>Vue de détail du testicule de rat témoin (figure C) et traité (figure D) objx40:</a:t>
            </a:r>
          </a:p>
          <a:p>
            <a:r>
              <a:rPr lang="fr-FR" b="1" dirty="0">
                <a:solidFill>
                  <a:schemeClr val="tx1"/>
                </a:solidFill>
              </a:rPr>
              <a:t>         SPG : Spermatogonie                               NCS : noyau de la cellule de </a:t>
            </a:r>
            <a:r>
              <a:rPr lang="fr-FR" b="1" dirty="0" err="1">
                <a:solidFill>
                  <a:schemeClr val="tx1"/>
                </a:solidFill>
              </a:rPr>
              <a:t>sertoli</a:t>
            </a:r>
            <a:r>
              <a:rPr lang="fr-FR" b="1" dirty="0">
                <a:solidFill>
                  <a:schemeClr val="tx1"/>
                </a:solidFill>
              </a:rPr>
              <a:t> </a:t>
            </a:r>
          </a:p>
          <a:p>
            <a:r>
              <a:rPr lang="fr-FR" b="1" dirty="0">
                <a:solidFill>
                  <a:schemeClr val="tx1"/>
                </a:solidFill>
              </a:rPr>
              <a:t>         SPC : spermatocyte                                  Ti: Tissu interstitiel    </a:t>
            </a:r>
          </a:p>
          <a:p>
            <a:r>
              <a:rPr lang="fr-FR" b="1" dirty="0">
                <a:solidFill>
                  <a:schemeClr val="tx1"/>
                </a:solidFill>
              </a:rPr>
              <a:t>         SPT : spermatide    </a:t>
            </a:r>
          </a:p>
          <a:p>
            <a:r>
              <a:rPr lang="fr-FR" b="1" dirty="0">
                <a:solidFill>
                  <a:schemeClr val="tx1"/>
                </a:solidFill>
              </a:rPr>
              <a:t>         SPZ: spermatozoïdes</a:t>
            </a:r>
          </a:p>
        </p:txBody>
      </p:sp>
      <p:sp>
        <p:nvSpPr>
          <p:cNvPr id="15" name="ZoneTexte 14"/>
          <p:cNvSpPr txBox="1"/>
          <p:nvPr/>
        </p:nvSpPr>
        <p:spPr>
          <a:xfrm>
            <a:off x="108641" y="4775053"/>
            <a:ext cx="621665" cy="400110"/>
          </a:xfrm>
          <a:prstGeom prst="rect">
            <a:avLst/>
          </a:prstGeom>
          <a:noFill/>
        </p:spPr>
        <p:txBody>
          <a:bodyPr wrap="square" rtlCol="0">
            <a:spAutoFit/>
          </a:bodyPr>
          <a:lstStyle/>
          <a:p>
            <a:r>
              <a:rPr lang="fr-FR" sz="2000" b="1" dirty="0"/>
              <a:t>C</a:t>
            </a:r>
          </a:p>
        </p:txBody>
      </p:sp>
      <p:sp>
        <p:nvSpPr>
          <p:cNvPr id="16" name="ZoneTexte 15"/>
          <p:cNvSpPr txBox="1"/>
          <p:nvPr/>
        </p:nvSpPr>
        <p:spPr>
          <a:xfrm>
            <a:off x="4572002" y="4775053"/>
            <a:ext cx="360038" cy="400110"/>
          </a:xfrm>
          <a:prstGeom prst="rect">
            <a:avLst/>
          </a:prstGeom>
          <a:noFill/>
        </p:spPr>
        <p:txBody>
          <a:bodyPr wrap="square" rtlCol="0">
            <a:spAutoFit/>
          </a:bodyPr>
          <a:lstStyle/>
          <a:p>
            <a:r>
              <a:rPr lang="fr-FR" sz="2000" b="1" dirty="0"/>
              <a:t>D</a:t>
            </a:r>
          </a:p>
        </p:txBody>
      </p:sp>
      <p:sp>
        <p:nvSpPr>
          <p:cNvPr id="17" name="ZoneTexte 16"/>
          <p:cNvSpPr txBox="1"/>
          <p:nvPr/>
        </p:nvSpPr>
        <p:spPr>
          <a:xfrm>
            <a:off x="3508616" y="2321596"/>
            <a:ext cx="686013" cy="369332"/>
          </a:xfrm>
          <a:prstGeom prst="rect">
            <a:avLst/>
          </a:prstGeom>
          <a:noFill/>
        </p:spPr>
        <p:txBody>
          <a:bodyPr wrap="square" rtlCol="0">
            <a:spAutoFit/>
          </a:bodyPr>
          <a:lstStyle/>
          <a:p>
            <a:r>
              <a:rPr lang="fr-FR" b="1" dirty="0" smtClean="0"/>
              <a:t>NCS</a:t>
            </a:r>
            <a:endParaRPr lang="fr-FR" b="1" dirty="0"/>
          </a:p>
        </p:txBody>
      </p:sp>
      <p:cxnSp>
        <p:nvCxnSpPr>
          <p:cNvPr id="19" name="Connecteur droit avec flèche 18"/>
          <p:cNvCxnSpPr/>
          <p:nvPr/>
        </p:nvCxnSpPr>
        <p:spPr>
          <a:xfrm>
            <a:off x="3605928" y="1556792"/>
            <a:ext cx="2003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a:off x="3995936" y="2564904"/>
            <a:ext cx="267044" cy="173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p:cNvCxnSpPr/>
          <p:nvPr/>
        </p:nvCxnSpPr>
        <p:spPr>
          <a:xfrm flipV="1">
            <a:off x="2939292" y="1926124"/>
            <a:ext cx="341321" cy="1366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eur droit avec flèche 26"/>
          <p:cNvCxnSpPr/>
          <p:nvPr/>
        </p:nvCxnSpPr>
        <p:spPr>
          <a:xfrm flipV="1">
            <a:off x="2332879" y="3334926"/>
            <a:ext cx="294905"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a:off x="6299561" y="1276118"/>
            <a:ext cx="333575" cy="248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p:cNvCxnSpPr/>
          <p:nvPr/>
        </p:nvCxnSpPr>
        <p:spPr>
          <a:xfrm>
            <a:off x="7492927" y="1709224"/>
            <a:ext cx="391441" cy="216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necteur droit avec flèche 33"/>
          <p:cNvCxnSpPr/>
          <p:nvPr/>
        </p:nvCxnSpPr>
        <p:spPr>
          <a:xfrm>
            <a:off x="7688647" y="2573484"/>
            <a:ext cx="195721" cy="1645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à coins arrondis 3"/>
          <p:cNvSpPr/>
          <p:nvPr/>
        </p:nvSpPr>
        <p:spPr>
          <a:xfrm>
            <a:off x="1043609" y="1397762"/>
            <a:ext cx="7396520" cy="2823326"/>
          </a:xfrm>
          <a:prstGeom prst="roundRect">
            <a:avLst/>
          </a:prstGeom>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xmlns="" val="4630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072198" y="0"/>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37" name="Rectangle 36"/>
          <p:cNvSpPr/>
          <p:nvPr/>
        </p:nvSpPr>
        <p:spPr>
          <a:xfrm>
            <a:off x="4644008" y="0"/>
            <a:ext cx="142762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0" y="0"/>
            <a:ext cx="1714480" cy="428604"/>
          </a:xfrm>
          <a:prstGeom prst="rect">
            <a:avLst/>
          </a:prstGeom>
          <a:solidFill>
            <a:srgbClr val="15ECF7"/>
          </a:solidFill>
          <a:ln>
            <a:solidFill>
              <a:srgbClr val="15ECF7"/>
            </a:solidFill>
          </a:ln>
          <a:effectLst>
            <a:glow rad="1397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solidFill>
                <a:latin typeface="Palatino Linotype" pitchFamily="18" charset="0"/>
              </a:rPr>
              <a:t>OBJECTIF</a:t>
            </a:r>
            <a:endParaRPr lang="fr-FR" sz="2100" b="1" i="1" dirty="0">
              <a:solidFill>
                <a:schemeClr val="bg1"/>
              </a:solidFill>
              <a:latin typeface="Palatino Linotype" pitchFamily="18" charset="0"/>
            </a:endParaRPr>
          </a:p>
        </p:txBody>
      </p:sp>
      <p:sp>
        <p:nvSpPr>
          <p:cNvPr id="40" name="Rectangle 39"/>
          <p:cNvSpPr/>
          <p:nvPr/>
        </p:nvSpPr>
        <p:spPr>
          <a:xfrm>
            <a:off x="3131840" y="0"/>
            <a:ext cx="15121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1734630"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a:t>
            </a:r>
            <a:endParaRPr lang="fr-FR" sz="2000" b="1" i="1" dirty="0">
              <a:solidFill>
                <a:schemeClr val="bg1">
                  <a:lumMod val="95000"/>
                </a:schemeClr>
              </a:solidFill>
              <a:latin typeface="Palatino Linotype" pitchFamily="18" charset="0"/>
            </a:endParaRPr>
          </a:p>
        </p:txBody>
      </p:sp>
      <p:sp>
        <p:nvSpPr>
          <p:cNvPr id="2" name="Rectangle à coins arrondis 1"/>
          <p:cNvSpPr/>
          <p:nvPr/>
        </p:nvSpPr>
        <p:spPr>
          <a:xfrm>
            <a:off x="428596" y="1500174"/>
            <a:ext cx="8286776" cy="4429156"/>
          </a:xfrm>
          <a:prstGeom prst="roundRect">
            <a:avLst>
              <a:gd name="adj" fmla="val 583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Pour </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vérifier le rôle important de la </a:t>
            </a:r>
            <a:r>
              <a:rPr lang="fr-FR" sz="2400" b="1" dirty="0" smtClean="0">
                <a:ln w="18415" cmpd="sng">
                  <a:solidFill>
                    <a:srgbClr val="002060"/>
                  </a:solidFill>
                  <a:prstDash val="solid"/>
                </a:ln>
                <a:solidFill>
                  <a:srgbClr val="002060"/>
                </a:solidFill>
                <a:latin typeface="Cambria" pitchFamily="18" charset="0"/>
                <a:cs typeface="Times New Roman" panose="02020603050405020304" pitchFamily="18" charset="0"/>
              </a:rPr>
              <a:t>Prolactine</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 </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comme hormone </a:t>
            </a:r>
            <a:r>
              <a:rPr lang="fr-FR" sz="2400" dirty="0" err="1">
                <a:ln w="18415" cmpd="sng">
                  <a:solidFill>
                    <a:srgbClr val="002060"/>
                  </a:solidFill>
                  <a:prstDash val="solid"/>
                </a:ln>
                <a:solidFill>
                  <a:srgbClr val="002060"/>
                </a:solidFill>
                <a:latin typeface="Cambria" pitchFamily="18" charset="0"/>
                <a:cs typeface="Times New Roman" panose="02020603050405020304" pitchFamily="18" charset="0"/>
              </a:rPr>
              <a:t>progonadique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chez le rat, nous avons examiné l’effet de l’</a:t>
            </a:r>
            <a:r>
              <a:rPr lang="fr-FR" sz="2400" dirty="0" err="1">
                <a:ln w="18415" cmpd="sng">
                  <a:solidFill>
                    <a:srgbClr val="002060"/>
                  </a:solidFill>
                  <a:prstDash val="solid"/>
                </a:ln>
                <a:solidFill>
                  <a:srgbClr val="002060"/>
                </a:solidFill>
                <a:latin typeface="Cambria" pitchFamily="18" charset="0"/>
                <a:cs typeface="Times New Roman" panose="02020603050405020304" pitchFamily="18" charset="0"/>
              </a:rPr>
              <a:t>hypoprolactinémie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provoqué par l’injection d’une dose de </a:t>
            </a:r>
            <a:r>
              <a:rPr lang="fr-FR" sz="2400" b="1" dirty="0" smtClean="0">
                <a:ln w="18415" cmpd="sng">
                  <a:solidFill>
                    <a:srgbClr val="002060"/>
                  </a:solidFill>
                  <a:prstDash val="solid"/>
                </a:ln>
                <a:solidFill>
                  <a:srgbClr val="002060"/>
                </a:solidFill>
                <a:latin typeface="Cambria" pitchFamily="18" charset="0"/>
                <a:cs typeface="Times New Roman" panose="02020603050405020304" pitchFamily="18" charset="0"/>
              </a:rPr>
              <a:t>B</a:t>
            </a:r>
            <a:r>
              <a:rPr lang="fr-FR" sz="2400" b="1" dirty="0" smtClean="0">
                <a:ln w="18415" cmpd="sng">
                  <a:solidFill>
                    <a:srgbClr val="002060"/>
                  </a:solidFill>
                  <a:prstDash val="solid"/>
                </a:ln>
                <a:solidFill>
                  <a:srgbClr val="002060"/>
                </a:solidFill>
                <a:latin typeface="Cambria" pitchFamily="18" charset="0"/>
                <a:cs typeface="Times New Roman" panose="02020603050405020304" pitchFamily="18" charset="0"/>
              </a:rPr>
              <a:t>romocriptine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pendant 10 jours, sur le poids des quelques organes (testicule, vésicules séminales, prostate, et  la surrénale) et sur la structure histologique du </a:t>
            </a:r>
            <a:r>
              <a:rPr lang="fr-FR" sz="2400" b="1" dirty="0">
                <a:ln w="18415" cmpd="sng">
                  <a:solidFill>
                    <a:srgbClr val="002060"/>
                  </a:solidFill>
                  <a:prstDash val="solid"/>
                </a:ln>
                <a:solidFill>
                  <a:srgbClr val="002060"/>
                </a:solidFill>
                <a:latin typeface="Cambria" pitchFamily="18" charset="0"/>
                <a:cs typeface="Times New Roman" panose="02020603050405020304" pitchFamily="18" charset="0"/>
              </a:rPr>
              <a:t>testicule</a:t>
            </a:r>
            <a:r>
              <a:rPr lang="fr-FR" sz="2400" dirty="0">
                <a:ln w="18415" cmpd="sng">
                  <a:solidFill>
                    <a:srgbClr val="002060"/>
                  </a:solidFill>
                  <a:prstDash val="solid"/>
                </a:ln>
                <a:solidFill>
                  <a:srgbClr val="002060"/>
                </a:solidFill>
                <a:latin typeface="Cambria" pitchFamily="18" charset="0"/>
                <a:cs typeface="Times New Roman" panose="02020603050405020304" pitchFamily="18" charset="0"/>
              </a:rPr>
              <a:t>, et sa teneur en protéines totales</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 </a:t>
            </a:r>
            <a:endParaRPr lang="fr-FR" sz="2400" dirty="0">
              <a:ln w="18415" cmpd="sng">
                <a:solidFill>
                  <a:srgbClr val="002060"/>
                </a:solidFill>
                <a:prstDash val="solid"/>
              </a:ln>
              <a:solidFill>
                <a:srgbClr val="002060"/>
              </a:solidFill>
              <a:latin typeface="Cambria" pitchFamily="18" charset="0"/>
              <a:cs typeface="Times New Roman" panose="02020603050405020304" pitchFamily="18" charset="0"/>
            </a:endParaRPr>
          </a:p>
        </p:txBody>
      </p:sp>
    </p:spTree>
    <p:extLst>
      <p:ext uri="{BB962C8B-B14F-4D97-AF65-F5344CB8AC3E}">
        <p14:creationId xmlns:p14="http://schemas.microsoft.com/office/powerpoint/2010/main" xmlns="" val="415341175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SUMSUNG\Desktop\photos légendés\G40\t2(2)-40-c1-1.jpg"/>
          <p:cNvPicPr/>
          <p:nvPr/>
        </p:nvPicPr>
        <p:blipFill>
          <a:blip r:embed="rId3" cstate="print">
            <a:extLst>
              <a:ext uri="{BEBA8EAE-BF5A-486C-A8C5-ECC9F3942E4B}">
                <a14:imgProps xmlns:a14="http://schemas.microsoft.com/office/drawing/2010/main" xmlns="">
                  <a14:imgLayer r:embed="rId4">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1" y="1"/>
            <a:ext cx="4469549" cy="4935470"/>
          </a:xfrm>
          <a:prstGeom prst="rect">
            <a:avLst/>
          </a:prstGeom>
          <a:noFill/>
          <a:ln>
            <a:noFill/>
          </a:ln>
        </p:spPr>
      </p:pic>
      <p:pic>
        <p:nvPicPr>
          <p:cNvPr id="3" name="Image 2" descr="C:\Users\admin\Desktop\Copie de Photographies\E3_1\G40\E3_1_40 _c1_2.jpg"/>
          <p:cNvPicPr/>
          <p:nvPr/>
        </p:nvPicPr>
        <p:blipFill>
          <a:blip r:embed="rId5" cstate="print">
            <a:extLst>
              <a:ext uri="{BEBA8EAE-BF5A-486C-A8C5-ECC9F3942E4B}">
                <a14:imgProps xmlns:a14="http://schemas.microsoft.com/office/drawing/2010/main" xmlns="">
                  <a14:imgLayer r:embed="rId6">
                    <a14:imgEffect>
                      <a14:sharpenSoften amount="500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4534790" y="1"/>
            <a:ext cx="4609209" cy="4935469"/>
          </a:xfrm>
          <a:prstGeom prst="rect">
            <a:avLst/>
          </a:prstGeom>
          <a:noFill/>
          <a:ln>
            <a:noFill/>
          </a:ln>
        </p:spPr>
      </p:pic>
      <p:sp>
        <p:nvSpPr>
          <p:cNvPr id="4" name="ZoneTexte 3"/>
          <p:cNvSpPr txBox="1"/>
          <p:nvPr/>
        </p:nvSpPr>
        <p:spPr>
          <a:xfrm>
            <a:off x="4519085" y="2098403"/>
            <a:ext cx="792088" cy="369332"/>
          </a:xfrm>
          <a:prstGeom prst="rect">
            <a:avLst/>
          </a:prstGeom>
          <a:noFill/>
        </p:spPr>
        <p:txBody>
          <a:bodyPr wrap="square" rtlCol="0">
            <a:spAutoFit/>
          </a:bodyPr>
          <a:lstStyle/>
          <a:p>
            <a:r>
              <a:rPr lang="fr-FR" b="1" dirty="0" smtClean="0"/>
              <a:t>SPZ</a:t>
            </a:r>
            <a:endParaRPr lang="fr-FR" b="1" dirty="0"/>
          </a:p>
        </p:txBody>
      </p:sp>
      <p:sp>
        <p:nvSpPr>
          <p:cNvPr id="6" name="ZoneTexte 5"/>
          <p:cNvSpPr txBox="1"/>
          <p:nvPr/>
        </p:nvSpPr>
        <p:spPr>
          <a:xfrm>
            <a:off x="6557755" y="1195389"/>
            <a:ext cx="648072" cy="369332"/>
          </a:xfrm>
          <a:prstGeom prst="rect">
            <a:avLst/>
          </a:prstGeom>
          <a:noFill/>
        </p:spPr>
        <p:txBody>
          <a:bodyPr wrap="square" rtlCol="0">
            <a:spAutoFit/>
          </a:bodyPr>
          <a:lstStyle/>
          <a:p>
            <a:r>
              <a:rPr lang="fr-FR" b="1" dirty="0" smtClean="0"/>
              <a:t>SPC</a:t>
            </a:r>
            <a:endParaRPr lang="fr-FR" b="1" dirty="0"/>
          </a:p>
        </p:txBody>
      </p:sp>
      <p:sp>
        <p:nvSpPr>
          <p:cNvPr id="7" name="ZoneTexte 6"/>
          <p:cNvSpPr txBox="1"/>
          <p:nvPr/>
        </p:nvSpPr>
        <p:spPr>
          <a:xfrm>
            <a:off x="5097628" y="1195389"/>
            <a:ext cx="648072" cy="369332"/>
          </a:xfrm>
          <a:prstGeom prst="rect">
            <a:avLst/>
          </a:prstGeom>
          <a:noFill/>
        </p:spPr>
        <p:txBody>
          <a:bodyPr wrap="square" rtlCol="0">
            <a:spAutoFit/>
          </a:bodyPr>
          <a:lstStyle/>
          <a:p>
            <a:r>
              <a:rPr lang="fr-FR" b="1" dirty="0" smtClean="0"/>
              <a:t>SPT</a:t>
            </a:r>
            <a:endParaRPr lang="fr-FR" b="1" dirty="0"/>
          </a:p>
        </p:txBody>
      </p:sp>
      <p:sp>
        <p:nvSpPr>
          <p:cNvPr id="9" name="ZoneTexte 8"/>
          <p:cNvSpPr txBox="1"/>
          <p:nvPr/>
        </p:nvSpPr>
        <p:spPr>
          <a:xfrm>
            <a:off x="6895959" y="1606963"/>
            <a:ext cx="1080628" cy="369332"/>
          </a:xfrm>
          <a:prstGeom prst="rect">
            <a:avLst/>
          </a:prstGeom>
          <a:noFill/>
        </p:spPr>
        <p:txBody>
          <a:bodyPr wrap="square" rtlCol="0">
            <a:spAutoFit/>
          </a:bodyPr>
          <a:lstStyle/>
          <a:p>
            <a:r>
              <a:rPr lang="fr-FR" b="1" dirty="0" smtClean="0"/>
              <a:t>SPG</a:t>
            </a:r>
            <a:endParaRPr lang="fr-FR" b="1" dirty="0"/>
          </a:p>
        </p:txBody>
      </p:sp>
      <p:sp>
        <p:nvSpPr>
          <p:cNvPr id="10" name="ZoneTexte 9"/>
          <p:cNvSpPr txBox="1"/>
          <p:nvPr/>
        </p:nvSpPr>
        <p:spPr>
          <a:xfrm>
            <a:off x="1106546" y="2213437"/>
            <a:ext cx="828092" cy="369332"/>
          </a:xfrm>
          <a:prstGeom prst="rect">
            <a:avLst/>
          </a:prstGeom>
          <a:noFill/>
        </p:spPr>
        <p:txBody>
          <a:bodyPr wrap="square" rtlCol="0">
            <a:spAutoFit/>
          </a:bodyPr>
          <a:lstStyle/>
          <a:p>
            <a:r>
              <a:rPr lang="fr-FR" b="1" dirty="0" smtClean="0"/>
              <a:t>SPG</a:t>
            </a:r>
            <a:endParaRPr lang="fr-FR" b="1" dirty="0"/>
          </a:p>
        </p:txBody>
      </p:sp>
      <p:sp>
        <p:nvSpPr>
          <p:cNvPr id="11" name="ZoneTexte 10"/>
          <p:cNvSpPr txBox="1"/>
          <p:nvPr/>
        </p:nvSpPr>
        <p:spPr>
          <a:xfrm>
            <a:off x="1386840" y="2536166"/>
            <a:ext cx="683499" cy="369332"/>
          </a:xfrm>
          <a:prstGeom prst="rect">
            <a:avLst/>
          </a:prstGeom>
          <a:noFill/>
        </p:spPr>
        <p:txBody>
          <a:bodyPr wrap="square" rtlCol="0">
            <a:spAutoFit/>
          </a:bodyPr>
          <a:lstStyle/>
          <a:p>
            <a:r>
              <a:rPr lang="fr-FR" b="1" dirty="0" smtClean="0"/>
              <a:t>CS</a:t>
            </a:r>
            <a:endParaRPr lang="fr-FR" b="1" dirty="0"/>
          </a:p>
        </p:txBody>
      </p:sp>
      <p:sp>
        <p:nvSpPr>
          <p:cNvPr id="12" name="ZoneTexte 11"/>
          <p:cNvSpPr txBox="1"/>
          <p:nvPr/>
        </p:nvSpPr>
        <p:spPr>
          <a:xfrm>
            <a:off x="7844472" y="3787644"/>
            <a:ext cx="576064" cy="369332"/>
          </a:xfrm>
          <a:prstGeom prst="rect">
            <a:avLst/>
          </a:prstGeom>
          <a:noFill/>
        </p:spPr>
        <p:txBody>
          <a:bodyPr wrap="square" rtlCol="0">
            <a:spAutoFit/>
          </a:bodyPr>
          <a:lstStyle/>
          <a:p>
            <a:r>
              <a:rPr lang="fr-FR" b="1" dirty="0" smtClean="0"/>
              <a:t>Ly</a:t>
            </a:r>
            <a:endParaRPr lang="fr-FR" b="1" dirty="0"/>
          </a:p>
        </p:txBody>
      </p:sp>
      <p:sp>
        <p:nvSpPr>
          <p:cNvPr id="13" name="ZoneTexte 12"/>
          <p:cNvSpPr txBox="1"/>
          <p:nvPr/>
        </p:nvSpPr>
        <p:spPr>
          <a:xfrm>
            <a:off x="2483768" y="3089159"/>
            <a:ext cx="882352" cy="369332"/>
          </a:xfrm>
          <a:prstGeom prst="rect">
            <a:avLst/>
          </a:prstGeom>
          <a:noFill/>
        </p:spPr>
        <p:txBody>
          <a:bodyPr wrap="square" rtlCol="0">
            <a:spAutoFit/>
          </a:bodyPr>
          <a:lstStyle/>
          <a:p>
            <a:r>
              <a:rPr lang="fr-FR" b="1" dirty="0" smtClean="0"/>
              <a:t>Ti</a:t>
            </a:r>
            <a:endParaRPr lang="fr-FR" b="1" dirty="0"/>
          </a:p>
        </p:txBody>
      </p:sp>
      <p:sp>
        <p:nvSpPr>
          <p:cNvPr id="14" name="ZoneTexte 13"/>
          <p:cNvSpPr txBox="1"/>
          <p:nvPr/>
        </p:nvSpPr>
        <p:spPr>
          <a:xfrm>
            <a:off x="188386" y="2190066"/>
            <a:ext cx="774340" cy="369332"/>
          </a:xfrm>
          <a:prstGeom prst="rect">
            <a:avLst/>
          </a:prstGeom>
          <a:noFill/>
        </p:spPr>
        <p:txBody>
          <a:bodyPr wrap="square" rtlCol="0">
            <a:spAutoFit/>
          </a:bodyPr>
          <a:lstStyle/>
          <a:p>
            <a:r>
              <a:rPr lang="fr-FR" b="1" dirty="0" smtClean="0"/>
              <a:t>SPT</a:t>
            </a:r>
            <a:endParaRPr lang="fr-FR" b="1" dirty="0"/>
          </a:p>
        </p:txBody>
      </p:sp>
      <p:sp>
        <p:nvSpPr>
          <p:cNvPr id="15" name="Rectangle à coins arrondis 14"/>
          <p:cNvSpPr/>
          <p:nvPr/>
        </p:nvSpPr>
        <p:spPr>
          <a:xfrm>
            <a:off x="-2" y="4796205"/>
            <a:ext cx="9323323" cy="2274612"/>
          </a:xfrm>
          <a:prstGeom prst="roundRect">
            <a:avLst/>
          </a:prstGeom>
          <a:solidFill>
            <a:srgbClr val="E882EA"/>
          </a:solidFill>
          <a:ln>
            <a:noFill/>
          </a:ln>
          <a:effectLst>
            <a:glow rad="139700">
              <a:schemeClr val="accent4">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b="1" dirty="0" smtClean="0">
              <a:solidFill>
                <a:schemeClr val="tx1"/>
              </a:solidFill>
            </a:endParaRPr>
          </a:p>
          <a:p>
            <a:r>
              <a:rPr lang="fr-FR" b="1" dirty="0" smtClean="0">
                <a:solidFill>
                  <a:schemeClr val="tx1"/>
                </a:solidFill>
              </a:rPr>
              <a:t>Figure: </a:t>
            </a:r>
            <a:r>
              <a:rPr lang="fr-FR" dirty="0" smtClean="0">
                <a:solidFill>
                  <a:schemeClr val="tx1"/>
                </a:solidFill>
              </a:rPr>
              <a:t>Vue </a:t>
            </a:r>
            <a:r>
              <a:rPr lang="fr-FR" dirty="0">
                <a:solidFill>
                  <a:schemeClr val="tx1"/>
                </a:solidFill>
              </a:rPr>
              <a:t>de détail du tissu interstitiel du rat témoin </a:t>
            </a:r>
            <a:r>
              <a:rPr lang="fr-FR" b="1" dirty="0">
                <a:solidFill>
                  <a:schemeClr val="tx1"/>
                </a:solidFill>
              </a:rPr>
              <a:t>(figure k)</a:t>
            </a:r>
            <a:r>
              <a:rPr lang="fr-FR" dirty="0">
                <a:solidFill>
                  <a:schemeClr val="tx1"/>
                </a:solidFill>
              </a:rPr>
              <a:t> et</a:t>
            </a:r>
            <a:r>
              <a:rPr lang="fr-FR" b="1" dirty="0">
                <a:solidFill>
                  <a:schemeClr val="tx1"/>
                </a:solidFill>
              </a:rPr>
              <a:t> </a:t>
            </a:r>
            <a:r>
              <a:rPr lang="fr-FR" dirty="0">
                <a:solidFill>
                  <a:schemeClr val="tx1"/>
                </a:solidFill>
              </a:rPr>
              <a:t> traité </a:t>
            </a:r>
            <a:r>
              <a:rPr lang="fr-FR" b="1" dirty="0">
                <a:solidFill>
                  <a:schemeClr val="tx1"/>
                </a:solidFill>
              </a:rPr>
              <a:t>(figure L) objx100</a:t>
            </a:r>
            <a:endParaRPr lang="fr-FR" dirty="0">
              <a:solidFill>
                <a:schemeClr val="tx1"/>
              </a:solidFill>
            </a:endParaRPr>
          </a:p>
          <a:p>
            <a:pPr lvl="0"/>
            <a:r>
              <a:rPr lang="fr-FR" b="1" dirty="0" smtClean="0">
                <a:solidFill>
                  <a:schemeClr val="tx1"/>
                </a:solidFill>
              </a:rPr>
              <a:t> </a:t>
            </a:r>
            <a:endParaRPr lang="fr-FR" b="1" dirty="0">
              <a:solidFill>
                <a:schemeClr val="tx1"/>
              </a:solidFill>
            </a:endParaRPr>
          </a:p>
          <a:p>
            <a:pPr lvl="0"/>
            <a:r>
              <a:rPr lang="fr-FR" b="1" dirty="0" smtClean="0">
                <a:solidFill>
                  <a:schemeClr val="tx1"/>
                </a:solidFill>
              </a:rPr>
              <a:t>SPG : Spermatogonie                      Cs: cellule de </a:t>
            </a:r>
            <a:r>
              <a:rPr lang="fr-FR" b="1" dirty="0" err="1" smtClean="0">
                <a:solidFill>
                  <a:schemeClr val="tx1"/>
                </a:solidFill>
              </a:rPr>
              <a:t>sertoli</a:t>
            </a:r>
            <a:r>
              <a:rPr lang="fr-FR" b="1" dirty="0" smtClean="0">
                <a:solidFill>
                  <a:schemeClr val="tx1"/>
                </a:solidFill>
              </a:rPr>
              <a:t> </a:t>
            </a:r>
          </a:p>
          <a:p>
            <a:r>
              <a:rPr lang="fr-FR" b="1" dirty="0" smtClean="0">
                <a:solidFill>
                  <a:schemeClr val="tx1"/>
                </a:solidFill>
              </a:rPr>
              <a:t>SPC </a:t>
            </a:r>
            <a:r>
              <a:rPr lang="fr-FR" b="1" dirty="0">
                <a:solidFill>
                  <a:schemeClr val="tx1"/>
                </a:solidFill>
              </a:rPr>
              <a:t>: spermatocyte </a:t>
            </a:r>
            <a:r>
              <a:rPr lang="fr-FR" b="1" dirty="0" smtClean="0">
                <a:solidFill>
                  <a:schemeClr val="tx1"/>
                </a:solidFill>
              </a:rPr>
              <a:t>                        Ti </a:t>
            </a:r>
            <a:r>
              <a:rPr lang="fr-FR" b="1" dirty="0">
                <a:solidFill>
                  <a:schemeClr val="tx1"/>
                </a:solidFill>
              </a:rPr>
              <a:t>: Tissu interstitielle </a:t>
            </a:r>
            <a:endParaRPr lang="fr-FR" b="1" dirty="0" smtClean="0">
              <a:solidFill>
                <a:schemeClr val="tx1"/>
              </a:solidFill>
            </a:endParaRPr>
          </a:p>
          <a:p>
            <a:r>
              <a:rPr lang="fr-FR" b="1" dirty="0" smtClean="0">
                <a:solidFill>
                  <a:schemeClr val="tx1"/>
                </a:solidFill>
              </a:rPr>
              <a:t>SPT</a:t>
            </a:r>
            <a:r>
              <a:rPr lang="fr-FR" b="1" dirty="0">
                <a:solidFill>
                  <a:schemeClr val="tx1"/>
                </a:solidFill>
              </a:rPr>
              <a:t> : spermatide  </a:t>
            </a:r>
            <a:r>
              <a:rPr lang="fr-FR" b="1" dirty="0" smtClean="0">
                <a:solidFill>
                  <a:schemeClr val="tx1"/>
                </a:solidFill>
              </a:rPr>
              <a:t>                            VS : vaisseau </a:t>
            </a:r>
            <a:r>
              <a:rPr lang="fr-FR" b="1" dirty="0">
                <a:solidFill>
                  <a:schemeClr val="tx1"/>
                </a:solidFill>
              </a:rPr>
              <a:t>sanguin </a:t>
            </a:r>
            <a:r>
              <a:rPr lang="fr-FR" b="1" dirty="0" smtClean="0">
                <a:solidFill>
                  <a:schemeClr val="tx1"/>
                </a:solidFill>
              </a:rPr>
              <a:t>Ly </a:t>
            </a:r>
            <a:r>
              <a:rPr lang="fr-FR" b="1" dirty="0">
                <a:solidFill>
                  <a:schemeClr val="tx1"/>
                </a:solidFill>
              </a:rPr>
              <a:t>: cellule de </a:t>
            </a:r>
            <a:r>
              <a:rPr lang="fr-FR" b="1" dirty="0" err="1">
                <a:solidFill>
                  <a:schemeClr val="tx1"/>
                </a:solidFill>
              </a:rPr>
              <a:t>leydig</a:t>
            </a:r>
            <a:r>
              <a:rPr lang="fr-FR" b="1" dirty="0">
                <a:solidFill>
                  <a:schemeClr val="tx1"/>
                </a:solidFill>
              </a:rPr>
              <a:t> </a:t>
            </a:r>
          </a:p>
          <a:p>
            <a:r>
              <a:rPr lang="fr-FR" b="1" dirty="0">
                <a:solidFill>
                  <a:schemeClr val="tx1"/>
                </a:solidFill>
              </a:rPr>
              <a:t>SPZ: spermatozoïdes                    </a:t>
            </a:r>
          </a:p>
          <a:p>
            <a:endParaRPr lang="fr-FR" b="1" dirty="0">
              <a:solidFill>
                <a:schemeClr val="tx1"/>
              </a:solidFill>
            </a:endParaRPr>
          </a:p>
        </p:txBody>
      </p:sp>
      <p:sp>
        <p:nvSpPr>
          <p:cNvPr id="16" name="ZoneTexte 15"/>
          <p:cNvSpPr txBox="1"/>
          <p:nvPr/>
        </p:nvSpPr>
        <p:spPr>
          <a:xfrm>
            <a:off x="-1" y="4502307"/>
            <a:ext cx="517586" cy="400110"/>
          </a:xfrm>
          <a:prstGeom prst="rect">
            <a:avLst/>
          </a:prstGeom>
          <a:noFill/>
        </p:spPr>
        <p:txBody>
          <a:bodyPr wrap="square" rtlCol="0">
            <a:spAutoFit/>
          </a:bodyPr>
          <a:lstStyle/>
          <a:p>
            <a:r>
              <a:rPr lang="fr-FR" sz="2000" b="1" dirty="0"/>
              <a:t>E</a:t>
            </a:r>
          </a:p>
        </p:txBody>
      </p:sp>
      <p:sp>
        <p:nvSpPr>
          <p:cNvPr id="18" name="ZoneTexte 17"/>
          <p:cNvSpPr txBox="1"/>
          <p:nvPr/>
        </p:nvSpPr>
        <p:spPr>
          <a:xfrm>
            <a:off x="4534790" y="4502307"/>
            <a:ext cx="503548" cy="400110"/>
          </a:xfrm>
          <a:prstGeom prst="rect">
            <a:avLst/>
          </a:prstGeom>
          <a:noFill/>
        </p:spPr>
        <p:txBody>
          <a:bodyPr wrap="square" rtlCol="0">
            <a:spAutoFit/>
          </a:bodyPr>
          <a:lstStyle/>
          <a:p>
            <a:r>
              <a:rPr lang="fr-FR" sz="2000" b="1" dirty="0"/>
              <a:t>F</a:t>
            </a:r>
          </a:p>
        </p:txBody>
      </p:sp>
      <p:cxnSp>
        <p:nvCxnSpPr>
          <p:cNvPr id="20" name="Connecteur droit avec flèche 19"/>
          <p:cNvCxnSpPr/>
          <p:nvPr/>
        </p:nvCxnSpPr>
        <p:spPr>
          <a:xfrm flipV="1">
            <a:off x="1818578" y="2519009"/>
            <a:ext cx="310010" cy="1462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p:cNvCxnSpPr/>
          <p:nvPr/>
        </p:nvCxnSpPr>
        <p:spPr>
          <a:xfrm flipV="1">
            <a:off x="1552127" y="2024943"/>
            <a:ext cx="297362" cy="2684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a:off x="7452320" y="1791629"/>
            <a:ext cx="288032" cy="669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a:off x="7092280" y="1380055"/>
            <a:ext cx="3439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eur droit avec flèche 27"/>
          <p:cNvCxnSpPr/>
          <p:nvPr/>
        </p:nvCxnSpPr>
        <p:spPr>
          <a:xfrm>
            <a:off x="8207159" y="2398103"/>
            <a:ext cx="5585" cy="2828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flipH="1" flipV="1">
            <a:off x="8054932" y="3098957"/>
            <a:ext cx="304454" cy="333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p:cNvCxnSpPr/>
          <p:nvPr/>
        </p:nvCxnSpPr>
        <p:spPr>
          <a:xfrm flipH="1" flipV="1">
            <a:off x="7976587" y="3550253"/>
            <a:ext cx="78345" cy="268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ZoneTexte 32"/>
          <p:cNvSpPr txBox="1"/>
          <p:nvPr/>
        </p:nvSpPr>
        <p:spPr>
          <a:xfrm flipH="1">
            <a:off x="7992292" y="1976295"/>
            <a:ext cx="428244" cy="369332"/>
          </a:xfrm>
          <a:prstGeom prst="rect">
            <a:avLst/>
          </a:prstGeom>
          <a:noFill/>
        </p:spPr>
        <p:txBody>
          <a:bodyPr wrap="square" rtlCol="0">
            <a:spAutoFit/>
          </a:bodyPr>
          <a:lstStyle/>
          <a:p>
            <a:r>
              <a:rPr lang="fr-FR" b="1" dirty="0" smtClean="0"/>
              <a:t>VS</a:t>
            </a:r>
            <a:endParaRPr lang="fr-FR" b="1" dirty="0"/>
          </a:p>
        </p:txBody>
      </p:sp>
      <p:sp>
        <p:nvSpPr>
          <p:cNvPr id="34" name="ZoneTexte 33"/>
          <p:cNvSpPr txBox="1"/>
          <p:nvPr/>
        </p:nvSpPr>
        <p:spPr>
          <a:xfrm>
            <a:off x="8359386" y="3248085"/>
            <a:ext cx="461085" cy="369332"/>
          </a:xfrm>
          <a:prstGeom prst="rect">
            <a:avLst/>
          </a:prstGeom>
          <a:noFill/>
        </p:spPr>
        <p:txBody>
          <a:bodyPr wrap="square" rtlCol="0">
            <a:spAutoFit/>
          </a:bodyPr>
          <a:lstStyle/>
          <a:p>
            <a:r>
              <a:rPr lang="fr-FR" b="1" dirty="0" smtClean="0"/>
              <a:t>Ti</a:t>
            </a:r>
            <a:endParaRPr lang="fr-FR" b="1" dirty="0"/>
          </a:p>
        </p:txBody>
      </p:sp>
    </p:spTree>
    <p:extLst>
      <p:ext uri="{BB962C8B-B14F-4D97-AF65-F5344CB8AC3E}">
        <p14:creationId xmlns:p14="http://schemas.microsoft.com/office/powerpoint/2010/main" xmlns="" val="7279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135724" y="188640"/>
            <a:ext cx="4364267" cy="4608511"/>
          </a:xfrm>
          <a:prstGeom prst="rect">
            <a:avLst/>
          </a:prstGeom>
        </p:spPr>
      </p:pic>
      <p:pic>
        <p:nvPicPr>
          <p:cNvPr id="3" name="Image 2" descr="C:\Users\admin\Documents\Photographies\E3_1\G100\E3_1_100 _c1_7.jpg"/>
          <p:cNvPicPr/>
          <p:nvPr/>
        </p:nvPicPr>
        <p:blipFill>
          <a:blip r:embed="rId4" cstate="print">
            <a:extLst>
              <a:ext uri="{BEBA8EAE-BF5A-486C-A8C5-ECC9F3942E4B}">
                <a14:imgProps xmlns:a14="http://schemas.microsoft.com/office/drawing/2010/main" xmlns="">
                  <a14:imgLayer r:embed="rId5">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4607793" y="188640"/>
            <a:ext cx="4464915" cy="4608511"/>
          </a:xfrm>
          <a:prstGeom prst="rect">
            <a:avLst/>
          </a:prstGeom>
          <a:noFill/>
          <a:ln>
            <a:noFill/>
          </a:ln>
          <a:effectLst/>
        </p:spPr>
      </p:pic>
      <p:sp>
        <p:nvSpPr>
          <p:cNvPr id="6" name="ZoneTexte 5"/>
          <p:cNvSpPr txBox="1"/>
          <p:nvPr/>
        </p:nvSpPr>
        <p:spPr>
          <a:xfrm>
            <a:off x="27713" y="1957482"/>
            <a:ext cx="864096" cy="369332"/>
          </a:xfrm>
          <a:prstGeom prst="rect">
            <a:avLst/>
          </a:prstGeom>
          <a:noFill/>
        </p:spPr>
        <p:txBody>
          <a:bodyPr wrap="square" rtlCol="0">
            <a:spAutoFit/>
          </a:bodyPr>
          <a:lstStyle/>
          <a:p>
            <a:r>
              <a:rPr lang="fr-FR" b="1" dirty="0" smtClean="0"/>
              <a:t>SPZ</a:t>
            </a:r>
            <a:endParaRPr lang="fr-FR" b="1" dirty="0"/>
          </a:p>
        </p:txBody>
      </p:sp>
      <p:sp>
        <p:nvSpPr>
          <p:cNvPr id="7" name="ZoneTexte 6"/>
          <p:cNvSpPr txBox="1"/>
          <p:nvPr/>
        </p:nvSpPr>
        <p:spPr>
          <a:xfrm>
            <a:off x="2375966" y="3400906"/>
            <a:ext cx="1080120" cy="369332"/>
          </a:xfrm>
          <a:prstGeom prst="rect">
            <a:avLst/>
          </a:prstGeom>
          <a:noFill/>
        </p:spPr>
        <p:txBody>
          <a:bodyPr wrap="square" rtlCol="0">
            <a:spAutoFit/>
          </a:bodyPr>
          <a:lstStyle/>
          <a:p>
            <a:r>
              <a:rPr lang="fr-FR" b="1" dirty="0" smtClean="0"/>
              <a:t>SPG</a:t>
            </a:r>
            <a:endParaRPr lang="fr-FR" b="1" dirty="0"/>
          </a:p>
        </p:txBody>
      </p:sp>
      <p:sp>
        <p:nvSpPr>
          <p:cNvPr id="8" name="ZoneTexte 7"/>
          <p:cNvSpPr txBox="1"/>
          <p:nvPr/>
        </p:nvSpPr>
        <p:spPr>
          <a:xfrm>
            <a:off x="1727684" y="2903817"/>
            <a:ext cx="1008112" cy="369332"/>
          </a:xfrm>
          <a:prstGeom prst="rect">
            <a:avLst/>
          </a:prstGeom>
          <a:noFill/>
        </p:spPr>
        <p:txBody>
          <a:bodyPr wrap="square" rtlCol="0">
            <a:spAutoFit/>
          </a:bodyPr>
          <a:lstStyle/>
          <a:p>
            <a:r>
              <a:rPr lang="fr-FR" b="1" dirty="0" smtClean="0"/>
              <a:t>SPC</a:t>
            </a:r>
            <a:endParaRPr lang="fr-FR" b="1" dirty="0"/>
          </a:p>
        </p:txBody>
      </p:sp>
      <p:sp>
        <p:nvSpPr>
          <p:cNvPr id="9" name="ZoneTexte 8"/>
          <p:cNvSpPr txBox="1"/>
          <p:nvPr/>
        </p:nvSpPr>
        <p:spPr>
          <a:xfrm>
            <a:off x="539971" y="1527470"/>
            <a:ext cx="1296144" cy="369332"/>
          </a:xfrm>
          <a:prstGeom prst="rect">
            <a:avLst/>
          </a:prstGeom>
          <a:noFill/>
        </p:spPr>
        <p:txBody>
          <a:bodyPr wrap="square" rtlCol="0">
            <a:spAutoFit/>
          </a:bodyPr>
          <a:lstStyle/>
          <a:p>
            <a:r>
              <a:rPr lang="fr-FR" b="1" dirty="0" smtClean="0"/>
              <a:t>SPT</a:t>
            </a:r>
            <a:endParaRPr lang="fr-FR" b="1" dirty="0"/>
          </a:p>
        </p:txBody>
      </p:sp>
      <p:sp>
        <p:nvSpPr>
          <p:cNvPr id="10" name="ZoneTexte 9"/>
          <p:cNvSpPr txBox="1"/>
          <p:nvPr/>
        </p:nvSpPr>
        <p:spPr>
          <a:xfrm>
            <a:off x="3132050" y="2840055"/>
            <a:ext cx="648072" cy="369332"/>
          </a:xfrm>
          <a:prstGeom prst="rect">
            <a:avLst/>
          </a:prstGeom>
          <a:noFill/>
        </p:spPr>
        <p:txBody>
          <a:bodyPr wrap="square" rtlCol="0">
            <a:spAutoFit/>
          </a:bodyPr>
          <a:lstStyle/>
          <a:p>
            <a:r>
              <a:rPr lang="fr-FR" b="1" dirty="0" smtClean="0"/>
              <a:t>CPT</a:t>
            </a:r>
            <a:endParaRPr lang="fr-FR" b="1" dirty="0"/>
          </a:p>
        </p:txBody>
      </p:sp>
      <p:sp>
        <p:nvSpPr>
          <p:cNvPr id="11" name="ZoneTexte 10"/>
          <p:cNvSpPr txBox="1"/>
          <p:nvPr/>
        </p:nvSpPr>
        <p:spPr>
          <a:xfrm>
            <a:off x="5760582" y="1269986"/>
            <a:ext cx="1044116" cy="369332"/>
          </a:xfrm>
          <a:prstGeom prst="rect">
            <a:avLst/>
          </a:prstGeom>
          <a:noFill/>
        </p:spPr>
        <p:txBody>
          <a:bodyPr wrap="square" rtlCol="0">
            <a:spAutoFit/>
          </a:bodyPr>
          <a:lstStyle/>
          <a:p>
            <a:r>
              <a:rPr lang="fr-FR" b="1" dirty="0" smtClean="0"/>
              <a:t>SPG</a:t>
            </a:r>
            <a:endParaRPr lang="fr-FR" b="1" dirty="0"/>
          </a:p>
        </p:txBody>
      </p:sp>
      <p:sp>
        <p:nvSpPr>
          <p:cNvPr id="12" name="ZoneTexte 11"/>
          <p:cNvSpPr txBox="1"/>
          <p:nvPr/>
        </p:nvSpPr>
        <p:spPr>
          <a:xfrm>
            <a:off x="5184067" y="1781364"/>
            <a:ext cx="936104" cy="369332"/>
          </a:xfrm>
          <a:prstGeom prst="rect">
            <a:avLst/>
          </a:prstGeom>
          <a:noFill/>
        </p:spPr>
        <p:txBody>
          <a:bodyPr wrap="square" rtlCol="0">
            <a:spAutoFit/>
          </a:bodyPr>
          <a:lstStyle/>
          <a:p>
            <a:r>
              <a:rPr lang="fr-FR" b="1" dirty="0" smtClean="0"/>
              <a:t>SPC</a:t>
            </a:r>
            <a:endParaRPr lang="fr-FR" b="1" dirty="0"/>
          </a:p>
        </p:txBody>
      </p:sp>
      <p:sp>
        <p:nvSpPr>
          <p:cNvPr id="13" name="ZoneTexte 12"/>
          <p:cNvSpPr txBox="1"/>
          <p:nvPr/>
        </p:nvSpPr>
        <p:spPr>
          <a:xfrm>
            <a:off x="7416316" y="467380"/>
            <a:ext cx="720080" cy="369332"/>
          </a:xfrm>
          <a:prstGeom prst="rect">
            <a:avLst/>
          </a:prstGeom>
          <a:noFill/>
        </p:spPr>
        <p:txBody>
          <a:bodyPr wrap="square" rtlCol="0">
            <a:spAutoFit/>
          </a:bodyPr>
          <a:lstStyle/>
          <a:p>
            <a:r>
              <a:rPr lang="fr-FR" b="1" dirty="0" smtClean="0"/>
              <a:t>VS</a:t>
            </a:r>
            <a:endParaRPr lang="fr-FR" b="1" dirty="0"/>
          </a:p>
        </p:txBody>
      </p:sp>
      <p:sp>
        <p:nvSpPr>
          <p:cNvPr id="15" name="ZoneTexte 14"/>
          <p:cNvSpPr txBox="1"/>
          <p:nvPr/>
        </p:nvSpPr>
        <p:spPr>
          <a:xfrm>
            <a:off x="8208403" y="3419708"/>
            <a:ext cx="432048" cy="369332"/>
          </a:xfrm>
          <a:prstGeom prst="rect">
            <a:avLst/>
          </a:prstGeom>
          <a:noFill/>
        </p:spPr>
        <p:txBody>
          <a:bodyPr wrap="square" rtlCol="0">
            <a:spAutoFit/>
          </a:bodyPr>
          <a:lstStyle/>
          <a:p>
            <a:r>
              <a:rPr lang="fr-FR" b="1" dirty="0" smtClean="0"/>
              <a:t>Ly</a:t>
            </a:r>
            <a:endParaRPr lang="fr-FR" b="1" dirty="0"/>
          </a:p>
        </p:txBody>
      </p:sp>
      <p:sp>
        <p:nvSpPr>
          <p:cNvPr id="16" name="ZoneTexte 15"/>
          <p:cNvSpPr txBox="1"/>
          <p:nvPr/>
        </p:nvSpPr>
        <p:spPr>
          <a:xfrm>
            <a:off x="7092280" y="3698476"/>
            <a:ext cx="648072" cy="369332"/>
          </a:xfrm>
          <a:prstGeom prst="rect">
            <a:avLst/>
          </a:prstGeom>
          <a:noFill/>
        </p:spPr>
        <p:txBody>
          <a:bodyPr wrap="square" rtlCol="0">
            <a:spAutoFit/>
          </a:bodyPr>
          <a:lstStyle/>
          <a:p>
            <a:r>
              <a:rPr lang="fr-FR" dirty="0" smtClean="0"/>
              <a:t>Ti</a:t>
            </a:r>
            <a:endParaRPr lang="fr-FR" dirty="0"/>
          </a:p>
        </p:txBody>
      </p:sp>
      <p:sp>
        <p:nvSpPr>
          <p:cNvPr id="17" name="ZoneTexte 16"/>
          <p:cNvSpPr txBox="1"/>
          <p:nvPr/>
        </p:nvSpPr>
        <p:spPr>
          <a:xfrm>
            <a:off x="3211726" y="2115420"/>
            <a:ext cx="1044116" cy="369332"/>
          </a:xfrm>
          <a:prstGeom prst="rect">
            <a:avLst/>
          </a:prstGeom>
          <a:noFill/>
        </p:spPr>
        <p:txBody>
          <a:bodyPr wrap="square" rtlCol="0">
            <a:spAutoFit/>
          </a:bodyPr>
          <a:lstStyle/>
          <a:p>
            <a:r>
              <a:rPr lang="fr-FR" b="1" dirty="0" smtClean="0"/>
              <a:t>CS</a:t>
            </a:r>
            <a:endParaRPr lang="fr-FR" b="1" dirty="0"/>
          </a:p>
        </p:txBody>
      </p:sp>
      <p:sp>
        <p:nvSpPr>
          <p:cNvPr id="18" name="Rectangle à coins arrondis 17"/>
          <p:cNvSpPr/>
          <p:nvPr/>
        </p:nvSpPr>
        <p:spPr>
          <a:xfrm>
            <a:off x="121194" y="4846847"/>
            <a:ext cx="8900771" cy="1916832"/>
          </a:xfrm>
          <a:prstGeom prst="roundRect">
            <a:avLst/>
          </a:prstGeom>
          <a:ln>
            <a:noFill/>
          </a:ln>
          <a:effectLst>
            <a:glow rad="228600">
              <a:schemeClr val="accent4">
                <a:satMod val="175000"/>
                <a:alpha val="40000"/>
              </a:schemeClr>
            </a:glow>
            <a:outerShdw blurRad="190500" dist="228600" dir="2700000" algn="ctr">
              <a:srgbClr val="000000">
                <a:alpha val="30000"/>
              </a:srgbClr>
            </a:outerShdw>
            <a:softEdge rad="63500"/>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lvl="0"/>
            <a:r>
              <a:rPr lang="fr-FR" sz="1600" b="1" dirty="0">
                <a:solidFill>
                  <a:schemeClr val="tx1"/>
                </a:solidFill>
              </a:rPr>
              <a:t>Vue de détail de l’épithélium séminale du testicule de rat témoin (figure g) et  traité (figure H) </a:t>
            </a:r>
            <a:r>
              <a:rPr lang="fr-FR" sz="1600" b="1" dirty="0" smtClean="0">
                <a:solidFill>
                  <a:schemeClr val="tx1"/>
                </a:solidFill>
              </a:rPr>
              <a:t>    objx100</a:t>
            </a:r>
            <a:endParaRPr lang="fr-FR" sz="1600" b="1" dirty="0">
              <a:solidFill>
                <a:schemeClr val="tx1"/>
              </a:solidFill>
            </a:endParaRPr>
          </a:p>
          <a:p>
            <a:r>
              <a:rPr lang="fr-FR" sz="1600" b="1" dirty="0">
                <a:solidFill>
                  <a:schemeClr val="tx1"/>
                </a:solidFill>
              </a:rPr>
              <a:t>         SPG : spermatogonie                   Ly : cellule de </a:t>
            </a:r>
            <a:r>
              <a:rPr lang="fr-FR" sz="1600" b="1" dirty="0" err="1">
                <a:solidFill>
                  <a:schemeClr val="tx1"/>
                </a:solidFill>
              </a:rPr>
              <a:t>leydig</a:t>
            </a:r>
            <a:r>
              <a:rPr lang="fr-FR" sz="1600" b="1" dirty="0">
                <a:solidFill>
                  <a:schemeClr val="tx1"/>
                </a:solidFill>
              </a:rPr>
              <a:t>                        </a:t>
            </a:r>
          </a:p>
          <a:p>
            <a:r>
              <a:rPr lang="fr-FR" sz="1600" b="1" dirty="0">
                <a:solidFill>
                  <a:schemeClr val="tx1"/>
                </a:solidFill>
              </a:rPr>
              <a:t>         SPT : spermatide                          CS : cellule de </a:t>
            </a:r>
            <a:r>
              <a:rPr lang="fr-FR" sz="1600" b="1" dirty="0" err="1">
                <a:solidFill>
                  <a:schemeClr val="tx1"/>
                </a:solidFill>
              </a:rPr>
              <a:t>sertoli</a:t>
            </a:r>
            <a:endParaRPr lang="fr-FR" sz="1600" b="1" dirty="0">
              <a:solidFill>
                <a:schemeClr val="tx1"/>
              </a:solidFill>
            </a:endParaRPr>
          </a:p>
          <a:p>
            <a:r>
              <a:rPr lang="fr-FR" sz="1600" b="1" dirty="0">
                <a:solidFill>
                  <a:schemeClr val="tx1"/>
                </a:solidFill>
              </a:rPr>
              <a:t>         SPC : spermatocyte                     Cpt : cellule </a:t>
            </a:r>
            <a:r>
              <a:rPr lang="fr-FR" sz="1600" b="1" dirty="0" err="1">
                <a:solidFill>
                  <a:schemeClr val="tx1"/>
                </a:solidFill>
              </a:rPr>
              <a:t>péritubulaire</a:t>
            </a:r>
            <a:endParaRPr lang="fr-FR" sz="1600" b="1" dirty="0">
              <a:solidFill>
                <a:schemeClr val="tx1"/>
              </a:solidFill>
            </a:endParaRPr>
          </a:p>
          <a:p>
            <a:r>
              <a:rPr lang="fr-FR" sz="1600" b="1" dirty="0">
                <a:solidFill>
                  <a:schemeClr val="tx1"/>
                </a:solidFill>
              </a:rPr>
              <a:t>         SPZ : spermatozoïdes</a:t>
            </a:r>
          </a:p>
        </p:txBody>
      </p:sp>
      <p:sp>
        <p:nvSpPr>
          <p:cNvPr id="19" name="ZoneTexte 18"/>
          <p:cNvSpPr txBox="1"/>
          <p:nvPr/>
        </p:nvSpPr>
        <p:spPr>
          <a:xfrm flipH="1">
            <a:off x="98011" y="4353018"/>
            <a:ext cx="504056" cy="400110"/>
          </a:xfrm>
          <a:prstGeom prst="rect">
            <a:avLst/>
          </a:prstGeom>
          <a:noFill/>
        </p:spPr>
        <p:txBody>
          <a:bodyPr wrap="square" rtlCol="0">
            <a:spAutoFit/>
          </a:bodyPr>
          <a:lstStyle/>
          <a:p>
            <a:r>
              <a:rPr lang="fr-FR" sz="2000" b="1" dirty="0" smtClean="0"/>
              <a:t>g</a:t>
            </a:r>
            <a:endParaRPr lang="fr-FR" sz="2000" b="1" dirty="0"/>
          </a:p>
        </p:txBody>
      </p:sp>
      <p:sp>
        <p:nvSpPr>
          <p:cNvPr id="20" name="ZoneTexte 19"/>
          <p:cNvSpPr txBox="1"/>
          <p:nvPr/>
        </p:nvSpPr>
        <p:spPr>
          <a:xfrm>
            <a:off x="4632553" y="4341121"/>
            <a:ext cx="468052" cy="400110"/>
          </a:xfrm>
          <a:prstGeom prst="rect">
            <a:avLst/>
          </a:prstGeom>
          <a:noFill/>
        </p:spPr>
        <p:txBody>
          <a:bodyPr wrap="square" rtlCol="0">
            <a:spAutoFit/>
          </a:bodyPr>
          <a:lstStyle/>
          <a:p>
            <a:r>
              <a:rPr lang="fr-FR" sz="2000" b="1" dirty="0" smtClean="0"/>
              <a:t>H</a:t>
            </a:r>
            <a:endParaRPr lang="fr-FR" sz="2000" b="1" dirty="0"/>
          </a:p>
        </p:txBody>
      </p:sp>
      <p:cxnSp>
        <p:nvCxnSpPr>
          <p:cNvPr id="5" name="Connecteur droit avec flèche 4"/>
          <p:cNvCxnSpPr/>
          <p:nvPr/>
        </p:nvCxnSpPr>
        <p:spPr>
          <a:xfrm>
            <a:off x="2843808" y="3645024"/>
            <a:ext cx="360040" cy="144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a:off x="2231740" y="3098715"/>
            <a:ext cx="540060" cy="114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a:off x="972019" y="1772816"/>
            <a:ext cx="431629"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eur droit avec flèche 24"/>
          <p:cNvCxnSpPr/>
          <p:nvPr/>
        </p:nvCxnSpPr>
        <p:spPr>
          <a:xfrm>
            <a:off x="3563888" y="2326814"/>
            <a:ext cx="504056" cy="940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eur droit avec flèche 26"/>
          <p:cNvCxnSpPr/>
          <p:nvPr/>
        </p:nvCxnSpPr>
        <p:spPr>
          <a:xfrm>
            <a:off x="3563888" y="3078252"/>
            <a:ext cx="339793" cy="20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p:cNvCxnSpPr/>
          <p:nvPr/>
        </p:nvCxnSpPr>
        <p:spPr>
          <a:xfrm>
            <a:off x="6282640" y="1494076"/>
            <a:ext cx="396044" cy="206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eur droit avec flèche 31"/>
          <p:cNvCxnSpPr/>
          <p:nvPr/>
        </p:nvCxnSpPr>
        <p:spPr>
          <a:xfrm>
            <a:off x="5652119" y="2025977"/>
            <a:ext cx="360041" cy="178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p:cNvCxnSpPr/>
          <p:nvPr/>
        </p:nvCxnSpPr>
        <p:spPr>
          <a:xfrm flipV="1">
            <a:off x="7308304" y="3419708"/>
            <a:ext cx="108012" cy="369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Connecteur droit avec flèche 36"/>
          <p:cNvCxnSpPr/>
          <p:nvPr/>
        </p:nvCxnSpPr>
        <p:spPr>
          <a:xfrm flipH="1">
            <a:off x="7308304" y="764704"/>
            <a:ext cx="216024"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p:cNvCxnSpPr/>
          <p:nvPr/>
        </p:nvCxnSpPr>
        <p:spPr>
          <a:xfrm flipH="1" flipV="1">
            <a:off x="7812360" y="3645024"/>
            <a:ext cx="432048" cy="720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eur droit avec flèche 40"/>
          <p:cNvCxnSpPr/>
          <p:nvPr/>
        </p:nvCxnSpPr>
        <p:spPr>
          <a:xfrm flipH="1">
            <a:off x="7956376" y="3717032"/>
            <a:ext cx="288032" cy="424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08947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SUMSUNG\Desktop\photo microscope\t2(2)-100-c1-7.jpg"/>
          <p:cNvPicPr/>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35496" y="1"/>
            <a:ext cx="4509998" cy="5058472"/>
          </a:xfrm>
          <a:prstGeom prst="rect">
            <a:avLst/>
          </a:prstGeom>
          <a:noFill/>
          <a:ln>
            <a:noFill/>
          </a:ln>
        </p:spPr>
      </p:pic>
      <p:pic>
        <p:nvPicPr>
          <p:cNvPr id="3" name="Image 2" descr="C:\Users\admin\Documents\Photographies\E3_1\G100\E3_1_100_2.jpg"/>
          <p:cNvPicPr/>
          <p:nvPr/>
        </p:nvPicPr>
        <p:blipFill rotWithShape="1">
          <a:blip r:embed="rId4" cstate="print">
            <a:extLst>
              <a:ext uri="{BEBA8EAE-BF5A-486C-A8C5-ECC9F3942E4B}">
                <a14:imgProps xmlns:a14="http://schemas.microsoft.com/office/drawing/2010/main" xmlns="">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xmlns="" val="0"/>
              </a:ext>
            </a:extLst>
          </a:blip>
          <a:srcRect r="9842" b="22473"/>
          <a:stretch/>
        </p:blipFill>
        <p:spPr bwMode="auto">
          <a:xfrm>
            <a:off x="4612726" y="1"/>
            <a:ext cx="4531274" cy="5058471"/>
          </a:xfrm>
          <a:prstGeom prst="rect">
            <a:avLst/>
          </a:prstGeom>
          <a:noFill/>
          <a:ln>
            <a:noFill/>
          </a:ln>
          <a:extLst>
            <a:ext uri="{53640926-AAD7-44D8-BBD7-CCE9431645EC}">
              <a14:shadowObscured xmlns:a14="http://schemas.microsoft.com/office/drawing/2010/main" xmlns=""/>
            </a:ext>
          </a:extLst>
        </p:spPr>
      </p:pic>
      <p:sp>
        <p:nvSpPr>
          <p:cNvPr id="4" name="ZoneTexte 3"/>
          <p:cNvSpPr txBox="1"/>
          <p:nvPr/>
        </p:nvSpPr>
        <p:spPr>
          <a:xfrm>
            <a:off x="2195736" y="3645023"/>
            <a:ext cx="1008112" cy="369332"/>
          </a:xfrm>
          <a:prstGeom prst="rect">
            <a:avLst/>
          </a:prstGeom>
          <a:noFill/>
        </p:spPr>
        <p:txBody>
          <a:bodyPr wrap="square" rtlCol="0">
            <a:spAutoFit/>
          </a:bodyPr>
          <a:lstStyle/>
          <a:p>
            <a:r>
              <a:rPr lang="fr-FR" b="1" dirty="0" smtClean="0"/>
              <a:t>SPZ</a:t>
            </a:r>
            <a:endParaRPr lang="fr-FR" b="1" dirty="0"/>
          </a:p>
        </p:txBody>
      </p:sp>
      <p:sp>
        <p:nvSpPr>
          <p:cNvPr id="5" name="ZoneTexte 4"/>
          <p:cNvSpPr txBox="1"/>
          <p:nvPr/>
        </p:nvSpPr>
        <p:spPr>
          <a:xfrm>
            <a:off x="5726235" y="1340768"/>
            <a:ext cx="1152128" cy="369332"/>
          </a:xfrm>
          <a:prstGeom prst="rect">
            <a:avLst/>
          </a:prstGeom>
          <a:noFill/>
        </p:spPr>
        <p:txBody>
          <a:bodyPr wrap="square" rtlCol="0">
            <a:spAutoFit/>
          </a:bodyPr>
          <a:lstStyle/>
          <a:p>
            <a:r>
              <a:rPr lang="fr-FR" b="1" dirty="0" smtClean="0"/>
              <a:t>SPZ</a:t>
            </a:r>
            <a:endParaRPr lang="fr-FR" b="1" dirty="0"/>
          </a:p>
        </p:txBody>
      </p:sp>
      <p:sp>
        <p:nvSpPr>
          <p:cNvPr id="6" name="ZoneTexte 5"/>
          <p:cNvSpPr txBox="1"/>
          <p:nvPr/>
        </p:nvSpPr>
        <p:spPr>
          <a:xfrm>
            <a:off x="683568" y="2060848"/>
            <a:ext cx="864096" cy="369332"/>
          </a:xfrm>
          <a:prstGeom prst="rect">
            <a:avLst/>
          </a:prstGeom>
          <a:noFill/>
        </p:spPr>
        <p:txBody>
          <a:bodyPr wrap="square" rtlCol="0">
            <a:spAutoFit/>
          </a:bodyPr>
          <a:lstStyle/>
          <a:p>
            <a:r>
              <a:rPr lang="fr-FR" b="1" dirty="0" smtClean="0"/>
              <a:t>SPT</a:t>
            </a:r>
            <a:endParaRPr lang="fr-FR" b="1" dirty="0"/>
          </a:p>
        </p:txBody>
      </p:sp>
      <p:sp>
        <p:nvSpPr>
          <p:cNvPr id="7" name="ZoneTexte 6"/>
          <p:cNvSpPr txBox="1"/>
          <p:nvPr/>
        </p:nvSpPr>
        <p:spPr>
          <a:xfrm>
            <a:off x="7452320" y="2749570"/>
            <a:ext cx="936105" cy="369332"/>
          </a:xfrm>
          <a:prstGeom prst="rect">
            <a:avLst/>
          </a:prstGeom>
          <a:noFill/>
        </p:spPr>
        <p:txBody>
          <a:bodyPr wrap="square" rtlCol="0">
            <a:spAutoFit/>
          </a:bodyPr>
          <a:lstStyle/>
          <a:p>
            <a:r>
              <a:rPr lang="fr-FR" b="1" dirty="0" smtClean="0"/>
              <a:t>SPT</a:t>
            </a:r>
            <a:endParaRPr lang="fr-FR" b="1" dirty="0"/>
          </a:p>
        </p:txBody>
      </p:sp>
      <p:sp>
        <p:nvSpPr>
          <p:cNvPr id="8" name="Rectangle à coins arrondis 7"/>
          <p:cNvSpPr/>
          <p:nvPr/>
        </p:nvSpPr>
        <p:spPr>
          <a:xfrm>
            <a:off x="35496" y="5152882"/>
            <a:ext cx="8875601" cy="1592796"/>
          </a:xfrm>
          <a:prstGeom prst="roundRect">
            <a:avLst/>
          </a:prstGeom>
          <a:solidFill>
            <a:srgbClr val="E882EA"/>
          </a:solidFill>
          <a:ln>
            <a:solidFill>
              <a:srgbClr val="669900"/>
            </a:solidFill>
          </a:ln>
          <a:effectLst>
            <a:glow rad="228600">
              <a:schemeClr val="accent3">
                <a:satMod val="175000"/>
                <a:alpha val="40000"/>
              </a:schemeClr>
            </a:glow>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lvl="0"/>
            <a:r>
              <a:rPr lang="fr-FR" b="1" dirty="0" smtClean="0">
                <a:solidFill>
                  <a:schemeClr val="tx1"/>
                </a:solidFill>
              </a:rPr>
              <a:t>Figure: Observation </a:t>
            </a:r>
            <a:r>
              <a:rPr lang="fr-FR" b="1" dirty="0">
                <a:solidFill>
                  <a:schemeClr val="tx1"/>
                </a:solidFill>
              </a:rPr>
              <a:t>au niveau de la lumière de tube séminifère du rat témoin (figure </a:t>
            </a:r>
            <a:r>
              <a:rPr lang="fr-FR" b="1" dirty="0" smtClean="0">
                <a:solidFill>
                  <a:schemeClr val="tx1"/>
                </a:solidFill>
              </a:rPr>
              <a:t>I) </a:t>
            </a:r>
            <a:r>
              <a:rPr lang="fr-FR" b="1" dirty="0">
                <a:solidFill>
                  <a:schemeClr val="tx1"/>
                </a:solidFill>
              </a:rPr>
              <a:t>et traité (figure J) objx100</a:t>
            </a:r>
          </a:p>
          <a:p>
            <a:r>
              <a:rPr lang="fr-FR" b="1" dirty="0">
                <a:solidFill>
                  <a:schemeClr val="tx1"/>
                </a:solidFill>
              </a:rPr>
              <a:t>   </a:t>
            </a:r>
            <a:r>
              <a:rPr lang="fr-FR" b="1" dirty="0" smtClean="0">
                <a:solidFill>
                  <a:schemeClr val="tx1"/>
                </a:solidFill>
              </a:rPr>
              <a:t>SPT</a:t>
            </a:r>
            <a:r>
              <a:rPr lang="fr-FR" b="1" dirty="0">
                <a:solidFill>
                  <a:schemeClr val="tx1"/>
                </a:solidFill>
              </a:rPr>
              <a:t> : </a:t>
            </a:r>
            <a:r>
              <a:rPr lang="fr-FR" dirty="0">
                <a:solidFill>
                  <a:schemeClr val="tx1"/>
                </a:solidFill>
              </a:rPr>
              <a:t>spermatides</a:t>
            </a:r>
            <a:r>
              <a:rPr lang="fr-FR" b="1" dirty="0">
                <a:solidFill>
                  <a:schemeClr val="tx1"/>
                </a:solidFill>
              </a:rPr>
              <a:t>                          </a:t>
            </a:r>
            <a:r>
              <a:rPr lang="fr-FR" b="1" dirty="0" smtClean="0">
                <a:solidFill>
                  <a:schemeClr val="tx1"/>
                </a:solidFill>
              </a:rPr>
              <a:t>         SPZ</a:t>
            </a:r>
            <a:r>
              <a:rPr lang="fr-FR" b="1" dirty="0">
                <a:solidFill>
                  <a:schemeClr val="tx1"/>
                </a:solidFill>
              </a:rPr>
              <a:t> : </a:t>
            </a:r>
            <a:r>
              <a:rPr lang="fr-FR" dirty="0">
                <a:solidFill>
                  <a:schemeClr val="tx1"/>
                </a:solidFill>
              </a:rPr>
              <a:t>spermatozoïdes</a:t>
            </a:r>
          </a:p>
        </p:txBody>
      </p:sp>
      <p:sp>
        <p:nvSpPr>
          <p:cNvPr id="9" name="ZoneTexte 8"/>
          <p:cNvSpPr txBox="1"/>
          <p:nvPr/>
        </p:nvSpPr>
        <p:spPr>
          <a:xfrm>
            <a:off x="225015" y="4689140"/>
            <a:ext cx="432048" cy="369332"/>
          </a:xfrm>
          <a:prstGeom prst="rect">
            <a:avLst/>
          </a:prstGeom>
          <a:noFill/>
        </p:spPr>
        <p:txBody>
          <a:bodyPr wrap="square" rtlCol="0">
            <a:spAutoFit/>
          </a:bodyPr>
          <a:lstStyle/>
          <a:p>
            <a:r>
              <a:rPr lang="fr-FR" b="1" dirty="0"/>
              <a:t>I</a:t>
            </a:r>
          </a:p>
        </p:txBody>
      </p:sp>
      <p:sp>
        <p:nvSpPr>
          <p:cNvPr id="10" name="ZoneTexte 9"/>
          <p:cNvSpPr txBox="1"/>
          <p:nvPr/>
        </p:nvSpPr>
        <p:spPr>
          <a:xfrm>
            <a:off x="4612726" y="4689140"/>
            <a:ext cx="504056" cy="369332"/>
          </a:xfrm>
          <a:prstGeom prst="rect">
            <a:avLst/>
          </a:prstGeom>
          <a:noFill/>
        </p:spPr>
        <p:txBody>
          <a:bodyPr wrap="square" rtlCol="0">
            <a:spAutoFit/>
          </a:bodyPr>
          <a:lstStyle/>
          <a:p>
            <a:r>
              <a:rPr lang="fr-FR" b="1" dirty="0"/>
              <a:t>J</a:t>
            </a:r>
          </a:p>
        </p:txBody>
      </p:sp>
    </p:spTree>
    <p:extLst>
      <p:ext uri="{BB962C8B-B14F-4D97-AF65-F5344CB8AC3E}">
        <p14:creationId xmlns:p14="http://schemas.microsoft.com/office/powerpoint/2010/main" xmlns="" val="11527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77706" y="146249"/>
            <a:ext cx="4392488" cy="5071918"/>
          </a:xfrm>
          <a:prstGeom prst="rect">
            <a:avLst/>
          </a:prstGeom>
          <a:ln>
            <a:noFill/>
          </a:ln>
        </p:spPr>
      </p:pic>
      <p:pic>
        <p:nvPicPr>
          <p:cNvPr id="3" name="Image 2"/>
          <p:cNvPicPr/>
          <p:nvPr/>
        </p:nvPicPr>
        <p:blipFill>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4587232" y="188640"/>
            <a:ext cx="4464496" cy="5071918"/>
          </a:xfrm>
          <a:prstGeom prst="rect">
            <a:avLst/>
          </a:prstGeom>
        </p:spPr>
      </p:pic>
      <p:sp>
        <p:nvSpPr>
          <p:cNvPr id="4" name="ZoneTexte 3"/>
          <p:cNvSpPr txBox="1"/>
          <p:nvPr/>
        </p:nvSpPr>
        <p:spPr>
          <a:xfrm>
            <a:off x="1790691" y="3930543"/>
            <a:ext cx="936104" cy="369332"/>
          </a:xfrm>
          <a:prstGeom prst="rect">
            <a:avLst/>
          </a:prstGeom>
          <a:noFill/>
        </p:spPr>
        <p:txBody>
          <a:bodyPr wrap="square" rtlCol="0">
            <a:spAutoFit/>
          </a:bodyPr>
          <a:lstStyle/>
          <a:p>
            <a:r>
              <a:rPr lang="fr-FR" b="1" dirty="0" smtClean="0"/>
              <a:t>Ly</a:t>
            </a:r>
            <a:endParaRPr lang="fr-FR" b="1" dirty="0"/>
          </a:p>
        </p:txBody>
      </p:sp>
      <p:sp>
        <p:nvSpPr>
          <p:cNvPr id="5" name="ZoneTexte 4"/>
          <p:cNvSpPr txBox="1"/>
          <p:nvPr/>
        </p:nvSpPr>
        <p:spPr>
          <a:xfrm>
            <a:off x="2188436" y="1700808"/>
            <a:ext cx="504056" cy="400110"/>
          </a:xfrm>
          <a:prstGeom prst="rect">
            <a:avLst/>
          </a:prstGeom>
          <a:noFill/>
        </p:spPr>
        <p:txBody>
          <a:bodyPr wrap="square" rtlCol="0">
            <a:spAutoFit/>
          </a:bodyPr>
          <a:lstStyle/>
          <a:p>
            <a:r>
              <a:rPr lang="fr-FR" sz="2000" b="1" dirty="0" smtClean="0"/>
              <a:t>CS</a:t>
            </a:r>
            <a:endParaRPr lang="fr-FR" sz="2000" b="1" dirty="0"/>
          </a:p>
        </p:txBody>
      </p:sp>
      <p:sp>
        <p:nvSpPr>
          <p:cNvPr id="6" name="ZoneTexte 5"/>
          <p:cNvSpPr txBox="1"/>
          <p:nvPr/>
        </p:nvSpPr>
        <p:spPr>
          <a:xfrm>
            <a:off x="2390108" y="708375"/>
            <a:ext cx="864096" cy="369332"/>
          </a:xfrm>
          <a:prstGeom prst="rect">
            <a:avLst/>
          </a:prstGeom>
          <a:noFill/>
        </p:spPr>
        <p:txBody>
          <a:bodyPr wrap="square" rtlCol="0">
            <a:spAutoFit/>
          </a:bodyPr>
          <a:lstStyle/>
          <a:p>
            <a:r>
              <a:rPr lang="fr-FR" b="1" dirty="0" smtClean="0"/>
              <a:t>SPG</a:t>
            </a:r>
            <a:endParaRPr lang="fr-FR" b="1" dirty="0"/>
          </a:p>
        </p:txBody>
      </p:sp>
      <p:sp>
        <p:nvSpPr>
          <p:cNvPr id="7" name="ZoneTexte 6"/>
          <p:cNvSpPr txBox="1"/>
          <p:nvPr/>
        </p:nvSpPr>
        <p:spPr>
          <a:xfrm>
            <a:off x="1524080" y="2782473"/>
            <a:ext cx="792088" cy="369332"/>
          </a:xfrm>
          <a:prstGeom prst="rect">
            <a:avLst/>
          </a:prstGeom>
          <a:noFill/>
        </p:spPr>
        <p:txBody>
          <a:bodyPr wrap="square" rtlCol="0">
            <a:spAutoFit/>
          </a:bodyPr>
          <a:lstStyle/>
          <a:p>
            <a:r>
              <a:rPr lang="fr-FR" b="1" dirty="0" smtClean="0"/>
              <a:t>VS</a:t>
            </a:r>
            <a:endParaRPr lang="fr-FR" b="1" dirty="0"/>
          </a:p>
        </p:txBody>
      </p:sp>
      <p:sp>
        <p:nvSpPr>
          <p:cNvPr id="8" name="ZoneTexte 7"/>
          <p:cNvSpPr txBox="1"/>
          <p:nvPr/>
        </p:nvSpPr>
        <p:spPr>
          <a:xfrm>
            <a:off x="2753798" y="1241655"/>
            <a:ext cx="756084" cy="369332"/>
          </a:xfrm>
          <a:prstGeom prst="rect">
            <a:avLst/>
          </a:prstGeom>
          <a:noFill/>
        </p:spPr>
        <p:txBody>
          <a:bodyPr wrap="square" rtlCol="0">
            <a:spAutoFit/>
          </a:bodyPr>
          <a:lstStyle/>
          <a:p>
            <a:r>
              <a:rPr lang="fr-FR" b="1" dirty="0" smtClean="0"/>
              <a:t>SPC</a:t>
            </a:r>
            <a:endParaRPr lang="fr-FR" b="1" dirty="0"/>
          </a:p>
        </p:txBody>
      </p:sp>
      <p:sp>
        <p:nvSpPr>
          <p:cNvPr id="9" name="ZoneTexte 8"/>
          <p:cNvSpPr txBox="1"/>
          <p:nvPr/>
        </p:nvSpPr>
        <p:spPr>
          <a:xfrm>
            <a:off x="7524328" y="3840260"/>
            <a:ext cx="961368" cy="369332"/>
          </a:xfrm>
          <a:prstGeom prst="rect">
            <a:avLst/>
          </a:prstGeom>
          <a:noFill/>
        </p:spPr>
        <p:txBody>
          <a:bodyPr wrap="square" rtlCol="0">
            <a:spAutoFit/>
          </a:bodyPr>
          <a:lstStyle/>
          <a:p>
            <a:r>
              <a:rPr lang="fr-FR" b="1" dirty="0" smtClean="0"/>
              <a:t>V</a:t>
            </a:r>
            <a:endParaRPr lang="fr-FR" b="1" dirty="0"/>
          </a:p>
        </p:txBody>
      </p:sp>
      <p:sp>
        <p:nvSpPr>
          <p:cNvPr id="10" name="ZoneTexte 9"/>
          <p:cNvSpPr txBox="1"/>
          <p:nvPr/>
        </p:nvSpPr>
        <p:spPr>
          <a:xfrm>
            <a:off x="5684203" y="1485842"/>
            <a:ext cx="1224136" cy="369332"/>
          </a:xfrm>
          <a:prstGeom prst="rect">
            <a:avLst/>
          </a:prstGeom>
          <a:noFill/>
        </p:spPr>
        <p:txBody>
          <a:bodyPr wrap="square" rtlCol="0">
            <a:spAutoFit/>
          </a:bodyPr>
          <a:lstStyle/>
          <a:p>
            <a:endParaRPr lang="fr-FR" dirty="0"/>
          </a:p>
        </p:txBody>
      </p:sp>
      <p:sp>
        <p:nvSpPr>
          <p:cNvPr id="12" name="ZoneTexte 11"/>
          <p:cNvSpPr txBox="1"/>
          <p:nvPr/>
        </p:nvSpPr>
        <p:spPr>
          <a:xfrm>
            <a:off x="6346936" y="757924"/>
            <a:ext cx="864096" cy="369332"/>
          </a:xfrm>
          <a:prstGeom prst="rect">
            <a:avLst/>
          </a:prstGeom>
          <a:noFill/>
        </p:spPr>
        <p:txBody>
          <a:bodyPr wrap="square" rtlCol="0">
            <a:spAutoFit/>
          </a:bodyPr>
          <a:lstStyle/>
          <a:p>
            <a:r>
              <a:rPr lang="fr-FR" b="1" dirty="0" smtClean="0"/>
              <a:t>SPG</a:t>
            </a:r>
            <a:endParaRPr lang="fr-FR" b="1" dirty="0"/>
          </a:p>
        </p:txBody>
      </p:sp>
      <p:sp>
        <p:nvSpPr>
          <p:cNvPr id="13" name="Rectangle à coins arrondis 12"/>
          <p:cNvSpPr/>
          <p:nvPr/>
        </p:nvSpPr>
        <p:spPr>
          <a:xfrm>
            <a:off x="107504" y="5332566"/>
            <a:ext cx="8928992" cy="1525434"/>
          </a:xfrm>
          <a:prstGeom prst="roundRect">
            <a:avLst/>
          </a:prstGeom>
          <a:solidFill>
            <a:srgbClr val="669900"/>
          </a:solidFill>
          <a:ln>
            <a:solidFill>
              <a:srgbClr val="6600CC"/>
            </a:solidFill>
          </a:ln>
          <a:effectLst>
            <a:glow rad="228600">
              <a:schemeClr val="accent4">
                <a:satMod val="175000"/>
                <a:alpha val="40000"/>
              </a:schemeClr>
            </a:glow>
            <a:outerShdw blurRad="50800" dist="38100" dir="13500000" algn="br" rotWithShape="0">
              <a:prstClr val="black">
                <a:alpha val="40000"/>
              </a:prstClr>
            </a:outerShdw>
            <a:softEdge rad="1270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2000" b="1" dirty="0" err="1" smtClean="0">
                <a:solidFill>
                  <a:schemeClr val="tx1"/>
                </a:solidFill>
              </a:rPr>
              <a:t>Figure</a:t>
            </a:r>
            <a:r>
              <a:rPr lang="fr-FR" dirty="0" err="1" smtClean="0">
                <a:solidFill>
                  <a:schemeClr val="tx1"/>
                </a:solidFill>
              </a:rPr>
              <a:t>:Vue</a:t>
            </a:r>
            <a:r>
              <a:rPr lang="fr-FR" dirty="0" smtClean="0">
                <a:solidFill>
                  <a:schemeClr val="tx1"/>
                </a:solidFill>
              </a:rPr>
              <a:t> </a:t>
            </a:r>
            <a:r>
              <a:rPr lang="fr-FR" dirty="0">
                <a:solidFill>
                  <a:schemeClr val="tx1"/>
                </a:solidFill>
              </a:rPr>
              <a:t>de détail du tissu interstitiel du rat témoin </a:t>
            </a:r>
            <a:r>
              <a:rPr lang="fr-FR" b="1" dirty="0">
                <a:solidFill>
                  <a:schemeClr val="tx1"/>
                </a:solidFill>
              </a:rPr>
              <a:t>(figure k)</a:t>
            </a:r>
            <a:r>
              <a:rPr lang="fr-FR" dirty="0">
                <a:solidFill>
                  <a:schemeClr val="tx1"/>
                </a:solidFill>
              </a:rPr>
              <a:t> et</a:t>
            </a:r>
            <a:r>
              <a:rPr lang="fr-FR" b="1" dirty="0">
                <a:solidFill>
                  <a:schemeClr val="tx1"/>
                </a:solidFill>
              </a:rPr>
              <a:t> </a:t>
            </a:r>
            <a:r>
              <a:rPr lang="fr-FR" dirty="0">
                <a:solidFill>
                  <a:schemeClr val="tx1"/>
                </a:solidFill>
              </a:rPr>
              <a:t> traité </a:t>
            </a:r>
            <a:r>
              <a:rPr lang="fr-FR" b="1" dirty="0">
                <a:solidFill>
                  <a:schemeClr val="tx1"/>
                </a:solidFill>
              </a:rPr>
              <a:t>(figure L) objx100</a:t>
            </a:r>
            <a:endParaRPr lang="fr-FR" dirty="0">
              <a:solidFill>
                <a:schemeClr val="tx1"/>
              </a:solidFill>
            </a:endParaRPr>
          </a:p>
          <a:p>
            <a:r>
              <a:rPr lang="fr-FR" b="1" dirty="0">
                <a:solidFill>
                  <a:schemeClr val="tx1"/>
                </a:solidFill>
              </a:rPr>
              <a:t>        SPG :</a:t>
            </a:r>
            <a:r>
              <a:rPr lang="fr-FR" dirty="0">
                <a:solidFill>
                  <a:schemeClr val="tx1"/>
                </a:solidFill>
              </a:rPr>
              <a:t> spermatogonie                   </a:t>
            </a:r>
            <a:r>
              <a:rPr lang="fr-FR" b="1" dirty="0">
                <a:solidFill>
                  <a:schemeClr val="tx1"/>
                </a:solidFill>
              </a:rPr>
              <a:t>CS :</a:t>
            </a:r>
            <a:r>
              <a:rPr lang="fr-FR" dirty="0">
                <a:solidFill>
                  <a:schemeClr val="tx1"/>
                </a:solidFill>
              </a:rPr>
              <a:t> cellule de </a:t>
            </a:r>
            <a:r>
              <a:rPr lang="fr-FR" dirty="0" err="1">
                <a:solidFill>
                  <a:schemeClr val="tx1"/>
                </a:solidFill>
              </a:rPr>
              <a:t>sertoli</a:t>
            </a:r>
            <a:r>
              <a:rPr lang="fr-FR" dirty="0">
                <a:solidFill>
                  <a:schemeClr val="tx1"/>
                </a:solidFill>
              </a:rPr>
              <a:t>               </a:t>
            </a:r>
            <a:r>
              <a:rPr lang="fr-FR" b="1" dirty="0">
                <a:solidFill>
                  <a:schemeClr val="tx1"/>
                </a:solidFill>
              </a:rPr>
              <a:t>V</a:t>
            </a:r>
            <a:r>
              <a:rPr lang="fr-FR" dirty="0">
                <a:solidFill>
                  <a:schemeClr val="tx1"/>
                </a:solidFill>
              </a:rPr>
              <a:t> : vacuolisation </a:t>
            </a:r>
            <a:r>
              <a:rPr lang="fr-FR" dirty="0" smtClean="0">
                <a:solidFill>
                  <a:schemeClr val="tx1"/>
                </a:solidFill>
              </a:rPr>
              <a:t>de cellule</a:t>
            </a:r>
            <a:endParaRPr lang="fr-FR" dirty="0">
              <a:solidFill>
                <a:schemeClr val="tx1"/>
              </a:solidFill>
            </a:endParaRPr>
          </a:p>
          <a:p>
            <a:r>
              <a:rPr lang="fr-FR" b="1" dirty="0">
                <a:solidFill>
                  <a:schemeClr val="tx1"/>
                </a:solidFill>
              </a:rPr>
              <a:t>        SPC</a:t>
            </a:r>
            <a:r>
              <a:rPr lang="fr-FR" dirty="0">
                <a:solidFill>
                  <a:schemeClr val="tx1"/>
                </a:solidFill>
              </a:rPr>
              <a:t> : Spermatocyte</a:t>
            </a:r>
            <a:r>
              <a:rPr lang="fr-FR" b="1" dirty="0">
                <a:solidFill>
                  <a:schemeClr val="tx1"/>
                </a:solidFill>
              </a:rPr>
              <a:t>                      Ti :</a:t>
            </a:r>
            <a:r>
              <a:rPr lang="fr-FR" dirty="0">
                <a:solidFill>
                  <a:schemeClr val="tx1"/>
                </a:solidFill>
              </a:rPr>
              <a:t> tissu </a:t>
            </a:r>
            <a:r>
              <a:rPr lang="fr-FR" dirty="0" smtClean="0">
                <a:solidFill>
                  <a:schemeClr val="tx1"/>
                </a:solidFill>
              </a:rPr>
              <a:t>interstitiel </a:t>
            </a:r>
            <a:r>
              <a:rPr lang="fr-FR" dirty="0">
                <a:solidFill>
                  <a:schemeClr val="tx1"/>
                </a:solidFill>
              </a:rPr>
              <a:t>de</a:t>
            </a:r>
            <a:r>
              <a:rPr lang="fr-FR" dirty="0" smtClean="0">
                <a:solidFill>
                  <a:schemeClr val="tx1"/>
                </a:solidFill>
              </a:rPr>
              <a:t>             </a:t>
            </a:r>
            <a:r>
              <a:rPr lang="fr-FR" dirty="0" err="1" smtClean="0">
                <a:solidFill>
                  <a:schemeClr val="tx1"/>
                </a:solidFill>
              </a:rPr>
              <a:t>leydig</a:t>
            </a:r>
            <a:endParaRPr lang="fr-FR" dirty="0">
              <a:solidFill>
                <a:schemeClr val="tx1"/>
              </a:solidFill>
            </a:endParaRPr>
          </a:p>
          <a:p>
            <a:r>
              <a:rPr lang="fr-FR" b="1" dirty="0">
                <a:solidFill>
                  <a:schemeClr val="tx1"/>
                </a:solidFill>
              </a:rPr>
              <a:t>        VS :</a:t>
            </a:r>
            <a:r>
              <a:rPr lang="fr-FR" dirty="0">
                <a:solidFill>
                  <a:schemeClr val="tx1"/>
                </a:solidFill>
              </a:rPr>
              <a:t> vaisseau sanguin                   </a:t>
            </a:r>
            <a:r>
              <a:rPr lang="fr-FR" b="1" dirty="0">
                <a:solidFill>
                  <a:schemeClr val="tx1"/>
                </a:solidFill>
              </a:rPr>
              <a:t>Ly</a:t>
            </a:r>
            <a:r>
              <a:rPr lang="fr-FR" dirty="0">
                <a:solidFill>
                  <a:schemeClr val="tx1"/>
                </a:solidFill>
              </a:rPr>
              <a:t> : cellule de </a:t>
            </a:r>
            <a:r>
              <a:rPr lang="fr-FR" dirty="0" err="1">
                <a:solidFill>
                  <a:schemeClr val="tx1"/>
                </a:solidFill>
              </a:rPr>
              <a:t>leydig</a:t>
            </a:r>
            <a:r>
              <a:rPr lang="fr-FR" dirty="0">
                <a:solidFill>
                  <a:schemeClr val="tx1"/>
                </a:solidFill>
              </a:rPr>
              <a:t> </a:t>
            </a:r>
          </a:p>
        </p:txBody>
      </p:sp>
      <p:sp>
        <p:nvSpPr>
          <p:cNvPr id="14" name="ZoneTexte 13"/>
          <p:cNvSpPr txBox="1"/>
          <p:nvPr/>
        </p:nvSpPr>
        <p:spPr>
          <a:xfrm>
            <a:off x="89502" y="4891226"/>
            <a:ext cx="612068" cy="369332"/>
          </a:xfrm>
          <a:prstGeom prst="rect">
            <a:avLst/>
          </a:prstGeom>
          <a:noFill/>
        </p:spPr>
        <p:txBody>
          <a:bodyPr wrap="square" rtlCol="0">
            <a:spAutoFit/>
          </a:bodyPr>
          <a:lstStyle/>
          <a:p>
            <a:r>
              <a:rPr lang="fr-FR" dirty="0" smtClean="0"/>
              <a:t>k</a:t>
            </a:r>
            <a:endParaRPr lang="fr-FR" dirty="0"/>
          </a:p>
        </p:txBody>
      </p:sp>
      <p:sp>
        <p:nvSpPr>
          <p:cNvPr id="15" name="ZoneTexte 14"/>
          <p:cNvSpPr txBox="1"/>
          <p:nvPr/>
        </p:nvSpPr>
        <p:spPr>
          <a:xfrm>
            <a:off x="4517994" y="4734436"/>
            <a:ext cx="558062" cy="369332"/>
          </a:xfrm>
          <a:prstGeom prst="rect">
            <a:avLst/>
          </a:prstGeom>
          <a:noFill/>
        </p:spPr>
        <p:txBody>
          <a:bodyPr wrap="square" rtlCol="0">
            <a:spAutoFit/>
          </a:bodyPr>
          <a:lstStyle/>
          <a:p>
            <a:r>
              <a:rPr lang="fr-FR" dirty="0" smtClean="0"/>
              <a:t>L</a:t>
            </a:r>
            <a:endParaRPr lang="fr-FR" dirty="0"/>
          </a:p>
        </p:txBody>
      </p:sp>
      <p:cxnSp>
        <p:nvCxnSpPr>
          <p:cNvPr id="18" name="Connecteur droit avec flèche 17"/>
          <p:cNvCxnSpPr/>
          <p:nvPr/>
        </p:nvCxnSpPr>
        <p:spPr>
          <a:xfrm flipH="1">
            <a:off x="2051720" y="2056202"/>
            <a:ext cx="252028" cy="342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
          <p:cNvCxnSpPr/>
          <p:nvPr/>
        </p:nvCxnSpPr>
        <p:spPr>
          <a:xfrm flipH="1">
            <a:off x="2746498" y="1597442"/>
            <a:ext cx="151316"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eur droit avec flèche 22"/>
          <p:cNvCxnSpPr/>
          <p:nvPr/>
        </p:nvCxnSpPr>
        <p:spPr>
          <a:xfrm flipH="1">
            <a:off x="2051720" y="904170"/>
            <a:ext cx="388744" cy="38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eur droit avec flèche 27"/>
          <p:cNvCxnSpPr/>
          <p:nvPr/>
        </p:nvCxnSpPr>
        <p:spPr>
          <a:xfrm flipH="1" flipV="1">
            <a:off x="1367644" y="2724600"/>
            <a:ext cx="252028" cy="184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cteur droit avec flèche 30"/>
          <p:cNvCxnSpPr/>
          <p:nvPr/>
        </p:nvCxnSpPr>
        <p:spPr>
          <a:xfrm flipH="1" flipV="1">
            <a:off x="1709682" y="3645024"/>
            <a:ext cx="162018"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ZoneTexte 31"/>
          <p:cNvSpPr txBox="1"/>
          <p:nvPr/>
        </p:nvSpPr>
        <p:spPr>
          <a:xfrm>
            <a:off x="604775" y="3487641"/>
            <a:ext cx="385304" cy="369332"/>
          </a:xfrm>
          <a:prstGeom prst="rect">
            <a:avLst/>
          </a:prstGeom>
          <a:noFill/>
        </p:spPr>
        <p:txBody>
          <a:bodyPr wrap="square" rtlCol="0">
            <a:spAutoFit/>
          </a:bodyPr>
          <a:lstStyle/>
          <a:p>
            <a:r>
              <a:rPr lang="fr-FR" b="1" dirty="0" smtClean="0"/>
              <a:t>Ti</a:t>
            </a:r>
            <a:endParaRPr lang="fr-FR" b="1" dirty="0"/>
          </a:p>
        </p:txBody>
      </p:sp>
      <p:cxnSp>
        <p:nvCxnSpPr>
          <p:cNvPr id="34" name="Connecteur droit avec flèche 33"/>
          <p:cNvCxnSpPr/>
          <p:nvPr/>
        </p:nvCxnSpPr>
        <p:spPr>
          <a:xfrm flipV="1">
            <a:off x="902363" y="3375442"/>
            <a:ext cx="175432" cy="269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necteur droit avec flèche 35"/>
          <p:cNvCxnSpPr/>
          <p:nvPr/>
        </p:nvCxnSpPr>
        <p:spPr>
          <a:xfrm flipH="1">
            <a:off x="7211032" y="4115209"/>
            <a:ext cx="410568"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necteur droit avec flèche 37"/>
          <p:cNvCxnSpPr/>
          <p:nvPr/>
        </p:nvCxnSpPr>
        <p:spPr>
          <a:xfrm>
            <a:off x="7668344" y="4115209"/>
            <a:ext cx="0" cy="4659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Connecteur droit avec flèche 39"/>
          <p:cNvCxnSpPr/>
          <p:nvPr/>
        </p:nvCxnSpPr>
        <p:spPr>
          <a:xfrm flipV="1">
            <a:off x="6469472" y="2398426"/>
            <a:ext cx="6279" cy="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6908339" y="942590"/>
            <a:ext cx="336194" cy="18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p:cNvCxnSpPr/>
          <p:nvPr/>
        </p:nvCxnSpPr>
        <p:spPr>
          <a:xfrm>
            <a:off x="5536808" y="1160844"/>
            <a:ext cx="245274" cy="2654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ZoneTexte 46"/>
          <p:cNvSpPr txBox="1"/>
          <p:nvPr/>
        </p:nvSpPr>
        <p:spPr>
          <a:xfrm>
            <a:off x="5076608" y="900441"/>
            <a:ext cx="708071" cy="369332"/>
          </a:xfrm>
          <a:prstGeom prst="rect">
            <a:avLst/>
          </a:prstGeom>
          <a:noFill/>
        </p:spPr>
        <p:txBody>
          <a:bodyPr wrap="square" rtlCol="0">
            <a:spAutoFit/>
          </a:bodyPr>
          <a:lstStyle/>
          <a:p>
            <a:r>
              <a:rPr lang="fr-FR" b="1" dirty="0" smtClean="0"/>
              <a:t>SPC</a:t>
            </a:r>
            <a:endParaRPr lang="fr-FR" b="1" dirty="0"/>
          </a:p>
        </p:txBody>
      </p:sp>
      <p:sp>
        <p:nvSpPr>
          <p:cNvPr id="50" name="ZoneTexte 49"/>
          <p:cNvSpPr txBox="1"/>
          <p:nvPr/>
        </p:nvSpPr>
        <p:spPr>
          <a:xfrm>
            <a:off x="8712460" y="3460358"/>
            <a:ext cx="648072" cy="369332"/>
          </a:xfrm>
          <a:prstGeom prst="rect">
            <a:avLst/>
          </a:prstGeom>
          <a:noFill/>
        </p:spPr>
        <p:txBody>
          <a:bodyPr wrap="square" rtlCol="0">
            <a:spAutoFit/>
          </a:bodyPr>
          <a:lstStyle/>
          <a:p>
            <a:r>
              <a:rPr lang="fr-FR" b="1" dirty="0" smtClean="0"/>
              <a:t>Ti</a:t>
            </a:r>
            <a:endParaRPr lang="fr-FR" b="1" dirty="0"/>
          </a:p>
        </p:txBody>
      </p:sp>
      <p:cxnSp>
        <p:nvCxnSpPr>
          <p:cNvPr id="52" name="Connecteur droit avec flèche 51"/>
          <p:cNvCxnSpPr>
            <a:stCxn id="50" idx="1"/>
          </p:cNvCxnSpPr>
          <p:nvPr/>
        </p:nvCxnSpPr>
        <p:spPr>
          <a:xfrm flipH="1" flipV="1">
            <a:off x="8355856" y="3510233"/>
            <a:ext cx="356604" cy="1347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8594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p:nvPr/>
        </p:nvGraphicFramePr>
        <p:xfrm>
          <a:off x="3769360" y="1270635"/>
          <a:ext cx="2657475" cy="20764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phique 2"/>
          <p:cNvGraphicFramePr/>
          <p:nvPr>
            <p:extLst/>
          </p:nvPr>
        </p:nvGraphicFramePr>
        <p:xfrm>
          <a:off x="1076325" y="1270635"/>
          <a:ext cx="2552700" cy="20764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638175"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Diamètre des cellules de </a:t>
            </a:r>
            <a:r>
              <a:rPr kumimoji="0" lang="fr-FR" sz="11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Leydig</a:t>
            </a:r>
            <a:r>
              <a:rPr kumimoji="0" lang="fr-FR"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et ses noyaux:</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008190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4" descr="images.jpg"/>
          <p:cNvPicPr>
            <a:picLocks noChangeAspect="1"/>
          </p:cNvPicPr>
          <p:nvPr/>
        </p:nvPicPr>
        <p:blipFill>
          <a:blip r:embed="rId3" cstate="print">
            <a:duotone>
              <a:schemeClr val="accent5">
                <a:shade val="45000"/>
                <a:satMod val="135000"/>
              </a:schemeClr>
              <a:prstClr val="white"/>
            </a:duotone>
          </a:blip>
          <a:stretch>
            <a:fillRect/>
          </a:stretch>
        </p:blipFill>
        <p:spPr>
          <a:xfrm>
            <a:off x="0" y="0"/>
            <a:ext cx="9155784" cy="6858000"/>
          </a:xfrm>
          <a:prstGeom prst="rect">
            <a:avLst/>
          </a:prstGeom>
        </p:spPr>
      </p:pic>
      <p:sp>
        <p:nvSpPr>
          <p:cNvPr id="15" name="Rounded Rectangle 14"/>
          <p:cNvSpPr/>
          <p:nvPr/>
        </p:nvSpPr>
        <p:spPr>
          <a:xfrm>
            <a:off x="2357422" y="642918"/>
            <a:ext cx="4258969" cy="714380"/>
          </a:xfrm>
          <a:prstGeom prst="roundRect">
            <a:avLst/>
          </a:prstGeom>
          <a:solidFill>
            <a:srgbClr val="CCFFFF"/>
          </a:solidFill>
          <a:ln>
            <a:solidFill>
              <a:schemeClr val="accent1"/>
            </a:solidFill>
          </a:ln>
          <a:effectLst/>
          <a:scene3d>
            <a:camera prst="perspectiveAbove"/>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rPr>
              <a:t>conclusion</a:t>
            </a:r>
          </a:p>
        </p:txBody>
      </p:sp>
      <p:sp>
        <p:nvSpPr>
          <p:cNvPr id="23" name="Rectangle 22"/>
          <p:cNvSpPr/>
          <p:nvPr/>
        </p:nvSpPr>
        <p:spPr>
          <a:xfrm>
            <a:off x="6072198" y="0"/>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cs typeface="Miriam" pitchFamily="2" charset="-79"/>
              </a:rPr>
              <a:t>Discussion</a:t>
            </a:r>
          </a:p>
        </p:txBody>
      </p:sp>
      <p:sp>
        <p:nvSpPr>
          <p:cNvPr id="25" name="Rectangle 24"/>
          <p:cNvSpPr/>
          <p:nvPr/>
        </p:nvSpPr>
        <p:spPr>
          <a:xfrm>
            <a:off x="7572428" y="0"/>
            <a:ext cx="1571572" cy="428604"/>
          </a:xfrm>
          <a:prstGeom prst="rect">
            <a:avLst/>
          </a:prstGeom>
          <a:solidFill>
            <a:srgbClr val="15EC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cs typeface="Miriam" pitchFamily="2" charset="-79"/>
              </a:rPr>
              <a:t>Conclusion</a:t>
            </a:r>
            <a:endParaRPr lang="fr-FR" sz="2000" b="1" i="1" dirty="0">
              <a:solidFill>
                <a:schemeClr val="tx1"/>
              </a:solidFill>
              <a:latin typeface="Palatino Linotype" pitchFamily="18" charset="0"/>
              <a:cs typeface="Miriam" pitchFamily="2" charset="-79"/>
            </a:endParaRPr>
          </a:p>
        </p:txBody>
      </p:sp>
      <p:sp>
        <p:nvSpPr>
          <p:cNvPr id="11" name="Rounded Rectangle 15"/>
          <p:cNvSpPr/>
          <p:nvPr/>
        </p:nvSpPr>
        <p:spPr>
          <a:xfrm>
            <a:off x="428596" y="1785926"/>
            <a:ext cx="8358246" cy="4214842"/>
          </a:xfrm>
          <a:prstGeom prst="roundRect">
            <a:avLst/>
          </a:prstGeom>
          <a:solidFill>
            <a:srgbClr val="CCFFFF"/>
          </a:solidFill>
          <a:ln>
            <a:solidFill>
              <a:schemeClr val="accent1"/>
            </a:solidFill>
          </a:ln>
          <a:effectLst/>
          <a:scene3d>
            <a:camera prst="orthographicFront"/>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L’injection de bromocriptine à des rats mâles, adultes provoque une diminution du poids corporel, du poids des testicules et de la </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prostate. Au </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niveau du testicule, les tubes séminifères présentent une désorganisation de l’épithélium germinatif qui se décolle de la périphérie de quelques tubes. Une importante vacuolisation est visible au niveau des cellules de </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Leydig. Ces </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résultats sont eu faveur de la perturbation de la spermatogenèse qui pourrait être due à l’</a:t>
            </a:r>
            <a:r>
              <a:rPr lang="fr-FR" sz="2400" dirty="0" err="1" smtClean="0">
                <a:ln w="18415" cmpd="sng">
                  <a:solidFill>
                    <a:srgbClr val="002060"/>
                  </a:solidFill>
                  <a:prstDash val="solid"/>
                </a:ln>
                <a:solidFill>
                  <a:srgbClr val="002060"/>
                </a:solidFill>
                <a:latin typeface="Cambria" pitchFamily="18" charset="0"/>
                <a:cs typeface="Times New Roman" panose="02020603050405020304" pitchFamily="18" charset="0"/>
              </a:rPr>
              <a:t>hypoprolactinémie</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 induit par la bromocriptine</a:t>
            </a:r>
            <a:r>
              <a:rPr lang="fr-FR" sz="2400" dirty="0" smtClean="0">
                <a:ln w="18415" cmpd="sng">
                  <a:solidFill>
                    <a:srgbClr val="002060"/>
                  </a:solidFill>
                  <a:prstDash val="solid"/>
                </a:ln>
                <a:solidFill>
                  <a:srgbClr val="002060"/>
                </a:solidFill>
                <a:latin typeface="Cambria" pitchFamily="18" charset="0"/>
                <a:cs typeface="Times New Roman" panose="02020603050405020304" pitchFamily="18" charset="0"/>
              </a:rPr>
              <a:t>.</a:t>
            </a:r>
            <a:endParaRPr lang="en-US" sz="2400" dirty="0" smtClean="0">
              <a:ln w="18415" cmpd="sng">
                <a:solidFill>
                  <a:srgbClr val="002060"/>
                </a:solidFill>
                <a:prstDash val="solid"/>
              </a:ln>
              <a:solidFill>
                <a:srgbClr val="002060"/>
              </a:solidFill>
              <a:latin typeface="Cambria" pitchFamily="18" charset="0"/>
            </a:endParaRPr>
          </a:p>
        </p:txBody>
      </p:sp>
      <p:sp>
        <p:nvSpPr>
          <p:cNvPr id="18" name="Rectangle 17"/>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19" name="Rectangle 18"/>
          <p:cNvSpPr/>
          <p:nvPr/>
        </p:nvSpPr>
        <p:spPr>
          <a:xfrm>
            <a:off x="827584" y="0"/>
            <a:ext cx="139721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Rappels B</a:t>
            </a:r>
            <a:endParaRPr lang="fr-FR" sz="2000" b="1" i="1" dirty="0">
              <a:solidFill>
                <a:schemeClr val="tx1"/>
              </a:solidFill>
              <a:latin typeface="Palatino Linotype" pitchFamily="18" charset="0"/>
            </a:endParaRPr>
          </a:p>
        </p:txBody>
      </p:sp>
      <p:sp>
        <p:nvSpPr>
          <p:cNvPr id="20" name="Rectangle 19"/>
          <p:cNvSpPr/>
          <p:nvPr/>
        </p:nvSpPr>
        <p:spPr>
          <a:xfrm>
            <a:off x="2224794" y="0"/>
            <a:ext cx="234771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a:t>
            </a:r>
            <a:r>
              <a:rPr lang="fr-FR" sz="2100" b="1" i="1" dirty="0" err="1" smtClean="0">
                <a:solidFill>
                  <a:schemeClr val="tx1"/>
                </a:solidFill>
                <a:latin typeface="Palatino Linotype" pitchFamily="18" charset="0"/>
              </a:rPr>
              <a:t>méth</a:t>
            </a:r>
            <a:endParaRPr lang="fr-FR" sz="2100" b="1" i="1" dirty="0">
              <a:solidFill>
                <a:schemeClr val="tx1"/>
              </a:solidFill>
              <a:latin typeface="Palatino Linotype" pitchFamily="18" charset="0"/>
            </a:endParaRPr>
          </a:p>
        </p:txBody>
      </p:sp>
      <p:sp>
        <p:nvSpPr>
          <p:cNvPr id="21" name="Rectangle 20"/>
          <p:cNvSpPr/>
          <p:nvPr/>
        </p:nvSpPr>
        <p:spPr>
          <a:xfrm>
            <a:off x="4561718" y="0"/>
            <a:ext cx="1510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 Résultats</a:t>
            </a:r>
            <a:endParaRPr lang="fr-FR" sz="2100" b="1" i="1" dirty="0">
              <a:solidFill>
                <a:schemeClr val="tx1"/>
              </a:solidFill>
              <a:latin typeface="Palatino Linotype"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blue-7258.jpg"/>
          <p:cNvPicPr>
            <a:picLocks noChangeAspect="1"/>
          </p:cNvPicPr>
          <p:nvPr/>
        </p:nvPicPr>
        <p:blipFill>
          <a:blip r:embed="rId2"/>
          <a:stretch>
            <a:fillRect/>
          </a:stretch>
        </p:blipFill>
        <p:spPr>
          <a:xfrm>
            <a:off x="-1" y="0"/>
            <a:ext cx="9144001" cy="6858000"/>
          </a:xfrm>
          <a:prstGeom prst="rect">
            <a:avLst/>
          </a:prstGeom>
        </p:spPr>
      </p:pic>
      <p:sp>
        <p:nvSpPr>
          <p:cNvPr id="2" name="Rectangle à coins arrondis 1"/>
          <p:cNvSpPr/>
          <p:nvPr/>
        </p:nvSpPr>
        <p:spPr>
          <a:xfrm>
            <a:off x="214314" y="1928802"/>
            <a:ext cx="8786842" cy="4429156"/>
          </a:xfrm>
          <a:prstGeom prst="roundRect">
            <a:avLst>
              <a:gd name="adj" fmla="val 10241"/>
            </a:avLst>
          </a:prstGeom>
          <a:solidFill>
            <a:schemeClr val="bg1">
              <a:alpha val="63000"/>
            </a:schemeClr>
          </a:solidFill>
          <a:ln>
            <a:noFill/>
          </a:ln>
          <a:effectLst/>
          <a:scene3d>
            <a:camera prst="orthographicFront">
              <a:rot lat="0" lon="0" rev="0"/>
            </a:camera>
            <a:lightRig rig="contrasting" dir="t">
              <a:rot lat="0" lon="0" rev="7800000"/>
            </a:lightRig>
          </a:scene3d>
          <a:sp3d>
            <a:bevelT w="139700" h="139700"/>
          </a:sp3d>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buBlip>
                <a:blip r:embed="rId3"/>
              </a:buBlip>
            </a:pPr>
            <a:r>
              <a:rPr lang="fr-FR" sz="2800" dirty="0" smtClean="0">
                <a:ln w="18415" cmpd="sng">
                  <a:solidFill>
                    <a:sysClr val="windowText" lastClr="000000"/>
                  </a:solidFill>
                  <a:prstDash val="solid"/>
                </a:ln>
                <a:solidFill>
                  <a:sysClr val="windowText" lastClr="000000"/>
                </a:solidFill>
                <a:latin typeface="Cambria" pitchFamily="18" charset="0"/>
              </a:rPr>
              <a:t> </a:t>
            </a:r>
            <a:r>
              <a:rPr lang="fr-FR" sz="2800" dirty="0" smtClean="0">
                <a:ln w="18415" cmpd="sng">
                  <a:solidFill>
                    <a:sysClr val="windowText" lastClr="000000"/>
                  </a:solidFill>
                  <a:prstDash val="solid"/>
                </a:ln>
                <a:solidFill>
                  <a:sysClr val="windowText" lastClr="000000"/>
                </a:solidFill>
                <a:latin typeface="Cambria" pitchFamily="18" charset="0"/>
              </a:rPr>
              <a:t>Il </a:t>
            </a:r>
            <a:r>
              <a:rPr lang="fr-FR" sz="2800" dirty="0" smtClean="0">
                <a:ln w="18415" cmpd="sng">
                  <a:solidFill>
                    <a:sysClr val="windowText" lastClr="000000"/>
                  </a:solidFill>
                  <a:prstDash val="solid"/>
                </a:ln>
                <a:solidFill>
                  <a:sysClr val="windowText" lastClr="000000"/>
                </a:solidFill>
                <a:latin typeface="Cambria" pitchFamily="18" charset="0"/>
              </a:rPr>
              <a:t>serait intéressant d’approfondir ce travail en augmentant  l’effectif des animaux  ,de confirmer l’</a:t>
            </a:r>
            <a:r>
              <a:rPr lang="fr-FR" sz="2800" dirty="0" err="1" smtClean="0">
                <a:ln w="18415" cmpd="sng">
                  <a:solidFill>
                    <a:sysClr val="windowText" lastClr="000000"/>
                  </a:solidFill>
                  <a:prstDash val="solid"/>
                </a:ln>
                <a:solidFill>
                  <a:sysClr val="windowText" lastClr="000000"/>
                </a:solidFill>
                <a:latin typeface="Cambria" pitchFamily="18" charset="0"/>
              </a:rPr>
              <a:t>hypoprolactinémie</a:t>
            </a:r>
            <a:r>
              <a:rPr lang="fr-FR" sz="2800" dirty="0" smtClean="0">
                <a:ln w="18415" cmpd="sng">
                  <a:solidFill>
                    <a:sysClr val="windowText" lastClr="000000"/>
                  </a:solidFill>
                  <a:prstDash val="solid"/>
                </a:ln>
                <a:solidFill>
                  <a:sysClr val="windowText" lastClr="000000"/>
                </a:solidFill>
                <a:latin typeface="Cambria" pitchFamily="18" charset="0"/>
              </a:rPr>
              <a:t> chez les traités ,par le dosage de la prolactine et d’évaluer le taux de testostérone ,de LH, de FSH, afin de d’analyser l’impact de la prolactine sur </a:t>
            </a:r>
            <a:r>
              <a:rPr lang="fr-FR" sz="2800" dirty="0" smtClean="0">
                <a:ln w="18415" cmpd="sng">
                  <a:solidFill>
                    <a:sysClr val="windowText" lastClr="000000"/>
                  </a:solidFill>
                  <a:prstDash val="solid"/>
                </a:ln>
                <a:solidFill>
                  <a:sysClr val="windowText" lastClr="000000"/>
                </a:solidFill>
                <a:latin typeface="Cambria" pitchFamily="18" charset="0"/>
              </a:rPr>
              <a:t>les activités exocrine </a:t>
            </a:r>
            <a:r>
              <a:rPr lang="fr-FR" sz="2800" dirty="0" smtClean="0">
                <a:ln w="18415" cmpd="sng">
                  <a:solidFill>
                    <a:sysClr val="windowText" lastClr="000000"/>
                  </a:solidFill>
                  <a:prstDash val="solid"/>
                </a:ln>
                <a:solidFill>
                  <a:sysClr val="windowText" lastClr="000000"/>
                </a:solidFill>
                <a:latin typeface="Cambria" pitchFamily="18" charset="0"/>
              </a:rPr>
              <a:t>et endocrine du testicule chez le rat. </a:t>
            </a:r>
            <a:endParaRPr lang="fr-FR" sz="2800" dirty="0">
              <a:ln w="18415" cmpd="sng">
                <a:solidFill>
                  <a:sysClr val="windowText" lastClr="000000"/>
                </a:solidFill>
                <a:prstDash val="solid"/>
              </a:ln>
              <a:solidFill>
                <a:sysClr val="windowText" lastClr="000000"/>
              </a:solidFill>
              <a:latin typeface="Cambria" pitchFamily="18" charset="0"/>
            </a:endParaRPr>
          </a:p>
        </p:txBody>
      </p:sp>
      <p:sp>
        <p:nvSpPr>
          <p:cNvPr id="3" name="Plaque 2"/>
          <p:cNvSpPr/>
          <p:nvPr/>
        </p:nvSpPr>
        <p:spPr>
          <a:xfrm>
            <a:off x="2786050" y="714356"/>
            <a:ext cx="3643338" cy="646932"/>
          </a:xfrm>
          <a:prstGeom prst="plaque">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rPr>
              <a:t>perspectives</a:t>
            </a:r>
            <a:endPar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ndParaRPr>
          </a:p>
        </p:txBody>
      </p:sp>
    </p:spTree>
    <p:extLst>
      <p:ext uri="{BB962C8B-B14F-4D97-AF65-F5344CB8AC3E}">
        <p14:creationId xmlns:p14="http://schemas.microsoft.com/office/powerpoint/2010/main" xmlns="" val="116449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10" name="ZoneTexte 16"/>
          <p:cNvSpPr txBox="1"/>
          <p:nvPr/>
        </p:nvSpPr>
        <p:spPr>
          <a:xfrm>
            <a:off x="2357422" y="3071810"/>
            <a:ext cx="4214842" cy="120015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5400" dirty="0" smtClean="0">
                <a:ln w="18415" cmpd="sng">
                  <a:solidFill>
                    <a:sysClr val="windowText" lastClr="000000"/>
                  </a:solidFill>
                  <a:prstDash val="solid"/>
                </a:ln>
                <a:solidFill>
                  <a:sysClr val="windowText" lastClr="000000"/>
                </a:solidFill>
                <a:latin typeface="Cambria" pitchFamily="18" charset="0"/>
              </a:rPr>
              <a:t>1. </a:t>
            </a:r>
            <a:r>
              <a:rPr lang="fr-FR" sz="5400" dirty="0" smtClean="0">
                <a:ln w="18415" cmpd="sng">
                  <a:solidFill>
                    <a:sysClr val="windowText" lastClr="000000"/>
                  </a:solidFill>
                  <a:prstDash val="solid"/>
                </a:ln>
                <a:solidFill>
                  <a:sysClr val="windowText" lastClr="000000"/>
                </a:solidFill>
                <a:latin typeface="Cambria" pitchFamily="18" charset="0"/>
              </a:rPr>
              <a:t>Testicule</a:t>
            </a:r>
            <a:endParaRPr lang="fr-FR" sz="5400"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379212756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11784" y="4206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11784" y="0"/>
            <a:ext cx="83936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1026" name="Picture 2" descr="C:\Users\admin\Desktop\Doc Asma FD\photos desection\20150312_135016.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Effect>
                      <a14:brightnessContrast bright="40000"/>
                    </a14:imgEffect>
                  </a14:imgLayer>
                </a14:imgProps>
              </a:ext>
              <a:ext uri="{28A0092B-C50C-407E-A947-70E740481C1C}">
                <a14:useLocalDpi xmlns:a14="http://schemas.microsoft.com/office/drawing/2010/main" xmlns="" val="0"/>
              </a:ext>
            </a:extLst>
          </a:blip>
          <a:srcRect l="10770" t="7808" r="6397" b="14298"/>
          <a:stretch/>
        </p:blipFill>
        <p:spPr bwMode="auto">
          <a:xfrm>
            <a:off x="642910" y="1071546"/>
            <a:ext cx="8031537" cy="4888787"/>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ZoneTexte 1"/>
          <p:cNvSpPr txBox="1"/>
          <p:nvPr/>
        </p:nvSpPr>
        <p:spPr>
          <a:xfrm>
            <a:off x="2357422" y="4500570"/>
            <a:ext cx="432048" cy="584775"/>
          </a:xfrm>
          <a:prstGeom prst="rect">
            <a:avLst/>
          </a:prstGeom>
          <a:noFill/>
        </p:spPr>
        <p:txBody>
          <a:bodyPr wrap="square" rtlCol="0">
            <a:spAutoFit/>
          </a:bodyPr>
          <a:lstStyle/>
          <a:p>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T</a:t>
            </a:r>
            <a:endParaRPr lang="fr-FR" sz="32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3" name="ZoneTexte 2"/>
          <p:cNvSpPr txBox="1"/>
          <p:nvPr/>
        </p:nvSpPr>
        <p:spPr>
          <a:xfrm>
            <a:off x="5710448" y="1643050"/>
            <a:ext cx="576064" cy="523220"/>
          </a:xfrm>
          <a:prstGeom prst="rect">
            <a:avLst/>
          </a:prstGeom>
          <a:noFill/>
        </p:spPr>
        <p:txBody>
          <a:bodyPr wrap="square" rtlCol="0">
            <a:spAutoFit/>
          </a:bodyPr>
          <a:lstStyle/>
          <a:p>
            <a:r>
              <a:rPr lang="fr-FR" sz="28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VS</a:t>
            </a:r>
            <a:endPar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4" name="ZoneTexte 3"/>
          <p:cNvSpPr txBox="1"/>
          <p:nvPr/>
        </p:nvSpPr>
        <p:spPr>
          <a:xfrm>
            <a:off x="4000496" y="2786058"/>
            <a:ext cx="437940" cy="523220"/>
          </a:xfrm>
          <a:prstGeom prst="rect">
            <a:avLst/>
          </a:prstGeom>
          <a:noFill/>
        </p:spPr>
        <p:txBody>
          <a:bodyPr wrap="square" rtlCol="0">
            <a:spAutoFit/>
          </a:bodyPr>
          <a:lstStyle/>
          <a:p>
            <a:r>
              <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P</a:t>
            </a:r>
          </a:p>
        </p:txBody>
      </p:sp>
      <p:sp>
        <p:nvSpPr>
          <p:cNvPr id="5" name="ZoneTexte 4"/>
          <p:cNvSpPr txBox="1"/>
          <p:nvPr/>
        </p:nvSpPr>
        <p:spPr>
          <a:xfrm>
            <a:off x="1071538" y="4714884"/>
            <a:ext cx="396044" cy="523220"/>
          </a:xfrm>
          <a:prstGeom prst="rect">
            <a:avLst/>
          </a:prstGeom>
          <a:noFill/>
        </p:spPr>
        <p:txBody>
          <a:bodyPr wrap="square" rtlCol="0">
            <a:spAutoFit/>
          </a:bodyPr>
          <a:lstStyle/>
          <a:p>
            <a:r>
              <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E</a:t>
            </a:r>
          </a:p>
        </p:txBody>
      </p:sp>
      <p:sp>
        <p:nvSpPr>
          <p:cNvPr id="6" name="ZoneTexte 5"/>
          <p:cNvSpPr txBox="1"/>
          <p:nvPr/>
        </p:nvSpPr>
        <p:spPr>
          <a:xfrm>
            <a:off x="4786314" y="2357430"/>
            <a:ext cx="288032" cy="523220"/>
          </a:xfrm>
          <a:prstGeom prst="rect">
            <a:avLst/>
          </a:prstGeom>
          <a:noFill/>
        </p:spPr>
        <p:txBody>
          <a:bodyPr wrap="square" rtlCol="0">
            <a:spAutoFit/>
          </a:bodyPr>
          <a:lstStyle/>
          <a:p>
            <a:r>
              <a:rPr lang="fr-FR" sz="28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v</a:t>
            </a:r>
            <a:endParaRPr lang="fr-FR"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7" name="Titre 6"/>
          <p:cNvSpPr>
            <a:spLocks noGrp="1"/>
          </p:cNvSpPr>
          <p:nvPr>
            <p:ph type="title"/>
          </p:nvPr>
        </p:nvSpPr>
        <p:spPr>
          <a:xfrm>
            <a:off x="557242" y="6072206"/>
            <a:ext cx="8229600" cy="642918"/>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a:noAutofit/>
          </a:bodyPr>
          <a:lstStyle/>
          <a:p>
            <a:r>
              <a:rPr lang="fr-FR" sz="3200" dirty="0" smtClean="0">
                <a:ln w="18415" cmpd="sng">
                  <a:solidFill>
                    <a:schemeClr val="tx1"/>
                  </a:solidFill>
                  <a:prstDash val="solid"/>
                </a:ln>
                <a:solidFill>
                  <a:schemeClr val="tx1"/>
                </a:solidFill>
                <a:latin typeface="Cambria" pitchFamily="18" charset="0"/>
              </a:rPr>
              <a:t>L’appareil reproducteur du rat </a:t>
            </a:r>
            <a:r>
              <a:rPr lang="fr-FR" sz="3200" dirty="0" err="1" smtClean="0">
                <a:ln w="18415" cmpd="sng">
                  <a:solidFill>
                    <a:schemeClr val="tx1"/>
                  </a:solidFill>
                  <a:prstDash val="solid"/>
                </a:ln>
                <a:solidFill>
                  <a:schemeClr val="tx1"/>
                </a:solidFill>
                <a:latin typeface="Cambria" pitchFamily="18" charset="0"/>
              </a:rPr>
              <a:t>Wistar</a:t>
            </a:r>
            <a:r>
              <a:rPr lang="fr-FR" sz="3200" dirty="0" smtClean="0">
                <a:ln w="18415" cmpd="sng">
                  <a:solidFill>
                    <a:schemeClr val="tx1"/>
                  </a:solidFill>
                  <a:prstDash val="solid"/>
                </a:ln>
                <a:solidFill>
                  <a:schemeClr val="tx1"/>
                </a:solidFill>
                <a:latin typeface="Cambria" pitchFamily="18" charset="0"/>
              </a:rPr>
              <a:t> </a:t>
            </a:r>
            <a:r>
              <a:rPr lang="fr-FR" sz="3200" dirty="0" smtClean="0">
                <a:ln w="18415" cmpd="sng">
                  <a:solidFill>
                    <a:schemeClr val="tx1"/>
                  </a:solidFill>
                  <a:prstDash val="solid"/>
                </a:ln>
                <a:solidFill>
                  <a:schemeClr val="tx1"/>
                </a:solidFill>
                <a:latin typeface="Cambria" pitchFamily="18" charset="0"/>
              </a:rPr>
              <a:t>mâle</a:t>
            </a:r>
            <a:endParaRPr lang="fr-FR" sz="3200" dirty="0">
              <a:ln w="18415" cmpd="sng">
                <a:solidFill>
                  <a:schemeClr val="tx1"/>
                </a:solidFill>
                <a:prstDash val="solid"/>
              </a:ln>
              <a:solidFill>
                <a:schemeClr val="tx1"/>
              </a:solidFill>
              <a:latin typeface="Cambria" pitchFamily="18" charset="0"/>
            </a:endParaRPr>
          </a:p>
        </p:txBody>
      </p:sp>
      <p:sp>
        <p:nvSpPr>
          <p:cNvPr id="18" name="ZoneTexte 33"/>
          <p:cNvSpPr txBox="1"/>
          <p:nvPr/>
        </p:nvSpPr>
        <p:spPr>
          <a:xfrm>
            <a:off x="1835696" y="428604"/>
            <a:ext cx="287918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1.1. Anatomie </a:t>
            </a:r>
            <a:r>
              <a:rPr lang="fr-FR" dirty="0" smtClean="0">
                <a:ln w="18415" cmpd="sng">
                  <a:solidFill>
                    <a:sysClr val="windowText" lastClr="000000"/>
                  </a:solidFill>
                  <a:prstDash val="solid"/>
                </a:ln>
                <a:solidFill>
                  <a:sysClr val="windowText" lastClr="000000"/>
                </a:solidFill>
                <a:latin typeface="Cambria" pitchFamily="18" charset="0"/>
              </a:rPr>
              <a:t>et histologie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0" name="ZoneTexte 21"/>
          <p:cNvSpPr txBox="1"/>
          <p:nvPr/>
        </p:nvSpPr>
        <p:spPr>
          <a:xfrm>
            <a:off x="42859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195808667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p:spPr>
        <p:style>
          <a:lnRef idx="0">
            <a:schemeClr val="accent6"/>
          </a:lnRef>
          <a:fillRef idx="3">
            <a:schemeClr val="accent6"/>
          </a:fillRef>
          <a:effectRef idx="3">
            <a:schemeClr val="accent6"/>
          </a:effectRef>
          <a:fontRef idx="minor">
            <a:schemeClr val="lt1"/>
          </a:fontRef>
        </p:style>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0" y="0"/>
            <a:ext cx="82758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pic>
        <p:nvPicPr>
          <p:cNvPr id="1026" name="Picture 2" descr="C:\Users\admin\Desktop\Doc Asma FD\photos desection\20150312_135016.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Effect>
                      <a14:brightnessContrast bright="40000"/>
                    </a14:imgEffect>
                  </a14:imgLayer>
                </a14:imgProps>
              </a:ext>
              <a:ext uri="{28A0092B-C50C-407E-A947-70E740481C1C}">
                <a14:useLocalDpi xmlns:a14="http://schemas.microsoft.com/office/drawing/2010/main" xmlns="" val="0"/>
              </a:ext>
            </a:extLst>
          </a:blip>
          <a:srcRect l="10770" t="7808" r="6397" b="14298"/>
          <a:stretch/>
        </p:blipFill>
        <p:spPr bwMode="auto">
          <a:xfrm>
            <a:off x="1580111" y="1370579"/>
            <a:ext cx="6127794" cy="3457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ZoneTexte 1"/>
          <p:cNvSpPr txBox="1"/>
          <p:nvPr/>
        </p:nvSpPr>
        <p:spPr>
          <a:xfrm>
            <a:off x="2843808" y="3933056"/>
            <a:ext cx="432048"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T</a:t>
            </a:r>
            <a:endParaRPr lang="fr-FR" sz="2400" dirty="0">
              <a:ln w="18415" cmpd="sng">
                <a:solidFill>
                  <a:schemeClr val="tx1"/>
                </a:solidFill>
                <a:prstDash val="solid"/>
              </a:ln>
              <a:latin typeface="Cambria" pitchFamily="18" charset="0"/>
            </a:endParaRPr>
          </a:p>
        </p:txBody>
      </p:sp>
      <p:sp>
        <p:nvSpPr>
          <p:cNvPr id="3" name="ZoneTexte 2"/>
          <p:cNvSpPr txBox="1"/>
          <p:nvPr/>
        </p:nvSpPr>
        <p:spPr>
          <a:xfrm>
            <a:off x="5220072" y="1916832"/>
            <a:ext cx="57606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VS</a:t>
            </a:r>
            <a:endParaRPr lang="fr-FR" sz="2400" dirty="0">
              <a:ln w="18415" cmpd="sng">
                <a:solidFill>
                  <a:schemeClr val="tx1"/>
                </a:solidFill>
                <a:prstDash val="solid"/>
              </a:ln>
              <a:latin typeface="Cambria" pitchFamily="18" charset="0"/>
            </a:endParaRPr>
          </a:p>
        </p:txBody>
      </p:sp>
      <p:sp>
        <p:nvSpPr>
          <p:cNvPr id="4" name="ZoneTexte 3"/>
          <p:cNvSpPr txBox="1"/>
          <p:nvPr/>
        </p:nvSpPr>
        <p:spPr>
          <a:xfrm>
            <a:off x="4105118" y="2530917"/>
            <a:ext cx="437940" cy="461665"/>
          </a:xfrm>
          <a:prstGeom prst="rect">
            <a:avLst/>
          </a:prstGeom>
          <a:noFill/>
        </p:spPr>
        <p:txBody>
          <a:bodyPr wrap="square" rtlCol="0">
            <a:spAutoFit/>
          </a:bodyPr>
          <a:lstStyle/>
          <a:p>
            <a:r>
              <a:rPr lang="fr-FR" sz="2400" dirty="0">
                <a:ln w="18415" cmpd="sng">
                  <a:solidFill>
                    <a:schemeClr val="tx1"/>
                  </a:solidFill>
                  <a:prstDash val="solid"/>
                </a:ln>
                <a:latin typeface="Cambria" pitchFamily="18" charset="0"/>
              </a:rPr>
              <a:t>P</a:t>
            </a:r>
          </a:p>
        </p:txBody>
      </p:sp>
      <p:sp>
        <p:nvSpPr>
          <p:cNvPr id="5" name="ZoneTexte 4"/>
          <p:cNvSpPr txBox="1"/>
          <p:nvPr/>
        </p:nvSpPr>
        <p:spPr>
          <a:xfrm>
            <a:off x="1979712" y="3553195"/>
            <a:ext cx="396044" cy="461665"/>
          </a:xfrm>
          <a:prstGeom prst="rect">
            <a:avLst/>
          </a:prstGeom>
          <a:noFill/>
        </p:spPr>
        <p:txBody>
          <a:bodyPr wrap="square" rtlCol="0">
            <a:spAutoFit/>
          </a:bodyPr>
          <a:lstStyle/>
          <a:p>
            <a:r>
              <a:rPr lang="fr-FR" sz="2400" dirty="0">
                <a:ln w="18415" cmpd="sng">
                  <a:solidFill>
                    <a:schemeClr val="tx1"/>
                  </a:solidFill>
                  <a:prstDash val="solid"/>
                </a:ln>
                <a:latin typeface="Cambria" pitchFamily="18" charset="0"/>
              </a:rPr>
              <a:t>E</a:t>
            </a:r>
          </a:p>
        </p:txBody>
      </p:sp>
      <p:sp>
        <p:nvSpPr>
          <p:cNvPr id="6" name="ZoneTexte 5"/>
          <p:cNvSpPr txBox="1"/>
          <p:nvPr/>
        </p:nvSpPr>
        <p:spPr>
          <a:xfrm>
            <a:off x="4717445" y="2378497"/>
            <a:ext cx="288032"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v</a:t>
            </a:r>
            <a:endParaRPr lang="fr-FR" sz="2400" dirty="0">
              <a:ln w="18415" cmpd="sng">
                <a:solidFill>
                  <a:schemeClr val="tx1"/>
                </a:solidFill>
                <a:prstDash val="solid"/>
              </a:ln>
              <a:latin typeface="Cambria" pitchFamily="18" charset="0"/>
            </a:endParaRPr>
          </a:p>
        </p:txBody>
      </p:sp>
      <p:pic>
        <p:nvPicPr>
          <p:cNvPr id="2050" name="Picture 2" descr="C:\Users\admin\Desktop\PPT images\testicule-coupe.gif"/>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51520" y="982807"/>
            <a:ext cx="5482158" cy="401955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Flèche courbée vers le haut 13"/>
          <p:cNvSpPr/>
          <p:nvPr/>
        </p:nvSpPr>
        <p:spPr>
          <a:xfrm flipH="1">
            <a:off x="3851920" y="4828036"/>
            <a:ext cx="3024336" cy="898992"/>
          </a:xfrm>
          <a:prstGeom prst="curvedUpArrow">
            <a:avLst>
              <a:gd name="adj1" fmla="val 8375"/>
              <a:gd name="adj2" fmla="val 50000"/>
              <a:gd name="adj3" fmla="val 570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pic>
        <p:nvPicPr>
          <p:cNvPr id="26" name="Picture 3" descr="C:\Users\admin\Desktop\PPT images\activite6document3sanslegende.jpg"/>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1838" t="4883" r="14000" b="12085"/>
          <a:stretch/>
        </p:blipFill>
        <p:spPr bwMode="auto">
          <a:xfrm>
            <a:off x="4105118" y="982806"/>
            <a:ext cx="5038882" cy="486086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Flèche courbée vers le haut 17"/>
          <p:cNvSpPr/>
          <p:nvPr/>
        </p:nvSpPr>
        <p:spPr>
          <a:xfrm>
            <a:off x="3228285" y="5111476"/>
            <a:ext cx="1792251" cy="732196"/>
          </a:xfrm>
          <a:prstGeom prst="curvedUpArrow">
            <a:avLst>
              <a:gd name="adj1" fmla="val 24208"/>
              <a:gd name="adj2" fmla="val 99113"/>
              <a:gd name="adj3" fmla="val 536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9" name="ZoneTexte 18"/>
          <p:cNvSpPr txBox="1"/>
          <p:nvPr/>
        </p:nvSpPr>
        <p:spPr>
          <a:xfrm>
            <a:off x="5020536" y="2208336"/>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sp>
        <p:nvSpPr>
          <p:cNvPr id="20" name="ZoneTexte 19"/>
          <p:cNvSpPr txBox="1"/>
          <p:nvPr/>
        </p:nvSpPr>
        <p:spPr>
          <a:xfrm>
            <a:off x="6449137" y="2250867"/>
            <a:ext cx="576064" cy="584775"/>
          </a:xfrm>
          <a:prstGeom prst="rect">
            <a:avLst/>
          </a:prstGeom>
          <a:noFill/>
        </p:spPr>
        <p:txBody>
          <a:bodyPr wrap="square" rtlCol="0">
            <a:spAutoFit/>
          </a:bodyPr>
          <a:lstStyle/>
          <a:p>
            <a:r>
              <a:rPr lang="fr-FR" sz="3200" dirty="0" smtClean="0">
                <a:ln w="18415" cmpd="sng">
                  <a:solidFill>
                    <a:schemeClr val="tx1"/>
                  </a:solidFill>
                  <a:prstDash val="solid"/>
                </a:ln>
                <a:latin typeface="Cambria" pitchFamily="18" charset="0"/>
              </a:rPr>
              <a:t>Ti</a:t>
            </a:r>
            <a:endParaRPr lang="fr-FR" sz="3200" dirty="0">
              <a:ln w="18415" cmpd="sng">
                <a:solidFill>
                  <a:schemeClr val="tx1"/>
                </a:solidFill>
                <a:prstDash val="solid"/>
              </a:ln>
              <a:latin typeface="Cambria" pitchFamily="18" charset="0"/>
            </a:endParaRPr>
          </a:p>
        </p:txBody>
      </p:sp>
      <p:sp>
        <p:nvSpPr>
          <p:cNvPr id="30" name="ZoneTexte 29"/>
          <p:cNvSpPr txBox="1"/>
          <p:nvPr/>
        </p:nvSpPr>
        <p:spPr>
          <a:xfrm>
            <a:off x="8301106" y="3653938"/>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sp>
        <p:nvSpPr>
          <p:cNvPr id="21" name="ZoneTexte 20"/>
          <p:cNvSpPr txBox="1"/>
          <p:nvPr/>
        </p:nvSpPr>
        <p:spPr>
          <a:xfrm>
            <a:off x="269423" y="5191796"/>
            <a:ext cx="4159701" cy="584775"/>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spcBef>
                <a:spcPct val="0"/>
              </a:spcBef>
            </a:pPr>
            <a:r>
              <a:rPr lang="fr-FR" sz="2800" dirty="0" smtClean="0">
                <a:ln w="18415" cmpd="sng">
                  <a:solidFill>
                    <a:schemeClr val="tx1"/>
                  </a:solidFill>
                  <a:prstDash val="solid"/>
                </a:ln>
                <a:solidFill>
                  <a:schemeClr val="tx1"/>
                </a:solidFill>
                <a:latin typeface="Cambria" pitchFamily="18" charset="0"/>
              </a:rPr>
              <a:t>Anatomie du testicule</a:t>
            </a:r>
            <a:endParaRPr lang="fr-FR" sz="2800" dirty="0">
              <a:ln w="18415" cmpd="sng">
                <a:solidFill>
                  <a:schemeClr val="tx1"/>
                </a:solidFill>
                <a:prstDash val="solid"/>
              </a:ln>
              <a:solidFill>
                <a:schemeClr val="tx1"/>
              </a:solidFill>
              <a:latin typeface="Cambria" pitchFamily="18" charset="0"/>
            </a:endParaRPr>
          </a:p>
        </p:txBody>
      </p:sp>
      <p:sp>
        <p:nvSpPr>
          <p:cNvPr id="33" name="ZoneTexte 32"/>
          <p:cNvSpPr txBox="1"/>
          <p:nvPr/>
        </p:nvSpPr>
        <p:spPr>
          <a:xfrm>
            <a:off x="4351601" y="5857892"/>
            <a:ext cx="4591685" cy="931357"/>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spcBef>
                <a:spcPct val="0"/>
              </a:spcBef>
            </a:pPr>
            <a:r>
              <a:rPr lang="fr-FR" sz="2400" dirty="0" smtClean="0">
                <a:ln w="18415" cmpd="sng">
                  <a:solidFill>
                    <a:schemeClr val="tx1"/>
                  </a:solidFill>
                  <a:prstDash val="solid"/>
                </a:ln>
                <a:solidFill>
                  <a:schemeClr val="tx1"/>
                </a:solidFill>
                <a:latin typeface="Cambria" pitchFamily="18" charset="0"/>
              </a:rPr>
              <a:t>Coupe histologique du testicule au faible grossissement</a:t>
            </a:r>
            <a:endParaRPr lang="fr-FR" sz="2400" dirty="0">
              <a:ln w="18415" cmpd="sng">
                <a:solidFill>
                  <a:schemeClr val="tx1"/>
                </a:solidFill>
                <a:prstDash val="solid"/>
              </a:ln>
              <a:solidFill>
                <a:schemeClr val="tx1"/>
              </a:solidFill>
              <a:latin typeface="Cambria" pitchFamily="18" charset="0"/>
            </a:endParaRPr>
          </a:p>
        </p:txBody>
      </p:sp>
      <p:sp>
        <p:nvSpPr>
          <p:cNvPr id="34" name="ZoneTexte 33"/>
          <p:cNvSpPr txBox="1"/>
          <p:nvPr/>
        </p:nvSpPr>
        <p:spPr>
          <a:xfrm>
            <a:off x="1835696" y="428604"/>
            <a:ext cx="287918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1.1. Anatomie </a:t>
            </a:r>
            <a:r>
              <a:rPr lang="fr-FR" dirty="0" smtClean="0">
                <a:ln w="18415" cmpd="sng">
                  <a:solidFill>
                    <a:sysClr val="windowText" lastClr="000000"/>
                  </a:solidFill>
                  <a:prstDash val="solid"/>
                </a:ln>
                <a:solidFill>
                  <a:sysClr val="windowText" lastClr="000000"/>
                </a:solidFill>
                <a:latin typeface="Cambria" pitchFamily="18" charset="0"/>
              </a:rPr>
              <a:t>et histologie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2" name="ZoneTexte 21"/>
          <p:cNvSpPr txBox="1"/>
          <p:nvPr/>
        </p:nvSpPr>
        <p:spPr>
          <a:xfrm>
            <a:off x="42859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cxnSp>
        <p:nvCxnSpPr>
          <p:cNvPr id="28" name="Straight Connector 27"/>
          <p:cNvCxnSpPr/>
          <p:nvPr/>
        </p:nvCxnSpPr>
        <p:spPr>
          <a:xfrm rot="16200000" flipH="1">
            <a:off x="2071670" y="3143248"/>
            <a:ext cx="1785950" cy="1785950"/>
          </a:xfrm>
          <a:prstGeom prst="line">
            <a:avLst/>
          </a:prstGeom>
          <a:ln w="76200">
            <a:solidFill>
              <a:srgbClr val="FFFF00"/>
            </a:solidFill>
            <a:prstDash val="sysDash"/>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xmlns="" val="30541527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p:bldP spid="20" grpId="0"/>
      <p:bldP spid="30" grpId="0"/>
      <p:bldP spid="21"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2165" y="3377"/>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3" name="ZoneTexte 2"/>
          <p:cNvSpPr txBox="1"/>
          <p:nvPr/>
        </p:nvSpPr>
        <p:spPr>
          <a:xfrm>
            <a:off x="5220072" y="1916832"/>
            <a:ext cx="57606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VS</a:t>
            </a:r>
            <a:endParaRPr lang="fr-FR" sz="2400" dirty="0">
              <a:ln w="18415" cmpd="sng">
                <a:solidFill>
                  <a:schemeClr val="tx1"/>
                </a:solidFill>
                <a:prstDash val="solid"/>
              </a:ln>
              <a:latin typeface="Cambria" pitchFamily="18" charset="0"/>
            </a:endParaRPr>
          </a:p>
        </p:txBody>
      </p:sp>
      <p:pic>
        <p:nvPicPr>
          <p:cNvPr id="26" name="Picture 3" descr="C:\Users\admin\Desktop\PPT images\activite6document3sanslegende.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1838" t="4883" r="14000" b="12085"/>
          <a:stretch/>
        </p:blipFill>
        <p:spPr bwMode="auto">
          <a:xfrm>
            <a:off x="4086119" y="797936"/>
            <a:ext cx="5038882" cy="499196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ZoneTexte 18"/>
          <p:cNvSpPr txBox="1"/>
          <p:nvPr/>
        </p:nvSpPr>
        <p:spPr>
          <a:xfrm>
            <a:off x="5042998" y="1793722"/>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sp>
        <p:nvSpPr>
          <p:cNvPr id="20" name="ZoneTexte 19"/>
          <p:cNvSpPr txBox="1"/>
          <p:nvPr/>
        </p:nvSpPr>
        <p:spPr>
          <a:xfrm>
            <a:off x="6858016" y="2129845"/>
            <a:ext cx="576064" cy="584775"/>
          </a:xfrm>
          <a:prstGeom prst="rect">
            <a:avLst/>
          </a:prstGeom>
          <a:noFill/>
        </p:spPr>
        <p:txBody>
          <a:bodyPr wrap="square" rtlCol="0">
            <a:spAutoFit/>
          </a:bodyPr>
          <a:lstStyle/>
          <a:p>
            <a:r>
              <a:rPr lang="fr-FR" sz="3200" dirty="0" smtClean="0">
                <a:ln w="18415" cmpd="sng">
                  <a:solidFill>
                    <a:schemeClr val="tx1"/>
                  </a:solidFill>
                  <a:prstDash val="solid"/>
                </a:ln>
                <a:latin typeface="Cambria" pitchFamily="18" charset="0"/>
              </a:rPr>
              <a:t>Ti</a:t>
            </a:r>
            <a:endParaRPr lang="fr-FR" sz="3200" dirty="0">
              <a:ln w="18415" cmpd="sng">
                <a:solidFill>
                  <a:schemeClr val="tx1"/>
                </a:solidFill>
                <a:prstDash val="solid"/>
              </a:ln>
              <a:latin typeface="Cambria" pitchFamily="18" charset="0"/>
            </a:endParaRPr>
          </a:p>
        </p:txBody>
      </p:sp>
      <p:sp>
        <p:nvSpPr>
          <p:cNvPr id="30" name="ZoneTexte 29"/>
          <p:cNvSpPr txBox="1"/>
          <p:nvPr/>
        </p:nvSpPr>
        <p:spPr>
          <a:xfrm>
            <a:off x="8301106" y="3139990"/>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pic>
        <p:nvPicPr>
          <p:cNvPr id="2052" name="Picture 4" descr="C:\Users\admin\Desktop\PPT images\tube_seminifere_coloration_de_Masson.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4132"/>
          <a:stretch/>
        </p:blipFill>
        <p:spPr bwMode="auto">
          <a:xfrm>
            <a:off x="-22165" y="797936"/>
            <a:ext cx="6685883" cy="499196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lèche courbée vers le haut 6"/>
          <p:cNvSpPr/>
          <p:nvPr/>
        </p:nvSpPr>
        <p:spPr>
          <a:xfrm flipH="1">
            <a:off x="6097782" y="5805264"/>
            <a:ext cx="1080120" cy="792088"/>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7" name="ZoneTexte 26"/>
          <p:cNvSpPr txBox="1"/>
          <p:nvPr/>
        </p:nvSpPr>
        <p:spPr>
          <a:xfrm>
            <a:off x="5429256" y="1325363"/>
            <a:ext cx="576064" cy="584775"/>
          </a:xfrm>
          <a:prstGeom prst="rect">
            <a:avLst/>
          </a:prstGeom>
          <a:noFill/>
        </p:spPr>
        <p:txBody>
          <a:bodyPr wrap="square" rtlCol="0">
            <a:spAutoFit/>
          </a:bodyPr>
          <a:lstStyle/>
          <a:p>
            <a:r>
              <a:rPr lang="fr-FR" sz="3200" dirty="0" smtClean="0">
                <a:ln w="18415" cmpd="sng">
                  <a:solidFill>
                    <a:schemeClr val="tx1"/>
                  </a:solidFill>
                  <a:prstDash val="solid"/>
                </a:ln>
                <a:latin typeface="Cambria" pitchFamily="18" charset="0"/>
              </a:rPr>
              <a:t>Ti</a:t>
            </a:r>
            <a:endParaRPr lang="fr-FR" sz="3200" dirty="0">
              <a:ln w="18415" cmpd="sng">
                <a:solidFill>
                  <a:schemeClr val="tx1"/>
                </a:solidFill>
                <a:prstDash val="solid"/>
              </a:ln>
              <a:latin typeface="Cambria" pitchFamily="18" charset="0"/>
            </a:endParaRPr>
          </a:p>
        </p:txBody>
      </p:sp>
      <p:sp>
        <p:nvSpPr>
          <p:cNvPr id="28" name="ZoneTexte 27"/>
          <p:cNvSpPr txBox="1"/>
          <p:nvPr/>
        </p:nvSpPr>
        <p:spPr>
          <a:xfrm>
            <a:off x="4577892" y="4149080"/>
            <a:ext cx="642180" cy="584775"/>
          </a:xfrm>
          <a:prstGeom prst="rect">
            <a:avLst/>
          </a:prstGeom>
          <a:noFill/>
        </p:spPr>
        <p:txBody>
          <a:bodyPr wrap="square" rtlCol="0">
            <a:spAutoFit/>
          </a:bodyPr>
          <a:lstStyle/>
          <a:p>
            <a:r>
              <a:rPr lang="fr-FR" sz="3200" dirty="0" err="1" smtClean="0">
                <a:ln w="18415" cmpd="sng">
                  <a:solidFill>
                    <a:schemeClr val="tx1"/>
                  </a:solidFill>
                  <a:prstDash val="solid"/>
                </a:ln>
                <a:latin typeface="Cambria" pitchFamily="18" charset="0"/>
              </a:rPr>
              <a:t>Ts</a:t>
            </a:r>
            <a:endParaRPr lang="fr-FR" sz="3200" dirty="0">
              <a:ln w="18415" cmpd="sng">
                <a:solidFill>
                  <a:schemeClr val="tx1"/>
                </a:solidFill>
                <a:prstDash val="solid"/>
              </a:ln>
              <a:latin typeface="Cambria" pitchFamily="18" charset="0"/>
            </a:endParaRPr>
          </a:p>
        </p:txBody>
      </p:sp>
      <p:cxnSp>
        <p:nvCxnSpPr>
          <p:cNvPr id="10" name="Connecteur droit avec flèche 9"/>
          <p:cNvCxnSpPr/>
          <p:nvPr/>
        </p:nvCxnSpPr>
        <p:spPr>
          <a:xfrm>
            <a:off x="3458822" y="3176497"/>
            <a:ext cx="1905266" cy="90493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718874" y="3413702"/>
            <a:ext cx="576064" cy="461665"/>
          </a:xfrm>
          <a:prstGeom prst="rect">
            <a:avLst/>
          </a:prstGeom>
          <a:noFill/>
        </p:spPr>
        <p:txBody>
          <a:bodyPr wrap="square" rtlCol="0">
            <a:spAutoFit/>
          </a:bodyPr>
          <a:lstStyle/>
          <a:p>
            <a:r>
              <a:rPr lang="fr-FR" sz="2400" dirty="0" err="1" smtClean="0">
                <a:ln w="18415" cmpd="sng">
                  <a:solidFill>
                    <a:schemeClr val="tx1"/>
                  </a:solidFill>
                  <a:prstDash val="solid"/>
                </a:ln>
                <a:latin typeface="Cambria" pitchFamily="18" charset="0"/>
              </a:rPr>
              <a:t>Eg</a:t>
            </a:r>
            <a:endParaRPr lang="fr-FR" sz="2400" dirty="0">
              <a:ln w="18415" cmpd="sng">
                <a:solidFill>
                  <a:schemeClr val="tx1"/>
                </a:solidFill>
                <a:prstDash val="solid"/>
              </a:ln>
              <a:latin typeface="Cambria" pitchFamily="18" charset="0"/>
            </a:endParaRPr>
          </a:p>
        </p:txBody>
      </p:sp>
      <p:sp>
        <p:nvSpPr>
          <p:cNvPr id="13" name="ZoneTexte 12"/>
          <p:cNvSpPr txBox="1"/>
          <p:nvPr/>
        </p:nvSpPr>
        <p:spPr>
          <a:xfrm>
            <a:off x="2483768" y="3284984"/>
            <a:ext cx="58803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Lu</a:t>
            </a:r>
            <a:endParaRPr lang="fr-FR" sz="2400" dirty="0">
              <a:ln w="18415" cmpd="sng">
                <a:solidFill>
                  <a:schemeClr val="tx1"/>
                </a:solidFill>
                <a:prstDash val="solid"/>
              </a:ln>
              <a:latin typeface="Cambria" pitchFamily="18" charset="0"/>
            </a:endParaRPr>
          </a:p>
        </p:txBody>
      </p:sp>
      <p:sp>
        <p:nvSpPr>
          <p:cNvPr id="17" name="ZoneTexte 16"/>
          <p:cNvSpPr txBox="1"/>
          <p:nvPr/>
        </p:nvSpPr>
        <p:spPr>
          <a:xfrm>
            <a:off x="1846103" y="2857739"/>
            <a:ext cx="470000" cy="400110"/>
          </a:xfrm>
          <a:prstGeom prst="rect">
            <a:avLst/>
          </a:prstGeom>
          <a:noFill/>
        </p:spPr>
        <p:txBody>
          <a:bodyPr wrap="none" rtlCol="0">
            <a:spAutoFit/>
          </a:bodyPr>
          <a:lstStyle/>
          <a:p>
            <a:r>
              <a:rPr lang="fr-FR" sz="2000" dirty="0" smtClean="0">
                <a:ln w="18415" cmpd="sng">
                  <a:solidFill>
                    <a:schemeClr val="tx1"/>
                  </a:solidFill>
                  <a:prstDash val="solid"/>
                </a:ln>
                <a:latin typeface="Cambria" pitchFamily="18" charset="0"/>
              </a:rPr>
              <a:t>Ns</a:t>
            </a:r>
            <a:endParaRPr lang="fr-FR" sz="2000" dirty="0">
              <a:ln w="18415" cmpd="sng">
                <a:solidFill>
                  <a:schemeClr val="tx1"/>
                </a:solidFill>
                <a:prstDash val="solid"/>
              </a:ln>
              <a:latin typeface="Cambria" pitchFamily="18" charset="0"/>
            </a:endParaRPr>
          </a:p>
        </p:txBody>
      </p:sp>
      <p:cxnSp>
        <p:nvCxnSpPr>
          <p:cNvPr id="23" name="Connecteur droit avec flèche 22"/>
          <p:cNvCxnSpPr/>
          <p:nvPr/>
        </p:nvCxnSpPr>
        <p:spPr>
          <a:xfrm flipH="1" flipV="1">
            <a:off x="1403648" y="2636914"/>
            <a:ext cx="576064" cy="3600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1043608" y="3057794"/>
            <a:ext cx="936105" cy="2271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057874" y="2426266"/>
            <a:ext cx="556304"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Ly</a:t>
            </a:r>
            <a:endParaRPr lang="fr-FR" sz="2400" dirty="0">
              <a:ln w="18415" cmpd="sng">
                <a:solidFill>
                  <a:schemeClr val="tx1"/>
                </a:solidFill>
                <a:prstDash val="solid"/>
              </a:ln>
              <a:latin typeface="Cambria" pitchFamily="18" charset="0"/>
            </a:endParaRPr>
          </a:p>
        </p:txBody>
      </p:sp>
      <p:cxnSp>
        <p:nvCxnSpPr>
          <p:cNvPr id="53" name="Connecteur droit avec flèche 52"/>
          <p:cNvCxnSpPr>
            <a:stCxn id="51" idx="2"/>
          </p:cNvCxnSpPr>
          <p:nvPr/>
        </p:nvCxnSpPr>
        <p:spPr>
          <a:xfrm rot="16200000" flipH="1">
            <a:off x="5969297" y="3254660"/>
            <a:ext cx="826821" cy="9336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8" name="Connecteur droit avec flèche 57"/>
          <p:cNvCxnSpPr/>
          <p:nvPr/>
        </p:nvCxnSpPr>
        <p:spPr>
          <a:xfrm flipH="1">
            <a:off x="6057875" y="2887931"/>
            <a:ext cx="278151" cy="31394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7" name="ZoneTexte 56"/>
          <p:cNvSpPr txBox="1"/>
          <p:nvPr/>
        </p:nvSpPr>
        <p:spPr>
          <a:xfrm>
            <a:off x="0" y="2086109"/>
            <a:ext cx="539552" cy="461665"/>
          </a:xfrm>
          <a:prstGeom prst="rect">
            <a:avLst/>
          </a:prstGeom>
          <a:noFill/>
        </p:spPr>
        <p:txBody>
          <a:bodyPr wrap="square" rtlCol="0">
            <a:spAutoFit/>
          </a:bodyPr>
          <a:lstStyle/>
          <a:p>
            <a:r>
              <a:rPr lang="fr-FR" sz="2400" dirty="0" smtClean="0">
                <a:ln w="18415" cmpd="sng">
                  <a:solidFill>
                    <a:schemeClr val="tx1"/>
                  </a:solidFill>
                  <a:prstDash val="solid"/>
                </a:ln>
                <a:latin typeface="Cambria" pitchFamily="18" charset="0"/>
              </a:rPr>
              <a:t>Cp</a:t>
            </a:r>
            <a:endParaRPr lang="fr-FR" sz="2400" dirty="0">
              <a:ln w="18415" cmpd="sng">
                <a:solidFill>
                  <a:schemeClr val="tx1"/>
                </a:solidFill>
                <a:prstDash val="solid"/>
              </a:ln>
              <a:latin typeface="Cambria" pitchFamily="18" charset="0"/>
            </a:endParaRPr>
          </a:p>
        </p:txBody>
      </p:sp>
      <p:cxnSp>
        <p:nvCxnSpPr>
          <p:cNvPr id="62" name="Connecteur droit avec flèche 61"/>
          <p:cNvCxnSpPr/>
          <p:nvPr/>
        </p:nvCxnSpPr>
        <p:spPr>
          <a:xfrm flipV="1">
            <a:off x="413792" y="2262714"/>
            <a:ext cx="269776" cy="542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a:off x="409228" y="2426266"/>
            <a:ext cx="139452" cy="2308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a:stCxn id="57" idx="2"/>
          </p:cNvCxnSpPr>
          <p:nvPr/>
        </p:nvCxnSpPr>
        <p:spPr>
          <a:xfrm rot="16200000" flipH="1">
            <a:off x="-434171" y="3251721"/>
            <a:ext cx="1533655" cy="1257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9" name="Accolade ouvrante 2058"/>
          <p:cNvSpPr/>
          <p:nvPr/>
        </p:nvSpPr>
        <p:spPr>
          <a:xfrm rot="17333950">
            <a:off x="457432" y="4547896"/>
            <a:ext cx="293485" cy="270688"/>
          </a:xfrm>
          <a:prstGeom prst="lef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2060" name="ZoneTexte 2059"/>
          <p:cNvSpPr txBox="1"/>
          <p:nvPr/>
        </p:nvSpPr>
        <p:spPr>
          <a:xfrm>
            <a:off x="280020" y="4702742"/>
            <a:ext cx="720080" cy="369332"/>
          </a:xfrm>
          <a:prstGeom prst="rect">
            <a:avLst/>
          </a:prstGeom>
          <a:noFill/>
        </p:spPr>
        <p:txBody>
          <a:bodyPr wrap="square" rtlCol="0">
            <a:spAutoFit/>
          </a:bodyPr>
          <a:lstStyle/>
          <a:p>
            <a:r>
              <a:rPr lang="fr-FR" dirty="0" smtClean="0">
                <a:ln w="18415" cmpd="sng">
                  <a:solidFill>
                    <a:schemeClr val="tx1"/>
                  </a:solidFill>
                  <a:prstDash val="solid"/>
                </a:ln>
                <a:latin typeface="Cambria" pitchFamily="18" charset="0"/>
              </a:rPr>
              <a:t>Gp</a:t>
            </a:r>
            <a:endParaRPr lang="fr-FR" dirty="0">
              <a:ln w="18415" cmpd="sng">
                <a:solidFill>
                  <a:schemeClr val="tx1"/>
                </a:solidFill>
                <a:prstDash val="solid"/>
              </a:ln>
              <a:latin typeface="Cambria" pitchFamily="18" charset="0"/>
            </a:endParaRPr>
          </a:p>
        </p:txBody>
      </p:sp>
      <p:sp>
        <p:nvSpPr>
          <p:cNvPr id="2061" name="ZoneTexte 2060"/>
          <p:cNvSpPr txBox="1"/>
          <p:nvPr/>
        </p:nvSpPr>
        <p:spPr>
          <a:xfrm>
            <a:off x="214282" y="5929330"/>
            <a:ext cx="5715040" cy="803979"/>
          </a:xfrm>
          <a:prstGeom prst="round2DiagRect">
            <a:avLst/>
          </a:prstGeom>
          <a:solidFill>
            <a:schemeClr val="accent4">
              <a:lumMod val="20000"/>
              <a:lumOff val="80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spcBef>
                <a:spcPct val="0"/>
              </a:spcBef>
            </a:pPr>
            <a:r>
              <a:rPr lang="fr-FR" sz="2400" dirty="0" smtClean="0">
                <a:ln w="18415" cmpd="sng">
                  <a:solidFill>
                    <a:schemeClr val="tx1"/>
                  </a:solidFill>
                  <a:prstDash val="solid"/>
                </a:ln>
                <a:solidFill>
                  <a:schemeClr val="tx1"/>
                </a:solidFill>
                <a:latin typeface="Cambria" pitchFamily="18" charset="0"/>
              </a:rPr>
              <a:t>Coupe histologique du testicule au fort grossissement</a:t>
            </a:r>
            <a:endParaRPr lang="fr-FR" sz="2400" dirty="0">
              <a:ln w="18415" cmpd="sng">
                <a:solidFill>
                  <a:schemeClr val="tx1"/>
                </a:solidFill>
                <a:prstDash val="solid"/>
              </a:ln>
              <a:solidFill>
                <a:schemeClr val="tx1"/>
              </a:solidFill>
              <a:latin typeface="Cambria" pitchFamily="18" charset="0"/>
            </a:endParaRPr>
          </a:p>
        </p:txBody>
      </p:sp>
      <p:sp>
        <p:nvSpPr>
          <p:cNvPr id="41" name="ZoneTexte 33"/>
          <p:cNvSpPr txBox="1"/>
          <p:nvPr/>
        </p:nvSpPr>
        <p:spPr>
          <a:xfrm>
            <a:off x="1835696" y="428604"/>
            <a:ext cx="287918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1.1. Anatomie </a:t>
            </a:r>
            <a:r>
              <a:rPr lang="fr-FR" dirty="0" smtClean="0">
                <a:ln w="18415" cmpd="sng">
                  <a:solidFill>
                    <a:sysClr val="windowText" lastClr="000000"/>
                  </a:solidFill>
                  <a:prstDash val="solid"/>
                </a:ln>
                <a:solidFill>
                  <a:sysClr val="windowText" lastClr="000000"/>
                </a:solidFill>
                <a:latin typeface="Cambria" pitchFamily="18" charset="0"/>
              </a:rPr>
              <a:t>et histologie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42" name="ZoneTexte 21"/>
          <p:cNvSpPr txBox="1"/>
          <p:nvPr/>
        </p:nvSpPr>
        <p:spPr>
          <a:xfrm>
            <a:off x="428596" y="428604"/>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4072988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61"/>
                                        </p:tgtEl>
                                        <p:attrNameLst>
                                          <p:attrName>style.visibility</p:attrName>
                                        </p:attrNameLst>
                                      </p:cBhvr>
                                      <p:to>
                                        <p:strVal val="visible"/>
                                      </p:to>
                                    </p:set>
                                    <p:anim calcmode="lin" valueType="num">
                                      <p:cBhvr additive="base">
                                        <p:cTn id="13" dur="500" fill="hold"/>
                                        <p:tgtEl>
                                          <p:spTgt spid="2061"/>
                                        </p:tgtEl>
                                        <p:attrNameLst>
                                          <p:attrName>ppt_x</p:attrName>
                                        </p:attrNameLst>
                                      </p:cBhvr>
                                      <p:tavLst>
                                        <p:tav tm="0">
                                          <p:val>
                                            <p:strVal val="#ppt_x"/>
                                          </p:val>
                                        </p:tav>
                                        <p:tav tm="100000">
                                          <p:val>
                                            <p:strVal val="#ppt_x"/>
                                          </p:val>
                                        </p:tav>
                                      </p:tavLst>
                                    </p:anim>
                                    <p:anim calcmode="lin" valueType="num">
                                      <p:cBhvr additive="base">
                                        <p:cTn id="14" dur="500" fill="hold"/>
                                        <p:tgtEl>
                                          <p:spTgt spid="2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22165"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ZoneTexte 1"/>
          <p:cNvSpPr txBox="1"/>
          <p:nvPr/>
        </p:nvSpPr>
        <p:spPr>
          <a:xfrm>
            <a:off x="3714744" y="785794"/>
            <a:ext cx="1791080" cy="584775"/>
          </a:xfrm>
          <a:prstGeom prst="rect">
            <a:avLst/>
          </a:prstGeom>
          <a:noFill/>
        </p:spPr>
        <p:txBody>
          <a:bodyPr wrap="square" rtlCol="0">
            <a:spAutoFit/>
          </a:bodyPr>
          <a:lstStyle/>
          <a:p>
            <a:r>
              <a:rPr lang="fr-FR" sz="32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Testicule</a:t>
            </a:r>
            <a:endParaRPr lang="fr-FR" sz="3200" dirty="0">
              <a:ln w="18415" cmpd="sng">
                <a:solidFill>
                  <a:schemeClr val="tx1"/>
                </a:solidFill>
                <a:prstDash val="solid"/>
              </a:ln>
              <a:effectLst>
                <a:outerShdw blurRad="63500" dir="3600000" algn="tl" rotWithShape="0">
                  <a:srgbClr val="000000">
                    <a:alpha val="70000"/>
                  </a:srgbClr>
                </a:outerShdw>
              </a:effectLst>
              <a:latin typeface="Cambria" pitchFamily="18" charset="0"/>
            </a:endParaRPr>
          </a:p>
        </p:txBody>
      </p:sp>
      <p:sp>
        <p:nvSpPr>
          <p:cNvPr id="4" name="Accolade ouvrante 3"/>
          <p:cNvSpPr/>
          <p:nvPr/>
        </p:nvSpPr>
        <p:spPr>
          <a:xfrm rot="5400000">
            <a:off x="4418105" y="71303"/>
            <a:ext cx="432048" cy="295232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n w="18415" cmpd="sng">
                <a:solidFill>
                  <a:schemeClr val="tx1"/>
                </a:solidFill>
                <a:prstDash val="solid"/>
              </a:ln>
              <a:latin typeface="Cambria" pitchFamily="18" charset="0"/>
            </a:endParaRPr>
          </a:p>
        </p:txBody>
      </p:sp>
      <p:sp>
        <p:nvSpPr>
          <p:cNvPr id="5" name="ZoneTexte 4"/>
          <p:cNvSpPr txBox="1"/>
          <p:nvPr/>
        </p:nvSpPr>
        <p:spPr>
          <a:xfrm>
            <a:off x="4557156" y="1781831"/>
            <a:ext cx="2754052"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La fonction  endocrine</a:t>
            </a:r>
          </a:p>
          <a:p>
            <a:pPr algn="ctr"/>
            <a:r>
              <a:rPr lang="fr-FR" dirty="0" smtClean="0">
                <a:ln w="18415" cmpd="sng">
                  <a:solidFill>
                    <a:schemeClr val="tx1"/>
                  </a:solidFill>
                  <a:prstDash val="solid"/>
                </a:ln>
                <a:latin typeface="Cambria" pitchFamily="18" charset="0"/>
              </a:rPr>
              <a:t>(</a:t>
            </a:r>
            <a:r>
              <a:rPr lang="fr-FR" dirty="0" err="1" smtClean="0">
                <a:ln w="18415" cmpd="sng">
                  <a:solidFill>
                    <a:schemeClr val="tx1"/>
                  </a:solidFill>
                  <a:prstDash val="solid"/>
                </a:ln>
                <a:latin typeface="Cambria" pitchFamily="18" charset="0"/>
              </a:rPr>
              <a:t>Steroidogenèse</a:t>
            </a:r>
            <a:r>
              <a:rPr lang="fr-FR" dirty="0" smtClean="0">
                <a:ln w="18415" cmpd="sng">
                  <a:solidFill>
                    <a:schemeClr val="tx1"/>
                  </a:solidFill>
                  <a:prstDash val="solid"/>
                </a:ln>
                <a:latin typeface="Cambria" pitchFamily="18" charset="0"/>
              </a:rPr>
              <a:t>)</a:t>
            </a:r>
            <a:endParaRPr lang="fr-FR" dirty="0">
              <a:ln w="18415" cmpd="sng">
                <a:solidFill>
                  <a:schemeClr val="tx1"/>
                </a:solidFill>
                <a:prstDash val="solid"/>
              </a:ln>
              <a:latin typeface="Cambria" pitchFamily="18" charset="0"/>
            </a:endParaRPr>
          </a:p>
        </p:txBody>
      </p:sp>
      <p:sp>
        <p:nvSpPr>
          <p:cNvPr id="6" name="ZoneTexte 5"/>
          <p:cNvSpPr txBox="1"/>
          <p:nvPr/>
        </p:nvSpPr>
        <p:spPr>
          <a:xfrm>
            <a:off x="2163242" y="1763491"/>
            <a:ext cx="2232248" cy="646331"/>
          </a:xfrm>
          <a:prstGeom prst="rect">
            <a:avLst/>
          </a:prstGeom>
          <a:noFill/>
        </p:spPr>
        <p:txBody>
          <a:bodyPr wrap="square" rtlCol="0">
            <a:spAutoFit/>
          </a:bodyPr>
          <a:lstStyle/>
          <a:p>
            <a:pPr algn="ctr"/>
            <a:r>
              <a:rPr lang="fr-FR" dirty="0" smtClean="0">
                <a:ln w="18415" cmpd="sng">
                  <a:solidFill>
                    <a:schemeClr val="tx1"/>
                  </a:solidFill>
                  <a:prstDash val="solid"/>
                </a:ln>
                <a:latin typeface="Cambria" pitchFamily="18" charset="0"/>
              </a:rPr>
              <a:t>La fonction exocrine</a:t>
            </a:r>
          </a:p>
          <a:p>
            <a:pPr algn="ctr"/>
            <a:r>
              <a:rPr lang="fr-FR" dirty="0" smtClean="0">
                <a:ln w="18415" cmpd="sng">
                  <a:solidFill>
                    <a:schemeClr val="tx1"/>
                  </a:solidFill>
                  <a:prstDash val="solid"/>
                </a:ln>
                <a:latin typeface="Cambria" pitchFamily="18" charset="0"/>
              </a:rPr>
              <a:t>(Spermatogenèse)</a:t>
            </a:r>
            <a:endParaRPr lang="fr-FR" dirty="0">
              <a:ln w="18415" cmpd="sng">
                <a:solidFill>
                  <a:schemeClr val="tx1"/>
                </a:solidFill>
                <a:prstDash val="solid"/>
              </a:ln>
              <a:latin typeface="Cambria" pitchFamily="18" charset="0"/>
            </a:endParaRPr>
          </a:p>
        </p:txBody>
      </p:sp>
      <p:sp>
        <p:nvSpPr>
          <p:cNvPr id="11" name="Flèche courbée vers le haut 10"/>
          <p:cNvSpPr/>
          <p:nvPr/>
        </p:nvSpPr>
        <p:spPr>
          <a:xfrm flipH="1">
            <a:off x="3383868" y="2480618"/>
            <a:ext cx="2520280" cy="648072"/>
          </a:xfrm>
          <a:prstGeom prst="curvedUpArrow">
            <a:avLst>
              <a:gd name="adj1" fmla="val 25000"/>
              <a:gd name="adj2" fmla="val 69080"/>
              <a:gd name="adj3" fmla="val 2289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15" name="Rectangle à coins arrondis 14"/>
          <p:cNvSpPr/>
          <p:nvPr/>
        </p:nvSpPr>
        <p:spPr>
          <a:xfrm>
            <a:off x="402709" y="3429000"/>
            <a:ext cx="2755256" cy="50405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Prolifération mitotique </a:t>
            </a:r>
          </a:p>
        </p:txBody>
      </p:sp>
      <p:sp>
        <p:nvSpPr>
          <p:cNvPr id="44" name="Rectangle à coins arrondis 43"/>
          <p:cNvSpPr/>
          <p:nvPr/>
        </p:nvSpPr>
        <p:spPr>
          <a:xfrm>
            <a:off x="383816" y="5013176"/>
            <a:ext cx="2755256" cy="50405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err="1">
                <a:ln w="18415" cmpd="sng">
                  <a:solidFill>
                    <a:schemeClr val="tx1"/>
                  </a:solidFill>
                  <a:prstDash val="solid"/>
                </a:ln>
                <a:solidFill>
                  <a:schemeClr val="tx1"/>
                </a:solidFill>
                <a:latin typeface="Cambria" pitchFamily="18" charset="0"/>
              </a:rPr>
              <a:t>Cytodifférentiation</a:t>
            </a:r>
            <a:endParaRPr lang="fr-FR" dirty="0">
              <a:ln w="18415" cmpd="sng">
                <a:solidFill>
                  <a:schemeClr val="tx1"/>
                </a:solidFill>
                <a:prstDash val="solid"/>
              </a:ln>
              <a:solidFill>
                <a:schemeClr val="tx1"/>
              </a:solidFill>
              <a:latin typeface="Cambria" pitchFamily="18" charset="0"/>
            </a:endParaRPr>
          </a:p>
        </p:txBody>
      </p:sp>
      <p:sp>
        <p:nvSpPr>
          <p:cNvPr id="45" name="Rectangle à coins arrondis 44"/>
          <p:cNvSpPr/>
          <p:nvPr/>
        </p:nvSpPr>
        <p:spPr>
          <a:xfrm>
            <a:off x="383816" y="4237856"/>
            <a:ext cx="2755256" cy="50405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Division méiotique </a:t>
            </a:r>
          </a:p>
        </p:txBody>
      </p:sp>
      <p:sp>
        <p:nvSpPr>
          <p:cNvPr id="18" name="Flèche courbée vers la droite 17"/>
          <p:cNvSpPr/>
          <p:nvPr/>
        </p:nvSpPr>
        <p:spPr>
          <a:xfrm rot="2706269">
            <a:off x="1142658" y="1600814"/>
            <a:ext cx="527129" cy="1818126"/>
          </a:xfrm>
          <a:prstGeom prst="curv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47" name="Rectangle à coins arrondis 46"/>
          <p:cNvSpPr/>
          <p:nvPr/>
        </p:nvSpPr>
        <p:spPr>
          <a:xfrm>
            <a:off x="5710233" y="3429000"/>
            <a:ext cx="2755256" cy="571504"/>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des </a:t>
            </a:r>
            <a:r>
              <a:rPr lang="fr-FR" dirty="0" smtClean="0">
                <a:ln w="18415" cmpd="sng">
                  <a:solidFill>
                    <a:schemeClr val="tx1"/>
                  </a:solidFill>
                  <a:prstDash val="solid"/>
                </a:ln>
                <a:solidFill>
                  <a:schemeClr val="tx1"/>
                </a:solidFill>
                <a:latin typeface="Cambria" pitchFamily="18" charset="0"/>
              </a:rPr>
              <a:t>androgènes</a:t>
            </a:r>
            <a:endParaRPr lang="fr-FR" dirty="0">
              <a:ln w="18415" cmpd="sng">
                <a:solidFill>
                  <a:schemeClr val="tx1"/>
                </a:solidFill>
                <a:prstDash val="solid"/>
              </a:ln>
              <a:solidFill>
                <a:schemeClr val="tx1"/>
              </a:solidFill>
              <a:latin typeface="Cambria" pitchFamily="18" charset="0"/>
            </a:endParaRPr>
          </a:p>
        </p:txBody>
      </p:sp>
      <p:sp>
        <p:nvSpPr>
          <p:cNvPr id="48" name="Rectangle à coins arrondis 47"/>
          <p:cNvSpPr/>
          <p:nvPr/>
        </p:nvSpPr>
        <p:spPr>
          <a:xfrm>
            <a:off x="5710233" y="5013176"/>
            <a:ext cx="2755256" cy="1152128"/>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de l’inhibine, l’</a:t>
            </a:r>
            <a:r>
              <a:rPr lang="fr-FR" dirty="0" err="1">
                <a:ln w="18415" cmpd="sng">
                  <a:solidFill>
                    <a:schemeClr val="tx1"/>
                  </a:solidFill>
                  <a:prstDash val="solid"/>
                </a:ln>
                <a:solidFill>
                  <a:schemeClr val="tx1"/>
                </a:solidFill>
                <a:latin typeface="Cambria" pitchFamily="18" charset="0"/>
              </a:rPr>
              <a:t>activine</a:t>
            </a:r>
            <a:r>
              <a:rPr lang="fr-FR" dirty="0">
                <a:ln w="18415" cmpd="sng">
                  <a:solidFill>
                    <a:schemeClr val="tx1"/>
                  </a:solidFill>
                  <a:prstDash val="solid"/>
                </a:ln>
                <a:solidFill>
                  <a:schemeClr val="tx1"/>
                </a:solidFill>
                <a:latin typeface="Cambria" pitchFamily="18" charset="0"/>
              </a:rPr>
              <a:t>, l’</a:t>
            </a:r>
            <a:r>
              <a:rPr lang="fr-FR" dirty="0" err="1">
                <a:ln w="18415" cmpd="sng">
                  <a:solidFill>
                    <a:schemeClr val="tx1"/>
                  </a:solidFill>
                  <a:prstDash val="solid"/>
                </a:ln>
                <a:solidFill>
                  <a:schemeClr val="tx1"/>
                </a:solidFill>
                <a:latin typeface="Cambria" pitchFamily="18" charset="0"/>
              </a:rPr>
              <a:t>ocytocyne</a:t>
            </a:r>
            <a:r>
              <a:rPr lang="fr-FR" dirty="0">
                <a:ln w="18415" cmpd="sng">
                  <a:solidFill>
                    <a:schemeClr val="tx1"/>
                  </a:solidFill>
                  <a:prstDash val="solid"/>
                </a:ln>
                <a:solidFill>
                  <a:schemeClr val="tx1"/>
                </a:solidFill>
                <a:latin typeface="Cambria" pitchFamily="18" charset="0"/>
              </a:rPr>
              <a:t> et </a:t>
            </a:r>
            <a:r>
              <a:rPr lang="fr-FR" dirty="0" err="1">
                <a:ln w="18415" cmpd="sng">
                  <a:solidFill>
                    <a:schemeClr val="tx1"/>
                  </a:solidFill>
                  <a:prstDash val="solid"/>
                </a:ln>
                <a:solidFill>
                  <a:schemeClr val="tx1"/>
                </a:solidFill>
                <a:latin typeface="Cambria" pitchFamily="18" charset="0"/>
              </a:rPr>
              <a:t>relaxin</a:t>
            </a:r>
            <a:r>
              <a:rPr lang="fr-FR" dirty="0">
                <a:ln w="18415" cmpd="sng">
                  <a:solidFill>
                    <a:schemeClr val="tx1"/>
                  </a:solidFill>
                  <a:prstDash val="solid"/>
                </a:ln>
                <a:solidFill>
                  <a:schemeClr val="tx1"/>
                </a:solidFill>
                <a:latin typeface="Cambria" pitchFamily="18" charset="0"/>
              </a:rPr>
              <a:t> </a:t>
            </a:r>
            <a:r>
              <a:rPr lang="fr-FR" dirty="0" err="1">
                <a:ln w="18415" cmpd="sng">
                  <a:solidFill>
                    <a:schemeClr val="tx1"/>
                  </a:solidFill>
                  <a:prstDash val="solid"/>
                </a:ln>
                <a:solidFill>
                  <a:schemeClr val="tx1"/>
                </a:solidFill>
                <a:latin typeface="Cambria" pitchFamily="18" charset="0"/>
              </a:rPr>
              <a:t>like</a:t>
            </a:r>
            <a:r>
              <a:rPr lang="fr-FR" dirty="0">
                <a:ln w="18415" cmpd="sng">
                  <a:solidFill>
                    <a:schemeClr val="tx1"/>
                  </a:solidFill>
                  <a:prstDash val="solid"/>
                </a:ln>
                <a:solidFill>
                  <a:schemeClr val="tx1"/>
                </a:solidFill>
                <a:latin typeface="Cambria" pitchFamily="18" charset="0"/>
              </a:rPr>
              <a:t> factor (RLF)</a:t>
            </a:r>
          </a:p>
        </p:txBody>
      </p:sp>
      <p:sp>
        <p:nvSpPr>
          <p:cNvPr id="49" name="Rectangle à coins arrondis 48"/>
          <p:cNvSpPr/>
          <p:nvPr/>
        </p:nvSpPr>
        <p:spPr>
          <a:xfrm>
            <a:off x="5710233" y="4237856"/>
            <a:ext cx="2755256" cy="548466"/>
          </a:xfrm>
          <a:prstGeom prst="roundRect">
            <a:avLst/>
          </a:prstGeom>
          <a:ln>
            <a:solidFill>
              <a:schemeClr val="accent1">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La biosynthèse </a:t>
            </a:r>
            <a:r>
              <a:rPr lang="fr-FR" dirty="0" smtClean="0">
                <a:ln w="18415" cmpd="sng">
                  <a:solidFill>
                    <a:schemeClr val="tx1"/>
                  </a:solidFill>
                  <a:prstDash val="solid"/>
                </a:ln>
                <a:solidFill>
                  <a:schemeClr val="tx1"/>
                </a:solidFill>
                <a:latin typeface="Cambria" pitchFamily="18" charset="0"/>
              </a:rPr>
              <a:t>des </a:t>
            </a:r>
            <a:r>
              <a:rPr lang="fr-FR" dirty="0">
                <a:ln w="18415" cmpd="sng">
                  <a:solidFill>
                    <a:schemeClr val="tx1"/>
                  </a:solidFill>
                  <a:prstDash val="solid"/>
                </a:ln>
                <a:solidFill>
                  <a:schemeClr val="tx1"/>
                </a:solidFill>
                <a:latin typeface="Cambria" pitchFamily="18" charset="0"/>
              </a:rPr>
              <a:t>œstrogènes</a:t>
            </a:r>
          </a:p>
        </p:txBody>
      </p:sp>
      <p:sp>
        <p:nvSpPr>
          <p:cNvPr id="52" name="Flèche courbée vers la droite 51"/>
          <p:cNvSpPr/>
          <p:nvPr/>
        </p:nvSpPr>
        <p:spPr>
          <a:xfrm rot="19233886" flipH="1">
            <a:off x="7580953" y="1651487"/>
            <a:ext cx="441435" cy="1710752"/>
          </a:xfrm>
          <a:prstGeom prst="curv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ln w="18415" cmpd="sng">
                <a:solidFill>
                  <a:schemeClr val="tx1"/>
                </a:solidFill>
                <a:prstDash val="solid"/>
              </a:ln>
              <a:solidFill>
                <a:schemeClr val="tx1"/>
              </a:solidFill>
              <a:latin typeface="Cambria" pitchFamily="18" charset="0"/>
            </a:endParaRPr>
          </a:p>
        </p:txBody>
      </p:sp>
      <p:sp>
        <p:nvSpPr>
          <p:cNvPr id="24" name="ZoneTexte 33"/>
          <p:cNvSpPr txBox="1"/>
          <p:nvPr/>
        </p:nvSpPr>
        <p:spPr>
          <a:xfrm>
            <a:off x="2192886" y="416462"/>
            <a:ext cx="180761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1.2. Physiologie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5" name="ZoneTexte 21"/>
          <p:cNvSpPr txBox="1"/>
          <p:nvPr/>
        </p:nvSpPr>
        <p:spPr>
          <a:xfrm>
            <a:off x="785786" y="416462"/>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1136716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animBg="1"/>
      <p:bldP spid="45" grpId="0" animBg="1"/>
      <p:bldP spid="18" grpId="0" animBg="1"/>
      <p:bldP spid="47" grpId="0" animBg="1"/>
      <p:bldP spid="48" grpId="0" animBg="1"/>
      <p:bldP spid="49" grpId="0" animBg="1"/>
      <p:bldP spid="5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s.jpg"/>
          <p:cNvPicPr>
            <a:picLocks noChangeAspect="1"/>
          </p:cNvPicPr>
          <p:nvPr/>
        </p:nvPicPr>
        <p:blipFill>
          <a:blip r:embed="rId3" cstate="print">
            <a:duotone>
              <a:schemeClr val="accent5">
                <a:shade val="45000"/>
                <a:satMod val="135000"/>
              </a:schemeClr>
              <a:prstClr val="white"/>
            </a:duotone>
            <a:lum bright="4000" contrast="3000"/>
          </a:blip>
          <a:stretch>
            <a:fillRect/>
          </a:stretch>
        </p:blipFill>
        <p:spPr>
          <a:xfrm>
            <a:off x="0" y="0"/>
            <a:ext cx="9155784" cy="6858000"/>
          </a:xfrm>
          <a:prstGeom prst="rect">
            <a:avLst/>
          </a:prstGeom>
          <a:effectLst>
            <a:outerShdw blurRad="228600" dist="50800" dir="14400000" algn="ctr" rotWithShape="0">
              <a:srgbClr val="000000">
                <a:alpha val="34000"/>
              </a:srgbClr>
            </a:outerShdw>
          </a:effectLst>
        </p:spPr>
      </p:pic>
      <p:sp>
        <p:nvSpPr>
          <p:cNvPr id="36" name="Rectangle 35"/>
          <p:cNvSpPr/>
          <p:nvPr/>
        </p:nvSpPr>
        <p:spPr>
          <a:xfrm>
            <a:off x="6948264" y="0"/>
            <a:ext cx="115212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err="1" smtClean="0">
                <a:solidFill>
                  <a:schemeClr val="bg1">
                    <a:lumMod val="95000"/>
                  </a:schemeClr>
                </a:solidFill>
                <a:latin typeface="Palatino Linotype" pitchFamily="18" charset="0"/>
              </a:rPr>
              <a:t>Discu</a:t>
            </a:r>
            <a:endParaRPr lang="fr-FR" sz="2100" b="1" i="1" dirty="0" smtClean="0">
              <a:solidFill>
                <a:schemeClr val="bg1">
                  <a:lumMod val="95000"/>
                </a:schemeClr>
              </a:solidFill>
              <a:latin typeface="Palatino Linotype" pitchFamily="18" charset="0"/>
            </a:endParaRPr>
          </a:p>
        </p:txBody>
      </p:sp>
      <p:sp>
        <p:nvSpPr>
          <p:cNvPr id="37" name="Rectangle 36"/>
          <p:cNvSpPr/>
          <p:nvPr/>
        </p:nvSpPr>
        <p:spPr>
          <a:xfrm>
            <a:off x="5364088" y="0"/>
            <a:ext cx="158417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8100392" y="0"/>
            <a:ext cx="104360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a:t>
            </a:r>
            <a:endParaRPr lang="fr-FR" sz="2100" b="1" i="1" dirty="0">
              <a:solidFill>
                <a:schemeClr val="bg1">
                  <a:lumMod val="95000"/>
                </a:schemeClr>
              </a:solidFill>
              <a:latin typeface="Palatino Linotype" pitchFamily="18" charset="0"/>
            </a:endParaRPr>
          </a:p>
        </p:txBody>
      </p:sp>
      <p:sp>
        <p:nvSpPr>
          <p:cNvPr id="39" name="Rectangle 38"/>
          <p:cNvSpPr/>
          <p:nvPr/>
        </p:nvSpPr>
        <p:spPr>
          <a:xfrm>
            <a:off x="-22165" y="0"/>
            <a:ext cx="849749"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a:t>
            </a:r>
            <a:endParaRPr lang="fr-FR" sz="2100" b="1" i="1" dirty="0">
              <a:solidFill>
                <a:schemeClr val="tx1"/>
              </a:solidFill>
              <a:latin typeface="Palatino Linotype" pitchFamily="18" charset="0"/>
            </a:endParaRPr>
          </a:p>
        </p:txBody>
      </p:sp>
      <p:sp>
        <p:nvSpPr>
          <p:cNvPr id="40" name="Rectangle 39"/>
          <p:cNvSpPr/>
          <p:nvPr/>
        </p:nvSpPr>
        <p:spPr>
          <a:xfrm>
            <a:off x="3923928" y="0"/>
            <a:ext cx="14401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a:t>
            </a:r>
            <a:endParaRPr lang="fr-FR" sz="2100" b="1" i="1" dirty="0">
              <a:solidFill>
                <a:schemeClr val="bg1">
                  <a:lumMod val="95000"/>
                </a:schemeClr>
              </a:solidFill>
              <a:latin typeface="Palatino Linotype" pitchFamily="18" charset="0"/>
            </a:endParaRPr>
          </a:p>
        </p:txBody>
      </p:sp>
      <p:sp>
        <p:nvSpPr>
          <p:cNvPr id="8" name="Rectangle 7"/>
          <p:cNvSpPr/>
          <p:nvPr/>
        </p:nvSpPr>
        <p:spPr>
          <a:xfrm>
            <a:off x="827584" y="0"/>
            <a:ext cx="3096344" cy="42860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Rappels bibliographiques</a:t>
            </a:r>
            <a:endParaRPr lang="fr-FR" sz="2000" b="1" i="1" dirty="0">
              <a:solidFill>
                <a:schemeClr val="bg1">
                  <a:lumMod val="95000"/>
                </a:schemeClr>
              </a:solidFill>
              <a:latin typeface="Palatino Linotype" pitchFamily="18" charset="0"/>
            </a:endParaRPr>
          </a:p>
        </p:txBody>
      </p:sp>
      <p:sp>
        <p:nvSpPr>
          <p:cNvPr id="2" name="ZoneTexte 1"/>
          <p:cNvSpPr txBox="1"/>
          <p:nvPr/>
        </p:nvSpPr>
        <p:spPr>
          <a:xfrm>
            <a:off x="4643438" y="642918"/>
            <a:ext cx="4000528" cy="60007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rPr>
              <a:t>LA FONCTION EXOCRINE</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5" name="Rectangle à coins arrondis 14"/>
          <p:cNvSpPr/>
          <p:nvPr/>
        </p:nvSpPr>
        <p:spPr>
          <a:xfrm>
            <a:off x="179512" y="2491140"/>
            <a:ext cx="2755256" cy="504056"/>
          </a:xfrm>
          <a:prstGeom prst="roundRect">
            <a:avLst/>
          </a:prstGeom>
          <a:ln>
            <a:solidFill>
              <a:schemeClr val="accent4">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Prolifération mitotique </a:t>
            </a:r>
          </a:p>
        </p:txBody>
      </p:sp>
      <p:sp>
        <p:nvSpPr>
          <p:cNvPr id="44" name="Rectangle à coins arrondis 43"/>
          <p:cNvSpPr/>
          <p:nvPr/>
        </p:nvSpPr>
        <p:spPr>
          <a:xfrm>
            <a:off x="197467" y="4203449"/>
            <a:ext cx="2755256" cy="504056"/>
          </a:xfrm>
          <a:prstGeom prst="roundRect">
            <a:avLst/>
          </a:prstGeom>
          <a:ln>
            <a:solidFill>
              <a:schemeClr val="accent4">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err="1">
                <a:ln w="18415" cmpd="sng">
                  <a:solidFill>
                    <a:schemeClr val="tx1"/>
                  </a:solidFill>
                  <a:prstDash val="solid"/>
                </a:ln>
                <a:solidFill>
                  <a:schemeClr val="tx1"/>
                </a:solidFill>
                <a:latin typeface="Cambria" pitchFamily="18" charset="0"/>
              </a:rPr>
              <a:t>Cytodifférentiation</a:t>
            </a:r>
            <a:endParaRPr lang="fr-FR" dirty="0">
              <a:ln w="18415" cmpd="sng">
                <a:solidFill>
                  <a:schemeClr val="tx1"/>
                </a:solidFill>
                <a:prstDash val="solid"/>
              </a:ln>
              <a:solidFill>
                <a:schemeClr val="tx1"/>
              </a:solidFill>
              <a:latin typeface="Cambria" pitchFamily="18" charset="0"/>
            </a:endParaRPr>
          </a:p>
        </p:txBody>
      </p:sp>
      <p:sp>
        <p:nvSpPr>
          <p:cNvPr id="45" name="Rectangle à coins arrondis 44"/>
          <p:cNvSpPr/>
          <p:nvPr/>
        </p:nvSpPr>
        <p:spPr>
          <a:xfrm>
            <a:off x="179512" y="3330280"/>
            <a:ext cx="2755256" cy="504056"/>
          </a:xfrm>
          <a:prstGeom prst="roundRect">
            <a:avLst/>
          </a:prstGeom>
          <a:ln>
            <a:solidFill>
              <a:schemeClr val="accent4">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a:ln w="18415" cmpd="sng">
                  <a:solidFill>
                    <a:schemeClr val="tx1"/>
                  </a:solidFill>
                  <a:prstDash val="solid"/>
                </a:ln>
                <a:solidFill>
                  <a:schemeClr val="tx1"/>
                </a:solidFill>
                <a:latin typeface="Cambria" pitchFamily="18" charset="0"/>
              </a:rPr>
              <a:t>Division méiotique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84053" y="1486808"/>
            <a:ext cx="5877235" cy="4750504"/>
          </a:xfrm>
          <a:prstGeom prst="rect">
            <a:avLst/>
          </a:prstGeom>
          <a:noFill/>
          <a:ln>
            <a:solidFill>
              <a:schemeClr val="tx2">
                <a:lumMod val="60000"/>
                <a:lumOff val="4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7" name="Connecteur droit avec flèche 6"/>
          <p:cNvCxnSpPr/>
          <p:nvPr/>
        </p:nvCxnSpPr>
        <p:spPr>
          <a:xfrm>
            <a:off x="3084053" y="6237312"/>
            <a:ext cx="1847987" cy="0"/>
          </a:xfrm>
          <a:prstGeom prst="straightConnector1">
            <a:avLst/>
          </a:prstGeom>
          <a:ln w="28575">
            <a:headEnd type="arrow"/>
            <a:tailEnd type="arrow"/>
          </a:ln>
        </p:spPr>
        <p:style>
          <a:lnRef idx="1">
            <a:schemeClr val="accent3"/>
          </a:lnRef>
          <a:fillRef idx="0">
            <a:schemeClr val="accent3"/>
          </a:fillRef>
          <a:effectRef idx="0">
            <a:schemeClr val="accent3"/>
          </a:effectRef>
          <a:fontRef idx="minor">
            <a:schemeClr val="tx1"/>
          </a:fontRef>
        </p:style>
      </p:cxnSp>
      <p:cxnSp>
        <p:nvCxnSpPr>
          <p:cNvPr id="28" name="Connecteur droit avec flèche 27"/>
          <p:cNvCxnSpPr/>
          <p:nvPr/>
        </p:nvCxnSpPr>
        <p:spPr>
          <a:xfrm>
            <a:off x="4932040" y="6237312"/>
            <a:ext cx="923993"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30" name="Connecteur droit avec flèche 29"/>
          <p:cNvCxnSpPr/>
          <p:nvPr/>
        </p:nvCxnSpPr>
        <p:spPr>
          <a:xfrm>
            <a:off x="5844251" y="6253520"/>
            <a:ext cx="815981" cy="0"/>
          </a:xfrm>
          <a:prstGeom prst="straightConnector1">
            <a:avLst/>
          </a:prstGeom>
          <a:ln w="28575">
            <a:headEnd type="arrow"/>
            <a:tailEnd type="arrow"/>
          </a:ln>
        </p:spPr>
        <p:style>
          <a:lnRef idx="1">
            <a:schemeClr val="accent5"/>
          </a:lnRef>
          <a:fillRef idx="0">
            <a:schemeClr val="accent5"/>
          </a:fillRef>
          <a:effectRef idx="0">
            <a:schemeClr val="accent5"/>
          </a:effectRef>
          <a:fontRef idx="minor">
            <a:schemeClr val="tx1"/>
          </a:fontRef>
        </p:style>
      </p:cxnSp>
      <p:sp>
        <p:nvSpPr>
          <p:cNvPr id="19" name="ZoneTexte 33"/>
          <p:cNvSpPr txBox="1"/>
          <p:nvPr/>
        </p:nvSpPr>
        <p:spPr>
          <a:xfrm>
            <a:off x="2192886" y="416462"/>
            <a:ext cx="1807610" cy="369332"/>
          </a:xfrm>
          <a:prstGeom prst="rect">
            <a:avLst/>
          </a:prstGeom>
          <a:solidFill>
            <a:schemeClr val="tx2">
              <a:lumMod val="20000"/>
              <a:lumOff val="80000"/>
            </a:schemeClr>
          </a:solidFill>
          <a:ln>
            <a:solidFill>
              <a:srgbClr val="00206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r-FR" dirty="0" smtClean="0">
                <a:ln w="18415" cmpd="sng">
                  <a:solidFill>
                    <a:sysClr val="windowText" lastClr="000000"/>
                  </a:solidFill>
                  <a:prstDash val="solid"/>
                </a:ln>
                <a:solidFill>
                  <a:sysClr val="windowText" lastClr="000000"/>
                </a:solidFill>
                <a:latin typeface="Cambria" pitchFamily="18" charset="0"/>
              </a:rPr>
              <a:t>1.2. Physiologie</a:t>
            </a:r>
            <a:endParaRPr lang="fr-FR" dirty="0">
              <a:ln w="18415" cmpd="sng">
                <a:solidFill>
                  <a:sysClr val="windowText" lastClr="000000"/>
                </a:solidFill>
                <a:prstDash val="solid"/>
              </a:ln>
              <a:solidFill>
                <a:sysClr val="windowText" lastClr="000000"/>
              </a:solidFill>
              <a:latin typeface="Cambria" pitchFamily="18" charset="0"/>
            </a:endParaRPr>
          </a:p>
        </p:txBody>
      </p:sp>
      <p:sp>
        <p:nvSpPr>
          <p:cNvPr id="20" name="ZoneTexte 21"/>
          <p:cNvSpPr txBox="1"/>
          <p:nvPr/>
        </p:nvSpPr>
        <p:spPr>
          <a:xfrm>
            <a:off x="785786" y="416462"/>
            <a:ext cx="1390863" cy="369332"/>
          </a:xfrm>
          <a:prstGeom prst="rect">
            <a:avLst/>
          </a:prstGeom>
          <a:solidFill>
            <a:schemeClr val="accent4">
              <a:lumMod val="20000"/>
              <a:lumOff val="80000"/>
            </a:schemeClr>
          </a:solidFill>
          <a:ln>
            <a:solidFill>
              <a:srgbClr val="002060"/>
            </a:solidFill>
          </a:ln>
          <a:effectLst>
            <a:outerShdw blurRad="44450" dist="27940" dir="5400000" algn="ctr">
              <a:srgbClr val="000000">
                <a:alpha val="32000"/>
              </a:srgbClr>
            </a:outerShdw>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smtClean="0">
                <a:ln w="18415" cmpd="sng">
                  <a:solidFill>
                    <a:sysClr val="windowText" lastClr="000000"/>
                  </a:solidFill>
                  <a:prstDash val="solid"/>
                </a:ln>
                <a:solidFill>
                  <a:sysClr val="windowText" lastClr="000000"/>
                </a:solidFill>
                <a:latin typeface="Cambria" pitchFamily="18" charset="0"/>
              </a:rPr>
              <a:t>1.Testicule</a:t>
            </a:r>
            <a:endParaRPr lang="fr-FR" dirty="0">
              <a:ln w="18415" cmpd="sng">
                <a:solidFill>
                  <a:sysClr val="windowText" lastClr="000000"/>
                </a:solidFill>
                <a:prstDash val="solid"/>
              </a:ln>
              <a:solidFill>
                <a:sysClr val="windowText" lastClr="000000"/>
              </a:solidFill>
              <a:latin typeface="Cambria" pitchFamily="18" charset="0"/>
            </a:endParaRPr>
          </a:p>
        </p:txBody>
      </p:sp>
    </p:spTree>
    <p:extLst>
      <p:ext uri="{BB962C8B-B14F-4D97-AF65-F5344CB8AC3E}">
        <p14:creationId xmlns:p14="http://schemas.microsoft.com/office/powerpoint/2010/main" xmlns="" val="20194672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withEffect">
                                  <p:stCondLst>
                                    <p:cond delay="0"/>
                                  </p:stCondLst>
                                  <p:childTnLst>
                                    <p:anim calcmode="discrete" valueType="str">
                                      <p:cBhvr>
                                        <p:cTn id="6" dur="5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5"/>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45"/>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28"/>
                                        </p:tgtEl>
                                        <p:attrNameLst>
                                          <p:attrName>r</p:attrName>
                                        </p:attrNameLst>
                                      </p:cBhvr>
                                    </p:animRot>
                                    <p:animRot by="-240000">
                                      <p:cBhvr>
                                        <p:cTn id="27" dur="200" fill="hold">
                                          <p:stCondLst>
                                            <p:cond delay="200"/>
                                          </p:stCondLst>
                                        </p:cTn>
                                        <p:tgtEl>
                                          <p:spTgt spid="28"/>
                                        </p:tgtEl>
                                        <p:attrNameLst>
                                          <p:attrName>r</p:attrName>
                                        </p:attrNameLst>
                                      </p:cBhvr>
                                    </p:animRot>
                                    <p:animRot by="240000">
                                      <p:cBhvr>
                                        <p:cTn id="28" dur="200" fill="hold">
                                          <p:stCondLst>
                                            <p:cond delay="400"/>
                                          </p:stCondLst>
                                        </p:cTn>
                                        <p:tgtEl>
                                          <p:spTgt spid="28"/>
                                        </p:tgtEl>
                                        <p:attrNameLst>
                                          <p:attrName>r</p:attrName>
                                        </p:attrNameLst>
                                      </p:cBhvr>
                                    </p:animRot>
                                    <p:animRot by="-240000">
                                      <p:cBhvr>
                                        <p:cTn id="29" dur="200" fill="hold">
                                          <p:stCondLst>
                                            <p:cond delay="600"/>
                                          </p:stCondLst>
                                        </p:cTn>
                                        <p:tgtEl>
                                          <p:spTgt spid="28"/>
                                        </p:tgtEl>
                                        <p:attrNameLst>
                                          <p:attrName>r</p:attrName>
                                        </p:attrNameLst>
                                      </p:cBhvr>
                                    </p:animRot>
                                    <p:animRot by="120000">
                                      <p:cBhvr>
                                        <p:cTn id="30" dur="200" fill="hold">
                                          <p:stCondLst>
                                            <p:cond delay="800"/>
                                          </p:stCondLst>
                                        </p:cTn>
                                        <p:tgtEl>
                                          <p:spTgt spid="2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0" nodeType="clickEffect">
                                  <p:stCondLst>
                                    <p:cond delay="0"/>
                                  </p:stCondLst>
                                  <p:childTnLst>
                                    <p:animScale>
                                      <p:cBhvr>
                                        <p:cTn id="34" dur="2000" fill="hold"/>
                                        <p:tgtEl>
                                          <p:spTgt spid="44"/>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animBg="1"/>
      <p:bldP spid="45"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2801</TotalTime>
  <Words>1610</Words>
  <Application>Microsoft Office PowerPoint</Application>
  <PresentationFormat>On-screen Show (4:3)</PresentationFormat>
  <Paragraphs>538</Paragraphs>
  <Slides>36</Slides>
  <Notes>23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L’appareil reproducteur du rat Wistar mâle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wisss</dc:creator>
  <cp:lastModifiedBy>wisss</cp:lastModifiedBy>
  <cp:revision>147</cp:revision>
  <dcterms:created xsi:type="dcterms:W3CDTF">2015-05-18T14:57:48Z</dcterms:created>
  <dcterms:modified xsi:type="dcterms:W3CDTF">2015-06-12T22:03:18Z</dcterms:modified>
</cp:coreProperties>
</file>