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diagrams/layout8.xml" ContentType="application/vnd.openxmlformats-officedocument.drawingml.diagramLayout+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diagrams/data9.xml" ContentType="application/vnd.openxmlformats-officedocument.drawingml.diagramData+xml"/>
  <Override PartName="/ppt/notesSlides/notesSlide24.xml" ContentType="application/vnd.openxmlformats-officedocument.presentationml.notesSlide+xml"/>
  <Override PartName="/ppt/diagrams/data10.xml" ContentType="application/vnd.openxmlformats-officedocument.drawingml.diagramData+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diagrams/data7.xml" ContentType="application/vnd.openxmlformats-officedocument.drawingml.diagramData+xml"/>
  <Override PartName="/ppt/notesSlides/notesSlide22.xml" ContentType="application/vnd.openxmlformats-officedocument.presentationml.notesSlide+xml"/>
  <Override PartName="/ppt/diagrams/colors9.xml" ContentType="application/vnd.openxmlformats-officedocument.drawingml.diagramColors+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diagrams/colors7.xml" ContentType="application/vnd.openxmlformats-officedocument.drawingml.diagramColors+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98" r:id="rId3"/>
    <p:sldId id="326" r:id="rId4"/>
    <p:sldId id="258" r:id="rId5"/>
    <p:sldId id="274" r:id="rId6"/>
    <p:sldId id="275" r:id="rId7"/>
    <p:sldId id="302" r:id="rId8"/>
    <p:sldId id="321" r:id="rId9"/>
    <p:sldId id="322" r:id="rId10"/>
    <p:sldId id="314" r:id="rId11"/>
    <p:sldId id="315" r:id="rId12"/>
    <p:sldId id="316" r:id="rId13"/>
    <p:sldId id="317" r:id="rId14"/>
    <p:sldId id="319" r:id="rId15"/>
    <p:sldId id="301" r:id="rId16"/>
    <p:sldId id="310" r:id="rId17"/>
    <p:sldId id="311" r:id="rId18"/>
    <p:sldId id="312" r:id="rId19"/>
    <p:sldId id="262" r:id="rId20"/>
    <p:sldId id="260" r:id="rId21"/>
    <p:sldId id="271" r:id="rId22"/>
    <p:sldId id="282" r:id="rId23"/>
    <p:sldId id="276" r:id="rId24"/>
    <p:sldId id="279" r:id="rId25"/>
    <p:sldId id="281" r:id="rId26"/>
    <p:sldId id="284" r:id="rId27"/>
    <p:sldId id="277" r:id="rId28"/>
    <p:sldId id="280" r:id="rId29"/>
    <p:sldId id="283" r:id="rId30"/>
    <p:sldId id="285" r:id="rId31"/>
    <p:sldId id="286" r:id="rId32"/>
    <p:sldId id="264" r:id="rId33"/>
    <p:sldId id="287" r:id="rId34"/>
    <p:sldId id="289" r:id="rId35"/>
    <p:sldId id="297" r:id="rId36"/>
    <p:sldId id="295" r:id="rId37"/>
    <p:sldId id="292" r:id="rId38"/>
    <p:sldId id="296" r:id="rId39"/>
    <p:sldId id="323" r:id="rId40"/>
    <p:sldId id="268" r:id="rId41"/>
    <p:sldId id="325" r:id="rId42"/>
    <p:sldId id="270"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0066"/>
    <a:srgbClr val="FF9999"/>
    <a:srgbClr val="FFCCCC"/>
    <a:srgbClr val="CCFFFF"/>
    <a:srgbClr val="99FFCC"/>
    <a:srgbClr val="FF9900"/>
    <a:srgbClr val="66CCFF"/>
    <a:srgbClr val="6600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386" autoAdjust="0"/>
    <p:restoredTop sz="96416" autoAdjust="0"/>
  </p:normalViewPr>
  <p:slideViewPr>
    <p:cSldViewPr>
      <p:cViewPr>
        <p:scale>
          <a:sx n="59" d="100"/>
          <a:sy n="59" d="100"/>
        </p:scale>
        <p:origin x="-1086"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image" Target="../media/image42.png"/></Relationships>
</file>

<file path=ppt/diagrams/_rels/data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png"/><Relationship Id="rId4" Type="http://schemas.openxmlformats.org/officeDocument/2006/relationships/image" Target="../media/image31.jpeg"/></Relationships>
</file>

<file path=ppt/diagrams/_rels/data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 Id="rId4" Type="http://schemas.openxmlformats.org/officeDocument/2006/relationships/image" Target="../media/image45.jpeg"/></Relationships>
</file>

<file path=ppt/diagrams/_rels/data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 Id="rId4" Type="http://schemas.openxmlformats.org/officeDocument/2006/relationships/image" Target="../media/image45.jpeg"/></Relationships>
</file>

<file path=ppt/diagrams/_rels/data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image" Target="../media/image42.png"/><Relationship Id="rId5" Type="http://schemas.openxmlformats.org/officeDocument/2006/relationships/image" Target="../media/image49.jpeg"/><Relationship Id="rId4"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E02C1-620F-440C-83AC-68A35B3196A1}" type="doc">
      <dgm:prSet loTypeId="urn:microsoft.com/office/officeart/2005/8/layout/hierarchy6" loCatId="hierarchy" qsTypeId="urn:microsoft.com/office/officeart/2005/8/quickstyle/3d1" qsCatId="3D" csTypeId="urn:microsoft.com/office/officeart/2005/8/colors/accent1_2" csCatId="accent1" phldr="1"/>
      <dgm:spPr/>
      <dgm:t>
        <a:bodyPr/>
        <a:lstStyle/>
        <a:p>
          <a:endParaRPr lang="fr-FR"/>
        </a:p>
      </dgm:t>
    </dgm:pt>
    <dgm:pt modelId="{31C99E11-8650-437B-8201-488CDAFE1EB9}">
      <dgm:prSet phldrT="[Text]"/>
      <dgm:spPr>
        <a:solidFill>
          <a:schemeClr val="accent1">
            <a:lumMod val="60000"/>
            <a:lumOff val="40000"/>
          </a:schemeClr>
        </a:solidFill>
      </dgm:spPr>
      <dgm:t>
        <a:bodyPr/>
        <a:lstStyle/>
        <a:p>
          <a:r>
            <a:rPr lang="fr-FR" b="0" cap="none" spc="0" dirty="0" smtClean="0">
              <a:ln w="18415" cmpd="sng">
                <a:solidFill>
                  <a:schemeClr val="tx1"/>
                </a:solidFill>
                <a:prstDash val="solid"/>
              </a:ln>
              <a:solidFill>
                <a:sysClr val="windowText" lastClr="000000"/>
              </a:solidFill>
              <a:effectLst/>
              <a:latin typeface="Cambria" pitchFamily="18" charset="0"/>
            </a:rPr>
            <a:t>Cellules Folliculaires </a:t>
          </a:r>
          <a:endParaRPr lang="fr-FR" b="0" cap="none" spc="0" dirty="0">
            <a:ln w="18415" cmpd="sng">
              <a:solidFill>
                <a:schemeClr val="tx1"/>
              </a:solidFill>
              <a:prstDash val="solid"/>
            </a:ln>
            <a:solidFill>
              <a:sysClr val="windowText" lastClr="000000"/>
            </a:solidFill>
            <a:effectLst/>
          </a:endParaRPr>
        </a:p>
      </dgm:t>
    </dgm:pt>
    <dgm:pt modelId="{D0893974-9B2A-4960-B0FA-7EFB0088CB38}" type="parTrans" cxnId="{49F2C9F4-6578-4116-A9F6-EDC38390306D}">
      <dgm:prSet/>
      <dgm:spPr/>
      <dgm:t>
        <a:bodyPr/>
        <a:lstStyle/>
        <a:p>
          <a:endParaRPr lang="fr-FR" b="0" cap="none" spc="0">
            <a:ln w="18415" cmpd="sng">
              <a:solidFill>
                <a:schemeClr val="tx1"/>
              </a:solidFill>
              <a:prstDash val="solid"/>
            </a:ln>
            <a:solidFill>
              <a:sysClr val="windowText" lastClr="000000"/>
            </a:solidFill>
            <a:effectLst/>
          </a:endParaRPr>
        </a:p>
      </dgm:t>
    </dgm:pt>
    <dgm:pt modelId="{0C20F442-35FD-477F-8AD7-0ACFEDFEDA63}" type="sibTrans" cxnId="{49F2C9F4-6578-4116-A9F6-EDC38390306D}">
      <dgm:prSet/>
      <dgm:spPr/>
      <dgm:t>
        <a:bodyPr/>
        <a:lstStyle/>
        <a:p>
          <a:endParaRPr lang="fr-FR" b="0" cap="none" spc="0">
            <a:ln w="18415" cmpd="sng">
              <a:solidFill>
                <a:schemeClr val="tx1"/>
              </a:solidFill>
              <a:prstDash val="solid"/>
            </a:ln>
            <a:solidFill>
              <a:sysClr val="windowText" lastClr="000000"/>
            </a:solidFill>
            <a:effectLst/>
          </a:endParaRPr>
        </a:p>
      </dgm:t>
    </dgm:pt>
    <dgm:pt modelId="{E61B9F0C-6E84-4842-8BD0-533D04B7B02F}">
      <dgm:prSet phldrT="[Text]"/>
      <dgm:spPr>
        <a:solidFill>
          <a:schemeClr val="accent1">
            <a:lumMod val="20000"/>
            <a:lumOff val="80000"/>
          </a:schemeClr>
        </a:solidFill>
      </dgm:spPr>
      <dgm:t>
        <a:bodyPr/>
        <a:lstStyle/>
        <a:p>
          <a:r>
            <a:rPr lang="fr-FR" b="0" cap="none" spc="0" smtClean="0">
              <a:ln w="18415" cmpd="sng">
                <a:solidFill>
                  <a:schemeClr val="tx1"/>
                </a:solidFill>
                <a:prstDash val="solid"/>
              </a:ln>
              <a:solidFill>
                <a:sysClr val="windowText" lastClr="000000"/>
              </a:solidFill>
              <a:effectLst/>
              <a:latin typeface="Cambria" pitchFamily="18" charset="0"/>
            </a:rPr>
            <a:t>T3</a:t>
          </a:r>
          <a:endParaRPr lang="fr-FR" b="0" cap="none" spc="0" dirty="0">
            <a:ln w="18415" cmpd="sng">
              <a:solidFill>
                <a:schemeClr val="tx1"/>
              </a:solidFill>
              <a:prstDash val="solid"/>
            </a:ln>
            <a:solidFill>
              <a:sysClr val="windowText" lastClr="000000"/>
            </a:solidFill>
            <a:effectLst/>
          </a:endParaRPr>
        </a:p>
      </dgm:t>
    </dgm:pt>
    <dgm:pt modelId="{BD8586F9-E310-4B3E-B840-82FB332C32E9}" type="parTrans" cxnId="{0B207F41-7756-4EA9-846F-AEFF58F217BD}">
      <dgm:prSet/>
      <dgm:spPr/>
      <dgm:t>
        <a:bodyPr/>
        <a:lstStyle/>
        <a:p>
          <a:endParaRPr lang="fr-FR" b="0" cap="none" spc="0">
            <a:ln w="18415" cmpd="sng">
              <a:solidFill>
                <a:schemeClr val="tx1"/>
              </a:solidFill>
              <a:prstDash val="solid"/>
            </a:ln>
            <a:solidFill>
              <a:sysClr val="windowText" lastClr="000000"/>
            </a:solidFill>
            <a:effectLst/>
          </a:endParaRPr>
        </a:p>
      </dgm:t>
    </dgm:pt>
    <dgm:pt modelId="{909740C0-4649-4957-9636-8E5B3670DA3C}" type="sibTrans" cxnId="{0B207F41-7756-4EA9-846F-AEFF58F217BD}">
      <dgm:prSet/>
      <dgm:spPr/>
      <dgm:t>
        <a:bodyPr/>
        <a:lstStyle/>
        <a:p>
          <a:endParaRPr lang="fr-FR" b="0" cap="none" spc="0">
            <a:ln w="18415" cmpd="sng">
              <a:solidFill>
                <a:schemeClr val="tx1"/>
              </a:solidFill>
              <a:prstDash val="solid"/>
            </a:ln>
            <a:solidFill>
              <a:sysClr val="windowText" lastClr="000000"/>
            </a:solidFill>
            <a:effectLst/>
          </a:endParaRPr>
        </a:p>
      </dgm:t>
    </dgm:pt>
    <dgm:pt modelId="{7E73A4B5-75AA-4469-B078-0B0AD39118E8}">
      <dgm:prSet phldrT="[Text]"/>
      <dgm:spPr>
        <a:solidFill>
          <a:schemeClr val="accent1">
            <a:lumMod val="20000"/>
            <a:lumOff val="80000"/>
          </a:schemeClr>
        </a:solidFill>
      </dgm:spPr>
      <dgm:t>
        <a:bodyPr/>
        <a:lstStyle/>
        <a:p>
          <a:r>
            <a:rPr lang="fr-FR" b="0" cap="none" spc="0" smtClean="0">
              <a:ln w="18415" cmpd="sng">
                <a:solidFill>
                  <a:schemeClr val="tx1"/>
                </a:solidFill>
                <a:prstDash val="solid"/>
              </a:ln>
              <a:solidFill>
                <a:sysClr val="windowText" lastClr="000000"/>
              </a:solidFill>
              <a:effectLst/>
              <a:latin typeface="Cambria" pitchFamily="18" charset="0"/>
            </a:rPr>
            <a:t>T4</a:t>
          </a:r>
          <a:endParaRPr lang="fr-FR" b="0" cap="none" spc="0" dirty="0">
            <a:ln w="18415" cmpd="sng">
              <a:solidFill>
                <a:schemeClr val="tx1"/>
              </a:solidFill>
              <a:prstDash val="solid"/>
            </a:ln>
            <a:solidFill>
              <a:sysClr val="windowText" lastClr="000000"/>
            </a:solidFill>
            <a:effectLst/>
          </a:endParaRPr>
        </a:p>
      </dgm:t>
    </dgm:pt>
    <dgm:pt modelId="{53510EE9-2A05-4A15-B2CB-109417ED8FD2}" type="parTrans" cxnId="{43FB3E2E-6E72-4B71-BCAD-DB5D5860FA5C}">
      <dgm:prSet/>
      <dgm:spPr/>
      <dgm:t>
        <a:bodyPr/>
        <a:lstStyle/>
        <a:p>
          <a:endParaRPr lang="fr-FR" b="0" cap="none" spc="0">
            <a:ln w="18415" cmpd="sng">
              <a:solidFill>
                <a:schemeClr val="tx1"/>
              </a:solidFill>
              <a:prstDash val="solid"/>
            </a:ln>
            <a:solidFill>
              <a:sysClr val="windowText" lastClr="000000"/>
            </a:solidFill>
            <a:effectLst/>
          </a:endParaRPr>
        </a:p>
      </dgm:t>
    </dgm:pt>
    <dgm:pt modelId="{2AF168D1-A028-4307-A8EA-0D6880CA12FA}" type="sibTrans" cxnId="{43FB3E2E-6E72-4B71-BCAD-DB5D5860FA5C}">
      <dgm:prSet/>
      <dgm:spPr/>
      <dgm:t>
        <a:bodyPr/>
        <a:lstStyle/>
        <a:p>
          <a:endParaRPr lang="fr-FR" b="0" cap="none" spc="0">
            <a:ln w="18415" cmpd="sng">
              <a:solidFill>
                <a:schemeClr val="tx1"/>
              </a:solidFill>
              <a:prstDash val="solid"/>
            </a:ln>
            <a:solidFill>
              <a:sysClr val="windowText" lastClr="000000"/>
            </a:solidFill>
            <a:effectLst/>
          </a:endParaRPr>
        </a:p>
      </dgm:t>
    </dgm:pt>
    <dgm:pt modelId="{B2451CF4-4F1F-4FF5-AE24-6D2D5FBB156B}">
      <dgm:prSet phldrT="[Text]"/>
      <dgm:spPr>
        <a:solidFill>
          <a:schemeClr val="accent1">
            <a:lumMod val="60000"/>
            <a:lumOff val="40000"/>
          </a:schemeClr>
        </a:solidFill>
      </dgm:spPr>
      <dgm:t>
        <a:bodyPr/>
        <a:lstStyle/>
        <a:p>
          <a:r>
            <a:rPr lang="fr-FR" b="0" cap="none" spc="0" dirty="0" smtClean="0">
              <a:ln w="18415" cmpd="sng">
                <a:solidFill>
                  <a:schemeClr val="tx1"/>
                </a:solidFill>
                <a:prstDash val="solid"/>
              </a:ln>
              <a:solidFill>
                <a:sysClr val="windowText" lastClr="000000"/>
              </a:solidFill>
              <a:effectLst/>
              <a:latin typeface="Cambria" pitchFamily="18" charset="0"/>
            </a:rPr>
            <a:t>Cellules Para-folliculaires </a:t>
          </a:r>
          <a:endParaRPr lang="fr-FR" b="0" cap="none" spc="0" dirty="0">
            <a:ln w="18415" cmpd="sng">
              <a:solidFill>
                <a:schemeClr val="tx1"/>
              </a:solidFill>
              <a:prstDash val="solid"/>
            </a:ln>
            <a:solidFill>
              <a:sysClr val="windowText" lastClr="000000"/>
            </a:solidFill>
            <a:effectLst/>
          </a:endParaRPr>
        </a:p>
      </dgm:t>
    </dgm:pt>
    <dgm:pt modelId="{0AEF66B2-5E1D-4CAF-972F-580AC3BF28BC}" type="parTrans" cxnId="{39C0153F-9CCB-45B7-8CD8-9E8E46FC69F0}">
      <dgm:prSet/>
      <dgm:spPr/>
      <dgm:t>
        <a:bodyPr/>
        <a:lstStyle/>
        <a:p>
          <a:endParaRPr lang="fr-FR" b="0" cap="none" spc="0">
            <a:ln w="18415" cmpd="sng">
              <a:solidFill>
                <a:schemeClr val="tx1"/>
              </a:solidFill>
              <a:prstDash val="solid"/>
            </a:ln>
            <a:solidFill>
              <a:sysClr val="windowText" lastClr="000000"/>
            </a:solidFill>
            <a:effectLst/>
          </a:endParaRPr>
        </a:p>
      </dgm:t>
    </dgm:pt>
    <dgm:pt modelId="{E4D944C8-6CD4-473F-AFF8-03A37C328C90}" type="sibTrans" cxnId="{39C0153F-9CCB-45B7-8CD8-9E8E46FC69F0}">
      <dgm:prSet/>
      <dgm:spPr/>
      <dgm:t>
        <a:bodyPr/>
        <a:lstStyle/>
        <a:p>
          <a:endParaRPr lang="fr-FR" b="0" cap="none" spc="0">
            <a:ln w="18415" cmpd="sng">
              <a:solidFill>
                <a:schemeClr val="tx1"/>
              </a:solidFill>
              <a:prstDash val="solid"/>
            </a:ln>
            <a:solidFill>
              <a:sysClr val="windowText" lastClr="000000"/>
            </a:solidFill>
            <a:effectLst/>
          </a:endParaRPr>
        </a:p>
      </dgm:t>
    </dgm:pt>
    <dgm:pt modelId="{61DD5F31-32B6-4E9D-B6AB-101511AB4A18}">
      <dgm:prSet phldrT="[Text]"/>
      <dgm:spPr>
        <a:solidFill>
          <a:schemeClr val="accent1">
            <a:lumMod val="20000"/>
            <a:lumOff val="80000"/>
          </a:schemeClr>
        </a:solidFill>
      </dgm:spPr>
      <dgm:t>
        <a:bodyPr/>
        <a:lstStyle/>
        <a:p>
          <a:r>
            <a:rPr lang="fr-FR" b="0" cap="none" spc="0" dirty="0" err="1" smtClean="0">
              <a:ln w="18415" cmpd="sng">
                <a:solidFill>
                  <a:schemeClr val="tx1"/>
                </a:solidFill>
                <a:prstDash val="solid"/>
              </a:ln>
              <a:solidFill>
                <a:sysClr val="windowText" lastClr="000000"/>
              </a:solidFill>
              <a:effectLst/>
              <a:latin typeface="Cambria" pitchFamily="18" charset="0"/>
            </a:rPr>
            <a:t>Thyrocalcitonine</a:t>
          </a:r>
          <a:endParaRPr lang="fr-FR" b="0" cap="none" spc="0" dirty="0">
            <a:ln w="18415" cmpd="sng">
              <a:solidFill>
                <a:schemeClr val="tx1"/>
              </a:solidFill>
              <a:prstDash val="solid"/>
            </a:ln>
            <a:solidFill>
              <a:sysClr val="windowText" lastClr="000000"/>
            </a:solidFill>
            <a:effectLst/>
          </a:endParaRPr>
        </a:p>
      </dgm:t>
    </dgm:pt>
    <dgm:pt modelId="{776310ED-D9DA-445E-B09B-D965609A8158}" type="parTrans" cxnId="{FC4D264A-0EC1-4232-A178-D23267C11EA0}">
      <dgm:prSet/>
      <dgm:spPr/>
      <dgm:t>
        <a:bodyPr/>
        <a:lstStyle/>
        <a:p>
          <a:endParaRPr lang="fr-FR" b="0" cap="none" spc="0">
            <a:ln w="18415" cmpd="sng">
              <a:solidFill>
                <a:schemeClr val="tx1"/>
              </a:solidFill>
              <a:prstDash val="solid"/>
            </a:ln>
            <a:solidFill>
              <a:sysClr val="windowText" lastClr="000000"/>
            </a:solidFill>
            <a:effectLst/>
          </a:endParaRPr>
        </a:p>
      </dgm:t>
    </dgm:pt>
    <dgm:pt modelId="{742FB725-4B1A-4BF4-903D-63C8D4DB6B5E}" type="sibTrans" cxnId="{FC4D264A-0EC1-4232-A178-D23267C11EA0}">
      <dgm:prSet/>
      <dgm:spPr/>
      <dgm:t>
        <a:bodyPr/>
        <a:lstStyle/>
        <a:p>
          <a:endParaRPr lang="fr-FR" b="0" cap="none" spc="0">
            <a:ln w="18415" cmpd="sng">
              <a:solidFill>
                <a:schemeClr val="tx1"/>
              </a:solidFill>
              <a:prstDash val="solid"/>
            </a:ln>
            <a:solidFill>
              <a:sysClr val="windowText" lastClr="000000"/>
            </a:solidFill>
            <a:effectLst/>
          </a:endParaRPr>
        </a:p>
      </dgm:t>
    </dgm:pt>
    <dgm:pt modelId="{EFA14AF7-3319-4D23-B631-BC42E9215BF9}">
      <dgm:prSet phldrT="[Text]"/>
      <dgm:spPr/>
      <dgm:t>
        <a:bodyPr/>
        <a:lstStyle/>
        <a:p>
          <a:r>
            <a:rPr lang="fr-FR" b="0" cap="none" spc="0" dirty="0" smtClean="0">
              <a:ln w="18415" cmpd="sng">
                <a:solidFill>
                  <a:schemeClr val="tx1"/>
                </a:solidFill>
                <a:prstDash val="solid"/>
              </a:ln>
              <a:solidFill>
                <a:sysClr val="windowText" lastClr="000000"/>
              </a:solidFill>
              <a:effectLst/>
              <a:latin typeface="Cambria" pitchFamily="18" charset="0"/>
            </a:rPr>
            <a:t>LA GLANDE THYROÏDE </a:t>
          </a:r>
          <a:endParaRPr lang="fr-FR" b="0" cap="none" spc="0" dirty="0">
            <a:ln w="18415" cmpd="sng">
              <a:solidFill>
                <a:schemeClr val="tx1"/>
              </a:solidFill>
              <a:prstDash val="solid"/>
            </a:ln>
            <a:solidFill>
              <a:sysClr val="windowText" lastClr="000000"/>
            </a:solidFill>
            <a:effectLst/>
          </a:endParaRPr>
        </a:p>
      </dgm:t>
    </dgm:pt>
    <dgm:pt modelId="{59FB8346-AF28-47ED-99FB-BF8839373218}" type="sibTrans" cxnId="{C6A97E4F-257D-43A9-8D91-5ABC969FBED8}">
      <dgm:prSet/>
      <dgm:spPr/>
      <dgm:t>
        <a:bodyPr/>
        <a:lstStyle/>
        <a:p>
          <a:endParaRPr lang="fr-FR" b="0" cap="none" spc="0">
            <a:ln w="18415" cmpd="sng">
              <a:solidFill>
                <a:schemeClr val="tx1"/>
              </a:solidFill>
              <a:prstDash val="solid"/>
            </a:ln>
            <a:solidFill>
              <a:sysClr val="windowText" lastClr="000000"/>
            </a:solidFill>
            <a:effectLst/>
          </a:endParaRPr>
        </a:p>
      </dgm:t>
    </dgm:pt>
    <dgm:pt modelId="{B79AAEB0-4F89-41D6-A0DE-2168FD74A529}" type="parTrans" cxnId="{C6A97E4F-257D-43A9-8D91-5ABC969FBED8}">
      <dgm:prSet/>
      <dgm:spPr/>
      <dgm:t>
        <a:bodyPr/>
        <a:lstStyle/>
        <a:p>
          <a:endParaRPr lang="fr-FR" b="0" cap="none" spc="0">
            <a:ln w="18415" cmpd="sng">
              <a:solidFill>
                <a:schemeClr val="tx1"/>
              </a:solidFill>
              <a:prstDash val="solid"/>
            </a:ln>
            <a:solidFill>
              <a:sysClr val="windowText" lastClr="000000"/>
            </a:solidFill>
            <a:effectLst/>
          </a:endParaRPr>
        </a:p>
      </dgm:t>
    </dgm:pt>
    <dgm:pt modelId="{55D88DD8-B1E8-4E00-8913-16437B869695}" type="pres">
      <dgm:prSet presAssocID="{C5AE02C1-620F-440C-83AC-68A35B3196A1}" presName="mainComposite" presStyleCnt="0">
        <dgm:presLayoutVars>
          <dgm:chPref val="1"/>
          <dgm:dir/>
          <dgm:animOne val="branch"/>
          <dgm:animLvl val="lvl"/>
          <dgm:resizeHandles val="exact"/>
        </dgm:presLayoutVars>
      </dgm:prSet>
      <dgm:spPr/>
      <dgm:t>
        <a:bodyPr/>
        <a:lstStyle/>
        <a:p>
          <a:endParaRPr lang="fr-FR"/>
        </a:p>
      </dgm:t>
    </dgm:pt>
    <dgm:pt modelId="{59D140D7-ACF2-4A0E-BB60-AB34670432A9}" type="pres">
      <dgm:prSet presAssocID="{C5AE02C1-620F-440C-83AC-68A35B3196A1}" presName="hierFlow" presStyleCnt="0"/>
      <dgm:spPr/>
    </dgm:pt>
    <dgm:pt modelId="{E1D2DA69-4830-4D3D-B087-99E17F8F15FF}" type="pres">
      <dgm:prSet presAssocID="{C5AE02C1-620F-440C-83AC-68A35B3196A1}" presName="hierChild1" presStyleCnt="0">
        <dgm:presLayoutVars>
          <dgm:chPref val="1"/>
          <dgm:animOne val="branch"/>
          <dgm:animLvl val="lvl"/>
        </dgm:presLayoutVars>
      </dgm:prSet>
      <dgm:spPr/>
    </dgm:pt>
    <dgm:pt modelId="{B901C33A-8723-47DF-82B6-0F02199E3461}" type="pres">
      <dgm:prSet presAssocID="{EFA14AF7-3319-4D23-B631-BC42E9215BF9}" presName="Name14" presStyleCnt="0"/>
      <dgm:spPr/>
    </dgm:pt>
    <dgm:pt modelId="{EED2442D-9D71-46E7-869D-FE4B1312633A}" type="pres">
      <dgm:prSet presAssocID="{EFA14AF7-3319-4D23-B631-BC42E9215BF9}" presName="level1Shape" presStyleLbl="node0" presStyleIdx="0" presStyleCnt="1" custScaleX="164989" custScaleY="48077">
        <dgm:presLayoutVars>
          <dgm:chPref val="3"/>
        </dgm:presLayoutVars>
      </dgm:prSet>
      <dgm:spPr/>
      <dgm:t>
        <a:bodyPr/>
        <a:lstStyle/>
        <a:p>
          <a:endParaRPr lang="fr-FR"/>
        </a:p>
      </dgm:t>
    </dgm:pt>
    <dgm:pt modelId="{E5C4613B-F4F2-45C6-AFD7-CBF012540563}" type="pres">
      <dgm:prSet presAssocID="{EFA14AF7-3319-4D23-B631-BC42E9215BF9}" presName="hierChild2" presStyleCnt="0"/>
      <dgm:spPr/>
    </dgm:pt>
    <dgm:pt modelId="{A6DEA778-AC1F-4BEC-B9AE-2978C8B2731A}" type="pres">
      <dgm:prSet presAssocID="{D0893974-9B2A-4960-B0FA-7EFB0088CB38}" presName="Name19" presStyleLbl="parChTrans1D2" presStyleIdx="0" presStyleCnt="2"/>
      <dgm:spPr/>
      <dgm:t>
        <a:bodyPr/>
        <a:lstStyle/>
        <a:p>
          <a:endParaRPr lang="fr-FR"/>
        </a:p>
      </dgm:t>
    </dgm:pt>
    <dgm:pt modelId="{06C0CDCA-1FDE-4B0E-9FEB-0DBB62C736C3}" type="pres">
      <dgm:prSet presAssocID="{31C99E11-8650-437B-8201-488CDAFE1EB9}" presName="Name21" presStyleCnt="0"/>
      <dgm:spPr/>
    </dgm:pt>
    <dgm:pt modelId="{98095F0F-DC84-473F-9FA2-D51E106C4963}" type="pres">
      <dgm:prSet presAssocID="{31C99E11-8650-437B-8201-488CDAFE1EB9}" presName="level2Shape" presStyleLbl="node2" presStyleIdx="0" presStyleCnt="2" custScaleX="164989" custScaleY="48077"/>
      <dgm:spPr/>
      <dgm:t>
        <a:bodyPr/>
        <a:lstStyle/>
        <a:p>
          <a:endParaRPr lang="fr-FR"/>
        </a:p>
      </dgm:t>
    </dgm:pt>
    <dgm:pt modelId="{DA8BB00B-A253-4846-9B65-99FAAB63BCF3}" type="pres">
      <dgm:prSet presAssocID="{31C99E11-8650-437B-8201-488CDAFE1EB9}" presName="hierChild3" presStyleCnt="0"/>
      <dgm:spPr/>
    </dgm:pt>
    <dgm:pt modelId="{E037ED46-0B55-4A53-B51F-5F8CD48B9C47}" type="pres">
      <dgm:prSet presAssocID="{BD8586F9-E310-4B3E-B840-82FB332C32E9}" presName="Name19" presStyleLbl="parChTrans1D3" presStyleIdx="0" presStyleCnt="3"/>
      <dgm:spPr/>
      <dgm:t>
        <a:bodyPr/>
        <a:lstStyle/>
        <a:p>
          <a:endParaRPr lang="fr-FR"/>
        </a:p>
      </dgm:t>
    </dgm:pt>
    <dgm:pt modelId="{2587D1C5-9367-4B85-ABA7-113CC2F34ADB}" type="pres">
      <dgm:prSet presAssocID="{E61B9F0C-6E84-4842-8BD0-533D04B7B02F}" presName="Name21" presStyleCnt="0"/>
      <dgm:spPr/>
    </dgm:pt>
    <dgm:pt modelId="{49B7E800-24AE-4BBE-BD52-2BEC82327C59}" type="pres">
      <dgm:prSet presAssocID="{E61B9F0C-6E84-4842-8BD0-533D04B7B02F}" presName="level2Shape" presStyleLbl="node3" presStyleIdx="0" presStyleCnt="3" custScaleX="57363" custScaleY="58793"/>
      <dgm:spPr/>
      <dgm:t>
        <a:bodyPr/>
        <a:lstStyle/>
        <a:p>
          <a:endParaRPr lang="fr-FR"/>
        </a:p>
      </dgm:t>
    </dgm:pt>
    <dgm:pt modelId="{43AE9484-204C-4FD3-B51E-140CE982B047}" type="pres">
      <dgm:prSet presAssocID="{E61B9F0C-6E84-4842-8BD0-533D04B7B02F}" presName="hierChild3" presStyleCnt="0"/>
      <dgm:spPr/>
    </dgm:pt>
    <dgm:pt modelId="{62AF6392-4F2A-4F69-A8E0-D9E7FE92BAA7}" type="pres">
      <dgm:prSet presAssocID="{53510EE9-2A05-4A15-B2CB-109417ED8FD2}" presName="Name19" presStyleLbl="parChTrans1D3" presStyleIdx="1" presStyleCnt="3"/>
      <dgm:spPr/>
      <dgm:t>
        <a:bodyPr/>
        <a:lstStyle/>
        <a:p>
          <a:endParaRPr lang="fr-FR"/>
        </a:p>
      </dgm:t>
    </dgm:pt>
    <dgm:pt modelId="{BB1B0CCD-CC6D-4F0D-B3FF-C8C4F81F31DB}" type="pres">
      <dgm:prSet presAssocID="{7E73A4B5-75AA-4469-B078-0B0AD39118E8}" presName="Name21" presStyleCnt="0"/>
      <dgm:spPr/>
    </dgm:pt>
    <dgm:pt modelId="{42ED36E0-2A81-4F07-A7A9-82945A6EA3B0}" type="pres">
      <dgm:prSet presAssocID="{7E73A4B5-75AA-4469-B078-0B0AD39118E8}" presName="level2Shape" presStyleLbl="node3" presStyleIdx="1" presStyleCnt="3" custScaleX="57363" custScaleY="58793"/>
      <dgm:spPr/>
      <dgm:t>
        <a:bodyPr/>
        <a:lstStyle/>
        <a:p>
          <a:endParaRPr lang="fr-FR"/>
        </a:p>
      </dgm:t>
    </dgm:pt>
    <dgm:pt modelId="{679CDF03-5D77-40B4-A7A4-FE46D9A70612}" type="pres">
      <dgm:prSet presAssocID="{7E73A4B5-75AA-4469-B078-0B0AD39118E8}" presName="hierChild3" presStyleCnt="0"/>
      <dgm:spPr/>
    </dgm:pt>
    <dgm:pt modelId="{27B83717-5C20-4AC3-A916-DB7F07FBEF41}" type="pres">
      <dgm:prSet presAssocID="{0AEF66B2-5E1D-4CAF-972F-580AC3BF28BC}" presName="Name19" presStyleLbl="parChTrans1D2" presStyleIdx="1" presStyleCnt="2"/>
      <dgm:spPr/>
      <dgm:t>
        <a:bodyPr/>
        <a:lstStyle/>
        <a:p>
          <a:endParaRPr lang="fr-FR"/>
        </a:p>
      </dgm:t>
    </dgm:pt>
    <dgm:pt modelId="{09DA15FE-BDF6-45D9-A470-71F24EBC7252}" type="pres">
      <dgm:prSet presAssocID="{B2451CF4-4F1F-4FF5-AE24-6D2D5FBB156B}" presName="Name21" presStyleCnt="0"/>
      <dgm:spPr/>
    </dgm:pt>
    <dgm:pt modelId="{5BC8BFAA-7FB1-4396-B51A-DB0EFF0D361A}" type="pres">
      <dgm:prSet presAssocID="{B2451CF4-4F1F-4FF5-AE24-6D2D5FBB156B}" presName="level2Shape" presStyleLbl="node2" presStyleIdx="1" presStyleCnt="2" custScaleX="164989" custScaleY="48077"/>
      <dgm:spPr/>
      <dgm:t>
        <a:bodyPr/>
        <a:lstStyle/>
        <a:p>
          <a:endParaRPr lang="fr-FR"/>
        </a:p>
      </dgm:t>
    </dgm:pt>
    <dgm:pt modelId="{A853776A-015D-4911-B285-F029721C8065}" type="pres">
      <dgm:prSet presAssocID="{B2451CF4-4F1F-4FF5-AE24-6D2D5FBB156B}" presName="hierChild3" presStyleCnt="0"/>
      <dgm:spPr/>
    </dgm:pt>
    <dgm:pt modelId="{2F238DF4-1A99-4BCC-8A65-3F33ED9A3EAF}" type="pres">
      <dgm:prSet presAssocID="{776310ED-D9DA-445E-B09B-D965609A8158}" presName="Name19" presStyleLbl="parChTrans1D3" presStyleIdx="2" presStyleCnt="3"/>
      <dgm:spPr/>
      <dgm:t>
        <a:bodyPr/>
        <a:lstStyle/>
        <a:p>
          <a:endParaRPr lang="fr-FR"/>
        </a:p>
      </dgm:t>
    </dgm:pt>
    <dgm:pt modelId="{27404D29-7457-47FF-8460-ECE02FF7C44C}" type="pres">
      <dgm:prSet presAssocID="{61DD5F31-32B6-4E9D-B6AB-101511AB4A18}" presName="Name21" presStyleCnt="0"/>
      <dgm:spPr/>
    </dgm:pt>
    <dgm:pt modelId="{29F50F1A-4F5F-4876-9EFD-40195CB99BE5}" type="pres">
      <dgm:prSet presAssocID="{61DD5F31-32B6-4E9D-B6AB-101511AB4A18}" presName="level2Shape" presStyleLbl="node3" presStyleIdx="2" presStyleCnt="3" custScaleY="58793"/>
      <dgm:spPr/>
      <dgm:t>
        <a:bodyPr/>
        <a:lstStyle/>
        <a:p>
          <a:endParaRPr lang="fr-FR"/>
        </a:p>
      </dgm:t>
    </dgm:pt>
    <dgm:pt modelId="{70F6D1AD-CC18-4528-B35A-4DC73D2920DB}" type="pres">
      <dgm:prSet presAssocID="{61DD5F31-32B6-4E9D-B6AB-101511AB4A18}" presName="hierChild3" presStyleCnt="0"/>
      <dgm:spPr/>
    </dgm:pt>
    <dgm:pt modelId="{AC534B73-5688-4557-ABD6-B9D4A4978E46}" type="pres">
      <dgm:prSet presAssocID="{C5AE02C1-620F-440C-83AC-68A35B3196A1}" presName="bgShapesFlow" presStyleCnt="0"/>
      <dgm:spPr/>
    </dgm:pt>
  </dgm:ptLst>
  <dgm:cxnLst>
    <dgm:cxn modelId="{C41D1CA7-4694-473C-825E-2D3F2E21072C}" type="presOf" srcId="{776310ED-D9DA-445E-B09B-D965609A8158}" destId="{2F238DF4-1A99-4BCC-8A65-3F33ED9A3EAF}" srcOrd="0" destOrd="0" presId="urn:microsoft.com/office/officeart/2005/8/layout/hierarchy6"/>
    <dgm:cxn modelId="{B6044E5F-8099-4D5B-BD78-58D916FCB794}" type="presOf" srcId="{0AEF66B2-5E1D-4CAF-972F-580AC3BF28BC}" destId="{27B83717-5C20-4AC3-A916-DB7F07FBEF41}" srcOrd="0" destOrd="0" presId="urn:microsoft.com/office/officeart/2005/8/layout/hierarchy6"/>
    <dgm:cxn modelId="{C6A97E4F-257D-43A9-8D91-5ABC969FBED8}" srcId="{C5AE02C1-620F-440C-83AC-68A35B3196A1}" destId="{EFA14AF7-3319-4D23-B631-BC42E9215BF9}" srcOrd="0" destOrd="0" parTransId="{B79AAEB0-4F89-41D6-A0DE-2168FD74A529}" sibTransId="{59FB8346-AF28-47ED-99FB-BF8839373218}"/>
    <dgm:cxn modelId="{39C0153F-9CCB-45B7-8CD8-9E8E46FC69F0}" srcId="{EFA14AF7-3319-4D23-B631-BC42E9215BF9}" destId="{B2451CF4-4F1F-4FF5-AE24-6D2D5FBB156B}" srcOrd="1" destOrd="0" parTransId="{0AEF66B2-5E1D-4CAF-972F-580AC3BF28BC}" sibTransId="{E4D944C8-6CD4-473F-AFF8-03A37C328C90}"/>
    <dgm:cxn modelId="{FC4D264A-0EC1-4232-A178-D23267C11EA0}" srcId="{B2451CF4-4F1F-4FF5-AE24-6D2D5FBB156B}" destId="{61DD5F31-32B6-4E9D-B6AB-101511AB4A18}" srcOrd="0" destOrd="0" parTransId="{776310ED-D9DA-445E-B09B-D965609A8158}" sibTransId="{742FB725-4B1A-4BF4-903D-63C8D4DB6B5E}"/>
    <dgm:cxn modelId="{B7FEB509-924C-48D1-8276-4669107F972E}" type="presOf" srcId="{E61B9F0C-6E84-4842-8BD0-533D04B7B02F}" destId="{49B7E800-24AE-4BBE-BD52-2BEC82327C59}" srcOrd="0" destOrd="0" presId="urn:microsoft.com/office/officeart/2005/8/layout/hierarchy6"/>
    <dgm:cxn modelId="{4129781C-02AF-455C-B15C-16257EB7A97A}" type="presOf" srcId="{BD8586F9-E310-4B3E-B840-82FB332C32E9}" destId="{E037ED46-0B55-4A53-B51F-5F8CD48B9C47}" srcOrd="0" destOrd="0" presId="urn:microsoft.com/office/officeart/2005/8/layout/hierarchy6"/>
    <dgm:cxn modelId="{1497711F-C70C-41CA-8571-2D6596D3471F}" type="presOf" srcId="{EFA14AF7-3319-4D23-B631-BC42E9215BF9}" destId="{EED2442D-9D71-46E7-869D-FE4B1312633A}" srcOrd="0" destOrd="0" presId="urn:microsoft.com/office/officeart/2005/8/layout/hierarchy6"/>
    <dgm:cxn modelId="{E49CBAE9-3791-400A-986A-80300C2D9C5B}" type="presOf" srcId="{C5AE02C1-620F-440C-83AC-68A35B3196A1}" destId="{55D88DD8-B1E8-4E00-8913-16437B869695}" srcOrd="0" destOrd="0" presId="urn:microsoft.com/office/officeart/2005/8/layout/hierarchy6"/>
    <dgm:cxn modelId="{0569F4CC-9304-4E2A-88A6-ABBCD5FE4681}" type="presOf" srcId="{D0893974-9B2A-4960-B0FA-7EFB0088CB38}" destId="{A6DEA778-AC1F-4BEC-B9AE-2978C8B2731A}" srcOrd="0" destOrd="0" presId="urn:microsoft.com/office/officeart/2005/8/layout/hierarchy6"/>
    <dgm:cxn modelId="{43FB3E2E-6E72-4B71-BCAD-DB5D5860FA5C}" srcId="{31C99E11-8650-437B-8201-488CDAFE1EB9}" destId="{7E73A4B5-75AA-4469-B078-0B0AD39118E8}" srcOrd="1" destOrd="0" parTransId="{53510EE9-2A05-4A15-B2CB-109417ED8FD2}" sibTransId="{2AF168D1-A028-4307-A8EA-0D6880CA12FA}"/>
    <dgm:cxn modelId="{61819CF9-A9DD-47ED-9AA9-8AF902E63144}" type="presOf" srcId="{61DD5F31-32B6-4E9D-B6AB-101511AB4A18}" destId="{29F50F1A-4F5F-4876-9EFD-40195CB99BE5}" srcOrd="0" destOrd="0" presId="urn:microsoft.com/office/officeart/2005/8/layout/hierarchy6"/>
    <dgm:cxn modelId="{D594491E-1D47-4010-B5B8-DD70DAA4A9B3}" type="presOf" srcId="{B2451CF4-4F1F-4FF5-AE24-6D2D5FBB156B}" destId="{5BC8BFAA-7FB1-4396-B51A-DB0EFF0D361A}" srcOrd="0" destOrd="0" presId="urn:microsoft.com/office/officeart/2005/8/layout/hierarchy6"/>
    <dgm:cxn modelId="{0A97EF59-5951-407F-8B95-28D3D068E7D8}" type="presOf" srcId="{31C99E11-8650-437B-8201-488CDAFE1EB9}" destId="{98095F0F-DC84-473F-9FA2-D51E106C4963}" srcOrd="0" destOrd="0" presId="urn:microsoft.com/office/officeart/2005/8/layout/hierarchy6"/>
    <dgm:cxn modelId="{49F2C9F4-6578-4116-A9F6-EDC38390306D}" srcId="{EFA14AF7-3319-4D23-B631-BC42E9215BF9}" destId="{31C99E11-8650-437B-8201-488CDAFE1EB9}" srcOrd="0" destOrd="0" parTransId="{D0893974-9B2A-4960-B0FA-7EFB0088CB38}" sibTransId="{0C20F442-35FD-477F-8AD7-0ACFEDFEDA63}"/>
    <dgm:cxn modelId="{F9CBF997-7848-43AE-A574-C2FFA5EFD5D3}" type="presOf" srcId="{7E73A4B5-75AA-4469-B078-0B0AD39118E8}" destId="{42ED36E0-2A81-4F07-A7A9-82945A6EA3B0}" srcOrd="0" destOrd="0" presId="urn:microsoft.com/office/officeart/2005/8/layout/hierarchy6"/>
    <dgm:cxn modelId="{5F2A0270-3034-44BC-A0B3-4CE8A6823DB8}" type="presOf" srcId="{53510EE9-2A05-4A15-B2CB-109417ED8FD2}" destId="{62AF6392-4F2A-4F69-A8E0-D9E7FE92BAA7}" srcOrd="0" destOrd="0" presId="urn:microsoft.com/office/officeart/2005/8/layout/hierarchy6"/>
    <dgm:cxn modelId="{0B207F41-7756-4EA9-846F-AEFF58F217BD}" srcId="{31C99E11-8650-437B-8201-488CDAFE1EB9}" destId="{E61B9F0C-6E84-4842-8BD0-533D04B7B02F}" srcOrd="0" destOrd="0" parTransId="{BD8586F9-E310-4B3E-B840-82FB332C32E9}" sibTransId="{909740C0-4649-4957-9636-8E5B3670DA3C}"/>
    <dgm:cxn modelId="{FD762E1A-F5E9-4F45-B232-FB711E93DBC7}" type="presParOf" srcId="{55D88DD8-B1E8-4E00-8913-16437B869695}" destId="{59D140D7-ACF2-4A0E-BB60-AB34670432A9}" srcOrd="0" destOrd="0" presId="urn:microsoft.com/office/officeart/2005/8/layout/hierarchy6"/>
    <dgm:cxn modelId="{25591029-CF4D-4756-A88E-67F334D98020}" type="presParOf" srcId="{59D140D7-ACF2-4A0E-BB60-AB34670432A9}" destId="{E1D2DA69-4830-4D3D-B087-99E17F8F15FF}" srcOrd="0" destOrd="0" presId="urn:microsoft.com/office/officeart/2005/8/layout/hierarchy6"/>
    <dgm:cxn modelId="{6D9942F1-FA4D-4107-A673-A5395E0BE58A}" type="presParOf" srcId="{E1D2DA69-4830-4D3D-B087-99E17F8F15FF}" destId="{B901C33A-8723-47DF-82B6-0F02199E3461}" srcOrd="0" destOrd="0" presId="urn:microsoft.com/office/officeart/2005/8/layout/hierarchy6"/>
    <dgm:cxn modelId="{1D1811BA-3096-47A2-BA58-E23A93B5646A}" type="presParOf" srcId="{B901C33A-8723-47DF-82B6-0F02199E3461}" destId="{EED2442D-9D71-46E7-869D-FE4B1312633A}" srcOrd="0" destOrd="0" presId="urn:microsoft.com/office/officeart/2005/8/layout/hierarchy6"/>
    <dgm:cxn modelId="{955144D0-67A4-40DC-A3BF-036F547E263F}" type="presParOf" srcId="{B901C33A-8723-47DF-82B6-0F02199E3461}" destId="{E5C4613B-F4F2-45C6-AFD7-CBF012540563}" srcOrd="1" destOrd="0" presId="urn:microsoft.com/office/officeart/2005/8/layout/hierarchy6"/>
    <dgm:cxn modelId="{DEAE3C3A-578F-41F3-B093-F4F1C1A7D48C}" type="presParOf" srcId="{E5C4613B-F4F2-45C6-AFD7-CBF012540563}" destId="{A6DEA778-AC1F-4BEC-B9AE-2978C8B2731A}" srcOrd="0" destOrd="0" presId="urn:microsoft.com/office/officeart/2005/8/layout/hierarchy6"/>
    <dgm:cxn modelId="{27DBB47D-DF3A-4D2E-83C4-69C106D22DD9}" type="presParOf" srcId="{E5C4613B-F4F2-45C6-AFD7-CBF012540563}" destId="{06C0CDCA-1FDE-4B0E-9FEB-0DBB62C736C3}" srcOrd="1" destOrd="0" presId="urn:microsoft.com/office/officeart/2005/8/layout/hierarchy6"/>
    <dgm:cxn modelId="{B42AF6C2-6C73-45DA-954E-470917D62EE5}" type="presParOf" srcId="{06C0CDCA-1FDE-4B0E-9FEB-0DBB62C736C3}" destId="{98095F0F-DC84-473F-9FA2-D51E106C4963}" srcOrd="0" destOrd="0" presId="urn:microsoft.com/office/officeart/2005/8/layout/hierarchy6"/>
    <dgm:cxn modelId="{9B9C85EF-B047-4D12-8137-FFEB90C994D6}" type="presParOf" srcId="{06C0CDCA-1FDE-4B0E-9FEB-0DBB62C736C3}" destId="{DA8BB00B-A253-4846-9B65-99FAAB63BCF3}" srcOrd="1" destOrd="0" presId="urn:microsoft.com/office/officeart/2005/8/layout/hierarchy6"/>
    <dgm:cxn modelId="{E34556FB-B16C-40D9-B86A-4C2CEC5C217E}" type="presParOf" srcId="{DA8BB00B-A253-4846-9B65-99FAAB63BCF3}" destId="{E037ED46-0B55-4A53-B51F-5F8CD48B9C47}" srcOrd="0" destOrd="0" presId="urn:microsoft.com/office/officeart/2005/8/layout/hierarchy6"/>
    <dgm:cxn modelId="{5273AE46-B8B3-424E-BDAE-9CAD7943A275}" type="presParOf" srcId="{DA8BB00B-A253-4846-9B65-99FAAB63BCF3}" destId="{2587D1C5-9367-4B85-ABA7-113CC2F34ADB}" srcOrd="1" destOrd="0" presId="urn:microsoft.com/office/officeart/2005/8/layout/hierarchy6"/>
    <dgm:cxn modelId="{27A4CF56-494E-49F2-BFD4-667BC1E09C51}" type="presParOf" srcId="{2587D1C5-9367-4B85-ABA7-113CC2F34ADB}" destId="{49B7E800-24AE-4BBE-BD52-2BEC82327C59}" srcOrd="0" destOrd="0" presId="urn:microsoft.com/office/officeart/2005/8/layout/hierarchy6"/>
    <dgm:cxn modelId="{E5FDDCD3-0292-47D2-AF64-C2CCA42D0CBC}" type="presParOf" srcId="{2587D1C5-9367-4B85-ABA7-113CC2F34ADB}" destId="{43AE9484-204C-4FD3-B51E-140CE982B047}" srcOrd="1" destOrd="0" presId="urn:microsoft.com/office/officeart/2005/8/layout/hierarchy6"/>
    <dgm:cxn modelId="{4AA23F7D-9C1A-4B59-B6BE-8C9D9F560B88}" type="presParOf" srcId="{DA8BB00B-A253-4846-9B65-99FAAB63BCF3}" destId="{62AF6392-4F2A-4F69-A8E0-D9E7FE92BAA7}" srcOrd="2" destOrd="0" presId="urn:microsoft.com/office/officeart/2005/8/layout/hierarchy6"/>
    <dgm:cxn modelId="{6F894F0D-BCF4-4EF5-9786-1B89B2CB5368}" type="presParOf" srcId="{DA8BB00B-A253-4846-9B65-99FAAB63BCF3}" destId="{BB1B0CCD-CC6D-4F0D-B3FF-C8C4F81F31DB}" srcOrd="3" destOrd="0" presId="urn:microsoft.com/office/officeart/2005/8/layout/hierarchy6"/>
    <dgm:cxn modelId="{CFCBDAEC-0678-413E-8934-850BD676F875}" type="presParOf" srcId="{BB1B0CCD-CC6D-4F0D-B3FF-C8C4F81F31DB}" destId="{42ED36E0-2A81-4F07-A7A9-82945A6EA3B0}" srcOrd="0" destOrd="0" presId="urn:microsoft.com/office/officeart/2005/8/layout/hierarchy6"/>
    <dgm:cxn modelId="{5493E75A-7646-45D0-9DBE-09CF2BEFD9E3}" type="presParOf" srcId="{BB1B0CCD-CC6D-4F0D-B3FF-C8C4F81F31DB}" destId="{679CDF03-5D77-40B4-A7A4-FE46D9A70612}" srcOrd="1" destOrd="0" presId="urn:microsoft.com/office/officeart/2005/8/layout/hierarchy6"/>
    <dgm:cxn modelId="{C9EBE862-0D6B-47FD-AC10-D5F5731B8527}" type="presParOf" srcId="{E5C4613B-F4F2-45C6-AFD7-CBF012540563}" destId="{27B83717-5C20-4AC3-A916-DB7F07FBEF41}" srcOrd="2" destOrd="0" presId="urn:microsoft.com/office/officeart/2005/8/layout/hierarchy6"/>
    <dgm:cxn modelId="{26EC68EA-A570-45F1-B0EA-80CB7F9673E8}" type="presParOf" srcId="{E5C4613B-F4F2-45C6-AFD7-CBF012540563}" destId="{09DA15FE-BDF6-45D9-A470-71F24EBC7252}" srcOrd="3" destOrd="0" presId="urn:microsoft.com/office/officeart/2005/8/layout/hierarchy6"/>
    <dgm:cxn modelId="{033798D3-43AB-4640-A785-32B21852E569}" type="presParOf" srcId="{09DA15FE-BDF6-45D9-A470-71F24EBC7252}" destId="{5BC8BFAA-7FB1-4396-B51A-DB0EFF0D361A}" srcOrd="0" destOrd="0" presId="urn:microsoft.com/office/officeart/2005/8/layout/hierarchy6"/>
    <dgm:cxn modelId="{E530C611-D3A8-41A6-8078-BA40CAEC8E07}" type="presParOf" srcId="{09DA15FE-BDF6-45D9-A470-71F24EBC7252}" destId="{A853776A-015D-4911-B285-F029721C8065}" srcOrd="1" destOrd="0" presId="urn:microsoft.com/office/officeart/2005/8/layout/hierarchy6"/>
    <dgm:cxn modelId="{344191BB-407B-4BC1-B729-DF617F5A71D3}" type="presParOf" srcId="{A853776A-015D-4911-B285-F029721C8065}" destId="{2F238DF4-1A99-4BCC-8A65-3F33ED9A3EAF}" srcOrd="0" destOrd="0" presId="urn:microsoft.com/office/officeart/2005/8/layout/hierarchy6"/>
    <dgm:cxn modelId="{CCA0EC5C-87A6-4BC0-868E-5FD9F1F4CE0B}" type="presParOf" srcId="{A853776A-015D-4911-B285-F029721C8065}" destId="{27404D29-7457-47FF-8460-ECE02FF7C44C}" srcOrd="1" destOrd="0" presId="urn:microsoft.com/office/officeart/2005/8/layout/hierarchy6"/>
    <dgm:cxn modelId="{7916B274-DF6C-443A-8408-5B498F5C8CC2}" type="presParOf" srcId="{27404D29-7457-47FF-8460-ECE02FF7C44C}" destId="{29F50F1A-4F5F-4876-9EFD-40195CB99BE5}" srcOrd="0" destOrd="0" presId="urn:microsoft.com/office/officeart/2005/8/layout/hierarchy6"/>
    <dgm:cxn modelId="{85820713-443B-490E-8E91-0D280FF0CD22}" type="presParOf" srcId="{27404D29-7457-47FF-8460-ECE02FF7C44C}" destId="{70F6D1AD-CC18-4528-B35A-4DC73D2920DB}" srcOrd="1" destOrd="0" presId="urn:microsoft.com/office/officeart/2005/8/layout/hierarchy6"/>
    <dgm:cxn modelId="{CE7E0EB6-738F-49B0-8948-5ACA0107A08E}" type="presParOf" srcId="{55D88DD8-B1E8-4E00-8913-16437B869695}" destId="{AC534B73-5688-4557-ABD6-B9D4A4978E46}" srcOrd="1" destOrd="0" presId="urn:microsoft.com/office/officeart/2005/8/layout/hierarchy6"/>
  </dgm:cxnLst>
  <dgm:bg>
    <a:noFill/>
  </dgm:bg>
  <dgm:whole>
    <a:ln w="28575">
      <a:solidFill>
        <a:schemeClr val="accent1">
          <a:lumMod val="75000"/>
        </a:schemeClr>
      </a:solidFill>
      <a:prstDash val="dashDot"/>
    </a:ln>
  </dgm:whole>
</dgm:dataModel>
</file>

<file path=ppt/diagrams/data10.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nucléaire par hématoxyline (2min)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cytoplasmique par un mélange de colorants acides (Fuchsine-Ponceau) (30 sec)</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866C6D74-0A4D-4C3E-96FE-0DFB0DA0F173}">
      <dgm:prSet phldrT="[Text]" custT="1"/>
      <dgm:spPr/>
      <dgm:t>
        <a:bodyPr/>
        <a:lstStyle/>
        <a:p>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par vert lumière  (4min)</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C99C79ED-682B-4861-B9EE-32F3EAAFE59F}" type="parTrans" cxnId="{A2D34825-6EA6-452D-94F4-A4AC062EB063}">
      <dgm:prSet/>
      <dgm:spPr/>
      <dgm:t>
        <a:bodyPr/>
        <a:lstStyle/>
        <a:p>
          <a:endParaRPr lang="fr-FR"/>
        </a:p>
      </dgm:t>
    </dgm:pt>
    <dgm:pt modelId="{551DC5E1-23AF-471E-9691-219EE64BFF3B}" type="sibTrans" cxnId="{A2D34825-6EA6-452D-94F4-A4AC062EB063}">
      <dgm:prSet/>
      <dgm:spPr/>
      <dgm:t>
        <a:bodyPr/>
        <a:lstStyle/>
        <a:p>
          <a:endParaRPr lang="fr-F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3"/>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3">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3" custLinFactNeighborY="-4701"/>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3" custLinFactNeighborX="-450" custLinFactNeighborY="-4701">
        <dgm:presLayoutVars>
          <dgm:bulletEnabled val="1"/>
        </dgm:presLayoutVars>
      </dgm:prSet>
      <dgm:spPr/>
      <dgm:t>
        <a:bodyPr/>
        <a:lstStyle/>
        <a:p>
          <a:endParaRPr lang="fr-FR"/>
        </a:p>
      </dgm:t>
    </dgm:pt>
    <dgm:pt modelId="{1E010461-8DF1-4338-A3B3-954FBB7D310C}" type="pres">
      <dgm:prSet presAssocID="{8B0FC920-D055-426E-9F45-1D347A5C5664}" presName="spacing" presStyleCnt="0"/>
      <dgm:spPr/>
    </dgm:pt>
    <dgm:pt modelId="{E08DE6EB-3329-4F68-B5DC-4F7929BA6B08}" type="pres">
      <dgm:prSet presAssocID="{866C6D74-0A4D-4C3E-96FE-0DFB0DA0F173}" presName="composite" presStyleCnt="0"/>
      <dgm:spPr/>
    </dgm:pt>
    <dgm:pt modelId="{61DFDC76-1592-4AB3-B1C1-AC4B70CF8258}" type="pres">
      <dgm:prSet presAssocID="{866C6D74-0A4D-4C3E-96FE-0DFB0DA0F173}" presName="imgShp" presStyleLbl="fgImgPlace1" presStyleIdx="2" presStyleCnt="3"/>
      <dgm:spPr/>
    </dgm:pt>
    <dgm:pt modelId="{DBA2D74C-D72B-4AC2-BAA3-B43A46C2002D}" type="pres">
      <dgm:prSet presAssocID="{866C6D74-0A4D-4C3E-96FE-0DFB0DA0F173}" presName="txShp" presStyleLbl="node1" presStyleIdx="2" presStyleCnt="3">
        <dgm:presLayoutVars>
          <dgm:bulletEnabled val="1"/>
        </dgm:presLayoutVars>
      </dgm:prSet>
      <dgm:spPr/>
      <dgm:t>
        <a:bodyPr/>
        <a:lstStyle/>
        <a:p>
          <a:endParaRPr lang="fr-FR"/>
        </a:p>
      </dgm:t>
    </dgm:pt>
  </dgm:ptLst>
  <dgm:cxnLst>
    <dgm:cxn modelId="{A86E9CC7-F3CE-4E58-9463-DA6CFABB44C3}" type="presOf" srcId="{866C6D74-0A4D-4C3E-96FE-0DFB0DA0F173}" destId="{DBA2D74C-D72B-4AC2-BAA3-B43A46C2002D}" srcOrd="0" destOrd="0" presId="urn:microsoft.com/office/officeart/2005/8/layout/vList3"/>
    <dgm:cxn modelId="{335CCB5B-C14E-470D-9AD8-07BC286154DF}" srcId="{E2BE25A9-077A-48C0-AF70-792111B96906}" destId="{416C7F97-2578-4C94-8C03-E7EC2DB99C7B}" srcOrd="1" destOrd="0" parTransId="{7FFDAFEE-AC91-4A68-BA9A-4E46BFFD435A}" sibTransId="{8B0FC920-D055-426E-9F45-1D347A5C5664}"/>
    <dgm:cxn modelId="{B6F6619E-EE6A-4C6B-B990-28F822A55875}" srcId="{E2BE25A9-077A-48C0-AF70-792111B96906}" destId="{0107A842-A00F-4B25-8B07-9D5683A429B0}" srcOrd="0" destOrd="0" parTransId="{6EEE0B4F-7FCA-479D-8E13-50837B151F84}" sibTransId="{0730FFD2-B51A-49E1-A3F9-8668357F3E27}"/>
    <dgm:cxn modelId="{D8EC7C1F-9911-47AE-9B34-7A9A1E227438}" type="presOf" srcId="{416C7F97-2578-4C94-8C03-E7EC2DB99C7B}" destId="{69C0A3AE-D09C-45D5-A652-3F8A77B38233}" srcOrd="0" destOrd="0" presId="urn:microsoft.com/office/officeart/2005/8/layout/vList3"/>
    <dgm:cxn modelId="{27089C22-1428-474E-93F9-094960B37DA6}" type="presOf" srcId="{0107A842-A00F-4B25-8B07-9D5683A429B0}" destId="{F9922046-6E52-45B8-A0A5-10D350582651}" srcOrd="0" destOrd="0" presId="urn:microsoft.com/office/officeart/2005/8/layout/vList3"/>
    <dgm:cxn modelId="{A2D34825-6EA6-452D-94F4-A4AC062EB063}" srcId="{E2BE25A9-077A-48C0-AF70-792111B96906}" destId="{866C6D74-0A4D-4C3E-96FE-0DFB0DA0F173}" srcOrd="2" destOrd="0" parTransId="{C99C79ED-682B-4861-B9EE-32F3EAAFE59F}" sibTransId="{551DC5E1-23AF-471E-9691-219EE64BFF3B}"/>
    <dgm:cxn modelId="{CCE4ABFA-31F9-46FF-9BCC-A965F15322C7}" type="presOf" srcId="{E2BE25A9-077A-48C0-AF70-792111B96906}" destId="{293D31F8-18CE-479D-8D37-84BD14E777C1}" srcOrd="0" destOrd="0" presId="urn:microsoft.com/office/officeart/2005/8/layout/vList3"/>
    <dgm:cxn modelId="{5B83D1DB-C656-4858-8F17-A0041F11EB92}" type="presParOf" srcId="{293D31F8-18CE-479D-8D37-84BD14E777C1}" destId="{35A5AB76-96AA-46D7-B904-631C39E6A63E}" srcOrd="0" destOrd="0" presId="urn:microsoft.com/office/officeart/2005/8/layout/vList3"/>
    <dgm:cxn modelId="{EEE04A27-8186-4380-8123-46C46D11F130}" type="presParOf" srcId="{35A5AB76-96AA-46D7-B904-631C39E6A63E}" destId="{8838001B-8298-4B8A-A4BE-39A5C791F7D0}" srcOrd="0" destOrd="0" presId="urn:microsoft.com/office/officeart/2005/8/layout/vList3"/>
    <dgm:cxn modelId="{55BC2D59-8F7A-47FE-B0E9-54114FD3D2E8}" type="presParOf" srcId="{35A5AB76-96AA-46D7-B904-631C39E6A63E}" destId="{F9922046-6E52-45B8-A0A5-10D350582651}" srcOrd="1" destOrd="0" presId="urn:microsoft.com/office/officeart/2005/8/layout/vList3"/>
    <dgm:cxn modelId="{6D8BB925-90FE-4F11-907A-D3AF7BE6BAD0}" type="presParOf" srcId="{293D31F8-18CE-479D-8D37-84BD14E777C1}" destId="{5E0BFF79-1F5E-40E3-B5C4-F319AF268115}" srcOrd="1" destOrd="0" presId="urn:microsoft.com/office/officeart/2005/8/layout/vList3"/>
    <dgm:cxn modelId="{0D241ACB-CB74-47DF-B0B5-940B0EB464F6}" type="presParOf" srcId="{293D31F8-18CE-479D-8D37-84BD14E777C1}" destId="{245101BC-2B27-4AF8-BFA0-596749393C8A}" srcOrd="2" destOrd="0" presId="urn:microsoft.com/office/officeart/2005/8/layout/vList3"/>
    <dgm:cxn modelId="{A07431D6-3DFF-4416-AF55-F87E31A33C2F}" type="presParOf" srcId="{245101BC-2B27-4AF8-BFA0-596749393C8A}" destId="{85BB96E7-9EBF-4DBB-A329-5E10AD5D9B46}" srcOrd="0" destOrd="0" presId="urn:microsoft.com/office/officeart/2005/8/layout/vList3"/>
    <dgm:cxn modelId="{068192A3-E6C0-433B-BF4C-045C80C0884C}" type="presParOf" srcId="{245101BC-2B27-4AF8-BFA0-596749393C8A}" destId="{69C0A3AE-D09C-45D5-A652-3F8A77B38233}" srcOrd="1" destOrd="0" presId="urn:microsoft.com/office/officeart/2005/8/layout/vList3"/>
    <dgm:cxn modelId="{2CDB856F-71D5-442D-9394-A88E23DC65E5}" type="presParOf" srcId="{293D31F8-18CE-479D-8D37-84BD14E777C1}" destId="{1E010461-8DF1-4338-A3B3-954FBB7D310C}" srcOrd="3" destOrd="0" presId="urn:microsoft.com/office/officeart/2005/8/layout/vList3"/>
    <dgm:cxn modelId="{9EC6AD84-F845-4577-B15E-500609FF7B5B}" type="presParOf" srcId="{293D31F8-18CE-479D-8D37-84BD14E777C1}" destId="{E08DE6EB-3329-4F68-B5DC-4F7929BA6B08}" srcOrd="4" destOrd="0" presId="urn:microsoft.com/office/officeart/2005/8/layout/vList3"/>
    <dgm:cxn modelId="{EB145750-7671-4EF5-A565-339801DF053C}" type="presParOf" srcId="{E08DE6EB-3329-4F68-B5DC-4F7929BA6B08}" destId="{61DFDC76-1592-4AB3-B1C1-AC4B70CF8258}" srcOrd="0" destOrd="0" presId="urn:microsoft.com/office/officeart/2005/8/layout/vList3"/>
    <dgm:cxn modelId="{A3F4A2AC-EAF3-4C24-8527-55F242F2F427}" type="presParOf" srcId="{E08DE6EB-3329-4F68-B5DC-4F7929BA6B08}" destId="{DBA2D74C-D72B-4AC2-BAA3-B43A46C2002D}" srcOrd="1" destOrd="0" presId="urn:microsoft.com/office/officeart/2005/8/layout/vList3"/>
  </dgm:cxnLst>
  <dgm:bg/>
  <dgm:whole/>
</dgm:dataModel>
</file>

<file path=ppt/diagrams/data11.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nucléaire par l’hématoxyline (5 min)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oloration cytoplasmique par éosine (30 sec)</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2"/>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2">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2"/>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2">
        <dgm:presLayoutVars>
          <dgm:bulletEnabled val="1"/>
        </dgm:presLayoutVars>
      </dgm:prSet>
      <dgm:spPr/>
      <dgm:t>
        <a:bodyPr/>
        <a:lstStyle/>
        <a:p>
          <a:endParaRPr lang="fr-FR"/>
        </a:p>
      </dgm:t>
    </dgm:pt>
  </dgm:ptLst>
  <dgm:cxnLst>
    <dgm:cxn modelId="{280FBEAF-2154-4A7D-B7E8-7EB185B929E7}" type="presOf" srcId="{416C7F97-2578-4C94-8C03-E7EC2DB99C7B}" destId="{69C0A3AE-D09C-45D5-A652-3F8A77B38233}" srcOrd="0" destOrd="0" presId="urn:microsoft.com/office/officeart/2005/8/layout/vList3"/>
    <dgm:cxn modelId="{335CCB5B-C14E-470D-9AD8-07BC286154DF}" srcId="{E2BE25A9-077A-48C0-AF70-792111B96906}" destId="{416C7F97-2578-4C94-8C03-E7EC2DB99C7B}" srcOrd="1" destOrd="0" parTransId="{7FFDAFEE-AC91-4A68-BA9A-4E46BFFD435A}" sibTransId="{8B0FC920-D055-426E-9F45-1D347A5C5664}"/>
    <dgm:cxn modelId="{B6F6619E-EE6A-4C6B-B990-28F822A55875}" srcId="{E2BE25A9-077A-48C0-AF70-792111B96906}" destId="{0107A842-A00F-4B25-8B07-9D5683A429B0}" srcOrd="0" destOrd="0" parTransId="{6EEE0B4F-7FCA-479D-8E13-50837B151F84}" sibTransId="{0730FFD2-B51A-49E1-A3F9-8668357F3E27}"/>
    <dgm:cxn modelId="{5EFD6FE2-8976-4635-99E6-BA660E741FA5}" type="presOf" srcId="{0107A842-A00F-4B25-8B07-9D5683A429B0}" destId="{F9922046-6E52-45B8-A0A5-10D350582651}" srcOrd="0" destOrd="0" presId="urn:microsoft.com/office/officeart/2005/8/layout/vList3"/>
    <dgm:cxn modelId="{4D748BCE-045D-4F98-87D1-78B961AC6788}" type="presOf" srcId="{E2BE25A9-077A-48C0-AF70-792111B96906}" destId="{293D31F8-18CE-479D-8D37-84BD14E777C1}" srcOrd="0" destOrd="0" presId="urn:microsoft.com/office/officeart/2005/8/layout/vList3"/>
    <dgm:cxn modelId="{1B5DC658-8C96-4CA5-9D97-0E1A14E31046}" type="presParOf" srcId="{293D31F8-18CE-479D-8D37-84BD14E777C1}" destId="{35A5AB76-96AA-46D7-B904-631C39E6A63E}" srcOrd="0" destOrd="0" presId="urn:microsoft.com/office/officeart/2005/8/layout/vList3"/>
    <dgm:cxn modelId="{E7051917-C7C6-4B9E-941C-C67DBC6453D9}" type="presParOf" srcId="{35A5AB76-96AA-46D7-B904-631C39E6A63E}" destId="{8838001B-8298-4B8A-A4BE-39A5C791F7D0}" srcOrd="0" destOrd="0" presId="urn:microsoft.com/office/officeart/2005/8/layout/vList3"/>
    <dgm:cxn modelId="{7ECEF701-D7CF-422C-8FCF-6486606E0F9C}" type="presParOf" srcId="{35A5AB76-96AA-46D7-B904-631C39E6A63E}" destId="{F9922046-6E52-45B8-A0A5-10D350582651}" srcOrd="1" destOrd="0" presId="urn:microsoft.com/office/officeart/2005/8/layout/vList3"/>
    <dgm:cxn modelId="{A8ECD2A1-6009-448A-B208-7DFEB6A4615C}" type="presParOf" srcId="{293D31F8-18CE-479D-8D37-84BD14E777C1}" destId="{5E0BFF79-1F5E-40E3-B5C4-F319AF268115}" srcOrd="1" destOrd="0" presId="urn:microsoft.com/office/officeart/2005/8/layout/vList3"/>
    <dgm:cxn modelId="{BA1E83BC-7481-445A-A211-41C946590A71}" type="presParOf" srcId="{293D31F8-18CE-479D-8D37-84BD14E777C1}" destId="{245101BC-2B27-4AF8-BFA0-596749393C8A}" srcOrd="2" destOrd="0" presId="urn:microsoft.com/office/officeart/2005/8/layout/vList3"/>
    <dgm:cxn modelId="{84689D05-FAC0-4C51-B89B-D2370DE99FE7}" type="presParOf" srcId="{245101BC-2B27-4AF8-BFA0-596749393C8A}" destId="{85BB96E7-9EBF-4DBB-A329-5E10AD5D9B46}" srcOrd="0" destOrd="0" presId="urn:microsoft.com/office/officeart/2005/8/layout/vList3"/>
    <dgm:cxn modelId="{5BE599B1-DB0C-4790-AE58-C5D9A25762E1}" type="presParOf" srcId="{245101BC-2B27-4AF8-BFA0-596749393C8A}" destId="{69C0A3AE-D09C-45D5-A652-3F8A77B38233}" srcOrd="1" destOrd="0" presId="urn:microsoft.com/office/officeart/2005/8/layout/vList3"/>
  </dgm:cxnLst>
  <dgm:bg/>
  <dgm:whole/>
</dgm:dataModel>
</file>

<file path=ppt/diagrams/data2.xml><?xml version="1.0" encoding="utf-8"?>
<dgm:dataModel xmlns:dgm="http://schemas.openxmlformats.org/drawingml/2006/diagram" xmlns:a="http://schemas.openxmlformats.org/drawingml/2006/main">
  <dgm:ptLst>
    <dgm:pt modelId="{56C2D803-B02D-4772-8A96-F8FF0B87E6F0}" type="doc">
      <dgm:prSet loTypeId="urn:microsoft.com/office/officeart/2005/8/layout/radial6" loCatId="cycle" qsTypeId="urn:microsoft.com/office/officeart/2005/8/quickstyle/3d1" qsCatId="3D" csTypeId="urn:microsoft.com/office/officeart/2005/8/colors/accent0_2" csCatId="mainScheme" phldr="1"/>
      <dgm:spPr/>
      <dgm:t>
        <a:bodyPr/>
        <a:lstStyle/>
        <a:p>
          <a:endParaRPr lang="fr-FR"/>
        </a:p>
      </dgm:t>
    </dgm:pt>
    <dgm:pt modelId="{19338888-BDE5-44BE-8D7F-58C080A51A40}">
      <dgm:prSet phldrT="[Text]"/>
      <dgm:spPr/>
      <dgm:t>
        <a:bodyPr/>
        <a:lstStyle/>
        <a:p>
          <a:r>
            <a:rPr lang="fr-FR" i="1" dirty="0" smtClean="0">
              <a:ln w="18415" cmpd="sng">
                <a:solidFill>
                  <a:srgbClr val="002060"/>
                </a:solidFill>
                <a:prstDash val="solid"/>
              </a:ln>
              <a:solidFill>
                <a:srgbClr val="002060"/>
              </a:solidFill>
              <a:latin typeface="Cambria" pitchFamily="18" charset="0"/>
            </a:rPr>
            <a:t>Thyroïde</a:t>
          </a:r>
        </a:p>
      </dgm:t>
    </dgm:pt>
    <dgm:pt modelId="{90634DE3-290C-4F5E-96A0-CEB339E0B2DA}" type="parTrans" cxnId="{4BCD89D5-194E-4B04-A8DB-E61751DCF310}">
      <dgm:prSet/>
      <dgm:spPr/>
      <dgm:t>
        <a:bodyPr/>
        <a:lstStyle/>
        <a:p>
          <a:endParaRPr lang="fr-FR"/>
        </a:p>
      </dgm:t>
    </dgm:pt>
    <dgm:pt modelId="{284D288C-C8F9-419E-8254-584940D5E7A1}" type="sibTrans" cxnId="{4BCD89D5-194E-4B04-A8DB-E61751DCF310}">
      <dgm:prSet/>
      <dgm:spPr/>
      <dgm:t>
        <a:bodyPr/>
        <a:lstStyle/>
        <a:p>
          <a:endParaRPr lang="fr-FR"/>
        </a:p>
      </dgm:t>
    </dgm:pt>
    <dgm:pt modelId="{395D1C74-9CE2-4A0F-9C82-A67AD029FB21}">
      <dgm:prSet phldrT="[Text]"/>
      <dgm:spPr/>
      <dgm:t>
        <a:bodyPr/>
        <a:lstStyle/>
        <a:p>
          <a:r>
            <a:rPr lang="fr-FR" i="1" dirty="0" smtClean="0">
              <a:ln w="18415" cmpd="sng">
                <a:solidFill>
                  <a:srgbClr val="002060"/>
                </a:solidFill>
                <a:prstDash val="solid"/>
              </a:ln>
              <a:solidFill>
                <a:srgbClr val="002060"/>
              </a:solidFill>
              <a:latin typeface="Cambria" pitchFamily="18" charset="0"/>
            </a:rPr>
            <a:t>NKX2.1</a:t>
          </a:r>
          <a:endParaRPr lang="fr-FR" dirty="0"/>
        </a:p>
      </dgm:t>
    </dgm:pt>
    <dgm:pt modelId="{BEC71E44-8437-4669-90A9-C62BD8F929B6}" type="parTrans" cxnId="{5D8EA17D-44B9-4032-B71B-AFD31E030830}">
      <dgm:prSet/>
      <dgm:spPr/>
      <dgm:t>
        <a:bodyPr/>
        <a:lstStyle/>
        <a:p>
          <a:endParaRPr lang="fr-FR"/>
        </a:p>
      </dgm:t>
    </dgm:pt>
    <dgm:pt modelId="{28A8012E-3EB0-4F1B-A8A6-51019ED2F3E2}" type="sibTrans" cxnId="{5D8EA17D-44B9-4032-B71B-AFD31E030830}">
      <dgm:prSet/>
      <dgm:spPr/>
      <dgm:t>
        <a:bodyPr/>
        <a:lstStyle/>
        <a:p>
          <a:endParaRPr lang="fr-FR"/>
        </a:p>
      </dgm:t>
    </dgm:pt>
    <dgm:pt modelId="{77C4F512-DD10-4AB4-999B-763EDCC49E4D}">
      <dgm:prSet phldrT="[Text]"/>
      <dgm:spPr/>
      <dgm:t>
        <a:bodyPr/>
        <a:lstStyle/>
        <a:p>
          <a:r>
            <a:rPr lang="fr-FR" i="1" dirty="0" smtClean="0">
              <a:ln w="18415" cmpd="sng">
                <a:solidFill>
                  <a:srgbClr val="002060"/>
                </a:solidFill>
                <a:prstDash val="solid"/>
              </a:ln>
              <a:solidFill>
                <a:srgbClr val="002060"/>
              </a:solidFill>
              <a:latin typeface="Cambria" pitchFamily="18" charset="0"/>
            </a:rPr>
            <a:t>HHEX</a:t>
          </a:r>
          <a:endParaRPr lang="fr-FR" dirty="0"/>
        </a:p>
      </dgm:t>
    </dgm:pt>
    <dgm:pt modelId="{FE1A4BA8-DB68-434A-A934-F21E8477FF49}" type="parTrans" cxnId="{2C22D984-FF56-4316-9154-6ACEC07869DD}">
      <dgm:prSet/>
      <dgm:spPr/>
      <dgm:t>
        <a:bodyPr/>
        <a:lstStyle/>
        <a:p>
          <a:endParaRPr lang="fr-FR"/>
        </a:p>
      </dgm:t>
    </dgm:pt>
    <dgm:pt modelId="{ED473072-C894-41F9-A0C8-8EF9A5D27D61}" type="sibTrans" cxnId="{2C22D984-FF56-4316-9154-6ACEC07869DD}">
      <dgm:prSet/>
      <dgm:spPr/>
      <dgm:t>
        <a:bodyPr/>
        <a:lstStyle/>
        <a:p>
          <a:endParaRPr lang="fr-FR"/>
        </a:p>
      </dgm:t>
    </dgm:pt>
    <dgm:pt modelId="{3B81B4C9-2EAB-4A5D-B682-4FBB7733F7C8}">
      <dgm:prSet phldrT="[Text]"/>
      <dgm:spPr/>
      <dgm:t>
        <a:bodyPr/>
        <a:lstStyle/>
        <a:p>
          <a:r>
            <a:rPr lang="fr-FR" i="1" dirty="0" smtClean="0">
              <a:ln w="18415" cmpd="sng">
                <a:solidFill>
                  <a:srgbClr val="002060"/>
                </a:solidFill>
                <a:prstDash val="solid"/>
              </a:ln>
              <a:solidFill>
                <a:srgbClr val="002060"/>
              </a:solidFill>
              <a:latin typeface="Cambria" pitchFamily="18" charset="0"/>
            </a:rPr>
            <a:t>FOXE1</a:t>
          </a:r>
          <a:endParaRPr lang="fr-FR" dirty="0"/>
        </a:p>
      </dgm:t>
    </dgm:pt>
    <dgm:pt modelId="{882F4369-1ABE-4E29-965D-E89596471248}" type="parTrans" cxnId="{86974CF7-B06E-489E-8E83-5578368AF4DD}">
      <dgm:prSet/>
      <dgm:spPr/>
      <dgm:t>
        <a:bodyPr/>
        <a:lstStyle/>
        <a:p>
          <a:endParaRPr lang="fr-FR"/>
        </a:p>
      </dgm:t>
    </dgm:pt>
    <dgm:pt modelId="{ADB99977-A8FC-4235-B6D1-B09214E7ED6B}" type="sibTrans" cxnId="{86974CF7-B06E-489E-8E83-5578368AF4DD}">
      <dgm:prSet/>
      <dgm:spPr/>
      <dgm:t>
        <a:bodyPr/>
        <a:lstStyle/>
        <a:p>
          <a:endParaRPr lang="fr-FR"/>
        </a:p>
      </dgm:t>
    </dgm:pt>
    <dgm:pt modelId="{FCA9D538-4F85-4827-BE06-3A5B24C7E847}">
      <dgm:prSet phldrT="[Text]"/>
      <dgm:spPr/>
      <dgm:t>
        <a:bodyPr/>
        <a:lstStyle/>
        <a:p>
          <a:r>
            <a:rPr lang="fr-FR" i="1" dirty="0" smtClean="0">
              <a:ln w="18415" cmpd="sng">
                <a:solidFill>
                  <a:srgbClr val="002060"/>
                </a:solidFill>
                <a:prstDash val="solid"/>
              </a:ln>
              <a:solidFill>
                <a:srgbClr val="002060"/>
              </a:solidFill>
              <a:latin typeface="Cambria" pitchFamily="18" charset="0"/>
            </a:rPr>
            <a:t>PAX8</a:t>
          </a:r>
          <a:endParaRPr lang="fr-FR" dirty="0"/>
        </a:p>
      </dgm:t>
    </dgm:pt>
    <dgm:pt modelId="{5978F628-F660-460B-9ABB-3A1A2F95EB18}" type="parTrans" cxnId="{A1384A7A-E8C4-4E94-AD05-0C91A3C14D7F}">
      <dgm:prSet/>
      <dgm:spPr/>
      <dgm:t>
        <a:bodyPr/>
        <a:lstStyle/>
        <a:p>
          <a:endParaRPr lang="fr-FR"/>
        </a:p>
      </dgm:t>
    </dgm:pt>
    <dgm:pt modelId="{89E08E2B-A755-46FE-AA34-1D88DEE61979}" type="sibTrans" cxnId="{A1384A7A-E8C4-4E94-AD05-0C91A3C14D7F}">
      <dgm:prSet/>
      <dgm:spPr/>
      <dgm:t>
        <a:bodyPr/>
        <a:lstStyle/>
        <a:p>
          <a:endParaRPr lang="fr-FR"/>
        </a:p>
      </dgm:t>
    </dgm:pt>
    <dgm:pt modelId="{CC866EEA-9F99-4239-93E1-1892ABFF1B08}" type="pres">
      <dgm:prSet presAssocID="{56C2D803-B02D-4772-8A96-F8FF0B87E6F0}" presName="Name0" presStyleCnt="0">
        <dgm:presLayoutVars>
          <dgm:chMax val="1"/>
          <dgm:dir/>
          <dgm:animLvl val="ctr"/>
          <dgm:resizeHandles val="exact"/>
        </dgm:presLayoutVars>
      </dgm:prSet>
      <dgm:spPr/>
    </dgm:pt>
    <dgm:pt modelId="{20EF525B-AC2E-4F74-AB9D-D3CDCFDEF2FB}" type="pres">
      <dgm:prSet presAssocID="{19338888-BDE5-44BE-8D7F-58C080A51A40}" presName="centerShape" presStyleLbl="node0" presStyleIdx="0" presStyleCnt="1"/>
      <dgm:spPr/>
      <dgm:t>
        <a:bodyPr/>
        <a:lstStyle/>
        <a:p>
          <a:endParaRPr lang="fr-FR"/>
        </a:p>
      </dgm:t>
    </dgm:pt>
    <dgm:pt modelId="{10734D67-20AF-42FB-9DB7-02B0CE693A06}" type="pres">
      <dgm:prSet presAssocID="{395D1C74-9CE2-4A0F-9C82-A67AD029FB21}" presName="node" presStyleLbl="node1" presStyleIdx="0" presStyleCnt="4">
        <dgm:presLayoutVars>
          <dgm:bulletEnabled val="1"/>
        </dgm:presLayoutVars>
      </dgm:prSet>
      <dgm:spPr/>
      <dgm:t>
        <a:bodyPr/>
        <a:lstStyle/>
        <a:p>
          <a:endParaRPr lang="fr-FR"/>
        </a:p>
      </dgm:t>
    </dgm:pt>
    <dgm:pt modelId="{2374451B-C4A0-46D3-AB26-7A5CEFA1C30A}" type="pres">
      <dgm:prSet presAssocID="{395D1C74-9CE2-4A0F-9C82-A67AD029FB21}" presName="dummy" presStyleCnt="0"/>
      <dgm:spPr/>
    </dgm:pt>
    <dgm:pt modelId="{D62DB2D6-37D4-4ADF-AB62-F9B05ED79948}" type="pres">
      <dgm:prSet presAssocID="{28A8012E-3EB0-4F1B-A8A6-51019ED2F3E2}" presName="sibTrans" presStyleLbl="sibTrans2D1" presStyleIdx="0" presStyleCnt="4"/>
      <dgm:spPr/>
    </dgm:pt>
    <dgm:pt modelId="{52150A26-F37C-4476-ABFF-2BFC584CF5B1}" type="pres">
      <dgm:prSet presAssocID="{77C4F512-DD10-4AB4-999B-763EDCC49E4D}" presName="node" presStyleLbl="node1" presStyleIdx="1" presStyleCnt="4">
        <dgm:presLayoutVars>
          <dgm:bulletEnabled val="1"/>
        </dgm:presLayoutVars>
      </dgm:prSet>
      <dgm:spPr/>
      <dgm:t>
        <a:bodyPr/>
        <a:lstStyle/>
        <a:p>
          <a:endParaRPr lang="fr-FR"/>
        </a:p>
      </dgm:t>
    </dgm:pt>
    <dgm:pt modelId="{8936037D-D84C-49CC-9A64-DEFCC2512843}" type="pres">
      <dgm:prSet presAssocID="{77C4F512-DD10-4AB4-999B-763EDCC49E4D}" presName="dummy" presStyleCnt="0"/>
      <dgm:spPr/>
    </dgm:pt>
    <dgm:pt modelId="{7CFAF7A7-82B0-4CE0-A497-155785A94F54}" type="pres">
      <dgm:prSet presAssocID="{ED473072-C894-41F9-A0C8-8EF9A5D27D61}" presName="sibTrans" presStyleLbl="sibTrans2D1" presStyleIdx="1" presStyleCnt="4"/>
      <dgm:spPr/>
    </dgm:pt>
    <dgm:pt modelId="{07B673BA-A5E7-40EB-950C-6CCB68E64135}" type="pres">
      <dgm:prSet presAssocID="{3B81B4C9-2EAB-4A5D-B682-4FBB7733F7C8}" presName="node" presStyleLbl="node1" presStyleIdx="2" presStyleCnt="4">
        <dgm:presLayoutVars>
          <dgm:bulletEnabled val="1"/>
        </dgm:presLayoutVars>
      </dgm:prSet>
      <dgm:spPr/>
      <dgm:t>
        <a:bodyPr/>
        <a:lstStyle/>
        <a:p>
          <a:endParaRPr lang="fr-FR"/>
        </a:p>
      </dgm:t>
    </dgm:pt>
    <dgm:pt modelId="{B199233F-3CBB-454B-AEC4-694D417C49F8}" type="pres">
      <dgm:prSet presAssocID="{3B81B4C9-2EAB-4A5D-B682-4FBB7733F7C8}" presName="dummy" presStyleCnt="0"/>
      <dgm:spPr/>
    </dgm:pt>
    <dgm:pt modelId="{43838343-641E-497C-9F7A-939535AAEE3E}" type="pres">
      <dgm:prSet presAssocID="{ADB99977-A8FC-4235-B6D1-B09214E7ED6B}" presName="sibTrans" presStyleLbl="sibTrans2D1" presStyleIdx="2" presStyleCnt="4"/>
      <dgm:spPr/>
      <dgm:t>
        <a:bodyPr/>
        <a:lstStyle/>
        <a:p>
          <a:endParaRPr lang="fr-FR"/>
        </a:p>
      </dgm:t>
    </dgm:pt>
    <dgm:pt modelId="{B5D3F012-6DEC-43C3-B867-ECEC9CBC4E4B}" type="pres">
      <dgm:prSet presAssocID="{FCA9D538-4F85-4827-BE06-3A5B24C7E847}" presName="node" presStyleLbl="node1" presStyleIdx="3" presStyleCnt="4">
        <dgm:presLayoutVars>
          <dgm:bulletEnabled val="1"/>
        </dgm:presLayoutVars>
      </dgm:prSet>
      <dgm:spPr/>
      <dgm:t>
        <a:bodyPr/>
        <a:lstStyle/>
        <a:p>
          <a:endParaRPr lang="fr-FR"/>
        </a:p>
      </dgm:t>
    </dgm:pt>
    <dgm:pt modelId="{82EE7FFB-F8B0-4CC4-AE16-DBE91E7521E1}" type="pres">
      <dgm:prSet presAssocID="{FCA9D538-4F85-4827-BE06-3A5B24C7E847}" presName="dummy" presStyleCnt="0"/>
      <dgm:spPr/>
    </dgm:pt>
    <dgm:pt modelId="{954EE3E6-A8C3-4492-A9B9-0505320C3615}" type="pres">
      <dgm:prSet presAssocID="{89E08E2B-A755-46FE-AA34-1D88DEE61979}" presName="sibTrans" presStyleLbl="sibTrans2D1" presStyleIdx="3" presStyleCnt="4"/>
      <dgm:spPr/>
    </dgm:pt>
  </dgm:ptLst>
  <dgm:cxnLst>
    <dgm:cxn modelId="{24657CB5-6EFA-4C63-B73F-DA57693AD9FC}" type="presOf" srcId="{3B81B4C9-2EAB-4A5D-B682-4FBB7733F7C8}" destId="{07B673BA-A5E7-40EB-950C-6CCB68E64135}" srcOrd="0" destOrd="0" presId="urn:microsoft.com/office/officeart/2005/8/layout/radial6"/>
    <dgm:cxn modelId="{A98D9BE0-282B-4F8C-99BE-CCBA1D1F85EE}" type="presOf" srcId="{28A8012E-3EB0-4F1B-A8A6-51019ED2F3E2}" destId="{D62DB2D6-37D4-4ADF-AB62-F9B05ED79948}" srcOrd="0" destOrd="0" presId="urn:microsoft.com/office/officeart/2005/8/layout/radial6"/>
    <dgm:cxn modelId="{86974CF7-B06E-489E-8E83-5578368AF4DD}" srcId="{19338888-BDE5-44BE-8D7F-58C080A51A40}" destId="{3B81B4C9-2EAB-4A5D-B682-4FBB7733F7C8}" srcOrd="2" destOrd="0" parTransId="{882F4369-1ABE-4E29-965D-E89596471248}" sibTransId="{ADB99977-A8FC-4235-B6D1-B09214E7ED6B}"/>
    <dgm:cxn modelId="{5C5F94DF-4DD5-4874-8D77-B35260941384}" type="presOf" srcId="{ED473072-C894-41F9-A0C8-8EF9A5D27D61}" destId="{7CFAF7A7-82B0-4CE0-A497-155785A94F54}" srcOrd="0" destOrd="0" presId="urn:microsoft.com/office/officeart/2005/8/layout/radial6"/>
    <dgm:cxn modelId="{2C22D984-FF56-4316-9154-6ACEC07869DD}" srcId="{19338888-BDE5-44BE-8D7F-58C080A51A40}" destId="{77C4F512-DD10-4AB4-999B-763EDCC49E4D}" srcOrd="1" destOrd="0" parTransId="{FE1A4BA8-DB68-434A-A934-F21E8477FF49}" sibTransId="{ED473072-C894-41F9-A0C8-8EF9A5D27D61}"/>
    <dgm:cxn modelId="{A1384A7A-E8C4-4E94-AD05-0C91A3C14D7F}" srcId="{19338888-BDE5-44BE-8D7F-58C080A51A40}" destId="{FCA9D538-4F85-4827-BE06-3A5B24C7E847}" srcOrd="3" destOrd="0" parTransId="{5978F628-F660-460B-9ABB-3A1A2F95EB18}" sibTransId="{89E08E2B-A755-46FE-AA34-1D88DEE61979}"/>
    <dgm:cxn modelId="{B930F4BF-A4A0-4B81-9D23-7819D1835209}" type="presOf" srcId="{56C2D803-B02D-4772-8A96-F8FF0B87E6F0}" destId="{CC866EEA-9F99-4239-93E1-1892ABFF1B08}" srcOrd="0" destOrd="0" presId="urn:microsoft.com/office/officeart/2005/8/layout/radial6"/>
    <dgm:cxn modelId="{198D1332-7D90-4BEB-B7AA-53A922EDCF17}" type="presOf" srcId="{89E08E2B-A755-46FE-AA34-1D88DEE61979}" destId="{954EE3E6-A8C3-4492-A9B9-0505320C3615}" srcOrd="0" destOrd="0" presId="urn:microsoft.com/office/officeart/2005/8/layout/radial6"/>
    <dgm:cxn modelId="{E2E6222C-AEBE-4003-988A-F444CB6E2032}" type="presOf" srcId="{FCA9D538-4F85-4827-BE06-3A5B24C7E847}" destId="{B5D3F012-6DEC-43C3-B867-ECEC9CBC4E4B}" srcOrd="0" destOrd="0" presId="urn:microsoft.com/office/officeart/2005/8/layout/radial6"/>
    <dgm:cxn modelId="{4834A260-ACCC-4798-B56F-EE69E51576D9}" type="presOf" srcId="{ADB99977-A8FC-4235-B6D1-B09214E7ED6B}" destId="{43838343-641E-497C-9F7A-939535AAEE3E}" srcOrd="0" destOrd="0" presId="urn:microsoft.com/office/officeart/2005/8/layout/radial6"/>
    <dgm:cxn modelId="{212293D3-5D4C-4EDE-B75B-127D5D74855E}" type="presOf" srcId="{395D1C74-9CE2-4A0F-9C82-A67AD029FB21}" destId="{10734D67-20AF-42FB-9DB7-02B0CE693A06}" srcOrd="0" destOrd="0" presId="urn:microsoft.com/office/officeart/2005/8/layout/radial6"/>
    <dgm:cxn modelId="{9F092E43-02A9-4ECD-AC27-0AA753D7FAE8}" type="presOf" srcId="{77C4F512-DD10-4AB4-999B-763EDCC49E4D}" destId="{52150A26-F37C-4476-ABFF-2BFC584CF5B1}" srcOrd="0" destOrd="0" presId="urn:microsoft.com/office/officeart/2005/8/layout/radial6"/>
    <dgm:cxn modelId="{645FBF40-3D65-4FF6-87DD-CA484FE95C26}" type="presOf" srcId="{19338888-BDE5-44BE-8D7F-58C080A51A40}" destId="{20EF525B-AC2E-4F74-AB9D-D3CDCFDEF2FB}" srcOrd="0" destOrd="0" presId="urn:microsoft.com/office/officeart/2005/8/layout/radial6"/>
    <dgm:cxn modelId="{4BCD89D5-194E-4B04-A8DB-E61751DCF310}" srcId="{56C2D803-B02D-4772-8A96-F8FF0B87E6F0}" destId="{19338888-BDE5-44BE-8D7F-58C080A51A40}" srcOrd="0" destOrd="0" parTransId="{90634DE3-290C-4F5E-96A0-CEB339E0B2DA}" sibTransId="{284D288C-C8F9-419E-8254-584940D5E7A1}"/>
    <dgm:cxn modelId="{5D8EA17D-44B9-4032-B71B-AFD31E030830}" srcId="{19338888-BDE5-44BE-8D7F-58C080A51A40}" destId="{395D1C74-9CE2-4A0F-9C82-A67AD029FB21}" srcOrd="0" destOrd="0" parTransId="{BEC71E44-8437-4669-90A9-C62BD8F929B6}" sibTransId="{28A8012E-3EB0-4F1B-A8A6-51019ED2F3E2}"/>
    <dgm:cxn modelId="{2D2A2C51-A5B6-4CA3-9B30-4E70AA04ED78}" type="presParOf" srcId="{CC866EEA-9F99-4239-93E1-1892ABFF1B08}" destId="{20EF525B-AC2E-4F74-AB9D-D3CDCFDEF2FB}" srcOrd="0" destOrd="0" presId="urn:microsoft.com/office/officeart/2005/8/layout/radial6"/>
    <dgm:cxn modelId="{38EB1863-52BD-4EA4-B34F-A7DE0BC0A255}" type="presParOf" srcId="{CC866EEA-9F99-4239-93E1-1892ABFF1B08}" destId="{10734D67-20AF-42FB-9DB7-02B0CE693A06}" srcOrd="1" destOrd="0" presId="urn:microsoft.com/office/officeart/2005/8/layout/radial6"/>
    <dgm:cxn modelId="{9AF58DFD-DD05-44B3-8DC1-EA32F4C21BB7}" type="presParOf" srcId="{CC866EEA-9F99-4239-93E1-1892ABFF1B08}" destId="{2374451B-C4A0-46D3-AB26-7A5CEFA1C30A}" srcOrd="2" destOrd="0" presId="urn:microsoft.com/office/officeart/2005/8/layout/radial6"/>
    <dgm:cxn modelId="{3DF0743C-E7B4-4789-9FE4-8D06EFAA622D}" type="presParOf" srcId="{CC866EEA-9F99-4239-93E1-1892ABFF1B08}" destId="{D62DB2D6-37D4-4ADF-AB62-F9B05ED79948}" srcOrd="3" destOrd="0" presId="urn:microsoft.com/office/officeart/2005/8/layout/radial6"/>
    <dgm:cxn modelId="{33BC4552-0E95-4BF6-8A3C-B0EF343CC3D7}" type="presParOf" srcId="{CC866EEA-9F99-4239-93E1-1892ABFF1B08}" destId="{52150A26-F37C-4476-ABFF-2BFC584CF5B1}" srcOrd="4" destOrd="0" presId="urn:microsoft.com/office/officeart/2005/8/layout/radial6"/>
    <dgm:cxn modelId="{7DAC0A19-75C4-40C3-8227-56E4C6BA710A}" type="presParOf" srcId="{CC866EEA-9F99-4239-93E1-1892ABFF1B08}" destId="{8936037D-D84C-49CC-9A64-DEFCC2512843}" srcOrd="5" destOrd="0" presId="urn:microsoft.com/office/officeart/2005/8/layout/radial6"/>
    <dgm:cxn modelId="{859B8DD3-6A1C-45AC-8CE4-8A9A495867F9}" type="presParOf" srcId="{CC866EEA-9F99-4239-93E1-1892ABFF1B08}" destId="{7CFAF7A7-82B0-4CE0-A497-155785A94F54}" srcOrd="6" destOrd="0" presId="urn:microsoft.com/office/officeart/2005/8/layout/radial6"/>
    <dgm:cxn modelId="{4A614D39-2989-4E59-A353-7AEA086E27F5}" type="presParOf" srcId="{CC866EEA-9F99-4239-93E1-1892ABFF1B08}" destId="{07B673BA-A5E7-40EB-950C-6CCB68E64135}" srcOrd="7" destOrd="0" presId="urn:microsoft.com/office/officeart/2005/8/layout/radial6"/>
    <dgm:cxn modelId="{B1D38781-2259-4286-A093-5C42250AE840}" type="presParOf" srcId="{CC866EEA-9F99-4239-93E1-1892ABFF1B08}" destId="{B199233F-3CBB-454B-AEC4-694D417C49F8}" srcOrd="8" destOrd="0" presId="urn:microsoft.com/office/officeart/2005/8/layout/radial6"/>
    <dgm:cxn modelId="{5CCFF7CE-49F7-44B2-BB0A-3C310DF59765}" type="presParOf" srcId="{CC866EEA-9F99-4239-93E1-1892ABFF1B08}" destId="{43838343-641E-497C-9F7A-939535AAEE3E}" srcOrd="9" destOrd="0" presId="urn:microsoft.com/office/officeart/2005/8/layout/radial6"/>
    <dgm:cxn modelId="{954D7D3B-9C39-4AD9-8788-C71723E20139}" type="presParOf" srcId="{CC866EEA-9F99-4239-93E1-1892ABFF1B08}" destId="{B5D3F012-6DEC-43C3-B867-ECEC9CBC4E4B}" srcOrd="10" destOrd="0" presId="urn:microsoft.com/office/officeart/2005/8/layout/radial6"/>
    <dgm:cxn modelId="{82104A7F-9AF5-41A4-91C0-69D2A44EEC17}" type="presParOf" srcId="{CC866EEA-9F99-4239-93E1-1892ABFF1B08}" destId="{82EE7FFB-F8B0-4CC4-AE16-DBE91E7521E1}" srcOrd="11" destOrd="0" presId="urn:microsoft.com/office/officeart/2005/8/layout/radial6"/>
    <dgm:cxn modelId="{B6020B0F-4476-44DD-99DF-F66C66FF5CDD}" type="presParOf" srcId="{CC866EEA-9F99-4239-93E1-1892ABFF1B08}" destId="{954EE3E6-A8C3-4492-A9B9-0505320C3615}" srcOrd="12" destOrd="0" presId="urn:microsoft.com/office/officeart/2005/8/layout/radial6"/>
  </dgm:cxnLst>
  <dgm:bg>
    <a:noFill/>
  </dgm:bg>
  <dgm:whole/>
</dgm:dataModel>
</file>

<file path=ppt/diagrams/data3.xml><?xml version="1.0" encoding="utf-8"?>
<dgm:dataModel xmlns:dgm="http://schemas.openxmlformats.org/drawingml/2006/diagram" xmlns:a="http://schemas.openxmlformats.org/drawingml/2006/main">
  <dgm:ptLst>
    <dgm:pt modelId="{BEE4FE11-9F0F-4535-8DA8-8ACB31FFE40D}" type="doc">
      <dgm:prSet loTypeId="urn:microsoft.com/office/officeart/2005/8/layout/list1" loCatId="list" qsTypeId="urn:microsoft.com/office/officeart/2005/8/quickstyle/3d1" qsCatId="3D" csTypeId="urn:microsoft.com/office/officeart/2005/8/colors/colorful4" csCatId="colorful" phldr="1"/>
      <dgm:spPr/>
      <dgm:t>
        <a:bodyPr/>
        <a:lstStyle/>
        <a:p>
          <a:endParaRPr lang="fr-FR"/>
        </a:p>
      </dgm:t>
    </dgm:pt>
    <dgm:pt modelId="{E140316D-5C02-4BC7-BB56-7398A19D3EAA}">
      <dgm:prSet phldrT="[Text]" custT="1"/>
      <dgm:spPr/>
      <dgm:t>
        <a:bodyPr/>
        <a:lstStyle/>
        <a:p>
          <a:pPr algn="ctr"/>
          <a:r>
            <a:rPr lang="fr-FR" sz="2400" b="1" cap="none"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rPr>
            <a:t>a) </a:t>
          </a:r>
          <a:r>
            <a:rPr lang="fr-FR" sz="2400" b="1" cap="all"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rPr>
            <a:t>Congénitales</a:t>
          </a:r>
          <a:endParaRPr lang="fr-FR" sz="2400" b="1" cap="all" spc="0" dirty="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61DDD422-79E1-4FCE-93FC-9836D4F1205F}" type="parTrans" cxnId="{5873E899-163C-49F7-9DF0-B2B2B8E9C254}">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AF3B71B0-971B-403A-B703-765B9086EA77}" type="sibTrans" cxnId="{5873E899-163C-49F7-9DF0-B2B2B8E9C254}">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4A635F57-29A0-4E09-9AF4-33098DD18648}">
      <dgm:prSet phldrT="[Text]" custT="1"/>
      <dgm:spPr/>
      <dgm:t>
        <a:bodyPr/>
        <a:lstStyle/>
        <a:p>
          <a:pPr algn="ctr"/>
          <a:r>
            <a:rPr lang="fr-FR" sz="2400" b="1" cap="none"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rPr>
            <a:t>b) </a:t>
          </a:r>
          <a:r>
            <a:rPr lang="fr-FR" sz="2400" b="1" cap="all"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rPr>
            <a:t>hormonales</a:t>
          </a:r>
          <a:endParaRPr lang="fr-FR" sz="2400" b="1" cap="all" spc="0" dirty="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3E1A6753-4AB1-4323-AF9C-E8E63F03E66F}" type="parTrans" cxnId="{23A1384D-805F-4D67-AC91-26A5CC0974BB}">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FA81C1FE-36C1-4433-8001-540BC076CF99}" type="sibTrans" cxnId="{23A1384D-805F-4D67-AC91-26A5CC0974BB}">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35EE797F-3697-4975-9FCD-E2BB42FF76F2}">
      <dgm:prSet phldrT="[Text]" custT="1"/>
      <dgm:spPr/>
      <dgm:t>
        <a:bodyPr/>
        <a:lstStyle/>
        <a:p>
          <a:pPr algn="ctr"/>
          <a:r>
            <a:rPr lang="fr-FR" sz="2400" b="1" cap="none"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a typeface="Times New Roman" pitchFamily="18" charset="0"/>
              <a:cs typeface="Arial" pitchFamily="34" charset="0"/>
            </a:rPr>
            <a:t>c) </a:t>
          </a:r>
          <a:r>
            <a:rPr lang="fr-FR" sz="2400" b="1" cap="all" spc="0"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a typeface="Times New Roman" pitchFamily="18" charset="0"/>
              <a:cs typeface="Arial" pitchFamily="34" charset="0"/>
            </a:rPr>
            <a:t>Tumorales</a:t>
          </a:r>
          <a:endParaRPr lang="fr-FR" sz="2400" b="1" cap="all" spc="0" dirty="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B551C948-EBA7-455D-9A47-6A6D5506A902}" type="parTrans" cxnId="{A7072B44-B146-441F-BEB5-C2389D577DFC}">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3BD61C9E-7C0B-499B-BFE8-BDD9E7A753E0}" type="sibTrans" cxnId="{A7072B44-B146-441F-BEB5-C2389D577DFC}">
      <dgm:prSet/>
      <dgm:spPr/>
      <dgm:t>
        <a:bodyPr/>
        <a:lstStyle/>
        <a:p>
          <a:pPr algn="ctr"/>
          <a:endParaRPr lang="fr-FR" sz="2400" b="1" cap="all" spc="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ndParaRPr>
        </a:p>
      </dgm:t>
    </dgm:pt>
    <dgm:pt modelId="{B67CBCE0-D03F-4C56-B78B-91DED1187345}" type="pres">
      <dgm:prSet presAssocID="{BEE4FE11-9F0F-4535-8DA8-8ACB31FFE40D}" presName="linear" presStyleCnt="0">
        <dgm:presLayoutVars>
          <dgm:dir/>
          <dgm:animLvl val="lvl"/>
          <dgm:resizeHandles val="exact"/>
        </dgm:presLayoutVars>
      </dgm:prSet>
      <dgm:spPr/>
      <dgm:t>
        <a:bodyPr/>
        <a:lstStyle/>
        <a:p>
          <a:endParaRPr lang="fr-FR"/>
        </a:p>
      </dgm:t>
    </dgm:pt>
    <dgm:pt modelId="{DB8DE5FD-8565-4BF2-94D7-5A1A048E7F69}" type="pres">
      <dgm:prSet presAssocID="{E140316D-5C02-4BC7-BB56-7398A19D3EAA}" presName="parentLin" presStyleCnt="0"/>
      <dgm:spPr/>
    </dgm:pt>
    <dgm:pt modelId="{50AF0DF5-AB34-4D21-A693-42259FE9E4AE}" type="pres">
      <dgm:prSet presAssocID="{E140316D-5C02-4BC7-BB56-7398A19D3EAA}" presName="parentLeftMargin" presStyleLbl="node1" presStyleIdx="0" presStyleCnt="3"/>
      <dgm:spPr/>
      <dgm:t>
        <a:bodyPr/>
        <a:lstStyle/>
        <a:p>
          <a:endParaRPr lang="fr-FR"/>
        </a:p>
      </dgm:t>
    </dgm:pt>
    <dgm:pt modelId="{47AB42E9-983B-47B0-8623-57C5CEF93D3A}" type="pres">
      <dgm:prSet presAssocID="{E140316D-5C02-4BC7-BB56-7398A19D3EAA}" presName="parentText" presStyleLbl="node1" presStyleIdx="0" presStyleCnt="3">
        <dgm:presLayoutVars>
          <dgm:chMax val="0"/>
          <dgm:bulletEnabled val="1"/>
        </dgm:presLayoutVars>
      </dgm:prSet>
      <dgm:spPr/>
      <dgm:t>
        <a:bodyPr/>
        <a:lstStyle/>
        <a:p>
          <a:endParaRPr lang="fr-FR"/>
        </a:p>
      </dgm:t>
    </dgm:pt>
    <dgm:pt modelId="{D3A0E80D-A75B-4733-A3B1-BFAFC402535B}" type="pres">
      <dgm:prSet presAssocID="{E140316D-5C02-4BC7-BB56-7398A19D3EAA}" presName="negativeSpace" presStyleCnt="0"/>
      <dgm:spPr/>
    </dgm:pt>
    <dgm:pt modelId="{E766A501-D7C2-46D9-9618-85A61319910F}" type="pres">
      <dgm:prSet presAssocID="{E140316D-5C02-4BC7-BB56-7398A19D3EAA}" presName="childText" presStyleLbl="conFgAcc1" presStyleIdx="0" presStyleCnt="3" custScaleX="81250">
        <dgm:presLayoutVars>
          <dgm:bulletEnabled val="1"/>
        </dgm:presLayoutVars>
      </dgm:prSet>
      <dgm:spPr/>
    </dgm:pt>
    <dgm:pt modelId="{6EFEA6B0-97FE-437B-BB3B-220358692214}" type="pres">
      <dgm:prSet presAssocID="{AF3B71B0-971B-403A-B703-765B9086EA77}" presName="spaceBetweenRectangles" presStyleCnt="0"/>
      <dgm:spPr/>
    </dgm:pt>
    <dgm:pt modelId="{6D249ABE-849B-4834-8F1F-E4719D18BA30}" type="pres">
      <dgm:prSet presAssocID="{4A635F57-29A0-4E09-9AF4-33098DD18648}" presName="parentLin" presStyleCnt="0"/>
      <dgm:spPr/>
    </dgm:pt>
    <dgm:pt modelId="{88EC5924-712A-4353-855B-2D381CAD2390}" type="pres">
      <dgm:prSet presAssocID="{4A635F57-29A0-4E09-9AF4-33098DD18648}" presName="parentLeftMargin" presStyleLbl="node1" presStyleIdx="0" presStyleCnt="3"/>
      <dgm:spPr/>
      <dgm:t>
        <a:bodyPr/>
        <a:lstStyle/>
        <a:p>
          <a:endParaRPr lang="fr-FR"/>
        </a:p>
      </dgm:t>
    </dgm:pt>
    <dgm:pt modelId="{E0ACA502-73C2-454E-BD4E-7105C8002E5F}" type="pres">
      <dgm:prSet presAssocID="{4A635F57-29A0-4E09-9AF4-33098DD18648}" presName="parentText" presStyleLbl="node1" presStyleIdx="1" presStyleCnt="3" custLinFactX="1587" custLinFactNeighborX="100000" custLinFactNeighborY="-1605">
        <dgm:presLayoutVars>
          <dgm:chMax val="0"/>
          <dgm:bulletEnabled val="1"/>
        </dgm:presLayoutVars>
      </dgm:prSet>
      <dgm:spPr/>
      <dgm:t>
        <a:bodyPr/>
        <a:lstStyle/>
        <a:p>
          <a:endParaRPr lang="fr-FR"/>
        </a:p>
      </dgm:t>
    </dgm:pt>
    <dgm:pt modelId="{D96A481A-6578-4173-8013-D0C43B3CFCCF}" type="pres">
      <dgm:prSet presAssocID="{4A635F57-29A0-4E09-9AF4-33098DD18648}" presName="negativeSpace" presStyleCnt="0"/>
      <dgm:spPr/>
    </dgm:pt>
    <dgm:pt modelId="{A0A2F078-630B-40AD-9FD5-EFECD34FD234}" type="pres">
      <dgm:prSet presAssocID="{4A635F57-29A0-4E09-9AF4-33098DD18648}" presName="childText" presStyleLbl="conFgAcc1" presStyleIdx="1" presStyleCnt="3" custScaleX="81250" custLinFactNeighborX="9259" custLinFactNeighborY="-27700">
        <dgm:presLayoutVars>
          <dgm:bulletEnabled val="1"/>
        </dgm:presLayoutVars>
      </dgm:prSet>
      <dgm:spPr/>
    </dgm:pt>
    <dgm:pt modelId="{2CA8F5C4-727A-454E-97DA-D8ADE448D1F6}" type="pres">
      <dgm:prSet presAssocID="{FA81C1FE-36C1-4433-8001-540BC076CF99}" presName="spaceBetweenRectangles" presStyleCnt="0"/>
      <dgm:spPr/>
    </dgm:pt>
    <dgm:pt modelId="{5BBD16AC-0C16-4CEC-8CF0-76F84B0B61A6}" type="pres">
      <dgm:prSet presAssocID="{35EE797F-3697-4975-9FCD-E2BB42FF76F2}" presName="parentLin" presStyleCnt="0"/>
      <dgm:spPr/>
    </dgm:pt>
    <dgm:pt modelId="{F3A0C082-23C4-4E32-AA0A-487D04E01029}" type="pres">
      <dgm:prSet presAssocID="{35EE797F-3697-4975-9FCD-E2BB42FF76F2}" presName="parentLeftMargin" presStyleLbl="node1" presStyleIdx="1" presStyleCnt="3"/>
      <dgm:spPr/>
      <dgm:t>
        <a:bodyPr/>
        <a:lstStyle/>
        <a:p>
          <a:endParaRPr lang="fr-FR"/>
        </a:p>
      </dgm:t>
    </dgm:pt>
    <dgm:pt modelId="{11542269-75FB-4239-80E4-CE9102F3B5E2}" type="pres">
      <dgm:prSet presAssocID="{35EE797F-3697-4975-9FCD-E2BB42FF76F2}" presName="parentText" presStyleLbl="node1" presStyleIdx="2" presStyleCnt="3" custLinFactX="12169" custLinFactNeighborX="100000" custLinFactNeighborY="-6342">
        <dgm:presLayoutVars>
          <dgm:chMax val="0"/>
          <dgm:bulletEnabled val="1"/>
        </dgm:presLayoutVars>
      </dgm:prSet>
      <dgm:spPr/>
      <dgm:t>
        <a:bodyPr/>
        <a:lstStyle/>
        <a:p>
          <a:endParaRPr lang="fr-FR"/>
        </a:p>
      </dgm:t>
    </dgm:pt>
    <dgm:pt modelId="{836EBB8F-59C0-4917-82A2-DE709B146D98}" type="pres">
      <dgm:prSet presAssocID="{35EE797F-3697-4975-9FCD-E2BB42FF76F2}" presName="negativeSpace" presStyleCnt="0"/>
      <dgm:spPr/>
    </dgm:pt>
    <dgm:pt modelId="{56F2B505-B39A-4C17-AEFA-8882D075105A}" type="pres">
      <dgm:prSet presAssocID="{35EE797F-3697-4975-9FCD-E2BB42FF76F2}" presName="childText" presStyleLbl="conFgAcc1" presStyleIdx="2" presStyleCnt="3" custScaleX="81250" custLinFactNeighborX="12963" custLinFactNeighborY="-19607">
        <dgm:presLayoutVars>
          <dgm:bulletEnabled val="1"/>
        </dgm:presLayoutVars>
      </dgm:prSet>
      <dgm:spPr/>
    </dgm:pt>
  </dgm:ptLst>
  <dgm:cxnLst>
    <dgm:cxn modelId="{3CBEEFBA-A1B4-46A5-AB5A-A51170698B5F}" type="presOf" srcId="{35EE797F-3697-4975-9FCD-E2BB42FF76F2}" destId="{F3A0C082-23C4-4E32-AA0A-487D04E01029}" srcOrd="0" destOrd="0" presId="urn:microsoft.com/office/officeart/2005/8/layout/list1"/>
    <dgm:cxn modelId="{5873E899-163C-49F7-9DF0-B2B2B8E9C254}" srcId="{BEE4FE11-9F0F-4535-8DA8-8ACB31FFE40D}" destId="{E140316D-5C02-4BC7-BB56-7398A19D3EAA}" srcOrd="0" destOrd="0" parTransId="{61DDD422-79E1-4FCE-93FC-9836D4F1205F}" sibTransId="{AF3B71B0-971B-403A-B703-765B9086EA77}"/>
    <dgm:cxn modelId="{A7072B44-B146-441F-BEB5-C2389D577DFC}" srcId="{BEE4FE11-9F0F-4535-8DA8-8ACB31FFE40D}" destId="{35EE797F-3697-4975-9FCD-E2BB42FF76F2}" srcOrd="2" destOrd="0" parTransId="{B551C948-EBA7-455D-9A47-6A6D5506A902}" sibTransId="{3BD61C9E-7C0B-499B-BFE8-BDD9E7A753E0}"/>
    <dgm:cxn modelId="{66659540-4636-446C-9D2C-A67ED22C0965}" type="presOf" srcId="{E140316D-5C02-4BC7-BB56-7398A19D3EAA}" destId="{47AB42E9-983B-47B0-8623-57C5CEF93D3A}" srcOrd="1" destOrd="0" presId="urn:microsoft.com/office/officeart/2005/8/layout/list1"/>
    <dgm:cxn modelId="{E9DCC0CD-EEBA-41F6-A928-DB65DA300C82}" type="presOf" srcId="{BEE4FE11-9F0F-4535-8DA8-8ACB31FFE40D}" destId="{B67CBCE0-D03F-4C56-B78B-91DED1187345}" srcOrd="0" destOrd="0" presId="urn:microsoft.com/office/officeart/2005/8/layout/list1"/>
    <dgm:cxn modelId="{20A7CD2E-D1CE-4C31-9BD1-1BCE93304533}" type="presOf" srcId="{E140316D-5C02-4BC7-BB56-7398A19D3EAA}" destId="{50AF0DF5-AB34-4D21-A693-42259FE9E4AE}" srcOrd="0" destOrd="0" presId="urn:microsoft.com/office/officeart/2005/8/layout/list1"/>
    <dgm:cxn modelId="{23A1384D-805F-4D67-AC91-26A5CC0974BB}" srcId="{BEE4FE11-9F0F-4535-8DA8-8ACB31FFE40D}" destId="{4A635F57-29A0-4E09-9AF4-33098DD18648}" srcOrd="1" destOrd="0" parTransId="{3E1A6753-4AB1-4323-AF9C-E8E63F03E66F}" sibTransId="{FA81C1FE-36C1-4433-8001-540BC076CF99}"/>
    <dgm:cxn modelId="{3002F6AE-584A-4963-BD48-BABD6ECD3D04}" type="presOf" srcId="{4A635F57-29A0-4E09-9AF4-33098DD18648}" destId="{E0ACA502-73C2-454E-BD4E-7105C8002E5F}" srcOrd="1" destOrd="0" presId="urn:microsoft.com/office/officeart/2005/8/layout/list1"/>
    <dgm:cxn modelId="{E2C51DDD-F7B2-4559-973C-E10FC8AE5FAE}" type="presOf" srcId="{35EE797F-3697-4975-9FCD-E2BB42FF76F2}" destId="{11542269-75FB-4239-80E4-CE9102F3B5E2}" srcOrd="1" destOrd="0" presId="urn:microsoft.com/office/officeart/2005/8/layout/list1"/>
    <dgm:cxn modelId="{F8C20B36-F57F-4ADF-B79A-1D221B05C3CE}" type="presOf" srcId="{4A635F57-29A0-4E09-9AF4-33098DD18648}" destId="{88EC5924-712A-4353-855B-2D381CAD2390}" srcOrd="0" destOrd="0" presId="urn:microsoft.com/office/officeart/2005/8/layout/list1"/>
    <dgm:cxn modelId="{53495EDD-784D-488F-B023-920ABCC11E1E}" type="presParOf" srcId="{B67CBCE0-D03F-4C56-B78B-91DED1187345}" destId="{DB8DE5FD-8565-4BF2-94D7-5A1A048E7F69}" srcOrd="0" destOrd="0" presId="urn:microsoft.com/office/officeart/2005/8/layout/list1"/>
    <dgm:cxn modelId="{E1F6F4F8-2FF7-4F81-953F-AEC4BDE7E56D}" type="presParOf" srcId="{DB8DE5FD-8565-4BF2-94D7-5A1A048E7F69}" destId="{50AF0DF5-AB34-4D21-A693-42259FE9E4AE}" srcOrd="0" destOrd="0" presId="urn:microsoft.com/office/officeart/2005/8/layout/list1"/>
    <dgm:cxn modelId="{862F06C2-C0B1-408B-A913-8509A0C00CE2}" type="presParOf" srcId="{DB8DE5FD-8565-4BF2-94D7-5A1A048E7F69}" destId="{47AB42E9-983B-47B0-8623-57C5CEF93D3A}" srcOrd="1" destOrd="0" presId="urn:microsoft.com/office/officeart/2005/8/layout/list1"/>
    <dgm:cxn modelId="{E0022B72-A482-43A7-BDF0-98FC8B93E2EC}" type="presParOf" srcId="{B67CBCE0-D03F-4C56-B78B-91DED1187345}" destId="{D3A0E80D-A75B-4733-A3B1-BFAFC402535B}" srcOrd="1" destOrd="0" presId="urn:microsoft.com/office/officeart/2005/8/layout/list1"/>
    <dgm:cxn modelId="{EAEA8C6B-E9FC-4AF5-9626-0AE6B72EFF51}" type="presParOf" srcId="{B67CBCE0-D03F-4C56-B78B-91DED1187345}" destId="{E766A501-D7C2-46D9-9618-85A61319910F}" srcOrd="2" destOrd="0" presId="urn:microsoft.com/office/officeart/2005/8/layout/list1"/>
    <dgm:cxn modelId="{6BF38760-B018-4995-82ED-B9AED708A08C}" type="presParOf" srcId="{B67CBCE0-D03F-4C56-B78B-91DED1187345}" destId="{6EFEA6B0-97FE-437B-BB3B-220358692214}" srcOrd="3" destOrd="0" presId="urn:microsoft.com/office/officeart/2005/8/layout/list1"/>
    <dgm:cxn modelId="{DEC9D0BC-B282-493A-A4FF-CC9DFC75251C}" type="presParOf" srcId="{B67CBCE0-D03F-4C56-B78B-91DED1187345}" destId="{6D249ABE-849B-4834-8F1F-E4719D18BA30}" srcOrd="4" destOrd="0" presId="urn:microsoft.com/office/officeart/2005/8/layout/list1"/>
    <dgm:cxn modelId="{76DC9FD1-42DA-46E7-9635-91F14C112BE1}" type="presParOf" srcId="{6D249ABE-849B-4834-8F1F-E4719D18BA30}" destId="{88EC5924-712A-4353-855B-2D381CAD2390}" srcOrd="0" destOrd="0" presId="urn:microsoft.com/office/officeart/2005/8/layout/list1"/>
    <dgm:cxn modelId="{04503AB2-DE92-4FD4-9719-10826580BDF1}" type="presParOf" srcId="{6D249ABE-849B-4834-8F1F-E4719D18BA30}" destId="{E0ACA502-73C2-454E-BD4E-7105C8002E5F}" srcOrd="1" destOrd="0" presId="urn:microsoft.com/office/officeart/2005/8/layout/list1"/>
    <dgm:cxn modelId="{CE23DA37-9E55-461C-8BB2-15973976F318}" type="presParOf" srcId="{B67CBCE0-D03F-4C56-B78B-91DED1187345}" destId="{D96A481A-6578-4173-8013-D0C43B3CFCCF}" srcOrd="5" destOrd="0" presId="urn:microsoft.com/office/officeart/2005/8/layout/list1"/>
    <dgm:cxn modelId="{5E563AC4-F26B-4D73-B412-710453D8B4D7}" type="presParOf" srcId="{B67CBCE0-D03F-4C56-B78B-91DED1187345}" destId="{A0A2F078-630B-40AD-9FD5-EFECD34FD234}" srcOrd="6" destOrd="0" presId="urn:microsoft.com/office/officeart/2005/8/layout/list1"/>
    <dgm:cxn modelId="{C414E1C4-2F15-4091-9F22-8BC30DD2ADFA}" type="presParOf" srcId="{B67CBCE0-D03F-4C56-B78B-91DED1187345}" destId="{2CA8F5C4-727A-454E-97DA-D8ADE448D1F6}" srcOrd="7" destOrd="0" presId="urn:microsoft.com/office/officeart/2005/8/layout/list1"/>
    <dgm:cxn modelId="{BF4A9941-6074-4E68-B5F9-30AFC9A1D800}" type="presParOf" srcId="{B67CBCE0-D03F-4C56-B78B-91DED1187345}" destId="{5BBD16AC-0C16-4CEC-8CF0-76F84B0B61A6}" srcOrd="8" destOrd="0" presId="urn:microsoft.com/office/officeart/2005/8/layout/list1"/>
    <dgm:cxn modelId="{ADDED30D-F029-45D8-AC90-98FEC9B91E2B}" type="presParOf" srcId="{5BBD16AC-0C16-4CEC-8CF0-76F84B0B61A6}" destId="{F3A0C082-23C4-4E32-AA0A-487D04E01029}" srcOrd="0" destOrd="0" presId="urn:microsoft.com/office/officeart/2005/8/layout/list1"/>
    <dgm:cxn modelId="{FDEFF579-CDBA-45A8-80B4-A616DC3C4C5E}" type="presParOf" srcId="{5BBD16AC-0C16-4CEC-8CF0-76F84B0B61A6}" destId="{11542269-75FB-4239-80E4-CE9102F3B5E2}" srcOrd="1" destOrd="0" presId="urn:microsoft.com/office/officeart/2005/8/layout/list1"/>
    <dgm:cxn modelId="{35B77269-217C-409D-AF17-DB524AB41935}" type="presParOf" srcId="{B67CBCE0-D03F-4C56-B78B-91DED1187345}" destId="{836EBB8F-59C0-4917-82A2-DE709B146D98}" srcOrd="9" destOrd="0" presId="urn:microsoft.com/office/officeart/2005/8/layout/list1"/>
    <dgm:cxn modelId="{5E587326-9015-4DB5-AFAF-8A711A7AF568}" type="presParOf" srcId="{B67CBCE0-D03F-4C56-B78B-91DED1187345}" destId="{56F2B505-B39A-4C17-AEFA-8882D075105A}" srcOrd="10" destOrd="0" presId="urn:microsoft.com/office/officeart/2005/8/layout/list1"/>
  </dgm:cxnLst>
  <dgm:bg/>
  <dgm:whole/>
</dgm:dataModel>
</file>

<file path=ppt/diagrams/data4.xml><?xml version="1.0" encoding="utf-8"?>
<dgm:dataModel xmlns:dgm="http://schemas.openxmlformats.org/drawingml/2006/diagram" xmlns:a="http://schemas.openxmlformats.org/drawingml/2006/main">
  <dgm:ptLst>
    <dgm:pt modelId="{C4B8598F-AF29-494B-B4DC-CC4FC59E810D}" type="doc">
      <dgm:prSet loTypeId="urn:microsoft.com/office/officeart/2005/8/layout/vList3" loCatId="list" qsTypeId="urn:microsoft.com/office/officeart/2005/8/quickstyle/simple5" qsCatId="simple" csTypeId="urn:microsoft.com/office/officeart/2005/8/colors/accent0_2" csCatId="mainScheme" phldr="1"/>
      <dgm:spPr/>
    </dgm:pt>
    <dgm:pt modelId="{6AE94CC8-B42F-4160-BFAE-3CD0173F4DD0}">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Van </a:t>
          </a:r>
          <a:r>
            <a:rPr lang="en-US" sz="24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Gieson</a:t>
          </a:r>
          <a:endParaRPr lang="en-US" sz="24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ED1B3F65-6B81-457F-92D8-7D6A35A54DC4}" type="parTrans" cxnId="{1081B6B7-6CCE-47AB-B73A-0FB1463E431B}">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5AFE24E-C348-49E4-9712-35897F90CF8C}" type="sibTrans" cxnId="{1081B6B7-6CCE-47AB-B73A-0FB1463E431B}">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3B86295A-6A37-4612-B466-CF09FF5A5368}">
      <dgm:prSet phldrT="[Tex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0" cap="none" spc="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Azan de Heidenhain</a:t>
          </a:r>
          <a:endParaRPr lang="en-US" sz="24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2B34EB30-956C-4C0F-B4E3-D49B9EADF399}" type="parTrans" cxnId="{84C0D8F4-6D0F-4092-96E4-31FDBC86C784}">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9D9823E3-F184-47D1-B855-2391B2E0A8FE}" type="sibTrans" cxnId="{84C0D8F4-6D0F-4092-96E4-31FDBC86C784}">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BE86FCC8-A912-45A0-A18A-C0D2BFD75287}">
      <dgm:prSet custT="1"/>
      <dgm:spPr/>
      <dgm:t>
        <a:bodyPr/>
        <a:lstStyle/>
        <a:p>
          <a:pPr algn="ctr"/>
          <a:r>
            <a:rPr lang="fr-FR" sz="24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Trichrome de Masson</a:t>
          </a:r>
        </a:p>
      </dgm:t>
    </dgm:pt>
    <dgm:pt modelId="{1391363D-1DC8-4791-B520-431FBEE5EFDC}" type="parTrans" cxnId="{050A3727-CAEC-4C84-90ED-6727D6CE1450}">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AA8A2683-4129-4FEC-9DF4-75A3BD442A58}" type="sibTrans" cxnId="{050A3727-CAEC-4C84-90ED-6727D6CE1450}">
      <dgm:prSet/>
      <dgm:spPr/>
      <dgm:t>
        <a:bodyPr/>
        <a:lstStyle/>
        <a:p>
          <a:pPr algn="ctr"/>
          <a:endPar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F0BB4041-5E50-4731-9B69-9C7EA374FF04}">
      <dgm:prSet phldrT="[Text]" custT="1"/>
      <dgm:spPr/>
      <dgm:t>
        <a:bodyPr/>
        <a:lstStyle/>
        <a:p>
          <a:pPr marR="0" algn="ctr" eaLnBrk="1" fontAlgn="auto" latinLnBrk="0" hangingPunct="1">
            <a:buClrTx/>
            <a:buSzTx/>
            <a:buFontTx/>
            <a:tabLst/>
            <a:defRPr/>
          </a:pPr>
          <a:r>
            <a:rPr lang="en-US" sz="2400" b="0" cap="none" spc="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Hématoxyline &amp; Eosine</a:t>
          </a:r>
          <a:endParaRPr lang="en-US" sz="24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CFAB2C96-5423-4CB5-8E8A-7B90D35C426E}" type="parTrans" cxnId="{AAFC58AF-8A62-4966-B2CA-65F51EEDF2CD}">
      <dgm:prSet/>
      <dgm:spPr/>
      <dgm:t>
        <a:bodyPr/>
        <a:lstStyle/>
        <a:p>
          <a:pPr algn="ctr"/>
          <a:endParaRPr lang="fr-FR"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2777BEE7-0442-4FEB-9925-E19EB675A638}" type="sibTrans" cxnId="{AAFC58AF-8A62-4966-B2CA-65F51EEDF2CD}">
      <dgm:prSet/>
      <dgm:spPr/>
      <dgm:t>
        <a:bodyPr/>
        <a:lstStyle/>
        <a:p>
          <a:pPr algn="ctr"/>
          <a:endParaRPr lang="fr-FR"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dgm:t>
    </dgm:pt>
    <dgm:pt modelId="{52FE1393-3201-445F-9818-B5EDC046FDDD}" type="pres">
      <dgm:prSet presAssocID="{C4B8598F-AF29-494B-B4DC-CC4FC59E810D}" presName="linearFlow" presStyleCnt="0">
        <dgm:presLayoutVars>
          <dgm:dir/>
          <dgm:resizeHandles val="exact"/>
        </dgm:presLayoutVars>
      </dgm:prSet>
      <dgm:spPr/>
    </dgm:pt>
    <dgm:pt modelId="{8C60ADF0-E2ED-45F4-B3BB-80671B682DFA}" type="pres">
      <dgm:prSet presAssocID="{6AE94CC8-B42F-4160-BFAE-3CD0173F4DD0}" presName="composite" presStyleCnt="0"/>
      <dgm:spPr/>
    </dgm:pt>
    <dgm:pt modelId="{D7A9E389-DE8C-4961-AB10-9B65C9C3D0DF}" type="pres">
      <dgm:prSet presAssocID="{6AE94CC8-B42F-4160-BFAE-3CD0173F4DD0}" presName="imgShp" presStyleLbl="fgImgPlace1" presStyleIdx="0" presStyleCnt="4" custScaleX="112584" custScaleY="115532" custLinFactNeighborX="-24548" custLinFactNeighborY="11211"/>
      <dgm:spPr>
        <a:blipFill rotWithShape="0">
          <a:blip xmlns:r="http://schemas.openxmlformats.org/officeDocument/2006/relationships" r:embed="rId1"/>
          <a:stretch>
            <a:fillRect/>
          </a:stretch>
        </a:blipFill>
      </dgm:spPr>
    </dgm:pt>
    <dgm:pt modelId="{7A89157A-8715-48B5-ADB7-EE4A1BADFD10}" type="pres">
      <dgm:prSet presAssocID="{6AE94CC8-B42F-4160-BFAE-3CD0173F4DD0}" presName="txShp" presStyleLbl="node1" presStyleIdx="0" presStyleCnt="4" custScaleX="119030" custScaleY="86565" custLinFactNeighborX="879" custLinFactNeighborY="10806">
        <dgm:presLayoutVars>
          <dgm:bulletEnabled val="1"/>
        </dgm:presLayoutVars>
      </dgm:prSet>
      <dgm:spPr/>
      <dgm:t>
        <a:bodyPr/>
        <a:lstStyle/>
        <a:p>
          <a:endParaRPr lang="en-US"/>
        </a:p>
      </dgm:t>
    </dgm:pt>
    <dgm:pt modelId="{F1FDC661-66A1-495D-9CE0-F3D660B09A7B}" type="pres">
      <dgm:prSet presAssocID="{A5AFE24E-C348-49E4-9712-35897F90CF8C}" presName="spacing" presStyleCnt="0"/>
      <dgm:spPr/>
    </dgm:pt>
    <dgm:pt modelId="{150CA014-BF7B-4E2A-B064-08B95166470C}" type="pres">
      <dgm:prSet presAssocID="{BE86FCC8-A912-45A0-A18A-C0D2BFD75287}" presName="composite" presStyleCnt="0"/>
      <dgm:spPr/>
    </dgm:pt>
    <dgm:pt modelId="{F3563DE2-A157-44CD-AAA6-FE2B621E0D9E}" type="pres">
      <dgm:prSet presAssocID="{BE86FCC8-A912-45A0-A18A-C0D2BFD75287}" presName="imgShp" presStyleLbl="fgImgPlace1" presStyleIdx="1" presStyleCnt="4" custScaleX="117805" custScaleY="107559" custLinFactNeighborX="-21937" custLinFactNeighborY="1143"/>
      <dgm:spPr>
        <a:blipFill rotWithShape="0">
          <a:blip xmlns:r="http://schemas.openxmlformats.org/officeDocument/2006/relationships" r:embed="rId2"/>
          <a:stretch>
            <a:fillRect/>
          </a:stretch>
        </a:blipFill>
      </dgm:spPr>
    </dgm:pt>
    <dgm:pt modelId="{0BA1B32A-781F-41F9-83D2-04682D27835B}" type="pres">
      <dgm:prSet presAssocID="{BE86FCC8-A912-45A0-A18A-C0D2BFD75287}" presName="txShp" presStyleLbl="node1" presStyleIdx="1" presStyleCnt="4" custScaleX="120882" custLinFactNeighborX="-47" custLinFactNeighborY="-4863">
        <dgm:presLayoutVars>
          <dgm:bulletEnabled val="1"/>
        </dgm:presLayoutVars>
      </dgm:prSet>
      <dgm:spPr/>
      <dgm:t>
        <a:bodyPr/>
        <a:lstStyle/>
        <a:p>
          <a:endParaRPr lang="en-US"/>
        </a:p>
      </dgm:t>
    </dgm:pt>
    <dgm:pt modelId="{3C08D1A8-E89E-4B18-8F21-2104581FD4BD}" type="pres">
      <dgm:prSet presAssocID="{AA8A2683-4129-4FEC-9DF4-75A3BD442A58}" presName="spacing" presStyleCnt="0"/>
      <dgm:spPr/>
    </dgm:pt>
    <dgm:pt modelId="{3FD9C125-3BC3-4311-8685-30E35D5B7444}" type="pres">
      <dgm:prSet presAssocID="{3B86295A-6A37-4612-B466-CF09FF5A5368}" presName="composite" presStyleCnt="0"/>
      <dgm:spPr/>
    </dgm:pt>
    <dgm:pt modelId="{EFE14566-8020-426F-89D1-BA65561905CC}" type="pres">
      <dgm:prSet presAssocID="{3B86295A-6A37-4612-B466-CF09FF5A5368}" presName="imgShp" presStyleLbl="fgImgPlace1" presStyleIdx="2" presStyleCnt="4" custScaleX="116438" custScaleY="105803" custLinFactNeighborX="-26406" custLinFactNeighborY="-14502"/>
      <dgm:spPr>
        <a:blipFill rotWithShape="0">
          <a:blip xmlns:r="http://schemas.openxmlformats.org/officeDocument/2006/relationships" r:embed="rId3"/>
          <a:stretch>
            <a:fillRect/>
          </a:stretch>
        </a:blipFill>
      </dgm:spPr>
    </dgm:pt>
    <dgm:pt modelId="{F7396FBB-96B7-4026-9178-457C02E6764F}" type="pres">
      <dgm:prSet presAssocID="{3B86295A-6A37-4612-B466-CF09FF5A5368}" presName="txShp" presStyleLbl="node1" presStyleIdx="2" presStyleCnt="4" custScaleX="121914" custScaleY="87282" custLinFactNeighborX="-626" custLinFactNeighborY="-13092">
        <dgm:presLayoutVars>
          <dgm:bulletEnabled val="1"/>
        </dgm:presLayoutVars>
      </dgm:prSet>
      <dgm:spPr/>
      <dgm:t>
        <a:bodyPr/>
        <a:lstStyle/>
        <a:p>
          <a:endParaRPr lang="en-US"/>
        </a:p>
      </dgm:t>
    </dgm:pt>
    <dgm:pt modelId="{C24204B6-78BF-40B1-B764-CA8B530A39F0}" type="pres">
      <dgm:prSet presAssocID="{9D9823E3-F184-47D1-B855-2391B2E0A8FE}" presName="spacing" presStyleCnt="0"/>
      <dgm:spPr/>
    </dgm:pt>
    <dgm:pt modelId="{01CA5F03-8F10-4AC1-B567-E5C0018AE82B}" type="pres">
      <dgm:prSet presAssocID="{F0BB4041-5E50-4731-9B69-9C7EA374FF04}" presName="composite" presStyleCnt="0"/>
      <dgm:spPr/>
    </dgm:pt>
    <dgm:pt modelId="{35AE3369-9F18-480F-AFEA-2A5B529E2AC4}" type="pres">
      <dgm:prSet presAssocID="{F0BB4041-5E50-4731-9B69-9C7EA374FF04}" presName="imgShp" presStyleLbl="fgImgPlace1" presStyleIdx="3" presStyleCnt="4" custScaleX="121264" custScaleY="108176" custLinFactNeighborX="-34027" custLinFactNeighborY="-25658"/>
      <dgm:spPr>
        <a:blipFill rotWithShape="0">
          <a:blip xmlns:r="http://schemas.openxmlformats.org/officeDocument/2006/relationships" r:embed="rId4"/>
          <a:stretch>
            <a:fillRect/>
          </a:stretch>
        </a:blipFill>
      </dgm:spPr>
    </dgm:pt>
    <dgm:pt modelId="{D53D1D46-F95A-4D23-9A61-AAC7DEA65D8F}" type="pres">
      <dgm:prSet presAssocID="{F0BB4041-5E50-4731-9B69-9C7EA374FF04}" presName="txShp" presStyleLbl="node1" presStyleIdx="3" presStyleCnt="4" custScaleX="121914" custScaleY="87282" custLinFactNeighborX="-626" custLinFactNeighborY="-24347">
        <dgm:presLayoutVars>
          <dgm:bulletEnabled val="1"/>
        </dgm:presLayoutVars>
      </dgm:prSet>
      <dgm:spPr/>
      <dgm:t>
        <a:bodyPr/>
        <a:lstStyle/>
        <a:p>
          <a:endParaRPr lang="fr-FR"/>
        </a:p>
      </dgm:t>
    </dgm:pt>
  </dgm:ptLst>
  <dgm:cxnLst>
    <dgm:cxn modelId="{047D0F50-BB50-4256-AE66-5F2B74CA0C31}" type="presOf" srcId="{6AE94CC8-B42F-4160-BFAE-3CD0173F4DD0}" destId="{7A89157A-8715-48B5-ADB7-EE4A1BADFD10}" srcOrd="0" destOrd="0" presId="urn:microsoft.com/office/officeart/2005/8/layout/vList3"/>
    <dgm:cxn modelId="{AAFC58AF-8A62-4966-B2CA-65F51EEDF2CD}" srcId="{C4B8598F-AF29-494B-B4DC-CC4FC59E810D}" destId="{F0BB4041-5E50-4731-9B69-9C7EA374FF04}" srcOrd="3" destOrd="0" parTransId="{CFAB2C96-5423-4CB5-8E8A-7B90D35C426E}" sibTransId="{2777BEE7-0442-4FEB-9925-E19EB675A638}"/>
    <dgm:cxn modelId="{25306025-8F3B-44C8-B90C-2240A5C134E5}" type="presOf" srcId="{BE86FCC8-A912-45A0-A18A-C0D2BFD75287}" destId="{0BA1B32A-781F-41F9-83D2-04682D27835B}" srcOrd="0" destOrd="0" presId="urn:microsoft.com/office/officeart/2005/8/layout/vList3"/>
    <dgm:cxn modelId="{2285177E-28CB-4E0C-9A5B-D3FA25AC97A0}" type="presOf" srcId="{3B86295A-6A37-4612-B466-CF09FF5A5368}" destId="{F7396FBB-96B7-4026-9178-457C02E6764F}" srcOrd="0" destOrd="0" presId="urn:microsoft.com/office/officeart/2005/8/layout/vList3"/>
    <dgm:cxn modelId="{050A3727-CAEC-4C84-90ED-6727D6CE1450}" srcId="{C4B8598F-AF29-494B-B4DC-CC4FC59E810D}" destId="{BE86FCC8-A912-45A0-A18A-C0D2BFD75287}" srcOrd="1" destOrd="0" parTransId="{1391363D-1DC8-4791-B520-431FBEE5EFDC}" sibTransId="{AA8A2683-4129-4FEC-9DF4-75A3BD442A58}"/>
    <dgm:cxn modelId="{84C0D8F4-6D0F-4092-96E4-31FDBC86C784}" srcId="{C4B8598F-AF29-494B-B4DC-CC4FC59E810D}" destId="{3B86295A-6A37-4612-B466-CF09FF5A5368}" srcOrd="2" destOrd="0" parTransId="{2B34EB30-956C-4C0F-B4E3-D49B9EADF399}" sibTransId="{9D9823E3-F184-47D1-B855-2391B2E0A8FE}"/>
    <dgm:cxn modelId="{0B64203D-0EA2-4A2E-A434-0CF637F6A1F4}" type="presOf" srcId="{F0BB4041-5E50-4731-9B69-9C7EA374FF04}" destId="{D53D1D46-F95A-4D23-9A61-AAC7DEA65D8F}" srcOrd="0" destOrd="0" presId="urn:microsoft.com/office/officeart/2005/8/layout/vList3"/>
    <dgm:cxn modelId="{ABF6CB0A-21D4-4C7C-8867-8E044E89A8DB}" type="presOf" srcId="{C4B8598F-AF29-494B-B4DC-CC4FC59E810D}" destId="{52FE1393-3201-445F-9818-B5EDC046FDDD}" srcOrd="0" destOrd="0" presId="urn:microsoft.com/office/officeart/2005/8/layout/vList3"/>
    <dgm:cxn modelId="{1081B6B7-6CCE-47AB-B73A-0FB1463E431B}" srcId="{C4B8598F-AF29-494B-B4DC-CC4FC59E810D}" destId="{6AE94CC8-B42F-4160-BFAE-3CD0173F4DD0}" srcOrd="0" destOrd="0" parTransId="{ED1B3F65-6B81-457F-92D8-7D6A35A54DC4}" sibTransId="{A5AFE24E-C348-49E4-9712-35897F90CF8C}"/>
    <dgm:cxn modelId="{6D5FB4D7-5896-46C5-8AE0-F213355F5E0D}" type="presParOf" srcId="{52FE1393-3201-445F-9818-B5EDC046FDDD}" destId="{8C60ADF0-E2ED-45F4-B3BB-80671B682DFA}" srcOrd="0" destOrd="0" presId="urn:microsoft.com/office/officeart/2005/8/layout/vList3"/>
    <dgm:cxn modelId="{4F525782-7A71-429F-84E4-DC54CECA52BE}" type="presParOf" srcId="{8C60ADF0-E2ED-45F4-B3BB-80671B682DFA}" destId="{D7A9E389-DE8C-4961-AB10-9B65C9C3D0DF}" srcOrd="0" destOrd="0" presId="urn:microsoft.com/office/officeart/2005/8/layout/vList3"/>
    <dgm:cxn modelId="{5B0836F0-BE28-4D70-B31C-D9D531E48AC6}" type="presParOf" srcId="{8C60ADF0-E2ED-45F4-B3BB-80671B682DFA}" destId="{7A89157A-8715-48B5-ADB7-EE4A1BADFD10}" srcOrd="1" destOrd="0" presId="urn:microsoft.com/office/officeart/2005/8/layout/vList3"/>
    <dgm:cxn modelId="{CF96BEB8-AC06-4CB7-BD29-E034E324FB8F}" type="presParOf" srcId="{52FE1393-3201-445F-9818-B5EDC046FDDD}" destId="{F1FDC661-66A1-495D-9CE0-F3D660B09A7B}" srcOrd="1" destOrd="0" presId="urn:microsoft.com/office/officeart/2005/8/layout/vList3"/>
    <dgm:cxn modelId="{B48C0C89-82FE-4E32-A5B6-04BE7016315A}" type="presParOf" srcId="{52FE1393-3201-445F-9818-B5EDC046FDDD}" destId="{150CA014-BF7B-4E2A-B064-08B95166470C}" srcOrd="2" destOrd="0" presId="urn:microsoft.com/office/officeart/2005/8/layout/vList3"/>
    <dgm:cxn modelId="{B89D22BB-A658-438A-B972-BCFEF3839B01}" type="presParOf" srcId="{150CA014-BF7B-4E2A-B064-08B95166470C}" destId="{F3563DE2-A157-44CD-AAA6-FE2B621E0D9E}" srcOrd="0" destOrd="0" presId="urn:microsoft.com/office/officeart/2005/8/layout/vList3"/>
    <dgm:cxn modelId="{2C608E74-04D1-457F-86D5-A1C86ECD14B5}" type="presParOf" srcId="{150CA014-BF7B-4E2A-B064-08B95166470C}" destId="{0BA1B32A-781F-41F9-83D2-04682D27835B}" srcOrd="1" destOrd="0" presId="urn:microsoft.com/office/officeart/2005/8/layout/vList3"/>
    <dgm:cxn modelId="{6C230680-B97E-4FD2-82B8-D88137B745BB}" type="presParOf" srcId="{52FE1393-3201-445F-9818-B5EDC046FDDD}" destId="{3C08D1A8-E89E-4B18-8F21-2104581FD4BD}" srcOrd="3" destOrd="0" presId="urn:microsoft.com/office/officeart/2005/8/layout/vList3"/>
    <dgm:cxn modelId="{4C9D3533-5DE2-47A5-95A4-88154C82A9D2}" type="presParOf" srcId="{52FE1393-3201-445F-9818-B5EDC046FDDD}" destId="{3FD9C125-3BC3-4311-8685-30E35D5B7444}" srcOrd="4" destOrd="0" presId="urn:microsoft.com/office/officeart/2005/8/layout/vList3"/>
    <dgm:cxn modelId="{F1DB5A40-2632-4D9E-8E42-2D9B96D10CD7}" type="presParOf" srcId="{3FD9C125-3BC3-4311-8685-30E35D5B7444}" destId="{EFE14566-8020-426F-89D1-BA65561905CC}" srcOrd="0" destOrd="0" presId="urn:microsoft.com/office/officeart/2005/8/layout/vList3"/>
    <dgm:cxn modelId="{0AFD5E57-D9D9-42EA-BE2D-4C77032E9E0C}" type="presParOf" srcId="{3FD9C125-3BC3-4311-8685-30E35D5B7444}" destId="{F7396FBB-96B7-4026-9178-457C02E6764F}" srcOrd="1" destOrd="0" presId="urn:microsoft.com/office/officeart/2005/8/layout/vList3"/>
    <dgm:cxn modelId="{95D989A5-9602-412C-B056-399F228FCB25}" type="presParOf" srcId="{52FE1393-3201-445F-9818-B5EDC046FDDD}" destId="{C24204B6-78BF-40B1-B764-CA8B530A39F0}" srcOrd="5" destOrd="0" presId="urn:microsoft.com/office/officeart/2005/8/layout/vList3"/>
    <dgm:cxn modelId="{A4237068-68BF-4F18-BFFB-8B50423CC7B0}" type="presParOf" srcId="{52FE1393-3201-445F-9818-B5EDC046FDDD}" destId="{01CA5F03-8F10-4AC1-B567-E5C0018AE82B}" srcOrd="6" destOrd="0" presId="urn:microsoft.com/office/officeart/2005/8/layout/vList3"/>
    <dgm:cxn modelId="{0130974D-2FBF-4A06-AF9F-D5822B76A489}" type="presParOf" srcId="{01CA5F03-8F10-4AC1-B567-E5C0018AE82B}" destId="{35AE3369-9F18-480F-AFEA-2A5B529E2AC4}" srcOrd="0" destOrd="0" presId="urn:microsoft.com/office/officeart/2005/8/layout/vList3"/>
    <dgm:cxn modelId="{F71992D3-13AC-4CD6-8D7D-8E9FFCC704D5}" type="presParOf" srcId="{01CA5F03-8F10-4AC1-B567-E5C0018AE82B}" destId="{D53D1D46-F95A-4D23-9A61-AAC7DEA65D8F}" srcOrd="1" destOrd="0" presId="urn:microsoft.com/office/officeart/2005/8/layout/vList3"/>
  </dgm:cxnLst>
  <dgm:bg/>
  <dgm:whole/>
</dgm:dataModel>
</file>

<file path=ppt/diagrams/data5.xml><?xml version="1.0" encoding="utf-8"?>
<dgm:dataModel xmlns:dgm="http://schemas.openxmlformats.org/drawingml/2006/diagram" xmlns:a="http://schemas.openxmlformats.org/drawingml/2006/main">
  <dgm:ptLst>
    <dgm:pt modelId="{2DB46813-3EC3-47F0-9948-6E112112E75E}" type="doc">
      <dgm:prSet loTypeId="urn:microsoft.com/office/officeart/2005/8/layout/hierarchy3" loCatId="hierarchy" qsTypeId="urn:microsoft.com/office/officeart/2005/8/quickstyle/simple5" qsCatId="simple" csTypeId="urn:microsoft.com/office/officeart/2005/8/colors/accent1_5" csCatId="accent1" phldr="1"/>
      <dgm:spPr/>
      <dgm:t>
        <a:bodyPr/>
        <a:lstStyle/>
        <a:p>
          <a:endParaRPr lang="fr-FR"/>
        </a:p>
      </dgm:t>
    </dgm:pt>
    <dgm:pt modelId="{8D7AEB48-1F2A-4F88-A4DA-A2060AE4B1AC}">
      <dgm:prSet phldrT="[Text]" custT="1"/>
      <dgm:spPr/>
      <dgm:t>
        <a:bodyPr/>
        <a:lstStyle/>
        <a:p>
          <a:r>
            <a:rPr lang="fr-FR" sz="1800" b="1" dirty="0" smtClean="0">
              <a:latin typeface="Cambria" pitchFamily="18" charset="0"/>
            </a:rPr>
            <a:t>Matériels Biologiques </a:t>
          </a:r>
          <a:endParaRPr lang="fr-FR" sz="1800" dirty="0"/>
        </a:p>
      </dgm:t>
    </dgm:pt>
    <dgm:pt modelId="{77D41277-CE15-42E6-826E-5B84CF2C8C42}" type="parTrans" cxnId="{90388A02-D43A-482D-B708-5E281CC5349A}">
      <dgm:prSet/>
      <dgm:spPr/>
      <dgm:t>
        <a:bodyPr/>
        <a:lstStyle/>
        <a:p>
          <a:endParaRPr lang="fr-FR" sz="1100"/>
        </a:p>
      </dgm:t>
    </dgm:pt>
    <dgm:pt modelId="{1171B1A8-D7EF-4016-BA52-B583EB86FD52}" type="sibTrans" cxnId="{90388A02-D43A-482D-B708-5E281CC5349A}">
      <dgm:prSet/>
      <dgm:spPr/>
      <dgm:t>
        <a:bodyPr/>
        <a:lstStyle/>
        <a:p>
          <a:endParaRPr lang="fr-FR" sz="1100"/>
        </a:p>
      </dgm:t>
    </dgm:pt>
    <dgm:pt modelId="{768C63E0-8BCA-4C03-9CF5-82711B225192}">
      <dgm:prSet phldrT="[Text]" custT="1"/>
      <dgm:spPr/>
      <dgm:t>
        <a:bodyPr/>
        <a:lstStyle/>
        <a:p>
          <a:r>
            <a:rPr lang="fr-FR" sz="1800" b="1" dirty="0" smtClean="0">
              <a:latin typeface="Cambria" pitchFamily="18" charset="0"/>
            </a:rPr>
            <a:t>3 souris gestantes </a:t>
          </a:r>
          <a:endParaRPr lang="fr-FR" sz="1800" dirty="0"/>
        </a:p>
      </dgm:t>
    </dgm:pt>
    <dgm:pt modelId="{3DD986E3-E451-4A75-91E9-141ECF01DF98}" type="parTrans" cxnId="{DBC9CE52-C46E-4423-BFD6-F60E77DF7CF6}">
      <dgm:prSet/>
      <dgm:spPr/>
      <dgm:t>
        <a:bodyPr/>
        <a:lstStyle/>
        <a:p>
          <a:endParaRPr lang="fr-FR" sz="1100"/>
        </a:p>
      </dgm:t>
    </dgm:pt>
    <dgm:pt modelId="{5EEB7F0F-6523-4009-9BE4-3E08454349AB}" type="sibTrans" cxnId="{DBC9CE52-C46E-4423-BFD6-F60E77DF7CF6}">
      <dgm:prSet/>
      <dgm:spPr/>
      <dgm:t>
        <a:bodyPr/>
        <a:lstStyle/>
        <a:p>
          <a:endParaRPr lang="fr-FR" sz="1100"/>
        </a:p>
      </dgm:t>
    </dgm:pt>
    <dgm:pt modelId="{C0B45B68-190E-4347-A097-6CD6C11F09DE}">
      <dgm:prSet phldrT="[Text]" custT="1"/>
      <dgm:spPr/>
      <dgm:t>
        <a:bodyPr/>
        <a:lstStyle/>
        <a:p>
          <a:r>
            <a:rPr lang="fr-FR" sz="1800" b="1" dirty="0" smtClean="0">
              <a:latin typeface="Cambria" pitchFamily="18" charset="0"/>
            </a:rPr>
            <a:t>1 souris adulte</a:t>
          </a:r>
          <a:endParaRPr lang="fr-FR" sz="1800" dirty="0"/>
        </a:p>
      </dgm:t>
    </dgm:pt>
    <dgm:pt modelId="{9CAE1B8D-3C76-457C-ABEA-4B714CCF6079}" type="parTrans" cxnId="{B0F3BB9F-81C9-4D42-A15D-39C17E67EE88}">
      <dgm:prSet/>
      <dgm:spPr/>
      <dgm:t>
        <a:bodyPr/>
        <a:lstStyle/>
        <a:p>
          <a:endParaRPr lang="fr-FR" sz="1100"/>
        </a:p>
      </dgm:t>
    </dgm:pt>
    <dgm:pt modelId="{A17FB14E-1C38-4A9A-88E3-83F400222338}" type="sibTrans" cxnId="{B0F3BB9F-81C9-4D42-A15D-39C17E67EE88}">
      <dgm:prSet/>
      <dgm:spPr/>
      <dgm:t>
        <a:bodyPr/>
        <a:lstStyle/>
        <a:p>
          <a:endParaRPr lang="fr-FR" sz="1100"/>
        </a:p>
      </dgm:t>
    </dgm:pt>
    <dgm:pt modelId="{731CA594-FEB4-4561-88B5-FFD309CAD8A8}" type="pres">
      <dgm:prSet presAssocID="{2DB46813-3EC3-47F0-9948-6E112112E75E}" presName="diagram" presStyleCnt="0">
        <dgm:presLayoutVars>
          <dgm:chPref val="1"/>
          <dgm:dir/>
          <dgm:animOne val="branch"/>
          <dgm:animLvl val="lvl"/>
          <dgm:resizeHandles/>
        </dgm:presLayoutVars>
      </dgm:prSet>
      <dgm:spPr/>
      <dgm:t>
        <a:bodyPr/>
        <a:lstStyle/>
        <a:p>
          <a:endParaRPr lang="fr-FR"/>
        </a:p>
      </dgm:t>
    </dgm:pt>
    <dgm:pt modelId="{E361890D-6FD4-4C9E-BCED-5B411E275A50}" type="pres">
      <dgm:prSet presAssocID="{8D7AEB48-1F2A-4F88-A4DA-A2060AE4B1AC}" presName="root" presStyleCnt="0"/>
      <dgm:spPr/>
      <dgm:t>
        <a:bodyPr/>
        <a:lstStyle/>
        <a:p>
          <a:endParaRPr lang="fr-FR"/>
        </a:p>
      </dgm:t>
    </dgm:pt>
    <dgm:pt modelId="{2F05FF7B-40C7-487E-A09F-A87CEAAB7262}" type="pres">
      <dgm:prSet presAssocID="{8D7AEB48-1F2A-4F88-A4DA-A2060AE4B1AC}" presName="rootComposite" presStyleCnt="0"/>
      <dgm:spPr/>
      <dgm:t>
        <a:bodyPr/>
        <a:lstStyle/>
        <a:p>
          <a:endParaRPr lang="fr-FR"/>
        </a:p>
      </dgm:t>
    </dgm:pt>
    <dgm:pt modelId="{80037031-A1D8-4683-B670-8EBA550B0CCF}" type="pres">
      <dgm:prSet presAssocID="{8D7AEB48-1F2A-4F88-A4DA-A2060AE4B1AC}" presName="rootText" presStyleLbl="node1" presStyleIdx="0" presStyleCnt="1" custScaleX="84094" custScaleY="37014" custLinFactY="-19854" custLinFactNeighborX="-2140" custLinFactNeighborY="-100000"/>
      <dgm:spPr/>
      <dgm:t>
        <a:bodyPr/>
        <a:lstStyle/>
        <a:p>
          <a:endParaRPr lang="fr-FR"/>
        </a:p>
      </dgm:t>
    </dgm:pt>
    <dgm:pt modelId="{47B8D2E8-4A58-431D-B354-688CD3B60644}" type="pres">
      <dgm:prSet presAssocID="{8D7AEB48-1F2A-4F88-A4DA-A2060AE4B1AC}" presName="rootConnector" presStyleLbl="node1" presStyleIdx="0" presStyleCnt="1"/>
      <dgm:spPr/>
      <dgm:t>
        <a:bodyPr/>
        <a:lstStyle/>
        <a:p>
          <a:endParaRPr lang="fr-FR"/>
        </a:p>
      </dgm:t>
    </dgm:pt>
    <dgm:pt modelId="{72E209AB-C940-45F0-A073-7AE823442E61}" type="pres">
      <dgm:prSet presAssocID="{8D7AEB48-1F2A-4F88-A4DA-A2060AE4B1AC}" presName="childShape" presStyleCnt="0"/>
      <dgm:spPr/>
      <dgm:t>
        <a:bodyPr/>
        <a:lstStyle/>
        <a:p>
          <a:endParaRPr lang="fr-FR"/>
        </a:p>
      </dgm:t>
    </dgm:pt>
    <dgm:pt modelId="{1B9525DC-FCD6-45AF-90F0-332E7AEF46F7}" type="pres">
      <dgm:prSet presAssocID="{3DD986E3-E451-4A75-91E9-141ECF01DF98}" presName="Name13" presStyleLbl="parChTrans1D2" presStyleIdx="0" presStyleCnt="2"/>
      <dgm:spPr/>
      <dgm:t>
        <a:bodyPr/>
        <a:lstStyle/>
        <a:p>
          <a:endParaRPr lang="fr-FR"/>
        </a:p>
      </dgm:t>
    </dgm:pt>
    <dgm:pt modelId="{A796F3A1-4E43-4B53-A048-5D9FF27F6907}" type="pres">
      <dgm:prSet presAssocID="{768C63E0-8BCA-4C03-9CF5-82711B225192}" presName="childText" presStyleLbl="bgAcc1" presStyleIdx="0" presStyleCnt="2" custScaleX="88644" custScaleY="36078">
        <dgm:presLayoutVars>
          <dgm:bulletEnabled val="1"/>
        </dgm:presLayoutVars>
      </dgm:prSet>
      <dgm:spPr/>
      <dgm:t>
        <a:bodyPr/>
        <a:lstStyle/>
        <a:p>
          <a:endParaRPr lang="fr-FR"/>
        </a:p>
      </dgm:t>
    </dgm:pt>
    <dgm:pt modelId="{33E28A95-D112-4117-ADA0-8B4F3B8D632A}" type="pres">
      <dgm:prSet presAssocID="{9CAE1B8D-3C76-457C-ABEA-4B714CCF6079}" presName="Name13" presStyleLbl="parChTrans1D2" presStyleIdx="1" presStyleCnt="2"/>
      <dgm:spPr/>
      <dgm:t>
        <a:bodyPr/>
        <a:lstStyle/>
        <a:p>
          <a:endParaRPr lang="fr-FR"/>
        </a:p>
      </dgm:t>
    </dgm:pt>
    <dgm:pt modelId="{0D8F0AE2-DE22-45D7-A2DA-76140F409FEE}" type="pres">
      <dgm:prSet presAssocID="{C0B45B68-190E-4347-A097-6CD6C11F09DE}" presName="childText" presStyleLbl="bgAcc1" presStyleIdx="1" presStyleCnt="2" custScaleX="88644" custScaleY="35210">
        <dgm:presLayoutVars>
          <dgm:bulletEnabled val="1"/>
        </dgm:presLayoutVars>
      </dgm:prSet>
      <dgm:spPr/>
      <dgm:t>
        <a:bodyPr/>
        <a:lstStyle/>
        <a:p>
          <a:endParaRPr lang="fr-FR"/>
        </a:p>
      </dgm:t>
    </dgm:pt>
  </dgm:ptLst>
  <dgm:cxnLst>
    <dgm:cxn modelId="{B0F3BB9F-81C9-4D42-A15D-39C17E67EE88}" srcId="{8D7AEB48-1F2A-4F88-A4DA-A2060AE4B1AC}" destId="{C0B45B68-190E-4347-A097-6CD6C11F09DE}" srcOrd="1" destOrd="0" parTransId="{9CAE1B8D-3C76-457C-ABEA-4B714CCF6079}" sibTransId="{A17FB14E-1C38-4A9A-88E3-83F400222338}"/>
    <dgm:cxn modelId="{90388A02-D43A-482D-B708-5E281CC5349A}" srcId="{2DB46813-3EC3-47F0-9948-6E112112E75E}" destId="{8D7AEB48-1F2A-4F88-A4DA-A2060AE4B1AC}" srcOrd="0" destOrd="0" parTransId="{77D41277-CE15-42E6-826E-5B84CF2C8C42}" sibTransId="{1171B1A8-D7EF-4016-BA52-B583EB86FD52}"/>
    <dgm:cxn modelId="{DBC9CE52-C46E-4423-BFD6-F60E77DF7CF6}" srcId="{8D7AEB48-1F2A-4F88-A4DA-A2060AE4B1AC}" destId="{768C63E0-8BCA-4C03-9CF5-82711B225192}" srcOrd="0" destOrd="0" parTransId="{3DD986E3-E451-4A75-91E9-141ECF01DF98}" sibTransId="{5EEB7F0F-6523-4009-9BE4-3E08454349AB}"/>
    <dgm:cxn modelId="{94261627-A8CA-4971-B00C-1473CDF47261}" type="presOf" srcId="{768C63E0-8BCA-4C03-9CF5-82711B225192}" destId="{A796F3A1-4E43-4B53-A048-5D9FF27F6907}" srcOrd="0" destOrd="0" presId="urn:microsoft.com/office/officeart/2005/8/layout/hierarchy3"/>
    <dgm:cxn modelId="{BCAE27AB-661F-4E95-B0B3-7AA17378057E}" type="presOf" srcId="{9CAE1B8D-3C76-457C-ABEA-4B714CCF6079}" destId="{33E28A95-D112-4117-ADA0-8B4F3B8D632A}" srcOrd="0" destOrd="0" presId="urn:microsoft.com/office/officeart/2005/8/layout/hierarchy3"/>
    <dgm:cxn modelId="{75AEC155-4AA3-47C1-B934-489B733B7742}" type="presOf" srcId="{2DB46813-3EC3-47F0-9948-6E112112E75E}" destId="{731CA594-FEB4-4561-88B5-FFD309CAD8A8}" srcOrd="0" destOrd="0" presId="urn:microsoft.com/office/officeart/2005/8/layout/hierarchy3"/>
    <dgm:cxn modelId="{8E860061-4AEB-4F60-BB42-27E64D728CD2}" type="presOf" srcId="{8D7AEB48-1F2A-4F88-A4DA-A2060AE4B1AC}" destId="{47B8D2E8-4A58-431D-B354-688CD3B60644}" srcOrd="1" destOrd="0" presId="urn:microsoft.com/office/officeart/2005/8/layout/hierarchy3"/>
    <dgm:cxn modelId="{BEF061E8-C857-46B5-9FA8-CF465938A7AD}" type="presOf" srcId="{C0B45B68-190E-4347-A097-6CD6C11F09DE}" destId="{0D8F0AE2-DE22-45D7-A2DA-76140F409FEE}" srcOrd="0" destOrd="0" presId="urn:microsoft.com/office/officeart/2005/8/layout/hierarchy3"/>
    <dgm:cxn modelId="{1AB03A6D-B5D0-420A-981A-DAA31A58BA04}" type="presOf" srcId="{3DD986E3-E451-4A75-91E9-141ECF01DF98}" destId="{1B9525DC-FCD6-45AF-90F0-332E7AEF46F7}" srcOrd="0" destOrd="0" presId="urn:microsoft.com/office/officeart/2005/8/layout/hierarchy3"/>
    <dgm:cxn modelId="{0DF35B82-3048-412B-90B5-B61FFBB73B5E}" type="presOf" srcId="{8D7AEB48-1F2A-4F88-A4DA-A2060AE4B1AC}" destId="{80037031-A1D8-4683-B670-8EBA550B0CCF}" srcOrd="0" destOrd="0" presId="urn:microsoft.com/office/officeart/2005/8/layout/hierarchy3"/>
    <dgm:cxn modelId="{F4CDEDC0-39CE-4424-A386-74A93F4294B1}" type="presParOf" srcId="{731CA594-FEB4-4561-88B5-FFD309CAD8A8}" destId="{E361890D-6FD4-4C9E-BCED-5B411E275A50}" srcOrd="0" destOrd="0" presId="urn:microsoft.com/office/officeart/2005/8/layout/hierarchy3"/>
    <dgm:cxn modelId="{4F9D8CFD-2F47-4E8E-80CE-F18F73886CED}" type="presParOf" srcId="{E361890D-6FD4-4C9E-BCED-5B411E275A50}" destId="{2F05FF7B-40C7-487E-A09F-A87CEAAB7262}" srcOrd="0" destOrd="0" presId="urn:microsoft.com/office/officeart/2005/8/layout/hierarchy3"/>
    <dgm:cxn modelId="{101F5534-23B1-4A1E-B1CD-579FB1FC26B9}" type="presParOf" srcId="{2F05FF7B-40C7-487E-A09F-A87CEAAB7262}" destId="{80037031-A1D8-4683-B670-8EBA550B0CCF}" srcOrd="0" destOrd="0" presId="urn:microsoft.com/office/officeart/2005/8/layout/hierarchy3"/>
    <dgm:cxn modelId="{827F931B-14FA-4F54-B37C-6D778428C513}" type="presParOf" srcId="{2F05FF7B-40C7-487E-A09F-A87CEAAB7262}" destId="{47B8D2E8-4A58-431D-B354-688CD3B60644}" srcOrd="1" destOrd="0" presId="urn:microsoft.com/office/officeart/2005/8/layout/hierarchy3"/>
    <dgm:cxn modelId="{C6A5027C-F01C-484C-B415-86D819B66C5D}" type="presParOf" srcId="{E361890D-6FD4-4C9E-BCED-5B411E275A50}" destId="{72E209AB-C940-45F0-A073-7AE823442E61}" srcOrd="1" destOrd="0" presId="urn:microsoft.com/office/officeart/2005/8/layout/hierarchy3"/>
    <dgm:cxn modelId="{A6D0F103-983B-4FD2-9997-F1F71AD01051}" type="presParOf" srcId="{72E209AB-C940-45F0-A073-7AE823442E61}" destId="{1B9525DC-FCD6-45AF-90F0-332E7AEF46F7}" srcOrd="0" destOrd="0" presId="urn:microsoft.com/office/officeart/2005/8/layout/hierarchy3"/>
    <dgm:cxn modelId="{F3A2D95B-8CD2-485E-BE7E-4A8014ACA44D}" type="presParOf" srcId="{72E209AB-C940-45F0-A073-7AE823442E61}" destId="{A796F3A1-4E43-4B53-A048-5D9FF27F6907}" srcOrd="1" destOrd="0" presId="urn:microsoft.com/office/officeart/2005/8/layout/hierarchy3"/>
    <dgm:cxn modelId="{057595B7-6E1B-4635-9965-DC7BED570FED}" type="presParOf" srcId="{72E209AB-C940-45F0-A073-7AE823442E61}" destId="{33E28A95-D112-4117-ADA0-8B4F3B8D632A}" srcOrd="2" destOrd="0" presId="urn:microsoft.com/office/officeart/2005/8/layout/hierarchy3"/>
    <dgm:cxn modelId="{F9485E17-76FB-4E59-9301-042E573EA6AC}" type="presParOf" srcId="{72E209AB-C940-45F0-A073-7AE823442E61}" destId="{0D8F0AE2-DE22-45D7-A2DA-76140F409FEE}" srcOrd="3" destOrd="0" presId="urn:microsoft.com/office/officeart/2005/8/layout/hierarchy3"/>
  </dgm:cxnLst>
  <dgm:bg/>
  <dgm:whole/>
</dgm:dataModel>
</file>

<file path=ppt/diagrams/data6.xml><?xml version="1.0" encoding="utf-8"?>
<dgm:dataModel xmlns:dgm="http://schemas.openxmlformats.org/drawingml/2006/diagram" xmlns:a="http://schemas.openxmlformats.org/drawingml/2006/main">
  <dgm:ptLst>
    <dgm:pt modelId="{6709BCFB-BF32-4C4C-B27D-010CE9B443BB}" type="doc">
      <dgm:prSet loTypeId="urn:microsoft.com/office/officeart/2005/8/layout/orgChart1" loCatId="hierarchy" qsTypeId="urn:microsoft.com/office/officeart/2005/8/quickstyle/simple5" qsCatId="simple" csTypeId="urn:microsoft.com/office/officeart/2005/8/colors/accent0_2" csCatId="mainScheme" phldr="1"/>
      <dgm:spPr/>
      <dgm:t>
        <a:bodyPr/>
        <a:lstStyle/>
        <a:p>
          <a:endParaRPr lang="fr-FR"/>
        </a:p>
      </dgm:t>
    </dgm:pt>
    <dgm:pt modelId="{5AF2AF78-9FB5-4481-9B6E-C6BFC6CE8108}">
      <dgm:prSet phldrT="[Text]" custT="1"/>
      <dgm:spPr/>
      <dgm:t>
        <a:bodyPr/>
        <a:lstStyle/>
        <a:p>
          <a:r>
            <a:rPr lang="fr-FR"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Cambria" pitchFamily="18" charset="0"/>
            </a:rPr>
            <a:t>HISTOLOGIE TOPOGRAPHIQUE</a:t>
          </a:r>
          <a:endParaRPr lang="fr-FR"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dgm:t>
    </dgm:pt>
    <dgm:pt modelId="{EFE81B45-8A54-4F7E-873E-52013DE348E4}" type="parTrans" cxnId="{2665FEB7-6B23-4C46-96F1-4F08B59A8461}">
      <dgm:prSet/>
      <dgm:spPr/>
      <dgm:t>
        <a:bodyPr/>
        <a:lstStyle/>
        <a:p>
          <a:endParaRPr lang="fr-FR"/>
        </a:p>
      </dgm:t>
    </dgm:pt>
    <dgm:pt modelId="{28480E75-3E0A-4D2E-B859-E22E54342653}" type="sibTrans" cxnId="{2665FEB7-6B23-4C46-96F1-4F08B59A8461}">
      <dgm:prSet/>
      <dgm:spPr/>
      <dgm:t>
        <a:bodyPr/>
        <a:lstStyle/>
        <a:p>
          <a:endParaRPr lang="fr-FR"/>
        </a:p>
      </dgm:t>
    </dgm:pt>
    <dgm:pt modelId="{B621F109-8C65-49FC-A14F-1F8A373C5673}">
      <dgm:prSet phldrT="[Text]" custT="1"/>
      <dgm:spPr/>
      <dgm:t>
        <a:bodyPr/>
        <a:lstStyle/>
        <a:p>
          <a:r>
            <a:rPr lang="fr-FR" sz="28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préparation</a:t>
          </a:r>
          <a:r>
            <a:rPr lang="fr-FR" sz="30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 des lames des tissus fixés</a:t>
          </a:r>
          <a:endParaRPr lang="fr-FR" sz="3000" dirty="0">
            <a:ln w="18415" cmpd="sng">
              <a:solidFill>
                <a:schemeClr val="tx1"/>
              </a:solidFill>
              <a:prstDash val="solid"/>
            </a:ln>
            <a:solidFill>
              <a:schemeClr val="tx1"/>
            </a:solidFill>
          </a:endParaRPr>
        </a:p>
      </dgm:t>
    </dgm:pt>
    <dgm:pt modelId="{D2CC7469-9DF8-44DA-8C72-6C6A6B8E6A1C}" type="parTrans" cxnId="{14B42816-80C9-4B54-97AC-3B948A8C05C9}">
      <dgm:prSet/>
      <dgm:spPr/>
      <dgm:t>
        <a:bodyPr/>
        <a:lstStyle/>
        <a:p>
          <a:endParaRPr lang="fr-FR"/>
        </a:p>
      </dgm:t>
    </dgm:pt>
    <dgm:pt modelId="{20CE678A-F379-41FC-90D6-B75616BC55FA}" type="sibTrans" cxnId="{14B42816-80C9-4B54-97AC-3B948A8C05C9}">
      <dgm:prSet/>
      <dgm:spPr/>
      <dgm:t>
        <a:bodyPr/>
        <a:lstStyle/>
        <a:p>
          <a:endParaRPr lang="fr-FR"/>
        </a:p>
      </dgm:t>
    </dgm:pt>
    <dgm:pt modelId="{979C6DD2-D1A8-4DF0-978D-B632CA3877B8}">
      <dgm:prSet phldrT="[Text]" custT="1"/>
      <dgm:spPr/>
      <dgm:t>
        <a:bodyPr/>
        <a:lstStyle/>
        <a:p>
          <a:r>
            <a:rPr lang="fr-FR" sz="32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Coloration</a:t>
          </a:r>
          <a:endParaRPr lang="fr-FR" sz="58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841FFA7F-420D-4E96-AAA7-E22BBC722093}" type="parTrans" cxnId="{7A3359C1-47FB-4E1E-BD52-E69FB06977BD}">
      <dgm:prSet/>
      <dgm:spPr/>
      <dgm:t>
        <a:bodyPr/>
        <a:lstStyle/>
        <a:p>
          <a:endParaRPr lang="fr-FR"/>
        </a:p>
      </dgm:t>
    </dgm:pt>
    <dgm:pt modelId="{D400373B-7F0A-4C4A-9C9C-FFFE08BA7A3F}" type="sibTrans" cxnId="{7A3359C1-47FB-4E1E-BD52-E69FB06977BD}">
      <dgm:prSet/>
      <dgm:spPr/>
      <dgm:t>
        <a:bodyPr/>
        <a:lstStyle/>
        <a:p>
          <a:endParaRPr lang="fr-FR"/>
        </a:p>
      </dgm:t>
    </dgm:pt>
    <dgm:pt modelId="{1ABB6377-9C22-43B2-99C8-849EA9F6C846}">
      <dgm:prSet phldrT="[Text]" custT="1"/>
      <dgm:spPr/>
      <dgm:t>
        <a:bodyPr/>
        <a:lstStyle/>
        <a:p>
          <a:r>
            <a:rPr lang="fr-FR" sz="36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rPr>
            <a:t>Montage</a:t>
          </a:r>
          <a:endParaRPr lang="fr-FR" sz="51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Cambria" pitchFamily="18" charset="0"/>
          </a:endParaRPr>
        </a:p>
      </dgm:t>
    </dgm:pt>
    <dgm:pt modelId="{922D60E7-8706-40AA-8AAC-7FB65A80C933}" type="parTrans" cxnId="{81670FB4-17EC-47EC-A70E-151292B38039}">
      <dgm:prSet/>
      <dgm:spPr/>
      <dgm:t>
        <a:bodyPr/>
        <a:lstStyle/>
        <a:p>
          <a:endParaRPr lang="fr-FR"/>
        </a:p>
      </dgm:t>
    </dgm:pt>
    <dgm:pt modelId="{DF2D43C4-7F35-4128-B533-9F72A70A0644}" type="sibTrans" cxnId="{81670FB4-17EC-47EC-A70E-151292B38039}">
      <dgm:prSet/>
      <dgm:spPr/>
      <dgm:t>
        <a:bodyPr/>
        <a:lstStyle/>
        <a:p>
          <a:endParaRPr lang="fr-FR"/>
        </a:p>
      </dgm:t>
    </dgm:pt>
    <dgm:pt modelId="{99CDED95-D0A2-4C6C-8E2C-418AC1322BB8}" type="pres">
      <dgm:prSet presAssocID="{6709BCFB-BF32-4C4C-B27D-010CE9B443BB}" presName="hierChild1" presStyleCnt="0">
        <dgm:presLayoutVars>
          <dgm:orgChart val="1"/>
          <dgm:chPref val="1"/>
          <dgm:dir/>
          <dgm:animOne val="branch"/>
          <dgm:animLvl val="lvl"/>
          <dgm:resizeHandles/>
        </dgm:presLayoutVars>
      </dgm:prSet>
      <dgm:spPr/>
      <dgm:t>
        <a:bodyPr/>
        <a:lstStyle/>
        <a:p>
          <a:endParaRPr lang="fr-FR"/>
        </a:p>
      </dgm:t>
    </dgm:pt>
    <dgm:pt modelId="{566E560C-873B-4B41-91FB-1CE76F3F83E7}" type="pres">
      <dgm:prSet presAssocID="{5AF2AF78-9FB5-4481-9B6E-C6BFC6CE8108}" presName="hierRoot1" presStyleCnt="0">
        <dgm:presLayoutVars>
          <dgm:hierBranch val="init"/>
        </dgm:presLayoutVars>
      </dgm:prSet>
      <dgm:spPr/>
    </dgm:pt>
    <dgm:pt modelId="{A86849FC-F0F6-49C3-9678-F1691D388074}" type="pres">
      <dgm:prSet presAssocID="{5AF2AF78-9FB5-4481-9B6E-C6BFC6CE8108}" presName="rootComposite1" presStyleCnt="0"/>
      <dgm:spPr/>
    </dgm:pt>
    <dgm:pt modelId="{FE65AAF7-A812-4110-9C4E-DBF983F24A7A}" type="pres">
      <dgm:prSet presAssocID="{5AF2AF78-9FB5-4481-9B6E-C6BFC6CE8108}" presName="rootText1" presStyleLbl="node0" presStyleIdx="0" presStyleCnt="1" custScaleX="221107" custLinFactY="-41400" custLinFactNeighborX="1220" custLinFactNeighborY="-100000">
        <dgm:presLayoutVars>
          <dgm:chPref val="3"/>
        </dgm:presLayoutVars>
      </dgm:prSet>
      <dgm:spPr/>
      <dgm:t>
        <a:bodyPr/>
        <a:lstStyle/>
        <a:p>
          <a:endParaRPr lang="fr-FR"/>
        </a:p>
      </dgm:t>
    </dgm:pt>
    <dgm:pt modelId="{DC78DF3B-69B8-42DC-A616-9B1C8CB81C7C}" type="pres">
      <dgm:prSet presAssocID="{5AF2AF78-9FB5-4481-9B6E-C6BFC6CE8108}" presName="rootConnector1" presStyleLbl="node1" presStyleIdx="0" presStyleCnt="0"/>
      <dgm:spPr/>
      <dgm:t>
        <a:bodyPr/>
        <a:lstStyle/>
        <a:p>
          <a:endParaRPr lang="fr-FR"/>
        </a:p>
      </dgm:t>
    </dgm:pt>
    <dgm:pt modelId="{190FD63F-4496-4A98-A558-07A34F81B940}" type="pres">
      <dgm:prSet presAssocID="{5AF2AF78-9FB5-4481-9B6E-C6BFC6CE8108}" presName="hierChild2" presStyleCnt="0"/>
      <dgm:spPr/>
    </dgm:pt>
    <dgm:pt modelId="{3FFF76AC-0A8F-49FC-B06A-40D7887B7D74}" type="pres">
      <dgm:prSet presAssocID="{D2CC7469-9DF8-44DA-8C72-6C6A6B8E6A1C}" presName="Name37" presStyleLbl="parChTrans1D2" presStyleIdx="0" presStyleCnt="3"/>
      <dgm:spPr/>
      <dgm:t>
        <a:bodyPr/>
        <a:lstStyle/>
        <a:p>
          <a:endParaRPr lang="fr-FR"/>
        </a:p>
      </dgm:t>
    </dgm:pt>
    <dgm:pt modelId="{3741000B-9164-43F6-91D0-9856C1BB5963}" type="pres">
      <dgm:prSet presAssocID="{B621F109-8C65-49FC-A14F-1F8A373C5673}" presName="hierRoot2" presStyleCnt="0">
        <dgm:presLayoutVars>
          <dgm:hierBranch val="init"/>
        </dgm:presLayoutVars>
      </dgm:prSet>
      <dgm:spPr/>
    </dgm:pt>
    <dgm:pt modelId="{39AA6A38-64F3-4309-8273-BA07EAF657AB}" type="pres">
      <dgm:prSet presAssocID="{B621F109-8C65-49FC-A14F-1F8A373C5673}" presName="rootComposite" presStyleCnt="0"/>
      <dgm:spPr/>
    </dgm:pt>
    <dgm:pt modelId="{5BA2094E-A412-4E24-A13B-7E07AAB58B56}" type="pres">
      <dgm:prSet presAssocID="{B621F109-8C65-49FC-A14F-1F8A373C5673}" presName="rootText" presStyleLbl="node2" presStyleIdx="0" presStyleCnt="3" custScaleX="289999" custScaleY="129640">
        <dgm:presLayoutVars>
          <dgm:chPref val="3"/>
        </dgm:presLayoutVars>
      </dgm:prSet>
      <dgm:spPr/>
      <dgm:t>
        <a:bodyPr/>
        <a:lstStyle/>
        <a:p>
          <a:endParaRPr lang="fr-FR"/>
        </a:p>
      </dgm:t>
    </dgm:pt>
    <dgm:pt modelId="{A28BFFD5-B415-487E-B63B-848D2C2E7486}" type="pres">
      <dgm:prSet presAssocID="{B621F109-8C65-49FC-A14F-1F8A373C5673}" presName="rootConnector" presStyleLbl="node2" presStyleIdx="0" presStyleCnt="3"/>
      <dgm:spPr/>
      <dgm:t>
        <a:bodyPr/>
        <a:lstStyle/>
        <a:p>
          <a:endParaRPr lang="fr-FR"/>
        </a:p>
      </dgm:t>
    </dgm:pt>
    <dgm:pt modelId="{FF458FDA-1041-4069-BFB4-4FB5CA219B9F}" type="pres">
      <dgm:prSet presAssocID="{B621F109-8C65-49FC-A14F-1F8A373C5673}" presName="hierChild4" presStyleCnt="0"/>
      <dgm:spPr/>
    </dgm:pt>
    <dgm:pt modelId="{77502844-66FE-40B1-AE55-352E41A4E21B}" type="pres">
      <dgm:prSet presAssocID="{B621F109-8C65-49FC-A14F-1F8A373C5673}" presName="hierChild5" presStyleCnt="0"/>
      <dgm:spPr/>
    </dgm:pt>
    <dgm:pt modelId="{F0BE09E4-E42E-493F-83B5-B476E27D0E9B}" type="pres">
      <dgm:prSet presAssocID="{841FFA7F-420D-4E96-AAA7-E22BBC722093}" presName="Name37" presStyleLbl="parChTrans1D2" presStyleIdx="1" presStyleCnt="3"/>
      <dgm:spPr/>
      <dgm:t>
        <a:bodyPr/>
        <a:lstStyle/>
        <a:p>
          <a:endParaRPr lang="fr-FR"/>
        </a:p>
      </dgm:t>
    </dgm:pt>
    <dgm:pt modelId="{08AC8C02-1F15-48E9-BC20-5D552DCFB709}" type="pres">
      <dgm:prSet presAssocID="{979C6DD2-D1A8-4DF0-978D-B632CA3877B8}" presName="hierRoot2" presStyleCnt="0">
        <dgm:presLayoutVars>
          <dgm:hierBranch val="init"/>
        </dgm:presLayoutVars>
      </dgm:prSet>
      <dgm:spPr/>
    </dgm:pt>
    <dgm:pt modelId="{40EBF231-A0D2-4341-86EF-10A20BD4208D}" type="pres">
      <dgm:prSet presAssocID="{979C6DD2-D1A8-4DF0-978D-B632CA3877B8}" presName="rootComposite" presStyleCnt="0"/>
      <dgm:spPr/>
    </dgm:pt>
    <dgm:pt modelId="{397CCB82-E9E5-45E5-846E-DDD13033BD8A}" type="pres">
      <dgm:prSet presAssocID="{979C6DD2-D1A8-4DF0-978D-B632CA3877B8}" presName="rootText" presStyleLbl="node2" presStyleIdx="1" presStyleCnt="3" custScaleX="159345" custLinFactNeighborX="198" custLinFactNeighborY="27775">
        <dgm:presLayoutVars>
          <dgm:chPref val="3"/>
        </dgm:presLayoutVars>
      </dgm:prSet>
      <dgm:spPr/>
      <dgm:t>
        <a:bodyPr/>
        <a:lstStyle/>
        <a:p>
          <a:endParaRPr lang="fr-FR"/>
        </a:p>
      </dgm:t>
    </dgm:pt>
    <dgm:pt modelId="{C822C931-9473-4272-8675-04B2C90B6C0F}" type="pres">
      <dgm:prSet presAssocID="{979C6DD2-D1A8-4DF0-978D-B632CA3877B8}" presName="rootConnector" presStyleLbl="node2" presStyleIdx="1" presStyleCnt="3"/>
      <dgm:spPr/>
      <dgm:t>
        <a:bodyPr/>
        <a:lstStyle/>
        <a:p>
          <a:endParaRPr lang="fr-FR"/>
        </a:p>
      </dgm:t>
    </dgm:pt>
    <dgm:pt modelId="{481BC194-3C2E-413F-92CB-ED9ED0BF8A22}" type="pres">
      <dgm:prSet presAssocID="{979C6DD2-D1A8-4DF0-978D-B632CA3877B8}" presName="hierChild4" presStyleCnt="0"/>
      <dgm:spPr/>
    </dgm:pt>
    <dgm:pt modelId="{A3AA6BE5-89F6-4E6F-B3D6-3C0E5430DDA1}" type="pres">
      <dgm:prSet presAssocID="{979C6DD2-D1A8-4DF0-978D-B632CA3877B8}" presName="hierChild5" presStyleCnt="0"/>
      <dgm:spPr/>
    </dgm:pt>
    <dgm:pt modelId="{118266AC-11F5-40F3-B36A-58C44050BB2D}" type="pres">
      <dgm:prSet presAssocID="{922D60E7-8706-40AA-8AAC-7FB65A80C933}" presName="Name37" presStyleLbl="parChTrans1D2" presStyleIdx="2" presStyleCnt="3"/>
      <dgm:spPr/>
    </dgm:pt>
    <dgm:pt modelId="{23441C1B-1175-47BD-BE1C-BF9CB3231AF0}" type="pres">
      <dgm:prSet presAssocID="{1ABB6377-9C22-43B2-99C8-849EA9F6C846}" presName="hierRoot2" presStyleCnt="0">
        <dgm:presLayoutVars>
          <dgm:hierBranch val="init"/>
        </dgm:presLayoutVars>
      </dgm:prSet>
      <dgm:spPr/>
    </dgm:pt>
    <dgm:pt modelId="{AA42F553-2A10-478D-B491-B73476AA87E0}" type="pres">
      <dgm:prSet presAssocID="{1ABB6377-9C22-43B2-99C8-849EA9F6C846}" presName="rootComposite" presStyleCnt="0"/>
      <dgm:spPr/>
    </dgm:pt>
    <dgm:pt modelId="{5CB8F2C7-638D-4F37-BAFB-610DDA39FD2D}" type="pres">
      <dgm:prSet presAssocID="{1ABB6377-9C22-43B2-99C8-849EA9F6C846}" presName="rootText" presStyleLbl="node2" presStyleIdx="2" presStyleCnt="3" custScaleX="159345" custLinFactNeighborY="29640">
        <dgm:presLayoutVars>
          <dgm:chPref val="3"/>
        </dgm:presLayoutVars>
      </dgm:prSet>
      <dgm:spPr/>
      <dgm:t>
        <a:bodyPr/>
        <a:lstStyle/>
        <a:p>
          <a:endParaRPr lang="fr-FR"/>
        </a:p>
      </dgm:t>
    </dgm:pt>
    <dgm:pt modelId="{94049CA1-C223-4F03-841C-1FB02C72A957}" type="pres">
      <dgm:prSet presAssocID="{1ABB6377-9C22-43B2-99C8-849EA9F6C846}" presName="rootConnector" presStyleLbl="node2" presStyleIdx="2" presStyleCnt="3"/>
      <dgm:spPr/>
      <dgm:t>
        <a:bodyPr/>
        <a:lstStyle/>
        <a:p>
          <a:endParaRPr lang="fr-FR"/>
        </a:p>
      </dgm:t>
    </dgm:pt>
    <dgm:pt modelId="{744F986C-B70E-448D-B79E-D71CCDCE5D1E}" type="pres">
      <dgm:prSet presAssocID="{1ABB6377-9C22-43B2-99C8-849EA9F6C846}" presName="hierChild4" presStyleCnt="0"/>
      <dgm:spPr/>
    </dgm:pt>
    <dgm:pt modelId="{5583B6FE-5C4C-4777-AFD5-20C08B47B90D}" type="pres">
      <dgm:prSet presAssocID="{1ABB6377-9C22-43B2-99C8-849EA9F6C846}" presName="hierChild5" presStyleCnt="0"/>
      <dgm:spPr/>
    </dgm:pt>
    <dgm:pt modelId="{7EC1AF49-48AF-40D3-9BA0-7203FCA1FCCC}" type="pres">
      <dgm:prSet presAssocID="{5AF2AF78-9FB5-4481-9B6E-C6BFC6CE8108}" presName="hierChild3" presStyleCnt="0"/>
      <dgm:spPr/>
    </dgm:pt>
  </dgm:ptLst>
  <dgm:cxnLst>
    <dgm:cxn modelId="{16A91AC8-942F-40E7-9575-1ADB23493E02}" type="presOf" srcId="{5AF2AF78-9FB5-4481-9B6E-C6BFC6CE8108}" destId="{DC78DF3B-69B8-42DC-A616-9B1C8CB81C7C}" srcOrd="1" destOrd="0" presId="urn:microsoft.com/office/officeart/2005/8/layout/orgChart1"/>
    <dgm:cxn modelId="{EC4CAE56-7FF6-46FF-A6C0-ADFD0C25B129}" type="presOf" srcId="{B621F109-8C65-49FC-A14F-1F8A373C5673}" destId="{5BA2094E-A412-4E24-A13B-7E07AAB58B56}" srcOrd="0" destOrd="0" presId="urn:microsoft.com/office/officeart/2005/8/layout/orgChart1"/>
    <dgm:cxn modelId="{14B42816-80C9-4B54-97AC-3B948A8C05C9}" srcId="{5AF2AF78-9FB5-4481-9B6E-C6BFC6CE8108}" destId="{B621F109-8C65-49FC-A14F-1F8A373C5673}" srcOrd="0" destOrd="0" parTransId="{D2CC7469-9DF8-44DA-8C72-6C6A6B8E6A1C}" sibTransId="{20CE678A-F379-41FC-90D6-B75616BC55FA}"/>
    <dgm:cxn modelId="{303B3F5C-706C-43BB-86CD-495FB86C58F6}" type="presOf" srcId="{922D60E7-8706-40AA-8AAC-7FB65A80C933}" destId="{118266AC-11F5-40F3-B36A-58C44050BB2D}" srcOrd="0" destOrd="0" presId="urn:microsoft.com/office/officeart/2005/8/layout/orgChart1"/>
    <dgm:cxn modelId="{90D89C36-6282-4DCE-A84F-066233B22946}" type="presOf" srcId="{979C6DD2-D1A8-4DF0-978D-B632CA3877B8}" destId="{397CCB82-E9E5-45E5-846E-DDD13033BD8A}" srcOrd="0" destOrd="0" presId="urn:microsoft.com/office/officeart/2005/8/layout/orgChart1"/>
    <dgm:cxn modelId="{7A3359C1-47FB-4E1E-BD52-E69FB06977BD}" srcId="{5AF2AF78-9FB5-4481-9B6E-C6BFC6CE8108}" destId="{979C6DD2-D1A8-4DF0-978D-B632CA3877B8}" srcOrd="1" destOrd="0" parTransId="{841FFA7F-420D-4E96-AAA7-E22BBC722093}" sibTransId="{D400373B-7F0A-4C4A-9C9C-FFFE08BA7A3F}"/>
    <dgm:cxn modelId="{748F2843-B1C9-408A-B6CE-98E6C3148CAB}" type="presOf" srcId="{D2CC7469-9DF8-44DA-8C72-6C6A6B8E6A1C}" destId="{3FFF76AC-0A8F-49FC-B06A-40D7887B7D74}" srcOrd="0" destOrd="0" presId="urn:microsoft.com/office/officeart/2005/8/layout/orgChart1"/>
    <dgm:cxn modelId="{20AE49F1-9FC3-41B2-9622-599CD766A4B3}" type="presOf" srcId="{1ABB6377-9C22-43B2-99C8-849EA9F6C846}" destId="{94049CA1-C223-4F03-841C-1FB02C72A957}" srcOrd="1" destOrd="0" presId="urn:microsoft.com/office/officeart/2005/8/layout/orgChart1"/>
    <dgm:cxn modelId="{2665FEB7-6B23-4C46-96F1-4F08B59A8461}" srcId="{6709BCFB-BF32-4C4C-B27D-010CE9B443BB}" destId="{5AF2AF78-9FB5-4481-9B6E-C6BFC6CE8108}" srcOrd="0" destOrd="0" parTransId="{EFE81B45-8A54-4F7E-873E-52013DE348E4}" sibTransId="{28480E75-3E0A-4D2E-B859-E22E54342653}"/>
    <dgm:cxn modelId="{72C1274C-F34E-4CC9-AC9C-B39E311598ED}" type="presOf" srcId="{841FFA7F-420D-4E96-AAA7-E22BBC722093}" destId="{F0BE09E4-E42E-493F-83B5-B476E27D0E9B}" srcOrd="0" destOrd="0" presId="urn:microsoft.com/office/officeart/2005/8/layout/orgChart1"/>
    <dgm:cxn modelId="{81670FB4-17EC-47EC-A70E-151292B38039}" srcId="{5AF2AF78-9FB5-4481-9B6E-C6BFC6CE8108}" destId="{1ABB6377-9C22-43B2-99C8-849EA9F6C846}" srcOrd="2" destOrd="0" parTransId="{922D60E7-8706-40AA-8AAC-7FB65A80C933}" sibTransId="{DF2D43C4-7F35-4128-B533-9F72A70A0644}"/>
    <dgm:cxn modelId="{72DB9C26-5E59-4357-9BDE-DB957A652523}" type="presOf" srcId="{5AF2AF78-9FB5-4481-9B6E-C6BFC6CE8108}" destId="{FE65AAF7-A812-4110-9C4E-DBF983F24A7A}" srcOrd="0" destOrd="0" presId="urn:microsoft.com/office/officeart/2005/8/layout/orgChart1"/>
    <dgm:cxn modelId="{5D127E1D-4AA1-4B0B-B957-5CBB5BFEB731}" type="presOf" srcId="{6709BCFB-BF32-4C4C-B27D-010CE9B443BB}" destId="{99CDED95-D0A2-4C6C-8E2C-418AC1322BB8}" srcOrd="0" destOrd="0" presId="urn:microsoft.com/office/officeart/2005/8/layout/orgChart1"/>
    <dgm:cxn modelId="{C9127B67-2F28-4D5A-B254-F83693E1D3EC}" type="presOf" srcId="{979C6DD2-D1A8-4DF0-978D-B632CA3877B8}" destId="{C822C931-9473-4272-8675-04B2C90B6C0F}" srcOrd="1" destOrd="0" presId="urn:microsoft.com/office/officeart/2005/8/layout/orgChart1"/>
    <dgm:cxn modelId="{9EE94439-0201-4E2A-8992-900E7E17A0EB}" type="presOf" srcId="{B621F109-8C65-49FC-A14F-1F8A373C5673}" destId="{A28BFFD5-B415-487E-B63B-848D2C2E7486}" srcOrd="1" destOrd="0" presId="urn:microsoft.com/office/officeart/2005/8/layout/orgChart1"/>
    <dgm:cxn modelId="{A4FBEEE9-20E0-4083-A379-9B8763335CEC}" type="presOf" srcId="{1ABB6377-9C22-43B2-99C8-849EA9F6C846}" destId="{5CB8F2C7-638D-4F37-BAFB-610DDA39FD2D}" srcOrd="0" destOrd="0" presId="urn:microsoft.com/office/officeart/2005/8/layout/orgChart1"/>
    <dgm:cxn modelId="{E55E84A7-A239-4FB3-A5E4-C1FB5B10E8C2}" type="presParOf" srcId="{99CDED95-D0A2-4C6C-8E2C-418AC1322BB8}" destId="{566E560C-873B-4B41-91FB-1CE76F3F83E7}" srcOrd="0" destOrd="0" presId="urn:microsoft.com/office/officeart/2005/8/layout/orgChart1"/>
    <dgm:cxn modelId="{C086F646-4A49-41D7-B99F-67C13DC4C753}" type="presParOf" srcId="{566E560C-873B-4B41-91FB-1CE76F3F83E7}" destId="{A86849FC-F0F6-49C3-9678-F1691D388074}" srcOrd="0" destOrd="0" presId="urn:microsoft.com/office/officeart/2005/8/layout/orgChart1"/>
    <dgm:cxn modelId="{3F277773-BB59-4A5C-A576-5CA2CB9595CC}" type="presParOf" srcId="{A86849FC-F0F6-49C3-9678-F1691D388074}" destId="{FE65AAF7-A812-4110-9C4E-DBF983F24A7A}" srcOrd="0" destOrd="0" presId="urn:microsoft.com/office/officeart/2005/8/layout/orgChart1"/>
    <dgm:cxn modelId="{F108CBB6-530F-464A-9EFB-5550744BDA90}" type="presParOf" srcId="{A86849FC-F0F6-49C3-9678-F1691D388074}" destId="{DC78DF3B-69B8-42DC-A616-9B1C8CB81C7C}" srcOrd="1" destOrd="0" presId="urn:microsoft.com/office/officeart/2005/8/layout/orgChart1"/>
    <dgm:cxn modelId="{9E1C76F1-3E77-4C68-9CC4-D8814FA6A8CC}" type="presParOf" srcId="{566E560C-873B-4B41-91FB-1CE76F3F83E7}" destId="{190FD63F-4496-4A98-A558-07A34F81B940}" srcOrd="1" destOrd="0" presId="urn:microsoft.com/office/officeart/2005/8/layout/orgChart1"/>
    <dgm:cxn modelId="{106769E1-17C4-43A6-971B-E98F45B834C6}" type="presParOf" srcId="{190FD63F-4496-4A98-A558-07A34F81B940}" destId="{3FFF76AC-0A8F-49FC-B06A-40D7887B7D74}" srcOrd="0" destOrd="0" presId="urn:microsoft.com/office/officeart/2005/8/layout/orgChart1"/>
    <dgm:cxn modelId="{12FD18FF-9D15-421A-AD2A-1E367273C991}" type="presParOf" srcId="{190FD63F-4496-4A98-A558-07A34F81B940}" destId="{3741000B-9164-43F6-91D0-9856C1BB5963}" srcOrd="1" destOrd="0" presId="urn:microsoft.com/office/officeart/2005/8/layout/orgChart1"/>
    <dgm:cxn modelId="{EA4A346C-C33D-491C-A1EA-E4370AD61D4B}" type="presParOf" srcId="{3741000B-9164-43F6-91D0-9856C1BB5963}" destId="{39AA6A38-64F3-4309-8273-BA07EAF657AB}" srcOrd="0" destOrd="0" presId="urn:microsoft.com/office/officeart/2005/8/layout/orgChart1"/>
    <dgm:cxn modelId="{C5BD6144-F20E-47BA-BC8A-FCCD4F423601}" type="presParOf" srcId="{39AA6A38-64F3-4309-8273-BA07EAF657AB}" destId="{5BA2094E-A412-4E24-A13B-7E07AAB58B56}" srcOrd="0" destOrd="0" presId="urn:microsoft.com/office/officeart/2005/8/layout/orgChart1"/>
    <dgm:cxn modelId="{97166D50-1119-4545-BABA-4B5F94C199F9}" type="presParOf" srcId="{39AA6A38-64F3-4309-8273-BA07EAF657AB}" destId="{A28BFFD5-B415-487E-B63B-848D2C2E7486}" srcOrd="1" destOrd="0" presId="urn:microsoft.com/office/officeart/2005/8/layout/orgChart1"/>
    <dgm:cxn modelId="{1B1F6677-06BE-4563-8A71-52A0F90C5373}" type="presParOf" srcId="{3741000B-9164-43F6-91D0-9856C1BB5963}" destId="{FF458FDA-1041-4069-BFB4-4FB5CA219B9F}" srcOrd="1" destOrd="0" presId="urn:microsoft.com/office/officeart/2005/8/layout/orgChart1"/>
    <dgm:cxn modelId="{7366FBDB-3249-454B-89DA-9A2142CCB3E4}" type="presParOf" srcId="{3741000B-9164-43F6-91D0-9856C1BB5963}" destId="{77502844-66FE-40B1-AE55-352E41A4E21B}" srcOrd="2" destOrd="0" presId="urn:microsoft.com/office/officeart/2005/8/layout/orgChart1"/>
    <dgm:cxn modelId="{8F12D50C-6D44-4AB2-BC21-07FCBDF70F8F}" type="presParOf" srcId="{190FD63F-4496-4A98-A558-07A34F81B940}" destId="{F0BE09E4-E42E-493F-83B5-B476E27D0E9B}" srcOrd="2" destOrd="0" presId="urn:microsoft.com/office/officeart/2005/8/layout/orgChart1"/>
    <dgm:cxn modelId="{0D603352-46FF-4C40-94D2-12C17FC4D0F2}" type="presParOf" srcId="{190FD63F-4496-4A98-A558-07A34F81B940}" destId="{08AC8C02-1F15-48E9-BC20-5D552DCFB709}" srcOrd="3" destOrd="0" presId="urn:microsoft.com/office/officeart/2005/8/layout/orgChart1"/>
    <dgm:cxn modelId="{2BD8F57E-AE53-48EC-AC99-E32A7FB60C22}" type="presParOf" srcId="{08AC8C02-1F15-48E9-BC20-5D552DCFB709}" destId="{40EBF231-A0D2-4341-86EF-10A20BD4208D}" srcOrd="0" destOrd="0" presId="urn:microsoft.com/office/officeart/2005/8/layout/orgChart1"/>
    <dgm:cxn modelId="{0C70FB5A-13A9-48A4-8C97-21ADB1E7903F}" type="presParOf" srcId="{40EBF231-A0D2-4341-86EF-10A20BD4208D}" destId="{397CCB82-E9E5-45E5-846E-DDD13033BD8A}" srcOrd="0" destOrd="0" presId="urn:microsoft.com/office/officeart/2005/8/layout/orgChart1"/>
    <dgm:cxn modelId="{883096D7-62C2-4E03-8641-B63DBD6421F1}" type="presParOf" srcId="{40EBF231-A0D2-4341-86EF-10A20BD4208D}" destId="{C822C931-9473-4272-8675-04B2C90B6C0F}" srcOrd="1" destOrd="0" presId="urn:microsoft.com/office/officeart/2005/8/layout/orgChart1"/>
    <dgm:cxn modelId="{05E1BCD9-F193-4D08-B453-0827C24C7E8F}" type="presParOf" srcId="{08AC8C02-1F15-48E9-BC20-5D552DCFB709}" destId="{481BC194-3C2E-413F-92CB-ED9ED0BF8A22}" srcOrd="1" destOrd="0" presId="urn:microsoft.com/office/officeart/2005/8/layout/orgChart1"/>
    <dgm:cxn modelId="{EACBF65F-167F-4ABB-90CF-739EC27FE3CA}" type="presParOf" srcId="{08AC8C02-1F15-48E9-BC20-5D552DCFB709}" destId="{A3AA6BE5-89F6-4E6F-B3D6-3C0E5430DDA1}" srcOrd="2" destOrd="0" presId="urn:microsoft.com/office/officeart/2005/8/layout/orgChart1"/>
    <dgm:cxn modelId="{FC6C70FC-7747-4E69-BEB2-6B05A8143434}" type="presParOf" srcId="{190FD63F-4496-4A98-A558-07A34F81B940}" destId="{118266AC-11F5-40F3-B36A-58C44050BB2D}" srcOrd="4" destOrd="0" presId="urn:microsoft.com/office/officeart/2005/8/layout/orgChart1"/>
    <dgm:cxn modelId="{A071AF1A-9B4F-4125-B1A1-00872177BEF1}" type="presParOf" srcId="{190FD63F-4496-4A98-A558-07A34F81B940}" destId="{23441C1B-1175-47BD-BE1C-BF9CB3231AF0}" srcOrd="5" destOrd="0" presId="urn:microsoft.com/office/officeart/2005/8/layout/orgChart1"/>
    <dgm:cxn modelId="{C31D1F19-70D4-45B2-88A0-B9C0C9181010}" type="presParOf" srcId="{23441C1B-1175-47BD-BE1C-BF9CB3231AF0}" destId="{AA42F553-2A10-478D-B491-B73476AA87E0}" srcOrd="0" destOrd="0" presId="urn:microsoft.com/office/officeart/2005/8/layout/orgChart1"/>
    <dgm:cxn modelId="{F6BC76D5-33D1-48AE-BC6E-51CDA91A19DC}" type="presParOf" srcId="{AA42F553-2A10-478D-B491-B73476AA87E0}" destId="{5CB8F2C7-638D-4F37-BAFB-610DDA39FD2D}" srcOrd="0" destOrd="0" presId="urn:microsoft.com/office/officeart/2005/8/layout/orgChart1"/>
    <dgm:cxn modelId="{F149B9B7-74AC-42D2-BCC7-5844C4A6B5CE}" type="presParOf" srcId="{AA42F553-2A10-478D-B491-B73476AA87E0}" destId="{94049CA1-C223-4F03-841C-1FB02C72A957}" srcOrd="1" destOrd="0" presId="urn:microsoft.com/office/officeart/2005/8/layout/orgChart1"/>
    <dgm:cxn modelId="{F40024D3-7615-47CE-A944-A7F375D200B8}" type="presParOf" srcId="{23441C1B-1175-47BD-BE1C-BF9CB3231AF0}" destId="{744F986C-B70E-448D-B79E-D71CCDCE5D1E}" srcOrd="1" destOrd="0" presId="urn:microsoft.com/office/officeart/2005/8/layout/orgChart1"/>
    <dgm:cxn modelId="{B9BA02F3-D291-4147-B947-BBA9F2571DA8}" type="presParOf" srcId="{23441C1B-1175-47BD-BE1C-BF9CB3231AF0}" destId="{5583B6FE-5C4C-4777-AFD5-20C08B47B90D}" srcOrd="2" destOrd="0" presId="urn:microsoft.com/office/officeart/2005/8/layout/orgChart1"/>
    <dgm:cxn modelId="{77DF431F-918F-4AB3-9B70-413FDA786262}" type="presParOf" srcId="{566E560C-873B-4B41-91FB-1CE76F3F83E7}" destId="{7EC1AF49-48AF-40D3-9BA0-7203FCA1FCCC}" srcOrd="2" destOrd="0" presId="urn:microsoft.com/office/officeart/2005/8/layout/orgChart1"/>
  </dgm:cxnLst>
  <dgm:bg/>
  <dgm:whole>
    <a:ln w="9525" cap="flat" cmpd="sng" algn="ctr">
      <a:solidFill>
        <a:schemeClr val="accent6">
          <a:lumMod val="20000"/>
          <a:lumOff val="80000"/>
        </a:schemeClr>
      </a:solidFill>
      <a:prstDash val="solid"/>
      <a:round/>
      <a:headEnd type="none" w="med" len="med"/>
      <a:tailEnd type="none" w="med" len="med"/>
    </a:ln>
  </dgm:whole>
</dgm:dataModel>
</file>

<file path=ppt/diagrams/data7.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nucléaire à l'hématoxyline de </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Groat</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(5 min)</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4CC240BD-089C-4D9C-BB84-6BC24AA19BA9}">
      <dgm:prSet phldrT="[Text]" custT="1"/>
      <dgm:spPr/>
      <dgm:t>
        <a:bodyPr/>
        <a:lstStyle/>
        <a:p>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du fond à la </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picrofuschine</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(5min)</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D7D742A3-C663-4C94-9601-66707021BDB8}" type="parTrans" cxnId="{D6C4258E-8D7D-459C-B1E4-B73230FC6A65}">
      <dgm:prSet/>
      <dgm:spPr/>
      <dgm:t>
        <a:bodyPr/>
        <a:lstStyle/>
        <a:p>
          <a:endParaRPr lang="fr-FR"/>
        </a:p>
      </dgm:t>
    </dgm:pt>
    <dgm:pt modelId="{5D469557-88ED-45EC-B708-5762F5A9E80E}" type="sibTrans" cxnId="{D6C4258E-8D7D-459C-B1E4-B73230FC6A65}">
      <dgm:prSet/>
      <dgm:spPr/>
      <dgm:t>
        <a:bodyPr/>
        <a:lstStyle/>
        <a:p>
          <a:endParaRPr lang="fr-FR"/>
        </a:p>
      </dgm:t>
    </dgm:pt>
    <dgm:pt modelId="{E9D6261A-F7F8-4984-A439-EC08D50A5DF5}">
      <dgm:prSet phldrT="[Text]" custT="1"/>
      <dgm:spPr/>
      <dgm:t>
        <a:bodyPr/>
        <a:lstStyle/>
        <a:p>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4B9912E3-EDD7-47F8-8975-408BEA644B62}" type="parTrans" cxnId="{B5410EA8-3161-4CFC-B16A-139A8F7025E9}">
      <dgm:prSet/>
      <dgm:spPr/>
      <dgm:t>
        <a:bodyPr/>
        <a:lstStyle/>
        <a:p>
          <a:endParaRPr lang="fr-FR"/>
        </a:p>
      </dgm:t>
    </dgm:pt>
    <dgm:pt modelId="{9B8EA7FB-632A-4B4F-BB42-070C6B4C6BE0}" type="sibTrans" cxnId="{B5410EA8-3161-4CFC-B16A-139A8F7025E9}">
      <dgm:prSet/>
      <dgm:spPr/>
      <dgm:t>
        <a:bodyPr/>
        <a:lstStyle/>
        <a:p>
          <a:endParaRPr lang="fr-F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4"/>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4" custScaleX="108861">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4"/>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4" custScaleX="108734">
        <dgm:presLayoutVars>
          <dgm:bulletEnabled val="1"/>
        </dgm:presLayoutVars>
      </dgm:prSet>
      <dgm:spPr/>
      <dgm:t>
        <a:bodyPr/>
        <a:lstStyle/>
        <a:p>
          <a:endParaRPr lang="fr-FR"/>
        </a:p>
      </dgm:t>
    </dgm:pt>
    <dgm:pt modelId="{BA7F0CB1-6AF3-4BB6-81AC-443EF578157C}" type="pres">
      <dgm:prSet presAssocID="{8B0FC920-D055-426E-9F45-1D347A5C5664}" presName="spacing" presStyleCnt="0"/>
      <dgm:spPr/>
    </dgm:pt>
    <dgm:pt modelId="{18D4933B-012B-4881-82AF-69FC2A95054E}" type="pres">
      <dgm:prSet presAssocID="{4CC240BD-089C-4D9C-BB84-6BC24AA19BA9}" presName="composite" presStyleCnt="0"/>
      <dgm:spPr/>
    </dgm:pt>
    <dgm:pt modelId="{54736797-D44F-40CC-A232-C04008AF4B4E}" type="pres">
      <dgm:prSet presAssocID="{4CC240BD-089C-4D9C-BB84-6BC24AA19BA9}" presName="imgShp" presStyleLbl="fgImgPlace1" presStyleIdx="2" presStyleCnt="4"/>
      <dgm:spPr>
        <a:blipFill rotWithShape="0">
          <a:blip xmlns:r="http://schemas.openxmlformats.org/officeDocument/2006/relationships" r:embed="rId3"/>
          <a:stretch>
            <a:fillRect/>
          </a:stretch>
        </a:blipFill>
      </dgm:spPr>
    </dgm:pt>
    <dgm:pt modelId="{99C3A4C0-B366-439D-B34B-3BFCBB0AEAA2}" type="pres">
      <dgm:prSet presAssocID="{4CC240BD-089C-4D9C-BB84-6BC24AA19BA9}" presName="txShp" presStyleLbl="node1" presStyleIdx="2" presStyleCnt="4" custScaleX="108734">
        <dgm:presLayoutVars>
          <dgm:bulletEnabled val="1"/>
        </dgm:presLayoutVars>
      </dgm:prSet>
      <dgm:spPr/>
      <dgm:t>
        <a:bodyPr/>
        <a:lstStyle/>
        <a:p>
          <a:endParaRPr lang="fr-FR"/>
        </a:p>
      </dgm:t>
    </dgm:pt>
    <dgm:pt modelId="{70793BB4-A105-47FD-90B9-413A2E730F51}" type="pres">
      <dgm:prSet presAssocID="{5D469557-88ED-45EC-B708-5762F5A9E80E}" presName="spacing" presStyleCnt="0"/>
      <dgm:spPr/>
    </dgm:pt>
    <dgm:pt modelId="{AD991537-9456-4AF7-AD97-659D035DA27F}" type="pres">
      <dgm:prSet presAssocID="{E9D6261A-F7F8-4984-A439-EC08D50A5DF5}" presName="composite" presStyleCnt="0"/>
      <dgm:spPr/>
    </dgm:pt>
    <dgm:pt modelId="{E6D2EBE7-3DA2-472B-BC88-E19BECEAD5FE}" type="pres">
      <dgm:prSet presAssocID="{E9D6261A-F7F8-4984-A439-EC08D50A5DF5}" presName="imgShp" presStyleLbl="fgImgPlace1" presStyleIdx="3" presStyleCnt="4"/>
      <dgm:spPr>
        <a:blipFill rotWithShape="0">
          <a:blip xmlns:r="http://schemas.openxmlformats.org/officeDocument/2006/relationships" r:embed="rId4"/>
          <a:stretch>
            <a:fillRect/>
          </a:stretch>
        </a:blipFill>
      </dgm:spPr>
    </dgm:pt>
    <dgm:pt modelId="{A01337E8-DC2A-4519-AE61-F30D1D08BF15}" type="pres">
      <dgm:prSet presAssocID="{E9D6261A-F7F8-4984-A439-EC08D50A5DF5}" presName="txShp" presStyleLbl="node1" presStyleIdx="3" presStyleCnt="4" custScaleX="108734">
        <dgm:presLayoutVars>
          <dgm:bulletEnabled val="1"/>
        </dgm:presLayoutVars>
      </dgm:prSet>
      <dgm:spPr/>
      <dgm:t>
        <a:bodyPr/>
        <a:lstStyle/>
        <a:p>
          <a:endParaRPr lang="fr-FR"/>
        </a:p>
      </dgm:t>
    </dgm:pt>
  </dgm:ptLst>
  <dgm:cxnLst>
    <dgm:cxn modelId="{B5410EA8-3161-4CFC-B16A-139A8F7025E9}" srcId="{E2BE25A9-077A-48C0-AF70-792111B96906}" destId="{E9D6261A-F7F8-4984-A439-EC08D50A5DF5}" srcOrd="3" destOrd="0" parTransId="{4B9912E3-EDD7-47F8-8975-408BEA644B62}" sibTransId="{9B8EA7FB-632A-4B4F-BB42-070C6B4C6BE0}"/>
    <dgm:cxn modelId="{528A4AD3-2902-45DB-92AA-EEF8BA17351E}" type="presOf" srcId="{E2BE25A9-077A-48C0-AF70-792111B96906}" destId="{293D31F8-18CE-479D-8D37-84BD14E777C1}" srcOrd="0" destOrd="0" presId="urn:microsoft.com/office/officeart/2005/8/layout/vList3"/>
    <dgm:cxn modelId="{BD7AFD3A-CB4F-4BB2-81AF-07D14A53BC0B}" type="presOf" srcId="{416C7F97-2578-4C94-8C03-E7EC2DB99C7B}" destId="{69C0A3AE-D09C-45D5-A652-3F8A77B38233}" srcOrd="0" destOrd="0" presId="urn:microsoft.com/office/officeart/2005/8/layout/vList3"/>
    <dgm:cxn modelId="{6B41A9BA-F20B-452C-817A-ACB2794A200E}" type="presOf" srcId="{4CC240BD-089C-4D9C-BB84-6BC24AA19BA9}" destId="{99C3A4C0-B366-439D-B34B-3BFCBB0AEAA2}" srcOrd="0" destOrd="0" presId="urn:microsoft.com/office/officeart/2005/8/layout/vList3"/>
    <dgm:cxn modelId="{897281B7-5A19-423C-A833-1F6F910A5508}" type="presOf" srcId="{E9D6261A-F7F8-4984-A439-EC08D50A5DF5}" destId="{A01337E8-DC2A-4519-AE61-F30D1D08BF15}" srcOrd="0" destOrd="0" presId="urn:microsoft.com/office/officeart/2005/8/layout/vList3"/>
    <dgm:cxn modelId="{335CCB5B-C14E-470D-9AD8-07BC286154DF}" srcId="{E2BE25A9-077A-48C0-AF70-792111B96906}" destId="{416C7F97-2578-4C94-8C03-E7EC2DB99C7B}" srcOrd="1" destOrd="0" parTransId="{7FFDAFEE-AC91-4A68-BA9A-4E46BFFD435A}" sibTransId="{8B0FC920-D055-426E-9F45-1D347A5C5664}"/>
    <dgm:cxn modelId="{B6F6619E-EE6A-4C6B-B990-28F822A55875}" srcId="{E2BE25A9-077A-48C0-AF70-792111B96906}" destId="{0107A842-A00F-4B25-8B07-9D5683A429B0}" srcOrd="0" destOrd="0" parTransId="{6EEE0B4F-7FCA-479D-8E13-50837B151F84}" sibTransId="{0730FFD2-B51A-49E1-A3F9-8668357F3E27}"/>
    <dgm:cxn modelId="{4835F5D4-24B5-4FC4-A907-6C94515D3AA9}" type="presOf" srcId="{0107A842-A00F-4B25-8B07-9D5683A429B0}" destId="{F9922046-6E52-45B8-A0A5-10D350582651}" srcOrd="0" destOrd="0" presId="urn:microsoft.com/office/officeart/2005/8/layout/vList3"/>
    <dgm:cxn modelId="{D6C4258E-8D7D-459C-B1E4-B73230FC6A65}" srcId="{E2BE25A9-077A-48C0-AF70-792111B96906}" destId="{4CC240BD-089C-4D9C-BB84-6BC24AA19BA9}" srcOrd="2" destOrd="0" parTransId="{D7D742A3-C663-4C94-9601-66707021BDB8}" sibTransId="{5D469557-88ED-45EC-B708-5762F5A9E80E}"/>
    <dgm:cxn modelId="{1A242EFA-46CE-45DE-88BB-A8240BB53176}" type="presParOf" srcId="{293D31F8-18CE-479D-8D37-84BD14E777C1}" destId="{35A5AB76-96AA-46D7-B904-631C39E6A63E}" srcOrd="0" destOrd="0" presId="urn:microsoft.com/office/officeart/2005/8/layout/vList3"/>
    <dgm:cxn modelId="{7420D3AE-75A9-48DF-AF01-7FD317432A9F}" type="presParOf" srcId="{35A5AB76-96AA-46D7-B904-631C39E6A63E}" destId="{8838001B-8298-4B8A-A4BE-39A5C791F7D0}" srcOrd="0" destOrd="0" presId="urn:microsoft.com/office/officeart/2005/8/layout/vList3"/>
    <dgm:cxn modelId="{998503DC-5CFD-41B0-B742-23B257BDF81D}" type="presParOf" srcId="{35A5AB76-96AA-46D7-B904-631C39E6A63E}" destId="{F9922046-6E52-45B8-A0A5-10D350582651}" srcOrd="1" destOrd="0" presId="urn:microsoft.com/office/officeart/2005/8/layout/vList3"/>
    <dgm:cxn modelId="{977F0103-C90E-485F-908A-286A056FBBEC}" type="presParOf" srcId="{293D31F8-18CE-479D-8D37-84BD14E777C1}" destId="{5E0BFF79-1F5E-40E3-B5C4-F319AF268115}" srcOrd="1" destOrd="0" presId="urn:microsoft.com/office/officeart/2005/8/layout/vList3"/>
    <dgm:cxn modelId="{2CE2397D-F513-45B0-83B9-5F448D1F9A51}" type="presParOf" srcId="{293D31F8-18CE-479D-8D37-84BD14E777C1}" destId="{245101BC-2B27-4AF8-BFA0-596749393C8A}" srcOrd="2" destOrd="0" presId="urn:microsoft.com/office/officeart/2005/8/layout/vList3"/>
    <dgm:cxn modelId="{FFF857CB-B3E5-4DC1-B188-024C32C6A112}" type="presParOf" srcId="{245101BC-2B27-4AF8-BFA0-596749393C8A}" destId="{85BB96E7-9EBF-4DBB-A329-5E10AD5D9B46}" srcOrd="0" destOrd="0" presId="urn:microsoft.com/office/officeart/2005/8/layout/vList3"/>
    <dgm:cxn modelId="{D28811FF-5160-4EDE-87FB-E2DE16572BDC}" type="presParOf" srcId="{245101BC-2B27-4AF8-BFA0-596749393C8A}" destId="{69C0A3AE-D09C-45D5-A652-3F8A77B38233}" srcOrd="1" destOrd="0" presId="urn:microsoft.com/office/officeart/2005/8/layout/vList3"/>
    <dgm:cxn modelId="{BE5497C8-D6DB-42F6-A35E-5C502F9B7B72}" type="presParOf" srcId="{293D31F8-18CE-479D-8D37-84BD14E777C1}" destId="{BA7F0CB1-6AF3-4BB6-81AC-443EF578157C}" srcOrd="3" destOrd="0" presId="urn:microsoft.com/office/officeart/2005/8/layout/vList3"/>
    <dgm:cxn modelId="{52E60E6D-16D1-443D-A92A-734EFDC66B54}" type="presParOf" srcId="{293D31F8-18CE-479D-8D37-84BD14E777C1}" destId="{18D4933B-012B-4881-82AF-69FC2A95054E}" srcOrd="4" destOrd="0" presId="urn:microsoft.com/office/officeart/2005/8/layout/vList3"/>
    <dgm:cxn modelId="{43C206C5-F2A1-417A-8023-DC87282A81E9}" type="presParOf" srcId="{18D4933B-012B-4881-82AF-69FC2A95054E}" destId="{54736797-D44F-40CC-A232-C04008AF4B4E}" srcOrd="0" destOrd="0" presId="urn:microsoft.com/office/officeart/2005/8/layout/vList3"/>
    <dgm:cxn modelId="{62ECEE69-8F5A-44BD-8D0F-E6A8B51138C7}" type="presParOf" srcId="{18D4933B-012B-4881-82AF-69FC2A95054E}" destId="{99C3A4C0-B366-439D-B34B-3BFCBB0AEAA2}" srcOrd="1" destOrd="0" presId="urn:microsoft.com/office/officeart/2005/8/layout/vList3"/>
    <dgm:cxn modelId="{9FD1CE60-EE17-451C-AD6B-7EC7AC0907AF}" type="presParOf" srcId="{293D31F8-18CE-479D-8D37-84BD14E777C1}" destId="{70793BB4-A105-47FD-90B9-413A2E730F51}" srcOrd="5" destOrd="0" presId="urn:microsoft.com/office/officeart/2005/8/layout/vList3"/>
    <dgm:cxn modelId="{CDE6BAE8-5970-4E17-9F7E-79375B9034F7}" type="presParOf" srcId="{293D31F8-18CE-479D-8D37-84BD14E777C1}" destId="{AD991537-9456-4AF7-AD97-659D035DA27F}" srcOrd="6" destOrd="0" presId="urn:microsoft.com/office/officeart/2005/8/layout/vList3"/>
    <dgm:cxn modelId="{087CE327-5CC9-402E-AC99-7AB5C56AF2DD}" type="presParOf" srcId="{AD991537-9456-4AF7-AD97-659D035DA27F}" destId="{E6D2EBE7-3DA2-472B-BC88-E19BECEAD5FE}" srcOrd="0" destOrd="0" presId="urn:microsoft.com/office/officeart/2005/8/layout/vList3"/>
    <dgm:cxn modelId="{E970CECE-378F-42ED-B1D7-EE954D5E0D3E}" type="presParOf" srcId="{AD991537-9456-4AF7-AD97-659D035DA27F}" destId="{A01337E8-DC2A-4519-AE61-F30D1D08BF15}" srcOrd="1" destOrd="0" presId="urn:microsoft.com/office/officeart/2005/8/layout/vList3"/>
  </dgm:cxnLst>
  <dgm:bg/>
  <dgm:whole/>
</dgm:dataModel>
</file>

<file path=ppt/diagrams/data8.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nucléaire à l'hématoxyline de </a:t>
          </a:r>
          <a:r>
            <a:rPr lang="fr-FR" sz="16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Groat</a:t>
          </a:r>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(5 min)</a:t>
          </a:r>
          <a:endParaRPr lang="fr-FR" sz="16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1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100">
            <a:solidFill>
              <a:srgbClr val="C00000"/>
            </a:solidFill>
            <a:latin typeface="Cambria" pitchFamily="18" charset="0"/>
          </a:endParaRPr>
        </a:p>
      </dgm:t>
    </dgm:pt>
    <dgm:pt modelId="{416C7F97-2578-4C94-8C03-E7EC2DB99C7B}">
      <dgm:prSet phldrT="[Text]" custT="1"/>
      <dgm:spPr/>
      <dgm:t>
        <a:bodyPr/>
        <a:lstStyle/>
        <a:p>
          <a:pPr algn="ctr"/>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sz="16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1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100">
            <a:solidFill>
              <a:srgbClr val="C00000"/>
            </a:solidFill>
            <a:latin typeface="Cambria" pitchFamily="18" charset="0"/>
          </a:endParaRPr>
        </a:p>
      </dgm:t>
    </dgm:pt>
    <dgm:pt modelId="{4CC240BD-089C-4D9C-BB84-6BC24AA19BA9}">
      <dgm:prSet phldrT="[Text]" custT="1"/>
      <dgm:spPr/>
      <dgm:t>
        <a:bodyPr/>
        <a:lstStyle/>
        <a:p>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du fond à la </a:t>
          </a:r>
          <a:r>
            <a:rPr lang="fr-FR" sz="16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picrofuschine</a:t>
          </a:r>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(5min)</a:t>
          </a:r>
          <a:endParaRPr lang="fr-FR" sz="16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D7D742A3-C663-4C94-9601-66707021BDB8}" type="parTrans" cxnId="{D6C4258E-8D7D-459C-B1E4-B73230FC6A65}">
      <dgm:prSet/>
      <dgm:spPr/>
      <dgm:t>
        <a:bodyPr/>
        <a:lstStyle/>
        <a:p>
          <a:endParaRPr lang="fr-FR" sz="1400"/>
        </a:p>
      </dgm:t>
    </dgm:pt>
    <dgm:pt modelId="{5D469557-88ED-45EC-B708-5762F5A9E80E}" type="sibTrans" cxnId="{D6C4258E-8D7D-459C-B1E4-B73230FC6A65}">
      <dgm:prSet/>
      <dgm:spPr/>
      <dgm:t>
        <a:bodyPr/>
        <a:lstStyle/>
        <a:p>
          <a:endParaRPr lang="fr-FR" sz="1400"/>
        </a:p>
      </dgm:t>
    </dgm:pt>
    <dgm:pt modelId="{E9D6261A-F7F8-4984-A439-EC08D50A5DF5}">
      <dgm:prSet phldrT="[Text]" custT="1"/>
      <dgm:spPr/>
      <dgm:t>
        <a:bodyPr/>
        <a:lstStyle/>
        <a:p>
          <a:r>
            <a:rPr lang="fr-FR" sz="16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sz="16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4B9912E3-EDD7-47F8-8975-408BEA644B62}" type="parTrans" cxnId="{B5410EA8-3161-4CFC-B16A-139A8F7025E9}">
      <dgm:prSet/>
      <dgm:spPr/>
      <dgm:t>
        <a:bodyPr/>
        <a:lstStyle/>
        <a:p>
          <a:endParaRPr lang="fr-FR" sz="1400"/>
        </a:p>
      </dgm:t>
    </dgm:pt>
    <dgm:pt modelId="{9B8EA7FB-632A-4B4F-BB42-070C6B4C6BE0}" type="sibTrans" cxnId="{B5410EA8-3161-4CFC-B16A-139A8F7025E9}">
      <dgm:prSet/>
      <dgm:spPr/>
      <dgm:t>
        <a:bodyPr/>
        <a:lstStyle/>
        <a:p>
          <a:endParaRPr lang="fr-FR" sz="1400"/>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4"/>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4" custScaleX="108861">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4"/>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4" custScaleX="108734">
        <dgm:presLayoutVars>
          <dgm:bulletEnabled val="1"/>
        </dgm:presLayoutVars>
      </dgm:prSet>
      <dgm:spPr/>
      <dgm:t>
        <a:bodyPr/>
        <a:lstStyle/>
        <a:p>
          <a:endParaRPr lang="fr-FR"/>
        </a:p>
      </dgm:t>
    </dgm:pt>
    <dgm:pt modelId="{BA7F0CB1-6AF3-4BB6-81AC-443EF578157C}" type="pres">
      <dgm:prSet presAssocID="{8B0FC920-D055-426E-9F45-1D347A5C5664}" presName="spacing" presStyleCnt="0"/>
      <dgm:spPr/>
    </dgm:pt>
    <dgm:pt modelId="{18D4933B-012B-4881-82AF-69FC2A95054E}" type="pres">
      <dgm:prSet presAssocID="{4CC240BD-089C-4D9C-BB84-6BC24AA19BA9}" presName="composite" presStyleCnt="0"/>
      <dgm:spPr/>
    </dgm:pt>
    <dgm:pt modelId="{54736797-D44F-40CC-A232-C04008AF4B4E}" type="pres">
      <dgm:prSet presAssocID="{4CC240BD-089C-4D9C-BB84-6BC24AA19BA9}" presName="imgShp" presStyleLbl="fgImgPlace1" presStyleIdx="2" presStyleCnt="4"/>
      <dgm:spPr>
        <a:blipFill rotWithShape="0">
          <a:blip xmlns:r="http://schemas.openxmlformats.org/officeDocument/2006/relationships" r:embed="rId3"/>
          <a:stretch>
            <a:fillRect/>
          </a:stretch>
        </a:blipFill>
      </dgm:spPr>
    </dgm:pt>
    <dgm:pt modelId="{99C3A4C0-B366-439D-B34B-3BFCBB0AEAA2}" type="pres">
      <dgm:prSet presAssocID="{4CC240BD-089C-4D9C-BB84-6BC24AA19BA9}" presName="txShp" presStyleLbl="node1" presStyleIdx="2" presStyleCnt="4" custScaleX="108734">
        <dgm:presLayoutVars>
          <dgm:bulletEnabled val="1"/>
        </dgm:presLayoutVars>
      </dgm:prSet>
      <dgm:spPr/>
      <dgm:t>
        <a:bodyPr/>
        <a:lstStyle/>
        <a:p>
          <a:endParaRPr lang="fr-FR"/>
        </a:p>
      </dgm:t>
    </dgm:pt>
    <dgm:pt modelId="{70793BB4-A105-47FD-90B9-413A2E730F51}" type="pres">
      <dgm:prSet presAssocID="{5D469557-88ED-45EC-B708-5762F5A9E80E}" presName="spacing" presStyleCnt="0"/>
      <dgm:spPr/>
    </dgm:pt>
    <dgm:pt modelId="{AD991537-9456-4AF7-AD97-659D035DA27F}" type="pres">
      <dgm:prSet presAssocID="{E9D6261A-F7F8-4984-A439-EC08D50A5DF5}" presName="composite" presStyleCnt="0"/>
      <dgm:spPr/>
    </dgm:pt>
    <dgm:pt modelId="{E6D2EBE7-3DA2-472B-BC88-E19BECEAD5FE}" type="pres">
      <dgm:prSet presAssocID="{E9D6261A-F7F8-4984-A439-EC08D50A5DF5}" presName="imgShp" presStyleLbl="fgImgPlace1" presStyleIdx="3" presStyleCnt="4"/>
      <dgm:spPr>
        <a:blipFill rotWithShape="0">
          <a:blip xmlns:r="http://schemas.openxmlformats.org/officeDocument/2006/relationships" r:embed="rId4"/>
          <a:stretch>
            <a:fillRect/>
          </a:stretch>
        </a:blipFill>
      </dgm:spPr>
    </dgm:pt>
    <dgm:pt modelId="{A01337E8-DC2A-4519-AE61-F30D1D08BF15}" type="pres">
      <dgm:prSet presAssocID="{E9D6261A-F7F8-4984-A439-EC08D50A5DF5}" presName="txShp" presStyleLbl="node1" presStyleIdx="3" presStyleCnt="4" custScaleX="108734">
        <dgm:presLayoutVars>
          <dgm:bulletEnabled val="1"/>
        </dgm:presLayoutVars>
      </dgm:prSet>
      <dgm:spPr/>
      <dgm:t>
        <a:bodyPr/>
        <a:lstStyle/>
        <a:p>
          <a:endParaRPr lang="fr-FR"/>
        </a:p>
      </dgm:t>
    </dgm:pt>
  </dgm:ptLst>
  <dgm:cxnLst>
    <dgm:cxn modelId="{B5410EA8-3161-4CFC-B16A-139A8F7025E9}" srcId="{E2BE25A9-077A-48C0-AF70-792111B96906}" destId="{E9D6261A-F7F8-4984-A439-EC08D50A5DF5}" srcOrd="3" destOrd="0" parTransId="{4B9912E3-EDD7-47F8-8975-408BEA644B62}" sibTransId="{9B8EA7FB-632A-4B4F-BB42-070C6B4C6BE0}"/>
    <dgm:cxn modelId="{335CCB5B-C14E-470D-9AD8-07BC286154DF}" srcId="{E2BE25A9-077A-48C0-AF70-792111B96906}" destId="{416C7F97-2578-4C94-8C03-E7EC2DB99C7B}" srcOrd="1" destOrd="0" parTransId="{7FFDAFEE-AC91-4A68-BA9A-4E46BFFD435A}" sibTransId="{8B0FC920-D055-426E-9F45-1D347A5C5664}"/>
    <dgm:cxn modelId="{59BF2170-C2CF-4AEC-B25E-394632AABEA9}" type="presOf" srcId="{E2BE25A9-077A-48C0-AF70-792111B96906}" destId="{293D31F8-18CE-479D-8D37-84BD14E777C1}" srcOrd="0" destOrd="0" presId="urn:microsoft.com/office/officeart/2005/8/layout/vList3"/>
    <dgm:cxn modelId="{257567E0-22DF-40BE-BE70-114D3859F5BB}" type="presOf" srcId="{E9D6261A-F7F8-4984-A439-EC08D50A5DF5}" destId="{A01337E8-DC2A-4519-AE61-F30D1D08BF15}" srcOrd="0" destOrd="0" presId="urn:microsoft.com/office/officeart/2005/8/layout/vList3"/>
    <dgm:cxn modelId="{D6F8C874-61DC-432C-B767-238A0EF5EF96}" type="presOf" srcId="{416C7F97-2578-4C94-8C03-E7EC2DB99C7B}" destId="{69C0A3AE-D09C-45D5-A652-3F8A77B38233}" srcOrd="0" destOrd="0" presId="urn:microsoft.com/office/officeart/2005/8/layout/vList3"/>
    <dgm:cxn modelId="{B6F6619E-EE6A-4C6B-B990-28F822A55875}" srcId="{E2BE25A9-077A-48C0-AF70-792111B96906}" destId="{0107A842-A00F-4B25-8B07-9D5683A429B0}" srcOrd="0" destOrd="0" parTransId="{6EEE0B4F-7FCA-479D-8E13-50837B151F84}" sibTransId="{0730FFD2-B51A-49E1-A3F9-8668357F3E27}"/>
    <dgm:cxn modelId="{6791B117-06C0-416B-9C31-D9C1D601734E}" type="presOf" srcId="{4CC240BD-089C-4D9C-BB84-6BC24AA19BA9}" destId="{99C3A4C0-B366-439D-B34B-3BFCBB0AEAA2}" srcOrd="0" destOrd="0" presId="urn:microsoft.com/office/officeart/2005/8/layout/vList3"/>
    <dgm:cxn modelId="{01A0FA93-F566-4A1D-8F49-6E440FE415A8}" type="presOf" srcId="{0107A842-A00F-4B25-8B07-9D5683A429B0}" destId="{F9922046-6E52-45B8-A0A5-10D350582651}" srcOrd="0" destOrd="0" presId="urn:microsoft.com/office/officeart/2005/8/layout/vList3"/>
    <dgm:cxn modelId="{D6C4258E-8D7D-459C-B1E4-B73230FC6A65}" srcId="{E2BE25A9-077A-48C0-AF70-792111B96906}" destId="{4CC240BD-089C-4D9C-BB84-6BC24AA19BA9}" srcOrd="2" destOrd="0" parTransId="{D7D742A3-C663-4C94-9601-66707021BDB8}" sibTransId="{5D469557-88ED-45EC-B708-5762F5A9E80E}"/>
    <dgm:cxn modelId="{2F8D7883-2B5C-4127-B71D-D29229CE6964}" type="presParOf" srcId="{293D31F8-18CE-479D-8D37-84BD14E777C1}" destId="{35A5AB76-96AA-46D7-B904-631C39E6A63E}" srcOrd="0" destOrd="0" presId="urn:microsoft.com/office/officeart/2005/8/layout/vList3"/>
    <dgm:cxn modelId="{FF584290-1BF8-4955-BB5D-9D52D52719A6}" type="presParOf" srcId="{35A5AB76-96AA-46D7-B904-631C39E6A63E}" destId="{8838001B-8298-4B8A-A4BE-39A5C791F7D0}" srcOrd="0" destOrd="0" presId="urn:microsoft.com/office/officeart/2005/8/layout/vList3"/>
    <dgm:cxn modelId="{DDD28E25-D34D-412B-859F-FA28E95FD829}" type="presParOf" srcId="{35A5AB76-96AA-46D7-B904-631C39E6A63E}" destId="{F9922046-6E52-45B8-A0A5-10D350582651}" srcOrd="1" destOrd="0" presId="urn:microsoft.com/office/officeart/2005/8/layout/vList3"/>
    <dgm:cxn modelId="{BB2FCE95-6DD2-4DF8-95E1-04C2446C27D6}" type="presParOf" srcId="{293D31F8-18CE-479D-8D37-84BD14E777C1}" destId="{5E0BFF79-1F5E-40E3-B5C4-F319AF268115}" srcOrd="1" destOrd="0" presId="urn:microsoft.com/office/officeart/2005/8/layout/vList3"/>
    <dgm:cxn modelId="{778F8F5F-E35D-44D1-A721-D54F3AD9015D}" type="presParOf" srcId="{293D31F8-18CE-479D-8D37-84BD14E777C1}" destId="{245101BC-2B27-4AF8-BFA0-596749393C8A}" srcOrd="2" destOrd="0" presId="urn:microsoft.com/office/officeart/2005/8/layout/vList3"/>
    <dgm:cxn modelId="{CCE766D1-BC6A-4872-B2E8-7C86B2B73661}" type="presParOf" srcId="{245101BC-2B27-4AF8-BFA0-596749393C8A}" destId="{85BB96E7-9EBF-4DBB-A329-5E10AD5D9B46}" srcOrd="0" destOrd="0" presId="urn:microsoft.com/office/officeart/2005/8/layout/vList3"/>
    <dgm:cxn modelId="{CE19BA17-E915-4F44-9393-64F1CD0D7825}" type="presParOf" srcId="{245101BC-2B27-4AF8-BFA0-596749393C8A}" destId="{69C0A3AE-D09C-45D5-A652-3F8A77B38233}" srcOrd="1" destOrd="0" presId="urn:microsoft.com/office/officeart/2005/8/layout/vList3"/>
    <dgm:cxn modelId="{77538D4C-18FD-4BB5-AE2B-599DFA299820}" type="presParOf" srcId="{293D31F8-18CE-479D-8D37-84BD14E777C1}" destId="{BA7F0CB1-6AF3-4BB6-81AC-443EF578157C}" srcOrd="3" destOrd="0" presId="urn:microsoft.com/office/officeart/2005/8/layout/vList3"/>
    <dgm:cxn modelId="{B2A2A66F-A159-4DB2-9CBB-572013937BAC}" type="presParOf" srcId="{293D31F8-18CE-479D-8D37-84BD14E777C1}" destId="{18D4933B-012B-4881-82AF-69FC2A95054E}" srcOrd="4" destOrd="0" presId="urn:microsoft.com/office/officeart/2005/8/layout/vList3"/>
    <dgm:cxn modelId="{71FD9E07-4205-40E2-852A-70FB92D5A188}" type="presParOf" srcId="{18D4933B-012B-4881-82AF-69FC2A95054E}" destId="{54736797-D44F-40CC-A232-C04008AF4B4E}" srcOrd="0" destOrd="0" presId="urn:microsoft.com/office/officeart/2005/8/layout/vList3"/>
    <dgm:cxn modelId="{2C2C93AE-E5A5-4873-AF37-A64FA84AD0CC}" type="presParOf" srcId="{18D4933B-012B-4881-82AF-69FC2A95054E}" destId="{99C3A4C0-B366-439D-B34B-3BFCBB0AEAA2}" srcOrd="1" destOrd="0" presId="urn:microsoft.com/office/officeart/2005/8/layout/vList3"/>
    <dgm:cxn modelId="{8A50DC92-C210-4D9D-BE66-CE49992C798A}" type="presParOf" srcId="{293D31F8-18CE-479D-8D37-84BD14E777C1}" destId="{70793BB4-A105-47FD-90B9-413A2E730F51}" srcOrd="5" destOrd="0" presId="urn:microsoft.com/office/officeart/2005/8/layout/vList3"/>
    <dgm:cxn modelId="{CD070F91-B5DA-43B8-B65F-B0DB61935DB7}" type="presParOf" srcId="{293D31F8-18CE-479D-8D37-84BD14E777C1}" destId="{AD991537-9456-4AF7-AD97-659D035DA27F}" srcOrd="6" destOrd="0" presId="urn:microsoft.com/office/officeart/2005/8/layout/vList3"/>
    <dgm:cxn modelId="{AE6F2781-4A1D-4518-B583-20F402C6562F}" type="presParOf" srcId="{AD991537-9456-4AF7-AD97-659D035DA27F}" destId="{E6D2EBE7-3DA2-472B-BC88-E19BECEAD5FE}" srcOrd="0" destOrd="0" presId="urn:microsoft.com/office/officeart/2005/8/layout/vList3"/>
    <dgm:cxn modelId="{B150C8DB-609F-4663-AED3-3C851CAF8CBC}" type="presParOf" srcId="{AD991537-9456-4AF7-AD97-659D035DA27F}" destId="{A01337E8-DC2A-4519-AE61-F30D1D08BF15}" srcOrd="1" destOrd="0" presId="urn:microsoft.com/office/officeart/2005/8/layout/vList3"/>
  </dgm:cxnLst>
  <dgm:bg/>
  <dgm:whole/>
</dgm:dataModel>
</file>

<file path=ppt/diagrams/data9.xml><?xml version="1.0" encoding="utf-8"?>
<dgm:dataModel xmlns:dgm="http://schemas.openxmlformats.org/drawingml/2006/diagram" xmlns:a="http://schemas.openxmlformats.org/drawingml/2006/main">
  <dgm:ptLst>
    <dgm:pt modelId="{E2BE25A9-077A-48C0-AF70-792111B96906}" type="doc">
      <dgm:prSet loTypeId="urn:microsoft.com/office/officeart/2005/8/layout/vList3" loCatId="list" qsTypeId="urn:microsoft.com/office/officeart/2005/8/quickstyle/simple5" qsCatId="simple" csTypeId="urn:microsoft.com/office/officeart/2005/8/colors/accent0_2" csCatId="mainScheme" phldr="1"/>
      <dgm:spPr/>
    </dgm:pt>
    <dgm:pt modelId="{0107A842-A00F-4B25-8B07-9D5683A429B0}">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à l’</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Azocarmin</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à 60°C, 60’ </a:t>
          </a:r>
        </a:p>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(colorant nucléaire = rouge vif)</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6EEE0B4F-7FCA-479D-8E13-50837B151F84}" type="parTrans" cxnId="{B6F6619E-EE6A-4C6B-B990-28F822A55875}">
      <dgm:prSet/>
      <dgm:spPr/>
      <dgm:t>
        <a:bodyPr/>
        <a:lstStyle/>
        <a:p>
          <a:pPr algn="ctr"/>
          <a:endParaRPr lang="fr-FR" sz="1400">
            <a:solidFill>
              <a:srgbClr val="C00000"/>
            </a:solidFill>
            <a:latin typeface="Cambria" pitchFamily="18" charset="0"/>
          </a:endParaRPr>
        </a:p>
      </dgm:t>
    </dgm:pt>
    <dgm:pt modelId="{0730FFD2-B51A-49E1-A3F9-8668357F3E27}" type="sibTrans" cxnId="{B6F6619E-EE6A-4C6B-B990-28F822A55875}">
      <dgm:prSet/>
      <dgm:spPr/>
      <dgm:t>
        <a:bodyPr/>
        <a:lstStyle/>
        <a:p>
          <a:pPr algn="ctr"/>
          <a:endParaRPr lang="fr-FR" sz="1400">
            <a:solidFill>
              <a:srgbClr val="C00000"/>
            </a:solidFill>
            <a:latin typeface="Cambria" pitchFamily="18" charset="0"/>
          </a:endParaRPr>
        </a:p>
      </dgm:t>
    </dgm:pt>
    <dgm:pt modelId="{416C7F97-2578-4C94-8C03-E7EC2DB99C7B}">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Différenciation par l’Alcool </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Aniliné</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7FFDAFEE-AC91-4A68-BA9A-4E46BFFD435A}" type="parTrans" cxnId="{335CCB5B-C14E-470D-9AD8-07BC286154DF}">
      <dgm:prSet/>
      <dgm:spPr/>
      <dgm:t>
        <a:bodyPr/>
        <a:lstStyle/>
        <a:p>
          <a:pPr algn="ctr"/>
          <a:endParaRPr lang="fr-FR" sz="1400">
            <a:solidFill>
              <a:srgbClr val="C00000"/>
            </a:solidFill>
            <a:latin typeface="Cambria" pitchFamily="18" charset="0"/>
          </a:endParaRPr>
        </a:p>
      </dgm:t>
    </dgm:pt>
    <dgm:pt modelId="{8B0FC920-D055-426E-9F45-1D347A5C5664}" type="sibTrans" cxnId="{335CCB5B-C14E-470D-9AD8-07BC286154DF}">
      <dgm:prSet/>
      <dgm:spPr/>
      <dgm:t>
        <a:bodyPr/>
        <a:lstStyle/>
        <a:p>
          <a:pPr algn="ctr"/>
          <a:endParaRPr lang="fr-FR" sz="1400">
            <a:solidFill>
              <a:srgbClr val="C00000"/>
            </a:solidFill>
            <a:latin typeface="Cambria" pitchFamily="18" charset="0"/>
          </a:endParaRPr>
        </a:p>
      </dgm:t>
    </dgm:pt>
    <dgm:pt modelId="{28CE52ED-8C32-4452-9F69-2FA941636DE7}">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Suspension de la différenciation par l’Alcool Acétique </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F10852B0-2E48-48C4-874C-19DD5D5524FC}" type="parTrans" cxnId="{2DCB0485-1143-4A6E-9DE0-7516FB6F37D5}">
      <dgm:prSet/>
      <dgm:spPr/>
      <dgm:t>
        <a:bodyPr/>
        <a:lstStyle/>
        <a:p>
          <a:pPr algn="ctr"/>
          <a:endParaRPr lang="fr-FR" sz="1400">
            <a:solidFill>
              <a:srgbClr val="C00000"/>
            </a:solidFill>
            <a:latin typeface="Cambria" pitchFamily="18" charset="0"/>
          </a:endParaRPr>
        </a:p>
      </dgm:t>
    </dgm:pt>
    <dgm:pt modelId="{5E22B770-C128-4314-B9F0-BC680F26C6BC}" type="sibTrans" cxnId="{2DCB0485-1143-4A6E-9DE0-7516FB6F37D5}">
      <dgm:prSet/>
      <dgm:spPr/>
      <dgm:t>
        <a:bodyPr/>
        <a:lstStyle/>
        <a:p>
          <a:pPr algn="ctr"/>
          <a:endParaRPr lang="fr-FR" sz="1400">
            <a:solidFill>
              <a:srgbClr val="C00000"/>
            </a:solidFill>
            <a:latin typeface="Cambria" pitchFamily="18" charset="0"/>
          </a:endParaRPr>
        </a:p>
      </dgm:t>
    </dgm:pt>
    <dgm:pt modelId="{855BA4A5-6AFF-40A2-9049-FEB79D96159E}">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Application de l’acide </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phosphotingustique</a:t>
          </a:r>
          <a:endParaRPr lang="fr-FR" sz="2000" b="0" cap="none" spc="0"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dgm:t>
    </dgm:pt>
    <dgm:pt modelId="{CF4C01C3-9A8A-4BD9-B65E-A0852ADF1E17}" type="parTrans" cxnId="{42E854EA-2554-41B4-A6C6-BC87266884D8}">
      <dgm:prSet/>
      <dgm:spPr/>
      <dgm:t>
        <a:bodyPr/>
        <a:lstStyle/>
        <a:p>
          <a:pPr algn="ctr"/>
          <a:endParaRPr lang="fr-FR" sz="1400">
            <a:solidFill>
              <a:srgbClr val="C00000"/>
            </a:solidFill>
            <a:latin typeface="Cambria" pitchFamily="18" charset="0"/>
          </a:endParaRPr>
        </a:p>
      </dgm:t>
    </dgm:pt>
    <dgm:pt modelId="{0EA6874F-6B94-45E0-8A11-983B96619212}" type="sibTrans" cxnId="{42E854EA-2554-41B4-A6C6-BC87266884D8}">
      <dgm:prSet/>
      <dgm:spPr/>
      <dgm:t>
        <a:bodyPr/>
        <a:lstStyle/>
        <a:p>
          <a:pPr algn="ctr"/>
          <a:endParaRPr lang="fr-FR" sz="1400">
            <a:solidFill>
              <a:srgbClr val="C00000"/>
            </a:solidFill>
            <a:latin typeface="Cambria" pitchFamily="18" charset="0"/>
          </a:endParaRPr>
        </a:p>
      </dgm:t>
    </dgm:pt>
    <dgm:pt modelId="{1E2BDD53-1DD8-457F-BC98-96C0CD6D66BA}">
      <dgm:prSet phldrT="[Text]" custT="1"/>
      <dgm:spPr/>
      <dgm:t>
        <a:bodyPr/>
        <a:lstStyle/>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Coloration au bleu de </a:t>
          </a:r>
          <a:r>
            <a:rPr lang="fr-FR" sz="2000" b="0" cap="none" spc="0" dirty="0" err="1"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Heidenhain</a:t>
          </a: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 </a:t>
          </a:r>
        </a:p>
        <a:p>
          <a:pPr algn="ctr"/>
          <a:r>
            <a:rPr lang="fr-FR" sz="2000" b="0" cap="none" spc="0"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(Colorant du Tissu conjonctif = bleu vert</a:t>
          </a:r>
          <a:r>
            <a:rPr lang="fr-FR" sz="1400" dirty="0" smtClean="0">
              <a:solidFill>
                <a:srgbClr val="C00000"/>
              </a:solidFill>
              <a:latin typeface="Cambria" pitchFamily="18" charset="0"/>
            </a:rPr>
            <a:t>) </a:t>
          </a:r>
          <a:endParaRPr lang="fr-FR" sz="1400" dirty="0">
            <a:solidFill>
              <a:srgbClr val="C00000"/>
            </a:solidFill>
            <a:latin typeface="Cambria" pitchFamily="18" charset="0"/>
          </a:endParaRPr>
        </a:p>
      </dgm:t>
    </dgm:pt>
    <dgm:pt modelId="{4FC06051-D048-4637-AB92-23EF91D2C53C}" type="parTrans" cxnId="{9D594E86-68D4-4E7A-904C-38ED72F70D38}">
      <dgm:prSet/>
      <dgm:spPr/>
      <dgm:t>
        <a:bodyPr/>
        <a:lstStyle/>
        <a:p>
          <a:pPr algn="ctr"/>
          <a:endParaRPr lang="fr-FR" sz="1400">
            <a:solidFill>
              <a:srgbClr val="C00000"/>
            </a:solidFill>
            <a:latin typeface="Cambria" pitchFamily="18" charset="0"/>
          </a:endParaRPr>
        </a:p>
      </dgm:t>
    </dgm:pt>
    <dgm:pt modelId="{741A6FF5-2871-464D-B3CA-BC53FB414C19}" type="sibTrans" cxnId="{9D594E86-68D4-4E7A-904C-38ED72F70D38}">
      <dgm:prSet/>
      <dgm:spPr/>
      <dgm:t>
        <a:bodyPr/>
        <a:lstStyle/>
        <a:p>
          <a:pPr algn="ctr"/>
          <a:endParaRPr lang="fr-FR" sz="1400">
            <a:solidFill>
              <a:srgbClr val="C00000"/>
            </a:solidFill>
            <a:latin typeface="Cambria" pitchFamily="18" charset="0"/>
          </a:endParaRPr>
        </a:p>
      </dgm:t>
    </dgm:pt>
    <dgm:pt modelId="{293D31F8-18CE-479D-8D37-84BD14E777C1}" type="pres">
      <dgm:prSet presAssocID="{E2BE25A9-077A-48C0-AF70-792111B96906}" presName="linearFlow" presStyleCnt="0">
        <dgm:presLayoutVars>
          <dgm:dir/>
          <dgm:resizeHandles val="exact"/>
        </dgm:presLayoutVars>
      </dgm:prSet>
      <dgm:spPr/>
    </dgm:pt>
    <dgm:pt modelId="{35A5AB76-96AA-46D7-B904-631C39E6A63E}" type="pres">
      <dgm:prSet presAssocID="{0107A842-A00F-4B25-8B07-9D5683A429B0}" presName="composite" presStyleCnt="0"/>
      <dgm:spPr/>
    </dgm:pt>
    <dgm:pt modelId="{8838001B-8298-4B8A-A4BE-39A5C791F7D0}" type="pres">
      <dgm:prSet presAssocID="{0107A842-A00F-4B25-8B07-9D5683A429B0}" presName="imgShp" presStyleLbl="fgImgPlace1" presStyleIdx="0" presStyleCnt="5"/>
      <dgm:spPr>
        <a:blipFill rotWithShape="0">
          <a:blip xmlns:r="http://schemas.openxmlformats.org/officeDocument/2006/relationships" r:embed="rId1"/>
          <a:stretch>
            <a:fillRect/>
          </a:stretch>
        </a:blipFill>
      </dgm:spPr>
    </dgm:pt>
    <dgm:pt modelId="{F9922046-6E52-45B8-A0A5-10D350582651}" type="pres">
      <dgm:prSet presAssocID="{0107A842-A00F-4B25-8B07-9D5683A429B0}" presName="txShp" presStyleLbl="node1" presStyleIdx="0" presStyleCnt="5">
        <dgm:presLayoutVars>
          <dgm:bulletEnabled val="1"/>
        </dgm:presLayoutVars>
      </dgm:prSet>
      <dgm:spPr/>
      <dgm:t>
        <a:bodyPr/>
        <a:lstStyle/>
        <a:p>
          <a:endParaRPr lang="fr-FR"/>
        </a:p>
      </dgm:t>
    </dgm:pt>
    <dgm:pt modelId="{5E0BFF79-1F5E-40E3-B5C4-F319AF268115}" type="pres">
      <dgm:prSet presAssocID="{0730FFD2-B51A-49E1-A3F9-8668357F3E27}" presName="spacing" presStyleCnt="0"/>
      <dgm:spPr/>
    </dgm:pt>
    <dgm:pt modelId="{245101BC-2B27-4AF8-BFA0-596749393C8A}" type="pres">
      <dgm:prSet presAssocID="{416C7F97-2578-4C94-8C03-E7EC2DB99C7B}" presName="composite" presStyleCnt="0"/>
      <dgm:spPr/>
    </dgm:pt>
    <dgm:pt modelId="{85BB96E7-9EBF-4DBB-A329-5E10AD5D9B46}" type="pres">
      <dgm:prSet presAssocID="{416C7F97-2578-4C94-8C03-E7EC2DB99C7B}" presName="imgShp" presStyleLbl="fgImgPlace1" presStyleIdx="1" presStyleCnt="5"/>
      <dgm:spPr>
        <a:blipFill rotWithShape="0">
          <a:blip xmlns:r="http://schemas.openxmlformats.org/officeDocument/2006/relationships" r:embed="rId2"/>
          <a:stretch>
            <a:fillRect/>
          </a:stretch>
        </a:blipFill>
      </dgm:spPr>
    </dgm:pt>
    <dgm:pt modelId="{69C0A3AE-D09C-45D5-A652-3F8A77B38233}" type="pres">
      <dgm:prSet presAssocID="{416C7F97-2578-4C94-8C03-E7EC2DB99C7B}" presName="txShp" presStyleLbl="node1" presStyleIdx="1" presStyleCnt="5">
        <dgm:presLayoutVars>
          <dgm:bulletEnabled val="1"/>
        </dgm:presLayoutVars>
      </dgm:prSet>
      <dgm:spPr/>
      <dgm:t>
        <a:bodyPr/>
        <a:lstStyle/>
        <a:p>
          <a:endParaRPr lang="fr-FR"/>
        </a:p>
      </dgm:t>
    </dgm:pt>
    <dgm:pt modelId="{BA7F0CB1-6AF3-4BB6-81AC-443EF578157C}" type="pres">
      <dgm:prSet presAssocID="{8B0FC920-D055-426E-9F45-1D347A5C5664}" presName="spacing" presStyleCnt="0"/>
      <dgm:spPr/>
    </dgm:pt>
    <dgm:pt modelId="{6016974E-BD98-40CB-90A7-FF9410A01692}" type="pres">
      <dgm:prSet presAssocID="{28CE52ED-8C32-4452-9F69-2FA941636DE7}" presName="composite" presStyleCnt="0"/>
      <dgm:spPr/>
    </dgm:pt>
    <dgm:pt modelId="{981FAF0E-E6D7-41A4-9D1C-B76D50A708D2}" type="pres">
      <dgm:prSet presAssocID="{28CE52ED-8C32-4452-9F69-2FA941636DE7}" presName="imgShp" presStyleLbl="fgImgPlace1" presStyleIdx="2" presStyleCnt="5"/>
      <dgm:spPr>
        <a:blipFill rotWithShape="0">
          <a:blip xmlns:r="http://schemas.openxmlformats.org/officeDocument/2006/relationships" r:embed="rId3"/>
          <a:stretch>
            <a:fillRect/>
          </a:stretch>
        </a:blipFill>
      </dgm:spPr>
      <dgm:t>
        <a:bodyPr/>
        <a:lstStyle/>
        <a:p>
          <a:endParaRPr lang="fr-FR"/>
        </a:p>
      </dgm:t>
    </dgm:pt>
    <dgm:pt modelId="{6894A506-ACBA-4032-B84C-40FC0F8F915A}" type="pres">
      <dgm:prSet presAssocID="{28CE52ED-8C32-4452-9F69-2FA941636DE7}" presName="txShp" presStyleLbl="node1" presStyleIdx="2" presStyleCnt="5">
        <dgm:presLayoutVars>
          <dgm:bulletEnabled val="1"/>
        </dgm:presLayoutVars>
      </dgm:prSet>
      <dgm:spPr/>
      <dgm:t>
        <a:bodyPr/>
        <a:lstStyle/>
        <a:p>
          <a:endParaRPr lang="fr-FR"/>
        </a:p>
      </dgm:t>
    </dgm:pt>
    <dgm:pt modelId="{70E93E32-1EDF-48AB-AEAE-A623246DEC84}" type="pres">
      <dgm:prSet presAssocID="{5E22B770-C128-4314-B9F0-BC680F26C6BC}" presName="spacing" presStyleCnt="0"/>
      <dgm:spPr/>
    </dgm:pt>
    <dgm:pt modelId="{B0A213DB-80EB-44A5-851B-87F96B3185F5}" type="pres">
      <dgm:prSet presAssocID="{855BA4A5-6AFF-40A2-9049-FEB79D96159E}" presName="composite" presStyleCnt="0"/>
      <dgm:spPr/>
    </dgm:pt>
    <dgm:pt modelId="{37587001-8C0C-482F-915A-483CA5AD6A4B}" type="pres">
      <dgm:prSet presAssocID="{855BA4A5-6AFF-40A2-9049-FEB79D96159E}" presName="imgShp" presStyleLbl="fgImgPlace1" presStyleIdx="3" presStyleCnt="5"/>
      <dgm:spPr>
        <a:blipFill rotWithShape="0">
          <a:blip xmlns:r="http://schemas.openxmlformats.org/officeDocument/2006/relationships" r:embed="rId4"/>
          <a:stretch>
            <a:fillRect/>
          </a:stretch>
        </a:blipFill>
      </dgm:spPr>
    </dgm:pt>
    <dgm:pt modelId="{FA2D23C4-4484-4A4D-8DF0-7B2611FF2965}" type="pres">
      <dgm:prSet presAssocID="{855BA4A5-6AFF-40A2-9049-FEB79D96159E}" presName="txShp" presStyleLbl="node1" presStyleIdx="3" presStyleCnt="5">
        <dgm:presLayoutVars>
          <dgm:bulletEnabled val="1"/>
        </dgm:presLayoutVars>
      </dgm:prSet>
      <dgm:spPr/>
      <dgm:t>
        <a:bodyPr/>
        <a:lstStyle/>
        <a:p>
          <a:endParaRPr lang="fr-FR"/>
        </a:p>
      </dgm:t>
    </dgm:pt>
    <dgm:pt modelId="{31F054F3-66A8-4347-ACEF-09AAFC9EC0D6}" type="pres">
      <dgm:prSet presAssocID="{0EA6874F-6B94-45E0-8A11-983B96619212}" presName="spacing" presStyleCnt="0"/>
      <dgm:spPr/>
    </dgm:pt>
    <dgm:pt modelId="{EC09D46C-843B-44CC-9F50-4EA762D4D310}" type="pres">
      <dgm:prSet presAssocID="{1E2BDD53-1DD8-457F-BC98-96C0CD6D66BA}" presName="composite" presStyleCnt="0"/>
      <dgm:spPr/>
    </dgm:pt>
    <dgm:pt modelId="{3E4D115B-3A43-497A-99B9-2E8EB832EC2C}" type="pres">
      <dgm:prSet presAssocID="{1E2BDD53-1DD8-457F-BC98-96C0CD6D66BA}" presName="imgShp" presStyleLbl="fgImgPlace1" presStyleIdx="4" presStyleCnt="5"/>
      <dgm:spPr>
        <a:blipFill rotWithShape="0">
          <a:blip xmlns:r="http://schemas.openxmlformats.org/officeDocument/2006/relationships" r:embed="rId5"/>
          <a:stretch>
            <a:fillRect/>
          </a:stretch>
        </a:blipFill>
      </dgm:spPr>
    </dgm:pt>
    <dgm:pt modelId="{5D6B6A6A-8922-496A-B800-6CDC1DC5E08D}" type="pres">
      <dgm:prSet presAssocID="{1E2BDD53-1DD8-457F-BC98-96C0CD6D66BA}" presName="txShp" presStyleLbl="node1" presStyleIdx="4" presStyleCnt="5">
        <dgm:presLayoutVars>
          <dgm:bulletEnabled val="1"/>
        </dgm:presLayoutVars>
      </dgm:prSet>
      <dgm:spPr/>
      <dgm:t>
        <a:bodyPr/>
        <a:lstStyle/>
        <a:p>
          <a:endParaRPr lang="fr-FR"/>
        </a:p>
      </dgm:t>
    </dgm:pt>
  </dgm:ptLst>
  <dgm:cxnLst>
    <dgm:cxn modelId="{335CCB5B-C14E-470D-9AD8-07BC286154DF}" srcId="{E2BE25A9-077A-48C0-AF70-792111B96906}" destId="{416C7F97-2578-4C94-8C03-E7EC2DB99C7B}" srcOrd="1" destOrd="0" parTransId="{7FFDAFEE-AC91-4A68-BA9A-4E46BFFD435A}" sibTransId="{8B0FC920-D055-426E-9F45-1D347A5C5664}"/>
    <dgm:cxn modelId="{73314C64-1826-4BB3-BC88-B0DA39A07FD7}" type="presOf" srcId="{1E2BDD53-1DD8-457F-BC98-96C0CD6D66BA}" destId="{5D6B6A6A-8922-496A-B800-6CDC1DC5E08D}" srcOrd="0" destOrd="0" presId="urn:microsoft.com/office/officeart/2005/8/layout/vList3"/>
    <dgm:cxn modelId="{319AA165-BE56-4A15-9493-86B8D4B1C37C}" type="presOf" srcId="{416C7F97-2578-4C94-8C03-E7EC2DB99C7B}" destId="{69C0A3AE-D09C-45D5-A652-3F8A77B38233}" srcOrd="0" destOrd="0" presId="urn:microsoft.com/office/officeart/2005/8/layout/vList3"/>
    <dgm:cxn modelId="{B6F6619E-EE6A-4C6B-B990-28F822A55875}" srcId="{E2BE25A9-077A-48C0-AF70-792111B96906}" destId="{0107A842-A00F-4B25-8B07-9D5683A429B0}" srcOrd="0" destOrd="0" parTransId="{6EEE0B4F-7FCA-479D-8E13-50837B151F84}" sibTransId="{0730FFD2-B51A-49E1-A3F9-8668357F3E27}"/>
    <dgm:cxn modelId="{9D594E86-68D4-4E7A-904C-38ED72F70D38}" srcId="{E2BE25A9-077A-48C0-AF70-792111B96906}" destId="{1E2BDD53-1DD8-457F-BC98-96C0CD6D66BA}" srcOrd="4" destOrd="0" parTransId="{4FC06051-D048-4637-AB92-23EF91D2C53C}" sibTransId="{741A6FF5-2871-464D-B3CA-BC53FB414C19}"/>
    <dgm:cxn modelId="{CB139CA6-50C9-4A0F-BE57-3607D40EBB86}" type="presOf" srcId="{855BA4A5-6AFF-40A2-9049-FEB79D96159E}" destId="{FA2D23C4-4484-4A4D-8DF0-7B2611FF2965}" srcOrd="0" destOrd="0" presId="urn:microsoft.com/office/officeart/2005/8/layout/vList3"/>
    <dgm:cxn modelId="{9CCAA527-7077-495B-BCC7-A2FD7AF60159}" type="presOf" srcId="{E2BE25A9-077A-48C0-AF70-792111B96906}" destId="{293D31F8-18CE-479D-8D37-84BD14E777C1}" srcOrd="0" destOrd="0" presId="urn:microsoft.com/office/officeart/2005/8/layout/vList3"/>
    <dgm:cxn modelId="{42E854EA-2554-41B4-A6C6-BC87266884D8}" srcId="{E2BE25A9-077A-48C0-AF70-792111B96906}" destId="{855BA4A5-6AFF-40A2-9049-FEB79D96159E}" srcOrd="3" destOrd="0" parTransId="{CF4C01C3-9A8A-4BD9-B65E-A0852ADF1E17}" sibTransId="{0EA6874F-6B94-45E0-8A11-983B96619212}"/>
    <dgm:cxn modelId="{3C95D6C8-D508-4063-AE76-0E2611AC2235}" type="presOf" srcId="{28CE52ED-8C32-4452-9F69-2FA941636DE7}" destId="{6894A506-ACBA-4032-B84C-40FC0F8F915A}" srcOrd="0" destOrd="0" presId="urn:microsoft.com/office/officeart/2005/8/layout/vList3"/>
    <dgm:cxn modelId="{2DCB0485-1143-4A6E-9DE0-7516FB6F37D5}" srcId="{E2BE25A9-077A-48C0-AF70-792111B96906}" destId="{28CE52ED-8C32-4452-9F69-2FA941636DE7}" srcOrd="2" destOrd="0" parTransId="{F10852B0-2E48-48C4-874C-19DD5D5524FC}" sibTransId="{5E22B770-C128-4314-B9F0-BC680F26C6BC}"/>
    <dgm:cxn modelId="{2ED80BB9-85D3-4570-8281-AA8FDEA3E0E3}" type="presOf" srcId="{0107A842-A00F-4B25-8B07-9D5683A429B0}" destId="{F9922046-6E52-45B8-A0A5-10D350582651}" srcOrd="0" destOrd="0" presId="urn:microsoft.com/office/officeart/2005/8/layout/vList3"/>
    <dgm:cxn modelId="{5D8E87A2-6192-4FCD-9E79-DA2E964693AB}" type="presParOf" srcId="{293D31F8-18CE-479D-8D37-84BD14E777C1}" destId="{35A5AB76-96AA-46D7-B904-631C39E6A63E}" srcOrd="0" destOrd="0" presId="urn:microsoft.com/office/officeart/2005/8/layout/vList3"/>
    <dgm:cxn modelId="{EFEEC58A-AFED-4AD6-AEE9-0977C0F58584}" type="presParOf" srcId="{35A5AB76-96AA-46D7-B904-631C39E6A63E}" destId="{8838001B-8298-4B8A-A4BE-39A5C791F7D0}" srcOrd="0" destOrd="0" presId="urn:microsoft.com/office/officeart/2005/8/layout/vList3"/>
    <dgm:cxn modelId="{D3FAF658-3EE5-4B00-9FB2-B841BABF999B}" type="presParOf" srcId="{35A5AB76-96AA-46D7-B904-631C39E6A63E}" destId="{F9922046-6E52-45B8-A0A5-10D350582651}" srcOrd="1" destOrd="0" presId="urn:microsoft.com/office/officeart/2005/8/layout/vList3"/>
    <dgm:cxn modelId="{FD5C7805-A20C-4179-8D70-CDE5FC00190A}" type="presParOf" srcId="{293D31F8-18CE-479D-8D37-84BD14E777C1}" destId="{5E0BFF79-1F5E-40E3-B5C4-F319AF268115}" srcOrd="1" destOrd="0" presId="urn:microsoft.com/office/officeart/2005/8/layout/vList3"/>
    <dgm:cxn modelId="{86C1090F-FEF2-437F-860A-AEAE0FC6EBC8}" type="presParOf" srcId="{293D31F8-18CE-479D-8D37-84BD14E777C1}" destId="{245101BC-2B27-4AF8-BFA0-596749393C8A}" srcOrd="2" destOrd="0" presId="urn:microsoft.com/office/officeart/2005/8/layout/vList3"/>
    <dgm:cxn modelId="{05D8FD58-FA46-487A-848D-B8400777E7FD}" type="presParOf" srcId="{245101BC-2B27-4AF8-BFA0-596749393C8A}" destId="{85BB96E7-9EBF-4DBB-A329-5E10AD5D9B46}" srcOrd="0" destOrd="0" presId="urn:microsoft.com/office/officeart/2005/8/layout/vList3"/>
    <dgm:cxn modelId="{39C8ED05-CB1C-48FC-89DA-2569B56B73A3}" type="presParOf" srcId="{245101BC-2B27-4AF8-BFA0-596749393C8A}" destId="{69C0A3AE-D09C-45D5-A652-3F8A77B38233}" srcOrd="1" destOrd="0" presId="urn:microsoft.com/office/officeart/2005/8/layout/vList3"/>
    <dgm:cxn modelId="{E188D8E9-4168-450D-ACF3-A017B53EFE1C}" type="presParOf" srcId="{293D31F8-18CE-479D-8D37-84BD14E777C1}" destId="{BA7F0CB1-6AF3-4BB6-81AC-443EF578157C}" srcOrd="3" destOrd="0" presId="urn:microsoft.com/office/officeart/2005/8/layout/vList3"/>
    <dgm:cxn modelId="{E8771F3E-FDCC-478E-8B6D-90F104B4C635}" type="presParOf" srcId="{293D31F8-18CE-479D-8D37-84BD14E777C1}" destId="{6016974E-BD98-40CB-90A7-FF9410A01692}" srcOrd="4" destOrd="0" presId="urn:microsoft.com/office/officeart/2005/8/layout/vList3"/>
    <dgm:cxn modelId="{3ED1FD78-42E3-4C8B-A09F-3F8E2F94B5FB}" type="presParOf" srcId="{6016974E-BD98-40CB-90A7-FF9410A01692}" destId="{981FAF0E-E6D7-41A4-9D1C-B76D50A708D2}" srcOrd="0" destOrd="0" presId="urn:microsoft.com/office/officeart/2005/8/layout/vList3"/>
    <dgm:cxn modelId="{FB56E13A-23C2-425C-88A2-E764FB034655}" type="presParOf" srcId="{6016974E-BD98-40CB-90A7-FF9410A01692}" destId="{6894A506-ACBA-4032-B84C-40FC0F8F915A}" srcOrd="1" destOrd="0" presId="urn:microsoft.com/office/officeart/2005/8/layout/vList3"/>
    <dgm:cxn modelId="{09909944-17C0-49F6-AD35-FC3ABBB08D37}" type="presParOf" srcId="{293D31F8-18CE-479D-8D37-84BD14E777C1}" destId="{70E93E32-1EDF-48AB-AEAE-A623246DEC84}" srcOrd="5" destOrd="0" presId="urn:microsoft.com/office/officeart/2005/8/layout/vList3"/>
    <dgm:cxn modelId="{64E9AA1F-9534-4DE3-ACDA-3B92D285C2D3}" type="presParOf" srcId="{293D31F8-18CE-479D-8D37-84BD14E777C1}" destId="{B0A213DB-80EB-44A5-851B-87F96B3185F5}" srcOrd="6" destOrd="0" presId="urn:microsoft.com/office/officeart/2005/8/layout/vList3"/>
    <dgm:cxn modelId="{5A2F4F1E-2C54-4412-95C2-40C4858EA5DD}" type="presParOf" srcId="{B0A213DB-80EB-44A5-851B-87F96B3185F5}" destId="{37587001-8C0C-482F-915A-483CA5AD6A4B}" srcOrd="0" destOrd="0" presId="urn:microsoft.com/office/officeart/2005/8/layout/vList3"/>
    <dgm:cxn modelId="{2C54E4DA-9E6B-474F-8534-9F91F421C84A}" type="presParOf" srcId="{B0A213DB-80EB-44A5-851B-87F96B3185F5}" destId="{FA2D23C4-4484-4A4D-8DF0-7B2611FF2965}" srcOrd="1" destOrd="0" presId="urn:microsoft.com/office/officeart/2005/8/layout/vList3"/>
    <dgm:cxn modelId="{5C5B9A3F-D811-4515-AA4B-99E2175520DD}" type="presParOf" srcId="{293D31F8-18CE-479D-8D37-84BD14E777C1}" destId="{31F054F3-66A8-4347-ACEF-09AAFC9EC0D6}" srcOrd="7" destOrd="0" presId="urn:microsoft.com/office/officeart/2005/8/layout/vList3"/>
    <dgm:cxn modelId="{37D6CD17-E748-4653-8F23-B6BC19850B4E}" type="presParOf" srcId="{293D31F8-18CE-479D-8D37-84BD14E777C1}" destId="{EC09D46C-843B-44CC-9F50-4EA762D4D310}" srcOrd="8" destOrd="0" presId="urn:microsoft.com/office/officeart/2005/8/layout/vList3"/>
    <dgm:cxn modelId="{80648750-3120-4017-BF1D-32F16B97F9A1}" type="presParOf" srcId="{EC09D46C-843B-44CC-9F50-4EA762D4D310}" destId="{3E4D115B-3A43-497A-99B9-2E8EB832EC2C}" srcOrd="0" destOrd="0" presId="urn:microsoft.com/office/officeart/2005/8/layout/vList3"/>
    <dgm:cxn modelId="{F9638AFB-4F11-4880-8D40-A018AE11B437}" type="presParOf" srcId="{EC09D46C-843B-44CC-9F50-4EA762D4D310}" destId="{5D6B6A6A-8922-496A-B800-6CDC1DC5E08D}" srcOrd="1" destOrd="0" presId="urn:microsoft.com/office/officeart/2005/8/layout/vList3"/>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2DDD54-4017-4668-A1E0-6A46E0300BD5}" type="datetimeFigureOut">
              <a:rPr lang="fr-FR" smtClean="0"/>
              <a:pPr/>
              <a:t>07/06/2015</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CD5B6-F4EF-4096-AF68-39596BD90A77}"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eaLnBrk="1" hangingPunct="1">
              <a:spcBef>
                <a:spcPct val="0"/>
              </a:spcBef>
            </a:pPr>
            <a:r>
              <a:rPr lang="fr-FR" sz="4800" b="1" dirty="0" smtClean="0">
                <a:latin typeface="Arial" pitchFamily="34" charset="0"/>
              </a:rPr>
              <a:t>Mes dames et Messieurs les membres du jury, honorable assistance, Bonjour</a:t>
            </a:r>
          </a:p>
          <a:p>
            <a:pPr marL="0" marR="0" indent="0" algn="just" defTabSz="914400" rtl="0" eaLnBrk="1" fontAlgn="auto" latinLnBrk="0" hangingPunct="1">
              <a:lnSpc>
                <a:spcPct val="100000"/>
              </a:lnSpc>
              <a:spcBef>
                <a:spcPts val="0"/>
              </a:spcBef>
              <a:spcAft>
                <a:spcPts val="0"/>
              </a:spcAft>
              <a:buClrTx/>
              <a:buSzTx/>
              <a:buFontTx/>
              <a:buNone/>
              <a:tabLst/>
              <a:defRPr/>
            </a:pPr>
            <a:r>
              <a:rPr lang="fr-FR" sz="4800" b="1" dirty="0" smtClean="0">
                <a:latin typeface="Arial" pitchFamily="34" charset="0"/>
              </a:rPr>
              <a:t>Dans le cadre de l’obtention d’un diplôme</a:t>
            </a:r>
            <a:endParaRPr lang="fr-FR" sz="4800" b="1"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a:t>
            </a:fld>
            <a:endParaRPr lang="fr-FR"/>
          </a:p>
        </p:txBody>
      </p:sp>
    </p:spTree>
    <p:extLst>
      <p:ext uri="{BB962C8B-B14F-4D97-AF65-F5344CB8AC3E}">
        <p14:creationId xmlns="" xmlns:p14="http://schemas.microsoft.com/office/powerpoint/2010/main" val="939857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12</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14</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L’appareil branchial se forme au niveau de la partie pharyngienne de l'intestin antérieur vers le 29</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Pendant la plicature de l'embryon (vers le 32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des accumulations de mésenchyme se développent des deux côtés de l'intestin antérieur, formant les arcs pharyngiens. Ces arcs se trouvent entre les sillons pharyngiens et les poches pharyngiennes. La fusion des cartilages des 4</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et 6</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arcs branchiaux forme le cartilage de la thyroïde (</a:t>
            </a:r>
            <a:r>
              <a:rPr lang="fr-FR" sz="1200" kern="1200" dirty="0" err="1" smtClean="0">
                <a:solidFill>
                  <a:schemeClr val="tx1"/>
                </a:solidFill>
                <a:latin typeface="+mn-lt"/>
                <a:ea typeface="+mn-ea"/>
                <a:cs typeface="+mn-cs"/>
              </a:rPr>
              <a:t>Yahia</a:t>
            </a:r>
            <a:r>
              <a:rPr lang="fr-FR" sz="1200" kern="1200" dirty="0" smtClean="0">
                <a:solidFill>
                  <a:schemeClr val="tx1"/>
                </a:solidFill>
                <a:latin typeface="+mn-lt"/>
                <a:ea typeface="+mn-ea"/>
                <a:cs typeface="+mn-cs"/>
              </a:rPr>
              <a:t> et </a:t>
            </a:r>
            <a:r>
              <a:rPr lang="fr-FR" sz="1200" kern="1200" dirty="0" err="1" smtClean="0">
                <a:solidFill>
                  <a:schemeClr val="tx1"/>
                </a:solidFill>
                <a:latin typeface="+mn-lt"/>
                <a:ea typeface="+mn-ea"/>
                <a:cs typeface="+mn-cs"/>
              </a:rPr>
              <a:t>Abdelali</a:t>
            </a:r>
            <a:r>
              <a:rPr lang="fr-FR" sz="1200" kern="1200" dirty="0" smtClean="0">
                <a:solidFill>
                  <a:schemeClr val="tx1"/>
                </a:solidFill>
                <a:latin typeface="+mn-lt"/>
                <a:ea typeface="+mn-ea"/>
                <a:cs typeface="+mn-cs"/>
              </a:rPr>
              <a:t>, 2012) (Figure 2).</a:t>
            </a:r>
          </a:p>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15</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L’appareil branchial se forme au niveau de la partie pharyngienne de l'intestin antérieur vers le 29</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Pendant la plicature de l'embryon (vers le 32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des accumulations de mésenchyme se développent des deux côtés de l'intestin antérieur, formant les arcs pharyngiens. Ces arcs se trouvent entre les sillons pharyngiens et les poches pharyngiennes. La fusion des cartilages des 4</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et 6</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arcs branchiaux forme le cartilage de la thyroïde (</a:t>
            </a:r>
            <a:r>
              <a:rPr lang="fr-FR" sz="1200" kern="1200" dirty="0" err="1" smtClean="0">
                <a:solidFill>
                  <a:schemeClr val="tx1"/>
                </a:solidFill>
                <a:latin typeface="+mn-lt"/>
                <a:ea typeface="+mn-ea"/>
                <a:cs typeface="+mn-cs"/>
              </a:rPr>
              <a:t>Yahia</a:t>
            </a:r>
            <a:r>
              <a:rPr lang="fr-FR" sz="1200" kern="1200" dirty="0" smtClean="0">
                <a:solidFill>
                  <a:schemeClr val="tx1"/>
                </a:solidFill>
                <a:latin typeface="+mn-lt"/>
                <a:ea typeface="+mn-ea"/>
                <a:cs typeface="+mn-cs"/>
              </a:rPr>
              <a:t> et </a:t>
            </a:r>
            <a:r>
              <a:rPr lang="fr-FR" sz="1200" kern="1200" dirty="0" err="1" smtClean="0">
                <a:solidFill>
                  <a:schemeClr val="tx1"/>
                </a:solidFill>
                <a:latin typeface="+mn-lt"/>
                <a:ea typeface="+mn-ea"/>
                <a:cs typeface="+mn-cs"/>
              </a:rPr>
              <a:t>Abdelali</a:t>
            </a:r>
            <a:r>
              <a:rPr lang="fr-FR" sz="1200" kern="1200" dirty="0" smtClean="0">
                <a:solidFill>
                  <a:schemeClr val="tx1"/>
                </a:solidFill>
                <a:latin typeface="+mn-lt"/>
                <a:ea typeface="+mn-ea"/>
                <a:cs typeface="+mn-cs"/>
              </a:rPr>
              <a:t>, 2012) (Figure 2).</a:t>
            </a:r>
          </a:p>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16</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L’appareil branchial se forme au niveau de la partie pharyngienne de l'intestin antérieur vers le 29</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Pendant la plicature de l'embryon (vers le 32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des accumulations de mésenchyme se développent des deux côtés de l'intestin antérieur, formant les arcs pharyngiens. Ces arcs se trouvent entre les sillons pharyngiens et les poches pharyngiennes. La fusion des cartilages des 4</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et 6</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arcs branchiaux forme le cartilage de la thyroïde (</a:t>
            </a:r>
            <a:r>
              <a:rPr lang="fr-FR" sz="1200" kern="1200" dirty="0" err="1" smtClean="0">
                <a:solidFill>
                  <a:schemeClr val="tx1"/>
                </a:solidFill>
                <a:latin typeface="+mn-lt"/>
                <a:ea typeface="+mn-ea"/>
                <a:cs typeface="+mn-cs"/>
              </a:rPr>
              <a:t>Yahia</a:t>
            </a:r>
            <a:r>
              <a:rPr lang="fr-FR" sz="1200" kern="1200" dirty="0" smtClean="0">
                <a:solidFill>
                  <a:schemeClr val="tx1"/>
                </a:solidFill>
                <a:latin typeface="+mn-lt"/>
                <a:ea typeface="+mn-ea"/>
                <a:cs typeface="+mn-cs"/>
              </a:rPr>
              <a:t> et </a:t>
            </a:r>
            <a:r>
              <a:rPr lang="fr-FR" sz="1200" kern="1200" dirty="0" err="1" smtClean="0">
                <a:solidFill>
                  <a:schemeClr val="tx1"/>
                </a:solidFill>
                <a:latin typeface="+mn-lt"/>
                <a:ea typeface="+mn-ea"/>
                <a:cs typeface="+mn-cs"/>
              </a:rPr>
              <a:t>Abdelali</a:t>
            </a:r>
            <a:r>
              <a:rPr lang="fr-FR" sz="1200" kern="1200" dirty="0" smtClean="0">
                <a:solidFill>
                  <a:schemeClr val="tx1"/>
                </a:solidFill>
                <a:latin typeface="+mn-lt"/>
                <a:ea typeface="+mn-ea"/>
                <a:cs typeface="+mn-cs"/>
              </a:rPr>
              <a:t>, 2012) (Figure 2).</a:t>
            </a:r>
          </a:p>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17</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L’appareil branchial se forme au niveau de la partie pharyngienne de l'intestin antérieur vers le 29</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Pendant la plicature de l'embryon (vers le 32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jour) des accumulations de mésenchyme se développent des deux côtés de l'intestin antérieur, formant les arcs pharyngiens. Ces arcs se trouvent entre les sillons pharyngiens et les poches pharyngiennes. La fusion des cartilages des 4</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et 6</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arcs branchiaux forme le cartilage de la thyroïde (</a:t>
            </a:r>
            <a:r>
              <a:rPr lang="fr-FR" sz="1200" kern="1200" dirty="0" err="1" smtClean="0">
                <a:solidFill>
                  <a:schemeClr val="tx1"/>
                </a:solidFill>
                <a:latin typeface="+mn-lt"/>
                <a:ea typeface="+mn-ea"/>
                <a:cs typeface="+mn-cs"/>
              </a:rPr>
              <a:t>Yahia</a:t>
            </a:r>
            <a:r>
              <a:rPr lang="fr-FR" sz="1200" kern="1200" dirty="0" smtClean="0">
                <a:solidFill>
                  <a:schemeClr val="tx1"/>
                </a:solidFill>
                <a:latin typeface="+mn-lt"/>
                <a:ea typeface="+mn-ea"/>
                <a:cs typeface="+mn-cs"/>
              </a:rPr>
              <a:t> et </a:t>
            </a:r>
            <a:r>
              <a:rPr lang="fr-FR" sz="1200" kern="1200" dirty="0" err="1" smtClean="0">
                <a:solidFill>
                  <a:schemeClr val="tx1"/>
                </a:solidFill>
                <a:latin typeface="+mn-lt"/>
                <a:ea typeface="+mn-ea"/>
                <a:cs typeface="+mn-cs"/>
              </a:rPr>
              <a:t>Abdelali</a:t>
            </a:r>
            <a:r>
              <a:rPr lang="fr-FR" sz="1200" kern="1200" dirty="0" smtClean="0">
                <a:solidFill>
                  <a:schemeClr val="tx1"/>
                </a:solidFill>
                <a:latin typeface="+mn-lt"/>
                <a:ea typeface="+mn-ea"/>
                <a:cs typeface="+mn-cs"/>
              </a:rPr>
              <a:t>, 2012) (Figure 2).</a:t>
            </a:r>
          </a:p>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18</a:t>
            </a:fld>
            <a:endParaRPr lang="fr-F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20</a:t>
            </a:fld>
            <a:endParaRPr lang="fr-F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21</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22</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23</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1F7A4EC-F07B-425A-B4B2-01616F975A2A}"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24</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25</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26</a:t>
            </a:fld>
            <a:endParaRPr lang="fr-F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27</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28</a:t>
            </a:fld>
            <a:endParaRPr lang="fr-F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29</a:t>
            </a:fld>
            <a:endParaRPr lang="fr-F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30</a:t>
            </a:fld>
            <a:endParaRPr lang="fr-F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Embryon  + souris adulte   </a:t>
            </a:r>
          </a:p>
          <a:p>
            <a:r>
              <a:rPr lang="fr-FR" dirty="0" err="1" smtClean="0"/>
              <a:t>Genes</a:t>
            </a:r>
            <a:r>
              <a:rPr lang="fr-FR" dirty="0" smtClean="0"/>
              <a:t> avec locus</a:t>
            </a:r>
          </a:p>
          <a:p>
            <a:r>
              <a:rPr lang="fr-FR" dirty="0" smtClean="0"/>
              <a:t>Conclusion </a:t>
            </a:r>
          </a:p>
          <a:p>
            <a:endParaRPr lang="fr-FR" dirty="0" smtClean="0"/>
          </a:p>
          <a:p>
            <a:endParaRPr lang="fr-FR" dirty="0" smtClean="0"/>
          </a:p>
          <a:p>
            <a:r>
              <a:rPr lang="fr-FR" dirty="0" smtClean="0"/>
              <a:t>Pathologie </a:t>
            </a:r>
          </a:p>
          <a:p>
            <a:r>
              <a:rPr lang="fr-FR" dirty="0" smtClean="0"/>
              <a:t>Embryologie</a:t>
            </a:r>
          </a:p>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31</a:t>
            </a:fld>
            <a:endParaRPr lang="fr-F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BC4D94-A32C-41AB-BE09-78B33957F412}" type="slidenum">
              <a:rPr lang="fr-FR" smtClean="0"/>
              <a:pPr/>
              <a:t>32</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023B6C94-8CF0-4072-B5EC-0C0757986A5B}" type="slidenum">
              <a:rPr lang="fr-FR" smtClean="0"/>
              <a:pPr/>
              <a:t>33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4</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15CD5B6-F4EF-4096-AF68-39596BD90A77}" type="slidenum">
              <a:rPr lang="fr-FR" smtClean="0"/>
              <a:pPr/>
              <a:t>34</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15CD5B6-F4EF-4096-AF68-39596BD90A77}" type="slidenum">
              <a:rPr lang="fr-FR" smtClean="0"/>
              <a:pPr/>
              <a:t>35</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A15CD5B6-F4EF-4096-AF68-39596BD90A77}" type="slidenum">
              <a:rPr lang="fr-FR" smtClean="0"/>
              <a:pPr/>
              <a:t>36</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1F7A4EC-F07B-425A-B4B2-01616F975A2A}" type="slidenum">
              <a:rPr lang="fr-FR" smtClean="0"/>
              <a:pPr/>
              <a:t>40</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91F7A4EC-F07B-425A-B4B2-01616F975A2A}" type="slidenum">
              <a:rPr lang="fr-FR" smtClean="0"/>
              <a:pPr/>
              <a:t>41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5</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6</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7</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9</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10</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F053BCA-9AC8-42C8-9B7F-99BBF48A84E7}" type="slidenum">
              <a:rPr lang="fr-FR" smtClean="0"/>
              <a:pPr/>
              <a:t>11</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10B3E3-7CDE-479D-99EE-5148AC1EFD24}" type="datetimeFigureOut">
              <a:rPr lang="fr-FR" smtClean="0"/>
              <a:pPr/>
              <a:t>07/06/2015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1BC8766-EF45-4478-B312-EE2FDFE6CAF9}"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0B3E3-7CDE-479D-99EE-5148AC1EFD24}" type="datetimeFigureOut">
              <a:rPr lang="fr-FR" smtClean="0"/>
              <a:pPr/>
              <a:t>07/06/2015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C8766-EF45-4478-B312-EE2FDFE6CAF9}"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file:///C:\Users\wisss\Desktop\illust\Defadddult_Video.avi" TargetMode="Externa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2.jpe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diagramColors" Target="../diagrams/colors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2.jpeg"/><Relationship Id="rId7" Type="http://schemas.openxmlformats.org/officeDocument/2006/relationships/diagramQuickStyle" Target="../diagrams/quickStyle7.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1.jpe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diagramColors" Target="../diagrams/colors8.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diagramColors" Target="../diagrams/colors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diagramColors" Target="../diagrams/colors10.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2.jpe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0.jpe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hyperlink" Target="https://www.google.com/search?q=folliculogen%C3%A8se&amp;spell=1&amp;sa=X&amp;ei=F4BGVZXWKoX9UOjugPgH&amp;ved=0CBoQvwUoAA&amp;biw=1366&amp;bih=608" TargetMode="Externa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18" Type="http://schemas.openxmlformats.org/officeDocument/2006/relationships/image" Target="../media/image82.jpeg"/><Relationship Id="rId3" Type="http://schemas.openxmlformats.org/officeDocument/2006/relationships/image" Target="../media/image71.jpeg"/><Relationship Id="rId7" Type="http://schemas.openxmlformats.org/officeDocument/2006/relationships/image" Target="../media/image74.jpeg"/><Relationship Id="rId12" Type="http://schemas.openxmlformats.org/officeDocument/2006/relationships/image" Target="../media/image79.jpeg"/><Relationship Id="rId17" Type="http://schemas.openxmlformats.org/officeDocument/2006/relationships/image" Target="../media/image81.jpeg"/><Relationship Id="rId2" Type="http://schemas.openxmlformats.org/officeDocument/2006/relationships/image" Target="../media/image70.png"/><Relationship Id="rId16"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5" Type="http://schemas.openxmlformats.org/officeDocument/2006/relationships/image" Target="../media/image69.jpeg"/><Relationship Id="rId10" Type="http://schemas.openxmlformats.org/officeDocument/2006/relationships/image" Target="../media/image77.jpeg"/><Relationship Id="rId4" Type="http://schemas.openxmlformats.org/officeDocument/2006/relationships/image" Target="../media/image30.jpeg"/><Relationship Id="rId9" Type="http://schemas.openxmlformats.org/officeDocument/2006/relationships/image" Target="../media/image76.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file:///C:\Users\wisss\Desktop\illust\Default_Video.avi" TargetMode="Externa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s.jpg"/>
          <p:cNvPicPr>
            <a:picLocks noChangeAspect="1"/>
          </p:cNvPicPr>
          <p:nvPr/>
        </p:nvPicPr>
        <p:blipFill>
          <a:blip r:embed="rId3" cstate="print">
            <a:duotone>
              <a:schemeClr val="accent6">
                <a:shade val="45000"/>
                <a:satMod val="135000"/>
              </a:schemeClr>
              <a:prstClr val="white"/>
            </a:duotone>
          </a:blip>
          <a:stretch>
            <a:fillRect/>
          </a:stretch>
        </p:blipFill>
        <p:spPr>
          <a:xfrm>
            <a:off x="-11752" y="0"/>
            <a:ext cx="9155784" cy="6858000"/>
          </a:xfrm>
          <a:prstGeom prst="rect">
            <a:avLst/>
          </a:prstGeom>
        </p:spPr>
      </p:pic>
      <p:pic>
        <p:nvPicPr>
          <p:cNvPr id="2" name="Rectangle 109583"/>
          <p:cNvPicPr>
            <a:picLocks noChangeAspect="1" noChangeArrowheads="1" noCrop="1"/>
          </p:cNvPicPr>
          <p:nvPr/>
        </p:nvPicPr>
        <p:blipFill>
          <a:blip r:embed="rId4" cstate="print"/>
          <a:srcRect/>
          <a:stretch>
            <a:fillRect/>
          </a:stretch>
        </p:blipFill>
        <p:spPr bwMode="auto">
          <a:xfrm>
            <a:off x="8072462" y="0"/>
            <a:ext cx="1071538" cy="1119986"/>
          </a:xfrm>
          <a:prstGeom prst="rect">
            <a:avLst/>
          </a:prstGeom>
          <a:noFill/>
          <a:ln w="9525">
            <a:noFill/>
            <a:miter lim="800000"/>
            <a:headEnd/>
            <a:tailEnd/>
          </a:ln>
        </p:spPr>
      </p:pic>
      <p:sp>
        <p:nvSpPr>
          <p:cNvPr id="13" name="Rectangle 6146"/>
          <p:cNvSpPr>
            <a:spLocks noChangeArrowheads="1"/>
          </p:cNvSpPr>
          <p:nvPr/>
        </p:nvSpPr>
        <p:spPr bwMode="auto">
          <a:xfrm>
            <a:off x="714348" y="3501008"/>
            <a:ext cx="7667247" cy="1202510"/>
          </a:xfrm>
          <a:prstGeom prst="rect">
            <a:avLst/>
          </a:prstGeom>
          <a:solidFill>
            <a:schemeClr val="bg1"/>
          </a:solidFill>
          <a:ln>
            <a:noFill/>
            <a:headEnd/>
            <a:tailEnd/>
          </a:ln>
          <a:effectLst/>
          <a:scene3d>
            <a:camera prst="orthographicFront">
              <a:rot lat="0" lon="0" rev="0"/>
            </a:camera>
            <a:lightRig rig="chilly" dir="t">
              <a:rot lat="0" lon="0" rev="18480000"/>
            </a:lightRig>
          </a:scene3d>
          <a:sp3d prstMaterial="clear">
            <a:bevelT h="63500"/>
          </a:sp3d>
        </p:spPr>
        <p:style>
          <a:lnRef idx="2">
            <a:schemeClr val="accent2"/>
          </a:lnRef>
          <a:fillRef idx="1">
            <a:schemeClr val="lt1"/>
          </a:fillRef>
          <a:effectRef idx="0">
            <a:schemeClr val="accent2"/>
          </a:effectRef>
          <a:fontRef idx="minor">
            <a:schemeClr val="dk1"/>
          </a:fontRef>
        </p:style>
        <p:txBody>
          <a:bodyPr wrap="square" lIns="90000" tIns="46800" rIns="90000" bIns="46800" anchor="ctr">
            <a:spAutoFit/>
          </a:bodyPr>
          <a:lstStyle/>
          <a:p>
            <a:pPr algn="ctr">
              <a:lnSpc>
                <a:spcPct val="150000"/>
              </a:lnSpc>
              <a:spcBef>
                <a:spcPts val="1200"/>
              </a:spcBef>
              <a:spcAft>
                <a:spcPts val="1200"/>
              </a:spcAft>
            </a:pPr>
            <a:r>
              <a:rPr lang="fr-F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rPr>
              <a:t>DÉVELOPPEMENT DE LA THYROÏDE ET PATHOLOGIES.</a:t>
            </a:r>
            <a:endParaRPr lang="fr-F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ell MT" pitchFamily="18" charset="0"/>
              <a:ea typeface="Cambria Math" pitchFamily="18" charset="0"/>
              <a:cs typeface="Times New Roman" pitchFamily="18" charset="0"/>
            </a:endParaRPr>
          </a:p>
        </p:txBody>
      </p:sp>
      <p:sp>
        <p:nvSpPr>
          <p:cNvPr id="14" name="Rectangle 6147"/>
          <p:cNvSpPr>
            <a:spLocks noChangeArrowheads="1"/>
          </p:cNvSpPr>
          <p:nvPr/>
        </p:nvSpPr>
        <p:spPr bwMode="auto">
          <a:xfrm>
            <a:off x="-214346" y="4572008"/>
            <a:ext cx="4429124" cy="1818063"/>
          </a:xfrm>
          <a:prstGeom prst="rect">
            <a:avLst/>
          </a:prstGeom>
          <a:noFill/>
          <a:ln w="9525">
            <a:noFill/>
            <a:miter lim="800000"/>
            <a:headEnd/>
            <a:tailEnd/>
          </a:ln>
        </p:spPr>
        <p:txBody>
          <a:bodyPr wrap="square" lIns="90000" tIns="46800" rIns="90000" bIns="46800" anchor="ctr">
            <a:spAutoFit/>
          </a:bodyPr>
          <a:lstStyle/>
          <a:p>
            <a:pPr indent="449263" algn="ctr" eaLnBrk="1" hangingPunct="1">
              <a:tabLst>
                <a:tab pos="4810125" algn="l"/>
              </a:tabLst>
            </a:pPr>
            <a:endPar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Présenté par:</a:t>
            </a:r>
          </a:p>
          <a:p>
            <a:pPr indent="449263" algn="ctr">
              <a:tabLst>
                <a:tab pos="4810125" algn="l"/>
              </a:tabLst>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yala" pitchFamily="2" charset="0"/>
                <a:ea typeface="Cambria Math" pitchFamily="18" charset="0"/>
                <a:cs typeface="Arial" pitchFamily="34" charset="0"/>
              </a:rPr>
              <a:t> </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a:t>
            </a:r>
            <a:r>
              <a:rPr lang="fr-FR"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elle</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Allam</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k</a:t>
            </a:r>
            <a:r>
              <a:rPr lang="fr-FR"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arima</a:t>
            </a:r>
            <a:endPar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a:p>
            <a:pPr indent="449263" algn="ctr">
              <a:tabLst>
                <a:tab pos="4810125" algn="l"/>
              </a:tabLst>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yala" pitchFamily="2" charset="0"/>
                <a:ea typeface="Cambria Math" pitchFamily="18" charset="0"/>
                <a:cs typeface="Arial" pitchFamily="34" charset="0"/>
              </a:rPr>
              <a:t> </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a:t>
            </a:r>
            <a:r>
              <a:rPr lang="fr-FR"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elle</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ChoukranE</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t</a:t>
            </a:r>
            <a:r>
              <a:rPr lang="fr-FR"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hilelli</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p>
          <a:p>
            <a:pPr indent="449263" algn="ctr">
              <a:tabLst>
                <a:tab pos="4810125" algn="l"/>
              </a:tabLs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a:t>
            </a:r>
            <a:r>
              <a:rPr lang="fr-FR"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ELLE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chalal</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I</a:t>
            </a:r>
            <a:r>
              <a:rPr lang="fr-FR" b="1"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kram</a:t>
            </a:r>
            <a:endParaRPr lang="fr-FR"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a:p>
            <a:pPr indent="449263" algn="ctr">
              <a:tabLst>
                <a:tab pos="4810125" algn="l"/>
              </a:tabLst>
            </a:pPr>
            <a:endPar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p:txBody>
      </p:sp>
      <p:sp>
        <p:nvSpPr>
          <p:cNvPr id="15" name="Rectangle 6148"/>
          <p:cNvSpPr>
            <a:spLocks noChangeArrowheads="1"/>
          </p:cNvSpPr>
          <p:nvPr/>
        </p:nvSpPr>
        <p:spPr bwMode="auto">
          <a:xfrm>
            <a:off x="1428728" y="500042"/>
            <a:ext cx="6401859" cy="340735"/>
          </a:xfrm>
          <a:prstGeom prst="rect">
            <a:avLst/>
          </a:prstGeom>
          <a:noFill/>
          <a:ln w="9525">
            <a:noFill/>
            <a:miter lim="800000"/>
            <a:headEnd/>
            <a:tailEnd/>
          </a:ln>
        </p:spPr>
        <p:txBody>
          <a:bodyPr wrap="none" lIns="90000" tIns="46800" rIns="90000" bIns="46800" anchor="ctr">
            <a:spAutoFit/>
          </a:bodyPr>
          <a:lstStyle/>
          <a:p>
            <a:pPr algn="ctr" eaLnBrk="1" hangingPunct="1"/>
            <a:r>
              <a:rPr lang="fr-F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REPUBLIQUE ALGERIENNE DEMOCRATIQUE ET POPULAIRE </a:t>
            </a:r>
          </a:p>
        </p:txBody>
      </p:sp>
      <p:sp>
        <p:nvSpPr>
          <p:cNvPr id="16" name="Rectangle 6149"/>
          <p:cNvSpPr>
            <a:spLocks noChangeArrowheads="1"/>
          </p:cNvSpPr>
          <p:nvPr/>
        </p:nvSpPr>
        <p:spPr bwMode="auto">
          <a:xfrm>
            <a:off x="0" y="945125"/>
            <a:ext cx="9144000" cy="340735"/>
          </a:xfrm>
          <a:prstGeom prst="rect">
            <a:avLst/>
          </a:prstGeom>
          <a:noFill/>
          <a:ln w="9525">
            <a:noFill/>
            <a:miter lim="800000"/>
            <a:headEnd/>
            <a:tailEnd/>
          </a:ln>
        </p:spPr>
        <p:txBody>
          <a:bodyPr wrap="square" lIns="90000" tIns="46800" rIns="90000" bIns="46800" anchor="ctr">
            <a:spAutoFit/>
          </a:bodyPr>
          <a:lstStyle/>
          <a:p>
            <a:pPr algn="ctr" eaLnBrk="1" hangingPunct="1"/>
            <a:r>
              <a:rPr lang="fr-F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MINISTERE  DE L’ </a:t>
            </a:r>
            <a:r>
              <a:rPr lang="fr-FR" sz="1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EnSEIGNEMENT</a:t>
            </a:r>
            <a:r>
              <a:rPr lang="fr-F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SUPERIEUR ET </a:t>
            </a:r>
            <a:r>
              <a:rPr lang="fr-F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DE LA RECHERCHE </a:t>
            </a:r>
            <a:r>
              <a:rPr lang="fr-FR"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SCIENTIFIQUE</a:t>
            </a:r>
            <a:endParaRPr lang="fr-F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p:txBody>
      </p:sp>
      <p:sp>
        <p:nvSpPr>
          <p:cNvPr id="17" name="Rectangle 6150"/>
          <p:cNvSpPr>
            <a:spLocks noChangeArrowheads="1"/>
          </p:cNvSpPr>
          <p:nvPr/>
        </p:nvSpPr>
        <p:spPr bwMode="auto">
          <a:xfrm>
            <a:off x="0" y="1428736"/>
            <a:ext cx="8858312" cy="340735"/>
          </a:xfrm>
          <a:prstGeom prst="rect">
            <a:avLst/>
          </a:prstGeom>
          <a:noFill/>
          <a:ln w="9525">
            <a:noFill/>
            <a:miter lim="800000"/>
            <a:headEnd/>
            <a:tailEnd/>
          </a:ln>
        </p:spPr>
        <p:txBody>
          <a:bodyPr wrap="square" lIns="90000" tIns="46800" rIns="90000" bIns="46800" anchor="ctr">
            <a:spAutoFit/>
          </a:bodyPr>
          <a:lstStyle/>
          <a:p>
            <a:pPr algn="ctr" eaLnBrk="1" hangingPunct="1"/>
            <a:r>
              <a:rPr lang="fr-FR" sz="1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UNIVERSITE DES SCIENCES ET DE LA TECHNOLOGIE HOUARI BOUMEDIENE </a:t>
            </a:r>
          </a:p>
        </p:txBody>
      </p:sp>
      <p:sp>
        <p:nvSpPr>
          <p:cNvPr id="19" name="Rounded Rectangle 18"/>
          <p:cNvSpPr/>
          <p:nvPr/>
        </p:nvSpPr>
        <p:spPr>
          <a:xfrm>
            <a:off x="2285984" y="2143116"/>
            <a:ext cx="4645054" cy="408623"/>
          </a:xfrm>
          <a:prstGeom prst="roundRect">
            <a:avLst/>
          </a:prstGeom>
          <a:solidFill>
            <a:schemeClr val="accent1">
              <a:lumMod val="40000"/>
              <a:lumOff val="60000"/>
            </a:schemeClr>
          </a:solidFill>
          <a:ln>
            <a:noFill/>
          </a:ln>
          <a:effectLst/>
          <a:scene3d>
            <a:camera prst="orthographicFront">
              <a:rot lat="0" lon="0" rev="0"/>
            </a:camera>
            <a:lightRig rig="chilly" dir="t">
              <a:rot lat="0" lon="0" rev="18480000"/>
            </a:lightRig>
          </a:scene3d>
          <a:sp3d prstMaterial="clear">
            <a:bevelT h="63500"/>
          </a:sp3d>
        </p:spPr>
        <p:txBody>
          <a:bodyPr wrap="none">
            <a:spAutoFit/>
          </a:bodyPr>
          <a:lstStyle/>
          <a:p>
            <a:r>
              <a:rPr lang="fr-FR"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Faculté </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des sciences biologiques</a:t>
            </a:r>
            <a:endParaRPr lang="fr-FR"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p:txBody>
      </p:sp>
      <p:sp>
        <p:nvSpPr>
          <p:cNvPr id="20" name="Rectangle 19"/>
          <p:cNvSpPr/>
          <p:nvPr/>
        </p:nvSpPr>
        <p:spPr>
          <a:xfrm>
            <a:off x="4000496" y="2857496"/>
            <a:ext cx="1112805" cy="369332"/>
          </a:xfrm>
          <a:prstGeom prst="rect">
            <a:avLst/>
          </a:prstGeom>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b="1" cap="all" dirty="0">
                <a:ln w="0"/>
                <a:solidFill>
                  <a:srgbClr val="002060"/>
                </a:solidFill>
                <a:effectLst/>
                <a:latin typeface="Bell MT" pitchFamily="18" charset="0"/>
                <a:ea typeface="Cambria Math" pitchFamily="18" charset="0"/>
                <a:cs typeface="Times New Roman" pitchFamily="18" charset="0"/>
              </a:rPr>
              <a:t>THEME:</a:t>
            </a:r>
          </a:p>
        </p:txBody>
      </p:sp>
      <p:sp>
        <p:nvSpPr>
          <p:cNvPr id="12" name="Rectangle 6147"/>
          <p:cNvSpPr>
            <a:spLocks noChangeArrowheads="1"/>
          </p:cNvSpPr>
          <p:nvPr/>
        </p:nvSpPr>
        <p:spPr bwMode="auto">
          <a:xfrm>
            <a:off x="4286248" y="4572008"/>
            <a:ext cx="4857752" cy="1541064"/>
          </a:xfrm>
          <a:prstGeom prst="rect">
            <a:avLst/>
          </a:prstGeom>
          <a:noFill/>
          <a:ln w="9525">
            <a:noFill/>
            <a:miter lim="800000"/>
            <a:headEnd/>
            <a:tailEnd/>
          </a:ln>
        </p:spPr>
        <p:txBody>
          <a:bodyPr wrap="square" lIns="90000" tIns="46800" rIns="90000" bIns="46800" anchor="ctr">
            <a:spAutoFit/>
          </a:bodyPr>
          <a:lstStyle/>
          <a:p>
            <a:pPr indent="449263" algn="ctr" eaLnBrk="1" hangingPunct="1">
              <a:tabLst>
                <a:tab pos="4810125" algn="l"/>
              </a:tabLst>
            </a:pP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Encadré </a:t>
            </a:r>
            <a:r>
              <a:rPr lang="fr-FR"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par</a:t>
            </a:r>
            <a:r>
              <a:rPr lang="fr-FR"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a:t>
            </a:r>
          </a:p>
          <a:p>
            <a:pPr indent="449263" algn="ctr" eaLnBrk="1" hangingPunct="1">
              <a:tabLst>
                <a:tab pos="4810125" algn="l"/>
              </a:tabLs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P</a:t>
            </a:r>
            <a:r>
              <a:rPr lang="fr-FR"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r</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ABDELLALI </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a:t>
            </a:r>
          </a:p>
          <a:p>
            <a:pPr indent="449263" algn="ctr" eaLnBrk="1" hangingPunct="1">
              <a:tabLst>
                <a:tab pos="4810125" algn="l"/>
              </a:tabLs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M</a:t>
            </a:r>
            <a:r>
              <a:rPr lang="fr-FR" b="1" cap="all" baseline="300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elle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Ayati</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h.</a:t>
            </a:r>
            <a:endPar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endParaRPr>
          </a:p>
          <a:p>
            <a:pPr indent="449263" algn="ctr" eaLnBrk="1" hangingPunct="1">
              <a:tabLst>
                <a:tab pos="4810125" algn="l"/>
              </a:tabLs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D</a:t>
            </a:r>
            <a:r>
              <a:rPr lang="fr-FR"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r</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a:t>
            </a:r>
            <a:r>
              <a:rPr lang="fr-FR"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Yahya</a:t>
            </a: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ell MT" pitchFamily="18" charset="0"/>
                <a:ea typeface="Cambria Math" pitchFamily="18" charset="0"/>
                <a:cs typeface="Times New Roman" pitchFamily="18" charset="0"/>
              </a:rPr>
              <a:t> h.</a:t>
            </a:r>
          </a:p>
        </p:txBody>
      </p:sp>
      <p:sp>
        <p:nvSpPr>
          <p:cNvPr id="18" name="Rectangle 17"/>
          <p:cNvSpPr/>
          <p:nvPr/>
        </p:nvSpPr>
        <p:spPr>
          <a:xfrm>
            <a:off x="3000364" y="6286520"/>
            <a:ext cx="3399841" cy="400110"/>
          </a:xfrm>
          <a:prstGeom prst="rect">
            <a:avLst/>
          </a:prstGeom>
        </p:spPr>
        <p:txBody>
          <a:bodyPr wrap="none">
            <a:spAutoFit/>
          </a:bodyPr>
          <a:lstStyle/>
          <a:p>
            <a:pPr indent="449263" algn="ctr">
              <a:tabLst>
                <a:tab pos="4810125" algn="l"/>
              </a:tabLst>
            </a:pPr>
            <a:r>
              <a:rPr lang="fr-FR" b="1" cap="all" dirty="0" smtClean="0">
                <a:ln w="0"/>
                <a:solidFill>
                  <a:srgbClr val="002060"/>
                </a:solidFill>
                <a:effectLst>
                  <a:reflection blurRad="12700" stA="50000" endPos="50000" dist="5000" dir="5400000" sy="-100000" rotWithShape="0"/>
                </a:effectLst>
                <a:latin typeface="Bell MT" pitchFamily="18" charset="0"/>
                <a:ea typeface="Cambria Math" pitchFamily="18" charset="0"/>
                <a:cs typeface="Times New Roman" pitchFamily="18" charset="0"/>
              </a:rPr>
              <a:t>PROMOTION : </a:t>
            </a:r>
            <a:r>
              <a:rPr lang="fr-FR" sz="2000" b="1" cap="all" dirty="0" smtClean="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rPr>
              <a:t>2014/1015</a:t>
            </a:r>
            <a:endParaRPr lang="fr-FR" b="1" cap="all" dirty="0">
              <a:ln w="0"/>
              <a:solidFill>
                <a:srgbClr val="002060"/>
              </a:solidFill>
              <a:effectLst>
                <a:reflection blurRad="12700" stA="50000" endPos="50000" dist="5000" dir="5400000" sy="-100000" rotWithShape="0"/>
              </a:effectLst>
              <a:latin typeface="Times New Roman" pitchFamily="18" charset="0"/>
              <a:ea typeface="Cambria Math" pitchFamily="18" charset="0"/>
              <a:cs typeface="Times New Roman" pitchFamily="18" charset="0"/>
            </a:endParaRPr>
          </a:p>
        </p:txBody>
      </p:sp>
      <p:pic>
        <p:nvPicPr>
          <p:cNvPr id="21" name="Rectangle 109583"/>
          <p:cNvPicPr>
            <a:picLocks noChangeAspect="1" noChangeArrowheads="1" noCrop="1"/>
          </p:cNvPicPr>
          <p:nvPr/>
        </p:nvPicPr>
        <p:blipFill>
          <a:blip r:embed="rId4" cstate="print"/>
          <a:srcRect/>
          <a:stretch>
            <a:fillRect/>
          </a:stretch>
        </p:blipFill>
        <p:spPr bwMode="auto">
          <a:xfrm>
            <a:off x="0" y="0"/>
            <a:ext cx="1071538" cy="1119986"/>
          </a:xfrm>
          <a:prstGeom prst="rect">
            <a:avLst/>
          </a:prstGeom>
          <a:noFill/>
          <a:ln w="9525">
            <a:noFill/>
            <a:miter lim="800000"/>
            <a:headEnd/>
            <a:tailEnd/>
          </a:ln>
        </p:spPr>
      </p:pic>
    </p:spTree>
    <p:extLst>
      <p:ext uri="{BB962C8B-B14F-4D97-AF65-F5344CB8AC3E}">
        <p14:creationId xmlns="" xmlns:p14="http://schemas.microsoft.com/office/powerpoint/2010/main" val="3174290520"/>
      </p:ext>
    </p:extLst>
  </p:cSld>
  <p:clrMapOvr>
    <a:masterClrMapping/>
  </p:clrMapOvr>
  <p:transition spd="med"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23240" y="0"/>
            <a:ext cx="9120792" cy="6858000"/>
          </a:xfrm>
          <a:prstGeom prst="rect">
            <a:avLst/>
          </a:prstGeom>
          <a:solidFill>
            <a:schemeClr val="accent3">
              <a:lumMod val="20000"/>
              <a:lumOff val="80000"/>
            </a:schemeClr>
          </a:solidFill>
          <a:ln>
            <a:solidFill>
              <a:schemeClr val="accent4">
                <a:lumMod val="75000"/>
              </a:schemeClr>
            </a:solidFill>
          </a:ln>
          <a:scene3d>
            <a:camera prst="orthographicFront"/>
            <a:lightRig rig="flat" dir="t"/>
          </a:scene3d>
          <a:sp3d prstMaterial="plastic">
            <a:bevelT w="120900" h="88900"/>
            <a:bevelB w="88900" h="31750" prst="angle"/>
          </a:sp3d>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5" name="Titre 2"/>
          <p:cNvSpPr txBox="1">
            <a:spLocks/>
          </p:cNvSpPr>
          <p:nvPr/>
        </p:nvSpPr>
        <p:spPr>
          <a:xfrm>
            <a:off x="285720" y="1428736"/>
            <a:ext cx="8501090" cy="428628"/>
          </a:xfrm>
          <a:prstGeom prst="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marL="457200" marR="0" lvl="0" indent="-457200" algn="ctr" fontAlgn="auto">
              <a:lnSpc>
                <a:spcPct val="100000"/>
              </a:lnSpc>
              <a:spcBef>
                <a:spcPct val="0"/>
              </a:spcBef>
              <a:spcAft>
                <a:spcPts val="0"/>
              </a:spcAft>
              <a:buClrTx/>
              <a:buSzTx/>
              <a:buFontTx/>
              <a:buAutoNum type="alphaLcParenR"/>
              <a:tabLst/>
              <a:defRPr/>
            </a:pPr>
            <a:r>
              <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rPr>
              <a:t>Embryologie de la glande thyroïde chez </a:t>
            </a:r>
            <a:r>
              <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rPr>
              <a:t>l’homme et la souris </a:t>
            </a:r>
            <a:endPar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6" name="Ruban courbé vers le haut 7"/>
          <p:cNvSpPr/>
          <p:nvPr/>
        </p:nvSpPr>
        <p:spPr>
          <a:xfrm>
            <a:off x="2214546" y="571480"/>
            <a:ext cx="5214974" cy="642942"/>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ASPECTS EMBRYOLOGIQUES</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8" name="Flèche droite 19"/>
          <p:cNvSpPr/>
          <p:nvPr/>
        </p:nvSpPr>
        <p:spPr>
          <a:xfrm>
            <a:off x="285720" y="3357562"/>
            <a:ext cx="8501090"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cxnSp>
        <p:nvCxnSpPr>
          <p:cNvPr id="19" name="Connecteur droit 21"/>
          <p:cNvCxnSpPr/>
          <p:nvPr/>
        </p:nvCxnSpPr>
        <p:spPr>
          <a:xfrm rot="5400000">
            <a:off x="821902"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20" name="ZoneTexte 22"/>
          <p:cNvSpPr txBox="1"/>
          <p:nvPr/>
        </p:nvSpPr>
        <p:spPr>
          <a:xfrm>
            <a:off x="428596" y="3500438"/>
            <a:ext cx="1178528" cy="369332"/>
          </a:xfrm>
          <a:prstGeom prst="rect">
            <a:avLst/>
          </a:prstGeom>
          <a:noFill/>
        </p:spPr>
        <p:txBody>
          <a:bodyPr wrap="none" rtlCol="0">
            <a:spAutoFit/>
          </a:bodyPr>
          <a:lstStyle/>
          <a:p>
            <a:pPr algn="ctr"/>
            <a:r>
              <a:rPr lang="fr-FR" dirty="0" smtClean="0">
                <a:latin typeface="Cambria" pitchFamily="18" charset="0"/>
              </a:rPr>
              <a:t>20</a:t>
            </a:r>
            <a:r>
              <a:rPr lang="fr-FR" baseline="30000" dirty="0" smtClean="0">
                <a:latin typeface="Cambria" pitchFamily="18" charset="0"/>
              </a:rPr>
              <a:t>ème</a:t>
            </a:r>
            <a:r>
              <a:rPr lang="fr-FR" dirty="0" smtClean="0">
                <a:latin typeface="Cambria" pitchFamily="18" charset="0"/>
              </a:rPr>
              <a:t> jour</a:t>
            </a:r>
          </a:p>
        </p:txBody>
      </p:sp>
      <p:cxnSp>
        <p:nvCxnSpPr>
          <p:cNvPr id="23" name="Connecteur droit 26"/>
          <p:cNvCxnSpPr/>
          <p:nvPr/>
        </p:nvCxnSpPr>
        <p:spPr>
          <a:xfrm rot="5400000">
            <a:off x="1820446" y="3178570"/>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26" name="Étoile à 5 branches 31"/>
          <p:cNvSpPr/>
          <p:nvPr/>
        </p:nvSpPr>
        <p:spPr>
          <a:xfrm>
            <a:off x="1428728" y="3289513"/>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7" name="Étoile à 5 branches 32"/>
          <p:cNvSpPr/>
          <p:nvPr/>
        </p:nvSpPr>
        <p:spPr>
          <a:xfrm>
            <a:off x="2428860" y="3289513"/>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8" name="Étoile à 5 branches 33"/>
          <p:cNvSpPr/>
          <p:nvPr/>
        </p:nvSpPr>
        <p:spPr>
          <a:xfrm>
            <a:off x="3428992"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30" name="Étoile à 5 branches 55"/>
          <p:cNvSpPr/>
          <p:nvPr/>
        </p:nvSpPr>
        <p:spPr>
          <a:xfrm>
            <a:off x="5500694"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31" name="Étoile à 5 branches 56"/>
          <p:cNvSpPr/>
          <p:nvPr/>
        </p:nvSpPr>
        <p:spPr>
          <a:xfrm>
            <a:off x="4572000"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cxnSp>
        <p:nvCxnSpPr>
          <p:cNvPr id="34" name="Connecteur droit 42"/>
          <p:cNvCxnSpPr/>
          <p:nvPr/>
        </p:nvCxnSpPr>
        <p:spPr>
          <a:xfrm rot="5400000">
            <a:off x="6894132"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43" name="Rectangle 42"/>
          <p:cNvSpPr/>
          <p:nvPr/>
        </p:nvSpPr>
        <p:spPr>
          <a:xfrm>
            <a:off x="142844" y="2629911"/>
            <a:ext cx="1714512" cy="584775"/>
          </a:xfrm>
          <a:prstGeom prst="rect">
            <a:avLst/>
          </a:prstGeom>
        </p:spPr>
        <p:txBody>
          <a:bodyPr wrap="square">
            <a:spAutoFit/>
          </a:bodyPr>
          <a:lstStyle/>
          <a:p>
            <a:pPr algn="ctr"/>
            <a:r>
              <a:rPr lang="fr-FR" sz="2400" baseline="30000" dirty="0" smtClean="0">
                <a:ln w="18415" cmpd="sng">
                  <a:solidFill>
                    <a:schemeClr val="tx1"/>
                  </a:solidFill>
                  <a:prstDash val="solid"/>
                </a:ln>
                <a:latin typeface="Cambria" pitchFamily="18" charset="0"/>
              </a:rPr>
              <a:t>Parenchyme thyroïdien</a:t>
            </a:r>
            <a:endParaRPr lang="fr-FR" baseline="30000" dirty="0">
              <a:ln w="18415" cmpd="sng">
                <a:solidFill>
                  <a:schemeClr val="tx1"/>
                </a:solidFill>
                <a:prstDash val="solid"/>
              </a:ln>
              <a:latin typeface="Cambria" pitchFamily="18" charset="0"/>
            </a:endParaRPr>
          </a:p>
        </p:txBody>
      </p:sp>
      <p:sp>
        <p:nvSpPr>
          <p:cNvPr id="36" name="ZoneTexte 22"/>
          <p:cNvSpPr txBox="1"/>
          <p:nvPr/>
        </p:nvSpPr>
        <p:spPr>
          <a:xfrm>
            <a:off x="1714480" y="3500438"/>
            <a:ext cx="502061" cy="369332"/>
          </a:xfrm>
          <a:prstGeom prst="rect">
            <a:avLst/>
          </a:prstGeom>
          <a:noFill/>
        </p:spPr>
        <p:txBody>
          <a:bodyPr wrap="none" rtlCol="0">
            <a:spAutoFit/>
          </a:bodyPr>
          <a:lstStyle/>
          <a:p>
            <a:pPr algn="ctr"/>
            <a:r>
              <a:rPr lang="fr-FR" dirty="0" smtClean="0">
                <a:latin typeface="Cambria" pitchFamily="18" charset="0"/>
              </a:rPr>
              <a:t>22j</a:t>
            </a:r>
          </a:p>
        </p:txBody>
      </p:sp>
      <p:sp>
        <p:nvSpPr>
          <p:cNvPr id="42" name="Rectangle 41"/>
          <p:cNvSpPr/>
          <p:nvPr/>
        </p:nvSpPr>
        <p:spPr>
          <a:xfrm>
            <a:off x="1571604" y="2786058"/>
            <a:ext cx="857256" cy="338554"/>
          </a:xfrm>
          <a:prstGeom prst="rect">
            <a:avLst/>
          </a:prstGeom>
        </p:spPr>
        <p:txBody>
          <a:bodyPr wrap="square">
            <a:spAutoFit/>
          </a:bodyPr>
          <a:lstStyle/>
          <a:p>
            <a:pPr algn="ctr"/>
            <a:r>
              <a:rPr lang="fr-FR" sz="2400" baseline="30000" dirty="0" smtClean="0">
                <a:ln w="18415" cmpd="sng">
                  <a:solidFill>
                    <a:schemeClr val="tx1"/>
                  </a:solidFill>
                  <a:prstDash val="solid"/>
                </a:ln>
                <a:latin typeface="Cambria" pitchFamily="18" charset="0"/>
              </a:rPr>
              <a:t>ETC</a:t>
            </a:r>
          </a:p>
        </p:txBody>
      </p:sp>
      <p:cxnSp>
        <p:nvCxnSpPr>
          <p:cNvPr id="47" name="Straight Connector 46"/>
          <p:cNvCxnSpPr/>
          <p:nvPr/>
        </p:nvCxnSpPr>
        <p:spPr>
          <a:xfrm rot="10800000">
            <a:off x="0" y="6357958"/>
            <a:ext cx="9144000" cy="1588"/>
          </a:xfrm>
          <a:prstGeom prst="line">
            <a:avLst/>
          </a:prstGeom>
          <a:ln>
            <a:solidFill>
              <a:srgbClr val="0070C0"/>
            </a:solidFill>
          </a:ln>
        </p:spPr>
        <p:style>
          <a:lnRef idx="1">
            <a:schemeClr val="accent6"/>
          </a:lnRef>
          <a:fillRef idx="0">
            <a:schemeClr val="accent6"/>
          </a:fillRef>
          <a:effectRef idx="0">
            <a:schemeClr val="accent6"/>
          </a:effectRef>
          <a:fontRef idx="minor">
            <a:schemeClr val="tx1"/>
          </a:fontRef>
        </p:style>
      </p:cxnSp>
      <p:sp>
        <p:nvSpPr>
          <p:cNvPr id="48" name="Rectangle 47"/>
          <p:cNvSpPr/>
          <p:nvPr/>
        </p:nvSpPr>
        <p:spPr>
          <a:xfrm>
            <a:off x="2857488" y="6396335"/>
            <a:ext cx="3289683" cy="46166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20j    :   (</a:t>
            </a:r>
            <a:r>
              <a:rPr lang="fr-FR" sz="2400" dirty="0" err="1" smtClean="0">
                <a:ln w="18415" cmpd="sng">
                  <a:solidFill>
                    <a:srgbClr val="FF0066"/>
                  </a:solidFill>
                  <a:prstDash val="solid"/>
                </a:ln>
                <a:solidFill>
                  <a:srgbClr val="FF0066"/>
                </a:solidFill>
                <a:latin typeface="Cambria" pitchFamily="18" charset="0"/>
              </a:rPr>
              <a:t>Agopian</a:t>
            </a:r>
            <a:r>
              <a:rPr lang="fr-FR" sz="2400" dirty="0" smtClean="0">
                <a:ln w="18415" cmpd="sng">
                  <a:solidFill>
                    <a:srgbClr val="FF0066"/>
                  </a:solidFill>
                  <a:prstDash val="solid"/>
                </a:ln>
                <a:solidFill>
                  <a:srgbClr val="FF0066"/>
                </a:solidFill>
                <a:latin typeface="Cambria" pitchFamily="18" charset="0"/>
              </a:rPr>
              <a:t>, 2013)</a:t>
            </a:r>
            <a:endParaRPr lang="fr-FR" sz="2400" dirty="0">
              <a:ln w="18415" cmpd="sng">
                <a:solidFill>
                  <a:srgbClr val="FF0066"/>
                </a:solidFill>
                <a:prstDash val="solid"/>
              </a:ln>
              <a:solidFill>
                <a:srgbClr val="FF0066"/>
              </a:solidFill>
            </a:endParaRPr>
          </a:p>
        </p:txBody>
      </p:sp>
      <p:sp>
        <p:nvSpPr>
          <p:cNvPr id="49" name="Rectangle 48"/>
          <p:cNvSpPr/>
          <p:nvPr/>
        </p:nvSpPr>
        <p:spPr>
          <a:xfrm>
            <a:off x="2928926" y="6396335"/>
            <a:ext cx="3208314" cy="46166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22-50j   (Gasser, 2006).</a:t>
            </a:r>
          </a:p>
        </p:txBody>
      </p:sp>
      <p:sp>
        <p:nvSpPr>
          <p:cNvPr id="51" name="ZoneTexte 22"/>
          <p:cNvSpPr txBox="1"/>
          <p:nvPr/>
        </p:nvSpPr>
        <p:spPr>
          <a:xfrm>
            <a:off x="2641178" y="3500438"/>
            <a:ext cx="502062" cy="369332"/>
          </a:xfrm>
          <a:prstGeom prst="rect">
            <a:avLst/>
          </a:prstGeom>
          <a:noFill/>
        </p:spPr>
        <p:txBody>
          <a:bodyPr wrap="none" rtlCol="0">
            <a:spAutoFit/>
          </a:bodyPr>
          <a:lstStyle/>
          <a:p>
            <a:pPr algn="ctr"/>
            <a:r>
              <a:rPr lang="fr-FR" dirty="0" smtClean="0">
                <a:latin typeface="Cambria" pitchFamily="18" charset="0"/>
              </a:rPr>
              <a:t>26j</a:t>
            </a:r>
          </a:p>
        </p:txBody>
      </p:sp>
      <p:cxnSp>
        <p:nvCxnSpPr>
          <p:cNvPr id="52" name="Connecteur droit 26"/>
          <p:cNvCxnSpPr/>
          <p:nvPr/>
        </p:nvCxnSpPr>
        <p:spPr>
          <a:xfrm rot="5400000">
            <a:off x="2750728"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54" name="Rectangle 53"/>
          <p:cNvSpPr/>
          <p:nvPr/>
        </p:nvSpPr>
        <p:spPr>
          <a:xfrm>
            <a:off x="2357422" y="2571744"/>
            <a:ext cx="1145826" cy="584775"/>
          </a:xfrm>
          <a:prstGeom prst="rect">
            <a:avLst/>
          </a:prstGeom>
        </p:spPr>
        <p:txBody>
          <a:bodyPr wrap="none">
            <a:spAutoFit/>
          </a:bodyPr>
          <a:lstStyle/>
          <a:p>
            <a:r>
              <a:rPr lang="fr-FR" sz="1600" dirty="0" smtClean="0">
                <a:ln w="18415" cmpd="sng">
                  <a:solidFill>
                    <a:schemeClr val="tx1"/>
                  </a:solidFill>
                  <a:prstDash val="solid"/>
                </a:ln>
                <a:latin typeface="Cambria" pitchFamily="18" charset="0"/>
              </a:rPr>
              <a:t>Diverticule</a:t>
            </a:r>
          </a:p>
          <a:p>
            <a:r>
              <a:rPr lang="fr-FR" sz="1600" dirty="0" smtClean="0">
                <a:ln w="18415" cmpd="sng">
                  <a:solidFill>
                    <a:schemeClr val="tx1"/>
                  </a:solidFill>
                  <a:prstDash val="solid"/>
                </a:ln>
                <a:latin typeface="Cambria" pitchFamily="18" charset="0"/>
              </a:rPr>
              <a:t> thyroïdien</a:t>
            </a:r>
            <a:endParaRPr lang="fr-FR" sz="1600" dirty="0">
              <a:ln w="18415" cmpd="sng">
                <a:solidFill>
                  <a:schemeClr val="tx1"/>
                </a:solidFill>
                <a:prstDash val="solid"/>
              </a:ln>
            </a:endParaRPr>
          </a:p>
        </p:txBody>
      </p:sp>
      <p:sp>
        <p:nvSpPr>
          <p:cNvPr id="56" name="ZoneTexte 22"/>
          <p:cNvSpPr txBox="1"/>
          <p:nvPr/>
        </p:nvSpPr>
        <p:spPr>
          <a:xfrm>
            <a:off x="3929058" y="3500438"/>
            <a:ext cx="502062" cy="369332"/>
          </a:xfrm>
          <a:prstGeom prst="rect">
            <a:avLst/>
          </a:prstGeom>
          <a:noFill/>
        </p:spPr>
        <p:txBody>
          <a:bodyPr wrap="none" rtlCol="0">
            <a:spAutoFit/>
          </a:bodyPr>
          <a:lstStyle/>
          <a:p>
            <a:pPr algn="ctr"/>
            <a:r>
              <a:rPr lang="fr-FR" dirty="0" smtClean="0">
                <a:latin typeface="Cambria" pitchFamily="18" charset="0"/>
              </a:rPr>
              <a:t>32j</a:t>
            </a:r>
          </a:p>
        </p:txBody>
      </p:sp>
      <p:cxnSp>
        <p:nvCxnSpPr>
          <p:cNvPr id="57" name="Connecteur droit 26"/>
          <p:cNvCxnSpPr/>
          <p:nvPr/>
        </p:nvCxnSpPr>
        <p:spPr>
          <a:xfrm rot="5400000">
            <a:off x="4036612"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58" name="Rectangle 57"/>
          <p:cNvSpPr/>
          <p:nvPr/>
        </p:nvSpPr>
        <p:spPr>
          <a:xfrm>
            <a:off x="3630886" y="2558473"/>
            <a:ext cx="1298304" cy="584775"/>
          </a:xfrm>
          <a:prstGeom prst="rect">
            <a:avLst/>
          </a:prstGeom>
        </p:spPr>
        <p:txBody>
          <a:bodyPr wrap="none">
            <a:spAutoFit/>
          </a:bodyPr>
          <a:lstStyle/>
          <a:p>
            <a:pPr algn="ctr"/>
            <a:r>
              <a:rPr lang="fr-FR" sz="1600" dirty="0" smtClean="0">
                <a:ln w="18415" cmpd="sng">
                  <a:solidFill>
                    <a:schemeClr val="tx1"/>
                  </a:solidFill>
                  <a:prstDash val="solid"/>
                </a:ln>
                <a:latin typeface="Cambria" pitchFamily="18" charset="0"/>
              </a:rPr>
              <a:t>Canal </a:t>
            </a:r>
          </a:p>
          <a:p>
            <a:pPr algn="ctr"/>
            <a:r>
              <a:rPr lang="fr-FR" sz="1600" dirty="0" smtClean="0">
                <a:ln w="18415" cmpd="sng">
                  <a:solidFill>
                    <a:schemeClr val="tx1"/>
                  </a:solidFill>
                  <a:prstDash val="solid"/>
                </a:ln>
                <a:latin typeface="Cambria" pitchFamily="18" charset="0"/>
              </a:rPr>
              <a:t>thyréoglosse</a:t>
            </a:r>
            <a:endParaRPr lang="fr-FR" sz="1600" dirty="0">
              <a:ln w="18415" cmpd="sng">
                <a:solidFill>
                  <a:schemeClr val="tx1"/>
                </a:solidFill>
                <a:prstDash val="solid"/>
              </a:ln>
            </a:endParaRPr>
          </a:p>
        </p:txBody>
      </p:sp>
      <p:cxnSp>
        <p:nvCxnSpPr>
          <p:cNvPr id="59" name="Connecteur droit 26"/>
          <p:cNvCxnSpPr/>
          <p:nvPr/>
        </p:nvCxnSpPr>
        <p:spPr>
          <a:xfrm rot="5400000">
            <a:off x="4963718"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64" name="ZoneTexte 22"/>
          <p:cNvSpPr txBox="1"/>
          <p:nvPr/>
        </p:nvSpPr>
        <p:spPr>
          <a:xfrm>
            <a:off x="5641574" y="3500438"/>
            <a:ext cx="502062" cy="369332"/>
          </a:xfrm>
          <a:prstGeom prst="rect">
            <a:avLst/>
          </a:prstGeom>
          <a:noFill/>
        </p:spPr>
        <p:txBody>
          <a:bodyPr wrap="none" rtlCol="0">
            <a:spAutoFit/>
          </a:bodyPr>
          <a:lstStyle/>
          <a:p>
            <a:pPr algn="ctr"/>
            <a:r>
              <a:rPr lang="fr-FR" dirty="0" smtClean="0">
                <a:latin typeface="Cambria" pitchFamily="18" charset="0"/>
              </a:rPr>
              <a:t>50j</a:t>
            </a:r>
          </a:p>
        </p:txBody>
      </p:sp>
      <p:cxnSp>
        <p:nvCxnSpPr>
          <p:cNvPr id="65" name="Connecteur droit 42"/>
          <p:cNvCxnSpPr/>
          <p:nvPr/>
        </p:nvCxnSpPr>
        <p:spPr>
          <a:xfrm rot="5400000">
            <a:off x="5679686"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66" name="Rectangle 65"/>
          <p:cNvSpPr/>
          <p:nvPr/>
        </p:nvSpPr>
        <p:spPr>
          <a:xfrm>
            <a:off x="5357818" y="2571744"/>
            <a:ext cx="1127809" cy="523220"/>
          </a:xfrm>
          <a:prstGeom prst="rect">
            <a:avLst/>
          </a:prstGeom>
        </p:spPr>
        <p:txBody>
          <a:bodyPr wrap="none">
            <a:spAutoFit/>
          </a:bodyPr>
          <a:lstStyle/>
          <a:p>
            <a:pPr algn="ctr"/>
            <a:r>
              <a:rPr lang="fr-FR" sz="1400" dirty="0" smtClean="0">
                <a:ln w="18415" cmpd="sng">
                  <a:solidFill>
                    <a:schemeClr val="tx1"/>
                  </a:solidFill>
                  <a:prstDash val="solid"/>
                </a:ln>
                <a:latin typeface="Cambria" pitchFamily="18" charset="0"/>
              </a:rPr>
              <a:t>Fusion EB L </a:t>
            </a:r>
          </a:p>
          <a:p>
            <a:pPr algn="ctr"/>
            <a:r>
              <a:rPr lang="fr-FR" sz="1400" dirty="0" smtClean="0">
                <a:ln w="18415" cmpd="sng">
                  <a:solidFill>
                    <a:schemeClr val="tx1"/>
                  </a:solidFill>
                  <a:prstDash val="solid"/>
                </a:ln>
                <a:latin typeface="Cambria" pitchFamily="18" charset="0"/>
              </a:rPr>
              <a:t>et ETC</a:t>
            </a:r>
            <a:endParaRPr lang="fr-FR" sz="1400" dirty="0">
              <a:ln w="18415" cmpd="sng">
                <a:solidFill>
                  <a:schemeClr val="tx1"/>
                </a:solidFill>
                <a:prstDash val="solid"/>
              </a:ln>
            </a:endParaRPr>
          </a:p>
        </p:txBody>
      </p:sp>
      <p:sp>
        <p:nvSpPr>
          <p:cNvPr id="67" name="Rectangle 66"/>
          <p:cNvSpPr/>
          <p:nvPr/>
        </p:nvSpPr>
        <p:spPr>
          <a:xfrm>
            <a:off x="2357422" y="6396335"/>
            <a:ext cx="4327467" cy="46166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50j –5 mois (</a:t>
            </a:r>
            <a:r>
              <a:rPr lang="fr-FR" sz="2400" dirty="0" err="1" smtClean="0">
                <a:ln w="18415" cmpd="sng">
                  <a:solidFill>
                    <a:srgbClr val="FF0066"/>
                  </a:solidFill>
                  <a:prstDash val="solid"/>
                </a:ln>
                <a:solidFill>
                  <a:srgbClr val="FF0066"/>
                </a:solidFill>
                <a:latin typeface="Cambria" pitchFamily="18" charset="0"/>
              </a:rPr>
              <a:t>Tavergnier</a:t>
            </a:r>
            <a:r>
              <a:rPr lang="fr-FR" sz="2400" dirty="0" smtClean="0">
                <a:ln w="18415" cmpd="sng">
                  <a:solidFill>
                    <a:srgbClr val="FF0066"/>
                  </a:solidFill>
                  <a:prstDash val="solid"/>
                </a:ln>
                <a:solidFill>
                  <a:srgbClr val="FF0066"/>
                </a:solidFill>
                <a:latin typeface="Cambria" pitchFamily="18" charset="0"/>
              </a:rPr>
              <a:t>, 2013). </a:t>
            </a:r>
          </a:p>
        </p:txBody>
      </p:sp>
      <p:sp>
        <p:nvSpPr>
          <p:cNvPr id="68" name="Étoile à 5 branches 55"/>
          <p:cNvSpPr/>
          <p:nvPr/>
        </p:nvSpPr>
        <p:spPr>
          <a:xfrm>
            <a:off x="6072198"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69" name="Étoile à 5 branches 55"/>
          <p:cNvSpPr/>
          <p:nvPr/>
        </p:nvSpPr>
        <p:spPr>
          <a:xfrm>
            <a:off x="6715140"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70" name="Étoile à 5 branches 55"/>
          <p:cNvSpPr/>
          <p:nvPr/>
        </p:nvSpPr>
        <p:spPr>
          <a:xfrm>
            <a:off x="7429520"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71" name="ZoneTexte 22"/>
          <p:cNvSpPr txBox="1"/>
          <p:nvPr/>
        </p:nvSpPr>
        <p:spPr>
          <a:xfrm>
            <a:off x="6858016" y="3500438"/>
            <a:ext cx="502062" cy="369332"/>
          </a:xfrm>
          <a:prstGeom prst="rect">
            <a:avLst/>
          </a:prstGeom>
          <a:noFill/>
        </p:spPr>
        <p:txBody>
          <a:bodyPr wrap="none" rtlCol="0">
            <a:spAutoFit/>
          </a:bodyPr>
          <a:lstStyle/>
          <a:p>
            <a:pPr algn="ctr"/>
            <a:r>
              <a:rPr lang="fr-FR" dirty="0" smtClean="0">
                <a:latin typeface="Cambria" pitchFamily="18" charset="0"/>
              </a:rPr>
              <a:t>70j</a:t>
            </a:r>
          </a:p>
        </p:txBody>
      </p:sp>
      <p:sp>
        <p:nvSpPr>
          <p:cNvPr id="72" name="Rectangle 71"/>
          <p:cNvSpPr/>
          <p:nvPr/>
        </p:nvSpPr>
        <p:spPr>
          <a:xfrm>
            <a:off x="6572264" y="2571744"/>
            <a:ext cx="1190775" cy="523220"/>
          </a:xfrm>
          <a:prstGeom prst="rect">
            <a:avLst/>
          </a:prstGeom>
        </p:spPr>
        <p:txBody>
          <a:bodyPr wrap="none">
            <a:spAutoFit/>
          </a:bodyPr>
          <a:lstStyle/>
          <a:p>
            <a:r>
              <a:rPr lang="fr-FR" sz="1400" dirty="0" smtClean="0">
                <a:ln w="18415" cmpd="sng">
                  <a:solidFill>
                    <a:schemeClr val="tx1"/>
                  </a:solidFill>
                  <a:prstDash val="solid"/>
                </a:ln>
                <a:latin typeface="Cambria" pitchFamily="18" charset="0"/>
              </a:rPr>
              <a:t>Histogénèse </a:t>
            </a:r>
          </a:p>
          <a:p>
            <a:r>
              <a:rPr lang="fr-FR" sz="1400" dirty="0" smtClean="0">
                <a:ln w="18415" cmpd="sng">
                  <a:solidFill>
                    <a:schemeClr val="tx1"/>
                  </a:solidFill>
                  <a:prstDash val="solid"/>
                </a:ln>
                <a:latin typeface="Cambria" pitchFamily="18" charset="0"/>
              </a:rPr>
              <a:t>fonctionnelle</a:t>
            </a:r>
          </a:p>
        </p:txBody>
      </p:sp>
      <p:sp>
        <p:nvSpPr>
          <p:cNvPr id="73" name="Left Brace 72"/>
          <p:cNvSpPr/>
          <p:nvPr/>
        </p:nvSpPr>
        <p:spPr>
          <a:xfrm rot="16200000">
            <a:off x="6429388" y="3357562"/>
            <a:ext cx="214314" cy="1214446"/>
          </a:xfrm>
          <a:prstGeom prst="leftBrace">
            <a:avLst>
              <a:gd name="adj1" fmla="val 19250"/>
              <a:gd name="adj2" fmla="val 50000"/>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fr-FR"/>
          </a:p>
        </p:txBody>
      </p:sp>
      <p:sp>
        <p:nvSpPr>
          <p:cNvPr id="74" name="Étoile à 5 branches 55"/>
          <p:cNvSpPr/>
          <p:nvPr/>
        </p:nvSpPr>
        <p:spPr>
          <a:xfrm>
            <a:off x="7715272"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75" name="Étoile à 5 branches 55"/>
          <p:cNvSpPr/>
          <p:nvPr/>
        </p:nvSpPr>
        <p:spPr>
          <a:xfrm>
            <a:off x="8001024" y="3286124"/>
            <a:ext cx="214314" cy="214314"/>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76" name="ZoneTexte 22"/>
          <p:cNvSpPr txBox="1"/>
          <p:nvPr/>
        </p:nvSpPr>
        <p:spPr>
          <a:xfrm>
            <a:off x="8215338" y="3571876"/>
            <a:ext cx="630301" cy="369332"/>
          </a:xfrm>
          <a:prstGeom prst="rect">
            <a:avLst/>
          </a:prstGeom>
          <a:noFill/>
        </p:spPr>
        <p:txBody>
          <a:bodyPr wrap="none" rtlCol="0">
            <a:spAutoFit/>
          </a:bodyPr>
          <a:lstStyle/>
          <a:p>
            <a:pPr algn="ctr"/>
            <a:r>
              <a:rPr lang="fr-FR" dirty="0" smtClean="0">
                <a:latin typeface="Cambria" pitchFamily="18" charset="0"/>
              </a:rPr>
              <a:t>120j</a:t>
            </a:r>
          </a:p>
        </p:txBody>
      </p:sp>
      <p:cxnSp>
        <p:nvCxnSpPr>
          <p:cNvPr id="77" name="Connecteur droit 42"/>
          <p:cNvCxnSpPr/>
          <p:nvPr/>
        </p:nvCxnSpPr>
        <p:spPr>
          <a:xfrm rot="5400000">
            <a:off x="8322892"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78" name="Rectangle 77"/>
          <p:cNvSpPr/>
          <p:nvPr/>
        </p:nvSpPr>
        <p:spPr>
          <a:xfrm>
            <a:off x="7786710" y="2620028"/>
            <a:ext cx="1342292" cy="523220"/>
          </a:xfrm>
          <a:prstGeom prst="rect">
            <a:avLst/>
          </a:prstGeom>
        </p:spPr>
        <p:txBody>
          <a:bodyPr wrap="none">
            <a:spAutoFit/>
          </a:bodyPr>
          <a:lstStyle/>
          <a:p>
            <a:pPr algn="ctr"/>
            <a:r>
              <a:rPr lang="fr-FR" sz="1400" dirty="0" smtClean="0">
                <a:ln w="18415" cmpd="sng">
                  <a:solidFill>
                    <a:schemeClr val="tx1"/>
                  </a:solidFill>
                  <a:prstDash val="solid"/>
                </a:ln>
                <a:latin typeface="Cambria" pitchFamily="18" charset="0"/>
              </a:rPr>
              <a:t>Follicules </a:t>
            </a:r>
          </a:p>
          <a:p>
            <a:pPr algn="ctr"/>
            <a:r>
              <a:rPr lang="fr-FR" sz="1400" dirty="0" smtClean="0">
                <a:ln w="18415" cmpd="sng">
                  <a:solidFill>
                    <a:schemeClr val="tx1"/>
                  </a:solidFill>
                  <a:prstDash val="solid"/>
                </a:ln>
                <a:latin typeface="Cambria" pitchFamily="18" charset="0"/>
              </a:rPr>
              <a:t>t</a:t>
            </a:r>
            <a:r>
              <a:rPr lang="fr-FR" sz="1400" dirty="0" smtClean="0">
                <a:ln w="18415" cmpd="sng">
                  <a:solidFill>
                    <a:schemeClr val="tx1"/>
                  </a:solidFill>
                  <a:prstDash val="solid"/>
                </a:ln>
                <a:latin typeface="Cambria" pitchFamily="18" charset="0"/>
              </a:rPr>
              <a:t>hyroïdiens + C</a:t>
            </a:r>
            <a:endParaRPr lang="fr-FR" sz="1400" dirty="0" smtClean="0">
              <a:ln w="18415" cmpd="sng">
                <a:solidFill>
                  <a:schemeClr val="tx1"/>
                </a:solidFill>
                <a:prstDash val="solid"/>
              </a:ln>
              <a:latin typeface="Cambria" pitchFamily="18" charset="0"/>
            </a:endParaRPr>
          </a:p>
        </p:txBody>
      </p:sp>
      <p:sp>
        <p:nvSpPr>
          <p:cNvPr id="81" name="Left Brace 80"/>
          <p:cNvSpPr/>
          <p:nvPr/>
        </p:nvSpPr>
        <p:spPr>
          <a:xfrm rot="16200000">
            <a:off x="3536149" y="2644454"/>
            <a:ext cx="357190" cy="3714776"/>
          </a:xfrm>
          <a:prstGeom prst="leftBrace">
            <a:avLst>
              <a:gd name="adj1" fmla="val 58004"/>
              <a:gd name="adj2" fmla="val 50367"/>
            </a:avLst>
          </a:prstGeom>
          <a:ln>
            <a:solidFill>
              <a:srgbClr val="FF0066"/>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fr-FR"/>
          </a:p>
        </p:txBody>
      </p:sp>
      <p:sp>
        <p:nvSpPr>
          <p:cNvPr id="82" name="Rectangle 81"/>
          <p:cNvSpPr/>
          <p:nvPr/>
        </p:nvSpPr>
        <p:spPr>
          <a:xfrm>
            <a:off x="1785918" y="4680437"/>
            <a:ext cx="3698577" cy="463075"/>
          </a:xfrm>
          <a:prstGeom prst="rect">
            <a:avLst/>
          </a:prstGeom>
          <a:solidFill>
            <a:srgbClr val="CCFFFF"/>
          </a:solidFill>
          <a:ln>
            <a:noFill/>
          </a:ln>
          <a:effectLst/>
          <a:scene3d>
            <a:camera prst="orthographicFront">
              <a:rot lat="0" lon="0" rev="0"/>
            </a:camera>
            <a:lightRig rig="chilly" dir="t">
              <a:rot lat="0" lon="0" rev="18480000"/>
            </a:lightRig>
          </a:scene3d>
          <a:sp3d prstMaterial="clear">
            <a:bevelT h="63500"/>
          </a:sp3d>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fr-FR" dirty="0" smtClean="0">
                <a:ln w="18415" cmpd="sng">
                  <a:solidFill>
                    <a:schemeClr val="tx1"/>
                  </a:solidFill>
                  <a:prstDash val="solid"/>
                </a:ln>
                <a:solidFill>
                  <a:schemeClr val="tx1"/>
                </a:solidFill>
                <a:latin typeface="Cambria" pitchFamily="18" charset="0"/>
              </a:rPr>
              <a:t>La mise en place du tissu thyroïdien </a:t>
            </a:r>
          </a:p>
        </p:txBody>
      </p:sp>
      <p:sp>
        <p:nvSpPr>
          <p:cNvPr id="80" name="TextBox 79"/>
          <p:cNvSpPr txBox="1"/>
          <p:nvPr/>
        </p:nvSpPr>
        <p:spPr>
          <a:xfrm>
            <a:off x="0" y="3488296"/>
            <a:ext cx="455574" cy="369332"/>
          </a:xfrm>
          <a:prstGeom prst="rect">
            <a:avLst/>
          </a:prstGeom>
          <a:noFill/>
        </p:spPr>
        <p:txBody>
          <a:bodyPr wrap="none" rtlCol="0">
            <a:spAutoFit/>
          </a:bodyPr>
          <a:lstStyle/>
          <a:p>
            <a:r>
              <a:rPr lang="fr-FR" dirty="0" smtClean="0">
                <a:latin typeface="Cambria" pitchFamily="18" charset="0"/>
              </a:rPr>
              <a:t>H</a:t>
            </a:r>
            <a:r>
              <a:rPr lang="fr-FR" dirty="0" smtClean="0">
                <a:latin typeface="Cambria" pitchFamily="18" charset="0"/>
              </a:rPr>
              <a:t> :</a:t>
            </a:r>
            <a:endParaRPr lang="fr-FR" dirty="0">
              <a:latin typeface="Cambria" pitchFamily="18" charset="0"/>
            </a:endParaRPr>
          </a:p>
        </p:txBody>
      </p:sp>
      <p:sp>
        <p:nvSpPr>
          <p:cNvPr id="83" name="Rectangle 82"/>
          <p:cNvSpPr/>
          <p:nvPr/>
        </p:nvSpPr>
        <p:spPr>
          <a:xfrm>
            <a:off x="0" y="4000504"/>
            <a:ext cx="410690" cy="369332"/>
          </a:xfrm>
          <a:prstGeom prst="rect">
            <a:avLst/>
          </a:prstGeom>
        </p:spPr>
        <p:txBody>
          <a:bodyPr wrap="none">
            <a:spAutoFit/>
          </a:bodyPr>
          <a:lstStyle/>
          <a:p>
            <a:r>
              <a:rPr lang="fr-FR" dirty="0" smtClean="0">
                <a:latin typeface="Cambria" pitchFamily="18" charset="0"/>
              </a:rPr>
              <a:t>S</a:t>
            </a:r>
            <a:r>
              <a:rPr lang="fr-FR" dirty="0" smtClean="0">
                <a:latin typeface="Cambria" pitchFamily="18" charset="0"/>
              </a:rPr>
              <a:t> </a:t>
            </a:r>
            <a:r>
              <a:rPr lang="fr-FR" dirty="0" smtClean="0">
                <a:latin typeface="Cambria" pitchFamily="18" charset="0"/>
              </a:rPr>
              <a:t>:</a:t>
            </a:r>
            <a:endParaRPr lang="fr-FR" dirty="0">
              <a:latin typeface="Cambria" pitchFamily="18" charset="0"/>
            </a:endParaRPr>
          </a:p>
        </p:txBody>
      </p:sp>
      <p:sp>
        <p:nvSpPr>
          <p:cNvPr id="84" name="Rectangle 83"/>
          <p:cNvSpPr/>
          <p:nvPr/>
        </p:nvSpPr>
        <p:spPr>
          <a:xfrm>
            <a:off x="1643042" y="4000504"/>
            <a:ext cx="622286" cy="646331"/>
          </a:xfrm>
          <a:prstGeom prst="rect">
            <a:avLst/>
          </a:prstGeom>
        </p:spPr>
        <p:txBody>
          <a:bodyPr wrap="none">
            <a:spAutoFit/>
          </a:bodyPr>
          <a:lstStyle/>
          <a:p>
            <a:r>
              <a:rPr lang="fr-FR" dirty="0" smtClean="0">
                <a:latin typeface="Cambria" pitchFamily="18" charset="0"/>
              </a:rPr>
              <a:t>E8.5</a:t>
            </a:r>
          </a:p>
          <a:p>
            <a:endParaRPr lang="fr-FR" dirty="0">
              <a:latin typeface="Cambria" pitchFamily="18" charset="0"/>
            </a:endParaRPr>
          </a:p>
        </p:txBody>
      </p:sp>
      <p:sp>
        <p:nvSpPr>
          <p:cNvPr id="86" name="Rectangle 85"/>
          <p:cNvSpPr/>
          <p:nvPr/>
        </p:nvSpPr>
        <p:spPr>
          <a:xfrm>
            <a:off x="3500430" y="4000504"/>
            <a:ext cx="1138452" cy="351378"/>
          </a:xfrm>
          <a:prstGeom prst="rect">
            <a:avLst/>
          </a:prstGeom>
        </p:spPr>
        <p:txBody>
          <a:bodyPr wrap="none">
            <a:spAutoFit/>
          </a:bodyPr>
          <a:lstStyle/>
          <a:p>
            <a:pPr algn="ctr">
              <a:lnSpc>
                <a:spcPct val="115000"/>
              </a:lnSpc>
              <a:spcAft>
                <a:spcPts val="0"/>
              </a:spcAft>
            </a:pPr>
            <a:r>
              <a:rPr lang="en-US" sz="1600" dirty="0" smtClean="0">
                <a:latin typeface="Cambria" pitchFamily="18" charset="0"/>
              </a:rPr>
              <a:t>E10.5-13.5</a:t>
            </a:r>
            <a:endParaRPr lang="fr-FR" sz="1600" dirty="0" smtClean="0">
              <a:latin typeface="Cambria" pitchFamily="18" charset="0"/>
            </a:endParaRPr>
          </a:p>
        </p:txBody>
      </p:sp>
      <p:sp>
        <p:nvSpPr>
          <p:cNvPr id="87" name="Rectangle 86"/>
          <p:cNvSpPr/>
          <p:nvPr/>
        </p:nvSpPr>
        <p:spPr>
          <a:xfrm>
            <a:off x="5214942" y="4000504"/>
            <a:ext cx="750526" cy="383759"/>
          </a:xfrm>
          <a:prstGeom prst="rect">
            <a:avLst/>
          </a:prstGeom>
        </p:spPr>
        <p:txBody>
          <a:bodyPr wrap="none">
            <a:spAutoFit/>
          </a:bodyPr>
          <a:lstStyle/>
          <a:p>
            <a:pPr algn="ctr">
              <a:lnSpc>
                <a:spcPct val="115000"/>
              </a:lnSpc>
            </a:pPr>
            <a:r>
              <a:rPr lang="en-US" dirty="0" smtClean="0">
                <a:latin typeface="Cambria" pitchFamily="18" charset="0"/>
              </a:rPr>
              <a:t>E13.0</a:t>
            </a:r>
            <a:endParaRPr lang="fr-FR" dirty="0" smtClean="0">
              <a:latin typeface="Cambria" pitchFamily="18" charset="0"/>
            </a:endParaRPr>
          </a:p>
        </p:txBody>
      </p:sp>
      <p:sp>
        <p:nvSpPr>
          <p:cNvPr id="88" name="Rectangle 87"/>
          <p:cNvSpPr/>
          <p:nvPr/>
        </p:nvSpPr>
        <p:spPr>
          <a:xfrm>
            <a:off x="6275944" y="4000504"/>
            <a:ext cx="1653642" cy="375487"/>
          </a:xfrm>
          <a:prstGeom prst="rect">
            <a:avLst/>
          </a:prstGeom>
        </p:spPr>
        <p:txBody>
          <a:bodyPr wrap="square">
            <a:spAutoFit/>
          </a:bodyPr>
          <a:lstStyle/>
          <a:p>
            <a:pPr algn="ctr">
              <a:lnSpc>
                <a:spcPct val="115000"/>
              </a:lnSpc>
              <a:spcAft>
                <a:spcPts val="0"/>
              </a:spcAft>
            </a:pPr>
            <a:r>
              <a:rPr lang="en-US" sz="1600" dirty="0" smtClean="0">
                <a:latin typeface="Cambria" pitchFamily="18" charset="0"/>
              </a:rPr>
              <a:t>E14 – 15</a:t>
            </a:r>
            <a:endParaRPr lang="fr-FR" sz="1600" dirty="0" smtClean="0">
              <a:latin typeface="Cambria" pitchFamily="18" charset="0"/>
            </a:endParaRPr>
          </a:p>
        </p:txBody>
      </p:sp>
      <p:sp>
        <p:nvSpPr>
          <p:cNvPr id="90" name="Rectangle 89"/>
          <p:cNvSpPr/>
          <p:nvPr/>
        </p:nvSpPr>
        <p:spPr>
          <a:xfrm>
            <a:off x="2643174" y="4000504"/>
            <a:ext cx="622286" cy="369332"/>
          </a:xfrm>
          <a:prstGeom prst="rect">
            <a:avLst/>
          </a:prstGeom>
        </p:spPr>
        <p:txBody>
          <a:bodyPr wrap="none">
            <a:spAutoFit/>
          </a:bodyPr>
          <a:lstStyle/>
          <a:p>
            <a:r>
              <a:rPr lang="fr-FR" dirty="0" smtClean="0">
                <a:latin typeface="Cambria" pitchFamily="18" charset="0"/>
              </a:rPr>
              <a:t>E9.5</a:t>
            </a:r>
          </a:p>
        </p:txBody>
      </p:sp>
      <p:sp>
        <p:nvSpPr>
          <p:cNvPr id="91" name="Rectangle 90"/>
          <p:cNvSpPr/>
          <p:nvPr/>
        </p:nvSpPr>
        <p:spPr>
          <a:xfrm>
            <a:off x="7875319" y="3973935"/>
            <a:ext cx="982961" cy="351378"/>
          </a:xfrm>
          <a:prstGeom prst="rect">
            <a:avLst/>
          </a:prstGeom>
        </p:spPr>
        <p:txBody>
          <a:bodyPr wrap="none">
            <a:spAutoFit/>
          </a:bodyPr>
          <a:lstStyle/>
          <a:p>
            <a:pPr algn="ctr">
              <a:lnSpc>
                <a:spcPct val="115000"/>
              </a:lnSpc>
            </a:pPr>
            <a:r>
              <a:rPr lang="en-US" sz="1600" dirty="0" smtClean="0">
                <a:latin typeface="Cambria" pitchFamily="18" charset="0"/>
              </a:rPr>
              <a:t>E15.5-18</a:t>
            </a:r>
            <a:endParaRPr lang="fr-FR" sz="1600" dirty="0" smtClean="0">
              <a:latin typeface="Cambria" pitchFamily="18" charset="0"/>
            </a:endParaRPr>
          </a:p>
        </p:txBody>
      </p:sp>
      <p:pic>
        <p:nvPicPr>
          <p:cNvPr id="3074" name="Picture 2" descr="E:\1er et 2eme.jpg"/>
          <p:cNvPicPr>
            <a:picLocks noChangeAspect="1" noChangeArrowheads="1"/>
          </p:cNvPicPr>
          <p:nvPr/>
        </p:nvPicPr>
        <p:blipFill>
          <a:blip r:embed="rId4" cstate="print"/>
          <a:srcRect/>
          <a:stretch>
            <a:fillRect/>
          </a:stretch>
        </p:blipFill>
        <p:spPr bwMode="auto">
          <a:xfrm>
            <a:off x="642910" y="4000504"/>
            <a:ext cx="1091867" cy="2214578"/>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anim calcmode="lin" valueType="num">
                                      <p:cBhvr>
                                        <p:cTn id="13" dur="1000" fill="hold"/>
                                        <p:tgtEl>
                                          <p:spTgt spid="80"/>
                                        </p:tgtEl>
                                        <p:attrNameLst>
                                          <p:attrName>ppt_x</p:attrName>
                                        </p:attrNameLst>
                                      </p:cBhvr>
                                      <p:tavLst>
                                        <p:tav tm="0">
                                          <p:val>
                                            <p:strVal val="#ppt_x"/>
                                          </p:val>
                                        </p:tav>
                                        <p:tav tm="100000">
                                          <p:val>
                                            <p:strVal val="#ppt_x"/>
                                          </p:val>
                                        </p:tav>
                                      </p:tavLst>
                                    </p:anim>
                                    <p:anim calcmode="lin" valueType="num">
                                      <p:cBhvr>
                                        <p:cTn id="14" dur="1000" fill="hold"/>
                                        <p:tgtEl>
                                          <p:spTgt spid="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1000"/>
                                        <p:tgtEl>
                                          <p:spTgt spid="83"/>
                                        </p:tgtEl>
                                      </p:cBhvr>
                                    </p:animEffect>
                                    <p:anim calcmode="lin" valueType="num">
                                      <p:cBhvr>
                                        <p:cTn id="18" dur="1000" fill="hold"/>
                                        <p:tgtEl>
                                          <p:spTgt spid="83"/>
                                        </p:tgtEl>
                                        <p:attrNameLst>
                                          <p:attrName>ppt_x</p:attrName>
                                        </p:attrNameLst>
                                      </p:cBhvr>
                                      <p:tavLst>
                                        <p:tav tm="0">
                                          <p:val>
                                            <p:strVal val="#ppt_x"/>
                                          </p:val>
                                        </p:tav>
                                        <p:tav tm="100000">
                                          <p:val>
                                            <p:strVal val="#ppt_x"/>
                                          </p:val>
                                        </p:tav>
                                      </p:tavLst>
                                    </p:anim>
                                    <p:anim calcmode="lin" valueType="num">
                                      <p:cBhvr>
                                        <p:cTn id="19" dur="1000" fill="hold"/>
                                        <p:tgtEl>
                                          <p:spTgt spid="8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1000"/>
                                        <p:tgtEl>
                                          <p:spTgt spid="3074"/>
                                        </p:tgtEl>
                                      </p:cBhvr>
                                    </p:animEffect>
                                    <p:anim calcmode="lin" valueType="num">
                                      <p:cBhvr>
                                        <p:cTn id="28" dur="1000" fill="hold"/>
                                        <p:tgtEl>
                                          <p:spTgt spid="3074"/>
                                        </p:tgtEl>
                                        <p:attrNameLst>
                                          <p:attrName>ppt_x</p:attrName>
                                        </p:attrNameLst>
                                      </p:cBhvr>
                                      <p:tavLst>
                                        <p:tav tm="0">
                                          <p:val>
                                            <p:strVal val="#ppt_x"/>
                                          </p:val>
                                        </p:tav>
                                        <p:tav tm="100000">
                                          <p:val>
                                            <p:strVal val="#ppt_x"/>
                                          </p:val>
                                        </p:tav>
                                      </p:tavLst>
                                    </p:anim>
                                    <p:anim calcmode="lin" valueType="num">
                                      <p:cBhvr>
                                        <p:cTn id="2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1000"/>
                                        <p:tgtEl>
                                          <p:spTgt spid="84"/>
                                        </p:tgtEl>
                                      </p:cBhvr>
                                    </p:animEffect>
                                    <p:anim calcmode="lin" valueType="num">
                                      <p:cBhvr>
                                        <p:cTn id="45" dur="1000" fill="hold"/>
                                        <p:tgtEl>
                                          <p:spTgt spid="84"/>
                                        </p:tgtEl>
                                        <p:attrNameLst>
                                          <p:attrName>ppt_x</p:attrName>
                                        </p:attrNameLst>
                                      </p:cBhvr>
                                      <p:tavLst>
                                        <p:tav tm="0">
                                          <p:val>
                                            <p:strVal val="#ppt_x"/>
                                          </p:val>
                                        </p:tav>
                                        <p:tav tm="100000">
                                          <p:val>
                                            <p:strVal val="#ppt_x"/>
                                          </p:val>
                                        </p:tav>
                                      </p:tavLst>
                                    </p:anim>
                                    <p:anim calcmode="lin" valueType="num">
                                      <p:cBhvr>
                                        <p:cTn id="46" dur="1000" fill="hold"/>
                                        <p:tgtEl>
                                          <p:spTgt spid="8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par>
                                <p:cTn id="57" presetID="10" presetClass="exit" presetSubtype="0" fill="hold" grpId="1" nodeType="withEffect">
                                  <p:stCondLst>
                                    <p:cond delay="0"/>
                                  </p:stCondLst>
                                  <p:childTnLst>
                                    <p:animEffect transition="out" filter="fade">
                                      <p:cBhvr>
                                        <p:cTn id="58" dur="1000"/>
                                        <p:tgtEl>
                                          <p:spTgt spid="48"/>
                                        </p:tgtEl>
                                      </p:cBhvr>
                                    </p:animEffect>
                                    <p:set>
                                      <p:cBhvr>
                                        <p:cTn id="59" dur="1" fill="hold">
                                          <p:stCondLst>
                                            <p:cond delay="999"/>
                                          </p:stCondLst>
                                        </p:cTn>
                                        <p:tgtEl>
                                          <p:spTgt spid="4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1000"/>
                                        <p:tgtEl>
                                          <p:spTgt spid="90"/>
                                        </p:tgtEl>
                                      </p:cBhvr>
                                    </p:animEffect>
                                    <p:anim calcmode="lin" valueType="num">
                                      <p:cBhvr>
                                        <p:cTn id="70" dur="1000" fill="hold"/>
                                        <p:tgtEl>
                                          <p:spTgt spid="90"/>
                                        </p:tgtEl>
                                        <p:attrNameLst>
                                          <p:attrName>ppt_x</p:attrName>
                                        </p:attrNameLst>
                                      </p:cBhvr>
                                      <p:tavLst>
                                        <p:tav tm="0">
                                          <p:val>
                                            <p:strVal val="#ppt_x"/>
                                          </p:val>
                                        </p:tav>
                                        <p:tav tm="100000">
                                          <p:val>
                                            <p:strVal val="#ppt_x"/>
                                          </p:val>
                                        </p:tav>
                                      </p:tavLst>
                                    </p:anim>
                                    <p:anim calcmode="lin" valueType="num">
                                      <p:cBhvr>
                                        <p:cTn id="71" dur="1000" fill="hold"/>
                                        <p:tgtEl>
                                          <p:spTgt spid="9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anim calcmode="lin" valueType="num">
                                      <p:cBhvr>
                                        <p:cTn id="82" dur="1000" fill="hold"/>
                                        <p:tgtEl>
                                          <p:spTgt spid="58"/>
                                        </p:tgtEl>
                                        <p:attrNameLst>
                                          <p:attrName>ppt_x</p:attrName>
                                        </p:attrNameLst>
                                      </p:cBhvr>
                                      <p:tavLst>
                                        <p:tav tm="0">
                                          <p:val>
                                            <p:strVal val="#ppt_x"/>
                                          </p:val>
                                        </p:tav>
                                        <p:tav tm="100000">
                                          <p:val>
                                            <p:strVal val="#ppt_x"/>
                                          </p:val>
                                        </p:tav>
                                      </p:tavLst>
                                    </p:anim>
                                    <p:anim calcmode="lin" valueType="num">
                                      <p:cBhvr>
                                        <p:cTn id="83" dur="1000" fill="hold"/>
                                        <p:tgtEl>
                                          <p:spTgt spid="58"/>
                                        </p:tgtEl>
                                        <p:attrNameLst>
                                          <p:attrName>ppt_y</p:attrName>
                                        </p:attrNameLst>
                                      </p:cBhvr>
                                      <p:tavLst>
                                        <p:tav tm="0">
                                          <p:val>
                                            <p:strVal val="#ppt_y+.1"/>
                                          </p:val>
                                        </p:tav>
                                        <p:tav tm="100000">
                                          <p:val>
                                            <p:strVal val="#ppt_y"/>
                                          </p:val>
                                        </p:tav>
                                      </p:tavLst>
                                    </p:anim>
                                  </p:childTnLst>
                                </p:cTn>
                              </p:par>
                              <p:par>
                                <p:cTn id="84" presetID="42" presetClass="entr" presetSubtype="0" fill="hold" grpId="1"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1000"/>
                                        <p:tgtEl>
                                          <p:spTgt spid="56"/>
                                        </p:tgtEl>
                                      </p:cBhvr>
                                    </p:animEffect>
                                    <p:anim calcmode="lin" valueType="num">
                                      <p:cBhvr>
                                        <p:cTn id="87" dur="1000" fill="hold"/>
                                        <p:tgtEl>
                                          <p:spTgt spid="56"/>
                                        </p:tgtEl>
                                        <p:attrNameLst>
                                          <p:attrName>ppt_x</p:attrName>
                                        </p:attrNameLst>
                                      </p:cBhvr>
                                      <p:tavLst>
                                        <p:tav tm="0">
                                          <p:val>
                                            <p:strVal val="#ppt_x"/>
                                          </p:val>
                                        </p:tav>
                                        <p:tav tm="100000">
                                          <p:val>
                                            <p:strVal val="#ppt_x"/>
                                          </p:val>
                                        </p:tav>
                                      </p:tavLst>
                                    </p:anim>
                                    <p:anim calcmode="lin" valueType="num">
                                      <p:cBhvr>
                                        <p:cTn id="88" dur="1000" fill="hold"/>
                                        <p:tgtEl>
                                          <p:spTgt spid="5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86"/>
                                        </p:tgtEl>
                                        <p:attrNameLst>
                                          <p:attrName>style.visibility</p:attrName>
                                        </p:attrNameLst>
                                      </p:cBhvr>
                                      <p:to>
                                        <p:strVal val="visible"/>
                                      </p:to>
                                    </p:set>
                                    <p:animEffect transition="in" filter="fade">
                                      <p:cBhvr>
                                        <p:cTn id="91" dur="1000"/>
                                        <p:tgtEl>
                                          <p:spTgt spid="86"/>
                                        </p:tgtEl>
                                      </p:cBhvr>
                                    </p:animEffect>
                                    <p:anim calcmode="lin" valueType="num">
                                      <p:cBhvr>
                                        <p:cTn id="92" dur="1000" fill="hold"/>
                                        <p:tgtEl>
                                          <p:spTgt spid="86"/>
                                        </p:tgtEl>
                                        <p:attrNameLst>
                                          <p:attrName>ppt_x</p:attrName>
                                        </p:attrNameLst>
                                      </p:cBhvr>
                                      <p:tavLst>
                                        <p:tav tm="0">
                                          <p:val>
                                            <p:strVal val="#ppt_x"/>
                                          </p:val>
                                        </p:tav>
                                        <p:tav tm="100000">
                                          <p:val>
                                            <p:strVal val="#ppt_x"/>
                                          </p:val>
                                        </p:tav>
                                      </p:tavLst>
                                    </p:anim>
                                    <p:anim calcmode="lin" valueType="num">
                                      <p:cBhvr>
                                        <p:cTn id="93" dur="1000" fill="hold"/>
                                        <p:tgtEl>
                                          <p:spTgt spid="86"/>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1000"/>
                                        <p:tgtEl>
                                          <p:spTgt spid="87"/>
                                        </p:tgtEl>
                                      </p:cBhvr>
                                    </p:animEffect>
                                    <p:anim calcmode="lin" valueType="num">
                                      <p:cBhvr>
                                        <p:cTn id="97" dur="1000" fill="hold"/>
                                        <p:tgtEl>
                                          <p:spTgt spid="87"/>
                                        </p:tgtEl>
                                        <p:attrNameLst>
                                          <p:attrName>ppt_x</p:attrName>
                                        </p:attrNameLst>
                                      </p:cBhvr>
                                      <p:tavLst>
                                        <p:tav tm="0">
                                          <p:val>
                                            <p:strVal val="#ppt_x"/>
                                          </p:val>
                                        </p:tav>
                                        <p:tav tm="100000">
                                          <p:val>
                                            <p:strVal val="#ppt_x"/>
                                          </p:val>
                                        </p:tav>
                                      </p:tavLst>
                                    </p:anim>
                                    <p:anim calcmode="lin" valueType="num">
                                      <p:cBhvr>
                                        <p:cTn id="98"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1000"/>
                                        <p:tgtEl>
                                          <p:spTgt spid="66"/>
                                        </p:tgtEl>
                                      </p:cBhvr>
                                    </p:animEffect>
                                    <p:anim calcmode="lin" valueType="num">
                                      <p:cBhvr>
                                        <p:cTn id="104" dur="1000" fill="hold"/>
                                        <p:tgtEl>
                                          <p:spTgt spid="66"/>
                                        </p:tgtEl>
                                        <p:attrNameLst>
                                          <p:attrName>ppt_x</p:attrName>
                                        </p:attrNameLst>
                                      </p:cBhvr>
                                      <p:tavLst>
                                        <p:tav tm="0">
                                          <p:val>
                                            <p:strVal val="#ppt_x"/>
                                          </p:val>
                                        </p:tav>
                                        <p:tav tm="100000">
                                          <p:val>
                                            <p:strVal val="#ppt_x"/>
                                          </p:val>
                                        </p:tav>
                                      </p:tavLst>
                                    </p:anim>
                                    <p:anim calcmode="lin" valueType="num">
                                      <p:cBhvr>
                                        <p:cTn id="105" dur="1000" fill="hold"/>
                                        <p:tgtEl>
                                          <p:spTgt spid="66"/>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1000"/>
                                        <p:tgtEl>
                                          <p:spTgt spid="64"/>
                                        </p:tgtEl>
                                      </p:cBhvr>
                                    </p:animEffect>
                                    <p:anim calcmode="lin" valueType="num">
                                      <p:cBhvr>
                                        <p:cTn id="109" dur="1000" fill="hold"/>
                                        <p:tgtEl>
                                          <p:spTgt spid="64"/>
                                        </p:tgtEl>
                                        <p:attrNameLst>
                                          <p:attrName>ppt_x</p:attrName>
                                        </p:attrNameLst>
                                      </p:cBhvr>
                                      <p:tavLst>
                                        <p:tav tm="0">
                                          <p:val>
                                            <p:strVal val="#ppt_x"/>
                                          </p:val>
                                        </p:tav>
                                        <p:tav tm="100000">
                                          <p:val>
                                            <p:strVal val="#ppt_x"/>
                                          </p:val>
                                        </p:tav>
                                      </p:tavLst>
                                    </p:anim>
                                    <p:anim calcmode="lin" valueType="num">
                                      <p:cBhvr>
                                        <p:cTn id="11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1000"/>
                                        <p:tgtEl>
                                          <p:spTgt spid="49"/>
                                        </p:tgtEl>
                                      </p:cBhvr>
                                    </p:animEffect>
                                    <p:set>
                                      <p:cBhvr>
                                        <p:cTn id="115" dur="1" fill="hold">
                                          <p:stCondLst>
                                            <p:cond delay="999"/>
                                          </p:stCondLst>
                                        </p:cTn>
                                        <p:tgtEl>
                                          <p:spTgt spid="49"/>
                                        </p:tgtEl>
                                        <p:attrNameLst>
                                          <p:attrName>style.visibility</p:attrName>
                                        </p:attrNameLst>
                                      </p:cBhvr>
                                      <p:to>
                                        <p:strVal val="hidden"/>
                                      </p:to>
                                    </p:set>
                                  </p:childTnLst>
                                </p:cTn>
                              </p:par>
                              <p:par>
                                <p:cTn id="116" presetID="42" presetClass="entr" presetSubtype="0" fill="hold" grpId="0" nodeType="withEffect">
                                  <p:stCondLst>
                                    <p:cond delay="0"/>
                                  </p:stCondLst>
                                  <p:childTnLst>
                                    <p:set>
                                      <p:cBhvr>
                                        <p:cTn id="117" dur="1" fill="hold">
                                          <p:stCondLst>
                                            <p:cond delay="0"/>
                                          </p:stCondLst>
                                        </p:cTn>
                                        <p:tgtEl>
                                          <p:spTgt spid="67"/>
                                        </p:tgtEl>
                                        <p:attrNameLst>
                                          <p:attrName>style.visibility</p:attrName>
                                        </p:attrNameLst>
                                      </p:cBhvr>
                                      <p:to>
                                        <p:strVal val="visible"/>
                                      </p:to>
                                    </p:set>
                                    <p:animEffect transition="in" filter="fade">
                                      <p:cBhvr>
                                        <p:cTn id="118" dur="1000"/>
                                        <p:tgtEl>
                                          <p:spTgt spid="67"/>
                                        </p:tgtEl>
                                      </p:cBhvr>
                                    </p:animEffect>
                                    <p:anim calcmode="lin" valueType="num">
                                      <p:cBhvr>
                                        <p:cTn id="119" dur="1000" fill="hold"/>
                                        <p:tgtEl>
                                          <p:spTgt spid="67"/>
                                        </p:tgtEl>
                                        <p:attrNameLst>
                                          <p:attrName>ppt_x</p:attrName>
                                        </p:attrNameLst>
                                      </p:cBhvr>
                                      <p:tavLst>
                                        <p:tav tm="0">
                                          <p:val>
                                            <p:strVal val="#ppt_x"/>
                                          </p:val>
                                        </p:tav>
                                        <p:tav tm="100000">
                                          <p:val>
                                            <p:strVal val="#ppt_x"/>
                                          </p:val>
                                        </p:tav>
                                      </p:tavLst>
                                    </p:anim>
                                    <p:anim calcmode="lin" valueType="num">
                                      <p:cBhvr>
                                        <p:cTn id="120" dur="1000" fill="hold"/>
                                        <p:tgtEl>
                                          <p:spTgt spid="67"/>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1000"/>
                                        <p:tgtEl>
                                          <p:spTgt spid="88"/>
                                        </p:tgtEl>
                                      </p:cBhvr>
                                    </p:animEffect>
                                    <p:anim calcmode="lin" valueType="num">
                                      <p:cBhvr>
                                        <p:cTn id="124" dur="1000" fill="hold"/>
                                        <p:tgtEl>
                                          <p:spTgt spid="88"/>
                                        </p:tgtEl>
                                        <p:attrNameLst>
                                          <p:attrName>ppt_x</p:attrName>
                                        </p:attrNameLst>
                                      </p:cBhvr>
                                      <p:tavLst>
                                        <p:tav tm="0">
                                          <p:val>
                                            <p:strVal val="#ppt_x"/>
                                          </p:val>
                                        </p:tav>
                                        <p:tav tm="100000">
                                          <p:val>
                                            <p:strVal val="#ppt_x"/>
                                          </p:val>
                                        </p:tav>
                                      </p:tavLst>
                                    </p:anim>
                                    <p:anim calcmode="lin" valueType="num">
                                      <p:cBhvr>
                                        <p:cTn id="125" dur="1000" fill="hold"/>
                                        <p:tgtEl>
                                          <p:spTgt spid="88"/>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71"/>
                                        </p:tgtEl>
                                        <p:attrNameLst>
                                          <p:attrName>style.visibility</p:attrName>
                                        </p:attrNameLst>
                                      </p:cBhvr>
                                      <p:to>
                                        <p:strVal val="visible"/>
                                      </p:to>
                                    </p:set>
                                    <p:animEffect transition="in" filter="fade">
                                      <p:cBhvr>
                                        <p:cTn id="128" dur="1000"/>
                                        <p:tgtEl>
                                          <p:spTgt spid="71"/>
                                        </p:tgtEl>
                                      </p:cBhvr>
                                    </p:animEffect>
                                    <p:anim calcmode="lin" valueType="num">
                                      <p:cBhvr>
                                        <p:cTn id="129" dur="1000" fill="hold"/>
                                        <p:tgtEl>
                                          <p:spTgt spid="71"/>
                                        </p:tgtEl>
                                        <p:attrNameLst>
                                          <p:attrName>ppt_x</p:attrName>
                                        </p:attrNameLst>
                                      </p:cBhvr>
                                      <p:tavLst>
                                        <p:tav tm="0">
                                          <p:val>
                                            <p:strVal val="#ppt_x"/>
                                          </p:val>
                                        </p:tav>
                                        <p:tav tm="100000">
                                          <p:val>
                                            <p:strVal val="#ppt_x"/>
                                          </p:val>
                                        </p:tav>
                                      </p:tavLst>
                                    </p:anim>
                                    <p:anim calcmode="lin" valueType="num">
                                      <p:cBhvr>
                                        <p:cTn id="130" dur="1000" fill="hold"/>
                                        <p:tgtEl>
                                          <p:spTgt spid="71"/>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72"/>
                                        </p:tgtEl>
                                        <p:attrNameLst>
                                          <p:attrName>style.visibility</p:attrName>
                                        </p:attrNameLst>
                                      </p:cBhvr>
                                      <p:to>
                                        <p:strVal val="visible"/>
                                      </p:to>
                                    </p:set>
                                    <p:animEffect transition="in" filter="fade">
                                      <p:cBhvr>
                                        <p:cTn id="133" dur="1000"/>
                                        <p:tgtEl>
                                          <p:spTgt spid="72"/>
                                        </p:tgtEl>
                                      </p:cBhvr>
                                    </p:animEffect>
                                    <p:anim calcmode="lin" valueType="num">
                                      <p:cBhvr>
                                        <p:cTn id="134" dur="1000" fill="hold"/>
                                        <p:tgtEl>
                                          <p:spTgt spid="72"/>
                                        </p:tgtEl>
                                        <p:attrNameLst>
                                          <p:attrName>ppt_x</p:attrName>
                                        </p:attrNameLst>
                                      </p:cBhvr>
                                      <p:tavLst>
                                        <p:tav tm="0">
                                          <p:val>
                                            <p:strVal val="#ppt_x"/>
                                          </p:val>
                                        </p:tav>
                                        <p:tav tm="100000">
                                          <p:val>
                                            <p:strVal val="#ppt_x"/>
                                          </p:val>
                                        </p:tav>
                                      </p:tavLst>
                                    </p:anim>
                                    <p:anim calcmode="lin" valueType="num">
                                      <p:cBhvr>
                                        <p:cTn id="135" dur="1000" fill="hold"/>
                                        <p:tgtEl>
                                          <p:spTgt spid="72"/>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73"/>
                                        </p:tgtEl>
                                        <p:attrNameLst>
                                          <p:attrName>style.visibility</p:attrName>
                                        </p:attrNameLst>
                                      </p:cBhvr>
                                      <p:to>
                                        <p:strVal val="visible"/>
                                      </p:to>
                                    </p:set>
                                    <p:animEffect transition="in" filter="fade">
                                      <p:cBhvr>
                                        <p:cTn id="139" dur="1000"/>
                                        <p:tgtEl>
                                          <p:spTgt spid="73"/>
                                        </p:tgtEl>
                                      </p:cBhvr>
                                    </p:animEffect>
                                    <p:anim calcmode="lin" valueType="num">
                                      <p:cBhvr>
                                        <p:cTn id="140" dur="1000" fill="hold"/>
                                        <p:tgtEl>
                                          <p:spTgt spid="73"/>
                                        </p:tgtEl>
                                        <p:attrNameLst>
                                          <p:attrName>ppt_x</p:attrName>
                                        </p:attrNameLst>
                                      </p:cBhvr>
                                      <p:tavLst>
                                        <p:tav tm="0">
                                          <p:val>
                                            <p:strVal val="#ppt_x"/>
                                          </p:val>
                                        </p:tav>
                                        <p:tav tm="100000">
                                          <p:val>
                                            <p:strVal val="#ppt_x"/>
                                          </p:val>
                                        </p:tav>
                                      </p:tavLst>
                                    </p:anim>
                                    <p:anim calcmode="lin" valueType="num">
                                      <p:cBhvr>
                                        <p:cTn id="14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1" nodeType="clickEffect">
                                  <p:stCondLst>
                                    <p:cond delay="0"/>
                                  </p:stCondLst>
                                  <p:childTnLst>
                                    <p:animEffect transition="out" filter="fade">
                                      <p:cBhvr>
                                        <p:cTn id="145" dur="1000"/>
                                        <p:tgtEl>
                                          <p:spTgt spid="73"/>
                                        </p:tgtEl>
                                      </p:cBhvr>
                                    </p:animEffect>
                                    <p:set>
                                      <p:cBhvr>
                                        <p:cTn id="146" dur="1" fill="hold">
                                          <p:stCondLst>
                                            <p:cond delay="999"/>
                                          </p:stCondLst>
                                        </p:cTn>
                                        <p:tgtEl>
                                          <p:spTgt spid="73"/>
                                        </p:tgtEl>
                                        <p:attrNameLst>
                                          <p:attrName>style.visibility</p:attrName>
                                        </p:attrNameLst>
                                      </p:cBhvr>
                                      <p:to>
                                        <p:strVal val="hidden"/>
                                      </p:to>
                                    </p:set>
                                  </p:childTnLst>
                                </p:cTn>
                              </p:par>
                              <p:par>
                                <p:cTn id="147" presetID="42" presetClass="entr" presetSubtype="0" fill="hold" grpId="0" nodeType="withEffect">
                                  <p:stCondLst>
                                    <p:cond delay="0"/>
                                  </p:stCondLst>
                                  <p:childTnLst>
                                    <p:set>
                                      <p:cBhvr>
                                        <p:cTn id="148" dur="1" fill="hold">
                                          <p:stCondLst>
                                            <p:cond delay="0"/>
                                          </p:stCondLst>
                                        </p:cTn>
                                        <p:tgtEl>
                                          <p:spTgt spid="76"/>
                                        </p:tgtEl>
                                        <p:attrNameLst>
                                          <p:attrName>style.visibility</p:attrName>
                                        </p:attrNameLst>
                                      </p:cBhvr>
                                      <p:to>
                                        <p:strVal val="visible"/>
                                      </p:to>
                                    </p:set>
                                    <p:animEffect transition="in" filter="fade">
                                      <p:cBhvr>
                                        <p:cTn id="149" dur="1000"/>
                                        <p:tgtEl>
                                          <p:spTgt spid="76"/>
                                        </p:tgtEl>
                                      </p:cBhvr>
                                    </p:animEffect>
                                    <p:anim calcmode="lin" valueType="num">
                                      <p:cBhvr>
                                        <p:cTn id="150" dur="1000" fill="hold"/>
                                        <p:tgtEl>
                                          <p:spTgt spid="76"/>
                                        </p:tgtEl>
                                        <p:attrNameLst>
                                          <p:attrName>ppt_x</p:attrName>
                                        </p:attrNameLst>
                                      </p:cBhvr>
                                      <p:tavLst>
                                        <p:tav tm="0">
                                          <p:val>
                                            <p:strVal val="#ppt_x"/>
                                          </p:val>
                                        </p:tav>
                                        <p:tav tm="100000">
                                          <p:val>
                                            <p:strVal val="#ppt_x"/>
                                          </p:val>
                                        </p:tav>
                                      </p:tavLst>
                                    </p:anim>
                                    <p:anim calcmode="lin" valueType="num">
                                      <p:cBhvr>
                                        <p:cTn id="151" dur="1000" fill="hold"/>
                                        <p:tgtEl>
                                          <p:spTgt spid="76"/>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91"/>
                                        </p:tgtEl>
                                        <p:attrNameLst>
                                          <p:attrName>style.visibility</p:attrName>
                                        </p:attrNameLst>
                                      </p:cBhvr>
                                      <p:to>
                                        <p:strVal val="visible"/>
                                      </p:to>
                                    </p:set>
                                    <p:animEffect transition="in" filter="fade">
                                      <p:cBhvr>
                                        <p:cTn id="154" dur="1000"/>
                                        <p:tgtEl>
                                          <p:spTgt spid="91"/>
                                        </p:tgtEl>
                                      </p:cBhvr>
                                    </p:animEffect>
                                    <p:anim calcmode="lin" valueType="num">
                                      <p:cBhvr>
                                        <p:cTn id="155" dur="1000" fill="hold"/>
                                        <p:tgtEl>
                                          <p:spTgt spid="91"/>
                                        </p:tgtEl>
                                        <p:attrNameLst>
                                          <p:attrName>ppt_x</p:attrName>
                                        </p:attrNameLst>
                                      </p:cBhvr>
                                      <p:tavLst>
                                        <p:tav tm="0">
                                          <p:val>
                                            <p:strVal val="#ppt_x"/>
                                          </p:val>
                                        </p:tav>
                                        <p:tav tm="100000">
                                          <p:val>
                                            <p:strVal val="#ppt_x"/>
                                          </p:val>
                                        </p:tav>
                                      </p:tavLst>
                                    </p:anim>
                                    <p:anim calcmode="lin" valueType="num">
                                      <p:cBhvr>
                                        <p:cTn id="156" dur="1000" fill="hold"/>
                                        <p:tgtEl>
                                          <p:spTgt spid="91"/>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78"/>
                                        </p:tgtEl>
                                        <p:attrNameLst>
                                          <p:attrName>style.visibility</p:attrName>
                                        </p:attrNameLst>
                                      </p:cBhvr>
                                      <p:to>
                                        <p:strVal val="visible"/>
                                      </p:to>
                                    </p:set>
                                    <p:animEffect transition="in" filter="fade">
                                      <p:cBhvr>
                                        <p:cTn id="159" dur="1000"/>
                                        <p:tgtEl>
                                          <p:spTgt spid="78"/>
                                        </p:tgtEl>
                                      </p:cBhvr>
                                    </p:animEffect>
                                    <p:anim calcmode="lin" valueType="num">
                                      <p:cBhvr>
                                        <p:cTn id="160" dur="1000" fill="hold"/>
                                        <p:tgtEl>
                                          <p:spTgt spid="78"/>
                                        </p:tgtEl>
                                        <p:attrNameLst>
                                          <p:attrName>ppt_x</p:attrName>
                                        </p:attrNameLst>
                                      </p:cBhvr>
                                      <p:tavLst>
                                        <p:tav tm="0">
                                          <p:val>
                                            <p:strVal val="#ppt_x"/>
                                          </p:val>
                                        </p:tav>
                                        <p:tav tm="100000">
                                          <p:val>
                                            <p:strVal val="#ppt_x"/>
                                          </p:val>
                                        </p:tav>
                                      </p:tavLst>
                                    </p:anim>
                                    <p:anim calcmode="lin" valueType="num">
                                      <p:cBhvr>
                                        <p:cTn id="161" dur="1000" fill="hold"/>
                                        <p:tgtEl>
                                          <p:spTgt spid="78"/>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1000"/>
                                        <p:tgtEl>
                                          <p:spTgt spid="81"/>
                                        </p:tgtEl>
                                      </p:cBhvr>
                                    </p:animEffect>
                                    <p:anim calcmode="lin" valueType="num">
                                      <p:cBhvr>
                                        <p:cTn id="165" dur="1000" fill="hold"/>
                                        <p:tgtEl>
                                          <p:spTgt spid="81"/>
                                        </p:tgtEl>
                                        <p:attrNameLst>
                                          <p:attrName>ppt_x</p:attrName>
                                        </p:attrNameLst>
                                      </p:cBhvr>
                                      <p:tavLst>
                                        <p:tav tm="0">
                                          <p:val>
                                            <p:strVal val="#ppt_x"/>
                                          </p:val>
                                        </p:tav>
                                        <p:tav tm="100000">
                                          <p:val>
                                            <p:strVal val="#ppt_x"/>
                                          </p:val>
                                        </p:tav>
                                      </p:tavLst>
                                    </p:anim>
                                    <p:anim calcmode="lin" valueType="num">
                                      <p:cBhvr>
                                        <p:cTn id="166" dur="1000" fill="hold"/>
                                        <p:tgtEl>
                                          <p:spTgt spid="81"/>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fade">
                                      <p:cBhvr>
                                        <p:cTn id="169" dur="1000"/>
                                        <p:tgtEl>
                                          <p:spTgt spid="82"/>
                                        </p:tgtEl>
                                      </p:cBhvr>
                                    </p:animEffect>
                                    <p:anim calcmode="lin" valueType="num">
                                      <p:cBhvr>
                                        <p:cTn id="170" dur="1000" fill="hold"/>
                                        <p:tgtEl>
                                          <p:spTgt spid="82"/>
                                        </p:tgtEl>
                                        <p:attrNameLst>
                                          <p:attrName>ppt_x</p:attrName>
                                        </p:attrNameLst>
                                      </p:cBhvr>
                                      <p:tavLst>
                                        <p:tav tm="0">
                                          <p:val>
                                            <p:strVal val="#ppt_x"/>
                                          </p:val>
                                        </p:tav>
                                        <p:tav tm="100000">
                                          <p:val>
                                            <p:strVal val="#ppt_x"/>
                                          </p:val>
                                        </p:tav>
                                      </p:tavLst>
                                    </p:anim>
                                    <p:anim calcmode="lin" valueType="num">
                                      <p:cBhvr>
                                        <p:cTn id="171"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3" grpId="0"/>
      <p:bldP spid="36" grpId="0"/>
      <p:bldP spid="42" grpId="0"/>
      <p:bldP spid="48" grpId="0" animBg="1"/>
      <p:bldP spid="48" grpId="1" animBg="1"/>
      <p:bldP spid="49" grpId="0" animBg="1"/>
      <p:bldP spid="49" grpId="1" animBg="1"/>
      <p:bldP spid="51" grpId="0"/>
      <p:bldP spid="54" grpId="0"/>
      <p:bldP spid="56" grpId="1"/>
      <p:bldP spid="58" grpId="0"/>
      <p:bldP spid="64" grpId="0"/>
      <p:bldP spid="66" grpId="0"/>
      <p:bldP spid="67" grpId="0" animBg="1"/>
      <p:bldP spid="71" grpId="0"/>
      <p:bldP spid="72" grpId="0"/>
      <p:bldP spid="73" grpId="0" animBg="1"/>
      <p:bldP spid="73" grpId="1" animBg="1"/>
      <p:bldP spid="76" grpId="0"/>
      <p:bldP spid="78" grpId="0"/>
      <p:bldP spid="81" grpId="0" animBg="1"/>
      <p:bldP spid="82" grpId="0" animBg="1"/>
      <p:bldP spid="80" grpId="0"/>
      <p:bldP spid="83" grpId="0"/>
      <p:bldP spid="84" grpId="0"/>
      <p:bldP spid="86" grpId="0"/>
      <p:bldP spid="87" grpId="0"/>
      <p:bldP spid="88" grpId="0"/>
      <p:bldP spid="90" grpId="0"/>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32" y="0"/>
            <a:ext cx="9120792" cy="6858000"/>
          </a:xfrm>
          <a:prstGeom prst="rect">
            <a:avLst/>
          </a:prstGeom>
          <a:solidFill>
            <a:schemeClr val="accent3">
              <a:lumMod val="20000"/>
              <a:lumOff val="80000"/>
            </a:schemeClr>
          </a:solidFill>
          <a:ln>
            <a:solidFill>
              <a:schemeClr val="accent4">
                <a:lumMod val="75000"/>
              </a:schemeClr>
            </a:solidFill>
          </a:ln>
          <a:scene3d>
            <a:camera prst="orthographicFront"/>
            <a:lightRig rig="flat" dir="t"/>
          </a:scene3d>
          <a:sp3d prstMaterial="plastic">
            <a:bevelT w="120900" h="88900"/>
            <a:bevelB w="88900" h="31750" prst="angle"/>
          </a:sp3d>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6" name="Ruban courbé vers le haut 7"/>
          <p:cNvSpPr/>
          <p:nvPr/>
        </p:nvSpPr>
        <p:spPr>
          <a:xfrm>
            <a:off x="2214546" y="571480"/>
            <a:ext cx="5214974" cy="642942"/>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ASPECTS EMBRYOLOGIQUES</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cxnSp>
        <p:nvCxnSpPr>
          <p:cNvPr id="47" name="Straight Connector 46"/>
          <p:cNvCxnSpPr/>
          <p:nvPr/>
        </p:nvCxnSpPr>
        <p:spPr>
          <a:xfrm rot="10800000">
            <a:off x="0" y="6357958"/>
            <a:ext cx="9144000" cy="1588"/>
          </a:xfrm>
          <a:prstGeom prst="line">
            <a:avLst/>
          </a:prstGeom>
          <a:ln>
            <a:solidFill>
              <a:srgbClr val="0070C0"/>
            </a:solidFill>
          </a:ln>
        </p:spPr>
        <p:style>
          <a:lnRef idx="1">
            <a:schemeClr val="accent6"/>
          </a:lnRef>
          <a:fillRef idx="0">
            <a:schemeClr val="accent6"/>
          </a:fillRef>
          <a:effectRef idx="0">
            <a:schemeClr val="accent6"/>
          </a:effectRef>
          <a:fontRef idx="minor">
            <a:schemeClr val="tx1"/>
          </a:fontRef>
        </p:style>
      </p:cxnSp>
      <p:sp>
        <p:nvSpPr>
          <p:cNvPr id="48" name="Rectangle 47"/>
          <p:cNvSpPr/>
          <p:nvPr/>
        </p:nvSpPr>
        <p:spPr>
          <a:xfrm>
            <a:off x="2857488" y="6396335"/>
            <a:ext cx="3289683" cy="46166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20j    :   (</a:t>
            </a:r>
            <a:r>
              <a:rPr lang="fr-FR" sz="2400" dirty="0" err="1" smtClean="0">
                <a:ln w="18415" cmpd="sng">
                  <a:solidFill>
                    <a:srgbClr val="FF0066"/>
                  </a:solidFill>
                  <a:prstDash val="solid"/>
                </a:ln>
                <a:solidFill>
                  <a:srgbClr val="FF0066"/>
                </a:solidFill>
                <a:latin typeface="Cambria" pitchFamily="18" charset="0"/>
              </a:rPr>
              <a:t>Agopian</a:t>
            </a:r>
            <a:r>
              <a:rPr lang="fr-FR" sz="2400" dirty="0" smtClean="0">
                <a:ln w="18415" cmpd="sng">
                  <a:solidFill>
                    <a:srgbClr val="FF0066"/>
                  </a:solidFill>
                  <a:prstDash val="solid"/>
                </a:ln>
                <a:solidFill>
                  <a:srgbClr val="FF0066"/>
                </a:solidFill>
                <a:latin typeface="Cambria" pitchFamily="18" charset="0"/>
              </a:rPr>
              <a:t>, 2013)</a:t>
            </a:r>
            <a:endParaRPr lang="fr-FR" sz="2400" dirty="0">
              <a:ln w="18415" cmpd="sng">
                <a:solidFill>
                  <a:srgbClr val="FF0066"/>
                </a:solidFill>
                <a:prstDash val="solid"/>
              </a:ln>
              <a:solidFill>
                <a:srgbClr val="FF0066"/>
              </a:solidFill>
            </a:endParaRPr>
          </a:p>
        </p:txBody>
      </p:sp>
      <p:sp>
        <p:nvSpPr>
          <p:cNvPr id="49" name="Rectangle 48"/>
          <p:cNvSpPr/>
          <p:nvPr/>
        </p:nvSpPr>
        <p:spPr>
          <a:xfrm>
            <a:off x="3214678" y="6396335"/>
            <a:ext cx="3208314" cy="461665"/>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22-50j   (Gasser, 2006).</a:t>
            </a:r>
          </a:p>
        </p:txBody>
      </p:sp>
      <p:sp>
        <p:nvSpPr>
          <p:cNvPr id="67" name="Rectangle 66"/>
          <p:cNvSpPr/>
          <p:nvPr/>
        </p:nvSpPr>
        <p:spPr>
          <a:xfrm>
            <a:off x="2786050" y="6396335"/>
            <a:ext cx="4327467" cy="46166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a:spAutoFit/>
          </a:bodyPr>
          <a:lstStyle/>
          <a:p>
            <a:r>
              <a:rPr lang="fr-FR" sz="2400" dirty="0" smtClean="0">
                <a:ln w="18415" cmpd="sng">
                  <a:solidFill>
                    <a:srgbClr val="FF0066"/>
                  </a:solidFill>
                  <a:prstDash val="solid"/>
                </a:ln>
                <a:solidFill>
                  <a:srgbClr val="FF0066"/>
                </a:solidFill>
                <a:latin typeface="Cambria" pitchFamily="18" charset="0"/>
              </a:rPr>
              <a:t>50j –5 mois (</a:t>
            </a:r>
            <a:r>
              <a:rPr lang="fr-FR" sz="2400" dirty="0" err="1" smtClean="0">
                <a:ln w="18415" cmpd="sng">
                  <a:solidFill>
                    <a:srgbClr val="FF0066"/>
                  </a:solidFill>
                  <a:prstDash val="solid"/>
                </a:ln>
                <a:solidFill>
                  <a:srgbClr val="FF0066"/>
                </a:solidFill>
                <a:latin typeface="Cambria" pitchFamily="18" charset="0"/>
              </a:rPr>
              <a:t>Tavergnier</a:t>
            </a:r>
            <a:r>
              <a:rPr lang="fr-FR" sz="2400" dirty="0" smtClean="0">
                <a:ln w="18415" cmpd="sng">
                  <a:solidFill>
                    <a:srgbClr val="FF0066"/>
                  </a:solidFill>
                  <a:prstDash val="solid"/>
                </a:ln>
                <a:solidFill>
                  <a:srgbClr val="FF0066"/>
                </a:solidFill>
                <a:latin typeface="Cambria" pitchFamily="18" charset="0"/>
              </a:rPr>
              <a:t>, 2013). </a:t>
            </a:r>
          </a:p>
        </p:txBody>
      </p:sp>
      <p:pic>
        <p:nvPicPr>
          <p:cNvPr id="88066" name="Picture 2"/>
          <p:cNvPicPr>
            <a:picLocks noChangeAspect="1" noChangeArrowheads="1"/>
          </p:cNvPicPr>
          <p:nvPr/>
        </p:nvPicPr>
        <p:blipFill>
          <a:blip r:embed="rId4">
            <a:clrChange>
              <a:clrFrom>
                <a:srgbClr val="FEFEFE"/>
              </a:clrFrom>
              <a:clrTo>
                <a:srgbClr val="FEFEFE">
                  <a:alpha val="0"/>
                </a:srgbClr>
              </a:clrTo>
            </a:clrChange>
            <a:lum contrast="20000"/>
          </a:blip>
          <a:srcRect/>
          <a:stretch>
            <a:fillRect/>
          </a:stretch>
        </p:blipFill>
        <p:spPr bwMode="auto">
          <a:xfrm>
            <a:off x="0" y="2336482"/>
            <a:ext cx="9144000" cy="1806898"/>
          </a:xfrm>
          <a:prstGeom prst="rect">
            <a:avLst/>
          </a:prstGeom>
          <a:noFill/>
          <a:ln w="9525">
            <a:noFill/>
            <a:miter lim="800000"/>
            <a:headEnd/>
            <a:tailEnd/>
          </a:ln>
          <a:effectLst/>
        </p:spPr>
      </p:pic>
      <p:sp>
        <p:nvSpPr>
          <p:cNvPr id="80" name="Flèche droite 19"/>
          <p:cNvSpPr/>
          <p:nvPr/>
        </p:nvSpPr>
        <p:spPr>
          <a:xfrm>
            <a:off x="4167043"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84" name="Flèche droite 19"/>
          <p:cNvSpPr/>
          <p:nvPr/>
        </p:nvSpPr>
        <p:spPr>
          <a:xfrm>
            <a:off x="5667241"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85" name="Flèche droite 19"/>
          <p:cNvSpPr/>
          <p:nvPr/>
        </p:nvSpPr>
        <p:spPr>
          <a:xfrm>
            <a:off x="4952861"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87" name="Flèche droite 19"/>
          <p:cNvSpPr/>
          <p:nvPr/>
        </p:nvSpPr>
        <p:spPr>
          <a:xfrm>
            <a:off x="7096001"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88" name="Flèche droite 19"/>
          <p:cNvSpPr/>
          <p:nvPr/>
        </p:nvSpPr>
        <p:spPr>
          <a:xfrm>
            <a:off x="6381621"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89" name="Flèche droite 19"/>
          <p:cNvSpPr/>
          <p:nvPr/>
        </p:nvSpPr>
        <p:spPr>
          <a:xfrm>
            <a:off x="7810381" y="3357562"/>
            <a:ext cx="642942" cy="14287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cxnSp>
        <p:nvCxnSpPr>
          <p:cNvPr id="90" name="Connecteur droit 42"/>
          <p:cNvCxnSpPr/>
          <p:nvPr/>
        </p:nvCxnSpPr>
        <p:spPr>
          <a:xfrm rot="5400000">
            <a:off x="7989373" y="3250008"/>
            <a:ext cx="357984" cy="1588"/>
          </a:xfrm>
          <a:prstGeom prst="line">
            <a:avLst/>
          </a:prstGeom>
          <a:ln>
            <a:prstDash val="sysDash"/>
          </a:ln>
        </p:spPr>
        <p:style>
          <a:lnRef idx="3">
            <a:schemeClr val="accent5"/>
          </a:lnRef>
          <a:fillRef idx="0">
            <a:schemeClr val="accent5"/>
          </a:fillRef>
          <a:effectRef idx="2">
            <a:schemeClr val="accent5"/>
          </a:effectRef>
          <a:fontRef idx="minor">
            <a:schemeClr val="tx1"/>
          </a:fontRef>
        </p:style>
      </p:cxnSp>
      <p:sp>
        <p:nvSpPr>
          <p:cNvPr id="91" name="ZoneTexte 22"/>
          <p:cNvSpPr txBox="1"/>
          <p:nvPr/>
        </p:nvSpPr>
        <p:spPr>
          <a:xfrm>
            <a:off x="7786710" y="3500438"/>
            <a:ext cx="841898" cy="369332"/>
          </a:xfrm>
          <a:prstGeom prst="rect">
            <a:avLst/>
          </a:prstGeom>
          <a:noFill/>
        </p:spPr>
        <p:txBody>
          <a:bodyPr wrap="none" rtlCol="0">
            <a:spAutoFit/>
          </a:bodyPr>
          <a:lstStyle/>
          <a:p>
            <a:pPr algn="ctr"/>
            <a:r>
              <a:rPr lang="fr-FR" dirty="0" smtClean="0">
                <a:latin typeface="Cambria" pitchFamily="18" charset="0"/>
              </a:rPr>
              <a:t>5 mois</a:t>
            </a:r>
          </a:p>
        </p:txBody>
      </p:sp>
      <p:sp>
        <p:nvSpPr>
          <p:cNvPr id="92" name="Rectangle 91"/>
          <p:cNvSpPr/>
          <p:nvPr/>
        </p:nvSpPr>
        <p:spPr>
          <a:xfrm>
            <a:off x="7572396" y="2548590"/>
            <a:ext cx="1190775" cy="523220"/>
          </a:xfrm>
          <a:prstGeom prst="rect">
            <a:avLst/>
          </a:prstGeom>
        </p:spPr>
        <p:txBody>
          <a:bodyPr wrap="none">
            <a:spAutoFit/>
          </a:bodyPr>
          <a:lstStyle/>
          <a:p>
            <a:pPr algn="ctr"/>
            <a:r>
              <a:rPr lang="fr-FR" sz="1400" dirty="0" smtClean="0">
                <a:latin typeface="Cambria" pitchFamily="18" charset="0"/>
              </a:rPr>
              <a:t>Thyroïde </a:t>
            </a:r>
          </a:p>
          <a:p>
            <a:pPr algn="ctr"/>
            <a:r>
              <a:rPr lang="fr-FR" sz="1400" dirty="0" smtClean="0">
                <a:latin typeface="Cambria" pitchFamily="18" charset="0"/>
              </a:rPr>
              <a:t>fonctionnelle</a:t>
            </a:r>
          </a:p>
        </p:txBody>
      </p:sp>
      <p:sp>
        <p:nvSpPr>
          <p:cNvPr id="93" name="Rectangle 92"/>
          <p:cNvSpPr/>
          <p:nvPr/>
        </p:nvSpPr>
        <p:spPr>
          <a:xfrm>
            <a:off x="2285984" y="4286256"/>
            <a:ext cx="4929222"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dirty="0" smtClean="0">
                <a:ln w="18415" cmpd="sng">
                  <a:solidFill>
                    <a:schemeClr val="tx1"/>
                  </a:solidFill>
                  <a:prstDash val="solid"/>
                </a:ln>
                <a:solidFill>
                  <a:schemeClr val="tx1"/>
                </a:solidFill>
                <a:latin typeface="Cambria" pitchFamily="18" charset="0"/>
              </a:rPr>
              <a:t> 5</a:t>
            </a:r>
            <a:r>
              <a:rPr lang="fr-FR" baseline="30000" dirty="0" smtClean="0">
                <a:ln w="18415" cmpd="sng">
                  <a:solidFill>
                    <a:schemeClr val="tx1"/>
                  </a:solidFill>
                  <a:prstDash val="solid"/>
                </a:ln>
                <a:solidFill>
                  <a:schemeClr val="tx1"/>
                </a:solidFill>
                <a:latin typeface="Cambria" pitchFamily="18" charset="0"/>
              </a:rPr>
              <a:t>ème</a:t>
            </a:r>
            <a:r>
              <a:rPr lang="fr-FR" dirty="0" smtClean="0">
                <a:ln w="18415" cmpd="sng">
                  <a:solidFill>
                    <a:schemeClr val="tx1"/>
                  </a:solidFill>
                  <a:prstDash val="solid"/>
                </a:ln>
                <a:solidFill>
                  <a:schemeClr val="tx1"/>
                </a:solidFill>
                <a:latin typeface="Cambria" pitchFamily="18" charset="0"/>
              </a:rPr>
              <a:t> mois (23</a:t>
            </a:r>
            <a:r>
              <a:rPr lang="fr-FR" baseline="30000" dirty="0" smtClean="0">
                <a:ln w="18415" cmpd="sng">
                  <a:solidFill>
                    <a:schemeClr val="tx1"/>
                  </a:solidFill>
                  <a:prstDash val="solid"/>
                </a:ln>
                <a:solidFill>
                  <a:schemeClr val="tx1"/>
                </a:solidFill>
                <a:latin typeface="Cambria" pitchFamily="18" charset="0"/>
              </a:rPr>
              <a:t>ème</a:t>
            </a:r>
            <a:r>
              <a:rPr lang="fr-FR" dirty="0" smtClean="0">
                <a:ln w="18415" cmpd="sng">
                  <a:solidFill>
                    <a:schemeClr val="tx1"/>
                  </a:solidFill>
                  <a:prstDash val="solid"/>
                </a:ln>
                <a:solidFill>
                  <a:schemeClr val="tx1"/>
                </a:solidFill>
                <a:latin typeface="Cambria" pitchFamily="18" charset="0"/>
              </a:rPr>
              <a:t> semaine) </a:t>
            </a:r>
          </a:p>
          <a:p>
            <a:pPr algn="ctr"/>
            <a:endParaRPr lang="fr-FR" dirty="0" smtClean="0">
              <a:ln w="18415" cmpd="sng">
                <a:solidFill>
                  <a:schemeClr val="tx1"/>
                </a:solidFill>
                <a:prstDash val="solid"/>
              </a:ln>
              <a:solidFill>
                <a:schemeClr val="tx1"/>
              </a:solidFill>
              <a:latin typeface="Cambria" pitchFamily="18" charset="0"/>
            </a:endParaRPr>
          </a:p>
          <a:p>
            <a:pPr algn="ctr"/>
            <a:r>
              <a:rPr lang="fr-FR" sz="3600" dirty="0" smtClean="0">
                <a:ln w="18415" cmpd="sng">
                  <a:solidFill>
                    <a:srgbClr val="002060"/>
                  </a:solidFill>
                  <a:prstDash val="solid"/>
                </a:ln>
                <a:solidFill>
                  <a:srgbClr val="002060"/>
                </a:solidFill>
                <a:latin typeface="Cambria" pitchFamily="18" charset="0"/>
              </a:rPr>
              <a:t>La  Thyroïde </a:t>
            </a:r>
            <a:r>
              <a:rPr lang="fr-FR" sz="3600" dirty="0" smtClean="0">
                <a:ln w="18415" cmpd="sng">
                  <a:solidFill>
                    <a:srgbClr val="002060"/>
                  </a:solidFill>
                  <a:prstDash val="solid"/>
                </a:ln>
                <a:solidFill>
                  <a:srgbClr val="002060"/>
                </a:solidFill>
                <a:latin typeface="Cambria" pitchFamily="18" charset="0"/>
              </a:rPr>
              <a:t>devient fonctionnelle  </a:t>
            </a:r>
            <a:endParaRPr lang="fr-FR" sz="3600" dirty="0">
              <a:ln w="18415" cmpd="sng">
                <a:solidFill>
                  <a:srgbClr val="002060"/>
                </a:solidFill>
                <a:prstDash val="solid"/>
              </a:ln>
              <a:solidFill>
                <a:srgbClr val="002060"/>
              </a:solidFill>
              <a:latin typeface="Cambria" pitchFamily="18" charset="0"/>
            </a:endParaRPr>
          </a:p>
        </p:txBody>
      </p:sp>
      <p:sp>
        <p:nvSpPr>
          <p:cNvPr id="24" name="Titre 2"/>
          <p:cNvSpPr txBox="1">
            <a:spLocks/>
          </p:cNvSpPr>
          <p:nvPr/>
        </p:nvSpPr>
        <p:spPr>
          <a:xfrm>
            <a:off x="285720" y="1428736"/>
            <a:ext cx="8501090" cy="428628"/>
          </a:xfrm>
          <a:prstGeom prst="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marL="457200" marR="0" lvl="0" indent="-457200" algn="ctr" fontAlgn="auto">
              <a:lnSpc>
                <a:spcPct val="100000"/>
              </a:lnSpc>
              <a:spcBef>
                <a:spcPct val="0"/>
              </a:spcBef>
              <a:spcAft>
                <a:spcPts val="0"/>
              </a:spcAft>
              <a:buClrTx/>
              <a:buSzTx/>
              <a:buFontTx/>
              <a:buAutoNum type="alphaLcParenR"/>
              <a:tabLst/>
              <a:defRPr/>
            </a:pPr>
            <a:r>
              <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rPr>
              <a:t>Embryologie de la glande thyroïde chez </a:t>
            </a:r>
            <a:r>
              <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rPr>
              <a:t>l’homme et la souris </a:t>
            </a:r>
            <a:endPar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fill="hold" nodeType="clickEffect">
                                  <p:stCondLst>
                                    <p:cond delay="0"/>
                                  </p:stCondLst>
                                  <p:childTnLst>
                                    <p:animMotion origin="layout" path="M 0 -0.00439 L -0.5276 -0.00439 " pathEditMode="relative" rAng="0" ptsTypes="AA">
                                      <p:cBhvr>
                                        <p:cTn id="6" dur="2000" fill="hold"/>
                                        <p:tgtEl>
                                          <p:spTgt spid="88066"/>
                                        </p:tgtEl>
                                        <p:attrNameLst>
                                          <p:attrName>ppt_x</p:attrName>
                                          <p:attrName>ppt_y</p:attrName>
                                        </p:attrNameLst>
                                      </p:cBhvr>
                                      <p:rCtr x="-264" y="0"/>
                                    </p:animMotion>
                                  </p:childTnLst>
                                </p:cTn>
                              </p:par>
                              <p:par>
                                <p:cTn id="7" presetID="10"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animEffect transition="in" filter="fade">
                                      <p:cBhvr>
                                        <p:cTn id="9" dur="1000"/>
                                        <p:tgtEl>
                                          <p:spTgt spid="80"/>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200"/>
                                        <p:tgtEl>
                                          <p:spTgt spid="85"/>
                                        </p:tgtEl>
                                      </p:cBhvr>
                                    </p:animEffect>
                                  </p:childTnLst>
                                </p:cTn>
                              </p:par>
                            </p:childTnLst>
                          </p:cTn>
                        </p:par>
                        <p:par>
                          <p:cTn id="14" fill="hold">
                            <p:stCondLst>
                              <p:cond delay="2200"/>
                            </p:stCondLst>
                            <p:childTnLst>
                              <p:par>
                                <p:cTn id="15" presetID="10" presetClass="entr" presetSubtype="0" fill="hold" grpId="0" nodeType="after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200"/>
                                        <p:tgtEl>
                                          <p:spTgt spid="84"/>
                                        </p:tgtEl>
                                      </p:cBhvr>
                                    </p:animEffect>
                                  </p:childTnLst>
                                </p:cTn>
                              </p:par>
                            </p:childTnLst>
                          </p:cTn>
                        </p:par>
                        <p:par>
                          <p:cTn id="18" fill="hold">
                            <p:stCondLst>
                              <p:cond delay="2400"/>
                            </p:stCondLst>
                            <p:childTnLst>
                              <p:par>
                                <p:cTn id="19" presetID="10" presetClass="entr" presetSubtype="0" fill="hold" grpId="0" nodeType="after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200"/>
                                        <p:tgtEl>
                                          <p:spTgt spid="88"/>
                                        </p:tgtEl>
                                      </p:cBhvr>
                                    </p:animEffect>
                                  </p:childTnLst>
                                </p:cTn>
                              </p:par>
                            </p:childTnLst>
                          </p:cTn>
                        </p:par>
                        <p:par>
                          <p:cTn id="22" fill="hold">
                            <p:stCondLst>
                              <p:cond delay="2600"/>
                            </p:stCondLst>
                            <p:childTnLst>
                              <p:par>
                                <p:cTn id="23" presetID="10" presetClass="entr" presetSubtype="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200"/>
                                        <p:tgtEl>
                                          <p:spTgt spid="87"/>
                                        </p:tgtEl>
                                      </p:cBhvr>
                                    </p:animEffect>
                                  </p:childTnLst>
                                </p:cTn>
                              </p:par>
                            </p:childTnLst>
                          </p:cTn>
                        </p:par>
                        <p:par>
                          <p:cTn id="26" fill="hold">
                            <p:stCondLst>
                              <p:cond delay="280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00"/>
                                        <p:tgtEl>
                                          <p:spTgt spid="89"/>
                                        </p:tgtEl>
                                      </p:cBhvr>
                                    </p:animEffect>
                                  </p:childTnLst>
                                </p:cTn>
                              </p:par>
                              <p:par>
                                <p:cTn id="30" presetID="10" presetClass="entr" presetSubtype="0" fill="hold"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500"/>
                                        <p:tgtEl>
                                          <p:spTgt spid="90"/>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93">
                                            <p:bg/>
                                          </p:spTgt>
                                        </p:tgtEl>
                                        <p:attrNameLst>
                                          <p:attrName>style.visibility</p:attrName>
                                        </p:attrNameLst>
                                      </p:cBhvr>
                                      <p:to>
                                        <p:strVal val="visible"/>
                                      </p:to>
                                    </p:set>
                                    <p:animEffect transition="in" filter="fade">
                                      <p:cBhvr>
                                        <p:cTn id="45" dur="500"/>
                                        <p:tgtEl>
                                          <p:spTgt spid="93">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3">
                                            <p:txEl>
                                              <p:pRg st="0" end="0"/>
                                            </p:txEl>
                                          </p:spTgt>
                                        </p:tgtEl>
                                        <p:attrNameLst>
                                          <p:attrName>style.visibility</p:attrName>
                                        </p:attrNameLst>
                                      </p:cBhvr>
                                      <p:to>
                                        <p:strVal val="visible"/>
                                      </p:to>
                                    </p:set>
                                    <p:animEffect transition="in" filter="fade">
                                      <p:cBhvr>
                                        <p:cTn id="48" dur="500"/>
                                        <p:tgtEl>
                                          <p:spTgt spid="93">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3">
                                            <p:txEl>
                                              <p:pRg st="2" end="2"/>
                                            </p:txEl>
                                          </p:spTgt>
                                        </p:tgtEl>
                                        <p:attrNameLst>
                                          <p:attrName>style.visibility</p:attrName>
                                        </p:attrNameLst>
                                      </p:cBhvr>
                                      <p:to>
                                        <p:strVal val="visible"/>
                                      </p:to>
                                    </p:set>
                                    <p:animEffect transition="in" filter="fade">
                                      <p:cBhvr>
                                        <p:cTn id="51" dur="500"/>
                                        <p:tgtEl>
                                          <p:spTgt spid="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animBg="1"/>
      <p:bldP spid="85" grpId="0" animBg="1"/>
      <p:bldP spid="87" grpId="0" animBg="1"/>
      <p:bldP spid="88" grpId="0" animBg="1"/>
      <p:bldP spid="89" grpId="0" animBg="1"/>
      <p:bldP spid="91" grpId="0"/>
      <p:bldP spid="92" grpId="0"/>
      <p:bldP spid="93"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3" name="Ruban courbé vers le haut 7"/>
          <p:cNvSpPr/>
          <p:nvPr/>
        </p:nvSpPr>
        <p:spPr>
          <a:xfrm>
            <a:off x="2071670" y="642918"/>
            <a:ext cx="5214974" cy="642942"/>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ASPECTS GENETIQUE</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graphicFrame>
        <p:nvGraphicFramePr>
          <p:cNvPr id="8" name="Diagram 7"/>
          <p:cNvGraphicFramePr/>
          <p:nvPr/>
        </p:nvGraphicFramePr>
        <p:xfrm>
          <a:off x="357158" y="1397000"/>
          <a:ext cx="8072494" cy="5175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Picture2.jpg"/>
          <p:cNvPicPr>
            <a:picLocks noChangeAspect="1"/>
          </p:cNvPicPr>
          <p:nvPr/>
        </p:nvPicPr>
        <p:blipFill>
          <a:blip r:embed="rId2"/>
          <a:stretch>
            <a:fillRect/>
          </a:stretch>
        </p:blipFill>
        <p:spPr>
          <a:xfrm>
            <a:off x="11604" y="0"/>
            <a:ext cx="9120792" cy="6858000"/>
          </a:xfrm>
          <a:prstGeom prst="rect">
            <a:avLst/>
          </a:prstGeom>
          <a:ln w="19050">
            <a:noFill/>
          </a:ln>
        </p:spPr>
      </p:pic>
      <p:sp>
        <p:nvSpPr>
          <p:cNvPr id="1027" name="Text Box 3"/>
          <p:cNvSpPr txBox="1">
            <a:spLocks noChangeArrowheads="1"/>
          </p:cNvSpPr>
          <p:nvPr/>
        </p:nvSpPr>
        <p:spPr bwMode="auto">
          <a:xfrm rot="5400000">
            <a:off x="524624" y="1046958"/>
            <a:ext cx="428629" cy="1192188"/>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Spécification</a:t>
            </a:r>
            <a:endParaRPr kumimoji="0" lang="fr-FR" sz="20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28" name="Text Box 4"/>
          <p:cNvSpPr txBox="1">
            <a:spLocks noChangeArrowheads="1"/>
          </p:cNvSpPr>
          <p:nvPr/>
        </p:nvSpPr>
        <p:spPr bwMode="auto">
          <a:xfrm rot="5400000">
            <a:off x="500049" y="2571761"/>
            <a:ext cx="642944" cy="1500166"/>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Bourgeonnement</a:t>
            </a:r>
            <a:r>
              <a:rPr kumimoji="0" lang="fr-FR" sz="16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 </a:t>
            </a: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et migration</a:t>
            </a:r>
            <a:endParaRPr kumimoji="0" lang="fr-FR" sz="20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29" name="Text Box 5"/>
          <p:cNvSpPr txBox="1">
            <a:spLocks noChangeArrowheads="1"/>
          </p:cNvSpPr>
          <p:nvPr/>
        </p:nvSpPr>
        <p:spPr bwMode="auto">
          <a:xfrm rot="5400000">
            <a:off x="446095" y="4295792"/>
            <a:ext cx="563541" cy="1258849"/>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u="none" strike="noStrike" normalizeH="0" baseline="0" dirty="0" err="1" smtClean="0">
                <a:ln w="18415" cmpd="sng">
                  <a:solidFill>
                    <a:srgbClr val="002060"/>
                  </a:solidFill>
                  <a:prstDash val="solid"/>
                </a:ln>
                <a:solidFill>
                  <a:srgbClr val="002060"/>
                </a:solidFill>
                <a:latin typeface="Cambria" pitchFamily="18" charset="0"/>
                <a:ea typeface="Arial" pitchFamily="34" charset="0"/>
                <a:cs typeface="Arial" pitchFamily="34" charset="0"/>
              </a:rPr>
              <a:t>Bilobation</a:t>
            </a:r>
            <a:endParaRPr kumimoji="0" lang="fr-FR" sz="24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30" name="Text Box 6"/>
          <p:cNvSpPr txBox="1">
            <a:spLocks noChangeArrowheads="1"/>
          </p:cNvSpPr>
          <p:nvPr/>
        </p:nvSpPr>
        <p:spPr bwMode="auto">
          <a:xfrm rot="5400000">
            <a:off x="368277" y="5632459"/>
            <a:ext cx="714358" cy="1165225"/>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16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Fusion avec UB</a:t>
            </a:r>
            <a:endParaRPr kumimoji="0" lang="fr-FR" sz="24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31" name="Text Box 7"/>
          <p:cNvSpPr txBox="1">
            <a:spLocks noChangeArrowheads="1"/>
          </p:cNvSpPr>
          <p:nvPr/>
        </p:nvSpPr>
        <p:spPr bwMode="auto">
          <a:xfrm>
            <a:off x="4500562" y="642918"/>
            <a:ext cx="2286016" cy="428628"/>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2000" dirty="0" smtClean="0">
                <a:ln w="18415" cmpd="sng">
                  <a:solidFill>
                    <a:srgbClr val="CC0099"/>
                  </a:solidFill>
                  <a:prstDash val="solid"/>
                </a:ln>
                <a:solidFill>
                  <a:srgbClr val="CC0099"/>
                </a:solidFill>
                <a:latin typeface="Cambria" pitchFamily="18" charset="0"/>
                <a:ea typeface="Arial" pitchFamily="34" charset="0"/>
                <a:cs typeface="Arial" pitchFamily="34" charset="0"/>
              </a:rPr>
              <a:t>Gènes exprimés </a:t>
            </a:r>
          </a:p>
        </p:txBody>
      </p:sp>
      <p:sp>
        <p:nvSpPr>
          <p:cNvPr id="1032" name="Text Box 8"/>
          <p:cNvSpPr txBox="1">
            <a:spLocks noChangeArrowheads="1"/>
          </p:cNvSpPr>
          <p:nvPr/>
        </p:nvSpPr>
        <p:spPr bwMode="auto">
          <a:xfrm>
            <a:off x="428596" y="571480"/>
            <a:ext cx="2928958" cy="428628"/>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u="none" strike="noStrike" normalizeH="0" baseline="0" dirty="0" smtClean="0">
                <a:ln w="18415" cmpd="sng">
                  <a:solidFill>
                    <a:srgbClr val="CC0099"/>
                  </a:solidFill>
                  <a:prstDash val="solid"/>
                </a:ln>
                <a:solidFill>
                  <a:srgbClr val="CC0099"/>
                </a:solidFill>
                <a:latin typeface="Cambria" pitchFamily="18" charset="0"/>
                <a:ea typeface="Arial" pitchFamily="34" charset="0"/>
                <a:cs typeface="Arial" pitchFamily="34" charset="0"/>
              </a:rPr>
              <a:t>Etapes du développement</a:t>
            </a:r>
            <a:endParaRPr kumimoji="0" lang="fr-FR" sz="3200" u="none" strike="noStrike" normalizeH="0" baseline="0" dirty="0" smtClean="0">
              <a:ln w="18415" cmpd="sng">
                <a:solidFill>
                  <a:srgbClr val="CC0099"/>
                </a:solidFill>
                <a:prstDash val="solid"/>
              </a:ln>
              <a:solidFill>
                <a:srgbClr val="CC0099"/>
              </a:solidFill>
              <a:latin typeface="Cambria" pitchFamily="18" charset="0"/>
              <a:cs typeface="Arial" pitchFamily="34" charset="0"/>
            </a:endParaRPr>
          </a:p>
        </p:txBody>
      </p:sp>
      <p:sp>
        <p:nvSpPr>
          <p:cNvPr id="11" name="Text Box 8"/>
          <p:cNvSpPr txBox="1">
            <a:spLocks noChangeArrowheads="1"/>
          </p:cNvSpPr>
          <p:nvPr/>
        </p:nvSpPr>
        <p:spPr bwMode="auto">
          <a:xfrm>
            <a:off x="1571604" y="1071546"/>
            <a:ext cx="2143140" cy="2857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lang="fr-FR" sz="1100" dirty="0" smtClean="0">
                <a:latin typeface="Cambria" pitchFamily="18" charset="0"/>
                <a:cs typeface="Arial" pitchFamily="34" charset="0"/>
              </a:rPr>
              <a:t>Epithélium du pharynx primitif </a:t>
            </a:r>
            <a:endParaRPr kumimoji="0" lang="fr-FR" sz="1100" b="0" i="0" u="none" strike="noStrike" cap="none" normalizeH="0" baseline="0" dirty="0" smtClean="0">
              <a:ln>
                <a:noFill/>
              </a:ln>
              <a:solidFill>
                <a:schemeClr val="tx1"/>
              </a:solidFill>
              <a:effectLst/>
              <a:latin typeface="Cambria" pitchFamily="18" charset="0"/>
              <a:cs typeface="Arial" pitchFamily="34" charset="0"/>
            </a:endParaRPr>
          </a:p>
        </p:txBody>
      </p:sp>
      <p:pic>
        <p:nvPicPr>
          <p:cNvPr id="1033" name="Picture 9"/>
          <p:cNvPicPr>
            <a:picLocks noChangeAspect="1" noChangeArrowheads="1"/>
          </p:cNvPicPr>
          <p:nvPr/>
        </p:nvPicPr>
        <p:blipFill>
          <a:blip r:embed="rId3"/>
          <a:srcRect/>
          <a:stretch>
            <a:fillRect/>
          </a:stretch>
        </p:blipFill>
        <p:spPr bwMode="auto">
          <a:xfrm>
            <a:off x="2000232" y="1404928"/>
            <a:ext cx="847725" cy="666750"/>
          </a:xfrm>
          <a:prstGeom prst="rect">
            <a:avLst/>
          </a:prstGeom>
          <a:noFill/>
          <a:ln w="9525">
            <a:noFill/>
            <a:miter lim="800000"/>
            <a:headEnd/>
            <a:tailEnd/>
          </a:ln>
          <a:effectLst/>
        </p:spPr>
      </p:pic>
      <p:cxnSp>
        <p:nvCxnSpPr>
          <p:cNvPr id="14" name="Straight Arrow Connector 13"/>
          <p:cNvCxnSpPr/>
          <p:nvPr/>
        </p:nvCxnSpPr>
        <p:spPr>
          <a:xfrm rot="5400000">
            <a:off x="2320909" y="1392223"/>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rot="5400000">
            <a:off x="2322497" y="3106735"/>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pic>
        <p:nvPicPr>
          <p:cNvPr id="1034" name="Picture 10"/>
          <p:cNvPicPr>
            <a:picLocks noChangeAspect="1" noChangeArrowheads="1"/>
          </p:cNvPicPr>
          <p:nvPr/>
        </p:nvPicPr>
        <p:blipFill>
          <a:blip r:embed="rId4"/>
          <a:srcRect t="7143" b="14285"/>
          <a:stretch>
            <a:fillRect/>
          </a:stretch>
        </p:blipFill>
        <p:spPr bwMode="auto">
          <a:xfrm>
            <a:off x="2009763" y="2214554"/>
            <a:ext cx="847725" cy="785818"/>
          </a:xfrm>
          <a:prstGeom prst="rect">
            <a:avLst/>
          </a:prstGeom>
          <a:noFill/>
          <a:ln w="9525">
            <a:noFill/>
            <a:miter lim="800000"/>
            <a:headEnd/>
            <a:tailEnd/>
          </a:ln>
          <a:effectLst/>
        </p:spPr>
      </p:pic>
      <p:sp>
        <p:nvSpPr>
          <p:cNvPr id="19" name="Left Brace 18"/>
          <p:cNvSpPr/>
          <p:nvPr/>
        </p:nvSpPr>
        <p:spPr>
          <a:xfrm>
            <a:off x="1428728" y="1142984"/>
            <a:ext cx="357190" cy="1071570"/>
          </a:xfrm>
          <a:prstGeom prst="leftBrace">
            <a:avLst>
              <a:gd name="adj1" fmla="val 1386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Left Brace 19"/>
          <p:cNvSpPr/>
          <p:nvPr/>
        </p:nvSpPr>
        <p:spPr>
          <a:xfrm>
            <a:off x="1500166" y="2214554"/>
            <a:ext cx="214314" cy="2143140"/>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Oval 20"/>
          <p:cNvSpPr/>
          <p:nvPr/>
        </p:nvSpPr>
        <p:spPr>
          <a:xfrm rot="5400000">
            <a:off x="2978931" y="4593441"/>
            <a:ext cx="257180" cy="357190"/>
          </a:xfrm>
          <a:prstGeom prst="ellipse">
            <a:avLst/>
          </a:prstGeom>
          <a:solidFill>
            <a:srgbClr val="66FF66"/>
          </a:solidFill>
          <a:ln>
            <a:noFill/>
          </a:ln>
          <a:effectLst>
            <a:outerShdw blurRad="44450" dist="27940" dir="5400000" algn="ctr">
              <a:srgbClr val="000000">
                <a:alpha val="32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3" name="Oval 22"/>
          <p:cNvSpPr/>
          <p:nvPr/>
        </p:nvSpPr>
        <p:spPr>
          <a:xfrm rot="5400000">
            <a:off x="1693047" y="4593441"/>
            <a:ext cx="257180" cy="357190"/>
          </a:xfrm>
          <a:prstGeom prst="ellipse">
            <a:avLst/>
          </a:prstGeom>
          <a:solidFill>
            <a:srgbClr val="66FF66"/>
          </a:solidFill>
          <a:ln>
            <a:noFill/>
          </a:ln>
          <a:effectLst>
            <a:outerShdw blurRad="44450" dist="27940" dir="5400000" algn="ctr">
              <a:srgbClr val="000000">
                <a:alpha val="32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pic>
        <p:nvPicPr>
          <p:cNvPr id="25" name="Picture 24" descr="Picture1.png"/>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785918" y="4443429"/>
            <a:ext cx="1362075" cy="1343025"/>
          </a:xfrm>
          <a:prstGeom prst="rect">
            <a:avLst/>
          </a:prstGeom>
        </p:spPr>
      </p:pic>
      <p:cxnSp>
        <p:nvCxnSpPr>
          <p:cNvPr id="27" name="Straight Arrow Connector 26"/>
          <p:cNvCxnSpPr/>
          <p:nvPr/>
        </p:nvCxnSpPr>
        <p:spPr>
          <a:xfrm rot="5400000">
            <a:off x="2322497" y="5607065"/>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pic>
        <p:nvPicPr>
          <p:cNvPr id="30" name="Picture 29" descr="Picture1g.png"/>
          <p:cNvPicPr>
            <a:picLocks noChangeAspect="1"/>
          </p:cNvPicPr>
          <p:nvPr/>
        </p:nvPicPr>
        <p:blipFill>
          <a:blip r:embed="rId6"/>
          <a:stretch>
            <a:fillRect/>
          </a:stretch>
        </p:blipFill>
        <p:spPr>
          <a:xfrm>
            <a:off x="1785919" y="5715016"/>
            <a:ext cx="1289624" cy="1271587"/>
          </a:xfrm>
          <a:prstGeom prst="rect">
            <a:avLst/>
          </a:prstGeom>
        </p:spPr>
      </p:pic>
      <p:pic>
        <p:nvPicPr>
          <p:cNvPr id="31" name="Picture 30" descr="Picture2fd.png"/>
          <p:cNvPicPr>
            <a:picLocks noChangeAspect="1"/>
          </p:cNvPicPr>
          <p:nvPr/>
        </p:nvPicPr>
        <p:blipFill>
          <a:blip r:embed="rId7"/>
          <a:stretch>
            <a:fillRect/>
          </a:stretch>
        </p:blipFill>
        <p:spPr>
          <a:xfrm>
            <a:off x="1857356" y="3214686"/>
            <a:ext cx="1167501" cy="1143008"/>
          </a:xfrm>
          <a:prstGeom prst="rect">
            <a:avLst/>
          </a:prstGeom>
        </p:spPr>
      </p:pic>
      <p:sp>
        <p:nvSpPr>
          <p:cNvPr id="32" name="Left Brace 31"/>
          <p:cNvSpPr/>
          <p:nvPr/>
        </p:nvSpPr>
        <p:spPr>
          <a:xfrm>
            <a:off x="1428728" y="4357694"/>
            <a:ext cx="357190" cy="1214446"/>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Left Brace 32"/>
          <p:cNvSpPr/>
          <p:nvPr/>
        </p:nvSpPr>
        <p:spPr>
          <a:xfrm>
            <a:off x="1428728" y="5572140"/>
            <a:ext cx="357190" cy="1285860"/>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Rectangle 28"/>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4" name="Rectangle 33"/>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5" name="Rectangle 34"/>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36" name="Rectangle 35"/>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cxnSp>
        <p:nvCxnSpPr>
          <p:cNvPr id="26" name="Straight Arrow Connector 25"/>
          <p:cNvCxnSpPr/>
          <p:nvPr/>
        </p:nvCxnSpPr>
        <p:spPr>
          <a:xfrm rot="5400000">
            <a:off x="2320909" y="4321181"/>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rot="5400000">
            <a:off x="2320909" y="2106603"/>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rot="5400000">
            <a:off x="3179753" y="2821777"/>
            <a:ext cx="3356792" cy="794"/>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cxnSp>
        <p:nvCxnSpPr>
          <p:cNvPr id="40" name="Straight Connector 39"/>
          <p:cNvCxnSpPr/>
          <p:nvPr/>
        </p:nvCxnSpPr>
        <p:spPr>
          <a:xfrm rot="5400000">
            <a:off x="2501104" y="3999698"/>
            <a:ext cx="5715016" cy="1588"/>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cxnSp>
        <p:nvCxnSpPr>
          <p:cNvPr id="41" name="Straight Connector 40"/>
          <p:cNvCxnSpPr/>
          <p:nvPr/>
        </p:nvCxnSpPr>
        <p:spPr>
          <a:xfrm rot="5400000">
            <a:off x="5680095" y="5821367"/>
            <a:ext cx="1643050" cy="1588"/>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2" name="Straight Connector 41"/>
          <p:cNvCxnSpPr/>
          <p:nvPr/>
        </p:nvCxnSpPr>
        <p:spPr>
          <a:xfrm rot="5400000">
            <a:off x="3072608" y="3999698"/>
            <a:ext cx="5715016" cy="1588"/>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sp>
        <p:nvSpPr>
          <p:cNvPr id="43" name="Rectangle 42"/>
          <p:cNvSpPr/>
          <p:nvPr/>
        </p:nvSpPr>
        <p:spPr>
          <a:xfrm>
            <a:off x="4929190" y="1714488"/>
            <a:ext cx="857256"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TBX1</a:t>
            </a:r>
          </a:p>
          <a:p>
            <a:pPr algn="ctr"/>
            <a:r>
              <a:rPr lang="fr-FR" i="1" dirty="0" smtClean="0">
                <a:ln w="18415" cmpd="sng">
                  <a:solidFill>
                    <a:srgbClr val="002060"/>
                  </a:solidFill>
                  <a:prstDash val="solid"/>
                </a:ln>
                <a:solidFill>
                  <a:srgbClr val="002060"/>
                </a:solidFill>
                <a:latin typeface="Cambria" pitchFamily="18" charset="0"/>
              </a:rPr>
              <a:t>FGF8</a:t>
            </a:r>
            <a:endParaRPr lang="fr-FR" i="1" dirty="0">
              <a:ln w="18415" cmpd="sng">
                <a:solidFill>
                  <a:srgbClr val="002060"/>
                </a:solidFill>
                <a:prstDash val="solid"/>
              </a:ln>
              <a:solidFill>
                <a:srgbClr val="002060"/>
              </a:solidFill>
              <a:latin typeface="Cambria" pitchFamily="18" charset="0"/>
            </a:endParaRPr>
          </a:p>
        </p:txBody>
      </p:sp>
      <p:sp>
        <p:nvSpPr>
          <p:cNvPr id="44" name="Rectangle 43"/>
          <p:cNvSpPr/>
          <p:nvPr/>
        </p:nvSpPr>
        <p:spPr>
          <a:xfrm>
            <a:off x="5572132" y="3500438"/>
            <a:ext cx="928694"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NKX2.1</a:t>
            </a:r>
          </a:p>
          <a:p>
            <a:pPr algn="ctr"/>
            <a:r>
              <a:rPr lang="fr-FR" i="1" dirty="0" smtClean="0">
                <a:ln w="18415" cmpd="sng">
                  <a:solidFill>
                    <a:srgbClr val="002060"/>
                  </a:solidFill>
                  <a:prstDash val="solid"/>
                </a:ln>
                <a:solidFill>
                  <a:srgbClr val="002060"/>
                </a:solidFill>
                <a:latin typeface="Cambria" pitchFamily="18" charset="0"/>
              </a:rPr>
              <a:t>PAX8</a:t>
            </a:r>
          </a:p>
          <a:p>
            <a:pPr algn="ctr"/>
            <a:r>
              <a:rPr lang="fr-FR" i="1" dirty="0" smtClean="0">
                <a:ln w="18415" cmpd="sng">
                  <a:solidFill>
                    <a:srgbClr val="002060"/>
                  </a:solidFill>
                  <a:prstDash val="solid"/>
                </a:ln>
                <a:solidFill>
                  <a:srgbClr val="002060"/>
                </a:solidFill>
                <a:latin typeface="Cambria" pitchFamily="18" charset="0"/>
              </a:rPr>
              <a:t>FOXE1</a:t>
            </a:r>
            <a:endParaRPr lang="fr-FR" i="1" dirty="0" smtClean="0">
              <a:ln w="18415" cmpd="sng">
                <a:solidFill>
                  <a:srgbClr val="002060"/>
                </a:solidFill>
                <a:prstDash val="solid"/>
              </a:ln>
              <a:solidFill>
                <a:srgbClr val="002060"/>
              </a:solidFill>
              <a:latin typeface="Cambria" pitchFamily="18" charset="0"/>
            </a:endParaRPr>
          </a:p>
          <a:p>
            <a:pPr algn="ctr"/>
            <a:r>
              <a:rPr lang="fr-FR" i="1" dirty="0" smtClean="0">
                <a:ln w="18415" cmpd="sng">
                  <a:solidFill>
                    <a:srgbClr val="002060"/>
                  </a:solidFill>
                  <a:prstDash val="solid"/>
                </a:ln>
                <a:solidFill>
                  <a:srgbClr val="002060"/>
                </a:solidFill>
                <a:latin typeface="Cambria" pitchFamily="18" charset="0"/>
              </a:rPr>
              <a:t>HHEX</a:t>
            </a:r>
          </a:p>
        </p:txBody>
      </p:sp>
      <p:sp>
        <p:nvSpPr>
          <p:cNvPr id="46" name="Isosceles Triangle 45"/>
          <p:cNvSpPr/>
          <p:nvPr/>
        </p:nvSpPr>
        <p:spPr>
          <a:xfrm rot="10800000">
            <a:off x="6357950"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7" name="Isosceles Triangle 46"/>
          <p:cNvSpPr/>
          <p:nvPr/>
        </p:nvSpPr>
        <p:spPr>
          <a:xfrm rot="10800000">
            <a:off x="5786447"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8" name="Isosceles Triangle 47"/>
          <p:cNvSpPr/>
          <p:nvPr/>
        </p:nvSpPr>
        <p:spPr>
          <a:xfrm rot="10800000">
            <a:off x="5214943"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9" name="Isosceles Triangle 48"/>
          <p:cNvSpPr/>
          <p:nvPr/>
        </p:nvSpPr>
        <p:spPr>
          <a:xfrm rot="10800000">
            <a:off x="4714877" y="6643733"/>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50" name="Rectangle 49"/>
          <p:cNvSpPr/>
          <p:nvPr/>
        </p:nvSpPr>
        <p:spPr>
          <a:xfrm>
            <a:off x="6072198" y="5429264"/>
            <a:ext cx="857256"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TSH</a:t>
            </a:r>
          </a:p>
          <a:p>
            <a:pPr algn="ctr"/>
            <a:r>
              <a:rPr lang="fr-FR" i="1" dirty="0" smtClean="0">
                <a:ln w="18415" cmpd="sng">
                  <a:solidFill>
                    <a:srgbClr val="002060"/>
                  </a:solidFill>
                  <a:prstDash val="solid"/>
                </a:ln>
                <a:solidFill>
                  <a:srgbClr val="002060"/>
                </a:solidFill>
                <a:latin typeface="Cambria" pitchFamily="18" charset="0"/>
              </a:rPr>
              <a:t>TSRH</a:t>
            </a:r>
            <a:endParaRPr lang="fr-FR" i="1" dirty="0">
              <a:ln w="18415" cmpd="sng">
                <a:solidFill>
                  <a:srgbClr val="002060"/>
                </a:solidFill>
                <a:prstDash val="solid"/>
              </a:ln>
              <a:solidFill>
                <a:srgbClr val="002060"/>
              </a:solidFill>
              <a:latin typeface="Cambria" pitchFamily="18" charset="0"/>
            </a:endParaRPr>
          </a:p>
        </p:txBody>
      </p:sp>
      <p:cxnSp>
        <p:nvCxnSpPr>
          <p:cNvPr id="51" name="Straight Connector 50"/>
          <p:cNvCxnSpPr/>
          <p:nvPr/>
        </p:nvCxnSpPr>
        <p:spPr>
          <a:xfrm rot="16200000" flipH="1">
            <a:off x="3821119" y="5598347"/>
            <a:ext cx="2081996" cy="8730"/>
          </a:xfrm>
          <a:prstGeom prst="line">
            <a:avLst/>
          </a:prstGeom>
          <a:ln>
            <a:prstDash val="solid"/>
          </a:ln>
        </p:spPr>
        <p:style>
          <a:lnRef idx="2">
            <a:schemeClr val="accent3"/>
          </a:lnRef>
          <a:fillRef idx="0">
            <a:schemeClr val="accent3"/>
          </a:fillRef>
          <a:effectRef idx="1">
            <a:schemeClr val="accent3"/>
          </a:effectRef>
          <a:fontRef idx="minor">
            <a:schemeClr val="tx1"/>
          </a:fontRef>
        </p:style>
      </p:cxnSp>
      <p:sp>
        <p:nvSpPr>
          <p:cNvPr id="54" name="Rectangle 53"/>
          <p:cNvSpPr/>
          <p:nvPr/>
        </p:nvSpPr>
        <p:spPr>
          <a:xfrm>
            <a:off x="4429124" y="5643578"/>
            <a:ext cx="857256"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FGF10</a:t>
            </a:r>
            <a:endParaRPr lang="fr-FR" i="1" dirty="0">
              <a:ln w="18415" cmpd="sng">
                <a:solidFill>
                  <a:srgbClr val="002060"/>
                </a:solidFill>
                <a:prstDash val="solid"/>
              </a:ln>
              <a:solidFill>
                <a:srgbClr val="002060"/>
              </a:solidFill>
              <a:latin typeface="Cambria" pitchFamily="18" charset="0"/>
            </a:endParaRPr>
          </a:p>
        </p:txBody>
      </p:sp>
      <p:pic>
        <p:nvPicPr>
          <p:cNvPr id="57" name="Picture 2"/>
          <p:cNvPicPr>
            <a:picLocks noChangeAspect="1" noChangeArrowheads="1"/>
          </p:cNvPicPr>
          <p:nvPr/>
        </p:nvPicPr>
        <p:blipFill>
          <a:blip r:embed="rId8"/>
          <a:srcRect/>
          <a:stretch>
            <a:fillRect/>
          </a:stretch>
        </p:blipFill>
        <p:spPr bwMode="auto">
          <a:xfrm>
            <a:off x="7000892" y="1571612"/>
            <a:ext cx="2143108" cy="4661651"/>
          </a:xfrm>
          <a:prstGeom prst="rect">
            <a:avLst/>
          </a:prstGeom>
          <a:noFill/>
          <a:ln w="9525">
            <a:noFill/>
            <a:miter lim="800000"/>
            <a:headEnd/>
            <a:tailEnd/>
          </a:ln>
          <a:effectLst/>
        </p:spPr>
      </p:pic>
      <p:pic>
        <p:nvPicPr>
          <p:cNvPr id="3" name="Picture 4"/>
          <p:cNvPicPr>
            <a:picLocks noChangeAspect="1" noChangeArrowheads="1"/>
          </p:cNvPicPr>
          <p:nvPr/>
        </p:nvPicPr>
        <p:blipFill>
          <a:blip r:embed="rId9"/>
          <a:srcRect l="-3571" b="-4542"/>
          <a:stretch>
            <a:fillRect/>
          </a:stretch>
        </p:blipFill>
        <p:spPr bwMode="auto">
          <a:xfrm>
            <a:off x="6929454" y="1643049"/>
            <a:ext cx="2143108" cy="4729691"/>
          </a:xfrm>
          <a:prstGeom prst="rect">
            <a:avLst/>
          </a:prstGeom>
          <a:noFill/>
          <a:ln w="9525">
            <a:noFill/>
            <a:miter lim="800000"/>
            <a:headEnd/>
            <a:tailEnd/>
          </a:ln>
          <a:effectLst/>
        </p:spPr>
      </p:pic>
      <p:pic>
        <p:nvPicPr>
          <p:cNvPr id="4" name="Picture 5"/>
          <p:cNvPicPr>
            <a:picLocks noChangeAspect="1" noChangeArrowheads="1"/>
          </p:cNvPicPr>
          <p:nvPr/>
        </p:nvPicPr>
        <p:blipFill>
          <a:blip r:embed="rId10"/>
          <a:srcRect/>
          <a:stretch>
            <a:fillRect/>
          </a:stretch>
        </p:blipFill>
        <p:spPr bwMode="auto">
          <a:xfrm>
            <a:off x="7072330" y="1643050"/>
            <a:ext cx="2003399" cy="4500594"/>
          </a:xfrm>
          <a:prstGeom prst="rect">
            <a:avLst/>
          </a:prstGeom>
          <a:noFill/>
          <a:ln w="9525">
            <a:noFill/>
            <a:miter lim="800000"/>
            <a:headEnd/>
            <a:tailEnd/>
          </a:ln>
          <a:effectLst/>
        </p:spPr>
      </p:pic>
      <p:pic>
        <p:nvPicPr>
          <p:cNvPr id="5" name="Picture 6"/>
          <p:cNvPicPr>
            <a:picLocks noChangeAspect="1" noChangeArrowheads="1"/>
          </p:cNvPicPr>
          <p:nvPr/>
        </p:nvPicPr>
        <p:blipFill>
          <a:blip r:embed="rId11"/>
          <a:srcRect/>
          <a:stretch>
            <a:fillRect/>
          </a:stretch>
        </p:blipFill>
        <p:spPr bwMode="auto">
          <a:xfrm>
            <a:off x="7000892" y="1571612"/>
            <a:ext cx="2071702" cy="4563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anim calcmode="lin" valueType="num">
                                      <p:cBhvr>
                                        <p:cTn id="8" dur="500" fill="hold"/>
                                        <p:tgtEl>
                                          <p:spTgt spid="1032"/>
                                        </p:tgtEl>
                                        <p:attrNameLst>
                                          <p:attrName>ppt_x</p:attrName>
                                        </p:attrNameLst>
                                      </p:cBhvr>
                                      <p:tavLst>
                                        <p:tav tm="0">
                                          <p:val>
                                            <p:strVal val="#ppt_x"/>
                                          </p:val>
                                        </p:tav>
                                        <p:tav tm="100000">
                                          <p:val>
                                            <p:strVal val="#ppt_x"/>
                                          </p:val>
                                        </p:tav>
                                      </p:tavLst>
                                    </p:anim>
                                    <p:anim calcmode="lin" valueType="num">
                                      <p:cBhvr>
                                        <p:cTn id="9" dur="500" fill="hold"/>
                                        <p:tgtEl>
                                          <p:spTgt spid="10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anim calcmode="lin" valueType="num">
                                      <p:cBhvr>
                                        <p:cTn id="13" dur="500" fill="hold"/>
                                        <p:tgtEl>
                                          <p:spTgt spid="1031"/>
                                        </p:tgtEl>
                                        <p:attrNameLst>
                                          <p:attrName>ppt_x</p:attrName>
                                        </p:attrNameLst>
                                      </p:cBhvr>
                                      <p:tavLst>
                                        <p:tav tm="0">
                                          <p:val>
                                            <p:strVal val="#ppt_x"/>
                                          </p:val>
                                        </p:tav>
                                        <p:tav tm="100000">
                                          <p:val>
                                            <p:strVal val="#ppt_x"/>
                                          </p:val>
                                        </p:tav>
                                      </p:tavLst>
                                    </p:anim>
                                    <p:anim calcmode="lin" valueType="num">
                                      <p:cBhvr>
                                        <p:cTn id="14" dur="500" fill="hold"/>
                                        <p:tgtEl>
                                          <p:spTgt spid="103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anim calcmode="lin" valueType="num">
                                      <p:cBhvr>
                                        <p:cTn id="19" dur="500" fill="hold"/>
                                        <p:tgtEl>
                                          <p:spTgt spid="1027"/>
                                        </p:tgtEl>
                                        <p:attrNameLst>
                                          <p:attrName>ppt_x</p:attrName>
                                        </p:attrNameLst>
                                      </p:cBhvr>
                                      <p:tavLst>
                                        <p:tav tm="0">
                                          <p:val>
                                            <p:strVal val="#ppt_x"/>
                                          </p:val>
                                        </p:tav>
                                        <p:tav tm="100000">
                                          <p:val>
                                            <p:strVal val="#ppt_x"/>
                                          </p:val>
                                        </p:tav>
                                      </p:tavLst>
                                    </p:anim>
                                    <p:anim calcmode="lin" valueType="num">
                                      <p:cBhvr>
                                        <p:cTn id="20" dur="500" fill="hold"/>
                                        <p:tgtEl>
                                          <p:spTgt spid="102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strVal val="#ppt_x"/>
                                          </p:val>
                                        </p:tav>
                                        <p:tav tm="100000">
                                          <p:val>
                                            <p:strVal val="#ppt_x"/>
                                          </p:val>
                                        </p:tav>
                                      </p:tavLst>
                                    </p:anim>
                                    <p:anim calcmode="lin" valueType="num">
                                      <p:cBhvr>
                                        <p:cTn id="36" dur="5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33"/>
                                        </p:tgtEl>
                                        <p:attrNameLst>
                                          <p:attrName>style.visibility</p:attrName>
                                        </p:attrNameLst>
                                      </p:cBhvr>
                                      <p:to>
                                        <p:strVal val="visible"/>
                                      </p:to>
                                    </p:set>
                                    <p:animEffect transition="in" filter="fade">
                                      <p:cBhvr>
                                        <p:cTn id="44" dur="500"/>
                                        <p:tgtEl>
                                          <p:spTgt spid="1033"/>
                                        </p:tgtEl>
                                      </p:cBhvr>
                                    </p:animEffect>
                                    <p:anim calcmode="lin" valueType="num">
                                      <p:cBhvr>
                                        <p:cTn id="45" dur="500" fill="hold"/>
                                        <p:tgtEl>
                                          <p:spTgt spid="1033"/>
                                        </p:tgtEl>
                                        <p:attrNameLst>
                                          <p:attrName>ppt_x</p:attrName>
                                        </p:attrNameLst>
                                      </p:cBhvr>
                                      <p:tavLst>
                                        <p:tav tm="0">
                                          <p:val>
                                            <p:strVal val="#ppt_x"/>
                                          </p:val>
                                        </p:tav>
                                        <p:tav tm="100000">
                                          <p:val>
                                            <p:strVal val="#ppt_x"/>
                                          </p:val>
                                        </p:tav>
                                      </p:tavLst>
                                    </p:anim>
                                    <p:anim calcmode="lin" valueType="num">
                                      <p:cBhvr>
                                        <p:cTn id="46" dur="500" fill="hold"/>
                                        <p:tgtEl>
                                          <p:spTgt spid="10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anim calcmode="lin" valueType="num">
                                      <p:cBhvr>
                                        <p:cTn id="50" dur="500" fill="hold"/>
                                        <p:tgtEl>
                                          <p:spTgt spid="40"/>
                                        </p:tgtEl>
                                        <p:attrNameLst>
                                          <p:attrName>ppt_x</p:attrName>
                                        </p:attrNameLst>
                                      </p:cBhvr>
                                      <p:tavLst>
                                        <p:tav tm="0">
                                          <p:val>
                                            <p:strVal val="#ppt_x"/>
                                          </p:val>
                                        </p:tav>
                                        <p:tav tm="100000">
                                          <p:val>
                                            <p:strVal val="#ppt_x"/>
                                          </p:val>
                                        </p:tav>
                                      </p:tavLst>
                                    </p:anim>
                                    <p:anim calcmode="lin" valueType="num">
                                      <p:cBhvr>
                                        <p:cTn id="51" dur="500" fill="hold"/>
                                        <p:tgtEl>
                                          <p:spTgt spid="4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anim calcmode="lin" valueType="num">
                                      <p:cBhvr>
                                        <p:cTn id="55" dur="500" fill="hold"/>
                                        <p:tgtEl>
                                          <p:spTgt spid="48"/>
                                        </p:tgtEl>
                                        <p:attrNameLst>
                                          <p:attrName>ppt_x</p:attrName>
                                        </p:attrNameLst>
                                      </p:cBhvr>
                                      <p:tavLst>
                                        <p:tav tm="0">
                                          <p:val>
                                            <p:strVal val="#ppt_x"/>
                                          </p:val>
                                        </p:tav>
                                        <p:tav tm="100000">
                                          <p:val>
                                            <p:strVal val="#ppt_x"/>
                                          </p:val>
                                        </p:tav>
                                      </p:tavLst>
                                    </p:anim>
                                    <p:anim calcmode="lin" valueType="num">
                                      <p:cBhvr>
                                        <p:cTn id="5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1"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anim calcmode="lin" valueType="num">
                                      <p:cBhvr>
                                        <p:cTn id="62" dur="500" fill="hold"/>
                                        <p:tgtEl>
                                          <p:spTgt spid="43"/>
                                        </p:tgtEl>
                                        <p:attrNameLst>
                                          <p:attrName>ppt_x</p:attrName>
                                        </p:attrNameLst>
                                      </p:cBhvr>
                                      <p:tavLst>
                                        <p:tav tm="0">
                                          <p:val>
                                            <p:strVal val="#ppt_x"/>
                                          </p:val>
                                        </p:tav>
                                        <p:tav tm="100000">
                                          <p:val>
                                            <p:strVal val="#ppt_x"/>
                                          </p:val>
                                        </p:tav>
                                      </p:tavLst>
                                    </p:anim>
                                    <p:anim calcmode="lin" valueType="num">
                                      <p:cBhvr>
                                        <p:cTn id="63" dur="500" fill="hold"/>
                                        <p:tgtEl>
                                          <p:spTgt spid="43"/>
                                        </p:tgtEl>
                                        <p:attrNameLst>
                                          <p:attrName>ppt_y</p:attrName>
                                        </p:attrNameLst>
                                      </p:cBhvr>
                                      <p:tavLst>
                                        <p:tav tm="0">
                                          <p:val>
                                            <p:strVal val="#ppt_y+.1"/>
                                          </p:val>
                                        </p:tav>
                                        <p:tav tm="100000">
                                          <p:val>
                                            <p:strVal val="#ppt_y"/>
                                          </p:val>
                                        </p:tav>
                                      </p:tavLst>
                                    </p:anim>
                                  </p:child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1028"/>
                                        </p:tgtEl>
                                        <p:attrNameLst>
                                          <p:attrName>style.visibility</p:attrName>
                                        </p:attrNameLst>
                                      </p:cBhvr>
                                      <p:to>
                                        <p:strVal val="visible"/>
                                      </p:to>
                                    </p:set>
                                    <p:animEffect transition="in" filter="fade">
                                      <p:cBhvr>
                                        <p:cTn id="67" dur="500"/>
                                        <p:tgtEl>
                                          <p:spTgt spid="1028"/>
                                        </p:tgtEl>
                                      </p:cBhvr>
                                    </p:animEffect>
                                    <p:anim calcmode="lin" valueType="num">
                                      <p:cBhvr>
                                        <p:cTn id="68" dur="500" fill="hold"/>
                                        <p:tgtEl>
                                          <p:spTgt spid="1028"/>
                                        </p:tgtEl>
                                        <p:attrNameLst>
                                          <p:attrName>ppt_x</p:attrName>
                                        </p:attrNameLst>
                                      </p:cBhvr>
                                      <p:tavLst>
                                        <p:tav tm="0">
                                          <p:val>
                                            <p:strVal val="#ppt_x"/>
                                          </p:val>
                                        </p:tav>
                                        <p:tav tm="100000">
                                          <p:val>
                                            <p:strVal val="#ppt_x"/>
                                          </p:val>
                                        </p:tav>
                                      </p:tavLst>
                                    </p:anim>
                                    <p:anim calcmode="lin" valueType="num">
                                      <p:cBhvr>
                                        <p:cTn id="69" dur="500" fill="hold"/>
                                        <p:tgtEl>
                                          <p:spTgt spid="10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anim calcmode="lin" valueType="num">
                                      <p:cBhvr>
                                        <p:cTn id="73" dur="500" fill="hold"/>
                                        <p:tgtEl>
                                          <p:spTgt spid="20"/>
                                        </p:tgtEl>
                                        <p:attrNameLst>
                                          <p:attrName>ppt_x</p:attrName>
                                        </p:attrNameLst>
                                      </p:cBhvr>
                                      <p:tavLst>
                                        <p:tav tm="0">
                                          <p:val>
                                            <p:strVal val="#ppt_x"/>
                                          </p:val>
                                        </p:tav>
                                        <p:tav tm="100000">
                                          <p:val>
                                            <p:strVal val="#ppt_x"/>
                                          </p:val>
                                        </p:tav>
                                      </p:tavLst>
                                    </p:anim>
                                    <p:anim calcmode="lin" valueType="num">
                                      <p:cBhvr>
                                        <p:cTn id="74" dur="5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fade">
                                      <p:cBhvr>
                                        <p:cTn id="77" dur="500"/>
                                        <p:tgtEl>
                                          <p:spTgt spid="1034"/>
                                        </p:tgtEl>
                                      </p:cBhvr>
                                    </p:animEffect>
                                    <p:anim calcmode="lin" valueType="num">
                                      <p:cBhvr>
                                        <p:cTn id="78" dur="500" fill="hold"/>
                                        <p:tgtEl>
                                          <p:spTgt spid="1034"/>
                                        </p:tgtEl>
                                        <p:attrNameLst>
                                          <p:attrName>ppt_x</p:attrName>
                                        </p:attrNameLst>
                                      </p:cBhvr>
                                      <p:tavLst>
                                        <p:tav tm="0">
                                          <p:val>
                                            <p:strVal val="#ppt_x"/>
                                          </p:val>
                                        </p:tav>
                                        <p:tav tm="100000">
                                          <p:val>
                                            <p:strVal val="#ppt_x"/>
                                          </p:val>
                                        </p:tav>
                                      </p:tavLst>
                                    </p:anim>
                                    <p:anim calcmode="lin" valueType="num">
                                      <p:cBhvr>
                                        <p:cTn id="79" dur="500" fill="hold"/>
                                        <p:tgtEl>
                                          <p:spTgt spid="1034"/>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anim calcmode="lin" valueType="num">
                                      <p:cBhvr>
                                        <p:cTn id="83" dur="500" fill="hold"/>
                                        <p:tgtEl>
                                          <p:spTgt spid="31"/>
                                        </p:tgtEl>
                                        <p:attrNameLst>
                                          <p:attrName>ppt_x</p:attrName>
                                        </p:attrNameLst>
                                      </p:cBhvr>
                                      <p:tavLst>
                                        <p:tav tm="0">
                                          <p:val>
                                            <p:strVal val="#ppt_x"/>
                                          </p:val>
                                        </p:tav>
                                        <p:tav tm="100000">
                                          <p:val>
                                            <p:strVal val="#ppt_x"/>
                                          </p:val>
                                        </p:tav>
                                      </p:tavLst>
                                    </p:anim>
                                    <p:anim calcmode="lin" valueType="num">
                                      <p:cBhvr>
                                        <p:cTn id="84" dur="5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anim calcmode="lin" valueType="num">
                                      <p:cBhvr>
                                        <p:cTn id="88" dur="500" fill="hold"/>
                                        <p:tgtEl>
                                          <p:spTgt spid="16"/>
                                        </p:tgtEl>
                                        <p:attrNameLst>
                                          <p:attrName>ppt_x</p:attrName>
                                        </p:attrNameLst>
                                      </p:cBhvr>
                                      <p:tavLst>
                                        <p:tav tm="0">
                                          <p:val>
                                            <p:strVal val="#ppt_x"/>
                                          </p:val>
                                        </p:tav>
                                        <p:tav tm="100000">
                                          <p:val>
                                            <p:strVal val="#ppt_x"/>
                                          </p:val>
                                        </p:tav>
                                      </p:tavLst>
                                    </p:anim>
                                    <p:anim calcmode="lin" valueType="num">
                                      <p:cBhvr>
                                        <p:cTn id="89" dur="500" fill="hold"/>
                                        <p:tgtEl>
                                          <p:spTgt spid="1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anim calcmode="lin" valueType="num">
                                      <p:cBhvr>
                                        <p:cTn id="93" dur="500" fill="hold"/>
                                        <p:tgtEl>
                                          <p:spTgt spid="42"/>
                                        </p:tgtEl>
                                        <p:attrNameLst>
                                          <p:attrName>ppt_x</p:attrName>
                                        </p:attrNameLst>
                                      </p:cBhvr>
                                      <p:tavLst>
                                        <p:tav tm="0">
                                          <p:val>
                                            <p:strVal val="#ppt_x"/>
                                          </p:val>
                                        </p:tav>
                                        <p:tav tm="100000">
                                          <p:val>
                                            <p:strVal val="#ppt_x"/>
                                          </p:val>
                                        </p:tav>
                                      </p:tavLst>
                                    </p:anim>
                                    <p:anim calcmode="lin" valueType="num">
                                      <p:cBhvr>
                                        <p:cTn id="94" dur="5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anim calcmode="lin" valueType="num">
                                      <p:cBhvr>
                                        <p:cTn id="98" dur="500" fill="hold"/>
                                        <p:tgtEl>
                                          <p:spTgt spid="47"/>
                                        </p:tgtEl>
                                        <p:attrNameLst>
                                          <p:attrName>ppt_x</p:attrName>
                                        </p:attrNameLst>
                                      </p:cBhvr>
                                      <p:tavLst>
                                        <p:tav tm="0">
                                          <p:val>
                                            <p:strVal val="#ppt_x"/>
                                          </p:val>
                                        </p:tav>
                                        <p:tav tm="100000">
                                          <p:val>
                                            <p:strVal val="#ppt_x"/>
                                          </p:val>
                                        </p:tav>
                                      </p:tavLst>
                                    </p:anim>
                                    <p:anim calcmode="lin" valueType="num">
                                      <p:cBhvr>
                                        <p:cTn id="99"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029"/>
                                        </p:tgtEl>
                                        <p:attrNameLst>
                                          <p:attrName>style.visibility</p:attrName>
                                        </p:attrNameLst>
                                      </p:cBhvr>
                                      <p:to>
                                        <p:strVal val="visible"/>
                                      </p:to>
                                    </p:set>
                                    <p:animEffect transition="in" filter="fade">
                                      <p:cBhvr>
                                        <p:cTn id="104" dur="500"/>
                                        <p:tgtEl>
                                          <p:spTgt spid="1029"/>
                                        </p:tgtEl>
                                      </p:cBhvr>
                                    </p:animEffect>
                                    <p:anim calcmode="lin" valueType="num">
                                      <p:cBhvr>
                                        <p:cTn id="105" dur="500" fill="hold"/>
                                        <p:tgtEl>
                                          <p:spTgt spid="1029"/>
                                        </p:tgtEl>
                                        <p:attrNameLst>
                                          <p:attrName>ppt_x</p:attrName>
                                        </p:attrNameLst>
                                      </p:cBhvr>
                                      <p:tavLst>
                                        <p:tav tm="0">
                                          <p:val>
                                            <p:strVal val="#ppt_x"/>
                                          </p:val>
                                        </p:tav>
                                        <p:tav tm="100000">
                                          <p:val>
                                            <p:strVal val="#ppt_x"/>
                                          </p:val>
                                        </p:tav>
                                      </p:tavLst>
                                    </p:anim>
                                    <p:anim calcmode="lin" valueType="num">
                                      <p:cBhvr>
                                        <p:cTn id="106" dur="500" fill="hold"/>
                                        <p:tgtEl>
                                          <p:spTgt spid="102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anim calcmode="lin" valueType="num">
                                      <p:cBhvr>
                                        <p:cTn id="110" dur="500" fill="hold"/>
                                        <p:tgtEl>
                                          <p:spTgt spid="21"/>
                                        </p:tgtEl>
                                        <p:attrNameLst>
                                          <p:attrName>ppt_x</p:attrName>
                                        </p:attrNameLst>
                                      </p:cBhvr>
                                      <p:tavLst>
                                        <p:tav tm="0">
                                          <p:val>
                                            <p:strVal val="#ppt_x"/>
                                          </p:val>
                                        </p:tav>
                                        <p:tav tm="100000">
                                          <p:val>
                                            <p:strVal val="#ppt_x"/>
                                          </p:val>
                                        </p:tav>
                                      </p:tavLst>
                                    </p:anim>
                                    <p:anim calcmode="lin" valueType="num">
                                      <p:cBhvr>
                                        <p:cTn id="111" dur="500" fill="hold"/>
                                        <p:tgtEl>
                                          <p:spTgt spid="2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anim calcmode="lin" valueType="num">
                                      <p:cBhvr>
                                        <p:cTn id="115" dur="500" fill="hold"/>
                                        <p:tgtEl>
                                          <p:spTgt spid="28"/>
                                        </p:tgtEl>
                                        <p:attrNameLst>
                                          <p:attrName>ppt_x</p:attrName>
                                        </p:attrNameLst>
                                      </p:cBhvr>
                                      <p:tavLst>
                                        <p:tav tm="0">
                                          <p:val>
                                            <p:strVal val="#ppt_x"/>
                                          </p:val>
                                        </p:tav>
                                        <p:tav tm="100000">
                                          <p:val>
                                            <p:strVal val="#ppt_x"/>
                                          </p:val>
                                        </p:tav>
                                      </p:tavLst>
                                    </p:anim>
                                    <p:anim calcmode="lin" valueType="num">
                                      <p:cBhvr>
                                        <p:cTn id="116" dur="500" fill="hold"/>
                                        <p:tgtEl>
                                          <p:spTgt spid="28"/>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anim calcmode="lin" valueType="num">
                                      <p:cBhvr>
                                        <p:cTn id="120" dur="500" fill="hold"/>
                                        <p:tgtEl>
                                          <p:spTgt spid="23"/>
                                        </p:tgtEl>
                                        <p:attrNameLst>
                                          <p:attrName>ppt_x</p:attrName>
                                        </p:attrNameLst>
                                      </p:cBhvr>
                                      <p:tavLst>
                                        <p:tav tm="0">
                                          <p:val>
                                            <p:strVal val="#ppt_x"/>
                                          </p:val>
                                        </p:tav>
                                        <p:tav tm="100000">
                                          <p:val>
                                            <p:strVal val="#ppt_x"/>
                                          </p:val>
                                        </p:tav>
                                      </p:tavLst>
                                    </p:anim>
                                    <p:anim calcmode="lin" valueType="num">
                                      <p:cBhvr>
                                        <p:cTn id="121" dur="500" fill="hold"/>
                                        <p:tgtEl>
                                          <p:spTgt spid="23"/>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fade">
                                      <p:cBhvr>
                                        <p:cTn id="124" dur="500"/>
                                        <p:tgtEl>
                                          <p:spTgt spid="32"/>
                                        </p:tgtEl>
                                      </p:cBhvr>
                                    </p:animEffect>
                                    <p:anim calcmode="lin" valueType="num">
                                      <p:cBhvr>
                                        <p:cTn id="125" dur="500" fill="hold"/>
                                        <p:tgtEl>
                                          <p:spTgt spid="32"/>
                                        </p:tgtEl>
                                        <p:attrNameLst>
                                          <p:attrName>ppt_x</p:attrName>
                                        </p:attrNameLst>
                                      </p:cBhvr>
                                      <p:tavLst>
                                        <p:tav tm="0">
                                          <p:val>
                                            <p:strVal val="#ppt_x"/>
                                          </p:val>
                                        </p:tav>
                                        <p:tav tm="100000">
                                          <p:val>
                                            <p:strVal val="#ppt_x"/>
                                          </p:val>
                                        </p:tav>
                                      </p:tavLst>
                                    </p:anim>
                                    <p:anim calcmode="lin" valueType="num">
                                      <p:cBhvr>
                                        <p:cTn id="126" dur="500" fill="hold"/>
                                        <p:tgtEl>
                                          <p:spTgt spid="32"/>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fade">
                                      <p:cBhvr>
                                        <p:cTn id="129" dur="500"/>
                                        <p:tgtEl>
                                          <p:spTgt spid="27"/>
                                        </p:tgtEl>
                                      </p:cBhvr>
                                    </p:animEffect>
                                    <p:anim calcmode="lin" valueType="num">
                                      <p:cBhvr>
                                        <p:cTn id="130" dur="500" fill="hold"/>
                                        <p:tgtEl>
                                          <p:spTgt spid="27"/>
                                        </p:tgtEl>
                                        <p:attrNameLst>
                                          <p:attrName>ppt_x</p:attrName>
                                        </p:attrNameLst>
                                      </p:cBhvr>
                                      <p:tavLst>
                                        <p:tav tm="0">
                                          <p:val>
                                            <p:strVal val="#ppt_x"/>
                                          </p:val>
                                        </p:tav>
                                        <p:tav tm="100000">
                                          <p:val>
                                            <p:strVal val="#ppt_x"/>
                                          </p:val>
                                        </p:tav>
                                      </p:tavLst>
                                    </p:anim>
                                    <p:anim calcmode="lin" valueType="num">
                                      <p:cBhvr>
                                        <p:cTn id="131" dur="500" fill="hold"/>
                                        <p:tgtEl>
                                          <p:spTgt spid="27"/>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500"/>
                                        <p:tgtEl>
                                          <p:spTgt spid="26"/>
                                        </p:tgtEl>
                                      </p:cBhvr>
                                    </p:animEffect>
                                    <p:anim calcmode="lin" valueType="num">
                                      <p:cBhvr>
                                        <p:cTn id="135" dur="500" fill="hold"/>
                                        <p:tgtEl>
                                          <p:spTgt spid="26"/>
                                        </p:tgtEl>
                                        <p:attrNameLst>
                                          <p:attrName>ppt_x</p:attrName>
                                        </p:attrNameLst>
                                      </p:cBhvr>
                                      <p:tavLst>
                                        <p:tav tm="0">
                                          <p:val>
                                            <p:strVal val="#ppt_x"/>
                                          </p:val>
                                        </p:tav>
                                        <p:tav tm="100000">
                                          <p:val>
                                            <p:strVal val="#ppt_x"/>
                                          </p:val>
                                        </p:tav>
                                      </p:tavLst>
                                    </p:anim>
                                    <p:anim calcmode="lin" valueType="num">
                                      <p:cBhvr>
                                        <p:cTn id="136" dur="500" fill="hold"/>
                                        <p:tgtEl>
                                          <p:spTgt spid="26"/>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500"/>
                                        <p:tgtEl>
                                          <p:spTgt spid="25"/>
                                        </p:tgtEl>
                                      </p:cBhvr>
                                    </p:animEffect>
                                    <p:anim calcmode="lin" valueType="num">
                                      <p:cBhvr>
                                        <p:cTn id="140" dur="500" fill="hold"/>
                                        <p:tgtEl>
                                          <p:spTgt spid="25"/>
                                        </p:tgtEl>
                                        <p:attrNameLst>
                                          <p:attrName>ppt_x</p:attrName>
                                        </p:attrNameLst>
                                      </p:cBhvr>
                                      <p:tavLst>
                                        <p:tav tm="0">
                                          <p:val>
                                            <p:strVal val="#ppt_x"/>
                                          </p:val>
                                        </p:tav>
                                        <p:tav tm="100000">
                                          <p:val>
                                            <p:strVal val="#ppt_x"/>
                                          </p:val>
                                        </p:tav>
                                      </p:tavLst>
                                    </p:anim>
                                    <p:anim calcmode="lin" valueType="num">
                                      <p:cBhvr>
                                        <p:cTn id="14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44">
                                            <p:bg/>
                                          </p:spTgt>
                                        </p:tgtEl>
                                        <p:attrNameLst>
                                          <p:attrName>style.visibility</p:attrName>
                                        </p:attrNameLst>
                                      </p:cBhvr>
                                      <p:to>
                                        <p:strVal val="visible"/>
                                      </p:to>
                                    </p:set>
                                    <p:animEffect transition="in" filter="fade">
                                      <p:cBhvr>
                                        <p:cTn id="146" dur="500"/>
                                        <p:tgtEl>
                                          <p:spTgt spid="44">
                                            <p:bg/>
                                          </p:spTgt>
                                        </p:tgtEl>
                                      </p:cBhvr>
                                    </p:animEffect>
                                    <p:anim calcmode="lin" valueType="num">
                                      <p:cBhvr>
                                        <p:cTn id="147" dur="500" fill="hold"/>
                                        <p:tgtEl>
                                          <p:spTgt spid="44">
                                            <p:bg/>
                                          </p:spTgt>
                                        </p:tgtEl>
                                        <p:attrNameLst>
                                          <p:attrName>ppt_x</p:attrName>
                                        </p:attrNameLst>
                                      </p:cBhvr>
                                      <p:tavLst>
                                        <p:tav tm="0">
                                          <p:val>
                                            <p:strVal val="#ppt_x"/>
                                          </p:val>
                                        </p:tav>
                                        <p:tav tm="100000">
                                          <p:val>
                                            <p:strVal val="#ppt_x"/>
                                          </p:val>
                                        </p:tav>
                                      </p:tavLst>
                                    </p:anim>
                                    <p:anim calcmode="lin" valueType="num">
                                      <p:cBhvr>
                                        <p:cTn id="148" dur="500" fill="hold"/>
                                        <p:tgtEl>
                                          <p:spTgt spid="44">
                                            <p:bg/>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44">
                                            <p:txEl>
                                              <p:pRg st="0" end="0"/>
                                            </p:txEl>
                                          </p:spTgt>
                                        </p:tgtEl>
                                        <p:attrNameLst>
                                          <p:attrName>style.visibility</p:attrName>
                                        </p:attrNameLst>
                                      </p:cBhvr>
                                      <p:to>
                                        <p:strVal val="visible"/>
                                      </p:to>
                                    </p:set>
                                    <p:animEffect transition="in" filter="fade">
                                      <p:cBhvr>
                                        <p:cTn id="153" dur="500"/>
                                        <p:tgtEl>
                                          <p:spTgt spid="44">
                                            <p:txEl>
                                              <p:pRg st="0" end="0"/>
                                            </p:txEl>
                                          </p:spTgt>
                                        </p:tgtEl>
                                      </p:cBhvr>
                                    </p:animEffect>
                                    <p:anim calcmode="lin" valueType="num">
                                      <p:cBhvr>
                                        <p:cTn id="154"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155" dur="5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2" presetClass="entr" presetSubtype="0" fill="hold" nodeType="click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1000"/>
                                        <p:tgtEl>
                                          <p:spTgt spid="57"/>
                                        </p:tgtEl>
                                      </p:cBhvr>
                                    </p:animEffect>
                                    <p:anim calcmode="lin" valueType="num">
                                      <p:cBhvr>
                                        <p:cTn id="161" dur="1000" fill="hold"/>
                                        <p:tgtEl>
                                          <p:spTgt spid="57"/>
                                        </p:tgtEl>
                                        <p:attrNameLst>
                                          <p:attrName>ppt_x</p:attrName>
                                        </p:attrNameLst>
                                      </p:cBhvr>
                                      <p:tavLst>
                                        <p:tav tm="0">
                                          <p:val>
                                            <p:strVal val="#ppt_x"/>
                                          </p:val>
                                        </p:tav>
                                        <p:tav tm="100000">
                                          <p:val>
                                            <p:strVal val="#ppt_x"/>
                                          </p:val>
                                        </p:tav>
                                      </p:tavLst>
                                    </p:anim>
                                    <p:anim calcmode="lin" valueType="num">
                                      <p:cBhvr>
                                        <p:cTn id="16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42" presetClass="entr" presetSubtype="0" fill="hold" grpId="0" nodeType="clickEffect">
                                  <p:stCondLst>
                                    <p:cond delay="0"/>
                                  </p:stCondLst>
                                  <p:childTnLst>
                                    <p:set>
                                      <p:cBhvr>
                                        <p:cTn id="166" dur="1" fill="hold">
                                          <p:stCondLst>
                                            <p:cond delay="0"/>
                                          </p:stCondLst>
                                        </p:cTn>
                                        <p:tgtEl>
                                          <p:spTgt spid="44">
                                            <p:txEl>
                                              <p:pRg st="1" end="1"/>
                                            </p:txEl>
                                          </p:spTgt>
                                        </p:tgtEl>
                                        <p:attrNameLst>
                                          <p:attrName>style.visibility</p:attrName>
                                        </p:attrNameLst>
                                      </p:cBhvr>
                                      <p:to>
                                        <p:strVal val="visible"/>
                                      </p:to>
                                    </p:set>
                                    <p:animEffect transition="in" filter="fade">
                                      <p:cBhvr>
                                        <p:cTn id="167" dur="500"/>
                                        <p:tgtEl>
                                          <p:spTgt spid="44">
                                            <p:txEl>
                                              <p:pRg st="1" end="1"/>
                                            </p:txEl>
                                          </p:spTgt>
                                        </p:tgtEl>
                                      </p:cBhvr>
                                    </p:animEffect>
                                    <p:anim calcmode="lin" valueType="num">
                                      <p:cBhvr>
                                        <p:cTn id="168"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p:cTn id="169" dur="500" fill="hold"/>
                                        <p:tgtEl>
                                          <p:spTgt spid="4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42" presetClass="entr" presetSubtype="0" fill="hold" nodeType="clickEffect">
                                  <p:stCondLst>
                                    <p:cond delay="0"/>
                                  </p:stCondLst>
                                  <p:childTnLst>
                                    <p:set>
                                      <p:cBhvr>
                                        <p:cTn id="173" dur="1" fill="hold">
                                          <p:stCondLst>
                                            <p:cond delay="0"/>
                                          </p:stCondLst>
                                        </p:cTn>
                                        <p:tgtEl>
                                          <p:spTgt spid="3"/>
                                        </p:tgtEl>
                                        <p:attrNameLst>
                                          <p:attrName>style.visibility</p:attrName>
                                        </p:attrNameLst>
                                      </p:cBhvr>
                                      <p:to>
                                        <p:strVal val="visible"/>
                                      </p:to>
                                    </p:set>
                                    <p:animEffect transition="in" filter="fade">
                                      <p:cBhvr>
                                        <p:cTn id="174" dur="1000"/>
                                        <p:tgtEl>
                                          <p:spTgt spid="3"/>
                                        </p:tgtEl>
                                      </p:cBhvr>
                                    </p:animEffect>
                                    <p:anim calcmode="lin" valueType="num">
                                      <p:cBhvr>
                                        <p:cTn id="175" dur="1000" fill="hold"/>
                                        <p:tgtEl>
                                          <p:spTgt spid="3"/>
                                        </p:tgtEl>
                                        <p:attrNameLst>
                                          <p:attrName>ppt_x</p:attrName>
                                        </p:attrNameLst>
                                      </p:cBhvr>
                                      <p:tavLst>
                                        <p:tav tm="0">
                                          <p:val>
                                            <p:strVal val="#ppt_x"/>
                                          </p:val>
                                        </p:tav>
                                        <p:tav tm="100000">
                                          <p:val>
                                            <p:strVal val="#ppt_x"/>
                                          </p:val>
                                        </p:tav>
                                      </p:tavLst>
                                    </p:anim>
                                    <p:anim calcmode="lin" valueType="num">
                                      <p:cBhvr>
                                        <p:cTn id="17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44">
                                            <p:txEl>
                                              <p:pRg st="2" end="2"/>
                                            </p:txEl>
                                          </p:spTgt>
                                        </p:tgtEl>
                                        <p:attrNameLst>
                                          <p:attrName>style.visibility</p:attrName>
                                        </p:attrNameLst>
                                      </p:cBhvr>
                                      <p:to>
                                        <p:strVal val="visible"/>
                                      </p:to>
                                    </p:set>
                                    <p:animEffect transition="in" filter="fade">
                                      <p:cBhvr>
                                        <p:cTn id="181" dur="500"/>
                                        <p:tgtEl>
                                          <p:spTgt spid="44">
                                            <p:txEl>
                                              <p:pRg st="2" end="2"/>
                                            </p:txEl>
                                          </p:spTgt>
                                        </p:tgtEl>
                                      </p:cBhvr>
                                    </p:animEffect>
                                    <p:anim calcmode="lin" valueType="num">
                                      <p:cBhvr>
                                        <p:cTn id="182"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p:cTn id="183" dur="500" fill="hold"/>
                                        <p:tgtEl>
                                          <p:spTgt spid="44">
                                            <p:txEl>
                                              <p:pRg st="2" end="2"/>
                                            </p:txEl>
                                          </p:spTgt>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4"/>
                                        </p:tgtEl>
                                        <p:attrNameLst>
                                          <p:attrName>style.visibility</p:attrName>
                                        </p:attrNameLst>
                                      </p:cBhvr>
                                      <p:to>
                                        <p:strVal val="visible"/>
                                      </p:to>
                                    </p:set>
                                    <p:animEffect transition="in" filter="fade">
                                      <p:cBhvr>
                                        <p:cTn id="186" dur="1000"/>
                                        <p:tgtEl>
                                          <p:spTgt spid="4"/>
                                        </p:tgtEl>
                                      </p:cBhvr>
                                    </p:animEffect>
                                    <p:anim calcmode="lin" valueType="num">
                                      <p:cBhvr>
                                        <p:cTn id="187" dur="1000" fill="hold"/>
                                        <p:tgtEl>
                                          <p:spTgt spid="4"/>
                                        </p:tgtEl>
                                        <p:attrNameLst>
                                          <p:attrName>ppt_x</p:attrName>
                                        </p:attrNameLst>
                                      </p:cBhvr>
                                      <p:tavLst>
                                        <p:tav tm="0">
                                          <p:val>
                                            <p:strVal val="#ppt_x"/>
                                          </p:val>
                                        </p:tav>
                                        <p:tav tm="100000">
                                          <p:val>
                                            <p:strVal val="#ppt_x"/>
                                          </p:val>
                                        </p:tav>
                                      </p:tavLst>
                                    </p:anim>
                                    <p:anim calcmode="lin" valueType="num">
                                      <p:cBhvr>
                                        <p:cTn id="18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2" presetClass="entr" presetSubtype="0" fill="hold" grpId="0" nodeType="clickEffect">
                                  <p:stCondLst>
                                    <p:cond delay="0"/>
                                  </p:stCondLst>
                                  <p:childTnLst>
                                    <p:set>
                                      <p:cBhvr>
                                        <p:cTn id="192" dur="1" fill="hold">
                                          <p:stCondLst>
                                            <p:cond delay="0"/>
                                          </p:stCondLst>
                                        </p:cTn>
                                        <p:tgtEl>
                                          <p:spTgt spid="44">
                                            <p:txEl>
                                              <p:pRg st="3" end="3"/>
                                            </p:txEl>
                                          </p:spTgt>
                                        </p:tgtEl>
                                        <p:attrNameLst>
                                          <p:attrName>style.visibility</p:attrName>
                                        </p:attrNameLst>
                                      </p:cBhvr>
                                      <p:to>
                                        <p:strVal val="visible"/>
                                      </p:to>
                                    </p:set>
                                    <p:animEffect transition="in" filter="fade">
                                      <p:cBhvr>
                                        <p:cTn id="193" dur="500"/>
                                        <p:tgtEl>
                                          <p:spTgt spid="44">
                                            <p:txEl>
                                              <p:pRg st="3" end="3"/>
                                            </p:txEl>
                                          </p:spTgt>
                                        </p:tgtEl>
                                      </p:cBhvr>
                                    </p:animEffect>
                                    <p:anim calcmode="lin" valueType="num">
                                      <p:cBhvr>
                                        <p:cTn id="194"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p:cTn id="195" dur="500" fill="hold"/>
                                        <p:tgtEl>
                                          <p:spTgt spid="44">
                                            <p:txEl>
                                              <p:pRg st="3" end="3"/>
                                            </p:txEl>
                                          </p:spTgt>
                                        </p:tgtEl>
                                        <p:attrNameLst>
                                          <p:attrName>ppt_y</p:attrName>
                                        </p:attrNameLst>
                                      </p:cBhvr>
                                      <p:tavLst>
                                        <p:tav tm="0">
                                          <p:val>
                                            <p:strVal val="#ppt_y+.1"/>
                                          </p:val>
                                        </p:tav>
                                        <p:tav tm="100000">
                                          <p:val>
                                            <p:strVal val="#ppt_y"/>
                                          </p:val>
                                        </p:tav>
                                      </p:tavLst>
                                    </p:anim>
                                  </p:childTnLst>
                                </p:cTn>
                              </p:par>
                              <p:par>
                                <p:cTn id="196" presetID="42" presetClass="entr" presetSubtype="0" fill="hold" nodeType="withEffect">
                                  <p:stCondLst>
                                    <p:cond delay="0"/>
                                  </p:stCondLst>
                                  <p:childTnLst>
                                    <p:set>
                                      <p:cBhvr>
                                        <p:cTn id="197" dur="1" fill="hold">
                                          <p:stCondLst>
                                            <p:cond delay="0"/>
                                          </p:stCondLst>
                                        </p:cTn>
                                        <p:tgtEl>
                                          <p:spTgt spid="5"/>
                                        </p:tgtEl>
                                        <p:attrNameLst>
                                          <p:attrName>style.visibility</p:attrName>
                                        </p:attrNameLst>
                                      </p:cBhvr>
                                      <p:to>
                                        <p:strVal val="visible"/>
                                      </p:to>
                                    </p:set>
                                    <p:animEffect transition="in" filter="fade">
                                      <p:cBhvr>
                                        <p:cTn id="198" dur="1000"/>
                                        <p:tgtEl>
                                          <p:spTgt spid="5"/>
                                        </p:tgtEl>
                                      </p:cBhvr>
                                    </p:animEffect>
                                    <p:anim calcmode="lin" valueType="num">
                                      <p:cBhvr>
                                        <p:cTn id="199" dur="1000" fill="hold"/>
                                        <p:tgtEl>
                                          <p:spTgt spid="5"/>
                                        </p:tgtEl>
                                        <p:attrNameLst>
                                          <p:attrName>ppt_x</p:attrName>
                                        </p:attrNameLst>
                                      </p:cBhvr>
                                      <p:tavLst>
                                        <p:tav tm="0">
                                          <p:val>
                                            <p:strVal val="#ppt_x"/>
                                          </p:val>
                                        </p:tav>
                                        <p:tav tm="100000">
                                          <p:val>
                                            <p:strVal val="#ppt_x"/>
                                          </p:val>
                                        </p:tav>
                                      </p:tavLst>
                                    </p:anim>
                                    <p:anim calcmode="lin" valueType="num">
                                      <p:cBhvr>
                                        <p:cTn id="20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42" presetClass="entr" presetSubtype="0" fill="hold" grpId="0" nodeType="clickEffect">
                                  <p:stCondLst>
                                    <p:cond delay="0"/>
                                  </p:stCondLst>
                                  <p:childTnLst>
                                    <p:set>
                                      <p:cBhvr>
                                        <p:cTn id="204" dur="1" fill="hold">
                                          <p:stCondLst>
                                            <p:cond delay="0"/>
                                          </p:stCondLst>
                                        </p:cTn>
                                        <p:tgtEl>
                                          <p:spTgt spid="50"/>
                                        </p:tgtEl>
                                        <p:attrNameLst>
                                          <p:attrName>style.visibility</p:attrName>
                                        </p:attrNameLst>
                                      </p:cBhvr>
                                      <p:to>
                                        <p:strVal val="visible"/>
                                      </p:to>
                                    </p:set>
                                    <p:animEffect transition="in" filter="fade">
                                      <p:cBhvr>
                                        <p:cTn id="205" dur="1000"/>
                                        <p:tgtEl>
                                          <p:spTgt spid="50"/>
                                        </p:tgtEl>
                                      </p:cBhvr>
                                    </p:animEffect>
                                    <p:anim calcmode="lin" valueType="num">
                                      <p:cBhvr>
                                        <p:cTn id="206" dur="1000" fill="hold"/>
                                        <p:tgtEl>
                                          <p:spTgt spid="50"/>
                                        </p:tgtEl>
                                        <p:attrNameLst>
                                          <p:attrName>ppt_x</p:attrName>
                                        </p:attrNameLst>
                                      </p:cBhvr>
                                      <p:tavLst>
                                        <p:tav tm="0">
                                          <p:val>
                                            <p:strVal val="#ppt_x"/>
                                          </p:val>
                                        </p:tav>
                                        <p:tav tm="100000">
                                          <p:val>
                                            <p:strVal val="#ppt_x"/>
                                          </p:val>
                                        </p:tav>
                                      </p:tavLst>
                                    </p:anim>
                                    <p:anim calcmode="lin" valueType="num">
                                      <p:cBhvr>
                                        <p:cTn id="207" dur="1000" fill="hold"/>
                                        <p:tgtEl>
                                          <p:spTgt spid="50"/>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46"/>
                                        </p:tgtEl>
                                        <p:attrNameLst>
                                          <p:attrName>style.visibility</p:attrName>
                                        </p:attrNameLst>
                                      </p:cBhvr>
                                      <p:to>
                                        <p:strVal val="visible"/>
                                      </p:to>
                                    </p:set>
                                    <p:animEffect transition="in" filter="fade">
                                      <p:cBhvr>
                                        <p:cTn id="210" dur="1000"/>
                                        <p:tgtEl>
                                          <p:spTgt spid="46"/>
                                        </p:tgtEl>
                                      </p:cBhvr>
                                    </p:animEffect>
                                    <p:anim calcmode="lin" valueType="num">
                                      <p:cBhvr>
                                        <p:cTn id="211" dur="1000" fill="hold"/>
                                        <p:tgtEl>
                                          <p:spTgt spid="46"/>
                                        </p:tgtEl>
                                        <p:attrNameLst>
                                          <p:attrName>ppt_x</p:attrName>
                                        </p:attrNameLst>
                                      </p:cBhvr>
                                      <p:tavLst>
                                        <p:tav tm="0">
                                          <p:val>
                                            <p:strVal val="#ppt_x"/>
                                          </p:val>
                                        </p:tav>
                                        <p:tav tm="100000">
                                          <p:val>
                                            <p:strVal val="#ppt_x"/>
                                          </p:val>
                                        </p:tav>
                                      </p:tavLst>
                                    </p:anim>
                                    <p:anim calcmode="lin" valueType="num">
                                      <p:cBhvr>
                                        <p:cTn id="212" dur="1000" fill="hold"/>
                                        <p:tgtEl>
                                          <p:spTgt spid="46"/>
                                        </p:tgtEl>
                                        <p:attrNameLst>
                                          <p:attrName>ppt_y</p:attrName>
                                        </p:attrNameLst>
                                      </p:cBhvr>
                                      <p:tavLst>
                                        <p:tav tm="0">
                                          <p:val>
                                            <p:strVal val="#ppt_y+.1"/>
                                          </p:val>
                                        </p:tav>
                                        <p:tav tm="100000">
                                          <p:val>
                                            <p:strVal val="#ppt_y"/>
                                          </p:val>
                                        </p:tav>
                                      </p:tavLst>
                                    </p:anim>
                                  </p:childTnLst>
                                </p:cTn>
                              </p:par>
                              <p:par>
                                <p:cTn id="213" presetID="42" presetClass="entr" presetSubtype="0" fill="hold" nodeType="withEffect">
                                  <p:stCondLst>
                                    <p:cond delay="0"/>
                                  </p:stCondLst>
                                  <p:childTnLst>
                                    <p:set>
                                      <p:cBhvr>
                                        <p:cTn id="214" dur="1" fill="hold">
                                          <p:stCondLst>
                                            <p:cond delay="0"/>
                                          </p:stCondLst>
                                        </p:cTn>
                                        <p:tgtEl>
                                          <p:spTgt spid="41"/>
                                        </p:tgtEl>
                                        <p:attrNameLst>
                                          <p:attrName>style.visibility</p:attrName>
                                        </p:attrNameLst>
                                      </p:cBhvr>
                                      <p:to>
                                        <p:strVal val="visible"/>
                                      </p:to>
                                    </p:set>
                                    <p:animEffect transition="in" filter="fade">
                                      <p:cBhvr>
                                        <p:cTn id="215" dur="1000"/>
                                        <p:tgtEl>
                                          <p:spTgt spid="41"/>
                                        </p:tgtEl>
                                      </p:cBhvr>
                                    </p:animEffect>
                                    <p:anim calcmode="lin" valueType="num">
                                      <p:cBhvr>
                                        <p:cTn id="216" dur="1000" fill="hold"/>
                                        <p:tgtEl>
                                          <p:spTgt spid="41"/>
                                        </p:tgtEl>
                                        <p:attrNameLst>
                                          <p:attrName>ppt_x</p:attrName>
                                        </p:attrNameLst>
                                      </p:cBhvr>
                                      <p:tavLst>
                                        <p:tav tm="0">
                                          <p:val>
                                            <p:strVal val="#ppt_x"/>
                                          </p:val>
                                        </p:tav>
                                        <p:tav tm="100000">
                                          <p:val>
                                            <p:strVal val="#ppt_x"/>
                                          </p:val>
                                        </p:tav>
                                      </p:tavLst>
                                    </p:anim>
                                    <p:anim calcmode="lin" valueType="num">
                                      <p:cBhvr>
                                        <p:cTn id="217" dur="1000" fill="hold"/>
                                        <p:tgtEl>
                                          <p:spTgt spid="41"/>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54"/>
                                        </p:tgtEl>
                                        <p:attrNameLst>
                                          <p:attrName>style.visibility</p:attrName>
                                        </p:attrNameLst>
                                      </p:cBhvr>
                                      <p:to>
                                        <p:strVal val="visible"/>
                                      </p:to>
                                    </p:set>
                                    <p:animEffect transition="in" filter="fade">
                                      <p:cBhvr>
                                        <p:cTn id="220" dur="1000"/>
                                        <p:tgtEl>
                                          <p:spTgt spid="54"/>
                                        </p:tgtEl>
                                      </p:cBhvr>
                                    </p:animEffect>
                                    <p:anim calcmode="lin" valueType="num">
                                      <p:cBhvr>
                                        <p:cTn id="221" dur="1000" fill="hold"/>
                                        <p:tgtEl>
                                          <p:spTgt spid="54"/>
                                        </p:tgtEl>
                                        <p:attrNameLst>
                                          <p:attrName>ppt_x</p:attrName>
                                        </p:attrNameLst>
                                      </p:cBhvr>
                                      <p:tavLst>
                                        <p:tav tm="0">
                                          <p:val>
                                            <p:strVal val="#ppt_x"/>
                                          </p:val>
                                        </p:tav>
                                        <p:tav tm="100000">
                                          <p:val>
                                            <p:strVal val="#ppt_x"/>
                                          </p:val>
                                        </p:tav>
                                      </p:tavLst>
                                    </p:anim>
                                    <p:anim calcmode="lin" valueType="num">
                                      <p:cBhvr>
                                        <p:cTn id="222" dur="1000" fill="hold"/>
                                        <p:tgtEl>
                                          <p:spTgt spid="54"/>
                                        </p:tgtEl>
                                        <p:attrNameLst>
                                          <p:attrName>ppt_y</p:attrName>
                                        </p:attrNameLst>
                                      </p:cBhvr>
                                      <p:tavLst>
                                        <p:tav tm="0">
                                          <p:val>
                                            <p:strVal val="#ppt_y+.1"/>
                                          </p:val>
                                        </p:tav>
                                        <p:tav tm="100000">
                                          <p:val>
                                            <p:strVal val="#ppt_y"/>
                                          </p:val>
                                        </p:tav>
                                      </p:tavLst>
                                    </p:anim>
                                  </p:childTnLst>
                                </p:cTn>
                              </p:par>
                              <p:par>
                                <p:cTn id="223" presetID="42" presetClass="entr" presetSubtype="0" fill="hold" nodeType="withEffect">
                                  <p:stCondLst>
                                    <p:cond delay="0"/>
                                  </p:stCondLst>
                                  <p:childTnLst>
                                    <p:set>
                                      <p:cBhvr>
                                        <p:cTn id="224" dur="1" fill="hold">
                                          <p:stCondLst>
                                            <p:cond delay="0"/>
                                          </p:stCondLst>
                                        </p:cTn>
                                        <p:tgtEl>
                                          <p:spTgt spid="51"/>
                                        </p:tgtEl>
                                        <p:attrNameLst>
                                          <p:attrName>style.visibility</p:attrName>
                                        </p:attrNameLst>
                                      </p:cBhvr>
                                      <p:to>
                                        <p:strVal val="visible"/>
                                      </p:to>
                                    </p:set>
                                    <p:animEffect transition="in" filter="fade">
                                      <p:cBhvr>
                                        <p:cTn id="225" dur="1000"/>
                                        <p:tgtEl>
                                          <p:spTgt spid="51"/>
                                        </p:tgtEl>
                                      </p:cBhvr>
                                    </p:animEffect>
                                    <p:anim calcmode="lin" valueType="num">
                                      <p:cBhvr>
                                        <p:cTn id="226" dur="1000" fill="hold"/>
                                        <p:tgtEl>
                                          <p:spTgt spid="51"/>
                                        </p:tgtEl>
                                        <p:attrNameLst>
                                          <p:attrName>ppt_x</p:attrName>
                                        </p:attrNameLst>
                                      </p:cBhvr>
                                      <p:tavLst>
                                        <p:tav tm="0">
                                          <p:val>
                                            <p:strVal val="#ppt_x"/>
                                          </p:val>
                                        </p:tav>
                                        <p:tav tm="100000">
                                          <p:val>
                                            <p:strVal val="#ppt_x"/>
                                          </p:val>
                                        </p:tav>
                                      </p:tavLst>
                                    </p:anim>
                                    <p:anim calcmode="lin" valueType="num">
                                      <p:cBhvr>
                                        <p:cTn id="227" dur="1000" fill="hold"/>
                                        <p:tgtEl>
                                          <p:spTgt spid="51"/>
                                        </p:tgtEl>
                                        <p:attrNameLst>
                                          <p:attrName>ppt_y</p:attrName>
                                        </p:attrNameLst>
                                      </p:cBhvr>
                                      <p:tavLst>
                                        <p:tav tm="0">
                                          <p:val>
                                            <p:strVal val="#ppt_y+.1"/>
                                          </p:val>
                                        </p:tav>
                                        <p:tav tm="100000">
                                          <p:val>
                                            <p:strVal val="#ppt_y"/>
                                          </p:val>
                                        </p:tav>
                                      </p:tavLst>
                                    </p:anim>
                                  </p:childTnLst>
                                </p:cTn>
                              </p:par>
                              <p:par>
                                <p:cTn id="228" presetID="42" presetClass="entr" presetSubtype="0" fill="hold" nodeType="withEffect">
                                  <p:stCondLst>
                                    <p:cond delay="0"/>
                                  </p:stCondLst>
                                  <p:childTnLst>
                                    <p:set>
                                      <p:cBhvr>
                                        <p:cTn id="229" dur="1" fill="hold">
                                          <p:stCondLst>
                                            <p:cond delay="0"/>
                                          </p:stCondLst>
                                        </p:cTn>
                                        <p:tgtEl>
                                          <p:spTgt spid="39"/>
                                        </p:tgtEl>
                                        <p:attrNameLst>
                                          <p:attrName>style.visibility</p:attrName>
                                        </p:attrNameLst>
                                      </p:cBhvr>
                                      <p:to>
                                        <p:strVal val="visible"/>
                                      </p:to>
                                    </p:set>
                                    <p:animEffect transition="in" filter="fade">
                                      <p:cBhvr>
                                        <p:cTn id="230" dur="1000"/>
                                        <p:tgtEl>
                                          <p:spTgt spid="39"/>
                                        </p:tgtEl>
                                      </p:cBhvr>
                                    </p:animEffect>
                                    <p:anim calcmode="lin" valueType="num">
                                      <p:cBhvr>
                                        <p:cTn id="231" dur="1000" fill="hold"/>
                                        <p:tgtEl>
                                          <p:spTgt spid="39"/>
                                        </p:tgtEl>
                                        <p:attrNameLst>
                                          <p:attrName>ppt_x</p:attrName>
                                        </p:attrNameLst>
                                      </p:cBhvr>
                                      <p:tavLst>
                                        <p:tav tm="0">
                                          <p:val>
                                            <p:strVal val="#ppt_x"/>
                                          </p:val>
                                        </p:tav>
                                        <p:tav tm="100000">
                                          <p:val>
                                            <p:strVal val="#ppt_x"/>
                                          </p:val>
                                        </p:tav>
                                      </p:tavLst>
                                    </p:anim>
                                    <p:anim calcmode="lin" valueType="num">
                                      <p:cBhvr>
                                        <p:cTn id="232" dur="1000" fill="hold"/>
                                        <p:tgtEl>
                                          <p:spTgt spid="39"/>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49"/>
                                        </p:tgtEl>
                                        <p:attrNameLst>
                                          <p:attrName>style.visibility</p:attrName>
                                        </p:attrNameLst>
                                      </p:cBhvr>
                                      <p:to>
                                        <p:strVal val="visible"/>
                                      </p:to>
                                    </p:set>
                                    <p:animEffect transition="in" filter="fade">
                                      <p:cBhvr>
                                        <p:cTn id="235" dur="1000"/>
                                        <p:tgtEl>
                                          <p:spTgt spid="49"/>
                                        </p:tgtEl>
                                      </p:cBhvr>
                                    </p:animEffect>
                                    <p:anim calcmode="lin" valueType="num">
                                      <p:cBhvr>
                                        <p:cTn id="236" dur="1000" fill="hold"/>
                                        <p:tgtEl>
                                          <p:spTgt spid="49"/>
                                        </p:tgtEl>
                                        <p:attrNameLst>
                                          <p:attrName>ppt_x</p:attrName>
                                        </p:attrNameLst>
                                      </p:cBhvr>
                                      <p:tavLst>
                                        <p:tav tm="0">
                                          <p:val>
                                            <p:strVal val="#ppt_x"/>
                                          </p:val>
                                        </p:tav>
                                        <p:tav tm="100000">
                                          <p:val>
                                            <p:strVal val="#ppt_x"/>
                                          </p:val>
                                        </p:tav>
                                      </p:tavLst>
                                    </p:anim>
                                    <p:anim calcmode="lin" valueType="num">
                                      <p:cBhvr>
                                        <p:cTn id="2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38" fill="hold">
                      <p:stCondLst>
                        <p:cond delay="indefinite"/>
                      </p:stCondLst>
                      <p:childTnLst>
                        <p:par>
                          <p:cTn id="239" fill="hold">
                            <p:stCondLst>
                              <p:cond delay="0"/>
                            </p:stCondLst>
                            <p:childTnLst>
                              <p:par>
                                <p:cTn id="240" presetID="42" presetClass="entr" presetSubtype="0" fill="hold" nodeType="clickEffect">
                                  <p:stCondLst>
                                    <p:cond delay="0"/>
                                  </p:stCondLst>
                                  <p:childTnLst>
                                    <p:set>
                                      <p:cBhvr>
                                        <p:cTn id="241" dur="1" fill="hold">
                                          <p:stCondLst>
                                            <p:cond delay="0"/>
                                          </p:stCondLst>
                                        </p:cTn>
                                        <p:tgtEl>
                                          <p:spTgt spid="30"/>
                                        </p:tgtEl>
                                        <p:attrNameLst>
                                          <p:attrName>style.visibility</p:attrName>
                                        </p:attrNameLst>
                                      </p:cBhvr>
                                      <p:to>
                                        <p:strVal val="visible"/>
                                      </p:to>
                                    </p:set>
                                    <p:animEffect transition="in" filter="fade">
                                      <p:cBhvr>
                                        <p:cTn id="242" dur="500"/>
                                        <p:tgtEl>
                                          <p:spTgt spid="30"/>
                                        </p:tgtEl>
                                      </p:cBhvr>
                                    </p:animEffect>
                                    <p:anim calcmode="lin" valueType="num">
                                      <p:cBhvr>
                                        <p:cTn id="243" dur="500" fill="hold"/>
                                        <p:tgtEl>
                                          <p:spTgt spid="30"/>
                                        </p:tgtEl>
                                        <p:attrNameLst>
                                          <p:attrName>ppt_x</p:attrName>
                                        </p:attrNameLst>
                                      </p:cBhvr>
                                      <p:tavLst>
                                        <p:tav tm="0">
                                          <p:val>
                                            <p:strVal val="#ppt_x"/>
                                          </p:val>
                                        </p:tav>
                                        <p:tav tm="100000">
                                          <p:val>
                                            <p:strVal val="#ppt_x"/>
                                          </p:val>
                                        </p:tav>
                                      </p:tavLst>
                                    </p:anim>
                                    <p:anim calcmode="lin" valueType="num">
                                      <p:cBhvr>
                                        <p:cTn id="244" dur="500" fill="hold"/>
                                        <p:tgtEl>
                                          <p:spTgt spid="30"/>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0"/>
                                  </p:stCondLst>
                                  <p:childTnLst>
                                    <p:set>
                                      <p:cBhvr>
                                        <p:cTn id="246" dur="1" fill="hold">
                                          <p:stCondLst>
                                            <p:cond delay="0"/>
                                          </p:stCondLst>
                                        </p:cTn>
                                        <p:tgtEl>
                                          <p:spTgt spid="33"/>
                                        </p:tgtEl>
                                        <p:attrNameLst>
                                          <p:attrName>style.visibility</p:attrName>
                                        </p:attrNameLst>
                                      </p:cBhvr>
                                      <p:to>
                                        <p:strVal val="visible"/>
                                      </p:to>
                                    </p:set>
                                    <p:animEffect transition="in" filter="fade">
                                      <p:cBhvr>
                                        <p:cTn id="247" dur="500"/>
                                        <p:tgtEl>
                                          <p:spTgt spid="33"/>
                                        </p:tgtEl>
                                      </p:cBhvr>
                                    </p:animEffect>
                                    <p:anim calcmode="lin" valueType="num">
                                      <p:cBhvr>
                                        <p:cTn id="248" dur="500" fill="hold"/>
                                        <p:tgtEl>
                                          <p:spTgt spid="33"/>
                                        </p:tgtEl>
                                        <p:attrNameLst>
                                          <p:attrName>ppt_x</p:attrName>
                                        </p:attrNameLst>
                                      </p:cBhvr>
                                      <p:tavLst>
                                        <p:tav tm="0">
                                          <p:val>
                                            <p:strVal val="#ppt_x"/>
                                          </p:val>
                                        </p:tav>
                                        <p:tav tm="100000">
                                          <p:val>
                                            <p:strVal val="#ppt_x"/>
                                          </p:val>
                                        </p:tav>
                                      </p:tavLst>
                                    </p:anim>
                                    <p:anim calcmode="lin" valueType="num">
                                      <p:cBhvr>
                                        <p:cTn id="249" dur="500" fill="hold"/>
                                        <p:tgtEl>
                                          <p:spTgt spid="33"/>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0"/>
                                  </p:stCondLst>
                                  <p:childTnLst>
                                    <p:set>
                                      <p:cBhvr>
                                        <p:cTn id="251" dur="1" fill="hold">
                                          <p:stCondLst>
                                            <p:cond delay="0"/>
                                          </p:stCondLst>
                                        </p:cTn>
                                        <p:tgtEl>
                                          <p:spTgt spid="1030"/>
                                        </p:tgtEl>
                                        <p:attrNameLst>
                                          <p:attrName>style.visibility</p:attrName>
                                        </p:attrNameLst>
                                      </p:cBhvr>
                                      <p:to>
                                        <p:strVal val="visible"/>
                                      </p:to>
                                    </p:set>
                                    <p:animEffect transition="in" filter="fade">
                                      <p:cBhvr>
                                        <p:cTn id="252" dur="500"/>
                                        <p:tgtEl>
                                          <p:spTgt spid="1030"/>
                                        </p:tgtEl>
                                      </p:cBhvr>
                                    </p:animEffect>
                                    <p:anim calcmode="lin" valueType="num">
                                      <p:cBhvr>
                                        <p:cTn id="253" dur="500" fill="hold"/>
                                        <p:tgtEl>
                                          <p:spTgt spid="1030"/>
                                        </p:tgtEl>
                                        <p:attrNameLst>
                                          <p:attrName>ppt_x</p:attrName>
                                        </p:attrNameLst>
                                      </p:cBhvr>
                                      <p:tavLst>
                                        <p:tav tm="0">
                                          <p:val>
                                            <p:strVal val="#ppt_x"/>
                                          </p:val>
                                        </p:tav>
                                        <p:tav tm="100000">
                                          <p:val>
                                            <p:strVal val="#ppt_x"/>
                                          </p:val>
                                        </p:tav>
                                      </p:tavLst>
                                    </p:anim>
                                    <p:anim calcmode="lin" valueType="num">
                                      <p:cBhvr>
                                        <p:cTn id="254" dur="5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8" grpId="0" animBg="1"/>
      <p:bldP spid="1029" grpId="0" animBg="1"/>
      <p:bldP spid="1030" grpId="0" animBg="1"/>
      <p:bldP spid="1031" grpId="0" animBg="1"/>
      <p:bldP spid="1032" grpId="0" animBg="1"/>
      <p:bldP spid="11" grpId="0" animBg="1"/>
      <p:bldP spid="19" grpId="0" animBg="1"/>
      <p:bldP spid="20" grpId="0" animBg="1"/>
      <p:bldP spid="21" grpId="0" animBg="1"/>
      <p:bldP spid="23" grpId="0" animBg="1"/>
      <p:bldP spid="32" grpId="0" animBg="1"/>
      <p:bldP spid="33" grpId="0" animBg="1"/>
      <p:bldP spid="43" grpId="1" animBg="1"/>
      <p:bldP spid="44" grpId="0" uiExpand="1" build="p" animBg="1"/>
      <p:bldP spid="46" grpId="0" animBg="1"/>
      <p:bldP spid="47" grpId="0" animBg="1"/>
      <p:bldP spid="48" grpId="0" animBg="1"/>
      <p:bldP spid="49" grpId="0" animBg="1"/>
      <p:bldP spid="50"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3" name="Ruban courbé vers le haut 7"/>
          <p:cNvSpPr/>
          <p:nvPr/>
        </p:nvSpPr>
        <p:spPr>
          <a:xfrm>
            <a:off x="2214546" y="571480"/>
            <a:ext cx="5214974" cy="642942"/>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4) ASPECT HORMONAL</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pic>
        <p:nvPicPr>
          <p:cNvPr id="10" name="Picture 9" descr="moelle-osseuse.jpg"/>
          <p:cNvPicPr>
            <a:picLocks noChangeAspect="1"/>
          </p:cNvPicPr>
          <p:nvPr/>
        </p:nvPicPr>
        <p:blipFill>
          <a:blip r:embed="rId4" cstate="print">
            <a:clrChange>
              <a:clrFrom>
                <a:srgbClr val="FFFFFF"/>
              </a:clrFrom>
              <a:clrTo>
                <a:srgbClr val="FFFFFF">
                  <a:alpha val="0"/>
                </a:srgbClr>
              </a:clrTo>
            </a:clrChange>
          </a:blip>
          <a:stretch>
            <a:fillRect/>
          </a:stretch>
        </p:blipFill>
        <p:spPr>
          <a:xfrm rot="3601305">
            <a:off x="1165923" y="4410393"/>
            <a:ext cx="734261" cy="1631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p:cNvPicPr>
            <a:picLocks noChangeAspect="1" noChangeArrowheads="1"/>
          </p:cNvPicPr>
          <p:nvPr/>
        </p:nvPicPr>
        <p:blipFill>
          <a:blip r:embed="rId5"/>
          <a:srcRect/>
          <a:stretch>
            <a:fillRect/>
          </a:stretch>
        </p:blipFill>
        <p:spPr bwMode="auto">
          <a:xfrm>
            <a:off x="357158" y="2786058"/>
            <a:ext cx="1676400" cy="1323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6"/>
          <a:srcRect/>
          <a:stretch>
            <a:fillRect/>
          </a:stretch>
        </p:blipFill>
        <p:spPr bwMode="auto">
          <a:xfrm>
            <a:off x="7143768" y="2285992"/>
            <a:ext cx="1747175" cy="2033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5"/>
          <p:cNvPicPr>
            <a:picLocks noChangeAspect="1" noChangeArrowheads="1"/>
          </p:cNvPicPr>
          <p:nvPr/>
        </p:nvPicPr>
        <p:blipFill>
          <a:blip r:embed="rId7">
            <a:clrChange>
              <a:clrFrom>
                <a:srgbClr val="FFFFFF"/>
              </a:clrFrom>
              <a:clrTo>
                <a:srgbClr val="FFFFFF">
                  <a:alpha val="0"/>
                </a:srgbClr>
              </a:clrTo>
            </a:clrChange>
          </a:blip>
          <a:srcRect l="52745"/>
          <a:stretch>
            <a:fillRect/>
          </a:stretch>
        </p:blipFill>
        <p:spPr bwMode="auto">
          <a:xfrm>
            <a:off x="2714612" y="5214926"/>
            <a:ext cx="2017577" cy="1643074"/>
          </a:xfrm>
          <a:prstGeom prst="rect">
            <a:avLst/>
          </a:prstGeom>
          <a:ln>
            <a:noFill/>
          </a:ln>
          <a:effectLst>
            <a:softEdge rad="112500"/>
          </a:effectLst>
        </p:spPr>
      </p:pic>
      <p:pic>
        <p:nvPicPr>
          <p:cNvPr id="14" name="Picture 5" descr="Systole-ventricules"/>
          <p:cNvPicPr>
            <a:picLocks noChangeAspect="1" noChangeArrowheads="1"/>
          </p:cNvPicPr>
          <p:nvPr/>
        </p:nvPicPr>
        <p:blipFill>
          <a:blip r:embed="rId8"/>
          <a:srcRect/>
          <a:stretch>
            <a:fillRect/>
          </a:stretch>
        </p:blipFill>
        <p:spPr bwMode="auto">
          <a:xfrm>
            <a:off x="5572132" y="4500570"/>
            <a:ext cx="1571636" cy="1909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83" name="Group 3"/>
          <p:cNvGrpSpPr>
            <a:grpSpLocks/>
          </p:cNvGrpSpPr>
          <p:nvPr/>
        </p:nvGrpSpPr>
        <p:grpSpPr bwMode="auto">
          <a:xfrm>
            <a:off x="2285984" y="5500702"/>
            <a:ext cx="1041391" cy="928694"/>
            <a:chOff x="1459" y="1346"/>
            <a:chExt cx="2842" cy="2086"/>
          </a:xfrm>
        </p:grpSpPr>
        <p:grpSp>
          <p:nvGrpSpPr>
            <p:cNvPr id="384" name="Group 4"/>
            <p:cNvGrpSpPr>
              <a:grpSpLocks/>
            </p:cNvGrpSpPr>
            <p:nvPr/>
          </p:nvGrpSpPr>
          <p:grpSpPr bwMode="auto">
            <a:xfrm>
              <a:off x="1459" y="1346"/>
              <a:ext cx="2842" cy="2086"/>
              <a:chOff x="1459" y="1346"/>
              <a:chExt cx="2842" cy="2086"/>
            </a:xfrm>
          </p:grpSpPr>
          <p:sp>
            <p:nvSpPr>
              <p:cNvPr id="406" name="Freeform 5"/>
              <p:cNvSpPr>
                <a:spLocks/>
              </p:cNvSpPr>
              <p:nvPr/>
            </p:nvSpPr>
            <p:spPr bwMode="auto">
              <a:xfrm>
                <a:off x="2228" y="1349"/>
                <a:ext cx="1306" cy="349"/>
              </a:xfrm>
              <a:custGeom>
                <a:avLst/>
                <a:gdLst/>
                <a:ahLst/>
                <a:cxnLst>
                  <a:cxn ang="0">
                    <a:pos x="542" y="145"/>
                  </a:cxn>
                  <a:cxn ang="0">
                    <a:pos x="492" y="94"/>
                  </a:cxn>
                  <a:cxn ang="0">
                    <a:pos x="271" y="0"/>
                  </a:cxn>
                  <a:cxn ang="0">
                    <a:pos x="49" y="94"/>
                  </a:cxn>
                  <a:cxn ang="0">
                    <a:pos x="0" y="145"/>
                  </a:cxn>
                </a:cxnLst>
                <a:rect l="0" t="0" r="r" b="b"/>
                <a:pathLst>
                  <a:path w="542" h="145">
                    <a:moveTo>
                      <a:pt x="542" y="145"/>
                    </a:moveTo>
                    <a:cubicBezTo>
                      <a:pt x="526" y="132"/>
                      <a:pt x="506" y="108"/>
                      <a:pt x="492" y="94"/>
                    </a:cubicBezTo>
                    <a:cubicBezTo>
                      <a:pt x="416" y="17"/>
                      <a:pt x="327" y="0"/>
                      <a:pt x="271" y="0"/>
                    </a:cubicBezTo>
                    <a:cubicBezTo>
                      <a:pt x="215" y="0"/>
                      <a:pt x="126" y="17"/>
                      <a:pt x="49" y="94"/>
                    </a:cubicBezTo>
                    <a:cubicBezTo>
                      <a:pt x="36" y="108"/>
                      <a:pt x="16" y="132"/>
                      <a:pt x="0" y="145"/>
                    </a:cubicBezTo>
                  </a:path>
                </a:pathLst>
              </a:custGeom>
              <a:solidFill>
                <a:srgbClr val="D37BA0"/>
              </a:solidFill>
              <a:ln w="9525">
                <a:noFill/>
                <a:round/>
                <a:headEnd/>
                <a:tailEnd/>
              </a:ln>
            </p:spPr>
            <p:txBody>
              <a:bodyPr/>
              <a:lstStyle/>
              <a:p>
                <a:endParaRPr lang="fr-FR"/>
              </a:p>
            </p:txBody>
          </p:sp>
          <p:sp>
            <p:nvSpPr>
              <p:cNvPr id="407" name="Freeform 6"/>
              <p:cNvSpPr>
                <a:spLocks/>
              </p:cNvSpPr>
              <p:nvPr/>
            </p:nvSpPr>
            <p:spPr bwMode="auto">
              <a:xfrm>
                <a:off x="2778" y="1346"/>
                <a:ext cx="728" cy="326"/>
              </a:xfrm>
              <a:custGeom>
                <a:avLst/>
                <a:gdLst/>
                <a:ahLst/>
                <a:cxnLst>
                  <a:cxn ang="0">
                    <a:pos x="264" y="95"/>
                  </a:cxn>
                  <a:cxn ang="0">
                    <a:pos x="64" y="2"/>
                  </a:cxn>
                  <a:cxn ang="0">
                    <a:pos x="65" y="2"/>
                  </a:cxn>
                  <a:cxn ang="0">
                    <a:pos x="76" y="15"/>
                  </a:cxn>
                  <a:cxn ang="0">
                    <a:pos x="62" y="28"/>
                  </a:cxn>
                  <a:cxn ang="0">
                    <a:pos x="0" y="42"/>
                  </a:cxn>
                  <a:cxn ang="0">
                    <a:pos x="84" y="55"/>
                  </a:cxn>
                  <a:cxn ang="0">
                    <a:pos x="232" y="97"/>
                  </a:cxn>
                  <a:cxn ang="0">
                    <a:pos x="302" y="135"/>
                  </a:cxn>
                  <a:cxn ang="0">
                    <a:pos x="264" y="95"/>
                  </a:cxn>
                </a:cxnLst>
                <a:rect l="0" t="0" r="r" b="b"/>
                <a:pathLst>
                  <a:path w="302" h="135">
                    <a:moveTo>
                      <a:pt x="264" y="95"/>
                    </a:moveTo>
                    <a:cubicBezTo>
                      <a:pt x="197" y="27"/>
                      <a:pt x="120" y="6"/>
                      <a:pt x="64" y="2"/>
                    </a:cubicBezTo>
                    <a:cubicBezTo>
                      <a:pt x="65" y="2"/>
                      <a:pt x="65" y="2"/>
                      <a:pt x="65" y="2"/>
                    </a:cubicBezTo>
                    <a:cubicBezTo>
                      <a:pt x="71" y="0"/>
                      <a:pt x="77" y="10"/>
                      <a:pt x="76" y="15"/>
                    </a:cubicBezTo>
                    <a:cubicBezTo>
                      <a:pt x="76" y="22"/>
                      <a:pt x="68" y="26"/>
                      <a:pt x="62" y="28"/>
                    </a:cubicBezTo>
                    <a:cubicBezTo>
                      <a:pt x="42" y="34"/>
                      <a:pt x="20" y="36"/>
                      <a:pt x="0" y="42"/>
                    </a:cubicBezTo>
                    <a:cubicBezTo>
                      <a:pt x="28" y="47"/>
                      <a:pt x="56" y="49"/>
                      <a:pt x="84" y="55"/>
                    </a:cubicBezTo>
                    <a:cubicBezTo>
                      <a:pt x="134" y="67"/>
                      <a:pt x="185" y="75"/>
                      <a:pt x="232" y="97"/>
                    </a:cubicBezTo>
                    <a:cubicBezTo>
                      <a:pt x="255" y="108"/>
                      <a:pt x="279" y="121"/>
                      <a:pt x="302" y="135"/>
                    </a:cubicBezTo>
                    <a:cubicBezTo>
                      <a:pt x="289" y="122"/>
                      <a:pt x="275" y="106"/>
                      <a:pt x="264" y="95"/>
                    </a:cubicBezTo>
                    <a:close/>
                  </a:path>
                </a:pathLst>
              </a:custGeom>
              <a:solidFill>
                <a:srgbClr val="CA5D8C"/>
              </a:solidFill>
              <a:ln w="9525">
                <a:noFill/>
                <a:round/>
                <a:headEnd/>
                <a:tailEnd/>
              </a:ln>
            </p:spPr>
            <p:txBody>
              <a:bodyPr/>
              <a:lstStyle/>
              <a:p>
                <a:endParaRPr lang="fr-FR"/>
              </a:p>
            </p:txBody>
          </p:sp>
          <p:sp>
            <p:nvSpPr>
              <p:cNvPr id="408" name="Freeform 7"/>
              <p:cNvSpPr>
                <a:spLocks/>
              </p:cNvSpPr>
              <p:nvPr/>
            </p:nvSpPr>
            <p:spPr bwMode="auto">
              <a:xfrm>
                <a:off x="1514" y="1636"/>
                <a:ext cx="2734" cy="1784"/>
              </a:xfrm>
              <a:custGeom>
                <a:avLst/>
                <a:gdLst/>
                <a:ahLst/>
                <a:cxnLst>
                  <a:cxn ang="0">
                    <a:pos x="893" y="31"/>
                  </a:cxn>
                  <a:cxn ang="0">
                    <a:pos x="684" y="15"/>
                  </a:cxn>
                  <a:cxn ang="0">
                    <a:pos x="648" y="10"/>
                  </a:cxn>
                  <a:cxn ang="0">
                    <a:pos x="624" y="6"/>
                  </a:cxn>
                  <a:cxn ang="0">
                    <a:pos x="610" y="5"/>
                  </a:cxn>
                  <a:cxn ang="0">
                    <a:pos x="587" y="3"/>
                  </a:cxn>
                  <a:cxn ang="0">
                    <a:pos x="569" y="0"/>
                  </a:cxn>
                  <a:cxn ang="0">
                    <a:pos x="551" y="3"/>
                  </a:cxn>
                  <a:cxn ang="0">
                    <a:pos x="537" y="6"/>
                  </a:cxn>
                  <a:cxn ang="0">
                    <a:pos x="517" y="6"/>
                  </a:cxn>
                  <a:cxn ang="0">
                    <a:pos x="495" y="8"/>
                  </a:cxn>
                  <a:cxn ang="0">
                    <a:pos x="470" y="13"/>
                  </a:cxn>
                  <a:cxn ang="0">
                    <a:pos x="445" y="19"/>
                  </a:cxn>
                  <a:cxn ang="0">
                    <a:pos x="275" y="40"/>
                  </a:cxn>
                  <a:cxn ang="0">
                    <a:pos x="22" y="31"/>
                  </a:cxn>
                  <a:cxn ang="0">
                    <a:pos x="65" y="162"/>
                  </a:cxn>
                  <a:cxn ang="0">
                    <a:pos x="67" y="147"/>
                  </a:cxn>
                  <a:cxn ang="0">
                    <a:pos x="40" y="70"/>
                  </a:cxn>
                  <a:cxn ang="0">
                    <a:pos x="243" y="52"/>
                  </a:cxn>
                  <a:cxn ang="0">
                    <a:pos x="445" y="38"/>
                  </a:cxn>
                  <a:cxn ang="0">
                    <a:pos x="462" y="47"/>
                  </a:cxn>
                  <a:cxn ang="0">
                    <a:pos x="478" y="62"/>
                  </a:cxn>
                  <a:cxn ang="0">
                    <a:pos x="486" y="74"/>
                  </a:cxn>
                  <a:cxn ang="0">
                    <a:pos x="501" y="98"/>
                  </a:cxn>
                  <a:cxn ang="0">
                    <a:pos x="512" y="127"/>
                  </a:cxn>
                  <a:cxn ang="0">
                    <a:pos x="519" y="148"/>
                  </a:cxn>
                  <a:cxn ang="0">
                    <a:pos x="523" y="170"/>
                  </a:cxn>
                  <a:cxn ang="0">
                    <a:pos x="541" y="203"/>
                  </a:cxn>
                  <a:cxn ang="0">
                    <a:pos x="551" y="237"/>
                  </a:cxn>
                  <a:cxn ang="0">
                    <a:pos x="559" y="277"/>
                  </a:cxn>
                  <a:cxn ang="0">
                    <a:pos x="556" y="337"/>
                  </a:cxn>
                  <a:cxn ang="0">
                    <a:pos x="558" y="393"/>
                  </a:cxn>
                  <a:cxn ang="0">
                    <a:pos x="496" y="461"/>
                  </a:cxn>
                  <a:cxn ang="0">
                    <a:pos x="506" y="538"/>
                  </a:cxn>
                  <a:cxn ang="0">
                    <a:pos x="510" y="600"/>
                  </a:cxn>
                  <a:cxn ang="0">
                    <a:pos x="523" y="672"/>
                  </a:cxn>
                  <a:cxn ang="0">
                    <a:pos x="510" y="739"/>
                  </a:cxn>
                  <a:cxn ang="0">
                    <a:pos x="619" y="733"/>
                  </a:cxn>
                  <a:cxn ang="0">
                    <a:pos x="613" y="657"/>
                  </a:cxn>
                  <a:cxn ang="0">
                    <a:pos x="620" y="588"/>
                  </a:cxn>
                  <a:cxn ang="0">
                    <a:pos x="624" y="526"/>
                  </a:cxn>
                  <a:cxn ang="0">
                    <a:pos x="639" y="443"/>
                  </a:cxn>
                  <a:cxn ang="0">
                    <a:pos x="579" y="383"/>
                  </a:cxn>
                  <a:cxn ang="0">
                    <a:pos x="576" y="328"/>
                  </a:cxn>
                  <a:cxn ang="0">
                    <a:pos x="578" y="278"/>
                  </a:cxn>
                  <a:cxn ang="0">
                    <a:pos x="592" y="218"/>
                  </a:cxn>
                  <a:cxn ang="0">
                    <a:pos x="611" y="170"/>
                  </a:cxn>
                  <a:cxn ang="0">
                    <a:pos x="618" y="142"/>
                  </a:cxn>
                  <a:cxn ang="0">
                    <a:pos x="634" y="94"/>
                  </a:cxn>
                  <a:cxn ang="0">
                    <a:pos x="659" y="59"/>
                  </a:cxn>
                  <a:cxn ang="0">
                    <a:pos x="680" y="42"/>
                  </a:cxn>
                  <a:cxn ang="0">
                    <a:pos x="735" y="28"/>
                  </a:cxn>
                  <a:cxn ang="0">
                    <a:pos x="985" y="39"/>
                  </a:cxn>
                  <a:cxn ang="0">
                    <a:pos x="1037" y="130"/>
                  </a:cxn>
                  <a:cxn ang="0">
                    <a:pos x="1069" y="153"/>
                  </a:cxn>
                  <a:cxn ang="0">
                    <a:pos x="1074" y="165"/>
                  </a:cxn>
                  <a:cxn ang="0">
                    <a:pos x="1112" y="31"/>
                  </a:cxn>
                </a:cxnLst>
                <a:rect l="0" t="0" r="r" b="b"/>
                <a:pathLst>
                  <a:path w="1134" h="740">
                    <a:moveTo>
                      <a:pt x="1112" y="31"/>
                    </a:moveTo>
                    <a:cubicBezTo>
                      <a:pt x="1088" y="6"/>
                      <a:pt x="1057" y="8"/>
                      <a:pt x="1032" y="14"/>
                    </a:cubicBezTo>
                    <a:cubicBezTo>
                      <a:pt x="1023" y="16"/>
                      <a:pt x="1016" y="17"/>
                      <a:pt x="1010" y="17"/>
                    </a:cubicBezTo>
                    <a:cubicBezTo>
                      <a:pt x="1002" y="17"/>
                      <a:pt x="994" y="17"/>
                      <a:pt x="986" y="16"/>
                    </a:cubicBezTo>
                    <a:cubicBezTo>
                      <a:pt x="973" y="15"/>
                      <a:pt x="960" y="13"/>
                      <a:pt x="941" y="14"/>
                    </a:cubicBezTo>
                    <a:cubicBezTo>
                      <a:pt x="926" y="16"/>
                      <a:pt x="907" y="27"/>
                      <a:pt x="893" y="31"/>
                    </a:cubicBezTo>
                    <a:cubicBezTo>
                      <a:pt x="881" y="34"/>
                      <a:pt x="873" y="38"/>
                      <a:pt x="859" y="40"/>
                    </a:cubicBezTo>
                    <a:cubicBezTo>
                      <a:pt x="838" y="42"/>
                      <a:pt x="811" y="27"/>
                      <a:pt x="791" y="22"/>
                    </a:cubicBezTo>
                    <a:cubicBezTo>
                      <a:pt x="773" y="18"/>
                      <a:pt x="768" y="15"/>
                      <a:pt x="751" y="13"/>
                    </a:cubicBezTo>
                    <a:cubicBezTo>
                      <a:pt x="734" y="11"/>
                      <a:pt x="732" y="18"/>
                      <a:pt x="720" y="14"/>
                    </a:cubicBezTo>
                    <a:cubicBezTo>
                      <a:pt x="708" y="10"/>
                      <a:pt x="703" y="14"/>
                      <a:pt x="694" y="18"/>
                    </a:cubicBezTo>
                    <a:cubicBezTo>
                      <a:pt x="691" y="19"/>
                      <a:pt x="685" y="16"/>
                      <a:pt x="684" y="15"/>
                    </a:cubicBezTo>
                    <a:cubicBezTo>
                      <a:pt x="684" y="15"/>
                      <a:pt x="684" y="15"/>
                      <a:pt x="684" y="15"/>
                    </a:cubicBezTo>
                    <a:cubicBezTo>
                      <a:pt x="681" y="14"/>
                      <a:pt x="677" y="13"/>
                      <a:pt x="673" y="12"/>
                    </a:cubicBezTo>
                    <a:cubicBezTo>
                      <a:pt x="673" y="12"/>
                      <a:pt x="670" y="14"/>
                      <a:pt x="669" y="14"/>
                    </a:cubicBezTo>
                    <a:cubicBezTo>
                      <a:pt x="665" y="16"/>
                      <a:pt x="664" y="13"/>
                      <a:pt x="662" y="10"/>
                    </a:cubicBezTo>
                    <a:cubicBezTo>
                      <a:pt x="659" y="9"/>
                      <a:pt x="655" y="9"/>
                      <a:pt x="651" y="8"/>
                    </a:cubicBezTo>
                    <a:cubicBezTo>
                      <a:pt x="650" y="8"/>
                      <a:pt x="648" y="9"/>
                      <a:pt x="648" y="10"/>
                    </a:cubicBezTo>
                    <a:cubicBezTo>
                      <a:pt x="648" y="11"/>
                      <a:pt x="648" y="12"/>
                      <a:pt x="646" y="13"/>
                    </a:cubicBezTo>
                    <a:cubicBezTo>
                      <a:pt x="644" y="14"/>
                      <a:pt x="642" y="11"/>
                      <a:pt x="641" y="10"/>
                    </a:cubicBezTo>
                    <a:cubicBezTo>
                      <a:pt x="640" y="8"/>
                      <a:pt x="640" y="7"/>
                      <a:pt x="639" y="6"/>
                    </a:cubicBezTo>
                    <a:cubicBezTo>
                      <a:pt x="639" y="6"/>
                      <a:pt x="638" y="6"/>
                      <a:pt x="638" y="6"/>
                    </a:cubicBezTo>
                    <a:cubicBezTo>
                      <a:pt x="634" y="5"/>
                      <a:pt x="630" y="5"/>
                      <a:pt x="626" y="4"/>
                    </a:cubicBezTo>
                    <a:cubicBezTo>
                      <a:pt x="625" y="4"/>
                      <a:pt x="624" y="5"/>
                      <a:pt x="624" y="6"/>
                    </a:cubicBezTo>
                    <a:cubicBezTo>
                      <a:pt x="624" y="7"/>
                      <a:pt x="624" y="7"/>
                      <a:pt x="624" y="8"/>
                    </a:cubicBezTo>
                    <a:cubicBezTo>
                      <a:pt x="621" y="10"/>
                      <a:pt x="621" y="7"/>
                      <a:pt x="621" y="4"/>
                    </a:cubicBezTo>
                    <a:cubicBezTo>
                      <a:pt x="620" y="4"/>
                      <a:pt x="619" y="3"/>
                      <a:pt x="618" y="3"/>
                    </a:cubicBezTo>
                    <a:cubicBezTo>
                      <a:pt x="617" y="3"/>
                      <a:pt x="615" y="4"/>
                      <a:pt x="615" y="5"/>
                    </a:cubicBezTo>
                    <a:cubicBezTo>
                      <a:pt x="615" y="8"/>
                      <a:pt x="615" y="12"/>
                      <a:pt x="611" y="7"/>
                    </a:cubicBezTo>
                    <a:cubicBezTo>
                      <a:pt x="611" y="7"/>
                      <a:pt x="610" y="6"/>
                      <a:pt x="610" y="5"/>
                    </a:cubicBezTo>
                    <a:cubicBezTo>
                      <a:pt x="610" y="4"/>
                      <a:pt x="608" y="2"/>
                      <a:pt x="607" y="2"/>
                    </a:cubicBezTo>
                    <a:cubicBezTo>
                      <a:pt x="604" y="2"/>
                      <a:pt x="600" y="2"/>
                      <a:pt x="596" y="1"/>
                    </a:cubicBezTo>
                    <a:cubicBezTo>
                      <a:pt x="596" y="1"/>
                      <a:pt x="595" y="1"/>
                      <a:pt x="595" y="2"/>
                    </a:cubicBezTo>
                    <a:cubicBezTo>
                      <a:pt x="594" y="2"/>
                      <a:pt x="594" y="2"/>
                      <a:pt x="594" y="2"/>
                    </a:cubicBezTo>
                    <a:cubicBezTo>
                      <a:pt x="594" y="3"/>
                      <a:pt x="594" y="4"/>
                      <a:pt x="594" y="5"/>
                    </a:cubicBezTo>
                    <a:cubicBezTo>
                      <a:pt x="594" y="10"/>
                      <a:pt x="589" y="9"/>
                      <a:pt x="587" y="3"/>
                    </a:cubicBezTo>
                    <a:cubicBezTo>
                      <a:pt x="587" y="2"/>
                      <a:pt x="585" y="1"/>
                      <a:pt x="585" y="1"/>
                    </a:cubicBezTo>
                    <a:cubicBezTo>
                      <a:pt x="583" y="0"/>
                      <a:pt x="582" y="0"/>
                      <a:pt x="580" y="0"/>
                    </a:cubicBezTo>
                    <a:cubicBezTo>
                      <a:pt x="580" y="0"/>
                      <a:pt x="578" y="1"/>
                      <a:pt x="578" y="2"/>
                    </a:cubicBezTo>
                    <a:cubicBezTo>
                      <a:pt x="578" y="6"/>
                      <a:pt x="578" y="11"/>
                      <a:pt x="573" y="7"/>
                    </a:cubicBezTo>
                    <a:cubicBezTo>
                      <a:pt x="572" y="6"/>
                      <a:pt x="572" y="4"/>
                      <a:pt x="572" y="2"/>
                    </a:cubicBezTo>
                    <a:cubicBezTo>
                      <a:pt x="572" y="1"/>
                      <a:pt x="570" y="0"/>
                      <a:pt x="569" y="0"/>
                    </a:cubicBezTo>
                    <a:cubicBezTo>
                      <a:pt x="568" y="0"/>
                      <a:pt x="567" y="0"/>
                      <a:pt x="566" y="0"/>
                    </a:cubicBezTo>
                    <a:cubicBezTo>
                      <a:pt x="566" y="2"/>
                      <a:pt x="566" y="3"/>
                      <a:pt x="565" y="3"/>
                    </a:cubicBezTo>
                    <a:cubicBezTo>
                      <a:pt x="563" y="4"/>
                      <a:pt x="562" y="3"/>
                      <a:pt x="561" y="2"/>
                    </a:cubicBezTo>
                    <a:cubicBezTo>
                      <a:pt x="561" y="1"/>
                      <a:pt x="559" y="0"/>
                      <a:pt x="558" y="0"/>
                    </a:cubicBezTo>
                    <a:cubicBezTo>
                      <a:pt x="557" y="0"/>
                      <a:pt x="555" y="0"/>
                      <a:pt x="553" y="1"/>
                    </a:cubicBezTo>
                    <a:cubicBezTo>
                      <a:pt x="552" y="1"/>
                      <a:pt x="551" y="2"/>
                      <a:pt x="551" y="3"/>
                    </a:cubicBezTo>
                    <a:cubicBezTo>
                      <a:pt x="551" y="4"/>
                      <a:pt x="551" y="5"/>
                      <a:pt x="551" y="6"/>
                    </a:cubicBezTo>
                    <a:cubicBezTo>
                      <a:pt x="551" y="8"/>
                      <a:pt x="550" y="11"/>
                      <a:pt x="546" y="9"/>
                    </a:cubicBezTo>
                    <a:cubicBezTo>
                      <a:pt x="545" y="8"/>
                      <a:pt x="545" y="5"/>
                      <a:pt x="545" y="3"/>
                    </a:cubicBezTo>
                    <a:cubicBezTo>
                      <a:pt x="545" y="3"/>
                      <a:pt x="542" y="1"/>
                      <a:pt x="541" y="1"/>
                    </a:cubicBezTo>
                    <a:cubicBezTo>
                      <a:pt x="540" y="2"/>
                      <a:pt x="538" y="2"/>
                      <a:pt x="536" y="2"/>
                    </a:cubicBezTo>
                    <a:cubicBezTo>
                      <a:pt x="536" y="3"/>
                      <a:pt x="536" y="5"/>
                      <a:pt x="537" y="6"/>
                    </a:cubicBezTo>
                    <a:cubicBezTo>
                      <a:pt x="533" y="8"/>
                      <a:pt x="533" y="6"/>
                      <a:pt x="533" y="4"/>
                    </a:cubicBezTo>
                    <a:cubicBezTo>
                      <a:pt x="532" y="4"/>
                      <a:pt x="530" y="3"/>
                      <a:pt x="529" y="3"/>
                    </a:cubicBezTo>
                    <a:cubicBezTo>
                      <a:pt x="527" y="3"/>
                      <a:pt x="525" y="3"/>
                      <a:pt x="522" y="4"/>
                    </a:cubicBezTo>
                    <a:cubicBezTo>
                      <a:pt x="522" y="4"/>
                      <a:pt x="522" y="4"/>
                      <a:pt x="522" y="4"/>
                    </a:cubicBezTo>
                    <a:cubicBezTo>
                      <a:pt x="521" y="6"/>
                      <a:pt x="525" y="11"/>
                      <a:pt x="520" y="10"/>
                    </a:cubicBezTo>
                    <a:cubicBezTo>
                      <a:pt x="518" y="10"/>
                      <a:pt x="517" y="8"/>
                      <a:pt x="517" y="6"/>
                    </a:cubicBezTo>
                    <a:cubicBezTo>
                      <a:pt x="517" y="6"/>
                      <a:pt x="515" y="5"/>
                      <a:pt x="514" y="5"/>
                    </a:cubicBezTo>
                    <a:cubicBezTo>
                      <a:pt x="511" y="5"/>
                      <a:pt x="508" y="6"/>
                      <a:pt x="505" y="6"/>
                    </a:cubicBezTo>
                    <a:cubicBezTo>
                      <a:pt x="505" y="6"/>
                      <a:pt x="504" y="7"/>
                      <a:pt x="504" y="8"/>
                    </a:cubicBezTo>
                    <a:cubicBezTo>
                      <a:pt x="504" y="9"/>
                      <a:pt x="504" y="10"/>
                      <a:pt x="502" y="11"/>
                    </a:cubicBezTo>
                    <a:cubicBezTo>
                      <a:pt x="500" y="12"/>
                      <a:pt x="499" y="11"/>
                      <a:pt x="499" y="9"/>
                    </a:cubicBezTo>
                    <a:cubicBezTo>
                      <a:pt x="498" y="9"/>
                      <a:pt x="496" y="7"/>
                      <a:pt x="495" y="8"/>
                    </a:cubicBezTo>
                    <a:cubicBezTo>
                      <a:pt x="492" y="8"/>
                      <a:pt x="489" y="9"/>
                      <a:pt x="486" y="9"/>
                    </a:cubicBezTo>
                    <a:cubicBezTo>
                      <a:pt x="486" y="11"/>
                      <a:pt x="486" y="13"/>
                      <a:pt x="485" y="14"/>
                    </a:cubicBezTo>
                    <a:cubicBezTo>
                      <a:pt x="482" y="16"/>
                      <a:pt x="481" y="11"/>
                      <a:pt x="480" y="10"/>
                    </a:cubicBezTo>
                    <a:cubicBezTo>
                      <a:pt x="478" y="11"/>
                      <a:pt x="476" y="11"/>
                      <a:pt x="474" y="12"/>
                    </a:cubicBezTo>
                    <a:cubicBezTo>
                      <a:pt x="473" y="14"/>
                      <a:pt x="475" y="16"/>
                      <a:pt x="475" y="19"/>
                    </a:cubicBezTo>
                    <a:cubicBezTo>
                      <a:pt x="469" y="21"/>
                      <a:pt x="471" y="15"/>
                      <a:pt x="470" y="13"/>
                    </a:cubicBezTo>
                    <a:cubicBezTo>
                      <a:pt x="470" y="13"/>
                      <a:pt x="470" y="13"/>
                      <a:pt x="469" y="13"/>
                    </a:cubicBezTo>
                    <a:cubicBezTo>
                      <a:pt x="466" y="13"/>
                      <a:pt x="463" y="14"/>
                      <a:pt x="460" y="15"/>
                    </a:cubicBezTo>
                    <a:cubicBezTo>
                      <a:pt x="460" y="16"/>
                      <a:pt x="461" y="18"/>
                      <a:pt x="459" y="19"/>
                    </a:cubicBezTo>
                    <a:cubicBezTo>
                      <a:pt x="457" y="20"/>
                      <a:pt x="456" y="18"/>
                      <a:pt x="454" y="17"/>
                    </a:cubicBezTo>
                    <a:cubicBezTo>
                      <a:pt x="454" y="17"/>
                      <a:pt x="454" y="17"/>
                      <a:pt x="453" y="16"/>
                    </a:cubicBezTo>
                    <a:cubicBezTo>
                      <a:pt x="451" y="17"/>
                      <a:pt x="448" y="18"/>
                      <a:pt x="445" y="19"/>
                    </a:cubicBezTo>
                    <a:cubicBezTo>
                      <a:pt x="445" y="19"/>
                      <a:pt x="444" y="19"/>
                      <a:pt x="444" y="19"/>
                    </a:cubicBezTo>
                    <a:cubicBezTo>
                      <a:pt x="436" y="20"/>
                      <a:pt x="432" y="16"/>
                      <a:pt x="423" y="16"/>
                    </a:cubicBezTo>
                    <a:cubicBezTo>
                      <a:pt x="414" y="16"/>
                      <a:pt x="403" y="17"/>
                      <a:pt x="391" y="20"/>
                    </a:cubicBezTo>
                    <a:cubicBezTo>
                      <a:pt x="379" y="23"/>
                      <a:pt x="382" y="23"/>
                      <a:pt x="365" y="23"/>
                    </a:cubicBezTo>
                    <a:cubicBezTo>
                      <a:pt x="348" y="23"/>
                      <a:pt x="330" y="24"/>
                      <a:pt x="316" y="33"/>
                    </a:cubicBezTo>
                    <a:cubicBezTo>
                      <a:pt x="302" y="42"/>
                      <a:pt x="290" y="39"/>
                      <a:pt x="275" y="40"/>
                    </a:cubicBezTo>
                    <a:cubicBezTo>
                      <a:pt x="261" y="38"/>
                      <a:pt x="249" y="35"/>
                      <a:pt x="238" y="31"/>
                    </a:cubicBezTo>
                    <a:cubicBezTo>
                      <a:pt x="224" y="27"/>
                      <a:pt x="211" y="23"/>
                      <a:pt x="195" y="21"/>
                    </a:cubicBezTo>
                    <a:cubicBezTo>
                      <a:pt x="177" y="20"/>
                      <a:pt x="163" y="21"/>
                      <a:pt x="150" y="23"/>
                    </a:cubicBezTo>
                    <a:cubicBezTo>
                      <a:pt x="142" y="23"/>
                      <a:pt x="135" y="24"/>
                      <a:pt x="127" y="24"/>
                    </a:cubicBezTo>
                    <a:cubicBezTo>
                      <a:pt x="121" y="24"/>
                      <a:pt x="114" y="22"/>
                      <a:pt x="104" y="20"/>
                    </a:cubicBezTo>
                    <a:cubicBezTo>
                      <a:pt x="80" y="14"/>
                      <a:pt x="46" y="6"/>
                      <a:pt x="22" y="31"/>
                    </a:cubicBezTo>
                    <a:cubicBezTo>
                      <a:pt x="7" y="45"/>
                      <a:pt x="0" y="65"/>
                      <a:pt x="1" y="86"/>
                    </a:cubicBezTo>
                    <a:cubicBezTo>
                      <a:pt x="2" y="112"/>
                      <a:pt x="16" y="138"/>
                      <a:pt x="40" y="158"/>
                    </a:cubicBezTo>
                    <a:cubicBezTo>
                      <a:pt x="50" y="166"/>
                      <a:pt x="57" y="175"/>
                      <a:pt x="59" y="184"/>
                    </a:cubicBezTo>
                    <a:cubicBezTo>
                      <a:pt x="59" y="184"/>
                      <a:pt x="59" y="184"/>
                      <a:pt x="59" y="184"/>
                    </a:cubicBezTo>
                    <a:cubicBezTo>
                      <a:pt x="60" y="176"/>
                      <a:pt x="62" y="168"/>
                      <a:pt x="66" y="160"/>
                    </a:cubicBezTo>
                    <a:cubicBezTo>
                      <a:pt x="65" y="161"/>
                      <a:pt x="65" y="161"/>
                      <a:pt x="65" y="162"/>
                    </a:cubicBezTo>
                    <a:cubicBezTo>
                      <a:pt x="61" y="158"/>
                      <a:pt x="59" y="156"/>
                      <a:pt x="59" y="154"/>
                    </a:cubicBezTo>
                    <a:cubicBezTo>
                      <a:pt x="60" y="152"/>
                      <a:pt x="65" y="157"/>
                      <a:pt x="68" y="156"/>
                    </a:cubicBezTo>
                    <a:cubicBezTo>
                      <a:pt x="68" y="156"/>
                      <a:pt x="68" y="156"/>
                      <a:pt x="67" y="157"/>
                    </a:cubicBezTo>
                    <a:cubicBezTo>
                      <a:pt x="68" y="155"/>
                      <a:pt x="69" y="154"/>
                      <a:pt x="69" y="153"/>
                    </a:cubicBezTo>
                    <a:cubicBezTo>
                      <a:pt x="69" y="153"/>
                      <a:pt x="69" y="153"/>
                      <a:pt x="69" y="153"/>
                    </a:cubicBezTo>
                    <a:cubicBezTo>
                      <a:pt x="69" y="151"/>
                      <a:pt x="67" y="149"/>
                      <a:pt x="67" y="147"/>
                    </a:cubicBezTo>
                    <a:cubicBezTo>
                      <a:pt x="68" y="145"/>
                      <a:pt x="70" y="145"/>
                      <a:pt x="73" y="146"/>
                    </a:cubicBezTo>
                    <a:cubicBezTo>
                      <a:pt x="73" y="146"/>
                      <a:pt x="73" y="146"/>
                      <a:pt x="73" y="146"/>
                    </a:cubicBezTo>
                    <a:cubicBezTo>
                      <a:pt x="73" y="145"/>
                      <a:pt x="74" y="144"/>
                      <a:pt x="75" y="143"/>
                    </a:cubicBezTo>
                    <a:cubicBezTo>
                      <a:pt x="79" y="135"/>
                      <a:pt x="87" y="132"/>
                      <a:pt x="97" y="130"/>
                    </a:cubicBezTo>
                    <a:cubicBezTo>
                      <a:pt x="91" y="131"/>
                      <a:pt x="83" y="130"/>
                      <a:pt x="74" y="126"/>
                    </a:cubicBezTo>
                    <a:cubicBezTo>
                      <a:pt x="50" y="117"/>
                      <a:pt x="37" y="86"/>
                      <a:pt x="40" y="70"/>
                    </a:cubicBezTo>
                    <a:cubicBezTo>
                      <a:pt x="40" y="63"/>
                      <a:pt x="44" y="55"/>
                      <a:pt x="50" y="50"/>
                    </a:cubicBezTo>
                    <a:cubicBezTo>
                      <a:pt x="59" y="43"/>
                      <a:pt x="72" y="41"/>
                      <a:pt x="86" y="44"/>
                    </a:cubicBezTo>
                    <a:cubicBezTo>
                      <a:pt x="108" y="49"/>
                      <a:pt x="117" y="49"/>
                      <a:pt x="135" y="48"/>
                    </a:cubicBezTo>
                    <a:cubicBezTo>
                      <a:pt x="141" y="48"/>
                      <a:pt x="146" y="47"/>
                      <a:pt x="151" y="45"/>
                    </a:cubicBezTo>
                    <a:cubicBezTo>
                      <a:pt x="163" y="43"/>
                      <a:pt x="176" y="40"/>
                      <a:pt x="201" y="42"/>
                    </a:cubicBezTo>
                    <a:cubicBezTo>
                      <a:pt x="220" y="43"/>
                      <a:pt x="232" y="48"/>
                      <a:pt x="243" y="52"/>
                    </a:cubicBezTo>
                    <a:cubicBezTo>
                      <a:pt x="255" y="57"/>
                      <a:pt x="264" y="61"/>
                      <a:pt x="278" y="60"/>
                    </a:cubicBezTo>
                    <a:cubicBezTo>
                      <a:pt x="294" y="60"/>
                      <a:pt x="306" y="54"/>
                      <a:pt x="317" y="49"/>
                    </a:cubicBezTo>
                    <a:cubicBezTo>
                      <a:pt x="326" y="45"/>
                      <a:pt x="335" y="41"/>
                      <a:pt x="346" y="40"/>
                    </a:cubicBezTo>
                    <a:cubicBezTo>
                      <a:pt x="354" y="40"/>
                      <a:pt x="373" y="33"/>
                      <a:pt x="391" y="31"/>
                    </a:cubicBezTo>
                    <a:cubicBezTo>
                      <a:pt x="405" y="30"/>
                      <a:pt x="418" y="34"/>
                      <a:pt x="422" y="33"/>
                    </a:cubicBezTo>
                    <a:cubicBezTo>
                      <a:pt x="432" y="32"/>
                      <a:pt x="442" y="37"/>
                      <a:pt x="445" y="38"/>
                    </a:cubicBezTo>
                    <a:cubicBezTo>
                      <a:pt x="446" y="40"/>
                      <a:pt x="448" y="41"/>
                      <a:pt x="449" y="40"/>
                    </a:cubicBezTo>
                    <a:cubicBezTo>
                      <a:pt x="450" y="40"/>
                      <a:pt x="451" y="40"/>
                      <a:pt x="452" y="40"/>
                    </a:cubicBezTo>
                    <a:cubicBezTo>
                      <a:pt x="452" y="40"/>
                      <a:pt x="453" y="40"/>
                      <a:pt x="453" y="41"/>
                    </a:cubicBezTo>
                    <a:cubicBezTo>
                      <a:pt x="454" y="41"/>
                      <a:pt x="454" y="41"/>
                      <a:pt x="454" y="42"/>
                    </a:cubicBezTo>
                    <a:cubicBezTo>
                      <a:pt x="455" y="44"/>
                      <a:pt x="452" y="49"/>
                      <a:pt x="456" y="49"/>
                    </a:cubicBezTo>
                    <a:cubicBezTo>
                      <a:pt x="458" y="49"/>
                      <a:pt x="460" y="48"/>
                      <a:pt x="462" y="47"/>
                    </a:cubicBezTo>
                    <a:cubicBezTo>
                      <a:pt x="463" y="48"/>
                      <a:pt x="464" y="49"/>
                      <a:pt x="465" y="50"/>
                    </a:cubicBezTo>
                    <a:cubicBezTo>
                      <a:pt x="465" y="52"/>
                      <a:pt x="463" y="54"/>
                      <a:pt x="465" y="55"/>
                    </a:cubicBezTo>
                    <a:cubicBezTo>
                      <a:pt x="467" y="57"/>
                      <a:pt x="469" y="56"/>
                      <a:pt x="471" y="55"/>
                    </a:cubicBezTo>
                    <a:cubicBezTo>
                      <a:pt x="472" y="56"/>
                      <a:pt x="473" y="58"/>
                      <a:pt x="475" y="59"/>
                    </a:cubicBezTo>
                    <a:cubicBezTo>
                      <a:pt x="474" y="60"/>
                      <a:pt x="473" y="61"/>
                      <a:pt x="473" y="62"/>
                    </a:cubicBezTo>
                    <a:cubicBezTo>
                      <a:pt x="474" y="65"/>
                      <a:pt x="476" y="64"/>
                      <a:pt x="478" y="62"/>
                    </a:cubicBezTo>
                    <a:cubicBezTo>
                      <a:pt x="478" y="62"/>
                      <a:pt x="479" y="63"/>
                      <a:pt x="479" y="63"/>
                    </a:cubicBezTo>
                    <a:cubicBezTo>
                      <a:pt x="479" y="63"/>
                      <a:pt x="479" y="63"/>
                      <a:pt x="479" y="63"/>
                    </a:cubicBezTo>
                    <a:cubicBezTo>
                      <a:pt x="477" y="65"/>
                      <a:pt x="478" y="68"/>
                      <a:pt x="480" y="69"/>
                    </a:cubicBezTo>
                    <a:cubicBezTo>
                      <a:pt x="481" y="70"/>
                      <a:pt x="482" y="70"/>
                      <a:pt x="482" y="70"/>
                    </a:cubicBezTo>
                    <a:cubicBezTo>
                      <a:pt x="483" y="70"/>
                      <a:pt x="483" y="71"/>
                      <a:pt x="484" y="72"/>
                    </a:cubicBezTo>
                    <a:cubicBezTo>
                      <a:pt x="485" y="74"/>
                      <a:pt x="485" y="74"/>
                      <a:pt x="486" y="74"/>
                    </a:cubicBezTo>
                    <a:cubicBezTo>
                      <a:pt x="485" y="76"/>
                      <a:pt x="485" y="77"/>
                      <a:pt x="487" y="79"/>
                    </a:cubicBezTo>
                    <a:cubicBezTo>
                      <a:pt x="488" y="81"/>
                      <a:pt x="490" y="83"/>
                      <a:pt x="492" y="83"/>
                    </a:cubicBezTo>
                    <a:cubicBezTo>
                      <a:pt x="493" y="85"/>
                      <a:pt x="494" y="87"/>
                      <a:pt x="496" y="88"/>
                    </a:cubicBezTo>
                    <a:cubicBezTo>
                      <a:pt x="496" y="89"/>
                      <a:pt x="495" y="89"/>
                      <a:pt x="495" y="89"/>
                    </a:cubicBezTo>
                    <a:cubicBezTo>
                      <a:pt x="494" y="91"/>
                      <a:pt x="496" y="94"/>
                      <a:pt x="497" y="95"/>
                    </a:cubicBezTo>
                    <a:cubicBezTo>
                      <a:pt x="498" y="96"/>
                      <a:pt x="500" y="98"/>
                      <a:pt x="501" y="98"/>
                    </a:cubicBezTo>
                    <a:cubicBezTo>
                      <a:pt x="503" y="99"/>
                      <a:pt x="503" y="98"/>
                      <a:pt x="504" y="97"/>
                    </a:cubicBezTo>
                    <a:cubicBezTo>
                      <a:pt x="505" y="99"/>
                      <a:pt x="506" y="100"/>
                      <a:pt x="507" y="102"/>
                    </a:cubicBezTo>
                    <a:cubicBezTo>
                      <a:pt x="505" y="103"/>
                      <a:pt x="502" y="105"/>
                      <a:pt x="502" y="106"/>
                    </a:cubicBezTo>
                    <a:cubicBezTo>
                      <a:pt x="502" y="108"/>
                      <a:pt x="505" y="112"/>
                      <a:pt x="506" y="111"/>
                    </a:cubicBezTo>
                    <a:cubicBezTo>
                      <a:pt x="513" y="111"/>
                      <a:pt x="508" y="119"/>
                      <a:pt x="509" y="122"/>
                    </a:cubicBezTo>
                    <a:cubicBezTo>
                      <a:pt x="509" y="124"/>
                      <a:pt x="510" y="127"/>
                      <a:pt x="512" y="127"/>
                    </a:cubicBezTo>
                    <a:cubicBezTo>
                      <a:pt x="514" y="129"/>
                      <a:pt x="512" y="128"/>
                      <a:pt x="514" y="127"/>
                    </a:cubicBezTo>
                    <a:cubicBezTo>
                      <a:pt x="515" y="127"/>
                      <a:pt x="518" y="129"/>
                      <a:pt x="518" y="131"/>
                    </a:cubicBezTo>
                    <a:cubicBezTo>
                      <a:pt x="519" y="132"/>
                      <a:pt x="518" y="135"/>
                      <a:pt x="517" y="136"/>
                    </a:cubicBezTo>
                    <a:cubicBezTo>
                      <a:pt x="514" y="137"/>
                      <a:pt x="512" y="138"/>
                      <a:pt x="512" y="141"/>
                    </a:cubicBezTo>
                    <a:cubicBezTo>
                      <a:pt x="513" y="143"/>
                      <a:pt x="513" y="149"/>
                      <a:pt x="517" y="149"/>
                    </a:cubicBezTo>
                    <a:cubicBezTo>
                      <a:pt x="518" y="149"/>
                      <a:pt x="519" y="149"/>
                      <a:pt x="519" y="148"/>
                    </a:cubicBezTo>
                    <a:cubicBezTo>
                      <a:pt x="520" y="147"/>
                      <a:pt x="523" y="148"/>
                      <a:pt x="523" y="150"/>
                    </a:cubicBezTo>
                    <a:cubicBezTo>
                      <a:pt x="523" y="151"/>
                      <a:pt x="523" y="153"/>
                      <a:pt x="524" y="155"/>
                    </a:cubicBezTo>
                    <a:cubicBezTo>
                      <a:pt x="523" y="155"/>
                      <a:pt x="522" y="156"/>
                      <a:pt x="522" y="158"/>
                    </a:cubicBezTo>
                    <a:cubicBezTo>
                      <a:pt x="521" y="160"/>
                      <a:pt x="520" y="166"/>
                      <a:pt x="521" y="168"/>
                    </a:cubicBezTo>
                    <a:cubicBezTo>
                      <a:pt x="522" y="169"/>
                      <a:pt x="522" y="169"/>
                      <a:pt x="523" y="170"/>
                    </a:cubicBezTo>
                    <a:cubicBezTo>
                      <a:pt x="523" y="170"/>
                      <a:pt x="523" y="170"/>
                      <a:pt x="523" y="170"/>
                    </a:cubicBezTo>
                    <a:cubicBezTo>
                      <a:pt x="526" y="171"/>
                      <a:pt x="529" y="173"/>
                      <a:pt x="529" y="175"/>
                    </a:cubicBezTo>
                    <a:cubicBezTo>
                      <a:pt x="530" y="178"/>
                      <a:pt x="528" y="180"/>
                      <a:pt x="528" y="182"/>
                    </a:cubicBezTo>
                    <a:cubicBezTo>
                      <a:pt x="529" y="186"/>
                      <a:pt x="536" y="187"/>
                      <a:pt x="538" y="190"/>
                    </a:cubicBezTo>
                    <a:cubicBezTo>
                      <a:pt x="538" y="192"/>
                      <a:pt x="537" y="194"/>
                      <a:pt x="535" y="196"/>
                    </a:cubicBezTo>
                    <a:cubicBezTo>
                      <a:pt x="535" y="197"/>
                      <a:pt x="535" y="198"/>
                      <a:pt x="535" y="198"/>
                    </a:cubicBezTo>
                    <a:cubicBezTo>
                      <a:pt x="534" y="202"/>
                      <a:pt x="541" y="200"/>
                      <a:pt x="541" y="203"/>
                    </a:cubicBezTo>
                    <a:cubicBezTo>
                      <a:pt x="542" y="205"/>
                      <a:pt x="540" y="207"/>
                      <a:pt x="540" y="208"/>
                    </a:cubicBezTo>
                    <a:cubicBezTo>
                      <a:pt x="541" y="210"/>
                      <a:pt x="547" y="211"/>
                      <a:pt x="547" y="213"/>
                    </a:cubicBezTo>
                    <a:cubicBezTo>
                      <a:pt x="548" y="214"/>
                      <a:pt x="547" y="215"/>
                      <a:pt x="547" y="217"/>
                    </a:cubicBezTo>
                    <a:cubicBezTo>
                      <a:pt x="545" y="217"/>
                      <a:pt x="545" y="217"/>
                      <a:pt x="545" y="220"/>
                    </a:cubicBezTo>
                    <a:cubicBezTo>
                      <a:pt x="545" y="224"/>
                      <a:pt x="544" y="226"/>
                      <a:pt x="547" y="228"/>
                    </a:cubicBezTo>
                    <a:cubicBezTo>
                      <a:pt x="549" y="231"/>
                      <a:pt x="550" y="232"/>
                      <a:pt x="551" y="237"/>
                    </a:cubicBezTo>
                    <a:cubicBezTo>
                      <a:pt x="552" y="241"/>
                      <a:pt x="548" y="241"/>
                      <a:pt x="549" y="245"/>
                    </a:cubicBezTo>
                    <a:cubicBezTo>
                      <a:pt x="549" y="248"/>
                      <a:pt x="551" y="248"/>
                      <a:pt x="553" y="251"/>
                    </a:cubicBezTo>
                    <a:cubicBezTo>
                      <a:pt x="554" y="253"/>
                      <a:pt x="551" y="254"/>
                      <a:pt x="552" y="257"/>
                    </a:cubicBezTo>
                    <a:cubicBezTo>
                      <a:pt x="553" y="260"/>
                      <a:pt x="555" y="261"/>
                      <a:pt x="556" y="265"/>
                    </a:cubicBezTo>
                    <a:cubicBezTo>
                      <a:pt x="556" y="269"/>
                      <a:pt x="553" y="267"/>
                      <a:pt x="554" y="271"/>
                    </a:cubicBezTo>
                    <a:cubicBezTo>
                      <a:pt x="554" y="274"/>
                      <a:pt x="558" y="274"/>
                      <a:pt x="559" y="277"/>
                    </a:cubicBezTo>
                    <a:cubicBezTo>
                      <a:pt x="559" y="278"/>
                      <a:pt x="556" y="279"/>
                      <a:pt x="557" y="282"/>
                    </a:cubicBezTo>
                    <a:cubicBezTo>
                      <a:pt x="557" y="285"/>
                      <a:pt x="555" y="289"/>
                      <a:pt x="557" y="294"/>
                    </a:cubicBezTo>
                    <a:cubicBezTo>
                      <a:pt x="559" y="299"/>
                      <a:pt x="558" y="301"/>
                      <a:pt x="558" y="306"/>
                    </a:cubicBezTo>
                    <a:cubicBezTo>
                      <a:pt x="558" y="313"/>
                      <a:pt x="560" y="310"/>
                      <a:pt x="559" y="317"/>
                    </a:cubicBezTo>
                    <a:cubicBezTo>
                      <a:pt x="559" y="323"/>
                      <a:pt x="559" y="327"/>
                      <a:pt x="557" y="328"/>
                    </a:cubicBezTo>
                    <a:cubicBezTo>
                      <a:pt x="555" y="329"/>
                      <a:pt x="555" y="333"/>
                      <a:pt x="556" y="337"/>
                    </a:cubicBezTo>
                    <a:cubicBezTo>
                      <a:pt x="556" y="340"/>
                      <a:pt x="556" y="338"/>
                      <a:pt x="555" y="341"/>
                    </a:cubicBezTo>
                    <a:cubicBezTo>
                      <a:pt x="555" y="345"/>
                      <a:pt x="552" y="344"/>
                      <a:pt x="553" y="349"/>
                    </a:cubicBezTo>
                    <a:cubicBezTo>
                      <a:pt x="555" y="353"/>
                      <a:pt x="553" y="355"/>
                      <a:pt x="553" y="360"/>
                    </a:cubicBezTo>
                    <a:cubicBezTo>
                      <a:pt x="553" y="364"/>
                      <a:pt x="551" y="365"/>
                      <a:pt x="552" y="369"/>
                    </a:cubicBezTo>
                    <a:cubicBezTo>
                      <a:pt x="553" y="374"/>
                      <a:pt x="553" y="379"/>
                      <a:pt x="555" y="383"/>
                    </a:cubicBezTo>
                    <a:cubicBezTo>
                      <a:pt x="557" y="386"/>
                      <a:pt x="555" y="389"/>
                      <a:pt x="558" y="393"/>
                    </a:cubicBezTo>
                    <a:cubicBezTo>
                      <a:pt x="561" y="397"/>
                      <a:pt x="561" y="401"/>
                      <a:pt x="561" y="404"/>
                    </a:cubicBezTo>
                    <a:cubicBezTo>
                      <a:pt x="566" y="414"/>
                      <a:pt x="555" y="443"/>
                      <a:pt x="529" y="443"/>
                    </a:cubicBezTo>
                    <a:cubicBezTo>
                      <a:pt x="521" y="443"/>
                      <a:pt x="514" y="443"/>
                      <a:pt x="507" y="441"/>
                    </a:cubicBezTo>
                    <a:cubicBezTo>
                      <a:pt x="507" y="441"/>
                      <a:pt x="507" y="441"/>
                      <a:pt x="508" y="441"/>
                    </a:cubicBezTo>
                    <a:cubicBezTo>
                      <a:pt x="506" y="441"/>
                      <a:pt x="498" y="438"/>
                      <a:pt x="496" y="443"/>
                    </a:cubicBezTo>
                    <a:cubicBezTo>
                      <a:pt x="492" y="451"/>
                      <a:pt x="498" y="454"/>
                      <a:pt x="496" y="461"/>
                    </a:cubicBezTo>
                    <a:cubicBezTo>
                      <a:pt x="495" y="467"/>
                      <a:pt x="498" y="472"/>
                      <a:pt x="501" y="476"/>
                    </a:cubicBezTo>
                    <a:cubicBezTo>
                      <a:pt x="503" y="478"/>
                      <a:pt x="501" y="485"/>
                      <a:pt x="502" y="490"/>
                    </a:cubicBezTo>
                    <a:cubicBezTo>
                      <a:pt x="502" y="494"/>
                      <a:pt x="501" y="498"/>
                      <a:pt x="502" y="502"/>
                    </a:cubicBezTo>
                    <a:cubicBezTo>
                      <a:pt x="503" y="507"/>
                      <a:pt x="502" y="511"/>
                      <a:pt x="503" y="514"/>
                    </a:cubicBezTo>
                    <a:cubicBezTo>
                      <a:pt x="503" y="517"/>
                      <a:pt x="505" y="520"/>
                      <a:pt x="506" y="526"/>
                    </a:cubicBezTo>
                    <a:cubicBezTo>
                      <a:pt x="507" y="530"/>
                      <a:pt x="506" y="534"/>
                      <a:pt x="506" y="538"/>
                    </a:cubicBezTo>
                    <a:cubicBezTo>
                      <a:pt x="507" y="544"/>
                      <a:pt x="506" y="549"/>
                      <a:pt x="506" y="551"/>
                    </a:cubicBezTo>
                    <a:cubicBezTo>
                      <a:pt x="506" y="554"/>
                      <a:pt x="505" y="558"/>
                      <a:pt x="506" y="563"/>
                    </a:cubicBezTo>
                    <a:cubicBezTo>
                      <a:pt x="507" y="565"/>
                      <a:pt x="509" y="570"/>
                      <a:pt x="509" y="572"/>
                    </a:cubicBezTo>
                    <a:cubicBezTo>
                      <a:pt x="509" y="575"/>
                      <a:pt x="508" y="578"/>
                      <a:pt x="508" y="581"/>
                    </a:cubicBezTo>
                    <a:cubicBezTo>
                      <a:pt x="509" y="583"/>
                      <a:pt x="511" y="585"/>
                      <a:pt x="511" y="588"/>
                    </a:cubicBezTo>
                    <a:cubicBezTo>
                      <a:pt x="511" y="592"/>
                      <a:pt x="510" y="596"/>
                      <a:pt x="510" y="600"/>
                    </a:cubicBezTo>
                    <a:cubicBezTo>
                      <a:pt x="511" y="604"/>
                      <a:pt x="514" y="606"/>
                      <a:pt x="514" y="610"/>
                    </a:cubicBezTo>
                    <a:cubicBezTo>
                      <a:pt x="514" y="618"/>
                      <a:pt x="518" y="622"/>
                      <a:pt x="519" y="626"/>
                    </a:cubicBezTo>
                    <a:cubicBezTo>
                      <a:pt x="519" y="629"/>
                      <a:pt x="518" y="635"/>
                      <a:pt x="521" y="640"/>
                    </a:cubicBezTo>
                    <a:cubicBezTo>
                      <a:pt x="522" y="643"/>
                      <a:pt x="521" y="646"/>
                      <a:pt x="522" y="649"/>
                    </a:cubicBezTo>
                    <a:cubicBezTo>
                      <a:pt x="522" y="652"/>
                      <a:pt x="524" y="654"/>
                      <a:pt x="524" y="657"/>
                    </a:cubicBezTo>
                    <a:cubicBezTo>
                      <a:pt x="524" y="663"/>
                      <a:pt x="523" y="667"/>
                      <a:pt x="523" y="672"/>
                    </a:cubicBezTo>
                    <a:cubicBezTo>
                      <a:pt x="523" y="677"/>
                      <a:pt x="524" y="683"/>
                      <a:pt x="524" y="690"/>
                    </a:cubicBezTo>
                    <a:cubicBezTo>
                      <a:pt x="524" y="694"/>
                      <a:pt x="522" y="696"/>
                      <a:pt x="522" y="700"/>
                    </a:cubicBezTo>
                    <a:cubicBezTo>
                      <a:pt x="521" y="703"/>
                      <a:pt x="522" y="708"/>
                      <a:pt x="521" y="713"/>
                    </a:cubicBezTo>
                    <a:cubicBezTo>
                      <a:pt x="520" y="718"/>
                      <a:pt x="518" y="716"/>
                      <a:pt x="517" y="723"/>
                    </a:cubicBezTo>
                    <a:cubicBezTo>
                      <a:pt x="517" y="725"/>
                      <a:pt x="516" y="731"/>
                      <a:pt x="515" y="733"/>
                    </a:cubicBezTo>
                    <a:cubicBezTo>
                      <a:pt x="513" y="736"/>
                      <a:pt x="512" y="738"/>
                      <a:pt x="510" y="739"/>
                    </a:cubicBezTo>
                    <a:cubicBezTo>
                      <a:pt x="510" y="739"/>
                      <a:pt x="510" y="739"/>
                      <a:pt x="510" y="739"/>
                    </a:cubicBezTo>
                    <a:cubicBezTo>
                      <a:pt x="519" y="734"/>
                      <a:pt x="541" y="730"/>
                      <a:pt x="566" y="730"/>
                    </a:cubicBezTo>
                    <a:cubicBezTo>
                      <a:pt x="568" y="730"/>
                      <a:pt x="568" y="730"/>
                      <a:pt x="568" y="730"/>
                    </a:cubicBezTo>
                    <a:cubicBezTo>
                      <a:pt x="593" y="730"/>
                      <a:pt x="615" y="734"/>
                      <a:pt x="623" y="740"/>
                    </a:cubicBezTo>
                    <a:cubicBezTo>
                      <a:pt x="623" y="740"/>
                      <a:pt x="623" y="740"/>
                      <a:pt x="623" y="740"/>
                    </a:cubicBezTo>
                    <a:cubicBezTo>
                      <a:pt x="622" y="738"/>
                      <a:pt x="620" y="737"/>
                      <a:pt x="619" y="733"/>
                    </a:cubicBezTo>
                    <a:cubicBezTo>
                      <a:pt x="617" y="731"/>
                      <a:pt x="617" y="725"/>
                      <a:pt x="616" y="723"/>
                    </a:cubicBezTo>
                    <a:cubicBezTo>
                      <a:pt x="615" y="716"/>
                      <a:pt x="614" y="718"/>
                      <a:pt x="613" y="713"/>
                    </a:cubicBezTo>
                    <a:cubicBezTo>
                      <a:pt x="611" y="708"/>
                      <a:pt x="612" y="703"/>
                      <a:pt x="611" y="700"/>
                    </a:cubicBezTo>
                    <a:cubicBezTo>
                      <a:pt x="611" y="696"/>
                      <a:pt x="609" y="694"/>
                      <a:pt x="609" y="690"/>
                    </a:cubicBezTo>
                    <a:cubicBezTo>
                      <a:pt x="609" y="683"/>
                      <a:pt x="614" y="678"/>
                      <a:pt x="614" y="672"/>
                    </a:cubicBezTo>
                    <a:cubicBezTo>
                      <a:pt x="614" y="667"/>
                      <a:pt x="613" y="664"/>
                      <a:pt x="613" y="657"/>
                    </a:cubicBezTo>
                    <a:cubicBezTo>
                      <a:pt x="613" y="654"/>
                      <a:pt x="614" y="652"/>
                      <a:pt x="615" y="650"/>
                    </a:cubicBezTo>
                    <a:cubicBezTo>
                      <a:pt x="615" y="647"/>
                      <a:pt x="614" y="644"/>
                      <a:pt x="616" y="641"/>
                    </a:cubicBezTo>
                    <a:cubicBezTo>
                      <a:pt x="619" y="636"/>
                      <a:pt x="615" y="630"/>
                      <a:pt x="616" y="627"/>
                    </a:cubicBezTo>
                    <a:cubicBezTo>
                      <a:pt x="616" y="624"/>
                      <a:pt x="620" y="618"/>
                      <a:pt x="620" y="610"/>
                    </a:cubicBezTo>
                    <a:cubicBezTo>
                      <a:pt x="620" y="606"/>
                      <a:pt x="620" y="603"/>
                      <a:pt x="621" y="600"/>
                    </a:cubicBezTo>
                    <a:cubicBezTo>
                      <a:pt x="622" y="596"/>
                      <a:pt x="620" y="591"/>
                      <a:pt x="620" y="588"/>
                    </a:cubicBezTo>
                    <a:cubicBezTo>
                      <a:pt x="620" y="584"/>
                      <a:pt x="622" y="582"/>
                      <a:pt x="623" y="580"/>
                    </a:cubicBezTo>
                    <a:cubicBezTo>
                      <a:pt x="623" y="577"/>
                      <a:pt x="622" y="574"/>
                      <a:pt x="622" y="571"/>
                    </a:cubicBezTo>
                    <a:cubicBezTo>
                      <a:pt x="623" y="569"/>
                      <a:pt x="622" y="565"/>
                      <a:pt x="623" y="562"/>
                    </a:cubicBezTo>
                    <a:cubicBezTo>
                      <a:pt x="624" y="558"/>
                      <a:pt x="623" y="553"/>
                      <a:pt x="623" y="551"/>
                    </a:cubicBezTo>
                    <a:cubicBezTo>
                      <a:pt x="623" y="548"/>
                      <a:pt x="624" y="544"/>
                      <a:pt x="625" y="538"/>
                    </a:cubicBezTo>
                    <a:cubicBezTo>
                      <a:pt x="626" y="535"/>
                      <a:pt x="624" y="530"/>
                      <a:pt x="624" y="526"/>
                    </a:cubicBezTo>
                    <a:cubicBezTo>
                      <a:pt x="625" y="520"/>
                      <a:pt x="627" y="517"/>
                      <a:pt x="628" y="514"/>
                    </a:cubicBezTo>
                    <a:cubicBezTo>
                      <a:pt x="628" y="511"/>
                      <a:pt x="627" y="507"/>
                      <a:pt x="628" y="502"/>
                    </a:cubicBezTo>
                    <a:cubicBezTo>
                      <a:pt x="629" y="498"/>
                      <a:pt x="632" y="494"/>
                      <a:pt x="632" y="490"/>
                    </a:cubicBezTo>
                    <a:cubicBezTo>
                      <a:pt x="633" y="485"/>
                      <a:pt x="631" y="478"/>
                      <a:pt x="633" y="476"/>
                    </a:cubicBezTo>
                    <a:cubicBezTo>
                      <a:pt x="635" y="472"/>
                      <a:pt x="637" y="468"/>
                      <a:pt x="636" y="461"/>
                    </a:cubicBezTo>
                    <a:cubicBezTo>
                      <a:pt x="635" y="455"/>
                      <a:pt x="642" y="449"/>
                      <a:pt x="639" y="443"/>
                    </a:cubicBezTo>
                    <a:cubicBezTo>
                      <a:pt x="636" y="437"/>
                      <a:pt x="627" y="441"/>
                      <a:pt x="626" y="441"/>
                    </a:cubicBezTo>
                    <a:cubicBezTo>
                      <a:pt x="626" y="441"/>
                      <a:pt x="627" y="441"/>
                      <a:pt x="627" y="441"/>
                    </a:cubicBezTo>
                    <a:cubicBezTo>
                      <a:pt x="620" y="443"/>
                      <a:pt x="612" y="443"/>
                      <a:pt x="604" y="443"/>
                    </a:cubicBezTo>
                    <a:cubicBezTo>
                      <a:pt x="579" y="443"/>
                      <a:pt x="568" y="414"/>
                      <a:pt x="572" y="404"/>
                    </a:cubicBezTo>
                    <a:cubicBezTo>
                      <a:pt x="572" y="401"/>
                      <a:pt x="572" y="397"/>
                      <a:pt x="576" y="393"/>
                    </a:cubicBezTo>
                    <a:cubicBezTo>
                      <a:pt x="579" y="389"/>
                      <a:pt x="577" y="386"/>
                      <a:pt x="579" y="383"/>
                    </a:cubicBezTo>
                    <a:cubicBezTo>
                      <a:pt x="581" y="379"/>
                      <a:pt x="579" y="376"/>
                      <a:pt x="579" y="372"/>
                    </a:cubicBezTo>
                    <a:cubicBezTo>
                      <a:pt x="580" y="367"/>
                      <a:pt x="579" y="363"/>
                      <a:pt x="579" y="359"/>
                    </a:cubicBezTo>
                    <a:cubicBezTo>
                      <a:pt x="579" y="354"/>
                      <a:pt x="579" y="353"/>
                      <a:pt x="580" y="349"/>
                    </a:cubicBezTo>
                    <a:cubicBezTo>
                      <a:pt x="582" y="344"/>
                      <a:pt x="579" y="345"/>
                      <a:pt x="578" y="341"/>
                    </a:cubicBezTo>
                    <a:cubicBezTo>
                      <a:pt x="578" y="338"/>
                      <a:pt x="575" y="339"/>
                      <a:pt x="576" y="336"/>
                    </a:cubicBezTo>
                    <a:cubicBezTo>
                      <a:pt x="577" y="333"/>
                      <a:pt x="578" y="329"/>
                      <a:pt x="576" y="328"/>
                    </a:cubicBezTo>
                    <a:cubicBezTo>
                      <a:pt x="574" y="327"/>
                      <a:pt x="575" y="323"/>
                      <a:pt x="574" y="317"/>
                    </a:cubicBezTo>
                    <a:cubicBezTo>
                      <a:pt x="574" y="310"/>
                      <a:pt x="576" y="313"/>
                      <a:pt x="575" y="306"/>
                    </a:cubicBezTo>
                    <a:cubicBezTo>
                      <a:pt x="575" y="301"/>
                      <a:pt x="574" y="299"/>
                      <a:pt x="576" y="294"/>
                    </a:cubicBezTo>
                    <a:cubicBezTo>
                      <a:pt x="576" y="296"/>
                      <a:pt x="576" y="296"/>
                      <a:pt x="576" y="296"/>
                    </a:cubicBezTo>
                    <a:cubicBezTo>
                      <a:pt x="577" y="293"/>
                      <a:pt x="579" y="293"/>
                      <a:pt x="579" y="289"/>
                    </a:cubicBezTo>
                    <a:cubicBezTo>
                      <a:pt x="580" y="286"/>
                      <a:pt x="578" y="281"/>
                      <a:pt x="578" y="278"/>
                    </a:cubicBezTo>
                    <a:cubicBezTo>
                      <a:pt x="578" y="275"/>
                      <a:pt x="580" y="271"/>
                      <a:pt x="580" y="267"/>
                    </a:cubicBezTo>
                    <a:cubicBezTo>
                      <a:pt x="580" y="263"/>
                      <a:pt x="577" y="261"/>
                      <a:pt x="579" y="257"/>
                    </a:cubicBezTo>
                    <a:cubicBezTo>
                      <a:pt x="580" y="254"/>
                      <a:pt x="585" y="254"/>
                      <a:pt x="586" y="250"/>
                    </a:cubicBezTo>
                    <a:cubicBezTo>
                      <a:pt x="586" y="245"/>
                      <a:pt x="583" y="245"/>
                      <a:pt x="584" y="241"/>
                    </a:cubicBezTo>
                    <a:cubicBezTo>
                      <a:pt x="585" y="237"/>
                      <a:pt x="590" y="234"/>
                      <a:pt x="591" y="232"/>
                    </a:cubicBezTo>
                    <a:cubicBezTo>
                      <a:pt x="593" y="229"/>
                      <a:pt x="592" y="222"/>
                      <a:pt x="592" y="218"/>
                    </a:cubicBezTo>
                    <a:cubicBezTo>
                      <a:pt x="593" y="214"/>
                      <a:pt x="595" y="216"/>
                      <a:pt x="598" y="213"/>
                    </a:cubicBezTo>
                    <a:cubicBezTo>
                      <a:pt x="601" y="209"/>
                      <a:pt x="598" y="206"/>
                      <a:pt x="598" y="202"/>
                    </a:cubicBezTo>
                    <a:cubicBezTo>
                      <a:pt x="597" y="198"/>
                      <a:pt x="601" y="197"/>
                      <a:pt x="602" y="193"/>
                    </a:cubicBezTo>
                    <a:cubicBezTo>
                      <a:pt x="603" y="189"/>
                      <a:pt x="603" y="187"/>
                      <a:pt x="603" y="181"/>
                    </a:cubicBezTo>
                    <a:cubicBezTo>
                      <a:pt x="603" y="176"/>
                      <a:pt x="609" y="175"/>
                      <a:pt x="611" y="170"/>
                    </a:cubicBezTo>
                    <a:cubicBezTo>
                      <a:pt x="611" y="170"/>
                      <a:pt x="611" y="170"/>
                      <a:pt x="611" y="170"/>
                    </a:cubicBezTo>
                    <a:cubicBezTo>
                      <a:pt x="612" y="169"/>
                      <a:pt x="612" y="169"/>
                      <a:pt x="613" y="168"/>
                    </a:cubicBezTo>
                    <a:cubicBezTo>
                      <a:pt x="614" y="166"/>
                      <a:pt x="613" y="160"/>
                      <a:pt x="612" y="158"/>
                    </a:cubicBezTo>
                    <a:cubicBezTo>
                      <a:pt x="612" y="156"/>
                      <a:pt x="611" y="155"/>
                      <a:pt x="610" y="155"/>
                    </a:cubicBezTo>
                    <a:cubicBezTo>
                      <a:pt x="610" y="153"/>
                      <a:pt x="611" y="151"/>
                      <a:pt x="611" y="150"/>
                    </a:cubicBezTo>
                    <a:cubicBezTo>
                      <a:pt x="611" y="148"/>
                      <a:pt x="616" y="149"/>
                      <a:pt x="617" y="150"/>
                    </a:cubicBezTo>
                    <a:cubicBezTo>
                      <a:pt x="620" y="150"/>
                      <a:pt x="615" y="144"/>
                      <a:pt x="618" y="142"/>
                    </a:cubicBezTo>
                    <a:cubicBezTo>
                      <a:pt x="619" y="140"/>
                      <a:pt x="621" y="142"/>
                      <a:pt x="623" y="138"/>
                    </a:cubicBezTo>
                    <a:cubicBezTo>
                      <a:pt x="625" y="135"/>
                      <a:pt x="620" y="131"/>
                      <a:pt x="620" y="127"/>
                    </a:cubicBezTo>
                    <a:cubicBezTo>
                      <a:pt x="621" y="123"/>
                      <a:pt x="626" y="124"/>
                      <a:pt x="627" y="120"/>
                    </a:cubicBezTo>
                    <a:cubicBezTo>
                      <a:pt x="628" y="116"/>
                      <a:pt x="624" y="113"/>
                      <a:pt x="625" y="111"/>
                    </a:cubicBezTo>
                    <a:cubicBezTo>
                      <a:pt x="626" y="108"/>
                      <a:pt x="632" y="110"/>
                      <a:pt x="633" y="105"/>
                    </a:cubicBezTo>
                    <a:cubicBezTo>
                      <a:pt x="635" y="100"/>
                      <a:pt x="632" y="99"/>
                      <a:pt x="634" y="94"/>
                    </a:cubicBezTo>
                    <a:cubicBezTo>
                      <a:pt x="636" y="90"/>
                      <a:pt x="639" y="94"/>
                      <a:pt x="642" y="90"/>
                    </a:cubicBezTo>
                    <a:cubicBezTo>
                      <a:pt x="644" y="86"/>
                      <a:pt x="643" y="83"/>
                      <a:pt x="644" y="79"/>
                    </a:cubicBezTo>
                    <a:cubicBezTo>
                      <a:pt x="644" y="75"/>
                      <a:pt x="649" y="76"/>
                      <a:pt x="651" y="73"/>
                    </a:cubicBezTo>
                    <a:cubicBezTo>
                      <a:pt x="652" y="70"/>
                      <a:pt x="651" y="67"/>
                      <a:pt x="653" y="65"/>
                    </a:cubicBezTo>
                    <a:cubicBezTo>
                      <a:pt x="654" y="62"/>
                      <a:pt x="658" y="66"/>
                      <a:pt x="661" y="62"/>
                    </a:cubicBezTo>
                    <a:cubicBezTo>
                      <a:pt x="661" y="61"/>
                      <a:pt x="660" y="60"/>
                      <a:pt x="659" y="59"/>
                    </a:cubicBezTo>
                    <a:cubicBezTo>
                      <a:pt x="661" y="58"/>
                      <a:pt x="662" y="56"/>
                      <a:pt x="663" y="55"/>
                    </a:cubicBezTo>
                    <a:cubicBezTo>
                      <a:pt x="665" y="56"/>
                      <a:pt x="667" y="57"/>
                      <a:pt x="669" y="55"/>
                    </a:cubicBezTo>
                    <a:cubicBezTo>
                      <a:pt x="671" y="54"/>
                      <a:pt x="669" y="52"/>
                      <a:pt x="669" y="50"/>
                    </a:cubicBezTo>
                    <a:cubicBezTo>
                      <a:pt x="670" y="49"/>
                      <a:pt x="671" y="48"/>
                      <a:pt x="672" y="47"/>
                    </a:cubicBezTo>
                    <a:cubicBezTo>
                      <a:pt x="674" y="48"/>
                      <a:pt x="676" y="49"/>
                      <a:pt x="677" y="49"/>
                    </a:cubicBezTo>
                    <a:cubicBezTo>
                      <a:pt x="682" y="49"/>
                      <a:pt x="679" y="44"/>
                      <a:pt x="680" y="42"/>
                    </a:cubicBezTo>
                    <a:cubicBezTo>
                      <a:pt x="680" y="41"/>
                      <a:pt x="680" y="41"/>
                      <a:pt x="680" y="41"/>
                    </a:cubicBezTo>
                    <a:cubicBezTo>
                      <a:pt x="681" y="40"/>
                      <a:pt x="681" y="40"/>
                      <a:pt x="682" y="40"/>
                    </a:cubicBezTo>
                    <a:cubicBezTo>
                      <a:pt x="683" y="40"/>
                      <a:pt x="684" y="40"/>
                      <a:pt x="685" y="40"/>
                    </a:cubicBezTo>
                    <a:cubicBezTo>
                      <a:pt x="686" y="41"/>
                      <a:pt x="687" y="40"/>
                      <a:pt x="689" y="38"/>
                    </a:cubicBezTo>
                    <a:cubicBezTo>
                      <a:pt x="698" y="35"/>
                      <a:pt x="699" y="31"/>
                      <a:pt x="708" y="31"/>
                    </a:cubicBezTo>
                    <a:cubicBezTo>
                      <a:pt x="717" y="31"/>
                      <a:pt x="723" y="25"/>
                      <a:pt x="735" y="28"/>
                    </a:cubicBezTo>
                    <a:cubicBezTo>
                      <a:pt x="747" y="31"/>
                      <a:pt x="756" y="30"/>
                      <a:pt x="777" y="32"/>
                    </a:cubicBezTo>
                    <a:cubicBezTo>
                      <a:pt x="795" y="36"/>
                      <a:pt x="808" y="45"/>
                      <a:pt x="817" y="49"/>
                    </a:cubicBezTo>
                    <a:cubicBezTo>
                      <a:pt x="828" y="54"/>
                      <a:pt x="840" y="60"/>
                      <a:pt x="855" y="60"/>
                    </a:cubicBezTo>
                    <a:cubicBezTo>
                      <a:pt x="870" y="61"/>
                      <a:pt x="877" y="53"/>
                      <a:pt x="888" y="49"/>
                    </a:cubicBezTo>
                    <a:cubicBezTo>
                      <a:pt x="899" y="44"/>
                      <a:pt x="917" y="36"/>
                      <a:pt x="936" y="35"/>
                    </a:cubicBezTo>
                    <a:cubicBezTo>
                      <a:pt x="961" y="33"/>
                      <a:pt x="974" y="36"/>
                      <a:pt x="985" y="39"/>
                    </a:cubicBezTo>
                    <a:cubicBezTo>
                      <a:pt x="991" y="40"/>
                      <a:pt x="995" y="41"/>
                      <a:pt x="1001" y="42"/>
                    </a:cubicBezTo>
                    <a:cubicBezTo>
                      <a:pt x="1019" y="43"/>
                      <a:pt x="1029" y="43"/>
                      <a:pt x="1050" y="38"/>
                    </a:cubicBezTo>
                    <a:cubicBezTo>
                      <a:pt x="1064" y="34"/>
                      <a:pt x="1074" y="40"/>
                      <a:pt x="1083" y="47"/>
                    </a:cubicBezTo>
                    <a:cubicBezTo>
                      <a:pt x="1090" y="53"/>
                      <a:pt x="1094" y="63"/>
                      <a:pt x="1094" y="70"/>
                    </a:cubicBezTo>
                    <a:cubicBezTo>
                      <a:pt x="1097" y="86"/>
                      <a:pt x="1084" y="117"/>
                      <a:pt x="1060" y="126"/>
                    </a:cubicBezTo>
                    <a:cubicBezTo>
                      <a:pt x="1050" y="130"/>
                      <a:pt x="1043" y="131"/>
                      <a:pt x="1037" y="130"/>
                    </a:cubicBezTo>
                    <a:cubicBezTo>
                      <a:pt x="1044" y="131"/>
                      <a:pt x="1051" y="133"/>
                      <a:pt x="1057" y="136"/>
                    </a:cubicBezTo>
                    <a:cubicBezTo>
                      <a:pt x="1057" y="136"/>
                      <a:pt x="1057" y="136"/>
                      <a:pt x="1057" y="136"/>
                    </a:cubicBezTo>
                    <a:cubicBezTo>
                      <a:pt x="1059" y="138"/>
                      <a:pt x="1065" y="132"/>
                      <a:pt x="1066" y="135"/>
                    </a:cubicBezTo>
                    <a:cubicBezTo>
                      <a:pt x="1067" y="137"/>
                      <a:pt x="1064" y="140"/>
                      <a:pt x="1063" y="142"/>
                    </a:cubicBezTo>
                    <a:cubicBezTo>
                      <a:pt x="1063" y="142"/>
                      <a:pt x="1064" y="143"/>
                      <a:pt x="1064" y="144"/>
                    </a:cubicBezTo>
                    <a:cubicBezTo>
                      <a:pt x="1066" y="147"/>
                      <a:pt x="1068" y="150"/>
                      <a:pt x="1069" y="153"/>
                    </a:cubicBezTo>
                    <a:cubicBezTo>
                      <a:pt x="1069" y="153"/>
                      <a:pt x="1069" y="153"/>
                      <a:pt x="1069" y="152"/>
                    </a:cubicBezTo>
                    <a:cubicBezTo>
                      <a:pt x="1071" y="152"/>
                      <a:pt x="1073" y="151"/>
                      <a:pt x="1074" y="152"/>
                    </a:cubicBezTo>
                    <a:cubicBezTo>
                      <a:pt x="1078" y="154"/>
                      <a:pt x="1072" y="158"/>
                      <a:pt x="1072" y="160"/>
                    </a:cubicBezTo>
                    <a:cubicBezTo>
                      <a:pt x="1074" y="163"/>
                      <a:pt x="1082" y="157"/>
                      <a:pt x="1080" y="163"/>
                    </a:cubicBezTo>
                    <a:cubicBezTo>
                      <a:pt x="1079" y="165"/>
                      <a:pt x="1076" y="167"/>
                      <a:pt x="1075" y="169"/>
                    </a:cubicBezTo>
                    <a:cubicBezTo>
                      <a:pt x="1074" y="168"/>
                      <a:pt x="1074" y="166"/>
                      <a:pt x="1074" y="165"/>
                    </a:cubicBezTo>
                    <a:cubicBezTo>
                      <a:pt x="1075" y="172"/>
                      <a:pt x="1076" y="178"/>
                      <a:pt x="1075" y="184"/>
                    </a:cubicBezTo>
                    <a:cubicBezTo>
                      <a:pt x="1075" y="184"/>
                      <a:pt x="1075" y="184"/>
                      <a:pt x="1075" y="184"/>
                    </a:cubicBezTo>
                    <a:cubicBezTo>
                      <a:pt x="1075" y="184"/>
                      <a:pt x="1075" y="184"/>
                      <a:pt x="1075" y="184"/>
                    </a:cubicBezTo>
                    <a:cubicBezTo>
                      <a:pt x="1077" y="175"/>
                      <a:pt x="1083" y="166"/>
                      <a:pt x="1094" y="158"/>
                    </a:cubicBezTo>
                    <a:cubicBezTo>
                      <a:pt x="1118" y="138"/>
                      <a:pt x="1132" y="112"/>
                      <a:pt x="1133" y="86"/>
                    </a:cubicBezTo>
                    <a:cubicBezTo>
                      <a:pt x="1134" y="65"/>
                      <a:pt x="1127" y="45"/>
                      <a:pt x="1112" y="31"/>
                    </a:cubicBezTo>
                    <a:close/>
                  </a:path>
                </a:pathLst>
              </a:custGeom>
              <a:solidFill>
                <a:srgbClr val="A5285D"/>
              </a:solidFill>
              <a:ln w="9525">
                <a:noFill/>
                <a:round/>
                <a:headEnd/>
                <a:tailEnd/>
              </a:ln>
            </p:spPr>
            <p:txBody>
              <a:bodyPr/>
              <a:lstStyle/>
              <a:p>
                <a:endParaRPr lang="fr-FR"/>
              </a:p>
            </p:txBody>
          </p:sp>
          <p:sp>
            <p:nvSpPr>
              <p:cNvPr id="409" name="Freeform 8"/>
              <p:cNvSpPr>
                <a:spLocks/>
              </p:cNvSpPr>
              <p:nvPr/>
            </p:nvSpPr>
            <p:spPr bwMode="auto">
              <a:xfrm>
                <a:off x="2606" y="1607"/>
                <a:ext cx="307" cy="653"/>
              </a:xfrm>
              <a:custGeom>
                <a:avLst/>
                <a:gdLst/>
                <a:ahLst/>
                <a:cxnLst>
                  <a:cxn ang="0">
                    <a:pos x="127" y="28"/>
                  </a:cxn>
                  <a:cxn ang="0">
                    <a:pos x="97" y="32"/>
                  </a:cxn>
                  <a:cxn ang="0">
                    <a:pos x="73" y="52"/>
                  </a:cxn>
                  <a:cxn ang="0">
                    <a:pos x="84" y="103"/>
                  </a:cxn>
                  <a:cxn ang="0">
                    <a:pos x="112" y="212"/>
                  </a:cxn>
                  <a:cxn ang="0">
                    <a:pos x="116" y="241"/>
                  </a:cxn>
                  <a:cxn ang="0">
                    <a:pos x="115" y="271"/>
                  </a:cxn>
                  <a:cxn ang="0">
                    <a:pos x="103" y="258"/>
                  </a:cxn>
                  <a:cxn ang="0">
                    <a:pos x="73" y="209"/>
                  </a:cxn>
                  <a:cxn ang="0">
                    <a:pos x="7" y="77"/>
                  </a:cxn>
                  <a:cxn ang="0">
                    <a:pos x="0" y="52"/>
                  </a:cxn>
                  <a:cxn ang="0">
                    <a:pos x="14" y="20"/>
                  </a:cxn>
                  <a:cxn ang="0">
                    <a:pos x="90" y="6"/>
                  </a:cxn>
                </a:cxnLst>
                <a:rect l="0" t="0" r="r" b="b"/>
                <a:pathLst>
                  <a:path w="127" h="271">
                    <a:moveTo>
                      <a:pt x="127" y="28"/>
                    </a:moveTo>
                    <a:cubicBezTo>
                      <a:pt x="117" y="30"/>
                      <a:pt x="106" y="27"/>
                      <a:pt x="97" y="32"/>
                    </a:cubicBezTo>
                    <a:cubicBezTo>
                      <a:pt x="87" y="37"/>
                      <a:pt x="78" y="42"/>
                      <a:pt x="73" y="52"/>
                    </a:cubicBezTo>
                    <a:cubicBezTo>
                      <a:pt x="66" y="69"/>
                      <a:pt x="77" y="87"/>
                      <a:pt x="84" y="103"/>
                    </a:cubicBezTo>
                    <a:cubicBezTo>
                      <a:pt x="94" y="124"/>
                      <a:pt x="109" y="197"/>
                      <a:pt x="112" y="212"/>
                    </a:cubicBezTo>
                    <a:cubicBezTo>
                      <a:pt x="113" y="222"/>
                      <a:pt x="115" y="231"/>
                      <a:pt x="116" y="241"/>
                    </a:cubicBezTo>
                    <a:cubicBezTo>
                      <a:pt x="117" y="249"/>
                      <a:pt x="122" y="265"/>
                      <a:pt x="115" y="271"/>
                    </a:cubicBezTo>
                    <a:cubicBezTo>
                      <a:pt x="110" y="268"/>
                      <a:pt x="106" y="263"/>
                      <a:pt x="103" y="258"/>
                    </a:cubicBezTo>
                    <a:cubicBezTo>
                      <a:pt x="93" y="241"/>
                      <a:pt x="84" y="225"/>
                      <a:pt x="73" y="209"/>
                    </a:cubicBezTo>
                    <a:cubicBezTo>
                      <a:pt x="46" y="168"/>
                      <a:pt x="24" y="123"/>
                      <a:pt x="7" y="77"/>
                    </a:cubicBezTo>
                    <a:cubicBezTo>
                      <a:pt x="4" y="69"/>
                      <a:pt x="0" y="61"/>
                      <a:pt x="0" y="52"/>
                    </a:cubicBezTo>
                    <a:cubicBezTo>
                      <a:pt x="0" y="41"/>
                      <a:pt x="7" y="29"/>
                      <a:pt x="14" y="20"/>
                    </a:cubicBezTo>
                    <a:cubicBezTo>
                      <a:pt x="33" y="0"/>
                      <a:pt x="65" y="0"/>
                      <a:pt x="90" y="6"/>
                    </a:cubicBezTo>
                  </a:path>
                </a:pathLst>
              </a:custGeom>
              <a:solidFill>
                <a:srgbClr val="920045"/>
              </a:solidFill>
              <a:ln w="9525">
                <a:noFill/>
                <a:round/>
                <a:headEnd/>
                <a:tailEnd/>
              </a:ln>
            </p:spPr>
            <p:txBody>
              <a:bodyPr/>
              <a:lstStyle/>
              <a:p>
                <a:endParaRPr lang="fr-FR"/>
              </a:p>
            </p:txBody>
          </p:sp>
          <p:sp>
            <p:nvSpPr>
              <p:cNvPr id="410" name="Freeform 9"/>
              <p:cNvSpPr>
                <a:spLocks/>
              </p:cNvSpPr>
              <p:nvPr/>
            </p:nvSpPr>
            <p:spPr bwMode="auto">
              <a:xfrm>
                <a:off x="4098" y="209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7B7C9"/>
              </a:solidFill>
              <a:ln w="9525">
                <a:noFill/>
                <a:round/>
                <a:headEnd/>
                <a:tailEnd/>
              </a:ln>
            </p:spPr>
            <p:txBody>
              <a:bodyPr/>
              <a:lstStyle/>
              <a:p>
                <a:endParaRPr lang="fr-FR"/>
              </a:p>
            </p:txBody>
          </p:sp>
          <p:sp>
            <p:nvSpPr>
              <p:cNvPr id="411" name="Freeform 10"/>
              <p:cNvSpPr>
                <a:spLocks/>
              </p:cNvSpPr>
              <p:nvPr/>
            </p:nvSpPr>
            <p:spPr bwMode="auto">
              <a:xfrm>
                <a:off x="1657" y="207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E7B7C9"/>
              </a:solidFill>
              <a:ln w="9525">
                <a:noFill/>
                <a:round/>
                <a:headEnd/>
                <a:tailEnd/>
              </a:ln>
            </p:spPr>
            <p:txBody>
              <a:bodyPr/>
              <a:lstStyle/>
              <a:p>
                <a:endParaRPr lang="fr-FR"/>
              </a:p>
            </p:txBody>
          </p:sp>
          <p:sp>
            <p:nvSpPr>
              <p:cNvPr id="412" name="Freeform 11"/>
              <p:cNvSpPr>
                <a:spLocks/>
              </p:cNvSpPr>
              <p:nvPr/>
            </p:nvSpPr>
            <p:spPr bwMode="auto">
              <a:xfrm>
                <a:off x="4103" y="2089"/>
                <a:ext cx="1" cy="2"/>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E7B7C9"/>
              </a:solidFill>
              <a:ln w="9525">
                <a:noFill/>
                <a:round/>
                <a:headEnd/>
                <a:tailEnd/>
              </a:ln>
            </p:spPr>
            <p:txBody>
              <a:bodyPr/>
              <a:lstStyle/>
              <a:p>
                <a:endParaRPr lang="fr-FR"/>
              </a:p>
            </p:txBody>
          </p:sp>
          <p:sp>
            <p:nvSpPr>
              <p:cNvPr id="413" name="Freeform 12"/>
              <p:cNvSpPr>
                <a:spLocks/>
              </p:cNvSpPr>
              <p:nvPr/>
            </p:nvSpPr>
            <p:spPr bwMode="auto">
              <a:xfrm>
                <a:off x="4098" y="209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14" name="Freeform 13"/>
              <p:cNvSpPr>
                <a:spLocks/>
              </p:cNvSpPr>
              <p:nvPr/>
            </p:nvSpPr>
            <p:spPr bwMode="auto">
              <a:xfrm>
                <a:off x="1657" y="207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15" name="Freeform 14"/>
              <p:cNvSpPr>
                <a:spLocks/>
              </p:cNvSpPr>
              <p:nvPr/>
            </p:nvSpPr>
            <p:spPr bwMode="auto">
              <a:xfrm>
                <a:off x="4103" y="2089"/>
                <a:ext cx="1" cy="2"/>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16" name="Freeform 15"/>
              <p:cNvSpPr>
                <a:spLocks/>
              </p:cNvSpPr>
              <p:nvPr/>
            </p:nvSpPr>
            <p:spPr bwMode="auto">
              <a:xfrm>
                <a:off x="1633" y="1928"/>
                <a:ext cx="426" cy="296"/>
              </a:xfrm>
              <a:custGeom>
                <a:avLst/>
                <a:gdLst/>
                <a:ahLst/>
                <a:cxnLst>
                  <a:cxn ang="0">
                    <a:pos x="26" y="22"/>
                  </a:cxn>
                  <a:cxn ang="0">
                    <a:pos x="22" y="91"/>
                  </a:cxn>
                  <a:cxn ang="0">
                    <a:pos x="66" y="116"/>
                  </a:cxn>
                  <a:cxn ang="0">
                    <a:pos x="139" y="114"/>
                  </a:cxn>
                  <a:cxn ang="0">
                    <a:pos x="175" y="81"/>
                  </a:cxn>
                  <a:cxn ang="0">
                    <a:pos x="170" y="48"/>
                  </a:cxn>
                  <a:cxn ang="0">
                    <a:pos x="99" y="12"/>
                  </a:cxn>
                  <a:cxn ang="0">
                    <a:pos x="26" y="22"/>
                  </a:cxn>
                </a:cxnLst>
                <a:rect l="0" t="0" r="r" b="b"/>
                <a:pathLst>
                  <a:path w="177" h="123">
                    <a:moveTo>
                      <a:pt x="26" y="22"/>
                    </a:moveTo>
                    <a:cubicBezTo>
                      <a:pt x="14" y="43"/>
                      <a:pt x="0" y="68"/>
                      <a:pt x="22" y="91"/>
                    </a:cubicBezTo>
                    <a:cubicBezTo>
                      <a:pt x="39" y="106"/>
                      <a:pt x="42" y="110"/>
                      <a:pt x="66" y="116"/>
                    </a:cubicBezTo>
                    <a:cubicBezTo>
                      <a:pt x="90" y="123"/>
                      <a:pt x="110" y="119"/>
                      <a:pt x="139" y="114"/>
                    </a:cubicBezTo>
                    <a:cubicBezTo>
                      <a:pt x="157" y="111"/>
                      <a:pt x="171" y="96"/>
                      <a:pt x="175" y="81"/>
                    </a:cubicBezTo>
                    <a:cubicBezTo>
                      <a:pt x="177" y="71"/>
                      <a:pt x="172" y="57"/>
                      <a:pt x="170" y="48"/>
                    </a:cubicBezTo>
                    <a:cubicBezTo>
                      <a:pt x="163" y="25"/>
                      <a:pt x="120" y="12"/>
                      <a:pt x="99" y="12"/>
                    </a:cubicBezTo>
                    <a:cubicBezTo>
                      <a:pt x="78" y="12"/>
                      <a:pt x="38" y="0"/>
                      <a:pt x="26" y="22"/>
                    </a:cubicBezTo>
                    <a:close/>
                  </a:path>
                </a:pathLst>
              </a:custGeom>
              <a:solidFill>
                <a:srgbClr val="FBE1DB"/>
              </a:solidFill>
              <a:ln w="9525">
                <a:noFill/>
                <a:round/>
                <a:headEnd/>
                <a:tailEnd/>
              </a:ln>
            </p:spPr>
            <p:txBody>
              <a:bodyPr/>
              <a:lstStyle/>
              <a:p>
                <a:endParaRPr lang="fr-FR"/>
              </a:p>
            </p:txBody>
          </p:sp>
          <p:sp>
            <p:nvSpPr>
              <p:cNvPr id="417" name="Freeform 16"/>
              <p:cNvSpPr>
                <a:spLocks/>
              </p:cNvSpPr>
              <p:nvPr/>
            </p:nvSpPr>
            <p:spPr bwMode="auto">
              <a:xfrm>
                <a:off x="1700" y="2046"/>
                <a:ext cx="347" cy="166"/>
              </a:xfrm>
              <a:custGeom>
                <a:avLst/>
                <a:gdLst/>
                <a:ahLst/>
                <a:cxnLst>
                  <a:cxn ang="0">
                    <a:pos x="137" y="0"/>
                  </a:cxn>
                  <a:cxn ang="0">
                    <a:pos x="136" y="23"/>
                  </a:cxn>
                  <a:cxn ang="0">
                    <a:pos x="99" y="52"/>
                  </a:cxn>
                  <a:cxn ang="0">
                    <a:pos x="31" y="54"/>
                  </a:cxn>
                  <a:cxn ang="0">
                    <a:pos x="0" y="39"/>
                  </a:cxn>
                  <a:cxn ang="0">
                    <a:pos x="0" y="40"/>
                  </a:cxn>
                  <a:cxn ang="0">
                    <a:pos x="41" y="63"/>
                  </a:cxn>
                  <a:cxn ang="0">
                    <a:pos x="109" y="61"/>
                  </a:cxn>
                  <a:cxn ang="0">
                    <a:pos x="142" y="30"/>
                  </a:cxn>
                  <a:cxn ang="0">
                    <a:pos x="137" y="0"/>
                  </a:cxn>
                </a:cxnLst>
                <a:rect l="0" t="0" r="r" b="b"/>
                <a:pathLst>
                  <a:path w="144" h="69">
                    <a:moveTo>
                      <a:pt x="137" y="0"/>
                    </a:moveTo>
                    <a:cubicBezTo>
                      <a:pt x="137" y="11"/>
                      <a:pt x="139" y="14"/>
                      <a:pt x="136" y="23"/>
                    </a:cubicBezTo>
                    <a:cubicBezTo>
                      <a:pt x="133" y="37"/>
                      <a:pt x="115" y="49"/>
                      <a:pt x="99" y="52"/>
                    </a:cubicBezTo>
                    <a:cubicBezTo>
                      <a:pt x="72" y="57"/>
                      <a:pt x="53" y="61"/>
                      <a:pt x="31" y="54"/>
                    </a:cubicBezTo>
                    <a:cubicBezTo>
                      <a:pt x="14" y="50"/>
                      <a:pt x="9" y="46"/>
                      <a:pt x="0" y="39"/>
                    </a:cubicBezTo>
                    <a:cubicBezTo>
                      <a:pt x="0" y="39"/>
                      <a:pt x="0" y="39"/>
                      <a:pt x="0" y="40"/>
                    </a:cubicBezTo>
                    <a:cubicBezTo>
                      <a:pt x="16" y="53"/>
                      <a:pt x="19" y="57"/>
                      <a:pt x="41" y="63"/>
                    </a:cubicBezTo>
                    <a:cubicBezTo>
                      <a:pt x="63" y="69"/>
                      <a:pt x="82" y="66"/>
                      <a:pt x="109" y="61"/>
                    </a:cubicBezTo>
                    <a:cubicBezTo>
                      <a:pt x="125" y="58"/>
                      <a:pt x="138" y="44"/>
                      <a:pt x="142" y="30"/>
                    </a:cubicBezTo>
                    <a:cubicBezTo>
                      <a:pt x="144" y="21"/>
                      <a:pt x="139" y="8"/>
                      <a:pt x="137" y="0"/>
                    </a:cubicBezTo>
                    <a:close/>
                  </a:path>
                </a:pathLst>
              </a:custGeom>
              <a:solidFill>
                <a:srgbClr val="F8C8C0"/>
              </a:solidFill>
              <a:ln w="9525">
                <a:noFill/>
                <a:round/>
                <a:headEnd/>
                <a:tailEnd/>
              </a:ln>
            </p:spPr>
            <p:txBody>
              <a:bodyPr/>
              <a:lstStyle/>
              <a:p>
                <a:endParaRPr lang="fr-FR"/>
              </a:p>
            </p:txBody>
          </p:sp>
          <p:sp>
            <p:nvSpPr>
              <p:cNvPr id="418" name="Freeform 17"/>
              <p:cNvSpPr>
                <a:spLocks/>
              </p:cNvSpPr>
              <p:nvPr/>
            </p:nvSpPr>
            <p:spPr bwMode="auto">
              <a:xfrm>
                <a:off x="1654" y="1942"/>
                <a:ext cx="364" cy="198"/>
              </a:xfrm>
              <a:custGeom>
                <a:avLst/>
                <a:gdLst/>
                <a:ahLst/>
                <a:cxnLst>
                  <a:cxn ang="0">
                    <a:pos x="31" y="28"/>
                  </a:cxn>
                  <a:cxn ang="0">
                    <a:pos x="98" y="19"/>
                  </a:cxn>
                  <a:cxn ang="0">
                    <a:pos x="151" y="38"/>
                  </a:cxn>
                  <a:cxn ang="0">
                    <a:pos x="89" y="10"/>
                  </a:cxn>
                  <a:cxn ang="0">
                    <a:pos x="23" y="19"/>
                  </a:cxn>
                  <a:cxn ang="0">
                    <a:pos x="19" y="81"/>
                  </a:cxn>
                  <a:cxn ang="0">
                    <a:pos x="20" y="81"/>
                  </a:cxn>
                  <a:cxn ang="0">
                    <a:pos x="31" y="28"/>
                  </a:cxn>
                </a:cxnLst>
                <a:rect l="0" t="0" r="r" b="b"/>
                <a:pathLst>
                  <a:path w="151" h="82">
                    <a:moveTo>
                      <a:pt x="31" y="28"/>
                    </a:moveTo>
                    <a:cubicBezTo>
                      <a:pt x="42" y="9"/>
                      <a:pt x="78" y="19"/>
                      <a:pt x="98" y="19"/>
                    </a:cubicBezTo>
                    <a:cubicBezTo>
                      <a:pt x="112" y="19"/>
                      <a:pt x="136" y="26"/>
                      <a:pt x="151" y="38"/>
                    </a:cubicBezTo>
                    <a:cubicBezTo>
                      <a:pt x="141" y="20"/>
                      <a:pt x="107" y="10"/>
                      <a:pt x="89" y="10"/>
                    </a:cubicBezTo>
                    <a:cubicBezTo>
                      <a:pt x="70" y="10"/>
                      <a:pt x="34" y="0"/>
                      <a:pt x="23" y="19"/>
                    </a:cubicBezTo>
                    <a:cubicBezTo>
                      <a:pt x="12" y="38"/>
                      <a:pt x="0" y="61"/>
                      <a:pt x="19" y="81"/>
                    </a:cubicBezTo>
                    <a:cubicBezTo>
                      <a:pt x="20" y="82"/>
                      <a:pt x="19" y="81"/>
                      <a:pt x="20" y="81"/>
                    </a:cubicBezTo>
                    <a:cubicBezTo>
                      <a:pt x="8" y="63"/>
                      <a:pt x="22" y="45"/>
                      <a:pt x="31" y="28"/>
                    </a:cubicBezTo>
                    <a:close/>
                  </a:path>
                </a:pathLst>
              </a:custGeom>
              <a:solidFill>
                <a:srgbClr val="FEF5F3"/>
              </a:solidFill>
              <a:ln w="9525">
                <a:noFill/>
                <a:round/>
                <a:headEnd/>
                <a:tailEnd/>
              </a:ln>
            </p:spPr>
            <p:txBody>
              <a:bodyPr/>
              <a:lstStyle/>
              <a:p>
                <a:endParaRPr lang="fr-FR"/>
              </a:p>
            </p:txBody>
          </p:sp>
          <p:sp>
            <p:nvSpPr>
              <p:cNvPr id="419" name="Freeform 18"/>
              <p:cNvSpPr>
                <a:spLocks/>
              </p:cNvSpPr>
              <p:nvPr/>
            </p:nvSpPr>
            <p:spPr bwMode="auto">
              <a:xfrm>
                <a:off x="2640" y="2578"/>
                <a:ext cx="138" cy="854"/>
              </a:xfrm>
              <a:custGeom>
                <a:avLst/>
                <a:gdLst/>
                <a:ahLst/>
                <a:cxnLst>
                  <a:cxn ang="0">
                    <a:pos x="55" y="258"/>
                  </a:cxn>
                  <a:cxn ang="0">
                    <a:pos x="54" y="249"/>
                  </a:cxn>
                  <a:cxn ang="0">
                    <a:pos x="52" y="235"/>
                  </a:cxn>
                  <a:cxn ang="0">
                    <a:pos x="47" y="219"/>
                  </a:cxn>
                  <a:cxn ang="0">
                    <a:pos x="43" y="209"/>
                  </a:cxn>
                  <a:cxn ang="0">
                    <a:pos x="44" y="197"/>
                  </a:cxn>
                  <a:cxn ang="0">
                    <a:pos x="41" y="190"/>
                  </a:cxn>
                  <a:cxn ang="0">
                    <a:pos x="42" y="181"/>
                  </a:cxn>
                  <a:cxn ang="0">
                    <a:pos x="39" y="172"/>
                  </a:cxn>
                  <a:cxn ang="0">
                    <a:pos x="39" y="160"/>
                  </a:cxn>
                  <a:cxn ang="0">
                    <a:pos x="39" y="147"/>
                  </a:cxn>
                  <a:cxn ang="0">
                    <a:pos x="39" y="135"/>
                  </a:cxn>
                  <a:cxn ang="0">
                    <a:pos x="36" y="123"/>
                  </a:cxn>
                  <a:cxn ang="0">
                    <a:pos x="35" y="111"/>
                  </a:cxn>
                  <a:cxn ang="0">
                    <a:pos x="35" y="99"/>
                  </a:cxn>
                  <a:cxn ang="0">
                    <a:pos x="34" y="85"/>
                  </a:cxn>
                  <a:cxn ang="0">
                    <a:pos x="29" y="70"/>
                  </a:cxn>
                  <a:cxn ang="0">
                    <a:pos x="29" y="52"/>
                  </a:cxn>
                  <a:cxn ang="0">
                    <a:pos x="41" y="50"/>
                  </a:cxn>
                  <a:cxn ang="0">
                    <a:pos x="5" y="18"/>
                  </a:cxn>
                  <a:cxn ang="0">
                    <a:pos x="0" y="0"/>
                  </a:cxn>
                  <a:cxn ang="0">
                    <a:pos x="0" y="0"/>
                  </a:cxn>
                  <a:cxn ang="0">
                    <a:pos x="26" y="146"/>
                  </a:cxn>
                  <a:cxn ang="0">
                    <a:pos x="43" y="271"/>
                  </a:cxn>
                  <a:cxn ang="0">
                    <a:pos x="37" y="337"/>
                  </a:cxn>
                  <a:cxn ang="0">
                    <a:pos x="48" y="342"/>
                  </a:cxn>
                  <a:cxn ang="0">
                    <a:pos x="50" y="332"/>
                  </a:cxn>
                  <a:cxn ang="0">
                    <a:pos x="54" y="322"/>
                  </a:cxn>
                  <a:cxn ang="0">
                    <a:pos x="55" y="309"/>
                  </a:cxn>
                  <a:cxn ang="0">
                    <a:pos x="57" y="299"/>
                  </a:cxn>
                  <a:cxn ang="0">
                    <a:pos x="56" y="281"/>
                  </a:cxn>
                  <a:cxn ang="0">
                    <a:pos x="57" y="266"/>
                  </a:cxn>
                  <a:cxn ang="0">
                    <a:pos x="55" y="258"/>
                  </a:cxn>
                </a:cxnLst>
                <a:rect l="0" t="0" r="r" b="b"/>
                <a:pathLst>
                  <a:path w="57" h="354">
                    <a:moveTo>
                      <a:pt x="55" y="258"/>
                    </a:moveTo>
                    <a:cubicBezTo>
                      <a:pt x="54" y="255"/>
                      <a:pt x="55" y="252"/>
                      <a:pt x="54" y="249"/>
                    </a:cubicBezTo>
                    <a:cubicBezTo>
                      <a:pt x="51" y="244"/>
                      <a:pt x="52" y="238"/>
                      <a:pt x="52" y="235"/>
                    </a:cubicBezTo>
                    <a:cubicBezTo>
                      <a:pt x="51" y="231"/>
                      <a:pt x="47" y="227"/>
                      <a:pt x="47" y="219"/>
                    </a:cubicBezTo>
                    <a:cubicBezTo>
                      <a:pt x="47" y="215"/>
                      <a:pt x="44" y="213"/>
                      <a:pt x="43" y="209"/>
                    </a:cubicBezTo>
                    <a:cubicBezTo>
                      <a:pt x="43" y="205"/>
                      <a:pt x="44" y="201"/>
                      <a:pt x="44" y="197"/>
                    </a:cubicBezTo>
                    <a:cubicBezTo>
                      <a:pt x="44" y="194"/>
                      <a:pt x="42" y="192"/>
                      <a:pt x="41" y="190"/>
                    </a:cubicBezTo>
                    <a:cubicBezTo>
                      <a:pt x="41" y="187"/>
                      <a:pt x="42" y="184"/>
                      <a:pt x="42" y="181"/>
                    </a:cubicBezTo>
                    <a:cubicBezTo>
                      <a:pt x="42" y="179"/>
                      <a:pt x="40" y="174"/>
                      <a:pt x="39" y="172"/>
                    </a:cubicBezTo>
                    <a:cubicBezTo>
                      <a:pt x="38" y="167"/>
                      <a:pt x="39" y="163"/>
                      <a:pt x="39" y="160"/>
                    </a:cubicBezTo>
                    <a:cubicBezTo>
                      <a:pt x="39" y="158"/>
                      <a:pt x="40" y="153"/>
                      <a:pt x="39" y="147"/>
                    </a:cubicBezTo>
                    <a:cubicBezTo>
                      <a:pt x="39" y="143"/>
                      <a:pt x="40" y="139"/>
                      <a:pt x="39" y="135"/>
                    </a:cubicBezTo>
                    <a:cubicBezTo>
                      <a:pt x="38" y="129"/>
                      <a:pt x="36" y="126"/>
                      <a:pt x="36" y="123"/>
                    </a:cubicBezTo>
                    <a:cubicBezTo>
                      <a:pt x="35" y="120"/>
                      <a:pt x="36" y="116"/>
                      <a:pt x="35" y="111"/>
                    </a:cubicBezTo>
                    <a:cubicBezTo>
                      <a:pt x="34" y="107"/>
                      <a:pt x="35" y="103"/>
                      <a:pt x="35" y="99"/>
                    </a:cubicBezTo>
                    <a:cubicBezTo>
                      <a:pt x="34" y="94"/>
                      <a:pt x="36" y="87"/>
                      <a:pt x="34" y="85"/>
                    </a:cubicBezTo>
                    <a:cubicBezTo>
                      <a:pt x="31" y="81"/>
                      <a:pt x="28" y="76"/>
                      <a:pt x="29" y="70"/>
                    </a:cubicBezTo>
                    <a:cubicBezTo>
                      <a:pt x="31" y="63"/>
                      <a:pt x="25" y="60"/>
                      <a:pt x="29" y="52"/>
                    </a:cubicBezTo>
                    <a:cubicBezTo>
                      <a:pt x="31" y="47"/>
                      <a:pt x="39" y="50"/>
                      <a:pt x="41" y="50"/>
                    </a:cubicBezTo>
                    <a:cubicBezTo>
                      <a:pt x="25" y="46"/>
                      <a:pt x="13" y="36"/>
                      <a:pt x="5" y="18"/>
                    </a:cubicBezTo>
                    <a:cubicBezTo>
                      <a:pt x="3" y="12"/>
                      <a:pt x="1" y="6"/>
                      <a:pt x="0" y="0"/>
                    </a:cubicBezTo>
                    <a:cubicBezTo>
                      <a:pt x="0" y="0"/>
                      <a:pt x="0" y="0"/>
                      <a:pt x="0" y="0"/>
                    </a:cubicBezTo>
                    <a:cubicBezTo>
                      <a:pt x="11" y="76"/>
                      <a:pt x="22" y="98"/>
                      <a:pt x="26" y="146"/>
                    </a:cubicBezTo>
                    <a:cubicBezTo>
                      <a:pt x="30" y="194"/>
                      <a:pt x="39" y="233"/>
                      <a:pt x="43" y="271"/>
                    </a:cubicBezTo>
                    <a:cubicBezTo>
                      <a:pt x="47" y="309"/>
                      <a:pt x="41" y="321"/>
                      <a:pt x="37" y="337"/>
                    </a:cubicBezTo>
                    <a:cubicBezTo>
                      <a:pt x="33" y="350"/>
                      <a:pt x="42" y="354"/>
                      <a:pt x="48" y="342"/>
                    </a:cubicBezTo>
                    <a:cubicBezTo>
                      <a:pt x="49" y="340"/>
                      <a:pt x="50" y="334"/>
                      <a:pt x="50" y="332"/>
                    </a:cubicBezTo>
                    <a:cubicBezTo>
                      <a:pt x="51" y="325"/>
                      <a:pt x="53" y="327"/>
                      <a:pt x="54" y="322"/>
                    </a:cubicBezTo>
                    <a:cubicBezTo>
                      <a:pt x="55" y="317"/>
                      <a:pt x="54" y="312"/>
                      <a:pt x="55" y="309"/>
                    </a:cubicBezTo>
                    <a:cubicBezTo>
                      <a:pt x="55" y="305"/>
                      <a:pt x="57" y="303"/>
                      <a:pt x="57" y="299"/>
                    </a:cubicBezTo>
                    <a:cubicBezTo>
                      <a:pt x="57" y="292"/>
                      <a:pt x="56" y="286"/>
                      <a:pt x="56" y="281"/>
                    </a:cubicBezTo>
                    <a:cubicBezTo>
                      <a:pt x="56" y="276"/>
                      <a:pt x="57" y="272"/>
                      <a:pt x="57" y="266"/>
                    </a:cubicBezTo>
                    <a:cubicBezTo>
                      <a:pt x="57" y="263"/>
                      <a:pt x="55" y="261"/>
                      <a:pt x="55" y="258"/>
                    </a:cubicBezTo>
                    <a:close/>
                  </a:path>
                </a:pathLst>
              </a:custGeom>
              <a:solidFill>
                <a:srgbClr val="E7B7C9"/>
              </a:solidFill>
              <a:ln w="9525">
                <a:noFill/>
                <a:round/>
                <a:headEnd/>
                <a:tailEnd/>
              </a:ln>
            </p:spPr>
            <p:txBody>
              <a:bodyPr/>
              <a:lstStyle/>
              <a:p>
                <a:endParaRPr lang="fr-FR"/>
              </a:p>
            </p:txBody>
          </p:sp>
          <p:sp>
            <p:nvSpPr>
              <p:cNvPr id="420" name="Freeform 19"/>
              <p:cNvSpPr>
                <a:spLocks/>
              </p:cNvSpPr>
              <p:nvPr/>
            </p:nvSpPr>
            <p:spPr bwMode="auto">
              <a:xfrm>
                <a:off x="3701" y="1928"/>
                <a:ext cx="419" cy="294"/>
              </a:xfrm>
              <a:custGeom>
                <a:avLst/>
                <a:gdLst/>
                <a:ahLst/>
                <a:cxnLst>
                  <a:cxn ang="0">
                    <a:pos x="157" y="23"/>
                  </a:cxn>
                  <a:cxn ang="0">
                    <a:pos x="157" y="82"/>
                  </a:cxn>
                  <a:cxn ang="0">
                    <a:pos x="106" y="114"/>
                  </a:cxn>
                  <a:cxn ang="0">
                    <a:pos x="41" y="117"/>
                  </a:cxn>
                  <a:cxn ang="0">
                    <a:pos x="3" y="81"/>
                  </a:cxn>
                  <a:cxn ang="0">
                    <a:pos x="8" y="48"/>
                  </a:cxn>
                  <a:cxn ang="0">
                    <a:pos x="79" y="12"/>
                  </a:cxn>
                  <a:cxn ang="0">
                    <a:pos x="157" y="23"/>
                  </a:cxn>
                </a:cxnLst>
                <a:rect l="0" t="0" r="r" b="b"/>
                <a:pathLst>
                  <a:path w="174" h="122">
                    <a:moveTo>
                      <a:pt x="157" y="23"/>
                    </a:moveTo>
                    <a:cubicBezTo>
                      <a:pt x="170" y="44"/>
                      <a:pt x="174" y="67"/>
                      <a:pt x="157" y="82"/>
                    </a:cubicBezTo>
                    <a:cubicBezTo>
                      <a:pt x="140" y="96"/>
                      <a:pt x="130" y="107"/>
                      <a:pt x="106" y="114"/>
                    </a:cubicBezTo>
                    <a:cubicBezTo>
                      <a:pt x="82" y="120"/>
                      <a:pt x="71" y="122"/>
                      <a:pt x="41" y="117"/>
                    </a:cubicBezTo>
                    <a:cubicBezTo>
                      <a:pt x="24" y="114"/>
                      <a:pt x="7" y="96"/>
                      <a:pt x="3" y="81"/>
                    </a:cubicBezTo>
                    <a:cubicBezTo>
                      <a:pt x="0" y="71"/>
                      <a:pt x="5" y="57"/>
                      <a:pt x="8" y="48"/>
                    </a:cubicBezTo>
                    <a:cubicBezTo>
                      <a:pt x="15" y="25"/>
                      <a:pt x="57" y="12"/>
                      <a:pt x="79" y="12"/>
                    </a:cubicBezTo>
                    <a:cubicBezTo>
                      <a:pt x="100" y="12"/>
                      <a:pt x="144" y="0"/>
                      <a:pt x="157" y="23"/>
                    </a:cubicBezTo>
                    <a:close/>
                  </a:path>
                </a:pathLst>
              </a:custGeom>
              <a:solidFill>
                <a:srgbClr val="FBE1DB"/>
              </a:solidFill>
              <a:ln w="9525">
                <a:noFill/>
                <a:round/>
                <a:headEnd/>
                <a:tailEnd/>
              </a:ln>
            </p:spPr>
            <p:txBody>
              <a:bodyPr/>
              <a:lstStyle/>
              <a:p>
                <a:endParaRPr lang="fr-FR"/>
              </a:p>
            </p:txBody>
          </p:sp>
          <p:sp>
            <p:nvSpPr>
              <p:cNvPr id="421" name="Freeform 20"/>
              <p:cNvSpPr>
                <a:spLocks/>
              </p:cNvSpPr>
              <p:nvPr/>
            </p:nvSpPr>
            <p:spPr bwMode="auto">
              <a:xfrm>
                <a:off x="3720" y="1949"/>
                <a:ext cx="330" cy="249"/>
              </a:xfrm>
              <a:custGeom>
                <a:avLst/>
                <a:gdLst/>
                <a:ahLst/>
                <a:cxnLst>
                  <a:cxn ang="0">
                    <a:pos x="16" y="77"/>
                  </a:cxn>
                  <a:cxn ang="0">
                    <a:pos x="20" y="47"/>
                  </a:cxn>
                  <a:cxn ang="0">
                    <a:pos x="84" y="14"/>
                  </a:cxn>
                  <a:cxn ang="0">
                    <a:pos x="137" y="13"/>
                  </a:cxn>
                  <a:cxn ang="0">
                    <a:pos x="71" y="8"/>
                  </a:cxn>
                  <a:cxn ang="0">
                    <a:pos x="7" y="40"/>
                  </a:cxn>
                  <a:cxn ang="0">
                    <a:pos x="2" y="70"/>
                  </a:cxn>
                  <a:cxn ang="0">
                    <a:pos x="35" y="103"/>
                  </a:cxn>
                  <a:cxn ang="0">
                    <a:pos x="16" y="77"/>
                  </a:cxn>
                </a:cxnLst>
                <a:rect l="0" t="0" r="r" b="b"/>
                <a:pathLst>
                  <a:path w="137" h="103">
                    <a:moveTo>
                      <a:pt x="16" y="77"/>
                    </a:moveTo>
                    <a:cubicBezTo>
                      <a:pt x="13" y="68"/>
                      <a:pt x="18" y="55"/>
                      <a:pt x="20" y="47"/>
                    </a:cubicBezTo>
                    <a:cubicBezTo>
                      <a:pt x="26" y="26"/>
                      <a:pt x="65" y="14"/>
                      <a:pt x="84" y="14"/>
                    </a:cubicBezTo>
                    <a:cubicBezTo>
                      <a:pt x="97" y="14"/>
                      <a:pt x="120" y="9"/>
                      <a:pt x="137" y="13"/>
                    </a:cubicBezTo>
                    <a:cubicBezTo>
                      <a:pt x="122" y="0"/>
                      <a:pt x="88" y="8"/>
                      <a:pt x="71" y="8"/>
                    </a:cubicBezTo>
                    <a:cubicBezTo>
                      <a:pt x="51" y="8"/>
                      <a:pt x="13" y="20"/>
                      <a:pt x="7" y="40"/>
                    </a:cubicBezTo>
                    <a:cubicBezTo>
                      <a:pt x="4" y="48"/>
                      <a:pt x="0" y="61"/>
                      <a:pt x="2" y="70"/>
                    </a:cubicBezTo>
                    <a:cubicBezTo>
                      <a:pt x="6" y="84"/>
                      <a:pt x="20" y="99"/>
                      <a:pt x="35" y="103"/>
                    </a:cubicBezTo>
                    <a:cubicBezTo>
                      <a:pt x="26" y="96"/>
                      <a:pt x="18" y="86"/>
                      <a:pt x="16" y="77"/>
                    </a:cubicBezTo>
                    <a:close/>
                  </a:path>
                </a:pathLst>
              </a:custGeom>
              <a:solidFill>
                <a:srgbClr val="FEF5F3"/>
              </a:solidFill>
              <a:ln w="9525">
                <a:noFill/>
                <a:round/>
                <a:headEnd/>
                <a:tailEnd/>
              </a:ln>
            </p:spPr>
            <p:txBody>
              <a:bodyPr/>
              <a:lstStyle/>
              <a:p>
                <a:endParaRPr lang="fr-FR"/>
              </a:p>
            </p:txBody>
          </p:sp>
          <p:sp>
            <p:nvSpPr>
              <p:cNvPr id="422" name="Freeform 21"/>
              <p:cNvSpPr>
                <a:spLocks noEditPoints="1"/>
              </p:cNvSpPr>
              <p:nvPr/>
            </p:nvSpPr>
            <p:spPr bwMode="auto">
              <a:xfrm>
                <a:off x="1459" y="1428"/>
                <a:ext cx="2842" cy="1276"/>
              </a:xfrm>
              <a:custGeom>
                <a:avLst/>
                <a:gdLst/>
                <a:ahLst/>
                <a:cxnLst>
                  <a:cxn ang="0">
                    <a:pos x="794" y="60"/>
                  </a:cxn>
                  <a:cxn ang="0">
                    <a:pos x="150" y="100"/>
                  </a:cxn>
                  <a:cxn ang="0">
                    <a:pos x="82" y="270"/>
                  </a:cxn>
                  <a:cxn ang="0">
                    <a:pos x="45" y="117"/>
                  </a:cxn>
                  <a:cxn ang="0">
                    <a:pos x="261" y="117"/>
                  </a:cxn>
                  <a:cxn ang="0">
                    <a:pos x="446" y="102"/>
                  </a:cxn>
                  <a:cxn ang="0">
                    <a:pos x="482" y="105"/>
                  </a:cxn>
                  <a:cxn ang="0">
                    <a:pos x="497" y="98"/>
                  </a:cxn>
                  <a:cxn ang="0">
                    <a:pos x="522" y="95"/>
                  </a:cxn>
                  <a:cxn ang="0">
                    <a:pos x="540" y="92"/>
                  </a:cxn>
                  <a:cxn ang="0">
                    <a:pos x="556" y="90"/>
                  </a:cxn>
                  <a:cxn ang="0">
                    <a:pos x="569" y="95"/>
                  </a:cxn>
                  <a:cxn ang="0">
                    <a:pos x="584" y="88"/>
                  </a:cxn>
                  <a:cxn ang="0">
                    <a:pos x="596" y="93"/>
                  </a:cxn>
                  <a:cxn ang="0">
                    <a:pos x="617" y="91"/>
                  </a:cxn>
                  <a:cxn ang="0">
                    <a:pos x="633" y="91"/>
                  </a:cxn>
                  <a:cxn ang="0">
                    <a:pos x="647" y="94"/>
                  </a:cxn>
                  <a:cxn ang="0">
                    <a:pos x="664" y="96"/>
                  </a:cxn>
                  <a:cxn ang="0">
                    <a:pos x="692" y="100"/>
                  </a:cxn>
                  <a:cxn ang="0">
                    <a:pos x="743" y="100"/>
                  </a:cxn>
                  <a:cxn ang="0">
                    <a:pos x="964" y="100"/>
                  </a:cxn>
                  <a:cxn ang="0">
                    <a:pos x="1156" y="172"/>
                  </a:cxn>
                  <a:cxn ang="0">
                    <a:pos x="1095" y="280"/>
                  </a:cxn>
                  <a:cxn ang="0">
                    <a:pos x="1117" y="157"/>
                  </a:cxn>
                  <a:cxn ang="0">
                    <a:pos x="1024" y="128"/>
                  </a:cxn>
                  <a:cxn ang="0">
                    <a:pos x="840" y="135"/>
                  </a:cxn>
                  <a:cxn ang="0">
                    <a:pos x="708" y="126"/>
                  </a:cxn>
                  <a:cxn ang="0">
                    <a:pos x="695" y="133"/>
                  </a:cxn>
                  <a:cxn ang="0">
                    <a:pos x="684" y="148"/>
                  </a:cxn>
                  <a:cxn ang="0">
                    <a:pos x="657" y="180"/>
                  </a:cxn>
                  <a:cxn ang="0">
                    <a:pos x="646" y="224"/>
                  </a:cxn>
                  <a:cxn ang="0">
                    <a:pos x="635" y="244"/>
                  </a:cxn>
                  <a:cxn ang="0">
                    <a:pos x="625" y="279"/>
                  </a:cxn>
                  <a:cxn ang="0">
                    <a:pos x="607" y="327"/>
                  </a:cxn>
                  <a:cxn ang="0">
                    <a:pos x="602" y="375"/>
                  </a:cxn>
                  <a:cxn ang="0">
                    <a:pos x="599" y="414"/>
                  </a:cxn>
                  <a:cxn ang="0">
                    <a:pos x="602" y="458"/>
                  </a:cxn>
                  <a:cxn ang="0">
                    <a:pos x="685" y="495"/>
                  </a:cxn>
                  <a:cxn ang="0">
                    <a:pos x="959" y="131"/>
                  </a:cxn>
                  <a:cxn ang="0">
                    <a:pos x="1041" y="207"/>
                  </a:cxn>
                  <a:cxn ang="0">
                    <a:pos x="581" y="479"/>
                  </a:cxn>
                  <a:cxn ang="0">
                    <a:pos x="578" y="427"/>
                  </a:cxn>
                  <a:cxn ang="0">
                    <a:pos x="580" y="380"/>
                  </a:cxn>
                  <a:cxn ang="0">
                    <a:pos x="575" y="343"/>
                  </a:cxn>
                  <a:cxn ang="0">
                    <a:pos x="568" y="306"/>
                  </a:cxn>
                  <a:cxn ang="0">
                    <a:pos x="558" y="284"/>
                  </a:cxn>
                  <a:cxn ang="0">
                    <a:pos x="546" y="256"/>
                  </a:cxn>
                  <a:cxn ang="0">
                    <a:pos x="546" y="236"/>
                  </a:cxn>
                  <a:cxn ang="0">
                    <a:pos x="541" y="217"/>
                  </a:cxn>
                  <a:cxn ang="0">
                    <a:pos x="525" y="192"/>
                  </a:cxn>
                  <a:cxn ang="0">
                    <a:pos x="518" y="175"/>
                  </a:cxn>
                  <a:cxn ang="0">
                    <a:pos x="507" y="158"/>
                  </a:cxn>
                  <a:cxn ang="0">
                    <a:pos x="501" y="148"/>
                  </a:cxn>
                  <a:cxn ang="0">
                    <a:pos x="488" y="136"/>
                  </a:cxn>
                  <a:cxn ang="0">
                    <a:pos x="475" y="126"/>
                  </a:cxn>
                  <a:cxn ang="0">
                    <a:pos x="369" y="126"/>
                  </a:cxn>
                  <a:cxn ang="0">
                    <a:pos x="174" y="131"/>
                  </a:cxn>
                  <a:cxn ang="0">
                    <a:pos x="63" y="155"/>
                  </a:cxn>
                  <a:cxn ang="0">
                    <a:pos x="142" y="216"/>
                  </a:cxn>
                  <a:cxn ang="0">
                    <a:pos x="159" y="144"/>
                  </a:cxn>
                  <a:cxn ang="0">
                    <a:pos x="479" y="347"/>
                  </a:cxn>
                </a:cxnLst>
                <a:rect l="0" t="0" r="r" b="b"/>
                <a:pathLst>
                  <a:path w="1179" h="529">
                    <a:moveTo>
                      <a:pt x="1142" y="109"/>
                    </a:moveTo>
                    <a:cubicBezTo>
                      <a:pt x="1105" y="72"/>
                      <a:pt x="1053" y="93"/>
                      <a:pt x="1033" y="93"/>
                    </a:cubicBezTo>
                    <a:cubicBezTo>
                      <a:pt x="1013" y="93"/>
                      <a:pt x="994" y="88"/>
                      <a:pt x="963" y="91"/>
                    </a:cubicBezTo>
                    <a:cubicBezTo>
                      <a:pt x="933" y="93"/>
                      <a:pt x="909" y="112"/>
                      <a:pt x="881" y="116"/>
                    </a:cubicBezTo>
                    <a:cubicBezTo>
                      <a:pt x="853" y="120"/>
                      <a:pt x="819" y="75"/>
                      <a:pt x="794" y="60"/>
                    </a:cubicBezTo>
                    <a:cubicBezTo>
                      <a:pt x="733" y="16"/>
                      <a:pt x="663" y="0"/>
                      <a:pt x="590" y="0"/>
                    </a:cubicBezTo>
                    <a:cubicBezTo>
                      <a:pt x="517" y="0"/>
                      <a:pt x="447" y="16"/>
                      <a:pt x="386" y="60"/>
                    </a:cubicBezTo>
                    <a:cubicBezTo>
                      <a:pt x="361" y="75"/>
                      <a:pt x="327" y="120"/>
                      <a:pt x="299" y="116"/>
                    </a:cubicBezTo>
                    <a:cubicBezTo>
                      <a:pt x="271" y="112"/>
                      <a:pt x="250" y="100"/>
                      <a:pt x="219" y="97"/>
                    </a:cubicBezTo>
                    <a:cubicBezTo>
                      <a:pt x="188" y="95"/>
                      <a:pt x="170" y="100"/>
                      <a:pt x="150" y="100"/>
                    </a:cubicBezTo>
                    <a:cubicBezTo>
                      <a:pt x="130" y="100"/>
                      <a:pt x="75" y="72"/>
                      <a:pt x="38" y="109"/>
                    </a:cubicBezTo>
                    <a:cubicBezTo>
                      <a:pt x="0" y="147"/>
                      <a:pt x="6" y="209"/>
                      <a:pt x="56" y="252"/>
                    </a:cubicBezTo>
                    <a:cubicBezTo>
                      <a:pt x="72" y="264"/>
                      <a:pt x="74" y="275"/>
                      <a:pt x="71" y="285"/>
                    </a:cubicBezTo>
                    <a:cubicBezTo>
                      <a:pt x="69" y="296"/>
                      <a:pt x="85" y="295"/>
                      <a:pt x="84" y="282"/>
                    </a:cubicBezTo>
                    <a:cubicBezTo>
                      <a:pt x="83" y="278"/>
                      <a:pt x="82" y="274"/>
                      <a:pt x="82" y="270"/>
                    </a:cubicBezTo>
                    <a:cubicBezTo>
                      <a:pt x="82" y="270"/>
                      <a:pt x="83" y="270"/>
                      <a:pt x="82" y="270"/>
                    </a:cubicBezTo>
                    <a:cubicBezTo>
                      <a:pt x="80" y="260"/>
                      <a:pt x="73" y="252"/>
                      <a:pt x="62" y="244"/>
                    </a:cubicBezTo>
                    <a:cubicBezTo>
                      <a:pt x="63" y="245"/>
                      <a:pt x="63" y="245"/>
                      <a:pt x="63" y="245"/>
                    </a:cubicBezTo>
                    <a:cubicBezTo>
                      <a:pt x="39" y="224"/>
                      <a:pt x="25" y="198"/>
                      <a:pt x="24" y="172"/>
                    </a:cubicBezTo>
                    <a:cubicBezTo>
                      <a:pt x="23" y="151"/>
                      <a:pt x="30" y="131"/>
                      <a:pt x="45" y="117"/>
                    </a:cubicBezTo>
                    <a:cubicBezTo>
                      <a:pt x="69" y="92"/>
                      <a:pt x="103" y="100"/>
                      <a:pt x="127" y="106"/>
                    </a:cubicBezTo>
                    <a:cubicBezTo>
                      <a:pt x="137" y="108"/>
                      <a:pt x="144" y="110"/>
                      <a:pt x="150" y="110"/>
                    </a:cubicBezTo>
                    <a:cubicBezTo>
                      <a:pt x="158" y="110"/>
                      <a:pt x="165" y="109"/>
                      <a:pt x="173" y="109"/>
                    </a:cubicBezTo>
                    <a:cubicBezTo>
                      <a:pt x="186" y="107"/>
                      <a:pt x="200" y="106"/>
                      <a:pt x="218" y="107"/>
                    </a:cubicBezTo>
                    <a:cubicBezTo>
                      <a:pt x="234" y="109"/>
                      <a:pt x="247" y="113"/>
                      <a:pt x="261" y="117"/>
                    </a:cubicBezTo>
                    <a:cubicBezTo>
                      <a:pt x="272" y="121"/>
                      <a:pt x="284" y="124"/>
                      <a:pt x="298" y="126"/>
                    </a:cubicBezTo>
                    <a:cubicBezTo>
                      <a:pt x="313" y="125"/>
                      <a:pt x="325" y="128"/>
                      <a:pt x="339" y="119"/>
                    </a:cubicBezTo>
                    <a:cubicBezTo>
                      <a:pt x="353" y="110"/>
                      <a:pt x="371" y="109"/>
                      <a:pt x="388" y="109"/>
                    </a:cubicBezTo>
                    <a:cubicBezTo>
                      <a:pt x="405" y="109"/>
                      <a:pt x="402" y="109"/>
                      <a:pt x="414" y="106"/>
                    </a:cubicBezTo>
                    <a:cubicBezTo>
                      <a:pt x="426" y="103"/>
                      <a:pt x="437" y="102"/>
                      <a:pt x="446" y="102"/>
                    </a:cubicBezTo>
                    <a:cubicBezTo>
                      <a:pt x="455" y="102"/>
                      <a:pt x="459" y="106"/>
                      <a:pt x="467" y="105"/>
                    </a:cubicBezTo>
                    <a:cubicBezTo>
                      <a:pt x="467" y="105"/>
                      <a:pt x="468" y="105"/>
                      <a:pt x="468" y="105"/>
                    </a:cubicBezTo>
                    <a:cubicBezTo>
                      <a:pt x="471" y="104"/>
                      <a:pt x="474" y="103"/>
                      <a:pt x="476" y="102"/>
                    </a:cubicBezTo>
                    <a:cubicBezTo>
                      <a:pt x="477" y="103"/>
                      <a:pt x="477" y="103"/>
                      <a:pt x="477" y="103"/>
                    </a:cubicBezTo>
                    <a:cubicBezTo>
                      <a:pt x="479" y="104"/>
                      <a:pt x="480" y="106"/>
                      <a:pt x="482" y="105"/>
                    </a:cubicBezTo>
                    <a:cubicBezTo>
                      <a:pt x="484" y="104"/>
                      <a:pt x="483" y="102"/>
                      <a:pt x="483" y="101"/>
                    </a:cubicBezTo>
                    <a:cubicBezTo>
                      <a:pt x="486" y="100"/>
                      <a:pt x="489" y="99"/>
                      <a:pt x="492" y="99"/>
                    </a:cubicBezTo>
                    <a:cubicBezTo>
                      <a:pt x="493" y="99"/>
                      <a:pt x="493" y="99"/>
                      <a:pt x="493" y="99"/>
                    </a:cubicBezTo>
                    <a:cubicBezTo>
                      <a:pt x="494" y="101"/>
                      <a:pt x="492" y="107"/>
                      <a:pt x="498" y="105"/>
                    </a:cubicBezTo>
                    <a:cubicBezTo>
                      <a:pt x="498" y="102"/>
                      <a:pt x="496" y="100"/>
                      <a:pt x="497" y="98"/>
                    </a:cubicBezTo>
                    <a:cubicBezTo>
                      <a:pt x="499" y="97"/>
                      <a:pt x="501" y="97"/>
                      <a:pt x="503" y="96"/>
                    </a:cubicBezTo>
                    <a:cubicBezTo>
                      <a:pt x="504" y="97"/>
                      <a:pt x="505" y="102"/>
                      <a:pt x="508" y="100"/>
                    </a:cubicBezTo>
                    <a:cubicBezTo>
                      <a:pt x="509" y="99"/>
                      <a:pt x="509" y="97"/>
                      <a:pt x="509" y="95"/>
                    </a:cubicBezTo>
                    <a:cubicBezTo>
                      <a:pt x="512" y="95"/>
                      <a:pt x="515" y="94"/>
                      <a:pt x="518" y="94"/>
                    </a:cubicBezTo>
                    <a:cubicBezTo>
                      <a:pt x="519" y="93"/>
                      <a:pt x="521" y="95"/>
                      <a:pt x="522" y="95"/>
                    </a:cubicBezTo>
                    <a:cubicBezTo>
                      <a:pt x="522" y="97"/>
                      <a:pt x="523" y="98"/>
                      <a:pt x="525" y="97"/>
                    </a:cubicBezTo>
                    <a:cubicBezTo>
                      <a:pt x="527" y="96"/>
                      <a:pt x="527" y="95"/>
                      <a:pt x="527" y="94"/>
                    </a:cubicBezTo>
                    <a:cubicBezTo>
                      <a:pt x="527" y="93"/>
                      <a:pt x="528" y="92"/>
                      <a:pt x="528" y="92"/>
                    </a:cubicBezTo>
                    <a:cubicBezTo>
                      <a:pt x="531" y="92"/>
                      <a:pt x="534" y="91"/>
                      <a:pt x="537" y="91"/>
                    </a:cubicBezTo>
                    <a:cubicBezTo>
                      <a:pt x="538" y="91"/>
                      <a:pt x="540" y="92"/>
                      <a:pt x="540" y="92"/>
                    </a:cubicBezTo>
                    <a:cubicBezTo>
                      <a:pt x="540" y="94"/>
                      <a:pt x="541" y="96"/>
                      <a:pt x="543" y="96"/>
                    </a:cubicBezTo>
                    <a:cubicBezTo>
                      <a:pt x="548" y="97"/>
                      <a:pt x="544" y="92"/>
                      <a:pt x="545" y="90"/>
                    </a:cubicBezTo>
                    <a:cubicBezTo>
                      <a:pt x="545" y="90"/>
                      <a:pt x="545" y="90"/>
                      <a:pt x="545" y="90"/>
                    </a:cubicBezTo>
                    <a:cubicBezTo>
                      <a:pt x="548" y="89"/>
                      <a:pt x="550" y="89"/>
                      <a:pt x="552" y="89"/>
                    </a:cubicBezTo>
                    <a:cubicBezTo>
                      <a:pt x="553" y="89"/>
                      <a:pt x="555" y="90"/>
                      <a:pt x="556" y="90"/>
                    </a:cubicBezTo>
                    <a:cubicBezTo>
                      <a:pt x="556" y="92"/>
                      <a:pt x="556" y="94"/>
                      <a:pt x="560" y="92"/>
                    </a:cubicBezTo>
                    <a:cubicBezTo>
                      <a:pt x="559" y="91"/>
                      <a:pt x="559" y="89"/>
                      <a:pt x="559" y="88"/>
                    </a:cubicBezTo>
                    <a:cubicBezTo>
                      <a:pt x="561" y="88"/>
                      <a:pt x="563" y="88"/>
                      <a:pt x="564" y="87"/>
                    </a:cubicBezTo>
                    <a:cubicBezTo>
                      <a:pt x="565" y="87"/>
                      <a:pt x="568" y="89"/>
                      <a:pt x="568" y="89"/>
                    </a:cubicBezTo>
                    <a:cubicBezTo>
                      <a:pt x="568" y="91"/>
                      <a:pt x="568" y="94"/>
                      <a:pt x="569" y="95"/>
                    </a:cubicBezTo>
                    <a:cubicBezTo>
                      <a:pt x="573" y="97"/>
                      <a:pt x="574" y="94"/>
                      <a:pt x="574" y="92"/>
                    </a:cubicBezTo>
                    <a:cubicBezTo>
                      <a:pt x="574" y="91"/>
                      <a:pt x="574" y="90"/>
                      <a:pt x="574" y="89"/>
                    </a:cubicBezTo>
                    <a:cubicBezTo>
                      <a:pt x="574" y="88"/>
                      <a:pt x="575" y="87"/>
                      <a:pt x="576" y="87"/>
                    </a:cubicBezTo>
                    <a:cubicBezTo>
                      <a:pt x="578" y="86"/>
                      <a:pt x="580" y="86"/>
                      <a:pt x="581" y="86"/>
                    </a:cubicBezTo>
                    <a:cubicBezTo>
                      <a:pt x="582" y="86"/>
                      <a:pt x="584" y="87"/>
                      <a:pt x="584" y="88"/>
                    </a:cubicBezTo>
                    <a:cubicBezTo>
                      <a:pt x="585" y="89"/>
                      <a:pt x="586" y="90"/>
                      <a:pt x="588" y="89"/>
                    </a:cubicBezTo>
                    <a:cubicBezTo>
                      <a:pt x="589" y="89"/>
                      <a:pt x="589" y="88"/>
                      <a:pt x="589" y="86"/>
                    </a:cubicBezTo>
                    <a:cubicBezTo>
                      <a:pt x="590" y="86"/>
                      <a:pt x="591" y="86"/>
                      <a:pt x="592" y="86"/>
                    </a:cubicBezTo>
                    <a:cubicBezTo>
                      <a:pt x="593" y="86"/>
                      <a:pt x="595" y="87"/>
                      <a:pt x="595" y="88"/>
                    </a:cubicBezTo>
                    <a:cubicBezTo>
                      <a:pt x="595" y="90"/>
                      <a:pt x="595" y="92"/>
                      <a:pt x="596" y="93"/>
                    </a:cubicBezTo>
                    <a:cubicBezTo>
                      <a:pt x="601" y="97"/>
                      <a:pt x="601" y="92"/>
                      <a:pt x="601" y="88"/>
                    </a:cubicBezTo>
                    <a:cubicBezTo>
                      <a:pt x="601" y="87"/>
                      <a:pt x="603" y="86"/>
                      <a:pt x="603" y="86"/>
                    </a:cubicBezTo>
                    <a:cubicBezTo>
                      <a:pt x="605" y="86"/>
                      <a:pt x="606" y="86"/>
                      <a:pt x="608" y="87"/>
                    </a:cubicBezTo>
                    <a:cubicBezTo>
                      <a:pt x="608" y="87"/>
                      <a:pt x="610" y="88"/>
                      <a:pt x="610" y="89"/>
                    </a:cubicBezTo>
                    <a:cubicBezTo>
                      <a:pt x="612" y="95"/>
                      <a:pt x="617" y="96"/>
                      <a:pt x="617" y="91"/>
                    </a:cubicBezTo>
                    <a:cubicBezTo>
                      <a:pt x="617" y="90"/>
                      <a:pt x="617" y="89"/>
                      <a:pt x="617" y="88"/>
                    </a:cubicBezTo>
                    <a:cubicBezTo>
                      <a:pt x="617" y="88"/>
                      <a:pt x="617" y="88"/>
                      <a:pt x="618" y="88"/>
                    </a:cubicBezTo>
                    <a:cubicBezTo>
                      <a:pt x="618" y="87"/>
                      <a:pt x="619" y="87"/>
                      <a:pt x="619" y="87"/>
                    </a:cubicBezTo>
                    <a:cubicBezTo>
                      <a:pt x="623" y="88"/>
                      <a:pt x="627" y="88"/>
                      <a:pt x="630" y="88"/>
                    </a:cubicBezTo>
                    <a:cubicBezTo>
                      <a:pt x="631" y="88"/>
                      <a:pt x="633" y="90"/>
                      <a:pt x="633" y="91"/>
                    </a:cubicBezTo>
                    <a:cubicBezTo>
                      <a:pt x="633" y="92"/>
                      <a:pt x="634" y="93"/>
                      <a:pt x="634" y="93"/>
                    </a:cubicBezTo>
                    <a:cubicBezTo>
                      <a:pt x="638" y="98"/>
                      <a:pt x="638" y="94"/>
                      <a:pt x="638" y="91"/>
                    </a:cubicBezTo>
                    <a:cubicBezTo>
                      <a:pt x="638" y="90"/>
                      <a:pt x="640" y="89"/>
                      <a:pt x="641" y="89"/>
                    </a:cubicBezTo>
                    <a:cubicBezTo>
                      <a:pt x="642" y="89"/>
                      <a:pt x="643" y="90"/>
                      <a:pt x="644" y="90"/>
                    </a:cubicBezTo>
                    <a:cubicBezTo>
                      <a:pt x="644" y="93"/>
                      <a:pt x="644" y="96"/>
                      <a:pt x="647" y="94"/>
                    </a:cubicBezTo>
                    <a:cubicBezTo>
                      <a:pt x="647" y="93"/>
                      <a:pt x="647" y="93"/>
                      <a:pt x="647" y="92"/>
                    </a:cubicBezTo>
                    <a:cubicBezTo>
                      <a:pt x="647" y="91"/>
                      <a:pt x="648" y="90"/>
                      <a:pt x="649" y="90"/>
                    </a:cubicBezTo>
                    <a:cubicBezTo>
                      <a:pt x="653" y="91"/>
                      <a:pt x="657" y="91"/>
                      <a:pt x="661" y="92"/>
                    </a:cubicBezTo>
                    <a:cubicBezTo>
                      <a:pt x="661" y="92"/>
                      <a:pt x="662" y="92"/>
                      <a:pt x="662" y="92"/>
                    </a:cubicBezTo>
                    <a:cubicBezTo>
                      <a:pt x="663" y="93"/>
                      <a:pt x="663" y="94"/>
                      <a:pt x="664" y="96"/>
                    </a:cubicBezTo>
                    <a:cubicBezTo>
                      <a:pt x="665" y="97"/>
                      <a:pt x="667" y="100"/>
                      <a:pt x="669" y="99"/>
                    </a:cubicBezTo>
                    <a:cubicBezTo>
                      <a:pt x="671" y="98"/>
                      <a:pt x="671" y="97"/>
                      <a:pt x="671" y="96"/>
                    </a:cubicBezTo>
                    <a:cubicBezTo>
                      <a:pt x="671" y="95"/>
                      <a:pt x="673" y="94"/>
                      <a:pt x="674" y="94"/>
                    </a:cubicBezTo>
                    <a:cubicBezTo>
                      <a:pt x="678" y="95"/>
                      <a:pt x="682" y="95"/>
                      <a:pt x="685" y="96"/>
                    </a:cubicBezTo>
                    <a:cubicBezTo>
                      <a:pt x="687" y="99"/>
                      <a:pt x="688" y="102"/>
                      <a:pt x="692" y="100"/>
                    </a:cubicBezTo>
                    <a:cubicBezTo>
                      <a:pt x="693" y="100"/>
                      <a:pt x="696" y="98"/>
                      <a:pt x="696" y="98"/>
                    </a:cubicBezTo>
                    <a:cubicBezTo>
                      <a:pt x="700" y="99"/>
                      <a:pt x="704" y="100"/>
                      <a:pt x="707" y="101"/>
                    </a:cubicBezTo>
                    <a:cubicBezTo>
                      <a:pt x="707" y="101"/>
                      <a:pt x="707" y="101"/>
                      <a:pt x="707" y="101"/>
                    </a:cubicBezTo>
                    <a:cubicBezTo>
                      <a:pt x="708" y="102"/>
                      <a:pt x="714" y="105"/>
                      <a:pt x="717" y="104"/>
                    </a:cubicBezTo>
                    <a:cubicBezTo>
                      <a:pt x="726" y="100"/>
                      <a:pt x="731" y="96"/>
                      <a:pt x="743" y="100"/>
                    </a:cubicBezTo>
                    <a:cubicBezTo>
                      <a:pt x="755" y="104"/>
                      <a:pt x="757" y="97"/>
                      <a:pt x="774" y="99"/>
                    </a:cubicBezTo>
                    <a:cubicBezTo>
                      <a:pt x="791" y="101"/>
                      <a:pt x="796" y="104"/>
                      <a:pt x="814" y="108"/>
                    </a:cubicBezTo>
                    <a:cubicBezTo>
                      <a:pt x="834" y="113"/>
                      <a:pt x="861" y="128"/>
                      <a:pt x="882" y="126"/>
                    </a:cubicBezTo>
                    <a:cubicBezTo>
                      <a:pt x="896" y="124"/>
                      <a:pt x="904" y="120"/>
                      <a:pt x="916" y="117"/>
                    </a:cubicBezTo>
                    <a:cubicBezTo>
                      <a:pt x="930" y="113"/>
                      <a:pt x="949" y="102"/>
                      <a:pt x="964" y="100"/>
                    </a:cubicBezTo>
                    <a:cubicBezTo>
                      <a:pt x="983" y="99"/>
                      <a:pt x="996" y="101"/>
                      <a:pt x="1009" y="102"/>
                    </a:cubicBezTo>
                    <a:cubicBezTo>
                      <a:pt x="1017" y="103"/>
                      <a:pt x="1025" y="103"/>
                      <a:pt x="1033" y="103"/>
                    </a:cubicBezTo>
                    <a:cubicBezTo>
                      <a:pt x="1039" y="103"/>
                      <a:pt x="1046" y="102"/>
                      <a:pt x="1055" y="100"/>
                    </a:cubicBezTo>
                    <a:cubicBezTo>
                      <a:pt x="1080" y="94"/>
                      <a:pt x="1111" y="92"/>
                      <a:pt x="1135" y="117"/>
                    </a:cubicBezTo>
                    <a:cubicBezTo>
                      <a:pt x="1150" y="131"/>
                      <a:pt x="1157" y="151"/>
                      <a:pt x="1156" y="172"/>
                    </a:cubicBezTo>
                    <a:cubicBezTo>
                      <a:pt x="1155" y="198"/>
                      <a:pt x="1141" y="224"/>
                      <a:pt x="1117" y="245"/>
                    </a:cubicBezTo>
                    <a:cubicBezTo>
                      <a:pt x="1117" y="244"/>
                      <a:pt x="1117" y="244"/>
                      <a:pt x="1117" y="244"/>
                    </a:cubicBezTo>
                    <a:cubicBezTo>
                      <a:pt x="1107" y="252"/>
                      <a:pt x="1100" y="260"/>
                      <a:pt x="1098" y="270"/>
                    </a:cubicBezTo>
                    <a:cubicBezTo>
                      <a:pt x="1098" y="270"/>
                      <a:pt x="1098" y="270"/>
                      <a:pt x="1098" y="270"/>
                    </a:cubicBezTo>
                    <a:cubicBezTo>
                      <a:pt x="1097" y="274"/>
                      <a:pt x="1096" y="277"/>
                      <a:pt x="1095" y="280"/>
                    </a:cubicBezTo>
                    <a:cubicBezTo>
                      <a:pt x="1086" y="294"/>
                      <a:pt x="1111" y="296"/>
                      <a:pt x="1109" y="285"/>
                    </a:cubicBezTo>
                    <a:cubicBezTo>
                      <a:pt x="1106" y="275"/>
                      <a:pt x="1107" y="264"/>
                      <a:pt x="1123" y="252"/>
                    </a:cubicBezTo>
                    <a:cubicBezTo>
                      <a:pt x="1174" y="209"/>
                      <a:pt x="1179" y="147"/>
                      <a:pt x="1142" y="109"/>
                    </a:cubicBezTo>
                    <a:close/>
                    <a:moveTo>
                      <a:pt x="1117" y="156"/>
                    </a:moveTo>
                    <a:cubicBezTo>
                      <a:pt x="1117" y="157"/>
                      <a:pt x="1117" y="157"/>
                      <a:pt x="1117" y="157"/>
                    </a:cubicBezTo>
                    <a:cubicBezTo>
                      <a:pt x="1117" y="155"/>
                      <a:pt x="1117" y="155"/>
                      <a:pt x="1117" y="155"/>
                    </a:cubicBezTo>
                    <a:cubicBezTo>
                      <a:pt x="1117" y="155"/>
                      <a:pt x="1117" y="156"/>
                      <a:pt x="1117" y="156"/>
                    </a:cubicBezTo>
                    <a:cubicBezTo>
                      <a:pt x="1117" y="149"/>
                      <a:pt x="1113" y="139"/>
                      <a:pt x="1106" y="133"/>
                    </a:cubicBezTo>
                    <a:cubicBezTo>
                      <a:pt x="1097" y="126"/>
                      <a:pt x="1087" y="120"/>
                      <a:pt x="1073" y="124"/>
                    </a:cubicBezTo>
                    <a:cubicBezTo>
                      <a:pt x="1052" y="129"/>
                      <a:pt x="1042" y="129"/>
                      <a:pt x="1024" y="128"/>
                    </a:cubicBezTo>
                    <a:cubicBezTo>
                      <a:pt x="1018" y="127"/>
                      <a:pt x="1014" y="126"/>
                      <a:pt x="1008" y="125"/>
                    </a:cubicBezTo>
                    <a:cubicBezTo>
                      <a:pt x="997" y="122"/>
                      <a:pt x="984" y="119"/>
                      <a:pt x="959" y="121"/>
                    </a:cubicBezTo>
                    <a:cubicBezTo>
                      <a:pt x="940" y="122"/>
                      <a:pt x="922" y="130"/>
                      <a:pt x="911" y="135"/>
                    </a:cubicBezTo>
                    <a:cubicBezTo>
                      <a:pt x="900" y="139"/>
                      <a:pt x="893" y="147"/>
                      <a:pt x="878" y="146"/>
                    </a:cubicBezTo>
                    <a:cubicBezTo>
                      <a:pt x="863" y="146"/>
                      <a:pt x="851" y="140"/>
                      <a:pt x="840" y="135"/>
                    </a:cubicBezTo>
                    <a:cubicBezTo>
                      <a:pt x="831" y="131"/>
                      <a:pt x="818" y="122"/>
                      <a:pt x="800" y="118"/>
                    </a:cubicBezTo>
                    <a:cubicBezTo>
                      <a:pt x="779" y="116"/>
                      <a:pt x="770" y="117"/>
                      <a:pt x="758" y="114"/>
                    </a:cubicBezTo>
                    <a:cubicBezTo>
                      <a:pt x="746" y="111"/>
                      <a:pt x="740" y="117"/>
                      <a:pt x="731" y="117"/>
                    </a:cubicBezTo>
                    <a:cubicBezTo>
                      <a:pt x="722" y="117"/>
                      <a:pt x="721" y="121"/>
                      <a:pt x="712" y="124"/>
                    </a:cubicBezTo>
                    <a:cubicBezTo>
                      <a:pt x="710" y="126"/>
                      <a:pt x="709" y="127"/>
                      <a:pt x="708" y="126"/>
                    </a:cubicBezTo>
                    <a:cubicBezTo>
                      <a:pt x="707" y="126"/>
                      <a:pt x="706" y="126"/>
                      <a:pt x="705" y="126"/>
                    </a:cubicBezTo>
                    <a:cubicBezTo>
                      <a:pt x="704" y="126"/>
                      <a:pt x="704" y="126"/>
                      <a:pt x="703" y="127"/>
                    </a:cubicBezTo>
                    <a:cubicBezTo>
                      <a:pt x="703" y="127"/>
                      <a:pt x="703" y="127"/>
                      <a:pt x="703" y="128"/>
                    </a:cubicBezTo>
                    <a:cubicBezTo>
                      <a:pt x="702" y="130"/>
                      <a:pt x="705" y="135"/>
                      <a:pt x="700" y="135"/>
                    </a:cubicBezTo>
                    <a:cubicBezTo>
                      <a:pt x="699" y="135"/>
                      <a:pt x="697" y="134"/>
                      <a:pt x="695" y="133"/>
                    </a:cubicBezTo>
                    <a:cubicBezTo>
                      <a:pt x="694" y="134"/>
                      <a:pt x="693" y="135"/>
                      <a:pt x="692" y="136"/>
                    </a:cubicBezTo>
                    <a:cubicBezTo>
                      <a:pt x="692" y="138"/>
                      <a:pt x="694" y="140"/>
                      <a:pt x="692" y="141"/>
                    </a:cubicBezTo>
                    <a:cubicBezTo>
                      <a:pt x="690" y="143"/>
                      <a:pt x="688" y="142"/>
                      <a:pt x="686" y="141"/>
                    </a:cubicBezTo>
                    <a:cubicBezTo>
                      <a:pt x="685" y="142"/>
                      <a:pt x="684" y="144"/>
                      <a:pt x="682" y="145"/>
                    </a:cubicBezTo>
                    <a:cubicBezTo>
                      <a:pt x="683" y="146"/>
                      <a:pt x="684" y="147"/>
                      <a:pt x="684" y="148"/>
                    </a:cubicBezTo>
                    <a:cubicBezTo>
                      <a:pt x="681" y="152"/>
                      <a:pt x="677" y="148"/>
                      <a:pt x="676" y="151"/>
                    </a:cubicBezTo>
                    <a:cubicBezTo>
                      <a:pt x="674" y="153"/>
                      <a:pt x="675" y="156"/>
                      <a:pt x="674" y="159"/>
                    </a:cubicBezTo>
                    <a:cubicBezTo>
                      <a:pt x="672" y="162"/>
                      <a:pt x="667" y="161"/>
                      <a:pt x="667" y="165"/>
                    </a:cubicBezTo>
                    <a:cubicBezTo>
                      <a:pt x="666" y="169"/>
                      <a:pt x="667" y="172"/>
                      <a:pt x="665" y="176"/>
                    </a:cubicBezTo>
                    <a:cubicBezTo>
                      <a:pt x="662" y="180"/>
                      <a:pt x="659" y="176"/>
                      <a:pt x="657" y="180"/>
                    </a:cubicBezTo>
                    <a:cubicBezTo>
                      <a:pt x="655" y="185"/>
                      <a:pt x="658" y="186"/>
                      <a:pt x="656" y="191"/>
                    </a:cubicBezTo>
                    <a:cubicBezTo>
                      <a:pt x="655" y="196"/>
                      <a:pt x="649" y="194"/>
                      <a:pt x="648" y="197"/>
                    </a:cubicBezTo>
                    <a:cubicBezTo>
                      <a:pt x="647" y="199"/>
                      <a:pt x="651" y="202"/>
                      <a:pt x="650" y="206"/>
                    </a:cubicBezTo>
                    <a:cubicBezTo>
                      <a:pt x="649" y="210"/>
                      <a:pt x="644" y="209"/>
                      <a:pt x="643" y="213"/>
                    </a:cubicBezTo>
                    <a:cubicBezTo>
                      <a:pt x="643" y="217"/>
                      <a:pt x="648" y="221"/>
                      <a:pt x="646" y="224"/>
                    </a:cubicBezTo>
                    <a:cubicBezTo>
                      <a:pt x="644" y="228"/>
                      <a:pt x="642" y="226"/>
                      <a:pt x="641" y="228"/>
                    </a:cubicBezTo>
                    <a:cubicBezTo>
                      <a:pt x="638" y="230"/>
                      <a:pt x="643" y="236"/>
                      <a:pt x="640" y="236"/>
                    </a:cubicBezTo>
                    <a:cubicBezTo>
                      <a:pt x="639" y="235"/>
                      <a:pt x="634" y="234"/>
                      <a:pt x="634" y="236"/>
                    </a:cubicBezTo>
                    <a:cubicBezTo>
                      <a:pt x="634" y="237"/>
                      <a:pt x="633" y="239"/>
                      <a:pt x="633" y="241"/>
                    </a:cubicBezTo>
                    <a:cubicBezTo>
                      <a:pt x="634" y="241"/>
                      <a:pt x="635" y="242"/>
                      <a:pt x="635" y="244"/>
                    </a:cubicBezTo>
                    <a:cubicBezTo>
                      <a:pt x="636" y="246"/>
                      <a:pt x="637" y="252"/>
                      <a:pt x="636" y="254"/>
                    </a:cubicBezTo>
                    <a:cubicBezTo>
                      <a:pt x="635" y="255"/>
                      <a:pt x="635" y="255"/>
                      <a:pt x="634" y="256"/>
                    </a:cubicBezTo>
                    <a:cubicBezTo>
                      <a:pt x="634" y="256"/>
                      <a:pt x="634" y="256"/>
                      <a:pt x="634" y="256"/>
                    </a:cubicBezTo>
                    <a:cubicBezTo>
                      <a:pt x="632" y="261"/>
                      <a:pt x="626" y="262"/>
                      <a:pt x="626" y="267"/>
                    </a:cubicBezTo>
                    <a:cubicBezTo>
                      <a:pt x="626" y="273"/>
                      <a:pt x="626" y="275"/>
                      <a:pt x="625" y="279"/>
                    </a:cubicBezTo>
                    <a:cubicBezTo>
                      <a:pt x="624" y="283"/>
                      <a:pt x="620" y="284"/>
                      <a:pt x="621" y="288"/>
                    </a:cubicBezTo>
                    <a:cubicBezTo>
                      <a:pt x="621" y="292"/>
                      <a:pt x="624" y="295"/>
                      <a:pt x="621" y="299"/>
                    </a:cubicBezTo>
                    <a:cubicBezTo>
                      <a:pt x="618" y="302"/>
                      <a:pt x="616" y="300"/>
                      <a:pt x="615" y="304"/>
                    </a:cubicBezTo>
                    <a:cubicBezTo>
                      <a:pt x="615" y="308"/>
                      <a:pt x="616" y="315"/>
                      <a:pt x="614" y="318"/>
                    </a:cubicBezTo>
                    <a:cubicBezTo>
                      <a:pt x="613" y="320"/>
                      <a:pt x="608" y="323"/>
                      <a:pt x="607" y="327"/>
                    </a:cubicBezTo>
                    <a:cubicBezTo>
                      <a:pt x="606" y="331"/>
                      <a:pt x="609" y="331"/>
                      <a:pt x="609" y="336"/>
                    </a:cubicBezTo>
                    <a:cubicBezTo>
                      <a:pt x="608" y="340"/>
                      <a:pt x="603" y="340"/>
                      <a:pt x="602" y="343"/>
                    </a:cubicBezTo>
                    <a:cubicBezTo>
                      <a:pt x="600" y="347"/>
                      <a:pt x="603" y="349"/>
                      <a:pt x="603" y="353"/>
                    </a:cubicBezTo>
                    <a:cubicBezTo>
                      <a:pt x="603" y="357"/>
                      <a:pt x="601" y="361"/>
                      <a:pt x="601" y="364"/>
                    </a:cubicBezTo>
                    <a:cubicBezTo>
                      <a:pt x="601" y="367"/>
                      <a:pt x="603" y="372"/>
                      <a:pt x="602" y="375"/>
                    </a:cubicBezTo>
                    <a:cubicBezTo>
                      <a:pt x="602" y="379"/>
                      <a:pt x="600" y="379"/>
                      <a:pt x="599" y="382"/>
                    </a:cubicBezTo>
                    <a:cubicBezTo>
                      <a:pt x="599" y="380"/>
                      <a:pt x="599" y="380"/>
                      <a:pt x="599" y="380"/>
                    </a:cubicBezTo>
                    <a:cubicBezTo>
                      <a:pt x="597" y="385"/>
                      <a:pt x="598" y="387"/>
                      <a:pt x="598" y="392"/>
                    </a:cubicBezTo>
                    <a:cubicBezTo>
                      <a:pt x="599" y="399"/>
                      <a:pt x="597" y="396"/>
                      <a:pt x="597" y="403"/>
                    </a:cubicBezTo>
                    <a:cubicBezTo>
                      <a:pt x="598" y="409"/>
                      <a:pt x="597" y="413"/>
                      <a:pt x="599" y="414"/>
                    </a:cubicBezTo>
                    <a:cubicBezTo>
                      <a:pt x="601" y="415"/>
                      <a:pt x="600" y="419"/>
                      <a:pt x="599" y="422"/>
                    </a:cubicBezTo>
                    <a:cubicBezTo>
                      <a:pt x="598" y="425"/>
                      <a:pt x="601" y="424"/>
                      <a:pt x="601" y="427"/>
                    </a:cubicBezTo>
                    <a:cubicBezTo>
                      <a:pt x="602" y="431"/>
                      <a:pt x="605" y="430"/>
                      <a:pt x="603" y="435"/>
                    </a:cubicBezTo>
                    <a:cubicBezTo>
                      <a:pt x="602" y="439"/>
                      <a:pt x="602" y="440"/>
                      <a:pt x="602" y="445"/>
                    </a:cubicBezTo>
                    <a:cubicBezTo>
                      <a:pt x="602" y="449"/>
                      <a:pt x="603" y="453"/>
                      <a:pt x="602" y="458"/>
                    </a:cubicBezTo>
                    <a:cubicBezTo>
                      <a:pt x="602" y="462"/>
                      <a:pt x="604" y="465"/>
                      <a:pt x="602" y="469"/>
                    </a:cubicBezTo>
                    <a:cubicBezTo>
                      <a:pt x="600" y="472"/>
                      <a:pt x="602" y="475"/>
                      <a:pt x="599" y="479"/>
                    </a:cubicBezTo>
                    <a:cubicBezTo>
                      <a:pt x="595" y="483"/>
                      <a:pt x="595" y="487"/>
                      <a:pt x="595" y="490"/>
                    </a:cubicBezTo>
                    <a:cubicBezTo>
                      <a:pt x="591" y="500"/>
                      <a:pt x="602" y="529"/>
                      <a:pt x="627" y="529"/>
                    </a:cubicBezTo>
                    <a:cubicBezTo>
                      <a:pt x="653" y="529"/>
                      <a:pt x="674" y="521"/>
                      <a:pt x="685" y="495"/>
                    </a:cubicBezTo>
                    <a:cubicBezTo>
                      <a:pt x="701" y="453"/>
                      <a:pt x="677" y="392"/>
                      <a:pt x="701" y="347"/>
                    </a:cubicBezTo>
                    <a:cubicBezTo>
                      <a:pt x="724" y="304"/>
                      <a:pt x="756" y="279"/>
                      <a:pt x="766" y="223"/>
                    </a:cubicBezTo>
                    <a:cubicBezTo>
                      <a:pt x="776" y="167"/>
                      <a:pt x="789" y="133"/>
                      <a:pt x="809" y="136"/>
                    </a:cubicBezTo>
                    <a:cubicBezTo>
                      <a:pt x="831" y="137"/>
                      <a:pt x="846" y="155"/>
                      <a:pt x="878" y="156"/>
                    </a:cubicBezTo>
                    <a:cubicBezTo>
                      <a:pt x="910" y="157"/>
                      <a:pt x="923" y="133"/>
                      <a:pt x="959" y="131"/>
                    </a:cubicBezTo>
                    <a:cubicBezTo>
                      <a:pt x="995" y="128"/>
                      <a:pt x="1005" y="136"/>
                      <a:pt x="1023" y="137"/>
                    </a:cubicBezTo>
                    <a:cubicBezTo>
                      <a:pt x="1042" y="139"/>
                      <a:pt x="1053" y="139"/>
                      <a:pt x="1075" y="133"/>
                    </a:cubicBezTo>
                    <a:cubicBezTo>
                      <a:pt x="1098" y="128"/>
                      <a:pt x="1107" y="147"/>
                      <a:pt x="1107" y="157"/>
                    </a:cubicBezTo>
                    <a:cubicBezTo>
                      <a:pt x="1110" y="168"/>
                      <a:pt x="1099" y="195"/>
                      <a:pt x="1079" y="203"/>
                    </a:cubicBezTo>
                    <a:cubicBezTo>
                      <a:pt x="1059" y="211"/>
                      <a:pt x="1051" y="203"/>
                      <a:pt x="1041" y="207"/>
                    </a:cubicBezTo>
                    <a:cubicBezTo>
                      <a:pt x="1033" y="210"/>
                      <a:pt x="1034" y="214"/>
                      <a:pt x="1038" y="217"/>
                    </a:cubicBezTo>
                    <a:cubicBezTo>
                      <a:pt x="1045" y="216"/>
                      <a:pt x="1053" y="216"/>
                      <a:pt x="1060" y="216"/>
                    </a:cubicBezTo>
                    <a:cubicBezTo>
                      <a:pt x="1066" y="217"/>
                      <a:pt x="1073" y="216"/>
                      <a:pt x="1083" y="212"/>
                    </a:cubicBezTo>
                    <a:cubicBezTo>
                      <a:pt x="1107" y="203"/>
                      <a:pt x="1120" y="172"/>
                      <a:pt x="1117" y="156"/>
                    </a:cubicBezTo>
                    <a:close/>
                    <a:moveTo>
                      <a:pt x="581" y="479"/>
                    </a:moveTo>
                    <a:cubicBezTo>
                      <a:pt x="578" y="475"/>
                      <a:pt x="580" y="472"/>
                      <a:pt x="578" y="469"/>
                    </a:cubicBezTo>
                    <a:cubicBezTo>
                      <a:pt x="576" y="465"/>
                      <a:pt x="576" y="460"/>
                      <a:pt x="575" y="455"/>
                    </a:cubicBezTo>
                    <a:cubicBezTo>
                      <a:pt x="574" y="451"/>
                      <a:pt x="576" y="450"/>
                      <a:pt x="576" y="446"/>
                    </a:cubicBezTo>
                    <a:cubicBezTo>
                      <a:pt x="576" y="441"/>
                      <a:pt x="578" y="439"/>
                      <a:pt x="576" y="435"/>
                    </a:cubicBezTo>
                    <a:cubicBezTo>
                      <a:pt x="575" y="430"/>
                      <a:pt x="578" y="431"/>
                      <a:pt x="578" y="427"/>
                    </a:cubicBezTo>
                    <a:cubicBezTo>
                      <a:pt x="579" y="424"/>
                      <a:pt x="579" y="426"/>
                      <a:pt x="579" y="423"/>
                    </a:cubicBezTo>
                    <a:cubicBezTo>
                      <a:pt x="578" y="419"/>
                      <a:pt x="578" y="415"/>
                      <a:pt x="580" y="414"/>
                    </a:cubicBezTo>
                    <a:cubicBezTo>
                      <a:pt x="582" y="413"/>
                      <a:pt x="582" y="409"/>
                      <a:pt x="582" y="403"/>
                    </a:cubicBezTo>
                    <a:cubicBezTo>
                      <a:pt x="583" y="396"/>
                      <a:pt x="581" y="399"/>
                      <a:pt x="581" y="392"/>
                    </a:cubicBezTo>
                    <a:cubicBezTo>
                      <a:pt x="581" y="387"/>
                      <a:pt x="582" y="385"/>
                      <a:pt x="580" y="380"/>
                    </a:cubicBezTo>
                    <a:cubicBezTo>
                      <a:pt x="578" y="375"/>
                      <a:pt x="580" y="371"/>
                      <a:pt x="580" y="368"/>
                    </a:cubicBezTo>
                    <a:cubicBezTo>
                      <a:pt x="579" y="365"/>
                      <a:pt x="582" y="364"/>
                      <a:pt x="582" y="363"/>
                    </a:cubicBezTo>
                    <a:cubicBezTo>
                      <a:pt x="581" y="360"/>
                      <a:pt x="577" y="360"/>
                      <a:pt x="577" y="357"/>
                    </a:cubicBezTo>
                    <a:cubicBezTo>
                      <a:pt x="576" y="353"/>
                      <a:pt x="579" y="355"/>
                      <a:pt x="579" y="351"/>
                    </a:cubicBezTo>
                    <a:cubicBezTo>
                      <a:pt x="578" y="347"/>
                      <a:pt x="576" y="346"/>
                      <a:pt x="575" y="343"/>
                    </a:cubicBezTo>
                    <a:cubicBezTo>
                      <a:pt x="574" y="340"/>
                      <a:pt x="577" y="339"/>
                      <a:pt x="576" y="337"/>
                    </a:cubicBezTo>
                    <a:cubicBezTo>
                      <a:pt x="574" y="334"/>
                      <a:pt x="572" y="334"/>
                      <a:pt x="572" y="331"/>
                    </a:cubicBezTo>
                    <a:cubicBezTo>
                      <a:pt x="571" y="327"/>
                      <a:pt x="575" y="327"/>
                      <a:pt x="574" y="323"/>
                    </a:cubicBezTo>
                    <a:cubicBezTo>
                      <a:pt x="573" y="318"/>
                      <a:pt x="572" y="317"/>
                      <a:pt x="570" y="314"/>
                    </a:cubicBezTo>
                    <a:cubicBezTo>
                      <a:pt x="567" y="312"/>
                      <a:pt x="568" y="310"/>
                      <a:pt x="568" y="306"/>
                    </a:cubicBezTo>
                    <a:cubicBezTo>
                      <a:pt x="568" y="303"/>
                      <a:pt x="568" y="303"/>
                      <a:pt x="570" y="303"/>
                    </a:cubicBezTo>
                    <a:cubicBezTo>
                      <a:pt x="570" y="301"/>
                      <a:pt x="571" y="300"/>
                      <a:pt x="570" y="299"/>
                    </a:cubicBezTo>
                    <a:cubicBezTo>
                      <a:pt x="570" y="297"/>
                      <a:pt x="564" y="296"/>
                      <a:pt x="563" y="294"/>
                    </a:cubicBezTo>
                    <a:cubicBezTo>
                      <a:pt x="563" y="293"/>
                      <a:pt x="565" y="291"/>
                      <a:pt x="564" y="289"/>
                    </a:cubicBezTo>
                    <a:cubicBezTo>
                      <a:pt x="564" y="286"/>
                      <a:pt x="557" y="288"/>
                      <a:pt x="558" y="284"/>
                    </a:cubicBezTo>
                    <a:cubicBezTo>
                      <a:pt x="558" y="284"/>
                      <a:pt x="558" y="283"/>
                      <a:pt x="558" y="282"/>
                    </a:cubicBezTo>
                    <a:cubicBezTo>
                      <a:pt x="560" y="280"/>
                      <a:pt x="561" y="278"/>
                      <a:pt x="561" y="276"/>
                    </a:cubicBezTo>
                    <a:cubicBezTo>
                      <a:pt x="559" y="273"/>
                      <a:pt x="552" y="272"/>
                      <a:pt x="551" y="268"/>
                    </a:cubicBezTo>
                    <a:cubicBezTo>
                      <a:pt x="551" y="266"/>
                      <a:pt x="553" y="264"/>
                      <a:pt x="552" y="261"/>
                    </a:cubicBezTo>
                    <a:cubicBezTo>
                      <a:pt x="552" y="259"/>
                      <a:pt x="549" y="257"/>
                      <a:pt x="546" y="256"/>
                    </a:cubicBezTo>
                    <a:cubicBezTo>
                      <a:pt x="546" y="256"/>
                      <a:pt x="546" y="256"/>
                      <a:pt x="546" y="256"/>
                    </a:cubicBezTo>
                    <a:cubicBezTo>
                      <a:pt x="545" y="255"/>
                      <a:pt x="545" y="255"/>
                      <a:pt x="544" y="254"/>
                    </a:cubicBezTo>
                    <a:cubicBezTo>
                      <a:pt x="543" y="252"/>
                      <a:pt x="544" y="246"/>
                      <a:pt x="545" y="244"/>
                    </a:cubicBezTo>
                    <a:cubicBezTo>
                      <a:pt x="545" y="242"/>
                      <a:pt x="546" y="241"/>
                      <a:pt x="547" y="241"/>
                    </a:cubicBezTo>
                    <a:cubicBezTo>
                      <a:pt x="546" y="239"/>
                      <a:pt x="546" y="237"/>
                      <a:pt x="546" y="236"/>
                    </a:cubicBezTo>
                    <a:cubicBezTo>
                      <a:pt x="546" y="234"/>
                      <a:pt x="543" y="233"/>
                      <a:pt x="542" y="234"/>
                    </a:cubicBezTo>
                    <a:cubicBezTo>
                      <a:pt x="542" y="235"/>
                      <a:pt x="541" y="235"/>
                      <a:pt x="540" y="235"/>
                    </a:cubicBezTo>
                    <a:cubicBezTo>
                      <a:pt x="536" y="235"/>
                      <a:pt x="536" y="229"/>
                      <a:pt x="535" y="227"/>
                    </a:cubicBezTo>
                    <a:cubicBezTo>
                      <a:pt x="535" y="224"/>
                      <a:pt x="537" y="223"/>
                      <a:pt x="540" y="222"/>
                    </a:cubicBezTo>
                    <a:cubicBezTo>
                      <a:pt x="541" y="221"/>
                      <a:pt x="542" y="218"/>
                      <a:pt x="541" y="217"/>
                    </a:cubicBezTo>
                    <a:cubicBezTo>
                      <a:pt x="541" y="215"/>
                      <a:pt x="538" y="213"/>
                      <a:pt x="537" y="213"/>
                    </a:cubicBezTo>
                    <a:cubicBezTo>
                      <a:pt x="535" y="214"/>
                      <a:pt x="537" y="215"/>
                      <a:pt x="535" y="213"/>
                    </a:cubicBezTo>
                    <a:cubicBezTo>
                      <a:pt x="533" y="213"/>
                      <a:pt x="532" y="210"/>
                      <a:pt x="532" y="208"/>
                    </a:cubicBezTo>
                    <a:cubicBezTo>
                      <a:pt x="531" y="205"/>
                      <a:pt x="536" y="197"/>
                      <a:pt x="529" y="197"/>
                    </a:cubicBezTo>
                    <a:cubicBezTo>
                      <a:pt x="528" y="198"/>
                      <a:pt x="525" y="194"/>
                      <a:pt x="525" y="192"/>
                    </a:cubicBezTo>
                    <a:cubicBezTo>
                      <a:pt x="525" y="191"/>
                      <a:pt x="528" y="189"/>
                      <a:pt x="530" y="188"/>
                    </a:cubicBezTo>
                    <a:cubicBezTo>
                      <a:pt x="529" y="186"/>
                      <a:pt x="528" y="185"/>
                      <a:pt x="527" y="183"/>
                    </a:cubicBezTo>
                    <a:cubicBezTo>
                      <a:pt x="526" y="184"/>
                      <a:pt x="526" y="185"/>
                      <a:pt x="524" y="184"/>
                    </a:cubicBezTo>
                    <a:cubicBezTo>
                      <a:pt x="523" y="184"/>
                      <a:pt x="521" y="182"/>
                      <a:pt x="520" y="181"/>
                    </a:cubicBezTo>
                    <a:cubicBezTo>
                      <a:pt x="519" y="180"/>
                      <a:pt x="517" y="177"/>
                      <a:pt x="518" y="175"/>
                    </a:cubicBezTo>
                    <a:cubicBezTo>
                      <a:pt x="518" y="175"/>
                      <a:pt x="519" y="175"/>
                      <a:pt x="519" y="174"/>
                    </a:cubicBezTo>
                    <a:cubicBezTo>
                      <a:pt x="517" y="173"/>
                      <a:pt x="516" y="171"/>
                      <a:pt x="515" y="169"/>
                    </a:cubicBezTo>
                    <a:cubicBezTo>
                      <a:pt x="513" y="169"/>
                      <a:pt x="511" y="167"/>
                      <a:pt x="510" y="165"/>
                    </a:cubicBezTo>
                    <a:cubicBezTo>
                      <a:pt x="508" y="163"/>
                      <a:pt x="508" y="162"/>
                      <a:pt x="509" y="160"/>
                    </a:cubicBezTo>
                    <a:cubicBezTo>
                      <a:pt x="508" y="160"/>
                      <a:pt x="508" y="160"/>
                      <a:pt x="507" y="158"/>
                    </a:cubicBezTo>
                    <a:cubicBezTo>
                      <a:pt x="506" y="157"/>
                      <a:pt x="506" y="156"/>
                      <a:pt x="505" y="156"/>
                    </a:cubicBezTo>
                    <a:cubicBezTo>
                      <a:pt x="505" y="156"/>
                      <a:pt x="504" y="156"/>
                      <a:pt x="503" y="155"/>
                    </a:cubicBezTo>
                    <a:cubicBezTo>
                      <a:pt x="501" y="154"/>
                      <a:pt x="500" y="151"/>
                      <a:pt x="502" y="149"/>
                    </a:cubicBezTo>
                    <a:cubicBezTo>
                      <a:pt x="502" y="149"/>
                      <a:pt x="502" y="149"/>
                      <a:pt x="502" y="149"/>
                    </a:cubicBezTo>
                    <a:cubicBezTo>
                      <a:pt x="502" y="149"/>
                      <a:pt x="501" y="148"/>
                      <a:pt x="501" y="148"/>
                    </a:cubicBezTo>
                    <a:cubicBezTo>
                      <a:pt x="499" y="150"/>
                      <a:pt x="497" y="151"/>
                      <a:pt x="496" y="148"/>
                    </a:cubicBezTo>
                    <a:cubicBezTo>
                      <a:pt x="496" y="147"/>
                      <a:pt x="497" y="146"/>
                      <a:pt x="498" y="145"/>
                    </a:cubicBezTo>
                    <a:cubicBezTo>
                      <a:pt x="496" y="144"/>
                      <a:pt x="495" y="142"/>
                      <a:pt x="494" y="141"/>
                    </a:cubicBezTo>
                    <a:cubicBezTo>
                      <a:pt x="492" y="142"/>
                      <a:pt x="490" y="143"/>
                      <a:pt x="488" y="141"/>
                    </a:cubicBezTo>
                    <a:cubicBezTo>
                      <a:pt x="486" y="140"/>
                      <a:pt x="488" y="138"/>
                      <a:pt x="488" y="136"/>
                    </a:cubicBezTo>
                    <a:cubicBezTo>
                      <a:pt x="487" y="135"/>
                      <a:pt x="486" y="134"/>
                      <a:pt x="485" y="133"/>
                    </a:cubicBezTo>
                    <a:cubicBezTo>
                      <a:pt x="483" y="134"/>
                      <a:pt x="481" y="135"/>
                      <a:pt x="479" y="135"/>
                    </a:cubicBezTo>
                    <a:cubicBezTo>
                      <a:pt x="475" y="135"/>
                      <a:pt x="478" y="130"/>
                      <a:pt x="477" y="128"/>
                    </a:cubicBezTo>
                    <a:cubicBezTo>
                      <a:pt x="477" y="127"/>
                      <a:pt x="477" y="127"/>
                      <a:pt x="476" y="127"/>
                    </a:cubicBezTo>
                    <a:cubicBezTo>
                      <a:pt x="476" y="126"/>
                      <a:pt x="475" y="126"/>
                      <a:pt x="475" y="126"/>
                    </a:cubicBezTo>
                    <a:cubicBezTo>
                      <a:pt x="474" y="126"/>
                      <a:pt x="473" y="126"/>
                      <a:pt x="472" y="126"/>
                    </a:cubicBezTo>
                    <a:cubicBezTo>
                      <a:pt x="471" y="127"/>
                      <a:pt x="469" y="126"/>
                      <a:pt x="468" y="124"/>
                    </a:cubicBezTo>
                    <a:cubicBezTo>
                      <a:pt x="465" y="123"/>
                      <a:pt x="455" y="118"/>
                      <a:pt x="445" y="119"/>
                    </a:cubicBezTo>
                    <a:cubicBezTo>
                      <a:pt x="441" y="120"/>
                      <a:pt x="428" y="116"/>
                      <a:pt x="414" y="117"/>
                    </a:cubicBezTo>
                    <a:cubicBezTo>
                      <a:pt x="396" y="119"/>
                      <a:pt x="377" y="126"/>
                      <a:pt x="369" y="126"/>
                    </a:cubicBezTo>
                    <a:cubicBezTo>
                      <a:pt x="358" y="127"/>
                      <a:pt x="349" y="131"/>
                      <a:pt x="340" y="135"/>
                    </a:cubicBezTo>
                    <a:cubicBezTo>
                      <a:pt x="329" y="140"/>
                      <a:pt x="317" y="146"/>
                      <a:pt x="301" y="146"/>
                    </a:cubicBezTo>
                    <a:cubicBezTo>
                      <a:pt x="287" y="147"/>
                      <a:pt x="278" y="143"/>
                      <a:pt x="266" y="138"/>
                    </a:cubicBezTo>
                    <a:cubicBezTo>
                      <a:pt x="255" y="134"/>
                      <a:pt x="243" y="129"/>
                      <a:pt x="224" y="128"/>
                    </a:cubicBezTo>
                    <a:cubicBezTo>
                      <a:pt x="199" y="126"/>
                      <a:pt x="186" y="129"/>
                      <a:pt x="174" y="131"/>
                    </a:cubicBezTo>
                    <a:cubicBezTo>
                      <a:pt x="169" y="133"/>
                      <a:pt x="164" y="134"/>
                      <a:pt x="158" y="134"/>
                    </a:cubicBezTo>
                    <a:cubicBezTo>
                      <a:pt x="140" y="135"/>
                      <a:pt x="131" y="135"/>
                      <a:pt x="109" y="130"/>
                    </a:cubicBezTo>
                    <a:cubicBezTo>
                      <a:pt x="95" y="127"/>
                      <a:pt x="82" y="129"/>
                      <a:pt x="73" y="136"/>
                    </a:cubicBezTo>
                    <a:cubicBezTo>
                      <a:pt x="67" y="141"/>
                      <a:pt x="63" y="149"/>
                      <a:pt x="63" y="156"/>
                    </a:cubicBezTo>
                    <a:cubicBezTo>
                      <a:pt x="63" y="156"/>
                      <a:pt x="63" y="156"/>
                      <a:pt x="63" y="155"/>
                    </a:cubicBezTo>
                    <a:cubicBezTo>
                      <a:pt x="62" y="157"/>
                      <a:pt x="62" y="157"/>
                      <a:pt x="62" y="157"/>
                    </a:cubicBezTo>
                    <a:cubicBezTo>
                      <a:pt x="62" y="157"/>
                      <a:pt x="62" y="157"/>
                      <a:pt x="63" y="156"/>
                    </a:cubicBezTo>
                    <a:cubicBezTo>
                      <a:pt x="60" y="172"/>
                      <a:pt x="73" y="203"/>
                      <a:pt x="97" y="212"/>
                    </a:cubicBezTo>
                    <a:cubicBezTo>
                      <a:pt x="106" y="216"/>
                      <a:pt x="114" y="217"/>
                      <a:pt x="120" y="216"/>
                    </a:cubicBezTo>
                    <a:cubicBezTo>
                      <a:pt x="127" y="216"/>
                      <a:pt x="134" y="216"/>
                      <a:pt x="142" y="216"/>
                    </a:cubicBezTo>
                    <a:cubicBezTo>
                      <a:pt x="146" y="214"/>
                      <a:pt x="147" y="210"/>
                      <a:pt x="139" y="207"/>
                    </a:cubicBezTo>
                    <a:cubicBezTo>
                      <a:pt x="128" y="203"/>
                      <a:pt x="120" y="211"/>
                      <a:pt x="100" y="203"/>
                    </a:cubicBezTo>
                    <a:cubicBezTo>
                      <a:pt x="80" y="195"/>
                      <a:pt x="70" y="168"/>
                      <a:pt x="72" y="157"/>
                    </a:cubicBezTo>
                    <a:cubicBezTo>
                      <a:pt x="72" y="147"/>
                      <a:pt x="84" y="135"/>
                      <a:pt x="107" y="140"/>
                    </a:cubicBezTo>
                    <a:cubicBezTo>
                      <a:pt x="130" y="145"/>
                      <a:pt x="140" y="145"/>
                      <a:pt x="159" y="144"/>
                    </a:cubicBezTo>
                    <a:cubicBezTo>
                      <a:pt x="178" y="143"/>
                      <a:pt x="187" y="135"/>
                      <a:pt x="223" y="137"/>
                    </a:cubicBezTo>
                    <a:cubicBezTo>
                      <a:pt x="259" y="140"/>
                      <a:pt x="270" y="157"/>
                      <a:pt x="302" y="156"/>
                    </a:cubicBezTo>
                    <a:cubicBezTo>
                      <a:pt x="334" y="155"/>
                      <a:pt x="349" y="137"/>
                      <a:pt x="370" y="136"/>
                    </a:cubicBezTo>
                    <a:cubicBezTo>
                      <a:pt x="391" y="133"/>
                      <a:pt x="404" y="167"/>
                      <a:pt x="414" y="223"/>
                    </a:cubicBezTo>
                    <a:cubicBezTo>
                      <a:pt x="424" y="279"/>
                      <a:pt x="456" y="304"/>
                      <a:pt x="479" y="347"/>
                    </a:cubicBezTo>
                    <a:cubicBezTo>
                      <a:pt x="503" y="392"/>
                      <a:pt x="478" y="453"/>
                      <a:pt x="495" y="495"/>
                    </a:cubicBezTo>
                    <a:cubicBezTo>
                      <a:pt x="506" y="521"/>
                      <a:pt x="527" y="529"/>
                      <a:pt x="552" y="529"/>
                    </a:cubicBezTo>
                    <a:cubicBezTo>
                      <a:pt x="578" y="529"/>
                      <a:pt x="589" y="500"/>
                      <a:pt x="584" y="490"/>
                    </a:cubicBezTo>
                    <a:cubicBezTo>
                      <a:pt x="584" y="487"/>
                      <a:pt x="584" y="483"/>
                      <a:pt x="581" y="479"/>
                    </a:cubicBezTo>
                    <a:close/>
                  </a:path>
                </a:pathLst>
              </a:custGeom>
              <a:solidFill>
                <a:srgbClr val="E7B7C9"/>
              </a:solidFill>
              <a:ln w="9525">
                <a:noFill/>
                <a:round/>
                <a:headEnd/>
                <a:tailEnd/>
              </a:ln>
            </p:spPr>
            <p:txBody>
              <a:bodyPr/>
              <a:lstStyle/>
              <a:p>
                <a:endParaRPr lang="fr-FR"/>
              </a:p>
            </p:txBody>
          </p:sp>
          <p:sp>
            <p:nvSpPr>
              <p:cNvPr id="423" name="Freeform 22"/>
              <p:cNvSpPr>
                <a:spLocks/>
              </p:cNvSpPr>
              <p:nvPr/>
            </p:nvSpPr>
            <p:spPr bwMode="auto">
              <a:xfrm>
                <a:off x="3330" y="1792"/>
                <a:ext cx="402" cy="312"/>
              </a:xfrm>
              <a:custGeom>
                <a:avLst/>
                <a:gdLst/>
                <a:ahLst/>
                <a:cxnLst>
                  <a:cxn ang="0">
                    <a:pos x="162" y="104"/>
                  </a:cxn>
                  <a:cxn ang="0">
                    <a:pos x="167" y="94"/>
                  </a:cxn>
                  <a:cxn ang="0">
                    <a:pos x="11" y="0"/>
                  </a:cxn>
                  <a:cxn ang="0">
                    <a:pos x="11" y="0"/>
                  </a:cxn>
                  <a:cxn ang="0">
                    <a:pos x="0" y="28"/>
                  </a:cxn>
                  <a:cxn ang="0">
                    <a:pos x="156" y="129"/>
                  </a:cxn>
                  <a:cxn ang="0">
                    <a:pos x="162" y="104"/>
                  </a:cxn>
                </a:cxnLst>
                <a:rect l="0" t="0" r="r" b="b"/>
                <a:pathLst>
                  <a:path w="167" h="129">
                    <a:moveTo>
                      <a:pt x="162" y="104"/>
                    </a:moveTo>
                    <a:cubicBezTo>
                      <a:pt x="163" y="100"/>
                      <a:pt x="165" y="97"/>
                      <a:pt x="167" y="94"/>
                    </a:cubicBezTo>
                    <a:cubicBezTo>
                      <a:pt x="115" y="89"/>
                      <a:pt x="27" y="26"/>
                      <a:pt x="11" y="0"/>
                    </a:cubicBezTo>
                    <a:cubicBezTo>
                      <a:pt x="11" y="0"/>
                      <a:pt x="11" y="0"/>
                      <a:pt x="11" y="0"/>
                    </a:cubicBezTo>
                    <a:cubicBezTo>
                      <a:pt x="7" y="7"/>
                      <a:pt x="3" y="17"/>
                      <a:pt x="0" y="28"/>
                    </a:cubicBezTo>
                    <a:cubicBezTo>
                      <a:pt x="38" y="62"/>
                      <a:pt x="134" y="116"/>
                      <a:pt x="156" y="129"/>
                    </a:cubicBezTo>
                    <a:cubicBezTo>
                      <a:pt x="157" y="120"/>
                      <a:pt x="160" y="110"/>
                      <a:pt x="162" y="104"/>
                    </a:cubicBezTo>
                    <a:close/>
                  </a:path>
                </a:pathLst>
              </a:custGeom>
              <a:solidFill>
                <a:srgbClr val="A3C568"/>
              </a:solidFill>
              <a:ln w="9525">
                <a:noFill/>
                <a:round/>
                <a:headEnd/>
                <a:tailEnd/>
              </a:ln>
            </p:spPr>
            <p:txBody>
              <a:bodyPr/>
              <a:lstStyle/>
              <a:p>
                <a:endParaRPr lang="fr-FR"/>
              </a:p>
            </p:txBody>
          </p:sp>
          <p:sp>
            <p:nvSpPr>
              <p:cNvPr id="424" name="Freeform 23"/>
              <p:cNvSpPr>
                <a:spLocks/>
              </p:cNvSpPr>
              <p:nvPr/>
            </p:nvSpPr>
            <p:spPr bwMode="auto">
              <a:xfrm>
                <a:off x="2982" y="2578"/>
                <a:ext cx="138" cy="854"/>
              </a:xfrm>
              <a:custGeom>
                <a:avLst/>
                <a:gdLst/>
                <a:ahLst/>
                <a:cxnLst>
                  <a:cxn ang="0">
                    <a:pos x="6" y="259"/>
                  </a:cxn>
                  <a:cxn ang="0">
                    <a:pos x="7" y="250"/>
                  </a:cxn>
                  <a:cxn ang="0">
                    <a:pos x="7" y="236"/>
                  </a:cxn>
                  <a:cxn ang="0">
                    <a:pos x="11" y="219"/>
                  </a:cxn>
                  <a:cxn ang="0">
                    <a:pos x="12" y="209"/>
                  </a:cxn>
                  <a:cxn ang="0">
                    <a:pos x="11" y="197"/>
                  </a:cxn>
                  <a:cxn ang="0">
                    <a:pos x="14" y="189"/>
                  </a:cxn>
                  <a:cxn ang="0">
                    <a:pos x="13" y="180"/>
                  </a:cxn>
                  <a:cxn ang="0">
                    <a:pos x="14" y="171"/>
                  </a:cxn>
                  <a:cxn ang="0">
                    <a:pos x="14" y="160"/>
                  </a:cxn>
                  <a:cxn ang="0">
                    <a:pos x="16" y="147"/>
                  </a:cxn>
                  <a:cxn ang="0">
                    <a:pos x="15" y="135"/>
                  </a:cxn>
                  <a:cxn ang="0">
                    <a:pos x="19" y="123"/>
                  </a:cxn>
                  <a:cxn ang="0">
                    <a:pos x="19" y="111"/>
                  </a:cxn>
                  <a:cxn ang="0">
                    <a:pos x="23" y="99"/>
                  </a:cxn>
                  <a:cxn ang="0">
                    <a:pos x="24" y="85"/>
                  </a:cxn>
                  <a:cxn ang="0">
                    <a:pos x="27" y="70"/>
                  </a:cxn>
                  <a:cxn ang="0">
                    <a:pos x="30" y="52"/>
                  </a:cxn>
                  <a:cxn ang="0">
                    <a:pos x="17" y="50"/>
                  </a:cxn>
                  <a:cxn ang="0">
                    <a:pos x="53" y="18"/>
                  </a:cxn>
                  <a:cxn ang="0">
                    <a:pos x="57" y="0"/>
                  </a:cxn>
                  <a:cxn ang="0">
                    <a:pos x="57" y="0"/>
                  </a:cxn>
                  <a:cxn ang="0">
                    <a:pos x="26" y="146"/>
                  </a:cxn>
                  <a:cxn ang="0">
                    <a:pos x="14" y="271"/>
                  </a:cxn>
                  <a:cxn ang="0">
                    <a:pos x="20" y="337"/>
                  </a:cxn>
                  <a:cxn ang="0">
                    <a:pos x="10" y="342"/>
                  </a:cxn>
                  <a:cxn ang="0">
                    <a:pos x="7" y="332"/>
                  </a:cxn>
                  <a:cxn ang="0">
                    <a:pos x="4" y="322"/>
                  </a:cxn>
                  <a:cxn ang="0">
                    <a:pos x="2" y="309"/>
                  </a:cxn>
                  <a:cxn ang="0">
                    <a:pos x="0" y="299"/>
                  </a:cxn>
                  <a:cxn ang="0">
                    <a:pos x="5" y="281"/>
                  </a:cxn>
                  <a:cxn ang="0">
                    <a:pos x="4" y="266"/>
                  </a:cxn>
                  <a:cxn ang="0">
                    <a:pos x="6" y="259"/>
                  </a:cxn>
                </a:cxnLst>
                <a:rect l="0" t="0" r="r" b="b"/>
                <a:pathLst>
                  <a:path w="57" h="354">
                    <a:moveTo>
                      <a:pt x="6" y="259"/>
                    </a:moveTo>
                    <a:cubicBezTo>
                      <a:pt x="6" y="256"/>
                      <a:pt x="5" y="253"/>
                      <a:pt x="7" y="250"/>
                    </a:cubicBezTo>
                    <a:cubicBezTo>
                      <a:pt x="10" y="245"/>
                      <a:pt x="6" y="239"/>
                      <a:pt x="7" y="236"/>
                    </a:cubicBezTo>
                    <a:cubicBezTo>
                      <a:pt x="7" y="233"/>
                      <a:pt x="11" y="227"/>
                      <a:pt x="11" y="219"/>
                    </a:cubicBezTo>
                    <a:cubicBezTo>
                      <a:pt x="11" y="215"/>
                      <a:pt x="11" y="212"/>
                      <a:pt x="12" y="209"/>
                    </a:cubicBezTo>
                    <a:cubicBezTo>
                      <a:pt x="13" y="205"/>
                      <a:pt x="11" y="200"/>
                      <a:pt x="11" y="197"/>
                    </a:cubicBezTo>
                    <a:cubicBezTo>
                      <a:pt x="11" y="193"/>
                      <a:pt x="13" y="191"/>
                      <a:pt x="14" y="189"/>
                    </a:cubicBezTo>
                    <a:cubicBezTo>
                      <a:pt x="14" y="186"/>
                      <a:pt x="13" y="183"/>
                      <a:pt x="13" y="180"/>
                    </a:cubicBezTo>
                    <a:cubicBezTo>
                      <a:pt x="14" y="178"/>
                      <a:pt x="13" y="174"/>
                      <a:pt x="14" y="171"/>
                    </a:cubicBezTo>
                    <a:cubicBezTo>
                      <a:pt x="15" y="167"/>
                      <a:pt x="14" y="162"/>
                      <a:pt x="14" y="160"/>
                    </a:cubicBezTo>
                    <a:cubicBezTo>
                      <a:pt x="14" y="157"/>
                      <a:pt x="15" y="153"/>
                      <a:pt x="16" y="147"/>
                    </a:cubicBezTo>
                    <a:cubicBezTo>
                      <a:pt x="17" y="144"/>
                      <a:pt x="15" y="139"/>
                      <a:pt x="15" y="135"/>
                    </a:cubicBezTo>
                    <a:cubicBezTo>
                      <a:pt x="16" y="129"/>
                      <a:pt x="18" y="126"/>
                      <a:pt x="19" y="123"/>
                    </a:cubicBezTo>
                    <a:cubicBezTo>
                      <a:pt x="19" y="120"/>
                      <a:pt x="18" y="116"/>
                      <a:pt x="19" y="111"/>
                    </a:cubicBezTo>
                    <a:cubicBezTo>
                      <a:pt x="20" y="107"/>
                      <a:pt x="23" y="103"/>
                      <a:pt x="23" y="99"/>
                    </a:cubicBezTo>
                    <a:cubicBezTo>
                      <a:pt x="24" y="94"/>
                      <a:pt x="22" y="87"/>
                      <a:pt x="24" y="85"/>
                    </a:cubicBezTo>
                    <a:cubicBezTo>
                      <a:pt x="26" y="81"/>
                      <a:pt x="28" y="77"/>
                      <a:pt x="27" y="70"/>
                    </a:cubicBezTo>
                    <a:cubicBezTo>
                      <a:pt x="26" y="64"/>
                      <a:pt x="33" y="58"/>
                      <a:pt x="30" y="52"/>
                    </a:cubicBezTo>
                    <a:cubicBezTo>
                      <a:pt x="27" y="46"/>
                      <a:pt x="18" y="50"/>
                      <a:pt x="17" y="50"/>
                    </a:cubicBezTo>
                    <a:cubicBezTo>
                      <a:pt x="33" y="46"/>
                      <a:pt x="45" y="36"/>
                      <a:pt x="53" y="18"/>
                    </a:cubicBezTo>
                    <a:cubicBezTo>
                      <a:pt x="55" y="12"/>
                      <a:pt x="56" y="6"/>
                      <a:pt x="57" y="0"/>
                    </a:cubicBezTo>
                    <a:cubicBezTo>
                      <a:pt x="57" y="0"/>
                      <a:pt x="57" y="0"/>
                      <a:pt x="57" y="0"/>
                    </a:cubicBezTo>
                    <a:cubicBezTo>
                      <a:pt x="47" y="76"/>
                      <a:pt x="30" y="98"/>
                      <a:pt x="26" y="146"/>
                    </a:cubicBezTo>
                    <a:cubicBezTo>
                      <a:pt x="22" y="194"/>
                      <a:pt x="18" y="233"/>
                      <a:pt x="14" y="271"/>
                    </a:cubicBezTo>
                    <a:cubicBezTo>
                      <a:pt x="10" y="309"/>
                      <a:pt x="16" y="321"/>
                      <a:pt x="20" y="337"/>
                    </a:cubicBezTo>
                    <a:cubicBezTo>
                      <a:pt x="25" y="350"/>
                      <a:pt x="15" y="354"/>
                      <a:pt x="10" y="342"/>
                    </a:cubicBezTo>
                    <a:cubicBezTo>
                      <a:pt x="8" y="340"/>
                      <a:pt x="8" y="334"/>
                      <a:pt x="7" y="332"/>
                    </a:cubicBezTo>
                    <a:cubicBezTo>
                      <a:pt x="6" y="325"/>
                      <a:pt x="5" y="327"/>
                      <a:pt x="4" y="322"/>
                    </a:cubicBezTo>
                    <a:cubicBezTo>
                      <a:pt x="2" y="317"/>
                      <a:pt x="3" y="312"/>
                      <a:pt x="2" y="309"/>
                    </a:cubicBezTo>
                    <a:cubicBezTo>
                      <a:pt x="2" y="305"/>
                      <a:pt x="0" y="303"/>
                      <a:pt x="0" y="299"/>
                    </a:cubicBezTo>
                    <a:cubicBezTo>
                      <a:pt x="0" y="292"/>
                      <a:pt x="5" y="287"/>
                      <a:pt x="5" y="281"/>
                    </a:cubicBezTo>
                    <a:cubicBezTo>
                      <a:pt x="5" y="276"/>
                      <a:pt x="4" y="273"/>
                      <a:pt x="4" y="266"/>
                    </a:cubicBezTo>
                    <a:cubicBezTo>
                      <a:pt x="4" y="263"/>
                      <a:pt x="5" y="261"/>
                      <a:pt x="6" y="259"/>
                    </a:cubicBezTo>
                    <a:close/>
                  </a:path>
                </a:pathLst>
              </a:custGeom>
              <a:solidFill>
                <a:srgbClr val="E7B7C9"/>
              </a:solidFill>
              <a:ln w="9525">
                <a:noFill/>
                <a:round/>
                <a:headEnd/>
                <a:tailEnd/>
              </a:ln>
            </p:spPr>
            <p:txBody>
              <a:bodyPr/>
              <a:lstStyle/>
              <a:p>
                <a:endParaRPr lang="fr-FR"/>
              </a:p>
            </p:txBody>
          </p:sp>
          <p:sp>
            <p:nvSpPr>
              <p:cNvPr id="425" name="Freeform 24"/>
              <p:cNvSpPr>
                <a:spLocks/>
              </p:cNvSpPr>
              <p:nvPr/>
            </p:nvSpPr>
            <p:spPr bwMode="auto">
              <a:xfrm>
                <a:off x="1608" y="1802"/>
                <a:ext cx="3" cy="5"/>
              </a:xfrm>
              <a:custGeom>
                <a:avLst/>
                <a:gdLst/>
                <a:ahLst/>
                <a:cxnLst>
                  <a:cxn ang="0">
                    <a:pos x="1" y="0"/>
                  </a:cxn>
                  <a:cxn ang="0">
                    <a:pos x="1" y="1"/>
                  </a:cxn>
                  <a:cxn ang="0">
                    <a:pos x="0" y="2"/>
                  </a:cxn>
                  <a:cxn ang="0">
                    <a:pos x="1" y="0"/>
                  </a:cxn>
                </a:cxnLst>
                <a:rect l="0" t="0" r="r" b="b"/>
                <a:pathLst>
                  <a:path w="1" h="2">
                    <a:moveTo>
                      <a:pt x="1" y="0"/>
                    </a:moveTo>
                    <a:cubicBezTo>
                      <a:pt x="1" y="1"/>
                      <a:pt x="1" y="1"/>
                      <a:pt x="1" y="1"/>
                    </a:cubicBezTo>
                    <a:cubicBezTo>
                      <a:pt x="0" y="2"/>
                      <a:pt x="0" y="2"/>
                      <a:pt x="0" y="2"/>
                    </a:cubicBezTo>
                    <a:lnTo>
                      <a:pt x="1" y="0"/>
                    </a:lnTo>
                    <a:close/>
                  </a:path>
                </a:pathLst>
              </a:custGeom>
              <a:solidFill>
                <a:srgbClr val="E7B7C9"/>
              </a:solidFill>
              <a:ln w="9525">
                <a:noFill/>
                <a:round/>
                <a:headEnd/>
                <a:tailEnd/>
              </a:ln>
            </p:spPr>
            <p:txBody>
              <a:bodyPr/>
              <a:lstStyle/>
              <a:p>
                <a:endParaRPr lang="fr-FR"/>
              </a:p>
            </p:txBody>
          </p:sp>
          <p:sp>
            <p:nvSpPr>
              <p:cNvPr id="426" name="Freeform 25"/>
              <p:cNvSpPr>
                <a:spLocks/>
              </p:cNvSpPr>
              <p:nvPr/>
            </p:nvSpPr>
            <p:spPr bwMode="auto">
              <a:xfrm>
                <a:off x="4152" y="1802"/>
                <a:ext cx="1" cy="5"/>
              </a:xfrm>
              <a:custGeom>
                <a:avLst/>
                <a:gdLst/>
                <a:ahLst/>
                <a:cxnLst>
                  <a:cxn ang="0">
                    <a:pos x="0" y="2"/>
                  </a:cxn>
                  <a:cxn ang="0">
                    <a:pos x="0" y="1"/>
                  </a:cxn>
                  <a:cxn ang="0">
                    <a:pos x="0" y="0"/>
                  </a:cxn>
                  <a:cxn ang="0">
                    <a:pos x="0" y="2"/>
                  </a:cxn>
                </a:cxnLst>
                <a:rect l="0" t="0" r="r" b="b"/>
                <a:pathLst>
                  <a:path h="2">
                    <a:moveTo>
                      <a:pt x="0" y="2"/>
                    </a:moveTo>
                    <a:cubicBezTo>
                      <a:pt x="0" y="2"/>
                      <a:pt x="0" y="2"/>
                      <a:pt x="0" y="1"/>
                    </a:cubicBezTo>
                    <a:cubicBezTo>
                      <a:pt x="0" y="1"/>
                      <a:pt x="0" y="0"/>
                      <a:pt x="0" y="0"/>
                    </a:cubicBezTo>
                    <a:lnTo>
                      <a:pt x="0" y="2"/>
                    </a:lnTo>
                    <a:close/>
                  </a:path>
                </a:pathLst>
              </a:custGeom>
              <a:solidFill>
                <a:srgbClr val="E7B7C9"/>
              </a:solidFill>
              <a:ln w="9525">
                <a:noFill/>
                <a:round/>
                <a:headEnd/>
                <a:tailEnd/>
              </a:ln>
            </p:spPr>
            <p:txBody>
              <a:bodyPr/>
              <a:lstStyle/>
              <a:p>
                <a:endParaRPr lang="fr-FR"/>
              </a:p>
            </p:txBody>
          </p:sp>
          <p:sp>
            <p:nvSpPr>
              <p:cNvPr id="427" name="Freeform 26"/>
              <p:cNvSpPr>
                <a:spLocks/>
              </p:cNvSpPr>
              <p:nvPr/>
            </p:nvSpPr>
            <p:spPr bwMode="auto">
              <a:xfrm>
                <a:off x="4152" y="2017"/>
                <a:ext cx="1" cy="2"/>
              </a:xfrm>
              <a:custGeom>
                <a:avLst/>
                <a:gdLst/>
                <a:ahLst/>
                <a:cxnLst>
                  <a:cxn ang="0">
                    <a:pos x="0" y="0"/>
                  </a:cxn>
                  <a:cxn ang="0">
                    <a:pos x="0" y="0"/>
                  </a:cxn>
                  <a:cxn ang="0">
                    <a:pos x="0" y="1"/>
                  </a:cxn>
                  <a:cxn ang="0">
                    <a:pos x="0" y="0"/>
                  </a:cxn>
                </a:cxnLst>
                <a:rect l="0" t="0" r="r" b="b"/>
                <a:pathLst>
                  <a:path h="1">
                    <a:moveTo>
                      <a:pt x="0" y="0"/>
                    </a:moveTo>
                    <a:cubicBezTo>
                      <a:pt x="0" y="0"/>
                      <a:pt x="0" y="0"/>
                      <a:pt x="0" y="0"/>
                    </a:cubicBezTo>
                    <a:cubicBezTo>
                      <a:pt x="0" y="0"/>
                      <a:pt x="0" y="1"/>
                      <a:pt x="0" y="1"/>
                    </a:cubicBezTo>
                    <a:lnTo>
                      <a:pt x="0" y="0"/>
                    </a:lnTo>
                    <a:close/>
                  </a:path>
                </a:pathLst>
              </a:custGeom>
              <a:solidFill>
                <a:srgbClr val="E7B7C9"/>
              </a:solidFill>
              <a:ln w="9525">
                <a:noFill/>
                <a:round/>
                <a:headEnd/>
                <a:tailEnd/>
              </a:ln>
            </p:spPr>
            <p:txBody>
              <a:bodyPr/>
              <a:lstStyle/>
              <a:p>
                <a:endParaRPr lang="fr-FR"/>
              </a:p>
            </p:txBody>
          </p:sp>
          <p:sp>
            <p:nvSpPr>
              <p:cNvPr id="428" name="Freeform 27"/>
              <p:cNvSpPr>
                <a:spLocks/>
              </p:cNvSpPr>
              <p:nvPr/>
            </p:nvSpPr>
            <p:spPr bwMode="auto">
              <a:xfrm>
                <a:off x="1608" y="2017"/>
                <a:ext cx="3" cy="2"/>
              </a:xfrm>
              <a:custGeom>
                <a:avLst/>
                <a:gdLst/>
                <a:ahLst/>
                <a:cxnLst>
                  <a:cxn ang="0">
                    <a:pos x="1" y="1"/>
                  </a:cxn>
                  <a:cxn ang="0">
                    <a:pos x="1" y="0"/>
                  </a:cxn>
                  <a:cxn ang="0">
                    <a:pos x="0" y="0"/>
                  </a:cxn>
                  <a:cxn ang="0">
                    <a:pos x="1" y="1"/>
                  </a:cxn>
                </a:cxnLst>
                <a:rect l="0" t="0" r="r" b="b"/>
                <a:pathLst>
                  <a:path w="1" h="1">
                    <a:moveTo>
                      <a:pt x="1" y="1"/>
                    </a:moveTo>
                    <a:cubicBezTo>
                      <a:pt x="1" y="0"/>
                      <a:pt x="1" y="0"/>
                      <a:pt x="1" y="0"/>
                    </a:cubicBezTo>
                    <a:cubicBezTo>
                      <a:pt x="1" y="0"/>
                      <a:pt x="1" y="0"/>
                      <a:pt x="0" y="0"/>
                    </a:cubicBezTo>
                    <a:lnTo>
                      <a:pt x="1" y="1"/>
                    </a:lnTo>
                    <a:close/>
                  </a:path>
                </a:pathLst>
              </a:custGeom>
              <a:solidFill>
                <a:srgbClr val="E7B7C9"/>
              </a:solidFill>
              <a:ln w="9525">
                <a:noFill/>
                <a:round/>
                <a:headEnd/>
                <a:tailEnd/>
              </a:ln>
            </p:spPr>
            <p:txBody>
              <a:bodyPr/>
              <a:lstStyle/>
              <a:p>
                <a:endParaRPr lang="fr-FR"/>
              </a:p>
            </p:txBody>
          </p:sp>
          <p:sp>
            <p:nvSpPr>
              <p:cNvPr id="429" name="Freeform 28"/>
              <p:cNvSpPr>
                <a:spLocks/>
              </p:cNvSpPr>
              <p:nvPr/>
            </p:nvSpPr>
            <p:spPr bwMode="auto">
              <a:xfrm>
                <a:off x="2028" y="1792"/>
                <a:ext cx="405" cy="312"/>
              </a:xfrm>
              <a:custGeom>
                <a:avLst/>
                <a:gdLst/>
                <a:ahLst/>
                <a:cxnLst>
                  <a:cxn ang="0">
                    <a:pos x="6" y="104"/>
                  </a:cxn>
                  <a:cxn ang="0">
                    <a:pos x="11" y="129"/>
                  </a:cxn>
                  <a:cxn ang="0">
                    <a:pos x="168" y="28"/>
                  </a:cxn>
                  <a:cxn ang="0">
                    <a:pos x="157" y="0"/>
                  </a:cxn>
                  <a:cxn ang="0">
                    <a:pos x="156" y="0"/>
                  </a:cxn>
                  <a:cxn ang="0">
                    <a:pos x="0" y="94"/>
                  </a:cxn>
                  <a:cxn ang="0">
                    <a:pos x="6" y="104"/>
                  </a:cxn>
                </a:cxnLst>
                <a:rect l="0" t="0" r="r" b="b"/>
                <a:pathLst>
                  <a:path w="168" h="129">
                    <a:moveTo>
                      <a:pt x="6" y="104"/>
                    </a:moveTo>
                    <a:cubicBezTo>
                      <a:pt x="8" y="110"/>
                      <a:pt x="11" y="120"/>
                      <a:pt x="11" y="129"/>
                    </a:cubicBezTo>
                    <a:cubicBezTo>
                      <a:pt x="34" y="116"/>
                      <a:pt x="130" y="62"/>
                      <a:pt x="168" y="28"/>
                    </a:cubicBezTo>
                    <a:cubicBezTo>
                      <a:pt x="165" y="17"/>
                      <a:pt x="161" y="7"/>
                      <a:pt x="157" y="0"/>
                    </a:cubicBezTo>
                    <a:cubicBezTo>
                      <a:pt x="156" y="0"/>
                      <a:pt x="156" y="0"/>
                      <a:pt x="156" y="0"/>
                    </a:cubicBezTo>
                    <a:cubicBezTo>
                      <a:pt x="141" y="26"/>
                      <a:pt x="47" y="94"/>
                      <a:pt x="0" y="94"/>
                    </a:cubicBezTo>
                    <a:cubicBezTo>
                      <a:pt x="3" y="97"/>
                      <a:pt x="5" y="100"/>
                      <a:pt x="6" y="104"/>
                    </a:cubicBezTo>
                    <a:close/>
                  </a:path>
                </a:pathLst>
              </a:custGeom>
              <a:solidFill>
                <a:srgbClr val="A3C568"/>
              </a:solidFill>
              <a:ln w="9525">
                <a:noFill/>
                <a:round/>
                <a:headEnd/>
                <a:tailEnd/>
              </a:ln>
            </p:spPr>
            <p:txBody>
              <a:bodyPr/>
              <a:lstStyle/>
              <a:p>
                <a:endParaRPr lang="fr-FR"/>
              </a:p>
            </p:txBody>
          </p:sp>
          <p:sp>
            <p:nvSpPr>
              <p:cNvPr id="430" name="Freeform 29"/>
              <p:cNvSpPr>
                <a:spLocks/>
              </p:cNvSpPr>
              <p:nvPr/>
            </p:nvSpPr>
            <p:spPr bwMode="auto">
              <a:xfrm>
                <a:off x="2768" y="2721"/>
                <a:ext cx="251" cy="651"/>
              </a:xfrm>
              <a:custGeom>
                <a:avLst/>
                <a:gdLst/>
                <a:ahLst/>
                <a:cxnLst>
                  <a:cxn ang="0">
                    <a:pos x="7" y="17"/>
                  </a:cxn>
                  <a:cxn ang="0">
                    <a:pos x="19" y="29"/>
                  </a:cxn>
                  <a:cxn ang="0">
                    <a:pos x="11" y="43"/>
                  </a:cxn>
                  <a:cxn ang="0">
                    <a:pos x="9" y="53"/>
                  </a:cxn>
                  <a:cxn ang="0">
                    <a:pos x="9" y="65"/>
                  </a:cxn>
                  <a:cxn ang="0">
                    <a:pos x="10" y="79"/>
                  </a:cxn>
                  <a:cxn ang="0">
                    <a:pos x="12" y="93"/>
                  </a:cxn>
                  <a:cxn ang="0">
                    <a:pos x="18" y="107"/>
                  </a:cxn>
                  <a:cxn ang="0">
                    <a:pos x="17" y="122"/>
                  </a:cxn>
                  <a:cxn ang="0">
                    <a:pos x="17" y="136"/>
                  </a:cxn>
                  <a:cxn ang="0">
                    <a:pos x="11" y="142"/>
                  </a:cxn>
                  <a:cxn ang="0">
                    <a:pos x="14" y="150"/>
                  </a:cxn>
                  <a:cxn ang="0">
                    <a:pos x="16" y="166"/>
                  </a:cxn>
                  <a:cxn ang="0">
                    <a:pos x="21" y="179"/>
                  </a:cxn>
                  <a:cxn ang="0">
                    <a:pos x="23" y="194"/>
                  </a:cxn>
                  <a:cxn ang="0">
                    <a:pos x="21" y="211"/>
                  </a:cxn>
                  <a:cxn ang="0">
                    <a:pos x="17" y="226"/>
                  </a:cxn>
                  <a:cxn ang="0">
                    <a:pos x="21" y="239"/>
                  </a:cxn>
                  <a:cxn ang="0">
                    <a:pos x="20" y="257"/>
                  </a:cxn>
                  <a:cxn ang="0">
                    <a:pos x="18" y="265"/>
                  </a:cxn>
                  <a:cxn ang="0">
                    <a:pos x="25" y="269"/>
                  </a:cxn>
                  <a:cxn ang="0">
                    <a:pos x="47" y="267"/>
                  </a:cxn>
                  <a:cxn ang="0">
                    <a:pos x="58" y="267"/>
                  </a:cxn>
                  <a:cxn ang="0">
                    <a:pos x="70" y="270"/>
                  </a:cxn>
                  <a:cxn ang="0">
                    <a:pos x="73" y="256"/>
                  </a:cxn>
                  <a:cxn ang="0">
                    <a:pos x="76" y="239"/>
                  </a:cxn>
                  <a:cxn ang="0">
                    <a:pos x="79" y="226"/>
                  </a:cxn>
                  <a:cxn ang="0">
                    <a:pos x="82" y="209"/>
                  </a:cxn>
                  <a:cxn ang="0">
                    <a:pos x="83" y="199"/>
                  </a:cxn>
                  <a:cxn ang="0">
                    <a:pos x="82" y="196"/>
                  </a:cxn>
                  <a:cxn ang="0">
                    <a:pos x="85" y="190"/>
                  </a:cxn>
                  <a:cxn ang="0">
                    <a:pos x="85" y="179"/>
                  </a:cxn>
                  <a:cxn ang="0">
                    <a:pos x="88" y="175"/>
                  </a:cxn>
                  <a:cxn ang="0">
                    <a:pos x="87" y="168"/>
                  </a:cxn>
                  <a:cxn ang="0">
                    <a:pos x="91" y="148"/>
                  </a:cxn>
                  <a:cxn ang="0">
                    <a:pos x="93" y="139"/>
                  </a:cxn>
                  <a:cxn ang="0">
                    <a:pos x="91" y="134"/>
                  </a:cxn>
                  <a:cxn ang="0">
                    <a:pos x="92" y="127"/>
                  </a:cxn>
                  <a:cxn ang="0">
                    <a:pos x="91" y="122"/>
                  </a:cxn>
                  <a:cxn ang="0">
                    <a:pos x="92" y="118"/>
                  </a:cxn>
                  <a:cxn ang="0">
                    <a:pos x="90" y="106"/>
                  </a:cxn>
                  <a:cxn ang="0">
                    <a:pos x="90" y="107"/>
                  </a:cxn>
                  <a:cxn ang="0">
                    <a:pos x="88" y="103"/>
                  </a:cxn>
                  <a:cxn ang="0">
                    <a:pos x="94" y="86"/>
                  </a:cxn>
                  <a:cxn ang="0">
                    <a:pos x="95" y="77"/>
                  </a:cxn>
                  <a:cxn ang="0">
                    <a:pos x="96" y="63"/>
                  </a:cxn>
                  <a:cxn ang="0">
                    <a:pos x="96" y="52"/>
                  </a:cxn>
                  <a:cxn ang="0">
                    <a:pos x="101" y="38"/>
                  </a:cxn>
                  <a:cxn ang="0">
                    <a:pos x="101" y="39"/>
                  </a:cxn>
                  <a:cxn ang="0">
                    <a:pos x="104" y="27"/>
                  </a:cxn>
                  <a:cxn ang="0">
                    <a:pos x="100" y="17"/>
                  </a:cxn>
                  <a:cxn ang="0">
                    <a:pos x="100" y="5"/>
                  </a:cxn>
                  <a:cxn ang="0">
                    <a:pos x="89" y="4"/>
                  </a:cxn>
                  <a:cxn ang="0">
                    <a:pos x="32" y="7"/>
                  </a:cxn>
                  <a:cxn ang="0">
                    <a:pos x="6" y="16"/>
                  </a:cxn>
                </a:cxnLst>
                <a:rect l="0" t="0" r="r" b="b"/>
                <a:pathLst>
                  <a:path w="104" h="270">
                    <a:moveTo>
                      <a:pt x="7" y="17"/>
                    </a:moveTo>
                    <a:cubicBezTo>
                      <a:pt x="6" y="25"/>
                      <a:pt x="12" y="28"/>
                      <a:pt x="19" y="29"/>
                    </a:cubicBezTo>
                    <a:cubicBezTo>
                      <a:pt x="13" y="30"/>
                      <a:pt x="1" y="37"/>
                      <a:pt x="11" y="43"/>
                    </a:cubicBezTo>
                    <a:cubicBezTo>
                      <a:pt x="5" y="43"/>
                      <a:pt x="4" y="50"/>
                      <a:pt x="9" y="53"/>
                    </a:cubicBezTo>
                    <a:cubicBezTo>
                      <a:pt x="0" y="52"/>
                      <a:pt x="5" y="63"/>
                      <a:pt x="9" y="65"/>
                    </a:cubicBezTo>
                    <a:cubicBezTo>
                      <a:pt x="5" y="70"/>
                      <a:pt x="4" y="76"/>
                      <a:pt x="10" y="79"/>
                    </a:cubicBezTo>
                    <a:cubicBezTo>
                      <a:pt x="2" y="83"/>
                      <a:pt x="8" y="89"/>
                      <a:pt x="12" y="93"/>
                    </a:cubicBezTo>
                    <a:cubicBezTo>
                      <a:pt x="0" y="98"/>
                      <a:pt x="13" y="105"/>
                      <a:pt x="18" y="107"/>
                    </a:cubicBezTo>
                    <a:cubicBezTo>
                      <a:pt x="10" y="111"/>
                      <a:pt x="10" y="116"/>
                      <a:pt x="17" y="122"/>
                    </a:cubicBezTo>
                    <a:cubicBezTo>
                      <a:pt x="9" y="124"/>
                      <a:pt x="13" y="134"/>
                      <a:pt x="17" y="136"/>
                    </a:cubicBezTo>
                    <a:cubicBezTo>
                      <a:pt x="16" y="139"/>
                      <a:pt x="11" y="138"/>
                      <a:pt x="11" y="142"/>
                    </a:cubicBezTo>
                    <a:cubicBezTo>
                      <a:pt x="10" y="145"/>
                      <a:pt x="12" y="148"/>
                      <a:pt x="14" y="150"/>
                    </a:cubicBezTo>
                    <a:cubicBezTo>
                      <a:pt x="5" y="153"/>
                      <a:pt x="13" y="162"/>
                      <a:pt x="16" y="166"/>
                    </a:cubicBezTo>
                    <a:cubicBezTo>
                      <a:pt x="11" y="169"/>
                      <a:pt x="16" y="178"/>
                      <a:pt x="21" y="179"/>
                    </a:cubicBezTo>
                    <a:cubicBezTo>
                      <a:pt x="16" y="183"/>
                      <a:pt x="13" y="194"/>
                      <a:pt x="23" y="194"/>
                    </a:cubicBezTo>
                    <a:cubicBezTo>
                      <a:pt x="16" y="195"/>
                      <a:pt x="12" y="210"/>
                      <a:pt x="21" y="211"/>
                    </a:cubicBezTo>
                    <a:cubicBezTo>
                      <a:pt x="15" y="214"/>
                      <a:pt x="18" y="221"/>
                      <a:pt x="17" y="226"/>
                    </a:cubicBezTo>
                    <a:cubicBezTo>
                      <a:pt x="17" y="230"/>
                      <a:pt x="14" y="237"/>
                      <a:pt x="21" y="239"/>
                    </a:cubicBezTo>
                    <a:cubicBezTo>
                      <a:pt x="14" y="241"/>
                      <a:pt x="16" y="253"/>
                      <a:pt x="20" y="257"/>
                    </a:cubicBezTo>
                    <a:cubicBezTo>
                      <a:pt x="16" y="258"/>
                      <a:pt x="17" y="262"/>
                      <a:pt x="18" y="265"/>
                    </a:cubicBezTo>
                    <a:cubicBezTo>
                      <a:pt x="20" y="269"/>
                      <a:pt x="22" y="269"/>
                      <a:pt x="25" y="269"/>
                    </a:cubicBezTo>
                    <a:cubicBezTo>
                      <a:pt x="32" y="268"/>
                      <a:pt x="39" y="267"/>
                      <a:pt x="47" y="267"/>
                    </a:cubicBezTo>
                    <a:cubicBezTo>
                      <a:pt x="50" y="267"/>
                      <a:pt x="55" y="266"/>
                      <a:pt x="58" y="267"/>
                    </a:cubicBezTo>
                    <a:cubicBezTo>
                      <a:pt x="62" y="268"/>
                      <a:pt x="65" y="270"/>
                      <a:pt x="70" y="270"/>
                    </a:cubicBezTo>
                    <a:cubicBezTo>
                      <a:pt x="78" y="269"/>
                      <a:pt x="79" y="260"/>
                      <a:pt x="73" y="256"/>
                    </a:cubicBezTo>
                    <a:cubicBezTo>
                      <a:pt x="79" y="253"/>
                      <a:pt x="83" y="242"/>
                      <a:pt x="76" y="239"/>
                    </a:cubicBezTo>
                    <a:cubicBezTo>
                      <a:pt x="81" y="239"/>
                      <a:pt x="81" y="229"/>
                      <a:pt x="79" y="226"/>
                    </a:cubicBezTo>
                    <a:cubicBezTo>
                      <a:pt x="86" y="222"/>
                      <a:pt x="82" y="213"/>
                      <a:pt x="82" y="209"/>
                    </a:cubicBezTo>
                    <a:cubicBezTo>
                      <a:pt x="82" y="205"/>
                      <a:pt x="83" y="202"/>
                      <a:pt x="83" y="199"/>
                    </a:cubicBezTo>
                    <a:cubicBezTo>
                      <a:pt x="83" y="198"/>
                      <a:pt x="81" y="197"/>
                      <a:pt x="82" y="196"/>
                    </a:cubicBezTo>
                    <a:cubicBezTo>
                      <a:pt x="82" y="195"/>
                      <a:pt x="84" y="191"/>
                      <a:pt x="85" y="190"/>
                    </a:cubicBezTo>
                    <a:cubicBezTo>
                      <a:pt x="86" y="186"/>
                      <a:pt x="84" y="183"/>
                      <a:pt x="85" y="179"/>
                    </a:cubicBezTo>
                    <a:cubicBezTo>
                      <a:pt x="85" y="178"/>
                      <a:pt x="87" y="176"/>
                      <a:pt x="88" y="175"/>
                    </a:cubicBezTo>
                    <a:cubicBezTo>
                      <a:pt x="88" y="172"/>
                      <a:pt x="87" y="170"/>
                      <a:pt x="87" y="168"/>
                    </a:cubicBezTo>
                    <a:cubicBezTo>
                      <a:pt x="87" y="162"/>
                      <a:pt x="95" y="156"/>
                      <a:pt x="91" y="148"/>
                    </a:cubicBezTo>
                    <a:cubicBezTo>
                      <a:pt x="95" y="147"/>
                      <a:pt x="94" y="141"/>
                      <a:pt x="93" y="139"/>
                    </a:cubicBezTo>
                    <a:cubicBezTo>
                      <a:pt x="93" y="137"/>
                      <a:pt x="91" y="135"/>
                      <a:pt x="91" y="134"/>
                    </a:cubicBezTo>
                    <a:cubicBezTo>
                      <a:pt x="90" y="132"/>
                      <a:pt x="93" y="129"/>
                      <a:pt x="92" y="127"/>
                    </a:cubicBezTo>
                    <a:cubicBezTo>
                      <a:pt x="92" y="125"/>
                      <a:pt x="91" y="124"/>
                      <a:pt x="91" y="122"/>
                    </a:cubicBezTo>
                    <a:cubicBezTo>
                      <a:pt x="90" y="120"/>
                      <a:pt x="92" y="120"/>
                      <a:pt x="92" y="118"/>
                    </a:cubicBezTo>
                    <a:cubicBezTo>
                      <a:pt x="92" y="114"/>
                      <a:pt x="92" y="108"/>
                      <a:pt x="90" y="106"/>
                    </a:cubicBezTo>
                    <a:cubicBezTo>
                      <a:pt x="89" y="106"/>
                      <a:pt x="89" y="106"/>
                      <a:pt x="90" y="107"/>
                    </a:cubicBezTo>
                    <a:cubicBezTo>
                      <a:pt x="89" y="106"/>
                      <a:pt x="88" y="104"/>
                      <a:pt x="88" y="103"/>
                    </a:cubicBezTo>
                    <a:cubicBezTo>
                      <a:pt x="94" y="101"/>
                      <a:pt x="93" y="90"/>
                      <a:pt x="94" y="86"/>
                    </a:cubicBezTo>
                    <a:cubicBezTo>
                      <a:pt x="95" y="83"/>
                      <a:pt x="95" y="80"/>
                      <a:pt x="95" y="77"/>
                    </a:cubicBezTo>
                    <a:cubicBezTo>
                      <a:pt x="96" y="72"/>
                      <a:pt x="101" y="67"/>
                      <a:pt x="96" y="63"/>
                    </a:cubicBezTo>
                    <a:cubicBezTo>
                      <a:pt x="101" y="61"/>
                      <a:pt x="98" y="55"/>
                      <a:pt x="96" y="52"/>
                    </a:cubicBezTo>
                    <a:cubicBezTo>
                      <a:pt x="101" y="50"/>
                      <a:pt x="102" y="43"/>
                      <a:pt x="101" y="38"/>
                    </a:cubicBezTo>
                    <a:cubicBezTo>
                      <a:pt x="101" y="38"/>
                      <a:pt x="101" y="39"/>
                      <a:pt x="101" y="39"/>
                    </a:cubicBezTo>
                    <a:cubicBezTo>
                      <a:pt x="104" y="35"/>
                      <a:pt x="104" y="31"/>
                      <a:pt x="104" y="27"/>
                    </a:cubicBezTo>
                    <a:cubicBezTo>
                      <a:pt x="103" y="24"/>
                      <a:pt x="103" y="18"/>
                      <a:pt x="100" y="17"/>
                    </a:cubicBezTo>
                    <a:cubicBezTo>
                      <a:pt x="104" y="14"/>
                      <a:pt x="103" y="8"/>
                      <a:pt x="100" y="5"/>
                    </a:cubicBezTo>
                    <a:cubicBezTo>
                      <a:pt x="97" y="0"/>
                      <a:pt x="94" y="2"/>
                      <a:pt x="89" y="4"/>
                    </a:cubicBezTo>
                    <a:cubicBezTo>
                      <a:pt x="79" y="6"/>
                      <a:pt x="42" y="6"/>
                      <a:pt x="32" y="7"/>
                    </a:cubicBezTo>
                    <a:cubicBezTo>
                      <a:pt x="15" y="8"/>
                      <a:pt x="10" y="9"/>
                      <a:pt x="6" y="16"/>
                    </a:cubicBezTo>
                  </a:path>
                </a:pathLst>
              </a:custGeom>
              <a:solidFill>
                <a:srgbClr val="B34371"/>
              </a:solidFill>
              <a:ln w="9525">
                <a:noFill/>
                <a:round/>
                <a:headEnd/>
                <a:tailEnd/>
              </a:ln>
            </p:spPr>
            <p:txBody>
              <a:bodyPr/>
              <a:lstStyle/>
              <a:p>
                <a:endParaRPr lang="fr-FR"/>
              </a:p>
            </p:txBody>
          </p:sp>
          <p:sp>
            <p:nvSpPr>
              <p:cNvPr id="431" name="Freeform 30"/>
              <p:cNvSpPr>
                <a:spLocks/>
              </p:cNvSpPr>
              <p:nvPr/>
            </p:nvSpPr>
            <p:spPr bwMode="auto">
              <a:xfrm>
                <a:off x="2700" y="2646"/>
                <a:ext cx="169" cy="535"/>
              </a:xfrm>
              <a:custGeom>
                <a:avLst/>
                <a:gdLst/>
                <a:ahLst/>
                <a:cxnLst>
                  <a:cxn ang="0">
                    <a:pos x="14" y="144"/>
                  </a:cxn>
                  <a:cxn ang="0">
                    <a:pos x="17" y="153"/>
                  </a:cxn>
                  <a:cxn ang="0">
                    <a:pos x="16" y="162"/>
                  </a:cxn>
                  <a:cxn ang="0">
                    <a:pos x="19" y="169"/>
                  </a:cxn>
                  <a:cxn ang="0">
                    <a:pos x="18" y="181"/>
                  </a:cxn>
                  <a:cxn ang="0">
                    <a:pos x="22" y="191"/>
                  </a:cxn>
                  <a:cxn ang="0">
                    <a:pos x="27" y="207"/>
                  </a:cxn>
                  <a:cxn ang="0">
                    <a:pos x="29" y="221"/>
                  </a:cxn>
                  <a:cxn ang="0">
                    <a:pos x="29" y="222"/>
                  </a:cxn>
                  <a:cxn ang="0">
                    <a:pos x="29" y="222"/>
                  </a:cxn>
                  <a:cxn ang="0">
                    <a:pos x="32" y="209"/>
                  </a:cxn>
                  <a:cxn ang="0">
                    <a:pos x="29" y="199"/>
                  </a:cxn>
                  <a:cxn ang="0">
                    <a:pos x="30" y="195"/>
                  </a:cxn>
                  <a:cxn ang="0">
                    <a:pos x="28" y="191"/>
                  </a:cxn>
                  <a:cxn ang="0">
                    <a:pos x="28" y="181"/>
                  </a:cxn>
                  <a:cxn ang="0">
                    <a:pos x="29" y="178"/>
                  </a:cxn>
                  <a:cxn ang="0">
                    <a:pos x="27" y="170"/>
                  </a:cxn>
                  <a:cxn ang="0">
                    <a:pos x="29" y="166"/>
                  </a:cxn>
                  <a:cxn ang="0">
                    <a:pos x="29" y="164"/>
                  </a:cxn>
                  <a:cxn ang="0">
                    <a:pos x="25" y="154"/>
                  </a:cxn>
                  <a:cxn ang="0">
                    <a:pos x="27" y="151"/>
                  </a:cxn>
                  <a:cxn ang="0">
                    <a:pos x="26" y="148"/>
                  </a:cxn>
                  <a:cxn ang="0">
                    <a:pos x="24" y="137"/>
                  </a:cxn>
                  <a:cxn ang="0">
                    <a:pos x="21" y="129"/>
                  </a:cxn>
                  <a:cxn ang="0">
                    <a:pos x="20" y="118"/>
                  </a:cxn>
                  <a:cxn ang="0">
                    <a:pos x="19" y="110"/>
                  </a:cxn>
                  <a:cxn ang="0">
                    <a:pos x="19" y="103"/>
                  </a:cxn>
                  <a:cxn ang="0">
                    <a:pos x="18" y="98"/>
                  </a:cxn>
                  <a:cxn ang="0">
                    <a:pos x="20" y="94"/>
                  </a:cxn>
                  <a:cxn ang="0">
                    <a:pos x="17" y="86"/>
                  </a:cxn>
                  <a:cxn ang="0">
                    <a:pos x="17" y="78"/>
                  </a:cxn>
                  <a:cxn ang="0">
                    <a:pos x="18" y="69"/>
                  </a:cxn>
                  <a:cxn ang="0">
                    <a:pos x="18" y="61"/>
                  </a:cxn>
                  <a:cxn ang="0">
                    <a:pos x="19" y="55"/>
                  </a:cxn>
                  <a:cxn ang="0">
                    <a:pos x="19" y="56"/>
                  </a:cxn>
                  <a:cxn ang="0">
                    <a:pos x="19" y="54"/>
                  </a:cxn>
                  <a:cxn ang="0">
                    <a:pos x="19" y="55"/>
                  </a:cxn>
                  <a:cxn ang="0">
                    <a:pos x="22" y="37"/>
                  </a:cxn>
                  <a:cxn ang="0">
                    <a:pos x="39" y="30"/>
                  </a:cxn>
                  <a:cxn ang="0">
                    <a:pos x="61" y="23"/>
                  </a:cxn>
                  <a:cxn ang="0">
                    <a:pos x="69" y="0"/>
                  </a:cxn>
                  <a:cxn ang="0">
                    <a:pos x="37" y="24"/>
                  </a:cxn>
                  <a:cxn ang="0">
                    <a:pos x="15" y="22"/>
                  </a:cxn>
                  <a:cxn ang="0">
                    <a:pos x="16" y="22"/>
                  </a:cxn>
                  <a:cxn ang="0">
                    <a:pos x="4" y="24"/>
                  </a:cxn>
                  <a:cxn ang="0">
                    <a:pos x="4" y="42"/>
                  </a:cxn>
                  <a:cxn ang="0">
                    <a:pos x="9" y="57"/>
                  </a:cxn>
                  <a:cxn ang="0">
                    <a:pos x="10" y="71"/>
                  </a:cxn>
                  <a:cxn ang="0">
                    <a:pos x="10" y="83"/>
                  </a:cxn>
                  <a:cxn ang="0">
                    <a:pos x="11" y="95"/>
                  </a:cxn>
                  <a:cxn ang="0">
                    <a:pos x="14" y="107"/>
                  </a:cxn>
                  <a:cxn ang="0">
                    <a:pos x="14" y="119"/>
                  </a:cxn>
                  <a:cxn ang="0">
                    <a:pos x="14" y="132"/>
                  </a:cxn>
                  <a:cxn ang="0">
                    <a:pos x="14" y="144"/>
                  </a:cxn>
                </a:cxnLst>
                <a:rect l="0" t="0" r="r" b="b"/>
                <a:pathLst>
                  <a:path w="70" h="222">
                    <a:moveTo>
                      <a:pt x="14" y="144"/>
                    </a:moveTo>
                    <a:cubicBezTo>
                      <a:pt x="15" y="146"/>
                      <a:pt x="17" y="151"/>
                      <a:pt x="17" y="153"/>
                    </a:cubicBezTo>
                    <a:cubicBezTo>
                      <a:pt x="17" y="156"/>
                      <a:pt x="16" y="159"/>
                      <a:pt x="16" y="162"/>
                    </a:cubicBezTo>
                    <a:cubicBezTo>
                      <a:pt x="17" y="164"/>
                      <a:pt x="19" y="166"/>
                      <a:pt x="19" y="169"/>
                    </a:cubicBezTo>
                    <a:cubicBezTo>
                      <a:pt x="19" y="173"/>
                      <a:pt x="18" y="177"/>
                      <a:pt x="18" y="181"/>
                    </a:cubicBezTo>
                    <a:cubicBezTo>
                      <a:pt x="19" y="185"/>
                      <a:pt x="22" y="187"/>
                      <a:pt x="22" y="191"/>
                    </a:cubicBezTo>
                    <a:cubicBezTo>
                      <a:pt x="22" y="199"/>
                      <a:pt x="26" y="203"/>
                      <a:pt x="27" y="207"/>
                    </a:cubicBezTo>
                    <a:cubicBezTo>
                      <a:pt x="27" y="210"/>
                      <a:pt x="26" y="216"/>
                      <a:pt x="29" y="221"/>
                    </a:cubicBezTo>
                    <a:cubicBezTo>
                      <a:pt x="29" y="222"/>
                      <a:pt x="29" y="222"/>
                      <a:pt x="29" y="222"/>
                    </a:cubicBezTo>
                    <a:cubicBezTo>
                      <a:pt x="29" y="222"/>
                      <a:pt x="29" y="222"/>
                      <a:pt x="29" y="222"/>
                    </a:cubicBezTo>
                    <a:cubicBezTo>
                      <a:pt x="30" y="217"/>
                      <a:pt x="28" y="212"/>
                      <a:pt x="32" y="209"/>
                    </a:cubicBezTo>
                    <a:cubicBezTo>
                      <a:pt x="30" y="206"/>
                      <a:pt x="29" y="203"/>
                      <a:pt x="29" y="199"/>
                    </a:cubicBezTo>
                    <a:cubicBezTo>
                      <a:pt x="29" y="198"/>
                      <a:pt x="30" y="196"/>
                      <a:pt x="30" y="195"/>
                    </a:cubicBezTo>
                    <a:cubicBezTo>
                      <a:pt x="30" y="193"/>
                      <a:pt x="30" y="194"/>
                      <a:pt x="28" y="191"/>
                    </a:cubicBezTo>
                    <a:cubicBezTo>
                      <a:pt x="27" y="188"/>
                      <a:pt x="27" y="185"/>
                      <a:pt x="28" y="181"/>
                    </a:cubicBezTo>
                    <a:cubicBezTo>
                      <a:pt x="28" y="180"/>
                      <a:pt x="29" y="179"/>
                      <a:pt x="29" y="178"/>
                    </a:cubicBezTo>
                    <a:cubicBezTo>
                      <a:pt x="29" y="175"/>
                      <a:pt x="27" y="173"/>
                      <a:pt x="27" y="170"/>
                    </a:cubicBezTo>
                    <a:cubicBezTo>
                      <a:pt x="28" y="169"/>
                      <a:pt x="29" y="167"/>
                      <a:pt x="29" y="166"/>
                    </a:cubicBezTo>
                    <a:cubicBezTo>
                      <a:pt x="29" y="165"/>
                      <a:pt x="29" y="166"/>
                      <a:pt x="29" y="164"/>
                    </a:cubicBezTo>
                    <a:cubicBezTo>
                      <a:pt x="28" y="161"/>
                      <a:pt x="25" y="158"/>
                      <a:pt x="25" y="154"/>
                    </a:cubicBezTo>
                    <a:cubicBezTo>
                      <a:pt x="26" y="153"/>
                      <a:pt x="27" y="152"/>
                      <a:pt x="27" y="151"/>
                    </a:cubicBezTo>
                    <a:cubicBezTo>
                      <a:pt x="27" y="149"/>
                      <a:pt x="26" y="149"/>
                      <a:pt x="26" y="148"/>
                    </a:cubicBezTo>
                    <a:cubicBezTo>
                      <a:pt x="25" y="144"/>
                      <a:pt x="24" y="141"/>
                      <a:pt x="24" y="137"/>
                    </a:cubicBezTo>
                    <a:cubicBezTo>
                      <a:pt x="24" y="134"/>
                      <a:pt x="22" y="133"/>
                      <a:pt x="21" y="129"/>
                    </a:cubicBezTo>
                    <a:cubicBezTo>
                      <a:pt x="18" y="125"/>
                      <a:pt x="20" y="122"/>
                      <a:pt x="20" y="118"/>
                    </a:cubicBezTo>
                    <a:cubicBezTo>
                      <a:pt x="20" y="115"/>
                      <a:pt x="18" y="114"/>
                      <a:pt x="19" y="110"/>
                    </a:cubicBezTo>
                    <a:cubicBezTo>
                      <a:pt x="20" y="107"/>
                      <a:pt x="20" y="106"/>
                      <a:pt x="19" y="103"/>
                    </a:cubicBezTo>
                    <a:cubicBezTo>
                      <a:pt x="19" y="101"/>
                      <a:pt x="18" y="99"/>
                      <a:pt x="18" y="98"/>
                    </a:cubicBezTo>
                    <a:cubicBezTo>
                      <a:pt x="19" y="96"/>
                      <a:pt x="20" y="95"/>
                      <a:pt x="20" y="94"/>
                    </a:cubicBezTo>
                    <a:cubicBezTo>
                      <a:pt x="20" y="91"/>
                      <a:pt x="18" y="88"/>
                      <a:pt x="17" y="86"/>
                    </a:cubicBezTo>
                    <a:cubicBezTo>
                      <a:pt x="17" y="83"/>
                      <a:pt x="18" y="81"/>
                      <a:pt x="17" y="78"/>
                    </a:cubicBezTo>
                    <a:cubicBezTo>
                      <a:pt x="16" y="74"/>
                      <a:pt x="17" y="73"/>
                      <a:pt x="18" y="69"/>
                    </a:cubicBezTo>
                    <a:cubicBezTo>
                      <a:pt x="18" y="67"/>
                      <a:pt x="18" y="64"/>
                      <a:pt x="18" y="61"/>
                    </a:cubicBezTo>
                    <a:cubicBezTo>
                      <a:pt x="18" y="59"/>
                      <a:pt x="21" y="56"/>
                      <a:pt x="19" y="55"/>
                    </a:cubicBezTo>
                    <a:cubicBezTo>
                      <a:pt x="19" y="55"/>
                      <a:pt x="19" y="55"/>
                      <a:pt x="19" y="56"/>
                    </a:cubicBezTo>
                    <a:cubicBezTo>
                      <a:pt x="19" y="54"/>
                      <a:pt x="19" y="54"/>
                      <a:pt x="19" y="54"/>
                    </a:cubicBezTo>
                    <a:cubicBezTo>
                      <a:pt x="19" y="55"/>
                      <a:pt x="19" y="55"/>
                      <a:pt x="19" y="55"/>
                    </a:cubicBezTo>
                    <a:cubicBezTo>
                      <a:pt x="18" y="49"/>
                      <a:pt x="19" y="42"/>
                      <a:pt x="22" y="37"/>
                    </a:cubicBezTo>
                    <a:cubicBezTo>
                      <a:pt x="25" y="31"/>
                      <a:pt x="33" y="31"/>
                      <a:pt x="39" y="30"/>
                    </a:cubicBezTo>
                    <a:cubicBezTo>
                      <a:pt x="47" y="30"/>
                      <a:pt x="55" y="29"/>
                      <a:pt x="61" y="23"/>
                    </a:cubicBezTo>
                    <a:cubicBezTo>
                      <a:pt x="70" y="17"/>
                      <a:pt x="70" y="9"/>
                      <a:pt x="69" y="0"/>
                    </a:cubicBezTo>
                    <a:cubicBezTo>
                      <a:pt x="65" y="12"/>
                      <a:pt x="54" y="24"/>
                      <a:pt x="37" y="24"/>
                    </a:cubicBezTo>
                    <a:cubicBezTo>
                      <a:pt x="29" y="24"/>
                      <a:pt x="22" y="24"/>
                      <a:pt x="15" y="22"/>
                    </a:cubicBezTo>
                    <a:cubicBezTo>
                      <a:pt x="15" y="22"/>
                      <a:pt x="15" y="22"/>
                      <a:pt x="16" y="22"/>
                    </a:cubicBezTo>
                    <a:cubicBezTo>
                      <a:pt x="14" y="22"/>
                      <a:pt x="6" y="19"/>
                      <a:pt x="4" y="24"/>
                    </a:cubicBezTo>
                    <a:cubicBezTo>
                      <a:pt x="0" y="32"/>
                      <a:pt x="6" y="35"/>
                      <a:pt x="4" y="42"/>
                    </a:cubicBezTo>
                    <a:cubicBezTo>
                      <a:pt x="3" y="48"/>
                      <a:pt x="6" y="53"/>
                      <a:pt x="9" y="57"/>
                    </a:cubicBezTo>
                    <a:cubicBezTo>
                      <a:pt x="11" y="59"/>
                      <a:pt x="9" y="66"/>
                      <a:pt x="10" y="71"/>
                    </a:cubicBezTo>
                    <a:cubicBezTo>
                      <a:pt x="10" y="75"/>
                      <a:pt x="9" y="79"/>
                      <a:pt x="10" y="83"/>
                    </a:cubicBezTo>
                    <a:cubicBezTo>
                      <a:pt x="11" y="88"/>
                      <a:pt x="10" y="92"/>
                      <a:pt x="11" y="95"/>
                    </a:cubicBezTo>
                    <a:cubicBezTo>
                      <a:pt x="11" y="98"/>
                      <a:pt x="13" y="101"/>
                      <a:pt x="14" y="107"/>
                    </a:cubicBezTo>
                    <a:cubicBezTo>
                      <a:pt x="15" y="111"/>
                      <a:pt x="14" y="115"/>
                      <a:pt x="14" y="119"/>
                    </a:cubicBezTo>
                    <a:cubicBezTo>
                      <a:pt x="15" y="125"/>
                      <a:pt x="14" y="130"/>
                      <a:pt x="14" y="132"/>
                    </a:cubicBezTo>
                    <a:cubicBezTo>
                      <a:pt x="14" y="135"/>
                      <a:pt x="13" y="139"/>
                      <a:pt x="14" y="144"/>
                    </a:cubicBezTo>
                    <a:close/>
                  </a:path>
                </a:pathLst>
              </a:custGeom>
              <a:solidFill>
                <a:srgbClr val="7D003B"/>
              </a:solidFill>
              <a:ln w="9525">
                <a:noFill/>
                <a:round/>
                <a:headEnd/>
                <a:tailEnd/>
              </a:ln>
            </p:spPr>
            <p:txBody>
              <a:bodyPr/>
              <a:lstStyle/>
              <a:p>
                <a:endParaRPr lang="fr-FR"/>
              </a:p>
            </p:txBody>
          </p:sp>
          <p:sp>
            <p:nvSpPr>
              <p:cNvPr id="432" name="Freeform 31"/>
              <p:cNvSpPr>
                <a:spLocks/>
              </p:cNvSpPr>
              <p:nvPr/>
            </p:nvSpPr>
            <p:spPr bwMode="auto">
              <a:xfrm>
                <a:off x="2978" y="2689"/>
                <a:ext cx="84" cy="205"/>
              </a:xfrm>
              <a:custGeom>
                <a:avLst/>
                <a:gdLst/>
                <a:ahLst/>
                <a:cxnLst>
                  <a:cxn ang="0">
                    <a:pos x="32" y="6"/>
                  </a:cxn>
                  <a:cxn ang="0">
                    <a:pos x="19" y="4"/>
                  </a:cxn>
                  <a:cxn ang="0">
                    <a:pos x="20" y="4"/>
                  </a:cxn>
                  <a:cxn ang="0">
                    <a:pos x="0" y="6"/>
                  </a:cxn>
                  <a:cxn ang="0">
                    <a:pos x="2" y="7"/>
                  </a:cxn>
                  <a:cxn ang="0">
                    <a:pos x="18" y="7"/>
                  </a:cxn>
                  <a:cxn ang="0">
                    <a:pos x="24" y="16"/>
                  </a:cxn>
                  <a:cxn ang="0">
                    <a:pos x="23" y="23"/>
                  </a:cxn>
                  <a:cxn ang="0">
                    <a:pos x="24" y="30"/>
                  </a:cxn>
                  <a:cxn ang="0">
                    <a:pos x="20" y="42"/>
                  </a:cxn>
                  <a:cxn ang="0">
                    <a:pos x="20" y="60"/>
                  </a:cxn>
                  <a:cxn ang="0">
                    <a:pos x="17" y="84"/>
                  </a:cxn>
                  <a:cxn ang="0">
                    <a:pos x="18" y="85"/>
                  </a:cxn>
                  <a:cxn ang="0">
                    <a:pos x="21" y="77"/>
                  </a:cxn>
                  <a:cxn ang="0">
                    <a:pos x="21" y="65"/>
                  </a:cxn>
                  <a:cxn ang="0">
                    <a:pos x="25" y="53"/>
                  </a:cxn>
                  <a:cxn ang="0">
                    <a:pos x="26" y="39"/>
                  </a:cxn>
                  <a:cxn ang="0">
                    <a:pos x="29" y="24"/>
                  </a:cxn>
                  <a:cxn ang="0">
                    <a:pos x="32" y="6"/>
                  </a:cxn>
                </a:cxnLst>
                <a:rect l="0" t="0" r="r" b="b"/>
                <a:pathLst>
                  <a:path w="35" h="85">
                    <a:moveTo>
                      <a:pt x="32" y="6"/>
                    </a:moveTo>
                    <a:cubicBezTo>
                      <a:pt x="29" y="0"/>
                      <a:pt x="20" y="4"/>
                      <a:pt x="19" y="4"/>
                    </a:cubicBezTo>
                    <a:cubicBezTo>
                      <a:pt x="19" y="4"/>
                      <a:pt x="20" y="4"/>
                      <a:pt x="20" y="4"/>
                    </a:cubicBezTo>
                    <a:cubicBezTo>
                      <a:pt x="14" y="5"/>
                      <a:pt x="7" y="6"/>
                      <a:pt x="0" y="6"/>
                    </a:cubicBezTo>
                    <a:cubicBezTo>
                      <a:pt x="1" y="6"/>
                      <a:pt x="1" y="7"/>
                      <a:pt x="2" y="7"/>
                    </a:cubicBezTo>
                    <a:cubicBezTo>
                      <a:pt x="7" y="7"/>
                      <a:pt x="13" y="6"/>
                      <a:pt x="18" y="7"/>
                    </a:cubicBezTo>
                    <a:cubicBezTo>
                      <a:pt x="23" y="8"/>
                      <a:pt x="25" y="11"/>
                      <a:pt x="24" y="16"/>
                    </a:cubicBezTo>
                    <a:cubicBezTo>
                      <a:pt x="24" y="18"/>
                      <a:pt x="23" y="20"/>
                      <a:pt x="23" y="23"/>
                    </a:cubicBezTo>
                    <a:cubicBezTo>
                      <a:pt x="23" y="25"/>
                      <a:pt x="24" y="27"/>
                      <a:pt x="24" y="30"/>
                    </a:cubicBezTo>
                    <a:cubicBezTo>
                      <a:pt x="24" y="34"/>
                      <a:pt x="21" y="37"/>
                      <a:pt x="20" y="42"/>
                    </a:cubicBezTo>
                    <a:cubicBezTo>
                      <a:pt x="19" y="48"/>
                      <a:pt x="20" y="54"/>
                      <a:pt x="20" y="60"/>
                    </a:cubicBezTo>
                    <a:cubicBezTo>
                      <a:pt x="20" y="67"/>
                      <a:pt x="19" y="77"/>
                      <a:pt x="17" y="84"/>
                    </a:cubicBezTo>
                    <a:cubicBezTo>
                      <a:pt x="17" y="84"/>
                      <a:pt x="18" y="85"/>
                      <a:pt x="18" y="85"/>
                    </a:cubicBezTo>
                    <a:cubicBezTo>
                      <a:pt x="19" y="82"/>
                      <a:pt x="20" y="79"/>
                      <a:pt x="21" y="77"/>
                    </a:cubicBezTo>
                    <a:cubicBezTo>
                      <a:pt x="21" y="74"/>
                      <a:pt x="20" y="70"/>
                      <a:pt x="21" y="65"/>
                    </a:cubicBezTo>
                    <a:cubicBezTo>
                      <a:pt x="22" y="61"/>
                      <a:pt x="25" y="57"/>
                      <a:pt x="25" y="53"/>
                    </a:cubicBezTo>
                    <a:cubicBezTo>
                      <a:pt x="26" y="48"/>
                      <a:pt x="24" y="41"/>
                      <a:pt x="26" y="39"/>
                    </a:cubicBezTo>
                    <a:cubicBezTo>
                      <a:pt x="28" y="35"/>
                      <a:pt x="30" y="31"/>
                      <a:pt x="29" y="24"/>
                    </a:cubicBezTo>
                    <a:cubicBezTo>
                      <a:pt x="28" y="18"/>
                      <a:pt x="35" y="12"/>
                      <a:pt x="32" y="6"/>
                    </a:cubicBezTo>
                    <a:close/>
                  </a:path>
                </a:pathLst>
              </a:custGeom>
              <a:solidFill>
                <a:srgbClr val="7D003B"/>
              </a:solidFill>
              <a:ln w="9525">
                <a:noFill/>
                <a:round/>
                <a:headEnd/>
                <a:tailEnd/>
              </a:ln>
            </p:spPr>
            <p:txBody>
              <a:bodyPr/>
              <a:lstStyle/>
              <a:p>
                <a:endParaRPr lang="fr-FR"/>
              </a:p>
            </p:txBody>
          </p:sp>
          <p:sp>
            <p:nvSpPr>
              <p:cNvPr id="433" name="Freeform 32"/>
              <p:cNvSpPr>
                <a:spLocks/>
              </p:cNvSpPr>
              <p:nvPr/>
            </p:nvSpPr>
            <p:spPr bwMode="auto">
              <a:xfrm>
                <a:off x="2344" y="1636"/>
                <a:ext cx="920" cy="1085"/>
              </a:xfrm>
              <a:custGeom>
                <a:avLst/>
                <a:gdLst/>
                <a:ahLst/>
                <a:cxnLst>
                  <a:cxn ang="0">
                    <a:pos x="376" y="14"/>
                  </a:cxn>
                  <a:cxn ang="0">
                    <a:pos x="340" y="15"/>
                  </a:cxn>
                  <a:cxn ang="0">
                    <a:pos x="318" y="10"/>
                  </a:cxn>
                  <a:cxn ang="0">
                    <a:pos x="302" y="13"/>
                  </a:cxn>
                  <a:cxn ang="0">
                    <a:pos x="294" y="6"/>
                  </a:cxn>
                  <a:cxn ang="0">
                    <a:pos x="280" y="8"/>
                  </a:cxn>
                  <a:cxn ang="0">
                    <a:pos x="271" y="5"/>
                  </a:cxn>
                  <a:cxn ang="0">
                    <a:pos x="263" y="2"/>
                  </a:cxn>
                  <a:cxn ang="0">
                    <a:pos x="250" y="2"/>
                  </a:cxn>
                  <a:cxn ang="0">
                    <a:pos x="241" y="1"/>
                  </a:cxn>
                  <a:cxn ang="0">
                    <a:pos x="229" y="7"/>
                  </a:cxn>
                  <a:cxn ang="0">
                    <a:pos x="222" y="0"/>
                  </a:cxn>
                  <a:cxn ang="0">
                    <a:pos x="214" y="0"/>
                  </a:cxn>
                  <a:cxn ang="0">
                    <a:pos x="207" y="6"/>
                  </a:cxn>
                  <a:cxn ang="0">
                    <a:pos x="197" y="1"/>
                  </a:cxn>
                  <a:cxn ang="0">
                    <a:pos x="189" y="4"/>
                  </a:cxn>
                  <a:cxn ang="0">
                    <a:pos x="178" y="4"/>
                  </a:cxn>
                  <a:cxn ang="0">
                    <a:pos x="170" y="5"/>
                  </a:cxn>
                  <a:cxn ang="0">
                    <a:pos x="158" y="11"/>
                  </a:cxn>
                  <a:cxn ang="0">
                    <a:pos x="142" y="9"/>
                  </a:cxn>
                  <a:cxn ang="0">
                    <a:pos x="130" y="12"/>
                  </a:cxn>
                  <a:cxn ang="0">
                    <a:pos x="125" y="13"/>
                  </a:cxn>
                  <a:cxn ang="0">
                    <a:pos x="110" y="17"/>
                  </a:cxn>
                  <a:cxn ang="0">
                    <a:pos x="100" y="19"/>
                  </a:cxn>
                  <a:cxn ang="0">
                    <a:pos x="21" y="23"/>
                  </a:cxn>
                  <a:cxn ang="0">
                    <a:pos x="15" y="30"/>
                  </a:cxn>
                  <a:cxn ang="0">
                    <a:pos x="78" y="33"/>
                  </a:cxn>
                  <a:cxn ang="0">
                    <a:pos x="108" y="40"/>
                  </a:cxn>
                  <a:cxn ang="0">
                    <a:pos x="112" y="49"/>
                  </a:cxn>
                  <a:cxn ang="0">
                    <a:pos x="121" y="55"/>
                  </a:cxn>
                  <a:cxn ang="0">
                    <a:pos x="129" y="62"/>
                  </a:cxn>
                  <a:cxn ang="0">
                    <a:pos x="135" y="63"/>
                  </a:cxn>
                  <a:cxn ang="0">
                    <a:pos x="140" y="72"/>
                  </a:cxn>
                  <a:cxn ang="0">
                    <a:pos x="148" y="83"/>
                  </a:cxn>
                  <a:cxn ang="0">
                    <a:pos x="153" y="95"/>
                  </a:cxn>
                  <a:cxn ang="0">
                    <a:pos x="163" y="102"/>
                  </a:cxn>
                  <a:cxn ang="0">
                    <a:pos x="165" y="122"/>
                  </a:cxn>
                  <a:cxn ang="0">
                    <a:pos x="174" y="131"/>
                  </a:cxn>
                  <a:cxn ang="0">
                    <a:pos x="173" y="149"/>
                  </a:cxn>
                  <a:cxn ang="0">
                    <a:pos x="180" y="155"/>
                  </a:cxn>
                  <a:cxn ang="0">
                    <a:pos x="179" y="170"/>
                  </a:cxn>
                  <a:cxn ang="0">
                    <a:pos x="184" y="182"/>
                  </a:cxn>
                  <a:cxn ang="0">
                    <a:pos x="191" y="198"/>
                  </a:cxn>
                  <a:cxn ang="0">
                    <a:pos x="203" y="213"/>
                  </a:cxn>
                  <a:cxn ang="0">
                    <a:pos x="203" y="228"/>
                  </a:cxn>
                  <a:cxn ang="0">
                    <a:pos x="209" y="251"/>
                  </a:cxn>
                  <a:cxn ang="0">
                    <a:pos x="210" y="271"/>
                  </a:cxn>
                  <a:cxn ang="0">
                    <a:pos x="213" y="294"/>
                  </a:cxn>
                  <a:cxn ang="0">
                    <a:pos x="213" y="328"/>
                  </a:cxn>
                  <a:cxn ang="0">
                    <a:pos x="209" y="349"/>
                  </a:cxn>
                  <a:cxn ang="0">
                    <a:pos x="211" y="383"/>
                  </a:cxn>
                  <a:cxn ang="0">
                    <a:pos x="197" y="441"/>
                  </a:cxn>
                  <a:cxn ang="0">
                    <a:pos x="235" y="430"/>
                  </a:cxn>
                  <a:cxn ang="0">
                    <a:pos x="235" y="383"/>
                  </a:cxn>
                  <a:cxn ang="0">
                    <a:pos x="236" y="349"/>
                  </a:cxn>
                  <a:cxn ang="0">
                    <a:pos x="232" y="335"/>
                  </a:cxn>
                  <a:cxn ang="0">
                    <a:pos x="222" y="228"/>
                  </a:cxn>
                  <a:cxn ang="0">
                    <a:pos x="183" y="100"/>
                  </a:cxn>
                  <a:cxn ang="0">
                    <a:pos x="223" y="17"/>
                  </a:cxn>
                  <a:cxn ang="0">
                    <a:pos x="374" y="20"/>
                  </a:cxn>
                </a:cxnLst>
                <a:rect l="0" t="0" r="r" b="b"/>
                <a:pathLst>
                  <a:path w="382" h="450">
                    <a:moveTo>
                      <a:pt x="374" y="20"/>
                    </a:moveTo>
                    <a:cubicBezTo>
                      <a:pt x="377" y="19"/>
                      <a:pt x="380" y="17"/>
                      <a:pt x="382" y="15"/>
                    </a:cubicBezTo>
                    <a:cubicBezTo>
                      <a:pt x="380" y="15"/>
                      <a:pt x="379" y="15"/>
                      <a:pt x="376" y="14"/>
                    </a:cubicBezTo>
                    <a:cubicBezTo>
                      <a:pt x="364" y="10"/>
                      <a:pt x="359" y="14"/>
                      <a:pt x="350" y="18"/>
                    </a:cubicBezTo>
                    <a:cubicBezTo>
                      <a:pt x="347" y="19"/>
                      <a:pt x="341" y="16"/>
                      <a:pt x="340" y="15"/>
                    </a:cubicBezTo>
                    <a:cubicBezTo>
                      <a:pt x="340" y="15"/>
                      <a:pt x="340" y="15"/>
                      <a:pt x="340" y="15"/>
                    </a:cubicBezTo>
                    <a:cubicBezTo>
                      <a:pt x="337" y="14"/>
                      <a:pt x="333" y="13"/>
                      <a:pt x="329" y="12"/>
                    </a:cubicBezTo>
                    <a:cubicBezTo>
                      <a:pt x="329" y="12"/>
                      <a:pt x="326" y="14"/>
                      <a:pt x="325" y="14"/>
                    </a:cubicBezTo>
                    <a:cubicBezTo>
                      <a:pt x="321" y="16"/>
                      <a:pt x="320" y="13"/>
                      <a:pt x="318" y="10"/>
                    </a:cubicBezTo>
                    <a:cubicBezTo>
                      <a:pt x="315" y="9"/>
                      <a:pt x="311" y="9"/>
                      <a:pt x="307" y="8"/>
                    </a:cubicBezTo>
                    <a:cubicBezTo>
                      <a:pt x="306" y="8"/>
                      <a:pt x="304" y="9"/>
                      <a:pt x="304" y="10"/>
                    </a:cubicBezTo>
                    <a:cubicBezTo>
                      <a:pt x="304" y="11"/>
                      <a:pt x="304" y="12"/>
                      <a:pt x="302" y="13"/>
                    </a:cubicBezTo>
                    <a:cubicBezTo>
                      <a:pt x="300" y="14"/>
                      <a:pt x="298" y="11"/>
                      <a:pt x="297" y="10"/>
                    </a:cubicBezTo>
                    <a:cubicBezTo>
                      <a:pt x="296" y="8"/>
                      <a:pt x="296" y="7"/>
                      <a:pt x="295" y="6"/>
                    </a:cubicBezTo>
                    <a:cubicBezTo>
                      <a:pt x="295" y="6"/>
                      <a:pt x="294" y="6"/>
                      <a:pt x="294" y="6"/>
                    </a:cubicBezTo>
                    <a:cubicBezTo>
                      <a:pt x="290" y="5"/>
                      <a:pt x="286" y="5"/>
                      <a:pt x="282" y="4"/>
                    </a:cubicBezTo>
                    <a:cubicBezTo>
                      <a:pt x="281" y="4"/>
                      <a:pt x="280" y="5"/>
                      <a:pt x="280" y="6"/>
                    </a:cubicBezTo>
                    <a:cubicBezTo>
                      <a:pt x="280" y="7"/>
                      <a:pt x="280" y="7"/>
                      <a:pt x="280" y="8"/>
                    </a:cubicBezTo>
                    <a:cubicBezTo>
                      <a:pt x="277" y="10"/>
                      <a:pt x="277" y="7"/>
                      <a:pt x="277" y="4"/>
                    </a:cubicBezTo>
                    <a:cubicBezTo>
                      <a:pt x="276" y="4"/>
                      <a:pt x="275" y="3"/>
                      <a:pt x="274" y="3"/>
                    </a:cubicBezTo>
                    <a:cubicBezTo>
                      <a:pt x="273" y="3"/>
                      <a:pt x="271" y="4"/>
                      <a:pt x="271" y="5"/>
                    </a:cubicBezTo>
                    <a:cubicBezTo>
                      <a:pt x="271" y="8"/>
                      <a:pt x="271" y="12"/>
                      <a:pt x="267" y="7"/>
                    </a:cubicBezTo>
                    <a:cubicBezTo>
                      <a:pt x="267" y="7"/>
                      <a:pt x="266" y="6"/>
                      <a:pt x="266" y="5"/>
                    </a:cubicBezTo>
                    <a:cubicBezTo>
                      <a:pt x="266" y="4"/>
                      <a:pt x="264" y="2"/>
                      <a:pt x="263" y="2"/>
                    </a:cubicBezTo>
                    <a:cubicBezTo>
                      <a:pt x="260" y="2"/>
                      <a:pt x="256" y="2"/>
                      <a:pt x="252" y="1"/>
                    </a:cubicBezTo>
                    <a:cubicBezTo>
                      <a:pt x="252" y="1"/>
                      <a:pt x="251" y="1"/>
                      <a:pt x="251" y="2"/>
                    </a:cubicBezTo>
                    <a:cubicBezTo>
                      <a:pt x="250" y="2"/>
                      <a:pt x="250" y="2"/>
                      <a:pt x="250" y="2"/>
                    </a:cubicBezTo>
                    <a:cubicBezTo>
                      <a:pt x="250" y="3"/>
                      <a:pt x="250" y="4"/>
                      <a:pt x="250" y="5"/>
                    </a:cubicBezTo>
                    <a:cubicBezTo>
                      <a:pt x="250" y="10"/>
                      <a:pt x="245" y="9"/>
                      <a:pt x="243" y="3"/>
                    </a:cubicBezTo>
                    <a:cubicBezTo>
                      <a:pt x="243" y="2"/>
                      <a:pt x="241" y="1"/>
                      <a:pt x="241" y="1"/>
                    </a:cubicBezTo>
                    <a:cubicBezTo>
                      <a:pt x="239" y="0"/>
                      <a:pt x="238" y="0"/>
                      <a:pt x="236" y="0"/>
                    </a:cubicBezTo>
                    <a:cubicBezTo>
                      <a:pt x="236" y="0"/>
                      <a:pt x="234" y="1"/>
                      <a:pt x="234" y="2"/>
                    </a:cubicBezTo>
                    <a:cubicBezTo>
                      <a:pt x="234" y="6"/>
                      <a:pt x="234" y="11"/>
                      <a:pt x="229" y="7"/>
                    </a:cubicBezTo>
                    <a:cubicBezTo>
                      <a:pt x="228" y="6"/>
                      <a:pt x="228" y="4"/>
                      <a:pt x="228" y="2"/>
                    </a:cubicBezTo>
                    <a:cubicBezTo>
                      <a:pt x="228" y="1"/>
                      <a:pt x="226" y="0"/>
                      <a:pt x="225" y="0"/>
                    </a:cubicBezTo>
                    <a:cubicBezTo>
                      <a:pt x="224" y="0"/>
                      <a:pt x="223" y="0"/>
                      <a:pt x="222" y="0"/>
                    </a:cubicBezTo>
                    <a:cubicBezTo>
                      <a:pt x="222" y="2"/>
                      <a:pt x="222" y="3"/>
                      <a:pt x="221" y="3"/>
                    </a:cubicBezTo>
                    <a:cubicBezTo>
                      <a:pt x="219" y="4"/>
                      <a:pt x="218" y="3"/>
                      <a:pt x="217" y="2"/>
                    </a:cubicBezTo>
                    <a:cubicBezTo>
                      <a:pt x="217" y="1"/>
                      <a:pt x="215" y="0"/>
                      <a:pt x="214" y="0"/>
                    </a:cubicBezTo>
                    <a:cubicBezTo>
                      <a:pt x="213" y="0"/>
                      <a:pt x="211" y="0"/>
                      <a:pt x="209" y="1"/>
                    </a:cubicBezTo>
                    <a:cubicBezTo>
                      <a:pt x="208" y="1"/>
                      <a:pt x="207" y="2"/>
                      <a:pt x="207" y="3"/>
                    </a:cubicBezTo>
                    <a:cubicBezTo>
                      <a:pt x="207" y="4"/>
                      <a:pt x="207" y="5"/>
                      <a:pt x="207" y="6"/>
                    </a:cubicBezTo>
                    <a:cubicBezTo>
                      <a:pt x="207" y="8"/>
                      <a:pt x="206" y="11"/>
                      <a:pt x="202" y="9"/>
                    </a:cubicBezTo>
                    <a:cubicBezTo>
                      <a:pt x="201" y="8"/>
                      <a:pt x="201" y="5"/>
                      <a:pt x="201" y="3"/>
                    </a:cubicBezTo>
                    <a:cubicBezTo>
                      <a:pt x="201" y="3"/>
                      <a:pt x="198" y="1"/>
                      <a:pt x="197" y="1"/>
                    </a:cubicBezTo>
                    <a:cubicBezTo>
                      <a:pt x="196" y="2"/>
                      <a:pt x="194" y="2"/>
                      <a:pt x="192" y="2"/>
                    </a:cubicBezTo>
                    <a:cubicBezTo>
                      <a:pt x="192" y="3"/>
                      <a:pt x="192" y="5"/>
                      <a:pt x="193" y="6"/>
                    </a:cubicBezTo>
                    <a:cubicBezTo>
                      <a:pt x="189" y="8"/>
                      <a:pt x="189" y="6"/>
                      <a:pt x="189" y="4"/>
                    </a:cubicBezTo>
                    <a:cubicBezTo>
                      <a:pt x="188" y="4"/>
                      <a:pt x="186" y="3"/>
                      <a:pt x="185" y="3"/>
                    </a:cubicBezTo>
                    <a:cubicBezTo>
                      <a:pt x="183" y="3"/>
                      <a:pt x="181" y="3"/>
                      <a:pt x="178" y="4"/>
                    </a:cubicBezTo>
                    <a:cubicBezTo>
                      <a:pt x="178" y="4"/>
                      <a:pt x="178" y="4"/>
                      <a:pt x="178" y="4"/>
                    </a:cubicBezTo>
                    <a:cubicBezTo>
                      <a:pt x="177" y="6"/>
                      <a:pt x="181" y="11"/>
                      <a:pt x="176" y="10"/>
                    </a:cubicBezTo>
                    <a:cubicBezTo>
                      <a:pt x="174" y="10"/>
                      <a:pt x="173" y="8"/>
                      <a:pt x="173" y="6"/>
                    </a:cubicBezTo>
                    <a:cubicBezTo>
                      <a:pt x="173" y="6"/>
                      <a:pt x="171" y="5"/>
                      <a:pt x="170" y="5"/>
                    </a:cubicBezTo>
                    <a:cubicBezTo>
                      <a:pt x="167" y="5"/>
                      <a:pt x="164" y="6"/>
                      <a:pt x="161" y="6"/>
                    </a:cubicBezTo>
                    <a:cubicBezTo>
                      <a:pt x="161" y="6"/>
                      <a:pt x="160" y="7"/>
                      <a:pt x="160" y="8"/>
                    </a:cubicBezTo>
                    <a:cubicBezTo>
                      <a:pt x="160" y="9"/>
                      <a:pt x="160" y="10"/>
                      <a:pt x="158" y="11"/>
                    </a:cubicBezTo>
                    <a:cubicBezTo>
                      <a:pt x="156" y="12"/>
                      <a:pt x="155" y="11"/>
                      <a:pt x="155" y="9"/>
                    </a:cubicBezTo>
                    <a:cubicBezTo>
                      <a:pt x="154" y="9"/>
                      <a:pt x="152" y="7"/>
                      <a:pt x="151" y="8"/>
                    </a:cubicBezTo>
                    <a:cubicBezTo>
                      <a:pt x="148" y="8"/>
                      <a:pt x="145" y="9"/>
                      <a:pt x="142" y="9"/>
                    </a:cubicBezTo>
                    <a:cubicBezTo>
                      <a:pt x="142" y="11"/>
                      <a:pt x="142" y="13"/>
                      <a:pt x="141" y="14"/>
                    </a:cubicBezTo>
                    <a:cubicBezTo>
                      <a:pt x="138" y="16"/>
                      <a:pt x="137" y="11"/>
                      <a:pt x="136" y="10"/>
                    </a:cubicBezTo>
                    <a:cubicBezTo>
                      <a:pt x="134" y="11"/>
                      <a:pt x="132" y="11"/>
                      <a:pt x="130" y="12"/>
                    </a:cubicBezTo>
                    <a:cubicBezTo>
                      <a:pt x="129" y="14"/>
                      <a:pt x="131" y="16"/>
                      <a:pt x="131" y="19"/>
                    </a:cubicBezTo>
                    <a:cubicBezTo>
                      <a:pt x="125" y="21"/>
                      <a:pt x="127" y="15"/>
                      <a:pt x="126" y="13"/>
                    </a:cubicBezTo>
                    <a:cubicBezTo>
                      <a:pt x="126" y="13"/>
                      <a:pt x="126" y="13"/>
                      <a:pt x="125" y="13"/>
                    </a:cubicBezTo>
                    <a:cubicBezTo>
                      <a:pt x="122" y="13"/>
                      <a:pt x="119" y="14"/>
                      <a:pt x="116" y="15"/>
                    </a:cubicBezTo>
                    <a:cubicBezTo>
                      <a:pt x="116" y="16"/>
                      <a:pt x="117" y="18"/>
                      <a:pt x="115" y="19"/>
                    </a:cubicBezTo>
                    <a:cubicBezTo>
                      <a:pt x="113" y="20"/>
                      <a:pt x="112" y="18"/>
                      <a:pt x="110" y="17"/>
                    </a:cubicBezTo>
                    <a:cubicBezTo>
                      <a:pt x="110" y="17"/>
                      <a:pt x="110" y="17"/>
                      <a:pt x="109" y="16"/>
                    </a:cubicBezTo>
                    <a:cubicBezTo>
                      <a:pt x="107" y="17"/>
                      <a:pt x="104" y="18"/>
                      <a:pt x="101" y="19"/>
                    </a:cubicBezTo>
                    <a:cubicBezTo>
                      <a:pt x="101" y="19"/>
                      <a:pt x="100" y="19"/>
                      <a:pt x="100" y="19"/>
                    </a:cubicBezTo>
                    <a:cubicBezTo>
                      <a:pt x="92" y="20"/>
                      <a:pt x="88" y="16"/>
                      <a:pt x="79" y="16"/>
                    </a:cubicBezTo>
                    <a:cubicBezTo>
                      <a:pt x="70" y="16"/>
                      <a:pt x="59" y="17"/>
                      <a:pt x="47" y="20"/>
                    </a:cubicBezTo>
                    <a:cubicBezTo>
                      <a:pt x="35" y="23"/>
                      <a:pt x="38" y="23"/>
                      <a:pt x="21" y="23"/>
                    </a:cubicBezTo>
                    <a:cubicBezTo>
                      <a:pt x="15" y="23"/>
                      <a:pt x="8" y="23"/>
                      <a:pt x="1" y="24"/>
                    </a:cubicBezTo>
                    <a:cubicBezTo>
                      <a:pt x="1" y="24"/>
                      <a:pt x="1" y="25"/>
                      <a:pt x="1" y="25"/>
                    </a:cubicBezTo>
                    <a:cubicBezTo>
                      <a:pt x="0" y="28"/>
                      <a:pt x="14" y="28"/>
                      <a:pt x="15" y="30"/>
                    </a:cubicBezTo>
                    <a:cubicBezTo>
                      <a:pt x="16" y="33"/>
                      <a:pt x="3" y="38"/>
                      <a:pt x="5" y="40"/>
                    </a:cubicBezTo>
                    <a:cubicBezTo>
                      <a:pt x="14" y="38"/>
                      <a:pt x="31" y="33"/>
                      <a:pt x="47" y="31"/>
                    </a:cubicBezTo>
                    <a:cubicBezTo>
                      <a:pt x="61" y="30"/>
                      <a:pt x="74" y="34"/>
                      <a:pt x="78" y="33"/>
                    </a:cubicBezTo>
                    <a:cubicBezTo>
                      <a:pt x="88" y="32"/>
                      <a:pt x="98" y="37"/>
                      <a:pt x="101" y="38"/>
                    </a:cubicBezTo>
                    <a:cubicBezTo>
                      <a:pt x="102" y="40"/>
                      <a:pt x="104" y="41"/>
                      <a:pt x="105" y="40"/>
                    </a:cubicBezTo>
                    <a:cubicBezTo>
                      <a:pt x="106" y="40"/>
                      <a:pt x="107" y="40"/>
                      <a:pt x="108" y="40"/>
                    </a:cubicBezTo>
                    <a:cubicBezTo>
                      <a:pt x="108" y="40"/>
                      <a:pt x="109" y="40"/>
                      <a:pt x="109" y="41"/>
                    </a:cubicBezTo>
                    <a:cubicBezTo>
                      <a:pt x="110" y="41"/>
                      <a:pt x="110" y="41"/>
                      <a:pt x="110" y="42"/>
                    </a:cubicBezTo>
                    <a:cubicBezTo>
                      <a:pt x="111" y="44"/>
                      <a:pt x="108" y="49"/>
                      <a:pt x="112" y="49"/>
                    </a:cubicBezTo>
                    <a:cubicBezTo>
                      <a:pt x="114" y="49"/>
                      <a:pt x="116" y="48"/>
                      <a:pt x="118" y="47"/>
                    </a:cubicBezTo>
                    <a:cubicBezTo>
                      <a:pt x="119" y="48"/>
                      <a:pt x="120" y="49"/>
                      <a:pt x="121" y="50"/>
                    </a:cubicBezTo>
                    <a:cubicBezTo>
                      <a:pt x="121" y="52"/>
                      <a:pt x="119" y="54"/>
                      <a:pt x="121" y="55"/>
                    </a:cubicBezTo>
                    <a:cubicBezTo>
                      <a:pt x="123" y="57"/>
                      <a:pt x="125" y="56"/>
                      <a:pt x="127" y="55"/>
                    </a:cubicBezTo>
                    <a:cubicBezTo>
                      <a:pt x="128" y="56"/>
                      <a:pt x="129" y="58"/>
                      <a:pt x="131" y="59"/>
                    </a:cubicBezTo>
                    <a:cubicBezTo>
                      <a:pt x="130" y="60"/>
                      <a:pt x="129" y="61"/>
                      <a:pt x="129" y="62"/>
                    </a:cubicBezTo>
                    <a:cubicBezTo>
                      <a:pt x="130" y="65"/>
                      <a:pt x="132" y="64"/>
                      <a:pt x="134" y="62"/>
                    </a:cubicBezTo>
                    <a:cubicBezTo>
                      <a:pt x="134" y="62"/>
                      <a:pt x="135" y="63"/>
                      <a:pt x="135" y="63"/>
                    </a:cubicBezTo>
                    <a:cubicBezTo>
                      <a:pt x="135" y="63"/>
                      <a:pt x="135" y="63"/>
                      <a:pt x="135" y="63"/>
                    </a:cubicBezTo>
                    <a:cubicBezTo>
                      <a:pt x="133" y="65"/>
                      <a:pt x="134" y="68"/>
                      <a:pt x="136" y="69"/>
                    </a:cubicBezTo>
                    <a:cubicBezTo>
                      <a:pt x="137" y="70"/>
                      <a:pt x="138" y="70"/>
                      <a:pt x="138" y="70"/>
                    </a:cubicBezTo>
                    <a:cubicBezTo>
                      <a:pt x="139" y="70"/>
                      <a:pt x="139" y="71"/>
                      <a:pt x="140" y="72"/>
                    </a:cubicBezTo>
                    <a:cubicBezTo>
                      <a:pt x="141" y="74"/>
                      <a:pt x="141" y="74"/>
                      <a:pt x="142" y="74"/>
                    </a:cubicBezTo>
                    <a:cubicBezTo>
                      <a:pt x="141" y="76"/>
                      <a:pt x="141" y="77"/>
                      <a:pt x="143" y="79"/>
                    </a:cubicBezTo>
                    <a:cubicBezTo>
                      <a:pt x="144" y="81"/>
                      <a:pt x="146" y="83"/>
                      <a:pt x="148" y="83"/>
                    </a:cubicBezTo>
                    <a:cubicBezTo>
                      <a:pt x="149" y="85"/>
                      <a:pt x="150" y="87"/>
                      <a:pt x="152" y="88"/>
                    </a:cubicBezTo>
                    <a:cubicBezTo>
                      <a:pt x="152" y="89"/>
                      <a:pt x="151" y="89"/>
                      <a:pt x="151" y="89"/>
                    </a:cubicBezTo>
                    <a:cubicBezTo>
                      <a:pt x="150" y="91"/>
                      <a:pt x="152" y="94"/>
                      <a:pt x="153" y="95"/>
                    </a:cubicBezTo>
                    <a:cubicBezTo>
                      <a:pt x="154" y="96"/>
                      <a:pt x="156" y="98"/>
                      <a:pt x="157" y="98"/>
                    </a:cubicBezTo>
                    <a:cubicBezTo>
                      <a:pt x="159" y="99"/>
                      <a:pt x="159" y="98"/>
                      <a:pt x="160" y="97"/>
                    </a:cubicBezTo>
                    <a:cubicBezTo>
                      <a:pt x="161" y="99"/>
                      <a:pt x="162" y="100"/>
                      <a:pt x="163" y="102"/>
                    </a:cubicBezTo>
                    <a:cubicBezTo>
                      <a:pt x="161" y="103"/>
                      <a:pt x="158" y="105"/>
                      <a:pt x="158" y="106"/>
                    </a:cubicBezTo>
                    <a:cubicBezTo>
                      <a:pt x="158" y="108"/>
                      <a:pt x="161" y="112"/>
                      <a:pt x="162" y="111"/>
                    </a:cubicBezTo>
                    <a:cubicBezTo>
                      <a:pt x="169" y="111"/>
                      <a:pt x="164" y="119"/>
                      <a:pt x="165" y="122"/>
                    </a:cubicBezTo>
                    <a:cubicBezTo>
                      <a:pt x="165" y="124"/>
                      <a:pt x="166" y="127"/>
                      <a:pt x="168" y="127"/>
                    </a:cubicBezTo>
                    <a:cubicBezTo>
                      <a:pt x="170" y="129"/>
                      <a:pt x="168" y="128"/>
                      <a:pt x="170" y="127"/>
                    </a:cubicBezTo>
                    <a:cubicBezTo>
                      <a:pt x="171" y="127"/>
                      <a:pt x="174" y="129"/>
                      <a:pt x="174" y="131"/>
                    </a:cubicBezTo>
                    <a:cubicBezTo>
                      <a:pt x="175" y="132"/>
                      <a:pt x="174" y="135"/>
                      <a:pt x="173" y="136"/>
                    </a:cubicBezTo>
                    <a:cubicBezTo>
                      <a:pt x="170" y="137"/>
                      <a:pt x="168" y="138"/>
                      <a:pt x="168" y="141"/>
                    </a:cubicBezTo>
                    <a:cubicBezTo>
                      <a:pt x="169" y="143"/>
                      <a:pt x="169" y="149"/>
                      <a:pt x="173" y="149"/>
                    </a:cubicBezTo>
                    <a:cubicBezTo>
                      <a:pt x="174" y="149"/>
                      <a:pt x="175" y="149"/>
                      <a:pt x="175" y="148"/>
                    </a:cubicBezTo>
                    <a:cubicBezTo>
                      <a:pt x="176" y="147"/>
                      <a:pt x="179" y="148"/>
                      <a:pt x="179" y="150"/>
                    </a:cubicBezTo>
                    <a:cubicBezTo>
                      <a:pt x="179" y="151"/>
                      <a:pt x="179" y="153"/>
                      <a:pt x="180" y="155"/>
                    </a:cubicBezTo>
                    <a:cubicBezTo>
                      <a:pt x="179" y="155"/>
                      <a:pt x="178" y="156"/>
                      <a:pt x="178" y="158"/>
                    </a:cubicBezTo>
                    <a:cubicBezTo>
                      <a:pt x="177" y="160"/>
                      <a:pt x="176" y="166"/>
                      <a:pt x="177" y="168"/>
                    </a:cubicBezTo>
                    <a:cubicBezTo>
                      <a:pt x="178" y="169"/>
                      <a:pt x="178" y="169"/>
                      <a:pt x="179" y="170"/>
                    </a:cubicBezTo>
                    <a:cubicBezTo>
                      <a:pt x="179" y="170"/>
                      <a:pt x="179" y="170"/>
                      <a:pt x="179" y="170"/>
                    </a:cubicBezTo>
                    <a:cubicBezTo>
                      <a:pt x="182" y="171"/>
                      <a:pt x="185" y="173"/>
                      <a:pt x="185" y="175"/>
                    </a:cubicBezTo>
                    <a:cubicBezTo>
                      <a:pt x="186" y="178"/>
                      <a:pt x="184" y="180"/>
                      <a:pt x="184" y="182"/>
                    </a:cubicBezTo>
                    <a:cubicBezTo>
                      <a:pt x="185" y="186"/>
                      <a:pt x="192" y="187"/>
                      <a:pt x="194" y="190"/>
                    </a:cubicBezTo>
                    <a:cubicBezTo>
                      <a:pt x="194" y="192"/>
                      <a:pt x="193" y="194"/>
                      <a:pt x="191" y="196"/>
                    </a:cubicBezTo>
                    <a:cubicBezTo>
                      <a:pt x="191" y="197"/>
                      <a:pt x="191" y="198"/>
                      <a:pt x="191" y="198"/>
                    </a:cubicBezTo>
                    <a:cubicBezTo>
                      <a:pt x="190" y="202"/>
                      <a:pt x="197" y="200"/>
                      <a:pt x="197" y="203"/>
                    </a:cubicBezTo>
                    <a:cubicBezTo>
                      <a:pt x="198" y="205"/>
                      <a:pt x="196" y="207"/>
                      <a:pt x="196" y="208"/>
                    </a:cubicBezTo>
                    <a:cubicBezTo>
                      <a:pt x="197" y="210"/>
                      <a:pt x="203" y="211"/>
                      <a:pt x="203" y="213"/>
                    </a:cubicBezTo>
                    <a:cubicBezTo>
                      <a:pt x="204" y="214"/>
                      <a:pt x="203" y="215"/>
                      <a:pt x="203" y="217"/>
                    </a:cubicBezTo>
                    <a:cubicBezTo>
                      <a:pt x="201" y="217"/>
                      <a:pt x="201" y="217"/>
                      <a:pt x="201" y="220"/>
                    </a:cubicBezTo>
                    <a:cubicBezTo>
                      <a:pt x="201" y="224"/>
                      <a:pt x="200" y="226"/>
                      <a:pt x="203" y="228"/>
                    </a:cubicBezTo>
                    <a:cubicBezTo>
                      <a:pt x="205" y="231"/>
                      <a:pt x="206" y="232"/>
                      <a:pt x="207" y="237"/>
                    </a:cubicBezTo>
                    <a:cubicBezTo>
                      <a:pt x="208" y="241"/>
                      <a:pt x="204" y="241"/>
                      <a:pt x="205" y="245"/>
                    </a:cubicBezTo>
                    <a:cubicBezTo>
                      <a:pt x="205" y="248"/>
                      <a:pt x="207" y="248"/>
                      <a:pt x="209" y="251"/>
                    </a:cubicBezTo>
                    <a:cubicBezTo>
                      <a:pt x="210" y="253"/>
                      <a:pt x="207" y="254"/>
                      <a:pt x="208" y="257"/>
                    </a:cubicBezTo>
                    <a:cubicBezTo>
                      <a:pt x="209" y="260"/>
                      <a:pt x="211" y="261"/>
                      <a:pt x="212" y="265"/>
                    </a:cubicBezTo>
                    <a:cubicBezTo>
                      <a:pt x="212" y="269"/>
                      <a:pt x="209" y="267"/>
                      <a:pt x="210" y="271"/>
                    </a:cubicBezTo>
                    <a:cubicBezTo>
                      <a:pt x="210" y="274"/>
                      <a:pt x="214" y="274"/>
                      <a:pt x="215" y="277"/>
                    </a:cubicBezTo>
                    <a:cubicBezTo>
                      <a:pt x="215" y="278"/>
                      <a:pt x="212" y="279"/>
                      <a:pt x="213" y="282"/>
                    </a:cubicBezTo>
                    <a:cubicBezTo>
                      <a:pt x="213" y="285"/>
                      <a:pt x="211" y="289"/>
                      <a:pt x="213" y="294"/>
                    </a:cubicBezTo>
                    <a:cubicBezTo>
                      <a:pt x="215" y="299"/>
                      <a:pt x="214" y="301"/>
                      <a:pt x="214" y="306"/>
                    </a:cubicBezTo>
                    <a:cubicBezTo>
                      <a:pt x="214" y="313"/>
                      <a:pt x="216" y="310"/>
                      <a:pt x="215" y="317"/>
                    </a:cubicBezTo>
                    <a:cubicBezTo>
                      <a:pt x="215" y="323"/>
                      <a:pt x="215" y="327"/>
                      <a:pt x="213" y="328"/>
                    </a:cubicBezTo>
                    <a:cubicBezTo>
                      <a:pt x="211" y="329"/>
                      <a:pt x="211" y="333"/>
                      <a:pt x="212" y="337"/>
                    </a:cubicBezTo>
                    <a:cubicBezTo>
                      <a:pt x="212" y="340"/>
                      <a:pt x="212" y="338"/>
                      <a:pt x="211" y="341"/>
                    </a:cubicBezTo>
                    <a:cubicBezTo>
                      <a:pt x="211" y="345"/>
                      <a:pt x="208" y="344"/>
                      <a:pt x="209" y="349"/>
                    </a:cubicBezTo>
                    <a:cubicBezTo>
                      <a:pt x="211" y="353"/>
                      <a:pt x="209" y="355"/>
                      <a:pt x="209" y="360"/>
                    </a:cubicBezTo>
                    <a:cubicBezTo>
                      <a:pt x="209" y="364"/>
                      <a:pt x="207" y="365"/>
                      <a:pt x="208" y="369"/>
                    </a:cubicBezTo>
                    <a:cubicBezTo>
                      <a:pt x="209" y="374"/>
                      <a:pt x="209" y="379"/>
                      <a:pt x="211" y="383"/>
                    </a:cubicBezTo>
                    <a:cubicBezTo>
                      <a:pt x="213" y="386"/>
                      <a:pt x="211" y="389"/>
                      <a:pt x="214" y="393"/>
                    </a:cubicBezTo>
                    <a:cubicBezTo>
                      <a:pt x="217" y="397"/>
                      <a:pt x="217" y="401"/>
                      <a:pt x="217" y="404"/>
                    </a:cubicBezTo>
                    <a:cubicBezTo>
                      <a:pt x="221" y="412"/>
                      <a:pt x="214" y="434"/>
                      <a:pt x="197" y="441"/>
                    </a:cubicBezTo>
                    <a:cubicBezTo>
                      <a:pt x="199" y="441"/>
                      <a:pt x="186" y="449"/>
                      <a:pt x="187" y="449"/>
                    </a:cubicBezTo>
                    <a:cubicBezTo>
                      <a:pt x="195" y="450"/>
                      <a:pt x="214" y="446"/>
                      <a:pt x="224" y="440"/>
                    </a:cubicBezTo>
                    <a:cubicBezTo>
                      <a:pt x="229" y="438"/>
                      <a:pt x="232" y="434"/>
                      <a:pt x="235" y="430"/>
                    </a:cubicBezTo>
                    <a:cubicBezTo>
                      <a:pt x="228" y="421"/>
                      <a:pt x="226" y="410"/>
                      <a:pt x="228" y="404"/>
                    </a:cubicBezTo>
                    <a:cubicBezTo>
                      <a:pt x="228" y="401"/>
                      <a:pt x="228" y="397"/>
                      <a:pt x="232" y="393"/>
                    </a:cubicBezTo>
                    <a:cubicBezTo>
                      <a:pt x="235" y="389"/>
                      <a:pt x="233" y="386"/>
                      <a:pt x="235" y="383"/>
                    </a:cubicBezTo>
                    <a:cubicBezTo>
                      <a:pt x="237" y="379"/>
                      <a:pt x="235" y="376"/>
                      <a:pt x="235" y="372"/>
                    </a:cubicBezTo>
                    <a:cubicBezTo>
                      <a:pt x="236" y="367"/>
                      <a:pt x="235" y="363"/>
                      <a:pt x="235" y="359"/>
                    </a:cubicBezTo>
                    <a:cubicBezTo>
                      <a:pt x="235" y="354"/>
                      <a:pt x="235" y="353"/>
                      <a:pt x="236" y="349"/>
                    </a:cubicBezTo>
                    <a:cubicBezTo>
                      <a:pt x="238" y="344"/>
                      <a:pt x="235" y="345"/>
                      <a:pt x="234" y="341"/>
                    </a:cubicBezTo>
                    <a:cubicBezTo>
                      <a:pt x="234" y="338"/>
                      <a:pt x="231" y="339"/>
                      <a:pt x="232" y="336"/>
                    </a:cubicBezTo>
                    <a:cubicBezTo>
                      <a:pt x="232" y="336"/>
                      <a:pt x="232" y="335"/>
                      <a:pt x="232" y="335"/>
                    </a:cubicBezTo>
                    <a:cubicBezTo>
                      <a:pt x="232" y="335"/>
                      <a:pt x="232" y="335"/>
                      <a:pt x="232" y="334"/>
                    </a:cubicBezTo>
                    <a:cubicBezTo>
                      <a:pt x="222" y="317"/>
                      <a:pt x="223" y="304"/>
                      <a:pt x="224" y="285"/>
                    </a:cubicBezTo>
                    <a:cubicBezTo>
                      <a:pt x="225" y="267"/>
                      <a:pt x="224" y="246"/>
                      <a:pt x="222" y="228"/>
                    </a:cubicBezTo>
                    <a:cubicBezTo>
                      <a:pt x="220" y="209"/>
                      <a:pt x="211" y="196"/>
                      <a:pt x="206" y="177"/>
                    </a:cubicBezTo>
                    <a:cubicBezTo>
                      <a:pt x="202" y="162"/>
                      <a:pt x="195" y="151"/>
                      <a:pt x="193" y="134"/>
                    </a:cubicBezTo>
                    <a:cubicBezTo>
                      <a:pt x="191" y="126"/>
                      <a:pt x="185" y="109"/>
                      <a:pt x="183" y="100"/>
                    </a:cubicBezTo>
                    <a:cubicBezTo>
                      <a:pt x="180" y="91"/>
                      <a:pt x="165" y="77"/>
                      <a:pt x="163" y="68"/>
                    </a:cubicBezTo>
                    <a:cubicBezTo>
                      <a:pt x="157" y="55"/>
                      <a:pt x="153" y="43"/>
                      <a:pt x="160" y="35"/>
                    </a:cubicBezTo>
                    <a:cubicBezTo>
                      <a:pt x="175" y="20"/>
                      <a:pt x="214" y="18"/>
                      <a:pt x="223" y="17"/>
                    </a:cubicBezTo>
                    <a:cubicBezTo>
                      <a:pt x="241" y="17"/>
                      <a:pt x="279" y="19"/>
                      <a:pt x="296" y="22"/>
                    </a:cubicBezTo>
                    <a:cubicBezTo>
                      <a:pt x="315" y="25"/>
                      <a:pt x="327" y="28"/>
                      <a:pt x="346" y="26"/>
                    </a:cubicBezTo>
                    <a:cubicBezTo>
                      <a:pt x="355" y="25"/>
                      <a:pt x="366" y="23"/>
                      <a:pt x="374" y="20"/>
                    </a:cubicBezTo>
                    <a:close/>
                  </a:path>
                </a:pathLst>
              </a:custGeom>
              <a:solidFill>
                <a:srgbClr val="7D003B"/>
              </a:solidFill>
              <a:ln w="9525">
                <a:noFill/>
                <a:round/>
                <a:headEnd/>
                <a:tailEnd/>
              </a:ln>
            </p:spPr>
            <p:txBody>
              <a:bodyPr/>
              <a:lstStyle/>
              <a:p>
                <a:endParaRPr lang="fr-FR"/>
              </a:p>
            </p:txBody>
          </p:sp>
          <p:sp>
            <p:nvSpPr>
              <p:cNvPr id="434" name="Freeform 33"/>
              <p:cNvSpPr>
                <a:spLocks/>
              </p:cNvSpPr>
              <p:nvPr/>
            </p:nvSpPr>
            <p:spPr bwMode="auto">
              <a:xfrm>
                <a:off x="2872" y="2648"/>
                <a:ext cx="168" cy="75"/>
              </a:xfrm>
              <a:custGeom>
                <a:avLst/>
                <a:gdLst/>
                <a:ahLst/>
                <a:cxnLst>
                  <a:cxn ang="0">
                    <a:pos x="67" y="21"/>
                  </a:cxn>
                  <a:cxn ang="0">
                    <a:pos x="66" y="20"/>
                  </a:cxn>
                  <a:cxn ang="0">
                    <a:pos x="63" y="21"/>
                  </a:cxn>
                  <a:cxn ang="0">
                    <a:pos x="64" y="21"/>
                  </a:cxn>
                  <a:cxn ang="0">
                    <a:pos x="41" y="23"/>
                  </a:cxn>
                  <a:cxn ang="0">
                    <a:pos x="10" y="0"/>
                  </a:cxn>
                  <a:cxn ang="0">
                    <a:pos x="0" y="22"/>
                  </a:cxn>
                  <a:cxn ang="0">
                    <a:pos x="24" y="24"/>
                  </a:cxn>
                  <a:cxn ang="0">
                    <a:pos x="58" y="26"/>
                  </a:cxn>
                  <a:cxn ang="0">
                    <a:pos x="69" y="30"/>
                  </a:cxn>
                  <a:cxn ang="0">
                    <a:pos x="70" y="25"/>
                  </a:cxn>
                  <a:cxn ang="0">
                    <a:pos x="67" y="21"/>
                  </a:cxn>
                </a:cxnLst>
                <a:rect l="0" t="0" r="r" b="b"/>
                <a:pathLst>
                  <a:path w="70" h="31">
                    <a:moveTo>
                      <a:pt x="67" y="21"/>
                    </a:moveTo>
                    <a:cubicBezTo>
                      <a:pt x="67" y="21"/>
                      <a:pt x="67" y="21"/>
                      <a:pt x="66" y="20"/>
                    </a:cubicBezTo>
                    <a:cubicBezTo>
                      <a:pt x="65" y="21"/>
                      <a:pt x="63" y="21"/>
                      <a:pt x="63" y="21"/>
                    </a:cubicBezTo>
                    <a:cubicBezTo>
                      <a:pt x="63" y="21"/>
                      <a:pt x="64" y="21"/>
                      <a:pt x="64" y="21"/>
                    </a:cubicBezTo>
                    <a:cubicBezTo>
                      <a:pt x="57" y="23"/>
                      <a:pt x="49" y="23"/>
                      <a:pt x="41" y="23"/>
                    </a:cubicBezTo>
                    <a:cubicBezTo>
                      <a:pt x="25" y="23"/>
                      <a:pt x="15" y="11"/>
                      <a:pt x="10" y="0"/>
                    </a:cubicBezTo>
                    <a:cubicBezTo>
                      <a:pt x="0" y="22"/>
                      <a:pt x="0" y="22"/>
                      <a:pt x="0" y="22"/>
                    </a:cubicBezTo>
                    <a:cubicBezTo>
                      <a:pt x="6" y="18"/>
                      <a:pt x="13" y="20"/>
                      <a:pt x="24" y="24"/>
                    </a:cubicBezTo>
                    <a:cubicBezTo>
                      <a:pt x="36" y="28"/>
                      <a:pt x="51" y="28"/>
                      <a:pt x="58" y="26"/>
                    </a:cubicBezTo>
                    <a:cubicBezTo>
                      <a:pt x="66" y="25"/>
                      <a:pt x="68" y="29"/>
                      <a:pt x="69" y="30"/>
                    </a:cubicBezTo>
                    <a:cubicBezTo>
                      <a:pt x="70" y="31"/>
                      <a:pt x="70" y="25"/>
                      <a:pt x="70" y="25"/>
                    </a:cubicBezTo>
                    <a:lnTo>
                      <a:pt x="67" y="21"/>
                    </a:lnTo>
                    <a:close/>
                  </a:path>
                </a:pathLst>
              </a:custGeom>
              <a:solidFill>
                <a:srgbClr val="7D003B"/>
              </a:solidFill>
              <a:ln w="9525">
                <a:noFill/>
                <a:round/>
                <a:headEnd/>
                <a:tailEnd/>
              </a:ln>
            </p:spPr>
            <p:txBody>
              <a:bodyPr/>
              <a:lstStyle/>
              <a:p>
                <a:endParaRPr lang="fr-FR"/>
              </a:p>
            </p:txBody>
          </p:sp>
          <p:sp>
            <p:nvSpPr>
              <p:cNvPr id="435" name="Freeform 34"/>
              <p:cNvSpPr>
                <a:spLocks/>
              </p:cNvSpPr>
              <p:nvPr/>
            </p:nvSpPr>
            <p:spPr bwMode="auto">
              <a:xfrm>
                <a:off x="2845" y="1662"/>
                <a:ext cx="675" cy="897"/>
              </a:xfrm>
              <a:custGeom>
                <a:avLst/>
                <a:gdLst/>
                <a:ahLst/>
                <a:cxnLst>
                  <a:cxn ang="0">
                    <a:pos x="280" y="45"/>
                  </a:cxn>
                  <a:cxn ang="0">
                    <a:pos x="265" y="20"/>
                  </a:cxn>
                  <a:cxn ang="0">
                    <a:pos x="199" y="2"/>
                  </a:cxn>
                  <a:cxn ang="0">
                    <a:pos x="167" y="3"/>
                  </a:cxn>
                  <a:cxn ang="0">
                    <a:pos x="115" y="28"/>
                  </a:cxn>
                  <a:cxn ang="0">
                    <a:pos x="92" y="55"/>
                  </a:cxn>
                  <a:cxn ang="0">
                    <a:pos x="78" y="75"/>
                  </a:cxn>
                  <a:cxn ang="0">
                    <a:pos x="59" y="106"/>
                  </a:cxn>
                  <a:cxn ang="0">
                    <a:pos x="51" y="139"/>
                  </a:cxn>
                  <a:cxn ang="0">
                    <a:pos x="44" y="162"/>
                  </a:cxn>
                  <a:cxn ang="0">
                    <a:pos x="37" y="186"/>
                  </a:cxn>
                  <a:cxn ang="0">
                    <a:pos x="28" y="215"/>
                  </a:cxn>
                  <a:cxn ang="0">
                    <a:pos x="12" y="216"/>
                  </a:cxn>
                  <a:cxn ang="0">
                    <a:pos x="4" y="254"/>
                  </a:cxn>
                  <a:cxn ang="0">
                    <a:pos x="2" y="261"/>
                  </a:cxn>
                  <a:cxn ang="0">
                    <a:pos x="5" y="271"/>
                  </a:cxn>
                  <a:cxn ang="0">
                    <a:pos x="6" y="295"/>
                  </a:cxn>
                  <a:cxn ang="0">
                    <a:pos x="5" y="317"/>
                  </a:cxn>
                  <a:cxn ang="0">
                    <a:pos x="3" y="330"/>
                  </a:cxn>
                  <a:cxn ang="0">
                    <a:pos x="1" y="349"/>
                  </a:cxn>
                  <a:cxn ang="0">
                    <a:pos x="15" y="367"/>
                  </a:cxn>
                  <a:cxn ang="0">
                    <a:pos x="27" y="372"/>
                  </a:cxn>
                  <a:cxn ang="0">
                    <a:pos x="27" y="348"/>
                  </a:cxn>
                  <a:cxn ang="0">
                    <a:pos x="26" y="330"/>
                  </a:cxn>
                  <a:cxn ang="0">
                    <a:pos x="24" y="317"/>
                  </a:cxn>
                  <a:cxn ang="0">
                    <a:pos x="23" y="295"/>
                  </a:cxn>
                  <a:cxn ang="0">
                    <a:pos x="24" y="285"/>
                  </a:cxn>
                  <a:cxn ang="0">
                    <a:pos x="26" y="267"/>
                  </a:cxn>
                  <a:cxn ang="0">
                    <a:pos x="27" y="246"/>
                  </a:cxn>
                  <a:cxn ang="0">
                    <a:pos x="32" y="230"/>
                  </a:cxn>
                  <a:cxn ang="0">
                    <a:pos x="40" y="207"/>
                  </a:cxn>
                  <a:cxn ang="0">
                    <a:pos x="46" y="191"/>
                  </a:cxn>
                  <a:cxn ang="0">
                    <a:pos x="51" y="170"/>
                  </a:cxn>
                  <a:cxn ang="0">
                    <a:pos x="59" y="159"/>
                  </a:cxn>
                  <a:cxn ang="0">
                    <a:pos x="60" y="147"/>
                  </a:cxn>
                  <a:cxn ang="0">
                    <a:pos x="59" y="139"/>
                  </a:cxn>
                  <a:cxn ang="0">
                    <a:pos x="66" y="131"/>
                  </a:cxn>
                  <a:cxn ang="0">
                    <a:pos x="68" y="116"/>
                  </a:cxn>
                  <a:cxn ang="0">
                    <a:pos x="73" y="100"/>
                  </a:cxn>
                  <a:cxn ang="0">
                    <a:pos x="82" y="83"/>
                  </a:cxn>
                  <a:cxn ang="0">
                    <a:pos x="92" y="68"/>
                  </a:cxn>
                  <a:cxn ang="0">
                    <a:pos x="101" y="54"/>
                  </a:cxn>
                  <a:cxn ang="0">
                    <a:pos x="107" y="48"/>
                  </a:cxn>
                  <a:cxn ang="0">
                    <a:pos x="117" y="44"/>
                  </a:cxn>
                  <a:cxn ang="0">
                    <a:pos x="120" y="36"/>
                  </a:cxn>
                  <a:cxn ang="0">
                    <a:pos x="128" y="31"/>
                  </a:cxn>
                  <a:cxn ang="0">
                    <a:pos x="130" y="29"/>
                  </a:cxn>
                  <a:cxn ang="0">
                    <a:pos x="137" y="27"/>
                  </a:cxn>
                  <a:cxn ang="0">
                    <a:pos x="183" y="17"/>
                  </a:cxn>
                  <a:cxn ang="0">
                    <a:pos x="265" y="38"/>
                  </a:cxn>
                </a:cxnLst>
                <a:rect l="0" t="0" r="r" b="b"/>
                <a:pathLst>
                  <a:path w="280" h="372">
                    <a:moveTo>
                      <a:pt x="265" y="38"/>
                    </a:moveTo>
                    <a:cubicBezTo>
                      <a:pt x="270" y="41"/>
                      <a:pt x="275" y="43"/>
                      <a:pt x="280" y="45"/>
                    </a:cubicBezTo>
                    <a:cubicBezTo>
                      <a:pt x="278" y="41"/>
                      <a:pt x="242" y="23"/>
                      <a:pt x="240" y="19"/>
                    </a:cubicBezTo>
                    <a:cubicBezTo>
                      <a:pt x="238" y="14"/>
                      <a:pt x="268" y="24"/>
                      <a:pt x="265" y="20"/>
                    </a:cubicBezTo>
                    <a:cubicBezTo>
                      <a:pt x="256" y="17"/>
                      <a:pt x="247" y="13"/>
                      <a:pt x="239" y="11"/>
                    </a:cubicBezTo>
                    <a:cubicBezTo>
                      <a:pt x="221" y="7"/>
                      <a:pt x="216" y="4"/>
                      <a:pt x="199" y="2"/>
                    </a:cubicBezTo>
                    <a:cubicBezTo>
                      <a:pt x="182" y="0"/>
                      <a:pt x="180" y="7"/>
                      <a:pt x="168" y="3"/>
                    </a:cubicBezTo>
                    <a:cubicBezTo>
                      <a:pt x="168" y="3"/>
                      <a:pt x="168" y="3"/>
                      <a:pt x="167" y="3"/>
                    </a:cubicBezTo>
                    <a:cubicBezTo>
                      <a:pt x="160" y="5"/>
                      <a:pt x="153" y="8"/>
                      <a:pt x="146" y="12"/>
                    </a:cubicBezTo>
                    <a:cubicBezTo>
                      <a:pt x="135" y="18"/>
                      <a:pt x="124" y="21"/>
                      <a:pt x="115" y="28"/>
                    </a:cubicBezTo>
                    <a:cubicBezTo>
                      <a:pt x="109" y="33"/>
                      <a:pt x="106" y="40"/>
                      <a:pt x="101" y="44"/>
                    </a:cubicBezTo>
                    <a:cubicBezTo>
                      <a:pt x="96" y="48"/>
                      <a:pt x="96" y="51"/>
                      <a:pt x="92" y="55"/>
                    </a:cubicBezTo>
                    <a:cubicBezTo>
                      <a:pt x="89" y="59"/>
                      <a:pt x="84" y="60"/>
                      <a:pt x="82" y="65"/>
                    </a:cubicBezTo>
                    <a:cubicBezTo>
                      <a:pt x="80" y="69"/>
                      <a:pt x="79" y="72"/>
                      <a:pt x="78" y="75"/>
                    </a:cubicBezTo>
                    <a:cubicBezTo>
                      <a:pt x="76" y="80"/>
                      <a:pt x="72" y="86"/>
                      <a:pt x="69" y="91"/>
                    </a:cubicBezTo>
                    <a:cubicBezTo>
                      <a:pt x="66" y="97"/>
                      <a:pt x="61" y="101"/>
                      <a:pt x="59" y="106"/>
                    </a:cubicBezTo>
                    <a:cubicBezTo>
                      <a:pt x="57" y="112"/>
                      <a:pt x="59" y="119"/>
                      <a:pt x="58" y="124"/>
                    </a:cubicBezTo>
                    <a:cubicBezTo>
                      <a:pt x="57" y="129"/>
                      <a:pt x="52" y="133"/>
                      <a:pt x="51" y="139"/>
                    </a:cubicBezTo>
                    <a:cubicBezTo>
                      <a:pt x="50" y="145"/>
                      <a:pt x="51" y="150"/>
                      <a:pt x="49" y="155"/>
                    </a:cubicBezTo>
                    <a:cubicBezTo>
                      <a:pt x="48" y="158"/>
                      <a:pt x="45" y="159"/>
                      <a:pt x="44" y="162"/>
                    </a:cubicBezTo>
                    <a:cubicBezTo>
                      <a:pt x="43" y="164"/>
                      <a:pt x="44" y="167"/>
                      <a:pt x="43" y="170"/>
                    </a:cubicBezTo>
                    <a:cubicBezTo>
                      <a:pt x="43" y="175"/>
                      <a:pt x="39" y="180"/>
                      <a:pt x="37" y="186"/>
                    </a:cubicBezTo>
                    <a:cubicBezTo>
                      <a:pt x="36" y="191"/>
                      <a:pt x="37" y="197"/>
                      <a:pt x="35" y="202"/>
                    </a:cubicBezTo>
                    <a:cubicBezTo>
                      <a:pt x="33" y="207"/>
                      <a:pt x="30" y="211"/>
                      <a:pt x="28" y="215"/>
                    </a:cubicBezTo>
                    <a:cubicBezTo>
                      <a:pt x="26" y="219"/>
                      <a:pt x="27" y="230"/>
                      <a:pt x="20" y="230"/>
                    </a:cubicBezTo>
                    <a:cubicBezTo>
                      <a:pt x="14" y="231"/>
                      <a:pt x="14" y="221"/>
                      <a:pt x="12" y="216"/>
                    </a:cubicBezTo>
                    <a:cubicBezTo>
                      <a:pt x="4" y="253"/>
                      <a:pt x="4" y="253"/>
                      <a:pt x="4" y="253"/>
                    </a:cubicBezTo>
                    <a:cubicBezTo>
                      <a:pt x="4" y="253"/>
                      <a:pt x="4" y="254"/>
                      <a:pt x="4" y="254"/>
                    </a:cubicBezTo>
                    <a:cubicBezTo>
                      <a:pt x="4" y="256"/>
                      <a:pt x="4" y="256"/>
                      <a:pt x="3" y="257"/>
                    </a:cubicBezTo>
                    <a:cubicBezTo>
                      <a:pt x="2" y="261"/>
                      <a:pt x="2" y="261"/>
                      <a:pt x="2" y="261"/>
                    </a:cubicBezTo>
                    <a:cubicBezTo>
                      <a:pt x="3" y="263"/>
                      <a:pt x="7" y="263"/>
                      <a:pt x="7" y="266"/>
                    </a:cubicBezTo>
                    <a:cubicBezTo>
                      <a:pt x="7" y="267"/>
                      <a:pt x="4" y="268"/>
                      <a:pt x="5" y="271"/>
                    </a:cubicBezTo>
                    <a:cubicBezTo>
                      <a:pt x="5" y="274"/>
                      <a:pt x="3" y="278"/>
                      <a:pt x="5" y="283"/>
                    </a:cubicBezTo>
                    <a:cubicBezTo>
                      <a:pt x="7" y="288"/>
                      <a:pt x="6" y="290"/>
                      <a:pt x="6" y="295"/>
                    </a:cubicBezTo>
                    <a:cubicBezTo>
                      <a:pt x="6" y="302"/>
                      <a:pt x="8" y="299"/>
                      <a:pt x="7" y="306"/>
                    </a:cubicBezTo>
                    <a:cubicBezTo>
                      <a:pt x="7" y="312"/>
                      <a:pt x="7" y="316"/>
                      <a:pt x="5" y="317"/>
                    </a:cubicBezTo>
                    <a:cubicBezTo>
                      <a:pt x="3" y="318"/>
                      <a:pt x="3" y="322"/>
                      <a:pt x="4" y="326"/>
                    </a:cubicBezTo>
                    <a:cubicBezTo>
                      <a:pt x="4" y="329"/>
                      <a:pt x="4" y="327"/>
                      <a:pt x="3" y="330"/>
                    </a:cubicBezTo>
                    <a:cubicBezTo>
                      <a:pt x="3" y="334"/>
                      <a:pt x="0" y="333"/>
                      <a:pt x="1" y="338"/>
                    </a:cubicBezTo>
                    <a:cubicBezTo>
                      <a:pt x="3" y="342"/>
                      <a:pt x="1" y="344"/>
                      <a:pt x="1" y="349"/>
                    </a:cubicBezTo>
                    <a:cubicBezTo>
                      <a:pt x="1" y="349"/>
                      <a:pt x="1" y="349"/>
                      <a:pt x="1" y="349"/>
                    </a:cubicBezTo>
                    <a:cubicBezTo>
                      <a:pt x="4" y="357"/>
                      <a:pt x="9" y="363"/>
                      <a:pt x="15" y="367"/>
                    </a:cubicBezTo>
                    <a:cubicBezTo>
                      <a:pt x="18" y="369"/>
                      <a:pt x="22" y="371"/>
                      <a:pt x="27" y="372"/>
                    </a:cubicBezTo>
                    <a:cubicBezTo>
                      <a:pt x="27" y="372"/>
                      <a:pt x="27" y="372"/>
                      <a:pt x="27" y="372"/>
                    </a:cubicBezTo>
                    <a:cubicBezTo>
                      <a:pt x="29" y="368"/>
                      <a:pt x="27" y="365"/>
                      <a:pt x="27" y="361"/>
                    </a:cubicBezTo>
                    <a:cubicBezTo>
                      <a:pt x="28" y="356"/>
                      <a:pt x="27" y="352"/>
                      <a:pt x="27" y="348"/>
                    </a:cubicBezTo>
                    <a:cubicBezTo>
                      <a:pt x="27" y="343"/>
                      <a:pt x="27" y="342"/>
                      <a:pt x="28" y="338"/>
                    </a:cubicBezTo>
                    <a:cubicBezTo>
                      <a:pt x="30" y="333"/>
                      <a:pt x="27" y="334"/>
                      <a:pt x="26" y="330"/>
                    </a:cubicBezTo>
                    <a:cubicBezTo>
                      <a:pt x="26" y="327"/>
                      <a:pt x="23" y="328"/>
                      <a:pt x="24" y="325"/>
                    </a:cubicBezTo>
                    <a:cubicBezTo>
                      <a:pt x="25" y="322"/>
                      <a:pt x="26" y="318"/>
                      <a:pt x="24" y="317"/>
                    </a:cubicBezTo>
                    <a:cubicBezTo>
                      <a:pt x="22" y="316"/>
                      <a:pt x="23" y="312"/>
                      <a:pt x="22" y="306"/>
                    </a:cubicBezTo>
                    <a:cubicBezTo>
                      <a:pt x="22" y="299"/>
                      <a:pt x="24" y="302"/>
                      <a:pt x="23" y="295"/>
                    </a:cubicBezTo>
                    <a:cubicBezTo>
                      <a:pt x="23" y="290"/>
                      <a:pt x="22" y="288"/>
                      <a:pt x="24" y="283"/>
                    </a:cubicBezTo>
                    <a:cubicBezTo>
                      <a:pt x="24" y="285"/>
                      <a:pt x="24" y="285"/>
                      <a:pt x="24" y="285"/>
                    </a:cubicBezTo>
                    <a:cubicBezTo>
                      <a:pt x="25" y="282"/>
                      <a:pt x="27" y="282"/>
                      <a:pt x="27" y="278"/>
                    </a:cubicBezTo>
                    <a:cubicBezTo>
                      <a:pt x="28" y="275"/>
                      <a:pt x="26" y="270"/>
                      <a:pt x="26" y="267"/>
                    </a:cubicBezTo>
                    <a:cubicBezTo>
                      <a:pt x="26" y="264"/>
                      <a:pt x="28" y="260"/>
                      <a:pt x="28" y="256"/>
                    </a:cubicBezTo>
                    <a:cubicBezTo>
                      <a:pt x="28" y="252"/>
                      <a:pt x="25" y="250"/>
                      <a:pt x="27" y="246"/>
                    </a:cubicBezTo>
                    <a:cubicBezTo>
                      <a:pt x="28" y="243"/>
                      <a:pt x="33" y="243"/>
                      <a:pt x="34" y="239"/>
                    </a:cubicBezTo>
                    <a:cubicBezTo>
                      <a:pt x="34" y="234"/>
                      <a:pt x="31" y="234"/>
                      <a:pt x="32" y="230"/>
                    </a:cubicBezTo>
                    <a:cubicBezTo>
                      <a:pt x="33" y="226"/>
                      <a:pt x="38" y="223"/>
                      <a:pt x="39" y="221"/>
                    </a:cubicBezTo>
                    <a:cubicBezTo>
                      <a:pt x="41" y="218"/>
                      <a:pt x="40" y="211"/>
                      <a:pt x="40" y="207"/>
                    </a:cubicBezTo>
                    <a:cubicBezTo>
                      <a:pt x="41" y="203"/>
                      <a:pt x="43" y="205"/>
                      <a:pt x="46" y="202"/>
                    </a:cubicBezTo>
                    <a:cubicBezTo>
                      <a:pt x="49" y="198"/>
                      <a:pt x="46" y="195"/>
                      <a:pt x="46" y="191"/>
                    </a:cubicBezTo>
                    <a:cubicBezTo>
                      <a:pt x="45" y="187"/>
                      <a:pt x="49" y="186"/>
                      <a:pt x="50" y="182"/>
                    </a:cubicBezTo>
                    <a:cubicBezTo>
                      <a:pt x="51" y="178"/>
                      <a:pt x="51" y="176"/>
                      <a:pt x="51" y="170"/>
                    </a:cubicBezTo>
                    <a:cubicBezTo>
                      <a:pt x="51" y="165"/>
                      <a:pt x="57" y="164"/>
                      <a:pt x="59" y="159"/>
                    </a:cubicBezTo>
                    <a:cubicBezTo>
                      <a:pt x="59" y="159"/>
                      <a:pt x="59" y="159"/>
                      <a:pt x="59" y="159"/>
                    </a:cubicBezTo>
                    <a:cubicBezTo>
                      <a:pt x="60" y="158"/>
                      <a:pt x="60" y="158"/>
                      <a:pt x="61" y="157"/>
                    </a:cubicBezTo>
                    <a:cubicBezTo>
                      <a:pt x="62" y="155"/>
                      <a:pt x="61" y="149"/>
                      <a:pt x="60" y="147"/>
                    </a:cubicBezTo>
                    <a:cubicBezTo>
                      <a:pt x="60" y="145"/>
                      <a:pt x="59" y="144"/>
                      <a:pt x="58" y="144"/>
                    </a:cubicBezTo>
                    <a:cubicBezTo>
                      <a:pt x="58" y="142"/>
                      <a:pt x="59" y="140"/>
                      <a:pt x="59" y="139"/>
                    </a:cubicBezTo>
                    <a:cubicBezTo>
                      <a:pt x="59" y="137"/>
                      <a:pt x="64" y="138"/>
                      <a:pt x="65" y="139"/>
                    </a:cubicBezTo>
                    <a:cubicBezTo>
                      <a:pt x="68" y="139"/>
                      <a:pt x="63" y="133"/>
                      <a:pt x="66" y="131"/>
                    </a:cubicBezTo>
                    <a:cubicBezTo>
                      <a:pt x="67" y="129"/>
                      <a:pt x="69" y="131"/>
                      <a:pt x="71" y="127"/>
                    </a:cubicBezTo>
                    <a:cubicBezTo>
                      <a:pt x="73" y="124"/>
                      <a:pt x="68" y="120"/>
                      <a:pt x="68" y="116"/>
                    </a:cubicBezTo>
                    <a:cubicBezTo>
                      <a:pt x="69" y="112"/>
                      <a:pt x="74" y="113"/>
                      <a:pt x="75" y="109"/>
                    </a:cubicBezTo>
                    <a:cubicBezTo>
                      <a:pt x="76" y="105"/>
                      <a:pt x="72" y="102"/>
                      <a:pt x="73" y="100"/>
                    </a:cubicBezTo>
                    <a:cubicBezTo>
                      <a:pt x="74" y="97"/>
                      <a:pt x="80" y="99"/>
                      <a:pt x="81" y="94"/>
                    </a:cubicBezTo>
                    <a:cubicBezTo>
                      <a:pt x="83" y="89"/>
                      <a:pt x="80" y="88"/>
                      <a:pt x="82" y="83"/>
                    </a:cubicBezTo>
                    <a:cubicBezTo>
                      <a:pt x="84" y="79"/>
                      <a:pt x="87" y="83"/>
                      <a:pt x="90" y="79"/>
                    </a:cubicBezTo>
                    <a:cubicBezTo>
                      <a:pt x="92" y="75"/>
                      <a:pt x="91" y="72"/>
                      <a:pt x="92" y="68"/>
                    </a:cubicBezTo>
                    <a:cubicBezTo>
                      <a:pt x="92" y="64"/>
                      <a:pt x="97" y="65"/>
                      <a:pt x="99" y="62"/>
                    </a:cubicBezTo>
                    <a:cubicBezTo>
                      <a:pt x="100" y="59"/>
                      <a:pt x="99" y="56"/>
                      <a:pt x="101" y="54"/>
                    </a:cubicBezTo>
                    <a:cubicBezTo>
                      <a:pt x="102" y="51"/>
                      <a:pt x="106" y="55"/>
                      <a:pt x="109" y="51"/>
                    </a:cubicBezTo>
                    <a:cubicBezTo>
                      <a:pt x="109" y="50"/>
                      <a:pt x="108" y="49"/>
                      <a:pt x="107" y="48"/>
                    </a:cubicBezTo>
                    <a:cubicBezTo>
                      <a:pt x="109" y="47"/>
                      <a:pt x="110" y="45"/>
                      <a:pt x="111" y="44"/>
                    </a:cubicBezTo>
                    <a:cubicBezTo>
                      <a:pt x="113" y="45"/>
                      <a:pt x="115" y="46"/>
                      <a:pt x="117" y="44"/>
                    </a:cubicBezTo>
                    <a:cubicBezTo>
                      <a:pt x="119" y="43"/>
                      <a:pt x="117" y="41"/>
                      <a:pt x="117" y="39"/>
                    </a:cubicBezTo>
                    <a:cubicBezTo>
                      <a:pt x="118" y="38"/>
                      <a:pt x="119" y="37"/>
                      <a:pt x="120" y="36"/>
                    </a:cubicBezTo>
                    <a:cubicBezTo>
                      <a:pt x="122" y="37"/>
                      <a:pt x="124" y="38"/>
                      <a:pt x="125" y="38"/>
                    </a:cubicBezTo>
                    <a:cubicBezTo>
                      <a:pt x="130" y="38"/>
                      <a:pt x="127" y="33"/>
                      <a:pt x="128" y="31"/>
                    </a:cubicBezTo>
                    <a:cubicBezTo>
                      <a:pt x="128" y="30"/>
                      <a:pt x="128" y="30"/>
                      <a:pt x="128" y="30"/>
                    </a:cubicBezTo>
                    <a:cubicBezTo>
                      <a:pt x="129" y="29"/>
                      <a:pt x="129" y="29"/>
                      <a:pt x="130" y="29"/>
                    </a:cubicBezTo>
                    <a:cubicBezTo>
                      <a:pt x="131" y="29"/>
                      <a:pt x="132" y="29"/>
                      <a:pt x="133" y="29"/>
                    </a:cubicBezTo>
                    <a:cubicBezTo>
                      <a:pt x="134" y="30"/>
                      <a:pt x="135" y="29"/>
                      <a:pt x="137" y="27"/>
                    </a:cubicBezTo>
                    <a:cubicBezTo>
                      <a:pt x="146" y="24"/>
                      <a:pt x="147" y="20"/>
                      <a:pt x="156" y="20"/>
                    </a:cubicBezTo>
                    <a:cubicBezTo>
                      <a:pt x="165" y="20"/>
                      <a:pt x="171" y="14"/>
                      <a:pt x="183" y="17"/>
                    </a:cubicBezTo>
                    <a:cubicBezTo>
                      <a:pt x="195" y="20"/>
                      <a:pt x="204" y="19"/>
                      <a:pt x="225" y="21"/>
                    </a:cubicBezTo>
                    <a:cubicBezTo>
                      <a:pt x="243" y="25"/>
                      <a:pt x="256" y="34"/>
                      <a:pt x="265" y="38"/>
                    </a:cubicBezTo>
                    <a:close/>
                  </a:path>
                </a:pathLst>
              </a:custGeom>
              <a:solidFill>
                <a:srgbClr val="7D003B"/>
              </a:solidFill>
              <a:ln w="9525">
                <a:noFill/>
                <a:round/>
                <a:headEnd/>
                <a:tailEnd/>
              </a:ln>
            </p:spPr>
            <p:txBody>
              <a:bodyPr/>
              <a:lstStyle/>
              <a:p>
                <a:endParaRPr lang="fr-FR"/>
              </a:p>
            </p:txBody>
          </p:sp>
          <p:sp>
            <p:nvSpPr>
              <p:cNvPr id="436" name="Freeform 35"/>
              <p:cNvSpPr>
                <a:spLocks/>
              </p:cNvSpPr>
              <p:nvPr/>
            </p:nvSpPr>
            <p:spPr bwMode="auto">
              <a:xfrm>
                <a:off x="2946" y="1771"/>
                <a:ext cx="140" cy="301"/>
              </a:xfrm>
              <a:custGeom>
                <a:avLst/>
                <a:gdLst/>
                <a:ahLst/>
                <a:cxnLst>
                  <a:cxn ang="0">
                    <a:pos x="58" y="0"/>
                  </a:cxn>
                  <a:cxn ang="0">
                    <a:pos x="47" y="13"/>
                  </a:cxn>
                  <a:cxn ang="0">
                    <a:pos x="38" y="25"/>
                  </a:cxn>
                  <a:cxn ang="0">
                    <a:pos x="29" y="43"/>
                  </a:cxn>
                  <a:cxn ang="0">
                    <a:pos x="19" y="63"/>
                  </a:cxn>
                  <a:cxn ang="0">
                    <a:pos x="15" y="81"/>
                  </a:cxn>
                  <a:cxn ang="0">
                    <a:pos x="10" y="97"/>
                  </a:cxn>
                  <a:cxn ang="0">
                    <a:pos x="6" y="112"/>
                  </a:cxn>
                  <a:cxn ang="0">
                    <a:pos x="1" y="125"/>
                  </a:cxn>
                  <a:cxn ang="0">
                    <a:pos x="5" y="110"/>
                  </a:cxn>
                  <a:cxn ang="0">
                    <a:pos x="9" y="90"/>
                  </a:cxn>
                  <a:cxn ang="0">
                    <a:pos x="13" y="75"/>
                  </a:cxn>
                  <a:cxn ang="0">
                    <a:pos x="16" y="55"/>
                  </a:cxn>
                  <a:cxn ang="0">
                    <a:pos x="26" y="39"/>
                  </a:cxn>
                  <a:cxn ang="0">
                    <a:pos x="35" y="21"/>
                  </a:cxn>
                  <a:cxn ang="0">
                    <a:pos x="47" y="11"/>
                  </a:cxn>
                  <a:cxn ang="0">
                    <a:pos x="58" y="0"/>
                  </a:cxn>
                </a:cxnLst>
                <a:rect l="0" t="0" r="r" b="b"/>
                <a:pathLst>
                  <a:path w="58" h="125">
                    <a:moveTo>
                      <a:pt x="58" y="0"/>
                    </a:moveTo>
                    <a:cubicBezTo>
                      <a:pt x="55" y="4"/>
                      <a:pt x="51" y="10"/>
                      <a:pt x="47" y="13"/>
                    </a:cubicBezTo>
                    <a:cubicBezTo>
                      <a:pt x="43" y="15"/>
                      <a:pt x="39" y="19"/>
                      <a:pt x="38" y="25"/>
                    </a:cubicBezTo>
                    <a:cubicBezTo>
                      <a:pt x="36" y="30"/>
                      <a:pt x="31" y="40"/>
                      <a:pt x="29" y="43"/>
                    </a:cubicBezTo>
                    <a:cubicBezTo>
                      <a:pt x="26" y="47"/>
                      <a:pt x="20" y="54"/>
                      <a:pt x="19" y="63"/>
                    </a:cubicBezTo>
                    <a:cubicBezTo>
                      <a:pt x="18" y="71"/>
                      <a:pt x="17" y="76"/>
                      <a:pt x="15" y="81"/>
                    </a:cubicBezTo>
                    <a:cubicBezTo>
                      <a:pt x="12" y="86"/>
                      <a:pt x="10" y="93"/>
                      <a:pt x="10" y="97"/>
                    </a:cubicBezTo>
                    <a:cubicBezTo>
                      <a:pt x="9" y="100"/>
                      <a:pt x="8" y="108"/>
                      <a:pt x="6" y="112"/>
                    </a:cubicBezTo>
                    <a:cubicBezTo>
                      <a:pt x="3" y="115"/>
                      <a:pt x="2" y="119"/>
                      <a:pt x="1" y="125"/>
                    </a:cubicBezTo>
                    <a:cubicBezTo>
                      <a:pt x="0" y="121"/>
                      <a:pt x="3" y="114"/>
                      <a:pt x="5" y="110"/>
                    </a:cubicBezTo>
                    <a:cubicBezTo>
                      <a:pt x="6" y="106"/>
                      <a:pt x="8" y="96"/>
                      <a:pt x="9" y="90"/>
                    </a:cubicBezTo>
                    <a:cubicBezTo>
                      <a:pt x="9" y="84"/>
                      <a:pt x="12" y="80"/>
                      <a:pt x="13" y="75"/>
                    </a:cubicBezTo>
                    <a:cubicBezTo>
                      <a:pt x="15" y="70"/>
                      <a:pt x="14" y="61"/>
                      <a:pt x="16" y="55"/>
                    </a:cubicBezTo>
                    <a:cubicBezTo>
                      <a:pt x="18" y="49"/>
                      <a:pt x="22" y="44"/>
                      <a:pt x="26" y="39"/>
                    </a:cubicBezTo>
                    <a:cubicBezTo>
                      <a:pt x="30" y="35"/>
                      <a:pt x="33" y="27"/>
                      <a:pt x="35" y="21"/>
                    </a:cubicBezTo>
                    <a:cubicBezTo>
                      <a:pt x="38" y="15"/>
                      <a:pt x="44" y="12"/>
                      <a:pt x="47" y="11"/>
                    </a:cubicBezTo>
                    <a:cubicBezTo>
                      <a:pt x="50" y="9"/>
                      <a:pt x="56" y="3"/>
                      <a:pt x="58" y="0"/>
                    </a:cubicBezTo>
                    <a:close/>
                  </a:path>
                </a:pathLst>
              </a:custGeom>
              <a:solidFill>
                <a:srgbClr val="FFFFFF"/>
              </a:solidFill>
              <a:ln w="9525">
                <a:noFill/>
                <a:round/>
                <a:headEnd/>
                <a:tailEnd/>
              </a:ln>
            </p:spPr>
            <p:txBody>
              <a:bodyPr/>
              <a:lstStyle/>
              <a:p>
                <a:endParaRPr lang="fr-FR"/>
              </a:p>
            </p:txBody>
          </p:sp>
          <p:sp>
            <p:nvSpPr>
              <p:cNvPr id="437" name="Freeform 36"/>
              <p:cNvSpPr>
                <a:spLocks noEditPoints="1"/>
              </p:cNvSpPr>
              <p:nvPr/>
            </p:nvSpPr>
            <p:spPr bwMode="auto">
              <a:xfrm>
                <a:off x="1514" y="1650"/>
                <a:ext cx="2734" cy="429"/>
              </a:xfrm>
              <a:custGeom>
                <a:avLst/>
                <a:gdLst/>
                <a:ahLst/>
                <a:cxnLst>
                  <a:cxn ang="0">
                    <a:pos x="34" y="63"/>
                  </a:cxn>
                  <a:cxn ang="0">
                    <a:pos x="346" y="28"/>
                  </a:cxn>
                  <a:cxn ang="0">
                    <a:pos x="248" y="43"/>
                  </a:cxn>
                  <a:cxn ang="0">
                    <a:pos x="135" y="39"/>
                  </a:cxn>
                  <a:cxn ang="0">
                    <a:pos x="34" y="64"/>
                  </a:cxn>
                  <a:cxn ang="0">
                    <a:pos x="75" y="127"/>
                  </a:cxn>
                  <a:cxn ang="0">
                    <a:pos x="61" y="142"/>
                  </a:cxn>
                  <a:cxn ang="0">
                    <a:pos x="53" y="149"/>
                  </a:cxn>
                  <a:cxn ang="0">
                    <a:pos x="43" y="148"/>
                  </a:cxn>
                  <a:cxn ang="0">
                    <a:pos x="26" y="29"/>
                  </a:cxn>
                  <a:cxn ang="0">
                    <a:pos x="151" y="23"/>
                  </a:cxn>
                  <a:cxn ang="0">
                    <a:pos x="274" y="40"/>
                  </a:cxn>
                  <a:cxn ang="0">
                    <a:pos x="320" y="32"/>
                  </a:cxn>
                  <a:cxn ang="0">
                    <a:pos x="366" y="17"/>
                  </a:cxn>
                  <a:cxn ang="0">
                    <a:pos x="275" y="34"/>
                  </a:cxn>
                  <a:cxn ang="0">
                    <a:pos x="150" y="17"/>
                  </a:cxn>
                  <a:cxn ang="0">
                    <a:pos x="22" y="25"/>
                  </a:cxn>
                  <a:cxn ang="0">
                    <a:pos x="59" y="178"/>
                  </a:cxn>
                  <a:cxn ang="0">
                    <a:pos x="65" y="156"/>
                  </a:cxn>
                  <a:cxn ang="0">
                    <a:pos x="67" y="151"/>
                  </a:cxn>
                  <a:cxn ang="0">
                    <a:pos x="67" y="141"/>
                  </a:cxn>
                  <a:cxn ang="0">
                    <a:pos x="75" y="137"/>
                  </a:cxn>
                  <a:cxn ang="0">
                    <a:pos x="40" y="64"/>
                  </a:cxn>
                  <a:cxn ang="0">
                    <a:pos x="135" y="42"/>
                  </a:cxn>
                  <a:cxn ang="0">
                    <a:pos x="243" y="46"/>
                  </a:cxn>
                  <a:cxn ang="0">
                    <a:pos x="346" y="34"/>
                  </a:cxn>
                  <a:cxn ang="0">
                    <a:pos x="359" y="25"/>
                  </a:cxn>
                  <a:cxn ang="0">
                    <a:pos x="1010" y="11"/>
                  </a:cxn>
                  <a:cxn ang="0">
                    <a:pos x="893" y="25"/>
                  </a:cxn>
                  <a:cxn ang="0">
                    <a:pos x="793" y="23"/>
                  </a:cxn>
                  <a:cxn ang="0">
                    <a:pos x="886" y="33"/>
                  </a:cxn>
                  <a:cxn ang="0">
                    <a:pos x="942" y="14"/>
                  </a:cxn>
                  <a:cxn ang="0">
                    <a:pos x="1010" y="17"/>
                  </a:cxn>
                  <a:cxn ang="0">
                    <a:pos x="1130" y="76"/>
                  </a:cxn>
                  <a:cxn ang="0">
                    <a:pos x="1081" y="148"/>
                  </a:cxn>
                  <a:cxn ang="0">
                    <a:pos x="1077" y="141"/>
                  </a:cxn>
                  <a:cxn ang="0">
                    <a:pos x="1072" y="130"/>
                  </a:cxn>
                  <a:cxn ang="0">
                    <a:pos x="1070" y="121"/>
                  </a:cxn>
                  <a:cxn ang="0">
                    <a:pos x="1087" y="37"/>
                  </a:cxn>
                  <a:cxn ang="0">
                    <a:pos x="987" y="28"/>
                  </a:cxn>
                  <a:cxn ang="0">
                    <a:pos x="886" y="37"/>
                  </a:cxn>
                  <a:cxn ang="0">
                    <a:pos x="820" y="38"/>
                  </a:cxn>
                  <a:cxn ang="0">
                    <a:pos x="794" y="31"/>
                  </a:cxn>
                  <a:cxn ang="0">
                    <a:pos x="888" y="43"/>
                  </a:cxn>
                  <a:cxn ang="0">
                    <a:pos x="1001" y="36"/>
                  </a:cxn>
                  <a:cxn ang="0">
                    <a:pos x="1094" y="64"/>
                  </a:cxn>
                  <a:cxn ang="0">
                    <a:pos x="1057" y="130"/>
                  </a:cxn>
                  <a:cxn ang="0">
                    <a:pos x="1063" y="136"/>
                  </a:cxn>
                  <a:cxn ang="0">
                    <a:pos x="1069" y="146"/>
                  </a:cxn>
                  <a:cxn ang="0">
                    <a:pos x="1080" y="157"/>
                  </a:cxn>
                  <a:cxn ang="0">
                    <a:pos x="1075" y="178"/>
                  </a:cxn>
                  <a:cxn ang="0">
                    <a:pos x="1094" y="152"/>
                  </a:cxn>
                  <a:cxn ang="0">
                    <a:pos x="1100" y="63"/>
                  </a:cxn>
                  <a:cxn ang="0">
                    <a:pos x="1100" y="63"/>
                  </a:cxn>
                </a:cxnLst>
                <a:rect l="0" t="0" r="r" b="b"/>
                <a:pathLst>
                  <a:path w="1134" h="178">
                    <a:moveTo>
                      <a:pt x="34" y="64"/>
                    </a:moveTo>
                    <a:cubicBezTo>
                      <a:pt x="34" y="64"/>
                      <a:pt x="34" y="64"/>
                      <a:pt x="34" y="64"/>
                    </a:cubicBezTo>
                    <a:cubicBezTo>
                      <a:pt x="34" y="64"/>
                      <a:pt x="34" y="64"/>
                      <a:pt x="34" y="63"/>
                    </a:cubicBezTo>
                    <a:cubicBezTo>
                      <a:pt x="34" y="64"/>
                      <a:pt x="34" y="64"/>
                      <a:pt x="34" y="64"/>
                    </a:cubicBezTo>
                    <a:close/>
                    <a:moveTo>
                      <a:pt x="359" y="25"/>
                    </a:moveTo>
                    <a:cubicBezTo>
                      <a:pt x="353" y="27"/>
                      <a:pt x="348" y="28"/>
                      <a:pt x="346" y="28"/>
                    </a:cubicBezTo>
                    <a:cubicBezTo>
                      <a:pt x="334" y="29"/>
                      <a:pt x="323" y="34"/>
                      <a:pt x="314" y="38"/>
                    </a:cubicBezTo>
                    <a:cubicBezTo>
                      <a:pt x="303" y="43"/>
                      <a:pt x="293" y="48"/>
                      <a:pt x="278" y="48"/>
                    </a:cubicBezTo>
                    <a:cubicBezTo>
                      <a:pt x="265" y="49"/>
                      <a:pt x="259" y="48"/>
                      <a:pt x="248" y="43"/>
                    </a:cubicBezTo>
                    <a:cubicBezTo>
                      <a:pt x="236" y="39"/>
                      <a:pt x="221" y="34"/>
                      <a:pt x="202" y="32"/>
                    </a:cubicBezTo>
                    <a:cubicBezTo>
                      <a:pt x="175" y="30"/>
                      <a:pt x="162" y="33"/>
                      <a:pt x="150" y="36"/>
                    </a:cubicBezTo>
                    <a:cubicBezTo>
                      <a:pt x="145" y="37"/>
                      <a:pt x="140" y="38"/>
                      <a:pt x="135" y="39"/>
                    </a:cubicBezTo>
                    <a:cubicBezTo>
                      <a:pt x="118" y="40"/>
                      <a:pt x="109" y="40"/>
                      <a:pt x="88" y="35"/>
                    </a:cubicBezTo>
                    <a:cubicBezTo>
                      <a:pt x="72" y="32"/>
                      <a:pt x="58" y="33"/>
                      <a:pt x="47" y="41"/>
                    </a:cubicBezTo>
                    <a:cubicBezTo>
                      <a:pt x="40" y="47"/>
                      <a:pt x="35" y="55"/>
                      <a:pt x="34" y="64"/>
                    </a:cubicBezTo>
                    <a:cubicBezTo>
                      <a:pt x="34" y="66"/>
                      <a:pt x="34" y="68"/>
                      <a:pt x="34" y="70"/>
                    </a:cubicBezTo>
                    <a:cubicBezTo>
                      <a:pt x="34" y="89"/>
                      <a:pt x="49" y="116"/>
                      <a:pt x="71" y="126"/>
                    </a:cubicBezTo>
                    <a:cubicBezTo>
                      <a:pt x="73" y="126"/>
                      <a:pt x="74" y="127"/>
                      <a:pt x="75" y="127"/>
                    </a:cubicBezTo>
                    <a:cubicBezTo>
                      <a:pt x="73" y="129"/>
                      <a:pt x="71" y="131"/>
                      <a:pt x="70" y="134"/>
                    </a:cubicBezTo>
                    <a:cubicBezTo>
                      <a:pt x="66" y="134"/>
                      <a:pt x="63" y="136"/>
                      <a:pt x="62" y="139"/>
                    </a:cubicBezTo>
                    <a:cubicBezTo>
                      <a:pt x="62" y="140"/>
                      <a:pt x="61" y="141"/>
                      <a:pt x="61" y="142"/>
                    </a:cubicBezTo>
                    <a:cubicBezTo>
                      <a:pt x="60" y="141"/>
                      <a:pt x="59" y="141"/>
                      <a:pt x="58" y="142"/>
                    </a:cubicBezTo>
                    <a:cubicBezTo>
                      <a:pt x="54" y="146"/>
                      <a:pt x="54" y="146"/>
                      <a:pt x="54" y="146"/>
                    </a:cubicBezTo>
                    <a:cubicBezTo>
                      <a:pt x="53" y="147"/>
                      <a:pt x="53" y="148"/>
                      <a:pt x="53" y="149"/>
                    </a:cubicBezTo>
                    <a:cubicBezTo>
                      <a:pt x="53" y="152"/>
                      <a:pt x="55" y="155"/>
                      <a:pt x="58" y="158"/>
                    </a:cubicBezTo>
                    <a:cubicBezTo>
                      <a:pt x="57" y="158"/>
                      <a:pt x="57" y="159"/>
                      <a:pt x="57" y="160"/>
                    </a:cubicBezTo>
                    <a:cubicBezTo>
                      <a:pt x="53" y="156"/>
                      <a:pt x="49" y="152"/>
                      <a:pt x="43" y="148"/>
                    </a:cubicBezTo>
                    <a:cubicBezTo>
                      <a:pt x="21" y="129"/>
                      <a:pt x="8" y="104"/>
                      <a:pt x="7" y="79"/>
                    </a:cubicBezTo>
                    <a:cubicBezTo>
                      <a:pt x="7" y="78"/>
                      <a:pt x="6" y="77"/>
                      <a:pt x="6" y="76"/>
                    </a:cubicBezTo>
                    <a:cubicBezTo>
                      <a:pt x="6" y="58"/>
                      <a:pt x="13" y="42"/>
                      <a:pt x="26" y="29"/>
                    </a:cubicBezTo>
                    <a:cubicBezTo>
                      <a:pt x="48" y="7"/>
                      <a:pt x="78" y="14"/>
                      <a:pt x="103" y="20"/>
                    </a:cubicBezTo>
                    <a:cubicBezTo>
                      <a:pt x="113" y="22"/>
                      <a:pt x="120" y="24"/>
                      <a:pt x="127" y="24"/>
                    </a:cubicBezTo>
                    <a:cubicBezTo>
                      <a:pt x="135" y="24"/>
                      <a:pt x="143" y="23"/>
                      <a:pt x="151" y="23"/>
                    </a:cubicBezTo>
                    <a:cubicBezTo>
                      <a:pt x="164" y="21"/>
                      <a:pt x="177" y="20"/>
                      <a:pt x="195" y="21"/>
                    </a:cubicBezTo>
                    <a:cubicBezTo>
                      <a:pt x="210" y="23"/>
                      <a:pt x="223" y="27"/>
                      <a:pt x="236" y="31"/>
                    </a:cubicBezTo>
                    <a:cubicBezTo>
                      <a:pt x="248" y="34"/>
                      <a:pt x="260" y="38"/>
                      <a:pt x="274" y="40"/>
                    </a:cubicBezTo>
                    <a:cubicBezTo>
                      <a:pt x="274" y="40"/>
                      <a:pt x="275" y="40"/>
                      <a:pt x="275" y="40"/>
                    </a:cubicBezTo>
                    <a:cubicBezTo>
                      <a:pt x="286" y="40"/>
                      <a:pt x="286" y="40"/>
                      <a:pt x="286" y="40"/>
                    </a:cubicBezTo>
                    <a:cubicBezTo>
                      <a:pt x="297" y="40"/>
                      <a:pt x="308" y="40"/>
                      <a:pt x="320" y="32"/>
                    </a:cubicBezTo>
                    <a:cubicBezTo>
                      <a:pt x="333" y="24"/>
                      <a:pt x="350" y="23"/>
                      <a:pt x="365" y="23"/>
                    </a:cubicBezTo>
                    <a:cubicBezTo>
                      <a:pt x="366" y="23"/>
                      <a:pt x="366" y="23"/>
                      <a:pt x="366" y="23"/>
                    </a:cubicBezTo>
                    <a:cubicBezTo>
                      <a:pt x="366" y="21"/>
                      <a:pt x="366" y="19"/>
                      <a:pt x="366" y="17"/>
                    </a:cubicBezTo>
                    <a:cubicBezTo>
                      <a:pt x="366" y="17"/>
                      <a:pt x="366" y="17"/>
                      <a:pt x="365" y="17"/>
                    </a:cubicBezTo>
                    <a:cubicBezTo>
                      <a:pt x="348" y="17"/>
                      <a:pt x="330" y="18"/>
                      <a:pt x="316" y="27"/>
                    </a:cubicBezTo>
                    <a:cubicBezTo>
                      <a:pt x="302" y="36"/>
                      <a:pt x="290" y="33"/>
                      <a:pt x="275" y="34"/>
                    </a:cubicBezTo>
                    <a:cubicBezTo>
                      <a:pt x="261" y="32"/>
                      <a:pt x="249" y="29"/>
                      <a:pt x="238" y="25"/>
                    </a:cubicBezTo>
                    <a:cubicBezTo>
                      <a:pt x="224" y="21"/>
                      <a:pt x="211" y="17"/>
                      <a:pt x="195" y="15"/>
                    </a:cubicBezTo>
                    <a:cubicBezTo>
                      <a:pt x="177" y="14"/>
                      <a:pt x="163" y="15"/>
                      <a:pt x="150" y="17"/>
                    </a:cubicBezTo>
                    <a:cubicBezTo>
                      <a:pt x="142" y="17"/>
                      <a:pt x="135" y="18"/>
                      <a:pt x="127" y="18"/>
                    </a:cubicBezTo>
                    <a:cubicBezTo>
                      <a:pt x="121" y="18"/>
                      <a:pt x="114" y="16"/>
                      <a:pt x="104" y="14"/>
                    </a:cubicBezTo>
                    <a:cubicBezTo>
                      <a:pt x="80" y="8"/>
                      <a:pt x="46" y="0"/>
                      <a:pt x="22" y="25"/>
                    </a:cubicBezTo>
                    <a:cubicBezTo>
                      <a:pt x="7" y="39"/>
                      <a:pt x="0" y="59"/>
                      <a:pt x="1" y="80"/>
                    </a:cubicBezTo>
                    <a:cubicBezTo>
                      <a:pt x="2" y="106"/>
                      <a:pt x="16" y="132"/>
                      <a:pt x="40" y="152"/>
                    </a:cubicBezTo>
                    <a:cubicBezTo>
                      <a:pt x="50" y="160"/>
                      <a:pt x="57" y="169"/>
                      <a:pt x="59" y="178"/>
                    </a:cubicBezTo>
                    <a:cubicBezTo>
                      <a:pt x="59" y="178"/>
                      <a:pt x="59" y="178"/>
                      <a:pt x="59" y="178"/>
                    </a:cubicBezTo>
                    <a:cubicBezTo>
                      <a:pt x="60" y="170"/>
                      <a:pt x="62" y="162"/>
                      <a:pt x="66" y="154"/>
                    </a:cubicBezTo>
                    <a:cubicBezTo>
                      <a:pt x="65" y="155"/>
                      <a:pt x="65" y="155"/>
                      <a:pt x="65" y="156"/>
                    </a:cubicBezTo>
                    <a:cubicBezTo>
                      <a:pt x="61" y="152"/>
                      <a:pt x="59" y="150"/>
                      <a:pt x="59" y="148"/>
                    </a:cubicBezTo>
                    <a:cubicBezTo>
                      <a:pt x="60" y="146"/>
                      <a:pt x="65" y="151"/>
                      <a:pt x="68" y="150"/>
                    </a:cubicBezTo>
                    <a:cubicBezTo>
                      <a:pt x="68" y="150"/>
                      <a:pt x="68" y="150"/>
                      <a:pt x="67" y="151"/>
                    </a:cubicBezTo>
                    <a:cubicBezTo>
                      <a:pt x="68" y="149"/>
                      <a:pt x="69" y="148"/>
                      <a:pt x="69" y="147"/>
                    </a:cubicBezTo>
                    <a:cubicBezTo>
                      <a:pt x="69" y="147"/>
                      <a:pt x="69" y="147"/>
                      <a:pt x="69" y="147"/>
                    </a:cubicBezTo>
                    <a:cubicBezTo>
                      <a:pt x="69" y="145"/>
                      <a:pt x="67" y="143"/>
                      <a:pt x="67" y="141"/>
                    </a:cubicBezTo>
                    <a:cubicBezTo>
                      <a:pt x="68" y="139"/>
                      <a:pt x="70" y="139"/>
                      <a:pt x="73" y="140"/>
                    </a:cubicBezTo>
                    <a:cubicBezTo>
                      <a:pt x="73" y="140"/>
                      <a:pt x="73" y="140"/>
                      <a:pt x="73" y="140"/>
                    </a:cubicBezTo>
                    <a:cubicBezTo>
                      <a:pt x="73" y="139"/>
                      <a:pt x="74" y="138"/>
                      <a:pt x="75" y="137"/>
                    </a:cubicBezTo>
                    <a:cubicBezTo>
                      <a:pt x="79" y="129"/>
                      <a:pt x="87" y="126"/>
                      <a:pt x="97" y="124"/>
                    </a:cubicBezTo>
                    <a:cubicBezTo>
                      <a:pt x="91" y="125"/>
                      <a:pt x="83" y="124"/>
                      <a:pt x="74" y="120"/>
                    </a:cubicBezTo>
                    <a:cubicBezTo>
                      <a:pt x="50" y="111"/>
                      <a:pt x="37" y="80"/>
                      <a:pt x="40" y="64"/>
                    </a:cubicBezTo>
                    <a:cubicBezTo>
                      <a:pt x="40" y="57"/>
                      <a:pt x="44" y="49"/>
                      <a:pt x="50" y="44"/>
                    </a:cubicBezTo>
                    <a:cubicBezTo>
                      <a:pt x="59" y="37"/>
                      <a:pt x="72" y="35"/>
                      <a:pt x="86" y="38"/>
                    </a:cubicBezTo>
                    <a:cubicBezTo>
                      <a:pt x="108" y="43"/>
                      <a:pt x="117" y="43"/>
                      <a:pt x="135" y="42"/>
                    </a:cubicBezTo>
                    <a:cubicBezTo>
                      <a:pt x="141" y="42"/>
                      <a:pt x="146" y="41"/>
                      <a:pt x="151" y="39"/>
                    </a:cubicBezTo>
                    <a:cubicBezTo>
                      <a:pt x="163" y="37"/>
                      <a:pt x="176" y="34"/>
                      <a:pt x="201" y="36"/>
                    </a:cubicBezTo>
                    <a:cubicBezTo>
                      <a:pt x="220" y="37"/>
                      <a:pt x="232" y="42"/>
                      <a:pt x="243" y="46"/>
                    </a:cubicBezTo>
                    <a:cubicBezTo>
                      <a:pt x="255" y="51"/>
                      <a:pt x="264" y="55"/>
                      <a:pt x="278" y="54"/>
                    </a:cubicBezTo>
                    <a:cubicBezTo>
                      <a:pt x="294" y="54"/>
                      <a:pt x="306" y="48"/>
                      <a:pt x="317" y="43"/>
                    </a:cubicBezTo>
                    <a:cubicBezTo>
                      <a:pt x="326" y="39"/>
                      <a:pt x="335" y="35"/>
                      <a:pt x="346" y="34"/>
                    </a:cubicBezTo>
                    <a:cubicBezTo>
                      <a:pt x="350" y="34"/>
                      <a:pt x="358" y="32"/>
                      <a:pt x="366" y="30"/>
                    </a:cubicBezTo>
                    <a:cubicBezTo>
                      <a:pt x="366" y="28"/>
                      <a:pt x="366" y="26"/>
                      <a:pt x="366" y="24"/>
                    </a:cubicBezTo>
                    <a:cubicBezTo>
                      <a:pt x="364" y="24"/>
                      <a:pt x="361" y="25"/>
                      <a:pt x="359" y="25"/>
                    </a:cubicBezTo>
                    <a:close/>
                    <a:moveTo>
                      <a:pt x="1112" y="25"/>
                    </a:moveTo>
                    <a:cubicBezTo>
                      <a:pt x="1088" y="0"/>
                      <a:pt x="1057" y="2"/>
                      <a:pt x="1032" y="8"/>
                    </a:cubicBezTo>
                    <a:cubicBezTo>
                      <a:pt x="1023" y="10"/>
                      <a:pt x="1016" y="11"/>
                      <a:pt x="1010" y="11"/>
                    </a:cubicBezTo>
                    <a:cubicBezTo>
                      <a:pt x="1002" y="11"/>
                      <a:pt x="994" y="11"/>
                      <a:pt x="986" y="10"/>
                    </a:cubicBezTo>
                    <a:cubicBezTo>
                      <a:pt x="973" y="9"/>
                      <a:pt x="960" y="7"/>
                      <a:pt x="941" y="8"/>
                    </a:cubicBezTo>
                    <a:cubicBezTo>
                      <a:pt x="926" y="10"/>
                      <a:pt x="907" y="21"/>
                      <a:pt x="893" y="25"/>
                    </a:cubicBezTo>
                    <a:cubicBezTo>
                      <a:pt x="881" y="28"/>
                      <a:pt x="873" y="32"/>
                      <a:pt x="859" y="34"/>
                    </a:cubicBezTo>
                    <a:cubicBezTo>
                      <a:pt x="839" y="36"/>
                      <a:pt x="812" y="22"/>
                      <a:pt x="792" y="16"/>
                    </a:cubicBezTo>
                    <a:cubicBezTo>
                      <a:pt x="793" y="23"/>
                      <a:pt x="793" y="23"/>
                      <a:pt x="793" y="23"/>
                    </a:cubicBezTo>
                    <a:cubicBezTo>
                      <a:pt x="798" y="24"/>
                      <a:pt x="805" y="27"/>
                      <a:pt x="811" y="29"/>
                    </a:cubicBezTo>
                    <a:cubicBezTo>
                      <a:pt x="828" y="35"/>
                      <a:pt x="845" y="42"/>
                      <a:pt x="860" y="40"/>
                    </a:cubicBezTo>
                    <a:cubicBezTo>
                      <a:pt x="870" y="39"/>
                      <a:pt x="878" y="36"/>
                      <a:pt x="886" y="33"/>
                    </a:cubicBezTo>
                    <a:cubicBezTo>
                      <a:pt x="895" y="31"/>
                      <a:pt x="895" y="31"/>
                      <a:pt x="895" y="31"/>
                    </a:cubicBezTo>
                    <a:cubicBezTo>
                      <a:pt x="900" y="29"/>
                      <a:pt x="906" y="27"/>
                      <a:pt x="912" y="24"/>
                    </a:cubicBezTo>
                    <a:cubicBezTo>
                      <a:pt x="922" y="20"/>
                      <a:pt x="933" y="15"/>
                      <a:pt x="942" y="14"/>
                    </a:cubicBezTo>
                    <a:cubicBezTo>
                      <a:pt x="957" y="13"/>
                      <a:pt x="969" y="14"/>
                      <a:pt x="980" y="15"/>
                    </a:cubicBezTo>
                    <a:cubicBezTo>
                      <a:pt x="986" y="16"/>
                      <a:pt x="986" y="16"/>
                      <a:pt x="986" y="16"/>
                    </a:cubicBezTo>
                    <a:cubicBezTo>
                      <a:pt x="994" y="17"/>
                      <a:pt x="1001" y="17"/>
                      <a:pt x="1010" y="17"/>
                    </a:cubicBezTo>
                    <a:cubicBezTo>
                      <a:pt x="1016" y="17"/>
                      <a:pt x="1024" y="16"/>
                      <a:pt x="1033" y="13"/>
                    </a:cubicBezTo>
                    <a:cubicBezTo>
                      <a:pt x="1065" y="6"/>
                      <a:pt x="1090" y="11"/>
                      <a:pt x="1108" y="29"/>
                    </a:cubicBezTo>
                    <a:cubicBezTo>
                      <a:pt x="1120" y="42"/>
                      <a:pt x="1130" y="58"/>
                      <a:pt x="1130" y="76"/>
                    </a:cubicBezTo>
                    <a:cubicBezTo>
                      <a:pt x="1130" y="77"/>
                      <a:pt x="1130" y="78"/>
                      <a:pt x="1130" y="79"/>
                    </a:cubicBezTo>
                    <a:cubicBezTo>
                      <a:pt x="1128" y="104"/>
                      <a:pt x="1115" y="129"/>
                      <a:pt x="1092" y="148"/>
                    </a:cubicBezTo>
                    <a:cubicBezTo>
                      <a:pt x="1086" y="152"/>
                      <a:pt x="1082" y="149"/>
                      <a:pt x="1081" y="148"/>
                    </a:cubicBezTo>
                    <a:cubicBezTo>
                      <a:pt x="1081" y="148"/>
                      <a:pt x="1082" y="148"/>
                      <a:pt x="1082" y="148"/>
                    </a:cubicBezTo>
                    <a:cubicBezTo>
                      <a:pt x="1082" y="147"/>
                      <a:pt x="1082" y="147"/>
                      <a:pt x="1081" y="146"/>
                    </a:cubicBezTo>
                    <a:cubicBezTo>
                      <a:pt x="1077" y="141"/>
                      <a:pt x="1077" y="141"/>
                      <a:pt x="1077" y="141"/>
                    </a:cubicBezTo>
                    <a:cubicBezTo>
                      <a:pt x="1075" y="139"/>
                      <a:pt x="1074" y="139"/>
                      <a:pt x="1072" y="139"/>
                    </a:cubicBezTo>
                    <a:cubicBezTo>
                      <a:pt x="1071" y="138"/>
                      <a:pt x="1070" y="137"/>
                      <a:pt x="1070" y="136"/>
                    </a:cubicBezTo>
                    <a:cubicBezTo>
                      <a:pt x="1071" y="134"/>
                      <a:pt x="1072" y="133"/>
                      <a:pt x="1072" y="130"/>
                    </a:cubicBezTo>
                    <a:cubicBezTo>
                      <a:pt x="1072" y="129"/>
                      <a:pt x="1072" y="128"/>
                      <a:pt x="1072" y="127"/>
                    </a:cubicBezTo>
                    <a:cubicBezTo>
                      <a:pt x="1072" y="127"/>
                      <a:pt x="1070" y="125"/>
                      <a:pt x="1069" y="124"/>
                    </a:cubicBezTo>
                    <a:cubicBezTo>
                      <a:pt x="1068" y="123"/>
                      <a:pt x="1069" y="122"/>
                      <a:pt x="1070" y="121"/>
                    </a:cubicBezTo>
                    <a:cubicBezTo>
                      <a:pt x="1089" y="110"/>
                      <a:pt x="1101" y="87"/>
                      <a:pt x="1101" y="69"/>
                    </a:cubicBezTo>
                    <a:cubicBezTo>
                      <a:pt x="1101" y="67"/>
                      <a:pt x="1101" y="66"/>
                      <a:pt x="1100" y="64"/>
                    </a:cubicBezTo>
                    <a:cubicBezTo>
                      <a:pt x="1100" y="55"/>
                      <a:pt x="1096" y="44"/>
                      <a:pt x="1087" y="37"/>
                    </a:cubicBezTo>
                    <a:cubicBezTo>
                      <a:pt x="1077" y="29"/>
                      <a:pt x="1065" y="24"/>
                      <a:pt x="1049" y="28"/>
                    </a:cubicBezTo>
                    <a:cubicBezTo>
                      <a:pt x="1028" y="32"/>
                      <a:pt x="1019" y="32"/>
                      <a:pt x="1002" y="31"/>
                    </a:cubicBezTo>
                    <a:cubicBezTo>
                      <a:pt x="996" y="31"/>
                      <a:pt x="992" y="30"/>
                      <a:pt x="987" y="28"/>
                    </a:cubicBezTo>
                    <a:cubicBezTo>
                      <a:pt x="975" y="26"/>
                      <a:pt x="961" y="23"/>
                      <a:pt x="935" y="24"/>
                    </a:cubicBezTo>
                    <a:cubicBezTo>
                      <a:pt x="918" y="26"/>
                      <a:pt x="901" y="31"/>
                      <a:pt x="890" y="36"/>
                    </a:cubicBezTo>
                    <a:cubicBezTo>
                      <a:pt x="886" y="37"/>
                      <a:pt x="886" y="37"/>
                      <a:pt x="886" y="37"/>
                    </a:cubicBezTo>
                    <a:cubicBezTo>
                      <a:pt x="876" y="42"/>
                      <a:pt x="876" y="42"/>
                      <a:pt x="876" y="42"/>
                    </a:cubicBezTo>
                    <a:cubicBezTo>
                      <a:pt x="869" y="46"/>
                      <a:pt x="864" y="49"/>
                      <a:pt x="856" y="48"/>
                    </a:cubicBezTo>
                    <a:cubicBezTo>
                      <a:pt x="841" y="48"/>
                      <a:pt x="831" y="43"/>
                      <a:pt x="820" y="38"/>
                    </a:cubicBezTo>
                    <a:cubicBezTo>
                      <a:pt x="812" y="34"/>
                      <a:pt x="812" y="34"/>
                      <a:pt x="812" y="34"/>
                    </a:cubicBezTo>
                    <a:cubicBezTo>
                      <a:pt x="806" y="31"/>
                      <a:pt x="800" y="28"/>
                      <a:pt x="793" y="25"/>
                    </a:cubicBezTo>
                    <a:cubicBezTo>
                      <a:pt x="794" y="31"/>
                      <a:pt x="794" y="31"/>
                      <a:pt x="794" y="31"/>
                    </a:cubicBezTo>
                    <a:cubicBezTo>
                      <a:pt x="803" y="36"/>
                      <a:pt x="811" y="41"/>
                      <a:pt x="817" y="43"/>
                    </a:cubicBezTo>
                    <a:cubicBezTo>
                      <a:pt x="828" y="48"/>
                      <a:pt x="840" y="54"/>
                      <a:pt x="855" y="54"/>
                    </a:cubicBezTo>
                    <a:cubicBezTo>
                      <a:pt x="870" y="55"/>
                      <a:pt x="877" y="47"/>
                      <a:pt x="888" y="43"/>
                    </a:cubicBezTo>
                    <a:cubicBezTo>
                      <a:pt x="899" y="38"/>
                      <a:pt x="917" y="30"/>
                      <a:pt x="936" y="29"/>
                    </a:cubicBezTo>
                    <a:cubicBezTo>
                      <a:pt x="961" y="27"/>
                      <a:pt x="974" y="30"/>
                      <a:pt x="985" y="33"/>
                    </a:cubicBezTo>
                    <a:cubicBezTo>
                      <a:pt x="991" y="34"/>
                      <a:pt x="995" y="35"/>
                      <a:pt x="1001" y="36"/>
                    </a:cubicBezTo>
                    <a:cubicBezTo>
                      <a:pt x="1019" y="37"/>
                      <a:pt x="1029" y="37"/>
                      <a:pt x="1050" y="32"/>
                    </a:cubicBezTo>
                    <a:cubicBezTo>
                      <a:pt x="1064" y="28"/>
                      <a:pt x="1074" y="34"/>
                      <a:pt x="1083" y="41"/>
                    </a:cubicBezTo>
                    <a:cubicBezTo>
                      <a:pt x="1090" y="47"/>
                      <a:pt x="1094" y="57"/>
                      <a:pt x="1094" y="64"/>
                    </a:cubicBezTo>
                    <a:cubicBezTo>
                      <a:pt x="1097" y="80"/>
                      <a:pt x="1084" y="111"/>
                      <a:pt x="1060" y="120"/>
                    </a:cubicBezTo>
                    <a:cubicBezTo>
                      <a:pt x="1050" y="124"/>
                      <a:pt x="1043" y="125"/>
                      <a:pt x="1037" y="124"/>
                    </a:cubicBezTo>
                    <a:cubicBezTo>
                      <a:pt x="1044" y="125"/>
                      <a:pt x="1051" y="127"/>
                      <a:pt x="1057" y="130"/>
                    </a:cubicBezTo>
                    <a:cubicBezTo>
                      <a:pt x="1057" y="130"/>
                      <a:pt x="1057" y="130"/>
                      <a:pt x="1057" y="130"/>
                    </a:cubicBezTo>
                    <a:cubicBezTo>
                      <a:pt x="1059" y="132"/>
                      <a:pt x="1065" y="126"/>
                      <a:pt x="1066" y="129"/>
                    </a:cubicBezTo>
                    <a:cubicBezTo>
                      <a:pt x="1067" y="131"/>
                      <a:pt x="1064" y="134"/>
                      <a:pt x="1063" y="136"/>
                    </a:cubicBezTo>
                    <a:cubicBezTo>
                      <a:pt x="1063" y="136"/>
                      <a:pt x="1064" y="137"/>
                      <a:pt x="1064" y="138"/>
                    </a:cubicBezTo>
                    <a:cubicBezTo>
                      <a:pt x="1066" y="141"/>
                      <a:pt x="1068" y="144"/>
                      <a:pt x="1069" y="147"/>
                    </a:cubicBezTo>
                    <a:cubicBezTo>
                      <a:pt x="1069" y="147"/>
                      <a:pt x="1069" y="147"/>
                      <a:pt x="1069" y="146"/>
                    </a:cubicBezTo>
                    <a:cubicBezTo>
                      <a:pt x="1071" y="146"/>
                      <a:pt x="1073" y="145"/>
                      <a:pt x="1074" y="146"/>
                    </a:cubicBezTo>
                    <a:cubicBezTo>
                      <a:pt x="1078" y="148"/>
                      <a:pt x="1072" y="152"/>
                      <a:pt x="1072" y="154"/>
                    </a:cubicBezTo>
                    <a:cubicBezTo>
                      <a:pt x="1074" y="157"/>
                      <a:pt x="1082" y="151"/>
                      <a:pt x="1080" y="157"/>
                    </a:cubicBezTo>
                    <a:cubicBezTo>
                      <a:pt x="1079" y="159"/>
                      <a:pt x="1076" y="161"/>
                      <a:pt x="1075" y="163"/>
                    </a:cubicBezTo>
                    <a:cubicBezTo>
                      <a:pt x="1074" y="162"/>
                      <a:pt x="1074" y="160"/>
                      <a:pt x="1074" y="159"/>
                    </a:cubicBezTo>
                    <a:cubicBezTo>
                      <a:pt x="1075" y="166"/>
                      <a:pt x="1076" y="172"/>
                      <a:pt x="1075" y="178"/>
                    </a:cubicBezTo>
                    <a:cubicBezTo>
                      <a:pt x="1075" y="178"/>
                      <a:pt x="1075" y="178"/>
                      <a:pt x="1075" y="178"/>
                    </a:cubicBezTo>
                    <a:cubicBezTo>
                      <a:pt x="1075" y="178"/>
                      <a:pt x="1075" y="178"/>
                      <a:pt x="1075" y="178"/>
                    </a:cubicBezTo>
                    <a:cubicBezTo>
                      <a:pt x="1077" y="169"/>
                      <a:pt x="1083" y="160"/>
                      <a:pt x="1094" y="152"/>
                    </a:cubicBezTo>
                    <a:cubicBezTo>
                      <a:pt x="1118" y="132"/>
                      <a:pt x="1132" y="106"/>
                      <a:pt x="1133" y="80"/>
                    </a:cubicBezTo>
                    <a:cubicBezTo>
                      <a:pt x="1134" y="59"/>
                      <a:pt x="1127" y="39"/>
                      <a:pt x="1112" y="25"/>
                    </a:cubicBezTo>
                    <a:close/>
                    <a:moveTo>
                      <a:pt x="1100" y="63"/>
                    </a:moveTo>
                    <a:cubicBezTo>
                      <a:pt x="1100" y="64"/>
                      <a:pt x="1100" y="64"/>
                      <a:pt x="1100" y="64"/>
                    </a:cubicBezTo>
                    <a:cubicBezTo>
                      <a:pt x="1100" y="64"/>
                      <a:pt x="1100" y="64"/>
                      <a:pt x="1100" y="64"/>
                    </a:cubicBezTo>
                    <a:cubicBezTo>
                      <a:pt x="1100" y="64"/>
                      <a:pt x="1100" y="64"/>
                      <a:pt x="1100" y="63"/>
                    </a:cubicBezTo>
                    <a:close/>
                  </a:path>
                </a:pathLst>
              </a:custGeom>
              <a:solidFill>
                <a:srgbClr val="7D003B"/>
              </a:solidFill>
              <a:ln w="9525">
                <a:noFill/>
                <a:round/>
                <a:headEnd/>
                <a:tailEnd/>
              </a:ln>
            </p:spPr>
            <p:txBody>
              <a:bodyPr/>
              <a:lstStyle/>
              <a:p>
                <a:endParaRPr lang="fr-FR"/>
              </a:p>
            </p:txBody>
          </p:sp>
          <p:sp>
            <p:nvSpPr>
              <p:cNvPr id="438" name="Freeform 37"/>
              <p:cNvSpPr>
                <a:spLocks/>
              </p:cNvSpPr>
              <p:nvPr/>
            </p:nvSpPr>
            <p:spPr bwMode="auto">
              <a:xfrm>
                <a:off x="1539" y="1756"/>
                <a:ext cx="123" cy="184"/>
              </a:xfrm>
              <a:custGeom>
                <a:avLst/>
                <a:gdLst/>
                <a:ahLst/>
                <a:cxnLst>
                  <a:cxn ang="0">
                    <a:pos x="35" y="0"/>
                  </a:cxn>
                  <a:cxn ang="0">
                    <a:pos x="51" y="76"/>
                  </a:cxn>
                  <a:cxn ang="0">
                    <a:pos x="35" y="0"/>
                  </a:cxn>
                </a:cxnLst>
                <a:rect l="0" t="0" r="r" b="b"/>
                <a:pathLst>
                  <a:path w="51" h="76">
                    <a:moveTo>
                      <a:pt x="35" y="0"/>
                    </a:moveTo>
                    <a:cubicBezTo>
                      <a:pt x="25" y="9"/>
                      <a:pt x="10" y="37"/>
                      <a:pt x="51" y="76"/>
                    </a:cubicBezTo>
                    <a:cubicBezTo>
                      <a:pt x="35" y="68"/>
                      <a:pt x="0" y="26"/>
                      <a:pt x="35" y="0"/>
                    </a:cubicBezTo>
                    <a:close/>
                  </a:path>
                </a:pathLst>
              </a:custGeom>
              <a:solidFill>
                <a:srgbClr val="FFFFFF"/>
              </a:solidFill>
              <a:ln w="9525">
                <a:noFill/>
                <a:round/>
                <a:headEnd/>
                <a:tailEnd/>
              </a:ln>
            </p:spPr>
            <p:txBody>
              <a:bodyPr/>
              <a:lstStyle/>
              <a:p>
                <a:endParaRPr lang="fr-FR"/>
              </a:p>
            </p:txBody>
          </p:sp>
          <p:sp>
            <p:nvSpPr>
              <p:cNvPr id="439" name="Freeform 38"/>
              <p:cNvSpPr>
                <a:spLocks/>
              </p:cNvSpPr>
              <p:nvPr/>
            </p:nvSpPr>
            <p:spPr bwMode="auto">
              <a:xfrm>
                <a:off x="1633" y="1971"/>
                <a:ext cx="41" cy="48"/>
              </a:xfrm>
              <a:custGeom>
                <a:avLst/>
                <a:gdLst/>
                <a:ahLst/>
                <a:cxnLst>
                  <a:cxn ang="0">
                    <a:pos x="5" y="20"/>
                  </a:cxn>
                  <a:cxn ang="0">
                    <a:pos x="8" y="9"/>
                  </a:cxn>
                  <a:cxn ang="0">
                    <a:pos x="11" y="5"/>
                  </a:cxn>
                  <a:cxn ang="0">
                    <a:pos x="17" y="1"/>
                  </a:cxn>
                  <a:cxn ang="0">
                    <a:pos x="10" y="3"/>
                  </a:cxn>
                  <a:cxn ang="0">
                    <a:pos x="9" y="6"/>
                  </a:cxn>
                  <a:cxn ang="0">
                    <a:pos x="6" y="7"/>
                  </a:cxn>
                  <a:cxn ang="0">
                    <a:pos x="3" y="18"/>
                  </a:cxn>
                </a:cxnLst>
                <a:rect l="0" t="0" r="r" b="b"/>
                <a:pathLst>
                  <a:path w="17" h="20">
                    <a:moveTo>
                      <a:pt x="5" y="20"/>
                    </a:moveTo>
                    <a:cubicBezTo>
                      <a:pt x="1" y="16"/>
                      <a:pt x="3" y="11"/>
                      <a:pt x="8" y="9"/>
                    </a:cubicBezTo>
                    <a:cubicBezTo>
                      <a:pt x="11" y="7"/>
                      <a:pt x="10" y="8"/>
                      <a:pt x="11" y="5"/>
                    </a:cubicBezTo>
                    <a:cubicBezTo>
                      <a:pt x="12" y="3"/>
                      <a:pt x="14" y="1"/>
                      <a:pt x="17" y="1"/>
                    </a:cubicBezTo>
                    <a:cubicBezTo>
                      <a:pt x="14" y="0"/>
                      <a:pt x="12" y="1"/>
                      <a:pt x="10" y="3"/>
                    </a:cubicBezTo>
                    <a:cubicBezTo>
                      <a:pt x="9" y="4"/>
                      <a:pt x="9" y="5"/>
                      <a:pt x="9" y="6"/>
                    </a:cubicBezTo>
                    <a:cubicBezTo>
                      <a:pt x="8" y="7"/>
                      <a:pt x="8" y="6"/>
                      <a:pt x="6" y="7"/>
                    </a:cubicBezTo>
                    <a:cubicBezTo>
                      <a:pt x="3" y="9"/>
                      <a:pt x="0" y="13"/>
                      <a:pt x="3" y="18"/>
                    </a:cubicBezTo>
                  </a:path>
                </a:pathLst>
              </a:custGeom>
              <a:solidFill>
                <a:srgbClr val="FFFFFF"/>
              </a:solidFill>
              <a:ln w="9525">
                <a:noFill/>
                <a:round/>
                <a:headEnd/>
                <a:tailEnd/>
              </a:ln>
            </p:spPr>
            <p:txBody>
              <a:bodyPr/>
              <a:lstStyle/>
              <a:p>
                <a:endParaRPr lang="fr-FR"/>
              </a:p>
            </p:txBody>
          </p:sp>
          <p:sp>
            <p:nvSpPr>
              <p:cNvPr id="440" name="Freeform 39"/>
              <p:cNvSpPr>
                <a:spLocks/>
              </p:cNvSpPr>
              <p:nvPr/>
            </p:nvSpPr>
            <p:spPr bwMode="auto">
              <a:xfrm>
                <a:off x="2903" y="1780"/>
                <a:ext cx="229" cy="878"/>
              </a:xfrm>
              <a:custGeom>
                <a:avLst/>
                <a:gdLst/>
                <a:ahLst/>
                <a:cxnLst>
                  <a:cxn ang="0">
                    <a:pos x="55" y="95"/>
                  </a:cxn>
                  <a:cxn ang="0">
                    <a:pos x="95" y="0"/>
                  </a:cxn>
                  <a:cxn ang="0">
                    <a:pos x="50" y="90"/>
                  </a:cxn>
                  <a:cxn ang="0">
                    <a:pos x="15" y="208"/>
                  </a:cxn>
                  <a:cxn ang="0">
                    <a:pos x="12" y="316"/>
                  </a:cxn>
                  <a:cxn ang="0">
                    <a:pos x="7" y="364"/>
                  </a:cxn>
                  <a:cxn ang="0">
                    <a:pos x="19" y="319"/>
                  </a:cxn>
                  <a:cxn ang="0">
                    <a:pos x="27" y="194"/>
                  </a:cxn>
                  <a:cxn ang="0">
                    <a:pos x="55" y="95"/>
                  </a:cxn>
                </a:cxnLst>
                <a:rect l="0" t="0" r="r" b="b"/>
                <a:pathLst>
                  <a:path w="95" h="364">
                    <a:moveTo>
                      <a:pt x="55" y="95"/>
                    </a:moveTo>
                    <a:cubicBezTo>
                      <a:pt x="72" y="48"/>
                      <a:pt x="91" y="4"/>
                      <a:pt x="95" y="0"/>
                    </a:cubicBezTo>
                    <a:cubicBezTo>
                      <a:pt x="89" y="4"/>
                      <a:pt x="69" y="42"/>
                      <a:pt x="50" y="90"/>
                    </a:cubicBezTo>
                    <a:cubicBezTo>
                      <a:pt x="34" y="131"/>
                      <a:pt x="19" y="182"/>
                      <a:pt x="15" y="208"/>
                    </a:cubicBezTo>
                    <a:cubicBezTo>
                      <a:pt x="7" y="264"/>
                      <a:pt x="14" y="300"/>
                      <a:pt x="12" y="316"/>
                    </a:cubicBezTo>
                    <a:cubicBezTo>
                      <a:pt x="10" y="332"/>
                      <a:pt x="0" y="351"/>
                      <a:pt x="7" y="364"/>
                    </a:cubicBezTo>
                    <a:cubicBezTo>
                      <a:pt x="6" y="352"/>
                      <a:pt x="16" y="337"/>
                      <a:pt x="19" y="319"/>
                    </a:cubicBezTo>
                    <a:cubicBezTo>
                      <a:pt x="22" y="301"/>
                      <a:pt x="19" y="233"/>
                      <a:pt x="27" y="194"/>
                    </a:cubicBezTo>
                    <a:cubicBezTo>
                      <a:pt x="30" y="180"/>
                      <a:pt x="41" y="136"/>
                      <a:pt x="55" y="95"/>
                    </a:cubicBezTo>
                    <a:close/>
                  </a:path>
                </a:pathLst>
              </a:custGeom>
              <a:solidFill>
                <a:srgbClr val="F7E6EC"/>
              </a:solidFill>
              <a:ln w="9525">
                <a:noFill/>
                <a:round/>
                <a:headEnd/>
                <a:tailEnd/>
              </a:ln>
            </p:spPr>
            <p:txBody>
              <a:bodyPr/>
              <a:lstStyle/>
              <a:p>
                <a:endParaRPr lang="fr-FR"/>
              </a:p>
            </p:txBody>
          </p:sp>
          <p:sp>
            <p:nvSpPr>
              <p:cNvPr id="441" name="Freeform 40"/>
              <p:cNvSpPr>
                <a:spLocks/>
              </p:cNvSpPr>
              <p:nvPr/>
            </p:nvSpPr>
            <p:spPr bwMode="auto">
              <a:xfrm>
                <a:off x="2985" y="1766"/>
                <a:ext cx="369" cy="916"/>
              </a:xfrm>
              <a:custGeom>
                <a:avLst/>
                <a:gdLst/>
                <a:ahLst/>
                <a:cxnLst>
                  <a:cxn ang="0">
                    <a:pos x="0" y="380"/>
                  </a:cxn>
                  <a:cxn ang="0">
                    <a:pos x="44" y="353"/>
                  </a:cxn>
                  <a:cxn ang="0">
                    <a:pos x="60" y="205"/>
                  </a:cxn>
                  <a:cxn ang="0">
                    <a:pos x="125" y="81"/>
                  </a:cxn>
                  <a:cxn ang="0">
                    <a:pos x="153" y="0"/>
                  </a:cxn>
                  <a:cxn ang="0">
                    <a:pos x="114" y="74"/>
                  </a:cxn>
                  <a:cxn ang="0">
                    <a:pos x="69" y="156"/>
                  </a:cxn>
                  <a:cxn ang="0">
                    <a:pos x="36" y="242"/>
                  </a:cxn>
                  <a:cxn ang="0">
                    <a:pos x="24" y="367"/>
                  </a:cxn>
                  <a:cxn ang="0">
                    <a:pos x="0" y="380"/>
                  </a:cxn>
                </a:cxnLst>
                <a:rect l="0" t="0" r="r" b="b"/>
                <a:pathLst>
                  <a:path w="153" h="380">
                    <a:moveTo>
                      <a:pt x="0" y="380"/>
                    </a:moveTo>
                    <a:cubicBezTo>
                      <a:pt x="21" y="378"/>
                      <a:pt x="35" y="375"/>
                      <a:pt x="44" y="353"/>
                    </a:cubicBezTo>
                    <a:cubicBezTo>
                      <a:pt x="60" y="311"/>
                      <a:pt x="36" y="250"/>
                      <a:pt x="60" y="205"/>
                    </a:cubicBezTo>
                    <a:cubicBezTo>
                      <a:pt x="83" y="162"/>
                      <a:pt x="115" y="137"/>
                      <a:pt x="125" y="81"/>
                    </a:cubicBezTo>
                    <a:cubicBezTo>
                      <a:pt x="132" y="41"/>
                      <a:pt x="141" y="11"/>
                      <a:pt x="153" y="0"/>
                    </a:cubicBezTo>
                    <a:cubicBezTo>
                      <a:pt x="137" y="14"/>
                      <a:pt x="125" y="44"/>
                      <a:pt x="114" y="74"/>
                    </a:cubicBezTo>
                    <a:cubicBezTo>
                      <a:pt x="103" y="104"/>
                      <a:pt x="97" y="108"/>
                      <a:pt x="69" y="156"/>
                    </a:cubicBezTo>
                    <a:cubicBezTo>
                      <a:pt x="41" y="204"/>
                      <a:pt x="37" y="208"/>
                      <a:pt x="36" y="242"/>
                    </a:cubicBezTo>
                    <a:cubicBezTo>
                      <a:pt x="35" y="276"/>
                      <a:pt x="40" y="348"/>
                      <a:pt x="24" y="367"/>
                    </a:cubicBezTo>
                    <a:cubicBezTo>
                      <a:pt x="18" y="373"/>
                      <a:pt x="9" y="380"/>
                      <a:pt x="0" y="380"/>
                    </a:cubicBezTo>
                    <a:close/>
                  </a:path>
                </a:pathLst>
              </a:custGeom>
              <a:solidFill>
                <a:srgbClr val="DF9EB7"/>
              </a:solidFill>
              <a:ln w="9525">
                <a:noFill/>
                <a:round/>
                <a:headEnd/>
                <a:tailEnd/>
              </a:ln>
            </p:spPr>
            <p:txBody>
              <a:bodyPr/>
              <a:lstStyle/>
              <a:p>
                <a:endParaRPr lang="fr-FR"/>
              </a:p>
            </p:txBody>
          </p:sp>
          <p:sp>
            <p:nvSpPr>
              <p:cNvPr id="442" name="Freeform 41"/>
              <p:cNvSpPr>
                <a:spLocks/>
              </p:cNvSpPr>
              <p:nvPr/>
            </p:nvSpPr>
            <p:spPr bwMode="auto">
              <a:xfrm>
                <a:off x="2985" y="1961"/>
                <a:ext cx="301" cy="721"/>
              </a:xfrm>
              <a:custGeom>
                <a:avLst/>
                <a:gdLst/>
                <a:ahLst/>
                <a:cxnLst>
                  <a:cxn ang="0">
                    <a:pos x="0" y="299"/>
                  </a:cxn>
                  <a:cxn ang="0">
                    <a:pos x="44" y="272"/>
                  </a:cxn>
                  <a:cxn ang="0">
                    <a:pos x="60" y="124"/>
                  </a:cxn>
                  <a:cxn ang="0">
                    <a:pos x="125" y="0"/>
                  </a:cxn>
                  <a:cxn ang="0">
                    <a:pos x="71" y="95"/>
                  </a:cxn>
                  <a:cxn ang="0">
                    <a:pos x="45" y="145"/>
                  </a:cxn>
                  <a:cxn ang="0">
                    <a:pos x="38" y="273"/>
                  </a:cxn>
                  <a:cxn ang="0">
                    <a:pos x="0" y="299"/>
                  </a:cxn>
                </a:cxnLst>
                <a:rect l="0" t="0" r="r" b="b"/>
                <a:pathLst>
                  <a:path w="125" h="299">
                    <a:moveTo>
                      <a:pt x="0" y="299"/>
                    </a:moveTo>
                    <a:cubicBezTo>
                      <a:pt x="21" y="297"/>
                      <a:pt x="35" y="294"/>
                      <a:pt x="44" y="272"/>
                    </a:cubicBezTo>
                    <a:cubicBezTo>
                      <a:pt x="60" y="230"/>
                      <a:pt x="36" y="169"/>
                      <a:pt x="60" y="124"/>
                    </a:cubicBezTo>
                    <a:cubicBezTo>
                      <a:pt x="83" y="81"/>
                      <a:pt x="115" y="56"/>
                      <a:pt x="125" y="0"/>
                    </a:cubicBezTo>
                    <a:cubicBezTo>
                      <a:pt x="123" y="18"/>
                      <a:pt x="90" y="71"/>
                      <a:pt x="71" y="95"/>
                    </a:cubicBezTo>
                    <a:cubicBezTo>
                      <a:pt x="53" y="118"/>
                      <a:pt x="48" y="128"/>
                      <a:pt x="45" y="145"/>
                    </a:cubicBezTo>
                    <a:cubicBezTo>
                      <a:pt x="42" y="162"/>
                      <a:pt x="46" y="255"/>
                      <a:pt x="38" y="273"/>
                    </a:cubicBezTo>
                    <a:cubicBezTo>
                      <a:pt x="32" y="289"/>
                      <a:pt x="31" y="292"/>
                      <a:pt x="0" y="299"/>
                    </a:cubicBezTo>
                    <a:close/>
                  </a:path>
                </a:pathLst>
              </a:custGeom>
              <a:solidFill>
                <a:srgbClr val="D1749B"/>
              </a:solidFill>
              <a:ln w="9525">
                <a:noFill/>
                <a:round/>
                <a:headEnd/>
                <a:tailEnd/>
              </a:ln>
            </p:spPr>
            <p:txBody>
              <a:bodyPr/>
              <a:lstStyle/>
              <a:p>
                <a:endParaRPr lang="fr-FR"/>
              </a:p>
            </p:txBody>
          </p:sp>
          <p:sp>
            <p:nvSpPr>
              <p:cNvPr id="443" name="Freeform 42"/>
              <p:cNvSpPr>
                <a:spLocks/>
              </p:cNvSpPr>
              <p:nvPr/>
            </p:nvSpPr>
            <p:spPr bwMode="auto">
              <a:xfrm>
                <a:off x="2387" y="1426"/>
                <a:ext cx="1020" cy="188"/>
              </a:xfrm>
              <a:custGeom>
                <a:avLst/>
                <a:gdLst/>
                <a:ahLst/>
                <a:cxnLst>
                  <a:cxn ang="0">
                    <a:pos x="423" y="78"/>
                  </a:cxn>
                  <a:cxn ang="0">
                    <a:pos x="408" y="67"/>
                  </a:cxn>
                  <a:cxn ang="0">
                    <a:pos x="204" y="7"/>
                  </a:cxn>
                  <a:cxn ang="0">
                    <a:pos x="0" y="67"/>
                  </a:cxn>
                  <a:cxn ang="0">
                    <a:pos x="275" y="21"/>
                  </a:cxn>
                  <a:cxn ang="0">
                    <a:pos x="423" y="78"/>
                  </a:cxn>
                </a:cxnLst>
                <a:rect l="0" t="0" r="r" b="b"/>
                <a:pathLst>
                  <a:path w="423" h="78">
                    <a:moveTo>
                      <a:pt x="423" y="78"/>
                    </a:moveTo>
                    <a:cubicBezTo>
                      <a:pt x="418" y="74"/>
                      <a:pt x="413" y="70"/>
                      <a:pt x="408" y="67"/>
                    </a:cubicBezTo>
                    <a:cubicBezTo>
                      <a:pt x="347" y="23"/>
                      <a:pt x="277" y="7"/>
                      <a:pt x="204" y="7"/>
                    </a:cubicBezTo>
                    <a:cubicBezTo>
                      <a:pt x="131" y="7"/>
                      <a:pt x="61" y="23"/>
                      <a:pt x="0" y="67"/>
                    </a:cubicBezTo>
                    <a:cubicBezTo>
                      <a:pt x="36" y="48"/>
                      <a:pt x="128" y="0"/>
                      <a:pt x="275" y="21"/>
                    </a:cubicBezTo>
                    <a:cubicBezTo>
                      <a:pt x="369" y="33"/>
                      <a:pt x="423" y="78"/>
                      <a:pt x="423" y="78"/>
                    </a:cubicBezTo>
                    <a:close/>
                  </a:path>
                </a:pathLst>
              </a:custGeom>
              <a:solidFill>
                <a:srgbClr val="F7E6EC"/>
              </a:solidFill>
              <a:ln w="9525">
                <a:noFill/>
                <a:round/>
                <a:headEnd/>
                <a:tailEnd/>
              </a:ln>
            </p:spPr>
            <p:txBody>
              <a:bodyPr/>
              <a:lstStyle/>
              <a:p>
                <a:endParaRPr lang="fr-FR"/>
              </a:p>
            </p:txBody>
          </p:sp>
          <p:sp>
            <p:nvSpPr>
              <p:cNvPr id="444" name="Freeform 43"/>
              <p:cNvSpPr>
                <a:spLocks/>
              </p:cNvSpPr>
              <p:nvPr/>
            </p:nvSpPr>
            <p:spPr bwMode="auto">
              <a:xfrm>
                <a:off x="2565" y="1585"/>
                <a:ext cx="613" cy="82"/>
              </a:xfrm>
              <a:custGeom>
                <a:avLst/>
                <a:gdLst/>
                <a:ahLst/>
                <a:cxnLst>
                  <a:cxn ang="0">
                    <a:pos x="254" y="27"/>
                  </a:cxn>
                  <a:cxn ang="0">
                    <a:pos x="120" y="17"/>
                  </a:cxn>
                  <a:cxn ang="0">
                    <a:pos x="0" y="32"/>
                  </a:cxn>
                  <a:cxn ang="0">
                    <a:pos x="254" y="27"/>
                  </a:cxn>
                </a:cxnLst>
                <a:rect l="0" t="0" r="r" b="b"/>
                <a:pathLst>
                  <a:path w="254" h="34">
                    <a:moveTo>
                      <a:pt x="254" y="27"/>
                    </a:moveTo>
                    <a:cubicBezTo>
                      <a:pt x="212" y="24"/>
                      <a:pt x="163" y="15"/>
                      <a:pt x="120" y="17"/>
                    </a:cubicBezTo>
                    <a:cubicBezTo>
                      <a:pt x="58" y="20"/>
                      <a:pt x="8" y="34"/>
                      <a:pt x="0" y="32"/>
                    </a:cubicBezTo>
                    <a:cubicBezTo>
                      <a:pt x="83" y="3"/>
                      <a:pt x="166" y="0"/>
                      <a:pt x="254" y="27"/>
                    </a:cubicBezTo>
                    <a:close/>
                  </a:path>
                </a:pathLst>
              </a:custGeom>
              <a:solidFill>
                <a:srgbClr val="DF9EB7"/>
              </a:solidFill>
              <a:ln w="9525">
                <a:noFill/>
                <a:round/>
                <a:headEnd/>
                <a:tailEnd/>
              </a:ln>
            </p:spPr>
            <p:txBody>
              <a:bodyPr/>
              <a:lstStyle/>
              <a:p>
                <a:endParaRPr lang="fr-FR"/>
              </a:p>
            </p:txBody>
          </p:sp>
          <p:sp>
            <p:nvSpPr>
              <p:cNvPr id="445" name="Freeform 44"/>
              <p:cNvSpPr>
                <a:spLocks/>
              </p:cNvSpPr>
              <p:nvPr/>
            </p:nvSpPr>
            <p:spPr bwMode="auto">
              <a:xfrm>
                <a:off x="2631" y="1780"/>
                <a:ext cx="229" cy="878"/>
              </a:xfrm>
              <a:custGeom>
                <a:avLst/>
                <a:gdLst/>
                <a:ahLst/>
                <a:cxnLst>
                  <a:cxn ang="0">
                    <a:pos x="40" y="95"/>
                  </a:cxn>
                  <a:cxn ang="0">
                    <a:pos x="0" y="0"/>
                  </a:cxn>
                  <a:cxn ang="0">
                    <a:pos x="43" y="83"/>
                  </a:cxn>
                  <a:cxn ang="0">
                    <a:pos x="85" y="206"/>
                  </a:cxn>
                  <a:cxn ang="0">
                    <a:pos x="83" y="316"/>
                  </a:cxn>
                  <a:cxn ang="0">
                    <a:pos x="88" y="364"/>
                  </a:cxn>
                  <a:cxn ang="0">
                    <a:pos x="76" y="319"/>
                  </a:cxn>
                  <a:cxn ang="0">
                    <a:pos x="68" y="194"/>
                  </a:cxn>
                  <a:cxn ang="0">
                    <a:pos x="40" y="95"/>
                  </a:cxn>
                </a:cxnLst>
                <a:rect l="0" t="0" r="r" b="b"/>
                <a:pathLst>
                  <a:path w="95" h="364">
                    <a:moveTo>
                      <a:pt x="40" y="95"/>
                    </a:moveTo>
                    <a:cubicBezTo>
                      <a:pt x="24" y="48"/>
                      <a:pt x="4" y="4"/>
                      <a:pt x="0" y="0"/>
                    </a:cubicBezTo>
                    <a:cubicBezTo>
                      <a:pt x="7" y="4"/>
                      <a:pt x="25" y="35"/>
                      <a:pt x="43" y="83"/>
                    </a:cubicBezTo>
                    <a:cubicBezTo>
                      <a:pt x="59" y="124"/>
                      <a:pt x="82" y="180"/>
                      <a:pt x="85" y="206"/>
                    </a:cubicBezTo>
                    <a:cubicBezTo>
                      <a:pt x="93" y="262"/>
                      <a:pt x="81" y="300"/>
                      <a:pt x="83" y="316"/>
                    </a:cubicBezTo>
                    <a:cubicBezTo>
                      <a:pt x="85" y="332"/>
                      <a:pt x="95" y="351"/>
                      <a:pt x="88" y="364"/>
                    </a:cubicBezTo>
                    <a:cubicBezTo>
                      <a:pt x="89" y="352"/>
                      <a:pt x="79" y="337"/>
                      <a:pt x="76" y="319"/>
                    </a:cubicBezTo>
                    <a:cubicBezTo>
                      <a:pt x="73" y="301"/>
                      <a:pt x="76" y="233"/>
                      <a:pt x="68" y="194"/>
                    </a:cubicBezTo>
                    <a:cubicBezTo>
                      <a:pt x="65" y="180"/>
                      <a:pt x="54" y="136"/>
                      <a:pt x="40" y="95"/>
                    </a:cubicBezTo>
                    <a:close/>
                  </a:path>
                </a:pathLst>
              </a:custGeom>
              <a:solidFill>
                <a:srgbClr val="DF9EB7"/>
              </a:solidFill>
              <a:ln w="9525">
                <a:noFill/>
                <a:round/>
                <a:headEnd/>
                <a:tailEnd/>
              </a:ln>
            </p:spPr>
            <p:txBody>
              <a:bodyPr/>
              <a:lstStyle/>
              <a:p>
                <a:endParaRPr lang="fr-FR"/>
              </a:p>
            </p:txBody>
          </p:sp>
          <p:sp>
            <p:nvSpPr>
              <p:cNvPr id="446" name="Freeform 45"/>
              <p:cNvSpPr>
                <a:spLocks/>
              </p:cNvSpPr>
              <p:nvPr/>
            </p:nvSpPr>
            <p:spPr bwMode="auto">
              <a:xfrm>
                <a:off x="2411" y="1766"/>
                <a:ext cx="367" cy="916"/>
              </a:xfrm>
              <a:custGeom>
                <a:avLst/>
                <a:gdLst/>
                <a:ahLst/>
                <a:cxnLst>
                  <a:cxn ang="0">
                    <a:pos x="128" y="367"/>
                  </a:cxn>
                  <a:cxn ang="0">
                    <a:pos x="116" y="242"/>
                  </a:cxn>
                  <a:cxn ang="0">
                    <a:pos x="83" y="156"/>
                  </a:cxn>
                  <a:cxn ang="0">
                    <a:pos x="38" y="74"/>
                  </a:cxn>
                  <a:cxn ang="0">
                    <a:pos x="0" y="0"/>
                  </a:cxn>
                  <a:cxn ang="0">
                    <a:pos x="28" y="81"/>
                  </a:cxn>
                  <a:cxn ang="0">
                    <a:pos x="93" y="205"/>
                  </a:cxn>
                  <a:cxn ang="0">
                    <a:pos x="109" y="353"/>
                  </a:cxn>
                  <a:cxn ang="0">
                    <a:pos x="152" y="380"/>
                  </a:cxn>
                  <a:cxn ang="0">
                    <a:pos x="128" y="367"/>
                  </a:cxn>
                </a:cxnLst>
                <a:rect l="0" t="0" r="r" b="b"/>
                <a:pathLst>
                  <a:path w="152" h="380">
                    <a:moveTo>
                      <a:pt x="128" y="367"/>
                    </a:moveTo>
                    <a:cubicBezTo>
                      <a:pt x="112" y="348"/>
                      <a:pt x="117" y="276"/>
                      <a:pt x="116" y="242"/>
                    </a:cubicBezTo>
                    <a:cubicBezTo>
                      <a:pt x="115" y="208"/>
                      <a:pt x="111" y="204"/>
                      <a:pt x="83" y="156"/>
                    </a:cubicBezTo>
                    <a:cubicBezTo>
                      <a:pt x="55" y="108"/>
                      <a:pt x="49" y="104"/>
                      <a:pt x="38" y="74"/>
                    </a:cubicBezTo>
                    <a:cubicBezTo>
                      <a:pt x="27" y="44"/>
                      <a:pt x="15" y="14"/>
                      <a:pt x="0" y="0"/>
                    </a:cubicBezTo>
                    <a:cubicBezTo>
                      <a:pt x="12" y="11"/>
                      <a:pt x="20" y="41"/>
                      <a:pt x="28" y="81"/>
                    </a:cubicBezTo>
                    <a:cubicBezTo>
                      <a:pt x="38" y="137"/>
                      <a:pt x="70" y="162"/>
                      <a:pt x="93" y="205"/>
                    </a:cubicBezTo>
                    <a:cubicBezTo>
                      <a:pt x="117" y="250"/>
                      <a:pt x="92" y="311"/>
                      <a:pt x="109" y="353"/>
                    </a:cubicBezTo>
                    <a:cubicBezTo>
                      <a:pt x="118" y="375"/>
                      <a:pt x="132" y="378"/>
                      <a:pt x="152" y="380"/>
                    </a:cubicBezTo>
                    <a:cubicBezTo>
                      <a:pt x="143" y="380"/>
                      <a:pt x="134" y="373"/>
                      <a:pt x="128" y="367"/>
                    </a:cubicBezTo>
                    <a:close/>
                  </a:path>
                </a:pathLst>
              </a:custGeom>
              <a:solidFill>
                <a:srgbClr val="F7E6EC"/>
              </a:solidFill>
              <a:ln w="9525">
                <a:noFill/>
                <a:round/>
                <a:headEnd/>
                <a:tailEnd/>
              </a:ln>
            </p:spPr>
            <p:txBody>
              <a:bodyPr/>
              <a:lstStyle/>
              <a:p>
                <a:endParaRPr lang="fr-FR"/>
              </a:p>
            </p:txBody>
          </p:sp>
          <p:sp>
            <p:nvSpPr>
              <p:cNvPr id="447" name="Freeform 46"/>
              <p:cNvSpPr>
                <a:spLocks/>
              </p:cNvSpPr>
              <p:nvPr/>
            </p:nvSpPr>
            <p:spPr bwMode="auto">
              <a:xfrm>
                <a:off x="2479" y="1961"/>
                <a:ext cx="214" cy="656"/>
              </a:xfrm>
              <a:custGeom>
                <a:avLst/>
                <a:gdLst/>
                <a:ahLst/>
                <a:cxnLst>
                  <a:cxn ang="0">
                    <a:pos x="79" y="182"/>
                  </a:cxn>
                  <a:cxn ang="0">
                    <a:pos x="50" y="93"/>
                  </a:cxn>
                  <a:cxn ang="0">
                    <a:pos x="0" y="0"/>
                  </a:cxn>
                  <a:cxn ang="0">
                    <a:pos x="65" y="124"/>
                  </a:cxn>
                  <a:cxn ang="0">
                    <a:pos x="81" y="272"/>
                  </a:cxn>
                  <a:cxn ang="0">
                    <a:pos x="79" y="182"/>
                  </a:cxn>
                </a:cxnLst>
                <a:rect l="0" t="0" r="r" b="b"/>
                <a:pathLst>
                  <a:path w="89" h="272">
                    <a:moveTo>
                      <a:pt x="79" y="182"/>
                    </a:moveTo>
                    <a:cubicBezTo>
                      <a:pt x="80" y="158"/>
                      <a:pt x="77" y="127"/>
                      <a:pt x="50" y="93"/>
                    </a:cubicBezTo>
                    <a:cubicBezTo>
                      <a:pt x="23" y="59"/>
                      <a:pt x="3" y="19"/>
                      <a:pt x="0" y="0"/>
                    </a:cubicBezTo>
                    <a:cubicBezTo>
                      <a:pt x="10" y="56"/>
                      <a:pt x="42" y="81"/>
                      <a:pt x="65" y="124"/>
                    </a:cubicBezTo>
                    <a:cubicBezTo>
                      <a:pt x="89" y="169"/>
                      <a:pt x="64" y="230"/>
                      <a:pt x="81" y="272"/>
                    </a:cubicBezTo>
                    <a:cubicBezTo>
                      <a:pt x="73" y="237"/>
                      <a:pt x="79" y="206"/>
                      <a:pt x="79" y="182"/>
                    </a:cubicBezTo>
                    <a:close/>
                  </a:path>
                </a:pathLst>
              </a:custGeom>
              <a:solidFill>
                <a:srgbClr val="FFFFFF"/>
              </a:solidFill>
              <a:ln w="9525">
                <a:noFill/>
                <a:round/>
                <a:headEnd/>
                <a:tailEnd/>
              </a:ln>
            </p:spPr>
            <p:txBody>
              <a:bodyPr/>
              <a:lstStyle/>
              <a:p>
                <a:endParaRPr lang="fr-FR"/>
              </a:p>
            </p:txBody>
          </p:sp>
          <p:sp>
            <p:nvSpPr>
              <p:cNvPr id="448" name="Freeform 47"/>
              <p:cNvSpPr>
                <a:spLocks/>
              </p:cNvSpPr>
              <p:nvPr/>
            </p:nvSpPr>
            <p:spPr bwMode="auto">
              <a:xfrm>
                <a:off x="2647" y="1802"/>
                <a:ext cx="111" cy="234"/>
              </a:xfrm>
              <a:custGeom>
                <a:avLst/>
                <a:gdLst/>
                <a:ahLst/>
                <a:cxnLst>
                  <a:cxn ang="0">
                    <a:pos x="0" y="0"/>
                  </a:cxn>
                  <a:cxn ang="0">
                    <a:pos x="28" y="46"/>
                  </a:cxn>
                  <a:cxn ang="0">
                    <a:pos x="37" y="71"/>
                  </a:cxn>
                  <a:cxn ang="0">
                    <a:pos x="39" y="85"/>
                  </a:cxn>
                  <a:cxn ang="0">
                    <a:pos x="43" y="97"/>
                  </a:cxn>
                  <a:cxn ang="0">
                    <a:pos x="16" y="35"/>
                  </a:cxn>
                </a:cxnLst>
                <a:rect l="0" t="0" r="r" b="b"/>
                <a:pathLst>
                  <a:path w="46" h="97">
                    <a:moveTo>
                      <a:pt x="0" y="0"/>
                    </a:moveTo>
                    <a:cubicBezTo>
                      <a:pt x="10" y="15"/>
                      <a:pt x="22" y="30"/>
                      <a:pt x="28" y="46"/>
                    </a:cubicBezTo>
                    <a:cubicBezTo>
                      <a:pt x="31" y="54"/>
                      <a:pt x="35" y="63"/>
                      <a:pt x="37" y="71"/>
                    </a:cubicBezTo>
                    <a:cubicBezTo>
                      <a:pt x="39" y="76"/>
                      <a:pt x="38" y="81"/>
                      <a:pt x="39" y="85"/>
                    </a:cubicBezTo>
                    <a:cubicBezTo>
                      <a:pt x="41" y="90"/>
                      <a:pt x="46" y="90"/>
                      <a:pt x="43" y="97"/>
                    </a:cubicBezTo>
                    <a:cubicBezTo>
                      <a:pt x="30" y="84"/>
                      <a:pt x="19" y="53"/>
                      <a:pt x="16" y="35"/>
                    </a:cubicBezTo>
                  </a:path>
                </a:pathLst>
              </a:custGeom>
              <a:solidFill>
                <a:srgbClr val="DF9EB7"/>
              </a:solidFill>
              <a:ln w="9525">
                <a:noFill/>
                <a:round/>
                <a:headEnd/>
                <a:tailEnd/>
              </a:ln>
            </p:spPr>
            <p:txBody>
              <a:bodyPr/>
              <a:lstStyle/>
              <a:p>
                <a:endParaRPr lang="fr-FR"/>
              </a:p>
            </p:txBody>
          </p:sp>
          <p:sp>
            <p:nvSpPr>
              <p:cNvPr id="449" name="Freeform 48"/>
              <p:cNvSpPr>
                <a:spLocks/>
              </p:cNvSpPr>
              <p:nvPr/>
            </p:nvSpPr>
            <p:spPr bwMode="auto">
              <a:xfrm>
                <a:off x="2773" y="2108"/>
                <a:ext cx="50" cy="135"/>
              </a:xfrm>
              <a:custGeom>
                <a:avLst/>
                <a:gdLst/>
                <a:ahLst/>
                <a:cxnLst>
                  <a:cxn ang="0">
                    <a:pos x="0" y="0"/>
                  </a:cxn>
                  <a:cxn ang="0">
                    <a:pos x="16" y="28"/>
                  </a:cxn>
                  <a:cxn ang="0">
                    <a:pos x="17" y="56"/>
                  </a:cxn>
                </a:cxnLst>
                <a:rect l="0" t="0" r="r" b="b"/>
                <a:pathLst>
                  <a:path w="21" h="56">
                    <a:moveTo>
                      <a:pt x="0" y="0"/>
                    </a:moveTo>
                    <a:cubicBezTo>
                      <a:pt x="6" y="10"/>
                      <a:pt x="12" y="17"/>
                      <a:pt x="16" y="28"/>
                    </a:cubicBezTo>
                    <a:cubicBezTo>
                      <a:pt x="21" y="39"/>
                      <a:pt x="16" y="47"/>
                      <a:pt x="17" y="56"/>
                    </a:cubicBezTo>
                  </a:path>
                </a:pathLst>
              </a:custGeom>
              <a:solidFill>
                <a:srgbClr val="DF9EB7"/>
              </a:solidFill>
              <a:ln w="9525">
                <a:noFill/>
                <a:round/>
                <a:headEnd/>
                <a:tailEnd/>
              </a:ln>
            </p:spPr>
            <p:txBody>
              <a:bodyPr/>
              <a:lstStyle/>
              <a:p>
                <a:endParaRPr lang="fr-FR"/>
              </a:p>
            </p:txBody>
          </p:sp>
          <p:sp>
            <p:nvSpPr>
              <p:cNvPr id="450" name="Freeform 49"/>
              <p:cNvSpPr>
                <a:spLocks/>
              </p:cNvSpPr>
              <p:nvPr/>
            </p:nvSpPr>
            <p:spPr bwMode="auto">
              <a:xfrm>
                <a:off x="2913" y="2181"/>
                <a:ext cx="53" cy="291"/>
              </a:xfrm>
              <a:custGeom>
                <a:avLst/>
                <a:gdLst/>
                <a:ahLst/>
                <a:cxnLst>
                  <a:cxn ang="0">
                    <a:pos x="22" y="0"/>
                  </a:cxn>
                  <a:cxn ang="0">
                    <a:pos x="5" y="60"/>
                  </a:cxn>
                  <a:cxn ang="0">
                    <a:pos x="12" y="121"/>
                  </a:cxn>
                  <a:cxn ang="0">
                    <a:pos x="9" y="106"/>
                  </a:cxn>
                  <a:cxn ang="0">
                    <a:pos x="11" y="80"/>
                  </a:cxn>
                </a:cxnLst>
                <a:rect l="0" t="0" r="r" b="b"/>
                <a:pathLst>
                  <a:path w="22" h="121">
                    <a:moveTo>
                      <a:pt x="22" y="0"/>
                    </a:moveTo>
                    <a:cubicBezTo>
                      <a:pt x="12" y="18"/>
                      <a:pt x="7" y="40"/>
                      <a:pt x="5" y="60"/>
                    </a:cubicBezTo>
                    <a:cubicBezTo>
                      <a:pt x="4" y="72"/>
                      <a:pt x="0" y="105"/>
                      <a:pt x="12" y="121"/>
                    </a:cubicBezTo>
                    <a:cubicBezTo>
                      <a:pt x="15" y="116"/>
                      <a:pt x="10" y="112"/>
                      <a:pt x="9" y="106"/>
                    </a:cubicBezTo>
                    <a:cubicBezTo>
                      <a:pt x="8" y="98"/>
                      <a:pt x="10" y="88"/>
                      <a:pt x="11" y="80"/>
                    </a:cubicBezTo>
                  </a:path>
                </a:pathLst>
              </a:custGeom>
              <a:solidFill>
                <a:srgbClr val="F7E6EC"/>
              </a:solidFill>
              <a:ln w="9525">
                <a:noFill/>
                <a:round/>
                <a:headEnd/>
                <a:tailEnd/>
              </a:ln>
            </p:spPr>
            <p:txBody>
              <a:bodyPr/>
              <a:lstStyle/>
              <a:p>
                <a:endParaRPr lang="fr-FR"/>
              </a:p>
            </p:txBody>
          </p:sp>
          <p:sp>
            <p:nvSpPr>
              <p:cNvPr id="451" name="Freeform 50"/>
              <p:cNvSpPr>
                <a:spLocks/>
              </p:cNvSpPr>
              <p:nvPr/>
            </p:nvSpPr>
            <p:spPr bwMode="auto">
              <a:xfrm>
                <a:off x="2582" y="1443"/>
                <a:ext cx="579" cy="46"/>
              </a:xfrm>
              <a:custGeom>
                <a:avLst/>
                <a:gdLst/>
                <a:ahLst/>
                <a:cxnLst>
                  <a:cxn ang="0">
                    <a:pos x="131" y="3"/>
                  </a:cxn>
                  <a:cxn ang="0">
                    <a:pos x="240" y="17"/>
                  </a:cxn>
                  <a:cxn ang="0">
                    <a:pos x="123" y="0"/>
                  </a:cxn>
                  <a:cxn ang="0">
                    <a:pos x="0" y="19"/>
                  </a:cxn>
                  <a:cxn ang="0">
                    <a:pos x="131" y="3"/>
                  </a:cxn>
                </a:cxnLst>
                <a:rect l="0" t="0" r="r" b="b"/>
                <a:pathLst>
                  <a:path w="240" h="19">
                    <a:moveTo>
                      <a:pt x="131" y="3"/>
                    </a:moveTo>
                    <a:cubicBezTo>
                      <a:pt x="163" y="4"/>
                      <a:pt x="199" y="9"/>
                      <a:pt x="240" y="17"/>
                    </a:cubicBezTo>
                    <a:cubicBezTo>
                      <a:pt x="202" y="5"/>
                      <a:pt x="163" y="0"/>
                      <a:pt x="123" y="0"/>
                    </a:cubicBezTo>
                    <a:cubicBezTo>
                      <a:pt x="81" y="0"/>
                      <a:pt x="39" y="6"/>
                      <a:pt x="0" y="19"/>
                    </a:cubicBezTo>
                    <a:cubicBezTo>
                      <a:pt x="16" y="15"/>
                      <a:pt x="65" y="3"/>
                      <a:pt x="131" y="3"/>
                    </a:cubicBezTo>
                    <a:close/>
                  </a:path>
                </a:pathLst>
              </a:custGeom>
              <a:solidFill>
                <a:srgbClr val="FFFFFF"/>
              </a:solidFill>
              <a:ln w="9525">
                <a:noFill/>
                <a:round/>
                <a:headEnd/>
                <a:tailEnd/>
              </a:ln>
            </p:spPr>
            <p:txBody>
              <a:bodyPr/>
              <a:lstStyle/>
              <a:p>
                <a:endParaRPr lang="fr-FR"/>
              </a:p>
            </p:txBody>
          </p:sp>
          <p:sp>
            <p:nvSpPr>
              <p:cNvPr id="452" name="Freeform 51"/>
              <p:cNvSpPr>
                <a:spLocks/>
              </p:cNvSpPr>
              <p:nvPr/>
            </p:nvSpPr>
            <p:spPr bwMode="auto">
              <a:xfrm>
                <a:off x="4152" y="1814"/>
                <a:ext cx="89" cy="191"/>
              </a:xfrm>
              <a:custGeom>
                <a:avLst/>
                <a:gdLst/>
                <a:ahLst/>
                <a:cxnLst>
                  <a:cxn ang="0">
                    <a:pos x="35" y="0"/>
                  </a:cxn>
                  <a:cxn ang="0">
                    <a:pos x="0" y="79"/>
                  </a:cxn>
                  <a:cxn ang="0">
                    <a:pos x="35" y="0"/>
                  </a:cxn>
                </a:cxnLst>
                <a:rect l="0" t="0" r="r" b="b"/>
                <a:pathLst>
                  <a:path w="37" h="79">
                    <a:moveTo>
                      <a:pt x="35" y="0"/>
                    </a:moveTo>
                    <a:cubicBezTo>
                      <a:pt x="37" y="13"/>
                      <a:pt x="33" y="51"/>
                      <a:pt x="0" y="79"/>
                    </a:cubicBezTo>
                    <a:cubicBezTo>
                      <a:pt x="11" y="69"/>
                      <a:pt x="34" y="38"/>
                      <a:pt x="35" y="0"/>
                    </a:cubicBezTo>
                    <a:close/>
                  </a:path>
                </a:pathLst>
              </a:custGeom>
              <a:solidFill>
                <a:srgbClr val="FFFFFF"/>
              </a:solidFill>
              <a:ln w="9525">
                <a:noFill/>
                <a:round/>
                <a:headEnd/>
                <a:tailEnd/>
              </a:ln>
            </p:spPr>
            <p:txBody>
              <a:bodyPr/>
              <a:lstStyle/>
              <a:p>
                <a:endParaRPr lang="fr-FR"/>
              </a:p>
            </p:txBody>
          </p:sp>
          <p:sp>
            <p:nvSpPr>
              <p:cNvPr id="453" name="Freeform 52"/>
              <p:cNvSpPr>
                <a:spLocks/>
              </p:cNvSpPr>
              <p:nvPr/>
            </p:nvSpPr>
            <p:spPr bwMode="auto">
              <a:xfrm>
                <a:off x="4091" y="1952"/>
                <a:ext cx="32" cy="48"/>
              </a:xfrm>
              <a:custGeom>
                <a:avLst/>
                <a:gdLst/>
                <a:ahLst/>
                <a:cxnLst>
                  <a:cxn ang="0">
                    <a:pos x="1" y="1"/>
                  </a:cxn>
                  <a:cxn ang="0">
                    <a:pos x="3" y="13"/>
                  </a:cxn>
                  <a:cxn ang="0">
                    <a:pos x="8" y="15"/>
                  </a:cxn>
                  <a:cxn ang="0">
                    <a:pos x="11" y="20"/>
                  </a:cxn>
                  <a:cxn ang="0">
                    <a:pos x="5" y="11"/>
                  </a:cxn>
                  <a:cxn ang="0">
                    <a:pos x="0" y="0"/>
                  </a:cxn>
                </a:cxnLst>
                <a:rect l="0" t="0" r="r" b="b"/>
                <a:pathLst>
                  <a:path w="13" h="20">
                    <a:moveTo>
                      <a:pt x="1" y="1"/>
                    </a:moveTo>
                    <a:cubicBezTo>
                      <a:pt x="6" y="4"/>
                      <a:pt x="0" y="10"/>
                      <a:pt x="3" y="13"/>
                    </a:cubicBezTo>
                    <a:cubicBezTo>
                      <a:pt x="4" y="14"/>
                      <a:pt x="7" y="14"/>
                      <a:pt x="8" y="15"/>
                    </a:cubicBezTo>
                    <a:cubicBezTo>
                      <a:pt x="10" y="16"/>
                      <a:pt x="11" y="19"/>
                      <a:pt x="11" y="20"/>
                    </a:cubicBezTo>
                    <a:cubicBezTo>
                      <a:pt x="13" y="14"/>
                      <a:pt x="8" y="15"/>
                      <a:pt x="5" y="11"/>
                    </a:cubicBezTo>
                    <a:cubicBezTo>
                      <a:pt x="3" y="7"/>
                      <a:pt x="5" y="2"/>
                      <a:pt x="0" y="0"/>
                    </a:cubicBezTo>
                  </a:path>
                </a:pathLst>
              </a:custGeom>
              <a:solidFill>
                <a:srgbClr val="FFFFFF"/>
              </a:solidFill>
              <a:ln w="9525">
                <a:noFill/>
                <a:round/>
                <a:headEnd/>
                <a:tailEnd/>
              </a:ln>
            </p:spPr>
            <p:txBody>
              <a:bodyPr/>
              <a:lstStyle/>
              <a:p>
                <a:endParaRPr lang="fr-FR"/>
              </a:p>
            </p:txBody>
          </p:sp>
          <p:sp>
            <p:nvSpPr>
              <p:cNvPr id="454" name="Freeform 53"/>
              <p:cNvSpPr>
                <a:spLocks/>
              </p:cNvSpPr>
              <p:nvPr/>
            </p:nvSpPr>
            <p:spPr bwMode="auto">
              <a:xfrm>
                <a:off x="3812" y="1976"/>
                <a:ext cx="291" cy="231"/>
              </a:xfrm>
              <a:custGeom>
                <a:avLst/>
                <a:gdLst/>
                <a:ahLst/>
                <a:cxnLst>
                  <a:cxn ang="0">
                    <a:pos x="105" y="8"/>
                  </a:cxn>
                  <a:cxn ang="0">
                    <a:pos x="105" y="8"/>
                  </a:cxn>
                  <a:cxn ang="0">
                    <a:pos x="93" y="56"/>
                  </a:cxn>
                  <a:cxn ang="0">
                    <a:pos x="47" y="85"/>
                  </a:cxn>
                  <a:cxn ang="0">
                    <a:pos x="18" y="91"/>
                  </a:cxn>
                  <a:cxn ang="0">
                    <a:pos x="2" y="92"/>
                  </a:cxn>
                  <a:cxn ang="0">
                    <a:pos x="60" y="89"/>
                  </a:cxn>
                  <a:cxn ang="0">
                    <a:pos x="105" y="60"/>
                  </a:cxn>
                  <a:cxn ang="0">
                    <a:pos x="105" y="8"/>
                  </a:cxn>
                </a:cxnLst>
                <a:rect l="0" t="0" r="r" b="b"/>
                <a:pathLst>
                  <a:path w="121" h="96">
                    <a:moveTo>
                      <a:pt x="105" y="8"/>
                    </a:moveTo>
                    <a:cubicBezTo>
                      <a:pt x="101" y="0"/>
                      <a:pt x="103" y="4"/>
                      <a:pt x="105" y="8"/>
                    </a:cubicBezTo>
                    <a:cubicBezTo>
                      <a:pt x="116" y="27"/>
                      <a:pt x="108" y="43"/>
                      <a:pt x="93" y="56"/>
                    </a:cubicBezTo>
                    <a:cubicBezTo>
                      <a:pt x="77" y="70"/>
                      <a:pt x="69" y="79"/>
                      <a:pt x="47" y="85"/>
                    </a:cubicBezTo>
                    <a:cubicBezTo>
                      <a:pt x="37" y="88"/>
                      <a:pt x="27" y="91"/>
                      <a:pt x="18" y="91"/>
                    </a:cubicBezTo>
                    <a:cubicBezTo>
                      <a:pt x="9" y="92"/>
                      <a:pt x="0" y="91"/>
                      <a:pt x="2" y="92"/>
                    </a:cubicBezTo>
                    <a:cubicBezTo>
                      <a:pt x="28" y="96"/>
                      <a:pt x="38" y="95"/>
                      <a:pt x="60" y="89"/>
                    </a:cubicBezTo>
                    <a:cubicBezTo>
                      <a:pt x="81" y="83"/>
                      <a:pt x="90" y="73"/>
                      <a:pt x="105" y="60"/>
                    </a:cubicBezTo>
                    <a:cubicBezTo>
                      <a:pt x="121" y="47"/>
                      <a:pt x="117" y="26"/>
                      <a:pt x="105" y="8"/>
                    </a:cubicBezTo>
                    <a:close/>
                  </a:path>
                </a:pathLst>
              </a:custGeom>
              <a:solidFill>
                <a:srgbClr val="F8C8C0"/>
              </a:solidFill>
              <a:ln w="9525">
                <a:noFill/>
                <a:round/>
                <a:headEnd/>
                <a:tailEnd/>
              </a:ln>
            </p:spPr>
            <p:txBody>
              <a:bodyPr/>
              <a:lstStyle/>
              <a:p>
                <a:endParaRPr lang="fr-FR"/>
              </a:p>
            </p:txBody>
          </p:sp>
          <p:sp>
            <p:nvSpPr>
              <p:cNvPr id="455" name="Freeform 54"/>
              <p:cNvSpPr>
                <a:spLocks/>
              </p:cNvSpPr>
              <p:nvPr/>
            </p:nvSpPr>
            <p:spPr bwMode="auto">
              <a:xfrm>
                <a:off x="2433" y="1383"/>
                <a:ext cx="289" cy="139"/>
              </a:xfrm>
              <a:custGeom>
                <a:avLst/>
                <a:gdLst/>
                <a:ahLst/>
                <a:cxnLst>
                  <a:cxn ang="0">
                    <a:pos x="116" y="0"/>
                  </a:cxn>
                  <a:cxn ang="0">
                    <a:pos x="0" y="58"/>
                  </a:cxn>
                  <a:cxn ang="0">
                    <a:pos x="120" y="16"/>
                  </a:cxn>
                  <a:cxn ang="0">
                    <a:pos x="116" y="0"/>
                  </a:cxn>
                </a:cxnLst>
                <a:rect l="0" t="0" r="r" b="b"/>
                <a:pathLst>
                  <a:path w="120" h="58">
                    <a:moveTo>
                      <a:pt x="116" y="0"/>
                    </a:moveTo>
                    <a:cubicBezTo>
                      <a:pt x="78" y="10"/>
                      <a:pt x="12" y="46"/>
                      <a:pt x="0" y="58"/>
                    </a:cubicBezTo>
                    <a:cubicBezTo>
                      <a:pt x="19" y="47"/>
                      <a:pt x="86" y="19"/>
                      <a:pt x="120" y="16"/>
                    </a:cubicBezTo>
                    <a:cubicBezTo>
                      <a:pt x="107" y="16"/>
                      <a:pt x="98" y="8"/>
                      <a:pt x="116" y="0"/>
                    </a:cubicBezTo>
                    <a:close/>
                  </a:path>
                </a:pathLst>
              </a:custGeom>
              <a:solidFill>
                <a:srgbClr val="E6B3C6"/>
              </a:solidFill>
              <a:ln w="9525">
                <a:noFill/>
                <a:round/>
                <a:headEnd/>
                <a:tailEnd/>
              </a:ln>
            </p:spPr>
            <p:txBody>
              <a:bodyPr/>
              <a:lstStyle/>
              <a:p>
                <a:endParaRPr lang="fr-FR"/>
              </a:p>
            </p:txBody>
          </p:sp>
          <p:sp>
            <p:nvSpPr>
              <p:cNvPr id="456" name="Freeform 55"/>
              <p:cNvSpPr>
                <a:spLocks/>
              </p:cNvSpPr>
              <p:nvPr/>
            </p:nvSpPr>
            <p:spPr bwMode="auto">
              <a:xfrm>
                <a:off x="2891" y="2771"/>
                <a:ext cx="63" cy="3"/>
              </a:xfrm>
              <a:custGeom>
                <a:avLst/>
                <a:gdLst/>
                <a:ahLst/>
                <a:cxnLst>
                  <a:cxn ang="0">
                    <a:pos x="0" y="1"/>
                  </a:cxn>
                  <a:cxn ang="0">
                    <a:pos x="26" y="0"/>
                  </a:cxn>
                </a:cxnLst>
                <a:rect l="0" t="0" r="r" b="b"/>
                <a:pathLst>
                  <a:path w="26" h="1">
                    <a:moveTo>
                      <a:pt x="0" y="1"/>
                    </a:moveTo>
                    <a:cubicBezTo>
                      <a:pt x="9" y="1"/>
                      <a:pt x="17" y="0"/>
                      <a:pt x="26" y="0"/>
                    </a:cubicBezTo>
                  </a:path>
                </a:pathLst>
              </a:custGeom>
              <a:noFill/>
              <a:ln w="7938" cap="rnd">
                <a:solidFill>
                  <a:srgbClr val="333333"/>
                </a:solidFill>
                <a:prstDash val="solid"/>
                <a:round/>
                <a:headEnd/>
                <a:tailEnd/>
              </a:ln>
            </p:spPr>
            <p:txBody>
              <a:bodyPr/>
              <a:lstStyle/>
              <a:p>
                <a:endParaRPr lang="fr-FR"/>
              </a:p>
            </p:txBody>
          </p:sp>
          <p:sp>
            <p:nvSpPr>
              <p:cNvPr id="457" name="Freeform 56"/>
              <p:cNvSpPr>
                <a:spLocks/>
              </p:cNvSpPr>
              <p:nvPr/>
            </p:nvSpPr>
            <p:spPr bwMode="auto">
              <a:xfrm>
                <a:off x="2850" y="2798"/>
                <a:ext cx="135" cy="10"/>
              </a:xfrm>
              <a:custGeom>
                <a:avLst/>
                <a:gdLst/>
                <a:ahLst/>
                <a:cxnLst>
                  <a:cxn ang="0">
                    <a:pos x="0" y="3"/>
                  </a:cxn>
                  <a:cxn ang="0">
                    <a:pos x="56" y="0"/>
                  </a:cxn>
                </a:cxnLst>
                <a:rect l="0" t="0" r="r" b="b"/>
                <a:pathLst>
                  <a:path w="56" h="4">
                    <a:moveTo>
                      <a:pt x="0" y="3"/>
                    </a:moveTo>
                    <a:cubicBezTo>
                      <a:pt x="18" y="4"/>
                      <a:pt x="39" y="3"/>
                      <a:pt x="56" y="0"/>
                    </a:cubicBezTo>
                  </a:path>
                </a:pathLst>
              </a:custGeom>
              <a:noFill/>
              <a:ln w="7938" cap="rnd">
                <a:solidFill>
                  <a:srgbClr val="333333"/>
                </a:solidFill>
                <a:prstDash val="solid"/>
                <a:round/>
                <a:headEnd/>
                <a:tailEnd/>
              </a:ln>
            </p:spPr>
            <p:txBody>
              <a:bodyPr/>
              <a:lstStyle/>
              <a:p>
                <a:endParaRPr lang="fr-FR"/>
              </a:p>
            </p:txBody>
          </p:sp>
          <p:sp>
            <p:nvSpPr>
              <p:cNvPr id="458" name="Freeform 57"/>
              <p:cNvSpPr>
                <a:spLocks/>
              </p:cNvSpPr>
              <p:nvPr/>
            </p:nvSpPr>
            <p:spPr bwMode="auto">
              <a:xfrm>
                <a:off x="2898" y="2829"/>
                <a:ext cx="80" cy="5"/>
              </a:xfrm>
              <a:custGeom>
                <a:avLst/>
                <a:gdLst/>
                <a:ahLst/>
                <a:cxnLst>
                  <a:cxn ang="0">
                    <a:pos x="0" y="2"/>
                  </a:cxn>
                  <a:cxn ang="0">
                    <a:pos x="33" y="0"/>
                  </a:cxn>
                </a:cxnLst>
                <a:rect l="0" t="0" r="r" b="b"/>
                <a:pathLst>
                  <a:path w="33" h="2">
                    <a:moveTo>
                      <a:pt x="0" y="2"/>
                    </a:moveTo>
                    <a:cubicBezTo>
                      <a:pt x="11" y="2"/>
                      <a:pt x="22" y="1"/>
                      <a:pt x="33" y="0"/>
                    </a:cubicBezTo>
                  </a:path>
                </a:pathLst>
              </a:custGeom>
              <a:noFill/>
              <a:ln w="7938" cap="rnd">
                <a:solidFill>
                  <a:srgbClr val="333333"/>
                </a:solidFill>
                <a:prstDash val="solid"/>
                <a:round/>
                <a:headEnd/>
                <a:tailEnd/>
              </a:ln>
            </p:spPr>
            <p:txBody>
              <a:bodyPr/>
              <a:lstStyle/>
              <a:p>
                <a:endParaRPr lang="fr-FR"/>
              </a:p>
            </p:txBody>
          </p:sp>
          <p:sp>
            <p:nvSpPr>
              <p:cNvPr id="459" name="Freeform 58"/>
              <p:cNvSpPr>
                <a:spLocks/>
              </p:cNvSpPr>
              <p:nvPr/>
            </p:nvSpPr>
            <p:spPr bwMode="auto">
              <a:xfrm>
                <a:off x="2862" y="2861"/>
                <a:ext cx="108" cy="4"/>
              </a:xfrm>
              <a:custGeom>
                <a:avLst/>
                <a:gdLst/>
                <a:ahLst/>
                <a:cxnLst>
                  <a:cxn ang="0">
                    <a:pos x="0" y="1"/>
                  </a:cxn>
                  <a:cxn ang="0">
                    <a:pos x="45" y="0"/>
                  </a:cxn>
                </a:cxnLst>
                <a:rect l="0" t="0" r="r" b="b"/>
                <a:pathLst>
                  <a:path w="45" h="2">
                    <a:moveTo>
                      <a:pt x="0" y="1"/>
                    </a:moveTo>
                    <a:cubicBezTo>
                      <a:pt x="15" y="2"/>
                      <a:pt x="31" y="2"/>
                      <a:pt x="45" y="0"/>
                    </a:cubicBezTo>
                  </a:path>
                </a:pathLst>
              </a:custGeom>
              <a:noFill/>
              <a:ln w="7938" cap="rnd">
                <a:solidFill>
                  <a:srgbClr val="333333"/>
                </a:solidFill>
                <a:prstDash val="solid"/>
                <a:round/>
                <a:headEnd/>
                <a:tailEnd/>
              </a:ln>
            </p:spPr>
            <p:txBody>
              <a:bodyPr/>
              <a:lstStyle/>
              <a:p>
                <a:endParaRPr lang="fr-FR"/>
              </a:p>
            </p:txBody>
          </p:sp>
          <p:sp>
            <p:nvSpPr>
              <p:cNvPr id="460" name="Freeform 59"/>
              <p:cNvSpPr>
                <a:spLocks/>
              </p:cNvSpPr>
              <p:nvPr/>
            </p:nvSpPr>
            <p:spPr bwMode="auto">
              <a:xfrm>
                <a:off x="2896" y="2890"/>
                <a:ext cx="72" cy="7"/>
              </a:xfrm>
              <a:custGeom>
                <a:avLst/>
                <a:gdLst/>
                <a:ahLst/>
                <a:cxnLst>
                  <a:cxn ang="0">
                    <a:pos x="0" y="3"/>
                  </a:cxn>
                  <a:cxn ang="0">
                    <a:pos x="30" y="0"/>
                  </a:cxn>
                </a:cxnLst>
                <a:rect l="0" t="0" r="r" b="b"/>
                <a:pathLst>
                  <a:path w="30" h="3">
                    <a:moveTo>
                      <a:pt x="0" y="3"/>
                    </a:moveTo>
                    <a:cubicBezTo>
                      <a:pt x="10" y="3"/>
                      <a:pt x="20" y="2"/>
                      <a:pt x="30" y="0"/>
                    </a:cubicBezTo>
                  </a:path>
                </a:pathLst>
              </a:custGeom>
              <a:noFill/>
              <a:ln w="7938" cap="rnd">
                <a:solidFill>
                  <a:srgbClr val="333333"/>
                </a:solidFill>
                <a:prstDash val="solid"/>
                <a:round/>
                <a:headEnd/>
                <a:tailEnd/>
              </a:ln>
            </p:spPr>
            <p:txBody>
              <a:bodyPr/>
              <a:lstStyle/>
              <a:p>
                <a:endParaRPr lang="fr-FR"/>
              </a:p>
            </p:txBody>
          </p:sp>
          <p:sp>
            <p:nvSpPr>
              <p:cNvPr id="461" name="Freeform 60"/>
              <p:cNvSpPr>
                <a:spLocks/>
              </p:cNvSpPr>
              <p:nvPr/>
            </p:nvSpPr>
            <p:spPr bwMode="auto">
              <a:xfrm>
                <a:off x="2833" y="2923"/>
                <a:ext cx="133" cy="5"/>
              </a:xfrm>
              <a:custGeom>
                <a:avLst/>
                <a:gdLst/>
                <a:ahLst/>
                <a:cxnLst>
                  <a:cxn ang="0">
                    <a:pos x="0" y="1"/>
                  </a:cxn>
                  <a:cxn ang="0">
                    <a:pos x="55" y="0"/>
                  </a:cxn>
                </a:cxnLst>
                <a:rect l="0" t="0" r="r" b="b"/>
                <a:pathLst>
                  <a:path w="55" h="2">
                    <a:moveTo>
                      <a:pt x="0" y="1"/>
                    </a:moveTo>
                    <a:cubicBezTo>
                      <a:pt x="17" y="2"/>
                      <a:pt x="36" y="2"/>
                      <a:pt x="55" y="0"/>
                    </a:cubicBezTo>
                  </a:path>
                </a:pathLst>
              </a:custGeom>
              <a:noFill/>
              <a:ln w="7938" cap="rnd">
                <a:solidFill>
                  <a:srgbClr val="333333"/>
                </a:solidFill>
                <a:prstDash val="solid"/>
                <a:round/>
                <a:headEnd/>
                <a:tailEnd/>
              </a:ln>
            </p:spPr>
            <p:txBody>
              <a:bodyPr/>
              <a:lstStyle/>
              <a:p>
                <a:endParaRPr lang="fr-FR"/>
              </a:p>
            </p:txBody>
          </p:sp>
          <p:sp>
            <p:nvSpPr>
              <p:cNvPr id="462" name="Freeform 61"/>
              <p:cNvSpPr>
                <a:spLocks/>
              </p:cNvSpPr>
              <p:nvPr/>
            </p:nvSpPr>
            <p:spPr bwMode="auto">
              <a:xfrm>
                <a:off x="2951" y="2955"/>
                <a:ext cx="15" cy="1"/>
              </a:xfrm>
              <a:custGeom>
                <a:avLst/>
                <a:gdLst/>
                <a:ahLst/>
                <a:cxnLst>
                  <a:cxn ang="0">
                    <a:pos x="0" y="0"/>
                  </a:cxn>
                  <a:cxn ang="0">
                    <a:pos x="6" y="0"/>
                  </a:cxn>
                </a:cxnLst>
                <a:rect l="0" t="0" r="r" b="b"/>
                <a:pathLst>
                  <a:path w="6">
                    <a:moveTo>
                      <a:pt x="0" y="0"/>
                    </a:moveTo>
                    <a:cubicBezTo>
                      <a:pt x="2" y="0"/>
                      <a:pt x="4" y="0"/>
                      <a:pt x="6" y="0"/>
                    </a:cubicBezTo>
                  </a:path>
                </a:pathLst>
              </a:custGeom>
              <a:noFill/>
              <a:ln w="7938" cap="rnd">
                <a:solidFill>
                  <a:srgbClr val="333333"/>
                </a:solidFill>
                <a:prstDash val="solid"/>
                <a:round/>
                <a:headEnd/>
                <a:tailEnd/>
              </a:ln>
            </p:spPr>
            <p:txBody>
              <a:bodyPr/>
              <a:lstStyle/>
              <a:p>
                <a:endParaRPr lang="fr-FR"/>
              </a:p>
            </p:txBody>
          </p:sp>
          <p:sp>
            <p:nvSpPr>
              <p:cNvPr id="463" name="Freeform 62"/>
              <p:cNvSpPr>
                <a:spLocks/>
              </p:cNvSpPr>
              <p:nvPr/>
            </p:nvSpPr>
            <p:spPr bwMode="auto">
              <a:xfrm>
                <a:off x="2852" y="2955"/>
                <a:ext cx="99" cy="4"/>
              </a:xfrm>
              <a:custGeom>
                <a:avLst/>
                <a:gdLst/>
                <a:ahLst/>
                <a:cxnLst>
                  <a:cxn ang="0">
                    <a:pos x="0" y="1"/>
                  </a:cxn>
                  <a:cxn ang="0">
                    <a:pos x="41" y="0"/>
                  </a:cxn>
                </a:cxnLst>
                <a:rect l="0" t="0" r="r" b="b"/>
                <a:pathLst>
                  <a:path w="41" h="2">
                    <a:moveTo>
                      <a:pt x="0" y="1"/>
                    </a:moveTo>
                    <a:cubicBezTo>
                      <a:pt x="13" y="2"/>
                      <a:pt x="27" y="2"/>
                      <a:pt x="41" y="0"/>
                    </a:cubicBezTo>
                  </a:path>
                </a:pathLst>
              </a:custGeom>
              <a:noFill/>
              <a:ln w="7938" cap="rnd">
                <a:solidFill>
                  <a:srgbClr val="333333"/>
                </a:solidFill>
                <a:prstDash val="solid"/>
                <a:round/>
                <a:headEnd/>
                <a:tailEnd/>
              </a:ln>
            </p:spPr>
            <p:txBody>
              <a:bodyPr/>
              <a:lstStyle/>
              <a:p>
                <a:endParaRPr lang="fr-FR"/>
              </a:p>
            </p:txBody>
          </p:sp>
          <p:sp>
            <p:nvSpPr>
              <p:cNvPr id="464" name="Freeform 63"/>
              <p:cNvSpPr>
                <a:spLocks/>
              </p:cNvSpPr>
              <p:nvPr/>
            </p:nvSpPr>
            <p:spPr bwMode="auto">
              <a:xfrm>
                <a:off x="2840" y="2991"/>
                <a:ext cx="85" cy="1"/>
              </a:xfrm>
              <a:custGeom>
                <a:avLst/>
                <a:gdLst/>
                <a:ahLst/>
                <a:cxnLst>
                  <a:cxn ang="0">
                    <a:pos x="0" y="0"/>
                  </a:cxn>
                  <a:cxn ang="0">
                    <a:pos x="35" y="0"/>
                  </a:cxn>
                </a:cxnLst>
                <a:rect l="0" t="0" r="r" b="b"/>
                <a:pathLst>
                  <a:path w="35">
                    <a:moveTo>
                      <a:pt x="0" y="0"/>
                    </a:moveTo>
                    <a:cubicBezTo>
                      <a:pt x="11" y="0"/>
                      <a:pt x="23" y="0"/>
                      <a:pt x="35" y="0"/>
                    </a:cubicBezTo>
                  </a:path>
                </a:pathLst>
              </a:custGeom>
              <a:noFill/>
              <a:ln w="7938" cap="rnd">
                <a:solidFill>
                  <a:srgbClr val="333333"/>
                </a:solidFill>
                <a:prstDash val="solid"/>
                <a:round/>
                <a:headEnd/>
                <a:tailEnd/>
              </a:ln>
            </p:spPr>
            <p:txBody>
              <a:bodyPr/>
              <a:lstStyle/>
              <a:p>
                <a:endParaRPr lang="fr-FR"/>
              </a:p>
            </p:txBody>
          </p:sp>
          <p:sp>
            <p:nvSpPr>
              <p:cNvPr id="465" name="Freeform 64"/>
              <p:cNvSpPr>
                <a:spLocks/>
              </p:cNvSpPr>
              <p:nvPr/>
            </p:nvSpPr>
            <p:spPr bwMode="auto">
              <a:xfrm>
                <a:off x="2860" y="3022"/>
                <a:ext cx="89" cy="5"/>
              </a:xfrm>
              <a:custGeom>
                <a:avLst/>
                <a:gdLst/>
                <a:ahLst/>
                <a:cxnLst>
                  <a:cxn ang="0">
                    <a:pos x="0" y="2"/>
                  </a:cxn>
                  <a:cxn ang="0">
                    <a:pos x="37" y="0"/>
                  </a:cxn>
                </a:cxnLst>
                <a:rect l="0" t="0" r="r" b="b"/>
                <a:pathLst>
                  <a:path w="37" h="2">
                    <a:moveTo>
                      <a:pt x="0" y="2"/>
                    </a:moveTo>
                    <a:cubicBezTo>
                      <a:pt x="12" y="2"/>
                      <a:pt x="25" y="1"/>
                      <a:pt x="37" y="0"/>
                    </a:cubicBezTo>
                  </a:path>
                </a:pathLst>
              </a:custGeom>
              <a:noFill/>
              <a:ln w="7938" cap="rnd">
                <a:solidFill>
                  <a:srgbClr val="333333"/>
                </a:solidFill>
                <a:prstDash val="solid"/>
                <a:round/>
                <a:headEnd/>
                <a:tailEnd/>
              </a:ln>
            </p:spPr>
            <p:txBody>
              <a:bodyPr/>
              <a:lstStyle/>
              <a:p>
                <a:endParaRPr lang="fr-FR"/>
              </a:p>
            </p:txBody>
          </p:sp>
          <p:sp>
            <p:nvSpPr>
              <p:cNvPr id="466" name="Freeform 65"/>
              <p:cNvSpPr>
                <a:spLocks/>
              </p:cNvSpPr>
              <p:nvPr/>
            </p:nvSpPr>
            <p:spPr bwMode="auto">
              <a:xfrm>
                <a:off x="2843" y="3061"/>
                <a:ext cx="67" cy="1"/>
              </a:xfrm>
              <a:custGeom>
                <a:avLst/>
                <a:gdLst/>
                <a:ahLst/>
                <a:cxnLst>
                  <a:cxn ang="0">
                    <a:pos x="0" y="0"/>
                  </a:cxn>
                  <a:cxn ang="0">
                    <a:pos x="28" y="0"/>
                  </a:cxn>
                </a:cxnLst>
                <a:rect l="0" t="0" r="r" b="b"/>
                <a:pathLst>
                  <a:path w="28">
                    <a:moveTo>
                      <a:pt x="0" y="0"/>
                    </a:moveTo>
                    <a:cubicBezTo>
                      <a:pt x="9" y="0"/>
                      <a:pt x="19" y="0"/>
                      <a:pt x="28" y="0"/>
                    </a:cubicBezTo>
                  </a:path>
                </a:pathLst>
              </a:custGeom>
              <a:noFill/>
              <a:ln w="7938" cap="rnd">
                <a:solidFill>
                  <a:srgbClr val="333333"/>
                </a:solidFill>
                <a:prstDash val="solid"/>
                <a:round/>
                <a:headEnd/>
                <a:tailEnd/>
              </a:ln>
            </p:spPr>
            <p:txBody>
              <a:bodyPr/>
              <a:lstStyle/>
              <a:p>
                <a:endParaRPr lang="fr-FR"/>
              </a:p>
            </p:txBody>
          </p:sp>
          <p:sp>
            <p:nvSpPr>
              <p:cNvPr id="467" name="Freeform 66"/>
              <p:cNvSpPr>
                <a:spLocks/>
              </p:cNvSpPr>
              <p:nvPr/>
            </p:nvSpPr>
            <p:spPr bwMode="auto">
              <a:xfrm>
                <a:off x="2823" y="3094"/>
                <a:ext cx="106" cy="3"/>
              </a:xfrm>
              <a:custGeom>
                <a:avLst/>
                <a:gdLst/>
                <a:ahLst/>
                <a:cxnLst>
                  <a:cxn ang="0">
                    <a:pos x="0" y="0"/>
                  </a:cxn>
                  <a:cxn ang="0">
                    <a:pos x="44" y="0"/>
                  </a:cxn>
                </a:cxnLst>
                <a:rect l="0" t="0" r="r" b="b"/>
                <a:pathLst>
                  <a:path w="44" h="1">
                    <a:moveTo>
                      <a:pt x="0" y="0"/>
                    </a:moveTo>
                    <a:cubicBezTo>
                      <a:pt x="13" y="1"/>
                      <a:pt x="29" y="1"/>
                      <a:pt x="44" y="0"/>
                    </a:cubicBezTo>
                  </a:path>
                </a:pathLst>
              </a:custGeom>
              <a:noFill/>
              <a:ln w="7938" cap="rnd">
                <a:solidFill>
                  <a:srgbClr val="333333"/>
                </a:solidFill>
                <a:prstDash val="solid"/>
                <a:round/>
                <a:headEnd/>
                <a:tailEnd/>
              </a:ln>
            </p:spPr>
            <p:txBody>
              <a:bodyPr/>
              <a:lstStyle/>
              <a:p>
                <a:endParaRPr lang="fr-FR"/>
              </a:p>
            </p:txBody>
          </p:sp>
          <p:sp>
            <p:nvSpPr>
              <p:cNvPr id="468" name="Freeform 67"/>
              <p:cNvSpPr>
                <a:spLocks/>
              </p:cNvSpPr>
              <p:nvPr/>
            </p:nvSpPr>
            <p:spPr bwMode="auto">
              <a:xfrm>
                <a:off x="2845" y="3128"/>
                <a:ext cx="109" cy="5"/>
              </a:xfrm>
              <a:custGeom>
                <a:avLst/>
                <a:gdLst/>
                <a:ahLst/>
                <a:cxnLst>
                  <a:cxn ang="0">
                    <a:pos x="0" y="1"/>
                  </a:cxn>
                  <a:cxn ang="0">
                    <a:pos x="45" y="0"/>
                  </a:cxn>
                </a:cxnLst>
                <a:rect l="0" t="0" r="r" b="b"/>
                <a:pathLst>
                  <a:path w="45" h="2">
                    <a:moveTo>
                      <a:pt x="0" y="1"/>
                    </a:moveTo>
                    <a:cubicBezTo>
                      <a:pt x="15" y="2"/>
                      <a:pt x="32" y="1"/>
                      <a:pt x="45" y="0"/>
                    </a:cubicBezTo>
                  </a:path>
                </a:pathLst>
              </a:custGeom>
              <a:noFill/>
              <a:ln w="7938" cap="rnd">
                <a:solidFill>
                  <a:srgbClr val="333333"/>
                </a:solidFill>
                <a:prstDash val="solid"/>
                <a:round/>
                <a:headEnd/>
                <a:tailEnd/>
              </a:ln>
            </p:spPr>
            <p:txBody>
              <a:bodyPr/>
              <a:lstStyle/>
              <a:p>
                <a:endParaRPr lang="fr-FR"/>
              </a:p>
            </p:txBody>
          </p:sp>
          <p:sp>
            <p:nvSpPr>
              <p:cNvPr id="469" name="Freeform 68"/>
              <p:cNvSpPr>
                <a:spLocks/>
              </p:cNvSpPr>
              <p:nvPr/>
            </p:nvSpPr>
            <p:spPr bwMode="auto">
              <a:xfrm>
                <a:off x="2874" y="3164"/>
                <a:ext cx="77" cy="3"/>
              </a:xfrm>
              <a:custGeom>
                <a:avLst/>
                <a:gdLst/>
                <a:ahLst/>
                <a:cxnLst>
                  <a:cxn ang="0">
                    <a:pos x="0" y="1"/>
                  </a:cxn>
                  <a:cxn ang="0">
                    <a:pos x="32" y="0"/>
                  </a:cxn>
                </a:cxnLst>
                <a:rect l="0" t="0" r="r" b="b"/>
                <a:pathLst>
                  <a:path w="32" h="1">
                    <a:moveTo>
                      <a:pt x="0" y="1"/>
                    </a:moveTo>
                    <a:cubicBezTo>
                      <a:pt x="11" y="1"/>
                      <a:pt x="22" y="1"/>
                      <a:pt x="32" y="0"/>
                    </a:cubicBezTo>
                  </a:path>
                </a:pathLst>
              </a:custGeom>
              <a:noFill/>
              <a:ln w="7938" cap="rnd">
                <a:solidFill>
                  <a:srgbClr val="333333"/>
                </a:solidFill>
                <a:prstDash val="solid"/>
                <a:round/>
                <a:headEnd/>
                <a:tailEnd/>
              </a:ln>
            </p:spPr>
            <p:txBody>
              <a:bodyPr/>
              <a:lstStyle/>
              <a:p>
                <a:endParaRPr lang="fr-FR"/>
              </a:p>
            </p:txBody>
          </p:sp>
          <p:sp>
            <p:nvSpPr>
              <p:cNvPr id="470" name="Freeform 69"/>
              <p:cNvSpPr>
                <a:spLocks/>
              </p:cNvSpPr>
              <p:nvPr/>
            </p:nvSpPr>
            <p:spPr bwMode="auto">
              <a:xfrm>
                <a:off x="2886" y="3201"/>
                <a:ext cx="65" cy="2"/>
              </a:xfrm>
              <a:custGeom>
                <a:avLst/>
                <a:gdLst/>
                <a:ahLst/>
                <a:cxnLst>
                  <a:cxn ang="0">
                    <a:pos x="0" y="1"/>
                  </a:cxn>
                  <a:cxn ang="0">
                    <a:pos x="27" y="0"/>
                  </a:cxn>
                </a:cxnLst>
                <a:rect l="0" t="0" r="r" b="b"/>
                <a:pathLst>
                  <a:path w="27" h="1">
                    <a:moveTo>
                      <a:pt x="0" y="1"/>
                    </a:moveTo>
                    <a:cubicBezTo>
                      <a:pt x="10" y="1"/>
                      <a:pt x="20" y="0"/>
                      <a:pt x="27" y="0"/>
                    </a:cubicBezTo>
                  </a:path>
                </a:pathLst>
              </a:custGeom>
              <a:noFill/>
              <a:ln w="7938" cap="rnd">
                <a:solidFill>
                  <a:srgbClr val="333333"/>
                </a:solidFill>
                <a:prstDash val="solid"/>
                <a:round/>
                <a:headEnd/>
                <a:tailEnd/>
              </a:ln>
            </p:spPr>
            <p:txBody>
              <a:bodyPr/>
              <a:lstStyle/>
              <a:p>
                <a:endParaRPr lang="fr-FR"/>
              </a:p>
            </p:txBody>
          </p:sp>
          <p:sp>
            <p:nvSpPr>
              <p:cNvPr id="471" name="Freeform 70"/>
              <p:cNvSpPr>
                <a:spLocks/>
              </p:cNvSpPr>
              <p:nvPr/>
            </p:nvSpPr>
            <p:spPr bwMode="auto">
              <a:xfrm>
                <a:off x="2869" y="3237"/>
                <a:ext cx="77" cy="1"/>
              </a:xfrm>
              <a:custGeom>
                <a:avLst/>
                <a:gdLst/>
                <a:ahLst/>
                <a:cxnLst>
                  <a:cxn ang="0">
                    <a:pos x="0" y="0"/>
                  </a:cxn>
                  <a:cxn ang="0">
                    <a:pos x="32" y="0"/>
                  </a:cxn>
                </a:cxnLst>
                <a:rect l="0" t="0" r="r" b="b"/>
                <a:pathLst>
                  <a:path w="32">
                    <a:moveTo>
                      <a:pt x="0" y="0"/>
                    </a:moveTo>
                    <a:cubicBezTo>
                      <a:pt x="11" y="0"/>
                      <a:pt x="23" y="0"/>
                      <a:pt x="32" y="0"/>
                    </a:cubicBezTo>
                  </a:path>
                </a:pathLst>
              </a:custGeom>
              <a:noFill/>
              <a:ln w="7938" cap="rnd">
                <a:solidFill>
                  <a:srgbClr val="333333"/>
                </a:solidFill>
                <a:prstDash val="solid"/>
                <a:round/>
                <a:headEnd/>
                <a:tailEnd/>
              </a:ln>
            </p:spPr>
            <p:txBody>
              <a:bodyPr/>
              <a:lstStyle/>
              <a:p>
                <a:endParaRPr lang="fr-FR"/>
              </a:p>
            </p:txBody>
          </p:sp>
          <p:sp>
            <p:nvSpPr>
              <p:cNvPr id="472" name="Freeform 71"/>
              <p:cNvSpPr>
                <a:spLocks/>
              </p:cNvSpPr>
              <p:nvPr/>
            </p:nvSpPr>
            <p:spPr bwMode="auto">
              <a:xfrm>
                <a:off x="2896" y="3270"/>
                <a:ext cx="53" cy="1"/>
              </a:xfrm>
              <a:custGeom>
                <a:avLst/>
                <a:gdLst/>
                <a:ahLst/>
                <a:cxnLst>
                  <a:cxn ang="0">
                    <a:pos x="0" y="0"/>
                  </a:cxn>
                  <a:cxn ang="0">
                    <a:pos x="22" y="0"/>
                  </a:cxn>
                </a:cxnLst>
                <a:rect l="0" t="0" r="r" b="b"/>
                <a:pathLst>
                  <a:path w="22">
                    <a:moveTo>
                      <a:pt x="0" y="0"/>
                    </a:moveTo>
                    <a:cubicBezTo>
                      <a:pt x="8" y="0"/>
                      <a:pt x="16" y="0"/>
                      <a:pt x="22" y="0"/>
                    </a:cubicBezTo>
                  </a:path>
                </a:pathLst>
              </a:custGeom>
              <a:noFill/>
              <a:ln w="7938" cap="rnd">
                <a:solidFill>
                  <a:srgbClr val="333333"/>
                </a:solidFill>
                <a:prstDash val="solid"/>
                <a:round/>
                <a:headEnd/>
                <a:tailEnd/>
              </a:ln>
            </p:spPr>
            <p:txBody>
              <a:bodyPr/>
              <a:lstStyle/>
              <a:p>
                <a:endParaRPr lang="fr-FR"/>
              </a:p>
            </p:txBody>
          </p:sp>
          <p:sp>
            <p:nvSpPr>
              <p:cNvPr id="473" name="Freeform 72"/>
              <p:cNvSpPr>
                <a:spLocks/>
              </p:cNvSpPr>
              <p:nvPr/>
            </p:nvSpPr>
            <p:spPr bwMode="auto">
              <a:xfrm>
                <a:off x="2913" y="3307"/>
                <a:ext cx="33" cy="1"/>
              </a:xfrm>
              <a:custGeom>
                <a:avLst/>
                <a:gdLst/>
                <a:ahLst/>
                <a:cxnLst>
                  <a:cxn ang="0">
                    <a:pos x="0" y="0"/>
                  </a:cxn>
                  <a:cxn ang="0">
                    <a:pos x="14" y="0"/>
                  </a:cxn>
                </a:cxnLst>
                <a:rect l="0" t="0" r="r" b="b"/>
                <a:pathLst>
                  <a:path w="14">
                    <a:moveTo>
                      <a:pt x="0" y="0"/>
                    </a:moveTo>
                    <a:cubicBezTo>
                      <a:pt x="5" y="0"/>
                      <a:pt x="10" y="0"/>
                      <a:pt x="14" y="0"/>
                    </a:cubicBezTo>
                  </a:path>
                </a:pathLst>
              </a:custGeom>
              <a:noFill/>
              <a:ln w="7938" cap="rnd">
                <a:solidFill>
                  <a:srgbClr val="333333"/>
                </a:solidFill>
                <a:prstDash val="solid"/>
                <a:round/>
                <a:headEnd/>
                <a:tailEnd/>
              </a:ln>
            </p:spPr>
            <p:txBody>
              <a:bodyPr/>
              <a:lstStyle/>
              <a:p>
                <a:endParaRPr lang="fr-FR"/>
              </a:p>
            </p:txBody>
          </p:sp>
          <p:sp>
            <p:nvSpPr>
              <p:cNvPr id="474" name="Freeform 73"/>
              <p:cNvSpPr>
                <a:spLocks/>
              </p:cNvSpPr>
              <p:nvPr/>
            </p:nvSpPr>
            <p:spPr bwMode="auto">
              <a:xfrm>
                <a:off x="2884" y="3343"/>
                <a:ext cx="57" cy="1"/>
              </a:xfrm>
              <a:custGeom>
                <a:avLst/>
                <a:gdLst/>
                <a:ahLst/>
                <a:cxnLst>
                  <a:cxn ang="0">
                    <a:pos x="0" y="0"/>
                  </a:cxn>
                  <a:cxn ang="0">
                    <a:pos x="24" y="0"/>
                  </a:cxn>
                </a:cxnLst>
                <a:rect l="0" t="0" r="r" b="b"/>
                <a:pathLst>
                  <a:path w="24">
                    <a:moveTo>
                      <a:pt x="0" y="0"/>
                    </a:moveTo>
                    <a:cubicBezTo>
                      <a:pt x="8" y="0"/>
                      <a:pt x="17" y="0"/>
                      <a:pt x="24" y="0"/>
                    </a:cubicBezTo>
                  </a:path>
                </a:pathLst>
              </a:custGeom>
              <a:noFill/>
              <a:ln w="7938" cap="rnd">
                <a:solidFill>
                  <a:srgbClr val="333333"/>
                </a:solidFill>
                <a:prstDash val="solid"/>
                <a:round/>
                <a:headEnd/>
                <a:tailEnd/>
              </a:ln>
            </p:spPr>
            <p:txBody>
              <a:bodyPr/>
              <a:lstStyle/>
              <a:p>
                <a:endParaRPr lang="fr-FR"/>
              </a:p>
            </p:txBody>
          </p:sp>
          <p:sp>
            <p:nvSpPr>
              <p:cNvPr id="475" name="Freeform 74"/>
              <p:cNvSpPr>
                <a:spLocks/>
              </p:cNvSpPr>
              <p:nvPr/>
            </p:nvSpPr>
            <p:spPr bwMode="auto">
              <a:xfrm>
                <a:off x="2891" y="2771"/>
                <a:ext cx="63" cy="3"/>
              </a:xfrm>
              <a:custGeom>
                <a:avLst/>
                <a:gdLst/>
                <a:ahLst/>
                <a:cxnLst>
                  <a:cxn ang="0">
                    <a:pos x="0" y="1"/>
                  </a:cxn>
                  <a:cxn ang="0">
                    <a:pos x="26" y="0"/>
                  </a:cxn>
                </a:cxnLst>
                <a:rect l="0" t="0" r="r" b="b"/>
                <a:pathLst>
                  <a:path w="26" h="1">
                    <a:moveTo>
                      <a:pt x="0" y="1"/>
                    </a:moveTo>
                    <a:cubicBezTo>
                      <a:pt x="9" y="1"/>
                      <a:pt x="17" y="0"/>
                      <a:pt x="26" y="0"/>
                    </a:cubicBezTo>
                  </a:path>
                </a:pathLst>
              </a:custGeom>
              <a:noFill/>
              <a:ln w="7938" cap="rnd">
                <a:solidFill>
                  <a:srgbClr val="D888A9"/>
                </a:solidFill>
                <a:prstDash val="solid"/>
                <a:round/>
                <a:headEnd/>
                <a:tailEnd/>
              </a:ln>
            </p:spPr>
            <p:txBody>
              <a:bodyPr/>
              <a:lstStyle/>
              <a:p>
                <a:endParaRPr lang="fr-FR"/>
              </a:p>
            </p:txBody>
          </p:sp>
          <p:sp>
            <p:nvSpPr>
              <p:cNvPr id="476" name="Freeform 75"/>
              <p:cNvSpPr>
                <a:spLocks/>
              </p:cNvSpPr>
              <p:nvPr/>
            </p:nvSpPr>
            <p:spPr bwMode="auto">
              <a:xfrm>
                <a:off x="2850" y="2798"/>
                <a:ext cx="135" cy="10"/>
              </a:xfrm>
              <a:custGeom>
                <a:avLst/>
                <a:gdLst/>
                <a:ahLst/>
                <a:cxnLst>
                  <a:cxn ang="0">
                    <a:pos x="0" y="3"/>
                  </a:cxn>
                  <a:cxn ang="0">
                    <a:pos x="56" y="0"/>
                  </a:cxn>
                </a:cxnLst>
                <a:rect l="0" t="0" r="r" b="b"/>
                <a:pathLst>
                  <a:path w="56" h="4">
                    <a:moveTo>
                      <a:pt x="0" y="3"/>
                    </a:moveTo>
                    <a:cubicBezTo>
                      <a:pt x="18" y="4"/>
                      <a:pt x="39" y="3"/>
                      <a:pt x="56" y="0"/>
                    </a:cubicBezTo>
                  </a:path>
                </a:pathLst>
              </a:custGeom>
              <a:noFill/>
              <a:ln w="7938" cap="rnd">
                <a:solidFill>
                  <a:srgbClr val="D888A9"/>
                </a:solidFill>
                <a:prstDash val="solid"/>
                <a:round/>
                <a:headEnd/>
                <a:tailEnd/>
              </a:ln>
            </p:spPr>
            <p:txBody>
              <a:bodyPr/>
              <a:lstStyle/>
              <a:p>
                <a:endParaRPr lang="fr-FR"/>
              </a:p>
            </p:txBody>
          </p:sp>
          <p:sp>
            <p:nvSpPr>
              <p:cNvPr id="477" name="Freeform 76"/>
              <p:cNvSpPr>
                <a:spLocks/>
              </p:cNvSpPr>
              <p:nvPr/>
            </p:nvSpPr>
            <p:spPr bwMode="auto">
              <a:xfrm>
                <a:off x="2898" y="2829"/>
                <a:ext cx="80" cy="5"/>
              </a:xfrm>
              <a:custGeom>
                <a:avLst/>
                <a:gdLst/>
                <a:ahLst/>
                <a:cxnLst>
                  <a:cxn ang="0">
                    <a:pos x="0" y="2"/>
                  </a:cxn>
                  <a:cxn ang="0">
                    <a:pos x="33" y="0"/>
                  </a:cxn>
                </a:cxnLst>
                <a:rect l="0" t="0" r="r" b="b"/>
                <a:pathLst>
                  <a:path w="33" h="2">
                    <a:moveTo>
                      <a:pt x="0" y="2"/>
                    </a:moveTo>
                    <a:cubicBezTo>
                      <a:pt x="11" y="2"/>
                      <a:pt x="22" y="1"/>
                      <a:pt x="33" y="0"/>
                    </a:cubicBezTo>
                  </a:path>
                </a:pathLst>
              </a:custGeom>
              <a:noFill/>
              <a:ln w="7938" cap="rnd">
                <a:solidFill>
                  <a:srgbClr val="D888A9"/>
                </a:solidFill>
                <a:prstDash val="solid"/>
                <a:round/>
                <a:headEnd/>
                <a:tailEnd/>
              </a:ln>
            </p:spPr>
            <p:txBody>
              <a:bodyPr/>
              <a:lstStyle/>
              <a:p>
                <a:endParaRPr lang="fr-FR"/>
              </a:p>
            </p:txBody>
          </p:sp>
          <p:sp>
            <p:nvSpPr>
              <p:cNvPr id="478" name="Freeform 77"/>
              <p:cNvSpPr>
                <a:spLocks/>
              </p:cNvSpPr>
              <p:nvPr/>
            </p:nvSpPr>
            <p:spPr bwMode="auto">
              <a:xfrm>
                <a:off x="2862" y="2861"/>
                <a:ext cx="108" cy="4"/>
              </a:xfrm>
              <a:custGeom>
                <a:avLst/>
                <a:gdLst/>
                <a:ahLst/>
                <a:cxnLst>
                  <a:cxn ang="0">
                    <a:pos x="0" y="1"/>
                  </a:cxn>
                  <a:cxn ang="0">
                    <a:pos x="45" y="0"/>
                  </a:cxn>
                </a:cxnLst>
                <a:rect l="0" t="0" r="r" b="b"/>
                <a:pathLst>
                  <a:path w="45" h="2">
                    <a:moveTo>
                      <a:pt x="0" y="1"/>
                    </a:moveTo>
                    <a:cubicBezTo>
                      <a:pt x="15" y="2"/>
                      <a:pt x="31" y="2"/>
                      <a:pt x="45" y="0"/>
                    </a:cubicBezTo>
                  </a:path>
                </a:pathLst>
              </a:custGeom>
              <a:noFill/>
              <a:ln w="7938" cap="rnd">
                <a:solidFill>
                  <a:srgbClr val="D888A9"/>
                </a:solidFill>
                <a:prstDash val="solid"/>
                <a:round/>
                <a:headEnd/>
                <a:tailEnd/>
              </a:ln>
            </p:spPr>
            <p:txBody>
              <a:bodyPr/>
              <a:lstStyle/>
              <a:p>
                <a:endParaRPr lang="fr-FR"/>
              </a:p>
            </p:txBody>
          </p:sp>
          <p:sp>
            <p:nvSpPr>
              <p:cNvPr id="479" name="Freeform 78"/>
              <p:cNvSpPr>
                <a:spLocks/>
              </p:cNvSpPr>
              <p:nvPr/>
            </p:nvSpPr>
            <p:spPr bwMode="auto">
              <a:xfrm>
                <a:off x="2896" y="2890"/>
                <a:ext cx="72" cy="7"/>
              </a:xfrm>
              <a:custGeom>
                <a:avLst/>
                <a:gdLst/>
                <a:ahLst/>
                <a:cxnLst>
                  <a:cxn ang="0">
                    <a:pos x="0" y="3"/>
                  </a:cxn>
                  <a:cxn ang="0">
                    <a:pos x="30" y="0"/>
                  </a:cxn>
                </a:cxnLst>
                <a:rect l="0" t="0" r="r" b="b"/>
                <a:pathLst>
                  <a:path w="30" h="3">
                    <a:moveTo>
                      <a:pt x="0" y="3"/>
                    </a:moveTo>
                    <a:cubicBezTo>
                      <a:pt x="10" y="3"/>
                      <a:pt x="20" y="2"/>
                      <a:pt x="30" y="0"/>
                    </a:cubicBezTo>
                  </a:path>
                </a:pathLst>
              </a:custGeom>
              <a:noFill/>
              <a:ln w="7938" cap="rnd">
                <a:solidFill>
                  <a:srgbClr val="D888A9"/>
                </a:solidFill>
                <a:prstDash val="solid"/>
                <a:round/>
                <a:headEnd/>
                <a:tailEnd/>
              </a:ln>
            </p:spPr>
            <p:txBody>
              <a:bodyPr/>
              <a:lstStyle/>
              <a:p>
                <a:endParaRPr lang="fr-FR"/>
              </a:p>
            </p:txBody>
          </p:sp>
          <p:sp>
            <p:nvSpPr>
              <p:cNvPr id="480" name="Freeform 79"/>
              <p:cNvSpPr>
                <a:spLocks/>
              </p:cNvSpPr>
              <p:nvPr/>
            </p:nvSpPr>
            <p:spPr bwMode="auto">
              <a:xfrm>
                <a:off x="2833" y="2923"/>
                <a:ext cx="133" cy="5"/>
              </a:xfrm>
              <a:custGeom>
                <a:avLst/>
                <a:gdLst/>
                <a:ahLst/>
                <a:cxnLst>
                  <a:cxn ang="0">
                    <a:pos x="0" y="1"/>
                  </a:cxn>
                  <a:cxn ang="0">
                    <a:pos x="55" y="0"/>
                  </a:cxn>
                </a:cxnLst>
                <a:rect l="0" t="0" r="r" b="b"/>
                <a:pathLst>
                  <a:path w="55" h="2">
                    <a:moveTo>
                      <a:pt x="0" y="1"/>
                    </a:moveTo>
                    <a:cubicBezTo>
                      <a:pt x="17" y="2"/>
                      <a:pt x="36" y="2"/>
                      <a:pt x="55" y="0"/>
                    </a:cubicBezTo>
                  </a:path>
                </a:pathLst>
              </a:custGeom>
              <a:noFill/>
              <a:ln w="7938" cap="rnd">
                <a:solidFill>
                  <a:srgbClr val="D888A9"/>
                </a:solidFill>
                <a:prstDash val="solid"/>
                <a:round/>
                <a:headEnd/>
                <a:tailEnd/>
              </a:ln>
            </p:spPr>
            <p:txBody>
              <a:bodyPr/>
              <a:lstStyle/>
              <a:p>
                <a:endParaRPr lang="fr-FR"/>
              </a:p>
            </p:txBody>
          </p:sp>
          <p:sp>
            <p:nvSpPr>
              <p:cNvPr id="481" name="Freeform 80"/>
              <p:cNvSpPr>
                <a:spLocks/>
              </p:cNvSpPr>
              <p:nvPr/>
            </p:nvSpPr>
            <p:spPr bwMode="auto">
              <a:xfrm>
                <a:off x="2951" y="2955"/>
                <a:ext cx="15" cy="1"/>
              </a:xfrm>
              <a:custGeom>
                <a:avLst/>
                <a:gdLst/>
                <a:ahLst/>
                <a:cxnLst>
                  <a:cxn ang="0">
                    <a:pos x="0" y="0"/>
                  </a:cxn>
                  <a:cxn ang="0">
                    <a:pos x="6" y="0"/>
                  </a:cxn>
                </a:cxnLst>
                <a:rect l="0" t="0" r="r" b="b"/>
                <a:pathLst>
                  <a:path w="6">
                    <a:moveTo>
                      <a:pt x="0" y="0"/>
                    </a:moveTo>
                    <a:cubicBezTo>
                      <a:pt x="2" y="0"/>
                      <a:pt x="4" y="0"/>
                      <a:pt x="6" y="0"/>
                    </a:cubicBezTo>
                  </a:path>
                </a:pathLst>
              </a:custGeom>
              <a:noFill/>
              <a:ln w="7938" cap="rnd">
                <a:solidFill>
                  <a:srgbClr val="D888A9"/>
                </a:solidFill>
                <a:prstDash val="solid"/>
                <a:round/>
                <a:headEnd/>
                <a:tailEnd/>
              </a:ln>
            </p:spPr>
            <p:txBody>
              <a:bodyPr/>
              <a:lstStyle/>
              <a:p>
                <a:endParaRPr lang="fr-FR"/>
              </a:p>
            </p:txBody>
          </p:sp>
          <p:sp>
            <p:nvSpPr>
              <p:cNvPr id="482" name="Freeform 81"/>
              <p:cNvSpPr>
                <a:spLocks/>
              </p:cNvSpPr>
              <p:nvPr/>
            </p:nvSpPr>
            <p:spPr bwMode="auto">
              <a:xfrm>
                <a:off x="2852" y="2955"/>
                <a:ext cx="99" cy="4"/>
              </a:xfrm>
              <a:custGeom>
                <a:avLst/>
                <a:gdLst/>
                <a:ahLst/>
                <a:cxnLst>
                  <a:cxn ang="0">
                    <a:pos x="0" y="1"/>
                  </a:cxn>
                  <a:cxn ang="0">
                    <a:pos x="41" y="0"/>
                  </a:cxn>
                </a:cxnLst>
                <a:rect l="0" t="0" r="r" b="b"/>
                <a:pathLst>
                  <a:path w="41" h="2">
                    <a:moveTo>
                      <a:pt x="0" y="1"/>
                    </a:moveTo>
                    <a:cubicBezTo>
                      <a:pt x="13" y="2"/>
                      <a:pt x="27" y="2"/>
                      <a:pt x="41" y="0"/>
                    </a:cubicBezTo>
                  </a:path>
                </a:pathLst>
              </a:custGeom>
              <a:noFill/>
              <a:ln w="7938" cap="rnd">
                <a:solidFill>
                  <a:srgbClr val="D888A9"/>
                </a:solidFill>
                <a:prstDash val="solid"/>
                <a:round/>
                <a:headEnd/>
                <a:tailEnd/>
              </a:ln>
            </p:spPr>
            <p:txBody>
              <a:bodyPr/>
              <a:lstStyle/>
              <a:p>
                <a:endParaRPr lang="fr-FR"/>
              </a:p>
            </p:txBody>
          </p:sp>
          <p:sp>
            <p:nvSpPr>
              <p:cNvPr id="483" name="Freeform 82"/>
              <p:cNvSpPr>
                <a:spLocks/>
              </p:cNvSpPr>
              <p:nvPr/>
            </p:nvSpPr>
            <p:spPr bwMode="auto">
              <a:xfrm>
                <a:off x="2840" y="2991"/>
                <a:ext cx="85" cy="1"/>
              </a:xfrm>
              <a:custGeom>
                <a:avLst/>
                <a:gdLst/>
                <a:ahLst/>
                <a:cxnLst>
                  <a:cxn ang="0">
                    <a:pos x="0" y="0"/>
                  </a:cxn>
                  <a:cxn ang="0">
                    <a:pos x="35" y="0"/>
                  </a:cxn>
                </a:cxnLst>
                <a:rect l="0" t="0" r="r" b="b"/>
                <a:pathLst>
                  <a:path w="35">
                    <a:moveTo>
                      <a:pt x="0" y="0"/>
                    </a:moveTo>
                    <a:cubicBezTo>
                      <a:pt x="11" y="0"/>
                      <a:pt x="23" y="0"/>
                      <a:pt x="35" y="0"/>
                    </a:cubicBezTo>
                  </a:path>
                </a:pathLst>
              </a:custGeom>
              <a:noFill/>
              <a:ln w="7938" cap="rnd">
                <a:solidFill>
                  <a:srgbClr val="D888A9"/>
                </a:solidFill>
                <a:prstDash val="solid"/>
                <a:round/>
                <a:headEnd/>
                <a:tailEnd/>
              </a:ln>
            </p:spPr>
            <p:txBody>
              <a:bodyPr/>
              <a:lstStyle/>
              <a:p>
                <a:endParaRPr lang="fr-FR"/>
              </a:p>
            </p:txBody>
          </p:sp>
          <p:sp>
            <p:nvSpPr>
              <p:cNvPr id="484" name="Freeform 83"/>
              <p:cNvSpPr>
                <a:spLocks/>
              </p:cNvSpPr>
              <p:nvPr/>
            </p:nvSpPr>
            <p:spPr bwMode="auto">
              <a:xfrm>
                <a:off x="2860" y="3022"/>
                <a:ext cx="89" cy="5"/>
              </a:xfrm>
              <a:custGeom>
                <a:avLst/>
                <a:gdLst/>
                <a:ahLst/>
                <a:cxnLst>
                  <a:cxn ang="0">
                    <a:pos x="0" y="2"/>
                  </a:cxn>
                  <a:cxn ang="0">
                    <a:pos x="37" y="0"/>
                  </a:cxn>
                </a:cxnLst>
                <a:rect l="0" t="0" r="r" b="b"/>
                <a:pathLst>
                  <a:path w="37" h="2">
                    <a:moveTo>
                      <a:pt x="0" y="2"/>
                    </a:moveTo>
                    <a:cubicBezTo>
                      <a:pt x="12" y="2"/>
                      <a:pt x="25" y="1"/>
                      <a:pt x="37" y="0"/>
                    </a:cubicBezTo>
                  </a:path>
                </a:pathLst>
              </a:custGeom>
              <a:noFill/>
              <a:ln w="7938" cap="rnd">
                <a:solidFill>
                  <a:srgbClr val="D888A9"/>
                </a:solidFill>
                <a:prstDash val="solid"/>
                <a:round/>
                <a:headEnd/>
                <a:tailEnd/>
              </a:ln>
            </p:spPr>
            <p:txBody>
              <a:bodyPr/>
              <a:lstStyle/>
              <a:p>
                <a:endParaRPr lang="fr-FR"/>
              </a:p>
            </p:txBody>
          </p:sp>
          <p:sp>
            <p:nvSpPr>
              <p:cNvPr id="485" name="Freeform 84"/>
              <p:cNvSpPr>
                <a:spLocks/>
              </p:cNvSpPr>
              <p:nvPr/>
            </p:nvSpPr>
            <p:spPr bwMode="auto">
              <a:xfrm>
                <a:off x="2843" y="3061"/>
                <a:ext cx="67" cy="1"/>
              </a:xfrm>
              <a:custGeom>
                <a:avLst/>
                <a:gdLst/>
                <a:ahLst/>
                <a:cxnLst>
                  <a:cxn ang="0">
                    <a:pos x="0" y="0"/>
                  </a:cxn>
                  <a:cxn ang="0">
                    <a:pos x="28" y="0"/>
                  </a:cxn>
                </a:cxnLst>
                <a:rect l="0" t="0" r="r" b="b"/>
                <a:pathLst>
                  <a:path w="28">
                    <a:moveTo>
                      <a:pt x="0" y="0"/>
                    </a:moveTo>
                    <a:cubicBezTo>
                      <a:pt x="9" y="0"/>
                      <a:pt x="19" y="0"/>
                      <a:pt x="28" y="0"/>
                    </a:cubicBezTo>
                  </a:path>
                </a:pathLst>
              </a:custGeom>
              <a:noFill/>
              <a:ln w="7938" cap="rnd">
                <a:solidFill>
                  <a:srgbClr val="D888A9"/>
                </a:solidFill>
                <a:prstDash val="solid"/>
                <a:round/>
                <a:headEnd/>
                <a:tailEnd/>
              </a:ln>
            </p:spPr>
            <p:txBody>
              <a:bodyPr/>
              <a:lstStyle/>
              <a:p>
                <a:endParaRPr lang="fr-FR"/>
              </a:p>
            </p:txBody>
          </p:sp>
          <p:sp>
            <p:nvSpPr>
              <p:cNvPr id="486" name="Freeform 85"/>
              <p:cNvSpPr>
                <a:spLocks/>
              </p:cNvSpPr>
              <p:nvPr/>
            </p:nvSpPr>
            <p:spPr bwMode="auto">
              <a:xfrm>
                <a:off x="2823" y="3094"/>
                <a:ext cx="106" cy="3"/>
              </a:xfrm>
              <a:custGeom>
                <a:avLst/>
                <a:gdLst/>
                <a:ahLst/>
                <a:cxnLst>
                  <a:cxn ang="0">
                    <a:pos x="0" y="0"/>
                  </a:cxn>
                  <a:cxn ang="0">
                    <a:pos x="44" y="0"/>
                  </a:cxn>
                </a:cxnLst>
                <a:rect l="0" t="0" r="r" b="b"/>
                <a:pathLst>
                  <a:path w="44" h="1">
                    <a:moveTo>
                      <a:pt x="0" y="0"/>
                    </a:moveTo>
                    <a:cubicBezTo>
                      <a:pt x="13" y="1"/>
                      <a:pt x="29" y="1"/>
                      <a:pt x="44" y="0"/>
                    </a:cubicBezTo>
                  </a:path>
                </a:pathLst>
              </a:custGeom>
              <a:noFill/>
              <a:ln w="7938" cap="rnd">
                <a:solidFill>
                  <a:srgbClr val="D888A9"/>
                </a:solidFill>
                <a:prstDash val="solid"/>
                <a:round/>
                <a:headEnd/>
                <a:tailEnd/>
              </a:ln>
            </p:spPr>
            <p:txBody>
              <a:bodyPr/>
              <a:lstStyle/>
              <a:p>
                <a:endParaRPr lang="fr-FR"/>
              </a:p>
            </p:txBody>
          </p:sp>
          <p:sp>
            <p:nvSpPr>
              <p:cNvPr id="487" name="Freeform 86"/>
              <p:cNvSpPr>
                <a:spLocks/>
              </p:cNvSpPr>
              <p:nvPr/>
            </p:nvSpPr>
            <p:spPr bwMode="auto">
              <a:xfrm>
                <a:off x="2845" y="3128"/>
                <a:ext cx="109" cy="5"/>
              </a:xfrm>
              <a:custGeom>
                <a:avLst/>
                <a:gdLst/>
                <a:ahLst/>
                <a:cxnLst>
                  <a:cxn ang="0">
                    <a:pos x="0" y="1"/>
                  </a:cxn>
                  <a:cxn ang="0">
                    <a:pos x="45" y="0"/>
                  </a:cxn>
                </a:cxnLst>
                <a:rect l="0" t="0" r="r" b="b"/>
                <a:pathLst>
                  <a:path w="45" h="2">
                    <a:moveTo>
                      <a:pt x="0" y="1"/>
                    </a:moveTo>
                    <a:cubicBezTo>
                      <a:pt x="15" y="2"/>
                      <a:pt x="32" y="1"/>
                      <a:pt x="45" y="0"/>
                    </a:cubicBezTo>
                  </a:path>
                </a:pathLst>
              </a:custGeom>
              <a:noFill/>
              <a:ln w="7938" cap="rnd">
                <a:solidFill>
                  <a:srgbClr val="D888A9"/>
                </a:solidFill>
                <a:prstDash val="solid"/>
                <a:round/>
                <a:headEnd/>
                <a:tailEnd/>
              </a:ln>
            </p:spPr>
            <p:txBody>
              <a:bodyPr/>
              <a:lstStyle/>
              <a:p>
                <a:endParaRPr lang="fr-FR"/>
              </a:p>
            </p:txBody>
          </p:sp>
          <p:sp>
            <p:nvSpPr>
              <p:cNvPr id="488" name="Freeform 87"/>
              <p:cNvSpPr>
                <a:spLocks/>
              </p:cNvSpPr>
              <p:nvPr/>
            </p:nvSpPr>
            <p:spPr bwMode="auto">
              <a:xfrm>
                <a:off x="2874" y="3164"/>
                <a:ext cx="77" cy="3"/>
              </a:xfrm>
              <a:custGeom>
                <a:avLst/>
                <a:gdLst/>
                <a:ahLst/>
                <a:cxnLst>
                  <a:cxn ang="0">
                    <a:pos x="0" y="1"/>
                  </a:cxn>
                  <a:cxn ang="0">
                    <a:pos x="32" y="0"/>
                  </a:cxn>
                </a:cxnLst>
                <a:rect l="0" t="0" r="r" b="b"/>
                <a:pathLst>
                  <a:path w="32" h="1">
                    <a:moveTo>
                      <a:pt x="0" y="1"/>
                    </a:moveTo>
                    <a:cubicBezTo>
                      <a:pt x="11" y="1"/>
                      <a:pt x="22" y="1"/>
                      <a:pt x="32" y="0"/>
                    </a:cubicBezTo>
                  </a:path>
                </a:pathLst>
              </a:custGeom>
              <a:noFill/>
              <a:ln w="7938" cap="rnd">
                <a:solidFill>
                  <a:srgbClr val="D888A9"/>
                </a:solidFill>
                <a:prstDash val="solid"/>
                <a:round/>
                <a:headEnd/>
                <a:tailEnd/>
              </a:ln>
            </p:spPr>
            <p:txBody>
              <a:bodyPr/>
              <a:lstStyle/>
              <a:p>
                <a:endParaRPr lang="fr-FR"/>
              </a:p>
            </p:txBody>
          </p:sp>
          <p:sp>
            <p:nvSpPr>
              <p:cNvPr id="489" name="Freeform 88"/>
              <p:cNvSpPr>
                <a:spLocks/>
              </p:cNvSpPr>
              <p:nvPr/>
            </p:nvSpPr>
            <p:spPr bwMode="auto">
              <a:xfrm>
                <a:off x="2886" y="3201"/>
                <a:ext cx="65" cy="2"/>
              </a:xfrm>
              <a:custGeom>
                <a:avLst/>
                <a:gdLst/>
                <a:ahLst/>
                <a:cxnLst>
                  <a:cxn ang="0">
                    <a:pos x="0" y="1"/>
                  </a:cxn>
                  <a:cxn ang="0">
                    <a:pos x="27" y="0"/>
                  </a:cxn>
                </a:cxnLst>
                <a:rect l="0" t="0" r="r" b="b"/>
                <a:pathLst>
                  <a:path w="27" h="1">
                    <a:moveTo>
                      <a:pt x="0" y="1"/>
                    </a:moveTo>
                    <a:cubicBezTo>
                      <a:pt x="10" y="1"/>
                      <a:pt x="20" y="0"/>
                      <a:pt x="27" y="0"/>
                    </a:cubicBezTo>
                  </a:path>
                </a:pathLst>
              </a:custGeom>
              <a:noFill/>
              <a:ln w="7938" cap="rnd">
                <a:solidFill>
                  <a:srgbClr val="D888A9"/>
                </a:solidFill>
                <a:prstDash val="solid"/>
                <a:round/>
                <a:headEnd/>
                <a:tailEnd/>
              </a:ln>
            </p:spPr>
            <p:txBody>
              <a:bodyPr/>
              <a:lstStyle/>
              <a:p>
                <a:endParaRPr lang="fr-FR"/>
              </a:p>
            </p:txBody>
          </p:sp>
          <p:sp>
            <p:nvSpPr>
              <p:cNvPr id="490" name="Freeform 89"/>
              <p:cNvSpPr>
                <a:spLocks/>
              </p:cNvSpPr>
              <p:nvPr/>
            </p:nvSpPr>
            <p:spPr bwMode="auto">
              <a:xfrm>
                <a:off x="2869" y="3237"/>
                <a:ext cx="77" cy="1"/>
              </a:xfrm>
              <a:custGeom>
                <a:avLst/>
                <a:gdLst/>
                <a:ahLst/>
                <a:cxnLst>
                  <a:cxn ang="0">
                    <a:pos x="0" y="0"/>
                  </a:cxn>
                  <a:cxn ang="0">
                    <a:pos x="32" y="0"/>
                  </a:cxn>
                </a:cxnLst>
                <a:rect l="0" t="0" r="r" b="b"/>
                <a:pathLst>
                  <a:path w="32">
                    <a:moveTo>
                      <a:pt x="0" y="0"/>
                    </a:moveTo>
                    <a:cubicBezTo>
                      <a:pt x="11" y="0"/>
                      <a:pt x="23" y="0"/>
                      <a:pt x="32" y="0"/>
                    </a:cubicBezTo>
                  </a:path>
                </a:pathLst>
              </a:custGeom>
              <a:noFill/>
              <a:ln w="7938" cap="rnd">
                <a:solidFill>
                  <a:srgbClr val="D888A9"/>
                </a:solidFill>
                <a:prstDash val="solid"/>
                <a:round/>
                <a:headEnd/>
                <a:tailEnd/>
              </a:ln>
            </p:spPr>
            <p:txBody>
              <a:bodyPr/>
              <a:lstStyle/>
              <a:p>
                <a:endParaRPr lang="fr-FR"/>
              </a:p>
            </p:txBody>
          </p:sp>
          <p:sp>
            <p:nvSpPr>
              <p:cNvPr id="491" name="Freeform 90"/>
              <p:cNvSpPr>
                <a:spLocks/>
              </p:cNvSpPr>
              <p:nvPr/>
            </p:nvSpPr>
            <p:spPr bwMode="auto">
              <a:xfrm>
                <a:off x="2896" y="3270"/>
                <a:ext cx="53" cy="1"/>
              </a:xfrm>
              <a:custGeom>
                <a:avLst/>
                <a:gdLst/>
                <a:ahLst/>
                <a:cxnLst>
                  <a:cxn ang="0">
                    <a:pos x="0" y="0"/>
                  </a:cxn>
                  <a:cxn ang="0">
                    <a:pos x="22" y="0"/>
                  </a:cxn>
                </a:cxnLst>
                <a:rect l="0" t="0" r="r" b="b"/>
                <a:pathLst>
                  <a:path w="22">
                    <a:moveTo>
                      <a:pt x="0" y="0"/>
                    </a:moveTo>
                    <a:cubicBezTo>
                      <a:pt x="8" y="0"/>
                      <a:pt x="16" y="0"/>
                      <a:pt x="22" y="0"/>
                    </a:cubicBezTo>
                  </a:path>
                </a:pathLst>
              </a:custGeom>
              <a:noFill/>
              <a:ln w="7938" cap="rnd">
                <a:solidFill>
                  <a:srgbClr val="D888A9"/>
                </a:solidFill>
                <a:prstDash val="solid"/>
                <a:round/>
                <a:headEnd/>
                <a:tailEnd/>
              </a:ln>
            </p:spPr>
            <p:txBody>
              <a:bodyPr/>
              <a:lstStyle/>
              <a:p>
                <a:endParaRPr lang="fr-FR"/>
              </a:p>
            </p:txBody>
          </p:sp>
          <p:sp>
            <p:nvSpPr>
              <p:cNvPr id="492" name="Freeform 91"/>
              <p:cNvSpPr>
                <a:spLocks/>
              </p:cNvSpPr>
              <p:nvPr/>
            </p:nvSpPr>
            <p:spPr bwMode="auto">
              <a:xfrm>
                <a:off x="2913" y="3307"/>
                <a:ext cx="33" cy="1"/>
              </a:xfrm>
              <a:custGeom>
                <a:avLst/>
                <a:gdLst/>
                <a:ahLst/>
                <a:cxnLst>
                  <a:cxn ang="0">
                    <a:pos x="0" y="0"/>
                  </a:cxn>
                  <a:cxn ang="0">
                    <a:pos x="14" y="0"/>
                  </a:cxn>
                </a:cxnLst>
                <a:rect l="0" t="0" r="r" b="b"/>
                <a:pathLst>
                  <a:path w="14">
                    <a:moveTo>
                      <a:pt x="0" y="0"/>
                    </a:moveTo>
                    <a:cubicBezTo>
                      <a:pt x="5" y="0"/>
                      <a:pt x="10" y="0"/>
                      <a:pt x="14" y="0"/>
                    </a:cubicBezTo>
                  </a:path>
                </a:pathLst>
              </a:custGeom>
              <a:noFill/>
              <a:ln w="7938" cap="rnd">
                <a:solidFill>
                  <a:srgbClr val="D888A9"/>
                </a:solidFill>
                <a:prstDash val="solid"/>
                <a:round/>
                <a:headEnd/>
                <a:tailEnd/>
              </a:ln>
            </p:spPr>
            <p:txBody>
              <a:bodyPr/>
              <a:lstStyle/>
              <a:p>
                <a:endParaRPr lang="fr-FR"/>
              </a:p>
            </p:txBody>
          </p:sp>
          <p:sp>
            <p:nvSpPr>
              <p:cNvPr id="493" name="Freeform 92"/>
              <p:cNvSpPr>
                <a:spLocks/>
              </p:cNvSpPr>
              <p:nvPr/>
            </p:nvSpPr>
            <p:spPr bwMode="auto">
              <a:xfrm>
                <a:off x="2884" y="3343"/>
                <a:ext cx="57" cy="1"/>
              </a:xfrm>
              <a:custGeom>
                <a:avLst/>
                <a:gdLst/>
                <a:ahLst/>
                <a:cxnLst>
                  <a:cxn ang="0">
                    <a:pos x="0" y="0"/>
                  </a:cxn>
                  <a:cxn ang="0">
                    <a:pos x="24" y="0"/>
                  </a:cxn>
                </a:cxnLst>
                <a:rect l="0" t="0" r="r" b="b"/>
                <a:pathLst>
                  <a:path w="24">
                    <a:moveTo>
                      <a:pt x="0" y="0"/>
                    </a:moveTo>
                    <a:cubicBezTo>
                      <a:pt x="8" y="0"/>
                      <a:pt x="17" y="0"/>
                      <a:pt x="24" y="0"/>
                    </a:cubicBezTo>
                  </a:path>
                </a:pathLst>
              </a:custGeom>
              <a:noFill/>
              <a:ln w="7938" cap="rnd">
                <a:solidFill>
                  <a:srgbClr val="D888A9"/>
                </a:solidFill>
                <a:prstDash val="solid"/>
                <a:round/>
                <a:headEnd/>
                <a:tailEnd/>
              </a:ln>
            </p:spPr>
            <p:txBody>
              <a:bodyPr/>
              <a:lstStyle/>
              <a:p>
                <a:endParaRPr lang="fr-FR"/>
              </a:p>
            </p:txBody>
          </p:sp>
          <p:sp>
            <p:nvSpPr>
              <p:cNvPr id="494" name="Freeform 93"/>
              <p:cNvSpPr>
                <a:spLocks/>
              </p:cNvSpPr>
              <p:nvPr/>
            </p:nvSpPr>
            <p:spPr bwMode="auto">
              <a:xfrm>
                <a:off x="4098" y="209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95" name="Freeform 94"/>
              <p:cNvSpPr>
                <a:spLocks/>
              </p:cNvSpPr>
              <p:nvPr/>
            </p:nvSpPr>
            <p:spPr bwMode="auto">
              <a:xfrm>
                <a:off x="1657" y="2079"/>
                <a:ext cx="1" cy="1"/>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96" name="Freeform 95"/>
              <p:cNvSpPr>
                <a:spLocks/>
              </p:cNvSpPr>
              <p:nvPr/>
            </p:nvSpPr>
            <p:spPr bwMode="auto">
              <a:xfrm>
                <a:off x="4103" y="2089"/>
                <a:ext cx="1" cy="2"/>
              </a:xfrm>
              <a:custGeom>
                <a:avLst/>
                <a:gdLst/>
                <a:ahLst/>
                <a:cxnLst>
                  <a:cxn ang="0">
                    <a:pos x="0" y="0"/>
                  </a:cxn>
                  <a:cxn ang="0">
                    <a:pos x="0" y="1"/>
                  </a:cxn>
                  <a:cxn ang="0">
                    <a:pos x="0" y="0"/>
                  </a:cxn>
                </a:cxnLst>
                <a:rect l="0" t="0" r="r" b="b"/>
                <a:pathLst>
                  <a:path h="1">
                    <a:moveTo>
                      <a:pt x="0" y="0"/>
                    </a:moveTo>
                    <a:cubicBezTo>
                      <a:pt x="0" y="0"/>
                      <a:pt x="0" y="0"/>
                      <a:pt x="0" y="1"/>
                    </a:cubicBezTo>
                    <a:cubicBezTo>
                      <a:pt x="0" y="0"/>
                      <a:pt x="0" y="0"/>
                      <a:pt x="0" y="0"/>
                    </a:cubicBezTo>
                    <a:close/>
                  </a:path>
                </a:pathLst>
              </a:custGeom>
              <a:solidFill>
                <a:srgbClr val="97B2B8"/>
              </a:solidFill>
              <a:ln w="7938" cap="rnd">
                <a:solidFill>
                  <a:srgbClr val="333333"/>
                </a:solidFill>
                <a:prstDash val="solid"/>
                <a:round/>
                <a:headEnd/>
                <a:tailEnd/>
              </a:ln>
            </p:spPr>
            <p:txBody>
              <a:bodyPr/>
              <a:lstStyle/>
              <a:p>
                <a:endParaRPr lang="fr-FR"/>
              </a:p>
            </p:txBody>
          </p:sp>
          <p:sp>
            <p:nvSpPr>
              <p:cNvPr id="497" name="Freeform 96"/>
              <p:cNvSpPr>
                <a:spLocks/>
              </p:cNvSpPr>
              <p:nvPr/>
            </p:nvSpPr>
            <p:spPr bwMode="auto">
              <a:xfrm>
                <a:off x="1633" y="1928"/>
                <a:ext cx="426" cy="296"/>
              </a:xfrm>
              <a:custGeom>
                <a:avLst/>
                <a:gdLst/>
                <a:ahLst/>
                <a:cxnLst>
                  <a:cxn ang="0">
                    <a:pos x="26" y="22"/>
                  </a:cxn>
                  <a:cxn ang="0">
                    <a:pos x="22" y="91"/>
                  </a:cxn>
                  <a:cxn ang="0">
                    <a:pos x="66" y="116"/>
                  </a:cxn>
                  <a:cxn ang="0">
                    <a:pos x="139" y="114"/>
                  </a:cxn>
                  <a:cxn ang="0">
                    <a:pos x="175" y="81"/>
                  </a:cxn>
                  <a:cxn ang="0">
                    <a:pos x="170" y="48"/>
                  </a:cxn>
                  <a:cxn ang="0">
                    <a:pos x="99" y="12"/>
                  </a:cxn>
                  <a:cxn ang="0">
                    <a:pos x="26" y="22"/>
                  </a:cxn>
                </a:cxnLst>
                <a:rect l="0" t="0" r="r" b="b"/>
                <a:pathLst>
                  <a:path w="177" h="123">
                    <a:moveTo>
                      <a:pt x="26" y="22"/>
                    </a:moveTo>
                    <a:cubicBezTo>
                      <a:pt x="14" y="43"/>
                      <a:pt x="0" y="68"/>
                      <a:pt x="22" y="91"/>
                    </a:cubicBezTo>
                    <a:cubicBezTo>
                      <a:pt x="39" y="106"/>
                      <a:pt x="42" y="110"/>
                      <a:pt x="66" y="116"/>
                    </a:cubicBezTo>
                    <a:cubicBezTo>
                      <a:pt x="90" y="123"/>
                      <a:pt x="110" y="119"/>
                      <a:pt x="139" y="114"/>
                    </a:cubicBezTo>
                    <a:cubicBezTo>
                      <a:pt x="157" y="111"/>
                      <a:pt x="171" y="96"/>
                      <a:pt x="175" y="81"/>
                    </a:cubicBezTo>
                    <a:cubicBezTo>
                      <a:pt x="177" y="71"/>
                      <a:pt x="172" y="57"/>
                      <a:pt x="170" y="48"/>
                    </a:cubicBezTo>
                    <a:cubicBezTo>
                      <a:pt x="163" y="25"/>
                      <a:pt x="120" y="12"/>
                      <a:pt x="99" y="12"/>
                    </a:cubicBezTo>
                    <a:cubicBezTo>
                      <a:pt x="78" y="12"/>
                      <a:pt x="38" y="0"/>
                      <a:pt x="26" y="22"/>
                    </a:cubicBezTo>
                    <a:close/>
                  </a:path>
                </a:pathLst>
              </a:custGeom>
              <a:noFill/>
              <a:ln w="7938" cap="rnd">
                <a:solidFill>
                  <a:srgbClr val="333333"/>
                </a:solidFill>
                <a:prstDash val="solid"/>
                <a:round/>
                <a:headEnd/>
                <a:tailEnd/>
              </a:ln>
            </p:spPr>
            <p:txBody>
              <a:bodyPr/>
              <a:lstStyle/>
              <a:p>
                <a:endParaRPr lang="fr-FR"/>
              </a:p>
            </p:txBody>
          </p:sp>
          <p:sp>
            <p:nvSpPr>
              <p:cNvPr id="498" name="Freeform 97"/>
              <p:cNvSpPr>
                <a:spLocks/>
              </p:cNvSpPr>
              <p:nvPr/>
            </p:nvSpPr>
            <p:spPr bwMode="auto">
              <a:xfrm>
                <a:off x="2640" y="2578"/>
                <a:ext cx="138" cy="854"/>
              </a:xfrm>
              <a:custGeom>
                <a:avLst/>
                <a:gdLst/>
                <a:ahLst/>
                <a:cxnLst>
                  <a:cxn ang="0">
                    <a:pos x="55" y="258"/>
                  </a:cxn>
                  <a:cxn ang="0">
                    <a:pos x="54" y="249"/>
                  </a:cxn>
                  <a:cxn ang="0">
                    <a:pos x="52" y="235"/>
                  </a:cxn>
                  <a:cxn ang="0">
                    <a:pos x="47" y="219"/>
                  </a:cxn>
                  <a:cxn ang="0">
                    <a:pos x="43" y="209"/>
                  </a:cxn>
                  <a:cxn ang="0">
                    <a:pos x="44" y="197"/>
                  </a:cxn>
                  <a:cxn ang="0">
                    <a:pos x="41" y="190"/>
                  </a:cxn>
                  <a:cxn ang="0">
                    <a:pos x="42" y="181"/>
                  </a:cxn>
                  <a:cxn ang="0">
                    <a:pos x="39" y="172"/>
                  </a:cxn>
                  <a:cxn ang="0">
                    <a:pos x="39" y="160"/>
                  </a:cxn>
                  <a:cxn ang="0">
                    <a:pos x="39" y="147"/>
                  </a:cxn>
                  <a:cxn ang="0">
                    <a:pos x="39" y="135"/>
                  </a:cxn>
                  <a:cxn ang="0">
                    <a:pos x="36" y="123"/>
                  </a:cxn>
                  <a:cxn ang="0">
                    <a:pos x="35" y="111"/>
                  </a:cxn>
                  <a:cxn ang="0">
                    <a:pos x="35" y="99"/>
                  </a:cxn>
                  <a:cxn ang="0">
                    <a:pos x="34" y="85"/>
                  </a:cxn>
                  <a:cxn ang="0">
                    <a:pos x="29" y="70"/>
                  </a:cxn>
                  <a:cxn ang="0">
                    <a:pos x="29" y="52"/>
                  </a:cxn>
                  <a:cxn ang="0">
                    <a:pos x="41" y="50"/>
                  </a:cxn>
                  <a:cxn ang="0">
                    <a:pos x="5" y="18"/>
                  </a:cxn>
                  <a:cxn ang="0">
                    <a:pos x="0" y="0"/>
                  </a:cxn>
                  <a:cxn ang="0">
                    <a:pos x="0" y="0"/>
                  </a:cxn>
                  <a:cxn ang="0">
                    <a:pos x="26" y="146"/>
                  </a:cxn>
                  <a:cxn ang="0">
                    <a:pos x="43" y="271"/>
                  </a:cxn>
                  <a:cxn ang="0">
                    <a:pos x="37" y="337"/>
                  </a:cxn>
                  <a:cxn ang="0">
                    <a:pos x="48" y="342"/>
                  </a:cxn>
                  <a:cxn ang="0">
                    <a:pos x="50" y="332"/>
                  </a:cxn>
                  <a:cxn ang="0">
                    <a:pos x="54" y="322"/>
                  </a:cxn>
                  <a:cxn ang="0">
                    <a:pos x="55" y="309"/>
                  </a:cxn>
                  <a:cxn ang="0">
                    <a:pos x="57" y="299"/>
                  </a:cxn>
                  <a:cxn ang="0">
                    <a:pos x="56" y="281"/>
                  </a:cxn>
                  <a:cxn ang="0">
                    <a:pos x="57" y="266"/>
                  </a:cxn>
                  <a:cxn ang="0">
                    <a:pos x="55" y="258"/>
                  </a:cxn>
                </a:cxnLst>
                <a:rect l="0" t="0" r="r" b="b"/>
                <a:pathLst>
                  <a:path w="57" h="354">
                    <a:moveTo>
                      <a:pt x="55" y="258"/>
                    </a:moveTo>
                    <a:cubicBezTo>
                      <a:pt x="54" y="255"/>
                      <a:pt x="55" y="252"/>
                      <a:pt x="54" y="249"/>
                    </a:cubicBezTo>
                    <a:cubicBezTo>
                      <a:pt x="51" y="244"/>
                      <a:pt x="52" y="238"/>
                      <a:pt x="52" y="235"/>
                    </a:cubicBezTo>
                    <a:cubicBezTo>
                      <a:pt x="51" y="231"/>
                      <a:pt x="47" y="227"/>
                      <a:pt x="47" y="219"/>
                    </a:cubicBezTo>
                    <a:cubicBezTo>
                      <a:pt x="47" y="215"/>
                      <a:pt x="44" y="213"/>
                      <a:pt x="43" y="209"/>
                    </a:cubicBezTo>
                    <a:cubicBezTo>
                      <a:pt x="43" y="205"/>
                      <a:pt x="44" y="201"/>
                      <a:pt x="44" y="197"/>
                    </a:cubicBezTo>
                    <a:cubicBezTo>
                      <a:pt x="44" y="194"/>
                      <a:pt x="42" y="192"/>
                      <a:pt x="41" y="190"/>
                    </a:cubicBezTo>
                    <a:cubicBezTo>
                      <a:pt x="41" y="187"/>
                      <a:pt x="42" y="184"/>
                      <a:pt x="42" y="181"/>
                    </a:cubicBezTo>
                    <a:cubicBezTo>
                      <a:pt x="42" y="179"/>
                      <a:pt x="40" y="174"/>
                      <a:pt x="39" y="172"/>
                    </a:cubicBezTo>
                    <a:cubicBezTo>
                      <a:pt x="38" y="167"/>
                      <a:pt x="39" y="163"/>
                      <a:pt x="39" y="160"/>
                    </a:cubicBezTo>
                    <a:cubicBezTo>
                      <a:pt x="39" y="158"/>
                      <a:pt x="40" y="153"/>
                      <a:pt x="39" y="147"/>
                    </a:cubicBezTo>
                    <a:cubicBezTo>
                      <a:pt x="39" y="143"/>
                      <a:pt x="40" y="139"/>
                      <a:pt x="39" y="135"/>
                    </a:cubicBezTo>
                    <a:cubicBezTo>
                      <a:pt x="38" y="129"/>
                      <a:pt x="36" y="126"/>
                      <a:pt x="36" y="123"/>
                    </a:cubicBezTo>
                    <a:cubicBezTo>
                      <a:pt x="35" y="120"/>
                      <a:pt x="36" y="116"/>
                      <a:pt x="35" y="111"/>
                    </a:cubicBezTo>
                    <a:cubicBezTo>
                      <a:pt x="34" y="107"/>
                      <a:pt x="35" y="103"/>
                      <a:pt x="35" y="99"/>
                    </a:cubicBezTo>
                    <a:cubicBezTo>
                      <a:pt x="34" y="94"/>
                      <a:pt x="36" y="87"/>
                      <a:pt x="34" y="85"/>
                    </a:cubicBezTo>
                    <a:cubicBezTo>
                      <a:pt x="31" y="81"/>
                      <a:pt x="28" y="76"/>
                      <a:pt x="29" y="70"/>
                    </a:cubicBezTo>
                    <a:cubicBezTo>
                      <a:pt x="31" y="63"/>
                      <a:pt x="25" y="60"/>
                      <a:pt x="29" y="52"/>
                    </a:cubicBezTo>
                    <a:cubicBezTo>
                      <a:pt x="31" y="47"/>
                      <a:pt x="39" y="50"/>
                      <a:pt x="41" y="50"/>
                    </a:cubicBezTo>
                    <a:cubicBezTo>
                      <a:pt x="25" y="46"/>
                      <a:pt x="13" y="36"/>
                      <a:pt x="5" y="18"/>
                    </a:cubicBezTo>
                    <a:cubicBezTo>
                      <a:pt x="3" y="12"/>
                      <a:pt x="1" y="6"/>
                      <a:pt x="0" y="0"/>
                    </a:cubicBezTo>
                    <a:cubicBezTo>
                      <a:pt x="0" y="0"/>
                      <a:pt x="0" y="0"/>
                      <a:pt x="0" y="0"/>
                    </a:cubicBezTo>
                    <a:cubicBezTo>
                      <a:pt x="11" y="76"/>
                      <a:pt x="22" y="98"/>
                      <a:pt x="26" y="146"/>
                    </a:cubicBezTo>
                    <a:cubicBezTo>
                      <a:pt x="30" y="194"/>
                      <a:pt x="39" y="233"/>
                      <a:pt x="43" y="271"/>
                    </a:cubicBezTo>
                    <a:cubicBezTo>
                      <a:pt x="47" y="309"/>
                      <a:pt x="41" y="321"/>
                      <a:pt x="37" y="337"/>
                    </a:cubicBezTo>
                    <a:cubicBezTo>
                      <a:pt x="33" y="350"/>
                      <a:pt x="42" y="354"/>
                      <a:pt x="48" y="342"/>
                    </a:cubicBezTo>
                    <a:cubicBezTo>
                      <a:pt x="49" y="340"/>
                      <a:pt x="50" y="334"/>
                      <a:pt x="50" y="332"/>
                    </a:cubicBezTo>
                    <a:cubicBezTo>
                      <a:pt x="51" y="325"/>
                      <a:pt x="53" y="327"/>
                      <a:pt x="54" y="322"/>
                    </a:cubicBezTo>
                    <a:cubicBezTo>
                      <a:pt x="55" y="317"/>
                      <a:pt x="54" y="312"/>
                      <a:pt x="55" y="309"/>
                    </a:cubicBezTo>
                    <a:cubicBezTo>
                      <a:pt x="55" y="305"/>
                      <a:pt x="57" y="303"/>
                      <a:pt x="57" y="299"/>
                    </a:cubicBezTo>
                    <a:cubicBezTo>
                      <a:pt x="57" y="292"/>
                      <a:pt x="56" y="286"/>
                      <a:pt x="56" y="281"/>
                    </a:cubicBezTo>
                    <a:cubicBezTo>
                      <a:pt x="56" y="276"/>
                      <a:pt x="57" y="272"/>
                      <a:pt x="57" y="266"/>
                    </a:cubicBezTo>
                    <a:cubicBezTo>
                      <a:pt x="57" y="263"/>
                      <a:pt x="55" y="261"/>
                      <a:pt x="55" y="258"/>
                    </a:cubicBezTo>
                    <a:close/>
                  </a:path>
                </a:pathLst>
              </a:custGeom>
              <a:noFill/>
              <a:ln w="7938" cap="rnd">
                <a:solidFill>
                  <a:srgbClr val="333333"/>
                </a:solidFill>
                <a:prstDash val="solid"/>
                <a:round/>
                <a:headEnd/>
                <a:tailEnd/>
              </a:ln>
            </p:spPr>
            <p:txBody>
              <a:bodyPr/>
              <a:lstStyle/>
              <a:p>
                <a:endParaRPr lang="fr-FR"/>
              </a:p>
            </p:txBody>
          </p:sp>
          <p:sp>
            <p:nvSpPr>
              <p:cNvPr id="499" name="Freeform 98"/>
              <p:cNvSpPr>
                <a:spLocks/>
              </p:cNvSpPr>
              <p:nvPr/>
            </p:nvSpPr>
            <p:spPr bwMode="auto">
              <a:xfrm>
                <a:off x="2228" y="1349"/>
                <a:ext cx="1306" cy="349"/>
              </a:xfrm>
              <a:custGeom>
                <a:avLst/>
                <a:gdLst/>
                <a:ahLst/>
                <a:cxnLst>
                  <a:cxn ang="0">
                    <a:pos x="542" y="145"/>
                  </a:cxn>
                  <a:cxn ang="0">
                    <a:pos x="492" y="94"/>
                  </a:cxn>
                  <a:cxn ang="0">
                    <a:pos x="271" y="0"/>
                  </a:cxn>
                  <a:cxn ang="0">
                    <a:pos x="49" y="94"/>
                  </a:cxn>
                  <a:cxn ang="0">
                    <a:pos x="0" y="145"/>
                  </a:cxn>
                </a:cxnLst>
                <a:rect l="0" t="0" r="r" b="b"/>
                <a:pathLst>
                  <a:path w="542" h="145">
                    <a:moveTo>
                      <a:pt x="542" y="145"/>
                    </a:moveTo>
                    <a:cubicBezTo>
                      <a:pt x="526" y="132"/>
                      <a:pt x="506" y="108"/>
                      <a:pt x="492" y="94"/>
                    </a:cubicBezTo>
                    <a:cubicBezTo>
                      <a:pt x="416" y="17"/>
                      <a:pt x="327" y="0"/>
                      <a:pt x="271" y="0"/>
                    </a:cubicBezTo>
                    <a:cubicBezTo>
                      <a:pt x="215" y="0"/>
                      <a:pt x="126" y="17"/>
                      <a:pt x="49" y="94"/>
                    </a:cubicBezTo>
                    <a:cubicBezTo>
                      <a:pt x="36" y="108"/>
                      <a:pt x="16" y="132"/>
                      <a:pt x="0" y="145"/>
                    </a:cubicBezTo>
                  </a:path>
                </a:pathLst>
              </a:custGeom>
              <a:noFill/>
              <a:ln w="7938" cap="rnd">
                <a:solidFill>
                  <a:srgbClr val="333333"/>
                </a:solidFill>
                <a:prstDash val="solid"/>
                <a:round/>
                <a:headEnd/>
                <a:tailEnd/>
              </a:ln>
            </p:spPr>
            <p:txBody>
              <a:bodyPr/>
              <a:lstStyle/>
              <a:p>
                <a:endParaRPr lang="fr-FR"/>
              </a:p>
            </p:txBody>
          </p:sp>
          <p:sp>
            <p:nvSpPr>
              <p:cNvPr id="500" name="Freeform 99"/>
              <p:cNvSpPr>
                <a:spLocks/>
              </p:cNvSpPr>
              <p:nvPr/>
            </p:nvSpPr>
            <p:spPr bwMode="auto">
              <a:xfrm>
                <a:off x="3701" y="1928"/>
                <a:ext cx="419" cy="294"/>
              </a:xfrm>
              <a:custGeom>
                <a:avLst/>
                <a:gdLst/>
                <a:ahLst/>
                <a:cxnLst>
                  <a:cxn ang="0">
                    <a:pos x="157" y="23"/>
                  </a:cxn>
                  <a:cxn ang="0">
                    <a:pos x="157" y="82"/>
                  </a:cxn>
                  <a:cxn ang="0">
                    <a:pos x="106" y="114"/>
                  </a:cxn>
                  <a:cxn ang="0">
                    <a:pos x="41" y="117"/>
                  </a:cxn>
                  <a:cxn ang="0">
                    <a:pos x="3" y="81"/>
                  </a:cxn>
                  <a:cxn ang="0">
                    <a:pos x="8" y="48"/>
                  </a:cxn>
                  <a:cxn ang="0">
                    <a:pos x="79" y="12"/>
                  </a:cxn>
                  <a:cxn ang="0">
                    <a:pos x="157" y="23"/>
                  </a:cxn>
                </a:cxnLst>
                <a:rect l="0" t="0" r="r" b="b"/>
                <a:pathLst>
                  <a:path w="174" h="122">
                    <a:moveTo>
                      <a:pt x="157" y="23"/>
                    </a:moveTo>
                    <a:cubicBezTo>
                      <a:pt x="170" y="44"/>
                      <a:pt x="174" y="67"/>
                      <a:pt x="157" y="82"/>
                    </a:cubicBezTo>
                    <a:cubicBezTo>
                      <a:pt x="140" y="96"/>
                      <a:pt x="130" y="107"/>
                      <a:pt x="106" y="114"/>
                    </a:cubicBezTo>
                    <a:cubicBezTo>
                      <a:pt x="82" y="120"/>
                      <a:pt x="71" y="122"/>
                      <a:pt x="41" y="117"/>
                    </a:cubicBezTo>
                    <a:cubicBezTo>
                      <a:pt x="24" y="114"/>
                      <a:pt x="7" y="96"/>
                      <a:pt x="3" y="81"/>
                    </a:cubicBezTo>
                    <a:cubicBezTo>
                      <a:pt x="0" y="71"/>
                      <a:pt x="5" y="57"/>
                      <a:pt x="8" y="48"/>
                    </a:cubicBezTo>
                    <a:cubicBezTo>
                      <a:pt x="15" y="25"/>
                      <a:pt x="57" y="12"/>
                      <a:pt x="79" y="12"/>
                    </a:cubicBezTo>
                    <a:cubicBezTo>
                      <a:pt x="100" y="12"/>
                      <a:pt x="144" y="0"/>
                      <a:pt x="157" y="23"/>
                    </a:cubicBezTo>
                    <a:close/>
                  </a:path>
                </a:pathLst>
              </a:custGeom>
              <a:noFill/>
              <a:ln w="7938" cap="rnd">
                <a:solidFill>
                  <a:srgbClr val="333333"/>
                </a:solidFill>
                <a:prstDash val="solid"/>
                <a:round/>
                <a:headEnd/>
                <a:tailEnd/>
              </a:ln>
            </p:spPr>
            <p:txBody>
              <a:bodyPr/>
              <a:lstStyle/>
              <a:p>
                <a:endParaRPr lang="fr-FR"/>
              </a:p>
            </p:txBody>
          </p:sp>
          <p:sp>
            <p:nvSpPr>
              <p:cNvPr id="501" name="Freeform 100"/>
              <p:cNvSpPr>
                <a:spLocks noEditPoints="1"/>
              </p:cNvSpPr>
              <p:nvPr/>
            </p:nvSpPr>
            <p:spPr bwMode="auto">
              <a:xfrm>
                <a:off x="1459" y="1428"/>
                <a:ext cx="2842" cy="1276"/>
              </a:xfrm>
              <a:custGeom>
                <a:avLst/>
                <a:gdLst/>
                <a:ahLst/>
                <a:cxnLst>
                  <a:cxn ang="0">
                    <a:pos x="794" y="60"/>
                  </a:cxn>
                  <a:cxn ang="0">
                    <a:pos x="150" y="100"/>
                  </a:cxn>
                  <a:cxn ang="0">
                    <a:pos x="82" y="270"/>
                  </a:cxn>
                  <a:cxn ang="0">
                    <a:pos x="45" y="117"/>
                  </a:cxn>
                  <a:cxn ang="0">
                    <a:pos x="261" y="117"/>
                  </a:cxn>
                  <a:cxn ang="0">
                    <a:pos x="446" y="102"/>
                  </a:cxn>
                  <a:cxn ang="0">
                    <a:pos x="482" y="105"/>
                  </a:cxn>
                  <a:cxn ang="0">
                    <a:pos x="497" y="98"/>
                  </a:cxn>
                  <a:cxn ang="0">
                    <a:pos x="522" y="95"/>
                  </a:cxn>
                  <a:cxn ang="0">
                    <a:pos x="540" y="92"/>
                  </a:cxn>
                  <a:cxn ang="0">
                    <a:pos x="556" y="90"/>
                  </a:cxn>
                  <a:cxn ang="0">
                    <a:pos x="569" y="95"/>
                  </a:cxn>
                  <a:cxn ang="0">
                    <a:pos x="584" y="88"/>
                  </a:cxn>
                  <a:cxn ang="0">
                    <a:pos x="596" y="93"/>
                  </a:cxn>
                  <a:cxn ang="0">
                    <a:pos x="617" y="91"/>
                  </a:cxn>
                  <a:cxn ang="0">
                    <a:pos x="633" y="91"/>
                  </a:cxn>
                  <a:cxn ang="0">
                    <a:pos x="647" y="94"/>
                  </a:cxn>
                  <a:cxn ang="0">
                    <a:pos x="664" y="96"/>
                  </a:cxn>
                  <a:cxn ang="0">
                    <a:pos x="692" y="100"/>
                  </a:cxn>
                  <a:cxn ang="0">
                    <a:pos x="743" y="100"/>
                  </a:cxn>
                  <a:cxn ang="0">
                    <a:pos x="964" y="100"/>
                  </a:cxn>
                  <a:cxn ang="0">
                    <a:pos x="1156" y="172"/>
                  </a:cxn>
                  <a:cxn ang="0">
                    <a:pos x="1095" y="280"/>
                  </a:cxn>
                  <a:cxn ang="0">
                    <a:pos x="1117" y="157"/>
                  </a:cxn>
                  <a:cxn ang="0">
                    <a:pos x="1024" y="128"/>
                  </a:cxn>
                  <a:cxn ang="0">
                    <a:pos x="840" y="135"/>
                  </a:cxn>
                  <a:cxn ang="0">
                    <a:pos x="708" y="126"/>
                  </a:cxn>
                  <a:cxn ang="0">
                    <a:pos x="695" y="133"/>
                  </a:cxn>
                  <a:cxn ang="0">
                    <a:pos x="684" y="148"/>
                  </a:cxn>
                  <a:cxn ang="0">
                    <a:pos x="657" y="180"/>
                  </a:cxn>
                  <a:cxn ang="0">
                    <a:pos x="646" y="224"/>
                  </a:cxn>
                  <a:cxn ang="0">
                    <a:pos x="635" y="244"/>
                  </a:cxn>
                  <a:cxn ang="0">
                    <a:pos x="625" y="279"/>
                  </a:cxn>
                  <a:cxn ang="0">
                    <a:pos x="607" y="327"/>
                  </a:cxn>
                  <a:cxn ang="0">
                    <a:pos x="602" y="375"/>
                  </a:cxn>
                  <a:cxn ang="0">
                    <a:pos x="599" y="414"/>
                  </a:cxn>
                  <a:cxn ang="0">
                    <a:pos x="602" y="458"/>
                  </a:cxn>
                  <a:cxn ang="0">
                    <a:pos x="685" y="495"/>
                  </a:cxn>
                  <a:cxn ang="0">
                    <a:pos x="959" y="131"/>
                  </a:cxn>
                  <a:cxn ang="0">
                    <a:pos x="1041" y="207"/>
                  </a:cxn>
                  <a:cxn ang="0">
                    <a:pos x="581" y="479"/>
                  </a:cxn>
                  <a:cxn ang="0">
                    <a:pos x="578" y="427"/>
                  </a:cxn>
                  <a:cxn ang="0">
                    <a:pos x="580" y="380"/>
                  </a:cxn>
                  <a:cxn ang="0">
                    <a:pos x="575" y="343"/>
                  </a:cxn>
                  <a:cxn ang="0">
                    <a:pos x="568" y="306"/>
                  </a:cxn>
                  <a:cxn ang="0">
                    <a:pos x="558" y="284"/>
                  </a:cxn>
                  <a:cxn ang="0">
                    <a:pos x="546" y="256"/>
                  </a:cxn>
                  <a:cxn ang="0">
                    <a:pos x="546" y="236"/>
                  </a:cxn>
                  <a:cxn ang="0">
                    <a:pos x="541" y="217"/>
                  </a:cxn>
                  <a:cxn ang="0">
                    <a:pos x="525" y="192"/>
                  </a:cxn>
                  <a:cxn ang="0">
                    <a:pos x="518" y="175"/>
                  </a:cxn>
                  <a:cxn ang="0">
                    <a:pos x="507" y="158"/>
                  </a:cxn>
                  <a:cxn ang="0">
                    <a:pos x="501" y="148"/>
                  </a:cxn>
                  <a:cxn ang="0">
                    <a:pos x="488" y="136"/>
                  </a:cxn>
                  <a:cxn ang="0">
                    <a:pos x="475" y="126"/>
                  </a:cxn>
                  <a:cxn ang="0">
                    <a:pos x="369" y="126"/>
                  </a:cxn>
                  <a:cxn ang="0">
                    <a:pos x="174" y="131"/>
                  </a:cxn>
                  <a:cxn ang="0">
                    <a:pos x="63" y="155"/>
                  </a:cxn>
                  <a:cxn ang="0">
                    <a:pos x="142" y="216"/>
                  </a:cxn>
                  <a:cxn ang="0">
                    <a:pos x="159" y="144"/>
                  </a:cxn>
                  <a:cxn ang="0">
                    <a:pos x="479" y="347"/>
                  </a:cxn>
                </a:cxnLst>
                <a:rect l="0" t="0" r="r" b="b"/>
                <a:pathLst>
                  <a:path w="1179" h="529">
                    <a:moveTo>
                      <a:pt x="1142" y="109"/>
                    </a:moveTo>
                    <a:cubicBezTo>
                      <a:pt x="1105" y="72"/>
                      <a:pt x="1053" y="93"/>
                      <a:pt x="1033" y="93"/>
                    </a:cubicBezTo>
                    <a:cubicBezTo>
                      <a:pt x="1013" y="93"/>
                      <a:pt x="994" y="88"/>
                      <a:pt x="963" y="91"/>
                    </a:cubicBezTo>
                    <a:cubicBezTo>
                      <a:pt x="933" y="93"/>
                      <a:pt x="909" y="112"/>
                      <a:pt x="881" y="116"/>
                    </a:cubicBezTo>
                    <a:cubicBezTo>
                      <a:pt x="853" y="120"/>
                      <a:pt x="819" y="75"/>
                      <a:pt x="794" y="60"/>
                    </a:cubicBezTo>
                    <a:cubicBezTo>
                      <a:pt x="733" y="16"/>
                      <a:pt x="663" y="0"/>
                      <a:pt x="590" y="0"/>
                    </a:cubicBezTo>
                    <a:cubicBezTo>
                      <a:pt x="517" y="0"/>
                      <a:pt x="447" y="16"/>
                      <a:pt x="386" y="60"/>
                    </a:cubicBezTo>
                    <a:cubicBezTo>
                      <a:pt x="361" y="75"/>
                      <a:pt x="327" y="120"/>
                      <a:pt x="299" y="116"/>
                    </a:cubicBezTo>
                    <a:cubicBezTo>
                      <a:pt x="271" y="112"/>
                      <a:pt x="250" y="100"/>
                      <a:pt x="219" y="97"/>
                    </a:cubicBezTo>
                    <a:cubicBezTo>
                      <a:pt x="188" y="95"/>
                      <a:pt x="170" y="100"/>
                      <a:pt x="150" y="100"/>
                    </a:cubicBezTo>
                    <a:cubicBezTo>
                      <a:pt x="130" y="100"/>
                      <a:pt x="75" y="72"/>
                      <a:pt x="38" y="109"/>
                    </a:cubicBezTo>
                    <a:cubicBezTo>
                      <a:pt x="0" y="147"/>
                      <a:pt x="6" y="209"/>
                      <a:pt x="56" y="252"/>
                    </a:cubicBezTo>
                    <a:cubicBezTo>
                      <a:pt x="72" y="264"/>
                      <a:pt x="74" y="275"/>
                      <a:pt x="71" y="285"/>
                    </a:cubicBezTo>
                    <a:cubicBezTo>
                      <a:pt x="69" y="296"/>
                      <a:pt x="85" y="295"/>
                      <a:pt x="84" y="282"/>
                    </a:cubicBezTo>
                    <a:cubicBezTo>
                      <a:pt x="83" y="278"/>
                      <a:pt x="82" y="274"/>
                      <a:pt x="82" y="270"/>
                    </a:cubicBezTo>
                    <a:cubicBezTo>
                      <a:pt x="82" y="270"/>
                      <a:pt x="83" y="270"/>
                      <a:pt x="82" y="270"/>
                    </a:cubicBezTo>
                    <a:cubicBezTo>
                      <a:pt x="80" y="260"/>
                      <a:pt x="73" y="252"/>
                      <a:pt x="62" y="244"/>
                    </a:cubicBezTo>
                    <a:cubicBezTo>
                      <a:pt x="63" y="245"/>
                      <a:pt x="63" y="245"/>
                      <a:pt x="63" y="245"/>
                    </a:cubicBezTo>
                    <a:cubicBezTo>
                      <a:pt x="39" y="224"/>
                      <a:pt x="25" y="198"/>
                      <a:pt x="24" y="172"/>
                    </a:cubicBezTo>
                    <a:cubicBezTo>
                      <a:pt x="23" y="151"/>
                      <a:pt x="30" y="131"/>
                      <a:pt x="45" y="117"/>
                    </a:cubicBezTo>
                    <a:cubicBezTo>
                      <a:pt x="69" y="92"/>
                      <a:pt x="103" y="100"/>
                      <a:pt x="127" y="106"/>
                    </a:cubicBezTo>
                    <a:cubicBezTo>
                      <a:pt x="137" y="108"/>
                      <a:pt x="144" y="110"/>
                      <a:pt x="150" y="110"/>
                    </a:cubicBezTo>
                    <a:cubicBezTo>
                      <a:pt x="158" y="110"/>
                      <a:pt x="165" y="109"/>
                      <a:pt x="173" y="109"/>
                    </a:cubicBezTo>
                    <a:cubicBezTo>
                      <a:pt x="186" y="107"/>
                      <a:pt x="200" y="106"/>
                      <a:pt x="218" y="107"/>
                    </a:cubicBezTo>
                    <a:cubicBezTo>
                      <a:pt x="234" y="109"/>
                      <a:pt x="247" y="113"/>
                      <a:pt x="261" y="117"/>
                    </a:cubicBezTo>
                    <a:cubicBezTo>
                      <a:pt x="272" y="121"/>
                      <a:pt x="284" y="124"/>
                      <a:pt x="298" y="126"/>
                    </a:cubicBezTo>
                    <a:cubicBezTo>
                      <a:pt x="313" y="125"/>
                      <a:pt x="325" y="128"/>
                      <a:pt x="339" y="119"/>
                    </a:cubicBezTo>
                    <a:cubicBezTo>
                      <a:pt x="353" y="110"/>
                      <a:pt x="371" y="109"/>
                      <a:pt x="388" y="109"/>
                    </a:cubicBezTo>
                    <a:cubicBezTo>
                      <a:pt x="405" y="109"/>
                      <a:pt x="402" y="109"/>
                      <a:pt x="414" y="106"/>
                    </a:cubicBezTo>
                    <a:cubicBezTo>
                      <a:pt x="426" y="103"/>
                      <a:pt x="437" y="102"/>
                      <a:pt x="446" y="102"/>
                    </a:cubicBezTo>
                    <a:cubicBezTo>
                      <a:pt x="455" y="102"/>
                      <a:pt x="459" y="106"/>
                      <a:pt x="467" y="105"/>
                    </a:cubicBezTo>
                    <a:cubicBezTo>
                      <a:pt x="467" y="105"/>
                      <a:pt x="468" y="105"/>
                      <a:pt x="468" y="105"/>
                    </a:cubicBezTo>
                    <a:cubicBezTo>
                      <a:pt x="471" y="104"/>
                      <a:pt x="474" y="103"/>
                      <a:pt x="476" y="102"/>
                    </a:cubicBezTo>
                    <a:cubicBezTo>
                      <a:pt x="477" y="103"/>
                      <a:pt x="477" y="103"/>
                      <a:pt x="477" y="103"/>
                    </a:cubicBezTo>
                    <a:cubicBezTo>
                      <a:pt x="479" y="104"/>
                      <a:pt x="480" y="106"/>
                      <a:pt x="482" y="105"/>
                    </a:cubicBezTo>
                    <a:cubicBezTo>
                      <a:pt x="484" y="104"/>
                      <a:pt x="483" y="102"/>
                      <a:pt x="483" y="101"/>
                    </a:cubicBezTo>
                    <a:cubicBezTo>
                      <a:pt x="486" y="100"/>
                      <a:pt x="489" y="99"/>
                      <a:pt x="492" y="99"/>
                    </a:cubicBezTo>
                    <a:cubicBezTo>
                      <a:pt x="493" y="99"/>
                      <a:pt x="493" y="99"/>
                      <a:pt x="493" y="99"/>
                    </a:cubicBezTo>
                    <a:cubicBezTo>
                      <a:pt x="494" y="101"/>
                      <a:pt x="492" y="107"/>
                      <a:pt x="498" y="105"/>
                    </a:cubicBezTo>
                    <a:cubicBezTo>
                      <a:pt x="498" y="102"/>
                      <a:pt x="496" y="100"/>
                      <a:pt x="497" y="98"/>
                    </a:cubicBezTo>
                    <a:cubicBezTo>
                      <a:pt x="499" y="97"/>
                      <a:pt x="501" y="97"/>
                      <a:pt x="503" y="96"/>
                    </a:cubicBezTo>
                    <a:cubicBezTo>
                      <a:pt x="504" y="97"/>
                      <a:pt x="505" y="102"/>
                      <a:pt x="508" y="100"/>
                    </a:cubicBezTo>
                    <a:cubicBezTo>
                      <a:pt x="509" y="99"/>
                      <a:pt x="509" y="97"/>
                      <a:pt x="509" y="95"/>
                    </a:cubicBezTo>
                    <a:cubicBezTo>
                      <a:pt x="512" y="95"/>
                      <a:pt x="515" y="94"/>
                      <a:pt x="518" y="94"/>
                    </a:cubicBezTo>
                    <a:cubicBezTo>
                      <a:pt x="519" y="93"/>
                      <a:pt x="521" y="95"/>
                      <a:pt x="522" y="95"/>
                    </a:cubicBezTo>
                    <a:cubicBezTo>
                      <a:pt x="522" y="97"/>
                      <a:pt x="523" y="98"/>
                      <a:pt x="525" y="97"/>
                    </a:cubicBezTo>
                    <a:cubicBezTo>
                      <a:pt x="527" y="96"/>
                      <a:pt x="527" y="95"/>
                      <a:pt x="527" y="94"/>
                    </a:cubicBezTo>
                    <a:cubicBezTo>
                      <a:pt x="527" y="93"/>
                      <a:pt x="528" y="92"/>
                      <a:pt x="528" y="92"/>
                    </a:cubicBezTo>
                    <a:cubicBezTo>
                      <a:pt x="531" y="92"/>
                      <a:pt x="534" y="91"/>
                      <a:pt x="537" y="91"/>
                    </a:cubicBezTo>
                    <a:cubicBezTo>
                      <a:pt x="538" y="91"/>
                      <a:pt x="540" y="92"/>
                      <a:pt x="540" y="92"/>
                    </a:cubicBezTo>
                    <a:cubicBezTo>
                      <a:pt x="540" y="94"/>
                      <a:pt x="541" y="96"/>
                      <a:pt x="543" y="96"/>
                    </a:cubicBezTo>
                    <a:cubicBezTo>
                      <a:pt x="548" y="97"/>
                      <a:pt x="544" y="92"/>
                      <a:pt x="545" y="90"/>
                    </a:cubicBezTo>
                    <a:cubicBezTo>
                      <a:pt x="545" y="90"/>
                      <a:pt x="545" y="90"/>
                      <a:pt x="545" y="90"/>
                    </a:cubicBezTo>
                    <a:cubicBezTo>
                      <a:pt x="548" y="89"/>
                      <a:pt x="550" y="89"/>
                      <a:pt x="552" y="89"/>
                    </a:cubicBezTo>
                    <a:cubicBezTo>
                      <a:pt x="553" y="89"/>
                      <a:pt x="555" y="90"/>
                      <a:pt x="556" y="90"/>
                    </a:cubicBezTo>
                    <a:cubicBezTo>
                      <a:pt x="556" y="92"/>
                      <a:pt x="556" y="94"/>
                      <a:pt x="560" y="92"/>
                    </a:cubicBezTo>
                    <a:cubicBezTo>
                      <a:pt x="559" y="91"/>
                      <a:pt x="559" y="89"/>
                      <a:pt x="559" y="88"/>
                    </a:cubicBezTo>
                    <a:cubicBezTo>
                      <a:pt x="561" y="88"/>
                      <a:pt x="563" y="88"/>
                      <a:pt x="564" y="87"/>
                    </a:cubicBezTo>
                    <a:cubicBezTo>
                      <a:pt x="565" y="87"/>
                      <a:pt x="568" y="89"/>
                      <a:pt x="568" y="89"/>
                    </a:cubicBezTo>
                    <a:cubicBezTo>
                      <a:pt x="568" y="91"/>
                      <a:pt x="568" y="94"/>
                      <a:pt x="569" y="95"/>
                    </a:cubicBezTo>
                    <a:cubicBezTo>
                      <a:pt x="573" y="97"/>
                      <a:pt x="574" y="94"/>
                      <a:pt x="574" y="92"/>
                    </a:cubicBezTo>
                    <a:cubicBezTo>
                      <a:pt x="574" y="91"/>
                      <a:pt x="574" y="90"/>
                      <a:pt x="574" y="89"/>
                    </a:cubicBezTo>
                    <a:cubicBezTo>
                      <a:pt x="574" y="88"/>
                      <a:pt x="575" y="87"/>
                      <a:pt x="576" y="87"/>
                    </a:cubicBezTo>
                    <a:cubicBezTo>
                      <a:pt x="578" y="86"/>
                      <a:pt x="580" y="86"/>
                      <a:pt x="581" y="86"/>
                    </a:cubicBezTo>
                    <a:cubicBezTo>
                      <a:pt x="582" y="86"/>
                      <a:pt x="584" y="87"/>
                      <a:pt x="584" y="88"/>
                    </a:cubicBezTo>
                    <a:cubicBezTo>
                      <a:pt x="585" y="89"/>
                      <a:pt x="586" y="90"/>
                      <a:pt x="588" y="89"/>
                    </a:cubicBezTo>
                    <a:cubicBezTo>
                      <a:pt x="589" y="89"/>
                      <a:pt x="589" y="88"/>
                      <a:pt x="589" y="86"/>
                    </a:cubicBezTo>
                    <a:cubicBezTo>
                      <a:pt x="590" y="86"/>
                      <a:pt x="591" y="86"/>
                      <a:pt x="592" y="86"/>
                    </a:cubicBezTo>
                    <a:cubicBezTo>
                      <a:pt x="593" y="86"/>
                      <a:pt x="595" y="87"/>
                      <a:pt x="595" y="88"/>
                    </a:cubicBezTo>
                    <a:cubicBezTo>
                      <a:pt x="595" y="90"/>
                      <a:pt x="595" y="92"/>
                      <a:pt x="596" y="93"/>
                    </a:cubicBezTo>
                    <a:cubicBezTo>
                      <a:pt x="601" y="97"/>
                      <a:pt x="601" y="92"/>
                      <a:pt x="601" y="88"/>
                    </a:cubicBezTo>
                    <a:cubicBezTo>
                      <a:pt x="601" y="87"/>
                      <a:pt x="603" y="86"/>
                      <a:pt x="603" y="86"/>
                    </a:cubicBezTo>
                    <a:cubicBezTo>
                      <a:pt x="605" y="86"/>
                      <a:pt x="606" y="86"/>
                      <a:pt x="608" y="87"/>
                    </a:cubicBezTo>
                    <a:cubicBezTo>
                      <a:pt x="608" y="87"/>
                      <a:pt x="610" y="88"/>
                      <a:pt x="610" y="89"/>
                    </a:cubicBezTo>
                    <a:cubicBezTo>
                      <a:pt x="612" y="95"/>
                      <a:pt x="617" y="96"/>
                      <a:pt x="617" y="91"/>
                    </a:cubicBezTo>
                    <a:cubicBezTo>
                      <a:pt x="617" y="90"/>
                      <a:pt x="617" y="89"/>
                      <a:pt x="617" y="88"/>
                    </a:cubicBezTo>
                    <a:cubicBezTo>
                      <a:pt x="617" y="88"/>
                      <a:pt x="617" y="88"/>
                      <a:pt x="618" y="88"/>
                    </a:cubicBezTo>
                    <a:cubicBezTo>
                      <a:pt x="618" y="87"/>
                      <a:pt x="619" y="87"/>
                      <a:pt x="619" y="87"/>
                    </a:cubicBezTo>
                    <a:cubicBezTo>
                      <a:pt x="623" y="88"/>
                      <a:pt x="627" y="88"/>
                      <a:pt x="630" y="88"/>
                    </a:cubicBezTo>
                    <a:cubicBezTo>
                      <a:pt x="631" y="88"/>
                      <a:pt x="633" y="90"/>
                      <a:pt x="633" y="91"/>
                    </a:cubicBezTo>
                    <a:cubicBezTo>
                      <a:pt x="633" y="92"/>
                      <a:pt x="634" y="93"/>
                      <a:pt x="634" y="93"/>
                    </a:cubicBezTo>
                    <a:cubicBezTo>
                      <a:pt x="638" y="98"/>
                      <a:pt x="638" y="94"/>
                      <a:pt x="638" y="91"/>
                    </a:cubicBezTo>
                    <a:cubicBezTo>
                      <a:pt x="638" y="90"/>
                      <a:pt x="640" y="89"/>
                      <a:pt x="641" y="89"/>
                    </a:cubicBezTo>
                    <a:cubicBezTo>
                      <a:pt x="642" y="89"/>
                      <a:pt x="643" y="90"/>
                      <a:pt x="644" y="90"/>
                    </a:cubicBezTo>
                    <a:cubicBezTo>
                      <a:pt x="644" y="93"/>
                      <a:pt x="644" y="96"/>
                      <a:pt x="647" y="94"/>
                    </a:cubicBezTo>
                    <a:cubicBezTo>
                      <a:pt x="647" y="93"/>
                      <a:pt x="647" y="93"/>
                      <a:pt x="647" y="92"/>
                    </a:cubicBezTo>
                    <a:cubicBezTo>
                      <a:pt x="647" y="91"/>
                      <a:pt x="648" y="90"/>
                      <a:pt x="649" y="90"/>
                    </a:cubicBezTo>
                    <a:cubicBezTo>
                      <a:pt x="653" y="91"/>
                      <a:pt x="657" y="91"/>
                      <a:pt x="661" y="92"/>
                    </a:cubicBezTo>
                    <a:cubicBezTo>
                      <a:pt x="661" y="92"/>
                      <a:pt x="662" y="92"/>
                      <a:pt x="662" y="92"/>
                    </a:cubicBezTo>
                    <a:cubicBezTo>
                      <a:pt x="663" y="93"/>
                      <a:pt x="663" y="94"/>
                      <a:pt x="664" y="96"/>
                    </a:cubicBezTo>
                    <a:cubicBezTo>
                      <a:pt x="665" y="97"/>
                      <a:pt x="667" y="100"/>
                      <a:pt x="669" y="99"/>
                    </a:cubicBezTo>
                    <a:cubicBezTo>
                      <a:pt x="671" y="98"/>
                      <a:pt x="671" y="97"/>
                      <a:pt x="671" y="96"/>
                    </a:cubicBezTo>
                    <a:cubicBezTo>
                      <a:pt x="671" y="95"/>
                      <a:pt x="673" y="94"/>
                      <a:pt x="674" y="94"/>
                    </a:cubicBezTo>
                    <a:cubicBezTo>
                      <a:pt x="678" y="95"/>
                      <a:pt x="682" y="95"/>
                      <a:pt x="685" y="96"/>
                    </a:cubicBezTo>
                    <a:cubicBezTo>
                      <a:pt x="687" y="99"/>
                      <a:pt x="688" y="102"/>
                      <a:pt x="692" y="100"/>
                    </a:cubicBezTo>
                    <a:cubicBezTo>
                      <a:pt x="693" y="100"/>
                      <a:pt x="696" y="98"/>
                      <a:pt x="696" y="98"/>
                    </a:cubicBezTo>
                    <a:cubicBezTo>
                      <a:pt x="700" y="99"/>
                      <a:pt x="704" y="100"/>
                      <a:pt x="707" y="101"/>
                    </a:cubicBezTo>
                    <a:cubicBezTo>
                      <a:pt x="707" y="101"/>
                      <a:pt x="707" y="101"/>
                      <a:pt x="707" y="101"/>
                    </a:cubicBezTo>
                    <a:cubicBezTo>
                      <a:pt x="708" y="102"/>
                      <a:pt x="714" y="105"/>
                      <a:pt x="717" y="104"/>
                    </a:cubicBezTo>
                    <a:cubicBezTo>
                      <a:pt x="726" y="100"/>
                      <a:pt x="731" y="96"/>
                      <a:pt x="743" y="100"/>
                    </a:cubicBezTo>
                    <a:cubicBezTo>
                      <a:pt x="755" y="104"/>
                      <a:pt x="757" y="97"/>
                      <a:pt x="774" y="99"/>
                    </a:cubicBezTo>
                    <a:cubicBezTo>
                      <a:pt x="791" y="101"/>
                      <a:pt x="796" y="104"/>
                      <a:pt x="814" y="108"/>
                    </a:cubicBezTo>
                    <a:cubicBezTo>
                      <a:pt x="834" y="113"/>
                      <a:pt x="861" y="128"/>
                      <a:pt x="882" y="126"/>
                    </a:cubicBezTo>
                    <a:cubicBezTo>
                      <a:pt x="896" y="124"/>
                      <a:pt x="904" y="120"/>
                      <a:pt x="916" y="117"/>
                    </a:cubicBezTo>
                    <a:cubicBezTo>
                      <a:pt x="930" y="113"/>
                      <a:pt x="949" y="102"/>
                      <a:pt x="964" y="100"/>
                    </a:cubicBezTo>
                    <a:cubicBezTo>
                      <a:pt x="983" y="99"/>
                      <a:pt x="996" y="101"/>
                      <a:pt x="1009" y="102"/>
                    </a:cubicBezTo>
                    <a:cubicBezTo>
                      <a:pt x="1017" y="103"/>
                      <a:pt x="1025" y="103"/>
                      <a:pt x="1033" y="103"/>
                    </a:cubicBezTo>
                    <a:cubicBezTo>
                      <a:pt x="1039" y="103"/>
                      <a:pt x="1046" y="102"/>
                      <a:pt x="1055" y="100"/>
                    </a:cubicBezTo>
                    <a:cubicBezTo>
                      <a:pt x="1080" y="94"/>
                      <a:pt x="1111" y="92"/>
                      <a:pt x="1135" y="117"/>
                    </a:cubicBezTo>
                    <a:cubicBezTo>
                      <a:pt x="1150" y="131"/>
                      <a:pt x="1157" y="151"/>
                      <a:pt x="1156" y="172"/>
                    </a:cubicBezTo>
                    <a:cubicBezTo>
                      <a:pt x="1155" y="198"/>
                      <a:pt x="1141" y="224"/>
                      <a:pt x="1117" y="245"/>
                    </a:cubicBezTo>
                    <a:cubicBezTo>
                      <a:pt x="1117" y="244"/>
                      <a:pt x="1117" y="244"/>
                      <a:pt x="1117" y="244"/>
                    </a:cubicBezTo>
                    <a:cubicBezTo>
                      <a:pt x="1107" y="252"/>
                      <a:pt x="1100" y="260"/>
                      <a:pt x="1098" y="270"/>
                    </a:cubicBezTo>
                    <a:cubicBezTo>
                      <a:pt x="1098" y="270"/>
                      <a:pt x="1098" y="270"/>
                      <a:pt x="1098" y="270"/>
                    </a:cubicBezTo>
                    <a:cubicBezTo>
                      <a:pt x="1097" y="274"/>
                      <a:pt x="1096" y="277"/>
                      <a:pt x="1095" y="280"/>
                    </a:cubicBezTo>
                    <a:cubicBezTo>
                      <a:pt x="1086" y="294"/>
                      <a:pt x="1111" y="296"/>
                      <a:pt x="1109" y="285"/>
                    </a:cubicBezTo>
                    <a:cubicBezTo>
                      <a:pt x="1106" y="275"/>
                      <a:pt x="1107" y="264"/>
                      <a:pt x="1123" y="252"/>
                    </a:cubicBezTo>
                    <a:cubicBezTo>
                      <a:pt x="1174" y="209"/>
                      <a:pt x="1179" y="147"/>
                      <a:pt x="1142" y="109"/>
                    </a:cubicBezTo>
                    <a:close/>
                    <a:moveTo>
                      <a:pt x="1117" y="156"/>
                    </a:moveTo>
                    <a:cubicBezTo>
                      <a:pt x="1117" y="157"/>
                      <a:pt x="1117" y="157"/>
                      <a:pt x="1117" y="157"/>
                    </a:cubicBezTo>
                    <a:cubicBezTo>
                      <a:pt x="1117" y="155"/>
                      <a:pt x="1117" y="155"/>
                      <a:pt x="1117" y="155"/>
                    </a:cubicBezTo>
                    <a:cubicBezTo>
                      <a:pt x="1117" y="155"/>
                      <a:pt x="1117" y="156"/>
                      <a:pt x="1117" y="156"/>
                    </a:cubicBezTo>
                    <a:cubicBezTo>
                      <a:pt x="1117" y="149"/>
                      <a:pt x="1113" y="139"/>
                      <a:pt x="1106" y="133"/>
                    </a:cubicBezTo>
                    <a:cubicBezTo>
                      <a:pt x="1097" y="126"/>
                      <a:pt x="1087" y="120"/>
                      <a:pt x="1073" y="124"/>
                    </a:cubicBezTo>
                    <a:cubicBezTo>
                      <a:pt x="1052" y="129"/>
                      <a:pt x="1042" y="129"/>
                      <a:pt x="1024" y="128"/>
                    </a:cubicBezTo>
                    <a:cubicBezTo>
                      <a:pt x="1018" y="127"/>
                      <a:pt x="1014" y="126"/>
                      <a:pt x="1008" y="125"/>
                    </a:cubicBezTo>
                    <a:cubicBezTo>
                      <a:pt x="997" y="122"/>
                      <a:pt x="984" y="119"/>
                      <a:pt x="959" y="121"/>
                    </a:cubicBezTo>
                    <a:cubicBezTo>
                      <a:pt x="940" y="122"/>
                      <a:pt x="922" y="130"/>
                      <a:pt x="911" y="135"/>
                    </a:cubicBezTo>
                    <a:cubicBezTo>
                      <a:pt x="900" y="139"/>
                      <a:pt x="893" y="147"/>
                      <a:pt x="878" y="146"/>
                    </a:cubicBezTo>
                    <a:cubicBezTo>
                      <a:pt x="863" y="146"/>
                      <a:pt x="851" y="140"/>
                      <a:pt x="840" y="135"/>
                    </a:cubicBezTo>
                    <a:cubicBezTo>
                      <a:pt x="831" y="131"/>
                      <a:pt x="818" y="122"/>
                      <a:pt x="800" y="118"/>
                    </a:cubicBezTo>
                    <a:cubicBezTo>
                      <a:pt x="779" y="116"/>
                      <a:pt x="770" y="117"/>
                      <a:pt x="758" y="114"/>
                    </a:cubicBezTo>
                    <a:cubicBezTo>
                      <a:pt x="746" y="111"/>
                      <a:pt x="740" y="117"/>
                      <a:pt x="731" y="117"/>
                    </a:cubicBezTo>
                    <a:cubicBezTo>
                      <a:pt x="722" y="117"/>
                      <a:pt x="721" y="121"/>
                      <a:pt x="712" y="124"/>
                    </a:cubicBezTo>
                    <a:cubicBezTo>
                      <a:pt x="710" y="126"/>
                      <a:pt x="709" y="127"/>
                      <a:pt x="708" y="126"/>
                    </a:cubicBezTo>
                    <a:cubicBezTo>
                      <a:pt x="707" y="126"/>
                      <a:pt x="706" y="126"/>
                      <a:pt x="705" y="126"/>
                    </a:cubicBezTo>
                    <a:cubicBezTo>
                      <a:pt x="704" y="126"/>
                      <a:pt x="704" y="126"/>
                      <a:pt x="703" y="127"/>
                    </a:cubicBezTo>
                    <a:cubicBezTo>
                      <a:pt x="703" y="127"/>
                      <a:pt x="703" y="127"/>
                      <a:pt x="703" y="128"/>
                    </a:cubicBezTo>
                    <a:cubicBezTo>
                      <a:pt x="702" y="130"/>
                      <a:pt x="705" y="135"/>
                      <a:pt x="700" y="135"/>
                    </a:cubicBezTo>
                    <a:cubicBezTo>
                      <a:pt x="699" y="135"/>
                      <a:pt x="697" y="134"/>
                      <a:pt x="695" y="133"/>
                    </a:cubicBezTo>
                    <a:cubicBezTo>
                      <a:pt x="694" y="134"/>
                      <a:pt x="693" y="135"/>
                      <a:pt x="692" y="136"/>
                    </a:cubicBezTo>
                    <a:cubicBezTo>
                      <a:pt x="692" y="138"/>
                      <a:pt x="694" y="140"/>
                      <a:pt x="692" y="141"/>
                    </a:cubicBezTo>
                    <a:cubicBezTo>
                      <a:pt x="690" y="143"/>
                      <a:pt x="688" y="142"/>
                      <a:pt x="686" y="141"/>
                    </a:cubicBezTo>
                    <a:cubicBezTo>
                      <a:pt x="685" y="142"/>
                      <a:pt x="684" y="144"/>
                      <a:pt x="682" y="145"/>
                    </a:cubicBezTo>
                    <a:cubicBezTo>
                      <a:pt x="683" y="146"/>
                      <a:pt x="684" y="147"/>
                      <a:pt x="684" y="148"/>
                    </a:cubicBezTo>
                    <a:cubicBezTo>
                      <a:pt x="681" y="152"/>
                      <a:pt x="677" y="148"/>
                      <a:pt x="676" y="151"/>
                    </a:cubicBezTo>
                    <a:cubicBezTo>
                      <a:pt x="674" y="153"/>
                      <a:pt x="675" y="156"/>
                      <a:pt x="674" y="159"/>
                    </a:cubicBezTo>
                    <a:cubicBezTo>
                      <a:pt x="672" y="162"/>
                      <a:pt x="667" y="161"/>
                      <a:pt x="667" y="165"/>
                    </a:cubicBezTo>
                    <a:cubicBezTo>
                      <a:pt x="666" y="169"/>
                      <a:pt x="667" y="172"/>
                      <a:pt x="665" y="176"/>
                    </a:cubicBezTo>
                    <a:cubicBezTo>
                      <a:pt x="662" y="180"/>
                      <a:pt x="659" y="176"/>
                      <a:pt x="657" y="180"/>
                    </a:cubicBezTo>
                    <a:cubicBezTo>
                      <a:pt x="655" y="185"/>
                      <a:pt x="658" y="186"/>
                      <a:pt x="656" y="191"/>
                    </a:cubicBezTo>
                    <a:cubicBezTo>
                      <a:pt x="655" y="196"/>
                      <a:pt x="649" y="194"/>
                      <a:pt x="648" y="197"/>
                    </a:cubicBezTo>
                    <a:cubicBezTo>
                      <a:pt x="647" y="199"/>
                      <a:pt x="651" y="202"/>
                      <a:pt x="650" y="206"/>
                    </a:cubicBezTo>
                    <a:cubicBezTo>
                      <a:pt x="649" y="210"/>
                      <a:pt x="644" y="209"/>
                      <a:pt x="643" y="213"/>
                    </a:cubicBezTo>
                    <a:cubicBezTo>
                      <a:pt x="643" y="217"/>
                      <a:pt x="648" y="221"/>
                      <a:pt x="646" y="224"/>
                    </a:cubicBezTo>
                    <a:cubicBezTo>
                      <a:pt x="644" y="228"/>
                      <a:pt x="642" y="226"/>
                      <a:pt x="641" y="228"/>
                    </a:cubicBezTo>
                    <a:cubicBezTo>
                      <a:pt x="638" y="230"/>
                      <a:pt x="643" y="236"/>
                      <a:pt x="640" y="236"/>
                    </a:cubicBezTo>
                    <a:cubicBezTo>
                      <a:pt x="639" y="235"/>
                      <a:pt x="634" y="234"/>
                      <a:pt x="634" y="236"/>
                    </a:cubicBezTo>
                    <a:cubicBezTo>
                      <a:pt x="634" y="237"/>
                      <a:pt x="633" y="239"/>
                      <a:pt x="633" y="241"/>
                    </a:cubicBezTo>
                    <a:cubicBezTo>
                      <a:pt x="634" y="241"/>
                      <a:pt x="635" y="242"/>
                      <a:pt x="635" y="244"/>
                    </a:cubicBezTo>
                    <a:cubicBezTo>
                      <a:pt x="636" y="246"/>
                      <a:pt x="637" y="252"/>
                      <a:pt x="636" y="254"/>
                    </a:cubicBezTo>
                    <a:cubicBezTo>
                      <a:pt x="635" y="255"/>
                      <a:pt x="635" y="255"/>
                      <a:pt x="634" y="256"/>
                    </a:cubicBezTo>
                    <a:cubicBezTo>
                      <a:pt x="634" y="256"/>
                      <a:pt x="634" y="256"/>
                      <a:pt x="634" y="256"/>
                    </a:cubicBezTo>
                    <a:cubicBezTo>
                      <a:pt x="632" y="261"/>
                      <a:pt x="626" y="262"/>
                      <a:pt x="626" y="267"/>
                    </a:cubicBezTo>
                    <a:cubicBezTo>
                      <a:pt x="626" y="273"/>
                      <a:pt x="626" y="275"/>
                      <a:pt x="625" y="279"/>
                    </a:cubicBezTo>
                    <a:cubicBezTo>
                      <a:pt x="624" y="283"/>
                      <a:pt x="620" y="284"/>
                      <a:pt x="621" y="288"/>
                    </a:cubicBezTo>
                    <a:cubicBezTo>
                      <a:pt x="621" y="292"/>
                      <a:pt x="624" y="295"/>
                      <a:pt x="621" y="299"/>
                    </a:cubicBezTo>
                    <a:cubicBezTo>
                      <a:pt x="618" y="302"/>
                      <a:pt x="616" y="300"/>
                      <a:pt x="615" y="304"/>
                    </a:cubicBezTo>
                    <a:cubicBezTo>
                      <a:pt x="615" y="308"/>
                      <a:pt x="616" y="315"/>
                      <a:pt x="614" y="318"/>
                    </a:cubicBezTo>
                    <a:cubicBezTo>
                      <a:pt x="613" y="320"/>
                      <a:pt x="608" y="323"/>
                      <a:pt x="607" y="327"/>
                    </a:cubicBezTo>
                    <a:cubicBezTo>
                      <a:pt x="606" y="331"/>
                      <a:pt x="609" y="331"/>
                      <a:pt x="609" y="336"/>
                    </a:cubicBezTo>
                    <a:cubicBezTo>
                      <a:pt x="608" y="340"/>
                      <a:pt x="603" y="340"/>
                      <a:pt x="602" y="343"/>
                    </a:cubicBezTo>
                    <a:cubicBezTo>
                      <a:pt x="600" y="347"/>
                      <a:pt x="603" y="349"/>
                      <a:pt x="603" y="353"/>
                    </a:cubicBezTo>
                    <a:cubicBezTo>
                      <a:pt x="603" y="357"/>
                      <a:pt x="601" y="361"/>
                      <a:pt x="601" y="364"/>
                    </a:cubicBezTo>
                    <a:cubicBezTo>
                      <a:pt x="601" y="367"/>
                      <a:pt x="603" y="372"/>
                      <a:pt x="602" y="375"/>
                    </a:cubicBezTo>
                    <a:cubicBezTo>
                      <a:pt x="602" y="379"/>
                      <a:pt x="600" y="379"/>
                      <a:pt x="599" y="382"/>
                    </a:cubicBezTo>
                    <a:cubicBezTo>
                      <a:pt x="599" y="380"/>
                      <a:pt x="599" y="380"/>
                      <a:pt x="599" y="380"/>
                    </a:cubicBezTo>
                    <a:cubicBezTo>
                      <a:pt x="597" y="385"/>
                      <a:pt x="598" y="387"/>
                      <a:pt x="598" y="392"/>
                    </a:cubicBezTo>
                    <a:cubicBezTo>
                      <a:pt x="599" y="399"/>
                      <a:pt x="597" y="396"/>
                      <a:pt x="597" y="403"/>
                    </a:cubicBezTo>
                    <a:cubicBezTo>
                      <a:pt x="598" y="409"/>
                      <a:pt x="597" y="413"/>
                      <a:pt x="599" y="414"/>
                    </a:cubicBezTo>
                    <a:cubicBezTo>
                      <a:pt x="601" y="415"/>
                      <a:pt x="600" y="419"/>
                      <a:pt x="599" y="422"/>
                    </a:cubicBezTo>
                    <a:cubicBezTo>
                      <a:pt x="598" y="425"/>
                      <a:pt x="601" y="424"/>
                      <a:pt x="601" y="427"/>
                    </a:cubicBezTo>
                    <a:cubicBezTo>
                      <a:pt x="602" y="431"/>
                      <a:pt x="605" y="430"/>
                      <a:pt x="603" y="435"/>
                    </a:cubicBezTo>
                    <a:cubicBezTo>
                      <a:pt x="602" y="439"/>
                      <a:pt x="602" y="440"/>
                      <a:pt x="602" y="445"/>
                    </a:cubicBezTo>
                    <a:cubicBezTo>
                      <a:pt x="602" y="449"/>
                      <a:pt x="603" y="453"/>
                      <a:pt x="602" y="458"/>
                    </a:cubicBezTo>
                    <a:cubicBezTo>
                      <a:pt x="602" y="462"/>
                      <a:pt x="604" y="465"/>
                      <a:pt x="602" y="469"/>
                    </a:cubicBezTo>
                    <a:cubicBezTo>
                      <a:pt x="600" y="472"/>
                      <a:pt x="602" y="475"/>
                      <a:pt x="599" y="479"/>
                    </a:cubicBezTo>
                    <a:cubicBezTo>
                      <a:pt x="595" y="483"/>
                      <a:pt x="595" y="487"/>
                      <a:pt x="595" y="490"/>
                    </a:cubicBezTo>
                    <a:cubicBezTo>
                      <a:pt x="591" y="500"/>
                      <a:pt x="602" y="529"/>
                      <a:pt x="627" y="529"/>
                    </a:cubicBezTo>
                    <a:cubicBezTo>
                      <a:pt x="653" y="529"/>
                      <a:pt x="674" y="521"/>
                      <a:pt x="685" y="495"/>
                    </a:cubicBezTo>
                    <a:cubicBezTo>
                      <a:pt x="701" y="453"/>
                      <a:pt x="677" y="392"/>
                      <a:pt x="701" y="347"/>
                    </a:cubicBezTo>
                    <a:cubicBezTo>
                      <a:pt x="724" y="304"/>
                      <a:pt x="756" y="279"/>
                      <a:pt x="766" y="223"/>
                    </a:cubicBezTo>
                    <a:cubicBezTo>
                      <a:pt x="776" y="167"/>
                      <a:pt x="789" y="133"/>
                      <a:pt x="809" y="136"/>
                    </a:cubicBezTo>
                    <a:cubicBezTo>
                      <a:pt x="831" y="137"/>
                      <a:pt x="846" y="155"/>
                      <a:pt x="878" y="156"/>
                    </a:cubicBezTo>
                    <a:cubicBezTo>
                      <a:pt x="910" y="157"/>
                      <a:pt x="923" y="133"/>
                      <a:pt x="959" y="131"/>
                    </a:cubicBezTo>
                    <a:cubicBezTo>
                      <a:pt x="995" y="128"/>
                      <a:pt x="1005" y="136"/>
                      <a:pt x="1023" y="137"/>
                    </a:cubicBezTo>
                    <a:cubicBezTo>
                      <a:pt x="1042" y="139"/>
                      <a:pt x="1053" y="139"/>
                      <a:pt x="1075" y="133"/>
                    </a:cubicBezTo>
                    <a:cubicBezTo>
                      <a:pt x="1098" y="128"/>
                      <a:pt x="1107" y="147"/>
                      <a:pt x="1107" y="157"/>
                    </a:cubicBezTo>
                    <a:cubicBezTo>
                      <a:pt x="1110" y="168"/>
                      <a:pt x="1099" y="195"/>
                      <a:pt x="1079" y="203"/>
                    </a:cubicBezTo>
                    <a:cubicBezTo>
                      <a:pt x="1059" y="211"/>
                      <a:pt x="1051" y="203"/>
                      <a:pt x="1041" y="207"/>
                    </a:cubicBezTo>
                    <a:cubicBezTo>
                      <a:pt x="1033" y="210"/>
                      <a:pt x="1034" y="214"/>
                      <a:pt x="1038" y="217"/>
                    </a:cubicBezTo>
                    <a:cubicBezTo>
                      <a:pt x="1045" y="216"/>
                      <a:pt x="1053" y="216"/>
                      <a:pt x="1060" y="216"/>
                    </a:cubicBezTo>
                    <a:cubicBezTo>
                      <a:pt x="1066" y="217"/>
                      <a:pt x="1073" y="216"/>
                      <a:pt x="1083" y="212"/>
                    </a:cubicBezTo>
                    <a:cubicBezTo>
                      <a:pt x="1107" y="203"/>
                      <a:pt x="1120" y="172"/>
                      <a:pt x="1117" y="156"/>
                    </a:cubicBezTo>
                    <a:close/>
                    <a:moveTo>
                      <a:pt x="581" y="479"/>
                    </a:moveTo>
                    <a:cubicBezTo>
                      <a:pt x="578" y="475"/>
                      <a:pt x="580" y="472"/>
                      <a:pt x="578" y="469"/>
                    </a:cubicBezTo>
                    <a:cubicBezTo>
                      <a:pt x="576" y="465"/>
                      <a:pt x="576" y="460"/>
                      <a:pt x="575" y="455"/>
                    </a:cubicBezTo>
                    <a:cubicBezTo>
                      <a:pt x="574" y="451"/>
                      <a:pt x="576" y="450"/>
                      <a:pt x="576" y="446"/>
                    </a:cubicBezTo>
                    <a:cubicBezTo>
                      <a:pt x="576" y="441"/>
                      <a:pt x="578" y="439"/>
                      <a:pt x="576" y="435"/>
                    </a:cubicBezTo>
                    <a:cubicBezTo>
                      <a:pt x="575" y="430"/>
                      <a:pt x="578" y="431"/>
                      <a:pt x="578" y="427"/>
                    </a:cubicBezTo>
                    <a:cubicBezTo>
                      <a:pt x="579" y="424"/>
                      <a:pt x="579" y="426"/>
                      <a:pt x="579" y="423"/>
                    </a:cubicBezTo>
                    <a:cubicBezTo>
                      <a:pt x="578" y="419"/>
                      <a:pt x="578" y="415"/>
                      <a:pt x="580" y="414"/>
                    </a:cubicBezTo>
                    <a:cubicBezTo>
                      <a:pt x="582" y="413"/>
                      <a:pt x="582" y="409"/>
                      <a:pt x="582" y="403"/>
                    </a:cubicBezTo>
                    <a:cubicBezTo>
                      <a:pt x="583" y="396"/>
                      <a:pt x="581" y="399"/>
                      <a:pt x="581" y="392"/>
                    </a:cubicBezTo>
                    <a:cubicBezTo>
                      <a:pt x="581" y="387"/>
                      <a:pt x="582" y="385"/>
                      <a:pt x="580" y="380"/>
                    </a:cubicBezTo>
                    <a:cubicBezTo>
                      <a:pt x="578" y="375"/>
                      <a:pt x="580" y="371"/>
                      <a:pt x="580" y="368"/>
                    </a:cubicBezTo>
                    <a:cubicBezTo>
                      <a:pt x="579" y="365"/>
                      <a:pt x="582" y="364"/>
                      <a:pt x="582" y="363"/>
                    </a:cubicBezTo>
                    <a:cubicBezTo>
                      <a:pt x="581" y="360"/>
                      <a:pt x="577" y="360"/>
                      <a:pt x="577" y="357"/>
                    </a:cubicBezTo>
                    <a:cubicBezTo>
                      <a:pt x="576" y="353"/>
                      <a:pt x="579" y="355"/>
                      <a:pt x="579" y="351"/>
                    </a:cubicBezTo>
                    <a:cubicBezTo>
                      <a:pt x="578" y="347"/>
                      <a:pt x="576" y="346"/>
                      <a:pt x="575" y="343"/>
                    </a:cubicBezTo>
                    <a:cubicBezTo>
                      <a:pt x="574" y="340"/>
                      <a:pt x="577" y="339"/>
                      <a:pt x="576" y="337"/>
                    </a:cubicBezTo>
                    <a:cubicBezTo>
                      <a:pt x="574" y="334"/>
                      <a:pt x="572" y="334"/>
                      <a:pt x="572" y="331"/>
                    </a:cubicBezTo>
                    <a:cubicBezTo>
                      <a:pt x="571" y="327"/>
                      <a:pt x="575" y="327"/>
                      <a:pt x="574" y="323"/>
                    </a:cubicBezTo>
                    <a:cubicBezTo>
                      <a:pt x="573" y="318"/>
                      <a:pt x="572" y="317"/>
                      <a:pt x="570" y="314"/>
                    </a:cubicBezTo>
                    <a:cubicBezTo>
                      <a:pt x="567" y="312"/>
                      <a:pt x="568" y="310"/>
                      <a:pt x="568" y="306"/>
                    </a:cubicBezTo>
                    <a:cubicBezTo>
                      <a:pt x="568" y="303"/>
                      <a:pt x="568" y="303"/>
                      <a:pt x="570" y="303"/>
                    </a:cubicBezTo>
                    <a:cubicBezTo>
                      <a:pt x="570" y="301"/>
                      <a:pt x="571" y="300"/>
                      <a:pt x="570" y="299"/>
                    </a:cubicBezTo>
                    <a:cubicBezTo>
                      <a:pt x="570" y="297"/>
                      <a:pt x="564" y="296"/>
                      <a:pt x="563" y="294"/>
                    </a:cubicBezTo>
                    <a:cubicBezTo>
                      <a:pt x="563" y="293"/>
                      <a:pt x="565" y="291"/>
                      <a:pt x="564" y="289"/>
                    </a:cubicBezTo>
                    <a:cubicBezTo>
                      <a:pt x="564" y="286"/>
                      <a:pt x="557" y="288"/>
                      <a:pt x="558" y="284"/>
                    </a:cubicBezTo>
                    <a:cubicBezTo>
                      <a:pt x="558" y="284"/>
                      <a:pt x="558" y="283"/>
                      <a:pt x="558" y="282"/>
                    </a:cubicBezTo>
                    <a:cubicBezTo>
                      <a:pt x="560" y="280"/>
                      <a:pt x="561" y="278"/>
                      <a:pt x="561" y="276"/>
                    </a:cubicBezTo>
                    <a:cubicBezTo>
                      <a:pt x="559" y="273"/>
                      <a:pt x="552" y="272"/>
                      <a:pt x="551" y="268"/>
                    </a:cubicBezTo>
                    <a:cubicBezTo>
                      <a:pt x="551" y="266"/>
                      <a:pt x="553" y="264"/>
                      <a:pt x="552" y="261"/>
                    </a:cubicBezTo>
                    <a:cubicBezTo>
                      <a:pt x="552" y="259"/>
                      <a:pt x="549" y="257"/>
                      <a:pt x="546" y="256"/>
                    </a:cubicBezTo>
                    <a:cubicBezTo>
                      <a:pt x="546" y="256"/>
                      <a:pt x="546" y="256"/>
                      <a:pt x="546" y="256"/>
                    </a:cubicBezTo>
                    <a:cubicBezTo>
                      <a:pt x="545" y="255"/>
                      <a:pt x="545" y="255"/>
                      <a:pt x="544" y="254"/>
                    </a:cubicBezTo>
                    <a:cubicBezTo>
                      <a:pt x="543" y="252"/>
                      <a:pt x="544" y="246"/>
                      <a:pt x="545" y="244"/>
                    </a:cubicBezTo>
                    <a:cubicBezTo>
                      <a:pt x="545" y="242"/>
                      <a:pt x="546" y="241"/>
                      <a:pt x="547" y="241"/>
                    </a:cubicBezTo>
                    <a:cubicBezTo>
                      <a:pt x="546" y="239"/>
                      <a:pt x="546" y="237"/>
                      <a:pt x="546" y="236"/>
                    </a:cubicBezTo>
                    <a:cubicBezTo>
                      <a:pt x="546" y="234"/>
                      <a:pt x="543" y="233"/>
                      <a:pt x="542" y="234"/>
                    </a:cubicBezTo>
                    <a:cubicBezTo>
                      <a:pt x="542" y="235"/>
                      <a:pt x="541" y="235"/>
                      <a:pt x="540" y="235"/>
                    </a:cubicBezTo>
                    <a:cubicBezTo>
                      <a:pt x="536" y="235"/>
                      <a:pt x="536" y="229"/>
                      <a:pt x="535" y="227"/>
                    </a:cubicBezTo>
                    <a:cubicBezTo>
                      <a:pt x="535" y="224"/>
                      <a:pt x="537" y="223"/>
                      <a:pt x="540" y="222"/>
                    </a:cubicBezTo>
                    <a:cubicBezTo>
                      <a:pt x="541" y="221"/>
                      <a:pt x="542" y="218"/>
                      <a:pt x="541" y="217"/>
                    </a:cubicBezTo>
                    <a:cubicBezTo>
                      <a:pt x="541" y="215"/>
                      <a:pt x="538" y="213"/>
                      <a:pt x="537" y="213"/>
                    </a:cubicBezTo>
                    <a:cubicBezTo>
                      <a:pt x="535" y="214"/>
                      <a:pt x="537" y="215"/>
                      <a:pt x="535" y="213"/>
                    </a:cubicBezTo>
                    <a:cubicBezTo>
                      <a:pt x="533" y="213"/>
                      <a:pt x="532" y="210"/>
                      <a:pt x="532" y="208"/>
                    </a:cubicBezTo>
                    <a:cubicBezTo>
                      <a:pt x="531" y="205"/>
                      <a:pt x="536" y="197"/>
                      <a:pt x="529" y="197"/>
                    </a:cubicBezTo>
                    <a:cubicBezTo>
                      <a:pt x="528" y="198"/>
                      <a:pt x="525" y="194"/>
                      <a:pt x="525" y="192"/>
                    </a:cubicBezTo>
                    <a:cubicBezTo>
                      <a:pt x="525" y="191"/>
                      <a:pt x="528" y="189"/>
                      <a:pt x="530" y="188"/>
                    </a:cubicBezTo>
                    <a:cubicBezTo>
                      <a:pt x="529" y="186"/>
                      <a:pt x="528" y="185"/>
                      <a:pt x="527" y="183"/>
                    </a:cubicBezTo>
                    <a:cubicBezTo>
                      <a:pt x="526" y="184"/>
                      <a:pt x="526" y="185"/>
                      <a:pt x="524" y="184"/>
                    </a:cubicBezTo>
                    <a:cubicBezTo>
                      <a:pt x="523" y="184"/>
                      <a:pt x="521" y="182"/>
                      <a:pt x="520" y="181"/>
                    </a:cubicBezTo>
                    <a:cubicBezTo>
                      <a:pt x="519" y="180"/>
                      <a:pt x="517" y="177"/>
                      <a:pt x="518" y="175"/>
                    </a:cubicBezTo>
                    <a:cubicBezTo>
                      <a:pt x="518" y="175"/>
                      <a:pt x="519" y="175"/>
                      <a:pt x="519" y="174"/>
                    </a:cubicBezTo>
                    <a:cubicBezTo>
                      <a:pt x="517" y="173"/>
                      <a:pt x="516" y="171"/>
                      <a:pt x="515" y="169"/>
                    </a:cubicBezTo>
                    <a:cubicBezTo>
                      <a:pt x="513" y="169"/>
                      <a:pt x="511" y="167"/>
                      <a:pt x="510" y="165"/>
                    </a:cubicBezTo>
                    <a:cubicBezTo>
                      <a:pt x="508" y="163"/>
                      <a:pt x="508" y="162"/>
                      <a:pt x="509" y="160"/>
                    </a:cubicBezTo>
                    <a:cubicBezTo>
                      <a:pt x="508" y="160"/>
                      <a:pt x="508" y="160"/>
                      <a:pt x="507" y="158"/>
                    </a:cubicBezTo>
                    <a:cubicBezTo>
                      <a:pt x="506" y="157"/>
                      <a:pt x="506" y="156"/>
                      <a:pt x="505" y="156"/>
                    </a:cubicBezTo>
                    <a:cubicBezTo>
                      <a:pt x="505" y="156"/>
                      <a:pt x="504" y="156"/>
                      <a:pt x="503" y="155"/>
                    </a:cubicBezTo>
                    <a:cubicBezTo>
                      <a:pt x="501" y="154"/>
                      <a:pt x="500" y="151"/>
                      <a:pt x="502" y="149"/>
                    </a:cubicBezTo>
                    <a:cubicBezTo>
                      <a:pt x="502" y="149"/>
                      <a:pt x="502" y="149"/>
                      <a:pt x="502" y="149"/>
                    </a:cubicBezTo>
                    <a:cubicBezTo>
                      <a:pt x="502" y="149"/>
                      <a:pt x="501" y="148"/>
                      <a:pt x="501" y="148"/>
                    </a:cubicBezTo>
                    <a:cubicBezTo>
                      <a:pt x="499" y="150"/>
                      <a:pt x="497" y="151"/>
                      <a:pt x="496" y="148"/>
                    </a:cubicBezTo>
                    <a:cubicBezTo>
                      <a:pt x="496" y="147"/>
                      <a:pt x="497" y="146"/>
                      <a:pt x="498" y="145"/>
                    </a:cubicBezTo>
                    <a:cubicBezTo>
                      <a:pt x="496" y="144"/>
                      <a:pt x="495" y="142"/>
                      <a:pt x="494" y="141"/>
                    </a:cubicBezTo>
                    <a:cubicBezTo>
                      <a:pt x="492" y="142"/>
                      <a:pt x="490" y="143"/>
                      <a:pt x="488" y="141"/>
                    </a:cubicBezTo>
                    <a:cubicBezTo>
                      <a:pt x="486" y="140"/>
                      <a:pt x="488" y="138"/>
                      <a:pt x="488" y="136"/>
                    </a:cubicBezTo>
                    <a:cubicBezTo>
                      <a:pt x="487" y="135"/>
                      <a:pt x="486" y="134"/>
                      <a:pt x="485" y="133"/>
                    </a:cubicBezTo>
                    <a:cubicBezTo>
                      <a:pt x="483" y="134"/>
                      <a:pt x="481" y="135"/>
                      <a:pt x="479" y="135"/>
                    </a:cubicBezTo>
                    <a:cubicBezTo>
                      <a:pt x="475" y="135"/>
                      <a:pt x="478" y="130"/>
                      <a:pt x="477" y="128"/>
                    </a:cubicBezTo>
                    <a:cubicBezTo>
                      <a:pt x="477" y="127"/>
                      <a:pt x="477" y="127"/>
                      <a:pt x="476" y="127"/>
                    </a:cubicBezTo>
                    <a:cubicBezTo>
                      <a:pt x="476" y="126"/>
                      <a:pt x="475" y="126"/>
                      <a:pt x="475" y="126"/>
                    </a:cubicBezTo>
                    <a:cubicBezTo>
                      <a:pt x="474" y="126"/>
                      <a:pt x="473" y="126"/>
                      <a:pt x="472" y="126"/>
                    </a:cubicBezTo>
                    <a:cubicBezTo>
                      <a:pt x="471" y="127"/>
                      <a:pt x="469" y="126"/>
                      <a:pt x="468" y="124"/>
                    </a:cubicBezTo>
                    <a:cubicBezTo>
                      <a:pt x="465" y="123"/>
                      <a:pt x="455" y="118"/>
                      <a:pt x="445" y="119"/>
                    </a:cubicBezTo>
                    <a:cubicBezTo>
                      <a:pt x="441" y="120"/>
                      <a:pt x="428" y="116"/>
                      <a:pt x="414" y="117"/>
                    </a:cubicBezTo>
                    <a:cubicBezTo>
                      <a:pt x="396" y="119"/>
                      <a:pt x="377" y="126"/>
                      <a:pt x="369" y="126"/>
                    </a:cubicBezTo>
                    <a:cubicBezTo>
                      <a:pt x="358" y="127"/>
                      <a:pt x="349" y="131"/>
                      <a:pt x="340" y="135"/>
                    </a:cubicBezTo>
                    <a:cubicBezTo>
                      <a:pt x="329" y="140"/>
                      <a:pt x="317" y="146"/>
                      <a:pt x="301" y="146"/>
                    </a:cubicBezTo>
                    <a:cubicBezTo>
                      <a:pt x="287" y="147"/>
                      <a:pt x="278" y="143"/>
                      <a:pt x="266" y="138"/>
                    </a:cubicBezTo>
                    <a:cubicBezTo>
                      <a:pt x="255" y="134"/>
                      <a:pt x="243" y="129"/>
                      <a:pt x="224" y="128"/>
                    </a:cubicBezTo>
                    <a:cubicBezTo>
                      <a:pt x="199" y="126"/>
                      <a:pt x="186" y="129"/>
                      <a:pt x="174" y="131"/>
                    </a:cubicBezTo>
                    <a:cubicBezTo>
                      <a:pt x="169" y="133"/>
                      <a:pt x="164" y="134"/>
                      <a:pt x="158" y="134"/>
                    </a:cubicBezTo>
                    <a:cubicBezTo>
                      <a:pt x="140" y="135"/>
                      <a:pt x="131" y="135"/>
                      <a:pt x="109" y="130"/>
                    </a:cubicBezTo>
                    <a:cubicBezTo>
                      <a:pt x="95" y="127"/>
                      <a:pt x="82" y="129"/>
                      <a:pt x="73" y="136"/>
                    </a:cubicBezTo>
                    <a:cubicBezTo>
                      <a:pt x="67" y="141"/>
                      <a:pt x="63" y="149"/>
                      <a:pt x="63" y="156"/>
                    </a:cubicBezTo>
                    <a:cubicBezTo>
                      <a:pt x="63" y="156"/>
                      <a:pt x="63" y="156"/>
                      <a:pt x="63" y="155"/>
                    </a:cubicBezTo>
                    <a:cubicBezTo>
                      <a:pt x="62" y="157"/>
                      <a:pt x="62" y="157"/>
                      <a:pt x="62" y="157"/>
                    </a:cubicBezTo>
                    <a:cubicBezTo>
                      <a:pt x="62" y="157"/>
                      <a:pt x="62" y="157"/>
                      <a:pt x="63" y="156"/>
                    </a:cubicBezTo>
                    <a:cubicBezTo>
                      <a:pt x="60" y="172"/>
                      <a:pt x="73" y="203"/>
                      <a:pt x="97" y="212"/>
                    </a:cubicBezTo>
                    <a:cubicBezTo>
                      <a:pt x="106" y="216"/>
                      <a:pt x="114" y="217"/>
                      <a:pt x="120" y="216"/>
                    </a:cubicBezTo>
                    <a:cubicBezTo>
                      <a:pt x="127" y="216"/>
                      <a:pt x="134" y="216"/>
                      <a:pt x="142" y="216"/>
                    </a:cubicBezTo>
                    <a:cubicBezTo>
                      <a:pt x="146" y="214"/>
                      <a:pt x="147" y="210"/>
                      <a:pt x="139" y="207"/>
                    </a:cubicBezTo>
                    <a:cubicBezTo>
                      <a:pt x="128" y="203"/>
                      <a:pt x="120" y="211"/>
                      <a:pt x="100" y="203"/>
                    </a:cubicBezTo>
                    <a:cubicBezTo>
                      <a:pt x="80" y="195"/>
                      <a:pt x="70" y="168"/>
                      <a:pt x="72" y="157"/>
                    </a:cubicBezTo>
                    <a:cubicBezTo>
                      <a:pt x="72" y="147"/>
                      <a:pt x="84" y="135"/>
                      <a:pt x="107" y="140"/>
                    </a:cubicBezTo>
                    <a:cubicBezTo>
                      <a:pt x="130" y="145"/>
                      <a:pt x="140" y="145"/>
                      <a:pt x="159" y="144"/>
                    </a:cubicBezTo>
                    <a:cubicBezTo>
                      <a:pt x="178" y="143"/>
                      <a:pt x="187" y="135"/>
                      <a:pt x="223" y="137"/>
                    </a:cubicBezTo>
                    <a:cubicBezTo>
                      <a:pt x="259" y="140"/>
                      <a:pt x="270" y="157"/>
                      <a:pt x="302" y="156"/>
                    </a:cubicBezTo>
                    <a:cubicBezTo>
                      <a:pt x="334" y="155"/>
                      <a:pt x="349" y="137"/>
                      <a:pt x="370" y="136"/>
                    </a:cubicBezTo>
                    <a:cubicBezTo>
                      <a:pt x="391" y="133"/>
                      <a:pt x="404" y="167"/>
                      <a:pt x="414" y="223"/>
                    </a:cubicBezTo>
                    <a:cubicBezTo>
                      <a:pt x="424" y="279"/>
                      <a:pt x="456" y="304"/>
                      <a:pt x="479" y="347"/>
                    </a:cubicBezTo>
                    <a:cubicBezTo>
                      <a:pt x="503" y="392"/>
                      <a:pt x="478" y="453"/>
                      <a:pt x="495" y="495"/>
                    </a:cubicBezTo>
                    <a:cubicBezTo>
                      <a:pt x="506" y="521"/>
                      <a:pt x="527" y="529"/>
                      <a:pt x="552" y="529"/>
                    </a:cubicBezTo>
                    <a:cubicBezTo>
                      <a:pt x="578" y="529"/>
                      <a:pt x="589" y="500"/>
                      <a:pt x="584" y="490"/>
                    </a:cubicBezTo>
                    <a:cubicBezTo>
                      <a:pt x="584" y="487"/>
                      <a:pt x="584" y="483"/>
                      <a:pt x="581" y="479"/>
                    </a:cubicBezTo>
                    <a:close/>
                  </a:path>
                </a:pathLst>
              </a:custGeom>
              <a:noFill/>
              <a:ln w="7938" cap="rnd">
                <a:solidFill>
                  <a:srgbClr val="333333"/>
                </a:solidFill>
                <a:prstDash val="solid"/>
                <a:round/>
                <a:headEnd/>
                <a:tailEnd/>
              </a:ln>
            </p:spPr>
            <p:txBody>
              <a:bodyPr/>
              <a:lstStyle/>
              <a:p>
                <a:endParaRPr lang="fr-FR"/>
              </a:p>
            </p:txBody>
          </p:sp>
          <p:sp>
            <p:nvSpPr>
              <p:cNvPr id="502" name="Freeform 101"/>
              <p:cNvSpPr>
                <a:spLocks/>
              </p:cNvSpPr>
              <p:nvPr/>
            </p:nvSpPr>
            <p:spPr bwMode="auto">
              <a:xfrm>
                <a:off x="3330" y="1792"/>
                <a:ext cx="402" cy="312"/>
              </a:xfrm>
              <a:custGeom>
                <a:avLst/>
                <a:gdLst/>
                <a:ahLst/>
                <a:cxnLst>
                  <a:cxn ang="0">
                    <a:pos x="162" y="104"/>
                  </a:cxn>
                  <a:cxn ang="0">
                    <a:pos x="167" y="94"/>
                  </a:cxn>
                  <a:cxn ang="0">
                    <a:pos x="11" y="0"/>
                  </a:cxn>
                  <a:cxn ang="0">
                    <a:pos x="11" y="0"/>
                  </a:cxn>
                  <a:cxn ang="0">
                    <a:pos x="0" y="28"/>
                  </a:cxn>
                  <a:cxn ang="0">
                    <a:pos x="156" y="129"/>
                  </a:cxn>
                  <a:cxn ang="0">
                    <a:pos x="162" y="104"/>
                  </a:cxn>
                </a:cxnLst>
                <a:rect l="0" t="0" r="r" b="b"/>
                <a:pathLst>
                  <a:path w="167" h="129">
                    <a:moveTo>
                      <a:pt x="162" y="104"/>
                    </a:moveTo>
                    <a:cubicBezTo>
                      <a:pt x="163" y="100"/>
                      <a:pt x="165" y="97"/>
                      <a:pt x="167" y="94"/>
                    </a:cubicBezTo>
                    <a:cubicBezTo>
                      <a:pt x="115" y="89"/>
                      <a:pt x="27" y="26"/>
                      <a:pt x="11" y="0"/>
                    </a:cubicBezTo>
                    <a:cubicBezTo>
                      <a:pt x="11" y="0"/>
                      <a:pt x="11" y="0"/>
                      <a:pt x="11" y="0"/>
                    </a:cubicBezTo>
                    <a:cubicBezTo>
                      <a:pt x="7" y="7"/>
                      <a:pt x="3" y="17"/>
                      <a:pt x="0" y="28"/>
                    </a:cubicBezTo>
                    <a:cubicBezTo>
                      <a:pt x="38" y="62"/>
                      <a:pt x="134" y="116"/>
                      <a:pt x="156" y="129"/>
                    </a:cubicBezTo>
                    <a:cubicBezTo>
                      <a:pt x="157" y="120"/>
                      <a:pt x="160" y="110"/>
                      <a:pt x="162" y="104"/>
                    </a:cubicBezTo>
                    <a:close/>
                  </a:path>
                </a:pathLst>
              </a:custGeom>
              <a:noFill/>
              <a:ln w="7938" cap="rnd">
                <a:solidFill>
                  <a:srgbClr val="333333"/>
                </a:solidFill>
                <a:prstDash val="solid"/>
                <a:round/>
                <a:headEnd/>
                <a:tailEnd/>
              </a:ln>
            </p:spPr>
            <p:txBody>
              <a:bodyPr/>
              <a:lstStyle/>
              <a:p>
                <a:endParaRPr lang="fr-FR"/>
              </a:p>
            </p:txBody>
          </p:sp>
          <p:sp>
            <p:nvSpPr>
              <p:cNvPr id="503" name="Freeform 102"/>
              <p:cNvSpPr>
                <a:spLocks/>
              </p:cNvSpPr>
              <p:nvPr/>
            </p:nvSpPr>
            <p:spPr bwMode="auto">
              <a:xfrm>
                <a:off x="2982" y="2578"/>
                <a:ext cx="138" cy="854"/>
              </a:xfrm>
              <a:custGeom>
                <a:avLst/>
                <a:gdLst/>
                <a:ahLst/>
                <a:cxnLst>
                  <a:cxn ang="0">
                    <a:pos x="6" y="259"/>
                  </a:cxn>
                  <a:cxn ang="0">
                    <a:pos x="7" y="250"/>
                  </a:cxn>
                  <a:cxn ang="0">
                    <a:pos x="7" y="236"/>
                  </a:cxn>
                  <a:cxn ang="0">
                    <a:pos x="11" y="219"/>
                  </a:cxn>
                  <a:cxn ang="0">
                    <a:pos x="12" y="209"/>
                  </a:cxn>
                  <a:cxn ang="0">
                    <a:pos x="11" y="197"/>
                  </a:cxn>
                  <a:cxn ang="0">
                    <a:pos x="14" y="189"/>
                  </a:cxn>
                  <a:cxn ang="0">
                    <a:pos x="13" y="180"/>
                  </a:cxn>
                  <a:cxn ang="0">
                    <a:pos x="14" y="171"/>
                  </a:cxn>
                  <a:cxn ang="0">
                    <a:pos x="14" y="160"/>
                  </a:cxn>
                  <a:cxn ang="0">
                    <a:pos x="16" y="147"/>
                  </a:cxn>
                  <a:cxn ang="0">
                    <a:pos x="15" y="135"/>
                  </a:cxn>
                  <a:cxn ang="0">
                    <a:pos x="19" y="123"/>
                  </a:cxn>
                  <a:cxn ang="0">
                    <a:pos x="19" y="111"/>
                  </a:cxn>
                  <a:cxn ang="0">
                    <a:pos x="23" y="99"/>
                  </a:cxn>
                  <a:cxn ang="0">
                    <a:pos x="24" y="85"/>
                  </a:cxn>
                  <a:cxn ang="0">
                    <a:pos x="27" y="70"/>
                  </a:cxn>
                  <a:cxn ang="0">
                    <a:pos x="30" y="52"/>
                  </a:cxn>
                  <a:cxn ang="0">
                    <a:pos x="17" y="50"/>
                  </a:cxn>
                  <a:cxn ang="0">
                    <a:pos x="53" y="18"/>
                  </a:cxn>
                  <a:cxn ang="0">
                    <a:pos x="57" y="0"/>
                  </a:cxn>
                  <a:cxn ang="0">
                    <a:pos x="57" y="0"/>
                  </a:cxn>
                  <a:cxn ang="0">
                    <a:pos x="26" y="146"/>
                  </a:cxn>
                  <a:cxn ang="0">
                    <a:pos x="14" y="271"/>
                  </a:cxn>
                  <a:cxn ang="0">
                    <a:pos x="20" y="337"/>
                  </a:cxn>
                  <a:cxn ang="0">
                    <a:pos x="10" y="342"/>
                  </a:cxn>
                  <a:cxn ang="0">
                    <a:pos x="7" y="332"/>
                  </a:cxn>
                  <a:cxn ang="0">
                    <a:pos x="4" y="322"/>
                  </a:cxn>
                  <a:cxn ang="0">
                    <a:pos x="2" y="309"/>
                  </a:cxn>
                  <a:cxn ang="0">
                    <a:pos x="0" y="299"/>
                  </a:cxn>
                  <a:cxn ang="0">
                    <a:pos x="5" y="281"/>
                  </a:cxn>
                  <a:cxn ang="0">
                    <a:pos x="4" y="266"/>
                  </a:cxn>
                  <a:cxn ang="0">
                    <a:pos x="6" y="259"/>
                  </a:cxn>
                </a:cxnLst>
                <a:rect l="0" t="0" r="r" b="b"/>
                <a:pathLst>
                  <a:path w="57" h="354">
                    <a:moveTo>
                      <a:pt x="6" y="259"/>
                    </a:moveTo>
                    <a:cubicBezTo>
                      <a:pt x="6" y="256"/>
                      <a:pt x="5" y="253"/>
                      <a:pt x="7" y="250"/>
                    </a:cubicBezTo>
                    <a:cubicBezTo>
                      <a:pt x="10" y="245"/>
                      <a:pt x="6" y="239"/>
                      <a:pt x="7" y="236"/>
                    </a:cubicBezTo>
                    <a:cubicBezTo>
                      <a:pt x="7" y="233"/>
                      <a:pt x="11" y="227"/>
                      <a:pt x="11" y="219"/>
                    </a:cubicBezTo>
                    <a:cubicBezTo>
                      <a:pt x="11" y="215"/>
                      <a:pt x="11" y="212"/>
                      <a:pt x="12" y="209"/>
                    </a:cubicBezTo>
                    <a:cubicBezTo>
                      <a:pt x="13" y="205"/>
                      <a:pt x="11" y="200"/>
                      <a:pt x="11" y="197"/>
                    </a:cubicBezTo>
                    <a:cubicBezTo>
                      <a:pt x="11" y="193"/>
                      <a:pt x="13" y="191"/>
                      <a:pt x="14" y="189"/>
                    </a:cubicBezTo>
                    <a:cubicBezTo>
                      <a:pt x="14" y="186"/>
                      <a:pt x="13" y="183"/>
                      <a:pt x="13" y="180"/>
                    </a:cubicBezTo>
                    <a:cubicBezTo>
                      <a:pt x="14" y="178"/>
                      <a:pt x="13" y="174"/>
                      <a:pt x="14" y="171"/>
                    </a:cubicBezTo>
                    <a:cubicBezTo>
                      <a:pt x="15" y="167"/>
                      <a:pt x="14" y="162"/>
                      <a:pt x="14" y="160"/>
                    </a:cubicBezTo>
                    <a:cubicBezTo>
                      <a:pt x="14" y="157"/>
                      <a:pt x="15" y="153"/>
                      <a:pt x="16" y="147"/>
                    </a:cubicBezTo>
                    <a:cubicBezTo>
                      <a:pt x="17" y="144"/>
                      <a:pt x="15" y="139"/>
                      <a:pt x="15" y="135"/>
                    </a:cubicBezTo>
                    <a:cubicBezTo>
                      <a:pt x="16" y="129"/>
                      <a:pt x="18" y="126"/>
                      <a:pt x="19" y="123"/>
                    </a:cubicBezTo>
                    <a:cubicBezTo>
                      <a:pt x="19" y="120"/>
                      <a:pt x="18" y="116"/>
                      <a:pt x="19" y="111"/>
                    </a:cubicBezTo>
                    <a:cubicBezTo>
                      <a:pt x="20" y="107"/>
                      <a:pt x="23" y="103"/>
                      <a:pt x="23" y="99"/>
                    </a:cubicBezTo>
                    <a:cubicBezTo>
                      <a:pt x="24" y="94"/>
                      <a:pt x="22" y="87"/>
                      <a:pt x="24" y="85"/>
                    </a:cubicBezTo>
                    <a:cubicBezTo>
                      <a:pt x="26" y="81"/>
                      <a:pt x="28" y="77"/>
                      <a:pt x="27" y="70"/>
                    </a:cubicBezTo>
                    <a:cubicBezTo>
                      <a:pt x="26" y="64"/>
                      <a:pt x="33" y="58"/>
                      <a:pt x="30" y="52"/>
                    </a:cubicBezTo>
                    <a:cubicBezTo>
                      <a:pt x="27" y="46"/>
                      <a:pt x="18" y="50"/>
                      <a:pt x="17" y="50"/>
                    </a:cubicBezTo>
                    <a:cubicBezTo>
                      <a:pt x="33" y="46"/>
                      <a:pt x="45" y="36"/>
                      <a:pt x="53" y="18"/>
                    </a:cubicBezTo>
                    <a:cubicBezTo>
                      <a:pt x="55" y="12"/>
                      <a:pt x="56" y="6"/>
                      <a:pt x="57" y="0"/>
                    </a:cubicBezTo>
                    <a:cubicBezTo>
                      <a:pt x="57" y="0"/>
                      <a:pt x="57" y="0"/>
                      <a:pt x="57" y="0"/>
                    </a:cubicBezTo>
                    <a:cubicBezTo>
                      <a:pt x="47" y="76"/>
                      <a:pt x="30" y="98"/>
                      <a:pt x="26" y="146"/>
                    </a:cubicBezTo>
                    <a:cubicBezTo>
                      <a:pt x="22" y="194"/>
                      <a:pt x="18" y="233"/>
                      <a:pt x="14" y="271"/>
                    </a:cubicBezTo>
                    <a:cubicBezTo>
                      <a:pt x="10" y="309"/>
                      <a:pt x="16" y="321"/>
                      <a:pt x="20" y="337"/>
                    </a:cubicBezTo>
                    <a:cubicBezTo>
                      <a:pt x="25" y="350"/>
                      <a:pt x="15" y="354"/>
                      <a:pt x="10" y="342"/>
                    </a:cubicBezTo>
                    <a:cubicBezTo>
                      <a:pt x="8" y="340"/>
                      <a:pt x="8" y="334"/>
                      <a:pt x="7" y="332"/>
                    </a:cubicBezTo>
                    <a:cubicBezTo>
                      <a:pt x="6" y="325"/>
                      <a:pt x="5" y="327"/>
                      <a:pt x="4" y="322"/>
                    </a:cubicBezTo>
                    <a:cubicBezTo>
                      <a:pt x="2" y="317"/>
                      <a:pt x="3" y="312"/>
                      <a:pt x="2" y="309"/>
                    </a:cubicBezTo>
                    <a:cubicBezTo>
                      <a:pt x="2" y="305"/>
                      <a:pt x="0" y="303"/>
                      <a:pt x="0" y="299"/>
                    </a:cubicBezTo>
                    <a:cubicBezTo>
                      <a:pt x="0" y="292"/>
                      <a:pt x="5" y="287"/>
                      <a:pt x="5" y="281"/>
                    </a:cubicBezTo>
                    <a:cubicBezTo>
                      <a:pt x="5" y="276"/>
                      <a:pt x="4" y="273"/>
                      <a:pt x="4" y="266"/>
                    </a:cubicBezTo>
                    <a:cubicBezTo>
                      <a:pt x="4" y="263"/>
                      <a:pt x="5" y="261"/>
                      <a:pt x="6" y="259"/>
                    </a:cubicBezTo>
                    <a:close/>
                  </a:path>
                </a:pathLst>
              </a:custGeom>
              <a:noFill/>
              <a:ln w="7938" cap="rnd">
                <a:solidFill>
                  <a:srgbClr val="333333"/>
                </a:solidFill>
                <a:prstDash val="solid"/>
                <a:round/>
                <a:headEnd/>
                <a:tailEnd/>
              </a:ln>
            </p:spPr>
            <p:txBody>
              <a:bodyPr/>
              <a:lstStyle/>
              <a:p>
                <a:endParaRPr lang="fr-FR"/>
              </a:p>
            </p:txBody>
          </p:sp>
          <p:sp>
            <p:nvSpPr>
              <p:cNvPr id="504" name="Freeform 103"/>
              <p:cNvSpPr>
                <a:spLocks/>
              </p:cNvSpPr>
              <p:nvPr/>
            </p:nvSpPr>
            <p:spPr bwMode="auto">
              <a:xfrm>
                <a:off x="1608" y="1802"/>
                <a:ext cx="3" cy="5"/>
              </a:xfrm>
              <a:custGeom>
                <a:avLst/>
                <a:gdLst/>
                <a:ahLst/>
                <a:cxnLst>
                  <a:cxn ang="0">
                    <a:pos x="1" y="0"/>
                  </a:cxn>
                  <a:cxn ang="0">
                    <a:pos x="1" y="1"/>
                  </a:cxn>
                  <a:cxn ang="0">
                    <a:pos x="0" y="2"/>
                  </a:cxn>
                  <a:cxn ang="0">
                    <a:pos x="1" y="0"/>
                  </a:cxn>
                </a:cxnLst>
                <a:rect l="0" t="0" r="r" b="b"/>
                <a:pathLst>
                  <a:path w="1" h="2">
                    <a:moveTo>
                      <a:pt x="1" y="0"/>
                    </a:moveTo>
                    <a:cubicBezTo>
                      <a:pt x="1" y="1"/>
                      <a:pt x="1" y="1"/>
                      <a:pt x="1" y="1"/>
                    </a:cubicBezTo>
                    <a:cubicBezTo>
                      <a:pt x="0" y="2"/>
                      <a:pt x="0" y="2"/>
                      <a:pt x="0" y="2"/>
                    </a:cubicBezTo>
                    <a:lnTo>
                      <a:pt x="1" y="0"/>
                    </a:lnTo>
                    <a:close/>
                  </a:path>
                </a:pathLst>
              </a:custGeom>
              <a:noFill/>
              <a:ln w="7938" cap="rnd">
                <a:solidFill>
                  <a:srgbClr val="333333"/>
                </a:solidFill>
                <a:prstDash val="solid"/>
                <a:round/>
                <a:headEnd/>
                <a:tailEnd/>
              </a:ln>
            </p:spPr>
            <p:txBody>
              <a:bodyPr/>
              <a:lstStyle/>
              <a:p>
                <a:endParaRPr lang="fr-FR"/>
              </a:p>
            </p:txBody>
          </p:sp>
          <p:sp>
            <p:nvSpPr>
              <p:cNvPr id="505" name="Freeform 104"/>
              <p:cNvSpPr>
                <a:spLocks/>
              </p:cNvSpPr>
              <p:nvPr/>
            </p:nvSpPr>
            <p:spPr bwMode="auto">
              <a:xfrm>
                <a:off x="2744" y="3418"/>
                <a:ext cx="1" cy="2"/>
              </a:xfrm>
              <a:custGeom>
                <a:avLst/>
                <a:gdLst/>
                <a:ahLst/>
                <a:cxnLst>
                  <a:cxn ang="0">
                    <a:pos x="0" y="1"/>
                  </a:cxn>
                  <a:cxn ang="0">
                    <a:pos x="0" y="0"/>
                  </a:cxn>
                  <a:cxn ang="0">
                    <a:pos x="0" y="1"/>
                  </a:cxn>
                </a:cxnLst>
                <a:rect l="0" t="0" r="r" b="b"/>
                <a:pathLst>
                  <a:path h="1">
                    <a:moveTo>
                      <a:pt x="0" y="1"/>
                    </a:moveTo>
                    <a:cubicBezTo>
                      <a:pt x="0" y="0"/>
                      <a:pt x="0" y="0"/>
                      <a:pt x="0" y="0"/>
                    </a:cubicBezTo>
                    <a:cubicBezTo>
                      <a:pt x="0" y="0"/>
                      <a:pt x="0" y="0"/>
                      <a:pt x="0" y="1"/>
                    </a:cubicBezTo>
                    <a:close/>
                  </a:path>
                </a:pathLst>
              </a:custGeom>
              <a:noFill/>
              <a:ln w="7938" cap="rnd">
                <a:solidFill>
                  <a:srgbClr val="333333"/>
                </a:solidFill>
                <a:prstDash val="solid"/>
                <a:round/>
                <a:headEnd/>
                <a:tailEnd/>
              </a:ln>
            </p:spPr>
            <p:txBody>
              <a:bodyPr/>
              <a:lstStyle/>
              <a:p>
                <a:endParaRPr lang="fr-FR"/>
              </a:p>
            </p:txBody>
          </p:sp>
          <p:sp>
            <p:nvSpPr>
              <p:cNvPr id="506" name="Freeform 105"/>
              <p:cNvSpPr>
                <a:spLocks/>
              </p:cNvSpPr>
              <p:nvPr/>
            </p:nvSpPr>
            <p:spPr bwMode="auto">
              <a:xfrm>
                <a:off x="4152" y="1802"/>
                <a:ext cx="1" cy="5"/>
              </a:xfrm>
              <a:custGeom>
                <a:avLst/>
                <a:gdLst/>
                <a:ahLst/>
                <a:cxnLst>
                  <a:cxn ang="0">
                    <a:pos x="0" y="2"/>
                  </a:cxn>
                  <a:cxn ang="0">
                    <a:pos x="0" y="1"/>
                  </a:cxn>
                  <a:cxn ang="0">
                    <a:pos x="0" y="0"/>
                  </a:cxn>
                  <a:cxn ang="0">
                    <a:pos x="0" y="2"/>
                  </a:cxn>
                </a:cxnLst>
                <a:rect l="0" t="0" r="r" b="b"/>
                <a:pathLst>
                  <a:path h="2">
                    <a:moveTo>
                      <a:pt x="0" y="2"/>
                    </a:moveTo>
                    <a:cubicBezTo>
                      <a:pt x="0" y="2"/>
                      <a:pt x="0" y="2"/>
                      <a:pt x="0" y="1"/>
                    </a:cubicBezTo>
                    <a:cubicBezTo>
                      <a:pt x="0" y="1"/>
                      <a:pt x="0" y="0"/>
                      <a:pt x="0" y="0"/>
                    </a:cubicBezTo>
                    <a:lnTo>
                      <a:pt x="0" y="2"/>
                    </a:lnTo>
                    <a:close/>
                  </a:path>
                </a:pathLst>
              </a:custGeom>
              <a:noFill/>
              <a:ln w="7938" cap="rnd">
                <a:solidFill>
                  <a:srgbClr val="333333"/>
                </a:solidFill>
                <a:prstDash val="solid"/>
                <a:round/>
                <a:headEnd/>
                <a:tailEnd/>
              </a:ln>
            </p:spPr>
            <p:txBody>
              <a:bodyPr/>
              <a:lstStyle/>
              <a:p>
                <a:endParaRPr lang="fr-FR"/>
              </a:p>
            </p:txBody>
          </p:sp>
          <p:sp>
            <p:nvSpPr>
              <p:cNvPr id="507" name="Freeform 106"/>
              <p:cNvSpPr>
                <a:spLocks/>
              </p:cNvSpPr>
              <p:nvPr/>
            </p:nvSpPr>
            <p:spPr bwMode="auto">
              <a:xfrm>
                <a:off x="4152" y="2017"/>
                <a:ext cx="1" cy="2"/>
              </a:xfrm>
              <a:custGeom>
                <a:avLst/>
                <a:gdLst/>
                <a:ahLst/>
                <a:cxnLst>
                  <a:cxn ang="0">
                    <a:pos x="0" y="0"/>
                  </a:cxn>
                  <a:cxn ang="0">
                    <a:pos x="0" y="0"/>
                  </a:cxn>
                  <a:cxn ang="0">
                    <a:pos x="0" y="1"/>
                  </a:cxn>
                  <a:cxn ang="0">
                    <a:pos x="0" y="0"/>
                  </a:cxn>
                </a:cxnLst>
                <a:rect l="0" t="0" r="r" b="b"/>
                <a:pathLst>
                  <a:path h="1">
                    <a:moveTo>
                      <a:pt x="0" y="0"/>
                    </a:moveTo>
                    <a:cubicBezTo>
                      <a:pt x="0" y="0"/>
                      <a:pt x="0" y="0"/>
                      <a:pt x="0" y="0"/>
                    </a:cubicBezTo>
                    <a:cubicBezTo>
                      <a:pt x="0" y="0"/>
                      <a:pt x="0" y="1"/>
                      <a:pt x="0" y="1"/>
                    </a:cubicBezTo>
                    <a:lnTo>
                      <a:pt x="0" y="0"/>
                    </a:lnTo>
                    <a:close/>
                  </a:path>
                </a:pathLst>
              </a:custGeom>
              <a:noFill/>
              <a:ln w="7938" cap="rnd">
                <a:solidFill>
                  <a:srgbClr val="333333"/>
                </a:solidFill>
                <a:prstDash val="solid"/>
                <a:round/>
                <a:headEnd/>
                <a:tailEnd/>
              </a:ln>
            </p:spPr>
            <p:txBody>
              <a:bodyPr/>
              <a:lstStyle/>
              <a:p>
                <a:endParaRPr lang="fr-FR"/>
              </a:p>
            </p:txBody>
          </p:sp>
          <p:sp>
            <p:nvSpPr>
              <p:cNvPr id="508" name="Freeform 107"/>
              <p:cNvSpPr>
                <a:spLocks/>
              </p:cNvSpPr>
              <p:nvPr/>
            </p:nvSpPr>
            <p:spPr bwMode="auto">
              <a:xfrm>
                <a:off x="1608" y="2017"/>
                <a:ext cx="3" cy="2"/>
              </a:xfrm>
              <a:custGeom>
                <a:avLst/>
                <a:gdLst/>
                <a:ahLst/>
                <a:cxnLst>
                  <a:cxn ang="0">
                    <a:pos x="1" y="1"/>
                  </a:cxn>
                  <a:cxn ang="0">
                    <a:pos x="1" y="0"/>
                  </a:cxn>
                  <a:cxn ang="0">
                    <a:pos x="0" y="0"/>
                  </a:cxn>
                  <a:cxn ang="0">
                    <a:pos x="1" y="1"/>
                  </a:cxn>
                </a:cxnLst>
                <a:rect l="0" t="0" r="r" b="b"/>
                <a:pathLst>
                  <a:path w="1" h="1">
                    <a:moveTo>
                      <a:pt x="1" y="1"/>
                    </a:moveTo>
                    <a:cubicBezTo>
                      <a:pt x="1" y="0"/>
                      <a:pt x="1" y="0"/>
                      <a:pt x="1" y="0"/>
                    </a:cubicBezTo>
                    <a:cubicBezTo>
                      <a:pt x="1" y="0"/>
                      <a:pt x="1" y="0"/>
                      <a:pt x="0" y="0"/>
                    </a:cubicBezTo>
                    <a:lnTo>
                      <a:pt x="1" y="1"/>
                    </a:lnTo>
                    <a:close/>
                  </a:path>
                </a:pathLst>
              </a:custGeom>
              <a:noFill/>
              <a:ln w="7938" cap="rnd">
                <a:solidFill>
                  <a:srgbClr val="333333"/>
                </a:solidFill>
                <a:prstDash val="solid"/>
                <a:round/>
                <a:headEnd/>
                <a:tailEnd/>
              </a:ln>
            </p:spPr>
            <p:txBody>
              <a:bodyPr/>
              <a:lstStyle/>
              <a:p>
                <a:endParaRPr lang="fr-FR"/>
              </a:p>
            </p:txBody>
          </p:sp>
          <p:sp>
            <p:nvSpPr>
              <p:cNvPr id="509" name="Freeform 108"/>
              <p:cNvSpPr>
                <a:spLocks/>
              </p:cNvSpPr>
              <p:nvPr/>
            </p:nvSpPr>
            <p:spPr bwMode="auto">
              <a:xfrm>
                <a:off x="2028" y="1792"/>
                <a:ext cx="405" cy="312"/>
              </a:xfrm>
              <a:custGeom>
                <a:avLst/>
                <a:gdLst/>
                <a:ahLst/>
                <a:cxnLst>
                  <a:cxn ang="0">
                    <a:pos x="6" y="104"/>
                  </a:cxn>
                  <a:cxn ang="0">
                    <a:pos x="11" y="129"/>
                  </a:cxn>
                  <a:cxn ang="0">
                    <a:pos x="168" y="28"/>
                  </a:cxn>
                  <a:cxn ang="0">
                    <a:pos x="157" y="0"/>
                  </a:cxn>
                  <a:cxn ang="0">
                    <a:pos x="156" y="0"/>
                  </a:cxn>
                  <a:cxn ang="0">
                    <a:pos x="0" y="94"/>
                  </a:cxn>
                  <a:cxn ang="0">
                    <a:pos x="6" y="104"/>
                  </a:cxn>
                </a:cxnLst>
                <a:rect l="0" t="0" r="r" b="b"/>
                <a:pathLst>
                  <a:path w="168" h="129">
                    <a:moveTo>
                      <a:pt x="6" y="104"/>
                    </a:moveTo>
                    <a:cubicBezTo>
                      <a:pt x="8" y="110"/>
                      <a:pt x="11" y="120"/>
                      <a:pt x="11" y="129"/>
                    </a:cubicBezTo>
                    <a:cubicBezTo>
                      <a:pt x="34" y="116"/>
                      <a:pt x="130" y="62"/>
                      <a:pt x="168" y="28"/>
                    </a:cubicBezTo>
                    <a:cubicBezTo>
                      <a:pt x="165" y="17"/>
                      <a:pt x="161" y="7"/>
                      <a:pt x="157" y="0"/>
                    </a:cubicBezTo>
                    <a:cubicBezTo>
                      <a:pt x="156" y="0"/>
                      <a:pt x="156" y="0"/>
                      <a:pt x="156" y="0"/>
                    </a:cubicBezTo>
                    <a:cubicBezTo>
                      <a:pt x="141" y="26"/>
                      <a:pt x="47" y="94"/>
                      <a:pt x="0" y="94"/>
                    </a:cubicBezTo>
                    <a:cubicBezTo>
                      <a:pt x="3" y="97"/>
                      <a:pt x="5" y="100"/>
                      <a:pt x="6" y="104"/>
                    </a:cubicBezTo>
                    <a:close/>
                  </a:path>
                </a:pathLst>
              </a:custGeom>
              <a:noFill/>
              <a:ln w="7938" cap="rnd">
                <a:solidFill>
                  <a:srgbClr val="333333"/>
                </a:solidFill>
                <a:prstDash val="solid"/>
                <a:round/>
                <a:headEnd/>
                <a:tailEnd/>
              </a:ln>
            </p:spPr>
            <p:txBody>
              <a:bodyPr/>
              <a:lstStyle/>
              <a:p>
                <a:endParaRPr lang="fr-FR"/>
              </a:p>
            </p:txBody>
          </p:sp>
          <p:sp>
            <p:nvSpPr>
              <p:cNvPr id="510" name="Freeform 109"/>
              <p:cNvSpPr>
                <a:spLocks/>
              </p:cNvSpPr>
              <p:nvPr/>
            </p:nvSpPr>
            <p:spPr bwMode="auto">
              <a:xfrm>
                <a:off x="1676" y="1985"/>
                <a:ext cx="14" cy="20"/>
              </a:xfrm>
              <a:custGeom>
                <a:avLst/>
                <a:gdLst/>
                <a:ahLst/>
                <a:cxnLst>
                  <a:cxn ang="0">
                    <a:pos x="6" y="1"/>
                  </a:cxn>
                  <a:cxn ang="0">
                    <a:pos x="0" y="2"/>
                  </a:cxn>
                  <a:cxn ang="0">
                    <a:pos x="2" y="8"/>
                  </a:cxn>
                  <a:cxn ang="0">
                    <a:pos x="6" y="1"/>
                  </a:cxn>
                </a:cxnLst>
                <a:rect l="0" t="0" r="r" b="b"/>
                <a:pathLst>
                  <a:path w="6" h="8">
                    <a:moveTo>
                      <a:pt x="6" y="1"/>
                    </a:moveTo>
                    <a:cubicBezTo>
                      <a:pt x="3" y="0"/>
                      <a:pt x="1" y="0"/>
                      <a:pt x="0" y="2"/>
                    </a:cubicBezTo>
                    <a:cubicBezTo>
                      <a:pt x="0" y="4"/>
                      <a:pt x="2" y="6"/>
                      <a:pt x="2" y="8"/>
                    </a:cubicBezTo>
                    <a:cubicBezTo>
                      <a:pt x="3" y="6"/>
                      <a:pt x="5" y="4"/>
                      <a:pt x="6" y="1"/>
                    </a:cubicBezTo>
                    <a:close/>
                  </a:path>
                </a:pathLst>
              </a:custGeom>
              <a:noFill/>
              <a:ln w="7938" cap="rnd">
                <a:solidFill>
                  <a:srgbClr val="333333"/>
                </a:solidFill>
                <a:prstDash val="solid"/>
                <a:round/>
                <a:headEnd/>
                <a:tailEnd/>
              </a:ln>
            </p:spPr>
            <p:txBody>
              <a:bodyPr/>
              <a:lstStyle/>
              <a:p>
                <a:endParaRPr lang="fr-FR"/>
              </a:p>
            </p:txBody>
          </p:sp>
          <p:sp>
            <p:nvSpPr>
              <p:cNvPr id="511" name="Freeform 110"/>
              <p:cNvSpPr>
                <a:spLocks/>
              </p:cNvSpPr>
              <p:nvPr/>
            </p:nvSpPr>
            <p:spPr bwMode="auto">
              <a:xfrm>
                <a:off x="1657" y="2002"/>
                <a:ext cx="21" cy="24"/>
              </a:xfrm>
              <a:custGeom>
                <a:avLst/>
                <a:gdLst/>
                <a:ahLst/>
                <a:cxnLst>
                  <a:cxn ang="0">
                    <a:pos x="6" y="10"/>
                  </a:cxn>
                  <a:cxn ang="0">
                    <a:pos x="9" y="4"/>
                  </a:cxn>
                  <a:cxn ang="0">
                    <a:pos x="0" y="2"/>
                  </a:cxn>
                  <a:cxn ang="0">
                    <a:pos x="6" y="10"/>
                  </a:cxn>
                </a:cxnLst>
                <a:rect l="0" t="0" r="r" b="b"/>
                <a:pathLst>
                  <a:path w="9" h="10">
                    <a:moveTo>
                      <a:pt x="6" y="10"/>
                    </a:moveTo>
                    <a:cubicBezTo>
                      <a:pt x="7" y="8"/>
                      <a:pt x="8" y="6"/>
                      <a:pt x="9" y="4"/>
                    </a:cubicBezTo>
                    <a:cubicBezTo>
                      <a:pt x="6" y="5"/>
                      <a:pt x="1" y="0"/>
                      <a:pt x="0" y="2"/>
                    </a:cubicBezTo>
                    <a:cubicBezTo>
                      <a:pt x="0" y="4"/>
                      <a:pt x="2" y="6"/>
                      <a:pt x="6" y="10"/>
                    </a:cubicBezTo>
                    <a:close/>
                  </a:path>
                </a:pathLst>
              </a:custGeom>
              <a:noFill/>
              <a:ln w="7938" cap="rnd">
                <a:solidFill>
                  <a:srgbClr val="333333"/>
                </a:solidFill>
                <a:prstDash val="solid"/>
                <a:round/>
                <a:headEnd/>
                <a:tailEnd/>
              </a:ln>
            </p:spPr>
            <p:txBody>
              <a:bodyPr/>
              <a:lstStyle/>
              <a:p>
                <a:endParaRPr lang="fr-FR"/>
              </a:p>
            </p:txBody>
          </p:sp>
          <p:sp>
            <p:nvSpPr>
              <p:cNvPr id="512" name="Freeform 111"/>
              <p:cNvSpPr>
                <a:spLocks/>
              </p:cNvSpPr>
              <p:nvPr/>
            </p:nvSpPr>
            <p:spPr bwMode="auto">
              <a:xfrm>
                <a:off x="4062" y="1954"/>
                <a:ext cx="24" cy="24"/>
              </a:xfrm>
              <a:custGeom>
                <a:avLst/>
                <a:gdLst/>
                <a:ahLst/>
                <a:cxnLst>
                  <a:cxn ang="0">
                    <a:pos x="6" y="10"/>
                  </a:cxn>
                  <a:cxn ang="0">
                    <a:pos x="9" y="3"/>
                  </a:cxn>
                  <a:cxn ang="0">
                    <a:pos x="0" y="4"/>
                  </a:cxn>
                  <a:cxn ang="0">
                    <a:pos x="0" y="4"/>
                  </a:cxn>
                  <a:cxn ang="0">
                    <a:pos x="6" y="10"/>
                  </a:cxn>
                </a:cxnLst>
                <a:rect l="0" t="0" r="r" b="b"/>
                <a:pathLst>
                  <a:path w="10" h="10">
                    <a:moveTo>
                      <a:pt x="6" y="10"/>
                    </a:moveTo>
                    <a:cubicBezTo>
                      <a:pt x="7" y="8"/>
                      <a:pt x="10" y="6"/>
                      <a:pt x="9" y="3"/>
                    </a:cubicBezTo>
                    <a:cubicBezTo>
                      <a:pt x="8" y="0"/>
                      <a:pt x="2" y="6"/>
                      <a:pt x="0" y="4"/>
                    </a:cubicBezTo>
                    <a:cubicBezTo>
                      <a:pt x="0" y="4"/>
                      <a:pt x="0" y="4"/>
                      <a:pt x="0" y="4"/>
                    </a:cubicBezTo>
                    <a:cubicBezTo>
                      <a:pt x="2" y="6"/>
                      <a:pt x="4" y="8"/>
                      <a:pt x="6" y="10"/>
                    </a:cubicBezTo>
                    <a:close/>
                  </a:path>
                </a:pathLst>
              </a:custGeom>
              <a:noFill/>
              <a:ln w="7938" cap="rnd">
                <a:solidFill>
                  <a:srgbClr val="333333"/>
                </a:solidFill>
                <a:prstDash val="solid"/>
                <a:round/>
                <a:headEnd/>
                <a:tailEnd/>
              </a:ln>
            </p:spPr>
            <p:txBody>
              <a:bodyPr/>
              <a:lstStyle/>
              <a:p>
                <a:endParaRPr lang="fr-FR"/>
              </a:p>
            </p:txBody>
          </p:sp>
          <p:sp>
            <p:nvSpPr>
              <p:cNvPr id="513" name="Freeform 112"/>
              <p:cNvSpPr>
                <a:spLocks/>
              </p:cNvSpPr>
              <p:nvPr/>
            </p:nvSpPr>
            <p:spPr bwMode="auto">
              <a:xfrm>
                <a:off x="4091" y="2000"/>
                <a:ext cx="32" cy="43"/>
              </a:xfrm>
              <a:custGeom>
                <a:avLst/>
                <a:gdLst/>
                <a:ahLst/>
                <a:cxnLst>
                  <a:cxn ang="0">
                    <a:pos x="3" y="9"/>
                  </a:cxn>
                  <a:cxn ang="0">
                    <a:pos x="5" y="1"/>
                  </a:cxn>
                  <a:cxn ang="0">
                    <a:pos x="0" y="1"/>
                  </a:cxn>
                  <a:cxn ang="0">
                    <a:pos x="6" y="18"/>
                  </a:cxn>
                  <a:cxn ang="0">
                    <a:pos x="11" y="12"/>
                  </a:cxn>
                  <a:cxn ang="0">
                    <a:pos x="3" y="9"/>
                  </a:cxn>
                </a:cxnLst>
                <a:rect l="0" t="0" r="r" b="b"/>
                <a:pathLst>
                  <a:path w="13" h="18">
                    <a:moveTo>
                      <a:pt x="3" y="9"/>
                    </a:moveTo>
                    <a:cubicBezTo>
                      <a:pt x="3" y="7"/>
                      <a:pt x="9" y="3"/>
                      <a:pt x="5" y="1"/>
                    </a:cubicBezTo>
                    <a:cubicBezTo>
                      <a:pt x="4" y="0"/>
                      <a:pt x="2" y="1"/>
                      <a:pt x="0" y="1"/>
                    </a:cubicBezTo>
                    <a:cubicBezTo>
                      <a:pt x="3" y="7"/>
                      <a:pt x="5" y="13"/>
                      <a:pt x="6" y="18"/>
                    </a:cubicBezTo>
                    <a:cubicBezTo>
                      <a:pt x="7" y="16"/>
                      <a:pt x="10" y="14"/>
                      <a:pt x="11" y="12"/>
                    </a:cubicBezTo>
                    <a:cubicBezTo>
                      <a:pt x="13" y="6"/>
                      <a:pt x="5" y="12"/>
                      <a:pt x="3" y="9"/>
                    </a:cubicBezTo>
                    <a:close/>
                  </a:path>
                </a:pathLst>
              </a:custGeom>
              <a:noFill/>
              <a:ln w="7938" cap="rnd">
                <a:solidFill>
                  <a:srgbClr val="333333"/>
                </a:solidFill>
                <a:prstDash val="solid"/>
                <a:round/>
                <a:headEnd/>
                <a:tailEnd/>
              </a:ln>
            </p:spPr>
            <p:txBody>
              <a:bodyPr/>
              <a:lstStyle/>
              <a:p>
                <a:endParaRPr lang="fr-FR"/>
              </a:p>
            </p:txBody>
          </p:sp>
          <p:sp>
            <p:nvSpPr>
              <p:cNvPr id="514" name="Freeform 113"/>
              <p:cNvSpPr>
                <a:spLocks/>
              </p:cNvSpPr>
              <p:nvPr/>
            </p:nvSpPr>
            <p:spPr bwMode="auto">
              <a:xfrm>
                <a:off x="2778" y="2745"/>
                <a:ext cx="270" cy="26"/>
              </a:xfrm>
              <a:custGeom>
                <a:avLst/>
                <a:gdLst/>
                <a:ahLst/>
                <a:cxnLst>
                  <a:cxn ang="0">
                    <a:pos x="0" y="6"/>
                  </a:cxn>
                  <a:cxn ang="0">
                    <a:pos x="112" y="0"/>
                  </a:cxn>
                </a:cxnLst>
                <a:rect l="0" t="0" r="r" b="b"/>
                <a:pathLst>
                  <a:path w="112" h="11">
                    <a:moveTo>
                      <a:pt x="0" y="6"/>
                    </a:moveTo>
                    <a:cubicBezTo>
                      <a:pt x="31" y="11"/>
                      <a:pt x="84" y="8"/>
                      <a:pt x="112" y="0"/>
                    </a:cubicBezTo>
                  </a:path>
                </a:pathLst>
              </a:custGeom>
              <a:noFill/>
              <a:ln w="3175" cap="flat">
                <a:solidFill>
                  <a:srgbClr val="7D003B"/>
                </a:solidFill>
                <a:prstDash val="solid"/>
                <a:miter lim="800000"/>
                <a:headEnd/>
                <a:tailEnd/>
              </a:ln>
            </p:spPr>
            <p:txBody>
              <a:bodyPr/>
              <a:lstStyle/>
              <a:p>
                <a:endParaRPr lang="fr-FR"/>
              </a:p>
            </p:txBody>
          </p:sp>
          <p:sp>
            <p:nvSpPr>
              <p:cNvPr id="515" name="Freeform 114"/>
              <p:cNvSpPr>
                <a:spLocks/>
              </p:cNvSpPr>
              <p:nvPr/>
            </p:nvSpPr>
            <p:spPr bwMode="auto">
              <a:xfrm>
                <a:off x="2775" y="2776"/>
                <a:ext cx="265" cy="24"/>
              </a:xfrm>
              <a:custGeom>
                <a:avLst/>
                <a:gdLst/>
                <a:ahLst/>
                <a:cxnLst>
                  <a:cxn ang="0">
                    <a:pos x="0" y="4"/>
                  </a:cxn>
                  <a:cxn ang="0">
                    <a:pos x="110" y="0"/>
                  </a:cxn>
                </a:cxnLst>
                <a:rect l="0" t="0" r="r" b="b"/>
                <a:pathLst>
                  <a:path w="110" h="10">
                    <a:moveTo>
                      <a:pt x="0" y="4"/>
                    </a:moveTo>
                    <a:cubicBezTo>
                      <a:pt x="30" y="10"/>
                      <a:pt x="81" y="9"/>
                      <a:pt x="110" y="0"/>
                    </a:cubicBezTo>
                  </a:path>
                </a:pathLst>
              </a:custGeom>
              <a:noFill/>
              <a:ln w="3175" cap="flat">
                <a:solidFill>
                  <a:srgbClr val="7D003B"/>
                </a:solidFill>
                <a:prstDash val="solid"/>
                <a:miter lim="800000"/>
                <a:headEnd/>
                <a:tailEnd/>
              </a:ln>
            </p:spPr>
            <p:txBody>
              <a:bodyPr/>
              <a:lstStyle/>
              <a:p>
                <a:endParaRPr lang="fr-FR"/>
              </a:p>
            </p:txBody>
          </p:sp>
          <p:sp>
            <p:nvSpPr>
              <p:cNvPr id="516" name="Freeform 115"/>
              <p:cNvSpPr>
                <a:spLocks/>
              </p:cNvSpPr>
              <p:nvPr/>
            </p:nvSpPr>
            <p:spPr bwMode="auto">
              <a:xfrm>
                <a:off x="2843" y="2805"/>
                <a:ext cx="195" cy="24"/>
              </a:xfrm>
              <a:custGeom>
                <a:avLst/>
                <a:gdLst/>
                <a:ahLst/>
                <a:cxnLst>
                  <a:cxn ang="0">
                    <a:pos x="0" y="8"/>
                  </a:cxn>
                  <a:cxn ang="0">
                    <a:pos x="81" y="0"/>
                  </a:cxn>
                </a:cxnLst>
                <a:rect l="0" t="0" r="r" b="b"/>
                <a:pathLst>
                  <a:path w="81" h="10">
                    <a:moveTo>
                      <a:pt x="0" y="8"/>
                    </a:moveTo>
                    <a:cubicBezTo>
                      <a:pt x="26" y="10"/>
                      <a:pt x="60" y="7"/>
                      <a:pt x="81" y="0"/>
                    </a:cubicBezTo>
                  </a:path>
                </a:pathLst>
              </a:custGeom>
              <a:noFill/>
              <a:ln w="3175" cap="flat">
                <a:solidFill>
                  <a:srgbClr val="7D003B"/>
                </a:solidFill>
                <a:prstDash val="solid"/>
                <a:miter lim="800000"/>
                <a:headEnd/>
                <a:tailEnd/>
              </a:ln>
            </p:spPr>
            <p:txBody>
              <a:bodyPr/>
              <a:lstStyle/>
              <a:p>
                <a:endParaRPr lang="fr-FR"/>
              </a:p>
            </p:txBody>
          </p:sp>
          <p:sp>
            <p:nvSpPr>
              <p:cNvPr id="517" name="Freeform 116"/>
              <p:cNvSpPr>
                <a:spLocks/>
              </p:cNvSpPr>
              <p:nvPr/>
            </p:nvSpPr>
            <p:spPr bwMode="auto">
              <a:xfrm>
                <a:off x="2802" y="2836"/>
                <a:ext cx="229" cy="22"/>
              </a:xfrm>
              <a:custGeom>
                <a:avLst/>
                <a:gdLst/>
                <a:ahLst/>
                <a:cxnLst>
                  <a:cxn ang="0">
                    <a:pos x="0" y="5"/>
                  </a:cxn>
                  <a:cxn ang="0">
                    <a:pos x="95" y="0"/>
                  </a:cxn>
                </a:cxnLst>
                <a:rect l="0" t="0" r="r" b="b"/>
                <a:pathLst>
                  <a:path w="95" h="9">
                    <a:moveTo>
                      <a:pt x="0" y="5"/>
                    </a:moveTo>
                    <a:cubicBezTo>
                      <a:pt x="29" y="9"/>
                      <a:pt x="68" y="9"/>
                      <a:pt x="95" y="0"/>
                    </a:cubicBezTo>
                  </a:path>
                </a:pathLst>
              </a:custGeom>
              <a:noFill/>
              <a:ln w="3175" cap="flat">
                <a:solidFill>
                  <a:srgbClr val="7D003B"/>
                </a:solidFill>
                <a:prstDash val="solid"/>
                <a:miter lim="800000"/>
                <a:headEnd/>
                <a:tailEnd/>
              </a:ln>
            </p:spPr>
            <p:txBody>
              <a:bodyPr/>
              <a:lstStyle/>
              <a:p>
                <a:endParaRPr lang="fr-FR"/>
              </a:p>
            </p:txBody>
          </p:sp>
          <p:sp>
            <p:nvSpPr>
              <p:cNvPr id="518" name="Freeform 117"/>
              <p:cNvSpPr>
                <a:spLocks/>
              </p:cNvSpPr>
              <p:nvPr/>
            </p:nvSpPr>
            <p:spPr bwMode="auto">
              <a:xfrm>
                <a:off x="2838" y="2870"/>
                <a:ext cx="188" cy="20"/>
              </a:xfrm>
              <a:custGeom>
                <a:avLst/>
                <a:gdLst/>
                <a:ahLst/>
                <a:cxnLst>
                  <a:cxn ang="0">
                    <a:pos x="0" y="6"/>
                  </a:cxn>
                  <a:cxn ang="0">
                    <a:pos x="78" y="0"/>
                  </a:cxn>
                </a:cxnLst>
                <a:rect l="0" t="0" r="r" b="b"/>
                <a:pathLst>
                  <a:path w="78" h="8">
                    <a:moveTo>
                      <a:pt x="0" y="6"/>
                    </a:moveTo>
                    <a:cubicBezTo>
                      <a:pt x="24" y="8"/>
                      <a:pt x="54" y="7"/>
                      <a:pt x="78" y="0"/>
                    </a:cubicBezTo>
                  </a:path>
                </a:pathLst>
              </a:custGeom>
              <a:noFill/>
              <a:ln w="3175" cap="flat">
                <a:solidFill>
                  <a:srgbClr val="7D003B"/>
                </a:solidFill>
                <a:prstDash val="solid"/>
                <a:miter lim="800000"/>
                <a:headEnd/>
                <a:tailEnd/>
              </a:ln>
            </p:spPr>
            <p:txBody>
              <a:bodyPr/>
              <a:lstStyle/>
              <a:p>
                <a:endParaRPr lang="fr-FR"/>
              </a:p>
            </p:txBody>
          </p:sp>
          <p:sp>
            <p:nvSpPr>
              <p:cNvPr id="519" name="Freeform 118"/>
              <p:cNvSpPr>
                <a:spLocks/>
              </p:cNvSpPr>
              <p:nvPr/>
            </p:nvSpPr>
            <p:spPr bwMode="auto">
              <a:xfrm>
                <a:off x="2804" y="2904"/>
                <a:ext cx="212" cy="19"/>
              </a:xfrm>
              <a:custGeom>
                <a:avLst/>
                <a:gdLst/>
                <a:ahLst/>
                <a:cxnLst>
                  <a:cxn ang="0">
                    <a:pos x="0" y="3"/>
                  </a:cxn>
                  <a:cxn ang="0">
                    <a:pos x="88" y="0"/>
                  </a:cxn>
                </a:cxnLst>
                <a:rect l="0" t="0" r="r" b="b"/>
                <a:pathLst>
                  <a:path w="88" h="8">
                    <a:moveTo>
                      <a:pt x="0" y="3"/>
                    </a:moveTo>
                    <a:cubicBezTo>
                      <a:pt x="24" y="7"/>
                      <a:pt x="58" y="8"/>
                      <a:pt x="88" y="0"/>
                    </a:cubicBezTo>
                  </a:path>
                </a:pathLst>
              </a:custGeom>
              <a:noFill/>
              <a:ln w="3175" cap="flat">
                <a:solidFill>
                  <a:srgbClr val="7D003B"/>
                </a:solidFill>
                <a:prstDash val="solid"/>
                <a:miter lim="800000"/>
                <a:headEnd/>
                <a:tailEnd/>
              </a:ln>
            </p:spPr>
            <p:txBody>
              <a:bodyPr/>
              <a:lstStyle/>
              <a:p>
                <a:endParaRPr lang="fr-FR"/>
              </a:p>
            </p:txBody>
          </p:sp>
          <p:sp>
            <p:nvSpPr>
              <p:cNvPr id="520" name="Freeform 119"/>
              <p:cNvSpPr>
                <a:spLocks/>
              </p:cNvSpPr>
              <p:nvPr/>
            </p:nvSpPr>
            <p:spPr bwMode="auto">
              <a:xfrm>
                <a:off x="2758" y="2933"/>
                <a:ext cx="261" cy="26"/>
              </a:xfrm>
              <a:custGeom>
                <a:avLst/>
                <a:gdLst/>
                <a:ahLst/>
                <a:cxnLst>
                  <a:cxn ang="0">
                    <a:pos x="0" y="0"/>
                  </a:cxn>
                  <a:cxn ang="0">
                    <a:pos x="108" y="1"/>
                  </a:cxn>
                </a:cxnLst>
                <a:rect l="0" t="0" r="r" b="b"/>
                <a:pathLst>
                  <a:path w="108" h="11">
                    <a:moveTo>
                      <a:pt x="0" y="0"/>
                    </a:moveTo>
                    <a:cubicBezTo>
                      <a:pt x="21" y="7"/>
                      <a:pt x="65" y="11"/>
                      <a:pt x="108" y="1"/>
                    </a:cubicBezTo>
                  </a:path>
                </a:pathLst>
              </a:custGeom>
              <a:noFill/>
              <a:ln w="3175" cap="flat">
                <a:solidFill>
                  <a:srgbClr val="7D003B"/>
                </a:solidFill>
                <a:prstDash val="solid"/>
                <a:miter lim="800000"/>
                <a:headEnd/>
                <a:tailEnd/>
              </a:ln>
            </p:spPr>
            <p:txBody>
              <a:bodyPr/>
              <a:lstStyle/>
              <a:p>
                <a:endParaRPr lang="fr-FR"/>
              </a:p>
            </p:txBody>
          </p:sp>
          <p:sp>
            <p:nvSpPr>
              <p:cNvPr id="521" name="Freeform 120"/>
              <p:cNvSpPr>
                <a:spLocks/>
              </p:cNvSpPr>
              <p:nvPr/>
            </p:nvSpPr>
            <p:spPr bwMode="auto">
              <a:xfrm>
                <a:off x="2763" y="2967"/>
                <a:ext cx="253" cy="21"/>
              </a:xfrm>
              <a:custGeom>
                <a:avLst/>
                <a:gdLst/>
                <a:ahLst/>
                <a:cxnLst>
                  <a:cxn ang="0">
                    <a:pos x="0" y="1"/>
                  </a:cxn>
                  <a:cxn ang="0">
                    <a:pos x="105" y="0"/>
                  </a:cxn>
                </a:cxnLst>
                <a:rect l="0" t="0" r="r" b="b"/>
                <a:pathLst>
                  <a:path w="105" h="9">
                    <a:moveTo>
                      <a:pt x="0" y="1"/>
                    </a:moveTo>
                    <a:cubicBezTo>
                      <a:pt x="20" y="7"/>
                      <a:pt x="67" y="9"/>
                      <a:pt x="105" y="0"/>
                    </a:cubicBezTo>
                  </a:path>
                </a:pathLst>
              </a:custGeom>
              <a:noFill/>
              <a:ln w="3175" cap="flat">
                <a:solidFill>
                  <a:srgbClr val="7D003B"/>
                </a:solidFill>
                <a:prstDash val="solid"/>
                <a:miter lim="800000"/>
                <a:headEnd/>
                <a:tailEnd/>
              </a:ln>
            </p:spPr>
            <p:txBody>
              <a:bodyPr/>
              <a:lstStyle/>
              <a:p>
                <a:endParaRPr lang="fr-FR"/>
              </a:p>
            </p:txBody>
          </p:sp>
          <p:sp>
            <p:nvSpPr>
              <p:cNvPr id="522" name="Freeform 121"/>
              <p:cNvSpPr>
                <a:spLocks/>
              </p:cNvSpPr>
              <p:nvPr/>
            </p:nvSpPr>
            <p:spPr bwMode="auto">
              <a:xfrm>
                <a:off x="2768" y="3003"/>
                <a:ext cx="246" cy="19"/>
              </a:xfrm>
              <a:custGeom>
                <a:avLst/>
                <a:gdLst/>
                <a:ahLst/>
                <a:cxnLst>
                  <a:cxn ang="0">
                    <a:pos x="0" y="1"/>
                  </a:cxn>
                  <a:cxn ang="0">
                    <a:pos x="102" y="0"/>
                  </a:cxn>
                </a:cxnLst>
                <a:rect l="0" t="0" r="r" b="b"/>
                <a:pathLst>
                  <a:path w="102" h="8">
                    <a:moveTo>
                      <a:pt x="0" y="1"/>
                    </a:moveTo>
                    <a:cubicBezTo>
                      <a:pt x="19" y="7"/>
                      <a:pt x="70" y="8"/>
                      <a:pt x="102" y="0"/>
                    </a:cubicBezTo>
                  </a:path>
                </a:pathLst>
              </a:custGeom>
              <a:noFill/>
              <a:ln w="3175" cap="flat">
                <a:solidFill>
                  <a:srgbClr val="7D003B"/>
                </a:solidFill>
                <a:prstDash val="solid"/>
                <a:miter lim="800000"/>
                <a:headEnd/>
                <a:tailEnd/>
              </a:ln>
            </p:spPr>
            <p:txBody>
              <a:bodyPr/>
              <a:lstStyle/>
              <a:p>
                <a:endParaRPr lang="fr-FR"/>
              </a:p>
            </p:txBody>
          </p:sp>
          <p:sp>
            <p:nvSpPr>
              <p:cNvPr id="523" name="Freeform 122"/>
              <p:cNvSpPr>
                <a:spLocks/>
              </p:cNvSpPr>
              <p:nvPr/>
            </p:nvSpPr>
            <p:spPr bwMode="auto">
              <a:xfrm>
                <a:off x="2773" y="3039"/>
                <a:ext cx="241" cy="17"/>
              </a:xfrm>
              <a:custGeom>
                <a:avLst/>
                <a:gdLst/>
                <a:ahLst/>
                <a:cxnLst>
                  <a:cxn ang="0">
                    <a:pos x="0" y="1"/>
                  </a:cxn>
                  <a:cxn ang="0">
                    <a:pos x="100" y="0"/>
                  </a:cxn>
                </a:cxnLst>
                <a:rect l="0" t="0" r="r" b="b"/>
                <a:pathLst>
                  <a:path w="100" h="7">
                    <a:moveTo>
                      <a:pt x="0" y="1"/>
                    </a:moveTo>
                    <a:cubicBezTo>
                      <a:pt x="18" y="7"/>
                      <a:pt x="73" y="6"/>
                      <a:pt x="100" y="0"/>
                    </a:cubicBezTo>
                  </a:path>
                </a:pathLst>
              </a:custGeom>
              <a:noFill/>
              <a:ln w="3175" cap="flat">
                <a:solidFill>
                  <a:srgbClr val="7D003B"/>
                </a:solidFill>
                <a:prstDash val="solid"/>
                <a:miter lim="800000"/>
                <a:headEnd/>
                <a:tailEnd/>
              </a:ln>
            </p:spPr>
            <p:txBody>
              <a:bodyPr/>
              <a:lstStyle/>
              <a:p>
                <a:endParaRPr lang="fr-FR"/>
              </a:p>
            </p:txBody>
          </p:sp>
          <p:sp>
            <p:nvSpPr>
              <p:cNvPr id="524" name="Freeform 123"/>
              <p:cNvSpPr>
                <a:spLocks/>
              </p:cNvSpPr>
              <p:nvPr/>
            </p:nvSpPr>
            <p:spPr bwMode="auto">
              <a:xfrm>
                <a:off x="2778" y="3075"/>
                <a:ext cx="231" cy="17"/>
              </a:xfrm>
              <a:custGeom>
                <a:avLst/>
                <a:gdLst/>
                <a:ahLst/>
                <a:cxnLst>
                  <a:cxn ang="0">
                    <a:pos x="0" y="1"/>
                  </a:cxn>
                  <a:cxn ang="0">
                    <a:pos x="96" y="0"/>
                  </a:cxn>
                </a:cxnLst>
                <a:rect l="0" t="0" r="r" b="b"/>
                <a:pathLst>
                  <a:path w="96" h="7">
                    <a:moveTo>
                      <a:pt x="0" y="1"/>
                    </a:moveTo>
                    <a:cubicBezTo>
                      <a:pt x="17" y="7"/>
                      <a:pt x="75" y="5"/>
                      <a:pt x="96" y="0"/>
                    </a:cubicBezTo>
                  </a:path>
                </a:pathLst>
              </a:custGeom>
              <a:noFill/>
              <a:ln w="3175" cap="flat">
                <a:solidFill>
                  <a:srgbClr val="7D003B"/>
                </a:solidFill>
                <a:prstDash val="solid"/>
                <a:miter lim="800000"/>
                <a:headEnd/>
                <a:tailEnd/>
              </a:ln>
            </p:spPr>
            <p:txBody>
              <a:bodyPr/>
              <a:lstStyle/>
              <a:p>
                <a:endParaRPr lang="fr-FR"/>
              </a:p>
            </p:txBody>
          </p:sp>
          <p:sp>
            <p:nvSpPr>
              <p:cNvPr id="525" name="Freeform 124"/>
              <p:cNvSpPr>
                <a:spLocks/>
              </p:cNvSpPr>
              <p:nvPr/>
            </p:nvSpPr>
            <p:spPr bwMode="auto">
              <a:xfrm>
                <a:off x="2782" y="3111"/>
                <a:ext cx="225" cy="17"/>
              </a:xfrm>
              <a:custGeom>
                <a:avLst/>
                <a:gdLst/>
                <a:ahLst/>
                <a:cxnLst>
                  <a:cxn ang="0">
                    <a:pos x="0" y="1"/>
                  </a:cxn>
                  <a:cxn ang="0">
                    <a:pos x="93" y="0"/>
                  </a:cxn>
                </a:cxnLst>
                <a:rect l="0" t="0" r="r" b="b"/>
                <a:pathLst>
                  <a:path w="93" h="7">
                    <a:moveTo>
                      <a:pt x="0" y="1"/>
                    </a:moveTo>
                    <a:cubicBezTo>
                      <a:pt x="16" y="7"/>
                      <a:pt x="78" y="4"/>
                      <a:pt x="93" y="0"/>
                    </a:cubicBezTo>
                  </a:path>
                </a:pathLst>
              </a:custGeom>
              <a:noFill/>
              <a:ln w="3175" cap="flat">
                <a:solidFill>
                  <a:srgbClr val="7D003B"/>
                </a:solidFill>
                <a:prstDash val="solid"/>
                <a:miter lim="800000"/>
                <a:headEnd/>
                <a:tailEnd/>
              </a:ln>
            </p:spPr>
            <p:txBody>
              <a:bodyPr/>
              <a:lstStyle/>
              <a:p>
                <a:endParaRPr lang="fr-FR"/>
              </a:p>
            </p:txBody>
          </p:sp>
          <p:sp>
            <p:nvSpPr>
              <p:cNvPr id="526" name="Freeform 125"/>
              <p:cNvSpPr>
                <a:spLocks/>
              </p:cNvSpPr>
              <p:nvPr/>
            </p:nvSpPr>
            <p:spPr bwMode="auto">
              <a:xfrm>
                <a:off x="2787" y="3148"/>
                <a:ext cx="212" cy="16"/>
              </a:xfrm>
              <a:custGeom>
                <a:avLst/>
                <a:gdLst/>
                <a:ahLst/>
                <a:cxnLst>
                  <a:cxn ang="0">
                    <a:pos x="0" y="1"/>
                  </a:cxn>
                  <a:cxn ang="0">
                    <a:pos x="88" y="0"/>
                  </a:cxn>
                </a:cxnLst>
                <a:rect l="0" t="0" r="r" b="b"/>
                <a:pathLst>
                  <a:path w="88" h="7">
                    <a:moveTo>
                      <a:pt x="0" y="1"/>
                    </a:moveTo>
                    <a:cubicBezTo>
                      <a:pt x="15" y="7"/>
                      <a:pt x="78" y="3"/>
                      <a:pt x="88" y="0"/>
                    </a:cubicBezTo>
                  </a:path>
                </a:pathLst>
              </a:custGeom>
              <a:noFill/>
              <a:ln w="3175" cap="flat">
                <a:solidFill>
                  <a:srgbClr val="7D003B"/>
                </a:solidFill>
                <a:prstDash val="solid"/>
                <a:miter lim="800000"/>
                <a:headEnd/>
                <a:tailEnd/>
              </a:ln>
            </p:spPr>
            <p:txBody>
              <a:bodyPr/>
              <a:lstStyle/>
              <a:p>
                <a:endParaRPr lang="fr-FR"/>
              </a:p>
            </p:txBody>
          </p:sp>
          <p:sp>
            <p:nvSpPr>
              <p:cNvPr id="527" name="Freeform 126"/>
              <p:cNvSpPr>
                <a:spLocks/>
              </p:cNvSpPr>
              <p:nvPr/>
            </p:nvSpPr>
            <p:spPr bwMode="auto">
              <a:xfrm>
                <a:off x="2787" y="3186"/>
                <a:ext cx="208" cy="12"/>
              </a:xfrm>
              <a:custGeom>
                <a:avLst/>
                <a:gdLst/>
                <a:ahLst/>
                <a:cxnLst>
                  <a:cxn ang="0">
                    <a:pos x="0" y="2"/>
                  </a:cxn>
                  <a:cxn ang="0">
                    <a:pos x="86" y="0"/>
                  </a:cxn>
                </a:cxnLst>
                <a:rect l="0" t="0" r="r" b="b"/>
                <a:pathLst>
                  <a:path w="86" h="5">
                    <a:moveTo>
                      <a:pt x="0" y="2"/>
                    </a:moveTo>
                    <a:cubicBezTo>
                      <a:pt x="15" y="5"/>
                      <a:pt x="76" y="2"/>
                      <a:pt x="86" y="0"/>
                    </a:cubicBezTo>
                  </a:path>
                </a:pathLst>
              </a:custGeom>
              <a:noFill/>
              <a:ln w="3175" cap="flat">
                <a:solidFill>
                  <a:srgbClr val="7D003B"/>
                </a:solidFill>
                <a:prstDash val="solid"/>
                <a:miter lim="800000"/>
                <a:headEnd/>
                <a:tailEnd/>
              </a:ln>
            </p:spPr>
            <p:txBody>
              <a:bodyPr/>
              <a:lstStyle/>
              <a:p>
                <a:endParaRPr lang="fr-FR"/>
              </a:p>
            </p:txBody>
          </p:sp>
          <p:sp>
            <p:nvSpPr>
              <p:cNvPr id="528" name="Freeform 127"/>
              <p:cNvSpPr>
                <a:spLocks/>
              </p:cNvSpPr>
              <p:nvPr/>
            </p:nvSpPr>
            <p:spPr bwMode="auto">
              <a:xfrm>
                <a:off x="2785" y="3225"/>
                <a:ext cx="205" cy="4"/>
              </a:xfrm>
              <a:custGeom>
                <a:avLst/>
                <a:gdLst/>
                <a:ahLst/>
                <a:cxnLst>
                  <a:cxn ang="0">
                    <a:pos x="0" y="2"/>
                  </a:cxn>
                  <a:cxn ang="0">
                    <a:pos x="85" y="0"/>
                  </a:cxn>
                </a:cxnLst>
                <a:rect l="0" t="0" r="r" b="b"/>
                <a:pathLst>
                  <a:path w="85" h="2">
                    <a:moveTo>
                      <a:pt x="0" y="2"/>
                    </a:moveTo>
                    <a:cubicBezTo>
                      <a:pt x="15" y="2"/>
                      <a:pt x="75" y="1"/>
                      <a:pt x="85" y="0"/>
                    </a:cubicBezTo>
                  </a:path>
                </a:pathLst>
              </a:custGeom>
              <a:noFill/>
              <a:ln w="3175" cap="flat">
                <a:solidFill>
                  <a:srgbClr val="7D003B"/>
                </a:solidFill>
                <a:prstDash val="solid"/>
                <a:miter lim="800000"/>
                <a:headEnd/>
                <a:tailEnd/>
              </a:ln>
            </p:spPr>
            <p:txBody>
              <a:bodyPr/>
              <a:lstStyle/>
              <a:p>
                <a:endParaRPr lang="fr-FR"/>
              </a:p>
            </p:txBody>
          </p:sp>
          <p:sp>
            <p:nvSpPr>
              <p:cNvPr id="529" name="Freeform 128"/>
              <p:cNvSpPr>
                <a:spLocks/>
              </p:cNvSpPr>
              <p:nvPr/>
            </p:nvSpPr>
            <p:spPr bwMode="auto">
              <a:xfrm>
                <a:off x="2782" y="3258"/>
                <a:ext cx="210" cy="8"/>
              </a:xfrm>
              <a:custGeom>
                <a:avLst/>
                <a:gdLst/>
                <a:ahLst/>
                <a:cxnLst>
                  <a:cxn ang="0">
                    <a:pos x="0" y="3"/>
                  </a:cxn>
                  <a:cxn ang="0">
                    <a:pos x="87" y="2"/>
                  </a:cxn>
                </a:cxnLst>
                <a:rect l="0" t="0" r="r" b="b"/>
                <a:pathLst>
                  <a:path w="87" h="3">
                    <a:moveTo>
                      <a:pt x="0" y="3"/>
                    </a:moveTo>
                    <a:cubicBezTo>
                      <a:pt x="15" y="0"/>
                      <a:pt x="77" y="1"/>
                      <a:pt x="87" y="2"/>
                    </a:cubicBezTo>
                  </a:path>
                </a:pathLst>
              </a:custGeom>
              <a:noFill/>
              <a:ln w="3175" cap="flat">
                <a:solidFill>
                  <a:srgbClr val="7D003B"/>
                </a:solidFill>
                <a:prstDash val="solid"/>
                <a:miter lim="800000"/>
                <a:headEnd/>
                <a:tailEnd/>
              </a:ln>
            </p:spPr>
            <p:txBody>
              <a:bodyPr/>
              <a:lstStyle/>
              <a:p>
                <a:endParaRPr lang="fr-FR"/>
              </a:p>
            </p:txBody>
          </p:sp>
          <p:sp>
            <p:nvSpPr>
              <p:cNvPr id="530" name="Freeform 129"/>
              <p:cNvSpPr>
                <a:spLocks/>
              </p:cNvSpPr>
              <p:nvPr/>
            </p:nvSpPr>
            <p:spPr bwMode="auto">
              <a:xfrm>
                <a:off x="2782" y="3295"/>
                <a:ext cx="198" cy="12"/>
              </a:xfrm>
              <a:custGeom>
                <a:avLst/>
                <a:gdLst/>
                <a:ahLst/>
                <a:cxnLst>
                  <a:cxn ang="0">
                    <a:pos x="0" y="5"/>
                  </a:cxn>
                  <a:cxn ang="0">
                    <a:pos x="82" y="2"/>
                  </a:cxn>
                </a:cxnLst>
                <a:rect l="0" t="0" r="r" b="b"/>
                <a:pathLst>
                  <a:path w="82" h="5">
                    <a:moveTo>
                      <a:pt x="0" y="5"/>
                    </a:moveTo>
                    <a:cubicBezTo>
                      <a:pt x="12" y="0"/>
                      <a:pt x="61" y="0"/>
                      <a:pt x="82" y="2"/>
                    </a:cubicBezTo>
                  </a:path>
                </a:pathLst>
              </a:custGeom>
              <a:noFill/>
              <a:ln w="3175" cap="flat">
                <a:solidFill>
                  <a:srgbClr val="7D003B"/>
                </a:solidFill>
                <a:prstDash val="solid"/>
                <a:miter lim="800000"/>
                <a:headEnd/>
                <a:tailEnd/>
              </a:ln>
            </p:spPr>
            <p:txBody>
              <a:bodyPr/>
              <a:lstStyle/>
              <a:p>
                <a:endParaRPr lang="fr-FR"/>
              </a:p>
            </p:txBody>
          </p:sp>
          <p:sp>
            <p:nvSpPr>
              <p:cNvPr id="531" name="Freeform 130"/>
              <p:cNvSpPr>
                <a:spLocks/>
              </p:cNvSpPr>
              <p:nvPr/>
            </p:nvSpPr>
            <p:spPr bwMode="auto">
              <a:xfrm>
                <a:off x="2780" y="3328"/>
                <a:ext cx="210" cy="17"/>
              </a:xfrm>
              <a:custGeom>
                <a:avLst/>
                <a:gdLst/>
                <a:ahLst/>
                <a:cxnLst>
                  <a:cxn ang="0">
                    <a:pos x="0" y="7"/>
                  </a:cxn>
                  <a:cxn ang="0">
                    <a:pos x="87" y="4"/>
                  </a:cxn>
                </a:cxnLst>
                <a:rect l="0" t="0" r="r" b="b"/>
                <a:pathLst>
                  <a:path w="87" h="7">
                    <a:moveTo>
                      <a:pt x="0" y="7"/>
                    </a:moveTo>
                    <a:cubicBezTo>
                      <a:pt x="14" y="0"/>
                      <a:pt x="69" y="1"/>
                      <a:pt x="87" y="4"/>
                    </a:cubicBezTo>
                  </a:path>
                </a:pathLst>
              </a:custGeom>
              <a:noFill/>
              <a:ln w="3175" cap="flat">
                <a:solidFill>
                  <a:srgbClr val="7D003B"/>
                </a:solidFill>
                <a:prstDash val="solid"/>
                <a:miter lim="800000"/>
                <a:headEnd/>
                <a:tailEnd/>
              </a:ln>
            </p:spPr>
            <p:txBody>
              <a:bodyPr/>
              <a:lstStyle/>
              <a:p>
                <a:endParaRPr lang="fr-FR"/>
              </a:p>
            </p:txBody>
          </p:sp>
          <p:sp>
            <p:nvSpPr>
              <p:cNvPr id="532" name="Freeform 131"/>
              <p:cNvSpPr>
                <a:spLocks/>
              </p:cNvSpPr>
              <p:nvPr/>
            </p:nvSpPr>
            <p:spPr bwMode="auto">
              <a:xfrm>
                <a:off x="2778" y="3357"/>
                <a:ext cx="221" cy="27"/>
              </a:xfrm>
              <a:custGeom>
                <a:avLst/>
                <a:gdLst/>
                <a:ahLst/>
                <a:cxnLst>
                  <a:cxn ang="0">
                    <a:pos x="0" y="11"/>
                  </a:cxn>
                  <a:cxn ang="0">
                    <a:pos x="92" y="9"/>
                  </a:cxn>
                </a:cxnLst>
                <a:rect l="0" t="0" r="r" b="b"/>
                <a:pathLst>
                  <a:path w="92" h="11">
                    <a:moveTo>
                      <a:pt x="0" y="11"/>
                    </a:moveTo>
                    <a:cubicBezTo>
                      <a:pt x="15" y="0"/>
                      <a:pt x="82" y="4"/>
                      <a:pt x="92" y="9"/>
                    </a:cubicBezTo>
                  </a:path>
                </a:pathLst>
              </a:custGeom>
              <a:noFill/>
              <a:ln w="3175" cap="flat">
                <a:solidFill>
                  <a:srgbClr val="7D003B"/>
                </a:solidFill>
                <a:prstDash val="solid"/>
                <a:miter lim="800000"/>
                <a:headEnd/>
                <a:tailEnd/>
              </a:ln>
            </p:spPr>
            <p:txBody>
              <a:bodyPr/>
              <a:lstStyle/>
              <a:p>
                <a:endParaRPr lang="fr-FR"/>
              </a:p>
            </p:txBody>
          </p:sp>
          <p:sp>
            <p:nvSpPr>
              <p:cNvPr id="533" name="Freeform 132"/>
              <p:cNvSpPr>
                <a:spLocks/>
              </p:cNvSpPr>
              <p:nvPr/>
            </p:nvSpPr>
            <p:spPr bwMode="auto">
              <a:xfrm>
                <a:off x="2780" y="2781"/>
                <a:ext cx="2" cy="12"/>
              </a:xfrm>
              <a:custGeom>
                <a:avLst/>
                <a:gdLst/>
                <a:ahLst/>
                <a:cxnLst>
                  <a:cxn ang="0">
                    <a:pos x="1" y="0"/>
                  </a:cxn>
                  <a:cxn ang="0">
                    <a:pos x="0" y="5"/>
                  </a:cxn>
                </a:cxnLst>
                <a:rect l="0" t="0" r="r" b="b"/>
                <a:pathLst>
                  <a:path w="1" h="5">
                    <a:moveTo>
                      <a:pt x="1" y="0"/>
                    </a:moveTo>
                    <a:cubicBezTo>
                      <a:pt x="1" y="2"/>
                      <a:pt x="0" y="4"/>
                      <a:pt x="0" y="5"/>
                    </a:cubicBezTo>
                  </a:path>
                </a:pathLst>
              </a:custGeom>
              <a:noFill/>
              <a:ln w="11113" cap="flat">
                <a:solidFill>
                  <a:srgbClr val="A5285D"/>
                </a:solidFill>
                <a:prstDash val="solid"/>
                <a:miter lim="800000"/>
                <a:headEnd/>
                <a:tailEnd/>
              </a:ln>
            </p:spPr>
            <p:txBody>
              <a:bodyPr/>
              <a:lstStyle/>
              <a:p>
                <a:endParaRPr lang="fr-FR"/>
              </a:p>
            </p:txBody>
          </p:sp>
          <p:sp>
            <p:nvSpPr>
              <p:cNvPr id="534" name="Freeform 133"/>
              <p:cNvSpPr>
                <a:spLocks/>
              </p:cNvSpPr>
              <p:nvPr/>
            </p:nvSpPr>
            <p:spPr bwMode="auto">
              <a:xfrm>
                <a:off x="2756" y="2923"/>
                <a:ext cx="19" cy="22"/>
              </a:xfrm>
              <a:custGeom>
                <a:avLst/>
                <a:gdLst/>
                <a:ahLst/>
                <a:cxnLst>
                  <a:cxn ang="0">
                    <a:pos x="0" y="5"/>
                  </a:cxn>
                  <a:cxn ang="0">
                    <a:pos x="2" y="0"/>
                  </a:cxn>
                  <a:cxn ang="0">
                    <a:pos x="5" y="9"/>
                  </a:cxn>
                  <a:cxn ang="0">
                    <a:pos x="8" y="2"/>
                  </a:cxn>
                </a:cxnLst>
                <a:rect l="0" t="0" r="r" b="b"/>
                <a:pathLst>
                  <a:path w="8" h="9">
                    <a:moveTo>
                      <a:pt x="0" y="5"/>
                    </a:moveTo>
                    <a:cubicBezTo>
                      <a:pt x="0" y="3"/>
                      <a:pt x="0" y="1"/>
                      <a:pt x="2" y="0"/>
                    </a:cubicBezTo>
                    <a:cubicBezTo>
                      <a:pt x="4" y="2"/>
                      <a:pt x="3" y="9"/>
                      <a:pt x="5" y="9"/>
                    </a:cubicBezTo>
                    <a:cubicBezTo>
                      <a:pt x="8" y="9"/>
                      <a:pt x="8" y="3"/>
                      <a:pt x="8" y="2"/>
                    </a:cubicBezTo>
                  </a:path>
                </a:pathLst>
              </a:custGeom>
              <a:noFill/>
              <a:ln w="11113" cap="flat">
                <a:solidFill>
                  <a:srgbClr val="A5285D"/>
                </a:solidFill>
                <a:prstDash val="solid"/>
                <a:miter lim="800000"/>
                <a:headEnd/>
                <a:tailEnd/>
              </a:ln>
            </p:spPr>
            <p:txBody>
              <a:bodyPr/>
              <a:lstStyle/>
              <a:p>
                <a:endParaRPr lang="fr-FR"/>
              </a:p>
            </p:txBody>
          </p:sp>
          <p:sp>
            <p:nvSpPr>
              <p:cNvPr id="535" name="Freeform 134"/>
              <p:cNvSpPr>
                <a:spLocks/>
              </p:cNvSpPr>
              <p:nvPr/>
            </p:nvSpPr>
            <p:spPr bwMode="auto">
              <a:xfrm>
                <a:off x="2761" y="2962"/>
                <a:ext cx="24" cy="22"/>
              </a:xfrm>
              <a:custGeom>
                <a:avLst/>
                <a:gdLst/>
                <a:ahLst/>
                <a:cxnLst>
                  <a:cxn ang="0">
                    <a:pos x="0" y="4"/>
                  </a:cxn>
                  <a:cxn ang="0">
                    <a:pos x="3" y="0"/>
                  </a:cxn>
                  <a:cxn ang="0">
                    <a:pos x="7" y="9"/>
                  </a:cxn>
                  <a:cxn ang="0">
                    <a:pos x="9" y="1"/>
                  </a:cxn>
                </a:cxnLst>
                <a:rect l="0" t="0" r="r" b="b"/>
                <a:pathLst>
                  <a:path w="10" h="9">
                    <a:moveTo>
                      <a:pt x="0" y="4"/>
                    </a:moveTo>
                    <a:cubicBezTo>
                      <a:pt x="0" y="2"/>
                      <a:pt x="1" y="1"/>
                      <a:pt x="3" y="0"/>
                    </a:cubicBezTo>
                    <a:cubicBezTo>
                      <a:pt x="5" y="2"/>
                      <a:pt x="3" y="9"/>
                      <a:pt x="7" y="9"/>
                    </a:cubicBezTo>
                    <a:cubicBezTo>
                      <a:pt x="10" y="9"/>
                      <a:pt x="9" y="4"/>
                      <a:pt x="9" y="1"/>
                    </a:cubicBezTo>
                  </a:path>
                </a:pathLst>
              </a:custGeom>
              <a:noFill/>
              <a:ln w="11113" cap="flat">
                <a:solidFill>
                  <a:srgbClr val="A5285D"/>
                </a:solidFill>
                <a:prstDash val="solid"/>
                <a:miter lim="800000"/>
                <a:headEnd/>
                <a:tailEnd/>
              </a:ln>
            </p:spPr>
            <p:txBody>
              <a:bodyPr/>
              <a:lstStyle/>
              <a:p>
                <a:endParaRPr lang="fr-FR"/>
              </a:p>
            </p:txBody>
          </p:sp>
          <p:sp>
            <p:nvSpPr>
              <p:cNvPr id="536" name="Freeform 135"/>
              <p:cNvSpPr>
                <a:spLocks/>
              </p:cNvSpPr>
              <p:nvPr/>
            </p:nvSpPr>
            <p:spPr bwMode="auto">
              <a:xfrm>
                <a:off x="2766" y="2996"/>
                <a:ext cx="21" cy="29"/>
              </a:xfrm>
              <a:custGeom>
                <a:avLst/>
                <a:gdLst/>
                <a:ahLst/>
                <a:cxnLst>
                  <a:cxn ang="0">
                    <a:pos x="1" y="6"/>
                  </a:cxn>
                  <a:cxn ang="0">
                    <a:pos x="2" y="1"/>
                  </a:cxn>
                  <a:cxn ang="0">
                    <a:pos x="6" y="8"/>
                  </a:cxn>
                  <a:cxn ang="0">
                    <a:pos x="9" y="2"/>
                  </a:cxn>
                </a:cxnLst>
                <a:rect l="0" t="0" r="r" b="b"/>
                <a:pathLst>
                  <a:path w="9" h="12">
                    <a:moveTo>
                      <a:pt x="1" y="6"/>
                    </a:moveTo>
                    <a:cubicBezTo>
                      <a:pt x="1" y="5"/>
                      <a:pt x="0" y="2"/>
                      <a:pt x="2" y="1"/>
                    </a:cubicBezTo>
                    <a:cubicBezTo>
                      <a:pt x="6" y="0"/>
                      <a:pt x="5" y="7"/>
                      <a:pt x="6" y="8"/>
                    </a:cubicBezTo>
                    <a:cubicBezTo>
                      <a:pt x="9" y="12"/>
                      <a:pt x="9" y="5"/>
                      <a:pt x="9" y="2"/>
                    </a:cubicBezTo>
                  </a:path>
                </a:pathLst>
              </a:custGeom>
              <a:noFill/>
              <a:ln w="11113" cap="flat">
                <a:solidFill>
                  <a:srgbClr val="A5285D"/>
                </a:solidFill>
                <a:prstDash val="solid"/>
                <a:miter lim="800000"/>
                <a:headEnd/>
                <a:tailEnd/>
              </a:ln>
            </p:spPr>
            <p:txBody>
              <a:bodyPr/>
              <a:lstStyle/>
              <a:p>
                <a:endParaRPr lang="fr-FR"/>
              </a:p>
            </p:txBody>
          </p:sp>
          <p:sp>
            <p:nvSpPr>
              <p:cNvPr id="537" name="Freeform 136"/>
              <p:cNvSpPr>
                <a:spLocks/>
              </p:cNvSpPr>
              <p:nvPr/>
            </p:nvSpPr>
            <p:spPr bwMode="auto">
              <a:xfrm>
                <a:off x="2768" y="3034"/>
                <a:ext cx="26" cy="29"/>
              </a:xfrm>
              <a:custGeom>
                <a:avLst/>
                <a:gdLst/>
                <a:ahLst/>
                <a:cxnLst>
                  <a:cxn ang="0">
                    <a:pos x="3" y="0"/>
                  </a:cxn>
                  <a:cxn ang="0">
                    <a:pos x="7" y="5"/>
                  </a:cxn>
                  <a:cxn ang="0">
                    <a:pos x="9" y="2"/>
                  </a:cxn>
                  <a:cxn ang="0">
                    <a:pos x="10" y="6"/>
                  </a:cxn>
                </a:cxnLst>
                <a:rect l="0" t="0" r="r" b="b"/>
                <a:pathLst>
                  <a:path w="11" h="12">
                    <a:moveTo>
                      <a:pt x="3" y="0"/>
                    </a:moveTo>
                    <a:cubicBezTo>
                      <a:pt x="0" y="4"/>
                      <a:pt x="4" y="12"/>
                      <a:pt x="7" y="5"/>
                    </a:cubicBezTo>
                    <a:cubicBezTo>
                      <a:pt x="8" y="4"/>
                      <a:pt x="6" y="1"/>
                      <a:pt x="9" y="2"/>
                    </a:cubicBezTo>
                    <a:cubicBezTo>
                      <a:pt x="11" y="3"/>
                      <a:pt x="11" y="5"/>
                      <a:pt x="10" y="6"/>
                    </a:cubicBezTo>
                  </a:path>
                </a:pathLst>
              </a:custGeom>
              <a:noFill/>
              <a:ln w="11113" cap="flat">
                <a:solidFill>
                  <a:srgbClr val="A5285D"/>
                </a:solidFill>
                <a:prstDash val="solid"/>
                <a:miter lim="800000"/>
                <a:headEnd/>
                <a:tailEnd/>
              </a:ln>
            </p:spPr>
            <p:txBody>
              <a:bodyPr/>
              <a:lstStyle/>
              <a:p>
                <a:endParaRPr lang="fr-FR"/>
              </a:p>
            </p:txBody>
          </p:sp>
          <p:sp>
            <p:nvSpPr>
              <p:cNvPr id="538" name="Freeform 137"/>
              <p:cNvSpPr>
                <a:spLocks/>
              </p:cNvSpPr>
              <p:nvPr/>
            </p:nvSpPr>
            <p:spPr bwMode="auto">
              <a:xfrm>
                <a:off x="2778" y="3070"/>
                <a:ext cx="12" cy="20"/>
              </a:xfrm>
              <a:custGeom>
                <a:avLst/>
                <a:gdLst/>
                <a:ahLst/>
                <a:cxnLst>
                  <a:cxn ang="0">
                    <a:pos x="0" y="0"/>
                  </a:cxn>
                  <a:cxn ang="0">
                    <a:pos x="1" y="8"/>
                  </a:cxn>
                  <a:cxn ang="0">
                    <a:pos x="4" y="0"/>
                  </a:cxn>
                </a:cxnLst>
                <a:rect l="0" t="0" r="r" b="b"/>
                <a:pathLst>
                  <a:path w="5" h="8">
                    <a:moveTo>
                      <a:pt x="0" y="0"/>
                    </a:moveTo>
                    <a:cubicBezTo>
                      <a:pt x="0" y="3"/>
                      <a:pt x="0" y="6"/>
                      <a:pt x="1" y="8"/>
                    </a:cubicBezTo>
                    <a:cubicBezTo>
                      <a:pt x="4" y="7"/>
                      <a:pt x="5" y="3"/>
                      <a:pt x="4" y="0"/>
                    </a:cubicBezTo>
                  </a:path>
                </a:pathLst>
              </a:custGeom>
              <a:noFill/>
              <a:ln w="11113" cap="flat">
                <a:solidFill>
                  <a:srgbClr val="A5285D"/>
                </a:solidFill>
                <a:prstDash val="solid"/>
                <a:miter lim="800000"/>
                <a:headEnd/>
                <a:tailEnd/>
              </a:ln>
            </p:spPr>
            <p:txBody>
              <a:bodyPr/>
              <a:lstStyle/>
              <a:p>
                <a:endParaRPr lang="fr-FR"/>
              </a:p>
            </p:txBody>
          </p:sp>
          <p:sp>
            <p:nvSpPr>
              <p:cNvPr id="539" name="Freeform 138"/>
              <p:cNvSpPr>
                <a:spLocks/>
              </p:cNvSpPr>
              <p:nvPr/>
            </p:nvSpPr>
            <p:spPr bwMode="auto">
              <a:xfrm>
                <a:off x="2778" y="3107"/>
                <a:ext cx="14" cy="19"/>
              </a:xfrm>
              <a:custGeom>
                <a:avLst/>
                <a:gdLst/>
                <a:ahLst/>
                <a:cxnLst>
                  <a:cxn ang="0">
                    <a:pos x="2" y="0"/>
                  </a:cxn>
                  <a:cxn ang="0">
                    <a:pos x="4" y="8"/>
                  </a:cxn>
                  <a:cxn ang="0">
                    <a:pos x="6" y="2"/>
                  </a:cxn>
                </a:cxnLst>
                <a:rect l="0" t="0" r="r" b="b"/>
                <a:pathLst>
                  <a:path w="6" h="8">
                    <a:moveTo>
                      <a:pt x="2" y="0"/>
                    </a:moveTo>
                    <a:cubicBezTo>
                      <a:pt x="0" y="2"/>
                      <a:pt x="1" y="7"/>
                      <a:pt x="4" y="8"/>
                    </a:cubicBezTo>
                    <a:cubicBezTo>
                      <a:pt x="5" y="6"/>
                      <a:pt x="6" y="4"/>
                      <a:pt x="6" y="2"/>
                    </a:cubicBezTo>
                  </a:path>
                </a:pathLst>
              </a:custGeom>
              <a:noFill/>
              <a:ln w="11113" cap="flat">
                <a:solidFill>
                  <a:srgbClr val="A5285D"/>
                </a:solidFill>
                <a:prstDash val="solid"/>
                <a:miter lim="800000"/>
                <a:headEnd/>
                <a:tailEnd/>
              </a:ln>
            </p:spPr>
            <p:txBody>
              <a:bodyPr/>
              <a:lstStyle/>
              <a:p>
                <a:endParaRPr lang="fr-FR"/>
              </a:p>
            </p:txBody>
          </p:sp>
          <p:sp>
            <p:nvSpPr>
              <p:cNvPr id="540" name="Freeform 139"/>
              <p:cNvSpPr>
                <a:spLocks/>
              </p:cNvSpPr>
              <p:nvPr/>
            </p:nvSpPr>
            <p:spPr bwMode="auto">
              <a:xfrm>
                <a:off x="2782" y="3138"/>
                <a:ext cx="15" cy="26"/>
              </a:xfrm>
              <a:custGeom>
                <a:avLst/>
                <a:gdLst/>
                <a:ahLst/>
                <a:cxnLst>
                  <a:cxn ang="0">
                    <a:pos x="3" y="0"/>
                  </a:cxn>
                  <a:cxn ang="0">
                    <a:pos x="4" y="10"/>
                  </a:cxn>
                  <a:cxn ang="0">
                    <a:pos x="6" y="3"/>
                  </a:cxn>
                </a:cxnLst>
                <a:rect l="0" t="0" r="r" b="b"/>
                <a:pathLst>
                  <a:path w="6" h="11">
                    <a:moveTo>
                      <a:pt x="3" y="0"/>
                    </a:moveTo>
                    <a:cubicBezTo>
                      <a:pt x="2" y="2"/>
                      <a:pt x="0" y="11"/>
                      <a:pt x="4" y="10"/>
                    </a:cubicBezTo>
                    <a:cubicBezTo>
                      <a:pt x="6" y="10"/>
                      <a:pt x="6" y="5"/>
                      <a:pt x="6" y="3"/>
                    </a:cubicBezTo>
                  </a:path>
                </a:pathLst>
              </a:custGeom>
              <a:noFill/>
              <a:ln w="11113" cap="flat">
                <a:solidFill>
                  <a:srgbClr val="A5285D"/>
                </a:solidFill>
                <a:prstDash val="solid"/>
                <a:miter lim="800000"/>
                <a:headEnd/>
                <a:tailEnd/>
              </a:ln>
            </p:spPr>
            <p:txBody>
              <a:bodyPr/>
              <a:lstStyle/>
              <a:p>
                <a:endParaRPr lang="fr-FR"/>
              </a:p>
            </p:txBody>
          </p:sp>
          <p:sp>
            <p:nvSpPr>
              <p:cNvPr id="541" name="Freeform 140"/>
              <p:cNvSpPr>
                <a:spLocks/>
              </p:cNvSpPr>
              <p:nvPr/>
            </p:nvSpPr>
            <p:spPr bwMode="auto">
              <a:xfrm>
                <a:off x="2782" y="3217"/>
                <a:ext cx="22" cy="22"/>
              </a:xfrm>
              <a:custGeom>
                <a:avLst/>
                <a:gdLst/>
                <a:ahLst/>
                <a:cxnLst>
                  <a:cxn ang="0">
                    <a:pos x="2" y="0"/>
                  </a:cxn>
                  <a:cxn ang="0">
                    <a:pos x="3" y="8"/>
                  </a:cxn>
                  <a:cxn ang="0">
                    <a:pos x="6" y="1"/>
                  </a:cxn>
                  <a:cxn ang="0">
                    <a:pos x="9" y="9"/>
                  </a:cxn>
                </a:cxnLst>
                <a:rect l="0" t="0" r="r" b="b"/>
                <a:pathLst>
                  <a:path w="9" h="9">
                    <a:moveTo>
                      <a:pt x="2" y="0"/>
                    </a:moveTo>
                    <a:cubicBezTo>
                      <a:pt x="1" y="2"/>
                      <a:pt x="0" y="9"/>
                      <a:pt x="3" y="8"/>
                    </a:cubicBezTo>
                    <a:cubicBezTo>
                      <a:pt x="6" y="8"/>
                      <a:pt x="4" y="2"/>
                      <a:pt x="6" y="1"/>
                    </a:cubicBezTo>
                    <a:cubicBezTo>
                      <a:pt x="9" y="2"/>
                      <a:pt x="9" y="7"/>
                      <a:pt x="9" y="9"/>
                    </a:cubicBezTo>
                  </a:path>
                </a:pathLst>
              </a:custGeom>
              <a:noFill/>
              <a:ln w="11113" cap="flat">
                <a:solidFill>
                  <a:srgbClr val="A5285D"/>
                </a:solidFill>
                <a:prstDash val="solid"/>
                <a:miter lim="800000"/>
                <a:headEnd/>
                <a:tailEnd/>
              </a:ln>
            </p:spPr>
            <p:txBody>
              <a:bodyPr/>
              <a:lstStyle/>
              <a:p>
                <a:endParaRPr lang="fr-FR"/>
              </a:p>
            </p:txBody>
          </p:sp>
          <p:sp>
            <p:nvSpPr>
              <p:cNvPr id="542" name="Freeform 141"/>
              <p:cNvSpPr>
                <a:spLocks/>
              </p:cNvSpPr>
              <p:nvPr/>
            </p:nvSpPr>
            <p:spPr bwMode="auto">
              <a:xfrm>
                <a:off x="2785" y="3181"/>
                <a:ext cx="19" cy="27"/>
              </a:xfrm>
              <a:custGeom>
                <a:avLst/>
                <a:gdLst/>
                <a:ahLst/>
                <a:cxnLst>
                  <a:cxn ang="0">
                    <a:pos x="2" y="0"/>
                  </a:cxn>
                  <a:cxn ang="0">
                    <a:pos x="4" y="11"/>
                  </a:cxn>
                  <a:cxn ang="0">
                    <a:pos x="7" y="1"/>
                  </a:cxn>
                </a:cxnLst>
                <a:rect l="0" t="0" r="r" b="b"/>
                <a:pathLst>
                  <a:path w="8" h="11">
                    <a:moveTo>
                      <a:pt x="2" y="0"/>
                    </a:moveTo>
                    <a:cubicBezTo>
                      <a:pt x="2" y="3"/>
                      <a:pt x="0" y="11"/>
                      <a:pt x="4" y="11"/>
                    </a:cubicBezTo>
                    <a:cubicBezTo>
                      <a:pt x="8" y="10"/>
                      <a:pt x="8" y="3"/>
                      <a:pt x="7" y="1"/>
                    </a:cubicBezTo>
                  </a:path>
                </a:pathLst>
              </a:custGeom>
              <a:noFill/>
              <a:ln w="11113" cap="flat">
                <a:solidFill>
                  <a:srgbClr val="A5285D"/>
                </a:solidFill>
                <a:prstDash val="solid"/>
                <a:miter lim="800000"/>
                <a:headEnd/>
                <a:tailEnd/>
              </a:ln>
            </p:spPr>
            <p:txBody>
              <a:bodyPr/>
              <a:lstStyle/>
              <a:p>
                <a:endParaRPr lang="fr-FR"/>
              </a:p>
            </p:txBody>
          </p:sp>
          <p:sp>
            <p:nvSpPr>
              <p:cNvPr id="543" name="Freeform 142"/>
              <p:cNvSpPr>
                <a:spLocks/>
              </p:cNvSpPr>
              <p:nvPr/>
            </p:nvSpPr>
            <p:spPr bwMode="auto">
              <a:xfrm>
                <a:off x="2780" y="3249"/>
                <a:ext cx="29" cy="29"/>
              </a:xfrm>
              <a:custGeom>
                <a:avLst/>
                <a:gdLst/>
                <a:ahLst/>
                <a:cxnLst>
                  <a:cxn ang="0">
                    <a:pos x="1" y="2"/>
                  </a:cxn>
                  <a:cxn ang="0">
                    <a:pos x="4" y="10"/>
                  </a:cxn>
                  <a:cxn ang="0">
                    <a:pos x="7" y="0"/>
                  </a:cxn>
                  <a:cxn ang="0">
                    <a:pos x="10" y="12"/>
                  </a:cxn>
                </a:cxnLst>
                <a:rect l="0" t="0" r="r" b="b"/>
                <a:pathLst>
                  <a:path w="12" h="12">
                    <a:moveTo>
                      <a:pt x="1" y="2"/>
                    </a:moveTo>
                    <a:cubicBezTo>
                      <a:pt x="2" y="4"/>
                      <a:pt x="0" y="10"/>
                      <a:pt x="4" y="10"/>
                    </a:cubicBezTo>
                    <a:cubicBezTo>
                      <a:pt x="7" y="10"/>
                      <a:pt x="6" y="2"/>
                      <a:pt x="7" y="0"/>
                    </a:cubicBezTo>
                    <a:cubicBezTo>
                      <a:pt x="12" y="1"/>
                      <a:pt x="10" y="9"/>
                      <a:pt x="10" y="12"/>
                    </a:cubicBezTo>
                  </a:path>
                </a:pathLst>
              </a:custGeom>
              <a:noFill/>
              <a:ln w="11113" cap="flat">
                <a:solidFill>
                  <a:srgbClr val="A5285D"/>
                </a:solidFill>
                <a:prstDash val="solid"/>
                <a:miter lim="800000"/>
                <a:headEnd/>
                <a:tailEnd/>
              </a:ln>
            </p:spPr>
            <p:txBody>
              <a:bodyPr/>
              <a:lstStyle/>
              <a:p>
                <a:endParaRPr lang="fr-FR"/>
              </a:p>
            </p:txBody>
          </p:sp>
          <p:sp>
            <p:nvSpPr>
              <p:cNvPr id="544" name="Freeform 143"/>
              <p:cNvSpPr>
                <a:spLocks/>
              </p:cNvSpPr>
              <p:nvPr/>
            </p:nvSpPr>
            <p:spPr bwMode="auto">
              <a:xfrm>
                <a:off x="2782" y="3287"/>
                <a:ext cx="22" cy="27"/>
              </a:xfrm>
              <a:custGeom>
                <a:avLst/>
                <a:gdLst/>
                <a:ahLst/>
                <a:cxnLst>
                  <a:cxn ang="0">
                    <a:pos x="0" y="5"/>
                  </a:cxn>
                  <a:cxn ang="0">
                    <a:pos x="4" y="11"/>
                  </a:cxn>
                  <a:cxn ang="0">
                    <a:pos x="6" y="0"/>
                  </a:cxn>
                </a:cxnLst>
                <a:rect l="0" t="0" r="r" b="b"/>
                <a:pathLst>
                  <a:path w="9" h="11">
                    <a:moveTo>
                      <a:pt x="0" y="5"/>
                    </a:moveTo>
                    <a:cubicBezTo>
                      <a:pt x="0" y="6"/>
                      <a:pt x="1" y="11"/>
                      <a:pt x="4" y="11"/>
                    </a:cubicBezTo>
                    <a:cubicBezTo>
                      <a:pt x="9" y="11"/>
                      <a:pt x="7" y="2"/>
                      <a:pt x="6" y="0"/>
                    </a:cubicBezTo>
                  </a:path>
                </a:pathLst>
              </a:custGeom>
              <a:noFill/>
              <a:ln w="11113" cap="flat">
                <a:solidFill>
                  <a:srgbClr val="A5285D"/>
                </a:solidFill>
                <a:prstDash val="solid"/>
                <a:miter lim="800000"/>
                <a:headEnd/>
                <a:tailEnd/>
              </a:ln>
            </p:spPr>
            <p:txBody>
              <a:bodyPr/>
              <a:lstStyle/>
              <a:p>
                <a:endParaRPr lang="fr-FR"/>
              </a:p>
            </p:txBody>
          </p:sp>
          <p:sp>
            <p:nvSpPr>
              <p:cNvPr id="545" name="Freeform 144"/>
              <p:cNvSpPr>
                <a:spLocks/>
              </p:cNvSpPr>
              <p:nvPr/>
            </p:nvSpPr>
            <p:spPr bwMode="auto">
              <a:xfrm>
                <a:off x="2778" y="3321"/>
                <a:ext cx="26" cy="29"/>
              </a:xfrm>
              <a:custGeom>
                <a:avLst/>
                <a:gdLst/>
                <a:ahLst/>
                <a:cxnLst>
                  <a:cxn ang="0">
                    <a:pos x="1" y="4"/>
                  </a:cxn>
                  <a:cxn ang="0">
                    <a:pos x="4" y="12"/>
                  </a:cxn>
                  <a:cxn ang="0">
                    <a:pos x="6" y="2"/>
                  </a:cxn>
                  <a:cxn ang="0">
                    <a:pos x="11" y="11"/>
                  </a:cxn>
                </a:cxnLst>
                <a:rect l="0" t="0" r="r" b="b"/>
                <a:pathLst>
                  <a:path w="11" h="12">
                    <a:moveTo>
                      <a:pt x="1" y="4"/>
                    </a:moveTo>
                    <a:cubicBezTo>
                      <a:pt x="0" y="6"/>
                      <a:pt x="2" y="11"/>
                      <a:pt x="4" y="12"/>
                    </a:cubicBezTo>
                    <a:cubicBezTo>
                      <a:pt x="7" y="9"/>
                      <a:pt x="3" y="3"/>
                      <a:pt x="6" y="2"/>
                    </a:cubicBezTo>
                    <a:cubicBezTo>
                      <a:pt x="11" y="0"/>
                      <a:pt x="11" y="9"/>
                      <a:pt x="11" y="11"/>
                    </a:cubicBezTo>
                  </a:path>
                </a:pathLst>
              </a:custGeom>
              <a:noFill/>
              <a:ln w="11113" cap="flat">
                <a:solidFill>
                  <a:srgbClr val="A5285D"/>
                </a:solidFill>
                <a:prstDash val="solid"/>
                <a:miter lim="800000"/>
                <a:headEnd/>
                <a:tailEnd/>
              </a:ln>
            </p:spPr>
            <p:txBody>
              <a:bodyPr/>
              <a:lstStyle/>
              <a:p>
                <a:endParaRPr lang="fr-FR"/>
              </a:p>
            </p:txBody>
          </p:sp>
          <p:sp>
            <p:nvSpPr>
              <p:cNvPr id="546" name="Freeform 145"/>
              <p:cNvSpPr>
                <a:spLocks/>
              </p:cNvSpPr>
              <p:nvPr/>
            </p:nvSpPr>
            <p:spPr bwMode="auto">
              <a:xfrm>
                <a:off x="2775" y="3365"/>
                <a:ext cx="36" cy="28"/>
              </a:xfrm>
              <a:custGeom>
                <a:avLst/>
                <a:gdLst/>
                <a:ahLst/>
                <a:cxnLst>
                  <a:cxn ang="0">
                    <a:pos x="0" y="4"/>
                  </a:cxn>
                  <a:cxn ang="0">
                    <a:pos x="5" y="9"/>
                  </a:cxn>
                  <a:cxn ang="0">
                    <a:pos x="6" y="0"/>
                  </a:cxn>
                  <a:cxn ang="0">
                    <a:pos x="12" y="7"/>
                  </a:cxn>
                  <a:cxn ang="0">
                    <a:pos x="13" y="0"/>
                  </a:cxn>
                </a:cxnLst>
                <a:rect l="0" t="0" r="r" b="b"/>
                <a:pathLst>
                  <a:path w="15" h="12">
                    <a:moveTo>
                      <a:pt x="0" y="4"/>
                    </a:moveTo>
                    <a:cubicBezTo>
                      <a:pt x="1" y="7"/>
                      <a:pt x="2" y="12"/>
                      <a:pt x="5" y="9"/>
                    </a:cubicBezTo>
                    <a:cubicBezTo>
                      <a:pt x="7" y="8"/>
                      <a:pt x="7" y="3"/>
                      <a:pt x="6" y="0"/>
                    </a:cubicBezTo>
                    <a:cubicBezTo>
                      <a:pt x="8" y="2"/>
                      <a:pt x="10" y="8"/>
                      <a:pt x="12" y="7"/>
                    </a:cubicBezTo>
                    <a:cubicBezTo>
                      <a:pt x="15" y="6"/>
                      <a:pt x="14" y="2"/>
                      <a:pt x="13" y="0"/>
                    </a:cubicBezTo>
                  </a:path>
                </a:pathLst>
              </a:custGeom>
              <a:noFill/>
              <a:ln w="11113" cap="flat">
                <a:solidFill>
                  <a:srgbClr val="A5285D"/>
                </a:solidFill>
                <a:prstDash val="solid"/>
                <a:miter lim="800000"/>
                <a:headEnd/>
                <a:tailEnd/>
              </a:ln>
            </p:spPr>
            <p:txBody>
              <a:bodyPr/>
              <a:lstStyle/>
              <a:p>
                <a:endParaRPr lang="fr-FR"/>
              </a:p>
            </p:txBody>
          </p:sp>
          <p:sp>
            <p:nvSpPr>
              <p:cNvPr id="547" name="Freeform 146"/>
              <p:cNvSpPr>
                <a:spLocks/>
              </p:cNvSpPr>
              <p:nvPr/>
            </p:nvSpPr>
            <p:spPr bwMode="auto">
              <a:xfrm>
                <a:off x="2966" y="3365"/>
                <a:ext cx="24" cy="21"/>
              </a:xfrm>
              <a:custGeom>
                <a:avLst/>
                <a:gdLst/>
                <a:ahLst/>
                <a:cxnLst>
                  <a:cxn ang="0">
                    <a:pos x="10" y="7"/>
                  </a:cxn>
                  <a:cxn ang="0">
                    <a:pos x="8" y="1"/>
                  </a:cxn>
                  <a:cxn ang="0">
                    <a:pos x="4" y="9"/>
                  </a:cxn>
                  <a:cxn ang="0">
                    <a:pos x="0" y="0"/>
                  </a:cxn>
                </a:cxnLst>
                <a:rect l="0" t="0" r="r" b="b"/>
                <a:pathLst>
                  <a:path w="10" h="9">
                    <a:moveTo>
                      <a:pt x="10" y="7"/>
                    </a:moveTo>
                    <a:cubicBezTo>
                      <a:pt x="10" y="5"/>
                      <a:pt x="10" y="1"/>
                      <a:pt x="8" y="1"/>
                    </a:cubicBezTo>
                    <a:cubicBezTo>
                      <a:pt x="6" y="3"/>
                      <a:pt x="8" y="8"/>
                      <a:pt x="4" y="9"/>
                    </a:cubicBezTo>
                    <a:cubicBezTo>
                      <a:pt x="0" y="9"/>
                      <a:pt x="2" y="1"/>
                      <a:pt x="0" y="0"/>
                    </a:cubicBezTo>
                  </a:path>
                </a:pathLst>
              </a:custGeom>
              <a:noFill/>
              <a:ln w="11113" cap="flat">
                <a:solidFill>
                  <a:srgbClr val="A5285D"/>
                </a:solidFill>
                <a:prstDash val="solid"/>
                <a:miter lim="800000"/>
                <a:headEnd/>
                <a:tailEnd/>
              </a:ln>
            </p:spPr>
            <p:txBody>
              <a:bodyPr/>
              <a:lstStyle/>
              <a:p>
                <a:endParaRPr lang="fr-FR"/>
              </a:p>
            </p:txBody>
          </p:sp>
          <p:sp>
            <p:nvSpPr>
              <p:cNvPr id="548" name="Freeform 147"/>
              <p:cNvSpPr>
                <a:spLocks/>
              </p:cNvSpPr>
              <p:nvPr/>
            </p:nvSpPr>
            <p:spPr bwMode="auto">
              <a:xfrm>
                <a:off x="2958" y="3328"/>
                <a:ext cx="24" cy="22"/>
              </a:xfrm>
              <a:custGeom>
                <a:avLst/>
                <a:gdLst/>
                <a:ahLst/>
                <a:cxnLst>
                  <a:cxn ang="0">
                    <a:pos x="3" y="0"/>
                  </a:cxn>
                  <a:cxn ang="0">
                    <a:pos x="7" y="1"/>
                  </a:cxn>
                </a:cxnLst>
                <a:rect l="0" t="0" r="r" b="b"/>
                <a:pathLst>
                  <a:path w="10" h="9">
                    <a:moveTo>
                      <a:pt x="3" y="0"/>
                    </a:moveTo>
                    <a:cubicBezTo>
                      <a:pt x="0" y="9"/>
                      <a:pt x="10" y="6"/>
                      <a:pt x="7" y="1"/>
                    </a:cubicBezTo>
                  </a:path>
                </a:pathLst>
              </a:custGeom>
              <a:noFill/>
              <a:ln w="11113" cap="flat">
                <a:solidFill>
                  <a:srgbClr val="A5285D"/>
                </a:solidFill>
                <a:prstDash val="solid"/>
                <a:miter lim="800000"/>
                <a:headEnd/>
                <a:tailEnd/>
              </a:ln>
            </p:spPr>
            <p:txBody>
              <a:bodyPr/>
              <a:lstStyle/>
              <a:p>
                <a:endParaRPr lang="fr-FR"/>
              </a:p>
            </p:txBody>
          </p:sp>
          <p:sp>
            <p:nvSpPr>
              <p:cNvPr id="549" name="Freeform 148"/>
              <p:cNvSpPr>
                <a:spLocks/>
              </p:cNvSpPr>
              <p:nvPr/>
            </p:nvSpPr>
            <p:spPr bwMode="auto">
              <a:xfrm>
                <a:off x="2966" y="3287"/>
                <a:ext cx="4" cy="20"/>
              </a:xfrm>
              <a:custGeom>
                <a:avLst/>
                <a:gdLst/>
                <a:ahLst/>
                <a:cxnLst>
                  <a:cxn ang="0">
                    <a:pos x="2" y="0"/>
                  </a:cxn>
                  <a:cxn ang="0">
                    <a:pos x="2" y="8"/>
                  </a:cxn>
                </a:cxnLst>
                <a:rect l="0" t="0" r="r" b="b"/>
                <a:pathLst>
                  <a:path w="2" h="8">
                    <a:moveTo>
                      <a:pt x="2" y="0"/>
                    </a:moveTo>
                    <a:cubicBezTo>
                      <a:pt x="1" y="3"/>
                      <a:pt x="0" y="6"/>
                      <a:pt x="2" y="8"/>
                    </a:cubicBezTo>
                  </a:path>
                </a:pathLst>
              </a:custGeom>
              <a:noFill/>
              <a:ln w="11113" cap="flat">
                <a:solidFill>
                  <a:srgbClr val="A5285D"/>
                </a:solidFill>
                <a:prstDash val="solid"/>
                <a:miter lim="800000"/>
                <a:headEnd/>
                <a:tailEnd/>
              </a:ln>
            </p:spPr>
            <p:txBody>
              <a:bodyPr/>
              <a:lstStyle/>
              <a:p>
                <a:endParaRPr lang="fr-FR"/>
              </a:p>
            </p:txBody>
          </p:sp>
          <p:sp>
            <p:nvSpPr>
              <p:cNvPr id="550" name="Freeform 149"/>
              <p:cNvSpPr>
                <a:spLocks/>
              </p:cNvSpPr>
              <p:nvPr/>
            </p:nvSpPr>
            <p:spPr bwMode="auto">
              <a:xfrm>
                <a:off x="2973" y="3251"/>
                <a:ext cx="12" cy="22"/>
              </a:xfrm>
              <a:custGeom>
                <a:avLst/>
                <a:gdLst/>
                <a:ahLst/>
                <a:cxnLst>
                  <a:cxn ang="0">
                    <a:pos x="1" y="2"/>
                  </a:cxn>
                  <a:cxn ang="0">
                    <a:pos x="2" y="9"/>
                  </a:cxn>
                  <a:cxn ang="0">
                    <a:pos x="5" y="0"/>
                  </a:cxn>
                </a:cxnLst>
                <a:rect l="0" t="0" r="r" b="b"/>
                <a:pathLst>
                  <a:path w="5" h="9">
                    <a:moveTo>
                      <a:pt x="1" y="2"/>
                    </a:moveTo>
                    <a:cubicBezTo>
                      <a:pt x="1" y="4"/>
                      <a:pt x="0" y="8"/>
                      <a:pt x="2" y="9"/>
                    </a:cubicBezTo>
                    <a:cubicBezTo>
                      <a:pt x="5" y="7"/>
                      <a:pt x="5" y="3"/>
                      <a:pt x="5" y="0"/>
                    </a:cubicBezTo>
                  </a:path>
                </a:pathLst>
              </a:custGeom>
              <a:noFill/>
              <a:ln w="11113" cap="flat">
                <a:solidFill>
                  <a:srgbClr val="A5285D"/>
                </a:solidFill>
                <a:prstDash val="solid"/>
                <a:miter lim="800000"/>
                <a:headEnd/>
                <a:tailEnd/>
              </a:ln>
            </p:spPr>
            <p:txBody>
              <a:bodyPr/>
              <a:lstStyle/>
              <a:p>
                <a:endParaRPr lang="fr-FR"/>
              </a:p>
            </p:txBody>
          </p:sp>
          <p:sp>
            <p:nvSpPr>
              <p:cNvPr id="551" name="Freeform 150"/>
              <p:cNvSpPr>
                <a:spLocks/>
              </p:cNvSpPr>
              <p:nvPr/>
            </p:nvSpPr>
            <p:spPr bwMode="auto">
              <a:xfrm>
                <a:off x="2985" y="3140"/>
                <a:ext cx="2" cy="20"/>
              </a:xfrm>
              <a:custGeom>
                <a:avLst/>
                <a:gdLst/>
                <a:ahLst/>
                <a:cxnLst>
                  <a:cxn ang="0">
                    <a:pos x="1" y="0"/>
                  </a:cxn>
                  <a:cxn ang="0">
                    <a:pos x="0" y="8"/>
                  </a:cxn>
                </a:cxnLst>
                <a:rect l="0" t="0" r="r" b="b"/>
                <a:pathLst>
                  <a:path w="1" h="8">
                    <a:moveTo>
                      <a:pt x="1" y="0"/>
                    </a:moveTo>
                    <a:cubicBezTo>
                      <a:pt x="1" y="3"/>
                      <a:pt x="0" y="5"/>
                      <a:pt x="0" y="8"/>
                    </a:cubicBezTo>
                  </a:path>
                </a:pathLst>
              </a:custGeom>
              <a:noFill/>
              <a:ln w="11113" cap="flat">
                <a:solidFill>
                  <a:srgbClr val="A5285D"/>
                </a:solidFill>
                <a:prstDash val="solid"/>
                <a:miter lim="800000"/>
                <a:headEnd/>
                <a:tailEnd/>
              </a:ln>
            </p:spPr>
            <p:txBody>
              <a:bodyPr/>
              <a:lstStyle/>
              <a:p>
                <a:endParaRPr lang="fr-FR"/>
              </a:p>
            </p:txBody>
          </p:sp>
          <p:sp>
            <p:nvSpPr>
              <p:cNvPr id="552" name="Freeform 151"/>
              <p:cNvSpPr>
                <a:spLocks/>
              </p:cNvSpPr>
              <p:nvPr/>
            </p:nvSpPr>
            <p:spPr bwMode="auto">
              <a:xfrm>
                <a:off x="2982" y="3179"/>
                <a:ext cx="1" cy="19"/>
              </a:xfrm>
              <a:custGeom>
                <a:avLst/>
                <a:gdLst/>
                <a:ahLst/>
                <a:cxnLst>
                  <a:cxn ang="0">
                    <a:pos x="0" y="0"/>
                  </a:cxn>
                  <a:cxn ang="0">
                    <a:pos x="0" y="8"/>
                  </a:cxn>
                </a:cxnLst>
                <a:rect l="0" t="0" r="r" b="b"/>
                <a:pathLst>
                  <a:path h="8">
                    <a:moveTo>
                      <a:pt x="0" y="0"/>
                    </a:moveTo>
                    <a:cubicBezTo>
                      <a:pt x="0" y="3"/>
                      <a:pt x="0" y="6"/>
                      <a:pt x="0" y="8"/>
                    </a:cubicBezTo>
                  </a:path>
                </a:pathLst>
              </a:custGeom>
              <a:noFill/>
              <a:ln w="11113" cap="flat">
                <a:solidFill>
                  <a:srgbClr val="A5285D"/>
                </a:solidFill>
                <a:prstDash val="solid"/>
                <a:miter lim="800000"/>
                <a:headEnd/>
                <a:tailEnd/>
              </a:ln>
            </p:spPr>
            <p:txBody>
              <a:bodyPr/>
              <a:lstStyle/>
              <a:p>
                <a:endParaRPr lang="fr-FR"/>
              </a:p>
            </p:txBody>
          </p:sp>
          <p:sp>
            <p:nvSpPr>
              <p:cNvPr id="553" name="Freeform 152"/>
              <p:cNvSpPr>
                <a:spLocks/>
              </p:cNvSpPr>
              <p:nvPr/>
            </p:nvSpPr>
            <p:spPr bwMode="auto">
              <a:xfrm>
                <a:off x="2987" y="2957"/>
                <a:ext cx="20" cy="24"/>
              </a:xfrm>
              <a:custGeom>
                <a:avLst/>
                <a:gdLst/>
                <a:ahLst/>
                <a:cxnLst>
                  <a:cxn ang="0">
                    <a:pos x="7" y="0"/>
                  </a:cxn>
                  <a:cxn ang="0">
                    <a:pos x="7" y="10"/>
                  </a:cxn>
                  <a:cxn ang="0">
                    <a:pos x="2" y="3"/>
                  </a:cxn>
                </a:cxnLst>
                <a:rect l="0" t="0" r="r" b="b"/>
                <a:pathLst>
                  <a:path w="8" h="10">
                    <a:moveTo>
                      <a:pt x="7" y="0"/>
                    </a:moveTo>
                    <a:cubicBezTo>
                      <a:pt x="6" y="3"/>
                      <a:pt x="8" y="6"/>
                      <a:pt x="7" y="10"/>
                    </a:cubicBezTo>
                    <a:cubicBezTo>
                      <a:pt x="5" y="9"/>
                      <a:pt x="0" y="6"/>
                      <a:pt x="2" y="3"/>
                    </a:cubicBezTo>
                  </a:path>
                </a:pathLst>
              </a:custGeom>
              <a:noFill/>
              <a:ln w="11113" cap="flat">
                <a:solidFill>
                  <a:srgbClr val="A5285D"/>
                </a:solidFill>
                <a:prstDash val="solid"/>
                <a:miter lim="800000"/>
                <a:headEnd/>
                <a:tailEnd/>
              </a:ln>
            </p:spPr>
            <p:txBody>
              <a:bodyPr/>
              <a:lstStyle/>
              <a:p>
                <a:endParaRPr lang="fr-FR"/>
              </a:p>
            </p:txBody>
          </p:sp>
          <p:sp>
            <p:nvSpPr>
              <p:cNvPr id="554" name="Freeform 153"/>
              <p:cNvSpPr>
                <a:spLocks/>
              </p:cNvSpPr>
              <p:nvPr/>
            </p:nvSpPr>
            <p:spPr bwMode="auto">
              <a:xfrm>
                <a:off x="2792" y="2747"/>
                <a:ext cx="63" cy="32"/>
              </a:xfrm>
              <a:custGeom>
                <a:avLst/>
                <a:gdLst/>
                <a:ahLst/>
                <a:cxnLst>
                  <a:cxn ang="0">
                    <a:pos x="2" y="9"/>
                  </a:cxn>
                  <a:cxn ang="0">
                    <a:pos x="5" y="4"/>
                  </a:cxn>
                  <a:cxn ang="0">
                    <a:pos x="10" y="11"/>
                  </a:cxn>
                  <a:cxn ang="0">
                    <a:pos x="15" y="3"/>
                  </a:cxn>
                  <a:cxn ang="0">
                    <a:pos x="21" y="11"/>
                  </a:cxn>
                  <a:cxn ang="0">
                    <a:pos x="25" y="0"/>
                  </a:cxn>
                </a:cxnLst>
                <a:rect l="0" t="0" r="r" b="b"/>
                <a:pathLst>
                  <a:path w="26" h="13">
                    <a:moveTo>
                      <a:pt x="2" y="9"/>
                    </a:moveTo>
                    <a:cubicBezTo>
                      <a:pt x="0" y="7"/>
                      <a:pt x="3" y="4"/>
                      <a:pt x="5" y="4"/>
                    </a:cubicBezTo>
                    <a:cubicBezTo>
                      <a:pt x="7" y="6"/>
                      <a:pt x="5" y="13"/>
                      <a:pt x="10" y="11"/>
                    </a:cubicBezTo>
                    <a:cubicBezTo>
                      <a:pt x="13" y="9"/>
                      <a:pt x="10" y="2"/>
                      <a:pt x="15" y="3"/>
                    </a:cubicBezTo>
                    <a:cubicBezTo>
                      <a:pt x="20" y="3"/>
                      <a:pt x="18" y="10"/>
                      <a:pt x="21" y="11"/>
                    </a:cubicBezTo>
                    <a:cubicBezTo>
                      <a:pt x="26" y="11"/>
                      <a:pt x="25" y="3"/>
                      <a:pt x="25" y="0"/>
                    </a:cubicBezTo>
                  </a:path>
                </a:pathLst>
              </a:custGeom>
              <a:noFill/>
              <a:ln w="15875" cap="flat">
                <a:solidFill>
                  <a:srgbClr val="B34371"/>
                </a:solidFill>
                <a:prstDash val="solid"/>
                <a:miter lim="800000"/>
                <a:headEnd/>
                <a:tailEnd/>
              </a:ln>
            </p:spPr>
            <p:txBody>
              <a:bodyPr/>
              <a:lstStyle/>
              <a:p>
                <a:endParaRPr lang="fr-FR"/>
              </a:p>
            </p:txBody>
          </p:sp>
          <p:sp>
            <p:nvSpPr>
              <p:cNvPr id="555" name="Freeform 154"/>
              <p:cNvSpPr>
                <a:spLocks/>
              </p:cNvSpPr>
              <p:nvPr/>
            </p:nvSpPr>
            <p:spPr bwMode="auto">
              <a:xfrm>
                <a:off x="2811" y="2779"/>
                <a:ext cx="32" cy="31"/>
              </a:xfrm>
              <a:custGeom>
                <a:avLst/>
                <a:gdLst/>
                <a:ahLst/>
                <a:cxnLst>
                  <a:cxn ang="0">
                    <a:pos x="0" y="9"/>
                  </a:cxn>
                  <a:cxn ang="0">
                    <a:pos x="1" y="1"/>
                  </a:cxn>
                  <a:cxn ang="0">
                    <a:pos x="5" y="7"/>
                  </a:cxn>
                  <a:cxn ang="0">
                    <a:pos x="8" y="11"/>
                  </a:cxn>
                  <a:cxn ang="0">
                    <a:pos x="13" y="1"/>
                  </a:cxn>
                </a:cxnLst>
                <a:rect l="0" t="0" r="r" b="b"/>
                <a:pathLst>
                  <a:path w="13" h="13">
                    <a:moveTo>
                      <a:pt x="0" y="9"/>
                    </a:moveTo>
                    <a:cubicBezTo>
                      <a:pt x="0" y="7"/>
                      <a:pt x="0" y="2"/>
                      <a:pt x="1" y="1"/>
                    </a:cubicBezTo>
                    <a:cubicBezTo>
                      <a:pt x="4" y="0"/>
                      <a:pt x="5" y="5"/>
                      <a:pt x="5" y="7"/>
                    </a:cubicBezTo>
                    <a:cubicBezTo>
                      <a:pt x="6" y="9"/>
                      <a:pt x="5" y="13"/>
                      <a:pt x="8" y="11"/>
                    </a:cubicBezTo>
                    <a:cubicBezTo>
                      <a:pt x="12" y="10"/>
                      <a:pt x="12" y="4"/>
                      <a:pt x="13" y="1"/>
                    </a:cubicBezTo>
                  </a:path>
                </a:pathLst>
              </a:custGeom>
              <a:noFill/>
              <a:ln w="15875" cap="flat">
                <a:solidFill>
                  <a:srgbClr val="B34371"/>
                </a:solidFill>
                <a:prstDash val="solid"/>
                <a:miter lim="800000"/>
                <a:headEnd/>
                <a:tailEnd/>
              </a:ln>
            </p:spPr>
            <p:txBody>
              <a:bodyPr/>
              <a:lstStyle/>
              <a:p>
                <a:endParaRPr lang="fr-FR"/>
              </a:p>
            </p:txBody>
          </p:sp>
          <p:sp>
            <p:nvSpPr>
              <p:cNvPr id="556" name="Freeform 155"/>
              <p:cNvSpPr>
                <a:spLocks/>
              </p:cNvSpPr>
              <p:nvPr/>
            </p:nvSpPr>
            <p:spPr bwMode="auto">
              <a:xfrm>
                <a:off x="2855" y="2798"/>
                <a:ext cx="2" cy="10"/>
              </a:xfrm>
              <a:custGeom>
                <a:avLst/>
                <a:gdLst/>
                <a:ahLst/>
                <a:cxnLst>
                  <a:cxn ang="0">
                    <a:pos x="1" y="0"/>
                  </a:cxn>
                  <a:cxn ang="0">
                    <a:pos x="0" y="4"/>
                  </a:cxn>
                </a:cxnLst>
                <a:rect l="0" t="0" r="r" b="b"/>
                <a:pathLst>
                  <a:path w="1" h="4">
                    <a:moveTo>
                      <a:pt x="1" y="0"/>
                    </a:moveTo>
                    <a:cubicBezTo>
                      <a:pt x="0" y="2"/>
                      <a:pt x="0" y="3"/>
                      <a:pt x="0" y="4"/>
                    </a:cubicBezTo>
                  </a:path>
                </a:pathLst>
              </a:custGeom>
              <a:noFill/>
              <a:ln w="15875" cap="flat">
                <a:solidFill>
                  <a:srgbClr val="B34371"/>
                </a:solidFill>
                <a:prstDash val="solid"/>
                <a:miter lim="800000"/>
                <a:headEnd/>
                <a:tailEnd/>
              </a:ln>
            </p:spPr>
            <p:txBody>
              <a:bodyPr/>
              <a:lstStyle/>
              <a:p>
                <a:endParaRPr lang="fr-FR"/>
              </a:p>
            </p:txBody>
          </p:sp>
          <p:sp>
            <p:nvSpPr>
              <p:cNvPr id="557" name="Freeform 156"/>
              <p:cNvSpPr>
                <a:spLocks/>
              </p:cNvSpPr>
              <p:nvPr/>
            </p:nvSpPr>
            <p:spPr bwMode="auto">
              <a:xfrm>
                <a:off x="2893" y="2769"/>
                <a:ext cx="12" cy="14"/>
              </a:xfrm>
              <a:custGeom>
                <a:avLst/>
                <a:gdLst/>
                <a:ahLst/>
                <a:cxnLst>
                  <a:cxn ang="0">
                    <a:pos x="1" y="1"/>
                  </a:cxn>
                  <a:cxn ang="0">
                    <a:pos x="3" y="6"/>
                  </a:cxn>
                  <a:cxn ang="0">
                    <a:pos x="5" y="0"/>
                  </a:cxn>
                </a:cxnLst>
                <a:rect l="0" t="0" r="r" b="b"/>
                <a:pathLst>
                  <a:path w="5" h="6">
                    <a:moveTo>
                      <a:pt x="1" y="1"/>
                    </a:moveTo>
                    <a:cubicBezTo>
                      <a:pt x="0" y="2"/>
                      <a:pt x="1" y="5"/>
                      <a:pt x="3" y="6"/>
                    </a:cubicBezTo>
                    <a:cubicBezTo>
                      <a:pt x="5" y="6"/>
                      <a:pt x="5" y="2"/>
                      <a:pt x="5" y="0"/>
                    </a:cubicBezTo>
                  </a:path>
                </a:pathLst>
              </a:custGeom>
              <a:noFill/>
              <a:ln w="15875" cap="flat">
                <a:solidFill>
                  <a:srgbClr val="B34371"/>
                </a:solidFill>
                <a:prstDash val="solid"/>
                <a:miter lim="800000"/>
                <a:headEnd/>
                <a:tailEnd/>
              </a:ln>
            </p:spPr>
            <p:txBody>
              <a:bodyPr/>
              <a:lstStyle/>
              <a:p>
                <a:endParaRPr lang="fr-FR"/>
              </a:p>
            </p:txBody>
          </p:sp>
          <p:sp>
            <p:nvSpPr>
              <p:cNvPr id="558" name="Freeform 157"/>
              <p:cNvSpPr>
                <a:spLocks/>
              </p:cNvSpPr>
              <p:nvPr/>
            </p:nvSpPr>
            <p:spPr bwMode="auto">
              <a:xfrm>
                <a:off x="2949" y="2767"/>
                <a:ext cx="2" cy="9"/>
              </a:xfrm>
              <a:custGeom>
                <a:avLst/>
                <a:gdLst/>
                <a:ahLst/>
                <a:cxnLst>
                  <a:cxn ang="0">
                    <a:pos x="0" y="0"/>
                  </a:cxn>
                  <a:cxn ang="0">
                    <a:pos x="1" y="4"/>
                  </a:cxn>
                </a:cxnLst>
                <a:rect l="0" t="0" r="r" b="b"/>
                <a:pathLst>
                  <a:path w="1" h="4">
                    <a:moveTo>
                      <a:pt x="0" y="0"/>
                    </a:moveTo>
                    <a:cubicBezTo>
                      <a:pt x="0" y="2"/>
                      <a:pt x="1" y="3"/>
                      <a:pt x="1" y="4"/>
                    </a:cubicBezTo>
                  </a:path>
                </a:pathLst>
              </a:custGeom>
              <a:noFill/>
              <a:ln w="15875" cap="flat">
                <a:solidFill>
                  <a:srgbClr val="B34371"/>
                </a:solidFill>
                <a:prstDash val="solid"/>
                <a:miter lim="800000"/>
                <a:headEnd/>
                <a:tailEnd/>
              </a:ln>
            </p:spPr>
            <p:txBody>
              <a:bodyPr/>
              <a:lstStyle/>
              <a:p>
                <a:endParaRPr lang="fr-FR"/>
              </a:p>
            </p:txBody>
          </p:sp>
          <p:sp>
            <p:nvSpPr>
              <p:cNvPr id="559" name="Freeform 158"/>
              <p:cNvSpPr>
                <a:spLocks/>
              </p:cNvSpPr>
              <p:nvPr/>
            </p:nvSpPr>
            <p:spPr bwMode="auto">
              <a:xfrm>
                <a:off x="2978" y="2798"/>
                <a:ext cx="1" cy="2"/>
              </a:xfrm>
              <a:custGeom>
                <a:avLst/>
                <a:gdLst/>
                <a:ahLst/>
                <a:cxnLst>
                  <a:cxn ang="0">
                    <a:pos x="0" y="0"/>
                  </a:cxn>
                  <a:cxn ang="0">
                    <a:pos x="0" y="1"/>
                  </a:cxn>
                </a:cxnLst>
                <a:rect l="0" t="0" r="r" b="b"/>
                <a:pathLst>
                  <a:path h="1">
                    <a:moveTo>
                      <a:pt x="0" y="0"/>
                    </a:moveTo>
                    <a:cubicBezTo>
                      <a:pt x="0" y="0"/>
                      <a:pt x="0" y="1"/>
                      <a:pt x="0" y="1"/>
                    </a:cubicBezTo>
                  </a:path>
                </a:pathLst>
              </a:custGeom>
              <a:noFill/>
              <a:ln w="15875" cap="flat">
                <a:solidFill>
                  <a:srgbClr val="B34371"/>
                </a:solidFill>
                <a:prstDash val="solid"/>
                <a:miter lim="800000"/>
                <a:headEnd/>
                <a:tailEnd/>
              </a:ln>
            </p:spPr>
            <p:txBody>
              <a:bodyPr/>
              <a:lstStyle/>
              <a:p>
                <a:endParaRPr lang="fr-FR"/>
              </a:p>
            </p:txBody>
          </p:sp>
          <p:sp>
            <p:nvSpPr>
              <p:cNvPr id="560" name="Freeform 159"/>
              <p:cNvSpPr>
                <a:spLocks/>
              </p:cNvSpPr>
              <p:nvPr/>
            </p:nvSpPr>
            <p:spPr bwMode="auto">
              <a:xfrm>
                <a:off x="2908" y="2829"/>
                <a:ext cx="2" cy="12"/>
              </a:xfrm>
              <a:custGeom>
                <a:avLst/>
                <a:gdLst/>
                <a:ahLst/>
                <a:cxnLst>
                  <a:cxn ang="0">
                    <a:pos x="0" y="0"/>
                  </a:cxn>
                  <a:cxn ang="0">
                    <a:pos x="1" y="5"/>
                  </a:cxn>
                </a:cxnLst>
                <a:rect l="0" t="0" r="r" b="b"/>
                <a:pathLst>
                  <a:path w="1" h="5">
                    <a:moveTo>
                      <a:pt x="0" y="0"/>
                    </a:moveTo>
                    <a:cubicBezTo>
                      <a:pt x="0" y="2"/>
                      <a:pt x="0" y="4"/>
                      <a:pt x="1" y="5"/>
                    </a:cubicBezTo>
                  </a:path>
                </a:pathLst>
              </a:custGeom>
              <a:noFill/>
              <a:ln w="15875" cap="flat">
                <a:solidFill>
                  <a:srgbClr val="B34371"/>
                </a:solidFill>
                <a:prstDash val="solid"/>
                <a:miter lim="800000"/>
                <a:headEnd/>
                <a:tailEnd/>
              </a:ln>
            </p:spPr>
            <p:txBody>
              <a:bodyPr/>
              <a:lstStyle/>
              <a:p>
                <a:endParaRPr lang="fr-FR"/>
              </a:p>
            </p:txBody>
          </p:sp>
          <p:sp>
            <p:nvSpPr>
              <p:cNvPr id="561" name="Freeform 160"/>
              <p:cNvSpPr>
                <a:spLocks/>
              </p:cNvSpPr>
              <p:nvPr/>
            </p:nvSpPr>
            <p:spPr bwMode="auto">
              <a:xfrm>
                <a:off x="2850" y="2817"/>
                <a:ext cx="26" cy="27"/>
              </a:xfrm>
              <a:custGeom>
                <a:avLst/>
                <a:gdLst/>
                <a:ahLst/>
                <a:cxnLst>
                  <a:cxn ang="0">
                    <a:pos x="1" y="0"/>
                  </a:cxn>
                  <a:cxn ang="0">
                    <a:pos x="7" y="0"/>
                  </a:cxn>
                </a:cxnLst>
                <a:rect l="0" t="0" r="r" b="b"/>
                <a:pathLst>
                  <a:path w="11" h="11">
                    <a:moveTo>
                      <a:pt x="1" y="0"/>
                    </a:moveTo>
                    <a:cubicBezTo>
                      <a:pt x="0" y="11"/>
                      <a:pt x="11" y="5"/>
                      <a:pt x="7" y="0"/>
                    </a:cubicBezTo>
                  </a:path>
                </a:pathLst>
              </a:custGeom>
              <a:noFill/>
              <a:ln w="15875" cap="flat">
                <a:solidFill>
                  <a:srgbClr val="B34371"/>
                </a:solidFill>
                <a:prstDash val="solid"/>
                <a:miter lim="800000"/>
                <a:headEnd/>
                <a:tailEnd/>
              </a:ln>
            </p:spPr>
            <p:txBody>
              <a:bodyPr/>
              <a:lstStyle/>
              <a:p>
                <a:endParaRPr lang="fr-FR"/>
              </a:p>
            </p:txBody>
          </p:sp>
          <p:sp>
            <p:nvSpPr>
              <p:cNvPr id="562" name="Freeform 161"/>
              <p:cNvSpPr>
                <a:spLocks/>
              </p:cNvSpPr>
              <p:nvPr/>
            </p:nvSpPr>
            <p:spPr bwMode="auto">
              <a:xfrm>
                <a:off x="2811" y="2839"/>
                <a:ext cx="32" cy="26"/>
              </a:xfrm>
              <a:custGeom>
                <a:avLst/>
                <a:gdLst/>
                <a:ahLst/>
                <a:cxnLst>
                  <a:cxn ang="0">
                    <a:pos x="0" y="0"/>
                  </a:cxn>
                  <a:cxn ang="0">
                    <a:pos x="1" y="8"/>
                  </a:cxn>
                  <a:cxn ang="0">
                    <a:pos x="8" y="1"/>
                  </a:cxn>
                  <a:cxn ang="0">
                    <a:pos x="13" y="11"/>
                  </a:cxn>
                </a:cxnLst>
                <a:rect l="0" t="0" r="r" b="b"/>
                <a:pathLst>
                  <a:path w="13" h="11">
                    <a:moveTo>
                      <a:pt x="0" y="0"/>
                    </a:moveTo>
                    <a:cubicBezTo>
                      <a:pt x="0" y="2"/>
                      <a:pt x="0" y="6"/>
                      <a:pt x="1" y="8"/>
                    </a:cubicBezTo>
                    <a:cubicBezTo>
                      <a:pt x="5" y="8"/>
                      <a:pt x="5" y="1"/>
                      <a:pt x="8" y="1"/>
                    </a:cubicBezTo>
                    <a:cubicBezTo>
                      <a:pt x="12" y="0"/>
                      <a:pt x="12" y="8"/>
                      <a:pt x="13" y="11"/>
                    </a:cubicBezTo>
                  </a:path>
                </a:pathLst>
              </a:custGeom>
              <a:noFill/>
              <a:ln w="15875" cap="flat">
                <a:solidFill>
                  <a:srgbClr val="B34371"/>
                </a:solidFill>
                <a:prstDash val="solid"/>
                <a:miter lim="800000"/>
                <a:headEnd/>
                <a:tailEnd/>
              </a:ln>
            </p:spPr>
            <p:txBody>
              <a:bodyPr/>
              <a:lstStyle/>
              <a:p>
                <a:endParaRPr lang="fr-FR"/>
              </a:p>
            </p:txBody>
          </p:sp>
          <p:sp>
            <p:nvSpPr>
              <p:cNvPr id="563" name="Freeform 162"/>
              <p:cNvSpPr>
                <a:spLocks/>
              </p:cNvSpPr>
              <p:nvPr/>
            </p:nvSpPr>
            <p:spPr bwMode="auto">
              <a:xfrm>
                <a:off x="2872" y="2858"/>
                <a:ext cx="1" cy="10"/>
              </a:xfrm>
              <a:custGeom>
                <a:avLst/>
                <a:gdLst/>
                <a:ahLst/>
                <a:cxnLst>
                  <a:cxn ang="0">
                    <a:pos x="0" y="0"/>
                  </a:cxn>
                  <a:cxn ang="0">
                    <a:pos x="0" y="4"/>
                  </a:cxn>
                </a:cxnLst>
                <a:rect l="0" t="0" r="r" b="b"/>
                <a:pathLst>
                  <a:path h="4">
                    <a:moveTo>
                      <a:pt x="0" y="0"/>
                    </a:moveTo>
                    <a:cubicBezTo>
                      <a:pt x="0" y="1"/>
                      <a:pt x="0" y="3"/>
                      <a:pt x="0" y="4"/>
                    </a:cubicBezTo>
                  </a:path>
                </a:pathLst>
              </a:custGeom>
              <a:noFill/>
              <a:ln w="15875" cap="flat">
                <a:solidFill>
                  <a:srgbClr val="B34371"/>
                </a:solidFill>
                <a:prstDash val="solid"/>
                <a:miter lim="800000"/>
                <a:headEnd/>
                <a:tailEnd/>
              </a:ln>
            </p:spPr>
            <p:txBody>
              <a:bodyPr/>
              <a:lstStyle/>
              <a:p>
                <a:endParaRPr lang="fr-FR"/>
              </a:p>
            </p:txBody>
          </p:sp>
          <p:sp>
            <p:nvSpPr>
              <p:cNvPr id="564" name="Freeform 163"/>
              <p:cNvSpPr>
                <a:spLocks/>
              </p:cNvSpPr>
              <p:nvPr/>
            </p:nvSpPr>
            <p:spPr bwMode="auto">
              <a:xfrm>
                <a:off x="2843" y="2875"/>
                <a:ext cx="29" cy="22"/>
              </a:xfrm>
              <a:custGeom>
                <a:avLst/>
                <a:gdLst/>
                <a:ahLst/>
                <a:cxnLst>
                  <a:cxn ang="0">
                    <a:pos x="1" y="1"/>
                  </a:cxn>
                  <a:cxn ang="0">
                    <a:pos x="1" y="8"/>
                  </a:cxn>
                  <a:cxn ang="0">
                    <a:pos x="7" y="5"/>
                  </a:cxn>
                  <a:cxn ang="0">
                    <a:pos x="9" y="0"/>
                  </a:cxn>
                  <a:cxn ang="0">
                    <a:pos x="12" y="8"/>
                  </a:cxn>
                </a:cxnLst>
                <a:rect l="0" t="0" r="r" b="b"/>
                <a:pathLst>
                  <a:path w="12" h="9">
                    <a:moveTo>
                      <a:pt x="1" y="1"/>
                    </a:moveTo>
                    <a:cubicBezTo>
                      <a:pt x="1" y="3"/>
                      <a:pt x="0" y="6"/>
                      <a:pt x="1" y="8"/>
                    </a:cubicBezTo>
                    <a:cubicBezTo>
                      <a:pt x="3" y="9"/>
                      <a:pt x="6" y="6"/>
                      <a:pt x="7" y="5"/>
                    </a:cubicBezTo>
                    <a:cubicBezTo>
                      <a:pt x="7" y="4"/>
                      <a:pt x="7" y="1"/>
                      <a:pt x="9" y="0"/>
                    </a:cubicBezTo>
                    <a:cubicBezTo>
                      <a:pt x="11" y="0"/>
                      <a:pt x="12" y="6"/>
                      <a:pt x="12" y="8"/>
                    </a:cubicBezTo>
                  </a:path>
                </a:pathLst>
              </a:custGeom>
              <a:noFill/>
              <a:ln w="15875" cap="flat">
                <a:solidFill>
                  <a:srgbClr val="B34371"/>
                </a:solidFill>
                <a:prstDash val="solid"/>
                <a:miter lim="800000"/>
                <a:headEnd/>
                <a:tailEnd/>
              </a:ln>
            </p:spPr>
            <p:txBody>
              <a:bodyPr/>
              <a:lstStyle/>
              <a:p>
                <a:endParaRPr lang="fr-FR"/>
              </a:p>
            </p:txBody>
          </p:sp>
          <p:sp>
            <p:nvSpPr>
              <p:cNvPr id="565" name="Freeform 164"/>
              <p:cNvSpPr>
                <a:spLocks/>
              </p:cNvSpPr>
              <p:nvPr/>
            </p:nvSpPr>
            <p:spPr bwMode="auto">
              <a:xfrm>
                <a:off x="2903" y="2890"/>
                <a:ext cx="1" cy="12"/>
              </a:xfrm>
              <a:custGeom>
                <a:avLst/>
                <a:gdLst/>
                <a:ahLst/>
                <a:cxnLst>
                  <a:cxn ang="0">
                    <a:pos x="0" y="0"/>
                  </a:cxn>
                  <a:cxn ang="0">
                    <a:pos x="0" y="5"/>
                  </a:cxn>
                </a:cxnLst>
                <a:rect l="0" t="0" r="r" b="b"/>
                <a:pathLst>
                  <a:path h="5">
                    <a:moveTo>
                      <a:pt x="0" y="0"/>
                    </a:moveTo>
                    <a:cubicBezTo>
                      <a:pt x="0" y="2"/>
                      <a:pt x="0" y="3"/>
                      <a:pt x="0" y="5"/>
                    </a:cubicBezTo>
                  </a:path>
                </a:pathLst>
              </a:custGeom>
              <a:noFill/>
              <a:ln w="15875" cap="flat">
                <a:solidFill>
                  <a:srgbClr val="B34371"/>
                </a:solidFill>
                <a:prstDash val="solid"/>
                <a:miter lim="800000"/>
                <a:headEnd/>
                <a:tailEnd/>
              </a:ln>
            </p:spPr>
            <p:txBody>
              <a:bodyPr/>
              <a:lstStyle/>
              <a:p>
                <a:endParaRPr lang="fr-FR"/>
              </a:p>
            </p:txBody>
          </p:sp>
          <p:sp>
            <p:nvSpPr>
              <p:cNvPr id="566" name="Freeform 165"/>
              <p:cNvSpPr>
                <a:spLocks/>
              </p:cNvSpPr>
              <p:nvPr/>
            </p:nvSpPr>
            <p:spPr bwMode="auto">
              <a:xfrm>
                <a:off x="2811" y="2899"/>
                <a:ext cx="15" cy="19"/>
              </a:xfrm>
              <a:custGeom>
                <a:avLst/>
                <a:gdLst/>
                <a:ahLst/>
                <a:cxnLst>
                  <a:cxn ang="0">
                    <a:pos x="0" y="8"/>
                  </a:cxn>
                  <a:cxn ang="0">
                    <a:pos x="5" y="8"/>
                  </a:cxn>
                </a:cxnLst>
                <a:rect l="0" t="0" r="r" b="b"/>
                <a:pathLst>
                  <a:path w="6" h="8">
                    <a:moveTo>
                      <a:pt x="0" y="8"/>
                    </a:moveTo>
                    <a:cubicBezTo>
                      <a:pt x="0" y="2"/>
                      <a:pt x="6" y="0"/>
                      <a:pt x="5" y="8"/>
                    </a:cubicBezTo>
                  </a:path>
                </a:pathLst>
              </a:custGeom>
              <a:noFill/>
              <a:ln w="15875" cap="flat">
                <a:solidFill>
                  <a:srgbClr val="B34371"/>
                </a:solidFill>
                <a:prstDash val="solid"/>
                <a:miter lim="800000"/>
                <a:headEnd/>
                <a:tailEnd/>
              </a:ln>
            </p:spPr>
            <p:txBody>
              <a:bodyPr/>
              <a:lstStyle/>
              <a:p>
                <a:endParaRPr lang="fr-FR"/>
              </a:p>
            </p:txBody>
          </p:sp>
          <p:sp>
            <p:nvSpPr>
              <p:cNvPr id="567" name="Freeform 166"/>
              <p:cNvSpPr>
                <a:spLocks/>
              </p:cNvSpPr>
              <p:nvPr/>
            </p:nvSpPr>
            <p:spPr bwMode="auto">
              <a:xfrm>
                <a:off x="2840" y="2923"/>
                <a:ext cx="15" cy="12"/>
              </a:xfrm>
              <a:custGeom>
                <a:avLst/>
                <a:gdLst/>
                <a:ahLst/>
                <a:cxnLst>
                  <a:cxn ang="0">
                    <a:pos x="0" y="0"/>
                  </a:cxn>
                  <a:cxn ang="0">
                    <a:pos x="2" y="5"/>
                  </a:cxn>
                  <a:cxn ang="0">
                    <a:pos x="6" y="0"/>
                  </a:cxn>
                </a:cxnLst>
                <a:rect l="0" t="0" r="r" b="b"/>
                <a:pathLst>
                  <a:path w="6" h="5">
                    <a:moveTo>
                      <a:pt x="0" y="0"/>
                    </a:moveTo>
                    <a:cubicBezTo>
                      <a:pt x="0" y="1"/>
                      <a:pt x="0" y="5"/>
                      <a:pt x="2" y="5"/>
                    </a:cubicBezTo>
                    <a:cubicBezTo>
                      <a:pt x="5" y="5"/>
                      <a:pt x="6" y="2"/>
                      <a:pt x="6" y="0"/>
                    </a:cubicBezTo>
                  </a:path>
                </a:pathLst>
              </a:custGeom>
              <a:noFill/>
              <a:ln w="15875" cap="flat">
                <a:solidFill>
                  <a:srgbClr val="B34371"/>
                </a:solidFill>
                <a:prstDash val="solid"/>
                <a:miter lim="800000"/>
                <a:headEnd/>
                <a:tailEnd/>
              </a:ln>
            </p:spPr>
            <p:txBody>
              <a:bodyPr/>
              <a:lstStyle/>
              <a:p>
                <a:endParaRPr lang="fr-FR"/>
              </a:p>
            </p:txBody>
          </p:sp>
          <p:sp>
            <p:nvSpPr>
              <p:cNvPr id="568" name="Freeform 167"/>
              <p:cNvSpPr>
                <a:spLocks/>
              </p:cNvSpPr>
              <p:nvPr/>
            </p:nvSpPr>
            <p:spPr bwMode="auto">
              <a:xfrm>
                <a:off x="2857" y="2952"/>
                <a:ext cx="15" cy="20"/>
              </a:xfrm>
              <a:custGeom>
                <a:avLst/>
                <a:gdLst/>
                <a:ahLst/>
                <a:cxnLst>
                  <a:cxn ang="0">
                    <a:pos x="0" y="0"/>
                  </a:cxn>
                  <a:cxn ang="0">
                    <a:pos x="5" y="1"/>
                  </a:cxn>
                </a:cxnLst>
                <a:rect l="0" t="0" r="r" b="b"/>
                <a:pathLst>
                  <a:path w="6" h="8">
                    <a:moveTo>
                      <a:pt x="0" y="0"/>
                    </a:moveTo>
                    <a:cubicBezTo>
                      <a:pt x="0" y="6"/>
                      <a:pt x="6" y="8"/>
                      <a:pt x="5" y="1"/>
                    </a:cubicBezTo>
                  </a:path>
                </a:pathLst>
              </a:custGeom>
              <a:noFill/>
              <a:ln w="15875" cap="flat">
                <a:solidFill>
                  <a:srgbClr val="B34371"/>
                </a:solidFill>
                <a:prstDash val="solid"/>
                <a:miter lim="800000"/>
                <a:headEnd/>
                <a:tailEnd/>
              </a:ln>
            </p:spPr>
            <p:txBody>
              <a:bodyPr/>
              <a:lstStyle/>
              <a:p>
                <a:endParaRPr lang="fr-FR"/>
              </a:p>
            </p:txBody>
          </p:sp>
          <p:sp>
            <p:nvSpPr>
              <p:cNvPr id="569" name="Freeform 168"/>
              <p:cNvSpPr>
                <a:spLocks/>
              </p:cNvSpPr>
              <p:nvPr/>
            </p:nvSpPr>
            <p:spPr bwMode="auto">
              <a:xfrm>
                <a:off x="2845" y="2986"/>
                <a:ext cx="17" cy="19"/>
              </a:xfrm>
              <a:custGeom>
                <a:avLst/>
                <a:gdLst/>
                <a:ahLst/>
                <a:cxnLst>
                  <a:cxn ang="0">
                    <a:pos x="0" y="1"/>
                  </a:cxn>
                  <a:cxn ang="0">
                    <a:pos x="6" y="0"/>
                  </a:cxn>
                </a:cxnLst>
                <a:rect l="0" t="0" r="r" b="b"/>
                <a:pathLst>
                  <a:path w="7" h="8">
                    <a:moveTo>
                      <a:pt x="0" y="1"/>
                    </a:moveTo>
                    <a:cubicBezTo>
                      <a:pt x="0" y="8"/>
                      <a:pt x="7" y="7"/>
                      <a:pt x="6" y="0"/>
                    </a:cubicBezTo>
                  </a:path>
                </a:pathLst>
              </a:custGeom>
              <a:noFill/>
              <a:ln w="15875" cap="flat">
                <a:solidFill>
                  <a:srgbClr val="B34371"/>
                </a:solidFill>
                <a:prstDash val="solid"/>
                <a:miter lim="800000"/>
                <a:headEnd/>
                <a:tailEnd/>
              </a:ln>
            </p:spPr>
            <p:txBody>
              <a:bodyPr/>
              <a:lstStyle/>
              <a:p>
                <a:endParaRPr lang="fr-FR"/>
              </a:p>
            </p:txBody>
          </p:sp>
          <p:sp>
            <p:nvSpPr>
              <p:cNvPr id="570" name="Freeform 169"/>
              <p:cNvSpPr>
                <a:spLocks/>
              </p:cNvSpPr>
              <p:nvPr/>
            </p:nvSpPr>
            <p:spPr bwMode="auto">
              <a:xfrm>
                <a:off x="2915" y="2986"/>
                <a:ext cx="2" cy="10"/>
              </a:xfrm>
              <a:custGeom>
                <a:avLst/>
                <a:gdLst/>
                <a:ahLst/>
                <a:cxnLst>
                  <a:cxn ang="0">
                    <a:pos x="0" y="0"/>
                  </a:cxn>
                  <a:cxn ang="0">
                    <a:pos x="1" y="4"/>
                  </a:cxn>
                </a:cxnLst>
                <a:rect l="0" t="0" r="r" b="b"/>
                <a:pathLst>
                  <a:path w="1" h="4">
                    <a:moveTo>
                      <a:pt x="0" y="0"/>
                    </a:moveTo>
                    <a:cubicBezTo>
                      <a:pt x="0" y="1"/>
                      <a:pt x="1" y="3"/>
                      <a:pt x="1" y="4"/>
                    </a:cubicBezTo>
                  </a:path>
                </a:pathLst>
              </a:custGeom>
              <a:noFill/>
              <a:ln w="15875" cap="flat">
                <a:solidFill>
                  <a:srgbClr val="B34371"/>
                </a:solidFill>
                <a:prstDash val="solid"/>
                <a:miter lim="800000"/>
                <a:headEnd/>
                <a:tailEnd/>
              </a:ln>
            </p:spPr>
            <p:txBody>
              <a:bodyPr/>
              <a:lstStyle/>
              <a:p>
                <a:endParaRPr lang="fr-FR"/>
              </a:p>
            </p:txBody>
          </p:sp>
          <p:sp>
            <p:nvSpPr>
              <p:cNvPr id="571" name="Freeform 170"/>
              <p:cNvSpPr>
                <a:spLocks/>
              </p:cNvSpPr>
              <p:nvPr/>
            </p:nvSpPr>
            <p:spPr bwMode="auto">
              <a:xfrm>
                <a:off x="2806" y="2967"/>
                <a:ext cx="29" cy="21"/>
              </a:xfrm>
              <a:custGeom>
                <a:avLst/>
                <a:gdLst/>
                <a:ahLst/>
                <a:cxnLst>
                  <a:cxn ang="0">
                    <a:pos x="2" y="8"/>
                  </a:cxn>
                  <a:cxn ang="0">
                    <a:pos x="5" y="3"/>
                  </a:cxn>
                  <a:cxn ang="0">
                    <a:pos x="8" y="9"/>
                  </a:cxn>
                  <a:cxn ang="0">
                    <a:pos x="12" y="5"/>
                  </a:cxn>
                </a:cxnLst>
                <a:rect l="0" t="0" r="r" b="b"/>
                <a:pathLst>
                  <a:path w="12" h="9">
                    <a:moveTo>
                      <a:pt x="2" y="8"/>
                    </a:moveTo>
                    <a:cubicBezTo>
                      <a:pt x="0" y="6"/>
                      <a:pt x="2" y="0"/>
                      <a:pt x="5" y="3"/>
                    </a:cubicBezTo>
                    <a:cubicBezTo>
                      <a:pt x="7" y="4"/>
                      <a:pt x="6" y="8"/>
                      <a:pt x="8" y="9"/>
                    </a:cubicBezTo>
                    <a:cubicBezTo>
                      <a:pt x="10" y="9"/>
                      <a:pt x="12" y="7"/>
                      <a:pt x="12" y="5"/>
                    </a:cubicBezTo>
                  </a:path>
                </a:pathLst>
              </a:custGeom>
              <a:noFill/>
              <a:ln w="15875" cap="flat">
                <a:solidFill>
                  <a:srgbClr val="B34371"/>
                </a:solidFill>
                <a:prstDash val="solid"/>
                <a:miter lim="800000"/>
                <a:headEnd/>
                <a:tailEnd/>
              </a:ln>
            </p:spPr>
            <p:txBody>
              <a:bodyPr/>
              <a:lstStyle/>
              <a:p>
                <a:endParaRPr lang="fr-FR"/>
              </a:p>
            </p:txBody>
          </p:sp>
          <p:sp>
            <p:nvSpPr>
              <p:cNvPr id="572" name="Freeform 171"/>
              <p:cNvSpPr>
                <a:spLocks/>
              </p:cNvSpPr>
              <p:nvPr/>
            </p:nvSpPr>
            <p:spPr bwMode="auto">
              <a:xfrm>
                <a:off x="2809" y="2933"/>
                <a:ext cx="22" cy="24"/>
              </a:xfrm>
              <a:custGeom>
                <a:avLst/>
                <a:gdLst/>
                <a:ahLst/>
                <a:cxnLst>
                  <a:cxn ang="0">
                    <a:pos x="0" y="0"/>
                  </a:cxn>
                  <a:cxn ang="0">
                    <a:pos x="4" y="10"/>
                  </a:cxn>
                  <a:cxn ang="0">
                    <a:pos x="8" y="0"/>
                  </a:cxn>
                </a:cxnLst>
                <a:rect l="0" t="0" r="r" b="b"/>
                <a:pathLst>
                  <a:path w="9" h="10">
                    <a:moveTo>
                      <a:pt x="0" y="0"/>
                    </a:moveTo>
                    <a:cubicBezTo>
                      <a:pt x="0" y="3"/>
                      <a:pt x="0" y="10"/>
                      <a:pt x="4" y="10"/>
                    </a:cubicBezTo>
                    <a:cubicBezTo>
                      <a:pt x="9" y="10"/>
                      <a:pt x="8" y="3"/>
                      <a:pt x="8" y="0"/>
                    </a:cubicBezTo>
                  </a:path>
                </a:pathLst>
              </a:custGeom>
              <a:noFill/>
              <a:ln w="15875" cap="flat">
                <a:solidFill>
                  <a:srgbClr val="B34371"/>
                </a:solidFill>
                <a:prstDash val="solid"/>
                <a:miter lim="800000"/>
                <a:headEnd/>
                <a:tailEnd/>
              </a:ln>
            </p:spPr>
            <p:txBody>
              <a:bodyPr/>
              <a:lstStyle/>
              <a:p>
                <a:endParaRPr lang="fr-FR"/>
              </a:p>
            </p:txBody>
          </p:sp>
          <p:sp>
            <p:nvSpPr>
              <p:cNvPr id="573" name="Freeform 172"/>
              <p:cNvSpPr>
                <a:spLocks/>
              </p:cNvSpPr>
              <p:nvPr/>
            </p:nvSpPr>
            <p:spPr bwMode="auto">
              <a:xfrm>
                <a:off x="2949" y="2858"/>
                <a:ext cx="17" cy="17"/>
              </a:xfrm>
              <a:custGeom>
                <a:avLst/>
                <a:gdLst/>
                <a:ahLst/>
                <a:cxnLst>
                  <a:cxn ang="0">
                    <a:pos x="6" y="0"/>
                  </a:cxn>
                  <a:cxn ang="0">
                    <a:pos x="0" y="0"/>
                  </a:cxn>
                </a:cxnLst>
                <a:rect l="0" t="0" r="r" b="b"/>
                <a:pathLst>
                  <a:path w="7" h="7">
                    <a:moveTo>
                      <a:pt x="6" y="0"/>
                    </a:moveTo>
                    <a:cubicBezTo>
                      <a:pt x="7" y="7"/>
                      <a:pt x="2" y="6"/>
                      <a:pt x="0" y="0"/>
                    </a:cubicBezTo>
                  </a:path>
                </a:pathLst>
              </a:custGeom>
              <a:noFill/>
              <a:ln w="15875" cap="flat">
                <a:solidFill>
                  <a:srgbClr val="B34371"/>
                </a:solidFill>
                <a:prstDash val="solid"/>
                <a:miter lim="800000"/>
                <a:headEnd/>
                <a:tailEnd/>
              </a:ln>
            </p:spPr>
            <p:txBody>
              <a:bodyPr/>
              <a:lstStyle/>
              <a:p>
                <a:endParaRPr lang="fr-FR"/>
              </a:p>
            </p:txBody>
          </p:sp>
          <p:sp>
            <p:nvSpPr>
              <p:cNvPr id="574" name="Freeform 173"/>
              <p:cNvSpPr>
                <a:spLocks/>
              </p:cNvSpPr>
              <p:nvPr/>
            </p:nvSpPr>
            <p:spPr bwMode="auto">
              <a:xfrm>
                <a:off x="2970" y="2827"/>
                <a:ext cx="3" cy="14"/>
              </a:xfrm>
              <a:custGeom>
                <a:avLst/>
                <a:gdLst/>
                <a:ahLst/>
                <a:cxnLst>
                  <a:cxn ang="0">
                    <a:pos x="1" y="0"/>
                  </a:cxn>
                  <a:cxn ang="0">
                    <a:pos x="0" y="6"/>
                  </a:cxn>
                </a:cxnLst>
                <a:rect l="0" t="0" r="r" b="b"/>
                <a:pathLst>
                  <a:path w="1" h="6">
                    <a:moveTo>
                      <a:pt x="1" y="0"/>
                    </a:moveTo>
                    <a:cubicBezTo>
                      <a:pt x="1" y="2"/>
                      <a:pt x="1" y="4"/>
                      <a:pt x="0" y="6"/>
                    </a:cubicBezTo>
                  </a:path>
                </a:pathLst>
              </a:custGeom>
              <a:noFill/>
              <a:ln w="15875" cap="flat">
                <a:solidFill>
                  <a:srgbClr val="B34371"/>
                </a:solidFill>
                <a:prstDash val="solid"/>
                <a:miter lim="800000"/>
                <a:headEnd/>
                <a:tailEnd/>
              </a:ln>
            </p:spPr>
            <p:txBody>
              <a:bodyPr/>
              <a:lstStyle/>
              <a:p>
                <a:endParaRPr lang="fr-FR"/>
              </a:p>
            </p:txBody>
          </p:sp>
          <p:sp>
            <p:nvSpPr>
              <p:cNvPr id="575" name="Freeform 174"/>
              <p:cNvSpPr>
                <a:spLocks/>
              </p:cNvSpPr>
              <p:nvPr/>
            </p:nvSpPr>
            <p:spPr bwMode="auto">
              <a:xfrm>
                <a:off x="2949" y="2885"/>
                <a:ext cx="14" cy="14"/>
              </a:xfrm>
              <a:custGeom>
                <a:avLst/>
                <a:gdLst/>
                <a:ahLst/>
                <a:cxnLst>
                  <a:cxn ang="0">
                    <a:pos x="5" y="0"/>
                  </a:cxn>
                  <a:cxn ang="0">
                    <a:pos x="5" y="6"/>
                  </a:cxn>
                  <a:cxn ang="0">
                    <a:pos x="1" y="2"/>
                  </a:cxn>
                </a:cxnLst>
                <a:rect l="0" t="0" r="r" b="b"/>
                <a:pathLst>
                  <a:path w="6" h="6">
                    <a:moveTo>
                      <a:pt x="5" y="0"/>
                    </a:moveTo>
                    <a:cubicBezTo>
                      <a:pt x="5" y="2"/>
                      <a:pt x="6" y="4"/>
                      <a:pt x="5" y="6"/>
                    </a:cubicBezTo>
                    <a:cubicBezTo>
                      <a:pt x="3" y="6"/>
                      <a:pt x="0" y="4"/>
                      <a:pt x="1" y="2"/>
                    </a:cubicBezTo>
                  </a:path>
                </a:pathLst>
              </a:custGeom>
              <a:noFill/>
              <a:ln w="15875" cap="flat">
                <a:solidFill>
                  <a:srgbClr val="B34371"/>
                </a:solidFill>
                <a:prstDash val="solid"/>
                <a:miter lim="800000"/>
                <a:headEnd/>
                <a:tailEnd/>
              </a:ln>
            </p:spPr>
            <p:txBody>
              <a:bodyPr/>
              <a:lstStyle/>
              <a:p>
                <a:endParaRPr lang="fr-FR"/>
              </a:p>
            </p:txBody>
          </p:sp>
          <p:sp>
            <p:nvSpPr>
              <p:cNvPr id="576" name="Freeform 175"/>
              <p:cNvSpPr>
                <a:spLocks/>
              </p:cNvSpPr>
              <p:nvPr/>
            </p:nvSpPr>
            <p:spPr bwMode="auto">
              <a:xfrm>
                <a:off x="2944" y="2918"/>
                <a:ext cx="22" cy="20"/>
              </a:xfrm>
              <a:custGeom>
                <a:avLst/>
                <a:gdLst/>
                <a:ahLst/>
                <a:cxnLst>
                  <a:cxn ang="0">
                    <a:pos x="5" y="0"/>
                  </a:cxn>
                  <a:cxn ang="0">
                    <a:pos x="1" y="0"/>
                  </a:cxn>
                </a:cxnLst>
                <a:rect l="0" t="0" r="r" b="b"/>
                <a:pathLst>
                  <a:path w="9" h="8">
                    <a:moveTo>
                      <a:pt x="5" y="0"/>
                    </a:moveTo>
                    <a:cubicBezTo>
                      <a:pt x="9" y="7"/>
                      <a:pt x="0" y="8"/>
                      <a:pt x="1" y="0"/>
                    </a:cubicBezTo>
                  </a:path>
                </a:pathLst>
              </a:custGeom>
              <a:noFill/>
              <a:ln w="15875" cap="flat">
                <a:solidFill>
                  <a:srgbClr val="B34371"/>
                </a:solidFill>
                <a:prstDash val="solid"/>
                <a:miter lim="800000"/>
                <a:headEnd/>
                <a:tailEnd/>
              </a:ln>
            </p:spPr>
            <p:txBody>
              <a:bodyPr/>
              <a:lstStyle/>
              <a:p>
                <a:endParaRPr lang="fr-FR"/>
              </a:p>
            </p:txBody>
          </p:sp>
          <p:sp>
            <p:nvSpPr>
              <p:cNvPr id="577" name="Freeform 176"/>
              <p:cNvSpPr>
                <a:spLocks/>
              </p:cNvSpPr>
              <p:nvPr/>
            </p:nvSpPr>
            <p:spPr bwMode="auto">
              <a:xfrm>
                <a:off x="2975" y="2899"/>
                <a:ext cx="17" cy="19"/>
              </a:xfrm>
              <a:custGeom>
                <a:avLst/>
                <a:gdLst/>
                <a:ahLst/>
                <a:cxnLst>
                  <a:cxn ang="0">
                    <a:pos x="5" y="8"/>
                  </a:cxn>
                  <a:cxn ang="0">
                    <a:pos x="3" y="0"/>
                  </a:cxn>
                  <a:cxn ang="0">
                    <a:pos x="0" y="7"/>
                  </a:cxn>
                </a:cxnLst>
                <a:rect l="0" t="0" r="r" b="b"/>
                <a:pathLst>
                  <a:path w="7" h="8">
                    <a:moveTo>
                      <a:pt x="5" y="8"/>
                    </a:moveTo>
                    <a:cubicBezTo>
                      <a:pt x="7" y="6"/>
                      <a:pt x="5" y="2"/>
                      <a:pt x="3" y="0"/>
                    </a:cubicBezTo>
                    <a:cubicBezTo>
                      <a:pt x="1" y="1"/>
                      <a:pt x="1" y="4"/>
                      <a:pt x="0" y="7"/>
                    </a:cubicBezTo>
                  </a:path>
                </a:pathLst>
              </a:custGeom>
              <a:noFill/>
              <a:ln w="15875" cap="flat">
                <a:solidFill>
                  <a:srgbClr val="B34371"/>
                </a:solidFill>
                <a:prstDash val="solid"/>
                <a:miter lim="800000"/>
                <a:headEnd/>
                <a:tailEnd/>
              </a:ln>
            </p:spPr>
            <p:txBody>
              <a:bodyPr/>
              <a:lstStyle/>
              <a:p>
                <a:endParaRPr lang="fr-FR"/>
              </a:p>
            </p:txBody>
          </p:sp>
          <p:sp>
            <p:nvSpPr>
              <p:cNvPr id="578" name="Freeform 177"/>
              <p:cNvSpPr>
                <a:spLocks/>
              </p:cNvSpPr>
              <p:nvPr/>
            </p:nvSpPr>
            <p:spPr bwMode="auto">
              <a:xfrm>
                <a:off x="2949" y="2950"/>
                <a:ext cx="12" cy="19"/>
              </a:xfrm>
              <a:custGeom>
                <a:avLst/>
                <a:gdLst/>
                <a:ahLst/>
                <a:cxnLst>
                  <a:cxn ang="0">
                    <a:pos x="5" y="0"/>
                  </a:cxn>
                  <a:cxn ang="0">
                    <a:pos x="1" y="0"/>
                  </a:cxn>
                </a:cxnLst>
                <a:rect l="0" t="0" r="r" b="b"/>
                <a:pathLst>
                  <a:path w="5" h="8">
                    <a:moveTo>
                      <a:pt x="5" y="0"/>
                    </a:moveTo>
                    <a:cubicBezTo>
                      <a:pt x="5" y="8"/>
                      <a:pt x="0" y="6"/>
                      <a:pt x="1" y="0"/>
                    </a:cubicBezTo>
                  </a:path>
                </a:pathLst>
              </a:custGeom>
              <a:noFill/>
              <a:ln w="15875" cap="flat">
                <a:solidFill>
                  <a:srgbClr val="B34371"/>
                </a:solidFill>
                <a:prstDash val="solid"/>
                <a:miter lim="800000"/>
                <a:headEnd/>
                <a:tailEnd/>
              </a:ln>
            </p:spPr>
            <p:txBody>
              <a:bodyPr/>
              <a:lstStyle/>
              <a:p>
                <a:endParaRPr lang="fr-FR"/>
              </a:p>
            </p:txBody>
          </p:sp>
          <p:sp>
            <p:nvSpPr>
              <p:cNvPr id="579" name="Freeform 178"/>
              <p:cNvSpPr>
                <a:spLocks/>
              </p:cNvSpPr>
              <p:nvPr/>
            </p:nvSpPr>
            <p:spPr bwMode="auto">
              <a:xfrm>
                <a:off x="2932" y="3020"/>
                <a:ext cx="17" cy="17"/>
              </a:xfrm>
              <a:custGeom>
                <a:avLst/>
                <a:gdLst/>
                <a:ahLst/>
                <a:cxnLst>
                  <a:cxn ang="0">
                    <a:pos x="4" y="0"/>
                  </a:cxn>
                  <a:cxn ang="0">
                    <a:pos x="0" y="1"/>
                  </a:cxn>
                </a:cxnLst>
                <a:rect l="0" t="0" r="r" b="b"/>
                <a:pathLst>
                  <a:path w="7" h="7">
                    <a:moveTo>
                      <a:pt x="4" y="0"/>
                    </a:moveTo>
                    <a:cubicBezTo>
                      <a:pt x="7" y="6"/>
                      <a:pt x="0" y="7"/>
                      <a:pt x="0" y="1"/>
                    </a:cubicBezTo>
                  </a:path>
                </a:pathLst>
              </a:custGeom>
              <a:noFill/>
              <a:ln w="15875" cap="flat">
                <a:solidFill>
                  <a:srgbClr val="B34371"/>
                </a:solidFill>
                <a:prstDash val="solid"/>
                <a:miter lim="800000"/>
                <a:headEnd/>
                <a:tailEnd/>
              </a:ln>
            </p:spPr>
            <p:txBody>
              <a:bodyPr/>
              <a:lstStyle/>
              <a:p>
                <a:endParaRPr lang="fr-FR"/>
              </a:p>
            </p:txBody>
          </p:sp>
          <p:sp>
            <p:nvSpPr>
              <p:cNvPr id="580" name="Freeform 179"/>
              <p:cNvSpPr>
                <a:spLocks/>
              </p:cNvSpPr>
              <p:nvPr/>
            </p:nvSpPr>
            <p:spPr bwMode="auto">
              <a:xfrm>
                <a:off x="2862" y="3020"/>
                <a:ext cx="12" cy="17"/>
              </a:xfrm>
              <a:custGeom>
                <a:avLst/>
                <a:gdLst/>
                <a:ahLst/>
                <a:cxnLst>
                  <a:cxn ang="0">
                    <a:pos x="0" y="1"/>
                  </a:cxn>
                  <a:cxn ang="0">
                    <a:pos x="3" y="7"/>
                  </a:cxn>
                  <a:cxn ang="0">
                    <a:pos x="4" y="0"/>
                  </a:cxn>
                </a:cxnLst>
                <a:rect l="0" t="0" r="r" b="b"/>
                <a:pathLst>
                  <a:path w="5" h="7">
                    <a:moveTo>
                      <a:pt x="0" y="1"/>
                    </a:moveTo>
                    <a:cubicBezTo>
                      <a:pt x="0" y="3"/>
                      <a:pt x="0" y="7"/>
                      <a:pt x="3" y="7"/>
                    </a:cubicBezTo>
                    <a:cubicBezTo>
                      <a:pt x="5" y="6"/>
                      <a:pt x="4" y="2"/>
                      <a:pt x="4" y="0"/>
                    </a:cubicBezTo>
                  </a:path>
                </a:pathLst>
              </a:custGeom>
              <a:noFill/>
              <a:ln w="15875" cap="flat">
                <a:solidFill>
                  <a:srgbClr val="B34371"/>
                </a:solidFill>
                <a:prstDash val="solid"/>
                <a:miter lim="800000"/>
                <a:headEnd/>
                <a:tailEnd/>
              </a:ln>
            </p:spPr>
            <p:txBody>
              <a:bodyPr/>
              <a:lstStyle/>
              <a:p>
                <a:endParaRPr lang="fr-FR"/>
              </a:p>
            </p:txBody>
          </p:sp>
          <p:sp>
            <p:nvSpPr>
              <p:cNvPr id="581" name="Freeform 180"/>
              <p:cNvSpPr>
                <a:spLocks/>
              </p:cNvSpPr>
              <p:nvPr/>
            </p:nvSpPr>
            <p:spPr bwMode="auto">
              <a:xfrm>
                <a:off x="2814" y="3000"/>
                <a:ext cx="31" cy="32"/>
              </a:xfrm>
              <a:custGeom>
                <a:avLst/>
                <a:gdLst/>
                <a:ahLst/>
                <a:cxnLst>
                  <a:cxn ang="0">
                    <a:pos x="1" y="8"/>
                  </a:cxn>
                  <a:cxn ang="0">
                    <a:pos x="2" y="2"/>
                  </a:cxn>
                  <a:cxn ang="0">
                    <a:pos x="5" y="8"/>
                  </a:cxn>
                  <a:cxn ang="0">
                    <a:pos x="11" y="10"/>
                  </a:cxn>
                  <a:cxn ang="0">
                    <a:pos x="13" y="2"/>
                  </a:cxn>
                </a:cxnLst>
                <a:rect l="0" t="0" r="r" b="b"/>
                <a:pathLst>
                  <a:path w="13" h="13">
                    <a:moveTo>
                      <a:pt x="1" y="8"/>
                    </a:moveTo>
                    <a:cubicBezTo>
                      <a:pt x="1" y="7"/>
                      <a:pt x="0" y="2"/>
                      <a:pt x="2" y="2"/>
                    </a:cubicBezTo>
                    <a:cubicBezTo>
                      <a:pt x="5" y="0"/>
                      <a:pt x="4" y="7"/>
                      <a:pt x="5" y="8"/>
                    </a:cubicBezTo>
                    <a:cubicBezTo>
                      <a:pt x="6" y="11"/>
                      <a:pt x="8" y="13"/>
                      <a:pt x="11" y="10"/>
                    </a:cubicBezTo>
                    <a:cubicBezTo>
                      <a:pt x="12" y="7"/>
                      <a:pt x="11" y="4"/>
                      <a:pt x="13" y="2"/>
                    </a:cubicBezTo>
                  </a:path>
                </a:pathLst>
              </a:custGeom>
              <a:noFill/>
              <a:ln w="15875" cap="flat">
                <a:solidFill>
                  <a:srgbClr val="B34371"/>
                </a:solidFill>
                <a:prstDash val="solid"/>
                <a:miter lim="800000"/>
                <a:headEnd/>
                <a:tailEnd/>
              </a:ln>
            </p:spPr>
            <p:txBody>
              <a:bodyPr/>
              <a:lstStyle/>
              <a:p>
                <a:endParaRPr lang="fr-FR"/>
              </a:p>
            </p:txBody>
          </p:sp>
          <p:sp>
            <p:nvSpPr>
              <p:cNvPr id="582" name="Freeform 181"/>
              <p:cNvSpPr>
                <a:spLocks/>
              </p:cNvSpPr>
              <p:nvPr/>
            </p:nvSpPr>
            <p:spPr bwMode="auto">
              <a:xfrm>
                <a:off x="2814" y="3037"/>
                <a:ext cx="17" cy="24"/>
              </a:xfrm>
              <a:custGeom>
                <a:avLst/>
                <a:gdLst/>
                <a:ahLst/>
                <a:cxnLst>
                  <a:cxn ang="0">
                    <a:pos x="0" y="10"/>
                  </a:cxn>
                  <a:cxn ang="0">
                    <a:pos x="2" y="2"/>
                  </a:cxn>
                  <a:cxn ang="0">
                    <a:pos x="7" y="7"/>
                  </a:cxn>
                </a:cxnLst>
                <a:rect l="0" t="0" r="r" b="b"/>
                <a:pathLst>
                  <a:path w="7" h="10">
                    <a:moveTo>
                      <a:pt x="0" y="10"/>
                    </a:moveTo>
                    <a:cubicBezTo>
                      <a:pt x="1" y="8"/>
                      <a:pt x="0" y="3"/>
                      <a:pt x="2" y="2"/>
                    </a:cubicBezTo>
                    <a:cubicBezTo>
                      <a:pt x="6" y="0"/>
                      <a:pt x="7" y="5"/>
                      <a:pt x="7" y="7"/>
                    </a:cubicBezTo>
                  </a:path>
                </a:pathLst>
              </a:custGeom>
              <a:noFill/>
              <a:ln w="15875" cap="flat">
                <a:solidFill>
                  <a:srgbClr val="B34371"/>
                </a:solidFill>
                <a:prstDash val="solid"/>
                <a:miter lim="800000"/>
                <a:headEnd/>
                <a:tailEnd/>
              </a:ln>
            </p:spPr>
            <p:txBody>
              <a:bodyPr/>
              <a:lstStyle/>
              <a:p>
                <a:endParaRPr lang="fr-FR"/>
              </a:p>
            </p:txBody>
          </p:sp>
          <p:sp>
            <p:nvSpPr>
              <p:cNvPr id="583" name="Freeform 182"/>
              <p:cNvSpPr>
                <a:spLocks/>
              </p:cNvSpPr>
              <p:nvPr/>
            </p:nvSpPr>
            <p:spPr bwMode="auto">
              <a:xfrm>
                <a:off x="2847" y="3056"/>
                <a:ext cx="10" cy="12"/>
              </a:xfrm>
              <a:custGeom>
                <a:avLst/>
                <a:gdLst/>
                <a:ahLst/>
                <a:cxnLst>
                  <a:cxn ang="0">
                    <a:pos x="0" y="0"/>
                  </a:cxn>
                  <a:cxn ang="0">
                    <a:pos x="1" y="5"/>
                  </a:cxn>
                  <a:cxn ang="0">
                    <a:pos x="3" y="0"/>
                  </a:cxn>
                </a:cxnLst>
                <a:rect l="0" t="0" r="r" b="b"/>
                <a:pathLst>
                  <a:path w="4" h="5">
                    <a:moveTo>
                      <a:pt x="0" y="0"/>
                    </a:moveTo>
                    <a:cubicBezTo>
                      <a:pt x="0" y="2"/>
                      <a:pt x="0" y="4"/>
                      <a:pt x="1" y="5"/>
                    </a:cubicBezTo>
                    <a:cubicBezTo>
                      <a:pt x="3" y="5"/>
                      <a:pt x="4" y="2"/>
                      <a:pt x="3" y="0"/>
                    </a:cubicBezTo>
                  </a:path>
                </a:pathLst>
              </a:custGeom>
              <a:noFill/>
              <a:ln w="15875" cap="flat">
                <a:solidFill>
                  <a:srgbClr val="B34371"/>
                </a:solidFill>
                <a:prstDash val="solid"/>
                <a:miter lim="800000"/>
                <a:headEnd/>
                <a:tailEnd/>
              </a:ln>
            </p:spPr>
            <p:txBody>
              <a:bodyPr/>
              <a:lstStyle/>
              <a:p>
                <a:endParaRPr lang="fr-FR"/>
              </a:p>
            </p:txBody>
          </p:sp>
          <p:sp>
            <p:nvSpPr>
              <p:cNvPr id="584" name="Freeform 183"/>
              <p:cNvSpPr>
                <a:spLocks/>
              </p:cNvSpPr>
              <p:nvPr/>
            </p:nvSpPr>
            <p:spPr bwMode="auto">
              <a:xfrm>
                <a:off x="2903" y="3056"/>
                <a:ext cx="5" cy="12"/>
              </a:xfrm>
              <a:custGeom>
                <a:avLst/>
                <a:gdLst/>
                <a:ahLst/>
                <a:cxnLst>
                  <a:cxn ang="0">
                    <a:pos x="2" y="0"/>
                  </a:cxn>
                  <a:cxn ang="0">
                    <a:pos x="1" y="5"/>
                  </a:cxn>
                </a:cxnLst>
                <a:rect l="0" t="0" r="r" b="b"/>
                <a:pathLst>
                  <a:path w="2" h="5">
                    <a:moveTo>
                      <a:pt x="2" y="0"/>
                    </a:moveTo>
                    <a:cubicBezTo>
                      <a:pt x="1" y="2"/>
                      <a:pt x="0" y="4"/>
                      <a:pt x="1" y="5"/>
                    </a:cubicBezTo>
                  </a:path>
                </a:pathLst>
              </a:custGeom>
              <a:noFill/>
              <a:ln w="15875" cap="flat">
                <a:solidFill>
                  <a:srgbClr val="B34371"/>
                </a:solidFill>
                <a:prstDash val="solid"/>
                <a:miter lim="800000"/>
                <a:headEnd/>
                <a:tailEnd/>
              </a:ln>
            </p:spPr>
            <p:txBody>
              <a:bodyPr/>
              <a:lstStyle/>
              <a:p>
                <a:endParaRPr lang="fr-FR"/>
              </a:p>
            </p:txBody>
          </p:sp>
          <p:sp>
            <p:nvSpPr>
              <p:cNvPr id="585" name="Freeform 184"/>
              <p:cNvSpPr>
                <a:spLocks/>
              </p:cNvSpPr>
              <p:nvPr/>
            </p:nvSpPr>
            <p:spPr bwMode="auto">
              <a:xfrm>
                <a:off x="2828" y="3090"/>
                <a:ext cx="15" cy="21"/>
              </a:xfrm>
              <a:custGeom>
                <a:avLst/>
                <a:gdLst/>
                <a:ahLst/>
                <a:cxnLst>
                  <a:cxn ang="0">
                    <a:pos x="0" y="0"/>
                  </a:cxn>
                  <a:cxn ang="0">
                    <a:pos x="2" y="8"/>
                  </a:cxn>
                  <a:cxn ang="0">
                    <a:pos x="6" y="1"/>
                  </a:cxn>
                </a:cxnLst>
                <a:rect l="0" t="0" r="r" b="b"/>
                <a:pathLst>
                  <a:path w="6" h="9">
                    <a:moveTo>
                      <a:pt x="0" y="0"/>
                    </a:moveTo>
                    <a:cubicBezTo>
                      <a:pt x="0" y="2"/>
                      <a:pt x="0" y="7"/>
                      <a:pt x="2" y="8"/>
                    </a:cubicBezTo>
                    <a:cubicBezTo>
                      <a:pt x="5" y="9"/>
                      <a:pt x="6" y="4"/>
                      <a:pt x="6" y="1"/>
                    </a:cubicBezTo>
                  </a:path>
                </a:pathLst>
              </a:custGeom>
              <a:noFill/>
              <a:ln w="15875" cap="flat">
                <a:solidFill>
                  <a:srgbClr val="B34371"/>
                </a:solidFill>
                <a:prstDash val="solid"/>
                <a:miter lim="800000"/>
                <a:headEnd/>
                <a:tailEnd/>
              </a:ln>
            </p:spPr>
            <p:txBody>
              <a:bodyPr/>
              <a:lstStyle/>
              <a:p>
                <a:endParaRPr lang="fr-FR"/>
              </a:p>
            </p:txBody>
          </p:sp>
          <p:sp>
            <p:nvSpPr>
              <p:cNvPr id="586" name="Freeform 185"/>
              <p:cNvSpPr>
                <a:spLocks/>
              </p:cNvSpPr>
              <p:nvPr/>
            </p:nvSpPr>
            <p:spPr bwMode="auto">
              <a:xfrm>
                <a:off x="2925" y="3090"/>
                <a:ext cx="1" cy="7"/>
              </a:xfrm>
              <a:custGeom>
                <a:avLst/>
                <a:gdLst/>
                <a:ahLst/>
                <a:cxnLst>
                  <a:cxn ang="0">
                    <a:pos x="0" y="0"/>
                  </a:cxn>
                  <a:cxn ang="0">
                    <a:pos x="0" y="3"/>
                  </a:cxn>
                </a:cxnLst>
                <a:rect l="0" t="0" r="r" b="b"/>
                <a:pathLst>
                  <a:path h="3">
                    <a:moveTo>
                      <a:pt x="0" y="0"/>
                    </a:moveTo>
                    <a:cubicBezTo>
                      <a:pt x="0" y="1"/>
                      <a:pt x="0" y="2"/>
                      <a:pt x="0" y="3"/>
                    </a:cubicBezTo>
                  </a:path>
                </a:pathLst>
              </a:custGeom>
              <a:noFill/>
              <a:ln w="15875" cap="flat">
                <a:solidFill>
                  <a:srgbClr val="B34371"/>
                </a:solidFill>
                <a:prstDash val="solid"/>
                <a:miter lim="800000"/>
                <a:headEnd/>
                <a:tailEnd/>
              </a:ln>
            </p:spPr>
            <p:txBody>
              <a:bodyPr/>
              <a:lstStyle/>
              <a:p>
                <a:endParaRPr lang="fr-FR"/>
              </a:p>
            </p:txBody>
          </p:sp>
          <p:sp>
            <p:nvSpPr>
              <p:cNvPr id="587" name="Freeform 186"/>
              <p:cNvSpPr>
                <a:spLocks/>
              </p:cNvSpPr>
              <p:nvPr/>
            </p:nvSpPr>
            <p:spPr bwMode="auto">
              <a:xfrm>
                <a:off x="2876" y="3160"/>
                <a:ext cx="22" cy="16"/>
              </a:xfrm>
              <a:custGeom>
                <a:avLst/>
                <a:gdLst/>
                <a:ahLst/>
                <a:cxnLst>
                  <a:cxn ang="0">
                    <a:pos x="1" y="1"/>
                  </a:cxn>
                  <a:cxn ang="0">
                    <a:pos x="4" y="7"/>
                  </a:cxn>
                  <a:cxn ang="0">
                    <a:pos x="7" y="0"/>
                  </a:cxn>
                </a:cxnLst>
                <a:rect l="0" t="0" r="r" b="b"/>
                <a:pathLst>
                  <a:path w="9" h="7">
                    <a:moveTo>
                      <a:pt x="1" y="1"/>
                    </a:moveTo>
                    <a:cubicBezTo>
                      <a:pt x="0" y="4"/>
                      <a:pt x="1" y="7"/>
                      <a:pt x="4" y="7"/>
                    </a:cubicBezTo>
                    <a:cubicBezTo>
                      <a:pt x="9" y="7"/>
                      <a:pt x="8" y="3"/>
                      <a:pt x="7" y="0"/>
                    </a:cubicBezTo>
                  </a:path>
                </a:pathLst>
              </a:custGeom>
              <a:noFill/>
              <a:ln w="15875" cap="flat">
                <a:solidFill>
                  <a:srgbClr val="B34371"/>
                </a:solidFill>
                <a:prstDash val="solid"/>
                <a:miter lim="800000"/>
                <a:headEnd/>
                <a:tailEnd/>
              </a:ln>
            </p:spPr>
            <p:txBody>
              <a:bodyPr/>
              <a:lstStyle/>
              <a:p>
                <a:endParaRPr lang="fr-FR"/>
              </a:p>
            </p:txBody>
          </p:sp>
          <p:sp>
            <p:nvSpPr>
              <p:cNvPr id="588" name="Freeform 187"/>
              <p:cNvSpPr>
                <a:spLocks/>
              </p:cNvSpPr>
              <p:nvPr/>
            </p:nvSpPr>
            <p:spPr bwMode="auto">
              <a:xfrm>
                <a:off x="2941" y="3162"/>
                <a:ext cx="3" cy="7"/>
              </a:xfrm>
              <a:custGeom>
                <a:avLst/>
                <a:gdLst/>
                <a:ahLst/>
                <a:cxnLst>
                  <a:cxn ang="0">
                    <a:pos x="1" y="0"/>
                  </a:cxn>
                  <a:cxn ang="0">
                    <a:pos x="1" y="3"/>
                  </a:cxn>
                </a:cxnLst>
                <a:rect l="0" t="0" r="r" b="b"/>
                <a:pathLst>
                  <a:path w="1" h="3">
                    <a:moveTo>
                      <a:pt x="1" y="0"/>
                    </a:moveTo>
                    <a:cubicBezTo>
                      <a:pt x="0" y="1"/>
                      <a:pt x="0" y="2"/>
                      <a:pt x="1" y="3"/>
                    </a:cubicBezTo>
                  </a:path>
                </a:pathLst>
              </a:custGeom>
              <a:noFill/>
              <a:ln w="15875" cap="flat">
                <a:solidFill>
                  <a:srgbClr val="B34371"/>
                </a:solidFill>
                <a:prstDash val="solid"/>
                <a:miter lim="800000"/>
                <a:headEnd/>
                <a:tailEnd/>
              </a:ln>
            </p:spPr>
            <p:txBody>
              <a:bodyPr/>
              <a:lstStyle/>
              <a:p>
                <a:endParaRPr lang="fr-FR"/>
              </a:p>
            </p:txBody>
          </p:sp>
          <p:sp>
            <p:nvSpPr>
              <p:cNvPr id="589" name="Freeform 188"/>
              <p:cNvSpPr>
                <a:spLocks/>
              </p:cNvSpPr>
              <p:nvPr/>
            </p:nvSpPr>
            <p:spPr bwMode="auto">
              <a:xfrm>
                <a:off x="2893" y="3198"/>
                <a:ext cx="3" cy="10"/>
              </a:xfrm>
              <a:custGeom>
                <a:avLst/>
                <a:gdLst/>
                <a:ahLst/>
                <a:cxnLst>
                  <a:cxn ang="0">
                    <a:pos x="0" y="0"/>
                  </a:cxn>
                  <a:cxn ang="0">
                    <a:pos x="1" y="4"/>
                  </a:cxn>
                </a:cxnLst>
                <a:rect l="0" t="0" r="r" b="b"/>
                <a:pathLst>
                  <a:path w="1" h="4">
                    <a:moveTo>
                      <a:pt x="0" y="0"/>
                    </a:moveTo>
                    <a:cubicBezTo>
                      <a:pt x="1" y="2"/>
                      <a:pt x="1" y="3"/>
                      <a:pt x="1" y="4"/>
                    </a:cubicBezTo>
                  </a:path>
                </a:pathLst>
              </a:custGeom>
              <a:noFill/>
              <a:ln w="15875" cap="flat">
                <a:solidFill>
                  <a:srgbClr val="B34371"/>
                </a:solidFill>
                <a:prstDash val="solid"/>
                <a:miter lim="800000"/>
                <a:headEnd/>
                <a:tailEnd/>
              </a:ln>
            </p:spPr>
            <p:txBody>
              <a:bodyPr/>
              <a:lstStyle/>
              <a:p>
                <a:endParaRPr lang="fr-FR"/>
              </a:p>
            </p:txBody>
          </p:sp>
          <p:sp>
            <p:nvSpPr>
              <p:cNvPr id="590" name="Freeform 189"/>
              <p:cNvSpPr>
                <a:spLocks/>
              </p:cNvSpPr>
              <p:nvPr/>
            </p:nvSpPr>
            <p:spPr bwMode="auto">
              <a:xfrm>
                <a:off x="2823" y="3181"/>
                <a:ext cx="51" cy="32"/>
              </a:xfrm>
              <a:custGeom>
                <a:avLst/>
                <a:gdLst/>
                <a:ahLst/>
                <a:cxnLst>
                  <a:cxn ang="0">
                    <a:pos x="0" y="8"/>
                  </a:cxn>
                  <a:cxn ang="0">
                    <a:pos x="3" y="3"/>
                  </a:cxn>
                  <a:cxn ang="0">
                    <a:pos x="11" y="8"/>
                  </a:cxn>
                  <a:cxn ang="0">
                    <a:pos x="15" y="0"/>
                  </a:cxn>
                  <a:cxn ang="0">
                    <a:pos x="21" y="9"/>
                  </a:cxn>
                </a:cxnLst>
                <a:rect l="0" t="0" r="r" b="b"/>
                <a:pathLst>
                  <a:path w="21" h="13">
                    <a:moveTo>
                      <a:pt x="0" y="8"/>
                    </a:moveTo>
                    <a:cubicBezTo>
                      <a:pt x="0" y="6"/>
                      <a:pt x="0" y="1"/>
                      <a:pt x="3" y="3"/>
                    </a:cubicBezTo>
                    <a:cubicBezTo>
                      <a:pt x="6" y="4"/>
                      <a:pt x="6" y="13"/>
                      <a:pt x="11" y="8"/>
                    </a:cubicBezTo>
                    <a:cubicBezTo>
                      <a:pt x="13" y="6"/>
                      <a:pt x="11" y="0"/>
                      <a:pt x="15" y="0"/>
                    </a:cubicBezTo>
                    <a:cubicBezTo>
                      <a:pt x="18" y="0"/>
                      <a:pt x="20" y="7"/>
                      <a:pt x="21" y="9"/>
                    </a:cubicBezTo>
                  </a:path>
                </a:pathLst>
              </a:custGeom>
              <a:noFill/>
              <a:ln w="15875" cap="flat">
                <a:solidFill>
                  <a:srgbClr val="B34371"/>
                </a:solidFill>
                <a:prstDash val="solid"/>
                <a:miter lim="800000"/>
                <a:headEnd/>
                <a:tailEnd/>
              </a:ln>
            </p:spPr>
            <p:txBody>
              <a:bodyPr/>
              <a:lstStyle/>
              <a:p>
                <a:endParaRPr lang="fr-FR"/>
              </a:p>
            </p:txBody>
          </p:sp>
          <p:sp>
            <p:nvSpPr>
              <p:cNvPr id="591" name="Freeform 190"/>
              <p:cNvSpPr>
                <a:spLocks/>
              </p:cNvSpPr>
              <p:nvPr/>
            </p:nvSpPr>
            <p:spPr bwMode="auto">
              <a:xfrm>
                <a:off x="2823" y="3210"/>
                <a:ext cx="39" cy="34"/>
              </a:xfrm>
              <a:custGeom>
                <a:avLst/>
                <a:gdLst/>
                <a:ahLst/>
                <a:cxnLst>
                  <a:cxn ang="0">
                    <a:pos x="0" y="13"/>
                  </a:cxn>
                  <a:cxn ang="0">
                    <a:pos x="1" y="4"/>
                  </a:cxn>
                  <a:cxn ang="0">
                    <a:pos x="7" y="8"/>
                  </a:cxn>
                  <a:cxn ang="0">
                    <a:pos x="14" y="11"/>
                  </a:cxn>
                  <a:cxn ang="0">
                    <a:pos x="15" y="1"/>
                  </a:cxn>
                </a:cxnLst>
                <a:rect l="0" t="0" r="r" b="b"/>
                <a:pathLst>
                  <a:path w="16" h="14">
                    <a:moveTo>
                      <a:pt x="0" y="13"/>
                    </a:moveTo>
                    <a:cubicBezTo>
                      <a:pt x="1" y="10"/>
                      <a:pt x="0" y="5"/>
                      <a:pt x="1" y="4"/>
                    </a:cubicBezTo>
                    <a:cubicBezTo>
                      <a:pt x="4" y="0"/>
                      <a:pt x="5" y="5"/>
                      <a:pt x="7" y="8"/>
                    </a:cubicBezTo>
                    <a:cubicBezTo>
                      <a:pt x="8" y="10"/>
                      <a:pt x="11" y="14"/>
                      <a:pt x="14" y="11"/>
                    </a:cubicBezTo>
                    <a:cubicBezTo>
                      <a:pt x="16" y="9"/>
                      <a:pt x="15" y="4"/>
                      <a:pt x="15" y="1"/>
                    </a:cubicBezTo>
                  </a:path>
                </a:pathLst>
              </a:custGeom>
              <a:noFill/>
              <a:ln w="15875" cap="flat">
                <a:solidFill>
                  <a:srgbClr val="B34371"/>
                </a:solidFill>
                <a:prstDash val="solid"/>
                <a:miter lim="800000"/>
                <a:headEnd/>
                <a:tailEnd/>
              </a:ln>
            </p:spPr>
            <p:txBody>
              <a:bodyPr/>
              <a:lstStyle/>
              <a:p>
                <a:endParaRPr lang="fr-FR"/>
              </a:p>
            </p:txBody>
          </p:sp>
          <p:sp>
            <p:nvSpPr>
              <p:cNvPr id="592" name="Freeform 191"/>
              <p:cNvSpPr>
                <a:spLocks/>
              </p:cNvSpPr>
              <p:nvPr/>
            </p:nvSpPr>
            <p:spPr bwMode="auto">
              <a:xfrm>
                <a:off x="2826" y="3249"/>
                <a:ext cx="48" cy="26"/>
              </a:xfrm>
              <a:custGeom>
                <a:avLst/>
                <a:gdLst/>
                <a:ahLst/>
                <a:cxnLst>
                  <a:cxn ang="0">
                    <a:pos x="0" y="0"/>
                  </a:cxn>
                  <a:cxn ang="0">
                    <a:pos x="4" y="11"/>
                  </a:cxn>
                  <a:cxn ang="0">
                    <a:pos x="8" y="1"/>
                  </a:cxn>
                  <a:cxn ang="0">
                    <a:pos x="14" y="10"/>
                  </a:cxn>
                  <a:cxn ang="0">
                    <a:pos x="20" y="0"/>
                  </a:cxn>
                </a:cxnLst>
                <a:rect l="0" t="0" r="r" b="b"/>
                <a:pathLst>
                  <a:path w="20" h="11">
                    <a:moveTo>
                      <a:pt x="0" y="0"/>
                    </a:moveTo>
                    <a:cubicBezTo>
                      <a:pt x="0" y="3"/>
                      <a:pt x="0" y="11"/>
                      <a:pt x="4" y="11"/>
                    </a:cubicBezTo>
                    <a:cubicBezTo>
                      <a:pt x="8" y="11"/>
                      <a:pt x="8" y="3"/>
                      <a:pt x="8" y="1"/>
                    </a:cubicBezTo>
                    <a:cubicBezTo>
                      <a:pt x="11" y="3"/>
                      <a:pt x="10" y="10"/>
                      <a:pt x="14" y="10"/>
                    </a:cubicBezTo>
                    <a:cubicBezTo>
                      <a:pt x="19" y="11"/>
                      <a:pt x="20" y="4"/>
                      <a:pt x="20" y="0"/>
                    </a:cubicBezTo>
                  </a:path>
                </a:pathLst>
              </a:custGeom>
              <a:noFill/>
              <a:ln w="15875" cap="flat">
                <a:solidFill>
                  <a:srgbClr val="B34371"/>
                </a:solidFill>
                <a:prstDash val="solid"/>
                <a:miter lim="800000"/>
                <a:headEnd/>
                <a:tailEnd/>
              </a:ln>
            </p:spPr>
            <p:txBody>
              <a:bodyPr/>
              <a:lstStyle/>
              <a:p>
                <a:endParaRPr lang="fr-FR"/>
              </a:p>
            </p:txBody>
          </p:sp>
          <p:sp>
            <p:nvSpPr>
              <p:cNvPr id="593" name="Freeform 192"/>
              <p:cNvSpPr>
                <a:spLocks/>
              </p:cNvSpPr>
              <p:nvPr/>
            </p:nvSpPr>
            <p:spPr bwMode="auto">
              <a:xfrm>
                <a:off x="2826" y="3273"/>
                <a:ext cx="65" cy="38"/>
              </a:xfrm>
              <a:custGeom>
                <a:avLst/>
                <a:gdLst/>
                <a:ahLst/>
                <a:cxnLst>
                  <a:cxn ang="0">
                    <a:pos x="0" y="6"/>
                  </a:cxn>
                  <a:cxn ang="0">
                    <a:pos x="5" y="16"/>
                  </a:cxn>
                  <a:cxn ang="0">
                    <a:pos x="9" y="6"/>
                  </a:cxn>
                  <a:cxn ang="0">
                    <a:pos x="19" y="14"/>
                  </a:cxn>
                  <a:cxn ang="0">
                    <a:pos x="24" y="0"/>
                  </a:cxn>
                </a:cxnLst>
                <a:rect l="0" t="0" r="r" b="b"/>
                <a:pathLst>
                  <a:path w="27" h="16">
                    <a:moveTo>
                      <a:pt x="0" y="6"/>
                    </a:moveTo>
                    <a:cubicBezTo>
                      <a:pt x="1" y="9"/>
                      <a:pt x="1" y="16"/>
                      <a:pt x="5" y="16"/>
                    </a:cubicBezTo>
                    <a:cubicBezTo>
                      <a:pt x="9" y="16"/>
                      <a:pt x="9" y="9"/>
                      <a:pt x="9" y="6"/>
                    </a:cubicBezTo>
                    <a:cubicBezTo>
                      <a:pt x="12" y="10"/>
                      <a:pt x="13" y="16"/>
                      <a:pt x="19" y="14"/>
                    </a:cubicBezTo>
                    <a:cubicBezTo>
                      <a:pt x="23" y="12"/>
                      <a:pt x="27" y="1"/>
                      <a:pt x="24" y="0"/>
                    </a:cubicBezTo>
                  </a:path>
                </a:pathLst>
              </a:custGeom>
              <a:noFill/>
              <a:ln w="15875" cap="flat">
                <a:solidFill>
                  <a:srgbClr val="B34371"/>
                </a:solidFill>
                <a:prstDash val="solid"/>
                <a:miter lim="800000"/>
                <a:headEnd/>
                <a:tailEnd/>
              </a:ln>
            </p:spPr>
            <p:txBody>
              <a:bodyPr/>
              <a:lstStyle/>
              <a:p>
                <a:endParaRPr lang="fr-FR"/>
              </a:p>
            </p:txBody>
          </p:sp>
          <p:sp>
            <p:nvSpPr>
              <p:cNvPr id="594" name="Freeform 193"/>
              <p:cNvSpPr>
                <a:spLocks/>
              </p:cNvSpPr>
              <p:nvPr/>
            </p:nvSpPr>
            <p:spPr bwMode="auto">
              <a:xfrm>
                <a:off x="2828" y="3311"/>
                <a:ext cx="51" cy="39"/>
              </a:xfrm>
              <a:custGeom>
                <a:avLst/>
                <a:gdLst/>
                <a:ahLst/>
                <a:cxnLst>
                  <a:cxn ang="0">
                    <a:pos x="0" y="1"/>
                  </a:cxn>
                  <a:cxn ang="0">
                    <a:pos x="3" y="14"/>
                  </a:cxn>
                  <a:cxn ang="0">
                    <a:pos x="9" y="4"/>
                  </a:cxn>
                  <a:cxn ang="0">
                    <a:pos x="15" y="13"/>
                  </a:cxn>
                  <a:cxn ang="0">
                    <a:pos x="21" y="0"/>
                  </a:cxn>
                </a:cxnLst>
                <a:rect l="0" t="0" r="r" b="b"/>
                <a:pathLst>
                  <a:path w="21" h="16">
                    <a:moveTo>
                      <a:pt x="0" y="1"/>
                    </a:moveTo>
                    <a:cubicBezTo>
                      <a:pt x="0" y="4"/>
                      <a:pt x="0" y="13"/>
                      <a:pt x="3" y="14"/>
                    </a:cubicBezTo>
                    <a:cubicBezTo>
                      <a:pt x="8" y="16"/>
                      <a:pt x="8" y="7"/>
                      <a:pt x="9" y="4"/>
                    </a:cubicBezTo>
                    <a:cubicBezTo>
                      <a:pt x="10" y="7"/>
                      <a:pt x="12" y="14"/>
                      <a:pt x="15" y="13"/>
                    </a:cubicBezTo>
                    <a:cubicBezTo>
                      <a:pt x="20" y="13"/>
                      <a:pt x="21" y="4"/>
                      <a:pt x="21" y="0"/>
                    </a:cubicBezTo>
                  </a:path>
                </a:pathLst>
              </a:custGeom>
              <a:noFill/>
              <a:ln w="15875" cap="flat">
                <a:solidFill>
                  <a:srgbClr val="B34371"/>
                </a:solidFill>
                <a:prstDash val="solid"/>
                <a:miter lim="800000"/>
                <a:headEnd/>
                <a:tailEnd/>
              </a:ln>
            </p:spPr>
            <p:txBody>
              <a:bodyPr/>
              <a:lstStyle/>
              <a:p>
                <a:endParaRPr lang="fr-FR"/>
              </a:p>
            </p:txBody>
          </p:sp>
          <p:sp>
            <p:nvSpPr>
              <p:cNvPr id="595" name="Freeform 194"/>
              <p:cNvSpPr>
                <a:spLocks/>
              </p:cNvSpPr>
              <p:nvPr/>
            </p:nvSpPr>
            <p:spPr bwMode="auto">
              <a:xfrm>
                <a:off x="2886" y="3338"/>
                <a:ext cx="19" cy="14"/>
              </a:xfrm>
              <a:custGeom>
                <a:avLst/>
                <a:gdLst/>
                <a:ahLst/>
                <a:cxnLst>
                  <a:cxn ang="0">
                    <a:pos x="0" y="0"/>
                  </a:cxn>
                  <a:cxn ang="0">
                    <a:pos x="4" y="6"/>
                  </a:cxn>
                  <a:cxn ang="0">
                    <a:pos x="7" y="0"/>
                  </a:cxn>
                </a:cxnLst>
                <a:rect l="0" t="0" r="r" b="b"/>
                <a:pathLst>
                  <a:path w="8" h="6">
                    <a:moveTo>
                      <a:pt x="0" y="0"/>
                    </a:moveTo>
                    <a:cubicBezTo>
                      <a:pt x="2" y="1"/>
                      <a:pt x="1" y="6"/>
                      <a:pt x="4" y="6"/>
                    </a:cubicBezTo>
                    <a:cubicBezTo>
                      <a:pt x="7" y="6"/>
                      <a:pt x="8" y="2"/>
                      <a:pt x="7" y="0"/>
                    </a:cubicBezTo>
                  </a:path>
                </a:pathLst>
              </a:custGeom>
              <a:noFill/>
              <a:ln w="15875" cap="flat">
                <a:solidFill>
                  <a:srgbClr val="B34371"/>
                </a:solidFill>
                <a:prstDash val="solid"/>
                <a:miter lim="800000"/>
                <a:headEnd/>
                <a:tailEnd/>
              </a:ln>
            </p:spPr>
            <p:txBody>
              <a:bodyPr/>
              <a:lstStyle/>
              <a:p>
                <a:endParaRPr lang="fr-FR"/>
              </a:p>
            </p:txBody>
          </p:sp>
          <p:sp>
            <p:nvSpPr>
              <p:cNvPr id="596" name="Freeform 195"/>
              <p:cNvSpPr>
                <a:spLocks/>
              </p:cNvSpPr>
              <p:nvPr/>
            </p:nvSpPr>
            <p:spPr bwMode="auto">
              <a:xfrm>
                <a:off x="2920" y="3304"/>
                <a:ext cx="1" cy="10"/>
              </a:xfrm>
              <a:custGeom>
                <a:avLst/>
                <a:gdLst/>
                <a:ahLst/>
                <a:cxnLst>
                  <a:cxn ang="0">
                    <a:pos x="0" y="0"/>
                  </a:cxn>
                  <a:cxn ang="0">
                    <a:pos x="0" y="4"/>
                  </a:cxn>
                </a:cxnLst>
                <a:rect l="0" t="0" r="r" b="b"/>
                <a:pathLst>
                  <a:path h="4">
                    <a:moveTo>
                      <a:pt x="0" y="0"/>
                    </a:moveTo>
                    <a:cubicBezTo>
                      <a:pt x="0" y="1"/>
                      <a:pt x="0" y="3"/>
                      <a:pt x="0" y="4"/>
                    </a:cubicBezTo>
                  </a:path>
                </a:pathLst>
              </a:custGeom>
              <a:noFill/>
              <a:ln w="15875" cap="flat">
                <a:solidFill>
                  <a:srgbClr val="B34371"/>
                </a:solidFill>
                <a:prstDash val="solid"/>
                <a:miter lim="800000"/>
                <a:headEnd/>
                <a:tailEnd/>
              </a:ln>
            </p:spPr>
            <p:txBody>
              <a:bodyPr/>
              <a:lstStyle/>
              <a:p>
                <a:endParaRPr lang="fr-FR"/>
              </a:p>
            </p:txBody>
          </p:sp>
          <p:sp>
            <p:nvSpPr>
              <p:cNvPr id="597" name="Freeform 196"/>
              <p:cNvSpPr>
                <a:spLocks/>
              </p:cNvSpPr>
              <p:nvPr/>
            </p:nvSpPr>
            <p:spPr bwMode="auto">
              <a:xfrm>
                <a:off x="2903" y="3266"/>
                <a:ext cx="2" cy="9"/>
              </a:xfrm>
              <a:custGeom>
                <a:avLst/>
                <a:gdLst/>
                <a:ahLst/>
                <a:cxnLst>
                  <a:cxn ang="0">
                    <a:pos x="0" y="0"/>
                  </a:cxn>
                  <a:cxn ang="0">
                    <a:pos x="1" y="4"/>
                  </a:cxn>
                </a:cxnLst>
                <a:rect l="0" t="0" r="r" b="b"/>
                <a:pathLst>
                  <a:path w="1" h="4">
                    <a:moveTo>
                      <a:pt x="0" y="0"/>
                    </a:moveTo>
                    <a:cubicBezTo>
                      <a:pt x="0" y="2"/>
                      <a:pt x="0" y="3"/>
                      <a:pt x="1" y="4"/>
                    </a:cubicBezTo>
                  </a:path>
                </a:pathLst>
              </a:custGeom>
              <a:noFill/>
              <a:ln w="15875" cap="flat">
                <a:solidFill>
                  <a:srgbClr val="B34371"/>
                </a:solidFill>
                <a:prstDash val="solid"/>
                <a:miter lim="800000"/>
                <a:headEnd/>
                <a:tailEnd/>
              </a:ln>
            </p:spPr>
            <p:txBody>
              <a:bodyPr/>
              <a:lstStyle/>
              <a:p>
                <a:endParaRPr lang="fr-FR"/>
              </a:p>
            </p:txBody>
          </p:sp>
          <p:sp>
            <p:nvSpPr>
              <p:cNvPr id="598" name="Freeform 197"/>
              <p:cNvSpPr>
                <a:spLocks/>
              </p:cNvSpPr>
              <p:nvPr/>
            </p:nvSpPr>
            <p:spPr bwMode="auto">
              <a:xfrm>
                <a:off x="2876" y="3232"/>
                <a:ext cx="3" cy="12"/>
              </a:xfrm>
              <a:custGeom>
                <a:avLst/>
                <a:gdLst/>
                <a:ahLst/>
                <a:cxnLst>
                  <a:cxn ang="0">
                    <a:pos x="0" y="0"/>
                  </a:cxn>
                  <a:cxn ang="0">
                    <a:pos x="1" y="5"/>
                  </a:cxn>
                </a:cxnLst>
                <a:rect l="0" t="0" r="r" b="b"/>
                <a:pathLst>
                  <a:path w="1" h="5">
                    <a:moveTo>
                      <a:pt x="0" y="0"/>
                    </a:moveTo>
                    <a:cubicBezTo>
                      <a:pt x="0" y="1"/>
                      <a:pt x="0" y="3"/>
                      <a:pt x="1" y="5"/>
                    </a:cubicBezTo>
                  </a:path>
                </a:pathLst>
              </a:custGeom>
              <a:noFill/>
              <a:ln w="15875" cap="flat">
                <a:solidFill>
                  <a:srgbClr val="B34371"/>
                </a:solidFill>
                <a:prstDash val="solid"/>
                <a:miter lim="800000"/>
                <a:headEnd/>
                <a:tailEnd/>
              </a:ln>
            </p:spPr>
            <p:txBody>
              <a:bodyPr/>
              <a:lstStyle/>
              <a:p>
                <a:endParaRPr lang="fr-FR"/>
              </a:p>
            </p:txBody>
          </p:sp>
          <p:sp>
            <p:nvSpPr>
              <p:cNvPr id="599" name="Freeform 198"/>
              <p:cNvSpPr>
                <a:spLocks/>
              </p:cNvSpPr>
              <p:nvPr/>
            </p:nvSpPr>
            <p:spPr bwMode="auto">
              <a:xfrm>
                <a:off x="2920" y="3215"/>
                <a:ext cx="38" cy="48"/>
              </a:xfrm>
              <a:custGeom>
                <a:avLst/>
                <a:gdLst/>
                <a:ahLst/>
                <a:cxnLst>
                  <a:cxn ang="0">
                    <a:pos x="15" y="7"/>
                  </a:cxn>
                  <a:cxn ang="0">
                    <a:pos x="12" y="2"/>
                  </a:cxn>
                  <a:cxn ang="0">
                    <a:pos x="10" y="8"/>
                  </a:cxn>
                  <a:cxn ang="0">
                    <a:pos x="1" y="2"/>
                  </a:cxn>
                  <a:cxn ang="0">
                    <a:pos x="0" y="3"/>
                  </a:cxn>
                </a:cxnLst>
                <a:rect l="0" t="0" r="r" b="b"/>
                <a:pathLst>
                  <a:path w="16" h="20">
                    <a:moveTo>
                      <a:pt x="15" y="7"/>
                    </a:moveTo>
                    <a:cubicBezTo>
                      <a:pt x="16" y="5"/>
                      <a:pt x="15" y="0"/>
                      <a:pt x="12" y="2"/>
                    </a:cubicBezTo>
                    <a:cubicBezTo>
                      <a:pt x="9" y="3"/>
                      <a:pt x="10" y="6"/>
                      <a:pt x="10" y="8"/>
                    </a:cubicBezTo>
                    <a:cubicBezTo>
                      <a:pt x="10" y="20"/>
                      <a:pt x="4" y="4"/>
                      <a:pt x="1" y="2"/>
                    </a:cubicBezTo>
                    <a:cubicBezTo>
                      <a:pt x="0" y="2"/>
                      <a:pt x="0" y="3"/>
                      <a:pt x="0" y="3"/>
                    </a:cubicBezTo>
                  </a:path>
                </a:pathLst>
              </a:custGeom>
              <a:noFill/>
              <a:ln w="15875" cap="flat">
                <a:solidFill>
                  <a:srgbClr val="B34371"/>
                </a:solidFill>
                <a:prstDash val="solid"/>
                <a:miter lim="800000"/>
                <a:headEnd/>
                <a:tailEnd/>
              </a:ln>
            </p:spPr>
            <p:txBody>
              <a:bodyPr/>
              <a:lstStyle/>
              <a:p>
                <a:endParaRPr lang="fr-FR"/>
              </a:p>
            </p:txBody>
          </p:sp>
          <p:sp>
            <p:nvSpPr>
              <p:cNvPr id="600" name="Freeform 199"/>
              <p:cNvSpPr>
                <a:spLocks/>
              </p:cNvSpPr>
              <p:nvPr/>
            </p:nvSpPr>
            <p:spPr bwMode="auto">
              <a:xfrm>
                <a:off x="2944" y="3198"/>
                <a:ext cx="5" cy="10"/>
              </a:xfrm>
              <a:custGeom>
                <a:avLst/>
                <a:gdLst/>
                <a:ahLst/>
                <a:cxnLst>
                  <a:cxn ang="0">
                    <a:pos x="2" y="0"/>
                  </a:cxn>
                  <a:cxn ang="0">
                    <a:pos x="1" y="4"/>
                  </a:cxn>
                </a:cxnLst>
                <a:rect l="0" t="0" r="r" b="b"/>
                <a:pathLst>
                  <a:path w="2" h="4">
                    <a:moveTo>
                      <a:pt x="2" y="0"/>
                    </a:moveTo>
                    <a:cubicBezTo>
                      <a:pt x="0" y="0"/>
                      <a:pt x="0" y="2"/>
                      <a:pt x="1" y="4"/>
                    </a:cubicBezTo>
                  </a:path>
                </a:pathLst>
              </a:custGeom>
              <a:noFill/>
              <a:ln w="15875" cap="flat">
                <a:solidFill>
                  <a:srgbClr val="B34371"/>
                </a:solidFill>
                <a:prstDash val="solid"/>
                <a:miter lim="800000"/>
                <a:headEnd/>
                <a:tailEnd/>
              </a:ln>
            </p:spPr>
            <p:txBody>
              <a:bodyPr/>
              <a:lstStyle/>
              <a:p>
                <a:endParaRPr lang="fr-FR"/>
              </a:p>
            </p:txBody>
          </p:sp>
          <p:sp>
            <p:nvSpPr>
              <p:cNvPr id="601" name="Freeform 200"/>
              <p:cNvSpPr>
                <a:spLocks/>
              </p:cNvSpPr>
              <p:nvPr/>
            </p:nvSpPr>
            <p:spPr bwMode="auto">
              <a:xfrm>
                <a:off x="2963" y="3145"/>
                <a:ext cx="3" cy="24"/>
              </a:xfrm>
              <a:custGeom>
                <a:avLst/>
                <a:gdLst/>
                <a:ahLst/>
                <a:cxnLst>
                  <a:cxn ang="0">
                    <a:pos x="0" y="0"/>
                  </a:cxn>
                  <a:cxn ang="0">
                    <a:pos x="0" y="10"/>
                  </a:cxn>
                </a:cxnLst>
                <a:rect l="0" t="0" r="r" b="b"/>
                <a:pathLst>
                  <a:path w="1" h="10">
                    <a:moveTo>
                      <a:pt x="0" y="0"/>
                    </a:moveTo>
                    <a:cubicBezTo>
                      <a:pt x="0" y="3"/>
                      <a:pt x="1" y="7"/>
                      <a:pt x="0" y="10"/>
                    </a:cubicBezTo>
                  </a:path>
                </a:pathLst>
              </a:custGeom>
              <a:noFill/>
              <a:ln w="15875" cap="flat">
                <a:solidFill>
                  <a:srgbClr val="B34371"/>
                </a:solidFill>
                <a:prstDash val="solid"/>
                <a:miter lim="800000"/>
                <a:headEnd/>
                <a:tailEnd/>
              </a:ln>
            </p:spPr>
            <p:txBody>
              <a:bodyPr/>
              <a:lstStyle/>
              <a:p>
                <a:endParaRPr lang="fr-FR"/>
              </a:p>
            </p:txBody>
          </p:sp>
          <p:sp>
            <p:nvSpPr>
              <p:cNvPr id="602" name="Freeform 201"/>
              <p:cNvSpPr>
                <a:spLocks/>
              </p:cNvSpPr>
              <p:nvPr/>
            </p:nvSpPr>
            <p:spPr bwMode="auto">
              <a:xfrm>
                <a:off x="2929" y="3107"/>
                <a:ext cx="41" cy="45"/>
              </a:xfrm>
              <a:custGeom>
                <a:avLst/>
                <a:gdLst/>
                <a:ahLst/>
                <a:cxnLst>
                  <a:cxn ang="0">
                    <a:pos x="17" y="7"/>
                  </a:cxn>
                  <a:cxn ang="0">
                    <a:pos x="14" y="0"/>
                  </a:cxn>
                  <a:cxn ang="0">
                    <a:pos x="12" y="15"/>
                  </a:cxn>
                  <a:cxn ang="0">
                    <a:pos x="6" y="1"/>
                  </a:cxn>
                  <a:cxn ang="0">
                    <a:pos x="3" y="19"/>
                  </a:cxn>
                </a:cxnLst>
                <a:rect l="0" t="0" r="r" b="b"/>
                <a:pathLst>
                  <a:path w="17" h="19">
                    <a:moveTo>
                      <a:pt x="17" y="7"/>
                    </a:moveTo>
                    <a:cubicBezTo>
                      <a:pt x="17" y="5"/>
                      <a:pt x="17" y="0"/>
                      <a:pt x="14" y="0"/>
                    </a:cubicBezTo>
                    <a:cubicBezTo>
                      <a:pt x="10" y="5"/>
                      <a:pt x="15" y="10"/>
                      <a:pt x="12" y="15"/>
                    </a:cubicBezTo>
                    <a:cubicBezTo>
                      <a:pt x="9" y="11"/>
                      <a:pt x="9" y="4"/>
                      <a:pt x="6" y="1"/>
                    </a:cubicBezTo>
                    <a:cubicBezTo>
                      <a:pt x="1" y="4"/>
                      <a:pt x="0" y="15"/>
                      <a:pt x="3" y="19"/>
                    </a:cubicBezTo>
                  </a:path>
                </a:pathLst>
              </a:custGeom>
              <a:noFill/>
              <a:ln w="15875" cap="flat">
                <a:solidFill>
                  <a:srgbClr val="B34371"/>
                </a:solidFill>
                <a:prstDash val="solid"/>
                <a:miter lim="800000"/>
                <a:headEnd/>
                <a:tailEnd/>
              </a:ln>
            </p:spPr>
            <p:txBody>
              <a:bodyPr/>
              <a:lstStyle/>
              <a:p>
                <a:endParaRPr lang="fr-FR"/>
              </a:p>
            </p:txBody>
          </p:sp>
          <p:sp>
            <p:nvSpPr>
              <p:cNvPr id="603" name="Freeform 202"/>
              <p:cNvSpPr>
                <a:spLocks/>
              </p:cNvSpPr>
              <p:nvPr/>
            </p:nvSpPr>
            <p:spPr bwMode="auto">
              <a:xfrm>
                <a:off x="2946" y="3066"/>
                <a:ext cx="32" cy="28"/>
              </a:xfrm>
              <a:custGeom>
                <a:avLst/>
                <a:gdLst/>
                <a:ahLst/>
                <a:cxnLst>
                  <a:cxn ang="0">
                    <a:pos x="13" y="10"/>
                  </a:cxn>
                  <a:cxn ang="0">
                    <a:pos x="9" y="1"/>
                  </a:cxn>
                  <a:cxn ang="0">
                    <a:pos x="5" y="12"/>
                  </a:cxn>
                  <a:cxn ang="0">
                    <a:pos x="0" y="0"/>
                  </a:cxn>
                </a:cxnLst>
                <a:rect l="0" t="0" r="r" b="b"/>
                <a:pathLst>
                  <a:path w="13" h="12">
                    <a:moveTo>
                      <a:pt x="13" y="10"/>
                    </a:moveTo>
                    <a:cubicBezTo>
                      <a:pt x="13" y="8"/>
                      <a:pt x="13" y="1"/>
                      <a:pt x="9" y="1"/>
                    </a:cubicBezTo>
                    <a:cubicBezTo>
                      <a:pt x="6" y="1"/>
                      <a:pt x="6" y="10"/>
                      <a:pt x="5" y="12"/>
                    </a:cubicBezTo>
                    <a:cubicBezTo>
                      <a:pt x="3" y="9"/>
                      <a:pt x="2" y="4"/>
                      <a:pt x="0" y="0"/>
                    </a:cubicBezTo>
                  </a:path>
                </a:pathLst>
              </a:custGeom>
              <a:noFill/>
              <a:ln w="15875" cap="flat">
                <a:solidFill>
                  <a:srgbClr val="B34371"/>
                </a:solidFill>
                <a:prstDash val="solid"/>
                <a:miter lim="800000"/>
                <a:headEnd/>
                <a:tailEnd/>
              </a:ln>
            </p:spPr>
            <p:txBody>
              <a:bodyPr/>
              <a:lstStyle/>
              <a:p>
                <a:endParaRPr lang="fr-FR"/>
              </a:p>
            </p:txBody>
          </p:sp>
          <p:sp>
            <p:nvSpPr>
              <p:cNvPr id="604" name="Freeform 203"/>
              <p:cNvSpPr>
                <a:spLocks/>
              </p:cNvSpPr>
              <p:nvPr/>
            </p:nvSpPr>
            <p:spPr bwMode="auto">
              <a:xfrm>
                <a:off x="2929" y="3029"/>
                <a:ext cx="51" cy="41"/>
              </a:xfrm>
              <a:custGeom>
                <a:avLst/>
                <a:gdLst/>
                <a:ahLst/>
                <a:cxnLst>
                  <a:cxn ang="0">
                    <a:pos x="21" y="10"/>
                  </a:cxn>
                  <a:cxn ang="0">
                    <a:pos x="14" y="1"/>
                  </a:cxn>
                  <a:cxn ang="0">
                    <a:pos x="12" y="9"/>
                  </a:cxn>
                  <a:cxn ang="0">
                    <a:pos x="2" y="3"/>
                  </a:cxn>
                  <a:cxn ang="0">
                    <a:pos x="2" y="17"/>
                  </a:cxn>
                </a:cxnLst>
                <a:rect l="0" t="0" r="r" b="b"/>
                <a:pathLst>
                  <a:path w="21" h="17">
                    <a:moveTo>
                      <a:pt x="21" y="10"/>
                    </a:moveTo>
                    <a:cubicBezTo>
                      <a:pt x="20" y="8"/>
                      <a:pt x="17" y="0"/>
                      <a:pt x="14" y="1"/>
                    </a:cubicBezTo>
                    <a:cubicBezTo>
                      <a:pt x="11" y="1"/>
                      <a:pt x="12" y="7"/>
                      <a:pt x="12" y="9"/>
                    </a:cubicBezTo>
                    <a:cubicBezTo>
                      <a:pt x="8" y="10"/>
                      <a:pt x="5" y="5"/>
                      <a:pt x="2" y="3"/>
                    </a:cubicBezTo>
                    <a:cubicBezTo>
                      <a:pt x="0" y="7"/>
                      <a:pt x="0" y="13"/>
                      <a:pt x="2" y="17"/>
                    </a:cubicBezTo>
                  </a:path>
                </a:pathLst>
              </a:custGeom>
              <a:noFill/>
              <a:ln w="15875" cap="flat">
                <a:solidFill>
                  <a:srgbClr val="B34371"/>
                </a:solidFill>
                <a:prstDash val="solid"/>
                <a:miter lim="800000"/>
                <a:headEnd/>
                <a:tailEnd/>
              </a:ln>
            </p:spPr>
            <p:txBody>
              <a:bodyPr/>
              <a:lstStyle/>
              <a:p>
                <a:endParaRPr lang="fr-FR"/>
              </a:p>
            </p:txBody>
          </p:sp>
          <p:sp>
            <p:nvSpPr>
              <p:cNvPr id="605" name="Freeform 204"/>
              <p:cNvSpPr>
                <a:spLocks/>
              </p:cNvSpPr>
              <p:nvPr/>
            </p:nvSpPr>
            <p:spPr bwMode="auto">
              <a:xfrm>
                <a:off x="2956" y="3000"/>
                <a:ext cx="24" cy="32"/>
              </a:xfrm>
              <a:custGeom>
                <a:avLst/>
                <a:gdLst/>
                <a:ahLst/>
                <a:cxnLst>
                  <a:cxn ang="0">
                    <a:pos x="7" y="0"/>
                  </a:cxn>
                  <a:cxn ang="0">
                    <a:pos x="7" y="10"/>
                  </a:cxn>
                  <a:cxn ang="0">
                    <a:pos x="0" y="0"/>
                  </a:cxn>
                </a:cxnLst>
                <a:rect l="0" t="0" r="r" b="b"/>
                <a:pathLst>
                  <a:path w="10" h="13">
                    <a:moveTo>
                      <a:pt x="7" y="0"/>
                    </a:moveTo>
                    <a:cubicBezTo>
                      <a:pt x="8" y="3"/>
                      <a:pt x="10" y="9"/>
                      <a:pt x="7" y="10"/>
                    </a:cubicBezTo>
                    <a:cubicBezTo>
                      <a:pt x="2" y="13"/>
                      <a:pt x="0" y="3"/>
                      <a:pt x="0" y="0"/>
                    </a:cubicBezTo>
                  </a:path>
                </a:pathLst>
              </a:custGeom>
              <a:noFill/>
              <a:ln w="15875" cap="flat">
                <a:solidFill>
                  <a:srgbClr val="B34371"/>
                </a:solidFill>
                <a:prstDash val="solid"/>
                <a:miter lim="800000"/>
                <a:headEnd/>
                <a:tailEnd/>
              </a:ln>
            </p:spPr>
            <p:txBody>
              <a:bodyPr/>
              <a:lstStyle/>
              <a:p>
                <a:endParaRPr lang="fr-FR"/>
              </a:p>
            </p:txBody>
          </p:sp>
        </p:grpSp>
        <p:sp>
          <p:nvSpPr>
            <p:cNvPr id="385" name="Freeform 205"/>
            <p:cNvSpPr>
              <a:spLocks/>
            </p:cNvSpPr>
            <p:nvPr/>
          </p:nvSpPr>
          <p:spPr bwMode="auto">
            <a:xfrm>
              <a:off x="2949" y="2964"/>
              <a:ext cx="29" cy="32"/>
            </a:xfrm>
            <a:custGeom>
              <a:avLst/>
              <a:gdLst/>
              <a:ahLst/>
              <a:cxnLst>
                <a:cxn ang="0">
                  <a:pos x="10" y="0"/>
                </a:cxn>
                <a:cxn ang="0">
                  <a:pos x="9" y="10"/>
                </a:cxn>
                <a:cxn ang="0">
                  <a:pos x="0" y="0"/>
                </a:cxn>
              </a:cxnLst>
              <a:rect l="0" t="0" r="r" b="b"/>
              <a:pathLst>
                <a:path w="12" h="13">
                  <a:moveTo>
                    <a:pt x="10" y="0"/>
                  </a:moveTo>
                  <a:cubicBezTo>
                    <a:pt x="9" y="3"/>
                    <a:pt x="12" y="9"/>
                    <a:pt x="9" y="10"/>
                  </a:cubicBezTo>
                  <a:cubicBezTo>
                    <a:pt x="3" y="13"/>
                    <a:pt x="1" y="3"/>
                    <a:pt x="0" y="0"/>
                  </a:cubicBezTo>
                </a:path>
              </a:pathLst>
            </a:custGeom>
            <a:noFill/>
            <a:ln w="15875" cap="flat">
              <a:solidFill>
                <a:srgbClr val="B34371"/>
              </a:solidFill>
              <a:prstDash val="solid"/>
              <a:miter lim="800000"/>
              <a:headEnd/>
              <a:tailEnd/>
            </a:ln>
          </p:spPr>
          <p:txBody>
            <a:bodyPr/>
            <a:lstStyle/>
            <a:p>
              <a:endParaRPr lang="fr-FR"/>
            </a:p>
          </p:txBody>
        </p:sp>
        <p:sp>
          <p:nvSpPr>
            <p:cNvPr id="386" name="Freeform 206"/>
            <p:cNvSpPr>
              <a:spLocks/>
            </p:cNvSpPr>
            <p:nvPr/>
          </p:nvSpPr>
          <p:spPr bwMode="auto">
            <a:xfrm>
              <a:off x="2847" y="3128"/>
              <a:ext cx="13" cy="17"/>
            </a:xfrm>
            <a:custGeom>
              <a:avLst/>
              <a:gdLst/>
              <a:ahLst/>
              <a:cxnLst>
                <a:cxn ang="0">
                  <a:pos x="0" y="0"/>
                </a:cxn>
                <a:cxn ang="0">
                  <a:pos x="4" y="5"/>
                </a:cxn>
                <a:cxn ang="0">
                  <a:pos x="5" y="0"/>
                </a:cxn>
              </a:cxnLst>
              <a:rect l="0" t="0" r="r" b="b"/>
              <a:pathLst>
                <a:path w="5" h="7">
                  <a:moveTo>
                    <a:pt x="0" y="0"/>
                  </a:moveTo>
                  <a:cubicBezTo>
                    <a:pt x="0" y="2"/>
                    <a:pt x="0" y="7"/>
                    <a:pt x="4" y="5"/>
                  </a:cubicBezTo>
                  <a:cubicBezTo>
                    <a:pt x="5" y="4"/>
                    <a:pt x="5" y="1"/>
                    <a:pt x="5" y="0"/>
                  </a:cubicBezTo>
                </a:path>
              </a:pathLst>
            </a:custGeom>
            <a:noFill/>
            <a:ln w="15875" cap="flat">
              <a:solidFill>
                <a:srgbClr val="B34371"/>
              </a:solidFill>
              <a:prstDash val="solid"/>
              <a:miter lim="800000"/>
              <a:headEnd/>
              <a:tailEnd/>
            </a:ln>
          </p:spPr>
          <p:txBody>
            <a:bodyPr/>
            <a:lstStyle/>
            <a:p>
              <a:endParaRPr lang="fr-FR"/>
            </a:p>
          </p:txBody>
        </p:sp>
        <p:sp>
          <p:nvSpPr>
            <p:cNvPr id="387" name="Freeform 207"/>
            <p:cNvSpPr>
              <a:spLocks/>
            </p:cNvSpPr>
            <p:nvPr/>
          </p:nvSpPr>
          <p:spPr bwMode="auto">
            <a:xfrm>
              <a:off x="2872" y="3128"/>
              <a:ext cx="2" cy="12"/>
            </a:xfrm>
            <a:custGeom>
              <a:avLst/>
              <a:gdLst/>
              <a:ahLst/>
              <a:cxnLst>
                <a:cxn ang="0">
                  <a:pos x="1" y="0"/>
                </a:cxn>
                <a:cxn ang="0">
                  <a:pos x="1" y="5"/>
                </a:cxn>
              </a:cxnLst>
              <a:rect l="0" t="0" r="r" b="b"/>
              <a:pathLst>
                <a:path w="1" h="5">
                  <a:moveTo>
                    <a:pt x="1" y="0"/>
                  </a:moveTo>
                  <a:cubicBezTo>
                    <a:pt x="0" y="2"/>
                    <a:pt x="1" y="3"/>
                    <a:pt x="1" y="5"/>
                  </a:cubicBezTo>
                </a:path>
              </a:pathLst>
            </a:custGeom>
            <a:noFill/>
            <a:ln w="15875" cap="flat">
              <a:solidFill>
                <a:srgbClr val="B34371"/>
              </a:solidFill>
              <a:prstDash val="solid"/>
              <a:miter lim="800000"/>
              <a:headEnd/>
              <a:tailEnd/>
            </a:ln>
          </p:spPr>
          <p:txBody>
            <a:bodyPr/>
            <a:lstStyle/>
            <a:p>
              <a:endParaRPr lang="fr-FR"/>
            </a:p>
          </p:txBody>
        </p:sp>
        <p:sp>
          <p:nvSpPr>
            <p:cNvPr id="388" name="Freeform 208"/>
            <p:cNvSpPr>
              <a:spLocks/>
            </p:cNvSpPr>
            <p:nvPr/>
          </p:nvSpPr>
          <p:spPr bwMode="auto">
            <a:xfrm>
              <a:off x="2814" y="3111"/>
              <a:ext cx="24" cy="20"/>
            </a:xfrm>
            <a:custGeom>
              <a:avLst/>
              <a:gdLst/>
              <a:ahLst/>
              <a:cxnLst>
                <a:cxn ang="0">
                  <a:pos x="2" y="0"/>
                </a:cxn>
                <a:cxn ang="0">
                  <a:pos x="5" y="8"/>
                </a:cxn>
                <a:cxn ang="0">
                  <a:pos x="7" y="0"/>
                </a:cxn>
              </a:cxnLst>
              <a:rect l="0" t="0" r="r" b="b"/>
              <a:pathLst>
                <a:path w="10" h="8">
                  <a:moveTo>
                    <a:pt x="2" y="0"/>
                  </a:moveTo>
                  <a:cubicBezTo>
                    <a:pt x="0" y="3"/>
                    <a:pt x="2" y="8"/>
                    <a:pt x="5" y="8"/>
                  </a:cubicBezTo>
                  <a:cubicBezTo>
                    <a:pt x="10" y="8"/>
                    <a:pt x="8" y="3"/>
                    <a:pt x="7" y="0"/>
                  </a:cubicBezTo>
                </a:path>
              </a:pathLst>
            </a:custGeom>
            <a:noFill/>
            <a:ln w="15875" cap="flat">
              <a:solidFill>
                <a:srgbClr val="B34371"/>
              </a:solidFill>
              <a:prstDash val="solid"/>
              <a:miter lim="800000"/>
              <a:headEnd/>
              <a:tailEnd/>
            </a:ln>
          </p:spPr>
          <p:txBody>
            <a:bodyPr/>
            <a:lstStyle/>
            <a:p>
              <a:endParaRPr lang="fr-FR"/>
            </a:p>
          </p:txBody>
        </p:sp>
        <p:sp>
          <p:nvSpPr>
            <p:cNvPr id="389" name="Freeform 209"/>
            <p:cNvSpPr>
              <a:spLocks/>
            </p:cNvSpPr>
            <p:nvPr/>
          </p:nvSpPr>
          <p:spPr bwMode="auto">
            <a:xfrm>
              <a:off x="1514" y="1636"/>
              <a:ext cx="2734" cy="1784"/>
            </a:xfrm>
            <a:custGeom>
              <a:avLst/>
              <a:gdLst/>
              <a:ahLst/>
              <a:cxnLst>
                <a:cxn ang="0">
                  <a:pos x="623" y="580"/>
                </a:cxn>
                <a:cxn ang="0">
                  <a:pos x="628" y="514"/>
                </a:cxn>
                <a:cxn ang="0">
                  <a:pos x="626" y="441"/>
                </a:cxn>
                <a:cxn ang="0">
                  <a:pos x="579" y="372"/>
                </a:cxn>
                <a:cxn ang="0">
                  <a:pos x="574" y="317"/>
                </a:cxn>
                <a:cxn ang="0">
                  <a:pos x="580" y="267"/>
                </a:cxn>
                <a:cxn ang="0">
                  <a:pos x="598" y="213"/>
                </a:cxn>
                <a:cxn ang="0">
                  <a:pos x="613" y="168"/>
                </a:cxn>
                <a:cxn ang="0">
                  <a:pos x="623" y="138"/>
                </a:cxn>
                <a:cxn ang="0">
                  <a:pos x="642" y="90"/>
                </a:cxn>
                <a:cxn ang="0">
                  <a:pos x="663" y="55"/>
                </a:cxn>
                <a:cxn ang="0">
                  <a:pos x="680" y="41"/>
                </a:cxn>
                <a:cxn ang="0">
                  <a:pos x="777" y="32"/>
                </a:cxn>
                <a:cxn ang="0">
                  <a:pos x="1001" y="42"/>
                </a:cxn>
                <a:cxn ang="0">
                  <a:pos x="1057" y="136"/>
                </a:cxn>
                <a:cxn ang="0">
                  <a:pos x="1069" y="152"/>
                </a:cxn>
                <a:cxn ang="0">
                  <a:pos x="1075" y="184"/>
                </a:cxn>
                <a:cxn ang="0">
                  <a:pos x="1032" y="14"/>
                </a:cxn>
                <a:cxn ang="0">
                  <a:pos x="791" y="22"/>
                </a:cxn>
                <a:cxn ang="0">
                  <a:pos x="673" y="12"/>
                </a:cxn>
                <a:cxn ang="0">
                  <a:pos x="641" y="10"/>
                </a:cxn>
                <a:cxn ang="0">
                  <a:pos x="621" y="4"/>
                </a:cxn>
                <a:cxn ang="0">
                  <a:pos x="596" y="1"/>
                </a:cxn>
                <a:cxn ang="0">
                  <a:pos x="580" y="0"/>
                </a:cxn>
                <a:cxn ang="0">
                  <a:pos x="565" y="3"/>
                </a:cxn>
                <a:cxn ang="0">
                  <a:pos x="546" y="9"/>
                </a:cxn>
                <a:cxn ang="0">
                  <a:pos x="529" y="3"/>
                </a:cxn>
                <a:cxn ang="0">
                  <a:pos x="505" y="6"/>
                </a:cxn>
                <a:cxn ang="0">
                  <a:pos x="485" y="14"/>
                </a:cxn>
                <a:cxn ang="0">
                  <a:pos x="460" y="15"/>
                </a:cxn>
                <a:cxn ang="0">
                  <a:pos x="423" y="16"/>
                </a:cxn>
                <a:cxn ang="0">
                  <a:pos x="195" y="21"/>
                </a:cxn>
                <a:cxn ang="0">
                  <a:pos x="40" y="158"/>
                </a:cxn>
                <a:cxn ang="0">
                  <a:pos x="68" y="156"/>
                </a:cxn>
                <a:cxn ang="0">
                  <a:pos x="73" y="146"/>
                </a:cxn>
                <a:cxn ang="0">
                  <a:pos x="86" y="44"/>
                </a:cxn>
                <a:cxn ang="0">
                  <a:pos x="317" y="49"/>
                </a:cxn>
                <a:cxn ang="0">
                  <a:pos x="452" y="40"/>
                </a:cxn>
                <a:cxn ang="0">
                  <a:pos x="465" y="55"/>
                </a:cxn>
                <a:cxn ang="0">
                  <a:pos x="479" y="63"/>
                </a:cxn>
                <a:cxn ang="0">
                  <a:pos x="492" y="83"/>
                </a:cxn>
                <a:cxn ang="0">
                  <a:pos x="507" y="102"/>
                </a:cxn>
                <a:cxn ang="0">
                  <a:pos x="518" y="131"/>
                </a:cxn>
                <a:cxn ang="0">
                  <a:pos x="524" y="155"/>
                </a:cxn>
                <a:cxn ang="0">
                  <a:pos x="528" y="182"/>
                </a:cxn>
                <a:cxn ang="0">
                  <a:pos x="547" y="213"/>
                </a:cxn>
                <a:cxn ang="0">
                  <a:pos x="553" y="251"/>
                </a:cxn>
                <a:cxn ang="0">
                  <a:pos x="557" y="294"/>
                </a:cxn>
                <a:cxn ang="0">
                  <a:pos x="553" y="349"/>
                </a:cxn>
                <a:cxn ang="0">
                  <a:pos x="529" y="443"/>
                </a:cxn>
                <a:cxn ang="0">
                  <a:pos x="502" y="490"/>
                </a:cxn>
                <a:cxn ang="0">
                  <a:pos x="506" y="563"/>
                </a:cxn>
                <a:cxn ang="0">
                  <a:pos x="519" y="626"/>
                </a:cxn>
                <a:cxn ang="0">
                  <a:pos x="522" y="700"/>
                </a:cxn>
                <a:cxn ang="0">
                  <a:pos x="566" y="730"/>
                </a:cxn>
                <a:cxn ang="0">
                  <a:pos x="613" y="713"/>
                </a:cxn>
                <a:cxn ang="0">
                  <a:pos x="616" y="641"/>
                </a:cxn>
              </a:cxnLst>
              <a:rect l="0" t="0" r="r" b="b"/>
              <a:pathLst>
                <a:path w="1134" h="740">
                  <a:moveTo>
                    <a:pt x="616" y="641"/>
                  </a:moveTo>
                  <a:cubicBezTo>
                    <a:pt x="619" y="636"/>
                    <a:pt x="615" y="630"/>
                    <a:pt x="616" y="627"/>
                  </a:cubicBezTo>
                  <a:cubicBezTo>
                    <a:pt x="616" y="624"/>
                    <a:pt x="620" y="618"/>
                    <a:pt x="620" y="610"/>
                  </a:cubicBezTo>
                  <a:cubicBezTo>
                    <a:pt x="620" y="606"/>
                    <a:pt x="620" y="603"/>
                    <a:pt x="621" y="600"/>
                  </a:cubicBezTo>
                  <a:cubicBezTo>
                    <a:pt x="622" y="596"/>
                    <a:pt x="620" y="591"/>
                    <a:pt x="620" y="588"/>
                  </a:cubicBezTo>
                  <a:cubicBezTo>
                    <a:pt x="620" y="584"/>
                    <a:pt x="622" y="582"/>
                    <a:pt x="623" y="580"/>
                  </a:cubicBezTo>
                  <a:cubicBezTo>
                    <a:pt x="623" y="577"/>
                    <a:pt x="622" y="574"/>
                    <a:pt x="622" y="571"/>
                  </a:cubicBezTo>
                  <a:cubicBezTo>
                    <a:pt x="623" y="569"/>
                    <a:pt x="622" y="565"/>
                    <a:pt x="623" y="562"/>
                  </a:cubicBezTo>
                  <a:cubicBezTo>
                    <a:pt x="624" y="558"/>
                    <a:pt x="623" y="553"/>
                    <a:pt x="623" y="551"/>
                  </a:cubicBezTo>
                  <a:cubicBezTo>
                    <a:pt x="623" y="548"/>
                    <a:pt x="624" y="544"/>
                    <a:pt x="625" y="538"/>
                  </a:cubicBezTo>
                  <a:cubicBezTo>
                    <a:pt x="626" y="535"/>
                    <a:pt x="624" y="530"/>
                    <a:pt x="624" y="526"/>
                  </a:cubicBezTo>
                  <a:cubicBezTo>
                    <a:pt x="625" y="520"/>
                    <a:pt x="627" y="517"/>
                    <a:pt x="628" y="514"/>
                  </a:cubicBezTo>
                  <a:cubicBezTo>
                    <a:pt x="628" y="511"/>
                    <a:pt x="627" y="507"/>
                    <a:pt x="628" y="502"/>
                  </a:cubicBezTo>
                  <a:cubicBezTo>
                    <a:pt x="629" y="498"/>
                    <a:pt x="632" y="494"/>
                    <a:pt x="632" y="490"/>
                  </a:cubicBezTo>
                  <a:cubicBezTo>
                    <a:pt x="633" y="485"/>
                    <a:pt x="631" y="478"/>
                    <a:pt x="633" y="476"/>
                  </a:cubicBezTo>
                  <a:cubicBezTo>
                    <a:pt x="635" y="472"/>
                    <a:pt x="637" y="468"/>
                    <a:pt x="636" y="461"/>
                  </a:cubicBezTo>
                  <a:cubicBezTo>
                    <a:pt x="635" y="455"/>
                    <a:pt x="642" y="449"/>
                    <a:pt x="639" y="443"/>
                  </a:cubicBezTo>
                  <a:cubicBezTo>
                    <a:pt x="636" y="437"/>
                    <a:pt x="627" y="441"/>
                    <a:pt x="626" y="441"/>
                  </a:cubicBezTo>
                  <a:cubicBezTo>
                    <a:pt x="626" y="441"/>
                    <a:pt x="627" y="441"/>
                    <a:pt x="627" y="441"/>
                  </a:cubicBezTo>
                  <a:cubicBezTo>
                    <a:pt x="620" y="443"/>
                    <a:pt x="612" y="443"/>
                    <a:pt x="604" y="443"/>
                  </a:cubicBezTo>
                  <a:cubicBezTo>
                    <a:pt x="579" y="443"/>
                    <a:pt x="568" y="414"/>
                    <a:pt x="572" y="404"/>
                  </a:cubicBezTo>
                  <a:cubicBezTo>
                    <a:pt x="572" y="401"/>
                    <a:pt x="572" y="397"/>
                    <a:pt x="576" y="393"/>
                  </a:cubicBezTo>
                  <a:cubicBezTo>
                    <a:pt x="579" y="389"/>
                    <a:pt x="577" y="386"/>
                    <a:pt x="579" y="383"/>
                  </a:cubicBezTo>
                  <a:cubicBezTo>
                    <a:pt x="581" y="379"/>
                    <a:pt x="579" y="376"/>
                    <a:pt x="579" y="372"/>
                  </a:cubicBezTo>
                  <a:cubicBezTo>
                    <a:pt x="580" y="367"/>
                    <a:pt x="579" y="363"/>
                    <a:pt x="579" y="359"/>
                  </a:cubicBezTo>
                  <a:cubicBezTo>
                    <a:pt x="579" y="354"/>
                    <a:pt x="579" y="353"/>
                    <a:pt x="580" y="349"/>
                  </a:cubicBezTo>
                  <a:cubicBezTo>
                    <a:pt x="582" y="344"/>
                    <a:pt x="579" y="345"/>
                    <a:pt x="578" y="341"/>
                  </a:cubicBezTo>
                  <a:cubicBezTo>
                    <a:pt x="578" y="338"/>
                    <a:pt x="575" y="339"/>
                    <a:pt x="576" y="336"/>
                  </a:cubicBezTo>
                  <a:cubicBezTo>
                    <a:pt x="577" y="333"/>
                    <a:pt x="578" y="329"/>
                    <a:pt x="576" y="328"/>
                  </a:cubicBezTo>
                  <a:cubicBezTo>
                    <a:pt x="574" y="327"/>
                    <a:pt x="575" y="323"/>
                    <a:pt x="574" y="317"/>
                  </a:cubicBezTo>
                  <a:cubicBezTo>
                    <a:pt x="574" y="310"/>
                    <a:pt x="576" y="313"/>
                    <a:pt x="575" y="306"/>
                  </a:cubicBezTo>
                  <a:cubicBezTo>
                    <a:pt x="575" y="301"/>
                    <a:pt x="574" y="299"/>
                    <a:pt x="576" y="294"/>
                  </a:cubicBezTo>
                  <a:cubicBezTo>
                    <a:pt x="576" y="296"/>
                    <a:pt x="576" y="296"/>
                    <a:pt x="576" y="296"/>
                  </a:cubicBezTo>
                  <a:cubicBezTo>
                    <a:pt x="577" y="293"/>
                    <a:pt x="579" y="293"/>
                    <a:pt x="579" y="289"/>
                  </a:cubicBezTo>
                  <a:cubicBezTo>
                    <a:pt x="580" y="286"/>
                    <a:pt x="578" y="281"/>
                    <a:pt x="578" y="278"/>
                  </a:cubicBezTo>
                  <a:cubicBezTo>
                    <a:pt x="578" y="275"/>
                    <a:pt x="580" y="271"/>
                    <a:pt x="580" y="267"/>
                  </a:cubicBezTo>
                  <a:cubicBezTo>
                    <a:pt x="580" y="263"/>
                    <a:pt x="577" y="261"/>
                    <a:pt x="579" y="257"/>
                  </a:cubicBezTo>
                  <a:cubicBezTo>
                    <a:pt x="580" y="254"/>
                    <a:pt x="585" y="254"/>
                    <a:pt x="586" y="250"/>
                  </a:cubicBezTo>
                  <a:cubicBezTo>
                    <a:pt x="586" y="245"/>
                    <a:pt x="583" y="245"/>
                    <a:pt x="584" y="241"/>
                  </a:cubicBezTo>
                  <a:cubicBezTo>
                    <a:pt x="585" y="237"/>
                    <a:pt x="590" y="234"/>
                    <a:pt x="591" y="232"/>
                  </a:cubicBezTo>
                  <a:cubicBezTo>
                    <a:pt x="593" y="229"/>
                    <a:pt x="592" y="222"/>
                    <a:pt x="592" y="218"/>
                  </a:cubicBezTo>
                  <a:cubicBezTo>
                    <a:pt x="593" y="214"/>
                    <a:pt x="595" y="216"/>
                    <a:pt x="598" y="213"/>
                  </a:cubicBezTo>
                  <a:cubicBezTo>
                    <a:pt x="601" y="209"/>
                    <a:pt x="598" y="206"/>
                    <a:pt x="598" y="202"/>
                  </a:cubicBezTo>
                  <a:cubicBezTo>
                    <a:pt x="597" y="198"/>
                    <a:pt x="601" y="197"/>
                    <a:pt x="602" y="193"/>
                  </a:cubicBezTo>
                  <a:cubicBezTo>
                    <a:pt x="603" y="189"/>
                    <a:pt x="603" y="187"/>
                    <a:pt x="603" y="181"/>
                  </a:cubicBezTo>
                  <a:cubicBezTo>
                    <a:pt x="603" y="176"/>
                    <a:pt x="609" y="175"/>
                    <a:pt x="611" y="170"/>
                  </a:cubicBezTo>
                  <a:cubicBezTo>
                    <a:pt x="611" y="170"/>
                    <a:pt x="611" y="170"/>
                    <a:pt x="611" y="170"/>
                  </a:cubicBezTo>
                  <a:cubicBezTo>
                    <a:pt x="612" y="169"/>
                    <a:pt x="612" y="169"/>
                    <a:pt x="613" y="168"/>
                  </a:cubicBezTo>
                  <a:cubicBezTo>
                    <a:pt x="614" y="166"/>
                    <a:pt x="613" y="160"/>
                    <a:pt x="612" y="158"/>
                  </a:cubicBezTo>
                  <a:cubicBezTo>
                    <a:pt x="612" y="156"/>
                    <a:pt x="611" y="155"/>
                    <a:pt x="610" y="155"/>
                  </a:cubicBezTo>
                  <a:cubicBezTo>
                    <a:pt x="610" y="153"/>
                    <a:pt x="611" y="151"/>
                    <a:pt x="611" y="150"/>
                  </a:cubicBezTo>
                  <a:cubicBezTo>
                    <a:pt x="611" y="148"/>
                    <a:pt x="616" y="149"/>
                    <a:pt x="617" y="150"/>
                  </a:cubicBezTo>
                  <a:cubicBezTo>
                    <a:pt x="620" y="150"/>
                    <a:pt x="615" y="144"/>
                    <a:pt x="618" y="142"/>
                  </a:cubicBezTo>
                  <a:cubicBezTo>
                    <a:pt x="619" y="140"/>
                    <a:pt x="621" y="142"/>
                    <a:pt x="623" y="138"/>
                  </a:cubicBezTo>
                  <a:cubicBezTo>
                    <a:pt x="625" y="135"/>
                    <a:pt x="620" y="131"/>
                    <a:pt x="620" y="127"/>
                  </a:cubicBezTo>
                  <a:cubicBezTo>
                    <a:pt x="621" y="123"/>
                    <a:pt x="626" y="124"/>
                    <a:pt x="627" y="120"/>
                  </a:cubicBezTo>
                  <a:cubicBezTo>
                    <a:pt x="628" y="116"/>
                    <a:pt x="624" y="113"/>
                    <a:pt x="625" y="111"/>
                  </a:cubicBezTo>
                  <a:cubicBezTo>
                    <a:pt x="626" y="108"/>
                    <a:pt x="632" y="110"/>
                    <a:pt x="633" y="105"/>
                  </a:cubicBezTo>
                  <a:cubicBezTo>
                    <a:pt x="635" y="100"/>
                    <a:pt x="632" y="99"/>
                    <a:pt x="634" y="94"/>
                  </a:cubicBezTo>
                  <a:cubicBezTo>
                    <a:pt x="636" y="90"/>
                    <a:pt x="639" y="94"/>
                    <a:pt x="642" y="90"/>
                  </a:cubicBezTo>
                  <a:cubicBezTo>
                    <a:pt x="644" y="86"/>
                    <a:pt x="643" y="83"/>
                    <a:pt x="644" y="79"/>
                  </a:cubicBezTo>
                  <a:cubicBezTo>
                    <a:pt x="644" y="75"/>
                    <a:pt x="649" y="76"/>
                    <a:pt x="651" y="73"/>
                  </a:cubicBezTo>
                  <a:cubicBezTo>
                    <a:pt x="652" y="70"/>
                    <a:pt x="651" y="67"/>
                    <a:pt x="653" y="65"/>
                  </a:cubicBezTo>
                  <a:cubicBezTo>
                    <a:pt x="654" y="62"/>
                    <a:pt x="658" y="66"/>
                    <a:pt x="661" y="62"/>
                  </a:cubicBezTo>
                  <a:cubicBezTo>
                    <a:pt x="661" y="61"/>
                    <a:pt x="660" y="60"/>
                    <a:pt x="659" y="59"/>
                  </a:cubicBezTo>
                  <a:cubicBezTo>
                    <a:pt x="661" y="58"/>
                    <a:pt x="662" y="56"/>
                    <a:pt x="663" y="55"/>
                  </a:cubicBezTo>
                  <a:cubicBezTo>
                    <a:pt x="665" y="56"/>
                    <a:pt x="667" y="57"/>
                    <a:pt x="669" y="55"/>
                  </a:cubicBezTo>
                  <a:cubicBezTo>
                    <a:pt x="671" y="54"/>
                    <a:pt x="669" y="52"/>
                    <a:pt x="669" y="50"/>
                  </a:cubicBezTo>
                  <a:cubicBezTo>
                    <a:pt x="670" y="49"/>
                    <a:pt x="671" y="48"/>
                    <a:pt x="672" y="47"/>
                  </a:cubicBezTo>
                  <a:cubicBezTo>
                    <a:pt x="674" y="48"/>
                    <a:pt x="676" y="49"/>
                    <a:pt x="677" y="49"/>
                  </a:cubicBezTo>
                  <a:cubicBezTo>
                    <a:pt x="682" y="49"/>
                    <a:pt x="679" y="44"/>
                    <a:pt x="680" y="42"/>
                  </a:cubicBezTo>
                  <a:cubicBezTo>
                    <a:pt x="680" y="41"/>
                    <a:pt x="680" y="41"/>
                    <a:pt x="680" y="41"/>
                  </a:cubicBezTo>
                  <a:cubicBezTo>
                    <a:pt x="681" y="40"/>
                    <a:pt x="681" y="40"/>
                    <a:pt x="682" y="40"/>
                  </a:cubicBezTo>
                  <a:cubicBezTo>
                    <a:pt x="683" y="40"/>
                    <a:pt x="684" y="40"/>
                    <a:pt x="685" y="40"/>
                  </a:cubicBezTo>
                  <a:cubicBezTo>
                    <a:pt x="686" y="41"/>
                    <a:pt x="687" y="40"/>
                    <a:pt x="689" y="38"/>
                  </a:cubicBezTo>
                  <a:cubicBezTo>
                    <a:pt x="698" y="35"/>
                    <a:pt x="699" y="31"/>
                    <a:pt x="708" y="31"/>
                  </a:cubicBezTo>
                  <a:cubicBezTo>
                    <a:pt x="717" y="31"/>
                    <a:pt x="723" y="25"/>
                    <a:pt x="735" y="28"/>
                  </a:cubicBezTo>
                  <a:cubicBezTo>
                    <a:pt x="747" y="31"/>
                    <a:pt x="756" y="30"/>
                    <a:pt x="777" y="32"/>
                  </a:cubicBezTo>
                  <a:cubicBezTo>
                    <a:pt x="795" y="36"/>
                    <a:pt x="808" y="45"/>
                    <a:pt x="817" y="49"/>
                  </a:cubicBezTo>
                  <a:cubicBezTo>
                    <a:pt x="828" y="54"/>
                    <a:pt x="840" y="60"/>
                    <a:pt x="855" y="60"/>
                  </a:cubicBezTo>
                  <a:cubicBezTo>
                    <a:pt x="870" y="61"/>
                    <a:pt x="877" y="53"/>
                    <a:pt x="888" y="49"/>
                  </a:cubicBezTo>
                  <a:cubicBezTo>
                    <a:pt x="899" y="44"/>
                    <a:pt x="917" y="36"/>
                    <a:pt x="936" y="35"/>
                  </a:cubicBezTo>
                  <a:cubicBezTo>
                    <a:pt x="961" y="33"/>
                    <a:pt x="974" y="36"/>
                    <a:pt x="985" y="39"/>
                  </a:cubicBezTo>
                  <a:cubicBezTo>
                    <a:pt x="991" y="40"/>
                    <a:pt x="995" y="41"/>
                    <a:pt x="1001" y="42"/>
                  </a:cubicBezTo>
                  <a:cubicBezTo>
                    <a:pt x="1019" y="43"/>
                    <a:pt x="1029" y="43"/>
                    <a:pt x="1050" y="38"/>
                  </a:cubicBezTo>
                  <a:cubicBezTo>
                    <a:pt x="1064" y="34"/>
                    <a:pt x="1074" y="40"/>
                    <a:pt x="1083" y="47"/>
                  </a:cubicBezTo>
                  <a:cubicBezTo>
                    <a:pt x="1090" y="53"/>
                    <a:pt x="1094" y="63"/>
                    <a:pt x="1094" y="70"/>
                  </a:cubicBezTo>
                  <a:cubicBezTo>
                    <a:pt x="1097" y="86"/>
                    <a:pt x="1084" y="117"/>
                    <a:pt x="1060" y="126"/>
                  </a:cubicBezTo>
                  <a:cubicBezTo>
                    <a:pt x="1050" y="130"/>
                    <a:pt x="1043" y="131"/>
                    <a:pt x="1037" y="130"/>
                  </a:cubicBezTo>
                  <a:cubicBezTo>
                    <a:pt x="1044" y="131"/>
                    <a:pt x="1051" y="133"/>
                    <a:pt x="1057" y="136"/>
                  </a:cubicBezTo>
                  <a:cubicBezTo>
                    <a:pt x="1057" y="136"/>
                    <a:pt x="1057" y="136"/>
                    <a:pt x="1057" y="136"/>
                  </a:cubicBezTo>
                  <a:cubicBezTo>
                    <a:pt x="1059" y="138"/>
                    <a:pt x="1065" y="132"/>
                    <a:pt x="1066" y="135"/>
                  </a:cubicBezTo>
                  <a:cubicBezTo>
                    <a:pt x="1067" y="137"/>
                    <a:pt x="1064" y="140"/>
                    <a:pt x="1063" y="142"/>
                  </a:cubicBezTo>
                  <a:cubicBezTo>
                    <a:pt x="1063" y="142"/>
                    <a:pt x="1064" y="143"/>
                    <a:pt x="1064" y="144"/>
                  </a:cubicBezTo>
                  <a:cubicBezTo>
                    <a:pt x="1066" y="147"/>
                    <a:pt x="1068" y="150"/>
                    <a:pt x="1069" y="153"/>
                  </a:cubicBezTo>
                  <a:cubicBezTo>
                    <a:pt x="1069" y="153"/>
                    <a:pt x="1069" y="153"/>
                    <a:pt x="1069" y="152"/>
                  </a:cubicBezTo>
                  <a:cubicBezTo>
                    <a:pt x="1071" y="152"/>
                    <a:pt x="1073" y="151"/>
                    <a:pt x="1074" y="152"/>
                  </a:cubicBezTo>
                  <a:cubicBezTo>
                    <a:pt x="1078" y="154"/>
                    <a:pt x="1072" y="158"/>
                    <a:pt x="1072" y="160"/>
                  </a:cubicBezTo>
                  <a:cubicBezTo>
                    <a:pt x="1074" y="163"/>
                    <a:pt x="1082" y="157"/>
                    <a:pt x="1080" y="163"/>
                  </a:cubicBezTo>
                  <a:cubicBezTo>
                    <a:pt x="1079" y="165"/>
                    <a:pt x="1076" y="167"/>
                    <a:pt x="1075" y="169"/>
                  </a:cubicBezTo>
                  <a:cubicBezTo>
                    <a:pt x="1074" y="168"/>
                    <a:pt x="1074" y="166"/>
                    <a:pt x="1074" y="165"/>
                  </a:cubicBezTo>
                  <a:cubicBezTo>
                    <a:pt x="1075" y="172"/>
                    <a:pt x="1076" y="178"/>
                    <a:pt x="1075" y="184"/>
                  </a:cubicBezTo>
                  <a:cubicBezTo>
                    <a:pt x="1075" y="184"/>
                    <a:pt x="1075" y="184"/>
                    <a:pt x="1075" y="184"/>
                  </a:cubicBezTo>
                  <a:cubicBezTo>
                    <a:pt x="1075" y="184"/>
                    <a:pt x="1075" y="184"/>
                    <a:pt x="1075" y="184"/>
                  </a:cubicBezTo>
                  <a:cubicBezTo>
                    <a:pt x="1077" y="175"/>
                    <a:pt x="1083" y="166"/>
                    <a:pt x="1094" y="158"/>
                  </a:cubicBezTo>
                  <a:cubicBezTo>
                    <a:pt x="1118" y="138"/>
                    <a:pt x="1132" y="112"/>
                    <a:pt x="1133" y="86"/>
                  </a:cubicBezTo>
                  <a:cubicBezTo>
                    <a:pt x="1134" y="65"/>
                    <a:pt x="1127" y="45"/>
                    <a:pt x="1112" y="31"/>
                  </a:cubicBezTo>
                  <a:cubicBezTo>
                    <a:pt x="1088" y="6"/>
                    <a:pt x="1057" y="8"/>
                    <a:pt x="1032" y="14"/>
                  </a:cubicBezTo>
                  <a:cubicBezTo>
                    <a:pt x="1023" y="16"/>
                    <a:pt x="1016" y="17"/>
                    <a:pt x="1010" y="17"/>
                  </a:cubicBezTo>
                  <a:cubicBezTo>
                    <a:pt x="1002" y="17"/>
                    <a:pt x="994" y="17"/>
                    <a:pt x="986" y="16"/>
                  </a:cubicBezTo>
                  <a:cubicBezTo>
                    <a:pt x="973" y="15"/>
                    <a:pt x="960" y="13"/>
                    <a:pt x="941" y="14"/>
                  </a:cubicBezTo>
                  <a:cubicBezTo>
                    <a:pt x="926" y="16"/>
                    <a:pt x="907" y="27"/>
                    <a:pt x="893" y="31"/>
                  </a:cubicBezTo>
                  <a:cubicBezTo>
                    <a:pt x="881" y="34"/>
                    <a:pt x="873" y="38"/>
                    <a:pt x="859" y="40"/>
                  </a:cubicBezTo>
                  <a:cubicBezTo>
                    <a:pt x="838" y="42"/>
                    <a:pt x="811" y="27"/>
                    <a:pt x="791" y="22"/>
                  </a:cubicBezTo>
                  <a:cubicBezTo>
                    <a:pt x="773" y="18"/>
                    <a:pt x="768" y="15"/>
                    <a:pt x="751" y="13"/>
                  </a:cubicBezTo>
                  <a:cubicBezTo>
                    <a:pt x="734" y="11"/>
                    <a:pt x="732" y="18"/>
                    <a:pt x="720" y="14"/>
                  </a:cubicBezTo>
                  <a:cubicBezTo>
                    <a:pt x="708" y="10"/>
                    <a:pt x="703" y="14"/>
                    <a:pt x="694" y="18"/>
                  </a:cubicBezTo>
                  <a:cubicBezTo>
                    <a:pt x="691" y="19"/>
                    <a:pt x="685" y="16"/>
                    <a:pt x="684" y="15"/>
                  </a:cubicBezTo>
                  <a:cubicBezTo>
                    <a:pt x="684" y="15"/>
                    <a:pt x="684" y="15"/>
                    <a:pt x="684" y="15"/>
                  </a:cubicBezTo>
                  <a:cubicBezTo>
                    <a:pt x="681" y="14"/>
                    <a:pt x="677" y="13"/>
                    <a:pt x="673" y="12"/>
                  </a:cubicBezTo>
                  <a:cubicBezTo>
                    <a:pt x="673" y="12"/>
                    <a:pt x="670" y="14"/>
                    <a:pt x="669" y="14"/>
                  </a:cubicBezTo>
                  <a:cubicBezTo>
                    <a:pt x="665" y="16"/>
                    <a:pt x="664" y="13"/>
                    <a:pt x="662" y="10"/>
                  </a:cubicBezTo>
                  <a:cubicBezTo>
                    <a:pt x="659" y="9"/>
                    <a:pt x="655" y="9"/>
                    <a:pt x="651" y="8"/>
                  </a:cubicBezTo>
                  <a:cubicBezTo>
                    <a:pt x="650" y="8"/>
                    <a:pt x="648" y="9"/>
                    <a:pt x="648" y="10"/>
                  </a:cubicBezTo>
                  <a:cubicBezTo>
                    <a:pt x="648" y="11"/>
                    <a:pt x="648" y="12"/>
                    <a:pt x="646" y="13"/>
                  </a:cubicBezTo>
                  <a:cubicBezTo>
                    <a:pt x="644" y="14"/>
                    <a:pt x="642" y="11"/>
                    <a:pt x="641" y="10"/>
                  </a:cubicBezTo>
                  <a:cubicBezTo>
                    <a:pt x="640" y="8"/>
                    <a:pt x="640" y="7"/>
                    <a:pt x="639" y="6"/>
                  </a:cubicBezTo>
                  <a:cubicBezTo>
                    <a:pt x="639" y="6"/>
                    <a:pt x="638" y="6"/>
                    <a:pt x="638" y="6"/>
                  </a:cubicBezTo>
                  <a:cubicBezTo>
                    <a:pt x="634" y="5"/>
                    <a:pt x="630" y="5"/>
                    <a:pt x="626" y="4"/>
                  </a:cubicBezTo>
                  <a:cubicBezTo>
                    <a:pt x="625" y="4"/>
                    <a:pt x="624" y="5"/>
                    <a:pt x="624" y="6"/>
                  </a:cubicBezTo>
                  <a:cubicBezTo>
                    <a:pt x="624" y="7"/>
                    <a:pt x="624" y="7"/>
                    <a:pt x="624" y="8"/>
                  </a:cubicBezTo>
                  <a:cubicBezTo>
                    <a:pt x="621" y="10"/>
                    <a:pt x="621" y="7"/>
                    <a:pt x="621" y="4"/>
                  </a:cubicBezTo>
                  <a:cubicBezTo>
                    <a:pt x="620" y="4"/>
                    <a:pt x="619" y="3"/>
                    <a:pt x="618" y="3"/>
                  </a:cubicBezTo>
                  <a:cubicBezTo>
                    <a:pt x="617" y="3"/>
                    <a:pt x="615" y="4"/>
                    <a:pt x="615" y="5"/>
                  </a:cubicBezTo>
                  <a:cubicBezTo>
                    <a:pt x="615" y="8"/>
                    <a:pt x="615" y="12"/>
                    <a:pt x="611" y="7"/>
                  </a:cubicBezTo>
                  <a:cubicBezTo>
                    <a:pt x="611" y="7"/>
                    <a:pt x="610" y="6"/>
                    <a:pt x="610" y="5"/>
                  </a:cubicBezTo>
                  <a:cubicBezTo>
                    <a:pt x="610" y="4"/>
                    <a:pt x="608" y="2"/>
                    <a:pt x="607" y="2"/>
                  </a:cubicBezTo>
                  <a:cubicBezTo>
                    <a:pt x="604" y="2"/>
                    <a:pt x="600" y="2"/>
                    <a:pt x="596" y="1"/>
                  </a:cubicBezTo>
                  <a:cubicBezTo>
                    <a:pt x="596" y="1"/>
                    <a:pt x="595" y="1"/>
                    <a:pt x="595" y="2"/>
                  </a:cubicBezTo>
                  <a:cubicBezTo>
                    <a:pt x="594" y="2"/>
                    <a:pt x="594" y="2"/>
                    <a:pt x="594" y="2"/>
                  </a:cubicBezTo>
                  <a:cubicBezTo>
                    <a:pt x="594" y="3"/>
                    <a:pt x="594" y="4"/>
                    <a:pt x="594" y="5"/>
                  </a:cubicBezTo>
                  <a:cubicBezTo>
                    <a:pt x="594" y="10"/>
                    <a:pt x="589" y="9"/>
                    <a:pt x="587" y="3"/>
                  </a:cubicBezTo>
                  <a:cubicBezTo>
                    <a:pt x="587" y="2"/>
                    <a:pt x="585" y="1"/>
                    <a:pt x="585" y="1"/>
                  </a:cubicBezTo>
                  <a:cubicBezTo>
                    <a:pt x="583" y="0"/>
                    <a:pt x="582" y="0"/>
                    <a:pt x="580" y="0"/>
                  </a:cubicBezTo>
                  <a:cubicBezTo>
                    <a:pt x="580" y="0"/>
                    <a:pt x="578" y="1"/>
                    <a:pt x="578" y="2"/>
                  </a:cubicBezTo>
                  <a:cubicBezTo>
                    <a:pt x="578" y="6"/>
                    <a:pt x="578" y="11"/>
                    <a:pt x="573" y="7"/>
                  </a:cubicBezTo>
                  <a:cubicBezTo>
                    <a:pt x="572" y="6"/>
                    <a:pt x="572" y="4"/>
                    <a:pt x="572" y="2"/>
                  </a:cubicBezTo>
                  <a:cubicBezTo>
                    <a:pt x="572" y="1"/>
                    <a:pt x="570" y="0"/>
                    <a:pt x="569" y="0"/>
                  </a:cubicBezTo>
                  <a:cubicBezTo>
                    <a:pt x="568" y="0"/>
                    <a:pt x="567" y="0"/>
                    <a:pt x="566" y="0"/>
                  </a:cubicBezTo>
                  <a:cubicBezTo>
                    <a:pt x="566" y="2"/>
                    <a:pt x="566" y="3"/>
                    <a:pt x="565" y="3"/>
                  </a:cubicBezTo>
                  <a:cubicBezTo>
                    <a:pt x="563" y="4"/>
                    <a:pt x="562" y="3"/>
                    <a:pt x="561" y="2"/>
                  </a:cubicBezTo>
                  <a:cubicBezTo>
                    <a:pt x="561" y="1"/>
                    <a:pt x="559" y="0"/>
                    <a:pt x="558" y="0"/>
                  </a:cubicBezTo>
                  <a:cubicBezTo>
                    <a:pt x="557" y="0"/>
                    <a:pt x="555" y="0"/>
                    <a:pt x="553" y="1"/>
                  </a:cubicBezTo>
                  <a:cubicBezTo>
                    <a:pt x="552" y="1"/>
                    <a:pt x="551" y="2"/>
                    <a:pt x="551" y="3"/>
                  </a:cubicBezTo>
                  <a:cubicBezTo>
                    <a:pt x="551" y="4"/>
                    <a:pt x="551" y="5"/>
                    <a:pt x="551" y="6"/>
                  </a:cubicBezTo>
                  <a:cubicBezTo>
                    <a:pt x="551" y="8"/>
                    <a:pt x="550" y="11"/>
                    <a:pt x="546" y="9"/>
                  </a:cubicBezTo>
                  <a:cubicBezTo>
                    <a:pt x="545" y="8"/>
                    <a:pt x="545" y="5"/>
                    <a:pt x="545" y="3"/>
                  </a:cubicBezTo>
                  <a:cubicBezTo>
                    <a:pt x="545" y="3"/>
                    <a:pt x="542" y="1"/>
                    <a:pt x="541" y="1"/>
                  </a:cubicBezTo>
                  <a:cubicBezTo>
                    <a:pt x="540" y="2"/>
                    <a:pt x="538" y="2"/>
                    <a:pt x="536" y="2"/>
                  </a:cubicBezTo>
                  <a:cubicBezTo>
                    <a:pt x="536" y="3"/>
                    <a:pt x="536" y="5"/>
                    <a:pt x="537" y="6"/>
                  </a:cubicBezTo>
                  <a:cubicBezTo>
                    <a:pt x="533" y="8"/>
                    <a:pt x="533" y="6"/>
                    <a:pt x="533" y="4"/>
                  </a:cubicBezTo>
                  <a:cubicBezTo>
                    <a:pt x="532" y="4"/>
                    <a:pt x="530" y="3"/>
                    <a:pt x="529" y="3"/>
                  </a:cubicBezTo>
                  <a:cubicBezTo>
                    <a:pt x="527" y="3"/>
                    <a:pt x="525" y="3"/>
                    <a:pt x="522" y="4"/>
                  </a:cubicBezTo>
                  <a:cubicBezTo>
                    <a:pt x="522" y="4"/>
                    <a:pt x="522" y="4"/>
                    <a:pt x="522" y="4"/>
                  </a:cubicBezTo>
                  <a:cubicBezTo>
                    <a:pt x="521" y="6"/>
                    <a:pt x="525" y="11"/>
                    <a:pt x="520" y="10"/>
                  </a:cubicBezTo>
                  <a:cubicBezTo>
                    <a:pt x="518" y="10"/>
                    <a:pt x="517" y="8"/>
                    <a:pt x="517" y="6"/>
                  </a:cubicBezTo>
                  <a:cubicBezTo>
                    <a:pt x="517" y="6"/>
                    <a:pt x="515" y="5"/>
                    <a:pt x="514" y="5"/>
                  </a:cubicBezTo>
                  <a:cubicBezTo>
                    <a:pt x="511" y="5"/>
                    <a:pt x="508" y="6"/>
                    <a:pt x="505" y="6"/>
                  </a:cubicBezTo>
                  <a:cubicBezTo>
                    <a:pt x="505" y="6"/>
                    <a:pt x="504" y="7"/>
                    <a:pt x="504" y="8"/>
                  </a:cubicBezTo>
                  <a:cubicBezTo>
                    <a:pt x="504" y="9"/>
                    <a:pt x="504" y="10"/>
                    <a:pt x="502" y="11"/>
                  </a:cubicBezTo>
                  <a:cubicBezTo>
                    <a:pt x="500" y="12"/>
                    <a:pt x="499" y="11"/>
                    <a:pt x="499" y="9"/>
                  </a:cubicBezTo>
                  <a:cubicBezTo>
                    <a:pt x="498" y="9"/>
                    <a:pt x="496" y="7"/>
                    <a:pt x="495" y="8"/>
                  </a:cubicBezTo>
                  <a:cubicBezTo>
                    <a:pt x="492" y="8"/>
                    <a:pt x="489" y="9"/>
                    <a:pt x="486" y="9"/>
                  </a:cubicBezTo>
                  <a:cubicBezTo>
                    <a:pt x="486" y="11"/>
                    <a:pt x="486" y="13"/>
                    <a:pt x="485" y="14"/>
                  </a:cubicBezTo>
                  <a:cubicBezTo>
                    <a:pt x="482" y="16"/>
                    <a:pt x="481" y="11"/>
                    <a:pt x="480" y="10"/>
                  </a:cubicBezTo>
                  <a:cubicBezTo>
                    <a:pt x="478" y="11"/>
                    <a:pt x="476" y="11"/>
                    <a:pt x="474" y="12"/>
                  </a:cubicBezTo>
                  <a:cubicBezTo>
                    <a:pt x="473" y="14"/>
                    <a:pt x="475" y="16"/>
                    <a:pt x="475" y="19"/>
                  </a:cubicBezTo>
                  <a:cubicBezTo>
                    <a:pt x="469" y="21"/>
                    <a:pt x="471" y="15"/>
                    <a:pt x="470" y="13"/>
                  </a:cubicBezTo>
                  <a:cubicBezTo>
                    <a:pt x="470" y="13"/>
                    <a:pt x="470" y="13"/>
                    <a:pt x="469" y="13"/>
                  </a:cubicBezTo>
                  <a:cubicBezTo>
                    <a:pt x="466" y="13"/>
                    <a:pt x="463" y="14"/>
                    <a:pt x="460" y="15"/>
                  </a:cubicBezTo>
                  <a:cubicBezTo>
                    <a:pt x="460" y="16"/>
                    <a:pt x="461" y="18"/>
                    <a:pt x="459" y="19"/>
                  </a:cubicBezTo>
                  <a:cubicBezTo>
                    <a:pt x="457" y="20"/>
                    <a:pt x="456" y="18"/>
                    <a:pt x="454" y="17"/>
                  </a:cubicBezTo>
                  <a:cubicBezTo>
                    <a:pt x="454" y="17"/>
                    <a:pt x="454" y="17"/>
                    <a:pt x="453" y="16"/>
                  </a:cubicBezTo>
                  <a:cubicBezTo>
                    <a:pt x="451" y="17"/>
                    <a:pt x="448" y="18"/>
                    <a:pt x="445" y="19"/>
                  </a:cubicBezTo>
                  <a:cubicBezTo>
                    <a:pt x="445" y="19"/>
                    <a:pt x="444" y="19"/>
                    <a:pt x="444" y="19"/>
                  </a:cubicBezTo>
                  <a:cubicBezTo>
                    <a:pt x="436" y="20"/>
                    <a:pt x="432" y="16"/>
                    <a:pt x="423" y="16"/>
                  </a:cubicBezTo>
                  <a:cubicBezTo>
                    <a:pt x="414" y="16"/>
                    <a:pt x="403" y="17"/>
                    <a:pt x="391" y="20"/>
                  </a:cubicBezTo>
                  <a:cubicBezTo>
                    <a:pt x="379" y="23"/>
                    <a:pt x="382" y="23"/>
                    <a:pt x="365" y="23"/>
                  </a:cubicBezTo>
                  <a:cubicBezTo>
                    <a:pt x="348" y="23"/>
                    <a:pt x="330" y="24"/>
                    <a:pt x="316" y="33"/>
                  </a:cubicBezTo>
                  <a:cubicBezTo>
                    <a:pt x="302" y="42"/>
                    <a:pt x="290" y="39"/>
                    <a:pt x="275" y="40"/>
                  </a:cubicBezTo>
                  <a:cubicBezTo>
                    <a:pt x="261" y="38"/>
                    <a:pt x="249" y="35"/>
                    <a:pt x="238" y="31"/>
                  </a:cubicBezTo>
                  <a:cubicBezTo>
                    <a:pt x="224" y="27"/>
                    <a:pt x="211" y="23"/>
                    <a:pt x="195" y="21"/>
                  </a:cubicBezTo>
                  <a:cubicBezTo>
                    <a:pt x="177" y="20"/>
                    <a:pt x="163" y="21"/>
                    <a:pt x="150" y="23"/>
                  </a:cubicBezTo>
                  <a:cubicBezTo>
                    <a:pt x="142" y="23"/>
                    <a:pt x="135" y="24"/>
                    <a:pt x="127" y="24"/>
                  </a:cubicBezTo>
                  <a:cubicBezTo>
                    <a:pt x="121" y="24"/>
                    <a:pt x="114" y="22"/>
                    <a:pt x="104" y="20"/>
                  </a:cubicBezTo>
                  <a:cubicBezTo>
                    <a:pt x="80" y="14"/>
                    <a:pt x="46" y="6"/>
                    <a:pt x="22" y="31"/>
                  </a:cubicBezTo>
                  <a:cubicBezTo>
                    <a:pt x="7" y="45"/>
                    <a:pt x="0" y="65"/>
                    <a:pt x="1" y="86"/>
                  </a:cubicBezTo>
                  <a:cubicBezTo>
                    <a:pt x="2" y="112"/>
                    <a:pt x="16" y="138"/>
                    <a:pt x="40" y="158"/>
                  </a:cubicBezTo>
                  <a:cubicBezTo>
                    <a:pt x="50" y="166"/>
                    <a:pt x="57" y="175"/>
                    <a:pt x="59" y="184"/>
                  </a:cubicBezTo>
                  <a:cubicBezTo>
                    <a:pt x="59" y="184"/>
                    <a:pt x="59" y="184"/>
                    <a:pt x="59" y="184"/>
                  </a:cubicBezTo>
                  <a:cubicBezTo>
                    <a:pt x="60" y="176"/>
                    <a:pt x="62" y="168"/>
                    <a:pt x="66" y="160"/>
                  </a:cubicBezTo>
                  <a:cubicBezTo>
                    <a:pt x="65" y="161"/>
                    <a:pt x="65" y="161"/>
                    <a:pt x="65" y="162"/>
                  </a:cubicBezTo>
                  <a:cubicBezTo>
                    <a:pt x="61" y="158"/>
                    <a:pt x="59" y="156"/>
                    <a:pt x="59" y="154"/>
                  </a:cubicBezTo>
                  <a:cubicBezTo>
                    <a:pt x="60" y="152"/>
                    <a:pt x="65" y="157"/>
                    <a:pt x="68" y="156"/>
                  </a:cubicBezTo>
                  <a:cubicBezTo>
                    <a:pt x="68" y="156"/>
                    <a:pt x="68" y="156"/>
                    <a:pt x="67" y="157"/>
                  </a:cubicBezTo>
                  <a:cubicBezTo>
                    <a:pt x="68" y="155"/>
                    <a:pt x="69" y="154"/>
                    <a:pt x="69" y="153"/>
                  </a:cubicBezTo>
                  <a:cubicBezTo>
                    <a:pt x="69" y="153"/>
                    <a:pt x="69" y="153"/>
                    <a:pt x="69" y="153"/>
                  </a:cubicBezTo>
                  <a:cubicBezTo>
                    <a:pt x="69" y="151"/>
                    <a:pt x="67" y="149"/>
                    <a:pt x="67" y="147"/>
                  </a:cubicBezTo>
                  <a:cubicBezTo>
                    <a:pt x="68" y="145"/>
                    <a:pt x="70" y="145"/>
                    <a:pt x="73" y="146"/>
                  </a:cubicBezTo>
                  <a:cubicBezTo>
                    <a:pt x="73" y="146"/>
                    <a:pt x="73" y="146"/>
                    <a:pt x="73" y="146"/>
                  </a:cubicBezTo>
                  <a:cubicBezTo>
                    <a:pt x="73" y="145"/>
                    <a:pt x="74" y="144"/>
                    <a:pt x="75" y="143"/>
                  </a:cubicBezTo>
                  <a:cubicBezTo>
                    <a:pt x="79" y="135"/>
                    <a:pt x="87" y="132"/>
                    <a:pt x="97" y="130"/>
                  </a:cubicBezTo>
                  <a:cubicBezTo>
                    <a:pt x="91" y="131"/>
                    <a:pt x="83" y="130"/>
                    <a:pt x="74" y="126"/>
                  </a:cubicBezTo>
                  <a:cubicBezTo>
                    <a:pt x="50" y="117"/>
                    <a:pt x="37" y="86"/>
                    <a:pt x="40" y="70"/>
                  </a:cubicBezTo>
                  <a:cubicBezTo>
                    <a:pt x="40" y="63"/>
                    <a:pt x="44" y="55"/>
                    <a:pt x="50" y="50"/>
                  </a:cubicBezTo>
                  <a:cubicBezTo>
                    <a:pt x="59" y="43"/>
                    <a:pt x="72" y="41"/>
                    <a:pt x="86" y="44"/>
                  </a:cubicBezTo>
                  <a:cubicBezTo>
                    <a:pt x="108" y="49"/>
                    <a:pt x="117" y="49"/>
                    <a:pt x="135" y="48"/>
                  </a:cubicBezTo>
                  <a:cubicBezTo>
                    <a:pt x="141" y="48"/>
                    <a:pt x="146" y="47"/>
                    <a:pt x="151" y="45"/>
                  </a:cubicBezTo>
                  <a:cubicBezTo>
                    <a:pt x="163" y="43"/>
                    <a:pt x="176" y="40"/>
                    <a:pt x="201" y="42"/>
                  </a:cubicBezTo>
                  <a:cubicBezTo>
                    <a:pt x="220" y="43"/>
                    <a:pt x="232" y="48"/>
                    <a:pt x="243" y="52"/>
                  </a:cubicBezTo>
                  <a:cubicBezTo>
                    <a:pt x="255" y="57"/>
                    <a:pt x="264" y="61"/>
                    <a:pt x="278" y="60"/>
                  </a:cubicBezTo>
                  <a:cubicBezTo>
                    <a:pt x="294" y="60"/>
                    <a:pt x="306" y="54"/>
                    <a:pt x="317" y="49"/>
                  </a:cubicBezTo>
                  <a:cubicBezTo>
                    <a:pt x="326" y="45"/>
                    <a:pt x="335" y="41"/>
                    <a:pt x="346" y="40"/>
                  </a:cubicBezTo>
                  <a:cubicBezTo>
                    <a:pt x="354" y="40"/>
                    <a:pt x="373" y="33"/>
                    <a:pt x="391" y="31"/>
                  </a:cubicBezTo>
                  <a:cubicBezTo>
                    <a:pt x="405" y="30"/>
                    <a:pt x="418" y="34"/>
                    <a:pt x="422" y="33"/>
                  </a:cubicBezTo>
                  <a:cubicBezTo>
                    <a:pt x="432" y="32"/>
                    <a:pt x="442" y="37"/>
                    <a:pt x="445" y="38"/>
                  </a:cubicBezTo>
                  <a:cubicBezTo>
                    <a:pt x="446" y="40"/>
                    <a:pt x="448" y="41"/>
                    <a:pt x="449" y="40"/>
                  </a:cubicBezTo>
                  <a:cubicBezTo>
                    <a:pt x="450" y="40"/>
                    <a:pt x="451" y="40"/>
                    <a:pt x="452" y="40"/>
                  </a:cubicBezTo>
                  <a:cubicBezTo>
                    <a:pt x="452" y="40"/>
                    <a:pt x="453" y="40"/>
                    <a:pt x="453" y="41"/>
                  </a:cubicBezTo>
                  <a:cubicBezTo>
                    <a:pt x="454" y="41"/>
                    <a:pt x="454" y="41"/>
                    <a:pt x="454" y="42"/>
                  </a:cubicBezTo>
                  <a:cubicBezTo>
                    <a:pt x="455" y="44"/>
                    <a:pt x="452" y="49"/>
                    <a:pt x="456" y="49"/>
                  </a:cubicBezTo>
                  <a:cubicBezTo>
                    <a:pt x="458" y="49"/>
                    <a:pt x="460" y="48"/>
                    <a:pt x="462" y="47"/>
                  </a:cubicBezTo>
                  <a:cubicBezTo>
                    <a:pt x="463" y="48"/>
                    <a:pt x="464" y="49"/>
                    <a:pt x="465" y="50"/>
                  </a:cubicBezTo>
                  <a:cubicBezTo>
                    <a:pt x="465" y="52"/>
                    <a:pt x="463" y="54"/>
                    <a:pt x="465" y="55"/>
                  </a:cubicBezTo>
                  <a:cubicBezTo>
                    <a:pt x="467" y="57"/>
                    <a:pt x="469" y="56"/>
                    <a:pt x="471" y="55"/>
                  </a:cubicBezTo>
                  <a:cubicBezTo>
                    <a:pt x="472" y="56"/>
                    <a:pt x="473" y="58"/>
                    <a:pt x="475" y="59"/>
                  </a:cubicBezTo>
                  <a:cubicBezTo>
                    <a:pt x="474" y="60"/>
                    <a:pt x="473" y="61"/>
                    <a:pt x="473" y="62"/>
                  </a:cubicBezTo>
                  <a:cubicBezTo>
                    <a:pt x="474" y="65"/>
                    <a:pt x="476" y="64"/>
                    <a:pt x="478" y="62"/>
                  </a:cubicBezTo>
                  <a:cubicBezTo>
                    <a:pt x="478" y="62"/>
                    <a:pt x="479" y="63"/>
                    <a:pt x="479" y="63"/>
                  </a:cubicBezTo>
                  <a:cubicBezTo>
                    <a:pt x="479" y="63"/>
                    <a:pt x="479" y="63"/>
                    <a:pt x="479" y="63"/>
                  </a:cubicBezTo>
                  <a:cubicBezTo>
                    <a:pt x="477" y="65"/>
                    <a:pt x="478" y="68"/>
                    <a:pt x="480" y="69"/>
                  </a:cubicBezTo>
                  <a:cubicBezTo>
                    <a:pt x="481" y="70"/>
                    <a:pt x="482" y="70"/>
                    <a:pt x="482" y="70"/>
                  </a:cubicBezTo>
                  <a:cubicBezTo>
                    <a:pt x="483" y="70"/>
                    <a:pt x="483" y="71"/>
                    <a:pt x="484" y="72"/>
                  </a:cubicBezTo>
                  <a:cubicBezTo>
                    <a:pt x="485" y="74"/>
                    <a:pt x="485" y="74"/>
                    <a:pt x="486" y="74"/>
                  </a:cubicBezTo>
                  <a:cubicBezTo>
                    <a:pt x="485" y="76"/>
                    <a:pt x="485" y="77"/>
                    <a:pt x="487" y="79"/>
                  </a:cubicBezTo>
                  <a:cubicBezTo>
                    <a:pt x="488" y="81"/>
                    <a:pt x="490" y="83"/>
                    <a:pt x="492" y="83"/>
                  </a:cubicBezTo>
                  <a:cubicBezTo>
                    <a:pt x="493" y="85"/>
                    <a:pt x="494" y="87"/>
                    <a:pt x="496" y="88"/>
                  </a:cubicBezTo>
                  <a:cubicBezTo>
                    <a:pt x="496" y="89"/>
                    <a:pt x="495" y="89"/>
                    <a:pt x="495" y="89"/>
                  </a:cubicBezTo>
                  <a:cubicBezTo>
                    <a:pt x="494" y="91"/>
                    <a:pt x="496" y="94"/>
                    <a:pt x="497" y="95"/>
                  </a:cubicBezTo>
                  <a:cubicBezTo>
                    <a:pt x="498" y="96"/>
                    <a:pt x="500" y="98"/>
                    <a:pt x="501" y="98"/>
                  </a:cubicBezTo>
                  <a:cubicBezTo>
                    <a:pt x="503" y="99"/>
                    <a:pt x="503" y="98"/>
                    <a:pt x="504" y="97"/>
                  </a:cubicBezTo>
                  <a:cubicBezTo>
                    <a:pt x="505" y="99"/>
                    <a:pt x="506" y="100"/>
                    <a:pt x="507" y="102"/>
                  </a:cubicBezTo>
                  <a:cubicBezTo>
                    <a:pt x="505" y="103"/>
                    <a:pt x="502" y="105"/>
                    <a:pt x="502" y="106"/>
                  </a:cubicBezTo>
                  <a:cubicBezTo>
                    <a:pt x="502" y="108"/>
                    <a:pt x="505" y="112"/>
                    <a:pt x="506" y="111"/>
                  </a:cubicBezTo>
                  <a:cubicBezTo>
                    <a:pt x="513" y="111"/>
                    <a:pt x="508" y="119"/>
                    <a:pt x="509" y="122"/>
                  </a:cubicBezTo>
                  <a:cubicBezTo>
                    <a:pt x="509" y="124"/>
                    <a:pt x="510" y="127"/>
                    <a:pt x="512" y="127"/>
                  </a:cubicBezTo>
                  <a:cubicBezTo>
                    <a:pt x="514" y="129"/>
                    <a:pt x="512" y="128"/>
                    <a:pt x="514" y="127"/>
                  </a:cubicBezTo>
                  <a:cubicBezTo>
                    <a:pt x="515" y="127"/>
                    <a:pt x="518" y="129"/>
                    <a:pt x="518" y="131"/>
                  </a:cubicBezTo>
                  <a:cubicBezTo>
                    <a:pt x="519" y="132"/>
                    <a:pt x="518" y="135"/>
                    <a:pt x="517" y="136"/>
                  </a:cubicBezTo>
                  <a:cubicBezTo>
                    <a:pt x="514" y="137"/>
                    <a:pt x="512" y="138"/>
                    <a:pt x="512" y="141"/>
                  </a:cubicBezTo>
                  <a:cubicBezTo>
                    <a:pt x="513" y="143"/>
                    <a:pt x="513" y="149"/>
                    <a:pt x="517" y="149"/>
                  </a:cubicBezTo>
                  <a:cubicBezTo>
                    <a:pt x="518" y="149"/>
                    <a:pt x="519" y="149"/>
                    <a:pt x="519" y="148"/>
                  </a:cubicBezTo>
                  <a:cubicBezTo>
                    <a:pt x="520" y="147"/>
                    <a:pt x="523" y="148"/>
                    <a:pt x="523" y="150"/>
                  </a:cubicBezTo>
                  <a:cubicBezTo>
                    <a:pt x="523" y="151"/>
                    <a:pt x="523" y="153"/>
                    <a:pt x="524" y="155"/>
                  </a:cubicBezTo>
                  <a:cubicBezTo>
                    <a:pt x="523" y="155"/>
                    <a:pt x="522" y="156"/>
                    <a:pt x="522" y="158"/>
                  </a:cubicBezTo>
                  <a:cubicBezTo>
                    <a:pt x="521" y="160"/>
                    <a:pt x="520" y="166"/>
                    <a:pt x="521" y="168"/>
                  </a:cubicBezTo>
                  <a:cubicBezTo>
                    <a:pt x="522" y="169"/>
                    <a:pt x="522" y="169"/>
                    <a:pt x="523" y="170"/>
                  </a:cubicBezTo>
                  <a:cubicBezTo>
                    <a:pt x="523" y="170"/>
                    <a:pt x="523" y="170"/>
                    <a:pt x="523" y="170"/>
                  </a:cubicBezTo>
                  <a:cubicBezTo>
                    <a:pt x="526" y="171"/>
                    <a:pt x="529" y="173"/>
                    <a:pt x="529" y="175"/>
                  </a:cubicBezTo>
                  <a:cubicBezTo>
                    <a:pt x="530" y="178"/>
                    <a:pt x="528" y="180"/>
                    <a:pt x="528" y="182"/>
                  </a:cubicBezTo>
                  <a:cubicBezTo>
                    <a:pt x="529" y="186"/>
                    <a:pt x="536" y="187"/>
                    <a:pt x="538" y="190"/>
                  </a:cubicBezTo>
                  <a:cubicBezTo>
                    <a:pt x="538" y="192"/>
                    <a:pt x="537" y="194"/>
                    <a:pt x="535" y="196"/>
                  </a:cubicBezTo>
                  <a:cubicBezTo>
                    <a:pt x="535" y="197"/>
                    <a:pt x="535" y="198"/>
                    <a:pt x="535" y="198"/>
                  </a:cubicBezTo>
                  <a:cubicBezTo>
                    <a:pt x="534" y="202"/>
                    <a:pt x="541" y="200"/>
                    <a:pt x="541" y="203"/>
                  </a:cubicBezTo>
                  <a:cubicBezTo>
                    <a:pt x="542" y="205"/>
                    <a:pt x="540" y="207"/>
                    <a:pt x="540" y="208"/>
                  </a:cubicBezTo>
                  <a:cubicBezTo>
                    <a:pt x="541" y="210"/>
                    <a:pt x="547" y="211"/>
                    <a:pt x="547" y="213"/>
                  </a:cubicBezTo>
                  <a:cubicBezTo>
                    <a:pt x="548" y="214"/>
                    <a:pt x="547" y="215"/>
                    <a:pt x="547" y="217"/>
                  </a:cubicBezTo>
                  <a:cubicBezTo>
                    <a:pt x="545" y="217"/>
                    <a:pt x="545" y="217"/>
                    <a:pt x="545" y="220"/>
                  </a:cubicBezTo>
                  <a:cubicBezTo>
                    <a:pt x="545" y="224"/>
                    <a:pt x="544" y="226"/>
                    <a:pt x="547" y="228"/>
                  </a:cubicBezTo>
                  <a:cubicBezTo>
                    <a:pt x="549" y="231"/>
                    <a:pt x="550" y="232"/>
                    <a:pt x="551" y="237"/>
                  </a:cubicBezTo>
                  <a:cubicBezTo>
                    <a:pt x="552" y="241"/>
                    <a:pt x="548" y="241"/>
                    <a:pt x="549" y="245"/>
                  </a:cubicBezTo>
                  <a:cubicBezTo>
                    <a:pt x="549" y="248"/>
                    <a:pt x="551" y="248"/>
                    <a:pt x="553" y="251"/>
                  </a:cubicBezTo>
                  <a:cubicBezTo>
                    <a:pt x="554" y="253"/>
                    <a:pt x="551" y="254"/>
                    <a:pt x="552" y="257"/>
                  </a:cubicBezTo>
                  <a:cubicBezTo>
                    <a:pt x="553" y="260"/>
                    <a:pt x="555" y="261"/>
                    <a:pt x="556" y="265"/>
                  </a:cubicBezTo>
                  <a:cubicBezTo>
                    <a:pt x="556" y="269"/>
                    <a:pt x="553" y="267"/>
                    <a:pt x="554" y="271"/>
                  </a:cubicBezTo>
                  <a:cubicBezTo>
                    <a:pt x="554" y="274"/>
                    <a:pt x="558" y="274"/>
                    <a:pt x="559" y="277"/>
                  </a:cubicBezTo>
                  <a:cubicBezTo>
                    <a:pt x="559" y="278"/>
                    <a:pt x="556" y="279"/>
                    <a:pt x="557" y="282"/>
                  </a:cubicBezTo>
                  <a:cubicBezTo>
                    <a:pt x="557" y="285"/>
                    <a:pt x="555" y="289"/>
                    <a:pt x="557" y="294"/>
                  </a:cubicBezTo>
                  <a:cubicBezTo>
                    <a:pt x="559" y="299"/>
                    <a:pt x="558" y="301"/>
                    <a:pt x="558" y="306"/>
                  </a:cubicBezTo>
                  <a:cubicBezTo>
                    <a:pt x="558" y="313"/>
                    <a:pt x="560" y="310"/>
                    <a:pt x="559" y="317"/>
                  </a:cubicBezTo>
                  <a:cubicBezTo>
                    <a:pt x="559" y="323"/>
                    <a:pt x="559" y="327"/>
                    <a:pt x="557" y="328"/>
                  </a:cubicBezTo>
                  <a:cubicBezTo>
                    <a:pt x="555" y="329"/>
                    <a:pt x="555" y="333"/>
                    <a:pt x="556" y="337"/>
                  </a:cubicBezTo>
                  <a:cubicBezTo>
                    <a:pt x="556" y="340"/>
                    <a:pt x="556" y="338"/>
                    <a:pt x="555" y="341"/>
                  </a:cubicBezTo>
                  <a:cubicBezTo>
                    <a:pt x="555" y="345"/>
                    <a:pt x="552" y="344"/>
                    <a:pt x="553" y="349"/>
                  </a:cubicBezTo>
                  <a:cubicBezTo>
                    <a:pt x="555" y="353"/>
                    <a:pt x="553" y="355"/>
                    <a:pt x="553" y="360"/>
                  </a:cubicBezTo>
                  <a:cubicBezTo>
                    <a:pt x="553" y="364"/>
                    <a:pt x="551" y="365"/>
                    <a:pt x="552" y="369"/>
                  </a:cubicBezTo>
                  <a:cubicBezTo>
                    <a:pt x="553" y="374"/>
                    <a:pt x="553" y="379"/>
                    <a:pt x="555" y="383"/>
                  </a:cubicBezTo>
                  <a:cubicBezTo>
                    <a:pt x="557" y="386"/>
                    <a:pt x="555" y="389"/>
                    <a:pt x="558" y="393"/>
                  </a:cubicBezTo>
                  <a:cubicBezTo>
                    <a:pt x="561" y="397"/>
                    <a:pt x="561" y="401"/>
                    <a:pt x="561" y="404"/>
                  </a:cubicBezTo>
                  <a:cubicBezTo>
                    <a:pt x="566" y="414"/>
                    <a:pt x="555" y="443"/>
                    <a:pt x="529" y="443"/>
                  </a:cubicBezTo>
                  <a:cubicBezTo>
                    <a:pt x="521" y="443"/>
                    <a:pt x="514" y="443"/>
                    <a:pt x="507" y="441"/>
                  </a:cubicBezTo>
                  <a:cubicBezTo>
                    <a:pt x="507" y="441"/>
                    <a:pt x="507" y="441"/>
                    <a:pt x="508" y="441"/>
                  </a:cubicBezTo>
                  <a:cubicBezTo>
                    <a:pt x="506" y="441"/>
                    <a:pt x="498" y="438"/>
                    <a:pt x="496" y="443"/>
                  </a:cubicBezTo>
                  <a:cubicBezTo>
                    <a:pt x="492" y="451"/>
                    <a:pt x="498" y="454"/>
                    <a:pt x="496" y="461"/>
                  </a:cubicBezTo>
                  <a:cubicBezTo>
                    <a:pt x="495" y="467"/>
                    <a:pt x="498" y="472"/>
                    <a:pt x="501" y="476"/>
                  </a:cubicBezTo>
                  <a:cubicBezTo>
                    <a:pt x="503" y="478"/>
                    <a:pt x="501" y="485"/>
                    <a:pt x="502" y="490"/>
                  </a:cubicBezTo>
                  <a:cubicBezTo>
                    <a:pt x="502" y="494"/>
                    <a:pt x="501" y="498"/>
                    <a:pt x="502" y="502"/>
                  </a:cubicBezTo>
                  <a:cubicBezTo>
                    <a:pt x="503" y="507"/>
                    <a:pt x="502" y="511"/>
                    <a:pt x="503" y="514"/>
                  </a:cubicBezTo>
                  <a:cubicBezTo>
                    <a:pt x="503" y="517"/>
                    <a:pt x="505" y="520"/>
                    <a:pt x="506" y="526"/>
                  </a:cubicBezTo>
                  <a:cubicBezTo>
                    <a:pt x="507" y="530"/>
                    <a:pt x="506" y="534"/>
                    <a:pt x="506" y="538"/>
                  </a:cubicBezTo>
                  <a:cubicBezTo>
                    <a:pt x="507" y="544"/>
                    <a:pt x="506" y="549"/>
                    <a:pt x="506" y="551"/>
                  </a:cubicBezTo>
                  <a:cubicBezTo>
                    <a:pt x="506" y="554"/>
                    <a:pt x="505" y="558"/>
                    <a:pt x="506" y="563"/>
                  </a:cubicBezTo>
                  <a:cubicBezTo>
                    <a:pt x="507" y="565"/>
                    <a:pt x="509" y="570"/>
                    <a:pt x="509" y="572"/>
                  </a:cubicBezTo>
                  <a:cubicBezTo>
                    <a:pt x="509" y="575"/>
                    <a:pt x="508" y="578"/>
                    <a:pt x="508" y="581"/>
                  </a:cubicBezTo>
                  <a:cubicBezTo>
                    <a:pt x="509" y="583"/>
                    <a:pt x="511" y="585"/>
                    <a:pt x="511" y="588"/>
                  </a:cubicBezTo>
                  <a:cubicBezTo>
                    <a:pt x="511" y="592"/>
                    <a:pt x="510" y="596"/>
                    <a:pt x="510" y="600"/>
                  </a:cubicBezTo>
                  <a:cubicBezTo>
                    <a:pt x="511" y="604"/>
                    <a:pt x="514" y="606"/>
                    <a:pt x="514" y="610"/>
                  </a:cubicBezTo>
                  <a:cubicBezTo>
                    <a:pt x="514" y="618"/>
                    <a:pt x="518" y="622"/>
                    <a:pt x="519" y="626"/>
                  </a:cubicBezTo>
                  <a:cubicBezTo>
                    <a:pt x="519" y="629"/>
                    <a:pt x="518" y="635"/>
                    <a:pt x="521" y="640"/>
                  </a:cubicBezTo>
                  <a:cubicBezTo>
                    <a:pt x="522" y="643"/>
                    <a:pt x="521" y="646"/>
                    <a:pt x="522" y="649"/>
                  </a:cubicBezTo>
                  <a:cubicBezTo>
                    <a:pt x="522" y="652"/>
                    <a:pt x="524" y="654"/>
                    <a:pt x="524" y="657"/>
                  </a:cubicBezTo>
                  <a:cubicBezTo>
                    <a:pt x="524" y="663"/>
                    <a:pt x="523" y="667"/>
                    <a:pt x="523" y="672"/>
                  </a:cubicBezTo>
                  <a:cubicBezTo>
                    <a:pt x="523" y="677"/>
                    <a:pt x="524" y="683"/>
                    <a:pt x="524" y="690"/>
                  </a:cubicBezTo>
                  <a:cubicBezTo>
                    <a:pt x="524" y="694"/>
                    <a:pt x="522" y="696"/>
                    <a:pt x="522" y="700"/>
                  </a:cubicBezTo>
                  <a:cubicBezTo>
                    <a:pt x="521" y="703"/>
                    <a:pt x="522" y="708"/>
                    <a:pt x="521" y="713"/>
                  </a:cubicBezTo>
                  <a:cubicBezTo>
                    <a:pt x="520" y="718"/>
                    <a:pt x="518" y="716"/>
                    <a:pt x="517" y="723"/>
                  </a:cubicBezTo>
                  <a:cubicBezTo>
                    <a:pt x="517" y="725"/>
                    <a:pt x="516" y="731"/>
                    <a:pt x="515" y="733"/>
                  </a:cubicBezTo>
                  <a:cubicBezTo>
                    <a:pt x="513" y="736"/>
                    <a:pt x="512" y="738"/>
                    <a:pt x="510" y="739"/>
                  </a:cubicBezTo>
                  <a:cubicBezTo>
                    <a:pt x="510" y="739"/>
                    <a:pt x="510" y="739"/>
                    <a:pt x="510" y="739"/>
                  </a:cubicBezTo>
                  <a:cubicBezTo>
                    <a:pt x="519" y="734"/>
                    <a:pt x="541" y="730"/>
                    <a:pt x="566" y="730"/>
                  </a:cubicBezTo>
                  <a:cubicBezTo>
                    <a:pt x="568" y="730"/>
                    <a:pt x="568" y="730"/>
                    <a:pt x="568" y="730"/>
                  </a:cubicBezTo>
                  <a:cubicBezTo>
                    <a:pt x="593" y="730"/>
                    <a:pt x="615" y="734"/>
                    <a:pt x="623" y="740"/>
                  </a:cubicBezTo>
                  <a:cubicBezTo>
                    <a:pt x="623" y="740"/>
                    <a:pt x="623" y="740"/>
                    <a:pt x="623" y="740"/>
                  </a:cubicBezTo>
                  <a:cubicBezTo>
                    <a:pt x="622" y="738"/>
                    <a:pt x="620" y="737"/>
                    <a:pt x="619" y="733"/>
                  </a:cubicBezTo>
                  <a:cubicBezTo>
                    <a:pt x="617" y="731"/>
                    <a:pt x="617" y="725"/>
                    <a:pt x="616" y="723"/>
                  </a:cubicBezTo>
                  <a:cubicBezTo>
                    <a:pt x="615" y="716"/>
                    <a:pt x="614" y="718"/>
                    <a:pt x="613" y="713"/>
                  </a:cubicBezTo>
                  <a:cubicBezTo>
                    <a:pt x="611" y="708"/>
                    <a:pt x="612" y="703"/>
                    <a:pt x="611" y="700"/>
                  </a:cubicBezTo>
                  <a:cubicBezTo>
                    <a:pt x="611" y="696"/>
                    <a:pt x="609" y="694"/>
                    <a:pt x="609" y="690"/>
                  </a:cubicBezTo>
                  <a:cubicBezTo>
                    <a:pt x="609" y="683"/>
                    <a:pt x="614" y="678"/>
                    <a:pt x="614" y="672"/>
                  </a:cubicBezTo>
                  <a:cubicBezTo>
                    <a:pt x="614" y="667"/>
                    <a:pt x="613" y="664"/>
                    <a:pt x="613" y="657"/>
                  </a:cubicBezTo>
                  <a:cubicBezTo>
                    <a:pt x="613" y="654"/>
                    <a:pt x="614" y="652"/>
                    <a:pt x="615" y="650"/>
                  </a:cubicBezTo>
                  <a:cubicBezTo>
                    <a:pt x="615" y="647"/>
                    <a:pt x="614" y="644"/>
                    <a:pt x="616" y="641"/>
                  </a:cubicBezTo>
                </a:path>
              </a:pathLst>
            </a:custGeom>
            <a:noFill/>
            <a:ln w="7938" cap="rnd">
              <a:solidFill>
                <a:srgbClr val="333333"/>
              </a:solidFill>
              <a:prstDash val="solid"/>
              <a:round/>
              <a:headEnd/>
              <a:tailEnd/>
            </a:ln>
          </p:spPr>
          <p:txBody>
            <a:bodyPr/>
            <a:lstStyle/>
            <a:p>
              <a:endParaRPr lang="fr-FR"/>
            </a:p>
          </p:txBody>
        </p:sp>
        <p:sp>
          <p:nvSpPr>
            <p:cNvPr id="390" name="Freeform 210"/>
            <p:cNvSpPr>
              <a:spLocks/>
            </p:cNvSpPr>
            <p:nvPr/>
          </p:nvSpPr>
          <p:spPr bwMode="auto">
            <a:xfrm>
              <a:off x="2973" y="2815"/>
              <a:ext cx="41" cy="304"/>
            </a:xfrm>
            <a:custGeom>
              <a:avLst/>
              <a:gdLst/>
              <a:ahLst/>
              <a:cxnLst>
                <a:cxn ang="0">
                  <a:pos x="16" y="0"/>
                </a:cxn>
                <a:cxn ang="0">
                  <a:pos x="14" y="12"/>
                </a:cxn>
                <a:cxn ang="0">
                  <a:pos x="15" y="16"/>
                </a:cxn>
                <a:cxn ang="0">
                  <a:pos x="12" y="25"/>
                </a:cxn>
                <a:cxn ang="0">
                  <a:pos x="12" y="32"/>
                </a:cxn>
                <a:cxn ang="0">
                  <a:pos x="10" y="38"/>
                </a:cxn>
                <a:cxn ang="0">
                  <a:pos x="10" y="44"/>
                </a:cxn>
                <a:cxn ang="0">
                  <a:pos x="9" y="49"/>
                </a:cxn>
                <a:cxn ang="0">
                  <a:pos x="9" y="58"/>
                </a:cxn>
                <a:cxn ang="0">
                  <a:pos x="8" y="65"/>
                </a:cxn>
                <a:cxn ang="0">
                  <a:pos x="9" y="71"/>
                </a:cxn>
                <a:cxn ang="0">
                  <a:pos x="7" y="79"/>
                </a:cxn>
                <a:cxn ang="0">
                  <a:pos x="7" y="87"/>
                </a:cxn>
                <a:cxn ang="0">
                  <a:pos x="6" y="94"/>
                </a:cxn>
                <a:cxn ang="0">
                  <a:pos x="6" y="101"/>
                </a:cxn>
                <a:cxn ang="0">
                  <a:pos x="5" y="111"/>
                </a:cxn>
                <a:cxn ang="0">
                  <a:pos x="1" y="126"/>
                </a:cxn>
                <a:cxn ang="0">
                  <a:pos x="0" y="110"/>
                </a:cxn>
                <a:cxn ang="0">
                  <a:pos x="4" y="99"/>
                </a:cxn>
                <a:cxn ang="0">
                  <a:pos x="2" y="89"/>
                </a:cxn>
                <a:cxn ang="0">
                  <a:pos x="2" y="67"/>
                </a:cxn>
                <a:cxn ang="0">
                  <a:pos x="2" y="63"/>
                </a:cxn>
                <a:cxn ang="0">
                  <a:pos x="5" y="52"/>
                </a:cxn>
                <a:cxn ang="0">
                  <a:pos x="7" y="45"/>
                </a:cxn>
                <a:cxn ang="0">
                  <a:pos x="7" y="38"/>
                </a:cxn>
                <a:cxn ang="0">
                  <a:pos x="8" y="32"/>
                </a:cxn>
                <a:cxn ang="0">
                  <a:pos x="8" y="25"/>
                </a:cxn>
                <a:cxn ang="0">
                  <a:pos x="10" y="18"/>
                </a:cxn>
                <a:cxn ang="0">
                  <a:pos x="11" y="12"/>
                </a:cxn>
                <a:cxn ang="0">
                  <a:pos x="14" y="4"/>
                </a:cxn>
              </a:cxnLst>
              <a:rect l="0" t="0" r="r" b="b"/>
              <a:pathLst>
                <a:path w="17" h="126">
                  <a:moveTo>
                    <a:pt x="16" y="0"/>
                  </a:moveTo>
                  <a:cubicBezTo>
                    <a:pt x="17" y="4"/>
                    <a:pt x="15" y="8"/>
                    <a:pt x="14" y="12"/>
                  </a:cubicBezTo>
                  <a:cubicBezTo>
                    <a:pt x="14" y="13"/>
                    <a:pt x="15" y="15"/>
                    <a:pt x="15" y="16"/>
                  </a:cubicBezTo>
                  <a:cubicBezTo>
                    <a:pt x="15" y="19"/>
                    <a:pt x="13" y="22"/>
                    <a:pt x="12" y="25"/>
                  </a:cubicBezTo>
                  <a:cubicBezTo>
                    <a:pt x="11" y="28"/>
                    <a:pt x="12" y="28"/>
                    <a:pt x="12" y="32"/>
                  </a:cubicBezTo>
                  <a:cubicBezTo>
                    <a:pt x="12" y="33"/>
                    <a:pt x="11" y="35"/>
                    <a:pt x="10" y="38"/>
                  </a:cubicBezTo>
                  <a:cubicBezTo>
                    <a:pt x="10" y="40"/>
                    <a:pt x="10" y="42"/>
                    <a:pt x="10" y="44"/>
                  </a:cubicBezTo>
                  <a:cubicBezTo>
                    <a:pt x="10" y="46"/>
                    <a:pt x="9" y="48"/>
                    <a:pt x="9" y="49"/>
                  </a:cubicBezTo>
                  <a:cubicBezTo>
                    <a:pt x="9" y="51"/>
                    <a:pt x="10" y="54"/>
                    <a:pt x="9" y="58"/>
                  </a:cubicBezTo>
                  <a:cubicBezTo>
                    <a:pt x="9" y="60"/>
                    <a:pt x="8" y="62"/>
                    <a:pt x="8" y="65"/>
                  </a:cubicBezTo>
                  <a:cubicBezTo>
                    <a:pt x="8" y="67"/>
                    <a:pt x="9" y="69"/>
                    <a:pt x="9" y="71"/>
                  </a:cubicBezTo>
                  <a:cubicBezTo>
                    <a:pt x="9" y="74"/>
                    <a:pt x="7" y="77"/>
                    <a:pt x="7" y="79"/>
                  </a:cubicBezTo>
                  <a:cubicBezTo>
                    <a:pt x="7" y="82"/>
                    <a:pt x="7" y="84"/>
                    <a:pt x="7" y="87"/>
                  </a:cubicBezTo>
                  <a:cubicBezTo>
                    <a:pt x="7" y="89"/>
                    <a:pt x="6" y="92"/>
                    <a:pt x="6" y="94"/>
                  </a:cubicBezTo>
                  <a:cubicBezTo>
                    <a:pt x="6" y="96"/>
                    <a:pt x="6" y="99"/>
                    <a:pt x="6" y="101"/>
                  </a:cubicBezTo>
                  <a:cubicBezTo>
                    <a:pt x="7" y="106"/>
                    <a:pt x="7" y="107"/>
                    <a:pt x="5" y="111"/>
                  </a:cubicBezTo>
                  <a:cubicBezTo>
                    <a:pt x="4" y="115"/>
                    <a:pt x="6" y="122"/>
                    <a:pt x="1" y="126"/>
                  </a:cubicBezTo>
                  <a:cubicBezTo>
                    <a:pt x="3" y="122"/>
                    <a:pt x="3" y="114"/>
                    <a:pt x="0" y="110"/>
                  </a:cubicBezTo>
                  <a:cubicBezTo>
                    <a:pt x="3" y="107"/>
                    <a:pt x="4" y="104"/>
                    <a:pt x="4" y="99"/>
                  </a:cubicBezTo>
                  <a:cubicBezTo>
                    <a:pt x="3" y="95"/>
                    <a:pt x="2" y="93"/>
                    <a:pt x="2" y="89"/>
                  </a:cubicBezTo>
                  <a:cubicBezTo>
                    <a:pt x="3" y="84"/>
                    <a:pt x="6" y="73"/>
                    <a:pt x="2" y="67"/>
                  </a:cubicBezTo>
                  <a:cubicBezTo>
                    <a:pt x="2" y="67"/>
                    <a:pt x="1" y="64"/>
                    <a:pt x="2" y="63"/>
                  </a:cubicBezTo>
                  <a:cubicBezTo>
                    <a:pt x="3" y="59"/>
                    <a:pt x="3" y="56"/>
                    <a:pt x="5" y="52"/>
                  </a:cubicBezTo>
                  <a:cubicBezTo>
                    <a:pt x="6" y="49"/>
                    <a:pt x="6" y="47"/>
                    <a:pt x="7" y="45"/>
                  </a:cubicBezTo>
                  <a:cubicBezTo>
                    <a:pt x="7" y="43"/>
                    <a:pt x="6" y="40"/>
                    <a:pt x="7" y="38"/>
                  </a:cubicBezTo>
                  <a:cubicBezTo>
                    <a:pt x="7" y="36"/>
                    <a:pt x="7" y="34"/>
                    <a:pt x="8" y="32"/>
                  </a:cubicBezTo>
                  <a:cubicBezTo>
                    <a:pt x="8" y="30"/>
                    <a:pt x="8" y="28"/>
                    <a:pt x="8" y="25"/>
                  </a:cubicBezTo>
                  <a:cubicBezTo>
                    <a:pt x="9" y="23"/>
                    <a:pt x="10" y="21"/>
                    <a:pt x="10" y="18"/>
                  </a:cubicBezTo>
                  <a:cubicBezTo>
                    <a:pt x="10" y="16"/>
                    <a:pt x="11" y="14"/>
                    <a:pt x="11" y="12"/>
                  </a:cubicBezTo>
                  <a:cubicBezTo>
                    <a:pt x="12" y="10"/>
                    <a:pt x="12" y="6"/>
                    <a:pt x="14" y="4"/>
                  </a:cubicBezTo>
                </a:path>
              </a:pathLst>
            </a:custGeom>
            <a:solidFill>
              <a:srgbClr val="FFFFFF"/>
            </a:solidFill>
            <a:ln w="9525">
              <a:noFill/>
              <a:round/>
              <a:headEnd/>
              <a:tailEnd/>
            </a:ln>
          </p:spPr>
          <p:txBody>
            <a:bodyPr/>
            <a:lstStyle/>
            <a:p>
              <a:endParaRPr lang="fr-FR"/>
            </a:p>
          </p:txBody>
        </p:sp>
        <p:sp>
          <p:nvSpPr>
            <p:cNvPr id="391" name="Freeform 211"/>
            <p:cNvSpPr>
              <a:spLocks/>
            </p:cNvSpPr>
            <p:nvPr/>
          </p:nvSpPr>
          <p:spPr bwMode="auto">
            <a:xfrm>
              <a:off x="2903" y="3314"/>
              <a:ext cx="58" cy="53"/>
            </a:xfrm>
            <a:custGeom>
              <a:avLst/>
              <a:gdLst/>
              <a:ahLst/>
              <a:cxnLst>
                <a:cxn ang="0">
                  <a:pos x="0" y="20"/>
                </a:cxn>
                <a:cxn ang="0">
                  <a:pos x="17" y="21"/>
                </a:cxn>
                <a:cxn ang="0">
                  <a:pos x="21" y="15"/>
                </a:cxn>
                <a:cxn ang="0">
                  <a:pos x="19" y="10"/>
                </a:cxn>
                <a:cxn ang="0">
                  <a:pos x="24" y="0"/>
                </a:cxn>
                <a:cxn ang="0">
                  <a:pos x="17" y="7"/>
                </a:cxn>
                <a:cxn ang="0">
                  <a:pos x="17" y="16"/>
                </a:cxn>
                <a:cxn ang="0">
                  <a:pos x="0" y="20"/>
                </a:cxn>
              </a:cxnLst>
              <a:rect l="0" t="0" r="r" b="b"/>
              <a:pathLst>
                <a:path w="24" h="22">
                  <a:moveTo>
                    <a:pt x="0" y="20"/>
                  </a:moveTo>
                  <a:cubicBezTo>
                    <a:pt x="7" y="20"/>
                    <a:pt x="13" y="22"/>
                    <a:pt x="17" y="21"/>
                  </a:cubicBezTo>
                  <a:cubicBezTo>
                    <a:pt x="22" y="20"/>
                    <a:pt x="22" y="17"/>
                    <a:pt x="21" y="15"/>
                  </a:cubicBezTo>
                  <a:cubicBezTo>
                    <a:pt x="21" y="13"/>
                    <a:pt x="19" y="11"/>
                    <a:pt x="19" y="10"/>
                  </a:cubicBezTo>
                  <a:cubicBezTo>
                    <a:pt x="20" y="8"/>
                    <a:pt x="23" y="6"/>
                    <a:pt x="24" y="0"/>
                  </a:cubicBezTo>
                  <a:cubicBezTo>
                    <a:pt x="23" y="2"/>
                    <a:pt x="21" y="7"/>
                    <a:pt x="17" y="7"/>
                  </a:cubicBezTo>
                  <a:cubicBezTo>
                    <a:pt x="13" y="8"/>
                    <a:pt x="18" y="12"/>
                    <a:pt x="17" y="16"/>
                  </a:cubicBezTo>
                  <a:cubicBezTo>
                    <a:pt x="16" y="18"/>
                    <a:pt x="6" y="20"/>
                    <a:pt x="0" y="20"/>
                  </a:cubicBezTo>
                  <a:close/>
                </a:path>
              </a:pathLst>
            </a:custGeom>
            <a:solidFill>
              <a:srgbClr val="FFFFFF"/>
            </a:solidFill>
            <a:ln w="9525">
              <a:noFill/>
              <a:round/>
              <a:headEnd/>
              <a:tailEnd/>
            </a:ln>
          </p:spPr>
          <p:txBody>
            <a:bodyPr/>
            <a:lstStyle/>
            <a:p>
              <a:endParaRPr lang="fr-FR"/>
            </a:p>
          </p:txBody>
        </p:sp>
        <p:sp>
          <p:nvSpPr>
            <p:cNvPr id="392" name="Freeform 212"/>
            <p:cNvSpPr>
              <a:spLocks/>
            </p:cNvSpPr>
            <p:nvPr/>
          </p:nvSpPr>
          <p:spPr bwMode="auto">
            <a:xfrm>
              <a:off x="3339" y="1838"/>
              <a:ext cx="369" cy="234"/>
            </a:xfrm>
            <a:custGeom>
              <a:avLst/>
              <a:gdLst/>
              <a:ahLst/>
              <a:cxnLst>
                <a:cxn ang="0">
                  <a:pos x="0" y="0"/>
                </a:cxn>
                <a:cxn ang="0">
                  <a:pos x="153" y="97"/>
                </a:cxn>
              </a:cxnLst>
              <a:rect l="0" t="0" r="r" b="b"/>
              <a:pathLst>
                <a:path w="153" h="97">
                  <a:moveTo>
                    <a:pt x="0" y="0"/>
                  </a:moveTo>
                  <a:cubicBezTo>
                    <a:pt x="29" y="30"/>
                    <a:pt x="119" y="85"/>
                    <a:pt x="153" y="97"/>
                  </a:cubicBezTo>
                </a:path>
              </a:pathLst>
            </a:custGeom>
            <a:noFill/>
            <a:ln w="3175" cap="rnd">
              <a:solidFill>
                <a:srgbClr val="156220"/>
              </a:solidFill>
              <a:prstDash val="solid"/>
              <a:round/>
              <a:headEnd/>
              <a:tailEnd/>
            </a:ln>
          </p:spPr>
          <p:txBody>
            <a:bodyPr/>
            <a:lstStyle/>
            <a:p>
              <a:endParaRPr lang="fr-FR"/>
            </a:p>
          </p:txBody>
        </p:sp>
        <p:sp>
          <p:nvSpPr>
            <p:cNvPr id="393" name="Freeform 213"/>
            <p:cNvSpPr>
              <a:spLocks/>
            </p:cNvSpPr>
            <p:nvPr/>
          </p:nvSpPr>
          <p:spPr bwMode="auto">
            <a:xfrm>
              <a:off x="3346" y="1814"/>
              <a:ext cx="369" cy="232"/>
            </a:xfrm>
            <a:custGeom>
              <a:avLst/>
              <a:gdLst/>
              <a:ahLst/>
              <a:cxnLst>
                <a:cxn ang="0">
                  <a:pos x="0" y="0"/>
                </a:cxn>
                <a:cxn ang="0">
                  <a:pos x="153" y="96"/>
                </a:cxn>
              </a:cxnLst>
              <a:rect l="0" t="0" r="r" b="b"/>
              <a:pathLst>
                <a:path w="153" h="96">
                  <a:moveTo>
                    <a:pt x="0" y="0"/>
                  </a:moveTo>
                  <a:cubicBezTo>
                    <a:pt x="23" y="28"/>
                    <a:pt x="109" y="86"/>
                    <a:pt x="153" y="96"/>
                  </a:cubicBezTo>
                </a:path>
              </a:pathLst>
            </a:custGeom>
            <a:noFill/>
            <a:ln w="3175" cap="rnd">
              <a:solidFill>
                <a:srgbClr val="156220"/>
              </a:solidFill>
              <a:prstDash val="solid"/>
              <a:round/>
              <a:headEnd/>
              <a:tailEnd/>
            </a:ln>
          </p:spPr>
          <p:txBody>
            <a:bodyPr/>
            <a:lstStyle/>
            <a:p>
              <a:endParaRPr lang="fr-FR"/>
            </a:p>
          </p:txBody>
        </p:sp>
        <p:sp>
          <p:nvSpPr>
            <p:cNvPr id="394" name="Freeform 214"/>
            <p:cNvSpPr>
              <a:spLocks/>
            </p:cNvSpPr>
            <p:nvPr/>
          </p:nvSpPr>
          <p:spPr bwMode="auto">
            <a:xfrm>
              <a:off x="2047" y="1814"/>
              <a:ext cx="367" cy="232"/>
            </a:xfrm>
            <a:custGeom>
              <a:avLst/>
              <a:gdLst/>
              <a:ahLst/>
              <a:cxnLst>
                <a:cxn ang="0">
                  <a:pos x="152" y="0"/>
                </a:cxn>
                <a:cxn ang="0">
                  <a:pos x="0" y="96"/>
                </a:cxn>
              </a:cxnLst>
              <a:rect l="0" t="0" r="r" b="b"/>
              <a:pathLst>
                <a:path w="152" h="96">
                  <a:moveTo>
                    <a:pt x="152" y="0"/>
                  </a:moveTo>
                  <a:cubicBezTo>
                    <a:pt x="130" y="28"/>
                    <a:pt x="41" y="88"/>
                    <a:pt x="0" y="96"/>
                  </a:cubicBezTo>
                </a:path>
              </a:pathLst>
            </a:custGeom>
            <a:noFill/>
            <a:ln w="3175" cap="rnd">
              <a:solidFill>
                <a:srgbClr val="156220"/>
              </a:solidFill>
              <a:prstDash val="solid"/>
              <a:round/>
              <a:headEnd/>
              <a:tailEnd/>
            </a:ln>
          </p:spPr>
          <p:txBody>
            <a:bodyPr/>
            <a:lstStyle/>
            <a:p>
              <a:endParaRPr lang="fr-FR"/>
            </a:p>
          </p:txBody>
        </p:sp>
        <p:sp>
          <p:nvSpPr>
            <p:cNvPr id="395" name="Freeform 215"/>
            <p:cNvSpPr>
              <a:spLocks/>
            </p:cNvSpPr>
            <p:nvPr/>
          </p:nvSpPr>
          <p:spPr bwMode="auto">
            <a:xfrm>
              <a:off x="2054" y="1838"/>
              <a:ext cx="369" cy="234"/>
            </a:xfrm>
            <a:custGeom>
              <a:avLst/>
              <a:gdLst/>
              <a:ahLst/>
              <a:cxnLst>
                <a:cxn ang="0">
                  <a:pos x="153" y="0"/>
                </a:cxn>
                <a:cxn ang="0">
                  <a:pos x="0" y="97"/>
                </a:cxn>
              </a:cxnLst>
              <a:rect l="0" t="0" r="r" b="b"/>
              <a:pathLst>
                <a:path w="153" h="97">
                  <a:moveTo>
                    <a:pt x="153" y="0"/>
                  </a:moveTo>
                  <a:cubicBezTo>
                    <a:pt x="124" y="30"/>
                    <a:pt x="34" y="86"/>
                    <a:pt x="0" y="97"/>
                  </a:cubicBezTo>
                </a:path>
              </a:pathLst>
            </a:custGeom>
            <a:noFill/>
            <a:ln w="3175" cap="rnd">
              <a:solidFill>
                <a:srgbClr val="156220"/>
              </a:solidFill>
              <a:prstDash val="solid"/>
              <a:round/>
              <a:headEnd/>
              <a:tailEnd/>
            </a:ln>
          </p:spPr>
          <p:txBody>
            <a:bodyPr/>
            <a:lstStyle/>
            <a:p>
              <a:endParaRPr lang="fr-FR"/>
            </a:p>
          </p:txBody>
        </p:sp>
        <p:sp>
          <p:nvSpPr>
            <p:cNvPr id="396" name="Freeform 216"/>
            <p:cNvSpPr>
              <a:spLocks/>
            </p:cNvSpPr>
            <p:nvPr/>
          </p:nvSpPr>
          <p:spPr bwMode="auto">
            <a:xfrm>
              <a:off x="3358" y="1841"/>
              <a:ext cx="85" cy="91"/>
            </a:xfrm>
            <a:custGeom>
              <a:avLst/>
              <a:gdLst/>
              <a:ahLst/>
              <a:cxnLst>
                <a:cxn ang="0">
                  <a:pos x="0" y="12"/>
                </a:cxn>
                <a:cxn ang="0">
                  <a:pos x="10" y="21"/>
                </a:cxn>
                <a:cxn ang="0">
                  <a:pos x="20" y="20"/>
                </a:cxn>
                <a:cxn ang="0">
                  <a:pos x="22" y="29"/>
                </a:cxn>
                <a:cxn ang="0">
                  <a:pos x="32" y="38"/>
                </a:cxn>
              </a:cxnLst>
              <a:rect l="0" t="0" r="r" b="b"/>
              <a:pathLst>
                <a:path w="35" h="38">
                  <a:moveTo>
                    <a:pt x="0" y="12"/>
                  </a:moveTo>
                  <a:cubicBezTo>
                    <a:pt x="5" y="0"/>
                    <a:pt x="8" y="19"/>
                    <a:pt x="10" y="21"/>
                  </a:cubicBezTo>
                  <a:cubicBezTo>
                    <a:pt x="14" y="22"/>
                    <a:pt x="16" y="17"/>
                    <a:pt x="20" y="20"/>
                  </a:cubicBezTo>
                  <a:cubicBezTo>
                    <a:pt x="22" y="21"/>
                    <a:pt x="21" y="26"/>
                    <a:pt x="22" y="29"/>
                  </a:cubicBezTo>
                  <a:cubicBezTo>
                    <a:pt x="31" y="27"/>
                    <a:pt x="35" y="27"/>
                    <a:pt x="32" y="38"/>
                  </a:cubicBezTo>
                </a:path>
              </a:pathLst>
            </a:custGeom>
            <a:noFill/>
            <a:ln w="7938" cap="rnd">
              <a:solidFill>
                <a:srgbClr val="A3C568"/>
              </a:solidFill>
              <a:prstDash val="solid"/>
              <a:round/>
              <a:headEnd/>
              <a:tailEnd/>
            </a:ln>
          </p:spPr>
          <p:txBody>
            <a:bodyPr/>
            <a:lstStyle/>
            <a:p>
              <a:endParaRPr lang="fr-FR"/>
            </a:p>
          </p:txBody>
        </p:sp>
        <p:sp>
          <p:nvSpPr>
            <p:cNvPr id="397" name="Freeform 217"/>
            <p:cNvSpPr>
              <a:spLocks/>
            </p:cNvSpPr>
            <p:nvPr/>
          </p:nvSpPr>
          <p:spPr bwMode="auto">
            <a:xfrm>
              <a:off x="3481" y="1944"/>
              <a:ext cx="65" cy="44"/>
            </a:xfrm>
            <a:custGeom>
              <a:avLst/>
              <a:gdLst/>
              <a:ahLst/>
              <a:cxnLst>
                <a:cxn ang="0">
                  <a:pos x="0" y="2"/>
                </a:cxn>
                <a:cxn ang="0">
                  <a:pos x="5" y="1"/>
                </a:cxn>
                <a:cxn ang="0">
                  <a:pos x="6" y="7"/>
                </a:cxn>
                <a:cxn ang="0">
                  <a:pos x="13" y="9"/>
                </a:cxn>
                <a:cxn ang="0">
                  <a:pos x="16" y="12"/>
                </a:cxn>
                <a:cxn ang="0">
                  <a:pos x="22" y="11"/>
                </a:cxn>
                <a:cxn ang="0">
                  <a:pos x="27" y="18"/>
                </a:cxn>
              </a:cxnLst>
              <a:rect l="0" t="0" r="r" b="b"/>
              <a:pathLst>
                <a:path w="27" h="18">
                  <a:moveTo>
                    <a:pt x="0" y="2"/>
                  </a:moveTo>
                  <a:cubicBezTo>
                    <a:pt x="2" y="2"/>
                    <a:pt x="3" y="0"/>
                    <a:pt x="5" y="1"/>
                  </a:cubicBezTo>
                  <a:cubicBezTo>
                    <a:pt x="5" y="3"/>
                    <a:pt x="4" y="6"/>
                    <a:pt x="6" y="7"/>
                  </a:cubicBezTo>
                  <a:cubicBezTo>
                    <a:pt x="11" y="9"/>
                    <a:pt x="11" y="3"/>
                    <a:pt x="13" y="9"/>
                  </a:cubicBezTo>
                  <a:cubicBezTo>
                    <a:pt x="14" y="10"/>
                    <a:pt x="14" y="11"/>
                    <a:pt x="16" y="12"/>
                  </a:cubicBezTo>
                  <a:cubicBezTo>
                    <a:pt x="18" y="13"/>
                    <a:pt x="20" y="11"/>
                    <a:pt x="22" y="11"/>
                  </a:cubicBezTo>
                  <a:cubicBezTo>
                    <a:pt x="25" y="12"/>
                    <a:pt x="24" y="16"/>
                    <a:pt x="27" y="18"/>
                  </a:cubicBezTo>
                </a:path>
              </a:pathLst>
            </a:custGeom>
            <a:noFill/>
            <a:ln w="7938" cap="rnd">
              <a:solidFill>
                <a:srgbClr val="A3C568"/>
              </a:solidFill>
              <a:prstDash val="solid"/>
              <a:round/>
              <a:headEnd/>
              <a:tailEnd/>
            </a:ln>
          </p:spPr>
          <p:txBody>
            <a:bodyPr/>
            <a:lstStyle/>
            <a:p>
              <a:endParaRPr lang="fr-FR"/>
            </a:p>
          </p:txBody>
        </p:sp>
        <p:sp>
          <p:nvSpPr>
            <p:cNvPr id="398" name="Freeform 218"/>
            <p:cNvSpPr>
              <a:spLocks/>
            </p:cNvSpPr>
            <p:nvPr/>
          </p:nvSpPr>
          <p:spPr bwMode="auto">
            <a:xfrm>
              <a:off x="3561" y="1978"/>
              <a:ext cx="84" cy="48"/>
            </a:xfrm>
            <a:custGeom>
              <a:avLst/>
              <a:gdLst/>
              <a:ahLst/>
              <a:cxnLst>
                <a:cxn ang="0">
                  <a:pos x="0" y="3"/>
                </a:cxn>
                <a:cxn ang="0">
                  <a:pos x="5" y="0"/>
                </a:cxn>
                <a:cxn ang="0">
                  <a:pos x="6" y="6"/>
                </a:cxn>
                <a:cxn ang="0">
                  <a:pos x="16" y="5"/>
                </a:cxn>
                <a:cxn ang="0">
                  <a:pos x="17" y="11"/>
                </a:cxn>
                <a:cxn ang="0">
                  <a:pos x="25" y="9"/>
                </a:cxn>
                <a:cxn ang="0">
                  <a:pos x="25" y="14"/>
                </a:cxn>
                <a:cxn ang="0">
                  <a:pos x="32" y="12"/>
                </a:cxn>
                <a:cxn ang="0">
                  <a:pos x="34" y="20"/>
                </a:cxn>
              </a:cxnLst>
              <a:rect l="0" t="0" r="r" b="b"/>
              <a:pathLst>
                <a:path w="35" h="20">
                  <a:moveTo>
                    <a:pt x="0" y="3"/>
                  </a:moveTo>
                  <a:cubicBezTo>
                    <a:pt x="1" y="2"/>
                    <a:pt x="3" y="0"/>
                    <a:pt x="5" y="0"/>
                  </a:cubicBezTo>
                  <a:cubicBezTo>
                    <a:pt x="6" y="1"/>
                    <a:pt x="5" y="4"/>
                    <a:pt x="6" y="6"/>
                  </a:cubicBezTo>
                  <a:cubicBezTo>
                    <a:pt x="9" y="9"/>
                    <a:pt x="13" y="3"/>
                    <a:pt x="16" y="5"/>
                  </a:cubicBezTo>
                  <a:cubicBezTo>
                    <a:pt x="18" y="6"/>
                    <a:pt x="15" y="9"/>
                    <a:pt x="17" y="11"/>
                  </a:cubicBezTo>
                  <a:cubicBezTo>
                    <a:pt x="20" y="13"/>
                    <a:pt x="23" y="9"/>
                    <a:pt x="25" y="9"/>
                  </a:cubicBezTo>
                  <a:cubicBezTo>
                    <a:pt x="25" y="10"/>
                    <a:pt x="24" y="13"/>
                    <a:pt x="25" y="14"/>
                  </a:cubicBezTo>
                  <a:cubicBezTo>
                    <a:pt x="27" y="16"/>
                    <a:pt x="31" y="13"/>
                    <a:pt x="32" y="12"/>
                  </a:cubicBezTo>
                  <a:cubicBezTo>
                    <a:pt x="35" y="13"/>
                    <a:pt x="30" y="20"/>
                    <a:pt x="34" y="20"/>
                  </a:cubicBezTo>
                </a:path>
              </a:pathLst>
            </a:custGeom>
            <a:noFill/>
            <a:ln w="7938" cap="rnd">
              <a:solidFill>
                <a:srgbClr val="A3C568"/>
              </a:solidFill>
              <a:prstDash val="solid"/>
              <a:round/>
              <a:headEnd/>
              <a:tailEnd/>
            </a:ln>
          </p:spPr>
          <p:txBody>
            <a:bodyPr/>
            <a:lstStyle/>
            <a:p>
              <a:endParaRPr lang="fr-FR"/>
            </a:p>
          </p:txBody>
        </p:sp>
        <p:sp>
          <p:nvSpPr>
            <p:cNvPr id="399" name="Freeform 219"/>
            <p:cNvSpPr>
              <a:spLocks/>
            </p:cNvSpPr>
            <p:nvPr/>
          </p:nvSpPr>
          <p:spPr bwMode="auto">
            <a:xfrm>
              <a:off x="2074" y="1985"/>
              <a:ext cx="101" cy="56"/>
            </a:xfrm>
            <a:custGeom>
              <a:avLst/>
              <a:gdLst/>
              <a:ahLst/>
              <a:cxnLst>
                <a:cxn ang="0">
                  <a:pos x="0" y="23"/>
                </a:cxn>
                <a:cxn ang="0">
                  <a:pos x="2" y="18"/>
                </a:cxn>
                <a:cxn ang="0">
                  <a:pos x="6" y="19"/>
                </a:cxn>
                <a:cxn ang="0">
                  <a:pos x="11" y="14"/>
                </a:cxn>
                <a:cxn ang="0">
                  <a:pos x="15" y="17"/>
                </a:cxn>
                <a:cxn ang="0">
                  <a:pos x="19" y="10"/>
                </a:cxn>
                <a:cxn ang="0">
                  <a:pos x="25" y="12"/>
                </a:cxn>
                <a:cxn ang="0">
                  <a:pos x="28" y="6"/>
                </a:cxn>
                <a:cxn ang="0">
                  <a:pos x="36" y="6"/>
                </a:cxn>
                <a:cxn ang="0">
                  <a:pos x="38" y="0"/>
                </a:cxn>
                <a:cxn ang="0">
                  <a:pos x="42" y="0"/>
                </a:cxn>
              </a:cxnLst>
              <a:rect l="0" t="0" r="r" b="b"/>
              <a:pathLst>
                <a:path w="42" h="23">
                  <a:moveTo>
                    <a:pt x="0" y="23"/>
                  </a:moveTo>
                  <a:cubicBezTo>
                    <a:pt x="0" y="22"/>
                    <a:pt x="1" y="19"/>
                    <a:pt x="2" y="18"/>
                  </a:cubicBezTo>
                  <a:cubicBezTo>
                    <a:pt x="4" y="16"/>
                    <a:pt x="4" y="18"/>
                    <a:pt x="6" y="19"/>
                  </a:cubicBezTo>
                  <a:cubicBezTo>
                    <a:pt x="11" y="23"/>
                    <a:pt x="11" y="18"/>
                    <a:pt x="11" y="14"/>
                  </a:cubicBezTo>
                  <a:cubicBezTo>
                    <a:pt x="12" y="15"/>
                    <a:pt x="13" y="18"/>
                    <a:pt x="15" y="17"/>
                  </a:cubicBezTo>
                  <a:cubicBezTo>
                    <a:pt x="19" y="17"/>
                    <a:pt x="17" y="11"/>
                    <a:pt x="19" y="10"/>
                  </a:cubicBezTo>
                  <a:cubicBezTo>
                    <a:pt x="21" y="10"/>
                    <a:pt x="23" y="13"/>
                    <a:pt x="25" y="12"/>
                  </a:cubicBezTo>
                  <a:cubicBezTo>
                    <a:pt x="27" y="10"/>
                    <a:pt x="26" y="7"/>
                    <a:pt x="28" y="6"/>
                  </a:cubicBezTo>
                  <a:cubicBezTo>
                    <a:pt x="31" y="9"/>
                    <a:pt x="33" y="11"/>
                    <a:pt x="36" y="6"/>
                  </a:cubicBezTo>
                  <a:cubicBezTo>
                    <a:pt x="36" y="4"/>
                    <a:pt x="37" y="2"/>
                    <a:pt x="38" y="0"/>
                  </a:cubicBezTo>
                  <a:cubicBezTo>
                    <a:pt x="39" y="0"/>
                    <a:pt x="41" y="0"/>
                    <a:pt x="42" y="0"/>
                  </a:cubicBezTo>
                </a:path>
              </a:pathLst>
            </a:custGeom>
            <a:noFill/>
            <a:ln w="7938" cap="rnd">
              <a:solidFill>
                <a:srgbClr val="A3C568"/>
              </a:solidFill>
              <a:prstDash val="solid"/>
              <a:round/>
              <a:headEnd/>
              <a:tailEnd/>
            </a:ln>
          </p:spPr>
          <p:txBody>
            <a:bodyPr/>
            <a:lstStyle/>
            <a:p>
              <a:endParaRPr lang="fr-FR"/>
            </a:p>
          </p:txBody>
        </p:sp>
        <p:sp>
          <p:nvSpPr>
            <p:cNvPr id="400" name="Freeform 220"/>
            <p:cNvSpPr>
              <a:spLocks/>
            </p:cNvSpPr>
            <p:nvPr/>
          </p:nvSpPr>
          <p:spPr bwMode="auto">
            <a:xfrm>
              <a:off x="2286" y="1858"/>
              <a:ext cx="72" cy="70"/>
            </a:xfrm>
            <a:custGeom>
              <a:avLst/>
              <a:gdLst/>
              <a:ahLst/>
              <a:cxnLst>
                <a:cxn ang="0">
                  <a:pos x="0" y="29"/>
                </a:cxn>
                <a:cxn ang="0">
                  <a:pos x="1" y="23"/>
                </a:cxn>
                <a:cxn ang="0">
                  <a:pos x="5" y="26"/>
                </a:cxn>
                <a:cxn ang="0">
                  <a:pos x="9" y="18"/>
                </a:cxn>
                <a:cxn ang="0">
                  <a:pos x="16" y="21"/>
                </a:cxn>
                <a:cxn ang="0">
                  <a:pos x="18" y="11"/>
                </a:cxn>
                <a:cxn ang="0">
                  <a:pos x="23" y="13"/>
                </a:cxn>
                <a:cxn ang="0">
                  <a:pos x="28" y="11"/>
                </a:cxn>
                <a:cxn ang="0">
                  <a:pos x="30" y="0"/>
                </a:cxn>
              </a:cxnLst>
              <a:rect l="0" t="0" r="r" b="b"/>
              <a:pathLst>
                <a:path w="30" h="29">
                  <a:moveTo>
                    <a:pt x="0" y="29"/>
                  </a:moveTo>
                  <a:cubicBezTo>
                    <a:pt x="0" y="27"/>
                    <a:pt x="0" y="24"/>
                    <a:pt x="1" y="23"/>
                  </a:cubicBezTo>
                  <a:cubicBezTo>
                    <a:pt x="3" y="23"/>
                    <a:pt x="3" y="26"/>
                    <a:pt x="5" y="26"/>
                  </a:cubicBezTo>
                  <a:cubicBezTo>
                    <a:pt x="8" y="25"/>
                    <a:pt x="7" y="19"/>
                    <a:pt x="9" y="18"/>
                  </a:cubicBezTo>
                  <a:cubicBezTo>
                    <a:pt x="11" y="19"/>
                    <a:pt x="14" y="23"/>
                    <a:pt x="16" y="21"/>
                  </a:cubicBezTo>
                  <a:cubicBezTo>
                    <a:pt x="19" y="19"/>
                    <a:pt x="15" y="12"/>
                    <a:pt x="18" y="11"/>
                  </a:cubicBezTo>
                  <a:cubicBezTo>
                    <a:pt x="19" y="11"/>
                    <a:pt x="22" y="13"/>
                    <a:pt x="23" y="13"/>
                  </a:cubicBezTo>
                  <a:cubicBezTo>
                    <a:pt x="25" y="13"/>
                    <a:pt x="26" y="12"/>
                    <a:pt x="28" y="11"/>
                  </a:cubicBezTo>
                  <a:cubicBezTo>
                    <a:pt x="30" y="8"/>
                    <a:pt x="28" y="3"/>
                    <a:pt x="30" y="0"/>
                  </a:cubicBezTo>
                </a:path>
              </a:pathLst>
            </a:custGeom>
            <a:noFill/>
            <a:ln w="7938" cap="rnd">
              <a:solidFill>
                <a:srgbClr val="A3C568"/>
              </a:solidFill>
              <a:prstDash val="solid"/>
              <a:round/>
              <a:headEnd/>
              <a:tailEnd/>
            </a:ln>
          </p:spPr>
          <p:txBody>
            <a:bodyPr/>
            <a:lstStyle/>
            <a:p>
              <a:endParaRPr lang="fr-FR"/>
            </a:p>
          </p:txBody>
        </p:sp>
        <p:sp>
          <p:nvSpPr>
            <p:cNvPr id="401" name="Freeform 221"/>
            <p:cNvSpPr>
              <a:spLocks/>
            </p:cNvSpPr>
            <p:nvPr/>
          </p:nvSpPr>
          <p:spPr bwMode="auto">
            <a:xfrm>
              <a:off x="2185" y="1932"/>
              <a:ext cx="106" cy="82"/>
            </a:xfrm>
            <a:custGeom>
              <a:avLst/>
              <a:gdLst/>
              <a:ahLst/>
              <a:cxnLst>
                <a:cxn ang="0">
                  <a:pos x="0" y="34"/>
                </a:cxn>
                <a:cxn ang="0">
                  <a:pos x="6" y="25"/>
                </a:cxn>
                <a:cxn ang="0">
                  <a:pos x="12" y="24"/>
                </a:cxn>
                <a:cxn ang="0">
                  <a:pos x="17" y="16"/>
                </a:cxn>
                <a:cxn ang="0">
                  <a:pos x="25" y="17"/>
                </a:cxn>
                <a:cxn ang="0">
                  <a:pos x="27" y="12"/>
                </a:cxn>
                <a:cxn ang="0">
                  <a:pos x="29" y="11"/>
                </a:cxn>
                <a:cxn ang="0">
                  <a:pos x="33" y="12"/>
                </a:cxn>
                <a:cxn ang="0">
                  <a:pos x="38" y="8"/>
                </a:cxn>
                <a:cxn ang="0">
                  <a:pos x="44" y="0"/>
                </a:cxn>
              </a:cxnLst>
              <a:rect l="0" t="0" r="r" b="b"/>
              <a:pathLst>
                <a:path w="44" h="34">
                  <a:moveTo>
                    <a:pt x="0" y="34"/>
                  </a:moveTo>
                  <a:cubicBezTo>
                    <a:pt x="1" y="29"/>
                    <a:pt x="0" y="24"/>
                    <a:pt x="6" y="25"/>
                  </a:cubicBezTo>
                  <a:cubicBezTo>
                    <a:pt x="8" y="25"/>
                    <a:pt x="10" y="26"/>
                    <a:pt x="12" y="24"/>
                  </a:cubicBezTo>
                  <a:cubicBezTo>
                    <a:pt x="15" y="22"/>
                    <a:pt x="14" y="18"/>
                    <a:pt x="17" y="16"/>
                  </a:cubicBezTo>
                  <a:cubicBezTo>
                    <a:pt x="20" y="16"/>
                    <a:pt x="22" y="20"/>
                    <a:pt x="25" y="17"/>
                  </a:cubicBezTo>
                  <a:cubicBezTo>
                    <a:pt x="26" y="16"/>
                    <a:pt x="26" y="13"/>
                    <a:pt x="27" y="12"/>
                  </a:cubicBezTo>
                  <a:cubicBezTo>
                    <a:pt x="29" y="9"/>
                    <a:pt x="26" y="10"/>
                    <a:pt x="29" y="11"/>
                  </a:cubicBezTo>
                  <a:cubicBezTo>
                    <a:pt x="31" y="11"/>
                    <a:pt x="31" y="12"/>
                    <a:pt x="33" y="12"/>
                  </a:cubicBezTo>
                  <a:cubicBezTo>
                    <a:pt x="35" y="11"/>
                    <a:pt x="37" y="9"/>
                    <a:pt x="38" y="8"/>
                  </a:cubicBezTo>
                  <a:cubicBezTo>
                    <a:pt x="40" y="5"/>
                    <a:pt x="41" y="2"/>
                    <a:pt x="44" y="0"/>
                  </a:cubicBezTo>
                </a:path>
              </a:pathLst>
            </a:custGeom>
            <a:noFill/>
            <a:ln w="7938" cap="rnd">
              <a:solidFill>
                <a:srgbClr val="A3C568"/>
              </a:solidFill>
              <a:prstDash val="solid"/>
              <a:round/>
              <a:headEnd/>
              <a:tailEnd/>
            </a:ln>
          </p:spPr>
          <p:txBody>
            <a:bodyPr/>
            <a:lstStyle/>
            <a:p>
              <a:endParaRPr lang="fr-FR"/>
            </a:p>
          </p:txBody>
        </p:sp>
        <p:sp>
          <p:nvSpPr>
            <p:cNvPr id="402" name="Freeform 222"/>
            <p:cNvSpPr>
              <a:spLocks/>
            </p:cNvSpPr>
            <p:nvPr/>
          </p:nvSpPr>
          <p:spPr bwMode="auto">
            <a:xfrm>
              <a:off x="2122" y="1884"/>
              <a:ext cx="227" cy="142"/>
            </a:xfrm>
            <a:custGeom>
              <a:avLst/>
              <a:gdLst/>
              <a:ahLst/>
              <a:cxnLst>
                <a:cxn ang="0">
                  <a:pos x="0" y="59"/>
                </a:cxn>
                <a:cxn ang="0">
                  <a:pos x="94" y="0"/>
                </a:cxn>
                <a:cxn ang="0">
                  <a:pos x="0" y="59"/>
                </a:cxn>
              </a:cxnLst>
              <a:rect l="0" t="0" r="r" b="b"/>
              <a:pathLst>
                <a:path w="94" h="59">
                  <a:moveTo>
                    <a:pt x="0" y="59"/>
                  </a:moveTo>
                  <a:cubicBezTo>
                    <a:pt x="12" y="55"/>
                    <a:pt x="76" y="18"/>
                    <a:pt x="94" y="0"/>
                  </a:cubicBezTo>
                  <a:cubicBezTo>
                    <a:pt x="89" y="5"/>
                    <a:pt x="20" y="49"/>
                    <a:pt x="0" y="59"/>
                  </a:cubicBezTo>
                  <a:close/>
                </a:path>
              </a:pathLst>
            </a:custGeom>
            <a:solidFill>
              <a:srgbClr val="FFFFFF"/>
            </a:solidFill>
            <a:ln w="9525">
              <a:noFill/>
              <a:round/>
              <a:headEnd/>
              <a:tailEnd/>
            </a:ln>
          </p:spPr>
          <p:txBody>
            <a:bodyPr/>
            <a:lstStyle/>
            <a:p>
              <a:endParaRPr lang="fr-FR"/>
            </a:p>
          </p:txBody>
        </p:sp>
        <p:sp>
          <p:nvSpPr>
            <p:cNvPr id="403" name="Freeform 223"/>
            <p:cNvSpPr>
              <a:spLocks/>
            </p:cNvSpPr>
            <p:nvPr/>
          </p:nvSpPr>
          <p:spPr bwMode="auto">
            <a:xfrm>
              <a:off x="2199" y="1937"/>
              <a:ext cx="104" cy="70"/>
            </a:xfrm>
            <a:custGeom>
              <a:avLst/>
              <a:gdLst/>
              <a:ahLst/>
              <a:cxnLst>
                <a:cxn ang="0">
                  <a:pos x="0" y="29"/>
                </a:cxn>
                <a:cxn ang="0">
                  <a:pos x="43" y="0"/>
                </a:cxn>
              </a:cxnLst>
              <a:rect l="0" t="0" r="r" b="b"/>
              <a:pathLst>
                <a:path w="43" h="29">
                  <a:moveTo>
                    <a:pt x="0" y="29"/>
                  </a:moveTo>
                  <a:cubicBezTo>
                    <a:pt x="9" y="24"/>
                    <a:pt x="36" y="7"/>
                    <a:pt x="43" y="0"/>
                  </a:cubicBezTo>
                </a:path>
              </a:pathLst>
            </a:custGeom>
            <a:solidFill>
              <a:srgbClr val="FFFFFF"/>
            </a:solidFill>
            <a:ln w="9525">
              <a:noFill/>
              <a:round/>
              <a:headEnd/>
              <a:tailEnd/>
            </a:ln>
          </p:spPr>
          <p:txBody>
            <a:bodyPr/>
            <a:lstStyle/>
            <a:p>
              <a:endParaRPr lang="fr-FR"/>
            </a:p>
          </p:txBody>
        </p:sp>
        <p:sp>
          <p:nvSpPr>
            <p:cNvPr id="404" name="Freeform 224"/>
            <p:cNvSpPr>
              <a:spLocks/>
            </p:cNvSpPr>
            <p:nvPr/>
          </p:nvSpPr>
          <p:spPr bwMode="auto">
            <a:xfrm>
              <a:off x="3513" y="1952"/>
              <a:ext cx="173" cy="89"/>
            </a:xfrm>
            <a:custGeom>
              <a:avLst/>
              <a:gdLst/>
              <a:ahLst/>
              <a:cxnLst>
                <a:cxn ang="0">
                  <a:pos x="0" y="0"/>
                </a:cxn>
                <a:cxn ang="0">
                  <a:pos x="72" y="37"/>
                </a:cxn>
                <a:cxn ang="0">
                  <a:pos x="0" y="0"/>
                </a:cxn>
              </a:cxnLst>
              <a:rect l="0" t="0" r="r" b="b"/>
              <a:pathLst>
                <a:path w="72" h="37">
                  <a:moveTo>
                    <a:pt x="0" y="0"/>
                  </a:moveTo>
                  <a:cubicBezTo>
                    <a:pt x="7" y="7"/>
                    <a:pt x="41" y="29"/>
                    <a:pt x="72" y="37"/>
                  </a:cubicBezTo>
                  <a:cubicBezTo>
                    <a:pt x="63" y="34"/>
                    <a:pt x="13" y="11"/>
                    <a:pt x="0" y="0"/>
                  </a:cubicBezTo>
                  <a:close/>
                </a:path>
              </a:pathLst>
            </a:custGeom>
            <a:solidFill>
              <a:srgbClr val="FFFFFF"/>
            </a:solidFill>
            <a:ln w="9525">
              <a:noFill/>
              <a:round/>
              <a:headEnd/>
              <a:tailEnd/>
            </a:ln>
          </p:spPr>
          <p:txBody>
            <a:bodyPr/>
            <a:lstStyle/>
            <a:p>
              <a:endParaRPr lang="fr-FR"/>
            </a:p>
          </p:txBody>
        </p:sp>
        <p:sp>
          <p:nvSpPr>
            <p:cNvPr id="405" name="Freeform 225"/>
            <p:cNvSpPr>
              <a:spLocks/>
            </p:cNvSpPr>
            <p:nvPr/>
          </p:nvSpPr>
          <p:spPr bwMode="auto">
            <a:xfrm>
              <a:off x="3397" y="1896"/>
              <a:ext cx="222" cy="140"/>
            </a:xfrm>
            <a:custGeom>
              <a:avLst/>
              <a:gdLst/>
              <a:ahLst/>
              <a:cxnLst>
                <a:cxn ang="0">
                  <a:pos x="64" y="42"/>
                </a:cxn>
                <a:cxn ang="0">
                  <a:pos x="0" y="0"/>
                </a:cxn>
                <a:cxn ang="0">
                  <a:pos x="92" y="58"/>
                </a:cxn>
                <a:cxn ang="0">
                  <a:pos x="64" y="42"/>
                </a:cxn>
              </a:cxnLst>
              <a:rect l="0" t="0" r="r" b="b"/>
              <a:pathLst>
                <a:path w="92" h="58">
                  <a:moveTo>
                    <a:pt x="64" y="42"/>
                  </a:moveTo>
                  <a:cubicBezTo>
                    <a:pt x="39" y="27"/>
                    <a:pt x="8" y="6"/>
                    <a:pt x="0" y="0"/>
                  </a:cubicBezTo>
                  <a:cubicBezTo>
                    <a:pt x="7" y="8"/>
                    <a:pt x="59" y="45"/>
                    <a:pt x="92" y="58"/>
                  </a:cubicBezTo>
                  <a:cubicBezTo>
                    <a:pt x="89" y="56"/>
                    <a:pt x="77" y="49"/>
                    <a:pt x="64" y="42"/>
                  </a:cubicBezTo>
                  <a:close/>
                </a:path>
              </a:pathLst>
            </a:custGeom>
            <a:solidFill>
              <a:srgbClr val="FFFFFF"/>
            </a:solidFill>
            <a:ln w="9525">
              <a:noFill/>
              <a:round/>
              <a:headEnd/>
              <a:tailEnd/>
            </a:ln>
          </p:spPr>
          <p:txBody>
            <a:bodyPr/>
            <a:lstStyle/>
            <a:p>
              <a:endParaRPr lang="fr-FR"/>
            </a:p>
          </p:txBody>
        </p:sp>
      </p:grpSp>
      <p:cxnSp>
        <p:nvCxnSpPr>
          <p:cNvPr id="607" name="Straight Arrow Connector 606"/>
          <p:cNvCxnSpPr/>
          <p:nvPr/>
        </p:nvCxnSpPr>
        <p:spPr>
          <a:xfrm rot="10800000" flipV="1">
            <a:off x="1928794" y="2857496"/>
            <a:ext cx="2143140" cy="57150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08" name="Straight Arrow Connector 607"/>
          <p:cNvCxnSpPr/>
          <p:nvPr/>
        </p:nvCxnSpPr>
        <p:spPr>
          <a:xfrm rot="10800000" flipV="1">
            <a:off x="2214546" y="2928934"/>
            <a:ext cx="1975059" cy="181821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14" name="Straight Arrow Connector 613"/>
          <p:cNvCxnSpPr>
            <a:endCxn id="12" idx="0"/>
          </p:cNvCxnSpPr>
          <p:nvPr/>
        </p:nvCxnSpPr>
        <p:spPr>
          <a:xfrm rot="5400000">
            <a:off x="2897548" y="3826226"/>
            <a:ext cx="2214554" cy="56284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17" name="Straight Arrow Connector 616"/>
          <p:cNvCxnSpPr/>
          <p:nvPr/>
        </p:nvCxnSpPr>
        <p:spPr>
          <a:xfrm>
            <a:off x="4286248" y="3000372"/>
            <a:ext cx="1714512" cy="142876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620" name="Straight Arrow Connector 619"/>
          <p:cNvCxnSpPr>
            <a:endCxn id="1027" idx="1"/>
          </p:cNvCxnSpPr>
          <p:nvPr/>
        </p:nvCxnSpPr>
        <p:spPr>
          <a:xfrm>
            <a:off x="4357686" y="3000372"/>
            <a:ext cx="2786082" cy="30241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nvGrpSpPr>
          <p:cNvPr id="201" name="Group 3"/>
          <p:cNvGrpSpPr>
            <a:grpSpLocks/>
          </p:cNvGrpSpPr>
          <p:nvPr/>
        </p:nvGrpSpPr>
        <p:grpSpPr bwMode="auto">
          <a:xfrm>
            <a:off x="3357554" y="1857364"/>
            <a:ext cx="1989138" cy="1916113"/>
            <a:chOff x="1145" y="1655"/>
            <a:chExt cx="1253" cy="1207"/>
          </a:xfrm>
        </p:grpSpPr>
        <p:sp>
          <p:nvSpPr>
            <p:cNvPr id="202" name="Freeform 4"/>
            <p:cNvSpPr>
              <a:spLocks/>
            </p:cNvSpPr>
            <p:nvPr/>
          </p:nvSpPr>
          <p:spPr bwMode="auto">
            <a:xfrm>
              <a:off x="1145" y="1655"/>
              <a:ext cx="1253" cy="1207"/>
            </a:xfrm>
            <a:custGeom>
              <a:avLst/>
              <a:gdLst/>
              <a:ahLst/>
              <a:cxnLst>
                <a:cxn ang="0">
                  <a:pos x="140" y="15"/>
                </a:cxn>
                <a:cxn ang="0">
                  <a:pos x="202" y="60"/>
                </a:cxn>
                <a:cxn ang="0">
                  <a:pos x="221" y="150"/>
                </a:cxn>
                <a:cxn ang="0">
                  <a:pos x="260" y="141"/>
                </a:cxn>
                <a:cxn ang="0">
                  <a:pos x="272" y="118"/>
                </a:cxn>
                <a:cxn ang="0">
                  <a:pos x="275" y="103"/>
                </a:cxn>
                <a:cxn ang="0">
                  <a:pos x="290" y="53"/>
                </a:cxn>
                <a:cxn ang="0">
                  <a:pos x="305" y="36"/>
                </a:cxn>
                <a:cxn ang="0">
                  <a:pos x="309" y="81"/>
                </a:cxn>
                <a:cxn ang="0">
                  <a:pos x="318" y="143"/>
                </a:cxn>
                <a:cxn ang="0">
                  <a:pos x="353" y="144"/>
                </a:cxn>
                <a:cxn ang="0">
                  <a:pos x="373" y="91"/>
                </a:cxn>
                <a:cxn ang="0">
                  <a:pos x="443" y="28"/>
                </a:cxn>
                <a:cxn ang="0">
                  <a:pos x="466" y="46"/>
                </a:cxn>
                <a:cxn ang="0">
                  <a:pos x="495" y="65"/>
                </a:cxn>
                <a:cxn ang="0">
                  <a:pos x="511" y="95"/>
                </a:cxn>
                <a:cxn ang="0">
                  <a:pos x="543" y="159"/>
                </a:cxn>
                <a:cxn ang="0">
                  <a:pos x="545" y="308"/>
                </a:cxn>
                <a:cxn ang="0">
                  <a:pos x="493" y="439"/>
                </a:cxn>
                <a:cxn ang="0">
                  <a:pos x="436" y="507"/>
                </a:cxn>
                <a:cxn ang="0">
                  <a:pos x="381" y="529"/>
                </a:cxn>
                <a:cxn ang="0">
                  <a:pos x="346" y="512"/>
                </a:cxn>
                <a:cxn ang="0">
                  <a:pos x="314" y="459"/>
                </a:cxn>
                <a:cxn ang="0">
                  <a:pos x="304" y="412"/>
                </a:cxn>
                <a:cxn ang="0">
                  <a:pos x="265" y="409"/>
                </a:cxn>
                <a:cxn ang="0">
                  <a:pos x="240" y="451"/>
                </a:cxn>
                <a:cxn ang="0">
                  <a:pos x="172" y="520"/>
                </a:cxn>
                <a:cxn ang="0">
                  <a:pos x="87" y="498"/>
                </a:cxn>
                <a:cxn ang="0">
                  <a:pos x="54" y="410"/>
                </a:cxn>
                <a:cxn ang="0">
                  <a:pos x="20" y="332"/>
                </a:cxn>
                <a:cxn ang="0">
                  <a:pos x="6" y="244"/>
                </a:cxn>
                <a:cxn ang="0">
                  <a:pos x="21" y="192"/>
                </a:cxn>
                <a:cxn ang="0">
                  <a:pos x="39" y="137"/>
                </a:cxn>
                <a:cxn ang="0">
                  <a:pos x="94" y="46"/>
                </a:cxn>
                <a:cxn ang="0">
                  <a:pos x="140" y="15"/>
                </a:cxn>
              </a:cxnLst>
              <a:rect l="0" t="0" r="r" b="b"/>
              <a:pathLst>
                <a:path w="557" h="536">
                  <a:moveTo>
                    <a:pt x="140" y="15"/>
                  </a:moveTo>
                  <a:cubicBezTo>
                    <a:pt x="179" y="5"/>
                    <a:pt x="193" y="23"/>
                    <a:pt x="202" y="60"/>
                  </a:cubicBezTo>
                  <a:cubicBezTo>
                    <a:pt x="210" y="88"/>
                    <a:pt x="205" y="127"/>
                    <a:pt x="221" y="150"/>
                  </a:cubicBezTo>
                  <a:cubicBezTo>
                    <a:pt x="237" y="172"/>
                    <a:pt x="252" y="160"/>
                    <a:pt x="260" y="141"/>
                  </a:cubicBezTo>
                  <a:cubicBezTo>
                    <a:pt x="268" y="123"/>
                    <a:pt x="270" y="124"/>
                    <a:pt x="272" y="118"/>
                  </a:cubicBezTo>
                  <a:cubicBezTo>
                    <a:pt x="275" y="112"/>
                    <a:pt x="273" y="108"/>
                    <a:pt x="275" y="103"/>
                  </a:cubicBezTo>
                  <a:cubicBezTo>
                    <a:pt x="282" y="80"/>
                    <a:pt x="287" y="58"/>
                    <a:pt x="290" y="53"/>
                  </a:cubicBezTo>
                  <a:cubicBezTo>
                    <a:pt x="296" y="37"/>
                    <a:pt x="303" y="31"/>
                    <a:pt x="305" y="36"/>
                  </a:cubicBezTo>
                  <a:cubicBezTo>
                    <a:pt x="311" y="49"/>
                    <a:pt x="309" y="68"/>
                    <a:pt x="309" y="81"/>
                  </a:cubicBezTo>
                  <a:cubicBezTo>
                    <a:pt x="308" y="104"/>
                    <a:pt x="310" y="118"/>
                    <a:pt x="318" y="143"/>
                  </a:cubicBezTo>
                  <a:cubicBezTo>
                    <a:pt x="325" y="168"/>
                    <a:pt x="332" y="177"/>
                    <a:pt x="353" y="144"/>
                  </a:cubicBezTo>
                  <a:cubicBezTo>
                    <a:pt x="363" y="129"/>
                    <a:pt x="367" y="108"/>
                    <a:pt x="373" y="91"/>
                  </a:cubicBezTo>
                  <a:cubicBezTo>
                    <a:pt x="383" y="59"/>
                    <a:pt x="399" y="0"/>
                    <a:pt x="443" y="28"/>
                  </a:cubicBezTo>
                  <a:cubicBezTo>
                    <a:pt x="450" y="32"/>
                    <a:pt x="458" y="39"/>
                    <a:pt x="466" y="46"/>
                  </a:cubicBezTo>
                  <a:cubicBezTo>
                    <a:pt x="475" y="54"/>
                    <a:pt x="486" y="55"/>
                    <a:pt x="495" y="65"/>
                  </a:cubicBezTo>
                  <a:cubicBezTo>
                    <a:pt x="501" y="72"/>
                    <a:pt x="505" y="87"/>
                    <a:pt x="511" y="95"/>
                  </a:cubicBezTo>
                  <a:cubicBezTo>
                    <a:pt x="529" y="118"/>
                    <a:pt x="542" y="142"/>
                    <a:pt x="543" y="159"/>
                  </a:cubicBezTo>
                  <a:cubicBezTo>
                    <a:pt x="545" y="207"/>
                    <a:pt x="557" y="259"/>
                    <a:pt x="545" y="308"/>
                  </a:cubicBezTo>
                  <a:cubicBezTo>
                    <a:pt x="535" y="349"/>
                    <a:pt x="513" y="400"/>
                    <a:pt x="493" y="439"/>
                  </a:cubicBezTo>
                  <a:cubicBezTo>
                    <a:pt x="484" y="456"/>
                    <a:pt x="454" y="486"/>
                    <a:pt x="436" y="507"/>
                  </a:cubicBezTo>
                  <a:cubicBezTo>
                    <a:pt x="424" y="521"/>
                    <a:pt x="402" y="530"/>
                    <a:pt x="381" y="529"/>
                  </a:cubicBezTo>
                  <a:cubicBezTo>
                    <a:pt x="361" y="527"/>
                    <a:pt x="356" y="526"/>
                    <a:pt x="346" y="512"/>
                  </a:cubicBezTo>
                  <a:cubicBezTo>
                    <a:pt x="336" y="498"/>
                    <a:pt x="321" y="477"/>
                    <a:pt x="314" y="459"/>
                  </a:cubicBezTo>
                  <a:cubicBezTo>
                    <a:pt x="308" y="440"/>
                    <a:pt x="310" y="424"/>
                    <a:pt x="304" y="412"/>
                  </a:cubicBezTo>
                  <a:cubicBezTo>
                    <a:pt x="292" y="386"/>
                    <a:pt x="269" y="403"/>
                    <a:pt x="265" y="409"/>
                  </a:cubicBezTo>
                  <a:cubicBezTo>
                    <a:pt x="259" y="418"/>
                    <a:pt x="248" y="440"/>
                    <a:pt x="240" y="451"/>
                  </a:cubicBezTo>
                  <a:cubicBezTo>
                    <a:pt x="223" y="473"/>
                    <a:pt x="198" y="508"/>
                    <a:pt x="172" y="520"/>
                  </a:cubicBezTo>
                  <a:cubicBezTo>
                    <a:pt x="137" y="536"/>
                    <a:pt x="111" y="525"/>
                    <a:pt x="87" y="498"/>
                  </a:cubicBezTo>
                  <a:cubicBezTo>
                    <a:pt x="64" y="471"/>
                    <a:pt x="69" y="441"/>
                    <a:pt x="54" y="410"/>
                  </a:cubicBezTo>
                  <a:cubicBezTo>
                    <a:pt x="40" y="382"/>
                    <a:pt x="27" y="364"/>
                    <a:pt x="20" y="332"/>
                  </a:cubicBezTo>
                  <a:cubicBezTo>
                    <a:pt x="13" y="304"/>
                    <a:pt x="0" y="271"/>
                    <a:pt x="6" y="244"/>
                  </a:cubicBezTo>
                  <a:cubicBezTo>
                    <a:pt x="10" y="228"/>
                    <a:pt x="15" y="207"/>
                    <a:pt x="21" y="192"/>
                  </a:cubicBezTo>
                  <a:cubicBezTo>
                    <a:pt x="29" y="173"/>
                    <a:pt x="32" y="155"/>
                    <a:pt x="39" y="137"/>
                  </a:cubicBezTo>
                  <a:cubicBezTo>
                    <a:pt x="49" y="108"/>
                    <a:pt x="73" y="69"/>
                    <a:pt x="94" y="46"/>
                  </a:cubicBezTo>
                  <a:cubicBezTo>
                    <a:pt x="103" y="34"/>
                    <a:pt x="115" y="20"/>
                    <a:pt x="140" y="15"/>
                  </a:cubicBezTo>
                  <a:close/>
                </a:path>
              </a:pathLst>
            </a:custGeom>
            <a:solidFill>
              <a:srgbClr val="FBB9AF"/>
            </a:solidFill>
            <a:ln w="9525">
              <a:noFill/>
              <a:round/>
              <a:headEnd/>
              <a:tailEnd/>
            </a:ln>
          </p:spPr>
          <p:txBody>
            <a:bodyPr/>
            <a:lstStyle/>
            <a:p>
              <a:endParaRPr lang="fr-FR"/>
            </a:p>
          </p:txBody>
        </p:sp>
        <p:sp>
          <p:nvSpPr>
            <p:cNvPr id="203" name="Freeform 5"/>
            <p:cNvSpPr>
              <a:spLocks/>
            </p:cNvSpPr>
            <p:nvPr/>
          </p:nvSpPr>
          <p:spPr bwMode="auto">
            <a:xfrm>
              <a:off x="1312" y="2672"/>
              <a:ext cx="292" cy="167"/>
            </a:xfrm>
            <a:custGeom>
              <a:avLst/>
              <a:gdLst/>
              <a:ahLst/>
              <a:cxnLst>
                <a:cxn ang="0">
                  <a:pos x="2" y="0"/>
                </a:cxn>
                <a:cxn ang="0">
                  <a:pos x="22" y="41"/>
                </a:cxn>
                <a:cxn ang="0">
                  <a:pos x="55" y="66"/>
                </a:cxn>
                <a:cxn ang="0">
                  <a:pos x="130" y="35"/>
                </a:cxn>
                <a:cxn ang="0">
                  <a:pos x="114" y="32"/>
                </a:cxn>
                <a:cxn ang="0">
                  <a:pos x="101" y="45"/>
                </a:cxn>
                <a:cxn ang="0">
                  <a:pos x="70" y="44"/>
                </a:cxn>
                <a:cxn ang="0">
                  <a:pos x="39" y="37"/>
                </a:cxn>
                <a:cxn ang="0">
                  <a:pos x="2" y="0"/>
                </a:cxn>
              </a:cxnLst>
              <a:rect l="0" t="0" r="r" b="b"/>
              <a:pathLst>
                <a:path w="130" h="74">
                  <a:moveTo>
                    <a:pt x="2" y="0"/>
                  </a:moveTo>
                  <a:cubicBezTo>
                    <a:pt x="10" y="14"/>
                    <a:pt x="10" y="28"/>
                    <a:pt x="22" y="41"/>
                  </a:cubicBezTo>
                  <a:cubicBezTo>
                    <a:pt x="31" y="51"/>
                    <a:pt x="42" y="63"/>
                    <a:pt x="55" y="66"/>
                  </a:cubicBezTo>
                  <a:cubicBezTo>
                    <a:pt x="81" y="74"/>
                    <a:pt x="117" y="58"/>
                    <a:pt x="130" y="35"/>
                  </a:cubicBezTo>
                  <a:cubicBezTo>
                    <a:pt x="126" y="35"/>
                    <a:pt x="116" y="31"/>
                    <a:pt x="114" y="32"/>
                  </a:cubicBezTo>
                  <a:cubicBezTo>
                    <a:pt x="109" y="33"/>
                    <a:pt x="105" y="41"/>
                    <a:pt x="101" y="45"/>
                  </a:cubicBezTo>
                  <a:cubicBezTo>
                    <a:pt x="88" y="54"/>
                    <a:pt x="81" y="51"/>
                    <a:pt x="70" y="44"/>
                  </a:cubicBezTo>
                  <a:cubicBezTo>
                    <a:pt x="59" y="37"/>
                    <a:pt x="50" y="44"/>
                    <a:pt x="39" y="37"/>
                  </a:cubicBezTo>
                  <a:cubicBezTo>
                    <a:pt x="30" y="32"/>
                    <a:pt x="0" y="11"/>
                    <a:pt x="2" y="0"/>
                  </a:cubicBezTo>
                </a:path>
              </a:pathLst>
            </a:custGeom>
            <a:solidFill>
              <a:srgbClr val="FA9B92"/>
            </a:solidFill>
            <a:ln w="9525">
              <a:noFill/>
              <a:round/>
              <a:headEnd/>
              <a:tailEnd/>
            </a:ln>
          </p:spPr>
          <p:txBody>
            <a:bodyPr/>
            <a:lstStyle/>
            <a:p>
              <a:endParaRPr lang="fr-FR"/>
            </a:p>
          </p:txBody>
        </p:sp>
        <p:sp>
          <p:nvSpPr>
            <p:cNvPr id="204" name="Freeform 6"/>
            <p:cNvSpPr>
              <a:spLocks/>
            </p:cNvSpPr>
            <p:nvPr/>
          </p:nvSpPr>
          <p:spPr bwMode="auto">
            <a:xfrm>
              <a:off x="1888" y="2720"/>
              <a:ext cx="164" cy="124"/>
            </a:xfrm>
            <a:custGeom>
              <a:avLst/>
              <a:gdLst/>
              <a:ahLst/>
              <a:cxnLst>
                <a:cxn ang="0">
                  <a:pos x="0" y="0"/>
                </a:cxn>
                <a:cxn ang="0">
                  <a:pos x="29" y="43"/>
                </a:cxn>
                <a:cxn ang="0">
                  <a:pos x="73" y="47"/>
                </a:cxn>
                <a:cxn ang="0">
                  <a:pos x="56" y="23"/>
                </a:cxn>
                <a:cxn ang="0">
                  <a:pos x="7" y="0"/>
                </a:cxn>
              </a:cxnLst>
              <a:rect l="0" t="0" r="r" b="b"/>
              <a:pathLst>
                <a:path w="73" h="55">
                  <a:moveTo>
                    <a:pt x="0" y="0"/>
                  </a:moveTo>
                  <a:cubicBezTo>
                    <a:pt x="10" y="13"/>
                    <a:pt x="17" y="32"/>
                    <a:pt x="29" y="43"/>
                  </a:cubicBezTo>
                  <a:cubicBezTo>
                    <a:pt x="42" y="55"/>
                    <a:pt x="57" y="50"/>
                    <a:pt x="73" y="47"/>
                  </a:cubicBezTo>
                  <a:cubicBezTo>
                    <a:pt x="61" y="44"/>
                    <a:pt x="61" y="32"/>
                    <a:pt x="56" y="23"/>
                  </a:cubicBezTo>
                  <a:cubicBezTo>
                    <a:pt x="51" y="38"/>
                    <a:pt x="10" y="11"/>
                    <a:pt x="7" y="0"/>
                  </a:cubicBezTo>
                </a:path>
              </a:pathLst>
            </a:custGeom>
            <a:solidFill>
              <a:srgbClr val="FA9B92"/>
            </a:solidFill>
            <a:ln w="9525">
              <a:noFill/>
              <a:round/>
              <a:headEnd/>
              <a:tailEnd/>
            </a:ln>
          </p:spPr>
          <p:txBody>
            <a:bodyPr/>
            <a:lstStyle/>
            <a:p>
              <a:endParaRPr lang="fr-FR"/>
            </a:p>
          </p:txBody>
        </p:sp>
        <p:sp>
          <p:nvSpPr>
            <p:cNvPr id="205" name="Freeform 7"/>
            <p:cNvSpPr>
              <a:spLocks/>
            </p:cNvSpPr>
            <p:nvPr/>
          </p:nvSpPr>
          <p:spPr bwMode="auto">
            <a:xfrm>
              <a:off x="2104" y="2348"/>
              <a:ext cx="240" cy="439"/>
            </a:xfrm>
            <a:custGeom>
              <a:avLst/>
              <a:gdLst/>
              <a:ahLst/>
              <a:cxnLst>
                <a:cxn ang="0">
                  <a:pos x="107" y="10"/>
                </a:cxn>
                <a:cxn ang="0">
                  <a:pos x="68" y="109"/>
                </a:cxn>
                <a:cxn ang="0">
                  <a:pos x="39" y="153"/>
                </a:cxn>
                <a:cxn ang="0">
                  <a:pos x="18" y="174"/>
                </a:cxn>
                <a:cxn ang="0">
                  <a:pos x="0" y="195"/>
                </a:cxn>
                <a:cxn ang="0">
                  <a:pos x="11" y="169"/>
                </a:cxn>
                <a:cxn ang="0">
                  <a:pos x="26" y="146"/>
                </a:cxn>
                <a:cxn ang="0">
                  <a:pos x="21" y="134"/>
                </a:cxn>
                <a:cxn ang="0">
                  <a:pos x="20" y="114"/>
                </a:cxn>
                <a:cxn ang="0">
                  <a:pos x="24" y="83"/>
                </a:cxn>
                <a:cxn ang="0">
                  <a:pos x="32" y="101"/>
                </a:cxn>
                <a:cxn ang="0">
                  <a:pos x="28" y="125"/>
                </a:cxn>
                <a:cxn ang="0">
                  <a:pos x="59" y="103"/>
                </a:cxn>
                <a:cxn ang="0">
                  <a:pos x="68" y="80"/>
                </a:cxn>
                <a:cxn ang="0">
                  <a:pos x="80" y="53"/>
                </a:cxn>
                <a:cxn ang="0">
                  <a:pos x="64" y="0"/>
                </a:cxn>
                <a:cxn ang="0">
                  <a:pos x="76" y="7"/>
                </a:cxn>
                <a:cxn ang="0">
                  <a:pos x="79" y="33"/>
                </a:cxn>
                <a:cxn ang="0">
                  <a:pos x="103" y="16"/>
                </a:cxn>
              </a:cxnLst>
              <a:rect l="0" t="0" r="r" b="b"/>
              <a:pathLst>
                <a:path w="107" h="195">
                  <a:moveTo>
                    <a:pt x="107" y="10"/>
                  </a:moveTo>
                  <a:cubicBezTo>
                    <a:pt x="104" y="45"/>
                    <a:pt x="82" y="78"/>
                    <a:pt x="68" y="109"/>
                  </a:cubicBezTo>
                  <a:cubicBezTo>
                    <a:pt x="61" y="124"/>
                    <a:pt x="50" y="140"/>
                    <a:pt x="39" y="153"/>
                  </a:cubicBezTo>
                  <a:cubicBezTo>
                    <a:pt x="33" y="161"/>
                    <a:pt x="25" y="167"/>
                    <a:pt x="18" y="174"/>
                  </a:cubicBezTo>
                  <a:cubicBezTo>
                    <a:pt x="12" y="181"/>
                    <a:pt x="9" y="191"/>
                    <a:pt x="0" y="195"/>
                  </a:cubicBezTo>
                  <a:cubicBezTo>
                    <a:pt x="3" y="187"/>
                    <a:pt x="7" y="177"/>
                    <a:pt x="11" y="169"/>
                  </a:cubicBezTo>
                  <a:cubicBezTo>
                    <a:pt x="15" y="163"/>
                    <a:pt x="26" y="154"/>
                    <a:pt x="26" y="146"/>
                  </a:cubicBezTo>
                  <a:cubicBezTo>
                    <a:pt x="26" y="141"/>
                    <a:pt x="22" y="139"/>
                    <a:pt x="21" y="134"/>
                  </a:cubicBezTo>
                  <a:cubicBezTo>
                    <a:pt x="19" y="128"/>
                    <a:pt x="20" y="121"/>
                    <a:pt x="20" y="114"/>
                  </a:cubicBezTo>
                  <a:cubicBezTo>
                    <a:pt x="21" y="104"/>
                    <a:pt x="20" y="92"/>
                    <a:pt x="24" y="83"/>
                  </a:cubicBezTo>
                  <a:cubicBezTo>
                    <a:pt x="24" y="91"/>
                    <a:pt x="31" y="94"/>
                    <a:pt x="32" y="101"/>
                  </a:cubicBezTo>
                  <a:cubicBezTo>
                    <a:pt x="33" y="108"/>
                    <a:pt x="25" y="117"/>
                    <a:pt x="28" y="125"/>
                  </a:cubicBezTo>
                  <a:cubicBezTo>
                    <a:pt x="36" y="149"/>
                    <a:pt x="53" y="113"/>
                    <a:pt x="59" y="103"/>
                  </a:cubicBezTo>
                  <a:cubicBezTo>
                    <a:pt x="63" y="95"/>
                    <a:pt x="65" y="88"/>
                    <a:pt x="68" y="80"/>
                  </a:cubicBezTo>
                  <a:cubicBezTo>
                    <a:pt x="71" y="71"/>
                    <a:pt x="81" y="62"/>
                    <a:pt x="80" y="53"/>
                  </a:cubicBezTo>
                  <a:cubicBezTo>
                    <a:pt x="79" y="36"/>
                    <a:pt x="61" y="18"/>
                    <a:pt x="64" y="0"/>
                  </a:cubicBezTo>
                  <a:cubicBezTo>
                    <a:pt x="68" y="2"/>
                    <a:pt x="72" y="5"/>
                    <a:pt x="76" y="7"/>
                  </a:cubicBezTo>
                  <a:cubicBezTo>
                    <a:pt x="73" y="12"/>
                    <a:pt x="70" y="30"/>
                    <a:pt x="79" y="33"/>
                  </a:cubicBezTo>
                  <a:cubicBezTo>
                    <a:pt x="84" y="35"/>
                    <a:pt x="100" y="20"/>
                    <a:pt x="103" y="16"/>
                  </a:cubicBezTo>
                </a:path>
              </a:pathLst>
            </a:custGeom>
            <a:solidFill>
              <a:srgbClr val="FA9B92"/>
            </a:solidFill>
            <a:ln w="9525">
              <a:noFill/>
              <a:round/>
              <a:headEnd/>
              <a:tailEnd/>
            </a:ln>
          </p:spPr>
          <p:txBody>
            <a:bodyPr/>
            <a:lstStyle/>
            <a:p>
              <a:endParaRPr lang="fr-FR"/>
            </a:p>
          </p:txBody>
        </p:sp>
        <p:sp>
          <p:nvSpPr>
            <p:cNvPr id="206" name="Freeform 8"/>
            <p:cNvSpPr>
              <a:spLocks/>
            </p:cNvSpPr>
            <p:nvPr/>
          </p:nvSpPr>
          <p:spPr bwMode="auto">
            <a:xfrm>
              <a:off x="1793" y="1795"/>
              <a:ext cx="79" cy="268"/>
            </a:xfrm>
            <a:custGeom>
              <a:avLst/>
              <a:gdLst/>
              <a:ahLst/>
              <a:cxnLst>
                <a:cxn ang="0">
                  <a:pos x="16" y="7"/>
                </a:cxn>
                <a:cxn ang="0">
                  <a:pos x="16" y="64"/>
                </a:cxn>
                <a:cxn ang="0">
                  <a:pos x="24" y="88"/>
                </a:cxn>
                <a:cxn ang="0">
                  <a:pos x="35" y="110"/>
                </a:cxn>
                <a:cxn ang="0">
                  <a:pos x="15" y="119"/>
                </a:cxn>
                <a:cxn ang="0">
                  <a:pos x="5" y="83"/>
                </a:cxn>
                <a:cxn ang="0">
                  <a:pos x="11" y="65"/>
                </a:cxn>
                <a:cxn ang="0">
                  <a:pos x="1" y="52"/>
                </a:cxn>
                <a:cxn ang="0">
                  <a:pos x="8" y="30"/>
                </a:cxn>
                <a:cxn ang="0">
                  <a:pos x="14" y="0"/>
                </a:cxn>
              </a:cxnLst>
              <a:rect l="0" t="0" r="r" b="b"/>
              <a:pathLst>
                <a:path w="35" h="119">
                  <a:moveTo>
                    <a:pt x="16" y="7"/>
                  </a:moveTo>
                  <a:cubicBezTo>
                    <a:pt x="18" y="26"/>
                    <a:pt x="12" y="46"/>
                    <a:pt x="16" y="64"/>
                  </a:cubicBezTo>
                  <a:cubicBezTo>
                    <a:pt x="18" y="72"/>
                    <a:pt x="21" y="81"/>
                    <a:pt x="24" y="88"/>
                  </a:cubicBezTo>
                  <a:cubicBezTo>
                    <a:pt x="27" y="95"/>
                    <a:pt x="35" y="103"/>
                    <a:pt x="35" y="110"/>
                  </a:cubicBezTo>
                  <a:cubicBezTo>
                    <a:pt x="28" y="110"/>
                    <a:pt x="19" y="112"/>
                    <a:pt x="15" y="119"/>
                  </a:cubicBezTo>
                  <a:cubicBezTo>
                    <a:pt x="21" y="105"/>
                    <a:pt x="19" y="90"/>
                    <a:pt x="5" y="83"/>
                  </a:cubicBezTo>
                  <a:cubicBezTo>
                    <a:pt x="9" y="79"/>
                    <a:pt x="14" y="70"/>
                    <a:pt x="11" y="65"/>
                  </a:cubicBezTo>
                  <a:cubicBezTo>
                    <a:pt x="7" y="58"/>
                    <a:pt x="0" y="64"/>
                    <a:pt x="1" y="52"/>
                  </a:cubicBezTo>
                  <a:cubicBezTo>
                    <a:pt x="2" y="45"/>
                    <a:pt x="7" y="38"/>
                    <a:pt x="8" y="30"/>
                  </a:cubicBezTo>
                  <a:cubicBezTo>
                    <a:pt x="9" y="20"/>
                    <a:pt x="9" y="11"/>
                    <a:pt x="14" y="0"/>
                  </a:cubicBezTo>
                </a:path>
              </a:pathLst>
            </a:custGeom>
            <a:solidFill>
              <a:srgbClr val="FA9B92"/>
            </a:solidFill>
            <a:ln w="9525">
              <a:noFill/>
              <a:round/>
              <a:headEnd/>
              <a:tailEnd/>
            </a:ln>
          </p:spPr>
          <p:txBody>
            <a:bodyPr/>
            <a:lstStyle/>
            <a:p>
              <a:endParaRPr lang="fr-FR"/>
            </a:p>
          </p:txBody>
        </p:sp>
        <p:sp>
          <p:nvSpPr>
            <p:cNvPr id="207" name="Freeform 9"/>
            <p:cNvSpPr>
              <a:spLocks/>
            </p:cNvSpPr>
            <p:nvPr/>
          </p:nvSpPr>
          <p:spPr bwMode="auto">
            <a:xfrm>
              <a:off x="1467" y="1687"/>
              <a:ext cx="164" cy="308"/>
            </a:xfrm>
            <a:custGeom>
              <a:avLst/>
              <a:gdLst/>
              <a:ahLst/>
              <a:cxnLst>
                <a:cxn ang="0">
                  <a:pos x="6" y="2"/>
                </a:cxn>
                <a:cxn ang="0">
                  <a:pos x="42" y="17"/>
                </a:cxn>
                <a:cxn ang="0">
                  <a:pos x="54" y="55"/>
                </a:cxn>
                <a:cxn ang="0">
                  <a:pos x="62" y="99"/>
                </a:cxn>
                <a:cxn ang="0">
                  <a:pos x="66" y="120"/>
                </a:cxn>
                <a:cxn ang="0">
                  <a:pos x="73" y="137"/>
                </a:cxn>
                <a:cxn ang="0">
                  <a:pos x="46" y="134"/>
                </a:cxn>
                <a:cxn ang="0">
                  <a:pos x="32" y="70"/>
                </a:cxn>
                <a:cxn ang="0">
                  <a:pos x="39" y="53"/>
                </a:cxn>
                <a:cxn ang="0">
                  <a:pos x="18" y="53"/>
                </a:cxn>
                <a:cxn ang="0">
                  <a:pos x="0" y="7"/>
                </a:cxn>
              </a:cxnLst>
              <a:rect l="0" t="0" r="r" b="b"/>
              <a:pathLst>
                <a:path w="73" h="137">
                  <a:moveTo>
                    <a:pt x="6" y="2"/>
                  </a:moveTo>
                  <a:cubicBezTo>
                    <a:pt x="21" y="2"/>
                    <a:pt x="32" y="5"/>
                    <a:pt x="42" y="17"/>
                  </a:cubicBezTo>
                  <a:cubicBezTo>
                    <a:pt x="50" y="26"/>
                    <a:pt x="53" y="44"/>
                    <a:pt x="54" y="55"/>
                  </a:cubicBezTo>
                  <a:cubicBezTo>
                    <a:pt x="56" y="70"/>
                    <a:pt x="59" y="85"/>
                    <a:pt x="62" y="99"/>
                  </a:cubicBezTo>
                  <a:cubicBezTo>
                    <a:pt x="63" y="106"/>
                    <a:pt x="64" y="114"/>
                    <a:pt x="66" y="120"/>
                  </a:cubicBezTo>
                  <a:cubicBezTo>
                    <a:pt x="68" y="125"/>
                    <a:pt x="66" y="129"/>
                    <a:pt x="73" y="137"/>
                  </a:cubicBezTo>
                  <a:cubicBezTo>
                    <a:pt x="66" y="132"/>
                    <a:pt x="54" y="129"/>
                    <a:pt x="46" y="134"/>
                  </a:cubicBezTo>
                  <a:cubicBezTo>
                    <a:pt x="66" y="113"/>
                    <a:pt x="44" y="88"/>
                    <a:pt x="32" y="70"/>
                  </a:cubicBezTo>
                  <a:cubicBezTo>
                    <a:pt x="38" y="67"/>
                    <a:pt x="47" y="61"/>
                    <a:pt x="39" y="53"/>
                  </a:cubicBezTo>
                  <a:cubicBezTo>
                    <a:pt x="33" y="48"/>
                    <a:pt x="25" y="56"/>
                    <a:pt x="18" y="53"/>
                  </a:cubicBezTo>
                  <a:cubicBezTo>
                    <a:pt x="22" y="40"/>
                    <a:pt x="23" y="0"/>
                    <a:pt x="0" y="7"/>
                  </a:cubicBezTo>
                </a:path>
              </a:pathLst>
            </a:custGeom>
            <a:solidFill>
              <a:srgbClr val="FA9B92"/>
            </a:solidFill>
            <a:ln w="9525">
              <a:noFill/>
              <a:round/>
              <a:headEnd/>
              <a:tailEnd/>
            </a:ln>
          </p:spPr>
          <p:txBody>
            <a:bodyPr/>
            <a:lstStyle/>
            <a:p>
              <a:endParaRPr lang="fr-FR"/>
            </a:p>
          </p:txBody>
        </p:sp>
        <p:sp>
          <p:nvSpPr>
            <p:cNvPr id="208" name="Freeform 10"/>
            <p:cNvSpPr>
              <a:spLocks/>
            </p:cNvSpPr>
            <p:nvPr/>
          </p:nvSpPr>
          <p:spPr bwMode="auto">
            <a:xfrm>
              <a:off x="1181" y="2308"/>
              <a:ext cx="104" cy="254"/>
            </a:xfrm>
            <a:custGeom>
              <a:avLst/>
              <a:gdLst/>
              <a:ahLst/>
              <a:cxnLst>
                <a:cxn ang="0">
                  <a:pos x="0" y="0"/>
                </a:cxn>
                <a:cxn ang="0">
                  <a:pos x="13" y="62"/>
                </a:cxn>
                <a:cxn ang="0">
                  <a:pos x="40" y="113"/>
                </a:cxn>
                <a:cxn ang="0">
                  <a:pos x="46" y="95"/>
                </a:cxn>
                <a:cxn ang="0">
                  <a:pos x="31" y="70"/>
                </a:cxn>
                <a:cxn ang="0">
                  <a:pos x="11" y="30"/>
                </a:cxn>
              </a:cxnLst>
              <a:rect l="0" t="0" r="r" b="b"/>
              <a:pathLst>
                <a:path w="46" h="113">
                  <a:moveTo>
                    <a:pt x="0" y="0"/>
                  </a:moveTo>
                  <a:cubicBezTo>
                    <a:pt x="9" y="19"/>
                    <a:pt x="6" y="42"/>
                    <a:pt x="13" y="62"/>
                  </a:cubicBezTo>
                  <a:cubicBezTo>
                    <a:pt x="20" y="79"/>
                    <a:pt x="35" y="95"/>
                    <a:pt x="40" y="113"/>
                  </a:cubicBezTo>
                  <a:cubicBezTo>
                    <a:pt x="42" y="107"/>
                    <a:pt x="43" y="101"/>
                    <a:pt x="46" y="95"/>
                  </a:cubicBezTo>
                  <a:cubicBezTo>
                    <a:pt x="37" y="90"/>
                    <a:pt x="36" y="76"/>
                    <a:pt x="31" y="70"/>
                  </a:cubicBezTo>
                  <a:cubicBezTo>
                    <a:pt x="22" y="59"/>
                    <a:pt x="12" y="45"/>
                    <a:pt x="11" y="30"/>
                  </a:cubicBezTo>
                </a:path>
              </a:pathLst>
            </a:custGeom>
            <a:solidFill>
              <a:srgbClr val="FA9B92"/>
            </a:solidFill>
            <a:ln w="9525">
              <a:noFill/>
              <a:round/>
              <a:headEnd/>
              <a:tailEnd/>
            </a:ln>
          </p:spPr>
          <p:txBody>
            <a:bodyPr/>
            <a:lstStyle/>
            <a:p>
              <a:endParaRPr lang="fr-FR"/>
            </a:p>
          </p:txBody>
        </p:sp>
        <p:sp>
          <p:nvSpPr>
            <p:cNvPr id="209" name="Freeform 11"/>
            <p:cNvSpPr>
              <a:spLocks/>
            </p:cNvSpPr>
            <p:nvPr/>
          </p:nvSpPr>
          <p:spPr bwMode="auto">
            <a:xfrm>
              <a:off x="1591" y="2618"/>
              <a:ext cx="90" cy="104"/>
            </a:xfrm>
            <a:custGeom>
              <a:avLst/>
              <a:gdLst/>
              <a:ahLst/>
              <a:cxnLst>
                <a:cxn ang="0">
                  <a:pos x="0" y="43"/>
                </a:cxn>
                <a:cxn ang="0">
                  <a:pos x="33" y="0"/>
                </a:cxn>
                <a:cxn ang="0">
                  <a:pos x="27" y="22"/>
                </a:cxn>
                <a:cxn ang="0">
                  <a:pos x="8" y="38"/>
                </a:cxn>
              </a:cxnLst>
              <a:rect l="0" t="0" r="r" b="b"/>
              <a:pathLst>
                <a:path w="40" h="46">
                  <a:moveTo>
                    <a:pt x="0" y="43"/>
                  </a:moveTo>
                  <a:cubicBezTo>
                    <a:pt x="24" y="46"/>
                    <a:pt x="40" y="21"/>
                    <a:pt x="33" y="0"/>
                  </a:cubicBezTo>
                  <a:cubicBezTo>
                    <a:pt x="31" y="8"/>
                    <a:pt x="34" y="15"/>
                    <a:pt x="27" y="22"/>
                  </a:cubicBezTo>
                  <a:cubicBezTo>
                    <a:pt x="23" y="27"/>
                    <a:pt x="13" y="37"/>
                    <a:pt x="8" y="38"/>
                  </a:cubicBezTo>
                </a:path>
              </a:pathLst>
            </a:custGeom>
            <a:solidFill>
              <a:srgbClr val="FA9B92"/>
            </a:solidFill>
            <a:ln w="9525">
              <a:noFill/>
              <a:round/>
              <a:headEnd/>
              <a:tailEnd/>
            </a:ln>
          </p:spPr>
          <p:txBody>
            <a:bodyPr/>
            <a:lstStyle/>
            <a:p>
              <a:endParaRPr lang="fr-FR"/>
            </a:p>
          </p:txBody>
        </p:sp>
        <p:sp>
          <p:nvSpPr>
            <p:cNvPr id="210" name="Freeform 12"/>
            <p:cNvSpPr>
              <a:spLocks/>
            </p:cNvSpPr>
            <p:nvPr/>
          </p:nvSpPr>
          <p:spPr bwMode="auto">
            <a:xfrm>
              <a:off x="1674" y="2517"/>
              <a:ext cx="166" cy="95"/>
            </a:xfrm>
            <a:custGeom>
              <a:avLst/>
              <a:gdLst/>
              <a:ahLst/>
              <a:cxnLst>
                <a:cxn ang="0">
                  <a:pos x="0" y="21"/>
                </a:cxn>
                <a:cxn ang="0">
                  <a:pos x="16" y="42"/>
                </a:cxn>
                <a:cxn ang="0">
                  <a:pos x="39" y="10"/>
                </a:cxn>
                <a:cxn ang="0">
                  <a:pos x="72" y="21"/>
                </a:cxn>
                <a:cxn ang="0">
                  <a:pos x="39" y="4"/>
                </a:cxn>
                <a:cxn ang="0">
                  <a:pos x="32" y="5"/>
                </a:cxn>
                <a:cxn ang="0">
                  <a:pos x="23" y="1"/>
                </a:cxn>
                <a:cxn ang="0">
                  <a:pos x="7" y="17"/>
                </a:cxn>
              </a:cxnLst>
              <a:rect l="0" t="0" r="r" b="b"/>
              <a:pathLst>
                <a:path w="74" h="42">
                  <a:moveTo>
                    <a:pt x="0" y="21"/>
                  </a:moveTo>
                  <a:cubicBezTo>
                    <a:pt x="6" y="25"/>
                    <a:pt x="15" y="34"/>
                    <a:pt x="16" y="42"/>
                  </a:cubicBezTo>
                  <a:cubicBezTo>
                    <a:pt x="17" y="29"/>
                    <a:pt x="27" y="13"/>
                    <a:pt x="39" y="10"/>
                  </a:cubicBezTo>
                  <a:cubicBezTo>
                    <a:pt x="49" y="8"/>
                    <a:pt x="68" y="9"/>
                    <a:pt x="72" y="21"/>
                  </a:cubicBezTo>
                  <a:cubicBezTo>
                    <a:pt x="74" y="2"/>
                    <a:pt x="52" y="1"/>
                    <a:pt x="39" y="4"/>
                  </a:cubicBezTo>
                  <a:cubicBezTo>
                    <a:pt x="36" y="4"/>
                    <a:pt x="35" y="6"/>
                    <a:pt x="32" y="5"/>
                  </a:cubicBezTo>
                  <a:cubicBezTo>
                    <a:pt x="28" y="4"/>
                    <a:pt x="28" y="0"/>
                    <a:pt x="23" y="1"/>
                  </a:cubicBezTo>
                  <a:cubicBezTo>
                    <a:pt x="15" y="2"/>
                    <a:pt x="12" y="13"/>
                    <a:pt x="7" y="17"/>
                  </a:cubicBezTo>
                </a:path>
              </a:pathLst>
            </a:custGeom>
            <a:solidFill>
              <a:srgbClr val="FA9B92"/>
            </a:solidFill>
            <a:ln w="9525">
              <a:noFill/>
              <a:round/>
              <a:headEnd/>
              <a:tailEnd/>
            </a:ln>
          </p:spPr>
          <p:txBody>
            <a:bodyPr/>
            <a:lstStyle/>
            <a:p>
              <a:endParaRPr lang="fr-FR"/>
            </a:p>
          </p:txBody>
        </p:sp>
        <p:sp>
          <p:nvSpPr>
            <p:cNvPr id="211" name="Freeform 13"/>
            <p:cNvSpPr>
              <a:spLocks/>
            </p:cNvSpPr>
            <p:nvPr/>
          </p:nvSpPr>
          <p:spPr bwMode="auto">
            <a:xfrm>
              <a:off x="2302" y="1905"/>
              <a:ext cx="67" cy="304"/>
            </a:xfrm>
            <a:custGeom>
              <a:avLst/>
              <a:gdLst/>
              <a:ahLst/>
              <a:cxnLst>
                <a:cxn ang="0">
                  <a:pos x="21" y="42"/>
                </a:cxn>
                <a:cxn ang="0">
                  <a:pos x="24" y="84"/>
                </a:cxn>
                <a:cxn ang="0">
                  <a:pos x="27" y="112"/>
                </a:cxn>
                <a:cxn ang="0">
                  <a:pos x="28" y="134"/>
                </a:cxn>
                <a:cxn ang="0">
                  <a:pos x="6" y="135"/>
                </a:cxn>
                <a:cxn ang="0">
                  <a:pos x="16" y="118"/>
                </a:cxn>
                <a:cxn ang="0">
                  <a:pos x="12" y="102"/>
                </a:cxn>
                <a:cxn ang="0">
                  <a:pos x="12" y="79"/>
                </a:cxn>
                <a:cxn ang="0">
                  <a:pos x="1" y="68"/>
                </a:cxn>
                <a:cxn ang="0">
                  <a:pos x="0" y="0"/>
                </a:cxn>
                <a:cxn ang="0">
                  <a:pos x="14" y="23"/>
                </a:cxn>
              </a:cxnLst>
              <a:rect l="0" t="0" r="r" b="b"/>
              <a:pathLst>
                <a:path w="30" h="135">
                  <a:moveTo>
                    <a:pt x="21" y="42"/>
                  </a:moveTo>
                  <a:cubicBezTo>
                    <a:pt x="23" y="56"/>
                    <a:pt x="23" y="70"/>
                    <a:pt x="24" y="84"/>
                  </a:cubicBezTo>
                  <a:cubicBezTo>
                    <a:pt x="26" y="93"/>
                    <a:pt x="27" y="102"/>
                    <a:pt x="27" y="112"/>
                  </a:cubicBezTo>
                  <a:cubicBezTo>
                    <a:pt x="27" y="118"/>
                    <a:pt x="30" y="128"/>
                    <a:pt x="28" y="134"/>
                  </a:cubicBezTo>
                  <a:cubicBezTo>
                    <a:pt x="20" y="130"/>
                    <a:pt x="14" y="132"/>
                    <a:pt x="6" y="135"/>
                  </a:cubicBezTo>
                  <a:cubicBezTo>
                    <a:pt x="10" y="131"/>
                    <a:pt x="14" y="124"/>
                    <a:pt x="16" y="118"/>
                  </a:cubicBezTo>
                  <a:cubicBezTo>
                    <a:pt x="17" y="111"/>
                    <a:pt x="13" y="108"/>
                    <a:pt x="12" y="102"/>
                  </a:cubicBezTo>
                  <a:cubicBezTo>
                    <a:pt x="10" y="95"/>
                    <a:pt x="14" y="87"/>
                    <a:pt x="12" y="79"/>
                  </a:cubicBezTo>
                  <a:cubicBezTo>
                    <a:pt x="10" y="73"/>
                    <a:pt x="6" y="72"/>
                    <a:pt x="1" y="68"/>
                  </a:cubicBezTo>
                  <a:cubicBezTo>
                    <a:pt x="24" y="54"/>
                    <a:pt x="11" y="18"/>
                    <a:pt x="0" y="0"/>
                  </a:cubicBezTo>
                  <a:cubicBezTo>
                    <a:pt x="4" y="8"/>
                    <a:pt x="10" y="15"/>
                    <a:pt x="14" y="23"/>
                  </a:cubicBezTo>
                </a:path>
              </a:pathLst>
            </a:custGeom>
            <a:solidFill>
              <a:srgbClr val="FA9B92"/>
            </a:solidFill>
            <a:ln w="9525">
              <a:noFill/>
              <a:round/>
              <a:headEnd/>
              <a:tailEnd/>
            </a:ln>
          </p:spPr>
          <p:txBody>
            <a:bodyPr/>
            <a:lstStyle/>
            <a:p>
              <a:endParaRPr lang="fr-FR"/>
            </a:p>
          </p:txBody>
        </p:sp>
        <p:sp>
          <p:nvSpPr>
            <p:cNvPr id="212" name="Freeform 14"/>
            <p:cNvSpPr>
              <a:spLocks/>
            </p:cNvSpPr>
            <p:nvPr/>
          </p:nvSpPr>
          <p:spPr bwMode="auto">
            <a:xfrm>
              <a:off x="1215" y="1781"/>
              <a:ext cx="191" cy="313"/>
            </a:xfrm>
            <a:custGeom>
              <a:avLst/>
              <a:gdLst/>
              <a:ahLst/>
              <a:cxnLst>
                <a:cxn ang="0">
                  <a:pos x="54" y="23"/>
                </a:cxn>
                <a:cxn ang="0">
                  <a:pos x="85" y="0"/>
                </a:cxn>
                <a:cxn ang="0">
                  <a:pos x="46" y="19"/>
                </a:cxn>
                <a:cxn ang="0">
                  <a:pos x="10" y="92"/>
                </a:cxn>
                <a:cxn ang="0">
                  <a:pos x="0" y="139"/>
                </a:cxn>
                <a:cxn ang="0">
                  <a:pos x="22" y="80"/>
                </a:cxn>
                <a:cxn ang="0">
                  <a:pos x="54" y="23"/>
                </a:cxn>
              </a:cxnLst>
              <a:rect l="0" t="0" r="r" b="b"/>
              <a:pathLst>
                <a:path w="85" h="139">
                  <a:moveTo>
                    <a:pt x="54" y="23"/>
                  </a:moveTo>
                  <a:cubicBezTo>
                    <a:pt x="63" y="12"/>
                    <a:pt x="72" y="2"/>
                    <a:pt x="85" y="0"/>
                  </a:cubicBezTo>
                  <a:cubicBezTo>
                    <a:pt x="71" y="0"/>
                    <a:pt x="58" y="1"/>
                    <a:pt x="46" y="19"/>
                  </a:cubicBezTo>
                  <a:cubicBezTo>
                    <a:pt x="34" y="37"/>
                    <a:pt x="15" y="73"/>
                    <a:pt x="10" y="92"/>
                  </a:cubicBezTo>
                  <a:cubicBezTo>
                    <a:pt x="5" y="111"/>
                    <a:pt x="0" y="129"/>
                    <a:pt x="0" y="139"/>
                  </a:cubicBezTo>
                  <a:cubicBezTo>
                    <a:pt x="4" y="121"/>
                    <a:pt x="15" y="97"/>
                    <a:pt x="22" y="80"/>
                  </a:cubicBezTo>
                  <a:cubicBezTo>
                    <a:pt x="27" y="69"/>
                    <a:pt x="38" y="43"/>
                    <a:pt x="54" y="23"/>
                  </a:cubicBezTo>
                  <a:close/>
                </a:path>
              </a:pathLst>
            </a:custGeom>
            <a:solidFill>
              <a:srgbClr val="FEF2F0"/>
            </a:solidFill>
            <a:ln w="9525">
              <a:noFill/>
              <a:round/>
              <a:headEnd/>
              <a:tailEnd/>
            </a:ln>
          </p:spPr>
          <p:txBody>
            <a:bodyPr/>
            <a:lstStyle/>
            <a:p>
              <a:endParaRPr lang="fr-FR"/>
            </a:p>
          </p:txBody>
        </p:sp>
        <p:sp>
          <p:nvSpPr>
            <p:cNvPr id="213" name="Freeform 15"/>
            <p:cNvSpPr>
              <a:spLocks/>
            </p:cNvSpPr>
            <p:nvPr/>
          </p:nvSpPr>
          <p:spPr bwMode="auto">
            <a:xfrm>
              <a:off x="1917" y="1714"/>
              <a:ext cx="171" cy="313"/>
            </a:xfrm>
            <a:custGeom>
              <a:avLst/>
              <a:gdLst/>
              <a:ahLst/>
              <a:cxnLst>
                <a:cxn ang="0">
                  <a:pos x="76" y="0"/>
                </a:cxn>
                <a:cxn ang="0">
                  <a:pos x="41" y="46"/>
                </a:cxn>
                <a:cxn ang="0">
                  <a:pos x="0" y="139"/>
                </a:cxn>
                <a:cxn ang="0">
                  <a:pos x="42" y="70"/>
                </a:cxn>
                <a:cxn ang="0">
                  <a:pos x="76" y="0"/>
                </a:cxn>
              </a:cxnLst>
              <a:rect l="0" t="0" r="r" b="b"/>
              <a:pathLst>
                <a:path w="76" h="139">
                  <a:moveTo>
                    <a:pt x="76" y="0"/>
                  </a:moveTo>
                  <a:cubicBezTo>
                    <a:pt x="65" y="0"/>
                    <a:pt x="49" y="16"/>
                    <a:pt x="41" y="46"/>
                  </a:cubicBezTo>
                  <a:cubicBezTo>
                    <a:pt x="33" y="76"/>
                    <a:pt x="23" y="125"/>
                    <a:pt x="0" y="139"/>
                  </a:cubicBezTo>
                  <a:cubicBezTo>
                    <a:pt x="27" y="127"/>
                    <a:pt x="34" y="98"/>
                    <a:pt x="42" y="70"/>
                  </a:cubicBezTo>
                  <a:cubicBezTo>
                    <a:pt x="50" y="42"/>
                    <a:pt x="56" y="1"/>
                    <a:pt x="76" y="0"/>
                  </a:cubicBezTo>
                  <a:close/>
                </a:path>
              </a:pathLst>
            </a:custGeom>
            <a:solidFill>
              <a:srgbClr val="FEF2F0"/>
            </a:solidFill>
            <a:ln w="9525">
              <a:noFill/>
              <a:round/>
              <a:headEnd/>
              <a:tailEnd/>
            </a:ln>
          </p:spPr>
          <p:txBody>
            <a:bodyPr/>
            <a:lstStyle/>
            <a:p>
              <a:endParaRPr lang="fr-FR"/>
            </a:p>
          </p:txBody>
        </p:sp>
        <p:sp>
          <p:nvSpPr>
            <p:cNvPr id="214" name="Freeform 16"/>
            <p:cNvSpPr>
              <a:spLocks/>
            </p:cNvSpPr>
            <p:nvPr/>
          </p:nvSpPr>
          <p:spPr bwMode="auto">
            <a:xfrm>
              <a:off x="1843" y="2576"/>
              <a:ext cx="40" cy="90"/>
            </a:xfrm>
            <a:custGeom>
              <a:avLst/>
              <a:gdLst/>
              <a:ahLst/>
              <a:cxnLst>
                <a:cxn ang="0">
                  <a:pos x="18" y="0"/>
                </a:cxn>
                <a:cxn ang="0">
                  <a:pos x="11" y="40"/>
                </a:cxn>
                <a:cxn ang="0">
                  <a:pos x="18" y="2"/>
                </a:cxn>
              </a:cxnLst>
              <a:rect l="0" t="0" r="r" b="b"/>
              <a:pathLst>
                <a:path w="18" h="40">
                  <a:moveTo>
                    <a:pt x="18" y="0"/>
                  </a:moveTo>
                  <a:cubicBezTo>
                    <a:pt x="0" y="5"/>
                    <a:pt x="4" y="28"/>
                    <a:pt x="11" y="40"/>
                  </a:cubicBezTo>
                  <a:cubicBezTo>
                    <a:pt x="8" y="30"/>
                    <a:pt x="6" y="8"/>
                    <a:pt x="18" y="2"/>
                  </a:cubicBezTo>
                </a:path>
              </a:pathLst>
            </a:custGeom>
            <a:solidFill>
              <a:srgbClr val="FEF2F0"/>
            </a:solidFill>
            <a:ln w="9525">
              <a:noFill/>
              <a:round/>
              <a:headEnd/>
              <a:tailEnd/>
            </a:ln>
          </p:spPr>
          <p:txBody>
            <a:bodyPr/>
            <a:lstStyle/>
            <a:p>
              <a:endParaRPr lang="fr-FR"/>
            </a:p>
          </p:txBody>
        </p:sp>
        <p:sp>
          <p:nvSpPr>
            <p:cNvPr id="215" name="Freeform 17"/>
            <p:cNvSpPr>
              <a:spLocks/>
            </p:cNvSpPr>
            <p:nvPr/>
          </p:nvSpPr>
          <p:spPr bwMode="auto">
            <a:xfrm>
              <a:off x="1417" y="2598"/>
              <a:ext cx="70" cy="34"/>
            </a:xfrm>
            <a:custGeom>
              <a:avLst/>
              <a:gdLst/>
              <a:ahLst/>
              <a:cxnLst>
                <a:cxn ang="0">
                  <a:pos x="0" y="15"/>
                </a:cxn>
                <a:cxn ang="0">
                  <a:pos x="31" y="10"/>
                </a:cxn>
                <a:cxn ang="0">
                  <a:pos x="7" y="10"/>
                </a:cxn>
              </a:cxnLst>
              <a:rect l="0" t="0" r="r" b="b"/>
              <a:pathLst>
                <a:path w="31" h="15">
                  <a:moveTo>
                    <a:pt x="0" y="15"/>
                  </a:moveTo>
                  <a:cubicBezTo>
                    <a:pt x="5" y="6"/>
                    <a:pt x="23" y="0"/>
                    <a:pt x="31" y="10"/>
                  </a:cubicBezTo>
                  <a:cubicBezTo>
                    <a:pt x="22" y="7"/>
                    <a:pt x="15" y="12"/>
                    <a:pt x="7" y="10"/>
                  </a:cubicBezTo>
                </a:path>
              </a:pathLst>
            </a:custGeom>
            <a:solidFill>
              <a:srgbClr val="FEF2F0"/>
            </a:solidFill>
            <a:ln w="9525">
              <a:noFill/>
              <a:round/>
              <a:headEnd/>
              <a:tailEnd/>
            </a:ln>
          </p:spPr>
          <p:txBody>
            <a:bodyPr/>
            <a:lstStyle/>
            <a:p>
              <a:endParaRPr lang="fr-FR"/>
            </a:p>
          </p:txBody>
        </p:sp>
        <p:sp>
          <p:nvSpPr>
            <p:cNvPr id="216" name="Freeform 18"/>
            <p:cNvSpPr>
              <a:spLocks/>
            </p:cNvSpPr>
            <p:nvPr/>
          </p:nvSpPr>
          <p:spPr bwMode="auto">
            <a:xfrm>
              <a:off x="1478" y="2342"/>
              <a:ext cx="43" cy="65"/>
            </a:xfrm>
            <a:custGeom>
              <a:avLst/>
              <a:gdLst/>
              <a:ahLst/>
              <a:cxnLst>
                <a:cxn ang="0">
                  <a:pos x="19" y="0"/>
                </a:cxn>
                <a:cxn ang="0">
                  <a:pos x="7" y="29"/>
                </a:cxn>
                <a:cxn ang="0">
                  <a:pos x="19" y="5"/>
                </a:cxn>
              </a:cxnLst>
              <a:rect l="0" t="0" r="r" b="b"/>
              <a:pathLst>
                <a:path w="19" h="29">
                  <a:moveTo>
                    <a:pt x="19" y="0"/>
                  </a:moveTo>
                  <a:cubicBezTo>
                    <a:pt x="17" y="11"/>
                    <a:pt x="0" y="18"/>
                    <a:pt x="7" y="29"/>
                  </a:cubicBezTo>
                  <a:cubicBezTo>
                    <a:pt x="8" y="21"/>
                    <a:pt x="17" y="14"/>
                    <a:pt x="19" y="5"/>
                  </a:cubicBezTo>
                </a:path>
              </a:pathLst>
            </a:custGeom>
            <a:solidFill>
              <a:srgbClr val="FEF2F0"/>
            </a:solidFill>
            <a:ln w="9525">
              <a:noFill/>
              <a:round/>
              <a:headEnd/>
              <a:tailEnd/>
            </a:ln>
          </p:spPr>
          <p:txBody>
            <a:bodyPr/>
            <a:lstStyle/>
            <a:p>
              <a:endParaRPr lang="fr-FR"/>
            </a:p>
          </p:txBody>
        </p:sp>
        <p:sp>
          <p:nvSpPr>
            <p:cNvPr id="217" name="Freeform 19"/>
            <p:cNvSpPr>
              <a:spLocks/>
            </p:cNvSpPr>
            <p:nvPr/>
          </p:nvSpPr>
          <p:spPr bwMode="auto">
            <a:xfrm>
              <a:off x="1474" y="2090"/>
              <a:ext cx="54" cy="76"/>
            </a:xfrm>
            <a:custGeom>
              <a:avLst/>
              <a:gdLst/>
              <a:ahLst/>
              <a:cxnLst>
                <a:cxn ang="0">
                  <a:pos x="7" y="0"/>
                </a:cxn>
                <a:cxn ang="0">
                  <a:pos x="24" y="34"/>
                </a:cxn>
                <a:cxn ang="0">
                  <a:pos x="7" y="4"/>
                </a:cxn>
              </a:cxnLst>
              <a:rect l="0" t="0" r="r" b="b"/>
              <a:pathLst>
                <a:path w="24" h="34">
                  <a:moveTo>
                    <a:pt x="7" y="0"/>
                  </a:moveTo>
                  <a:cubicBezTo>
                    <a:pt x="0" y="16"/>
                    <a:pt x="10" y="28"/>
                    <a:pt x="24" y="34"/>
                  </a:cubicBezTo>
                  <a:cubicBezTo>
                    <a:pt x="14" y="23"/>
                    <a:pt x="8" y="20"/>
                    <a:pt x="7" y="4"/>
                  </a:cubicBezTo>
                </a:path>
              </a:pathLst>
            </a:custGeom>
            <a:solidFill>
              <a:srgbClr val="FEF2F0"/>
            </a:solidFill>
            <a:ln w="9525">
              <a:noFill/>
              <a:round/>
              <a:headEnd/>
              <a:tailEnd/>
            </a:ln>
          </p:spPr>
          <p:txBody>
            <a:bodyPr/>
            <a:lstStyle/>
            <a:p>
              <a:endParaRPr lang="fr-FR"/>
            </a:p>
          </p:txBody>
        </p:sp>
        <p:sp>
          <p:nvSpPr>
            <p:cNvPr id="218" name="Freeform 20"/>
            <p:cNvSpPr>
              <a:spLocks/>
            </p:cNvSpPr>
            <p:nvPr/>
          </p:nvSpPr>
          <p:spPr bwMode="auto">
            <a:xfrm>
              <a:off x="1791" y="2182"/>
              <a:ext cx="34" cy="65"/>
            </a:xfrm>
            <a:custGeom>
              <a:avLst/>
              <a:gdLst/>
              <a:ahLst/>
              <a:cxnLst>
                <a:cxn ang="0">
                  <a:pos x="10" y="1"/>
                </a:cxn>
                <a:cxn ang="0">
                  <a:pos x="12" y="29"/>
                </a:cxn>
                <a:cxn ang="0">
                  <a:pos x="15" y="0"/>
                </a:cxn>
              </a:cxnLst>
              <a:rect l="0" t="0" r="r" b="b"/>
              <a:pathLst>
                <a:path w="15" h="29">
                  <a:moveTo>
                    <a:pt x="10" y="1"/>
                  </a:moveTo>
                  <a:cubicBezTo>
                    <a:pt x="0" y="8"/>
                    <a:pt x="4" y="22"/>
                    <a:pt x="12" y="29"/>
                  </a:cubicBezTo>
                  <a:cubicBezTo>
                    <a:pt x="9" y="20"/>
                    <a:pt x="6" y="7"/>
                    <a:pt x="15" y="0"/>
                  </a:cubicBezTo>
                </a:path>
              </a:pathLst>
            </a:custGeom>
            <a:solidFill>
              <a:srgbClr val="FEF2F0"/>
            </a:solidFill>
            <a:ln w="9525">
              <a:noFill/>
              <a:round/>
              <a:headEnd/>
              <a:tailEnd/>
            </a:ln>
          </p:spPr>
          <p:txBody>
            <a:bodyPr/>
            <a:lstStyle/>
            <a:p>
              <a:endParaRPr lang="fr-FR"/>
            </a:p>
          </p:txBody>
        </p:sp>
        <p:sp>
          <p:nvSpPr>
            <p:cNvPr id="219" name="Freeform 21"/>
            <p:cNvSpPr>
              <a:spLocks/>
            </p:cNvSpPr>
            <p:nvPr/>
          </p:nvSpPr>
          <p:spPr bwMode="auto">
            <a:xfrm>
              <a:off x="1960" y="2094"/>
              <a:ext cx="22" cy="72"/>
            </a:xfrm>
            <a:custGeom>
              <a:avLst/>
              <a:gdLst/>
              <a:ahLst/>
              <a:cxnLst>
                <a:cxn ang="0">
                  <a:pos x="6" y="0"/>
                </a:cxn>
                <a:cxn ang="0">
                  <a:pos x="10" y="32"/>
                </a:cxn>
              </a:cxnLst>
              <a:rect l="0" t="0" r="r" b="b"/>
              <a:pathLst>
                <a:path w="10" h="32">
                  <a:moveTo>
                    <a:pt x="6" y="0"/>
                  </a:moveTo>
                  <a:cubicBezTo>
                    <a:pt x="0" y="10"/>
                    <a:pt x="7" y="23"/>
                    <a:pt x="10" y="32"/>
                  </a:cubicBezTo>
                </a:path>
              </a:pathLst>
            </a:custGeom>
            <a:solidFill>
              <a:srgbClr val="FEF2F0"/>
            </a:solidFill>
            <a:ln w="9525">
              <a:noFill/>
              <a:round/>
              <a:headEnd/>
              <a:tailEnd/>
            </a:ln>
          </p:spPr>
          <p:txBody>
            <a:bodyPr/>
            <a:lstStyle/>
            <a:p>
              <a:endParaRPr lang="fr-FR"/>
            </a:p>
          </p:txBody>
        </p:sp>
        <p:sp>
          <p:nvSpPr>
            <p:cNvPr id="220" name="Freeform 22"/>
            <p:cNvSpPr>
              <a:spLocks/>
            </p:cNvSpPr>
            <p:nvPr/>
          </p:nvSpPr>
          <p:spPr bwMode="auto">
            <a:xfrm>
              <a:off x="1775" y="1973"/>
              <a:ext cx="14" cy="56"/>
            </a:xfrm>
            <a:custGeom>
              <a:avLst/>
              <a:gdLst/>
              <a:ahLst/>
              <a:cxnLst>
                <a:cxn ang="0">
                  <a:pos x="6" y="0"/>
                </a:cxn>
                <a:cxn ang="0">
                  <a:pos x="0" y="25"/>
                </a:cxn>
              </a:cxnLst>
              <a:rect l="0" t="0" r="r" b="b"/>
              <a:pathLst>
                <a:path w="6" h="25">
                  <a:moveTo>
                    <a:pt x="6" y="0"/>
                  </a:moveTo>
                  <a:cubicBezTo>
                    <a:pt x="0" y="7"/>
                    <a:pt x="0" y="17"/>
                    <a:pt x="0" y="25"/>
                  </a:cubicBezTo>
                </a:path>
              </a:pathLst>
            </a:custGeom>
            <a:solidFill>
              <a:srgbClr val="FEF2F0"/>
            </a:solidFill>
            <a:ln w="9525">
              <a:noFill/>
              <a:round/>
              <a:headEnd/>
              <a:tailEnd/>
            </a:ln>
          </p:spPr>
          <p:txBody>
            <a:bodyPr/>
            <a:lstStyle/>
            <a:p>
              <a:endParaRPr lang="fr-FR"/>
            </a:p>
          </p:txBody>
        </p:sp>
        <p:sp>
          <p:nvSpPr>
            <p:cNvPr id="221" name="Freeform 23"/>
            <p:cNvSpPr>
              <a:spLocks/>
            </p:cNvSpPr>
            <p:nvPr/>
          </p:nvSpPr>
          <p:spPr bwMode="auto">
            <a:xfrm>
              <a:off x="1561" y="2011"/>
              <a:ext cx="93" cy="16"/>
            </a:xfrm>
            <a:custGeom>
              <a:avLst/>
              <a:gdLst/>
              <a:ahLst/>
              <a:cxnLst>
                <a:cxn ang="0">
                  <a:pos x="0" y="4"/>
                </a:cxn>
                <a:cxn ang="0">
                  <a:pos x="41" y="7"/>
                </a:cxn>
              </a:cxnLst>
              <a:rect l="0" t="0" r="r" b="b"/>
              <a:pathLst>
                <a:path w="41" h="7">
                  <a:moveTo>
                    <a:pt x="0" y="4"/>
                  </a:moveTo>
                  <a:cubicBezTo>
                    <a:pt x="13" y="0"/>
                    <a:pt x="29" y="3"/>
                    <a:pt x="41" y="7"/>
                  </a:cubicBezTo>
                </a:path>
              </a:pathLst>
            </a:custGeom>
            <a:solidFill>
              <a:srgbClr val="FEF2F0"/>
            </a:solidFill>
            <a:ln w="9525">
              <a:noFill/>
              <a:round/>
              <a:headEnd/>
              <a:tailEnd/>
            </a:ln>
          </p:spPr>
          <p:txBody>
            <a:bodyPr/>
            <a:lstStyle/>
            <a:p>
              <a:endParaRPr lang="fr-FR"/>
            </a:p>
          </p:txBody>
        </p:sp>
        <p:sp>
          <p:nvSpPr>
            <p:cNvPr id="222" name="Freeform 24"/>
            <p:cNvSpPr>
              <a:spLocks/>
            </p:cNvSpPr>
            <p:nvPr/>
          </p:nvSpPr>
          <p:spPr bwMode="auto">
            <a:xfrm>
              <a:off x="1330" y="1982"/>
              <a:ext cx="56" cy="18"/>
            </a:xfrm>
            <a:custGeom>
              <a:avLst/>
              <a:gdLst/>
              <a:ahLst/>
              <a:cxnLst>
                <a:cxn ang="0">
                  <a:pos x="0" y="6"/>
                </a:cxn>
                <a:cxn ang="0">
                  <a:pos x="25" y="8"/>
                </a:cxn>
                <a:cxn ang="0">
                  <a:pos x="5" y="6"/>
                </a:cxn>
              </a:cxnLst>
              <a:rect l="0" t="0" r="r" b="b"/>
              <a:pathLst>
                <a:path w="25" h="8">
                  <a:moveTo>
                    <a:pt x="0" y="6"/>
                  </a:moveTo>
                  <a:cubicBezTo>
                    <a:pt x="8" y="0"/>
                    <a:pt x="18" y="2"/>
                    <a:pt x="25" y="8"/>
                  </a:cubicBezTo>
                  <a:cubicBezTo>
                    <a:pt x="19" y="5"/>
                    <a:pt x="11" y="6"/>
                    <a:pt x="5" y="6"/>
                  </a:cubicBezTo>
                </a:path>
              </a:pathLst>
            </a:custGeom>
            <a:solidFill>
              <a:srgbClr val="FEF2F0"/>
            </a:solidFill>
            <a:ln w="9525">
              <a:noFill/>
              <a:round/>
              <a:headEnd/>
              <a:tailEnd/>
            </a:ln>
          </p:spPr>
          <p:txBody>
            <a:bodyPr/>
            <a:lstStyle/>
            <a:p>
              <a:endParaRPr lang="fr-FR"/>
            </a:p>
          </p:txBody>
        </p:sp>
        <p:sp>
          <p:nvSpPr>
            <p:cNvPr id="223" name="Freeform 25"/>
            <p:cNvSpPr>
              <a:spLocks/>
            </p:cNvSpPr>
            <p:nvPr/>
          </p:nvSpPr>
          <p:spPr bwMode="auto">
            <a:xfrm>
              <a:off x="1300" y="2204"/>
              <a:ext cx="66" cy="45"/>
            </a:xfrm>
            <a:custGeom>
              <a:avLst/>
              <a:gdLst/>
              <a:ahLst/>
              <a:cxnLst>
                <a:cxn ang="0">
                  <a:pos x="0" y="16"/>
                </a:cxn>
                <a:cxn ang="0">
                  <a:pos x="29" y="0"/>
                </a:cxn>
                <a:cxn ang="0">
                  <a:pos x="0" y="16"/>
                </a:cxn>
              </a:cxnLst>
              <a:rect l="0" t="0" r="r" b="b"/>
              <a:pathLst>
                <a:path w="29" h="20">
                  <a:moveTo>
                    <a:pt x="0" y="16"/>
                  </a:moveTo>
                  <a:cubicBezTo>
                    <a:pt x="15" y="16"/>
                    <a:pt x="26" y="12"/>
                    <a:pt x="29" y="0"/>
                  </a:cubicBezTo>
                  <a:cubicBezTo>
                    <a:pt x="27" y="13"/>
                    <a:pt x="21" y="20"/>
                    <a:pt x="0" y="16"/>
                  </a:cubicBezTo>
                  <a:close/>
                </a:path>
              </a:pathLst>
            </a:custGeom>
            <a:solidFill>
              <a:srgbClr val="FEF2F0"/>
            </a:solidFill>
            <a:ln w="9525">
              <a:noFill/>
              <a:round/>
              <a:headEnd/>
              <a:tailEnd/>
            </a:ln>
          </p:spPr>
          <p:txBody>
            <a:bodyPr/>
            <a:lstStyle/>
            <a:p>
              <a:endParaRPr lang="fr-FR"/>
            </a:p>
          </p:txBody>
        </p:sp>
        <p:sp>
          <p:nvSpPr>
            <p:cNvPr id="224" name="Freeform 26"/>
            <p:cNvSpPr>
              <a:spLocks/>
            </p:cNvSpPr>
            <p:nvPr/>
          </p:nvSpPr>
          <p:spPr bwMode="auto">
            <a:xfrm>
              <a:off x="1298" y="2492"/>
              <a:ext cx="38" cy="75"/>
            </a:xfrm>
            <a:custGeom>
              <a:avLst/>
              <a:gdLst/>
              <a:ahLst/>
              <a:cxnLst>
                <a:cxn ang="0">
                  <a:pos x="0" y="0"/>
                </a:cxn>
                <a:cxn ang="0">
                  <a:pos x="17" y="33"/>
                </a:cxn>
              </a:cxnLst>
              <a:rect l="0" t="0" r="r" b="b"/>
              <a:pathLst>
                <a:path w="17" h="33">
                  <a:moveTo>
                    <a:pt x="0" y="0"/>
                  </a:moveTo>
                  <a:cubicBezTo>
                    <a:pt x="2" y="16"/>
                    <a:pt x="6" y="21"/>
                    <a:pt x="17" y="33"/>
                  </a:cubicBezTo>
                </a:path>
              </a:pathLst>
            </a:custGeom>
            <a:solidFill>
              <a:srgbClr val="FEF2F0"/>
            </a:solidFill>
            <a:ln w="9525">
              <a:noFill/>
              <a:round/>
              <a:headEnd/>
              <a:tailEnd/>
            </a:ln>
          </p:spPr>
          <p:txBody>
            <a:bodyPr/>
            <a:lstStyle/>
            <a:p>
              <a:endParaRPr lang="fr-FR"/>
            </a:p>
          </p:txBody>
        </p:sp>
        <p:sp>
          <p:nvSpPr>
            <p:cNvPr id="225" name="Freeform 27"/>
            <p:cNvSpPr>
              <a:spLocks/>
            </p:cNvSpPr>
            <p:nvPr/>
          </p:nvSpPr>
          <p:spPr bwMode="auto">
            <a:xfrm>
              <a:off x="1645" y="2479"/>
              <a:ext cx="56" cy="47"/>
            </a:xfrm>
            <a:custGeom>
              <a:avLst/>
              <a:gdLst/>
              <a:ahLst/>
              <a:cxnLst>
                <a:cxn ang="0">
                  <a:pos x="4" y="21"/>
                </a:cxn>
                <a:cxn ang="0">
                  <a:pos x="25" y="0"/>
                </a:cxn>
                <a:cxn ang="0">
                  <a:pos x="4" y="21"/>
                </a:cxn>
              </a:cxnLst>
              <a:rect l="0" t="0" r="r" b="b"/>
              <a:pathLst>
                <a:path w="25" h="21">
                  <a:moveTo>
                    <a:pt x="4" y="21"/>
                  </a:moveTo>
                  <a:cubicBezTo>
                    <a:pt x="0" y="10"/>
                    <a:pt x="10" y="0"/>
                    <a:pt x="25" y="0"/>
                  </a:cubicBezTo>
                  <a:cubicBezTo>
                    <a:pt x="15" y="2"/>
                    <a:pt x="4" y="8"/>
                    <a:pt x="4" y="21"/>
                  </a:cubicBezTo>
                  <a:close/>
                </a:path>
              </a:pathLst>
            </a:custGeom>
            <a:solidFill>
              <a:srgbClr val="FEF2F0"/>
            </a:solidFill>
            <a:ln w="9525">
              <a:noFill/>
              <a:round/>
              <a:headEnd/>
              <a:tailEnd/>
            </a:ln>
          </p:spPr>
          <p:txBody>
            <a:bodyPr/>
            <a:lstStyle/>
            <a:p>
              <a:endParaRPr lang="fr-FR"/>
            </a:p>
          </p:txBody>
        </p:sp>
        <p:sp>
          <p:nvSpPr>
            <p:cNvPr id="226" name="Freeform 28"/>
            <p:cNvSpPr>
              <a:spLocks/>
            </p:cNvSpPr>
            <p:nvPr/>
          </p:nvSpPr>
          <p:spPr bwMode="auto">
            <a:xfrm>
              <a:off x="1973" y="2616"/>
              <a:ext cx="32" cy="20"/>
            </a:xfrm>
            <a:custGeom>
              <a:avLst/>
              <a:gdLst/>
              <a:ahLst/>
              <a:cxnLst>
                <a:cxn ang="0">
                  <a:pos x="14" y="2"/>
                </a:cxn>
                <a:cxn ang="0">
                  <a:pos x="0" y="9"/>
                </a:cxn>
              </a:cxnLst>
              <a:rect l="0" t="0" r="r" b="b"/>
              <a:pathLst>
                <a:path w="14" h="9">
                  <a:moveTo>
                    <a:pt x="14" y="2"/>
                  </a:moveTo>
                  <a:cubicBezTo>
                    <a:pt x="6" y="0"/>
                    <a:pt x="3" y="1"/>
                    <a:pt x="0" y="9"/>
                  </a:cubicBezTo>
                </a:path>
              </a:pathLst>
            </a:custGeom>
            <a:solidFill>
              <a:srgbClr val="FEF2F0"/>
            </a:solidFill>
            <a:ln w="9525">
              <a:noFill/>
              <a:round/>
              <a:headEnd/>
              <a:tailEnd/>
            </a:ln>
          </p:spPr>
          <p:txBody>
            <a:bodyPr/>
            <a:lstStyle/>
            <a:p>
              <a:endParaRPr lang="fr-FR"/>
            </a:p>
          </p:txBody>
        </p:sp>
        <p:sp>
          <p:nvSpPr>
            <p:cNvPr id="227" name="Freeform 29"/>
            <p:cNvSpPr>
              <a:spLocks/>
            </p:cNvSpPr>
            <p:nvPr/>
          </p:nvSpPr>
          <p:spPr bwMode="auto">
            <a:xfrm>
              <a:off x="2029" y="2384"/>
              <a:ext cx="41" cy="54"/>
            </a:xfrm>
            <a:custGeom>
              <a:avLst/>
              <a:gdLst/>
              <a:ahLst/>
              <a:cxnLst>
                <a:cxn ang="0">
                  <a:pos x="8" y="0"/>
                </a:cxn>
                <a:cxn ang="0">
                  <a:pos x="18" y="24"/>
                </a:cxn>
                <a:cxn ang="0">
                  <a:pos x="8" y="0"/>
                </a:cxn>
              </a:cxnLst>
              <a:rect l="0" t="0" r="r" b="b"/>
              <a:pathLst>
                <a:path w="18" h="24">
                  <a:moveTo>
                    <a:pt x="8" y="0"/>
                  </a:moveTo>
                  <a:cubicBezTo>
                    <a:pt x="0" y="8"/>
                    <a:pt x="3" y="22"/>
                    <a:pt x="18" y="24"/>
                  </a:cubicBezTo>
                  <a:cubicBezTo>
                    <a:pt x="8" y="22"/>
                    <a:pt x="5" y="9"/>
                    <a:pt x="8" y="0"/>
                  </a:cubicBezTo>
                  <a:close/>
                </a:path>
              </a:pathLst>
            </a:custGeom>
            <a:solidFill>
              <a:srgbClr val="FEF2F0"/>
            </a:solidFill>
            <a:ln w="9525">
              <a:noFill/>
              <a:round/>
              <a:headEnd/>
              <a:tailEnd/>
            </a:ln>
          </p:spPr>
          <p:txBody>
            <a:bodyPr/>
            <a:lstStyle/>
            <a:p>
              <a:endParaRPr lang="fr-FR"/>
            </a:p>
          </p:txBody>
        </p:sp>
        <p:sp>
          <p:nvSpPr>
            <p:cNvPr id="228" name="Freeform 30"/>
            <p:cNvSpPr>
              <a:spLocks/>
            </p:cNvSpPr>
            <p:nvPr/>
          </p:nvSpPr>
          <p:spPr bwMode="auto">
            <a:xfrm>
              <a:off x="1969" y="2270"/>
              <a:ext cx="38" cy="65"/>
            </a:xfrm>
            <a:custGeom>
              <a:avLst/>
              <a:gdLst/>
              <a:ahLst/>
              <a:cxnLst>
                <a:cxn ang="0">
                  <a:pos x="17" y="29"/>
                </a:cxn>
                <a:cxn ang="0">
                  <a:pos x="2" y="0"/>
                </a:cxn>
                <a:cxn ang="0">
                  <a:pos x="17" y="29"/>
                </a:cxn>
              </a:cxnLst>
              <a:rect l="0" t="0" r="r" b="b"/>
              <a:pathLst>
                <a:path w="17" h="29">
                  <a:moveTo>
                    <a:pt x="17" y="29"/>
                  </a:moveTo>
                  <a:cubicBezTo>
                    <a:pt x="11" y="25"/>
                    <a:pt x="0" y="16"/>
                    <a:pt x="2" y="0"/>
                  </a:cubicBezTo>
                  <a:cubicBezTo>
                    <a:pt x="4" y="7"/>
                    <a:pt x="12" y="27"/>
                    <a:pt x="17" y="29"/>
                  </a:cubicBezTo>
                  <a:close/>
                </a:path>
              </a:pathLst>
            </a:custGeom>
            <a:solidFill>
              <a:srgbClr val="FEF2F0"/>
            </a:solidFill>
            <a:ln w="9525">
              <a:noFill/>
              <a:round/>
              <a:headEnd/>
              <a:tailEnd/>
            </a:ln>
          </p:spPr>
          <p:txBody>
            <a:bodyPr/>
            <a:lstStyle/>
            <a:p>
              <a:endParaRPr lang="fr-FR"/>
            </a:p>
          </p:txBody>
        </p:sp>
        <p:sp>
          <p:nvSpPr>
            <p:cNvPr id="229" name="Freeform 31"/>
            <p:cNvSpPr>
              <a:spLocks/>
            </p:cNvSpPr>
            <p:nvPr/>
          </p:nvSpPr>
          <p:spPr bwMode="auto">
            <a:xfrm>
              <a:off x="2104" y="1984"/>
              <a:ext cx="67" cy="52"/>
            </a:xfrm>
            <a:custGeom>
              <a:avLst/>
              <a:gdLst/>
              <a:ahLst/>
              <a:cxnLst>
                <a:cxn ang="0">
                  <a:pos x="30" y="6"/>
                </a:cxn>
                <a:cxn ang="0">
                  <a:pos x="0" y="23"/>
                </a:cxn>
                <a:cxn ang="0">
                  <a:pos x="30" y="6"/>
                </a:cxn>
              </a:cxnLst>
              <a:rect l="0" t="0" r="r" b="b"/>
              <a:pathLst>
                <a:path w="30" h="23">
                  <a:moveTo>
                    <a:pt x="30" y="6"/>
                  </a:moveTo>
                  <a:cubicBezTo>
                    <a:pt x="19" y="4"/>
                    <a:pt x="4" y="0"/>
                    <a:pt x="0" y="23"/>
                  </a:cubicBezTo>
                  <a:cubicBezTo>
                    <a:pt x="3" y="16"/>
                    <a:pt x="14" y="4"/>
                    <a:pt x="30" y="6"/>
                  </a:cubicBezTo>
                  <a:close/>
                </a:path>
              </a:pathLst>
            </a:custGeom>
            <a:solidFill>
              <a:srgbClr val="FEF2F0"/>
            </a:solidFill>
            <a:ln w="9525">
              <a:noFill/>
              <a:round/>
              <a:headEnd/>
              <a:tailEnd/>
            </a:ln>
          </p:spPr>
          <p:txBody>
            <a:bodyPr/>
            <a:lstStyle/>
            <a:p>
              <a:endParaRPr lang="fr-FR"/>
            </a:p>
          </p:txBody>
        </p:sp>
        <p:sp>
          <p:nvSpPr>
            <p:cNvPr id="230" name="Freeform 32"/>
            <p:cNvSpPr>
              <a:spLocks/>
            </p:cNvSpPr>
            <p:nvPr/>
          </p:nvSpPr>
          <p:spPr bwMode="auto">
            <a:xfrm>
              <a:off x="2169" y="2497"/>
              <a:ext cx="25" cy="52"/>
            </a:xfrm>
            <a:custGeom>
              <a:avLst/>
              <a:gdLst/>
              <a:ahLst/>
              <a:cxnLst>
                <a:cxn ang="0">
                  <a:pos x="9" y="23"/>
                </a:cxn>
                <a:cxn ang="0">
                  <a:pos x="11" y="0"/>
                </a:cxn>
                <a:cxn ang="0">
                  <a:pos x="9" y="23"/>
                </a:cxn>
              </a:cxnLst>
              <a:rect l="0" t="0" r="r" b="b"/>
              <a:pathLst>
                <a:path w="11" h="23">
                  <a:moveTo>
                    <a:pt x="9" y="23"/>
                  </a:moveTo>
                  <a:cubicBezTo>
                    <a:pt x="5" y="15"/>
                    <a:pt x="0" y="4"/>
                    <a:pt x="11" y="0"/>
                  </a:cubicBezTo>
                  <a:cubicBezTo>
                    <a:pt x="6" y="3"/>
                    <a:pt x="8" y="17"/>
                    <a:pt x="9" y="23"/>
                  </a:cubicBezTo>
                  <a:close/>
                </a:path>
              </a:pathLst>
            </a:custGeom>
            <a:solidFill>
              <a:srgbClr val="FEF2F0"/>
            </a:solidFill>
            <a:ln w="9525">
              <a:noFill/>
              <a:round/>
              <a:headEnd/>
              <a:tailEnd/>
            </a:ln>
          </p:spPr>
          <p:txBody>
            <a:bodyPr/>
            <a:lstStyle/>
            <a:p>
              <a:endParaRPr lang="fr-FR"/>
            </a:p>
          </p:txBody>
        </p:sp>
        <p:sp>
          <p:nvSpPr>
            <p:cNvPr id="231" name="Freeform 33"/>
            <p:cNvSpPr>
              <a:spLocks/>
            </p:cNvSpPr>
            <p:nvPr/>
          </p:nvSpPr>
          <p:spPr bwMode="auto">
            <a:xfrm>
              <a:off x="1816" y="2382"/>
              <a:ext cx="40" cy="72"/>
            </a:xfrm>
            <a:custGeom>
              <a:avLst/>
              <a:gdLst/>
              <a:ahLst/>
              <a:cxnLst>
                <a:cxn ang="0">
                  <a:pos x="0" y="0"/>
                </a:cxn>
                <a:cxn ang="0">
                  <a:pos x="18" y="13"/>
                </a:cxn>
                <a:cxn ang="0">
                  <a:pos x="14" y="32"/>
                </a:cxn>
                <a:cxn ang="0">
                  <a:pos x="3" y="10"/>
                </a:cxn>
              </a:cxnLst>
              <a:rect l="0" t="0" r="r" b="b"/>
              <a:pathLst>
                <a:path w="18" h="32">
                  <a:moveTo>
                    <a:pt x="0" y="0"/>
                  </a:moveTo>
                  <a:cubicBezTo>
                    <a:pt x="5" y="8"/>
                    <a:pt x="10" y="10"/>
                    <a:pt x="18" y="13"/>
                  </a:cubicBezTo>
                  <a:cubicBezTo>
                    <a:pt x="14" y="19"/>
                    <a:pt x="14" y="26"/>
                    <a:pt x="14" y="32"/>
                  </a:cubicBezTo>
                  <a:cubicBezTo>
                    <a:pt x="13" y="24"/>
                    <a:pt x="8" y="17"/>
                    <a:pt x="3" y="10"/>
                  </a:cubicBezTo>
                </a:path>
              </a:pathLst>
            </a:custGeom>
            <a:solidFill>
              <a:srgbClr val="FA9B92"/>
            </a:solidFill>
            <a:ln w="9525">
              <a:noFill/>
              <a:round/>
              <a:headEnd/>
              <a:tailEnd/>
            </a:ln>
          </p:spPr>
          <p:txBody>
            <a:bodyPr/>
            <a:lstStyle/>
            <a:p>
              <a:endParaRPr lang="fr-FR"/>
            </a:p>
          </p:txBody>
        </p:sp>
        <p:sp>
          <p:nvSpPr>
            <p:cNvPr id="232" name="Freeform 34"/>
            <p:cNvSpPr>
              <a:spLocks/>
            </p:cNvSpPr>
            <p:nvPr/>
          </p:nvSpPr>
          <p:spPr bwMode="auto">
            <a:xfrm>
              <a:off x="1647" y="2447"/>
              <a:ext cx="40" cy="27"/>
            </a:xfrm>
            <a:custGeom>
              <a:avLst/>
              <a:gdLst/>
              <a:ahLst/>
              <a:cxnLst>
                <a:cxn ang="0">
                  <a:pos x="0" y="12"/>
                </a:cxn>
                <a:cxn ang="0">
                  <a:pos x="18" y="10"/>
                </a:cxn>
                <a:cxn ang="0">
                  <a:pos x="16" y="0"/>
                </a:cxn>
                <a:cxn ang="0">
                  <a:pos x="4" y="6"/>
                </a:cxn>
              </a:cxnLst>
              <a:rect l="0" t="0" r="r" b="b"/>
              <a:pathLst>
                <a:path w="18" h="12">
                  <a:moveTo>
                    <a:pt x="0" y="12"/>
                  </a:moveTo>
                  <a:cubicBezTo>
                    <a:pt x="6" y="12"/>
                    <a:pt x="12" y="9"/>
                    <a:pt x="18" y="10"/>
                  </a:cubicBezTo>
                  <a:cubicBezTo>
                    <a:pt x="16" y="6"/>
                    <a:pt x="16" y="3"/>
                    <a:pt x="16" y="0"/>
                  </a:cubicBezTo>
                  <a:cubicBezTo>
                    <a:pt x="13" y="4"/>
                    <a:pt x="9" y="7"/>
                    <a:pt x="4" y="6"/>
                  </a:cubicBezTo>
                </a:path>
              </a:pathLst>
            </a:custGeom>
            <a:solidFill>
              <a:srgbClr val="FA9B92"/>
            </a:solidFill>
            <a:ln w="9525">
              <a:noFill/>
              <a:round/>
              <a:headEnd/>
              <a:tailEnd/>
            </a:ln>
          </p:spPr>
          <p:txBody>
            <a:bodyPr/>
            <a:lstStyle/>
            <a:p>
              <a:endParaRPr lang="fr-FR"/>
            </a:p>
          </p:txBody>
        </p:sp>
        <p:sp>
          <p:nvSpPr>
            <p:cNvPr id="233" name="Freeform 35"/>
            <p:cNvSpPr>
              <a:spLocks/>
            </p:cNvSpPr>
            <p:nvPr/>
          </p:nvSpPr>
          <p:spPr bwMode="auto">
            <a:xfrm>
              <a:off x="1654" y="2112"/>
              <a:ext cx="20" cy="32"/>
            </a:xfrm>
            <a:custGeom>
              <a:avLst/>
              <a:gdLst/>
              <a:ahLst/>
              <a:cxnLst>
                <a:cxn ang="0">
                  <a:pos x="2" y="0"/>
                </a:cxn>
                <a:cxn ang="0">
                  <a:pos x="0" y="7"/>
                </a:cxn>
                <a:cxn ang="0">
                  <a:pos x="9" y="14"/>
                </a:cxn>
                <a:cxn ang="0">
                  <a:pos x="7" y="2"/>
                </a:cxn>
              </a:cxnLst>
              <a:rect l="0" t="0" r="r" b="b"/>
              <a:pathLst>
                <a:path w="9" h="14">
                  <a:moveTo>
                    <a:pt x="2" y="0"/>
                  </a:moveTo>
                  <a:cubicBezTo>
                    <a:pt x="1" y="2"/>
                    <a:pt x="1" y="5"/>
                    <a:pt x="0" y="7"/>
                  </a:cubicBezTo>
                  <a:cubicBezTo>
                    <a:pt x="3" y="10"/>
                    <a:pt x="6" y="12"/>
                    <a:pt x="9" y="14"/>
                  </a:cubicBezTo>
                  <a:cubicBezTo>
                    <a:pt x="6" y="10"/>
                    <a:pt x="4" y="5"/>
                    <a:pt x="7" y="2"/>
                  </a:cubicBezTo>
                </a:path>
              </a:pathLst>
            </a:custGeom>
            <a:solidFill>
              <a:srgbClr val="FA9B92"/>
            </a:solidFill>
            <a:ln w="9525">
              <a:noFill/>
              <a:round/>
              <a:headEnd/>
              <a:tailEnd/>
            </a:ln>
          </p:spPr>
          <p:txBody>
            <a:bodyPr/>
            <a:lstStyle/>
            <a:p>
              <a:endParaRPr lang="fr-FR"/>
            </a:p>
          </p:txBody>
        </p:sp>
        <p:sp>
          <p:nvSpPr>
            <p:cNvPr id="234" name="Freeform 36"/>
            <p:cNvSpPr>
              <a:spLocks/>
            </p:cNvSpPr>
            <p:nvPr/>
          </p:nvSpPr>
          <p:spPr bwMode="auto">
            <a:xfrm>
              <a:off x="2171" y="2130"/>
              <a:ext cx="20" cy="23"/>
            </a:xfrm>
            <a:custGeom>
              <a:avLst/>
              <a:gdLst/>
              <a:ahLst/>
              <a:cxnLst>
                <a:cxn ang="0">
                  <a:pos x="0" y="0"/>
                </a:cxn>
                <a:cxn ang="0">
                  <a:pos x="1" y="10"/>
                </a:cxn>
                <a:cxn ang="0">
                  <a:pos x="9" y="1"/>
                </a:cxn>
              </a:cxnLst>
              <a:rect l="0" t="0" r="r" b="b"/>
              <a:pathLst>
                <a:path w="9" h="10">
                  <a:moveTo>
                    <a:pt x="0" y="0"/>
                  </a:moveTo>
                  <a:cubicBezTo>
                    <a:pt x="1" y="3"/>
                    <a:pt x="1" y="7"/>
                    <a:pt x="1" y="10"/>
                  </a:cubicBezTo>
                  <a:cubicBezTo>
                    <a:pt x="2" y="6"/>
                    <a:pt x="5" y="3"/>
                    <a:pt x="9" y="1"/>
                  </a:cubicBezTo>
                </a:path>
              </a:pathLst>
            </a:custGeom>
            <a:solidFill>
              <a:srgbClr val="FA9B92"/>
            </a:solidFill>
            <a:ln w="9525">
              <a:noFill/>
              <a:round/>
              <a:headEnd/>
              <a:tailEnd/>
            </a:ln>
          </p:spPr>
          <p:txBody>
            <a:bodyPr/>
            <a:lstStyle/>
            <a:p>
              <a:endParaRPr lang="fr-FR"/>
            </a:p>
          </p:txBody>
        </p:sp>
        <p:sp>
          <p:nvSpPr>
            <p:cNvPr id="235" name="Freeform 37"/>
            <p:cNvSpPr>
              <a:spLocks/>
            </p:cNvSpPr>
            <p:nvPr/>
          </p:nvSpPr>
          <p:spPr bwMode="auto">
            <a:xfrm>
              <a:off x="2232" y="2324"/>
              <a:ext cx="61" cy="110"/>
            </a:xfrm>
            <a:custGeom>
              <a:avLst/>
              <a:gdLst/>
              <a:ahLst/>
              <a:cxnLst>
                <a:cxn ang="0">
                  <a:pos x="12" y="0"/>
                </a:cxn>
                <a:cxn ang="0">
                  <a:pos x="26" y="21"/>
                </a:cxn>
                <a:cxn ang="0">
                  <a:pos x="21" y="33"/>
                </a:cxn>
                <a:cxn ang="0">
                  <a:pos x="23" y="49"/>
                </a:cxn>
                <a:cxn ang="0">
                  <a:pos x="10" y="0"/>
                </a:cxn>
              </a:cxnLst>
              <a:rect l="0" t="0" r="r" b="b"/>
              <a:pathLst>
                <a:path w="27" h="49">
                  <a:moveTo>
                    <a:pt x="12" y="0"/>
                  </a:moveTo>
                  <a:cubicBezTo>
                    <a:pt x="17" y="9"/>
                    <a:pt x="27" y="13"/>
                    <a:pt x="26" y="21"/>
                  </a:cubicBezTo>
                  <a:cubicBezTo>
                    <a:pt x="26" y="25"/>
                    <a:pt x="21" y="29"/>
                    <a:pt x="21" y="33"/>
                  </a:cubicBezTo>
                  <a:cubicBezTo>
                    <a:pt x="20" y="39"/>
                    <a:pt x="22" y="44"/>
                    <a:pt x="23" y="49"/>
                  </a:cubicBezTo>
                  <a:cubicBezTo>
                    <a:pt x="13" y="44"/>
                    <a:pt x="0" y="9"/>
                    <a:pt x="10" y="0"/>
                  </a:cubicBezTo>
                </a:path>
              </a:pathLst>
            </a:custGeom>
            <a:solidFill>
              <a:srgbClr val="FA9B92"/>
            </a:solidFill>
            <a:ln w="9525">
              <a:noFill/>
              <a:round/>
              <a:headEnd/>
              <a:tailEnd/>
            </a:ln>
          </p:spPr>
          <p:txBody>
            <a:bodyPr/>
            <a:lstStyle/>
            <a:p>
              <a:endParaRPr lang="fr-FR"/>
            </a:p>
          </p:txBody>
        </p:sp>
        <p:sp>
          <p:nvSpPr>
            <p:cNvPr id="236" name="Freeform 38"/>
            <p:cNvSpPr>
              <a:spLocks/>
            </p:cNvSpPr>
            <p:nvPr/>
          </p:nvSpPr>
          <p:spPr bwMode="auto">
            <a:xfrm>
              <a:off x="2016" y="2418"/>
              <a:ext cx="38" cy="52"/>
            </a:xfrm>
            <a:custGeom>
              <a:avLst/>
              <a:gdLst/>
              <a:ahLst/>
              <a:cxnLst>
                <a:cxn ang="0">
                  <a:pos x="0" y="0"/>
                </a:cxn>
                <a:cxn ang="0">
                  <a:pos x="17" y="15"/>
                </a:cxn>
                <a:cxn ang="0">
                  <a:pos x="13" y="23"/>
                </a:cxn>
                <a:cxn ang="0">
                  <a:pos x="4" y="11"/>
                </a:cxn>
              </a:cxnLst>
              <a:rect l="0" t="0" r="r" b="b"/>
              <a:pathLst>
                <a:path w="17" h="23">
                  <a:moveTo>
                    <a:pt x="0" y="0"/>
                  </a:moveTo>
                  <a:cubicBezTo>
                    <a:pt x="3" y="8"/>
                    <a:pt x="9" y="13"/>
                    <a:pt x="17" y="15"/>
                  </a:cubicBezTo>
                  <a:cubicBezTo>
                    <a:pt x="16" y="17"/>
                    <a:pt x="14" y="22"/>
                    <a:pt x="13" y="23"/>
                  </a:cubicBezTo>
                  <a:cubicBezTo>
                    <a:pt x="10" y="19"/>
                    <a:pt x="5" y="16"/>
                    <a:pt x="4" y="11"/>
                  </a:cubicBezTo>
                </a:path>
              </a:pathLst>
            </a:custGeom>
            <a:solidFill>
              <a:srgbClr val="FA9B92"/>
            </a:solidFill>
            <a:ln w="9525">
              <a:noFill/>
              <a:round/>
              <a:headEnd/>
              <a:tailEnd/>
            </a:ln>
          </p:spPr>
          <p:txBody>
            <a:bodyPr/>
            <a:lstStyle/>
            <a:p>
              <a:endParaRPr lang="fr-FR"/>
            </a:p>
          </p:txBody>
        </p:sp>
        <p:sp>
          <p:nvSpPr>
            <p:cNvPr id="237" name="Freeform 39"/>
            <p:cNvSpPr>
              <a:spLocks/>
            </p:cNvSpPr>
            <p:nvPr/>
          </p:nvSpPr>
          <p:spPr bwMode="auto">
            <a:xfrm>
              <a:off x="2137" y="2301"/>
              <a:ext cx="23" cy="47"/>
            </a:xfrm>
            <a:custGeom>
              <a:avLst/>
              <a:gdLst/>
              <a:ahLst/>
              <a:cxnLst>
                <a:cxn ang="0">
                  <a:pos x="4" y="0"/>
                </a:cxn>
                <a:cxn ang="0">
                  <a:pos x="0" y="10"/>
                </a:cxn>
                <a:cxn ang="0">
                  <a:pos x="8" y="21"/>
                </a:cxn>
                <a:cxn ang="0">
                  <a:pos x="10" y="1"/>
                </a:cxn>
              </a:cxnLst>
              <a:rect l="0" t="0" r="r" b="b"/>
              <a:pathLst>
                <a:path w="10" h="21">
                  <a:moveTo>
                    <a:pt x="4" y="0"/>
                  </a:moveTo>
                  <a:cubicBezTo>
                    <a:pt x="4" y="4"/>
                    <a:pt x="3" y="7"/>
                    <a:pt x="0" y="10"/>
                  </a:cubicBezTo>
                  <a:cubicBezTo>
                    <a:pt x="4" y="13"/>
                    <a:pt x="6" y="17"/>
                    <a:pt x="8" y="21"/>
                  </a:cubicBezTo>
                  <a:cubicBezTo>
                    <a:pt x="10" y="16"/>
                    <a:pt x="10" y="8"/>
                    <a:pt x="10" y="1"/>
                  </a:cubicBezTo>
                </a:path>
              </a:pathLst>
            </a:custGeom>
            <a:solidFill>
              <a:srgbClr val="FA9B92"/>
            </a:solidFill>
            <a:ln w="9525">
              <a:noFill/>
              <a:round/>
              <a:headEnd/>
              <a:tailEnd/>
            </a:ln>
          </p:spPr>
          <p:txBody>
            <a:bodyPr/>
            <a:lstStyle/>
            <a:p>
              <a:endParaRPr lang="fr-FR"/>
            </a:p>
          </p:txBody>
        </p:sp>
        <p:sp>
          <p:nvSpPr>
            <p:cNvPr id="238" name="Freeform 40"/>
            <p:cNvSpPr>
              <a:spLocks/>
            </p:cNvSpPr>
            <p:nvPr/>
          </p:nvSpPr>
          <p:spPr bwMode="auto">
            <a:xfrm>
              <a:off x="1948" y="2290"/>
              <a:ext cx="21" cy="22"/>
            </a:xfrm>
            <a:custGeom>
              <a:avLst/>
              <a:gdLst/>
              <a:ahLst/>
              <a:cxnLst>
                <a:cxn ang="0">
                  <a:pos x="1" y="10"/>
                </a:cxn>
                <a:cxn ang="0">
                  <a:pos x="5" y="0"/>
                </a:cxn>
                <a:cxn ang="0">
                  <a:pos x="0" y="5"/>
                </a:cxn>
              </a:cxnLst>
              <a:rect l="0" t="0" r="r" b="b"/>
              <a:pathLst>
                <a:path w="9" h="10">
                  <a:moveTo>
                    <a:pt x="1" y="10"/>
                  </a:moveTo>
                  <a:cubicBezTo>
                    <a:pt x="7" y="10"/>
                    <a:pt x="9" y="4"/>
                    <a:pt x="5" y="0"/>
                  </a:cubicBezTo>
                  <a:cubicBezTo>
                    <a:pt x="4" y="1"/>
                    <a:pt x="1" y="3"/>
                    <a:pt x="0" y="5"/>
                  </a:cubicBezTo>
                </a:path>
              </a:pathLst>
            </a:custGeom>
            <a:solidFill>
              <a:srgbClr val="FA9B92"/>
            </a:solidFill>
            <a:ln w="9525">
              <a:noFill/>
              <a:round/>
              <a:headEnd/>
              <a:tailEnd/>
            </a:ln>
          </p:spPr>
          <p:txBody>
            <a:bodyPr/>
            <a:lstStyle/>
            <a:p>
              <a:endParaRPr lang="fr-FR"/>
            </a:p>
          </p:txBody>
        </p:sp>
        <p:sp>
          <p:nvSpPr>
            <p:cNvPr id="239" name="Freeform 41"/>
            <p:cNvSpPr>
              <a:spLocks/>
            </p:cNvSpPr>
            <p:nvPr/>
          </p:nvSpPr>
          <p:spPr bwMode="auto">
            <a:xfrm>
              <a:off x="1768" y="2182"/>
              <a:ext cx="27" cy="18"/>
            </a:xfrm>
            <a:custGeom>
              <a:avLst/>
              <a:gdLst/>
              <a:ahLst/>
              <a:cxnLst>
                <a:cxn ang="0">
                  <a:pos x="0" y="3"/>
                </a:cxn>
                <a:cxn ang="0">
                  <a:pos x="12" y="1"/>
                </a:cxn>
                <a:cxn ang="0">
                  <a:pos x="6" y="8"/>
                </a:cxn>
              </a:cxnLst>
              <a:rect l="0" t="0" r="r" b="b"/>
              <a:pathLst>
                <a:path w="12" h="8">
                  <a:moveTo>
                    <a:pt x="0" y="3"/>
                  </a:moveTo>
                  <a:cubicBezTo>
                    <a:pt x="4" y="2"/>
                    <a:pt x="7" y="0"/>
                    <a:pt x="12" y="1"/>
                  </a:cubicBezTo>
                  <a:cubicBezTo>
                    <a:pt x="9" y="3"/>
                    <a:pt x="8" y="6"/>
                    <a:pt x="6" y="8"/>
                  </a:cubicBezTo>
                </a:path>
              </a:pathLst>
            </a:custGeom>
            <a:solidFill>
              <a:srgbClr val="FA9B92"/>
            </a:solidFill>
            <a:ln w="9525">
              <a:noFill/>
              <a:round/>
              <a:headEnd/>
              <a:tailEnd/>
            </a:ln>
          </p:spPr>
          <p:txBody>
            <a:bodyPr/>
            <a:lstStyle/>
            <a:p>
              <a:endParaRPr lang="fr-FR"/>
            </a:p>
          </p:txBody>
        </p:sp>
        <p:sp>
          <p:nvSpPr>
            <p:cNvPr id="240" name="Freeform 42"/>
            <p:cNvSpPr>
              <a:spLocks/>
            </p:cNvSpPr>
            <p:nvPr/>
          </p:nvSpPr>
          <p:spPr bwMode="auto">
            <a:xfrm>
              <a:off x="1944" y="2110"/>
              <a:ext cx="16" cy="20"/>
            </a:xfrm>
            <a:custGeom>
              <a:avLst/>
              <a:gdLst/>
              <a:ahLst/>
              <a:cxnLst>
                <a:cxn ang="0">
                  <a:pos x="0" y="7"/>
                </a:cxn>
                <a:cxn ang="0">
                  <a:pos x="5" y="0"/>
                </a:cxn>
                <a:cxn ang="0">
                  <a:pos x="7" y="9"/>
                </a:cxn>
              </a:cxnLst>
              <a:rect l="0" t="0" r="r" b="b"/>
              <a:pathLst>
                <a:path w="7" h="9">
                  <a:moveTo>
                    <a:pt x="0" y="7"/>
                  </a:moveTo>
                  <a:cubicBezTo>
                    <a:pt x="1" y="5"/>
                    <a:pt x="3" y="2"/>
                    <a:pt x="5" y="0"/>
                  </a:cubicBezTo>
                  <a:cubicBezTo>
                    <a:pt x="4" y="3"/>
                    <a:pt x="5" y="7"/>
                    <a:pt x="7" y="9"/>
                  </a:cubicBezTo>
                </a:path>
              </a:pathLst>
            </a:custGeom>
            <a:solidFill>
              <a:srgbClr val="FA9B92"/>
            </a:solidFill>
            <a:ln w="9525">
              <a:noFill/>
              <a:round/>
              <a:headEnd/>
              <a:tailEnd/>
            </a:ln>
          </p:spPr>
          <p:txBody>
            <a:bodyPr/>
            <a:lstStyle/>
            <a:p>
              <a:endParaRPr lang="fr-FR"/>
            </a:p>
          </p:txBody>
        </p:sp>
        <p:sp>
          <p:nvSpPr>
            <p:cNvPr id="241" name="Freeform 43"/>
            <p:cNvSpPr>
              <a:spLocks/>
            </p:cNvSpPr>
            <p:nvPr/>
          </p:nvSpPr>
          <p:spPr bwMode="auto">
            <a:xfrm>
              <a:off x="2092" y="1968"/>
              <a:ext cx="27" cy="36"/>
            </a:xfrm>
            <a:custGeom>
              <a:avLst/>
              <a:gdLst/>
              <a:ahLst/>
              <a:cxnLst>
                <a:cxn ang="0">
                  <a:pos x="0" y="0"/>
                </a:cxn>
                <a:cxn ang="0">
                  <a:pos x="4" y="16"/>
                </a:cxn>
                <a:cxn ang="0">
                  <a:pos x="12" y="7"/>
                </a:cxn>
              </a:cxnLst>
              <a:rect l="0" t="0" r="r" b="b"/>
              <a:pathLst>
                <a:path w="12" h="16">
                  <a:moveTo>
                    <a:pt x="0" y="0"/>
                  </a:moveTo>
                  <a:cubicBezTo>
                    <a:pt x="3" y="5"/>
                    <a:pt x="3" y="11"/>
                    <a:pt x="4" y="16"/>
                  </a:cubicBezTo>
                  <a:cubicBezTo>
                    <a:pt x="6" y="13"/>
                    <a:pt x="9" y="10"/>
                    <a:pt x="12" y="7"/>
                  </a:cubicBezTo>
                </a:path>
              </a:pathLst>
            </a:custGeom>
            <a:solidFill>
              <a:srgbClr val="FA9B92"/>
            </a:solidFill>
            <a:ln w="9525">
              <a:noFill/>
              <a:round/>
              <a:headEnd/>
              <a:tailEnd/>
            </a:ln>
          </p:spPr>
          <p:txBody>
            <a:bodyPr/>
            <a:lstStyle/>
            <a:p>
              <a:endParaRPr lang="fr-FR"/>
            </a:p>
          </p:txBody>
        </p:sp>
        <p:sp>
          <p:nvSpPr>
            <p:cNvPr id="242" name="Freeform 44"/>
            <p:cNvSpPr>
              <a:spLocks/>
            </p:cNvSpPr>
            <p:nvPr/>
          </p:nvSpPr>
          <p:spPr bwMode="auto">
            <a:xfrm>
              <a:off x="1451" y="2117"/>
              <a:ext cx="20" cy="22"/>
            </a:xfrm>
            <a:custGeom>
              <a:avLst/>
              <a:gdLst/>
              <a:ahLst/>
              <a:cxnLst>
                <a:cxn ang="0">
                  <a:pos x="0" y="10"/>
                </a:cxn>
                <a:cxn ang="0">
                  <a:pos x="7" y="0"/>
                </a:cxn>
                <a:cxn ang="0">
                  <a:pos x="9" y="8"/>
                </a:cxn>
              </a:cxnLst>
              <a:rect l="0" t="0" r="r" b="b"/>
              <a:pathLst>
                <a:path w="9" h="10">
                  <a:moveTo>
                    <a:pt x="0" y="10"/>
                  </a:moveTo>
                  <a:cubicBezTo>
                    <a:pt x="1" y="6"/>
                    <a:pt x="3" y="2"/>
                    <a:pt x="7" y="0"/>
                  </a:cubicBezTo>
                  <a:cubicBezTo>
                    <a:pt x="8" y="2"/>
                    <a:pt x="9" y="6"/>
                    <a:pt x="9" y="8"/>
                  </a:cubicBezTo>
                </a:path>
              </a:pathLst>
            </a:custGeom>
            <a:solidFill>
              <a:srgbClr val="FA9B92"/>
            </a:solidFill>
            <a:ln w="9525">
              <a:noFill/>
              <a:round/>
              <a:headEnd/>
              <a:tailEnd/>
            </a:ln>
          </p:spPr>
          <p:txBody>
            <a:bodyPr/>
            <a:lstStyle/>
            <a:p>
              <a:endParaRPr lang="fr-FR"/>
            </a:p>
          </p:txBody>
        </p:sp>
        <p:sp>
          <p:nvSpPr>
            <p:cNvPr id="243" name="Freeform 45"/>
            <p:cNvSpPr>
              <a:spLocks/>
            </p:cNvSpPr>
            <p:nvPr/>
          </p:nvSpPr>
          <p:spPr bwMode="auto">
            <a:xfrm>
              <a:off x="2268" y="2294"/>
              <a:ext cx="27" cy="45"/>
            </a:xfrm>
            <a:custGeom>
              <a:avLst/>
              <a:gdLst/>
              <a:ahLst/>
              <a:cxnLst>
                <a:cxn ang="0">
                  <a:pos x="3" y="2"/>
                </a:cxn>
                <a:cxn ang="0">
                  <a:pos x="12" y="20"/>
                </a:cxn>
                <a:cxn ang="0">
                  <a:pos x="4" y="0"/>
                </a:cxn>
              </a:cxnLst>
              <a:rect l="0" t="0" r="r" b="b"/>
              <a:pathLst>
                <a:path w="12" h="20">
                  <a:moveTo>
                    <a:pt x="3" y="2"/>
                  </a:moveTo>
                  <a:cubicBezTo>
                    <a:pt x="0" y="9"/>
                    <a:pt x="5" y="18"/>
                    <a:pt x="12" y="20"/>
                  </a:cubicBezTo>
                  <a:cubicBezTo>
                    <a:pt x="7" y="15"/>
                    <a:pt x="5" y="7"/>
                    <a:pt x="4" y="0"/>
                  </a:cubicBezTo>
                </a:path>
              </a:pathLst>
            </a:custGeom>
            <a:solidFill>
              <a:srgbClr val="FEF2F0"/>
            </a:solidFill>
            <a:ln w="9525">
              <a:noFill/>
              <a:round/>
              <a:headEnd/>
              <a:tailEnd/>
            </a:ln>
          </p:spPr>
          <p:txBody>
            <a:bodyPr/>
            <a:lstStyle/>
            <a:p>
              <a:endParaRPr lang="fr-FR"/>
            </a:p>
          </p:txBody>
        </p:sp>
        <p:sp>
          <p:nvSpPr>
            <p:cNvPr id="244" name="Freeform 46"/>
            <p:cNvSpPr>
              <a:spLocks/>
            </p:cNvSpPr>
            <p:nvPr/>
          </p:nvSpPr>
          <p:spPr bwMode="auto">
            <a:xfrm>
              <a:off x="1165" y="2146"/>
              <a:ext cx="45" cy="277"/>
            </a:xfrm>
            <a:custGeom>
              <a:avLst/>
              <a:gdLst/>
              <a:ahLst/>
              <a:cxnLst>
                <a:cxn ang="0">
                  <a:pos x="10" y="0"/>
                </a:cxn>
                <a:cxn ang="0">
                  <a:pos x="4" y="59"/>
                </a:cxn>
                <a:cxn ang="0">
                  <a:pos x="19" y="123"/>
                </a:cxn>
                <a:cxn ang="0">
                  <a:pos x="16" y="87"/>
                </a:cxn>
                <a:cxn ang="0">
                  <a:pos x="14" y="59"/>
                </a:cxn>
                <a:cxn ang="0">
                  <a:pos x="11" y="3"/>
                </a:cxn>
              </a:cxnLst>
              <a:rect l="0" t="0" r="r" b="b"/>
              <a:pathLst>
                <a:path w="20" h="123">
                  <a:moveTo>
                    <a:pt x="10" y="0"/>
                  </a:moveTo>
                  <a:cubicBezTo>
                    <a:pt x="6" y="20"/>
                    <a:pt x="0" y="40"/>
                    <a:pt x="4" y="59"/>
                  </a:cubicBezTo>
                  <a:cubicBezTo>
                    <a:pt x="8" y="80"/>
                    <a:pt x="13" y="103"/>
                    <a:pt x="19" y="123"/>
                  </a:cubicBezTo>
                  <a:cubicBezTo>
                    <a:pt x="20" y="112"/>
                    <a:pt x="16" y="99"/>
                    <a:pt x="16" y="87"/>
                  </a:cubicBezTo>
                  <a:cubicBezTo>
                    <a:pt x="15" y="78"/>
                    <a:pt x="15" y="69"/>
                    <a:pt x="14" y="59"/>
                  </a:cubicBezTo>
                  <a:cubicBezTo>
                    <a:pt x="12" y="47"/>
                    <a:pt x="6" y="14"/>
                    <a:pt x="11" y="3"/>
                  </a:cubicBezTo>
                </a:path>
              </a:pathLst>
            </a:custGeom>
            <a:solidFill>
              <a:srgbClr val="FA9B92"/>
            </a:solidFill>
            <a:ln w="9525">
              <a:noFill/>
              <a:round/>
              <a:headEnd/>
              <a:tailEnd/>
            </a:ln>
          </p:spPr>
          <p:txBody>
            <a:bodyPr/>
            <a:lstStyle/>
            <a:p>
              <a:endParaRPr lang="fr-FR"/>
            </a:p>
          </p:txBody>
        </p:sp>
        <p:sp>
          <p:nvSpPr>
            <p:cNvPr id="245" name="Freeform 47"/>
            <p:cNvSpPr>
              <a:spLocks/>
            </p:cNvSpPr>
            <p:nvPr/>
          </p:nvSpPr>
          <p:spPr bwMode="auto">
            <a:xfrm>
              <a:off x="1192" y="2299"/>
              <a:ext cx="52" cy="173"/>
            </a:xfrm>
            <a:custGeom>
              <a:avLst/>
              <a:gdLst/>
              <a:ahLst/>
              <a:cxnLst>
                <a:cxn ang="0">
                  <a:pos x="2" y="0"/>
                </a:cxn>
                <a:cxn ang="0">
                  <a:pos x="23" y="77"/>
                </a:cxn>
                <a:cxn ang="0">
                  <a:pos x="0" y="6"/>
                </a:cxn>
              </a:cxnLst>
              <a:rect l="0" t="0" r="r" b="b"/>
              <a:pathLst>
                <a:path w="23" h="77">
                  <a:moveTo>
                    <a:pt x="2" y="0"/>
                  </a:moveTo>
                  <a:cubicBezTo>
                    <a:pt x="5" y="26"/>
                    <a:pt x="16" y="52"/>
                    <a:pt x="23" y="77"/>
                  </a:cubicBezTo>
                  <a:cubicBezTo>
                    <a:pt x="4" y="64"/>
                    <a:pt x="0" y="27"/>
                    <a:pt x="0" y="6"/>
                  </a:cubicBezTo>
                </a:path>
              </a:pathLst>
            </a:custGeom>
            <a:solidFill>
              <a:srgbClr val="FA9B92"/>
            </a:solidFill>
            <a:ln w="9525">
              <a:noFill/>
              <a:round/>
              <a:headEnd/>
              <a:tailEnd/>
            </a:ln>
          </p:spPr>
          <p:txBody>
            <a:bodyPr/>
            <a:lstStyle/>
            <a:p>
              <a:endParaRPr lang="fr-FR"/>
            </a:p>
          </p:txBody>
        </p:sp>
        <p:sp>
          <p:nvSpPr>
            <p:cNvPr id="246" name="Freeform 48"/>
            <p:cNvSpPr>
              <a:spLocks/>
            </p:cNvSpPr>
            <p:nvPr/>
          </p:nvSpPr>
          <p:spPr bwMode="auto">
            <a:xfrm>
              <a:off x="1145" y="1655"/>
              <a:ext cx="1253" cy="1207"/>
            </a:xfrm>
            <a:custGeom>
              <a:avLst/>
              <a:gdLst/>
              <a:ahLst/>
              <a:cxnLst>
                <a:cxn ang="0">
                  <a:pos x="140" y="15"/>
                </a:cxn>
                <a:cxn ang="0">
                  <a:pos x="202" y="60"/>
                </a:cxn>
                <a:cxn ang="0">
                  <a:pos x="221" y="150"/>
                </a:cxn>
                <a:cxn ang="0">
                  <a:pos x="260" y="141"/>
                </a:cxn>
                <a:cxn ang="0">
                  <a:pos x="272" y="118"/>
                </a:cxn>
                <a:cxn ang="0">
                  <a:pos x="275" y="103"/>
                </a:cxn>
                <a:cxn ang="0">
                  <a:pos x="290" y="53"/>
                </a:cxn>
                <a:cxn ang="0">
                  <a:pos x="305" y="36"/>
                </a:cxn>
                <a:cxn ang="0">
                  <a:pos x="309" y="81"/>
                </a:cxn>
                <a:cxn ang="0">
                  <a:pos x="318" y="143"/>
                </a:cxn>
                <a:cxn ang="0">
                  <a:pos x="353" y="144"/>
                </a:cxn>
                <a:cxn ang="0">
                  <a:pos x="373" y="91"/>
                </a:cxn>
                <a:cxn ang="0">
                  <a:pos x="443" y="28"/>
                </a:cxn>
                <a:cxn ang="0">
                  <a:pos x="466" y="46"/>
                </a:cxn>
                <a:cxn ang="0">
                  <a:pos x="495" y="65"/>
                </a:cxn>
                <a:cxn ang="0">
                  <a:pos x="511" y="95"/>
                </a:cxn>
                <a:cxn ang="0">
                  <a:pos x="543" y="159"/>
                </a:cxn>
                <a:cxn ang="0">
                  <a:pos x="545" y="308"/>
                </a:cxn>
                <a:cxn ang="0">
                  <a:pos x="493" y="439"/>
                </a:cxn>
                <a:cxn ang="0">
                  <a:pos x="436" y="507"/>
                </a:cxn>
                <a:cxn ang="0">
                  <a:pos x="381" y="529"/>
                </a:cxn>
                <a:cxn ang="0">
                  <a:pos x="346" y="512"/>
                </a:cxn>
                <a:cxn ang="0">
                  <a:pos x="314" y="459"/>
                </a:cxn>
                <a:cxn ang="0">
                  <a:pos x="304" y="412"/>
                </a:cxn>
                <a:cxn ang="0">
                  <a:pos x="265" y="409"/>
                </a:cxn>
                <a:cxn ang="0">
                  <a:pos x="240" y="451"/>
                </a:cxn>
                <a:cxn ang="0">
                  <a:pos x="172" y="520"/>
                </a:cxn>
                <a:cxn ang="0">
                  <a:pos x="87" y="498"/>
                </a:cxn>
                <a:cxn ang="0">
                  <a:pos x="54" y="410"/>
                </a:cxn>
                <a:cxn ang="0">
                  <a:pos x="20" y="332"/>
                </a:cxn>
                <a:cxn ang="0">
                  <a:pos x="6" y="244"/>
                </a:cxn>
                <a:cxn ang="0">
                  <a:pos x="21" y="192"/>
                </a:cxn>
                <a:cxn ang="0">
                  <a:pos x="39" y="137"/>
                </a:cxn>
                <a:cxn ang="0">
                  <a:pos x="94" y="46"/>
                </a:cxn>
                <a:cxn ang="0">
                  <a:pos x="140" y="15"/>
                </a:cxn>
              </a:cxnLst>
              <a:rect l="0" t="0" r="r" b="b"/>
              <a:pathLst>
                <a:path w="557" h="536">
                  <a:moveTo>
                    <a:pt x="140" y="15"/>
                  </a:moveTo>
                  <a:cubicBezTo>
                    <a:pt x="179" y="5"/>
                    <a:pt x="193" y="23"/>
                    <a:pt x="202" y="60"/>
                  </a:cubicBezTo>
                  <a:cubicBezTo>
                    <a:pt x="210" y="88"/>
                    <a:pt x="205" y="127"/>
                    <a:pt x="221" y="150"/>
                  </a:cubicBezTo>
                  <a:cubicBezTo>
                    <a:pt x="237" y="172"/>
                    <a:pt x="252" y="160"/>
                    <a:pt x="260" y="141"/>
                  </a:cubicBezTo>
                  <a:cubicBezTo>
                    <a:pt x="268" y="123"/>
                    <a:pt x="270" y="124"/>
                    <a:pt x="272" y="118"/>
                  </a:cubicBezTo>
                  <a:cubicBezTo>
                    <a:pt x="275" y="112"/>
                    <a:pt x="273" y="108"/>
                    <a:pt x="275" y="103"/>
                  </a:cubicBezTo>
                  <a:cubicBezTo>
                    <a:pt x="282" y="80"/>
                    <a:pt x="287" y="58"/>
                    <a:pt x="290" y="53"/>
                  </a:cubicBezTo>
                  <a:cubicBezTo>
                    <a:pt x="296" y="37"/>
                    <a:pt x="303" y="31"/>
                    <a:pt x="305" y="36"/>
                  </a:cubicBezTo>
                  <a:cubicBezTo>
                    <a:pt x="311" y="49"/>
                    <a:pt x="309" y="68"/>
                    <a:pt x="309" y="81"/>
                  </a:cubicBezTo>
                  <a:cubicBezTo>
                    <a:pt x="308" y="104"/>
                    <a:pt x="310" y="118"/>
                    <a:pt x="318" y="143"/>
                  </a:cubicBezTo>
                  <a:cubicBezTo>
                    <a:pt x="325" y="168"/>
                    <a:pt x="332" y="177"/>
                    <a:pt x="353" y="144"/>
                  </a:cubicBezTo>
                  <a:cubicBezTo>
                    <a:pt x="363" y="129"/>
                    <a:pt x="367" y="108"/>
                    <a:pt x="373" y="91"/>
                  </a:cubicBezTo>
                  <a:cubicBezTo>
                    <a:pt x="383" y="59"/>
                    <a:pt x="399" y="0"/>
                    <a:pt x="443" y="28"/>
                  </a:cubicBezTo>
                  <a:cubicBezTo>
                    <a:pt x="450" y="32"/>
                    <a:pt x="458" y="39"/>
                    <a:pt x="466" y="46"/>
                  </a:cubicBezTo>
                  <a:cubicBezTo>
                    <a:pt x="475" y="54"/>
                    <a:pt x="486" y="55"/>
                    <a:pt x="495" y="65"/>
                  </a:cubicBezTo>
                  <a:cubicBezTo>
                    <a:pt x="501" y="72"/>
                    <a:pt x="505" y="87"/>
                    <a:pt x="511" y="95"/>
                  </a:cubicBezTo>
                  <a:cubicBezTo>
                    <a:pt x="529" y="118"/>
                    <a:pt x="542" y="142"/>
                    <a:pt x="543" y="159"/>
                  </a:cubicBezTo>
                  <a:cubicBezTo>
                    <a:pt x="545" y="207"/>
                    <a:pt x="557" y="259"/>
                    <a:pt x="545" y="308"/>
                  </a:cubicBezTo>
                  <a:cubicBezTo>
                    <a:pt x="535" y="349"/>
                    <a:pt x="513" y="400"/>
                    <a:pt x="493" y="439"/>
                  </a:cubicBezTo>
                  <a:cubicBezTo>
                    <a:pt x="484" y="456"/>
                    <a:pt x="454" y="486"/>
                    <a:pt x="436" y="507"/>
                  </a:cubicBezTo>
                  <a:cubicBezTo>
                    <a:pt x="424" y="521"/>
                    <a:pt x="402" y="530"/>
                    <a:pt x="381" y="529"/>
                  </a:cubicBezTo>
                  <a:cubicBezTo>
                    <a:pt x="361" y="527"/>
                    <a:pt x="356" y="526"/>
                    <a:pt x="346" y="512"/>
                  </a:cubicBezTo>
                  <a:cubicBezTo>
                    <a:pt x="336" y="498"/>
                    <a:pt x="321" y="477"/>
                    <a:pt x="314" y="459"/>
                  </a:cubicBezTo>
                  <a:cubicBezTo>
                    <a:pt x="308" y="440"/>
                    <a:pt x="310" y="424"/>
                    <a:pt x="304" y="412"/>
                  </a:cubicBezTo>
                  <a:cubicBezTo>
                    <a:pt x="292" y="386"/>
                    <a:pt x="269" y="403"/>
                    <a:pt x="265" y="409"/>
                  </a:cubicBezTo>
                  <a:cubicBezTo>
                    <a:pt x="259" y="418"/>
                    <a:pt x="248" y="440"/>
                    <a:pt x="240" y="451"/>
                  </a:cubicBezTo>
                  <a:cubicBezTo>
                    <a:pt x="223" y="473"/>
                    <a:pt x="198" y="508"/>
                    <a:pt x="172" y="520"/>
                  </a:cubicBezTo>
                  <a:cubicBezTo>
                    <a:pt x="137" y="536"/>
                    <a:pt x="111" y="525"/>
                    <a:pt x="87" y="498"/>
                  </a:cubicBezTo>
                  <a:cubicBezTo>
                    <a:pt x="64" y="471"/>
                    <a:pt x="69" y="441"/>
                    <a:pt x="54" y="410"/>
                  </a:cubicBezTo>
                  <a:cubicBezTo>
                    <a:pt x="40" y="382"/>
                    <a:pt x="27" y="364"/>
                    <a:pt x="20" y="332"/>
                  </a:cubicBezTo>
                  <a:cubicBezTo>
                    <a:pt x="13" y="304"/>
                    <a:pt x="0" y="271"/>
                    <a:pt x="6" y="244"/>
                  </a:cubicBezTo>
                  <a:cubicBezTo>
                    <a:pt x="10" y="228"/>
                    <a:pt x="15" y="207"/>
                    <a:pt x="21" y="192"/>
                  </a:cubicBezTo>
                  <a:cubicBezTo>
                    <a:pt x="29" y="173"/>
                    <a:pt x="32" y="155"/>
                    <a:pt x="39" y="137"/>
                  </a:cubicBezTo>
                  <a:cubicBezTo>
                    <a:pt x="49" y="108"/>
                    <a:pt x="73" y="69"/>
                    <a:pt x="94" y="46"/>
                  </a:cubicBezTo>
                  <a:cubicBezTo>
                    <a:pt x="103" y="34"/>
                    <a:pt x="115" y="20"/>
                    <a:pt x="140" y="15"/>
                  </a:cubicBezTo>
                  <a:close/>
                </a:path>
              </a:pathLst>
            </a:custGeom>
            <a:noFill/>
            <a:ln w="7938" cap="rnd">
              <a:solidFill>
                <a:srgbClr val="333333"/>
              </a:solidFill>
              <a:prstDash val="solid"/>
              <a:round/>
              <a:headEnd/>
              <a:tailEnd/>
            </a:ln>
          </p:spPr>
          <p:txBody>
            <a:bodyPr/>
            <a:lstStyle/>
            <a:p>
              <a:endParaRPr lang="fr-FR"/>
            </a:p>
          </p:txBody>
        </p:sp>
        <p:sp>
          <p:nvSpPr>
            <p:cNvPr id="247" name="Freeform 49"/>
            <p:cNvSpPr>
              <a:spLocks/>
            </p:cNvSpPr>
            <p:nvPr/>
          </p:nvSpPr>
          <p:spPr bwMode="auto">
            <a:xfrm>
              <a:off x="1757" y="1932"/>
              <a:ext cx="56" cy="27"/>
            </a:xfrm>
            <a:custGeom>
              <a:avLst/>
              <a:gdLst/>
              <a:ahLst/>
              <a:cxnLst>
                <a:cxn ang="0">
                  <a:pos x="0" y="0"/>
                </a:cxn>
                <a:cxn ang="0">
                  <a:pos x="25" y="11"/>
                </a:cxn>
              </a:cxnLst>
              <a:rect l="0" t="0" r="r" b="b"/>
              <a:pathLst>
                <a:path w="25" h="12">
                  <a:moveTo>
                    <a:pt x="0" y="0"/>
                  </a:moveTo>
                  <a:cubicBezTo>
                    <a:pt x="6" y="12"/>
                    <a:pt x="13" y="12"/>
                    <a:pt x="25" y="11"/>
                  </a:cubicBezTo>
                </a:path>
              </a:pathLst>
            </a:custGeom>
            <a:noFill/>
            <a:ln w="7938" cap="rnd">
              <a:solidFill>
                <a:srgbClr val="333333"/>
              </a:solidFill>
              <a:prstDash val="solid"/>
              <a:round/>
              <a:headEnd/>
              <a:tailEnd/>
            </a:ln>
          </p:spPr>
          <p:txBody>
            <a:bodyPr/>
            <a:lstStyle/>
            <a:p>
              <a:endParaRPr lang="fr-FR"/>
            </a:p>
          </p:txBody>
        </p:sp>
        <p:sp>
          <p:nvSpPr>
            <p:cNvPr id="248" name="Freeform 50"/>
            <p:cNvSpPr>
              <a:spLocks/>
            </p:cNvSpPr>
            <p:nvPr/>
          </p:nvSpPr>
          <p:spPr bwMode="auto">
            <a:xfrm>
              <a:off x="1757" y="1957"/>
              <a:ext cx="25" cy="63"/>
            </a:xfrm>
            <a:custGeom>
              <a:avLst/>
              <a:gdLst/>
              <a:ahLst/>
              <a:cxnLst>
                <a:cxn ang="0">
                  <a:pos x="11" y="0"/>
                </a:cxn>
                <a:cxn ang="0">
                  <a:pos x="3" y="28"/>
                </a:cxn>
              </a:cxnLst>
              <a:rect l="0" t="0" r="r" b="b"/>
              <a:pathLst>
                <a:path w="11" h="28">
                  <a:moveTo>
                    <a:pt x="11" y="0"/>
                  </a:moveTo>
                  <a:cubicBezTo>
                    <a:pt x="7" y="8"/>
                    <a:pt x="0" y="17"/>
                    <a:pt x="3" y="28"/>
                  </a:cubicBezTo>
                </a:path>
              </a:pathLst>
            </a:custGeom>
            <a:noFill/>
            <a:ln w="7938" cap="rnd">
              <a:solidFill>
                <a:srgbClr val="333333"/>
              </a:solidFill>
              <a:prstDash val="solid"/>
              <a:round/>
              <a:headEnd/>
              <a:tailEnd/>
            </a:ln>
          </p:spPr>
          <p:txBody>
            <a:bodyPr/>
            <a:lstStyle/>
            <a:p>
              <a:endParaRPr lang="fr-FR"/>
            </a:p>
          </p:txBody>
        </p:sp>
        <p:sp>
          <p:nvSpPr>
            <p:cNvPr id="249" name="Freeform 51"/>
            <p:cNvSpPr>
              <a:spLocks/>
            </p:cNvSpPr>
            <p:nvPr/>
          </p:nvSpPr>
          <p:spPr bwMode="auto">
            <a:xfrm>
              <a:off x="2128" y="1759"/>
              <a:ext cx="86" cy="18"/>
            </a:xfrm>
            <a:custGeom>
              <a:avLst/>
              <a:gdLst/>
              <a:ahLst/>
              <a:cxnLst>
                <a:cxn ang="0">
                  <a:pos x="0" y="8"/>
                </a:cxn>
                <a:cxn ang="0">
                  <a:pos x="38" y="7"/>
                </a:cxn>
              </a:cxnLst>
              <a:rect l="0" t="0" r="r" b="b"/>
              <a:pathLst>
                <a:path w="38" h="8">
                  <a:moveTo>
                    <a:pt x="0" y="8"/>
                  </a:moveTo>
                  <a:cubicBezTo>
                    <a:pt x="12" y="4"/>
                    <a:pt x="27" y="0"/>
                    <a:pt x="38" y="7"/>
                  </a:cubicBezTo>
                </a:path>
              </a:pathLst>
            </a:custGeom>
            <a:noFill/>
            <a:ln w="7938" cap="rnd">
              <a:solidFill>
                <a:srgbClr val="333333"/>
              </a:solidFill>
              <a:prstDash val="solid"/>
              <a:round/>
              <a:headEnd/>
              <a:tailEnd/>
            </a:ln>
          </p:spPr>
          <p:txBody>
            <a:bodyPr/>
            <a:lstStyle/>
            <a:p>
              <a:endParaRPr lang="fr-FR"/>
            </a:p>
          </p:txBody>
        </p:sp>
        <p:sp>
          <p:nvSpPr>
            <p:cNvPr id="250" name="Freeform 52"/>
            <p:cNvSpPr>
              <a:spLocks/>
            </p:cNvSpPr>
            <p:nvPr/>
          </p:nvSpPr>
          <p:spPr bwMode="auto">
            <a:xfrm>
              <a:off x="2277" y="1862"/>
              <a:ext cx="20" cy="79"/>
            </a:xfrm>
            <a:custGeom>
              <a:avLst/>
              <a:gdLst/>
              <a:ahLst/>
              <a:cxnLst>
                <a:cxn ang="0">
                  <a:pos x="7" y="0"/>
                </a:cxn>
                <a:cxn ang="0">
                  <a:pos x="0" y="35"/>
                </a:cxn>
              </a:cxnLst>
              <a:rect l="0" t="0" r="r" b="b"/>
              <a:pathLst>
                <a:path w="9" h="35">
                  <a:moveTo>
                    <a:pt x="7" y="0"/>
                  </a:moveTo>
                  <a:cubicBezTo>
                    <a:pt x="9" y="13"/>
                    <a:pt x="5" y="25"/>
                    <a:pt x="0" y="35"/>
                  </a:cubicBezTo>
                </a:path>
              </a:pathLst>
            </a:custGeom>
            <a:noFill/>
            <a:ln w="7938" cap="rnd">
              <a:solidFill>
                <a:srgbClr val="333333"/>
              </a:solidFill>
              <a:prstDash val="solid"/>
              <a:round/>
              <a:headEnd/>
              <a:tailEnd/>
            </a:ln>
          </p:spPr>
          <p:txBody>
            <a:bodyPr/>
            <a:lstStyle/>
            <a:p>
              <a:endParaRPr lang="fr-FR"/>
            </a:p>
          </p:txBody>
        </p:sp>
        <p:sp>
          <p:nvSpPr>
            <p:cNvPr id="251" name="Freeform 53"/>
            <p:cNvSpPr>
              <a:spLocks/>
            </p:cNvSpPr>
            <p:nvPr/>
          </p:nvSpPr>
          <p:spPr bwMode="auto">
            <a:xfrm>
              <a:off x="2077" y="1894"/>
              <a:ext cx="108" cy="97"/>
            </a:xfrm>
            <a:custGeom>
              <a:avLst/>
              <a:gdLst/>
              <a:ahLst/>
              <a:cxnLst>
                <a:cxn ang="0">
                  <a:pos x="0" y="0"/>
                </a:cxn>
                <a:cxn ang="0">
                  <a:pos x="8" y="32"/>
                </a:cxn>
                <a:cxn ang="0">
                  <a:pos x="48" y="43"/>
                </a:cxn>
              </a:cxnLst>
              <a:rect l="0" t="0" r="r" b="b"/>
              <a:pathLst>
                <a:path w="48" h="43">
                  <a:moveTo>
                    <a:pt x="0" y="0"/>
                  </a:moveTo>
                  <a:cubicBezTo>
                    <a:pt x="1" y="9"/>
                    <a:pt x="1" y="25"/>
                    <a:pt x="8" y="32"/>
                  </a:cubicBezTo>
                  <a:cubicBezTo>
                    <a:pt x="15" y="39"/>
                    <a:pt x="38" y="41"/>
                    <a:pt x="48" y="43"/>
                  </a:cubicBezTo>
                </a:path>
              </a:pathLst>
            </a:custGeom>
            <a:noFill/>
            <a:ln w="7938" cap="rnd">
              <a:solidFill>
                <a:srgbClr val="333333"/>
              </a:solidFill>
              <a:prstDash val="solid"/>
              <a:round/>
              <a:headEnd/>
              <a:tailEnd/>
            </a:ln>
          </p:spPr>
          <p:txBody>
            <a:bodyPr/>
            <a:lstStyle/>
            <a:p>
              <a:endParaRPr lang="fr-FR"/>
            </a:p>
          </p:txBody>
        </p:sp>
        <p:sp>
          <p:nvSpPr>
            <p:cNvPr id="252" name="Freeform 54"/>
            <p:cNvSpPr>
              <a:spLocks/>
            </p:cNvSpPr>
            <p:nvPr/>
          </p:nvSpPr>
          <p:spPr bwMode="auto">
            <a:xfrm>
              <a:off x="2095" y="1979"/>
              <a:ext cx="24" cy="68"/>
            </a:xfrm>
            <a:custGeom>
              <a:avLst/>
              <a:gdLst/>
              <a:ahLst/>
              <a:cxnLst>
                <a:cxn ang="0">
                  <a:pos x="11" y="0"/>
                </a:cxn>
                <a:cxn ang="0">
                  <a:pos x="0" y="30"/>
                </a:cxn>
              </a:cxnLst>
              <a:rect l="0" t="0" r="r" b="b"/>
              <a:pathLst>
                <a:path w="11" h="30">
                  <a:moveTo>
                    <a:pt x="11" y="0"/>
                  </a:moveTo>
                  <a:cubicBezTo>
                    <a:pt x="5" y="8"/>
                    <a:pt x="1" y="19"/>
                    <a:pt x="0" y="30"/>
                  </a:cubicBezTo>
                </a:path>
              </a:pathLst>
            </a:custGeom>
            <a:noFill/>
            <a:ln w="7938" cap="rnd">
              <a:solidFill>
                <a:srgbClr val="333333"/>
              </a:solidFill>
              <a:prstDash val="solid"/>
              <a:round/>
              <a:headEnd/>
              <a:tailEnd/>
            </a:ln>
          </p:spPr>
          <p:txBody>
            <a:bodyPr/>
            <a:lstStyle/>
            <a:p>
              <a:endParaRPr lang="fr-FR"/>
            </a:p>
          </p:txBody>
        </p:sp>
        <p:sp>
          <p:nvSpPr>
            <p:cNvPr id="253" name="Freeform 55"/>
            <p:cNvSpPr>
              <a:spLocks/>
            </p:cNvSpPr>
            <p:nvPr/>
          </p:nvSpPr>
          <p:spPr bwMode="auto">
            <a:xfrm>
              <a:off x="2146" y="2103"/>
              <a:ext cx="81" cy="32"/>
            </a:xfrm>
            <a:custGeom>
              <a:avLst/>
              <a:gdLst/>
              <a:ahLst/>
              <a:cxnLst>
                <a:cxn ang="0">
                  <a:pos x="0" y="0"/>
                </a:cxn>
                <a:cxn ang="0">
                  <a:pos x="36" y="14"/>
                </a:cxn>
              </a:cxnLst>
              <a:rect l="0" t="0" r="r" b="b"/>
              <a:pathLst>
                <a:path w="36" h="14">
                  <a:moveTo>
                    <a:pt x="0" y="0"/>
                  </a:moveTo>
                  <a:cubicBezTo>
                    <a:pt x="4" y="12"/>
                    <a:pt x="24" y="14"/>
                    <a:pt x="36" y="14"/>
                  </a:cubicBezTo>
                </a:path>
              </a:pathLst>
            </a:custGeom>
            <a:noFill/>
            <a:ln w="7938" cap="rnd">
              <a:solidFill>
                <a:srgbClr val="333333"/>
              </a:solidFill>
              <a:prstDash val="solid"/>
              <a:round/>
              <a:headEnd/>
              <a:tailEnd/>
            </a:ln>
          </p:spPr>
          <p:txBody>
            <a:bodyPr/>
            <a:lstStyle/>
            <a:p>
              <a:endParaRPr lang="fr-FR"/>
            </a:p>
          </p:txBody>
        </p:sp>
        <p:sp>
          <p:nvSpPr>
            <p:cNvPr id="254" name="Freeform 56"/>
            <p:cNvSpPr>
              <a:spLocks/>
            </p:cNvSpPr>
            <p:nvPr/>
          </p:nvSpPr>
          <p:spPr bwMode="auto">
            <a:xfrm>
              <a:off x="2178" y="2132"/>
              <a:ext cx="18" cy="54"/>
            </a:xfrm>
            <a:custGeom>
              <a:avLst/>
              <a:gdLst/>
              <a:ahLst/>
              <a:cxnLst>
                <a:cxn ang="0">
                  <a:pos x="8" y="0"/>
                </a:cxn>
                <a:cxn ang="0">
                  <a:pos x="0" y="24"/>
                </a:cxn>
              </a:cxnLst>
              <a:rect l="0" t="0" r="r" b="b"/>
              <a:pathLst>
                <a:path w="8" h="24">
                  <a:moveTo>
                    <a:pt x="8" y="0"/>
                  </a:moveTo>
                  <a:cubicBezTo>
                    <a:pt x="2" y="7"/>
                    <a:pt x="0" y="15"/>
                    <a:pt x="0" y="24"/>
                  </a:cubicBezTo>
                </a:path>
              </a:pathLst>
            </a:custGeom>
            <a:noFill/>
            <a:ln w="7938" cap="rnd">
              <a:solidFill>
                <a:srgbClr val="333333"/>
              </a:solidFill>
              <a:prstDash val="solid"/>
              <a:round/>
              <a:headEnd/>
              <a:tailEnd/>
            </a:ln>
          </p:spPr>
          <p:txBody>
            <a:bodyPr/>
            <a:lstStyle/>
            <a:p>
              <a:endParaRPr lang="fr-FR"/>
            </a:p>
          </p:txBody>
        </p:sp>
        <p:sp>
          <p:nvSpPr>
            <p:cNvPr id="255" name="Freeform 57"/>
            <p:cNvSpPr>
              <a:spLocks/>
            </p:cNvSpPr>
            <p:nvPr/>
          </p:nvSpPr>
          <p:spPr bwMode="auto">
            <a:xfrm>
              <a:off x="2266" y="2020"/>
              <a:ext cx="42" cy="85"/>
            </a:xfrm>
            <a:custGeom>
              <a:avLst/>
              <a:gdLst/>
              <a:ahLst/>
              <a:cxnLst>
                <a:cxn ang="0">
                  <a:pos x="0" y="38"/>
                </a:cxn>
                <a:cxn ang="0">
                  <a:pos x="0" y="0"/>
                </a:cxn>
              </a:cxnLst>
              <a:rect l="0" t="0" r="r" b="b"/>
              <a:pathLst>
                <a:path w="19" h="38">
                  <a:moveTo>
                    <a:pt x="0" y="38"/>
                  </a:moveTo>
                  <a:cubicBezTo>
                    <a:pt x="17" y="34"/>
                    <a:pt x="19" y="4"/>
                    <a:pt x="0" y="0"/>
                  </a:cubicBezTo>
                </a:path>
              </a:pathLst>
            </a:custGeom>
            <a:noFill/>
            <a:ln w="7938" cap="rnd">
              <a:solidFill>
                <a:srgbClr val="333333"/>
              </a:solidFill>
              <a:prstDash val="solid"/>
              <a:round/>
              <a:headEnd/>
              <a:tailEnd/>
            </a:ln>
          </p:spPr>
          <p:txBody>
            <a:bodyPr/>
            <a:lstStyle/>
            <a:p>
              <a:endParaRPr lang="fr-FR"/>
            </a:p>
          </p:txBody>
        </p:sp>
        <p:sp>
          <p:nvSpPr>
            <p:cNvPr id="256" name="Freeform 58"/>
            <p:cNvSpPr>
              <a:spLocks/>
            </p:cNvSpPr>
            <p:nvPr/>
          </p:nvSpPr>
          <p:spPr bwMode="auto">
            <a:xfrm>
              <a:off x="2295" y="2024"/>
              <a:ext cx="31" cy="18"/>
            </a:xfrm>
            <a:custGeom>
              <a:avLst/>
              <a:gdLst/>
              <a:ahLst/>
              <a:cxnLst>
                <a:cxn ang="0">
                  <a:pos x="0" y="8"/>
                </a:cxn>
                <a:cxn ang="0">
                  <a:pos x="14" y="0"/>
                </a:cxn>
              </a:cxnLst>
              <a:rect l="0" t="0" r="r" b="b"/>
              <a:pathLst>
                <a:path w="14" h="8">
                  <a:moveTo>
                    <a:pt x="0" y="8"/>
                  </a:moveTo>
                  <a:cubicBezTo>
                    <a:pt x="4" y="4"/>
                    <a:pt x="8" y="1"/>
                    <a:pt x="14" y="0"/>
                  </a:cubicBezTo>
                </a:path>
              </a:pathLst>
            </a:custGeom>
            <a:noFill/>
            <a:ln w="7938" cap="rnd">
              <a:solidFill>
                <a:srgbClr val="333333"/>
              </a:solidFill>
              <a:prstDash val="solid"/>
              <a:round/>
              <a:headEnd/>
              <a:tailEnd/>
            </a:ln>
          </p:spPr>
          <p:txBody>
            <a:bodyPr/>
            <a:lstStyle/>
            <a:p>
              <a:endParaRPr lang="fr-FR"/>
            </a:p>
          </p:txBody>
        </p:sp>
        <p:sp>
          <p:nvSpPr>
            <p:cNvPr id="257" name="Freeform 59"/>
            <p:cNvSpPr>
              <a:spLocks/>
            </p:cNvSpPr>
            <p:nvPr/>
          </p:nvSpPr>
          <p:spPr bwMode="auto">
            <a:xfrm>
              <a:off x="1948" y="2090"/>
              <a:ext cx="23" cy="76"/>
            </a:xfrm>
            <a:custGeom>
              <a:avLst/>
              <a:gdLst/>
              <a:ahLst/>
              <a:cxnLst>
                <a:cxn ang="0">
                  <a:pos x="6" y="0"/>
                </a:cxn>
                <a:cxn ang="0">
                  <a:pos x="10" y="34"/>
                </a:cxn>
              </a:cxnLst>
              <a:rect l="0" t="0" r="r" b="b"/>
              <a:pathLst>
                <a:path w="10" h="34">
                  <a:moveTo>
                    <a:pt x="6" y="0"/>
                  </a:moveTo>
                  <a:cubicBezTo>
                    <a:pt x="0" y="12"/>
                    <a:pt x="7" y="23"/>
                    <a:pt x="10" y="34"/>
                  </a:cubicBezTo>
                </a:path>
              </a:pathLst>
            </a:custGeom>
            <a:noFill/>
            <a:ln w="7938" cap="rnd">
              <a:solidFill>
                <a:srgbClr val="333333"/>
              </a:solidFill>
              <a:prstDash val="solid"/>
              <a:round/>
              <a:headEnd/>
              <a:tailEnd/>
            </a:ln>
          </p:spPr>
          <p:txBody>
            <a:bodyPr/>
            <a:lstStyle/>
            <a:p>
              <a:endParaRPr lang="fr-FR"/>
            </a:p>
          </p:txBody>
        </p:sp>
        <p:sp>
          <p:nvSpPr>
            <p:cNvPr id="258" name="Freeform 60"/>
            <p:cNvSpPr>
              <a:spLocks/>
            </p:cNvSpPr>
            <p:nvPr/>
          </p:nvSpPr>
          <p:spPr bwMode="auto">
            <a:xfrm>
              <a:off x="1912" y="2121"/>
              <a:ext cx="48" cy="11"/>
            </a:xfrm>
            <a:custGeom>
              <a:avLst/>
              <a:gdLst/>
              <a:ahLst/>
              <a:cxnLst>
                <a:cxn ang="0">
                  <a:pos x="21" y="5"/>
                </a:cxn>
                <a:cxn ang="0">
                  <a:pos x="0" y="5"/>
                </a:cxn>
              </a:cxnLst>
              <a:rect l="0" t="0" r="r" b="b"/>
              <a:pathLst>
                <a:path w="21" h="5">
                  <a:moveTo>
                    <a:pt x="21" y="5"/>
                  </a:moveTo>
                  <a:cubicBezTo>
                    <a:pt x="14" y="3"/>
                    <a:pt x="6" y="0"/>
                    <a:pt x="0" y="5"/>
                  </a:cubicBezTo>
                </a:path>
              </a:pathLst>
            </a:custGeom>
            <a:noFill/>
            <a:ln w="7938" cap="rnd">
              <a:solidFill>
                <a:srgbClr val="333333"/>
              </a:solidFill>
              <a:prstDash val="solid"/>
              <a:round/>
              <a:headEnd/>
              <a:tailEnd/>
            </a:ln>
          </p:spPr>
          <p:txBody>
            <a:bodyPr/>
            <a:lstStyle/>
            <a:p>
              <a:endParaRPr lang="fr-FR"/>
            </a:p>
          </p:txBody>
        </p:sp>
        <p:sp>
          <p:nvSpPr>
            <p:cNvPr id="259" name="Freeform 61"/>
            <p:cNvSpPr>
              <a:spLocks/>
            </p:cNvSpPr>
            <p:nvPr/>
          </p:nvSpPr>
          <p:spPr bwMode="auto">
            <a:xfrm>
              <a:off x="1957" y="2267"/>
              <a:ext cx="39" cy="75"/>
            </a:xfrm>
            <a:custGeom>
              <a:avLst/>
              <a:gdLst/>
              <a:ahLst/>
              <a:cxnLst>
                <a:cxn ang="0">
                  <a:pos x="2" y="0"/>
                </a:cxn>
                <a:cxn ang="0">
                  <a:pos x="17" y="33"/>
                </a:cxn>
              </a:cxnLst>
              <a:rect l="0" t="0" r="r" b="b"/>
              <a:pathLst>
                <a:path w="17" h="33">
                  <a:moveTo>
                    <a:pt x="2" y="0"/>
                  </a:moveTo>
                  <a:cubicBezTo>
                    <a:pt x="0" y="14"/>
                    <a:pt x="6" y="25"/>
                    <a:pt x="17" y="33"/>
                  </a:cubicBezTo>
                </a:path>
              </a:pathLst>
            </a:custGeom>
            <a:noFill/>
            <a:ln w="7938" cap="rnd">
              <a:solidFill>
                <a:srgbClr val="333333"/>
              </a:solidFill>
              <a:prstDash val="solid"/>
              <a:round/>
              <a:headEnd/>
              <a:tailEnd/>
            </a:ln>
          </p:spPr>
          <p:txBody>
            <a:bodyPr/>
            <a:lstStyle/>
            <a:p>
              <a:endParaRPr lang="fr-FR"/>
            </a:p>
          </p:txBody>
        </p:sp>
        <p:sp>
          <p:nvSpPr>
            <p:cNvPr id="260" name="Freeform 62"/>
            <p:cNvSpPr>
              <a:spLocks/>
            </p:cNvSpPr>
            <p:nvPr/>
          </p:nvSpPr>
          <p:spPr bwMode="auto">
            <a:xfrm>
              <a:off x="1930" y="2310"/>
              <a:ext cx="39" cy="20"/>
            </a:xfrm>
            <a:custGeom>
              <a:avLst/>
              <a:gdLst/>
              <a:ahLst/>
              <a:cxnLst>
                <a:cxn ang="0">
                  <a:pos x="17" y="0"/>
                </a:cxn>
                <a:cxn ang="0">
                  <a:pos x="0" y="9"/>
                </a:cxn>
              </a:cxnLst>
              <a:rect l="0" t="0" r="r" b="b"/>
              <a:pathLst>
                <a:path w="17" h="9">
                  <a:moveTo>
                    <a:pt x="17" y="0"/>
                  </a:moveTo>
                  <a:cubicBezTo>
                    <a:pt x="10" y="1"/>
                    <a:pt x="3" y="4"/>
                    <a:pt x="0" y="9"/>
                  </a:cubicBezTo>
                </a:path>
              </a:pathLst>
            </a:custGeom>
            <a:noFill/>
            <a:ln w="7938" cap="rnd">
              <a:solidFill>
                <a:srgbClr val="333333"/>
              </a:solidFill>
              <a:prstDash val="solid"/>
              <a:round/>
              <a:headEnd/>
              <a:tailEnd/>
            </a:ln>
          </p:spPr>
          <p:txBody>
            <a:bodyPr/>
            <a:lstStyle/>
            <a:p>
              <a:endParaRPr lang="fr-FR"/>
            </a:p>
          </p:txBody>
        </p:sp>
        <p:sp>
          <p:nvSpPr>
            <p:cNvPr id="261" name="Freeform 63"/>
            <p:cNvSpPr>
              <a:spLocks/>
            </p:cNvSpPr>
            <p:nvPr/>
          </p:nvSpPr>
          <p:spPr bwMode="auto">
            <a:xfrm>
              <a:off x="2081" y="2267"/>
              <a:ext cx="79" cy="75"/>
            </a:xfrm>
            <a:custGeom>
              <a:avLst/>
              <a:gdLst/>
              <a:ahLst/>
              <a:cxnLst>
                <a:cxn ang="0">
                  <a:pos x="0" y="33"/>
                </a:cxn>
                <a:cxn ang="0">
                  <a:pos x="35" y="0"/>
                </a:cxn>
              </a:cxnLst>
              <a:rect l="0" t="0" r="r" b="b"/>
              <a:pathLst>
                <a:path w="35" h="33">
                  <a:moveTo>
                    <a:pt x="0" y="33"/>
                  </a:moveTo>
                  <a:cubicBezTo>
                    <a:pt x="25" y="29"/>
                    <a:pt x="27" y="24"/>
                    <a:pt x="35" y="0"/>
                  </a:cubicBezTo>
                </a:path>
              </a:pathLst>
            </a:custGeom>
            <a:noFill/>
            <a:ln w="7938" cap="rnd">
              <a:solidFill>
                <a:srgbClr val="333333"/>
              </a:solidFill>
              <a:prstDash val="solid"/>
              <a:round/>
              <a:headEnd/>
              <a:tailEnd/>
            </a:ln>
          </p:spPr>
          <p:txBody>
            <a:bodyPr/>
            <a:lstStyle/>
            <a:p>
              <a:endParaRPr lang="fr-FR"/>
            </a:p>
          </p:txBody>
        </p:sp>
        <p:sp>
          <p:nvSpPr>
            <p:cNvPr id="262" name="Freeform 64"/>
            <p:cNvSpPr>
              <a:spLocks/>
            </p:cNvSpPr>
            <p:nvPr/>
          </p:nvSpPr>
          <p:spPr bwMode="auto">
            <a:xfrm>
              <a:off x="2133" y="2324"/>
              <a:ext cx="36" cy="81"/>
            </a:xfrm>
            <a:custGeom>
              <a:avLst/>
              <a:gdLst/>
              <a:ahLst/>
              <a:cxnLst>
                <a:cxn ang="0">
                  <a:pos x="0" y="0"/>
                </a:cxn>
                <a:cxn ang="0">
                  <a:pos x="9" y="36"/>
                </a:cxn>
              </a:cxnLst>
              <a:rect l="0" t="0" r="r" b="b"/>
              <a:pathLst>
                <a:path w="16" h="36">
                  <a:moveTo>
                    <a:pt x="0" y="0"/>
                  </a:moveTo>
                  <a:cubicBezTo>
                    <a:pt x="13" y="9"/>
                    <a:pt x="16" y="21"/>
                    <a:pt x="9" y="36"/>
                  </a:cubicBezTo>
                </a:path>
              </a:pathLst>
            </a:custGeom>
            <a:noFill/>
            <a:ln w="7938" cap="rnd">
              <a:solidFill>
                <a:srgbClr val="333333"/>
              </a:solidFill>
              <a:prstDash val="solid"/>
              <a:round/>
              <a:headEnd/>
              <a:tailEnd/>
            </a:ln>
          </p:spPr>
          <p:txBody>
            <a:bodyPr/>
            <a:lstStyle/>
            <a:p>
              <a:endParaRPr lang="fr-FR"/>
            </a:p>
          </p:txBody>
        </p:sp>
        <p:sp>
          <p:nvSpPr>
            <p:cNvPr id="263" name="Freeform 65"/>
            <p:cNvSpPr>
              <a:spLocks/>
            </p:cNvSpPr>
            <p:nvPr/>
          </p:nvSpPr>
          <p:spPr bwMode="auto">
            <a:xfrm>
              <a:off x="1991" y="2375"/>
              <a:ext cx="104" cy="88"/>
            </a:xfrm>
            <a:custGeom>
              <a:avLst/>
              <a:gdLst/>
              <a:ahLst/>
              <a:cxnLst>
                <a:cxn ang="0">
                  <a:pos x="23" y="0"/>
                </a:cxn>
                <a:cxn ang="0">
                  <a:pos x="46" y="36"/>
                </a:cxn>
              </a:cxnLst>
              <a:rect l="0" t="0" r="r" b="b"/>
              <a:pathLst>
                <a:path w="46" h="39">
                  <a:moveTo>
                    <a:pt x="23" y="0"/>
                  </a:moveTo>
                  <a:cubicBezTo>
                    <a:pt x="0" y="17"/>
                    <a:pt x="26" y="39"/>
                    <a:pt x="46" y="36"/>
                  </a:cubicBezTo>
                </a:path>
              </a:pathLst>
            </a:custGeom>
            <a:noFill/>
            <a:ln w="7938" cap="rnd">
              <a:solidFill>
                <a:srgbClr val="333333"/>
              </a:solidFill>
              <a:prstDash val="solid"/>
              <a:round/>
              <a:headEnd/>
              <a:tailEnd/>
            </a:ln>
          </p:spPr>
          <p:txBody>
            <a:bodyPr/>
            <a:lstStyle/>
            <a:p>
              <a:endParaRPr lang="fr-FR"/>
            </a:p>
          </p:txBody>
        </p:sp>
        <p:sp>
          <p:nvSpPr>
            <p:cNvPr id="264" name="Freeform 66"/>
            <p:cNvSpPr>
              <a:spLocks/>
            </p:cNvSpPr>
            <p:nvPr/>
          </p:nvSpPr>
          <p:spPr bwMode="auto">
            <a:xfrm>
              <a:off x="2045" y="2452"/>
              <a:ext cx="16" cy="34"/>
            </a:xfrm>
            <a:custGeom>
              <a:avLst/>
              <a:gdLst/>
              <a:ahLst/>
              <a:cxnLst>
                <a:cxn ang="0">
                  <a:pos x="7" y="0"/>
                </a:cxn>
                <a:cxn ang="0">
                  <a:pos x="0" y="15"/>
                </a:cxn>
              </a:cxnLst>
              <a:rect l="0" t="0" r="r" b="b"/>
              <a:pathLst>
                <a:path w="7" h="15">
                  <a:moveTo>
                    <a:pt x="7" y="0"/>
                  </a:moveTo>
                  <a:cubicBezTo>
                    <a:pt x="4" y="5"/>
                    <a:pt x="1" y="10"/>
                    <a:pt x="0" y="15"/>
                  </a:cubicBezTo>
                </a:path>
              </a:pathLst>
            </a:custGeom>
            <a:noFill/>
            <a:ln w="7938" cap="rnd">
              <a:solidFill>
                <a:srgbClr val="333333"/>
              </a:solidFill>
              <a:prstDash val="solid"/>
              <a:round/>
              <a:headEnd/>
              <a:tailEnd/>
            </a:ln>
          </p:spPr>
          <p:txBody>
            <a:bodyPr/>
            <a:lstStyle/>
            <a:p>
              <a:endParaRPr lang="fr-FR"/>
            </a:p>
          </p:txBody>
        </p:sp>
        <p:sp>
          <p:nvSpPr>
            <p:cNvPr id="265" name="Freeform 67"/>
            <p:cNvSpPr>
              <a:spLocks/>
            </p:cNvSpPr>
            <p:nvPr/>
          </p:nvSpPr>
          <p:spPr bwMode="auto">
            <a:xfrm>
              <a:off x="1811" y="2321"/>
              <a:ext cx="95" cy="97"/>
            </a:xfrm>
            <a:custGeom>
              <a:avLst/>
              <a:gdLst/>
              <a:ahLst/>
              <a:cxnLst>
                <a:cxn ang="0">
                  <a:pos x="7" y="0"/>
                </a:cxn>
                <a:cxn ang="0">
                  <a:pos x="13" y="33"/>
                </a:cxn>
                <a:cxn ang="0">
                  <a:pos x="42" y="31"/>
                </a:cxn>
              </a:cxnLst>
              <a:rect l="0" t="0" r="r" b="b"/>
              <a:pathLst>
                <a:path w="42" h="43">
                  <a:moveTo>
                    <a:pt x="7" y="0"/>
                  </a:moveTo>
                  <a:cubicBezTo>
                    <a:pt x="2" y="16"/>
                    <a:pt x="0" y="22"/>
                    <a:pt x="13" y="33"/>
                  </a:cubicBezTo>
                  <a:cubicBezTo>
                    <a:pt x="26" y="43"/>
                    <a:pt x="29" y="40"/>
                    <a:pt x="42" y="31"/>
                  </a:cubicBezTo>
                </a:path>
              </a:pathLst>
            </a:custGeom>
            <a:noFill/>
            <a:ln w="7938" cap="rnd">
              <a:solidFill>
                <a:srgbClr val="333333"/>
              </a:solidFill>
              <a:prstDash val="solid"/>
              <a:round/>
              <a:headEnd/>
              <a:tailEnd/>
            </a:ln>
          </p:spPr>
          <p:txBody>
            <a:bodyPr/>
            <a:lstStyle/>
            <a:p>
              <a:endParaRPr lang="fr-FR"/>
            </a:p>
          </p:txBody>
        </p:sp>
        <p:sp>
          <p:nvSpPr>
            <p:cNvPr id="266" name="Freeform 68"/>
            <p:cNvSpPr>
              <a:spLocks/>
            </p:cNvSpPr>
            <p:nvPr/>
          </p:nvSpPr>
          <p:spPr bwMode="auto">
            <a:xfrm>
              <a:off x="1858" y="2411"/>
              <a:ext cx="7" cy="52"/>
            </a:xfrm>
            <a:custGeom>
              <a:avLst/>
              <a:gdLst/>
              <a:ahLst/>
              <a:cxnLst>
                <a:cxn ang="0">
                  <a:pos x="3" y="0"/>
                </a:cxn>
                <a:cxn ang="0">
                  <a:pos x="0" y="23"/>
                </a:cxn>
              </a:cxnLst>
              <a:rect l="0" t="0" r="r" b="b"/>
              <a:pathLst>
                <a:path w="3" h="23">
                  <a:moveTo>
                    <a:pt x="3" y="0"/>
                  </a:moveTo>
                  <a:cubicBezTo>
                    <a:pt x="0" y="8"/>
                    <a:pt x="0" y="16"/>
                    <a:pt x="0" y="23"/>
                  </a:cubicBezTo>
                </a:path>
              </a:pathLst>
            </a:custGeom>
            <a:noFill/>
            <a:ln w="7938" cap="rnd">
              <a:solidFill>
                <a:srgbClr val="333333"/>
              </a:solidFill>
              <a:prstDash val="solid"/>
              <a:round/>
              <a:headEnd/>
              <a:tailEnd/>
            </a:ln>
          </p:spPr>
          <p:txBody>
            <a:bodyPr/>
            <a:lstStyle/>
            <a:p>
              <a:endParaRPr lang="fr-FR"/>
            </a:p>
          </p:txBody>
        </p:sp>
        <p:sp>
          <p:nvSpPr>
            <p:cNvPr id="267" name="Freeform 69"/>
            <p:cNvSpPr>
              <a:spLocks/>
            </p:cNvSpPr>
            <p:nvPr/>
          </p:nvSpPr>
          <p:spPr bwMode="auto">
            <a:xfrm>
              <a:off x="1561" y="1997"/>
              <a:ext cx="102" cy="18"/>
            </a:xfrm>
            <a:custGeom>
              <a:avLst/>
              <a:gdLst/>
              <a:ahLst/>
              <a:cxnLst>
                <a:cxn ang="0">
                  <a:pos x="0" y="6"/>
                </a:cxn>
                <a:cxn ang="0">
                  <a:pos x="45" y="8"/>
                </a:cxn>
              </a:cxnLst>
              <a:rect l="0" t="0" r="r" b="b"/>
              <a:pathLst>
                <a:path w="45" h="8">
                  <a:moveTo>
                    <a:pt x="0" y="6"/>
                  </a:moveTo>
                  <a:cubicBezTo>
                    <a:pt x="17" y="0"/>
                    <a:pt x="28" y="2"/>
                    <a:pt x="45" y="8"/>
                  </a:cubicBezTo>
                </a:path>
              </a:pathLst>
            </a:custGeom>
            <a:noFill/>
            <a:ln w="7938" cap="rnd">
              <a:solidFill>
                <a:srgbClr val="333333"/>
              </a:solidFill>
              <a:prstDash val="solid"/>
              <a:round/>
              <a:headEnd/>
              <a:tailEnd/>
            </a:ln>
          </p:spPr>
          <p:txBody>
            <a:bodyPr/>
            <a:lstStyle/>
            <a:p>
              <a:endParaRPr lang="fr-FR"/>
            </a:p>
          </p:txBody>
        </p:sp>
        <p:sp>
          <p:nvSpPr>
            <p:cNvPr id="268" name="Freeform 70"/>
            <p:cNvSpPr>
              <a:spLocks/>
            </p:cNvSpPr>
            <p:nvPr/>
          </p:nvSpPr>
          <p:spPr bwMode="auto">
            <a:xfrm>
              <a:off x="1460" y="2081"/>
              <a:ext cx="86" cy="108"/>
            </a:xfrm>
            <a:custGeom>
              <a:avLst/>
              <a:gdLst/>
              <a:ahLst/>
              <a:cxnLst>
                <a:cxn ang="0">
                  <a:pos x="8" y="0"/>
                </a:cxn>
                <a:cxn ang="0">
                  <a:pos x="13" y="34"/>
                </a:cxn>
                <a:cxn ang="0">
                  <a:pos x="38" y="46"/>
                </a:cxn>
              </a:cxnLst>
              <a:rect l="0" t="0" r="r" b="b"/>
              <a:pathLst>
                <a:path w="38" h="48">
                  <a:moveTo>
                    <a:pt x="8" y="0"/>
                  </a:moveTo>
                  <a:cubicBezTo>
                    <a:pt x="4" y="16"/>
                    <a:pt x="0" y="23"/>
                    <a:pt x="13" y="34"/>
                  </a:cubicBezTo>
                  <a:cubicBezTo>
                    <a:pt x="22" y="41"/>
                    <a:pt x="26" y="48"/>
                    <a:pt x="38" y="46"/>
                  </a:cubicBezTo>
                </a:path>
              </a:pathLst>
            </a:custGeom>
            <a:noFill/>
            <a:ln w="7938" cap="rnd">
              <a:solidFill>
                <a:srgbClr val="333333"/>
              </a:solidFill>
              <a:prstDash val="solid"/>
              <a:round/>
              <a:headEnd/>
              <a:tailEnd/>
            </a:ln>
          </p:spPr>
          <p:txBody>
            <a:bodyPr/>
            <a:lstStyle/>
            <a:p>
              <a:endParaRPr lang="fr-FR"/>
            </a:p>
          </p:txBody>
        </p:sp>
        <p:sp>
          <p:nvSpPr>
            <p:cNvPr id="269" name="Freeform 71"/>
            <p:cNvSpPr>
              <a:spLocks/>
            </p:cNvSpPr>
            <p:nvPr/>
          </p:nvSpPr>
          <p:spPr bwMode="auto">
            <a:xfrm>
              <a:off x="1514" y="2184"/>
              <a:ext cx="9" cy="34"/>
            </a:xfrm>
            <a:custGeom>
              <a:avLst/>
              <a:gdLst/>
              <a:ahLst/>
              <a:cxnLst>
                <a:cxn ang="0">
                  <a:pos x="4" y="0"/>
                </a:cxn>
                <a:cxn ang="0">
                  <a:pos x="0" y="15"/>
                </a:cxn>
              </a:cxnLst>
              <a:rect l="0" t="0" r="r" b="b"/>
              <a:pathLst>
                <a:path w="4" h="15">
                  <a:moveTo>
                    <a:pt x="4" y="0"/>
                  </a:moveTo>
                  <a:cubicBezTo>
                    <a:pt x="2" y="5"/>
                    <a:pt x="1" y="10"/>
                    <a:pt x="0" y="15"/>
                  </a:cubicBezTo>
                </a:path>
              </a:pathLst>
            </a:custGeom>
            <a:noFill/>
            <a:ln w="7938" cap="rnd">
              <a:solidFill>
                <a:srgbClr val="333333"/>
              </a:solidFill>
              <a:prstDash val="solid"/>
              <a:round/>
              <a:headEnd/>
              <a:tailEnd/>
            </a:ln>
          </p:spPr>
          <p:txBody>
            <a:bodyPr/>
            <a:lstStyle/>
            <a:p>
              <a:endParaRPr lang="fr-FR"/>
            </a:p>
          </p:txBody>
        </p:sp>
        <p:sp>
          <p:nvSpPr>
            <p:cNvPr id="270" name="Freeform 72"/>
            <p:cNvSpPr>
              <a:spLocks/>
            </p:cNvSpPr>
            <p:nvPr/>
          </p:nvSpPr>
          <p:spPr bwMode="auto">
            <a:xfrm>
              <a:off x="1606" y="2090"/>
              <a:ext cx="57" cy="69"/>
            </a:xfrm>
            <a:custGeom>
              <a:avLst/>
              <a:gdLst/>
              <a:ahLst/>
              <a:cxnLst>
                <a:cxn ang="0">
                  <a:pos x="0" y="31"/>
                </a:cxn>
                <a:cxn ang="0">
                  <a:pos x="25" y="0"/>
                </a:cxn>
              </a:cxnLst>
              <a:rect l="0" t="0" r="r" b="b"/>
              <a:pathLst>
                <a:path w="25" h="31">
                  <a:moveTo>
                    <a:pt x="0" y="31"/>
                  </a:moveTo>
                  <a:cubicBezTo>
                    <a:pt x="16" y="24"/>
                    <a:pt x="23" y="18"/>
                    <a:pt x="25" y="0"/>
                  </a:cubicBezTo>
                </a:path>
              </a:pathLst>
            </a:custGeom>
            <a:noFill/>
            <a:ln w="7938" cap="rnd">
              <a:solidFill>
                <a:srgbClr val="333333"/>
              </a:solidFill>
              <a:prstDash val="solid"/>
              <a:round/>
              <a:headEnd/>
              <a:tailEnd/>
            </a:ln>
          </p:spPr>
          <p:txBody>
            <a:bodyPr/>
            <a:lstStyle/>
            <a:p>
              <a:endParaRPr lang="fr-FR"/>
            </a:p>
          </p:txBody>
        </p:sp>
        <p:sp>
          <p:nvSpPr>
            <p:cNvPr id="271" name="Freeform 73"/>
            <p:cNvSpPr>
              <a:spLocks/>
            </p:cNvSpPr>
            <p:nvPr/>
          </p:nvSpPr>
          <p:spPr bwMode="auto">
            <a:xfrm>
              <a:off x="1651" y="2132"/>
              <a:ext cx="39" cy="50"/>
            </a:xfrm>
            <a:custGeom>
              <a:avLst/>
              <a:gdLst/>
              <a:ahLst/>
              <a:cxnLst>
                <a:cxn ang="0">
                  <a:pos x="0" y="0"/>
                </a:cxn>
                <a:cxn ang="0">
                  <a:pos x="16" y="22"/>
                </a:cxn>
              </a:cxnLst>
              <a:rect l="0" t="0" r="r" b="b"/>
              <a:pathLst>
                <a:path w="17" h="22">
                  <a:moveTo>
                    <a:pt x="0" y="0"/>
                  </a:moveTo>
                  <a:cubicBezTo>
                    <a:pt x="15" y="6"/>
                    <a:pt x="17" y="12"/>
                    <a:pt x="16" y="22"/>
                  </a:cubicBezTo>
                </a:path>
              </a:pathLst>
            </a:custGeom>
            <a:noFill/>
            <a:ln w="7938" cap="rnd">
              <a:solidFill>
                <a:srgbClr val="333333"/>
              </a:solidFill>
              <a:prstDash val="solid"/>
              <a:round/>
              <a:headEnd/>
              <a:tailEnd/>
            </a:ln>
          </p:spPr>
          <p:txBody>
            <a:bodyPr/>
            <a:lstStyle/>
            <a:p>
              <a:endParaRPr lang="fr-FR"/>
            </a:p>
          </p:txBody>
        </p:sp>
        <p:sp>
          <p:nvSpPr>
            <p:cNvPr id="272" name="Freeform 74"/>
            <p:cNvSpPr>
              <a:spLocks/>
            </p:cNvSpPr>
            <p:nvPr/>
          </p:nvSpPr>
          <p:spPr bwMode="auto">
            <a:xfrm>
              <a:off x="1782" y="2166"/>
              <a:ext cx="58" cy="97"/>
            </a:xfrm>
            <a:custGeom>
              <a:avLst/>
              <a:gdLst/>
              <a:ahLst/>
              <a:cxnLst>
                <a:cxn ang="0">
                  <a:pos x="19" y="0"/>
                </a:cxn>
                <a:cxn ang="0">
                  <a:pos x="4" y="27"/>
                </a:cxn>
                <a:cxn ang="0">
                  <a:pos x="26" y="43"/>
                </a:cxn>
              </a:cxnLst>
              <a:rect l="0" t="0" r="r" b="b"/>
              <a:pathLst>
                <a:path w="26" h="43">
                  <a:moveTo>
                    <a:pt x="19" y="0"/>
                  </a:moveTo>
                  <a:cubicBezTo>
                    <a:pt x="6" y="6"/>
                    <a:pt x="0" y="12"/>
                    <a:pt x="4" y="27"/>
                  </a:cubicBezTo>
                  <a:cubicBezTo>
                    <a:pt x="7" y="38"/>
                    <a:pt x="13" y="43"/>
                    <a:pt x="26" y="43"/>
                  </a:cubicBezTo>
                </a:path>
              </a:pathLst>
            </a:custGeom>
            <a:noFill/>
            <a:ln w="7938" cap="rnd">
              <a:solidFill>
                <a:srgbClr val="333333"/>
              </a:solidFill>
              <a:prstDash val="solid"/>
              <a:round/>
              <a:headEnd/>
              <a:tailEnd/>
            </a:ln>
          </p:spPr>
          <p:txBody>
            <a:bodyPr/>
            <a:lstStyle/>
            <a:p>
              <a:endParaRPr lang="fr-FR"/>
            </a:p>
          </p:txBody>
        </p:sp>
        <p:sp>
          <p:nvSpPr>
            <p:cNvPr id="273" name="Freeform 75"/>
            <p:cNvSpPr>
              <a:spLocks/>
            </p:cNvSpPr>
            <p:nvPr/>
          </p:nvSpPr>
          <p:spPr bwMode="auto">
            <a:xfrm>
              <a:off x="1777" y="2249"/>
              <a:ext cx="21" cy="25"/>
            </a:xfrm>
            <a:custGeom>
              <a:avLst/>
              <a:gdLst/>
              <a:ahLst/>
              <a:cxnLst>
                <a:cxn ang="0">
                  <a:pos x="9" y="0"/>
                </a:cxn>
                <a:cxn ang="0">
                  <a:pos x="0" y="11"/>
                </a:cxn>
              </a:cxnLst>
              <a:rect l="0" t="0" r="r" b="b"/>
              <a:pathLst>
                <a:path w="9" h="11">
                  <a:moveTo>
                    <a:pt x="9" y="0"/>
                  </a:moveTo>
                  <a:cubicBezTo>
                    <a:pt x="7" y="4"/>
                    <a:pt x="3" y="8"/>
                    <a:pt x="0" y="11"/>
                  </a:cubicBezTo>
                </a:path>
              </a:pathLst>
            </a:custGeom>
            <a:noFill/>
            <a:ln w="7938" cap="rnd">
              <a:solidFill>
                <a:srgbClr val="333333"/>
              </a:solidFill>
              <a:prstDash val="solid"/>
              <a:round/>
              <a:headEnd/>
              <a:tailEnd/>
            </a:ln>
          </p:spPr>
          <p:txBody>
            <a:bodyPr/>
            <a:lstStyle/>
            <a:p>
              <a:endParaRPr lang="fr-FR"/>
            </a:p>
          </p:txBody>
        </p:sp>
        <p:sp>
          <p:nvSpPr>
            <p:cNvPr id="274" name="Freeform 76"/>
            <p:cNvSpPr>
              <a:spLocks/>
            </p:cNvSpPr>
            <p:nvPr/>
          </p:nvSpPr>
          <p:spPr bwMode="auto">
            <a:xfrm>
              <a:off x="1748" y="2193"/>
              <a:ext cx="36" cy="5"/>
            </a:xfrm>
            <a:custGeom>
              <a:avLst/>
              <a:gdLst/>
              <a:ahLst/>
              <a:cxnLst>
                <a:cxn ang="0">
                  <a:pos x="16" y="2"/>
                </a:cxn>
                <a:cxn ang="0">
                  <a:pos x="0" y="1"/>
                </a:cxn>
              </a:cxnLst>
              <a:rect l="0" t="0" r="r" b="b"/>
              <a:pathLst>
                <a:path w="16" h="2">
                  <a:moveTo>
                    <a:pt x="16" y="2"/>
                  </a:moveTo>
                  <a:cubicBezTo>
                    <a:pt x="11" y="0"/>
                    <a:pt x="3" y="0"/>
                    <a:pt x="0" y="1"/>
                  </a:cubicBezTo>
                </a:path>
              </a:pathLst>
            </a:custGeom>
            <a:noFill/>
            <a:ln w="7938" cap="rnd">
              <a:solidFill>
                <a:srgbClr val="333333"/>
              </a:solidFill>
              <a:prstDash val="solid"/>
              <a:round/>
              <a:headEnd/>
              <a:tailEnd/>
            </a:ln>
          </p:spPr>
          <p:txBody>
            <a:bodyPr/>
            <a:lstStyle/>
            <a:p>
              <a:endParaRPr lang="fr-FR"/>
            </a:p>
          </p:txBody>
        </p:sp>
        <p:sp>
          <p:nvSpPr>
            <p:cNvPr id="275" name="Freeform 77"/>
            <p:cNvSpPr>
              <a:spLocks/>
            </p:cNvSpPr>
            <p:nvPr/>
          </p:nvSpPr>
          <p:spPr bwMode="auto">
            <a:xfrm>
              <a:off x="1834" y="2564"/>
              <a:ext cx="42" cy="45"/>
            </a:xfrm>
            <a:custGeom>
              <a:avLst/>
              <a:gdLst/>
              <a:ahLst/>
              <a:cxnLst>
                <a:cxn ang="0">
                  <a:pos x="2" y="20"/>
                </a:cxn>
                <a:cxn ang="0">
                  <a:pos x="19" y="0"/>
                </a:cxn>
              </a:cxnLst>
              <a:rect l="0" t="0" r="r" b="b"/>
              <a:pathLst>
                <a:path w="19" h="20">
                  <a:moveTo>
                    <a:pt x="2" y="20"/>
                  </a:moveTo>
                  <a:cubicBezTo>
                    <a:pt x="0" y="8"/>
                    <a:pt x="11" y="3"/>
                    <a:pt x="19" y="0"/>
                  </a:cubicBezTo>
                </a:path>
              </a:pathLst>
            </a:custGeom>
            <a:noFill/>
            <a:ln w="7938" cap="rnd">
              <a:solidFill>
                <a:srgbClr val="333333"/>
              </a:solidFill>
              <a:prstDash val="solid"/>
              <a:round/>
              <a:headEnd/>
              <a:tailEnd/>
            </a:ln>
          </p:spPr>
          <p:txBody>
            <a:bodyPr/>
            <a:lstStyle/>
            <a:p>
              <a:endParaRPr lang="fr-FR"/>
            </a:p>
          </p:txBody>
        </p:sp>
        <p:sp>
          <p:nvSpPr>
            <p:cNvPr id="276" name="Freeform 78"/>
            <p:cNvSpPr>
              <a:spLocks/>
            </p:cNvSpPr>
            <p:nvPr/>
          </p:nvSpPr>
          <p:spPr bwMode="auto">
            <a:xfrm>
              <a:off x="1854" y="2688"/>
              <a:ext cx="74" cy="23"/>
            </a:xfrm>
            <a:custGeom>
              <a:avLst/>
              <a:gdLst/>
              <a:ahLst/>
              <a:cxnLst>
                <a:cxn ang="0">
                  <a:pos x="0" y="0"/>
                </a:cxn>
                <a:cxn ang="0">
                  <a:pos x="33" y="0"/>
                </a:cxn>
              </a:cxnLst>
              <a:rect l="0" t="0" r="r" b="b"/>
              <a:pathLst>
                <a:path w="33" h="10">
                  <a:moveTo>
                    <a:pt x="0" y="0"/>
                  </a:moveTo>
                  <a:cubicBezTo>
                    <a:pt x="7" y="10"/>
                    <a:pt x="25" y="6"/>
                    <a:pt x="33" y="0"/>
                  </a:cubicBezTo>
                </a:path>
              </a:pathLst>
            </a:custGeom>
            <a:noFill/>
            <a:ln w="7938" cap="rnd">
              <a:solidFill>
                <a:srgbClr val="333333"/>
              </a:solidFill>
              <a:prstDash val="solid"/>
              <a:round/>
              <a:headEnd/>
              <a:tailEnd/>
            </a:ln>
          </p:spPr>
          <p:txBody>
            <a:bodyPr/>
            <a:lstStyle/>
            <a:p>
              <a:endParaRPr lang="fr-FR"/>
            </a:p>
          </p:txBody>
        </p:sp>
        <p:sp>
          <p:nvSpPr>
            <p:cNvPr id="277" name="Freeform 79"/>
            <p:cNvSpPr>
              <a:spLocks/>
            </p:cNvSpPr>
            <p:nvPr/>
          </p:nvSpPr>
          <p:spPr bwMode="auto">
            <a:xfrm>
              <a:off x="1960" y="2560"/>
              <a:ext cx="18" cy="81"/>
            </a:xfrm>
            <a:custGeom>
              <a:avLst/>
              <a:gdLst/>
              <a:ahLst/>
              <a:cxnLst>
                <a:cxn ang="0">
                  <a:pos x="0" y="0"/>
                </a:cxn>
                <a:cxn ang="0">
                  <a:pos x="0" y="36"/>
                </a:cxn>
              </a:cxnLst>
              <a:rect l="0" t="0" r="r" b="b"/>
              <a:pathLst>
                <a:path w="8" h="36">
                  <a:moveTo>
                    <a:pt x="0" y="0"/>
                  </a:moveTo>
                  <a:cubicBezTo>
                    <a:pt x="6" y="11"/>
                    <a:pt x="8" y="25"/>
                    <a:pt x="0" y="36"/>
                  </a:cubicBezTo>
                </a:path>
              </a:pathLst>
            </a:custGeom>
            <a:noFill/>
            <a:ln w="7938" cap="rnd">
              <a:solidFill>
                <a:srgbClr val="333333"/>
              </a:solidFill>
              <a:prstDash val="solid"/>
              <a:round/>
              <a:headEnd/>
              <a:tailEnd/>
            </a:ln>
          </p:spPr>
          <p:txBody>
            <a:bodyPr/>
            <a:lstStyle/>
            <a:p>
              <a:endParaRPr lang="fr-FR"/>
            </a:p>
          </p:txBody>
        </p:sp>
        <p:sp>
          <p:nvSpPr>
            <p:cNvPr id="278" name="Freeform 80"/>
            <p:cNvSpPr>
              <a:spLocks/>
            </p:cNvSpPr>
            <p:nvPr/>
          </p:nvSpPr>
          <p:spPr bwMode="auto">
            <a:xfrm>
              <a:off x="1973" y="2607"/>
              <a:ext cx="32" cy="5"/>
            </a:xfrm>
            <a:custGeom>
              <a:avLst/>
              <a:gdLst/>
              <a:ahLst/>
              <a:cxnLst>
                <a:cxn ang="0">
                  <a:pos x="0" y="2"/>
                </a:cxn>
                <a:cxn ang="0">
                  <a:pos x="14" y="2"/>
                </a:cxn>
              </a:cxnLst>
              <a:rect l="0" t="0" r="r" b="b"/>
              <a:pathLst>
                <a:path w="14" h="2">
                  <a:moveTo>
                    <a:pt x="0" y="2"/>
                  </a:moveTo>
                  <a:cubicBezTo>
                    <a:pt x="4" y="0"/>
                    <a:pt x="9" y="1"/>
                    <a:pt x="14" y="2"/>
                  </a:cubicBezTo>
                </a:path>
              </a:pathLst>
            </a:custGeom>
            <a:noFill/>
            <a:ln w="7938" cap="rnd">
              <a:solidFill>
                <a:srgbClr val="333333"/>
              </a:solidFill>
              <a:prstDash val="solid"/>
              <a:round/>
              <a:headEnd/>
              <a:tailEnd/>
            </a:ln>
          </p:spPr>
          <p:txBody>
            <a:bodyPr/>
            <a:lstStyle/>
            <a:p>
              <a:endParaRPr lang="fr-FR"/>
            </a:p>
          </p:txBody>
        </p:sp>
        <p:sp>
          <p:nvSpPr>
            <p:cNvPr id="279" name="Freeform 81"/>
            <p:cNvSpPr>
              <a:spLocks/>
            </p:cNvSpPr>
            <p:nvPr/>
          </p:nvSpPr>
          <p:spPr bwMode="auto">
            <a:xfrm>
              <a:off x="2036" y="2749"/>
              <a:ext cx="50" cy="72"/>
            </a:xfrm>
            <a:custGeom>
              <a:avLst/>
              <a:gdLst/>
              <a:ahLst/>
              <a:cxnLst>
                <a:cxn ang="0">
                  <a:pos x="1" y="0"/>
                </a:cxn>
                <a:cxn ang="0">
                  <a:pos x="22" y="32"/>
                </a:cxn>
              </a:cxnLst>
              <a:rect l="0" t="0" r="r" b="b"/>
              <a:pathLst>
                <a:path w="22" h="32">
                  <a:moveTo>
                    <a:pt x="1" y="0"/>
                  </a:moveTo>
                  <a:cubicBezTo>
                    <a:pt x="0" y="16"/>
                    <a:pt x="8" y="26"/>
                    <a:pt x="22" y="32"/>
                  </a:cubicBezTo>
                </a:path>
              </a:pathLst>
            </a:custGeom>
            <a:noFill/>
            <a:ln w="7938" cap="rnd">
              <a:solidFill>
                <a:srgbClr val="333333"/>
              </a:solidFill>
              <a:prstDash val="solid"/>
              <a:round/>
              <a:headEnd/>
              <a:tailEnd/>
            </a:ln>
          </p:spPr>
          <p:txBody>
            <a:bodyPr/>
            <a:lstStyle/>
            <a:p>
              <a:endParaRPr lang="fr-FR"/>
            </a:p>
          </p:txBody>
        </p:sp>
        <p:sp>
          <p:nvSpPr>
            <p:cNvPr id="280" name="Freeform 82"/>
            <p:cNvSpPr>
              <a:spLocks/>
            </p:cNvSpPr>
            <p:nvPr/>
          </p:nvSpPr>
          <p:spPr bwMode="auto">
            <a:xfrm>
              <a:off x="2295" y="2225"/>
              <a:ext cx="90" cy="24"/>
            </a:xfrm>
            <a:custGeom>
              <a:avLst/>
              <a:gdLst/>
              <a:ahLst/>
              <a:cxnLst>
                <a:cxn ang="0">
                  <a:pos x="0" y="3"/>
                </a:cxn>
                <a:cxn ang="0">
                  <a:pos x="24" y="2"/>
                </a:cxn>
                <a:cxn ang="0">
                  <a:pos x="40" y="11"/>
                </a:cxn>
              </a:cxnLst>
              <a:rect l="0" t="0" r="r" b="b"/>
              <a:pathLst>
                <a:path w="40" h="11">
                  <a:moveTo>
                    <a:pt x="0" y="3"/>
                  </a:moveTo>
                  <a:cubicBezTo>
                    <a:pt x="8" y="4"/>
                    <a:pt x="17" y="0"/>
                    <a:pt x="24" y="2"/>
                  </a:cubicBezTo>
                  <a:cubicBezTo>
                    <a:pt x="30" y="4"/>
                    <a:pt x="39" y="8"/>
                    <a:pt x="40" y="11"/>
                  </a:cubicBezTo>
                </a:path>
              </a:pathLst>
            </a:custGeom>
            <a:noFill/>
            <a:ln w="7938" cap="rnd">
              <a:solidFill>
                <a:srgbClr val="333333"/>
              </a:solidFill>
              <a:prstDash val="solid"/>
              <a:round/>
              <a:headEnd/>
              <a:tailEnd/>
            </a:ln>
          </p:spPr>
          <p:txBody>
            <a:bodyPr/>
            <a:lstStyle/>
            <a:p>
              <a:endParaRPr lang="fr-FR"/>
            </a:p>
          </p:txBody>
        </p:sp>
        <p:sp>
          <p:nvSpPr>
            <p:cNvPr id="281" name="Freeform 83"/>
            <p:cNvSpPr>
              <a:spLocks/>
            </p:cNvSpPr>
            <p:nvPr/>
          </p:nvSpPr>
          <p:spPr bwMode="auto">
            <a:xfrm>
              <a:off x="2250" y="2301"/>
              <a:ext cx="49" cy="59"/>
            </a:xfrm>
            <a:custGeom>
              <a:avLst/>
              <a:gdLst/>
              <a:ahLst/>
              <a:cxnLst>
                <a:cxn ang="0">
                  <a:pos x="6" y="0"/>
                </a:cxn>
                <a:cxn ang="0">
                  <a:pos x="22" y="26"/>
                </a:cxn>
              </a:cxnLst>
              <a:rect l="0" t="0" r="r" b="b"/>
              <a:pathLst>
                <a:path w="22" h="26">
                  <a:moveTo>
                    <a:pt x="6" y="0"/>
                  </a:moveTo>
                  <a:cubicBezTo>
                    <a:pt x="0" y="16"/>
                    <a:pt x="11" y="20"/>
                    <a:pt x="22" y="26"/>
                  </a:cubicBezTo>
                </a:path>
              </a:pathLst>
            </a:custGeom>
            <a:noFill/>
            <a:ln w="7938" cap="rnd">
              <a:solidFill>
                <a:srgbClr val="333333"/>
              </a:solidFill>
              <a:prstDash val="solid"/>
              <a:round/>
              <a:headEnd/>
              <a:tailEnd/>
            </a:ln>
          </p:spPr>
          <p:txBody>
            <a:bodyPr/>
            <a:lstStyle/>
            <a:p>
              <a:endParaRPr lang="fr-FR"/>
            </a:p>
          </p:txBody>
        </p:sp>
        <p:sp>
          <p:nvSpPr>
            <p:cNvPr id="282" name="Freeform 84"/>
            <p:cNvSpPr>
              <a:spLocks/>
            </p:cNvSpPr>
            <p:nvPr/>
          </p:nvSpPr>
          <p:spPr bwMode="auto">
            <a:xfrm>
              <a:off x="2288" y="2339"/>
              <a:ext cx="25" cy="59"/>
            </a:xfrm>
            <a:custGeom>
              <a:avLst/>
              <a:gdLst/>
              <a:ahLst/>
              <a:cxnLst>
                <a:cxn ang="0">
                  <a:pos x="11" y="0"/>
                </a:cxn>
                <a:cxn ang="0">
                  <a:pos x="1" y="26"/>
                </a:cxn>
              </a:cxnLst>
              <a:rect l="0" t="0" r="r" b="b"/>
              <a:pathLst>
                <a:path w="11" h="26">
                  <a:moveTo>
                    <a:pt x="11" y="0"/>
                  </a:moveTo>
                  <a:cubicBezTo>
                    <a:pt x="7" y="7"/>
                    <a:pt x="0" y="18"/>
                    <a:pt x="1" y="26"/>
                  </a:cubicBezTo>
                </a:path>
              </a:pathLst>
            </a:custGeom>
            <a:noFill/>
            <a:ln w="7938" cap="rnd">
              <a:solidFill>
                <a:srgbClr val="333333"/>
              </a:solidFill>
              <a:prstDash val="solid"/>
              <a:round/>
              <a:headEnd/>
              <a:tailEnd/>
            </a:ln>
          </p:spPr>
          <p:txBody>
            <a:bodyPr/>
            <a:lstStyle/>
            <a:p>
              <a:endParaRPr lang="fr-FR"/>
            </a:p>
          </p:txBody>
        </p:sp>
        <p:sp>
          <p:nvSpPr>
            <p:cNvPr id="283" name="Freeform 85"/>
            <p:cNvSpPr>
              <a:spLocks/>
            </p:cNvSpPr>
            <p:nvPr/>
          </p:nvSpPr>
          <p:spPr bwMode="auto">
            <a:xfrm>
              <a:off x="2164" y="2481"/>
              <a:ext cx="50" cy="92"/>
            </a:xfrm>
            <a:custGeom>
              <a:avLst/>
              <a:gdLst/>
              <a:ahLst/>
              <a:cxnLst>
                <a:cxn ang="0">
                  <a:pos x="22" y="0"/>
                </a:cxn>
                <a:cxn ang="0">
                  <a:pos x="2" y="14"/>
                </a:cxn>
                <a:cxn ang="0">
                  <a:pos x="13" y="41"/>
                </a:cxn>
              </a:cxnLst>
              <a:rect l="0" t="0" r="r" b="b"/>
              <a:pathLst>
                <a:path w="22" h="41">
                  <a:moveTo>
                    <a:pt x="22" y="0"/>
                  </a:moveTo>
                  <a:cubicBezTo>
                    <a:pt x="12" y="1"/>
                    <a:pt x="4" y="4"/>
                    <a:pt x="2" y="14"/>
                  </a:cubicBezTo>
                  <a:cubicBezTo>
                    <a:pt x="0" y="21"/>
                    <a:pt x="6" y="37"/>
                    <a:pt x="13" y="41"/>
                  </a:cubicBezTo>
                </a:path>
              </a:pathLst>
            </a:custGeom>
            <a:noFill/>
            <a:ln w="7938" cap="rnd">
              <a:solidFill>
                <a:srgbClr val="333333"/>
              </a:solidFill>
              <a:prstDash val="solid"/>
              <a:round/>
              <a:headEnd/>
              <a:tailEnd/>
            </a:ln>
          </p:spPr>
          <p:txBody>
            <a:bodyPr/>
            <a:lstStyle/>
            <a:p>
              <a:endParaRPr lang="fr-FR"/>
            </a:p>
          </p:txBody>
        </p:sp>
        <p:sp>
          <p:nvSpPr>
            <p:cNvPr id="284" name="Freeform 86"/>
            <p:cNvSpPr>
              <a:spLocks/>
            </p:cNvSpPr>
            <p:nvPr/>
          </p:nvSpPr>
          <p:spPr bwMode="auto">
            <a:xfrm>
              <a:off x="2178" y="2558"/>
              <a:ext cx="38" cy="69"/>
            </a:xfrm>
            <a:custGeom>
              <a:avLst/>
              <a:gdLst/>
              <a:ahLst/>
              <a:cxnLst>
                <a:cxn ang="0">
                  <a:pos x="17" y="0"/>
                </a:cxn>
                <a:cxn ang="0">
                  <a:pos x="3" y="31"/>
                </a:cxn>
              </a:cxnLst>
              <a:rect l="0" t="0" r="r" b="b"/>
              <a:pathLst>
                <a:path w="17" h="31">
                  <a:moveTo>
                    <a:pt x="17" y="0"/>
                  </a:moveTo>
                  <a:cubicBezTo>
                    <a:pt x="5" y="7"/>
                    <a:pt x="0" y="18"/>
                    <a:pt x="3" y="31"/>
                  </a:cubicBezTo>
                </a:path>
              </a:pathLst>
            </a:custGeom>
            <a:noFill/>
            <a:ln w="7938" cap="rnd">
              <a:solidFill>
                <a:srgbClr val="333333"/>
              </a:solidFill>
              <a:prstDash val="solid"/>
              <a:round/>
              <a:headEnd/>
              <a:tailEnd/>
            </a:ln>
          </p:spPr>
          <p:txBody>
            <a:bodyPr/>
            <a:lstStyle/>
            <a:p>
              <a:endParaRPr lang="fr-FR"/>
            </a:p>
          </p:txBody>
        </p:sp>
        <p:sp>
          <p:nvSpPr>
            <p:cNvPr id="285" name="Freeform 87"/>
            <p:cNvSpPr>
              <a:spLocks/>
            </p:cNvSpPr>
            <p:nvPr/>
          </p:nvSpPr>
          <p:spPr bwMode="auto">
            <a:xfrm>
              <a:off x="1276" y="2542"/>
              <a:ext cx="18" cy="70"/>
            </a:xfrm>
            <a:custGeom>
              <a:avLst/>
              <a:gdLst/>
              <a:ahLst/>
              <a:cxnLst>
                <a:cxn ang="0">
                  <a:pos x="8" y="0"/>
                </a:cxn>
                <a:cxn ang="0">
                  <a:pos x="2" y="31"/>
                </a:cxn>
              </a:cxnLst>
              <a:rect l="0" t="0" r="r" b="b"/>
              <a:pathLst>
                <a:path w="8" h="31">
                  <a:moveTo>
                    <a:pt x="8" y="0"/>
                  </a:moveTo>
                  <a:cubicBezTo>
                    <a:pt x="4" y="9"/>
                    <a:pt x="0" y="23"/>
                    <a:pt x="2" y="31"/>
                  </a:cubicBezTo>
                </a:path>
              </a:pathLst>
            </a:custGeom>
            <a:noFill/>
            <a:ln w="7938" cap="rnd">
              <a:solidFill>
                <a:srgbClr val="333333"/>
              </a:solidFill>
              <a:prstDash val="solid"/>
              <a:round/>
              <a:headEnd/>
              <a:tailEnd/>
            </a:ln>
          </p:spPr>
          <p:txBody>
            <a:bodyPr/>
            <a:lstStyle/>
            <a:p>
              <a:endParaRPr lang="fr-FR"/>
            </a:p>
          </p:txBody>
        </p:sp>
        <p:sp>
          <p:nvSpPr>
            <p:cNvPr id="286" name="Freeform 88"/>
            <p:cNvSpPr>
              <a:spLocks/>
            </p:cNvSpPr>
            <p:nvPr/>
          </p:nvSpPr>
          <p:spPr bwMode="auto">
            <a:xfrm>
              <a:off x="1564" y="2729"/>
              <a:ext cx="69" cy="18"/>
            </a:xfrm>
            <a:custGeom>
              <a:avLst/>
              <a:gdLst/>
              <a:ahLst/>
              <a:cxnLst>
                <a:cxn ang="0">
                  <a:pos x="0" y="0"/>
                </a:cxn>
                <a:cxn ang="0">
                  <a:pos x="31" y="3"/>
                </a:cxn>
              </a:cxnLst>
              <a:rect l="0" t="0" r="r" b="b"/>
              <a:pathLst>
                <a:path w="31" h="8">
                  <a:moveTo>
                    <a:pt x="0" y="0"/>
                  </a:moveTo>
                  <a:cubicBezTo>
                    <a:pt x="7" y="8"/>
                    <a:pt x="23" y="6"/>
                    <a:pt x="31" y="3"/>
                  </a:cubicBezTo>
                </a:path>
              </a:pathLst>
            </a:custGeom>
            <a:noFill/>
            <a:ln w="7938" cap="rnd">
              <a:solidFill>
                <a:srgbClr val="333333"/>
              </a:solidFill>
              <a:prstDash val="solid"/>
              <a:round/>
              <a:headEnd/>
              <a:tailEnd/>
            </a:ln>
          </p:spPr>
          <p:txBody>
            <a:bodyPr/>
            <a:lstStyle/>
            <a:p>
              <a:endParaRPr lang="fr-FR"/>
            </a:p>
          </p:txBody>
        </p:sp>
        <p:sp>
          <p:nvSpPr>
            <p:cNvPr id="287" name="Freeform 89"/>
            <p:cNvSpPr>
              <a:spLocks/>
            </p:cNvSpPr>
            <p:nvPr/>
          </p:nvSpPr>
          <p:spPr bwMode="auto">
            <a:xfrm>
              <a:off x="1685" y="2598"/>
              <a:ext cx="18" cy="59"/>
            </a:xfrm>
            <a:custGeom>
              <a:avLst/>
              <a:gdLst/>
              <a:ahLst/>
              <a:cxnLst>
                <a:cxn ang="0">
                  <a:pos x="4" y="26"/>
                </a:cxn>
                <a:cxn ang="0">
                  <a:pos x="0" y="0"/>
                </a:cxn>
              </a:cxnLst>
              <a:rect l="0" t="0" r="r" b="b"/>
              <a:pathLst>
                <a:path w="8" h="26">
                  <a:moveTo>
                    <a:pt x="4" y="26"/>
                  </a:moveTo>
                  <a:cubicBezTo>
                    <a:pt x="8" y="19"/>
                    <a:pt x="6" y="5"/>
                    <a:pt x="0" y="0"/>
                  </a:cubicBezTo>
                </a:path>
              </a:pathLst>
            </a:custGeom>
            <a:noFill/>
            <a:ln w="7938" cap="rnd">
              <a:solidFill>
                <a:srgbClr val="333333"/>
              </a:solidFill>
              <a:prstDash val="solid"/>
              <a:round/>
              <a:headEnd/>
              <a:tailEnd/>
            </a:ln>
          </p:spPr>
          <p:txBody>
            <a:bodyPr/>
            <a:lstStyle/>
            <a:p>
              <a:endParaRPr lang="fr-FR"/>
            </a:p>
          </p:txBody>
        </p:sp>
        <p:sp>
          <p:nvSpPr>
            <p:cNvPr id="288" name="Freeform 90"/>
            <p:cNvSpPr>
              <a:spLocks/>
            </p:cNvSpPr>
            <p:nvPr/>
          </p:nvSpPr>
          <p:spPr bwMode="auto">
            <a:xfrm>
              <a:off x="1615" y="2456"/>
              <a:ext cx="104" cy="86"/>
            </a:xfrm>
            <a:custGeom>
              <a:avLst/>
              <a:gdLst/>
              <a:ahLst/>
              <a:cxnLst>
                <a:cxn ang="0">
                  <a:pos x="14" y="38"/>
                </a:cxn>
                <a:cxn ang="0">
                  <a:pos x="46" y="9"/>
                </a:cxn>
              </a:cxnLst>
              <a:rect l="0" t="0" r="r" b="b"/>
              <a:pathLst>
                <a:path w="46" h="38">
                  <a:moveTo>
                    <a:pt x="14" y="38"/>
                  </a:moveTo>
                  <a:cubicBezTo>
                    <a:pt x="0" y="20"/>
                    <a:pt x="29" y="0"/>
                    <a:pt x="46" y="9"/>
                  </a:cubicBezTo>
                </a:path>
              </a:pathLst>
            </a:custGeom>
            <a:noFill/>
            <a:ln w="7938" cap="rnd">
              <a:solidFill>
                <a:srgbClr val="333333"/>
              </a:solidFill>
              <a:prstDash val="solid"/>
              <a:round/>
              <a:headEnd/>
              <a:tailEnd/>
            </a:ln>
          </p:spPr>
          <p:txBody>
            <a:bodyPr/>
            <a:lstStyle/>
            <a:p>
              <a:endParaRPr lang="fr-FR"/>
            </a:p>
          </p:txBody>
        </p:sp>
        <p:sp>
          <p:nvSpPr>
            <p:cNvPr id="289" name="Freeform 91"/>
            <p:cNvSpPr>
              <a:spLocks/>
            </p:cNvSpPr>
            <p:nvPr/>
          </p:nvSpPr>
          <p:spPr bwMode="auto">
            <a:xfrm>
              <a:off x="1692" y="2432"/>
              <a:ext cx="7" cy="38"/>
            </a:xfrm>
            <a:custGeom>
              <a:avLst/>
              <a:gdLst/>
              <a:ahLst/>
              <a:cxnLst>
                <a:cxn ang="0">
                  <a:pos x="0" y="17"/>
                </a:cxn>
                <a:cxn ang="0">
                  <a:pos x="3" y="0"/>
                </a:cxn>
              </a:cxnLst>
              <a:rect l="0" t="0" r="r" b="b"/>
              <a:pathLst>
                <a:path w="3" h="17">
                  <a:moveTo>
                    <a:pt x="0" y="17"/>
                  </a:moveTo>
                  <a:cubicBezTo>
                    <a:pt x="0" y="11"/>
                    <a:pt x="1" y="3"/>
                    <a:pt x="3" y="0"/>
                  </a:cubicBezTo>
                </a:path>
              </a:pathLst>
            </a:custGeom>
            <a:noFill/>
            <a:ln w="7938" cap="rnd">
              <a:solidFill>
                <a:srgbClr val="333333"/>
              </a:solidFill>
              <a:prstDash val="solid"/>
              <a:round/>
              <a:headEnd/>
              <a:tailEnd/>
            </a:ln>
          </p:spPr>
          <p:txBody>
            <a:bodyPr/>
            <a:lstStyle/>
            <a:p>
              <a:endParaRPr lang="fr-FR"/>
            </a:p>
          </p:txBody>
        </p:sp>
        <p:sp>
          <p:nvSpPr>
            <p:cNvPr id="290" name="Freeform 92"/>
            <p:cNvSpPr>
              <a:spLocks/>
            </p:cNvSpPr>
            <p:nvPr/>
          </p:nvSpPr>
          <p:spPr bwMode="auto">
            <a:xfrm>
              <a:off x="1199" y="2058"/>
              <a:ext cx="9" cy="79"/>
            </a:xfrm>
            <a:custGeom>
              <a:avLst/>
              <a:gdLst/>
              <a:ahLst/>
              <a:cxnLst>
                <a:cxn ang="0">
                  <a:pos x="2" y="0"/>
                </a:cxn>
                <a:cxn ang="0">
                  <a:pos x="4" y="35"/>
                </a:cxn>
              </a:cxnLst>
              <a:rect l="0" t="0" r="r" b="b"/>
              <a:pathLst>
                <a:path w="4" h="35">
                  <a:moveTo>
                    <a:pt x="2" y="0"/>
                  </a:moveTo>
                  <a:cubicBezTo>
                    <a:pt x="0" y="10"/>
                    <a:pt x="1" y="25"/>
                    <a:pt x="4" y="35"/>
                  </a:cubicBezTo>
                </a:path>
              </a:pathLst>
            </a:custGeom>
            <a:noFill/>
            <a:ln w="7938" cap="rnd">
              <a:solidFill>
                <a:srgbClr val="333333"/>
              </a:solidFill>
              <a:prstDash val="solid"/>
              <a:round/>
              <a:headEnd/>
              <a:tailEnd/>
            </a:ln>
          </p:spPr>
          <p:txBody>
            <a:bodyPr/>
            <a:lstStyle/>
            <a:p>
              <a:endParaRPr lang="fr-FR"/>
            </a:p>
          </p:txBody>
        </p:sp>
        <p:sp>
          <p:nvSpPr>
            <p:cNvPr id="291" name="Freeform 93"/>
            <p:cNvSpPr>
              <a:spLocks/>
            </p:cNvSpPr>
            <p:nvPr/>
          </p:nvSpPr>
          <p:spPr bwMode="auto">
            <a:xfrm>
              <a:off x="1242" y="2189"/>
              <a:ext cx="121" cy="47"/>
            </a:xfrm>
            <a:custGeom>
              <a:avLst/>
              <a:gdLst/>
              <a:ahLst/>
              <a:cxnLst>
                <a:cxn ang="0">
                  <a:pos x="0" y="0"/>
                </a:cxn>
                <a:cxn ang="0">
                  <a:pos x="27" y="19"/>
                </a:cxn>
                <a:cxn ang="0">
                  <a:pos x="54" y="2"/>
                </a:cxn>
              </a:cxnLst>
              <a:rect l="0" t="0" r="r" b="b"/>
              <a:pathLst>
                <a:path w="54" h="21">
                  <a:moveTo>
                    <a:pt x="0" y="0"/>
                  </a:moveTo>
                  <a:cubicBezTo>
                    <a:pt x="9" y="12"/>
                    <a:pt x="11" y="21"/>
                    <a:pt x="27" y="19"/>
                  </a:cubicBezTo>
                  <a:cubicBezTo>
                    <a:pt x="39" y="18"/>
                    <a:pt x="50" y="14"/>
                    <a:pt x="54" y="2"/>
                  </a:cubicBezTo>
                </a:path>
              </a:pathLst>
            </a:custGeom>
            <a:noFill/>
            <a:ln w="7938" cap="rnd">
              <a:solidFill>
                <a:srgbClr val="333333"/>
              </a:solidFill>
              <a:prstDash val="solid"/>
              <a:round/>
              <a:headEnd/>
              <a:tailEnd/>
            </a:ln>
          </p:spPr>
          <p:txBody>
            <a:bodyPr/>
            <a:lstStyle/>
            <a:p>
              <a:endParaRPr lang="fr-FR"/>
            </a:p>
          </p:txBody>
        </p:sp>
        <p:sp>
          <p:nvSpPr>
            <p:cNvPr id="292" name="Freeform 94"/>
            <p:cNvSpPr>
              <a:spLocks/>
            </p:cNvSpPr>
            <p:nvPr/>
          </p:nvSpPr>
          <p:spPr bwMode="auto">
            <a:xfrm>
              <a:off x="1431" y="2139"/>
              <a:ext cx="43" cy="11"/>
            </a:xfrm>
            <a:custGeom>
              <a:avLst/>
              <a:gdLst/>
              <a:ahLst/>
              <a:cxnLst>
                <a:cxn ang="0">
                  <a:pos x="0" y="5"/>
                </a:cxn>
                <a:cxn ang="0">
                  <a:pos x="19" y="0"/>
                </a:cxn>
              </a:cxnLst>
              <a:rect l="0" t="0" r="r" b="b"/>
              <a:pathLst>
                <a:path w="19" h="5">
                  <a:moveTo>
                    <a:pt x="0" y="5"/>
                  </a:moveTo>
                  <a:cubicBezTo>
                    <a:pt x="6" y="2"/>
                    <a:pt x="13" y="0"/>
                    <a:pt x="19" y="0"/>
                  </a:cubicBezTo>
                </a:path>
              </a:pathLst>
            </a:custGeom>
            <a:noFill/>
            <a:ln w="7938" cap="rnd">
              <a:solidFill>
                <a:srgbClr val="333333"/>
              </a:solidFill>
              <a:prstDash val="solid"/>
              <a:round/>
              <a:headEnd/>
              <a:tailEnd/>
            </a:ln>
          </p:spPr>
          <p:txBody>
            <a:bodyPr/>
            <a:lstStyle/>
            <a:p>
              <a:endParaRPr lang="fr-FR"/>
            </a:p>
          </p:txBody>
        </p:sp>
        <p:sp>
          <p:nvSpPr>
            <p:cNvPr id="293" name="Freeform 95"/>
            <p:cNvSpPr>
              <a:spLocks/>
            </p:cNvSpPr>
            <p:nvPr/>
          </p:nvSpPr>
          <p:spPr bwMode="auto">
            <a:xfrm>
              <a:off x="1339" y="1763"/>
              <a:ext cx="85" cy="16"/>
            </a:xfrm>
            <a:custGeom>
              <a:avLst/>
              <a:gdLst/>
              <a:ahLst/>
              <a:cxnLst>
                <a:cxn ang="0">
                  <a:pos x="0" y="7"/>
                </a:cxn>
                <a:cxn ang="0">
                  <a:pos x="38" y="3"/>
                </a:cxn>
              </a:cxnLst>
              <a:rect l="0" t="0" r="r" b="b"/>
              <a:pathLst>
                <a:path w="38" h="7">
                  <a:moveTo>
                    <a:pt x="0" y="7"/>
                  </a:moveTo>
                  <a:cubicBezTo>
                    <a:pt x="15" y="0"/>
                    <a:pt x="22" y="3"/>
                    <a:pt x="38" y="3"/>
                  </a:cubicBezTo>
                </a:path>
              </a:pathLst>
            </a:custGeom>
            <a:noFill/>
            <a:ln w="7938" cap="rnd">
              <a:solidFill>
                <a:srgbClr val="333333"/>
              </a:solidFill>
              <a:prstDash val="solid"/>
              <a:round/>
              <a:headEnd/>
              <a:tailEnd/>
            </a:ln>
          </p:spPr>
          <p:txBody>
            <a:bodyPr/>
            <a:lstStyle/>
            <a:p>
              <a:endParaRPr lang="fr-FR"/>
            </a:p>
          </p:txBody>
        </p:sp>
        <p:sp>
          <p:nvSpPr>
            <p:cNvPr id="294" name="Freeform 96"/>
            <p:cNvSpPr>
              <a:spLocks/>
            </p:cNvSpPr>
            <p:nvPr/>
          </p:nvSpPr>
          <p:spPr bwMode="auto">
            <a:xfrm>
              <a:off x="1487" y="1793"/>
              <a:ext cx="32" cy="96"/>
            </a:xfrm>
            <a:custGeom>
              <a:avLst/>
              <a:gdLst/>
              <a:ahLst/>
              <a:cxnLst>
                <a:cxn ang="0">
                  <a:pos x="0" y="0"/>
                </a:cxn>
                <a:cxn ang="0">
                  <a:pos x="6" y="43"/>
                </a:cxn>
              </a:cxnLst>
              <a:rect l="0" t="0" r="r" b="b"/>
              <a:pathLst>
                <a:path w="14" h="43">
                  <a:moveTo>
                    <a:pt x="0" y="0"/>
                  </a:moveTo>
                  <a:cubicBezTo>
                    <a:pt x="14" y="8"/>
                    <a:pt x="11" y="27"/>
                    <a:pt x="6" y="43"/>
                  </a:cubicBezTo>
                </a:path>
              </a:pathLst>
            </a:custGeom>
            <a:noFill/>
            <a:ln w="7938" cap="rnd">
              <a:solidFill>
                <a:srgbClr val="333333"/>
              </a:solidFill>
              <a:prstDash val="solid"/>
              <a:round/>
              <a:headEnd/>
              <a:tailEnd/>
            </a:ln>
          </p:spPr>
          <p:txBody>
            <a:bodyPr/>
            <a:lstStyle/>
            <a:p>
              <a:endParaRPr lang="fr-FR"/>
            </a:p>
          </p:txBody>
        </p:sp>
        <p:sp>
          <p:nvSpPr>
            <p:cNvPr id="295" name="Freeform 97"/>
            <p:cNvSpPr>
              <a:spLocks/>
            </p:cNvSpPr>
            <p:nvPr/>
          </p:nvSpPr>
          <p:spPr bwMode="auto">
            <a:xfrm>
              <a:off x="1514" y="1815"/>
              <a:ext cx="27" cy="7"/>
            </a:xfrm>
            <a:custGeom>
              <a:avLst/>
              <a:gdLst/>
              <a:ahLst/>
              <a:cxnLst>
                <a:cxn ang="0">
                  <a:pos x="0" y="3"/>
                </a:cxn>
                <a:cxn ang="0">
                  <a:pos x="12" y="0"/>
                </a:cxn>
              </a:cxnLst>
              <a:rect l="0" t="0" r="r" b="b"/>
              <a:pathLst>
                <a:path w="12" h="3">
                  <a:moveTo>
                    <a:pt x="0" y="3"/>
                  </a:moveTo>
                  <a:cubicBezTo>
                    <a:pt x="4" y="1"/>
                    <a:pt x="8" y="0"/>
                    <a:pt x="12" y="0"/>
                  </a:cubicBezTo>
                </a:path>
              </a:pathLst>
            </a:custGeom>
            <a:noFill/>
            <a:ln w="7938" cap="rnd">
              <a:solidFill>
                <a:srgbClr val="333333"/>
              </a:solidFill>
              <a:prstDash val="solid"/>
              <a:round/>
              <a:headEnd/>
              <a:tailEnd/>
            </a:ln>
          </p:spPr>
          <p:txBody>
            <a:bodyPr/>
            <a:lstStyle/>
            <a:p>
              <a:endParaRPr lang="fr-FR"/>
            </a:p>
          </p:txBody>
        </p:sp>
        <p:sp>
          <p:nvSpPr>
            <p:cNvPr id="296" name="Freeform 98"/>
            <p:cNvSpPr>
              <a:spLocks/>
            </p:cNvSpPr>
            <p:nvPr/>
          </p:nvSpPr>
          <p:spPr bwMode="auto">
            <a:xfrm>
              <a:off x="1339" y="1923"/>
              <a:ext cx="58" cy="59"/>
            </a:xfrm>
            <a:custGeom>
              <a:avLst/>
              <a:gdLst/>
              <a:ahLst/>
              <a:cxnLst>
                <a:cxn ang="0">
                  <a:pos x="0" y="0"/>
                </a:cxn>
                <a:cxn ang="0">
                  <a:pos x="26" y="26"/>
                </a:cxn>
              </a:cxnLst>
              <a:rect l="0" t="0" r="r" b="b"/>
              <a:pathLst>
                <a:path w="26" h="26">
                  <a:moveTo>
                    <a:pt x="0" y="0"/>
                  </a:moveTo>
                  <a:cubicBezTo>
                    <a:pt x="4" y="17"/>
                    <a:pt x="11" y="22"/>
                    <a:pt x="26" y="26"/>
                  </a:cubicBezTo>
                </a:path>
              </a:pathLst>
            </a:custGeom>
            <a:noFill/>
            <a:ln w="7938" cap="rnd">
              <a:solidFill>
                <a:srgbClr val="333333"/>
              </a:solidFill>
              <a:prstDash val="solid"/>
              <a:round/>
              <a:headEnd/>
              <a:tailEnd/>
            </a:ln>
          </p:spPr>
          <p:txBody>
            <a:bodyPr/>
            <a:lstStyle/>
            <a:p>
              <a:endParaRPr lang="fr-FR"/>
            </a:p>
          </p:txBody>
        </p:sp>
        <p:sp>
          <p:nvSpPr>
            <p:cNvPr id="297" name="Freeform 99"/>
            <p:cNvSpPr>
              <a:spLocks/>
            </p:cNvSpPr>
            <p:nvPr/>
          </p:nvSpPr>
          <p:spPr bwMode="auto">
            <a:xfrm>
              <a:off x="1321" y="1966"/>
              <a:ext cx="36" cy="25"/>
            </a:xfrm>
            <a:custGeom>
              <a:avLst/>
              <a:gdLst/>
              <a:ahLst/>
              <a:cxnLst>
                <a:cxn ang="0">
                  <a:pos x="16" y="0"/>
                </a:cxn>
                <a:cxn ang="0">
                  <a:pos x="0" y="11"/>
                </a:cxn>
              </a:cxnLst>
              <a:rect l="0" t="0" r="r" b="b"/>
              <a:pathLst>
                <a:path w="16" h="11">
                  <a:moveTo>
                    <a:pt x="16" y="0"/>
                  </a:moveTo>
                  <a:cubicBezTo>
                    <a:pt x="9" y="1"/>
                    <a:pt x="3" y="5"/>
                    <a:pt x="0" y="11"/>
                  </a:cubicBezTo>
                </a:path>
              </a:pathLst>
            </a:custGeom>
            <a:noFill/>
            <a:ln w="7938" cap="rnd">
              <a:solidFill>
                <a:srgbClr val="333333"/>
              </a:solidFill>
              <a:prstDash val="solid"/>
              <a:round/>
              <a:headEnd/>
              <a:tailEnd/>
            </a:ln>
          </p:spPr>
          <p:txBody>
            <a:bodyPr/>
            <a:lstStyle/>
            <a:p>
              <a:endParaRPr lang="fr-FR"/>
            </a:p>
          </p:txBody>
        </p:sp>
        <p:sp>
          <p:nvSpPr>
            <p:cNvPr id="298" name="Freeform 100"/>
            <p:cNvSpPr>
              <a:spLocks/>
            </p:cNvSpPr>
            <p:nvPr/>
          </p:nvSpPr>
          <p:spPr bwMode="auto">
            <a:xfrm>
              <a:off x="1276" y="2231"/>
              <a:ext cx="20" cy="50"/>
            </a:xfrm>
            <a:custGeom>
              <a:avLst/>
              <a:gdLst/>
              <a:ahLst/>
              <a:cxnLst>
                <a:cxn ang="0">
                  <a:pos x="6" y="0"/>
                </a:cxn>
                <a:cxn ang="0">
                  <a:pos x="0" y="22"/>
                </a:cxn>
              </a:cxnLst>
              <a:rect l="0" t="0" r="r" b="b"/>
              <a:pathLst>
                <a:path w="9" h="22">
                  <a:moveTo>
                    <a:pt x="6" y="0"/>
                  </a:moveTo>
                  <a:cubicBezTo>
                    <a:pt x="9" y="8"/>
                    <a:pt x="5" y="16"/>
                    <a:pt x="0" y="22"/>
                  </a:cubicBezTo>
                </a:path>
              </a:pathLst>
            </a:custGeom>
            <a:noFill/>
            <a:ln w="7938" cap="rnd">
              <a:solidFill>
                <a:srgbClr val="333333"/>
              </a:solidFill>
              <a:prstDash val="solid"/>
              <a:round/>
              <a:headEnd/>
              <a:tailEnd/>
            </a:ln>
          </p:spPr>
          <p:txBody>
            <a:bodyPr/>
            <a:lstStyle/>
            <a:p>
              <a:endParaRPr lang="fr-FR"/>
            </a:p>
          </p:txBody>
        </p:sp>
        <p:sp>
          <p:nvSpPr>
            <p:cNvPr id="299" name="Freeform 101"/>
            <p:cNvSpPr>
              <a:spLocks/>
            </p:cNvSpPr>
            <p:nvPr/>
          </p:nvSpPr>
          <p:spPr bwMode="auto">
            <a:xfrm>
              <a:off x="1402" y="2330"/>
              <a:ext cx="114" cy="50"/>
            </a:xfrm>
            <a:custGeom>
              <a:avLst/>
              <a:gdLst/>
              <a:ahLst/>
              <a:cxnLst>
                <a:cxn ang="0">
                  <a:pos x="0" y="15"/>
                </a:cxn>
                <a:cxn ang="0">
                  <a:pos x="33" y="20"/>
                </a:cxn>
                <a:cxn ang="0">
                  <a:pos x="51" y="0"/>
                </a:cxn>
              </a:cxnLst>
              <a:rect l="0" t="0" r="r" b="b"/>
              <a:pathLst>
                <a:path w="51" h="22">
                  <a:moveTo>
                    <a:pt x="0" y="15"/>
                  </a:moveTo>
                  <a:cubicBezTo>
                    <a:pt x="10" y="15"/>
                    <a:pt x="24" y="22"/>
                    <a:pt x="33" y="20"/>
                  </a:cubicBezTo>
                  <a:cubicBezTo>
                    <a:pt x="42" y="17"/>
                    <a:pt x="47" y="8"/>
                    <a:pt x="51" y="0"/>
                  </a:cubicBezTo>
                </a:path>
              </a:pathLst>
            </a:custGeom>
            <a:noFill/>
            <a:ln w="7938" cap="rnd">
              <a:solidFill>
                <a:srgbClr val="333333"/>
              </a:solidFill>
              <a:prstDash val="solid"/>
              <a:round/>
              <a:headEnd/>
              <a:tailEnd/>
            </a:ln>
          </p:spPr>
          <p:txBody>
            <a:bodyPr/>
            <a:lstStyle/>
            <a:p>
              <a:endParaRPr lang="fr-FR"/>
            </a:p>
          </p:txBody>
        </p:sp>
        <p:sp>
          <p:nvSpPr>
            <p:cNvPr id="300" name="Freeform 102"/>
            <p:cNvSpPr>
              <a:spLocks/>
            </p:cNvSpPr>
            <p:nvPr/>
          </p:nvSpPr>
          <p:spPr bwMode="auto">
            <a:xfrm>
              <a:off x="1474" y="2375"/>
              <a:ext cx="6" cy="45"/>
            </a:xfrm>
            <a:custGeom>
              <a:avLst/>
              <a:gdLst/>
              <a:ahLst/>
              <a:cxnLst>
                <a:cxn ang="0">
                  <a:pos x="0" y="0"/>
                </a:cxn>
                <a:cxn ang="0">
                  <a:pos x="0" y="20"/>
                </a:cxn>
              </a:cxnLst>
              <a:rect l="0" t="0" r="r" b="b"/>
              <a:pathLst>
                <a:path w="3" h="20">
                  <a:moveTo>
                    <a:pt x="0" y="0"/>
                  </a:moveTo>
                  <a:cubicBezTo>
                    <a:pt x="3" y="5"/>
                    <a:pt x="2" y="13"/>
                    <a:pt x="0" y="20"/>
                  </a:cubicBezTo>
                </a:path>
              </a:pathLst>
            </a:custGeom>
            <a:noFill/>
            <a:ln w="7938" cap="rnd">
              <a:solidFill>
                <a:srgbClr val="333333"/>
              </a:solidFill>
              <a:prstDash val="solid"/>
              <a:round/>
              <a:headEnd/>
              <a:tailEnd/>
            </a:ln>
          </p:spPr>
          <p:txBody>
            <a:bodyPr/>
            <a:lstStyle/>
            <a:p>
              <a:endParaRPr lang="fr-FR"/>
            </a:p>
          </p:txBody>
        </p:sp>
        <p:sp>
          <p:nvSpPr>
            <p:cNvPr id="301" name="Freeform 103"/>
            <p:cNvSpPr>
              <a:spLocks/>
            </p:cNvSpPr>
            <p:nvPr/>
          </p:nvSpPr>
          <p:spPr bwMode="auto">
            <a:xfrm>
              <a:off x="1523" y="2681"/>
              <a:ext cx="61" cy="88"/>
            </a:xfrm>
            <a:custGeom>
              <a:avLst/>
              <a:gdLst/>
              <a:ahLst/>
              <a:cxnLst>
                <a:cxn ang="0">
                  <a:pos x="27" y="0"/>
                </a:cxn>
                <a:cxn ang="0">
                  <a:pos x="0" y="39"/>
                </a:cxn>
              </a:cxnLst>
              <a:rect l="0" t="0" r="r" b="b"/>
              <a:pathLst>
                <a:path w="27" h="39">
                  <a:moveTo>
                    <a:pt x="27" y="0"/>
                  </a:moveTo>
                  <a:cubicBezTo>
                    <a:pt x="20" y="11"/>
                    <a:pt x="16" y="36"/>
                    <a:pt x="0" y="39"/>
                  </a:cubicBezTo>
                </a:path>
              </a:pathLst>
            </a:custGeom>
            <a:noFill/>
            <a:ln w="7938" cap="rnd">
              <a:solidFill>
                <a:srgbClr val="333333"/>
              </a:solidFill>
              <a:prstDash val="solid"/>
              <a:round/>
              <a:headEnd/>
              <a:tailEnd/>
            </a:ln>
          </p:spPr>
          <p:txBody>
            <a:bodyPr/>
            <a:lstStyle/>
            <a:p>
              <a:endParaRPr lang="fr-FR"/>
            </a:p>
          </p:txBody>
        </p:sp>
        <p:sp>
          <p:nvSpPr>
            <p:cNvPr id="302" name="Freeform 104"/>
            <p:cNvSpPr>
              <a:spLocks/>
            </p:cNvSpPr>
            <p:nvPr/>
          </p:nvSpPr>
          <p:spPr bwMode="auto">
            <a:xfrm>
              <a:off x="1285" y="2492"/>
              <a:ext cx="38" cy="90"/>
            </a:xfrm>
            <a:custGeom>
              <a:avLst/>
              <a:gdLst/>
              <a:ahLst/>
              <a:cxnLst>
                <a:cxn ang="0">
                  <a:pos x="0" y="0"/>
                </a:cxn>
                <a:cxn ang="0">
                  <a:pos x="17" y="40"/>
                </a:cxn>
              </a:cxnLst>
              <a:rect l="0" t="0" r="r" b="b"/>
              <a:pathLst>
                <a:path w="17" h="40">
                  <a:moveTo>
                    <a:pt x="0" y="0"/>
                  </a:moveTo>
                  <a:cubicBezTo>
                    <a:pt x="0" y="16"/>
                    <a:pt x="6" y="28"/>
                    <a:pt x="17" y="40"/>
                  </a:cubicBezTo>
                </a:path>
              </a:pathLst>
            </a:custGeom>
            <a:noFill/>
            <a:ln w="7938" cap="rnd">
              <a:solidFill>
                <a:srgbClr val="333333"/>
              </a:solidFill>
              <a:prstDash val="solid"/>
              <a:round/>
              <a:headEnd/>
              <a:tailEnd/>
            </a:ln>
          </p:spPr>
          <p:txBody>
            <a:bodyPr/>
            <a:lstStyle/>
            <a:p>
              <a:endParaRPr lang="fr-FR"/>
            </a:p>
          </p:txBody>
        </p:sp>
        <p:sp>
          <p:nvSpPr>
            <p:cNvPr id="303" name="Freeform 105"/>
            <p:cNvSpPr>
              <a:spLocks/>
            </p:cNvSpPr>
            <p:nvPr/>
          </p:nvSpPr>
          <p:spPr bwMode="auto">
            <a:xfrm>
              <a:off x="1449" y="2542"/>
              <a:ext cx="52" cy="63"/>
            </a:xfrm>
            <a:custGeom>
              <a:avLst/>
              <a:gdLst/>
              <a:ahLst/>
              <a:cxnLst>
                <a:cxn ang="0">
                  <a:pos x="0" y="0"/>
                </a:cxn>
                <a:cxn ang="0">
                  <a:pos x="23" y="28"/>
                </a:cxn>
              </a:cxnLst>
              <a:rect l="0" t="0" r="r" b="b"/>
              <a:pathLst>
                <a:path w="23" h="28">
                  <a:moveTo>
                    <a:pt x="0" y="0"/>
                  </a:moveTo>
                  <a:cubicBezTo>
                    <a:pt x="5" y="13"/>
                    <a:pt x="9" y="20"/>
                    <a:pt x="23" y="28"/>
                  </a:cubicBezTo>
                </a:path>
              </a:pathLst>
            </a:custGeom>
            <a:noFill/>
            <a:ln w="7938" cap="rnd">
              <a:solidFill>
                <a:srgbClr val="333333"/>
              </a:solidFill>
              <a:prstDash val="solid"/>
              <a:round/>
              <a:headEnd/>
              <a:tailEnd/>
            </a:ln>
          </p:spPr>
          <p:txBody>
            <a:bodyPr/>
            <a:lstStyle/>
            <a:p>
              <a:endParaRPr lang="fr-FR"/>
            </a:p>
          </p:txBody>
        </p:sp>
        <p:sp>
          <p:nvSpPr>
            <p:cNvPr id="304" name="Freeform 106"/>
            <p:cNvSpPr>
              <a:spLocks/>
            </p:cNvSpPr>
            <p:nvPr/>
          </p:nvSpPr>
          <p:spPr bwMode="auto">
            <a:xfrm>
              <a:off x="1408" y="2580"/>
              <a:ext cx="61" cy="45"/>
            </a:xfrm>
            <a:custGeom>
              <a:avLst/>
              <a:gdLst/>
              <a:ahLst/>
              <a:cxnLst>
                <a:cxn ang="0">
                  <a:pos x="27" y="0"/>
                </a:cxn>
                <a:cxn ang="0">
                  <a:pos x="0" y="20"/>
                </a:cxn>
              </a:cxnLst>
              <a:rect l="0" t="0" r="r" b="b"/>
              <a:pathLst>
                <a:path w="27" h="20">
                  <a:moveTo>
                    <a:pt x="27" y="0"/>
                  </a:moveTo>
                  <a:cubicBezTo>
                    <a:pt x="16" y="7"/>
                    <a:pt x="6" y="9"/>
                    <a:pt x="0" y="20"/>
                  </a:cubicBezTo>
                </a:path>
              </a:pathLst>
            </a:custGeom>
            <a:noFill/>
            <a:ln w="7938" cap="rnd">
              <a:solidFill>
                <a:srgbClr val="333333"/>
              </a:solidFill>
              <a:prstDash val="solid"/>
              <a:round/>
              <a:headEnd/>
              <a:tailEnd/>
            </a:ln>
          </p:spPr>
          <p:txBody>
            <a:bodyPr/>
            <a:lstStyle/>
            <a:p>
              <a:endParaRPr lang="fr-FR"/>
            </a:p>
          </p:txBody>
        </p:sp>
        <p:sp>
          <p:nvSpPr>
            <p:cNvPr id="305" name="Freeform 107"/>
            <p:cNvSpPr>
              <a:spLocks/>
            </p:cNvSpPr>
            <p:nvPr/>
          </p:nvSpPr>
          <p:spPr bwMode="auto">
            <a:xfrm>
              <a:off x="1879" y="2020"/>
              <a:ext cx="63" cy="27"/>
            </a:xfrm>
            <a:custGeom>
              <a:avLst/>
              <a:gdLst/>
              <a:ahLst/>
              <a:cxnLst>
                <a:cxn ang="0">
                  <a:pos x="0" y="0"/>
                </a:cxn>
                <a:cxn ang="0">
                  <a:pos x="28" y="10"/>
                </a:cxn>
              </a:cxnLst>
              <a:rect l="0" t="0" r="r" b="b"/>
              <a:pathLst>
                <a:path w="28" h="12">
                  <a:moveTo>
                    <a:pt x="0" y="0"/>
                  </a:moveTo>
                  <a:cubicBezTo>
                    <a:pt x="8" y="12"/>
                    <a:pt x="19" y="10"/>
                    <a:pt x="28" y="10"/>
                  </a:cubicBezTo>
                </a:path>
              </a:pathLst>
            </a:custGeom>
            <a:noFill/>
            <a:ln w="7938" cap="rnd">
              <a:solidFill>
                <a:srgbClr val="333333"/>
              </a:solidFill>
              <a:prstDash val="solid"/>
              <a:round/>
              <a:headEnd/>
              <a:tailEnd/>
            </a:ln>
          </p:spPr>
          <p:txBody>
            <a:bodyPr/>
            <a:lstStyle/>
            <a:p>
              <a:endParaRPr lang="fr-FR"/>
            </a:p>
          </p:txBody>
        </p:sp>
        <p:sp>
          <p:nvSpPr>
            <p:cNvPr id="306" name="Freeform 108"/>
            <p:cNvSpPr>
              <a:spLocks/>
            </p:cNvSpPr>
            <p:nvPr/>
          </p:nvSpPr>
          <p:spPr bwMode="auto">
            <a:xfrm>
              <a:off x="1370" y="1961"/>
              <a:ext cx="25" cy="23"/>
            </a:xfrm>
            <a:custGeom>
              <a:avLst/>
              <a:gdLst/>
              <a:ahLst/>
              <a:cxnLst>
                <a:cxn ang="0">
                  <a:pos x="10" y="10"/>
                </a:cxn>
                <a:cxn ang="0">
                  <a:pos x="11" y="5"/>
                </a:cxn>
                <a:cxn ang="0">
                  <a:pos x="3" y="10"/>
                </a:cxn>
                <a:cxn ang="0">
                  <a:pos x="4" y="0"/>
                </a:cxn>
              </a:cxnLst>
              <a:rect l="0" t="0" r="r" b="b"/>
              <a:pathLst>
                <a:path w="11" h="10">
                  <a:moveTo>
                    <a:pt x="10" y="10"/>
                  </a:moveTo>
                  <a:cubicBezTo>
                    <a:pt x="11" y="8"/>
                    <a:pt x="11" y="7"/>
                    <a:pt x="11" y="5"/>
                  </a:cubicBezTo>
                  <a:cubicBezTo>
                    <a:pt x="7" y="4"/>
                    <a:pt x="6" y="9"/>
                    <a:pt x="3" y="10"/>
                  </a:cubicBezTo>
                  <a:cubicBezTo>
                    <a:pt x="0" y="7"/>
                    <a:pt x="2" y="3"/>
                    <a:pt x="4" y="0"/>
                  </a:cubicBezTo>
                </a:path>
              </a:pathLst>
            </a:custGeom>
            <a:noFill/>
            <a:ln w="11113" cap="rnd">
              <a:solidFill>
                <a:srgbClr val="FBB9AF"/>
              </a:solidFill>
              <a:prstDash val="solid"/>
              <a:round/>
              <a:headEnd/>
              <a:tailEnd/>
            </a:ln>
          </p:spPr>
          <p:txBody>
            <a:bodyPr/>
            <a:lstStyle/>
            <a:p>
              <a:endParaRPr lang="fr-FR"/>
            </a:p>
          </p:txBody>
        </p:sp>
        <p:sp>
          <p:nvSpPr>
            <p:cNvPr id="307" name="Freeform 109"/>
            <p:cNvSpPr>
              <a:spLocks/>
            </p:cNvSpPr>
            <p:nvPr/>
          </p:nvSpPr>
          <p:spPr bwMode="auto">
            <a:xfrm>
              <a:off x="1314" y="1968"/>
              <a:ext cx="20" cy="23"/>
            </a:xfrm>
            <a:custGeom>
              <a:avLst/>
              <a:gdLst/>
              <a:ahLst/>
              <a:cxnLst>
                <a:cxn ang="0">
                  <a:pos x="6" y="9"/>
                </a:cxn>
                <a:cxn ang="0">
                  <a:pos x="9" y="5"/>
                </a:cxn>
              </a:cxnLst>
              <a:rect l="0" t="0" r="r" b="b"/>
              <a:pathLst>
                <a:path w="9" h="10">
                  <a:moveTo>
                    <a:pt x="6" y="9"/>
                  </a:moveTo>
                  <a:cubicBezTo>
                    <a:pt x="0" y="10"/>
                    <a:pt x="0" y="0"/>
                    <a:pt x="9" y="5"/>
                  </a:cubicBezTo>
                </a:path>
              </a:pathLst>
            </a:custGeom>
            <a:noFill/>
            <a:ln w="11113" cap="rnd">
              <a:solidFill>
                <a:srgbClr val="FBB9AF"/>
              </a:solidFill>
              <a:prstDash val="solid"/>
              <a:round/>
              <a:headEnd/>
              <a:tailEnd/>
            </a:ln>
          </p:spPr>
          <p:txBody>
            <a:bodyPr/>
            <a:lstStyle/>
            <a:p>
              <a:endParaRPr lang="fr-FR"/>
            </a:p>
          </p:txBody>
        </p:sp>
        <p:sp>
          <p:nvSpPr>
            <p:cNvPr id="308" name="Freeform 110"/>
            <p:cNvSpPr>
              <a:spLocks/>
            </p:cNvSpPr>
            <p:nvPr/>
          </p:nvSpPr>
          <p:spPr bwMode="auto">
            <a:xfrm>
              <a:off x="1330" y="1925"/>
              <a:ext cx="29" cy="21"/>
            </a:xfrm>
            <a:custGeom>
              <a:avLst/>
              <a:gdLst/>
              <a:ahLst/>
              <a:cxnLst>
                <a:cxn ang="0">
                  <a:pos x="7" y="0"/>
                </a:cxn>
                <a:cxn ang="0">
                  <a:pos x="0" y="5"/>
                </a:cxn>
                <a:cxn ang="0">
                  <a:pos x="13" y="4"/>
                </a:cxn>
              </a:cxnLst>
              <a:rect l="0" t="0" r="r" b="b"/>
              <a:pathLst>
                <a:path w="13" h="9">
                  <a:moveTo>
                    <a:pt x="7" y="0"/>
                  </a:moveTo>
                  <a:cubicBezTo>
                    <a:pt x="5" y="0"/>
                    <a:pt x="0" y="1"/>
                    <a:pt x="0" y="5"/>
                  </a:cubicBezTo>
                  <a:cubicBezTo>
                    <a:pt x="1" y="9"/>
                    <a:pt x="11" y="5"/>
                    <a:pt x="13" y="4"/>
                  </a:cubicBezTo>
                </a:path>
              </a:pathLst>
            </a:custGeom>
            <a:noFill/>
            <a:ln w="11113" cap="rnd">
              <a:solidFill>
                <a:srgbClr val="FBB9AF"/>
              </a:solidFill>
              <a:prstDash val="solid"/>
              <a:round/>
              <a:headEnd/>
              <a:tailEnd/>
            </a:ln>
          </p:spPr>
          <p:txBody>
            <a:bodyPr/>
            <a:lstStyle/>
            <a:p>
              <a:endParaRPr lang="fr-FR"/>
            </a:p>
          </p:txBody>
        </p:sp>
        <p:sp>
          <p:nvSpPr>
            <p:cNvPr id="309" name="Freeform 111"/>
            <p:cNvSpPr>
              <a:spLocks/>
            </p:cNvSpPr>
            <p:nvPr/>
          </p:nvSpPr>
          <p:spPr bwMode="auto">
            <a:xfrm>
              <a:off x="1494" y="1869"/>
              <a:ext cx="22" cy="14"/>
            </a:xfrm>
            <a:custGeom>
              <a:avLst/>
              <a:gdLst/>
              <a:ahLst/>
              <a:cxnLst>
                <a:cxn ang="0">
                  <a:pos x="9" y="6"/>
                </a:cxn>
                <a:cxn ang="0">
                  <a:pos x="0" y="3"/>
                </a:cxn>
                <a:cxn ang="0">
                  <a:pos x="10" y="1"/>
                </a:cxn>
              </a:cxnLst>
              <a:rect l="0" t="0" r="r" b="b"/>
              <a:pathLst>
                <a:path w="10" h="6">
                  <a:moveTo>
                    <a:pt x="9" y="6"/>
                  </a:moveTo>
                  <a:cubicBezTo>
                    <a:pt x="5" y="6"/>
                    <a:pt x="1" y="5"/>
                    <a:pt x="0" y="3"/>
                  </a:cubicBezTo>
                  <a:cubicBezTo>
                    <a:pt x="3" y="0"/>
                    <a:pt x="6" y="2"/>
                    <a:pt x="10" y="1"/>
                  </a:cubicBezTo>
                </a:path>
              </a:pathLst>
            </a:custGeom>
            <a:noFill/>
            <a:ln w="11113" cap="rnd">
              <a:solidFill>
                <a:srgbClr val="FBB9AF"/>
              </a:solidFill>
              <a:prstDash val="solid"/>
              <a:round/>
              <a:headEnd/>
              <a:tailEnd/>
            </a:ln>
          </p:spPr>
          <p:txBody>
            <a:bodyPr/>
            <a:lstStyle/>
            <a:p>
              <a:endParaRPr lang="fr-FR"/>
            </a:p>
          </p:txBody>
        </p:sp>
        <p:sp>
          <p:nvSpPr>
            <p:cNvPr id="310" name="Freeform 112"/>
            <p:cNvSpPr>
              <a:spLocks/>
            </p:cNvSpPr>
            <p:nvPr/>
          </p:nvSpPr>
          <p:spPr bwMode="auto">
            <a:xfrm>
              <a:off x="1534" y="1811"/>
              <a:ext cx="3" cy="9"/>
            </a:xfrm>
            <a:custGeom>
              <a:avLst/>
              <a:gdLst/>
              <a:ahLst/>
              <a:cxnLst>
                <a:cxn ang="0">
                  <a:pos x="1" y="0"/>
                </a:cxn>
                <a:cxn ang="0">
                  <a:pos x="1" y="4"/>
                </a:cxn>
              </a:cxnLst>
              <a:rect l="0" t="0" r="r" b="b"/>
              <a:pathLst>
                <a:path w="1" h="4">
                  <a:moveTo>
                    <a:pt x="1" y="0"/>
                  </a:moveTo>
                  <a:cubicBezTo>
                    <a:pt x="0" y="2"/>
                    <a:pt x="0" y="3"/>
                    <a:pt x="1" y="4"/>
                  </a:cubicBezTo>
                </a:path>
              </a:pathLst>
            </a:custGeom>
            <a:noFill/>
            <a:ln w="11113" cap="rnd">
              <a:solidFill>
                <a:srgbClr val="FBB9AF"/>
              </a:solidFill>
              <a:prstDash val="solid"/>
              <a:round/>
              <a:headEnd/>
              <a:tailEnd/>
            </a:ln>
          </p:spPr>
          <p:txBody>
            <a:bodyPr/>
            <a:lstStyle/>
            <a:p>
              <a:endParaRPr lang="fr-FR"/>
            </a:p>
          </p:txBody>
        </p:sp>
        <p:sp>
          <p:nvSpPr>
            <p:cNvPr id="311" name="Freeform 113"/>
            <p:cNvSpPr>
              <a:spLocks/>
            </p:cNvSpPr>
            <p:nvPr/>
          </p:nvSpPr>
          <p:spPr bwMode="auto">
            <a:xfrm>
              <a:off x="1485" y="1797"/>
              <a:ext cx="18" cy="16"/>
            </a:xfrm>
            <a:custGeom>
              <a:avLst/>
              <a:gdLst/>
              <a:ahLst/>
              <a:cxnLst>
                <a:cxn ang="0">
                  <a:pos x="5" y="0"/>
                </a:cxn>
                <a:cxn ang="0">
                  <a:pos x="8" y="4"/>
                </a:cxn>
              </a:cxnLst>
              <a:rect l="0" t="0" r="r" b="b"/>
              <a:pathLst>
                <a:path w="8" h="7">
                  <a:moveTo>
                    <a:pt x="5" y="0"/>
                  </a:moveTo>
                  <a:cubicBezTo>
                    <a:pt x="0" y="0"/>
                    <a:pt x="2" y="7"/>
                    <a:pt x="8" y="4"/>
                  </a:cubicBezTo>
                </a:path>
              </a:pathLst>
            </a:custGeom>
            <a:noFill/>
            <a:ln w="11113" cap="rnd">
              <a:solidFill>
                <a:srgbClr val="FBB9AF"/>
              </a:solidFill>
              <a:prstDash val="solid"/>
              <a:round/>
              <a:headEnd/>
              <a:tailEnd/>
            </a:ln>
          </p:spPr>
          <p:txBody>
            <a:bodyPr/>
            <a:lstStyle/>
            <a:p>
              <a:endParaRPr lang="fr-FR"/>
            </a:p>
          </p:txBody>
        </p:sp>
        <p:sp>
          <p:nvSpPr>
            <p:cNvPr id="312" name="Freeform 114"/>
            <p:cNvSpPr>
              <a:spLocks/>
            </p:cNvSpPr>
            <p:nvPr/>
          </p:nvSpPr>
          <p:spPr bwMode="auto">
            <a:xfrm>
              <a:off x="1390" y="1754"/>
              <a:ext cx="30" cy="27"/>
            </a:xfrm>
            <a:custGeom>
              <a:avLst/>
              <a:gdLst/>
              <a:ahLst/>
              <a:cxnLst>
                <a:cxn ang="0">
                  <a:pos x="13" y="9"/>
                </a:cxn>
                <a:cxn ang="0">
                  <a:pos x="9" y="3"/>
                </a:cxn>
                <a:cxn ang="0">
                  <a:pos x="6" y="12"/>
                </a:cxn>
                <a:cxn ang="0">
                  <a:pos x="0" y="0"/>
                </a:cxn>
              </a:cxnLst>
              <a:rect l="0" t="0" r="r" b="b"/>
              <a:pathLst>
                <a:path w="13" h="12">
                  <a:moveTo>
                    <a:pt x="13" y="9"/>
                  </a:moveTo>
                  <a:cubicBezTo>
                    <a:pt x="13" y="7"/>
                    <a:pt x="11" y="3"/>
                    <a:pt x="9" y="3"/>
                  </a:cubicBezTo>
                  <a:cubicBezTo>
                    <a:pt x="6" y="4"/>
                    <a:pt x="6" y="10"/>
                    <a:pt x="6" y="12"/>
                  </a:cubicBezTo>
                  <a:cubicBezTo>
                    <a:pt x="3" y="9"/>
                    <a:pt x="4" y="2"/>
                    <a:pt x="0" y="0"/>
                  </a:cubicBezTo>
                </a:path>
              </a:pathLst>
            </a:custGeom>
            <a:noFill/>
            <a:ln w="11113" cap="rnd">
              <a:solidFill>
                <a:srgbClr val="FBB9AF"/>
              </a:solidFill>
              <a:prstDash val="solid"/>
              <a:round/>
              <a:headEnd/>
              <a:tailEnd/>
            </a:ln>
          </p:spPr>
          <p:txBody>
            <a:bodyPr/>
            <a:lstStyle/>
            <a:p>
              <a:endParaRPr lang="fr-FR"/>
            </a:p>
          </p:txBody>
        </p:sp>
        <p:sp>
          <p:nvSpPr>
            <p:cNvPr id="313" name="Freeform 115"/>
            <p:cNvSpPr>
              <a:spLocks/>
            </p:cNvSpPr>
            <p:nvPr/>
          </p:nvSpPr>
          <p:spPr bwMode="auto">
            <a:xfrm>
              <a:off x="1566" y="2000"/>
              <a:ext cx="4" cy="11"/>
            </a:xfrm>
            <a:custGeom>
              <a:avLst/>
              <a:gdLst/>
              <a:ahLst/>
              <a:cxnLst>
                <a:cxn ang="0">
                  <a:pos x="2" y="5"/>
                </a:cxn>
                <a:cxn ang="0">
                  <a:pos x="0" y="0"/>
                </a:cxn>
              </a:cxnLst>
              <a:rect l="0" t="0" r="r" b="b"/>
              <a:pathLst>
                <a:path w="2" h="5">
                  <a:moveTo>
                    <a:pt x="2" y="5"/>
                  </a:moveTo>
                  <a:cubicBezTo>
                    <a:pt x="1" y="4"/>
                    <a:pt x="0" y="2"/>
                    <a:pt x="0" y="0"/>
                  </a:cubicBezTo>
                </a:path>
              </a:pathLst>
            </a:custGeom>
            <a:noFill/>
            <a:ln w="11113" cap="rnd">
              <a:solidFill>
                <a:srgbClr val="FBB9AF"/>
              </a:solidFill>
              <a:prstDash val="solid"/>
              <a:round/>
              <a:headEnd/>
              <a:tailEnd/>
            </a:ln>
          </p:spPr>
          <p:txBody>
            <a:bodyPr/>
            <a:lstStyle/>
            <a:p>
              <a:endParaRPr lang="fr-FR"/>
            </a:p>
          </p:txBody>
        </p:sp>
        <p:sp>
          <p:nvSpPr>
            <p:cNvPr id="314" name="Freeform 116"/>
            <p:cNvSpPr>
              <a:spLocks/>
            </p:cNvSpPr>
            <p:nvPr/>
          </p:nvSpPr>
          <p:spPr bwMode="auto">
            <a:xfrm>
              <a:off x="1465" y="2081"/>
              <a:ext cx="18" cy="20"/>
            </a:xfrm>
            <a:custGeom>
              <a:avLst/>
              <a:gdLst/>
              <a:ahLst/>
              <a:cxnLst>
                <a:cxn ang="0">
                  <a:pos x="8" y="4"/>
                </a:cxn>
                <a:cxn ang="0">
                  <a:pos x="0" y="6"/>
                </a:cxn>
                <a:cxn ang="0">
                  <a:pos x="8" y="9"/>
                </a:cxn>
              </a:cxnLst>
              <a:rect l="0" t="0" r="r" b="b"/>
              <a:pathLst>
                <a:path w="8" h="9">
                  <a:moveTo>
                    <a:pt x="8" y="4"/>
                  </a:moveTo>
                  <a:cubicBezTo>
                    <a:pt x="6" y="0"/>
                    <a:pt x="0" y="2"/>
                    <a:pt x="0" y="6"/>
                  </a:cubicBezTo>
                  <a:cubicBezTo>
                    <a:pt x="2" y="8"/>
                    <a:pt x="5" y="8"/>
                    <a:pt x="8" y="9"/>
                  </a:cubicBezTo>
                </a:path>
              </a:pathLst>
            </a:custGeom>
            <a:noFill/>
            <a:ln w="11113" cap="rnd">
              <a:solidFill>
                <a:srgbClr val="FBB9AF"/>
              </a:solidFill>
              <a:prstDash val="solid"/>
              <a:round/>
              <a:headEnd/>
              <a:tailEnd/>
            </a:ln>
          </p:spPr>
          <p:txBody>
            <a:bodyPr/>
            <a:lstStyle/>
            <a:p>
              <a:endParaRPr lang="fr-FR"/>
            </a:p>
          </p:txBody>
        </p:sp>
        <p:sp>
          <p:nvSpPr>
            <p:cNvPr id="315" name="Freeform 117"/>
            <p:cNvSpPr>
              <a:spLocks/>
            </p:cNvSpPr>
            <p:nvPr/>
          </p:nvSpPr>
          <p:spPr bwMode="auto">
            <a:xfrm>
              <a:off x="1438" y="2139"/>
              <a:ext cx="4" cy="23"/>
            </a:xfrm>
            <a:custGeom>
              <a:avLst/>
              <a:gdLst/>
              <a:ahLst/>
              <a:cxnLst>
                <a:cxn ang="0">
                  <a:pos x="1" y="0"/>
                </a:cxn>
                <a:cxn ang="0">
                  <a:pos x="2" y="10"/>
                </a:cxn>
              </a:cxnLst>
              <a:rect l="0" t="0" r="r" b="b"/>
              <a:pathLst>
                <a:path w="2" h="10">
                  <a:moveTo>
                    <a:pt x="1" y="0"/>
                  </a:moveTo>
                  <a:cubicBezTo>
                    <a:pt x="1" y="3"/>
                    <a:pt x="0" y="7"/>
                    <a:pt x="2" y="10"/>
                  </a:cubicBezTo>
                </a:path>
              </a:pathLst>
            </a:custGeom>
            <a:noFill/>
            <a:ln w="11113" cap="rnd">
              <a:solidFill>
                <a:srgbClr val="FBB9AF"/>
              </a:solidFill>
              <a:prstDash val="solid"/>
              <a:round/>
              <a:headEnd/>
              <a:tailEnd/>
            </a:ln>
          </p:spPr>
          <p:txBody>
            <a:bodyPr/>
            <a:lstStyle/>
            <a:p>
              <a:endParaRPr lang="fr-FR"/>
            </a:p>
          </p:txBody>
        </p:sp>
        <p:sp>
          <p:nvSpPr>
            <p:cNvPr id="316" name="Freeform 118"/>
            <p:cNvSpPr>
              <a:spLocks/>
            </p:cNvSpPr>
            <p:nvPr/>
          </p:nvSpPr>
          <p:spPr bwMode="auto">
            <a:xfrm>
              <a:off x="1235" y="2182"/>
              <a:ext cx="25" cy="34"/>
            </a:xfrm>
            <a:custGeom>
              <a:avLst/>
              <a:gdLst/>
              <a:ahLst/>
              <a:cxnLst>
                <a:cxn ang="0">
                  <a:pos x="0" y="9"/>
                </a:cxn>
                <a:cxn ang="0">
                  <a:pos x="3" y="15"/>
                </a:cxn>
              </a:cxnLst>
              <a:rect l="0" t="0" r="r" b="b"/>
              <a:pathLst>
                <a:path w="11" h="15">
                  <a:moveTo>
                    <a:pt x="0" y="9"/>
                  </a:moveTo>
                  <a:cubicBezTo>
                    <a:pt x="9" y="0"/>
                    <a:pt x="11" y="8"/>
                    <a:pt x="3" y="15"/>
                  </a:cubicBezTo>
                </a:path>
              </a:pathLst>
            </a:custGeom>
            <a:noFill/>
            <a:ln w="11113" cap="rnd">
              <a:solidFill>
                <a:srgbClr val="FBB9AF"/>
              </a:solidFill>
              <a:prstDash val="solid"/>
              <a:round/>
              <a:headEnd/>
              <a:tailEnd/>
            </a:ln>
          </p:spPr>
          <p:txBody>
            <a:bodyPr/>
            <a:lstStyle/>
            <a:p>
              <a:endParaRPr lang="fr-FR"/>
            </a:p>
          </p:txBody>
        </p:sp>
        <p:sp>
          <p:nvSpPr>
            <p:cNvPr id="317" name="Freeform 119"/>
            <p:cNvSpPr>
              <a:spLocks/>
            </p:cNvSpPr>
            <p:nvPr/>
          </p:nvSpPr>
          <p:spPr bwMode="auto">
            <a:xfrm>
              <a:off x="1273" y="2256"/>
              <a:ext cx="23" cy="25"/>
            </a:xfrm>
            <a:custGeom>
              <a:avLst/>
              <a:gdLst/>
              <a:ahLst/>
              <a:cxnLst>
                <a:cxn ang="0">
                  <a:pos x="0" y="9"/>
                </a:cxn>
                <a:cxn ang="0">
                  <a:pos x="6" y="10"/>
                </a:cxn>
                <a:cxn ang="0">
                  <a:pos x="2" y="0"/>
                </a:cxn>
              </a:cxnLst>
              <a:rect l="0" t="0" r="r" b="b"/>
              <a:pathLst>
                <a:path w="10" h="11">
                  <a:moveTo>
                    <a:pt x="0" y="9"/>
                  </a:moveTo>
                  <a:cubicBezTo>
                    <a:pt x="2" y="8"/>
                    <a:pt x="4" y="11"/>
                    <a:pt x="6" y="10"/>
                  </a:cubicBezTo>
                  <a:cubicBezTo>
                    <a:pt x="10" y="8"/>
                    <a:pt x="4" y="1"/>
                    <a:pt x="2" y="0"/>
                  </a:cubicBezTo>
                </a:path>
              </a:pathLst>
            </a:custGeom>
            <a:noFill/>
            <a:ln w="11113" cap="rnd">
              <a:solidFill>
                <a:srgbClr val="FBB9AF"/>
              </a:solidFill>
              <a:prstDash val="solid"/>
              <a:round/>
              <a:headEnd/>
              <a:tailEnd/>
            </a:ln>
          </p:spPr>
          <p:txBody>
            <a:bodyPr/>
            <a:lstStyle/>
            <a:p>
              <a:endParaRPr lang="fr-FR"/>
            </a:p>
          </p:txBody>
        </p:sp>
        <p:sp>
          <p:nvSpPr>
            <p:cNvPr id="318" name="Freeform 120"/>
            <p:cNvSpPr>
              <a:spLocks/>
            </p:cNvSpPr>
            <p:nvPr/>
          </p:nvSpPr>
          <p:spPr bwMode="auto">
            <a:xfrm>
              <a:off x="1357" y="2195"/>
              <a:ext cx="6" cy="7"/>
            </a:xfrm>
            <a:custGeom>
              <a:avLst/>
              <a:gdLst/>
              <a:ahLst/>
              <a:cxnLst>
                <a:cxn ang="0">
                  <a:pos x="3" y="3"/>
                </a:cxn>
                <a:cxn ang="0">
                  <a:pos x="0" y="0"/>
                </a:cxn>
              </a:cxnLst>
              <a:rect l="0" t="0" r="r" b="b"/>
              <a:pathLst>
                <a:path w="3" h="3">
                  <a:moveTo>
                    <a:pt x="3" y="3"/>
                  </a:moveTo>
                  <a:cubicBezTo>
                    <a:pt x="3" y="2"/>
                    <a:pt x="1" y="1"/>
                    <a:pt x="0" y="0"/>
                  </a:cubicBezTo>
                </a:path>
              </a:pathLst>
            </a:custGeom>
            <a:noFill/>
            <a:ln w="11113" cap="rnd">
              <a:solidFill>
                <a:srgbClr val="FBB9AF"/>
              </a:solidFill>
              <a:prstDash val="solid"/>
              <a:round/>
              <a:headEnd/>
              <a:tailEnd/>
            </a:ln>
          </p:spPr>
          <p:txBody>
            <a:bodyPr/>
            <a:lstStyle/>
            <a:p>
              <a:endParaRPr lang="fr-FR"/>
            </a:p>
          </p:txBody>
        </p:sp>
        <p:sp>
          <p:nvSpPr>
            <p:cNvPr id="319" name="Freeform 121"/>
            <p:cNvSpPr>
              <a:spLocks/>
            </p:cNvSpPr>
            <p:nvPr/>
          </p:nvSpPr>
          <p:spPr bwMode="auto">
            <a:xfrm>
              <a:off x="1507" y="2200"/>
              <a:ext cx="21" cy="13"/>
            </a:xfrm>
            <a:custGeom>
              <a:avLst/>
              <a:gdLst/>
              <a:ahLst/>
              <a:cxnLst>
                <a:cxn ang="0">
                  <a:pos x="0" y="4"/>
                </a:cxn>
                <a:cxn ang="0">
                  <a:pos x="9" y="2"/>
                </a:cxn>
                <a:cxn ang="0">
                  <a:pos x="0" y="0"/>
                </a:cxn>
              </a:cxnLst>
              <a:rect l="0" t="0" r="r" b="b"/>
              <a:pathLst>
                <a:path w="9" h="6">
                  <a:moveTo>
                    <a:pt x="0" y="4"/>
                  </a:moveTo>
                  <a:cubicBezTo>
                    <a:pt x="3" y="6"/>
                    <a:pt x="8" y="5"/>
                    <a:pt x="9" y="2"/>
                  </a:cubicBezTo>
                  <a:cubicBezTo>
                    <a:pt x="7" y="0"/>
                    <a:pt x="3" y="0"/>
                    <a:pt x="0" y="0"/>
                  </a:cubicBezTo>
                </a:path>
              </a:pathLst>
            </a:custGeom>
            <a:noFill/>
            <a:ln w="11113" cap="rnd">
              <a:solidFill>
                <a:srgbClr val="FBB9AF"/>
              </a:solidFill>
              <a:prstDash val="solid"/>
              <a:round/>
              <a:headEnd/>
              <a:tailEnd/>
            </a:ln>
          </p:spPr>
          <p:txBody>
            <a:bodyPr/>
            <a:lstStyle/>
            <a:p>
              <a:endParaRPr lang="fr-FR"/>
            </a:p>
          </p:txBody>
        </p:sp>
        <p:sp>
          <p:nvSpPr>
            <p:cNvPr id="320" name="Freeform 122"/>
            <p:cNvSpPr>
              <a:spLocks/>
            </p:cNvSpPr>
            <p:nvPr/>
          </p:nvSpPr>
          <p:spPr bwMode="auto">
            <a:xfrm>
              <a:off x="1534" y="2180"/>
              <a:ext cx="3" cy="11"/>
            </a:xfrm>
            <a:custGeom>
              <a:avLst/>
              <a:gdLst/>
              <a:ahLst/>
              <a:cxnLst>
                <a:cxn ang="0">
                  <a:pos x="1" y="0"/>
                </a:cxn>
                <a:cxn ang="0">
                  <a:pos x="1" y="5"/>
                </a:cxn>
              </a:cxnLst>
              <a:rect l="0" t="0" r="r" b="b"/>
              <a:pathLst>
                <a:path w="1" h="5">
                  <a:moveTo>
                    <a:pt x="1" y="0"/>
                  </a:moveTo>
                  <a:cubicBezTo>
                    <a:pt x="0" y="2"/>
                    <a:pt x="0" y="4"/>
                    <a:pt x="1" y="5"/>
                  </a:cubicBezTo>
                </a:path>
              </a:pathLst>
            </a:custGeom>
            <a:noFill/>
            <a:ln w="11113" cap="rnd">
              <a:solidFill>
                <a:srgbClr val="FBB9AF"/>
              </a:solidFill>
              <a:prstDash val="solid"/>
              <a:round/>
              <a:headEnd/>
              <a:tailEnd/>
            </a:ln>
          </p:spPr>
          <p:txBody>
            <a:bodyPr/>
            <a:lstStyle/>
            <a:p>
              <a:endParaRPr lang="fr-FR"/>
            </a:p>
          </p:txBody>
        </p:sp>
        <p:sp>
          <p:nvSpPr>
            <p:cNvPr id="321" name="Freeform 123"/>
            <p:cNvSpPr>
              <a:spLocks/>
            </p:cNvSpPr>
            <p:nvPr/>
          </p:nvSpPr>
          <p:spPr bwMode="auto">
            <a:xfrm>
              <a:off x="1606" y="2144"/>
              <a:ext cx="32" cy="29"/>
            </a:xfrm>
            <a:custGeom>
              <a:avLst/>
              <a:gdLst/>
              <a:ahLst/>
              <a:cxnLst>
                <a:cxn ang="0">
                  <a:pos x="1" y="4"/>
                </a:cxn>
                <a:cxn ang="0">
                  <a:pos x="5" y="0"/>
                </a:cxn>
              </a:cxnLst>
              <a:rect l="0" t="0" r="r" b="b"/>
              <a:pathLst>
                <a:path w="14" h="13">
                  <a:moveTo>
                    <a:pt x="1" y="4"/>
                  </a:moveTo>
                  <a:cubicBezTo>
                    <a:pt x="0" y="13"/>
                    <a:pt x="14" y="9"/>
                    <a:pt x="5" y="0"/>
                  </a:cubicBezTo>
                </a:path>
              </a:pathLst>
            </a:custGeom>
            <a:noFill/>
            <a:ln w="11113" cap="rnd">
              <a:solidFill>
                <a:srgbClr val="FBB9AF"/>
              </a:solidFill>
              <a:prstDash val="solid"/>
              <a:round/>
              <a:headEnd/>
              <a:tailEnd/>
            </a:ln>
          </p:spPr>
          <p:txBody>
            <a:bodyPr/>
            <a:lstStyle/>
            <a:p>
              <a:endParaRPr lang="fr-FR"/>
            </a:p>
          </p:txBody>
        </p:sp>
        <p:sp>
          <p:nvSpPr>
            <p:cNvPr id="322" name="Freeform 124"/>
            <p:cNvSpPr>
              <a:spLocks/>
            </p:cNvSpPr>
            <p:nvPr/>
          </p:nvSpPr>
          <p:spPr bwMode="auto">
            <a:xfrm>
              <a:off x="1649" y="2092"/>
              <a:ext cx="20" cy="2"/>
            </a:xfrm>
            <a:custGeom>
              <a:avLst/>
              <a:gdLst/>
              <a:ahLst/>
              <a:cxnLst>
                <a:cxn ang="0">
                  <a:pos x="9" y="1"/>
                </a:cxn>
                <a:cxn ang="0">
                  <a:pos x="0" y="1"/>
                </a:cxn>
              </a:cxnLst>
              <a:rect l="0" t="0" r="r" b="b"/>
              <a:pathLst>
                <a:path w="9" h="1">
                  <a:moveTo>
                    <a:pt x="9" y="1"/>
                  </a:moveTo>
                  <a:cubicBezTo>
                    <a:pt x="6" y="1"/>
                    <a:pt x="3" y="0"/>
                    <a:pt x="0" y="1"/>
                  </a:cubicBezTo>
                </a:path>
              </a:pathLst>
            </a:custGeom>
            <a:noFill/>
            <a:ln w="11113" cap="rnd">
              <a:solidFill>
                <a:srgbClr val="FBB9AF"/>
              </a:solidFill>
              <a:prstDash val="solid"/>
              <a:round/>
              <a:headEnd/>
              <a:tailEnd/>
            </a:ln>
          </p:spPr>
          <p:txBody>
            <a:bodyPr/>
            <a:lstStyle/>
            <a:p>
              <a:endParaRPr lang="fr-FR"/>
            </a:p>
          </p:txBody>
        </p:sp>
        <p:sp>
          <p:nvSpPr>
            <p:cNvPr id="323" name="Freeform 125"/>
            <p:cNvSpPr>
              <a:spLocks/>
            </p:cNvSpPr>
            <p:nvPr/>
          </p:nvSpPr>
          <p:spPr bwMode="auto">
            <a:xfrm>
              <a:off x="1678" y="2162"/>
              <a:ext cx="21" cy="15"/>
            </a:xfrm>
            <a:custGeom>
              <a:avLst/>
              <a:gdLst/>
              <a:ahLst/>
              <a:cxnLst>
                <a:cxn ang="0">
                  <a:pos x="0" y="6"/>
                </a:cxn>
                <a:cxn ang="0">
                  <a:pos x="9" y="2"/>
                </a:cxn>
                <a:cxn ang="0">
                  <a:pos x="1" y="1"/>
                </a:cxn>
              </a:cxnLst>
              <a:rect l="0" t="0" r="r" b="b"/>
              <a:pathLst>
                <a:path w="9" h="7">
                  <a:moveTo>
                    <a:pt x="0" y="6"/>
                  </a:moveTo>
                  <a:cubicBezTo>
                    <a:pt x="3" y="7"/>
                    <a:pt x="8" y="5"/>
                    <a:pt x="9" y="2"/>
                  </a:cubicBezTo>
                  <a:cubicBezTo>
                    <a:pt x="7" y="0"/>
                    <a:pt x="4" y="1"/>
                    <a:pt x="1" y="1"/>
                  </a:cubicBezTo>
                </a:path>
              </a:pathLst>
            </a:custGeom>
            <a:noFill/>
            <a:ln w="11113" cap="rnd">
              <a:solidFill>
                <a:srgbClr val="FBB9AF"/>
              </a:solidFill>
              <a:prstDash val="solid"/>
              <a:round/>
              <a:headEnd/>
              <a:tailEnd/>
            </a:ln>
          </p:spPr>
          <p:txBody>
            <a:bodyPr/>
            <a:lstStyle/>
            <a:p>
              <a:endParaRPr lang="fr-FR"/>
            </a:p>
          </p:txBody>
        </p:sp>
        <p:sp>
          <p:nvSpPr>
            <p:cNvPr id="324" name="Freeform 126"/>
            <p:cNvSpPr>
              <a:spLocks/>
            </p:cNvSpPr>
            <p:nvPr/>
          </p:nvSpPr>
          <p:spPr bwMode="auto">
            <a:xfrm>
              <a:off x="1753" y="2189"/>
              <a:ext cx="6" cy="15"/>
            </a:xfrm>
            <a:custGeom>
              <a:avLst/>
              <a:gdLst/>
              <a:ahLst/>
              <a:cxnLst>
                <a:cxn ang="0">
                  <a:pos x="2" y="0"/>
                </a:cxn>
                <a:cxn ang="0">
                  <a:pos x="3" y="7"/>
                </a:cxn>
              </a:cxnLst>
              <a:rect l="0" t="0" r="r" b="b"/>
              <a:pathLst>
                <a:path w="3" h="7">
                  <a:moveTo>
                    <a:pt x="2" y="0"/>
                  </a:moveTo>
                  <a:cubicBezTo>
                    <a:pt x="1" y="2"/>
                    <a:pt x="0" y="6"/>
                    <a:pt x="3" y="7"/>
                  </a:cubicBezTo>
                </a:path>
              </a:pathLst>
            </a:custGeom>
            <a:noFill/>
            <a:ln w="11113" cap="rnd">
              <a:solidFill>
                <a:srgbClr val="FBB9AF"/>
              </a:solidFill>
              <a:prstDash val="solid"/>
              <a:round/>
              <a:headEnd/>
              <a:tailEnd/>
            </a:ln>
          </p:spPr>
          <p:txBody>
            <a:bodyPr/>
            <a:lstStyle/>
            <a:p>
              <a:endParaRPr lang="fr-FR"/>
            </a:p>
          </p:txBody>
        </p:sp>
        <p:sp>
          <p:nvSpPr>
            <p:cNvPr id="325" name="Freeform 127"/>
            <p:cNvSpPr>
              <a:spLocks/>
            </p:cNvSpPr>
            <p:nvPr/>
          </p:nvSpPr>
          <p:spPr bwMode="auto">
            <a:xfrm>
              <a:off x="1793" y="2150"/>
              <a:ext cx="27" cy="30"/>
            </a:xfrm>
            <a:custGeom>
              <a:avLst/>
              <a:gdLst/>
              <a:ahLst/>
              <a:cxnLst>
                <a:cxn ang="0">
                  <a:pos x="12" y="10"/>
                </a:cxn>
                <a:cxn ang="0">
                  <a:pos x="7" y="13"/>
                </a:cxn>
              </a:cxnLst>
              <a:rect l="0" t="0" r="r" b="b"/>
              <a:pathLst>
                <a:path w="12" h="13">
                  <a:moveTo>
                    <a:pt x="12" y="10"/>
                  </a:moveTo>
                  <a:cubicBezTo>
                    <a:pt x="9" y="0"/>
                    <a:pt x="0" y="12"/>
                    <a:pt x="7" y="13"/>
                  </a:cubicBezTo>
                </a:path>
              </a:pathLst>
            </a:custGeom>
            <a:noFill/>
            <a:ln w="11113" cap="rnd">
              <a:solidFill>
                <a:srgbClr val="FBB9AF"/>
              </a:solidFill>
              <a:prstDash val="solid"/>
              <a:round/>
              <a:headEnd/>
              <a:tailEnd/>
            </a:ln>
          </p:spPr>
          <p:txBody>
            <a:bodyPr/>
            <a:lstStyle/>
            <a:p>
              <a:endParaRPr lang="fr-FR"/>
            </a:p>
          </p:txBody>
        </p:sp>
        <p:sp>
          <p:nvSpPr>
            <p:cNvPr id="326" name="Freeform 128"/>
            <p:cNvSpPr>
              <a:spLocks/>
            </p:cNvSpPr>
            <p:nvPr/>
          </p:nvSpPr>
          <p:spPr bwMode="auto">
            <a:xfrm>
              <a:off x="1793" y="1946"/>
              <a:ext cx="18" cy="22"/>
            </a:xfrm>
            <a:custGeom>
              <a:avLst/>
              <a:gdLst/>
              <a:ahLst/>
              <a:cxnLst>
                <a:cxn ang="0">
                  <a:pos x="7" y="9"/>
                </a:cxn>
                <a:cxn ang="0">
                  <a:pos x="2" y="10"/>
                </a:cxn>
              </a:cxnLst>
              <a:rect l="0" t="0" r="r" b="b"/>
              <a:pathLst>
                <a:path w="8" h="10">
                  <a:moveTo>
                    <a:pt x="7" y="9"/>
                  </a:moveTo>
                  <a:cubicBezTo>
                    <a:pt x="8" y="0"/>
                    <a:pt x="0" y="0"/>
                    <a:pt x="2" y="10"/>
                  </a:cubicBezTo>
                </a:path>
              </a:pathLst>
            </a:custGeom>
            <a:noFill/>
            <a:ln w="11113" cap="rnd">
              <a:solidFill>
                <a:srgbClr val="FBB9AF"/>
              </a:solidFill>
              <a:prstDash val="solid"/>
              <a:round/>
              <a:headEnd/>
              <a:tailEnd/>
            </a:ln>
          </p:spPr>
          <p:txBody>
            <a:bodyPr/>
            <a:lstStyle/>
            <a:p>
              <a:endParaRPr lang="fr-FR"/>
            </a:p>
          </p:txBody>
        </p:sp>
        <p:sp>
          <p:nvSpPr>
            <p:cNvPr id="327" name="Freeform 129"/>
            <p:cNvSpPr>
              <a:spLocks/>
            </p:cNvSpPr>
            <p:nvPr/>
          </p:nvSpPr>
          <p:spPr bwMode="auto">
            <a:xfrm>
              <a:off x="1748" y="1986"/>
              <a:ext cx="29" cy="32"/>
            </a:xfrm>
            <a:custGeom>
              <a:avLst/>
              <a:gdLst/>
              <a:ahLst/>
              <a:cxnLst>
                <a:cxn ang="0">
                  <a:pos x="9" y="12"/>
                </a:cxn>
                <a:cxn ang="0">
                  <a:pos x="0" y="10"/>
                </a:cxn>
                <a:cxn ang="0">
                  <a:pos x="10" y="6"/>
                </a:cxn>
                <a:cxn ang="0">
                  <a:pos x="2" y="1"/>
                </a:cxn>
              </a:cxnLst>
              <a:rect l="0" t="0" r="r" b="b"/>
              <a:pathLst>
                <a:path w="13" h="14">
                  <a:moveTo>
                    <a:pt x="9" y="12"/>
                  </a:moveTo>
                  <a:cubicBezTo>
                    <a:pt x="6" y="14"/>
                    <a:pt x="2" y="13"/>
                    <a:pt x="0" y="10"/>
                  </a:cubicBezTo>
                  <a:cubicBezTo>
                    <a:pt x="2" y="7"/>
                    <a:pt x="8" y="9"/>
                    <a:pt x="10" y="6"/>
                  </a:cubicBezTo>
                  <a:cubicBezTo>
                    <a:pt x="13" y="1"/>
                    <a:pt x="6" y="0"/>
                    <a:pt x="2" y="1"/>
                  </a:cubicBezTo>
                </a:path>
              </a:pathLst>
            </a:custGeom>
            <a:noFill/>
            <a:ln w="11113" cap="rnd">
              <a:solidFill>
                <a:srgbClr val="FBB9AF"/>
              </a:solidFill>
              <a:prstDash val="solid"/>
              <a:round/>
              <a:headEnd/>
              <a:tailEnd/>
            </a:ln>
          </p:spPr>
          <p:txBody>
            <a:bodyPr/>
            <a:lstStyle/>
            <a:p>
              <a:endParaRPr lang="fr-FR"/>
            </a:p>
          </p:txBody>
        </p:sp>
        <p:sp>
          <p:nvSpPr>
            <p:cNvPr id="328" name="Freeform 130"/>
            <p:cNvSpPr>
              <a:spLocks/>
            </p:cNvSpPr>
            <p:nvPr/>
          </p:nvSpPr>
          <p:spPr bwMode="auto">
            <a:xfrm>
              <a:off x="1912" y="2031"/>
              <a:ext cx="21" cy="29"/>
            </a:xfrm>
            <a:custGeom>
              <a:avLst/>
              <a:gdLst/>
              <a:ahLst/>
              <a:cxnLst>
                <a:cxn ang="0">
                  <a:pos x="9" y="2"/>
                </a:cxn>
                <a:cxn ang="0">
                  <a:pos x="8" y="10"/>
                </a:cxn>
                <a:cxn ang="0">
                  <a:pos x="2" y="0"/>
                </a:cxn>
              </a:cxnLst>
              <a:rect l="0" t="0" r="r" b="b"/>
              <a:pathLst>
                <a:path w="9" h="13">
                  <a:moveTo>
                    <a:pt x="9" y="2"/>
                  </a:moveTo>
                  <a:cubicBezTo>
                    <a:pt x="7" y="5"/>
                    <a:pt x="8" y="8"/>
                    <a:pt x="8" y="10"/>
                  </a:cubicBezTo>
                  <a:cubicBezTo>
                    <a:pt x="3" y="13"/>
                    <a:pt x="0" y="4"/>
                    <a:pt x="2" y="0"/>
                  </a:cubicBezTo>
                </a:path>
              </a:pathLst>
            </a:custGeom>
            <a:noFill/>
            <a:ln w="11113" cap="rnd">
              <a:solidFill>
                <a:srgbClr val="FBB9AF"/>
              </a:solidFill>
              <a:prstDash val="solid"/>
              <a:round/>
              <a:headEnd/>
              <a:tailEnd/>
            </a:ln>
          </p:spPr>
          <p:txBody>
            <a:bodyPr/>
            <a:lstStyle/>
            <a:p>
              <a:endParaRPr lang="fr-FR"/>
            </a:p>
          </p:txBody>
        </p:sp>
        <p:sp>
          <p:nvSpPr>
            <p:cNvPr id="329" name="Freeform 131"/>
            <p:cNvSpPr>
              <a:spLocks/>
            </p:cNvSpPr>
            <p:nvPr/>
          </p:nvSpPr>
          <p:spPr bwMode="auto">
            <a:xfrm>
              <a:off x="1919" y="2117"/>
              <a:ext cx="25" cy="29"/>
            </a:xfrm>
            <a:custGeom>
              <a:avLst/>
              <a:gdLst/>
              <a:ahLst/>
              <a:cxnLst>
                <a:cxn ang="0">
                  <a:pos x="0" y="3"/>
                </a:cxn>
                <a:cxn ang="0">
                  <a:pos x="6" y="0"/>
                </a:cxn>
              </a:cxnLst>
              <a:rect l="0" t="0" r="r" b="b"/>
              <a:pathLst>
                <a:path w="11" h="13">
                  <a:moveTo>
                    <a:pt x="0" y="3"/>
                  </a:moveTo>
                  <a:cubicBezTo>
                    <a:pt x="1" y="13"/>
                    <a:pt x="11" y="8"/>
                    <a:pt x="6" y="0"/>
                  </a:cubicBezTo>
                </a:path>
              </a:pathLst>
            </a:custGeom>
            <a:noFill/>
            <a:ln w="11113" cap="rnd">
              <a:solidFill>
                <a:srgbClr val="FBB9AF"/>
              </a:solidFill>
              <a:prstDash val="solid"/>
              <a:round/>
              <a:headEnd/>
              <a:tailEnd/>
            </a:ln>
          </p:spPr>
          <p:txBody>
            <a:bodyPr/>
            <a:lstStyle/>
            <a:p>
              <a:endParaRPr lang="fr-FR"/>
            </a:p>
          </p:txBody>
        </p:sp>
        <p:sp>
          <p:nvSpPr>
            <p:cNvPr id="330" name="Freeform 132"/>
            <p:cNvSpPr>
              <a:spLocks/>
            </p:cNvSpPr>
            <p:nvPr/>
          </p:nvSpPr>
          <p:spPr bwMode="auto">
            <a:xfrm>
              <a:off x="1944" y="2092"/>
              <a:ext cx="18" cy="4"/>
            </a:xfrm>
            <a:custGeom>
              <a:avLst/>
              <a:gdLst/>
              <a:ahLst/>
              <a:cxnLst>
                <a:cxn ang="0">
                  <a:pos x="8" y="2"/>
                </a:cxn>
                <a:cxn ang="0">
                  <a:pos x="0" y="0"/>
                </a:cxn>
              </a:cxnLst>
              <a:rect l="0" t="0" r="r" b="b"/>
              <a:pathLst>
                <a:path w="8" h="2">
                  <a:moveTo>
                    <a:pt x="8" y="2"/>
                  </a:moveTo>
                  <a:cubicBezTo>
                    <a:pt x="5" y="1"/>
                    <a:pt x="2" y="0"/>
                    <a:pt x="0" y="0"/>
                  </a:cubicBezTo>
                </a:path>
              </a:pathLst>
            </a:custGeom>
            <a:noFill/>
            <a:ln w="11113" cap="rnd">
              <a:solidFill>
                <a:srgbClr val="FBB9AF"/>
              </a:solidFill>
              <a:prstDash val="solid"/>
              <a:round/>
              <a:headEnd/>
              <a:tailEnd/>
            </a:ln>
          </p:spPr>
          <p:txBody>
            <a:bodyPr/>
            <a:lstStyle/>
            <a:p>
              <a:endParaRPr lang="fr-FR"/>
            </a:p>
          </p:txBody>
        </p:sp>
        <p:sp>
          <p:nvSpPr>
            <p:cNvPr id="331" name="Freeform 133"/>
            <p:cNvSpPr>
              <a:spLocks/>
            </p:cNvSpPr>
            <p:nvPr/>
          </p:nvSpPr>
          <p:spPr bwMode="auto">
            <a:xfrm>
              <a:off x="2063" y="1894"/>
              <a:ext cx="32" cy="40"/>
            </a:xfrm>
            <a:custGeom>
              <a:avLst/>
              <a:gdLst/>
              <a:ahLst/>
              <a:cxnLst>
                <a:cxn ang="0">
                  <a:pos x="0" y="2"/>
                </a:cxn>
                <a:cxn ang="0">
                  <a:pos x="9" y="3"/>
                </a:cxn>
                <a:cxn ang="0">
                  <a:pos x="3" y="10"/>
                </a:cxn>
                <a:cxn ang="0">
                  <a:pos x="13" y="11"/>
                </a:cxn>
                <a:cxn ang="0">
                  <a:pos x="3" y="18"/>
                </a:cxn>
              </a:cxnLst>
              <a:rect l="0" t="0" r="r" b="b"/>
              <a:pathLst>
                <a:path w="14" h="18">
                  <a:moveTo>
                    <a:pt x="0" y="2"/>
                  </a:moveTo>
                  <a:cubicBezTo>
                    <a:pt x="1" y="2"/>
                    <a:pt x="8" y="0"/>
                    <a:pt x="9" y="3"/>
                  </a:cubicBezTo>
                  <a:cubicBezTo>
                    <a:pt x="10" y="6"/>
                    <a:pt x="4" y="9"/>
                    <a:pt x="3" y="10"/>
                  </a:cubicBezTo>
                  <a:cubicBezTo>
                    <a:pt x="5" y="10"/>
                    <a:pt x="12" y="9"/>
                    <a:pt x="13" y="11"/>
                  </a:cubicBezTo>
                  <a:cubicBezTo>
                    <a:pt x="14" y="15"/>
                    <a:pt x="5" y="17"/>
                    <a:pt x="3" y="18"/>
                  </a:cubicBezTo>
                </a:path>
              </a:pathLst>
            </a:custGeom>
            <a:noFill/>
            <a:ln w="11113" cap="rnd">
              <a:solidFill>
                <a:srgbClr val="FBB9AF"/>
              </a:solidFill>
              <a:prstDash val="solid"/>
              <a:round/>
              <a:headEnd/>
              <a:tailEnd/>
            </a:ln>
          </p:spPr>
          <p:txBody>
            <a:bodyPr/>
            <a:lstStyle/>
            <a:p>
              <a:endParaRPr lang="fr-FR"/>
            </a:p>
          </p:txBody>
        </p:sp>
        <p:sp>
          <p:nvSpPr>
            <p:cNvPr id="332" name="Freeform 134"/>
            <p:cNvSpPr>
              <a:spLocks/>
            </p:cNvSpPr>
            <p:nvPr/>
          </p:nvSpPr>
          <p:spPr bwMode="auto">
            <a:xfrm>
              <a:off x="2167" y="1979"/>
              <a:ext cx="13" cy="18"/>
            </a:xfrm>
            <a:custGeom>
              <a:avLst/>
              <a:gdLst/>
              <a:ahLst/>
              <a:cxnLst>
                <a:cxn ang="0">
                  <a:pos x="6" y="7"/>
                </a:cxn>
                <a:cxn ang="0">
                  <a:pos x="4" y="0"/>
                </a:cxn>
                <a:cxn ang="0">
                  <a:pos x="0" y="8"/>
                </a:cxn>
              </a:cxnLst>
              <a:rect l="0" t="0" r="r" b="b"/>
              <a:pathLst>
                <a:path w="6" h="8">
                  <a:moveTo>
                    <a:pt x="6" y="7"/>
                  </a:moveTo>
                  <a:cubicBezTo>
                    <a:pt x="6" y="4"/>
                    <a:pt x="5" y="2"/>
                    <a:pt x="4" y="0"/>
                  </a:cubicBezTo>
                  <a:cubicBezTo>
                    <a:pt x="1" y="2"/>
                    <a:pt x="0" y="5"/>
                    <a:pt x="0" y="8"/>
                  </a:cubicBezTo>
                </a:path>
              </a:pathLst>
            </a:custGeom>
            <a:noFill/>
            <a:ln w="11113" cap="rnd">
              <a:solidFill>
                <a:srgbClr val="FBB9AF"/>
              </a:solidFill>
              <a:prstDash val="solid"/>
              <a:round/>
              <a:headEnd/>
              <a:tailEnd/>
            </a:ln>
          </p:spPr>
          <p:txBody>
            <a:bodyPr/>
            <a:lstStyle/>
            <a:p>
              <a:endParaRPr lang="fr-FR"/>
            </a:p>
          </p:txBody>
        </p:sp>
        <p:sp>
          <p:nvSpPr>
            <p:cNvPr id="333" name="Freeform 135"/>
            <p:cNvSpPr>
              <a:spLocks/>
            </p:cNvSpPr>
            <p:nvPr/>
          </p:nvSpPr>
          <p:spPr bwMode="auto">
            <a:xfrm>
              <a:off x="2131" y="1763"/>
              <a:ext cx="27" cy="23"/>
            </a:xfrm>
            <a:custGeom>
              <a:avLst/>
              <a:gdLst/>
              <a:ahLst/>
              <a:cxnLst>
                <a:cxn ang="0">
                  <a:pos x="1" y="3"/>
                </a:cxn>
                <a:cxn ang="0">
                  <a:pos x="4" y="10"/>
                </a:cxn>
                <a:cxn ang="0">
                  <a:pos x="6" y="0"/>
                </a:cxn>
                <a:cxn ang="0">
                  <a:pos x="12" y="8"/>
                </a:cxn>
              </a:cxnLst>
              <a:rect l="0" t="0" r="r" b="b"/>
              <a:pathLst>
                <a:path w="12" h="10">
                  <a:moveTo>
                    <a:pt x="1" y="3"/>
                  </a:moveTo>
                  <a:cubicBezTo>
                    <a:pt x="0" y="6"/>
                    <a:pt x="1" y="9"/>
                    <a:pt x="4" y="10"/>
                  </a:cubicBezTo>
                  <a:cubicBezTo>
                    <a:pt x="5" y="7"/>
                    <a:pt x="3" y="1"/>
                    <a:pt x="6" y="0"/>
                  </a:cubicBezTo>
                  <a:cubicBezTo>
                    <a:pt x="10" y="0"/>
                    <a:pt x="12" y="6"/>
                    <a:pt x="12" y="8"/>
                  </a:cubicBezTo>
                </a:path>
              </a:pathLst>
            </a:custGeom>
            <a:noFill/>
            <a:ln w="11113" cap="rnd">
              <a:solidFill>
                <a:srgbClr val="FBB9AF"/>
              </a:solidFill>
              <a:prstDash val="solid"/>
              <a:round/>
              <a:headEnd/>
              <a:tailEnd/>
            </a:ln>
          </p:spPr>
          <p:txBody>
            <a:bodyPr/>
            <a:lstStyle/>
            <a:p>
              <a:endParaRPr lang="fr-FR"/>
            </a:p>
          </p:txBody>
        </p:sp>
        <p:sp>
          <p:nvSpPr>
            <p:cNvPr id="334" name="Freeform 136"/>
            <p:cNvSpPr>
              <a:spLocks/>
            </p:cNvSpPr>
            <p:nvPr/>
          </p:nvSpPr>
          <p:spPr bwMode="auto">
            <a:xfrm>
              <a:off x="2266" y="1905"/>
              <a:ext cx="29" cy="41"/>
            </a:xfrm>
            <a:custGeom>
              <a:avLst/>
              <a:gdLst/>
              <a:ahLst/>
              <a:cxnLst>
                <a:cxn ang="0">
                  <a:pos x="3" y="13"/>
                </a:cxn>
                <a:cxn ang="0">
                  <a:pos x="11" y="14"/>
                </a:cxn>
                <a:cxn ang="0">
                  <a:pos x="2" y="4"/>
                </a:cxn>
                <a:cxn ang="0">
                  <a:pos x="13" y="5"/>
                </a:cxn>
              </a:cxnLst>
              <a:rect l="0" t="0" r="r" b="b"/>
              <a:pathLst>
                <a:path w="13" h="18">
                  <a:moveTo>
                    <a:pt x="3" y="13"/>
                  </a:moveTo>
                  <a:cubicBezTo>
                    <a:pt x="5" y="16"/>
                    <a:pt x="9" y="18"/>
                    <a:pt x="11" y="14"/>
                  </a:cubicBezTo>
                  <a:cubicBezTo>
                    <a:pt x="10" y="11"/>
                    <a:pt x="0" y="8"/>
                    <a:pt x="2" y="4"/>
                  </a:cubicBezTo>
                  <a:cubicBezTo>
                    <a:pt x="4" y="0"/>
                    <a:pt x="10" y="4"/>
                    <a:pt x="13" y="5"/>
                  </a:cubicBezTo>
                </a:path>
              </a:pathLst>
            </a:custGeom>
            <a:noFill/>
            <a:ln w="11113" cap="rnd">
              <a:solidFill>
                <a:srgbClr val="FBB9AF"/>
              </a:solidFill>
              <a:prstDash val="solid"/>
              <a:round/>
              <a:headEnd/>
              <a:tailEnd/>
            </a:ln>
          </p:spPr>
          <p:txBody>
            <a:bodyPr/>
            <a:lstStyle/>
            <a:p>
              <a:endParaRPr lang="fr-FR"/>
            </a:p>
          </p:txBody>
        </p:sp>
        <p:sp>
          <p:nvSpPr>
            <p:cNvPr id="335" name="Freeform 137"/>
            <p:cNvSpPr>
              <a:spLocks/>
            </p:cNvSpPr>
            <p:nvPr/>
          </p:nvSpPr>
          <p:spPr bwMode="auto">
            <a:xfrm>
              <a:off x="2090" y="2042"/>
              <a:ext cx="14" cy="1"/>
            </a:xfrm>
            <a:custGeom>
              <a:avLst/>
              <a:gdLst/>
              <a:ahLst/>
              <a:cxnLst>
                <a:cxn ang="0">
                  <a:pos x="0" y="0"/>
                </a:cxn>
                <a:cxn ang="0">
                  <a:pos x="6" y="0"/>
                </a:cxn>
              </a:cxnLst>
              <a:rect l="0" t="0" r="r" b="b"/>
              <a:pathLst>
                <a:path w="6">
                  <a:moveTo>
                    <a:pt x="0" y="0"/>
                  </a:moveTo>
                  <a:cubicBezTo>
                    <a:pt x="2" y="0"/>
                    <a:pt x="4" y="0"/>
                    <a:pt x="6" y="0"/>
                  </a:cubicBezTo>
                </a:path>
              </a:pathLst>
            </a:custGeom>
            <a:noFill/>
            <a:ln w="11113" cap="rnd">
              <a:solidFill>
                <a:srgbClr val="FBB9AF"/>
              </a:solidFill>
              <a:prstDash val="solid"/>
              <a:round/>
              <a:headEnd/>
              <a:tailEnd/>
            </a:ln>
          </p:spPr>
          <p:txBody>
            <a:bodyPr/>
            <a:lstStyle/>
            <a:p>
              <a:endParaRPr lang="fr-FR"/>
            </a:p>
          </p:txBody>
        </p:sp>
        <p:sp>
          <p:nvSpPr>
            <p:cNvPr id="336" name="Freeform 138"/>
            <p:cNvSpPr>
              <a:spLocks/>
            </p:cNvSpPr>
            <p:nvPr/>
          </p:nvSpPr>
          <p:spPr bwMode="auto">
            <a:xfrm>
              <a:off x="2144" y="2105"/>
              <a:ext cx="34" cy="25"/>
            </a:xfrm>
            <a:custGeom>
              <a:avLst/>
              <a:gdLst/>
              <a:ahLst/>
              <a:cxnLst>
                <a:cxn ang="0">
                  <a:pos x="0" y="2"/>
                </a:cxn>
                <a:cxn ang="0">
                  <a:pos x="6" y="1"/>
                </a:cxn>
                <a:cxn ang="0">
                  <a:pos x="5" y="10"/>
                </a:cxn>
                <a:cxn ang="0">
                  <a:pos x="15" y="2"/>
                </a:cxn>
              </a:cxnLst>
              <a:rect l="0" t="0" r="r" b="b"/>
              <a:pathLst>
                <a:path w="15" h="11">
                  <a:moveTo>
                    <a:pt x="0" y="2"/>
                  </a:moveTo>
                  <a:cubicBezTo>
                    <a:pt x="2" y="1"/>
                    <a:pt x="4" y="0"/>
                    <a:pt x="6" y="1"/>
                  </a:cubicBezTo>
                  <a:cubicBezTo>
                    <a:pt x="5" y="3"/>
                    <a:pt x="2" y="8"/>
                    <a:pt x="5" y="10"/>
                  </a:cubicBezTo>
                  <a:cubicBezTo>
                    <a:pt x="9" y="11"/>
                    <a:pt x="12" y="4"/>
                    <a:pt x="15" y="2"/>
                  </a:cubicBezTo>
                </a:path>
              </a:pathLst>
            </a:custGeom>
            <a:noFill/>
            <a:ln w="11113" cap="rnd">
              <a:solidFill>
                <a:srgbClr val="FBB9AF"/>
              </a:solidFill>
              <a:prstDash val="solid"/>
              <a:round/>
              <a:headEnd/>
              <a:tailEnd/>
            </a:ln>
          </p:spPr>
          <p:txBody>
            <a:bodyPr/>
            <a:lstStyle/>
            <a:p>
              <a:endParaRPr lang="fr-FR"/>
            </a:p>
          </p:txBody>
        </p:sp>
        <p:sp>
          <p:nvSpPr>
            <p:cNvPr id="337" name="Freeform 139"/>
            <p:cNvSpPr>
              <a:spLocks/>
            </p:cNvSpPr>
            <p:nvPr/>
          </p:nvSpPr>
          <p:spPr bwMode="auto">
            <a:xfrm>
              <a:off x="2169" y="2171"/>
              <a:ext cx="25" cy="13"/>
            </a:xfrm>
            <a:custGeom>
              <a:avLst/>
              <a:gdLst/>
              <a:ahLst/>
              <a:cxnLst>
                <a:cxn ang="0">
                  <a:pos x="2" y="6"/>
                </a:cxn>
                <a:cxn ang="0">
                  <a:pos x="0" y="0"/>
                </a:cxn>
              </a:cxnLst>
              <a:rect l="0" t="0" r="r" b="b"/>
              <a:pathLst>
                <a:path w="11" h="6">
                  <a:moveTo>
                    <a:pt x="2" y="6"/>
                  </a:moveTo>
                  <a:cubicBezTo>
                    <a:pt x="11" y="4"/>
                    <a:pt x="8" y="0"/>
                    <a:pt x="0" y="0"/>
                  </a:cubicBezTo>
                </a:path>
              </a:pathLst>
            </a:custGeom>
            <a:noFill/>
            <a:ln w="11113" cap="rnd">
              <a:solidFill>
                <a:srgbClr val="FBB9AF"/>
              </a:solidFill>
              <a:prstDash val="solid"/>
              <a:round/>
              <a:headEnd/>
              <a:tailEnd/>
            </a:ln>
          </p:spPr>
          <p:txBody>
            <a:bodyPr/>
            <a:lstStyle/>
            <a:p>
              <a:endParaRPr lang="fr-FR"/>
            </a:p>
          </p:txBody>
        </p:sp>
        <p:sp>
          <p:nvSpPr>
            <p:cNvPr id="338" name="Freeform 140"/>
            <p:cNvSpPr>
              <a:spLocks/>
            </p:cNvSpPr>
            <p:nvPr/>
          </p:nvSpPr>
          <p:spPr bwMode="auto">
            <a:xfrm>
              <a:off x="2207" y="2121"/>
              <a:ext cx="20" cy="23"/>
            </a:xfrm>
            <a:custGeom>
              <a:avLst/>
              <a:gdLst/>
              <a:ahLst/>
              <a:cxnLst>
                <a:cxn ang="0">
                  <a:pos x="5" y="10"/>
                </a:cxn>
                <a:cxn ang="0">
                  <a:pos x="7" y="0"/>
                </a:cxn>
                <a:cxn ang="0">
                  <a:pos x="0" y="9"/>
                </a:cxn>
              </a:cxnLst>
              <a:rect l="0" t="0" r="r" b="b"/>
              <a:pathLst>
                <a:path w="9" h="10">
                  <a:moveTo>
                    <a:pt x="5" y="10"/>
                  </a:moveTo>
                  <a:cubicBezTo>
                    <a:pt x="7" y="7"/>
                    <a:pt x="9" y="3"/>
                    <a:pt x="7" y="0"/>
                  </a:cubicBezTo>
                  <a:cubicBezTo>
                    <a:pt x="3" y="1"/>
                    <a:pt x="1" y="6"/>
                    <a:pt x="0" y="9"/>
                  </a:cubicBezTo>
                </a:path>
              </a:pathLst>
            </a:custGeom>
            <a:noFill/>
            <a:ln w="11113" cap="rnd">
              <a:solidFill>
                <a:srgbClr val="FBB9AF"/>
              </a:solidFill>
              <a:prstDash val="solid"/>
              <a:round/>
              <a:headEnd/>
              <a:tailEnd/>
            </a:ln>
          </p:spPr>
          <p:txBody>
            <a:bodyPr/>
            <a:lstStyle/>
            <a:p>
              <a:endParaRPr lang="fr-FR"/>
            </a:p>
          </p:txBody>
        </p:sp>
        <p:sp>
          <p:nvSpPr>
            <p:cNvPr id="339" name="Freeform 141"/>
            <p:cNvSpPr>
              <a:spLocks/>
            </p:cNvSpPr>
            <p:nvPr/>
          </p:nvSpPr>
          <p:spPr bwMode="auto">
            <a:xfrm>
              <a:off x="2263" y="2085"/>
              <a:ext cx="45" cy="29"/>
            </a:xfrm>
            <a:custGeom>
              <a:avLst/>
              <a:gdLst/>
              <a:ahLst/>
              <a:cxnLst>
                <a:cxn ang="0">
                  <a:pos x="2" y="5"/>
                </a:cxn>
                <a:cxn ang="0">
                  <a:pos x="5" y="0"/>
                </a:cxn>
              </a:cxnLst>
              <a:rect l="0" t="0" r="r" b="b"/>
              <a:pathLst>
                <a:path w="20" h="13">
                  <a:moveTo>
                    <a:pt x="2" y="5"/>
                  </a:moveTo>
                  <a:cubicBezTo>
                    <a:pt x="0" y="13"/>
                    <a:pt x="20" y="12"/>
                    <a:pt x="5" y="0"/>
                  </a:cubicBezTo>
                </a:path>
              </a:pathLst>
            </a:custGeom>
            <a:noFill/>
            <a:ln w="11113" cap="rnd">
              <a:solidFill>
                <a:srgbClr val="FBB9AF"/>
              </a:solidFill>
              <a:prstDash val="solid"/>
              <a:round/>
              <a:headEnd/>
              <a:tailEnd/>
            </a:ln>
          </p:spPr>
          <p:txBody>
            <a:bodyPr/>
            <a:lstStyle/>
            <a:p>
              <a:endParaRPr lang="fr-FR"/>
            </a:p>
          </p:txBody>
        </p:sp>
        <p:sp>
          <p:nvSpPr>
            <p:cNvPr id="340" name="Freeform 142"/>
            <p:cNvSpPr>
              <a:spLocks/>
            </p:cNvSpPr>
            <p:nvPr/>
          </p:nvSpPr>
          <p:spPr bwMode="auto">
            <a:xfrm>
              <a:off x="2268" y="2015"/>
              <a:ext cx="13" cy="9"/>
            </a:xfrm>
            <a:custGeom>
              <a:avLst/>
              <a:gdLst/>
              <a:ahLst/>
              <a:cxnLst>
                <a:cxn ang="0">
                  <a:pos x="6" y="0"/>
                </a:cxn>
                <a:cxn ang="0">
                  <a:pos x="0" y="4"/>
                </a:cxn>
              </a:cxnLst>
              <a:rect l="0" t="0" r="r" b="b"/>
              <a:pathLst>
                <a:path w="6" h="4">
                  <a:moveTo>
                    <a:pt x="6" y="0"/>
                  </a:moveTo>
                  <a:cubicBezTo>
                    <a:pt x="3" y="0"/>
                    <a:pt x="0" y="2"/>
                    <a:pt x="0" y="4"/>
                  </a:cubicBezTo>
                </a:path>
              </a:pathLst>
            </a:custGeom>
            <a:noFill/>
            <a:ln w="11113" cap="rnd">
              <a:solidFill>
                <a:srgbClr val="FBB9AF"/>
              </a:solidFill>
              <a:prstDash val="solid"/>
              <a:round/>
              <a:headEnd/>
              <a:tailEnd/>
            </a:ln>
          </p:spPr>
          <p:txBody>
            <a:bodyPr/>
            <a:lstStyle/>
            <a:p>
              <a:endParaRPr lang="fr-FR"/>
            </a:p>
          </p:txBody>
        </p:sp>
        <p:sp>
          <p:nvSpPr>
            <p:cNvPr id="341" name="Freeform 143"/>
            <p:cNvSpPr>
              <a:spLocks/>
            </p:cNvSpPr>
            <p:nvPr/>
          </p:nvSpPr>
          <p:spPr bwMode="auto">
            <a:xfrm>
              <a:off x="2308" y="2018"/>
              <a:ext cx="14" cy="11"/>
            </a:xfrm>
            <a:custGeom>
              <a:avLst/>
              <a:gdLst/>
              <a:ahLst/>
              <a:cxnLst>
                <a:cxn ang="0">
                  <a:pos x="6" y="5"/>
                </a:cxn>
                <a:cxn ang="0">
                  <a:pos x="0" y="0"/>
                </a:cxn>
              </a:cxnLst>
              <a:rect l="0" t="0" r="r" b="b"/>
              <a:pathLst>
                <a:path w="6" h="5">
                  <a:moveTo>
                    <a:pt x="6" y="5"/>
                  </a:moveTo>
                  <a:cubicBezTo>
                    <a:pt x="4" y="3"/>
                    <a:pt x="2" y="1"/>
                    <a:pt x="0" y="0"/>
                  </a:cubicBezTo>
                </a:path>
              </a:pathLst>
            </a:custGeom>
            <a:noFill/>
            <a:ln w="11113" cap="rnd">
              <a:solidFill>
                <a:srgbClr val="FBB9AF"/>
              </a:solidFill>
              <a:prstDash val="solid"/>
              <a:round/>
              <a:headEnd/>
              <a:tailEnd/>
            </a:ln>
          </p:spPr>
          <p:txBody>
            <a:bodyPr/>
            <a:lstStyle/>
            <a:p>
              <a:endParaRPr lang="fr-FR"/>
            </a:p>
          </p:txBody>
        </p:sp>
        <p:sp>
          <p:nvSpPr>
            <p:cNvPr id="342" name="Freeform 144"/>
            <p:cNvSpPr>
              <a:spLocks/>
            </p:cNvSpPr>
            <p:nvPr/>
          </p:nvSpPr>
          <p:spPr bwMode="auto">
            <a:xfrm>
              <a:off x="1953" y="2148"/>
              <a:ext cx="20" cy="18"/>
            </a:xfrm>
            <a:custGeom>
              <a:avLst/>
              <a:gdLst/>
              <a:ahLst/>
              <a:cxnLst>
                <a:cxn ang="0">
                  <a:pos x="9" y="4"/>
                </a:cxn>
                <a:cxn ang="0">
                  <a:pos x="0" y="7"/>
                </a:cxn>
                <a:cxn ang="0">
                  <a:pos x="8" y="0"/>
                </a:cxn>
              </a:cxnLst>
              <a:rect l="0" t="0" r="r" b="b"/>
              <a:pathLst>
                <a:path w="9" h="8">
                  <a:moveTo>
                    <a:pt x="9" y="4"/>
                  </a:moveTo>
                  <a:cubicBezTo>
                    <a:pt x="6" y="6"/>
                    <a:pt x="3" y="8"/>
                    <a:pt x="0" y="7"/>
                  </a:cubicBezTo>
                  <a:cubicBezTo>
                    <a:pt x="0" y="4"/>
                    <a:pt x="4" y="0"/>
                    <a:pt x="8" y="0"/>
                  </a:cubicBezTo>
                </a:path>
              </a:pathLst>
            </a:custGeom>
            <a:noFill/>
            <a:ln w="11113" cap="rnd">
              <a:solidFill>
                <a:srgbClr val="FBB9AF"/>
              </a:solidFill>
              <a:prstDash val="solid"/>
              <a:round/>
              <a:headEnd/>
              <a:tailEnd/>
            </a:ln>
          </p:spPr>
          <p:txBody>
            <a:bodyPr/>
            <a:lstStyle/>
            <a:p>
              <a:endParaRPr lang="fr-FR"/>
            </a:p>
          </p:txBody>
        </p:sp>
        <p:sp>
          <p:nvSpPr>
            <p:cNvPr id="343" name="Freeform 145"/>
            <p:cNvSpPr>
              <a:spLocks/>
            </p:cNvSpPr>
            <p:nvPr/>
          </p:nvSpPr>
          <p:spPr bwMode="auto">
            <a:xfrm>
              <a:off x="1775" y="2265"/>
              <a:ext cx="16" cy="11"/>
            </a:xfrm>
            <a:custGeom>
              <a:avLst/>
              <a:gdLst/>
              <a:ahLst/>
              <a:cxnLst>
                <a:cxn ang="0">
                  <a:pos x="0" y="0"/>
                </a:cxn>
                <a:cxn ang="0">
                  <a:pos x="7" y="5"/>
                </a:cxn>
              </a:cxnLst>
              <a:rect l="0" t="0" r="r" b="b"/>
              <a:pathLst>
                <a:path w="7" h="5">
                  <a:moveTo>
                    <a:pt x="0" y="0"/>
                  </a:moveTo>
                  <a:cubicBezTo>
                    <a:pt x="2" y="2"/>
                    <a:pt x="4" y="5"/>
                    <a:pt x="7" y="5"/>
                  </a:cubicBezTo>
                </a:path>
              </a:pathLst>
            </a:custGeom>
            <a:noFill/>
            <a:ln w="11113" cap="rnd">
              <a:solidFill>
                <a:srgbClr val="FBB9AF"/>
              </a:solidFill>
              <a:prstDash val="solid"/>
              <a:round/>
              <a:headEnd/>
              <a:tailEnd/>
            </a:ln>
          </p:spPr>
          <p:txBody>
            <a:bodyPr/>
            <a:lstStyle/>
            <a:p>
              <a:endParaRPr lang="fr-FR"/>
            </a:p>
          </p:txBody>
        </p:sp>
        <p:sp>
          <p:nvSpPr>
            <p:cNvPr id="344" name="Freeform 146"/>
            <p:cNvSpPr>
              <a:spLocks/>
            </p:cNvSpPr>
            <p:nvPr/>
          </p:nvSpPr>
          <p:spPr bwMode="auto">
            <a:xfrm>
              <a:off x="1825" y="2252"/>
              <a:ext cx="11" cy="22"/>
            </a:xfrm>
            <a:custGeom>
              <a:avLst/>
              <a:gdLst/>
              <a:ahLst/>
              <a:cxnLst>
                <a:cxn ang="0">
                  <a:pos x="4" y="9"/>
                </a:cxn>
                <a:cxn ang="0">
                  <a:pos x="3" y="0"/>
                </a:cxn>
                <a:cxn ang="0">
                  <a:pos x="0" y="10"/>
                </a:cxn>
              </a:cxnLst>
              <a:rect l="0" t="0" r="r" b="b"/>
              <a:pathLst>
                <a:path w="5" h="10">
                  <a:moveTo>
                    <a:pt x="4" y="9"/>
                  </a:moveTo>
                  <a:cubicBezTo>
                    <a:pt x="5" y="6"/>
                    <a:pt x="5" y="2"/>
                    <a:pt x="3" y="0"/>
                  </a:cubicBezTo>
                  <a:cubicBezTo>
                    <a:pt x="0" y="1"/>
                    <a:pt x="0" y="7"/>
                    <a:pt x="0" y="10"/>
                  </a:cubicBezTo>
                </a:path>
              </a:pathLst>
            </a:custGeom>
            <a:noFill/>
            <a:ln w="11113" cap="rnd">
              <a:solidFill>
                <a:srgbClr val="FBB9AF"/>
              </a:solidFill>
              <a:prstDash val="solid"/>
              <a:round/>
              <a:headEnd/>
              <a:tailEnd/>
            </a:ln>
          </p:spPr>
          <p:txBody>
            <a:bodyPr/>
            <a:lstStyle/>
            <a:p>
              <a:endParaRPr lang="fr-FR"/>
            </a:p>
          </p:txBody>
        </p:sp>
        <p:sp>
          <p:nvSpPr>
            <p:cNvPr id="345" name="Freeform 147"/>
            <p:cNvSpPr>
              <a:spLocks/>
            </p:cNvSpPr>
            <p:nvPr/>
          </p:nvSpPr>
          <p:spPr bwMode="auto">
            <a:xfrm>
              <a:off x="1930" y="2319"/>
              <a:ext cx="7" cy="14"/>
            </a:xfrm>
            <a:custGeom>
              <a:avLst/>
              <a:gdLst/>
              <a:ahLst/>
              <a:cxnLst>
                <a:cxn ang="0">
                  <a:pos x="3" y="6"/>
                </a:cxn>
                <a:cxn ang="0">
                  <a:pos x="0" y="0"/>
                </a:cxn>
              </a:cxnLst>
              <a:rect l="0" t="0" r="r" b="b"/>
              <a:pathLst>
                <a:path w="3" h="6">
                  <a:moveTo>
                    <a:pt x="3" y="6"/>
                  </a:moveTo>
                  <a:cubicBezTo>
                    <a:pt x="2" y="4"/>
                    <a:pt x="0" y="3"/>
                    <a:pt x="0" y="0"/>
                  </a:cubicBezTo>
                </a:path>
              </a:pathLst>
            </a:custGeom>
            <a:noFill/>
            <a:ln w="11113" cap="rnd">
              <a:solidFill>
                <a:srgbClr val="FBB9AF"/>
              </a:solidFill>
              <a:prstDash val="solid"/>
              <a:round/>
              <a:headEnd/>
              <a:tailEnd/>
            </a:ln>
          </p:spPr>
          <p:txBody>
            <a:bodyPr/>
            <a:lstStyle/>
            <a:p>
              <a:endParaRPr lang="fr-FR"/>
            </a:p>
          </p:txBody>
        </p:sp>
        <p:sp>
          <p:nvSpPr>
            <p:cNvPr id="346" name="Freeform 148"/>
            <p:cNvSpPr>
              <a:spLocks/>
            </p:cNvSpPr>
            <p:nvPr/>
          </p:nvSpPr>
          <p:spPr bwMode="auto">
            <a:xfrm>
              <a:off x="1944" y="2274"/>
              <a:ext cx="20" cy="23"/>
            </a:xfrm>
            <a:custGeom>
              <a:avLst/>
              <a:gdLst/>
              <a:ahLst/>
              <a:cxnLst>
                <a:cxn ang="0">
                  <a:pos x="8" y="0"/>
                </a:cxn>
                <a:cxn ang="0">
                  <a:pos x="9" y="5"/>
                </a:cxn>
              </a:cxnLst>
              <a:rect l="0" t="0" r="r" b="b"/>
              <a:pathLst>
                <a:path w="9" h="10">
                  <a:moveTo>
                    <a:pt x="8" y="0"/>
                  </a:moveTo>
                  <a:cubicBezTo>
                    <a:pt x="0" y="0"/>
                    <a:pt x="5" y="10"/>
                    <a:pt x="9" y="5"/>
                  </a:cubicBezTo>
                </a:path>
              </a:pathLst>
            </a:custGeom>
            <a:noFill/>
            <a:ln w="11113" cap="rnd">
              <a:solidFill>
                <a:srgbClr val="FBB9AF"/>
              </a:solidFill>
              <a:prstDash val="solid"/>
              <a:round/>
              <a:headEnd/>
              <a:tailEnd/>
            </a:ln>
          </p:spPr>
          <p:txBody>
            <a:bodyPr/>
            <a:lstStyle/>
            <a:p>
              <a:endParaRPr lang="fr-FR"/>
            </a:p>
          </p:txBody>
        </p:sp>
        <p:sp>
          <p:nvSpPr>
            <p:cNvPr id="347" name="Freeform 149"/>
            <p:cNvSpPr>
              <a:spLocks/>
            </p:cNvSpPr>
            <p:nvPr/>
          </p:nvSpPr>
          <p:spPr bwMode="auto">
            <a:xfrm>
              <a:off x="2081" y="2319"/>
              <a:ext cx="34" cy="32"/>
            </a:xfrm>
            <a:custGeom>
              <a:avLst/>
              <a:gdLst/>
              <a:ahLst/>
              <a:cxnLst>
                <a:cxn ang="0">
                  <a:pos x="5" y="13"/>
                </a:cxn>
                <a:cxn ang="0">
                  <a:pos x="3" y="5"/>
                </a:cxn>
                <a:cxn ang="0">
                  <a:pos x="11" y="12"/>
                </a:cxn>
                <a:cxn ang="0">
                  <a:pos x="13" y="0"/>
                </a:cxn>
              </a:cxnLst>
              <a:rect l="0" t="0" r="r" b="b"/>
              <a:pathLst>
                <a:path w="15" h="14">
                  <a:moveTo>
                    <a:pt x="5" y="13"/>
                  </a:moveTo>
                  <a:cubicBezTo>
                    <a:pt x="2" y="12"/>
                    <a:pt x="0" y="6"/>
                    <a:pt x="3" y="5"/>
                  </a:cubicBezTo>
                  <a:cubicBezTo>
                    <a:pt x="6" y="7"/>
                    <a:pt x="5" y="14"/>
                    <a:pt x="11" y="12"/>
                  </a:cubicBezTo>
                  <a:cubicBezTo>
                    <a:pt x="15" y="11"/>
                    <a:pt x="14" y="3"/>
                    <a:pt x="13" y="0"/>
                  </a:cubicBezTo>
                </a:path>
              </a:pathLst>
            </a:custGeom>
            <a:noFill/>
            <a:ln w="11113" cap="rnd">
              <a:solidFill>
                <a:srgbClr val="FBB9AF"/>
              </a:solidFill>
              <a:prstDash val="solid"/>
              <a:round/>
              <a:headEnd/>
              <a:tailEnd/>
            </a:ln>
          </p:spPr>
          <p:txBody>
            <a:bodyPr/>
            <a:lstStyle/>
            <a:p>
              <a:endParaRPr lang="fr-FR"/>
            </a:p>
          </p:txBody>
        </p:sp>
        <p:sp>
          <p:nvSpPr>
            <p:cNvPr id="348" name="Freeform 150"/>
            <p:cNvSpPr>
              <a:spLocks/>
            </p:cNvSpPr>
            <p:nvPr/>
          </p:nvSpPr>
          <p:spPr bwMode="auto">
            <a:xfrm>
              <a:off x="2140" y="2263"/>
              <a:ext cx="29" cy="22"/>
            </a:xfrm>
            <a:custGeom>
              <a:avLst/>
              <a:gdLst/>
              <a:ahLst/>
              <a:cxnLst>
                <a:cxn ang="0">
                  <a:pos x="12" y="4"/>
                </a:cxn>
                <a:cxn ang="0">
                  <a:pos x="13" y="9"/>
                </a:cxn>
              </a:cxnLst>
              <a:rect l="0" t="0" r="r" b="b"/>
              <a:pathLst>
                <a:path w="13" h="10">
                  <a:moveTo>
                    <a:pt x="12" y="4"/>
                  </a:moveTo>
                  <a:cubicBezTo>
                    <a:pt x="3" y="0"/>
                    <a:pt x="0" y="10"/>
                    <a:pt x="13" y="9"/>
                  </a:cubicBezTo>
                </a:path>
              </a:pathLst>
            </a:custGeom>
            <a:noFill/>
            <a:ln w="11113" cap="rnd">
              <a:solidFill>
                <a:srgbClr val="FBB9AF"/>
              </a:solidFill>
              <a:prstDash val="solid"/>
              <a:round/>
              <a:headEnd/>
              <a:tailEnd/>
            </a:ln>
          </p:spPr>
          <p:txBody>
            <a:bodyPr/>
            <a:lstStyle/>
            <a:p>
              <a:endParaRPr lang="fr-FR"/>
            </a:p>
          </p:txBody>
        </p:sp>
        <p:sp>
          <p:nvSpPr>
            <p:cNvPr id="349" name="Freeform 151"/>
            <p:cNvSpPr>
              <a:spLocks/>
            </p:cNvSpPr>
            <p:nvPr/>
          </p:nvSpPr>
          <p:spPr bwMode="auto">
            <a:xfrm>
              <a:off x="2299" y="2216"/>
              <a:ext cx="27" cy="29"/>
            </a:xfrm>
            <a:custGeom>
              <a:avLst/>
              <a:gdLst/>
              <a:ahLst/>
              <a:cxnLst>
                <a:cxn ang="0">
                  <a:pos x="1" y="4"/>
                </a:cxn>
                <a:cxn ang="0">
                  <a:pos x="2" y="12"/>
                </a:cxn>
                <a:cxn ang="0">
                  <a:pos x="7" y="4"/>
                </a:cxn>
                <a:cxn ang="0">
                  <a:pos x="10" y="3"/>
                </a:cxn>
                <a:cxn ang="0">
                  <a:pos x="12" y="13"/>
                </a:cxn>
              </a:cxnLst>
              <a:rect l="0" t="0" r="r" b="b"/>
              <a:pathLst>
                <a:path w="12" h="13">
                  <a:moveTo>
                    <a:pt x="1" y="4"/>
                  </a:moveTo>
                  <a:cubicBezTo>
                    <a:pt x="0" y="6"/>
                    <a:pt x="0" y="11"/>
                    <a:pt x="2" y="12"/>
                  </a:cubicBezTo>
                  <a:cubicBezTo>
                    <a:pt x="7" y="13"/>
                    <a:pt x="6" y="7"/>
                    <a:pt x="7" y="4"/>
                  </a:cubicBezTo>
                  <a:cubicBezTo>
                    <a:pt x="8" y="2"/>
                    <a:pt x="7" y="0"/>
                    <a:pt x="10" y="3"/>
                  </a:cubicBezTo>
                  <a:cubicBezTo>
                    <a:pt x="12" y="4"/>
                    <a:pt x="12" y="11"/>
                    <a:pt x="12" y="13"/>
                  </a:cubicBezTo>
                </a:path>
              </a:pathLst>
            </a:custGeom>
            <a:noFill/>
            <a:ln w="11113" cap="rnd">
              <a:solidFill>
                <a:srgbClr val="FBB9AF"/>
              </a:solidFill>
              <a:prstDash val="solid"/>
              <a:round/>
              <a:headEnd/>
              <a:tailEnd/>
            </a:ln>
          </p:spPr>
          <p:txBody>
            <a:bodyPr/>
            <a:lstStyle/>
            <a:p>
              <a:endParaRPr lang="fr-FR"/>
            </a:p>
          </p:txBody>
        </p:sp>
        <p:sp>
          <p:nvSpPr>
            <p:cNvPr id="350" name="Freeform 152"/>
            <p:cNvSpPr>
              <a:spLocks/>
            </p:cNvSpPr>
            <p:nvPr/>
          </p:nvSpPr>
          <p:spPr bwMode="auto">
            <a:xfrm>
              <a:off x="2250" y="2303"/>
              <a:ext cx="22" cy="14"/>
            </a:xfrm>
            <a:custGeom>
              <a:avLst/>
              <a:gdLst/>
              <a:ahLst/>
              <a:cxnLst>
                <a:cxn ang="0">
                  <a:pos x="8" y="2"/>
                </a:cxn>
                <a:cxn ang="0">
                  <a:pos x="0" y="4"/>
                </a:cxn>
                <a:cxn ang="0">
                  <a:pos x="10" y="5"/>
                </a:cxn>
              </a:cxnLst>
              <a:rect l="0" t="0" r="r" b="b"/>
              <a:pathLst>
                <a:path w="10" h="6">
                  <a:moveTo>
                    <a:pt x="8" y="2"/>
                  </a:moveTo>
                  <a:cubicBezTo>
                    <a:pt x="5" y="0"/>
                    <a:pt x="2" y="1"/>
                    <a:pt x="0" y="4"/>
                  </a:cubicBezTo>
                  <a:cubicBezTo>
                    <a:pt x="3" y="6"/>
                    <a:pt x="6" y="6"/>
                    <a:pt x="10" y="5"/>
                  </a:cubicBezTo>
                </a:path>
              </a:pathLst>
            </a:custGeom>
            <a:noFill/>
            <a:ln w="11113" cap="rnd">
              <a:solidFill>
                <a:srgbClr val="FBB9AF"/>
              </a:solidFill>
              <a:prstDash val="solid"/>
              <a:round/>
              <a:headEnd/>
              <a:tailEnd/>
            </a:ln>
          </p:spPr>
          <p:txBody>
            <a:bodyPr/>
            <a:lstStyle/>
            <a:p>
              <a:endParaRPr lang="fr-FR"/>
            </a:p>
          </p:txBody>
        </p:sp>
        <p:sp>
          <p:nvSpPr>
            <p:cNvPr id="351" name="Freeform 153"/>
            <p:cNvSpPr>
              <a:spLocks/>
            </p:cNvSpPr>
            <p:nvPr/>
          </p:nvSpPr>
          <p:spPr bwMode="auto">
            <a:xfrm>
              <a:off x="2299" y="2342"/>
              <a:ext cx="21" cy="9"/>
            </a:xfrm>
            <a:custGeom>
              <a:avLst/>
              <a:gdLst/>
              <a:ahLst/>
              <a:cxnLst>
                <a:cxn ang="0">
                  <a:pos x="9" y="4"/>
                </a:cxn>
                <a:cxn ang="0">
                  <a:pos x="0" y="0"/>
                </a:cxn>
              </a:cxnLst>
              <a:rect l="0" t="0" r="r" b="b"/>
              <a:pathLst>
                <a:path w="9" h="4">
                  <a:moveTo>
                    <a:pt x="9" y="4"/>
                  </a:moveTo>
                  <a:cubicBezTo>
                    <a:pt x="6" y="2"/>
                    <a:pt x="3" y="1"/>
                    <a:pt x="0" y="0"/>
                  </a:cubicBezTo>
                </a:path>
              </a:pathLst>
            </a:custGeom>
            <a:noFill/>
            <a:ln w="11113" cap="rnd">
              <a:solidFill>
                <a:srgbClr val="FBB9AF"/>
              </a:solidFill>
              <a:prstDash val="solid"/>
              <a:round/>
              <a:headEnd/>
              <a:tailEnd/>
            </a:ln>
          </p:spPr>
          <p:txBody>
            <a:bodyPr/>
            <a:lstStyle/>
            <a:p>
              <a:endParaRPr lang="fr-FR"/>
            </a:p>
          </p:txBody>
        </p:sp>
        <p:sp>
          <p:nvSpPr>
            <p:cNvPr id="352" name="Freeform 154"/>
            <p:cNvSpPr>
              <a:spLocks/>
            </p:cNvSpPr>
            <p:nvPr/>
          </p:nvSpPr>
          <p:spPr bwMode="auto">
            <a:xfrm>
              <a:off x="2146" y="2389"/>
              <a:ext cx="32" cy="18"/>
            </a:xfrm>
            <a:custGeom>
              <a:avLst/>
              <a:gdLst/>
              <a:ahLst/>
              <a:cxnLst>
                <a:cxn ang="0">
                  <a:pos x="0" y="4"/>
                </a:cxn>
                <a:cxn ang="0">
                  <a:pos x="9" y="5"/>
                </a:cxn>
                <a:cxn ang="0">
                  <a:pos x="1" y="0"/>
                </a:cxn>
              </a:cxnLst>
              <a:rect l="0" t="0" r="r" b="b"/>
              <a:pathLst>
                <a:path w="14" h="8">
                  <a:moveTo>
                    <a:pt x="0" y="4"/>
                  </a:moveTo>
                  <a:cubicBezTo>
                    <a:pt x="0" y="8"/>
                    <a:pt x="7" y="7"/>
                    <a:pt x="9" y="5"/>
                  </a:cubicBezTo>
                  <a:cubicBezTo>
                    <a:pt x="14" y="0"/>
                    <a:pt x="4" y="0"/>
                    <a:pt x="1" y="0"/>
                  </a:cubicBezTo>
                </a:path>
              </a:pathLst>
            </a:custGeom>
            <a:noFill/>
            <a:ln w="11113" cap="rnd">
              <a:solidFill>
                <a:srgbClr val="FBB9AF"/>
              </a:solidFill>
              <a:prstDash val="solid"/>
              <a:round/>
              <a:headEnd/>
              <a:tailEnd/>
            </a:ln>
          </p:spPr>
          <p:txBody>
            <a:bodyPr/>
            <a:lstStyle/>
            <a:p>
              <a:endParaRPr lang="fr-FR"/>
            </a:p>
          </p:txBody>
        </p:sp>
        <p:sp>
          <p:nvSpPr>
            <p:cNvPr id="353" name="Freeform 155"/>
            <p:cNvSpPr>
              <a:spLocks/>
            </p:cNvSpPr>
            <p:nvPr/>
          </p:nvSpPr>
          <p:spPr bwMode="auto">
            <a:xfrm>
              <a:off x="2032" y="2375"/>
              <a:ext cx="9" cy="7"/>
            </a:xfrm>
            <a:custGeom>
              <a:avLst/>
              <a:gdLst/>
              <a:ahLst/>
              <a:cxnLst>
                <a:cxn ang="0">
                  <a:pos x="4" y="3"/>
                </a:cxn>
                <a:cxn ang="0">
                  <a:pos x="0" y="0"/>
                </a:cxn>
              </a:cxnLst>
              <a:rect l="0" t="0" r="r" b="b"/>
              <a:pathLst>
                <a:path w="4" h="3">
                  <a:moveTo>
                    <a:pt x="4" y="3"/>
                  </a:moveTo>
                  <a:cubicBezTo>
                    <a:pt x="2" y="2"/>
                    <a:pt x="0" y="1"/>
                    <a:pt x="0" y="0"/>
                  </a:cubicBezTo>
                </a:path>
              </a:pathLst>
            </a:custGeom>
            <a:noFill/>
            <a:ln w="11113" cap="rnd">
              <a:solidFill>
                <a:srgbClr val="FBB9AF"/>
              </a:solidFill>
              <a:prstDash val="solid"/>
              <a:round/>
              <a:headEnd/>
              <a:tailEnd/>
            </a:ln>
          </p:spPr>
          <p:txBody>
            <a:bodyPr/>
            <a:lstStyle/>
            <a:p>
              <a:endParaRPr lang="fr-FR"/>
            </a:p>
          </p:txBody>
        </p:sp>
        <p:sp>
          <p:nvSpPr>
            <p:cNvPr id="354" name="Freeform 156"/>
            <p:cNvSpPr>
              <a:spLocks/>
            </p:cNvSpPr>
            <p:nvPr/>
          </p:nvSpPr>
          <p:spPr bwMode="auto">
            <a:xfrm>
              <a:off x="1804" y="2324"/>
              <a:ext cx="30" cy="29"/>
            </a:xfrm>
            <a:custGeom>
              <a:avLst/>
              <a:gdLst/>
              <a:ahLst/>
              <a:cxnLst>
                <a:cxn ang="0">
                  <a:pos x="13" y="4"/>
                </a:cxn>
                <a:cxn ang="0">
                  <a:pos x="2" y="2"/>
                </a:cxn>
                <a:cxn ang="0">
                  <a:pos x="11" y="9"/>
                </a:cxn>
                <a:cxn ang="0">
                  <a:pos x="0" y="11"/>
                </a:cxn>
              </a:cxnLst>
              <a:rect l="0" t="0" r="r" b="b"/>
              <a:pathLst>
                <a:path w="13" h="13">
                  <a:moveTo>
                    <a:pt x="13" y="4"/>
                  </a:moveTo>
                  <a:cubicBezTo>
                    <a:pt x="9" y="2"/>
                    <a:pt x="5" y="0"/>
                    <a:pt x="2" y="2"/>
                  </a:cubicBezTo>
                  <a:cubicBezTo>
                    <a:pt x="2" y="7"/>
                    <a:pt x="9" y="6"/>
                    <a:pt x="11" y="9"/>
                  </a:cubicBezTo>
                  <a:cubicBezTo>
                    <a:pt x="8" y="13"/>
                    <a:pt x="3" y="12"/>
                    <a:pt x="0" y="11"/>
                  </a:cubicBezTo>
                </a:path>
              </a:pathLst>
            </a:custGeom>
            <a:noFill/>
            <a:ln w="11113" cap="rnd">
              <a:solidFill>
                <a:srgbClr val="FBB9AF"/>
              </a:solidFill>
              <a:prstDash val="solid"/>
              <a:round/>
              <a:headEnd/>
              <a:tailEnd/>
            </a:ln>
          </p:spPr>
          <p:txBody>
            <a:bodyPr/>
            <a:lstStyle/>
            <a:p>
              <a:endParaRPr lang="fr-FR"/>
            </a:p>
          </p:txBody>
        </p:sp>
        <p:sp>
          <p:nvSpPr>
            <p:cNvPr id="355" name="Freeform 157"/>
            <p:cNvSpPr>
              <a:spLocks/>
            </p:cNvSpPr>
            <p:nvPr/>
          </p:nvSpPr>
          <p:spPr bwMode="auto">
            <a:xfrm>
              <a:off x="1883" y="2384"/>
              <a:ext cx="23" cy="21"/>
            </a:xfrm>
            <a:custGeom>
              <a:avLst/>
              <a:gdLst/>
              <a:ahLst/>
              <a:cxnLst>
                <a:cxn ang="0">
                  <a:pos x="6" y="0"/>
                </a:cxn>
                <a:cxn ang="0">
                  <a:pos x="10" y="8"/>
                </a:cxn>
                <a:cxn ang="0">
                  <a:pos x="0" y="3"/>
                </a:cxn>
              </a:cxnLst>
              <a:rect l="0" t="0" r="r" b="b"/>
              <a:pathLst>
                <a:path w="10" h="9">
                  <a:moveTo>
                    <a:pt x="6" y="0"/>
                  </a:moveTo>
                  <a:cubicBezTo>
                    <a:pt x="8" y="2"/>
                    <a:pt x="10" y="5"/>
                    <a:pt x="10" y="8"/>
                  </a:cubicBezTo>
                  <a:cubicBezTo>
                    <a:pt x="6" y="9"/>
                    <a:pt x="3" y="4"/>
                    <a:pt x="0" y="3"/>
                  </a:cubicBezTo>
                </a:path>
              </a:pathLst>
            </a:custGeom>
            <a:noFill/>
            <a:ln w="11113" cap="rnd">
              <a:solidFill>
                <a:srgbClr val="FBB9AF"/>
              </a:solidFill>
              <a:prstDash val="solid"/>
              <a:round/>
              <a:headEnd/>
              <a:tailEnd/>
            </a:ln>
          </p:spPr>
          <p:txBody>
            <a:bodyPr/>
            <a:lstStyle/>
            <a:p>
              <a:endParaRPr lang="fr-FR"/>
            </a:p>
          </p:txBody>
        </p:sp>
        <p:sp>
          <p:nvSpPr>
            <p:cNvPr id="356" name="Freeform 158"/>
            <p:cNvSpPr>
              <a:spLocks/>
            </p:cNvSpPr>
            <p:nvPr/>
          </p:nvSpPr>
          <p:spPr bwMode="auto">
            <a:xfrm>
              <a:off x="1852" y="2456"/>
              <a:ext cx="18" cy="5"/>
            </a:xfrm>
            <a:custGeom>
              <a:avLst/>
              <a:gdLst/>
              <a:ahLst/>
              <a:cxnLst>
                <a:cxn ang="0">
                  <a:pos x="0" y="0"/>
                </a:cxn>
                <a:cxn ang="0">
                  <a:pos x="8" y="1"/>
                </a:cxn>
              </a:cxnLst>
              <a:rect l="0" t="0" r="r" b="b"/>
              <a:pathLst>
                <a:path w="8" h="2">
                  <a:moveTo>
                    <a:pt x="0" y="0"/>
                  </a:moveTo>
                  <a:cubicBezTo>
                    <a:pt x="2" y="1"/>
                    <a:pt x="5" y="2"/>
                    <a:pt x="8" y="1"/>
                  </a:cubicBezTo>
                </a:path>
              </a:pathLst>
            </a:custGeom>
            <a:noFill/>
            <a:ln w="11113" cap="rnd">
              <a:solidFill>
                <a:srgbClr val="FBB9AF"/>
              </a:solidFill>
              <a:prstDash val="solid"/>
              <a:round/>
              <a:headEnd/>
              <a:tailEnd/>
            </a:ln>
          </p:spPr>
          <p:txBody>
            <a:bodyPr/>
            <a:lstStyle/>
            <a:p>
              <a:endParaRPr lang="fr-FR"/>
            </a:p>
          </p:txBody>
        </p:sp>
        <p:sp>
          <p:nvSpPr>
            <p:cNvPr id="357" name="Freeform 159"/>
            <p:cNvSpPr>
              <a:spLocks/>
            </p:cNvSpPr>
            <p:nvPr/>
          </p:nvSpPr>
          <p:spPr bwMode="auto">
            <a:xfrm>
              <a:off x="1687" y="2436"/>
              <a:ext cx="14" cy="2"/>
            </a:xfrm>
            <a:custGeom>
              <a:avLst/>
              <a:gdLst/>
              <a:ahLst/>
              <a:cxnLst>
                <a:cxn ang="0">
                  <a:pos x="6" y="1"/>
                </a:cxn>
                <a:cxn ang="0">
                  <a:pos x="0" y="0"/>
                </a:cxn>
              </a:cxnLst>
              <a:rect l="0" t="0" r="r" b="b"/>
              <a:pathLst>
                <a:path w="6" h="1">
                  <a:moveTo>
                    <a:pt x="6" y="1"/>
                  </a:moveTo>
                  <a:cubicBezTo>
                    <a:pt x="4" y="0"/>
                    <a:pt x="2" y="0"/>
                    <a:pt x="0" y="0"/>
                  </a:cubicBezTo>
                </a:path>
              </a:pathLst>
            </a:custGeom>
            <a:noFill/>
            <a:ln w="11113" cap="rnd">
              <a:solidFill>
                <a:srgbClr val="FBB9AF"/>
              </a:solidFill>
              <a:prstDash val="solid"/>
              <a:round/>
              <a:headEnd/>
              <a:tailEnd/>
            </a:ln>
          </p:spPr>
          <p:txBody>
            <a:bodyPr/>
            <a:lstStyle/>
            <a:p>
              <a:endParaRPr lang="fr-FR"/>
            </a:p>
          </p:txBody>
        </p:sp>
        <p:sp>
          <p:nvSpPr>
            <p:cNvPr id="358" name="Freeform 160"/>
            <p:cNvSpPr>
              <a:spLocks/>
            </p:cNvSpPr>
            <p:nvPr/>
          </p:nvSpPr>
          <p:spPr bwMode="auto">
            <a:xfrm>
              <a:off x="1712" y="2470"/>
              <a:ext cx="2" cy="9"/>
            </a:xfrm>
            <a:custGeom>
              <a:avLst/>
              <a:gdLst/>
              <a:ahLst/>
              <a:cxnLst>
                <a:cxn ang="0">
                  <a:pos x="0" y="4"/>
                </a:cxn>
                <a:cxn ang="0">
                  <a:pos x="1" y="0"/>
                </a:cxn>
              </a:cxnLst>
              <a:rect l="0" t="0" r="r" b="b"/>
              <a:pathLst>
                <a:path w="1" h="4">
                  <a:moveTo>
                    <a:pt x="0" y="4"/>
                  </a:moveTo>
                  <a:cubicBezTo>
                    <a:pt x="0" y="3"/>
                    <a:pt x="1" y="2"/>
                    <a:pt x="1" y="0"/>
                  </a:cubicBezTo>
                </a:path>
              </a:pathLst>
            </a:custGeom>
            <a:noFill/>
            <a:ln w="11113" cap="rnd">
              <a:solidFill>
                <a:srgbClr val="FBB9AF"/>
              </a:solidFill>
              <a:prstDash val="solid"/>
              <a:round/>
              <a:headEnd/>
              <a:tailEnd/>
            </a:ln>
          </p:spPr>
          <p:txBody>
            <a:bodyPr/>
            <a:lstStyle/>
            <a:p>
              <a:endParaRPr lang="fr-FR"/>
            </a:p>
          </p:txBody>
        </p:sp>
        <p:sp>
          <p:nvSpPr>
            <p:cNvPr id="359" name="Freeform 161"/>
            <p:cNvSpPr>
              <a:spLocks/>
            </p:cNvSpPr>
            <p:nvPr/>
          </p:nvSpPr>
          <p:spPr bwMode="auto">
            <a:xfrm>
              <a:off x="1638" y="2533"/>
              <a:ext cx="13" cy="9"/>
            </a:xfrm>
            <a:custGeom>
              <a:avLst/>
              <a:gdLst/>
              <a:ahLst/>
              <a:cxnLst>
                <a:cxn ang="0">
                  <a:pos x="6" y="0"/>
                </a:cxn>
                <a:cxn ang="0">
                  <a:pos x="0" y="4"/>
                </a:cxn>
              </a:cxnLst>
              <a:rect l="0" t="0" r="r" b="b"/>
              <a:pathLst>
                <a:path w="6" h="4">
                  <a:moveTo>
                    <a:pt x="6" y="0"/>
                  </a:moveTo>
                  <a:cubicBezTo>
                    <a:pt x="4" y="1"/>
                    <a:pt x="2" y="2"/>
                    <a:pt x="0" y="4"/>
                  </a:cubicBezTo>
                </a:path>
              </a:pathLst>
            </a:custGeom>
            <a:noFill/>
            <a:ln w="11113" cap="rnd">
              <a:solidFill>
                <a:srgbClr val="FBB9AF"/>
              </a:solidFill>
              <a:prstDash val="solid"/>
              <a:round/>
              <a:headEnd/>
              <a:tailEnd/>
            </a:ln>
          </p:spPr>
          <p:txBody>
            <a:bodyPr/>
            <a:lstStyle/>
            <a:p>
              <a:endParaRPr lang="fr-FR"/>
            </a:p>
          </p:txBody>
        </p:sp>
        <p:sp>
          <p:nvSpPr>
            <p:cNvPr id="360" name="Freeform 162"/>
            <p:cNvSpPr>
              <a:spLocks/>
            </p:cNvSpPr>
            <p:nvPr/>
          </p:nvSpPr>
          <p:spPr bwMode="auto">
            <a:xfrm>
              <a:off x="1685" y="2594"/>
              <a:ext cx="16" cy="24"/>
            </a:xfrm>
            <a:custGeom>
              <a:avLst/>
              <a:gdLst/>
              <a:ahLst/>
              <a:cxnLst>
                <a:cxn ang="0">
                  <a:pos x="0" y="6"/>
                </a:cxn>
                <a:cxn ang="0">
                  <a:pos x="7" y="4"/>
                </a:cxn>
                <a:cxn ang="0">
                  <a:pos x="0" y="11"/>
                </a:cxn>
              </a:cxnLst>
              <a:rect l="0" t="0" r="r" b="b"/>
              <a:pathLst>
                <a:path w="7" h="11">
                  <a:moveTo>
                    <a:pt x="0" y="6"/>
                  </a:moveTo>
                  <a:cubicBezTo>
                    <a:pt x="1" y="4"/>
                    <a:pt x="6" y="0"/>
                    <a:pt x="7" y="4"/>
                  </a:cubicBezTo>
                  <a:cubicBezTo>
                    <a:pt x="7" y="7"/>
                    <a:pt x="2" y="10"/>
                    <a:pt x="0" y="11"/>
                  </a:cubicBezTo>
                </a:path>
              </a:pathLst>
            </a:custGeom>
            <a:noFill/>
            <a:ln w="11113" cap="rnd">
              <a:solidFill>
                <a:srgbClr val="FBB9AF"/>
              </a:solidFill>
              <a:prstDash val="solid"/>
              <a:round/>
              <a:headEnd/>
              <a:tailEnd/>
            </a:ln>
          </p:spPr>
          <p:txBody>
            <a:bodyPr/>
            <a:lstStyle/>
            <a:p>
              <a:endParaRPr lang="fr-FR"/>
            </a:p>
          </p:txBody>
        </p:sp>
        <p:sp>
          <p:nvSpPr>
            <p:cNvPr id="361" name="Freeform 163"/>
            <p:cNvSpPr>
              <a:spLocks/>
            </p:cNvSpPr>
            <p:nvPr/>
          </p:nvSpPr>
          <p:spPr bwMode="auto">
            <a:xfrm>
              <a:off x="1849" y="2553"/>
              <a:ext cx="27" cy="25"/>
            </a:xfrm>
            <a:custGeom>
              <a:avLst/>
              <a:gdLst/>
              <a:ahLst/>
              <a:cxnLst>
                <a:cxn ang="0">
                  <a:pos x="12" y="8"/>
                </a:cxn>
                <a:cxn ang="0">
                  <a:pos x="6" y="11"/>
                </a:cxn>
              </a:cxnLst>
              <a:rect l="0" t="0" r="r" b="b"/>
              <a:pathLst>
                <a:path w="12" h="11">
                  <a:moveTo>
                    <a:pt x="12" y="8"/>
                  </a:moveTo>
                  <a:cubicBezTo>
                    <a:pt x="10" y="0"/>
                    <a:pt x="0" y="6"/>
                    <a:pt x="6" y="11"/>
                  </a:cubicBezTo>
                </a:path>
              </a:pathLst>
            </a:custGeom>
            <a:noFill/>
            <a:ln w="11113" cap="rnd">
              <a:solidFill>
                <a:srgbClr val="FBB9AF"/>
              </a:solidFill>
              <a:prstDash val="solid"/>
              <a:round/>
              <a:headEnd/>
              <a:tailEnd/>
            </a:ln>
          </p:spPr>
          <p:txBody>
            <a:bodyPr/>
            <a:lstStyle/>
            <a:p>
              <a:endParaRPr lang="fr-FR"/>
            </a:p>
          </p:txBody>
        </p:sp>
        <p:sp>
          <p:nvSpPr>
            <p:cNvPr id="362" name="Freeform 164"/>
            <p:cNvSpPr>
              <a:spLocks/>
            </p:cNvSpPr>
            <p:nvPr/>
          </p:nvSpPr>
          <p:spPr bwMode="auto">
            <a:xfrm>
              <a:off x="1951" y="2560"/>
              <a:ext cx="29" cy="18"/>
            </a:xfrm>
            <a:custGeom>
              <a:avLst/>
              <a:gdLst/>
              <a:ahLst/>
              <a:cxnLst>
                <a:cxn ang="0">
                  <a:pos x="0" y="3"/>
                </a:cxn>
                <a:cxn ang="0">
                  <a:pos x="9" y="2"/>
                </a:cxn>
                <a:cxn ang="0">
                  <a:pos x="3" y="8"/>
                </a:cxn>
              </a:cxnLst>
              <a:rect l="0" t="0" r="r" b="b"/>
              <a:pathLst>
                <a:path w="13" h="8">
                  <a:moveTo>
                    <a:pt x="0" y="3"/>
                  </a:moveTo>
                  <a:cubicBezTo>
                    <a:pt x="2" y="3"/>
                    <a:pt x="6" y="0"/>
                    <a:pt x="9" y="2"/>
                  </a:cubicBezTo>
                  <a:cubicBezTo>
                    <a:pt x="13" y="6"/>
                    <a:pt x="5" y="8"/>
                    <a:pt x="3" y="8"/>
                  </a:cubicBezTo>
                </a:path>
              </a:pathLst>
            </a:custGeom>
            <a:noFill/>
            <a:ln w="11113" cap="rnd">
              <a:solidFill>
                <a:srgbClr val="FBB9AF"/>
              </a:solidFill>
              <a:prstDash val="solid"/>
              <a:round/>
              <a:headEnd/>
              <a:tailEnd/>
            </a:ln>
          </p:spPr>
          <p:txBody>
            <a:bodyPr/>
            <a:lstStyle/>
            <a:p>
              <a:endParaRPr lang="fr-FR"/>
            </a:p>
          </p:txBody>
        </p:sp>
        <p:sp>
          <p:nvSpPr>
            <p:cNvPr id="363" name="Freeform 165"/>
            <p:cNvSpPr>
              <a:spLocks/>
            </p:cNvSpPr>
            <p:nvPr/>
          </p:nvSpPr>
          <p:spPr bwMode="auto">
            <a:xfrm>
              <a:off x="1998" y="2603"/>
              <a:ext cx="4" cy="11"/>
            </a:xfrm>
            <a:custGeom>
              <a:avLst/>
              <a:gdLst/>
              <a:ahLst/>
              <a:cxnLst>
                <a:cxn ang="0">
                  <a:pos x="0" y="5"/>
                </a:cxn>
                <a:cxn ang="0">
                  <a:pos x="2" y="0"/>
                </a:cxn>
              </a:cxnLst>
              <a:rect l="0" t="0" r="r" b="b"/>
              <a:pathLst>
                <a:path w="2" h="5">
                  <a:moveTo>
                    <a:pt x="0" y="5"/>
                  </a:moveTo>
                  <a:cubicBezTo>
                    <a:pt x="0" y="3"/>
                    <a:pt x="1" y="2"/>
                    <a:pt x="2" y="0"/>
                  </a:cubicBezTo>
                </a:path>
              </a:pathLst>
            </a:custGeom>
            <a:noFill/>
            <a:ln w="11113" cap="rnd">
              <a:solidFill>
                <a:srgbClr val="FBB9AF"/>
              </a:solidFill>
              <a:prstDash val="solid"/>
              <a:round/>
              <a:headEnd/>
              <a:tailEnd/>
            </a:ln>
          </p:spPr>
          <p:txBody>
            <a:bodyPr/>
            <a:lstStyle/>
            <a:p>
              <a:endParaRPr lang="fr-FR"/>
            </a:p>
          </p:txBody>
        </p:sp>
        <p:sp>
          <p:nvSpPr>
            <p:cNvPr id="364" name="Freeform 166"/>
            <p:cNvSpPr>
              <a:spLocks/>
            </p:cNvSpPr>
            <p:nvPr/>
          </p:nvSpPr>
          <p:spPr bwMode="auto">
            <a:xfrm>
              <a:off x="1908" y="2679"/>
              <a:ext cx="18" cy="20"/>
            </a:xfrm>
            <a:custGeom>
              <a:avLst/>
              <a:gdLst/>
              <a:ahLst/>
              <a:cxnLst>
                <a:cxn ang="0">
                  <a:pos x="5" y="0"/>
                </a:cxn>
                <a:cxn ang="0">
                  <a:pos x="8" y="8"/>
                </a:cxn>
                <a:cxn ang="0">
                  <a:pos x="0" y="1"/>
                </a:cxn>
              </a:cxnLst>
              <a:rect l="0" t="0" r="r" b="b"/>
              <a:pathLst>
                <a:path w="8" h="9">
                  <a:moveTo>
                    <a:pt x="5" y="0"/>
                  </a:moveTo>
                  <a:cubicBezTo>
                    <a:pt x="7" y="3"/>
                    <a:pt x="8" y="6"/>
                    <a:pt x="8" y="8"/>
                  </a:cubicBezTo>
                  <a:cubicBezTo>
                    <a:pt x="4" y="9"/>
                    <a:pt x="1" y="5"/>
                    <a:pt x="0" y="1"/>
                  </a:cubicBezTo>
                </a:path>
              </a:pathLst>
            </a:custGeom>
            <a:noFill/>
            <a:ln w="11113" cap="rnd">
              <a:solidFill>
                <a:srgbClr val="FBB9AF"/>
              </a:solidFill>
              <a:prstDash val="solid"/>
              <a:round/>
              <a:headEnd/>
              <a:tailEnd/>
            </a:ln>
          </p:spPr>
          <p:txBody>
            <a:bodyPr/>
            <a:lstStyle/>
            <a:p>
              <a:endParaRPr lang="fr-FR"/>
            </a:p>
          </p:txBody>
        </p:sp>
        <p:sp>
          <p:nvSpPr>
            <p:cNvPr id="365" name="Freeform 167"/>
            <p:cNvSpPr>
              <a:spLocks/>
            </p:cNvSpPr>
            <p:nvPr/>
          </p:nvSpPr>
          <p:spPr bwMode="auto">
            <a:xfrm>
              <a:off x="2029" y="2751"/>
              <a:ext cx="23" cy="18"/>
            </a:xfrm>
            <a:custGeom>
              <a:avLst/>
              <a:gdLst/>
              <a:ahLst/>
              <a:cxnLst>
                <a:cxn ang="0">
                  <a:pos x="1" y="2"/>
                </a:cxn>
                <a:cxn ang="0">
                  <a:pos x="9" y="3"/>
                </a:cxn>
                <a:cxn ang="0">
                  <a:pos x="0" y="8"/>
                </a:cxn>
              </a:cxnLst>
              <a:rect l="0" t="0" r="r" b="b"/>
              <a:pathLst>
                <a:path w="10" h="8">
                  <a:moveTo>
                    <a:pt x="1" y="2"/>
                  </a:moveTo>
                  <a:cubicBezTo>
                    <a:pt x="3" y="1"/>
                    <a:pt x="8" y="0"/>
                    <a:pt x="9" y="3"/>
                  </a:cubicBezTo>
                  <a:cubicBezTo>
                    <a:pt x="10" y="6"/>
                    <a:pt x="1" y="8"/>
                    <a:pt x="0" y="8"/>
                  </a:cubicBezTo>
                </a:path>
              </a:pathLst>
            </a:custGeom>
            <a:noFill/>
            <a:ln w="11113" cap="rnd">
              <a:solidFill>
                <a:srgbClr val="FBB9AF"/>
              </a:solidFill>
              <a:prstDash val="solid"/>
              <a:round/>
              <a:headEnd/>
              <a:tailEnd/>
            </a:ln>
          </p:spPr>
          <p:txBody>
            <a:bodyPr/>
            <a:lstStyle/>
            <a:p>
              <a:endParaRPr lang="fr-FR"/>
            </a:p>
          </p:txBody>
        </p:sp>
        <p:sp>
          <p:nvSpPr>
            <p:cNvPr id="366" name="Freeform 168"/>
            <p:cNvSpPr>
              <a:spLocks/>
            </p:cNvSpPr>
            <p:nvPr/>
          </p:nvSpPr>
          <p:spPr bwMode="auto">
            <a:xfrm>
              <a:off x="2176" y="2614"/>
              <a:ext cx="13" cy="11"/>
            </a:xfrm>
            <a:custGeom>
              <a:avLst/>
              <a:gdLst/>
              <a:ahLst/>
              <a:cxnLst>
                <a:cxn ang="0">
                  <a:pos x="0" y="3"/>
                </a:cxn>
                <a:cxn ang="0">
                  <a:pos x="6" y="2"/>
                </a:cxn>
                <a:cxn ang="0">
                  <a:pos x="0" y="0"/>
                </a:cxn>
              </a:cxnLst>
              <a:rect l="0" t="0" r="r" b="b"/>
              <a:pathLst>
                <a:path w="6" h="5">
                  <a:moveTo>
                    <a:pt x="0" y="3"/>
                  </a:moveTo>
                  <a:cubicBezTo>
                    <a:pt x="2" y="5"/>
                    <a:pt x="5" y="5"/>
                    <a:pt x="6" y="2"/>
                  </a:cubicBezTo>
                  <a:cubicBezTo>
                    <a:pt x="5" y="0"/>
                    <a:pt x="2" y="0"/>
                    <a:pt x="0" y="0"/>
                  </a:cubicBezTo>
                </a:path>
              </a:pathLst>
            </a:custGeom>
            <a:noFill/>
            <a:ln w="11113" cap="rnd">
              <a:solidFill>
                <a:srgbClr val="FBB9AF"/>
              </a:solidFill>
              <a:prstDash val="solid"/>
              <a:round/>
              <a:headEnd/>
              <a:tailEnd/>
            </a:ln>
          </p:spPr>
          <p:txBody>
            <a:bodyPr/>
            <a:lstStyle/>
            <a:p>
              <a:endParaRPr lang="fr-FR"/>
            </a:p>
          </p:txBody>
        </p:sp>
        <p:sp>
          <p:nvSpPr>
            <p:cNvPr id="367" name="Freeform 169"/>
            <p:cNvSpPr>
              <a:spLocks/>
            </p:cNvSpPr>
            <p:nvPr/>
          </p:nvSpPr>
          <p:spPr bwMode="auto">
            <a:xfrm>
              <a:off x="2205" y="2553"/>
              <a:ext cx="9" cy="11"/>
            </a:xfrm>
            <a:custGeom>
              <a:avLst/>
              <a:gdLst/>
              <a:ahLst/>
              <a:cxnLst>
                <a:cxn ang="0">
                  <a:pos x="0" y="0"/>
                </a:cxn>
                <a:cxn ang="0">
                  <a:pos x="4" y="5"/>
                </a:cxn>
              </a:cxnLst>
              <a:rect l="0" t="0" r="r" b="b"/>
              <a:pathLst>
                <a:path w="4" h="5">
                  <a:moveTo>
                    <a:pt x="0" y="0"/>
                  </a:moveTo>
                  <a:cubicBezTo>
                    <a:pt x="1" y="2"/>
                    <a:pt x="2" y="4"/>
                    <a:pt x="4" y="5"/>
                  </a:cubicBezTo>
                </a:path>
              </a:pathLst>
            </a:custGeom>
            <a:noFill/>
            <a:ln w="11113" cap="rnd">
              <a:solidFill>
                <a:srgbClr val="FBB9AF"/>
              </a:solidFill>
              <a:prstDash val="solid"/>
              <a:round/>
              <a:headEnd/>
              <a:tailEnd/>
            </a:ln>
          </p:spPr>
          <p:txBody>
            <a:bodyPr/>
            <a:lstStyle/>
            <a:p>
              <a:endParaRPr lang="fr-FR"/>
            </a:p>
          </p:txBody>
        </p:sp>
        <p:sp>
          <p:nvSpPr>
            <p:cNvPr id="368" name="Freeform 170"/>
            <p:cNvSpPr>
              <a:spLocks/>
            </p:cNvSpPr>
            <p:nvPr/>
          </p:nvSpPr>
          <p:spPr bwMode="auto">
            <a:xfrm>
              <a:off x="2200" y="2472"/>
              <a:ext cx="14" cy="14"/>
            </a:xfrm>
            <a:custGeom>
              <a:avLst/>
              <a:gdLst/>
              <a:ahLst/>
              <a:cxnLst>
                <a:cxn ang="0">
                  <a:pos x="6" y="6"/>
                </a:cxn>
                <a:cxn ang="0">
                  <a:pos x="0" y="0"/>
                </a:cxn>
              </a:cxnLst>
              <a:rect l="0" t="0" r="r" b="b"/>
              <a:pathLst>
                <a:path w="6" h="6">
                  <a:moveTo>
                    <a:pt x="6" y="6"/>
                  </a:moveTo>
                  <a:cubicBezTo>
                    <a:pt x="4" y="4"/>
                    <a:pt x="3" y="1"/>
                    <a:pt x="0" y="0"/>
                  </a:cubicBezTo>
                </a:path>
              </a:pathLst>
            </a:custGeom>
            <a:noFill/>
            <a:ln w="11113" cap="rnd">
              <a:solidFill>
                <a:srgbClr val="FBB9AF"/>
              </a:solidFill>
              <a:prstDash val="solid"/>
              <a:round/>
              <a:headEnd/>
              <a:tailEnd/>
            </a:ln>
          </p:spPr>
          <p:txBody>
            <a:bodyPr/>
            <a:lstStyle/>
            <a:p>
              <a:endParaRPr lang="fr-FR"/>
            </a:p>
          </p:txBody>
        </p:sp>
        <p:sp>
          <p:nvSpPr>
            <p:cNvPr id="369" name="Freeform 171"/>
            <p:cNvSpPr>
              <a:spLocks/>
            </p:cNvSpPr>
            <p:nvPr/>
          </p:nvSpPr>
          <p:spPr bwMode="auto">
            <a:xfrm>
              <a:off x="1552" y="2675"/>
              <a:ext cx="36" cy="24"/>
            </a:xfrm>
            <a:custGeom>
              <a:avLst/>
              <a:gdLst/>
              <a:ahLst/>
              <a:cxnLst>
                <a:cxn ang="0">
                  <a:pos x="16" y="7"/>
                </a:cxn>
                <a:cxn ang="0">
                  <a:pos x="14" y="11"/>
                </a:cxn>
              </a:cxnLst>
              <a:rect l="0" t="0" r="r" b="b"/>
              <a:pathLst>
                <a:path w="16" h="11">
                  <a:moveTo>
                    <a:pt x="16" y="7"/>
                  </a:moveTo>
                  <a:cubicBezTo>
                    <a:pt x="14" y="0"/>
                    <a:pt x="0" y="9"/>
                    <a:pt x="14" y="11"/>
                  </a:cubicBezTo>
                </a:path>
              </a:pathLst>
            </a:custGeom>
            <a:noFill/>
            <a:ln w="11113" cap="rnd">
              <a:solidFill>
                <a:srgbClr val="FBB9AF"/>
              </a:solidFill>
              <a:prstDash val="solid"/>
              <a:round/>
              <a:headEnd/>
              <a:tailEnd/>
            </a:ln>
          </p:spPr>
          <p:txBody>
            <a:bodyPr/>
            <a:lstStyle/>
            <a:p>
              <a:endParaRPr lang="fr-FR"/>
            </a:p>
          </p:txBody>
        </p:sp>
        <p:sp>
          <p:nvSpPr>
            <p:cNvPr id="370" name="Freeform 172"/>
            <p:cNvSpPr>
              <a:spLocks/>
            </p:cNvSpPr>
            <p:nvPr/>
          </p:nvSpPr>
          <p:spPr bwMode="auto">
            <a:xfrm>
              <a:off x="1528" y="2760"/>
              <a:ext cx="11" cy="14"/>
            </a:xfrm>
            <a:custGeom>
              <a:avLst/>
              <a:gdLst/>
              <a:ahLst/>
              <a:cxnLst>
                <a:cxn ang="0">
                  <a:pos x="1" y="6"/>
                </a:cxn>
                <a:cxn ang="0">
                  <a:pos x="0" y="0"/>
                </a:cxn>
                <a:cxn ang="0">
                  <a:pos x="5" y="2"/>
                </a:cxn>
              </a:cxnLst>
              <a:rect l="0" t="0" r="r" b="b"/>
              <a:pathLst>
                <a:path w="5" h="6">
                  <a:moveTo>
                    <a:pt x="1" y="6"/>
                  </a:moveTo>
                  <a:cubicBezTo>
                    <a:pt x="0" y="4"/>
                    <a:pt x="0" y="2"/>
                    <a:pt x="0" y="0"/>
                  </a:cubicBezTo>
                  <a:cubicBezTo>
                    <a:pt x="2" y="0"/>
                    <a:pt x="4" y="1"/>
                    <a:pt x="5" y="2"/>
                  </a:cubicBezTo>
                </a:path>
              </a:pathLst>
            </a:custGeom>
            <a:noFill/>
            <a:ln w="11113" cap="rnd">
              <a:solidFill>
                <a:srgbClr val="FBB9AF"/>
              </a:solidFill>
              <a:prstDash val="solid"/>
              <a:round/>
              <a:headEnd/>
              <a:tailEnd/>
            </a:ln>
          </p:spPr>
          <p:txBody>
            <a:bodyPr/>
            <a:lstStyle/>
            <a:p>
              <a:endParaRPr lang="fr-FR"/>
            </a:p>
          </p:txBody>
        </p:sp>
        <p:sp>
          <p:nvSpPr>
            <p:cNvPr id="371" name="Freeform 173"/>
            <p:cNvSpPr>
              <a:spLocks/>
            </p:cNvSpPr>
            <p:nvPr/>
          </p:nvSpPr>
          <p:spPr bwMode="auto">
            <a:xfrm>
              <a:off x="1406" y="2603"/>
              <a:ext cx="23" cy="27"/>
            </a:xfrm>
            <a:custGeom>
              <a:avLst/>
              <a:gdLst/>
              <a:ahLst/>
              <a:cxnLst>
                <a:cxn ang="0">
                  <a:pos x="0" y="4"/>
                </a:cxn>
                <a:cxn ang="0">
                  <a:pos x="7" y="9"/>
                </a:cxn>
                <a:cxn ang="0">
                  <a:pos x="4" y="0"/>
                </a:cxn>
              </a:cxnLst>
              <a:rect l="0" t="0" r="r" b="b"/>
              <a:pathLst>
                <a:path w="10" h="12">
                  <a:moveTo>
                    <a:pt x="0" y="4"/>
                  </a:moveTo>
                  <a:cubicBezTo>
                    <a:pt x="1" y="6"/>
                    <a:pt x="4" y="12"/>
                    <a:pt x="7" y="9"/>
                  </a:cubicBezTo>
                  <a:cubicBezTo>
                    <a:pt x="10" y="6"/>
                    <a:pt x="6" y="2"/>
                    <a:pt x="4" y="0"/>
                  </a:cubicBezTo>
                </a:path>
              </a:pathLst>
            </a:custGeom>
            <a:noFill/>
            <a:ln w="11113" cap="rnd">
              <a:solidFill>
                <a:srgbClr val="FBB9AF"/>
              </a:solidFill>
              <a:prstDash val="solid"/>
              <a:round/>
              <a:headEnd/>
              <a:tailEnd/>
            </a:ln>
          </p:spPr>
          <p:txBody>
            <a:bodyPr/>
            <a:lstStyle/>
            <a:p>
              <a:endParaRPr lang="fr-FR"/>
            </a:p>
          </p:txBody>
        </p:sp>
        <p:sp>
          <p:nvSpPr>
            <p:cNvPr id="372" name="Freeform 174"/>
            <p:cNvSpPr>
              <a:spLocks/>
            </p:cNvSpPr>
            <p:nvPr/>
          </p:nvSpPr>
          <p:spPr bwMode="auto">
            <a:xfrm>
              <a:off x="1447" y="2542"/>
              <a:ext cx="13" cy="7"/>
            </a:xfrm>
            <a:custGeom>
              <a:avLst/>
              <a:gdLst/>
              <a:ahLst/>
              <a:cxnLst>
                <a:cxn ang="0">
                  <a:pos x="6" y="0"/>
                </a:cxn>
                <a:cxn ang="0">
                  <a:pos x="0" y="3"/>
                </a:cxn>
              </a:cxnLst>
              <a:rect l="0" t="0" r="r" b="b"/>
              <a:pathLst>
                <a:path w="6" h="3">
                  <a:moveTo>
                    <a:pt x="6" y="0"/>
                  </a:moveTo>
                  <a:cubicBezTo>
                    <a:pt x="4" y="2"/>
                    <a:pt x="2" y="3"/>
                    <a:pt x="0" y="3"/>
                  </a:cubicBezTo>
                </a:path>
              </a:pathLst>
            </a:custGeom>
            <a:noFill/>
            <a:ln w="11113" cap="rnd">
              <a:solidFill>
                <a:srgbClr val="FBB9AF"/>
              </a:solidFill>
              <a:prstDash val="solid"/>
              <a:round/>
              <a:headEnd/>
              <a:tailEnd/>
            </a:ln>
          </p:spPr>
          <p:txBody>
            <a:bodyPr/>
            <a:lstStyle/>
            <a:p>
              <a:endParaRPr lang="fr-FR"/>
            </a:p>
          </p:txBody>
        </p:sp>
        <p:sp>
          <p:nvSpPr>
            <p:cNvPr id="373" name="Freeform 175"/>
            <p:cNvSpPr>
              <a:spLocks/>
            </p:cNvSpPr>
            <p:nvPr/>
          </p:nvSpPr>
          <p:spPr bwMode="auto">
            <a:xfrm>
              <a:off x="1480" y="2587"/>
              <a:ext cx="21" cy="20"/>
            </a:xfrm>
            <a:custGeom>
              <a:avLst/>
              <a:gdLst/>
              <a:ahLst/>
              <a:cxnLst>
                <a:cxn ang="0">
                  <a:pos x="5" y="9"/>
                </a:cxn>
                <a:cxn ang="0">
                  <a:pos x="8" y="3"/>
                </a:cxn>
                <a:cxn ang="0">
                  <a:pos x="0" y="7"/>
                </a:cxn>
              </a:cxnLst>
              <a:rect l="0" t="0" r="r" b="b"/>
              <a:pathLst>
                <a:path w="9" h="9">
                  <a:moveTo>
                    <a:pt x="5" y="9"/>
                  </a:moveTo>
                  <a:cubicBezTo>
                    <a:pt x="7" y="8"/>
                    <a:pt x="9" y="5"/>
                    <a:pt x="8" y="3"/>
                  </a:cubicBezTo>
                  <a:cubicBezTo>
                    <a:pt x="6" y="0"/>
                    <a:pt x="1" y="5"/>
                    <a:pt x="0" y="7"/>
                  </a:cubicBezTo>
                </a:path>
              </a:pathLst>
            </a:custGeom>
            <a:noFill/>
            <a:ln w="11113" cap="rnd">
              <a:solidFill>
                <a:srgbClr val="FBB9AF"/>
              </a:solidFill>
              <a:prstDash val="solid"/>
              <a:round/>
              <a:headEnd/>
              <a:tailEnd/>
            </a:ln>
          </p:spPr>
          <p:txBody>
            <a:bodyPr/>
            <a:lstStyle/>
            <a:p>
              <a:endParaRPr lang="fr-FR"/>
            </a:p>
          </p:txBody>
        </p:sp>
        <p:sp>
          <p:nvSpPr>
            <p:cNvPr id="374" name="Freeform 176"/>
            <p:cNvSpPr>
              <a:spLocks/>
            </p:cNvSpPr>
            <p:nvPr/>
          </p:nvSpPr>
          <p:spPr bwMode="auto">
            <a:xfrm>
              <a:off x="1305" y="2567"/>
              <a:ext cx="20" cy="15"/>
            </a:xfrm>
            <a:custGeom>
              <a:avLst/>
              <a:gdLst/>
              <a:ahLst/>
              <a:cxnLst>
                <a:cxn ang="0">
                  <a:pos x="5" y="7"/>
                </a:cxn>
                <a:cxn ang="0">
                  <a:pos x="8" y="2"/>
                </a:cxn>
                <a:cxn ang="0">
                  <a:pos x="0" y="5"/>
                </a:cxn>
              </a:cxnLst>
              <a:rect l="0" t="0" r="r" b="b"/>
              <a:pathLst>
                <a:path w="9" h="7">
                  <a:moveTo>
                    <a:pt x="5" y="7"/>
                  </a:moveTo>
                  <a:cubicBezTo>
                    <a:pt x="7" y="7"/>
                    <a:pt x="9" y="4"/>
                    <a:pt x="8" y="2"/>
                  </a:cubicBezTo>
                  <a:cubicBezTo>
                    <a:pt x="6" y="0"/>
                    <a:pt x="1" y="4"/>
                    <a:pt x="0" y="5"/>
                  </a:cubicBezTo>
                </a:path>
              </a:pathLst>
            </a:custGeom>
            <a:noFill/>
            <a:ln w="11113" cap="rnd">
              <a:solidFill>
                <a:srgbClr val="FBB9AF"/>
              </a:solidFill>
              <a:prstDash val="solid"/>
              <a:round/>
              <a:headEnd/>
              <a:tailEnd/>
            </a:ln>
          </p:spPr>
          <p:txBody>
            <a:bodyPr/>
            <a:lstStyle/>
            <a:p>
              <a:endParaRPr lang="fr-FR"/>
            </a:p>
          </p:txBody>
        </p:sp>
        <p:sp>
          <p:nvSpPr>
            <p:cNvPr id="375" name="Freeform 177"/>
            <p:cNvSpPr>
              <a:spLocks/>
            </p:cNvSpPr>
            <p:nvPr/>
          </p:nvSpPr>
          <p:spPr bwMode="auto">
            <a:xfrm>
              <a:off x="1280" y="2497"/>
              <a:ext cx="9" cy="2"/>
            </a:xfrm>
            <a:custGeom>
              <a:avLst/>
              <a:gdLst/>
              <a:ahLst/>
              <a:cxnLst>
                <a:cxn ang="0">
                  <a:pos x="4" y="1"/>
                </a:cxn>
                <a:cxn ang="0">
                  <a:pos x="0" y="0"/>
                </a:cxn>
              </a:cxnLst>
              <a:rect l="0" t="0" r="r" b="b"/>
              <a:pathLst>
                <a:path w="4" h="1">
                  <a:moveTo>
                    <a:pt x="4" y="1"/>
                  </a:moveTo>
                  <a:cubicBezTo>
                    <a:pt x="3" y="1"/>
                    <a:pt x="1" y="1"/>
                    <a:pt x="0" y="0"/>
                  </a:cubicBezTo>
                </a:path>
              </a:pathLst>
            </a:custGeom>
            <a:noFill/>
            <a:ln w="11113" cap="rnd">
              <a:solidFill>
                <a:srgbClr val="FBB9AF"/>
              </a:solidFill>
              <a:prstDash val="solid"/>
              <a:round/>
              <a:headEnd/>
              <a:tailEnd/>
            </a:ln>
          </p:spPr>
          <p:txBody>
            <a:bodyPr/>
            <a:lstStyle/>
            <a:p>
              <a:endParaRPr lang="fr-FR"/>
            </a:p>
          </p:txBody>
        </p:sp>
        <p:sp>
          <p:nvSpPr>
            <p:cNvPr id="376" name="Freeform 178"/>
            <p:cNvSpPr>
              <a:spLocks/>
            </p:cNvSpPr>
            <p:nvPr/>
          </p:nvSpPr>
          <p:spPr bwMode="auto">
            <a:xfrm>
              <a:off x="1404" y="2351"/>
              <a:ext cx="29" cy="29"/>
            </a:xfrm>
            <a:custGeom>
              <a:avLst/>
              <a:gdLst/>
              <a:ahLst/>
              <a:cxnLst>
                <a:cxn ang="0">
                  <a:pos x="0" y="10"/>
                </a:cxn>
                <a:cxn ang="0">
                  <a:pos x="8" y="3"/>
                </a:cxn>
                <a:cxn ang="0">
                  <a:pos x="13" y="11"/>
                </a:cxn>
              </a:cxnLst>
              <a:rect l="0" t="0" r="r" b="b"/>
              <a:pathLst>
                <a:path w="13" h="13">
                  <a:moveTo>
                    <a:pt x="0" y="10"/>
                  </a:moveTo>
                  <a:cubicBezTo>
                    <a:pt x="1" y="7"/>
                    <a:pt x="4" y="0"/>
                    <a:pt x="8" y="3"/>
                  </a:cubicBezTo>
                  <a:cubicBezTo>
                    <a:pt x="10" y="4"/>
                    <a:pt x="7" y="13"/>
                    <a:pt x="13" y="11"/>
                  </a:cubicBezTo>
                </a:path>
              </a:pathLst>
            </a:custGeom>
            <a:noFill/>
            <a:ln w="11113" cap="rnd">
              <a:solidFill>
                <a:srgbClr val="FBB9AF"/>
              </a:solidFill>
              <a:prstDash val="solid"/>
              <a:round/>
              <a:headEnd/>
              <a:tailEnd/>
            </a:ln>
          </p:spPr>
          <p:txBody>
            <a:bodyPr/>
            <a:lstStyle/>
            <a:p>
              <a:endParaRPr lang="fr-FR"/>
            </a:p>
          </p:txBody>
        </p:sp>
        <p:sp>
          <p:nvSpPr>
            <p:cNvPr id="377" name="Freeform 179"/>
            <p:cNvSpPr>
              <a:spLocks/>
            </p:cNvSpPr>
            <p:nvPr/>
          </p:nvSpPr>
          <p:spPr bwMode="auto">
            <a:xfrm>
              <a:off x="1465" y="2400"/>
              <a:ext cx="20" cy="16"/>
            </a:xfrm>
            <a:custGeom>
              <a:avLst/>
              <a:gdLst/>
              <a:ahLst/>
              <a:cxnLst>
                <a:cxn ang="0">
                  <a:pos x="0" y="5"/>
                </a:cxn>
                <a:cxn ang="0">
                  <a:pos x="9" y="5"/>
                </a:cxn>
                <a:cxn ang="0">
                  <a:pos x="0" y="0"/>
                </a:cxn>
              </a:cxnLst>
              <a:rect l="0" t="0" r="r" b="b"/>
              <a:pathLst>
                <a:path w="9" h="7">
                  <a:moveTo>
                    <a:pt x="0" y="5"/>
                  </a:moveTo>
                  <a:cubicBezTo>
                    <a:pt x="2" y="7"/>
                    <a:pt x="7" y="7"/>
                    <a:pt x="9" y="5"/>
                  </a:cubicBezTo>
                  <a:cubicBezTo>
                    <a:pt x="8" y="2"/>
                    <a:pt x="3" y="1"/>
                    <a:pt x="0" y="0"/>
                  </a:cubicBezTo>
                </a:path>
              </a:pathLst>
            </a:custGeom>
            <a:noFill/>
            <a:ln w="11113" cap="rnd">
              <a:solidFill>
                <a:srgbClr val="FBB9AF"/>
              </a:solidFill>
              <a:prstDash val="solid"/>
              <a:round/>
              <a:headEnd/>
              <a:tailEnd/>
            </a:ln>
          </p:spPr>
          <p:txBody>
            <a:bodyPr/>
            <a:lstStyle/>
            <a:p>
              <a:endParaRPr lang="fr-FR"/>
            </a:p>
          </p:txBody>
        </p:sp>
        <p:sp>
          <p:nvSpPr>
            <p:cNvPr id="378" name="Freeform 180"/>
            <p:cNvSpPr>
              <a:spLocks/>
            </p:cNvSpPr>
            <p:nvPr/>
          </p:nvSpPr>
          <p:spPr bwMode="auto">
            <a:xfrm>
              <a:off x="1505" y="2333"/>
              <a:ext cx="9" cy="9"/>
            </a:xfrm>
            <a:custGeom>
              <a:avLst/>
              <a:gdLst/>
              <a:ahLst/>
              <a:cxnLst>
                <a:cxn ang="0">
                  <a:pos x="4" y="4"/>
                </a:cxn>
                <a:cxn ang="0">
                  <a:pos x="0" y="0"/>
                </a:cxn>
              </a:cxnLst>
              <a:rect l="0" t="0" r="r" b="b"/>
              <a:pathLst>
                <a:path w="4" h="4">
                  <a:moveTo>
                    <a:pt x="4" y="4"/>
                  </a:moveTo>
                  <a:cubicBezTo>
                    <a:pt x="3" y="2"/>
                    <a:pt x="2" y="1"/>
                    <a:pt x="0" y="0"/>
                  </a:cubicBezTo>
                </a:path>
              </a:pathLst>
            </a:custGeom>
            <a:noFill/>
            <a:ln w="11113" cap="rnd">
              <a:solidFill>
                <a:srgbClr val="FBB9AF"/>
              </a:solidFill>
              <a:prstDash val="solid"/>
              <a:round/>
              <a:headEnd/>
              <a:tailEnd/>
            </a:ln>
          </p:spPr>
          <p:txBody>
            <a:bodyPr/>
            <a:lstStyle/>
            <a:p>
              <a:endParaRPr lang="fr-FR"/>
            </a:p>
          </p:txBody>
        </p:sp>
        <p:sp>
          <p:nvSpPr>
            <p:cNvPr id="379" name="Freeform 181"/>
            <p:cNvSpPr>
              <a:spLocks/>
            </p:cNvSpPr>
            <p:nvPr/>
          </p:nvSpPr>
          <p:spPr bwMode="auto">
            <a:xfrm>
              <a:off x="2038" y="2472"/>
              <a:ext cx="23" cy="18"/>
            </a:xfrm>
            <a:custGeom>
              <a:avLst/>
              <a:gdLst/>
              <a:ahLst/>
              <a:cxnLst>
                <a:cxn ang="0">
                  <a:pos x="1" y="4"/>
                </a:cxn>
                <a:cxn ang="0">
                  <a:pos x="10" y="5"/>
                </a:cxn>
                <a:cxn ang="0">
                  <a:pos x="0" y="0"/>
                </a:cxn>
              </a:cxnLst>
              <a:rect l="0" t="0" r="r" b="b"/>
              <a:pathLst>
                <a:path w="10" h="8">
                  <a:moveTo>
                    <a:pt x="1" y="4"/>
                  </a:moveTo>
                  <a:cubicBezTo>
                    <a:pt x="3" y="8"/>
                    <a:pt x="8" y="8"/>
                    <a:pt x="10" y="5"/>
                  </a:cubicBezTo>
                  <a:cubicBezTo>
                    <a:pt x="8" y="1"/>
                    <a:pt x="4" y="0"/>
                    <a:pt x="0" y="0"/>
                  </a:cubicBezTo>
                </a:path>
              </a:pathLst>
            </a:custGeom>
            <a:noFill/>
            <a:ln w="11113" cap="rnd">
              <a:solidFill>
                <a:srgbClr val="FBB9AF"/>
              </a:solidFill>
              <a:prstDash val="solid"/>
              <a:round/>
              <a:headEnd/>
              <a:tailEnd/>
            </a:ln>
          </p:spPr>
          <p:txBody>
            <a:bodyPr/>
            <a:lstStyle/>
            <a:p>
              <a:endParaRPr lang="fr-FR"/>
            </a:p>
          </p:txBody>
        </p:sp>
        <p:sp>
          <p:nvSpPr>
            <p:cNvPr id="380" name="Freeform 182"/>
            <p:cNvSpPr>
              <a:spLocks/>
            </p:cNvSpPr>
            <p:nvPr/>
          </p:nvSpPr>
          <p:spPr bwMode="auto">
            <a:xfrm>
              <a:off x="2083" y="2450"/>
              <a:ext cx="3" cy="18"/>
            </a:xfrm>
            <a:custGeom>
              <a:avLst/>
              <a:gdLst/>
              <a:ahLst/>
              <a:cxnLst>
                <a:cxn ang="0">
                  <a:pos x="1" y="0"/>
                </a:cxn>
                <a:cxn ang="0">
                  <a:pos x="1" y="8"/>
                </a:cxn>
              </a:cxnLst>
              <a:rect l="0" t="0" r="r" b="b"/>
              <a:pathLst>
                <a:path w="1" h="8">
                  <a:moveTo>
                    <a:pt x="1" y="0"/>
                  </a:moveTo>
                  <a:cubicBezTo>
                    <a:pt x="1" y="3"/>
                    <a:pt x="0" y="5"/>
                    <a:pt x="1" y="8"/>
                  </a:cubicBezTo>
                </a:path>
              </a:pathLst>
            </a:custGeom>
            <a:noFill/>
            <a:ln w="11113" cap="rnd">
              <a:solidFill>
                <a:srgbClr val="FBB9AF"/>
              </a:solidFill>
              <a:prstDash val="solid"/>
              <a:round/>
              <a:headEnd/>
              <a:tailEnd/>
            </a:ln>
          </p:spPr>
          <p:txBody>
            <a:bodyPr/>
            <a:lstStyle/>
            <a:p>
              <a:endParaRPr lang="fr-FR"/>
            </a:p>
          </p:txBody>
        </p:sp>
        <p:sp>
          <p:nvSpPr>
            <p:cNvPr id="381" name="Freeform 183"/>
            <p:cNvSpPr>
              <a:spLocks/>
            </p:cNvSpPr>
            <p:nvPr/>
          </p:nvSpPr>
          <p:spPr bwMode="auto">
            <a:xfrm>
              <a:off x="1987" y="2337"/>
              <a:ext cx="11" cy="7"/>
            </a:xfrm>
            <a:custGeom>
              <a:avLst/>
              <a:gdLst/>
              <a:ahLst/>
              <a:cxnLst>
                <a:cxn ang="0">
                  <a:pos x="0" y="3"/>
                </a:cxn>
                <a:cxn ang="0">
                  <a:pos x="5" y="0"/>
                </a:cxn>
              </a:cxnLst>
              <a:rect l="0" t="0" r="r" b="b"/>
              <a:pathLst>
                <a:path w="5" h="3">
                  <a:moveTo>
                    <a:pt x="0" y="3"/>
                  </a:moveTo>
                  <a:cubicBezTo>
                    <a:pt x="1" y="1"/>
                    <a:pt x="3" y="0"/>
                    <a:pt x="5" y="0"/>
                  </a:cubicBezTo>
                </a:path>
              </a:pathLst>
            </a:custGeom>
            <a:noFill/>
            <a:ln w="11113" cap="rnd">
              <a:solidFill>
                <a:srgbClr val="FBB9AF"/>
              </a:solidFill>
              <a:prstDash val="solid"/>
              <a:round/>
              <a:headEnd/>
              <a:tailEnd/>
            </a:ln>
          </p:spPr>
          <p:txBody>
            <a:bodyPr/>
            <a:lstStyle/>
            <a:p>
              <a:endParaRPr lang="fr-FR"/>
            </a:p>
          </p:txBody>
        </p:sp>
        <p:sp>
          <p:nvSpPr>
            <p:cNvPr id="382" name="Freeform 184"/>
            <p:cNvSpPr>
              <a:spLocks/>
            </p:cNvSpPr>
            <p:nvPr/>
          </p:nvSpPr>
          <p:spPr bwMode="auto">
            <a:xfrm>
              <a:off x="1190" y="2114"/>
              <a:ext cx="25" cy="23"/>
            </a:xfrm>
            <a:custGeom>
              <a:avLst/>
              <a:gdLst/>
              <a:ahLst/>
              <a:cxnLst>
                <a:cxn ang="0">
                  <a:pos x="4" y="10"/>
                </a:cxn>
                <a:cxn ang="0">
                  <a:pos x="11" y="4"/>
                </a:cxn>
                <a:cxn ang="0">
                  <a:pos x="0" y="3"/>
                </a:cxn>
              </a:cxnLst>
              <a:rect l="0" t="0" r="r" b="b"/>
              <a:pathLst>
                <a:path w="11" h="10">
                  <a:moveTo>
                    <a:pt x="4" y="10"/>
                  </a:moveTo>
                  <a:cubicBezTo>
                    <a:pt x="7" y="9"/>
                    <a:pt x="9" y="7"/>
                    <a:pt x="11" y="4"/>
                  </a:cubicBezTo>
                  <a:cubicBezTo>
                    <a:pt x="8" y="1"/>
                    <a:pt x="2" y="0"/>
                    <a:pt x="0" y="3"/>
                  </a:cubicBezTo>
                </a:path>
              </a:pathLst>
            </a:custGeom>
            <a:noFill/>
            <a:ln w="11113" cap="rnd">
              <a:solidFill>
                <a:srgbClr val="FBB9AF"/>
              </a:solidFill>
              <a:prstDash val="solid"/>
              <a:round/>
              <a:headEnd/>
              <a:tailEnd/>
            </a:ln>
          </p:spPr>
          <p:txBody>
            <a:bodyPr/>
            <a:lstStyle/>
            <a:p>
              <a:endParaRPr lang="fr-F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anim calcmode="lin" valueType="num">
                                      <p:cBhvr>
                                        <p:cTn id="8" dur="1000" fill="hold"/>
                                        <p:tgtEl>
                                          <p:spTgt spid="201"/>
                                        </p:tgtEl>
                                        <p:attrNameLst>
                                          <p:attrName>ppt_x</p:attrName>
                                        </p:attrNameLst>
                                      </p:cBhvr>
                                      <p:tavLst>
                                        <p:tav tm="0">
                                          <p:val>
                                            <p:strVal val="#ppt_x"/>
                                          </p:val>
                                        </p:tav>
                                        <p:tav tm="100000">
                                          <p:val>
                                            <p:strVal val="#ppt_x"/>
                                          </p:val>
                                        </p:tav>
                                      </p:tavLst>
                                    </p:anim>
                                    <p:anim calcmode="lin" valueType="num">
                                      <p:cBhvr>
                                        <p:cTn id="9" dur="1000" fill="hold"/>
                                        <p:tgtEl>
                                          <p:spTgt spid="2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07"/>
                                        </p:tgtEl>
                                        <p:attrNameLst>
                                          <p:attrName>style.visibility</p:attrName>
                                        </p:attrNameLst>
                                      </p:cBhvr>
                                      <p:to>
                                        <p:strVal val="visible"/>
                                      </p:to>
                                    </p:set>
                                    <p:animEffect transition="in" filter="fade">
                                      <p:cBhvr>
                                        <p:cTn id="14" dur="1000"/>
                                        <p:tgtEl>
                                          <p:spTgt spid="607"/>
                                        </p:tgtEl>
                                      </p:cBhvr>
                                    </p:animEffect>
                                    <p:anim calcmode="lin" valueType="num">
                                      <p:cBhvr>
                                        <p:cTn id="15" dur="1000" fill="hold"/>
                                        <p:tgtEl>
                                          <p:spTgt spid="607"/>
                                        </p:tgtEl>
                                        <p:attrNameLst>
                                          <p:attrName>ppt_x</p:attrName>
                                        </p:attrNameLst>
                                      </p:cBhvr>
                                      <p:tavLst>
                                        <p:tav tm="0">
                                          <p:val>
                                            <p:strVal val="#ppt_x"/>
                                          </p:val>
                                        </p:tav>
                                        <p:tav tm="100000">
                                          <p:val>
                                            <p:strVal val="#ppt_x"/>
                                          </p:val>
                                        </p:tav>
                                      </p:tavLst>
                                    </p:anim>
                                    <p:anim calcmode="lin" valueType="num">
                                      <p:cBhvr>
                                        <p:cTn id="16" dur="1000" fill="hold"/>
                                        <p:tgtEl>
                                          <p:spTgt spid="60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8"/>
                                        </p:tgtEl>
                                        <p:attrNameLst>
                                          <p:attrName>style.visibility</p:attrName>
                                        </p:attrNameLst>
                                      </p:cBhvr>
                                      <p:to>
                                        <p:strVal val="visible"/>
                                      </p:to>
                                    </p:set>
                                    <p:animEffect transition="in" filter="fade">
                                      <p:cBhvr>
                                        <p:cTn id="26" dur="1000"/>
                                        <p:tgtEl>
                                          <p:spTgt spid="608"/>
                                        </p:tgtEl>
                                      </p:cBhvr>
                                    </p:animEffect>
                                    <p:anim calcmode="lin" valueType="num">
                                      <p:cBhvr>
                                        <p:cTn id="27" dur="1000" fill="hold"/>
                                        <p:tgtEl>
                                          <p:spTgt spid="608"/>
                                        </p:tgtEl>
                                        <p:attrNameLst>
                                          <p:attrName>ppt_x</p:attrName>
                                        </p:attrNameLst>
                                      </p:cBhvr>
                                      <p:tavLst>
                                        <p:tav tm="0">
                                          <p:val>
                                            <p:strVal val="#ppt_x"/>
                                          </p:val>
                                        </p:tav>
                                        <p:tav tm="100000">
                                          <p:val>
                                            <p:strVal val="#ppt_x"/>
                                          </p:val>
                                        </p:tav>
                                      </p:tavLst>
                                    </p:anim>
                                    <p:anim calcmode="lin" valueType="num">
                                      <p:cBhvr>
                                        <p:cTn id="28" dur="1000" fill="hold"/>
                                        <p:tgtEl>
                                          <p:spTgt spid="60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14"/>
                                        </p:tgtEl>
                                        <p:attrNameLst>
                                          <p:attrName>style.visibility</p:attrName>
                                        </p:attrNameLst>
                                      </p:cBhvr>
                                      <p:to>
                                        <p:strVal val="visible"/>
                                      </p:to>
                                    </p:set>
                                    <p:animEffect transition="in" filter="fade">
                                      <p:cBhvr>
                                        <p:cTn id="38" dur="1000"/>
                                        <p:tgtEl>
                                          <p:spTgt spid="614"/>
                                        </p:tgtEl>
                                      </p:cBhvr>
                                    </p:animEffect>
                                    <p:anim calcmode="lin" valueType="num">
                                      <p:cBhvr>
                                        <p:cTn id="39" dur="1000" fill="hold"/>
                                        <p:tgtEl>
                                          <p:spTgt spid="614"/>
                                        </p:tgtEl>
                                        <p:attrNameLst>
                                          <p:attrName>ppt_x</p:attrName>
                                        </p:attrNameLst>
                                      </p:cBhvr>
                                      <p:tavLst>
                                        <p:tav tm="0">
                                          <p:val>
                                            <p:strVal val="#ppt_x"/>
                                          </p:val>
                                        </p:tav>
                                        <p:tav tm="100000">
                                          <p:val>
                                            <p:strVal val="#ppt_x"/>
                                          </p:val>
                                        </p:tav>
                                      </p:tavLst>
                                    </p:anim>
                                    <p:anim calcmode="lin" valueType="num">
                                      <p:cBhvr>
                                        <p:cTn id="40" dur="1000" fill="hold"/>
                                        <p:tgtEl>
                                          <p:spTgt spid="61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3"/>
                                        </p:tgtEl>
                                        <p:attrNameLst>
                                          <p:attrName>style.visibility</p:attrName>
                                        </p:attrNameLst>
                                      </p:cBhvr>
                                      <p:to>
                                        <p:strVal val="visible"/>
                                      </p:to>
                                    </p:set>
                                    <p:animEffect transition="in" filter="fade">
                                      <p:cBhvr>
                                        <p:cTn id="48" dur="1000"/>
                                        <p:tgtEl>
                                          <p:spTgt spid="383"/>
                                        </p:tgtEl>
                                      </p:cBhvr>
                                    </p:animEffect>
                                    <p:anim calcmode="lin" valueType="num">
                                      <p:cBhvr>
                                        <p:cTn id="49" dur="1000" fill="hold"/>
                                        <p:tgtEl>
                                          <p:spTgt spid="383"/>
                                        </p:tgtEl>
                                        <p:attrNameLst>
                                          <p:attrName>ppt_x</p:attrName>
                                        </p:attrNameLst>
                                      </p:cBhvr>
                                      <p:tavLst>
                                        <p:tav tm="0">
                                          <p:val>
                                            <p:strVal val="#ppt_x"/>
                                          </p:val>
                                        </p:tav>
                                        <p:tav tm="100000">
                                          <p:val>
                                            <p:strVal val="#ppt_x"/>
                                          </p:val>
                                        </p:tav>
                                      </p:tavLst>
                                    </p:anim>
                                    <p:anim calcmode="lin" valueType="num">
                                      <p:cBhvr>
                                        <p:cTn id="50" dur="1000" fill="hold"/>
                                        <p:tgtEl>
                                          <p:spTgt spid="38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7"/>
                                        </p:tgtEl>
                                        <p:attrNameLst>
                                          <p:attrName>style.visibility</p:attrName>
                                        </p:attrNameLst>
                                      </p:cBhvr>
                                      <p:to>
                                        <p:strVal val="visible"/>
                                      </p:to>
                                    </p:set>
                                    <p:animEffect transition="in" filter="fade">
                                      <p:cBhvr>
                                        <p:cTn id="55" dur="1000"/>
                                        <p:tgtEl>
                                          <p:spTgt spid="617"/>
                                        </p:tgtEl>
                                      </p:cBhvr>
                                    </p:animEffect>
                                    <p:anim calcmode="lin" valueType="num">
                                      <p:cBhvr>
                                        <p:cTn id="56" dur="1000" fill="hold"/>
                                        <p:tgtEl>
                                          <p:spTgt spid="617"/>
                                        </p:tgtEl>
                                        <p:attrNameLst>
                                          <p:attrName>ppt_x</p:attrName>
                                        </p:attrNameLst>
                                      </p:cBhvr>
                                      <p:tavLst>
                                        <p:tav tm="0">
                                          <p:val>
                                            <p:strVal val="#ppt_x"/>
                                          </p:val>
                                        </p:tav>
                                        <p:tav tm="100000">
                                          <p:val>
                                            <p:strVal val="#ppt_x"/>
                                          </p:val>
                                        </p:tav>
                                      </p:tavLst>
                                    </p:anim>
                                    <p:anim calcmode="lin" valueType="num">
                                      <p:cBhvr>
                                        <p:cTn id="57" dur="1000" fill="hold"/>
                                        <p:tgtEl>
                                          <p:spTgt spid="6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620"/>
                                        </p:tgtEl>
                                        <p:attrNameLst>
                                          <p:attrName>style.visibility</p:attrName>
                                        </p:attrNameLst>
                                      </p:cBhvr>
                                      <p:to>
                                        <p:strVal val="visible"/>
                                      </p:to>
                                    </p:set>
                                    <p:animEffect transition="in" filter="fade">
                                      <p:cBhvr>
                                        <p:cTn id="67" dur="1000"/>
                                        <p:tgtEl>
                                          <p:spTgt spid="620"/>
                                        </p:tgtEl>
                                      </p:cBhvr>
                                    </p:animEffect>
                                    <p:anim calcmode="lin" valueType="num">
                                      <p:cBhvr>
                                        <p:cTn id="68" dur="1000" fill="hold"/>
                                        <p:tgtEl>
                                          <p:spTgt spid="620"/>
                                        </p:tgtEl>
                                        <p:attrNameLst>
                                          <p:attrName>ppt_x</p:attrName>
                                        </p:attrNameLst>
                                      </p:cBhvr>
                                      <p:tavLst>
                                        <p:tav tm="0">
                                          <p:val>
                                            <p:strVal val="#ppt_x"/>
                                          </p:val>
                                        </p:tav>
                                        <p:tav tm="100000">
                                          <p:val>
                                            <p:strVal val="#ppt_x"/>
                                          </p:val>
                                        </p:tav>
                                      </p:tavLst>
                                    </p:anim>
                                    <p:anim calcmode="lin" valueType="num">
                                      <p:cBhvr>
                                        <p:cTn id="69" dur="1000" fill="hold"/>
                                        <p:tgtEl>
                                          <p:spTgt spid="6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27"/>
                                        </p:tgtEl>
                                        <p:attrNameLst>
                                          <p:attrName>style.visibility</p:attrName>
                                        </p:attrNameLst>
                                      </p:cBhvr>
                                      <p:to>
                                        <p:strVal val="visible"/>
                                      </p:to>
                                    </p:set>
                                    <p:animEffect transition="in" filter="fade">
                                      <p:cBhvr>
                                        <p:cTn id="72" dur="1000"/>
                                        <p:tgtEl>
                                          <p:spTgt spid="1027"/>
                                        </p:tgtEl>
                                      </p:cBhvr>
                                    </p:animEffect>
                                    <p:anim calcmode="lin" valueType="num">
                                      <p:cBhvr>
                                        <p:cTn id="73" dur="1000" fill="hold"/>
                                        <p:tgtEl>
                                          <p:spTgt spid="1027"/>
                                        </p:tgtEl>
                                        <p:attrNameLst>
                                          <p:attrName>ppt_x</p:attrName>
                                        </p:attrNameLst>
                                      </p:cBhvr>
                                      <p:tavLst>
                                        <p:tav tm="0">
                                          <p:val>
                                            <p:strVal val="#ppt_x"/>
                                          </p:val>
                                        </p:tav>
                                        <p:tav tm="100000">
                                          <p:val>
                                            <p:strVal val="#ppt_x"/>
                                          </p:val>
                                        </p:tav>
                                      </p:tavLst>
                                    </p:anim>
                                    <p:anim calcmode="lin" valueType="num">
                                      <p:cBhvr>
                                        <p:cTn id="7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0" name="Ruban courbé vers le haut 7"/>
          <p:cNvSpPr/>
          <p:nvPr/>
        </p:nvSpPr>
        <p:spPr>
          <a:xfrm>
            <a:off x="2643174" y="1000108"/>
            <a:ext cx="3429024" cy="577774"/>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PATHOLOGIES </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graphicFrame>
        <p:nvGraphicFramePr>
          <p:cNvPr id="14" name="Diagram 13"/>
          <p:cNvGraphicFramePr/>
          <p:nvPr/>
        </p:nvGraphicFramePr>
        <p:xfrm>
          <a:off x="1500166" y="2285992"/>
          <a:ext cx="5715040" cy="3492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0" name="Ruban courbé vers le haut 7"/>
          <p:cNvSpPr/>
          <p:nvPr/>
        </p:nvSpPr>
        <p:spPr>
          <a:xfrm>
            <a:off x="714348" y="571480"/>
            <a:ext cx="3429024" cy="577774"/>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PATHOLOGIES </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2" name="Rounded Rectangle 11"/>
          <p:cNvSpPr/>
          <p:nvPr/>
        </p:nvSpPr>
        <p:spPr>
          <a:xfrm>
            <a:off x="5000628" y="642918"/>
            <a:ext cx="2786082" cy="571504"/>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lstStyle/>
          <a:p>
            <a:pPr lvl="0"/>
            <a:r>
              <a:rPr lang="fr-FR" sz="2400" b="1" dirty="0" smtClean="0">
                <a:ln w="9000" cmpd="sng">
                  <a:solidFill>
                    <a:schemeClr val="bg1"/>
                  </a:solidFill>
                  <a:prstDash val="solid"/>
                </a:ln>
                <a:solidFill>
                  <a:schemeClr val="bg1"/>
                </a:solidFill>
                <a:effectLst>
                  <a:reflection blurRad="12700" stA="28000" endPos="45000" dist="1000" dir="5400000" sy="-100000" algn="bl" rotWithShape="0"/>
                </a:effectLst>
                <a:latin typeface="Cambria" pitchFamily="18" charset="0"/>
              </a:rPr>
              <a:t>a) </a:t>
            </a:r>
            <a:r>
              <a:rPr lang="fr-FR" sz="2400" b="1" cap="all" dirty="0" smtClean="0">
                <a:ln w="9000" cmpd="sng">
                  <a:solidFill>
                    <a:schemeClr val="bg1"/>
                  </a:solidFill>
                  <a:prstDash val="solid"/>
                </a:ln>
                <a:solidFill>
                  <a:schemeClr val="bg1"/>
                </a:solidFill>
                <a:effectLst>
                  <a:reflection blurRad="12700" stA="28000" endPos="45000" dist="1000" dir="5400000" sy="-100000" algn="bl" rotWithShape="0"/>
                </a:effectLst>
                <a:latin typeface="Cambria" pitchFamily="18" charset="0"/>
              </a:rPr>
              <a:t>Congénitales</a:t>
            </a:r>
          </a:p>
          <a:p>
            <a:endParaRPr lang="fr-FR" sz="2400" dirty="0">
              <a:ln>
                <a:solidFill>
                  <a:schemeClr val="bg1"/>
                </a:solidFill>
              </a:ln>
              <a:solidFill>
                <a:schemeClr val="bg1"/>
              </a:solidFill>
            </a:endParaRPr>
          </a:p>
        </p:txBody>
      </p:sp>
      <p:sp>
        <p:nvSpPr>
          <p:cNvPr id="15" name="Rectangle 14"/>
          <p:cNvSpPr/>
          <p:nvPr/>
        </p:nvSpPr>
        <p:spPr>
          <a:xfrm>
            <a:off x="0" y="6519446"/>
            <a:ext cx="8858280" cy="338554"/>
          </a:xfrm>
          <a:prstGeom prst="rect">
            <a:avLst/>
          </a:prstGeom>
        </p:spPr>
        <p:txBody>
          <a:bodyPr wrap="square">
            <a:spAutoFit/>
          </a:bodyPr>
          <a:lstStyle/>
          <a:p>
            <a:pPr algn="ctr">
              <a:spcAft>
                <a:spcPts val="0"/>
              </a:spcAft>
            </a:pPr>
            <a:r>
              <a:rPr lang="fr-FR" sz="1600" b="1" dirty="0" smtClean="0">
                <a:latin typeface="Cambria" pitchFamily="18" charset="0"/>
              </a:rPr>
              <a:t>Effet des mutations ou absence totale des gènes codant pour les FTT chez les souris</a:t>
            </a:r>
            <a:endParaRPr lang="fr-FR" sz="1600" b="1" dirty="0">
              <a:solidFill>
                <a:srgbClr val="000000"/>
              </a:solidFill>
              <a:latin typeface="Cambria" pitchFamily="18" charset="0"/>
              <a:ea typeface="Times New Roman"/>
              <a:cs typeface="Arial"/>
            </a:endParaRPr>
          </a:p>
        </p:txBody>
      </p:sp>
      <p:graphicFrame>
        <p:nvGraphicFramePr>
          <p:cNvPr id="16" name="Tableau 1"/>
          <p:cNvGraphicFramePr>
            <a:graphicFrameLocks noGrp="1"/>
          </p:cNvGraphicFramePr>
          <p:nvPr/>
        </p:nvGraphicFramePr>
        <p:xfrm>
          <a:off x="500034" y="1317011"/>
          <a:ext cx="8286808" cy="5231385"/>
        </p:xfrm>
        <a:graphic>
          <a:graphicData uri="http://schemas.openxmlformats.org/drawingml/2006/table">
            <a:tbl>
              <a:tblPr>
                <a:tableStyleId>{BC89EF96-8CEA-46FF-86C4-4CE0E7609802}</a:tableStyleId>
              </a:tblPr>
              <a:tblGrid>
                <a:gridCol w="1143038"/>
                <a:gridCol w="2428862"/>
                <a:gridCol w="2386918"/>
                <a:gridCol w="2327990"/>
              </a:tblGrid>
              <a:tr h="571762">
                <a:tc>
                  <a:txBody>
                    <a:bodyPr/>
                    <a:lstStyle/>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Gènes FTT</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4">
                        <a:lumMod val="20000"/>
                        <a:lumOff val="80000"/>
                      </a:schemeClr>
                    </a:solidFill>
                  </a:tcPr>
                </a:tc>
                <a:tc>
                  <a:txBody>
                    <a:bodyPr/>
                    <a:lstStyle/>
                    <a:p>
                      <a:pPr algn="ctr">
                        <a:spcAft>
                          <a:spcPts val="0"/>
                        </a:spcAft>
                      </a:pPr>
                      <a:r>
                        <a:rPr lang="fr-FR" sz="1600" b="0" cap="none" spc="0" dirty="0">
                          <a:ln w="18415" cmpd="sng">
                            <a:solidFill>
                              <a:schemeClr val="tx1"/>
                            </a:solidFill>
                            <a:prstDash val="solid"/>
                          </a:ln>
                          <a:solidFill>
                            <a:schemeClr val="tx1"/>
                          </a:solidFill>
                          <a:effectLst/>
                          <a:latin typeface="Cambria" pitchFamily="18" charset="0"/>
                        </a:rPr>
                        <a:t>Localisation de la mutation</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4">
                        <a:lumMod val="20000"/>
                        <a:lumOff val="80000"/>
                      </a:schemeClr>
                    </a:solidFill>
                  </a:tcPr>
                </a:tc>
                <a:tc>
                  <a:txBody>
                    <a:bodyPr/>
                    <a:lstStyle/>
                    <a:p>
                      <a:pPr algn="ctr">
                        <a:spcAft>
                          <a:spcPts val="0"/>
                        </a:spcAft>
                      </a:pPr>
                      <a:r>
                        <a:rPr lang="fr-FR" sz="1600" b="0" cap="none" spc="0" dirty="0">
                          <a:ln w="18415" cmpd="sng">
                            <a:solidFill>
                              <a:schemeClr val="tx1"/>
                            </a:solidFill>
                            <a:prstDash val="solid"/>
                          </a:ln>
                          <a:solidFill>
                            <a:schemeClr val="tx1"/>
                          </a:solidFill>
                          <a:effectLst/>
                          <a:latin typeface="Cambria" pitchFamily="18" charset="0"/>
                        </a:rPr>
                        <a:t>Phénotype</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4">
                        <a:lumMod val="20000"/>
                        <a:lumOff val="80000"/>
                      </a:schemeClr>
                    </a:solidFill>
                  </a:tcPr>
                </a:tc>
                <a:tc>
                  <a:txBody>
                    <a:bodyPr/>
                    <a:lstStyle/>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Non expression</a:t>
                      </a:r>
                    </a:p>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Souris </a:t>
                      </a:r>
                      <a:r>
                        <a:rPr lang="fr-FR" sz="1600" b="0" cap="none" spc="0" dirty="0" err="1">
                          <a:ln w="18415" cmpd="sng">
                            <a:solidFill>
                              <a:schemeClr val="tx1"/>
                            </a:solidFill>
                            <a:prstDash val="solid"/>
                          </a:ln>
                          <a:solidFill>
                            <a:schemeClr val="tx1"/>
                          </a:solidFill>
                          <a:effectLst/>
                          <a:latin typeface="Cambria" pitchFamily="18" charset="0"/>
                        </a:rPr>
                        <a:t>knock</a:t>
                      </a:r>
                      <a:r>
                        <a:rPr lang="fr-FR" sz="1600" b="0" cap="none" spc="0" dirty="0">
                          <a:ln w="18415" cmpd="sng">
                            <a:solidFill>
                              <a:schemeClr val="tx1"/>
                            </a:solidFill>
                            <a:prstDash val="solid"/>
                          </a:ln>
                          <a:solidFill>
                            <a:schemeClr val="tx1"/>
                          </a:solidFill>
                          <a:effectLst/>
                          <a:latin typeface="Cambria" pitchFamily="18" charset="0"/>
                        </a:rPr>
                        <a:t> out</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4">
                        <a:lumMod val="20000"/>
                        <a:lumOff val="80000"/>
                      </a:schemeClr>
                    </a:solidFill>
                  </a:tcPr>
                </a:tc>
              </a:tr>
              <a:tr h="1337917">
                <a:tc>
                  <a:txBody>
                    <a:bodyPr/>
                    <a:lstStyle/>
                    <a:p>
                      <a:pPr algn="ctr">
                        <a:spcAft>
                          <a:spcPts val="0"/>
                        </a:spcAft>
                      </a:pPr>
                      <a:r>
                        <a:rPr lang="fr-FR" sz="1600" b="0" cap="none" spc="0" dirty="0">
                          <a:ln w="18415" cmpd="sng">
                            <a:solidFill>
                              <a:schemeClr val="tx1"/>
                            </a:solidFill>
                            <a:prstDash val="solid"/>
                          </a:ln>
                          <a:solidFill>
                            <a:schemeClr val="tx1"/>
                          </a:solidFill>
                          <a:effectLst/>
                          <a:latin typeface="Cambria" pitchFamily="18" charset="0"/>
                        </a:rPr>
                        <a:t>NKX2‑1</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fr-FR" sz="1600" b="0" cap="none" spc="0" dirty="0">
                          <a:ln w="18415" cmpd="sng">
                            <a:solidFill>
                              <a:schemeClr val="tx1"/>
                            </a:solidFill>
                            <a:prstDash val="solid"/>
                          </a:ln>
                          <a:solidFill>
                            <a:schemeClr val="tx1"/>
                          </a:solidFill>
                          <a:effectLst/>
                          <a:latin typeface="Cambria" pitchFamily="18" charset="0"/>
                        </a:rPr>
                        <a:t>Dans le domaine </a:t>
                      </a:r>
                      <a:r>
                        <a:rPr lang="fr-FR" sz="1600" b="0" cap="none" spc="0" dirty="0" err="1">
                          <a:ln w="18415" cmpd="sng">
                            <a:solidFill>
                              <a:schemeClr val="tx1"/>
                            </a:solidFill>
                            <a:prstDash val="solid"/>
                          </a:ln>
                          <a:solidFill>
                            <a:schemeClr val="tx1"/>
                          </a:solidFill>
                          <a:effectLst/>
                          <a:latin typeface="Cambria" pitchFamily="18" charset="0"/>
                        </a:rPr>
                        <a:t>Homeobox</a:t>
                      </a:r>
                      <a:r>
                        <a:rPr lang="fr-FR" sz="1600" b="0" cap="none" spc="0" dirty="0">
                          <a:ln w="18415" cmpd="sng">
                            <a:solidFill>
                              <a:schemeClr val="tx1"/>
                            </a:solidFill>
                            <a:prstDash val="solid"/>
                          </a:ln>
                          <a:solidFill>
                            <a:schemeClr val="tx1"/>
                          </a:solidFill>
                          <a:effectLst/>
                          <a:latin typeface="Cambria" pitchFamily="18" charset="0"/>
                        </a:rPr>
                        <a:t> ou dans la région codante du domaine de la </a:t>
                      </a:r>
                      <a:r>
                        <a:rPr lang="fr-FR" sz="1600" b="0" cap="none" spc="0" dirty="0" err="1">
                          <a:ln w="18415" cmpd="sng">
                            <a:solidFill>
                              <a:schemeClr val="tx1"/>
                            </a:solidFill>
                            <a:prstDash val="solid"/>
                          </a:ln>
                          <a:solidFill>
                            <a:schemeClr val="tx1"/>
                          </a:solidFill>
                          <a:effectLst/>
                          <a:latin typeface="Cambria" pitchFamily="18" charset="0"/>
                        </a:rPr>
                        <a:t>transactivation</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c>
                  <a:txBody>
                    <a:bodyPr/>
                    <a:lstStyle/>
                    <a:p>
                      <a:pPr algn="ctr">
                        <a:lnSpc>
                          <a:spcPct val="115000"/>
                        </a:lnSpc>
                        <a:spcBef>
                          <a:spcPts val="1000"/>
                        </a:spcBef>
                        <a:spcAft>
                          <a:spcPts val="0"/>
                        </a:spcAft>
                      </a:pPr>
                      <a:r>
                        <a:rPr lang="fr-FR" sz="1600" b="0" cap="none" spc="0" dirty="0">
                          <a:ln w="18415" cmpd="sng">
                            <a:solidFill>
                              <a:schemeClr val="tx1"/>
                            </a:solidFill>
                            <a:prstDash val="solid"/>
                          </a:ln>
                          <a:solidFill>
                            <a:schemeClr val="tx1"/>
                          </a:solidFill>
                          <a:effectLst/>
                          <a:latin typeface="Cambria" pitchFamily="18" charset="0"/>
                        </a:rPr>
                        <a:t>Agénésie de la thyroïde, </a:t>
                      </a:r>
                      <a:r>
                        <a:rPr lang="fr-FR" sz="1600" b="0" u="none" strike="noStrike" cap="none" spc="0" dirty="0">
                          <a:ln w="18415" cmpd="sng">
                            <a:solidFill>
                              <a:schemeClr val="tx1"/>
                            </a:solidFill>
                            <a:prstDash val="solid"/>
                          </a:ln>
                          <a:solidFill>
                            <a:schemeClr val="tx1"/>
                          </a:solidFill>
                          <a:effectLst/>
                          <a:latin typeface="Cambria" pitchFamily="18" charset="0"/>
                        </a:rPr>
                        <a:t>Athyréose</a:t>
                      </a:r>
                      <a:r>
                        <a:rPr lang="fr-FR" sz="1600" b="0" cap="none" spc="0" dirty="0">
                          <a:ln w="18415" cmpd="sng">
                            <a:solidFill>
                              <a:schemeClr val="tx1"/>
                            </a:solidFill>
                            <a:prstDash val="solid"/>
                          </a:ln>
                          <a:solidFill>
                            <a:schemeClr val="tx1"/>
                          </a:solidFill>
                          <a:effectLst/>
                          <a:latin typeface="Cambria" pitchFamily="18" charset="0"/>
                        </a:rPr>
                        <a:t> , hypoplasie, et troubles respiratoire</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c>
                  <a:txBody>
                    <a:bodyPr/>
                    <a:lstStyle/>
                    <a:p>
                      <a:pPr algn="ctr">
                        <a:lnSpc>
                          <a:spcPct val="115000"/>
                        </a:lnSpc>
                        <a:spcAft>
                          <a:spcPts val="0"/>
                        </a:spcAft>
                        <a:tabLst>
                          <a:tab pos="1254760" algn="l"/>
                        </a:tabLst>
                      </a:pPr>
                      <a:r>
                        <a:rPr lang="fr-FR" sz="1600" b="0" cap="none" spc="0">
                          <a:ln w="18415" cmpd="sng">
                            <a:solidFill>
                              <a:schemeClr val="tx1"/>
                            </a:solidFill>
                            <a:prstDash val="solid"/>
                          </a:ln>
                          <a:solidFill>
                            <a:schemeClr val="tx1"/>
                          </a:solidFill>
                          <a:effectLst/>
                          <a:latin typeface="Cambria" pitchFamily="18" charset="0"/>
                        </a:rPr>
                        <a:t>Absence totale des follicules thyroïdiens</a:t>
                      </a:r>
                      <a:endParaRPr lang="fr-FR" sz="1600" b="0" cap="none" spc="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r>
              <a:tr h="857644">
                <a:tc>
                  <a:txBody>
                    <a:bodyPr/>
                    <a:lstStyle/>
                    <a:p>
                      <a:pPr algn="ctr">
                        <a:spcAft>
                          <a:spcPts val="0"/>
                        </a:spcAft>
                      </a:pPr>
                      <a:r>
                        <a:rPr lang="en-US" sz="1600" b="0" cap="none" spc="0" dirty="0">
                          <a:ln w="18415" cmpd="sng">
                            <a:solidFill>
                              <a:schemeClr val="tx1"/>
                            </a:solidFill>
                            <a:prstDash val="solid"/>
                          </a:ln>
                          <a:solidFill>
                            <a:schemeClr val="tx1"/>
                          </a:solidFill>
                          <a:effectLst/>
                          <a:latin typeface="Cambria" pitchFamily="18" charset="0"/>
                        </a:rPr>
                        <a:t>FOXE1</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3">
                        <a:lumMod val="20000"/>
                        <a:lumOff val="80000"/>
                      </a:schemeClr>
                    </a:solidFill>
                  </a:tcPr>
                </a:tc>
                <a:tc>
                  <a:txBody>
                    <a:bodyPr/>
                    <a:lstStyle/>
                    <a:p>
                      <a:pPr algn="ctr">
                        <a:spcAft>
                          <a:spcPts val="0"/>
                        </a:spcAft>
                      </a:pPr>
                      <a:r>
                        <a:rPr lang="en-US" sz="1600" b="0" cap="none" spc="0" dirty="0" err="1">
                          <a:ln w="18415" cmpd="sng">
                            <a:solidFill>
                              <a:schemeClr val="tx1"/>
                            </a:solidFill>
                            <a:prstDash val="solid"/>
                          </a:ln>
                          <a:solidFill>
                            <a:schemeClr val="tx1"/>
                          </a:solidFill>
                          <a:effectLst/>
                          <a:latin typeface="Cambria" pitchFamily="18" charset="0"/>
                        </a:rPr>
                        <a:t>Forkhead</a:t>
                      </a:r>
                      <a:r>
                        <a:rPr lang="en-US" sz="1600" b="0" cap="none" spc="0" dirty="0">
                          <a:ln w="18415" cmpd="sng">
                            <a:solidFill>
                              <a:schemeClr val="tx1"/>
                            </a:solidFill>
                            <a:prstDash val="solid"/>
                          </a:ln>
                          <a:solidFill>
                            <a:schemeClr val="tx1"/>
                          </a:solidFill>
                          <a:effectLst/>
                          <a:latin typeface="Cambria" pitchFamily="18" charset="0"/>
                        </a:rPr>
                        <a:t> box</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5">
                        <a:lumMod val="60000"/>
                        <a:lumOff val="40000"/>
                      </a:schemeClr>
                    </a:solidFill>
                  </a:tcPr>
                </a:tc>
                <a:tc>
                  <a:txBody>
                    <a:bodyPr/>
                    <a:lstStyle/>
                    <a:p>
                      <a:pPr algn="ctr">
                        <a:lnSpc>
                          <a:spcPct val="115000"/>
                        </a:lnSpc>
                        <a:spcBef>
                          <a:spcPts val="1000"/>
                        </a:spcBef>
                        <a:spcAft>
                          <a:spcPts val="0"/>
                        </a:spcAft>
                      </a:pPr>
                      <a:r>
                        <a:rPr lang="fr-FR" sz="1600" b="0" u="none" strike="noStrike" cap="none" spc="0" dirty="0">
                          <a:ln w="18415" cmpd="sng">
                            <a:solidFill>
                              <a:schemeClr val="tx1"/>
                            </a:solidFill>
                            <a:prstDash val="solid"/>
                          </a:ln>
                          <a:solidFill>
                            <a:schemeClr val="tx1"/>
                          </a:solidFill>
                          <a:effectLst/>
                          <a:latin typeface="Cambria" pitchFamily="18" charset="0"/>
                        </a:rPr>
                        <a:t>Hypoplasie de la </a:t>
                      </a:r>
                      <a:r>
                        <a:rPr lang="fr-FR" sz="1600" b="0" u="none" strike="noStrike" cap="none" spc="0" dirty="0" smtClean="0">
                          <a:ln w="18415" cmpd="sng">
                            <a:solidFill>
                              <a:schemeClr val="tx1"/>
                            </a:solidFill>
                            <a:prstDash val="solid"/>
                          </a:ln>
                          <a:solidFill>
                            <a:schemeClr val="tx1"/>
                          </a:solidFill>
                          <a:effectLst/>
                          <a:latin typeface="Cambria" pitchFamily="18" charset="0"/>
                        </a:rPr>
                        <a:t>thyroïde</a:t>
                      </a:r>
                      <a:endParaRPr lang="fr-FR" sz="1600" b="0" cap="none" spc="0" dirty="0">
                        <a:ln w="18415" cmpd="sng">
                          <a:solidFill>
                            <a:schemeClr val="tx1"/>
                          </a:solidFill>
                          <a:prstDash val="solid"/>
                        </a:ln>
                        <a:solidFill>
                          <a:schemeClr val="tx1"/>
                        </a:solidFill>
                        <a:effectLst/>
                        <a:latin typeface="Cambria" pitchFamily="18" charset="0"/>
                      </a:endParaRPr>
                    </a:p>
                    <a:p>
                      <a:pPr algn="ctr">
                        <a:lnSpc>
                          <a:spcPct val="115000"/>
                        </a:lnSpc>
                        <a:spcAft>
                          <a:spcPts val="0"/>
                        </a:spcAft>
                        <a:tabLst>
                          <a:tab pos="1254760" algn="l"/>
                        </a:tabLst>
                      </a:pPr>
                      <a:r>
                        <a:rPr lang="fr-FR" sz="1600" b="0" u="none" strike="noStrike" cap="none" spc="0" dirty="0">
                          <a:ln w="18415" cmpd="sng">
                            <a:solidFill>
                              <a:schemeClr val="tx1"/>
                            </a:solidFill>
                            <a:prstDash val="solid"/>
                          </a:ln>
                          <a:solidFill>
                            <a:schemeClr val="tx1"/>
                          </a:solidFill>
                          <a:effectLst/>
                          <a:latin typeface="Cambria" pitchFamily="18" charset="0"/>
                        </a:rPr>
                        <a:t>Athyréose</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c>
                  <a:txBody>
                    <a:bodyPr/>
                    <a:lstStyle/>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Ectopie ou agénésie de la glande thyroïde</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r>
              <a:tr h="994369">
                <a:tc>
                  <a:txBody>
                    <a:bodyPr/>
                    <a:lstStyle/>
                    <a:p>
                      <a:pPr algn="ctr">
                        <a:spcAft>
                          <a:spcPts val="0"/>
                        </a:spcAft>
                      </a:pPr>
                      <a:r>
                        <a:rPr lang="en-US" sz="1600" b="0" cap="none" spc="0" dirty="0">
                          <a:ln w="18415" cmpd="sng">
                            <a:solidFill>
                              <a:schemeClr val="tx1"/>
                            </a:solidFill>
                            <a:prstDash val="solid"/>
                          </a:ln>
                          <a:solidFill>
                            <a:schemeClr val="tx1"/>
                          </a:solidFill>
                          <a:effectLst/>
                          <a:latin typeface="Cambria" pitchFamily="18" charset="0"/>
                        </a:rPr>
                        <a:t>PAX8</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3">
                        <a:lumMod val="20000"/>
                        <a:lumOff val="80000"/>
                      </a:schemeClr>
                    </a:solidFill>
                  </a:tcPr>
                </a:tc>
                <a:tc>
                  <a:txBody>
                    <a:bodyPr/>
                    <a:lstStyle/>
                    <a:p>
                      <a:pPr algn="ctr">
                        <a:spcAft>
                          <a:spcPts val="0"/>
                        </a:spcAft>
                      </a:pPr>
                      <a:r>
                        <a:rPr lang="fr-FR" sz="1600" b="0" cap="none" spc="0">
                          <a:ln w="18415" cmpd="sng">
                            <a:solidFill>
                              <a:schemeClr val="tx1"/>
                            </a:solidFill>
                            <a:prstDash val="solid"/>
                          </a:ln>
                          <a:solidFill>
                            <a:schemeClr val="tx1"/>
                          </a:solidFill>
                          <a:effectLst/>
                          <a:latin typeface="Cambria" pitchFamily="18" charset="0"/>
                        </a:rPr>
                        <a:t>Paired box,  région qui code pour  le domaine de transactivation, ou région de promoteur</a:t>
                      </a:r>
                      <a:endParaRPr lang="fr-FR" sz="1600" b="0" cap="none" spc="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5">
                        <a:lumMod val="60000"/>
                        <a:lumOff val="40000"/>
                      </a:schemeClr>
                    </a:solidFill>
                  </a:tcPr>
                </a:tc>
                <a:tc>
                  <a:txBody>
                    <a:bodyPr/>
                    <a:lstStyle/>
                    <a:p>
                      <a:pPr algn="ctr">
                        <a:lnSpc>
                          <a:spcPct val="115000"/>
                        </a:lnSpc>
                        <a:spcBef>
                          <a:spcPts val="1000"/>
                        </a:spcBef>
                        <a:spcAft>
                          <a:spcPts val="0"/>
                        </a:spcAft>
                      </a:pPr>
                      <a:r>
                        <a:rPr lang="fr-FR" sz="1600" b="0" u="none" strike="noStrike" cap="none" spc="0" dirty="0">
                          <a:ln w="18415" cmpd="sng">
                            <a:solidFill>
                              <a:schemeClr val="tx1"/>
                            </a:solidFill>
                            <a:prstDash val="solid"/>
                          </a:ln>
                          <a:solidFill>
                            <a:schemeClr val="tx1"/>
                          </a:solidFill>
                          <a:effectLst/>
                          <a:latin typeface="Cambria" pitchFamily="18" charset="0"/>
                        </a:rPr>
                        <a:t>Hypoplasie de la </a:t>
                      </a:r>
                      <a:r>
                        <a:rPr lang="fr-FR" sz="1600" b="0" u="none" strike="noStrike" cap="none" spc="0" dirty="0" smtClean="0">
                          <a:ln w="18415" cmpd="sng">
                            <a:solidFill>
                              <a:schemeClr val="tx1"/>
                            </a:solidFill>
                            <a:prstDash val="solid"/>
                          </a:ln>
                          <a:solidFill>
                            <a:schemeClr val="tx1"/>
                          </a:solidFill>
                          <a:effectLst/>
                          <a:latin typeface="Cambria" pitchFamily="18" charset="0"/>
                        </a:rPr>
                        <a:t>thyroïde</a:t>
                      </a:r>
                      <a:r>
                        <a:rPr lang="fr-FR" sz="1600" b="0" cap="none" spc="0" dirty="0" smtClean="0">
                          <a:ln w="18415" cmpd="sng">
                            <a:solidFill>
                              <a:schemeClr val="tx1"/>
                            </a:solidFill>
                            <a:prstDash val="solid"/>
                          </a:ln>
                          <a:solidFill>
                            <a:schemeClr val="tx1"/>
                          </a:solidFill>
                          <a:effectLst/>
                          <a:latin typeface="Cambria" pitchFamily="18" charset="0"/>
                        </a:rPr>
                        <a:t>, </a:t>
                      </a:r>
                      <a:r>
                        <a:rPr lang="fr-FR" sz="1600" b="0" u="none" strike="noStrike" cap="none" spc="0" dirty="0">
                          <a:ln w="18415" cmpd="sng">
                            <a:solidFill>
                              <a:schemeClr val="tx1"/>
                            </a:solidFill>
                            <a:prstDash val="solid"/>
                          </a:ln>
                          <a:solidFill>
                            <a:schemeClr val="tx1"/>
                          </a:solidFill>
                          <a:effectLst/>
                          <a:latin typeface="Cambria" pitchFamily="18" charset="0"/>
                        </a:rPr>
                        <a:t>Athyréose</a:t>
                      </a:r>
                      <a:r>
                        <a:rPr lang="fr-FR" sz="1600" b="0" cap="none" spc="0" dirty="0">
                          <a:ln w="18415" cmpd="sng">
                            <a:solidFill>
                              <a:schemeClr val="tx1"/>
                            </a:solidFill>
                            <a:prstDash val="solid"/>
                          </a:ln>
                          <a:solidFill>
                            <a:schemeClr val="tx1"/>
                          </a:solidFill>
                          <a:effectLst/>
                          <a:latin typeface="Cambria" pitchFamily="18" charset="0"/>
                        </a:rPr>
                        <a:t>, ectopie de la </a:t>
                      </a:r>
                      <a:r>
                        <a:rPr lang="fr-FR" sz="1600" b="0" cap="none" spc="0" dirty="0" smtClean="0">
                          <a:ln w="18415" cmpd="sng">
                            <a:solidFill>
                              <a:schemeClr val="tx1"/>
                            </a:solidFill>
                            <a:prstDash val="solid"/>
                          </a:ln>
                          <a:solidFill>
                            <a:schemeClr val="tx1"/>
                          </a:solidFill>
                          <a:effectLst/>
                          <a:latin typeface="Cambria" pitchFamily="18" charset="0"/>
                        </a:rPr>
                        <a:t>thyroïde</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c>
                  <a:txBody>
                    <a:bodyPr/>
                    <a:lstStyle/>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Absence totale des follicules thyroïdiens</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r>
              <a:tr h="1429406">
                <a:tc>
                  <a:txBody>
                    <a:bodyPr/>
                    <a:lstStyle/>
                    <a:p>
                      <a:pPr algn="ctr">
                        <a:spcAft>
                          <a:spcPts val="0"/>
                        </a:spcAft>
                      </a:pPr>
                      <a:r>
                        <a:rPr lang="en-US" sz="1600" b="0" cap="none" spc="0" dirty="0">
                          <a:ln w="18415" cmpd="sng">
                            <a:solidFill>
                              <a:schemeClr val="tx1"/>
                            </a:solidFill>
                            <a:prstDash val="solid"/>
                          </a:ln>
                          <a:solidFill>
                            <a:schemeClr val="tx1"/>
                          </a:solidFill>
                          <a:effectLst/>
                          <a:latin typeface="Cambria" pitchFamily="18" charset="0"/>
                        </a:rPr>
                        <a:t>HHEX</a:t>
                      </a:r>
                      <a:endParaRPr lang="fr-FR" sz="1600" b="0" cap="none" spc="0" dirty="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3">
                        <a:lumMod val="20000"/>
                        <a:lumOff val="80000"/>
                      </a:schemeClr>
                    </a:solidFill>
                  </a:tcPr>
                </a:tc>
                <a:tc>
                  <a:txBody>
                    <a:bodyPr/>
                    <a:lstStyle/>
                    <a:p>
                      <a:pPr algn="ctr">
                        <a:spcAft>
                          <a:spcPts val="0"/>
                        </a:spcAft>
                      </a:pPr>
                      <a:r>
                        <a:rPr lang="fr-FR" sz="1600" b="0" cap="none" spc="0">
                          <a:ln w="18415" cmpd="sng">
                            <a:solidFill>
                              <a:schemeClr val="tx1"/>
                            </a:solidFill>
                            <a:prstDash val="solid"/>
                          </a:ln>
                          <a:solidFill>
                            <a:schemeClr val="tx1"/>
                          </a:solidFill>
                          <a:effectLst/>
                          <a:latin typeface="Cambria" pitchFamily="18" charset="0"/>
                        </a:rPr>
                        <a:t>Pas de mutations identifiées chez les humains</a:t>
                      </a:r>
                      <a:endParaRPr lang="fr-FR" sz="1600" b="0" cap="none" spc="0">
                        <a:ln w="18415" cmpd="sng">
                          <a:solidFill>
                            <a:schemeClr val="tx1"/>
                          </a:solidFill>
                          <a:prstDash val="solid"/>
                        </a:ln>
                        <a:solidFill>
                          <a:schemeClr val="tx1"/>
                        </a:solidFill>
                        <a:effectLst/>
                        <a:latin typeface="Cambria" pitchFamily="18" charset="0"/>
                        <a:ea typeface="Calibri"/>
                        <a:cs typeface="Arial"/>
                      </a:endParaRPr>
                    </a:p>
                  </a:txBody>
                  <a:tcPr marL="68580" marR="68580" marT="0" marB="0" anchor="ctr">
                    <a:solidFill>
                      <a:schemeClr val="accent5">
                        <a:lumMod val="60000"/>
                        <a:lumOff val="40000"/>
                      </a:schemeClr>
                    </a:solidFill>
                  </a:tcPr>
                </a:tc>
                <a:tc>
                  <a:txBody>
                    <a:bodyPr/>
                    <a:lstStyle/>
                    <a:p>
                      <a:pPr algn="ctr">
                        <a:lnSpc>
                          <a:spcPct val="115000"/>
                        </a:lnSpc>
                        <a:spcAft>
                          <a:spcPts val="0"/>
                        </a:spcAft>
                        <a:tabLst>
                          <a:tab pos="1254760" algn="l"/>
                        </a:tabLst>
                      </a:pPr>
                      <a:r>
                        <a:rPr lang="en-US" sz="1600" b="0" cap="none" spc="0" dirty="0" err="1">
                          <a:ln w="18415" cmpd="sng">
                            <a:solidFill>
                              <a:schemeClr val="tx1"/>
                            </a:solidFill>
                            <a:prstDash val="solid"/>
                          </a:ln>
                          <a:solidFill>
                            <a:schemeClr val="tx1"/>
                          </a:solidFill>
                          <a:effectLst/>
                          <a:latin typeface="Cambria" pitchFamily="18" charset="0"/>
                        </a:rPr>
                        <a:t>Aucun</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c>
                  <a:txBody>
                    <a:bodyPr/>
                    <a:lstStyle/>
                    <a:p>
                      <a:pPr algn="ctr">
                        <a:lnSpc>
                          <a:spcPct val="115000"/>
                        </a:lnSpc>
                        <a:spcAft>
                          <a:spcPts val="0"/>
                        </a:spcAft>
                        <a:tabLst>
                          <a:tab pos="1254760" algn="l"/>
                        </a:tabLst>
                      </a:pPr>
                      <a:r>
                        <a:rPr lang="fr-FR" sz="1600" b="0" cap="none" spc="0" dirty="0">
                          <a:ln w="18415" cmpd="sng">
                            <a:solidFill>
                              <a:schemeClr val="tx1"/>
                            </a:solidFill>
                            <a:prstDash val="solid"/>
                          </a:ln>
                          <a:solidFill>
                            <a:schemeClr val="tx1"/>
                          </a:solidFill>
                          <a:effectLst/>
                          <a:latin typeface="Cambria" pitchFamily="18" charset="0"/>
                        </a:rPr>
                        <a:t>Pas de spécification des précurseurs de la  thyroïde ou agénésie de la glande thyroïde à un stade avancé</a:t>
                      </a:r>
                      <a:endParaRPr lang="fr-FR" sz="1600" b="0" cap="none" spc="0" dirty="0">
                        <a:ln w="18415" cmpd="sng">
                          <a:solidFill>
                            <a:schemeClr val="tx1"/>
                          </a:solidFill>
                          <a:prstDash val="solid"/>
                        </a:ln>
                        <a:solidFill>
                          <a:schemeClr val="tx1"/>
                        </a:solidFill>
                        <a:effectLst/>
                        <a:latin typeface="Cambria" pitchFamily="18" charset="0"/>
                        <a:ea typeface="Times New Roman"/>
                        <a:cs typeface="Arial"/>
                      </a:endParaRPr>
                    </a:p>
                  </a:txBody>
                  <a:tcPr marL="68580" marR="68580" marT="0" marB="0" anchor="ctr">
                    <a:solidFill>
                      <a:schemeClr val="accent5">
                        <a:lumMod val="60000"/>
                        <a:lumOff val="40000"/>
                      </a:schemeClr>
                    </a:solidFill>
                  </a:tcPr>
                </a:tc>
              </a:tr>
            </a:tbl>
          </a:graphicData>
        </a:graphic>
      </p:graphicFrame>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0"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0" name="Ruban courbé vers le haut 7"/>
          <p:cNvSpPr/>
          <p:nvPr/>
        </p:nvSpPr>
        <p:spPr>
          <a:xfrm>
            <a:off x="285720" y="571480"/>
            <a:ext cx="3429024" cy="577774"/>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PATHOLOGIES </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3" name="Rounded Rectangle 4"/>
          <p:cNvSpPr/>
          <p:nvPr/>
        </p:nvSpPr>
        <p:spPr>
          <a:xfrm>
            <a:off x="4857752" y="642918"/>
            <a:ext cx="3038134" cy="580171"/>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anchor="ctr"/>
          <a:lstStyle/>
          <a:p>
            <a:pPr lvl="0">
              <a:lnSpc>
                <a:spcPct val="90000"/>
              </a:lnSpc>
              <a:spcBef>
                <a:spcPct val="0"/>
              </a:spcBef>
              <a:spcAft>
                <a:spcPct val="35000"/>
              </a:spcAft>
            </a:pPr>
            <a:r>
              <a:rPr lang="fr-FR" sz="2400" b="1" dirty="0" smtClean="0">
                <a:ln w="9000" cmpd="sng">
                  <a:solidFill>
                    <a:schemeClr val="bg1"/>
                  </a:solidFill>
                  <a:prstDash val="solid"/>
                </a:ln>
                <a:solidFill>
                  <a:schemeClr val="bg1"/>
                </a:solidFill>
                <a:effectLst>
                  <a:reflection blurRad="12700" stA="28000" endPos="45000" dist="1000" dir="5400000" sy="-100000" algn="bl" rotWithShape="0"/>
                </a:effectLst>
                <a:latin typeface="Cambria" pitchFamily="18" charset="0"/>
              </a:rPr>
              <a:t>b) HORMONALES</a:t>
            </a:r>
            <a:endParaRPr lang="fr-FR" sz="2400" b="1" dirty="0">
              <a:ln w="9000" cmpd="sng">
                <a:solidFill>
                  <a:schemeClr val="bg1"/>
                </a:solidFill>
                <a:prstDash val="solid"/>
              </a:ln>
              <a:solidFill>
                <a:schemeClr val="bg1"/>
              </a:solidFill>
              <a:effectLst>
                <a:reflection blurRad="12700" stA="28000" endPos="45000" dist="1000" dir="5400000" sy="-100000" algn="bl" rotWithShape="0"/>
              </a:effectLst>
              <a:latin typeface="Cambria" pitchFamily="18" charset="0"/>
            </a:endParaRPr>
          </a:p>
        </p:txBody>
      </p:sp>
      <p:sp>
        <p:nvSpPr>
          <p:cNvPr id="17" name="Flèche vers le bas 5"/>
          <p:cNvSpPr/>
          <p:nvPr/>
        </p:nvSpPr>
        <p:spPr>
          <a:xfrm>
            <a:off x="642942" y="1867529"/>
            <a:ext cx="571504" cy="62938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18" name="Flèche vers le bas 6"/>
          <p:cNvSpPr/>
          <p:nvPr/>
        </p:nvSpPr>
        <p:spPr>
          <a:xfrm>
            <a:off x="7143800" y="1867529"/>
            <a:ext cx="571504" cy="62938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19" name="Flèche vers le bas 7"/>
          <p:cNvSpPr/>
          <p:nvPr/>
        </p:nvSpPr>
        <p:spPr>
          <a:xfrm>
            <a:off x="4714908" y="1867529"/>
            <a:ext cx="571504" cy="62938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0" name="Flèche vers le bas 8"/>
          <p:cNvSpPr/>
          <p:nvPr/>
        </p:nvSpPr>
        <p:spPr>
          <a:xfrm>
            <a:off x="2571768" y="1867529"/>
            <a:ext cx="571504" cy="629387"/>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1" name="Rectangle 20"/>
          <p:cNvSpPr/>
          <p:nvPr/>
        </p:nvSpPr>
        <p:spPr>
          <a:xfrm>
            <a:off x="142908" y="2568355"/>
            <a:ext cx="2071670" cy="646331"/>
          </a:xfrm>
          <a:prstGeom prst="rect">
            <a:avLst/>
          </a:prstGeom>
        </p:spPr>
        <p:txBody>
          <a:bodyPr wrap="square">
            <a:spAutoFit/>
          </a:bodyPr>
          <a:lstStyle/>
          <a:p>
            <a:r>
              <a:rPr lang="fr-FR" i="1" dirty="0">
                <a:ln w="18415" cmpd="sng">
                  <a:solidFill>
                    <a:schemeClr val="tx1"/>
                  </a:solidFill>
                  <a:prstDash val="solid"/>
                </a:ln>
                <a:effectLst>
                  <a:outerShdw blurRad="63500" dir="3600000" algn="tl" rotWithShape="0">
                    <a:srgbClr val="000000">
                      <a:alpha val="70000"/>
                    </a:srgbClr>
                  </a:outerShdw>
                </a:effectLst>
                <a:latin typeface="Cambria" pitchFamily="18" charset="0"/>
              </a:rPr>
              <a:t>Hyperthyroïdie et Hypothyroïdie</a:t>
            </a:r>
          </a:p>
        </p:txBody>
      </p:sp>
      <p:sp>
        <p:nvSpPr>
          <p:cNvPr id="22" name="Rectangle 21"/>
          <p:cNvSpPr/>
          <p:nvPr/>
        </p:nvSpPr>
        <p:spPr>
          <a:xfrm>
            <a:off x="2357454" y="2639793"/>
            <a:ext cx="1106200" cy="369332"/>
          </a:xfrm>
          <a:prstGeom prst="rect">
            <a:avLst/>
          </a:prstGeom>
        </p:spPr>
        <p:txBody>
          <a:bodyPr wrap="none">
            <a:spAutoFit/>
          </a:bodyPr>
          <a:lstStyle/>
          <a:p>
            <a:r>
              <a:rPr lang="fr-FR" i="1" dirty="0">
                <a:ln w="18415" cmpd="sng">
                  <a:solidFill>
                    <a:schemeClr val="tx1"/>
                  </a:solidFill>
                  <a:prstDash val="solid"/>
                </a:ln>
                <a:effectLst>
                  <a:outerShdw blurRad="63500" dir="3600000" algn="tl" rotWithShape="0">
                    <a:srgbClr val="000000">
                      <a:alpha val="70000"/>
                    </a:srgbClr>
                  </a:outerShdw>
                </a:effectLst>
                <a:latin typeface="Cambria" pitchFamily="18" charset="0"/>
              </a:rPr>
              <a:t>Le goitre </a:t>
            </a:r>
          </a:p>
        </p:txBody>
      </p:sp>
      <p:sp>
        <p:nvSpPr>
          <p:cNvPr id="23" name="Rectangle 22"/>
          <p:cNvSpPr/>
          <p:nvPr/>
        </p:nvSpPr>
        <p:spPr>
          <a:xfrm>
            <a:off x="3857652" y="2711231"/>
            <a:ext cx="2687787" cy="369332"/>
          </a:xfrm>
          <a:prstGeom prst="rect">
            <a:avLst/>
          </a:prstGeom>
        </p:spPr>
        <p:txBody>
          <a:bodyPr wrap="none">
            <a:spAutoFit/>
          </a:bodyPr>
          <a:lstStyle/>
          <a:p>
            <a:r>
              <a:rPr lang="fr-FR" i="1" dirty="0">
                <a:ln w="18415" cmpd="sng">
                  <a:solidFill>
                    <a:schemeClr val="tx1"/>
                  </a:solidFill>
                  <a:prstDash val="solid"/>
                </a:ln>
                <a:effectLst>
                  <a:outerShdw blurRad="63500" dir="3600000" algn="tl" rotWithShape="0">
                    <a:srgbClr val="000000">
                      <a:alpha val="70000"/>
                    </a:srgbClr>
                  </a:outerShdw>
                </a:effectLst>
                <a:latin typeface="Cambria" pitchFamily="18" charset="0"/>
              </a:rPr>
              <a:t>Thyroïdite de Hashimoto </a:t>
            </a:r>
          </a:p>
        </p:txBody>
      </p:sp>
      <p:sp>
        <p:nvSpPr>
          <p:cNvPr id="24" name="Rectangle 23"/>
          <p:cNvSpPr/>
          <p:nvPr/>
        </p:nvSpPr>
        <p:spPr>
          <a:xfrm>
            <a:off x="6715172" y="2711231"/>
            <a:ext cx="2571736" cy="369332"/>
          </a:xfrm>
          <a:prstGeom prst="rect">
            <a:avLst/>
          </a:prstGeom>
        </p:spPr>
        <p:txBody>
          <a:bodyPr wrap="square">
            <a:spAutoFit/>
          </a:bodyPr>
          <a:lstStyle/>
          <a:p>
            <a:r>
              <a:rPr lang="fr-FR" i="1" dirty="0">
                <a:ln w="18415" cmpd="sng">
                  <a:solidFill>
                    <a:schemeClr val="tx1"/>
                  </a:solidFill>
                  <a:prstDash val="solid"/>
                </a:ln>
                <a:effectLst>
                  <a:outerShdw blurRad="63500" dir="3600000" algn="tl" rotWithShape="0">
                    <a:srgbClr val="000000">
                      <a:alpha val="70000"/>
                    </a:srgbClr>
                  </a:outerShdw>
                </a:effectLst>
                <a:latin typeface="Cambria" pitchFamily="18" charset="0"/>
              </a:rPr>
              <a:t>La maladie de Basedow </a:t>
            </a:r>
          </a:p>
        </p:txBody>
      </p:sp>
      <p:sp>
        <p:nvSpPr>
          <p:cNvPr id="25" name="Rectangle 24"/>
          <p:cNvSpPr/>
          <p:nvPr/>
        </p:nvSpPr>
        <p:spPr>
          <a:xfrm>
            <a:off x="6715140" y="3500438"/>
            <a:ext cx="2286000" cy="1754326"/>
          </a:xfrm>
          <a:prstGeom prst="rect">
            <a:avLst/>
          </a:prstGeom>
        </p:spPr>
        <p:txBody>
          <a:bodyPr wrap="square">
            <a:spAutoFit/>
          </a:bodyPr>
          <a:lstStyle/>
          <a:p>
            <a:r>
              <a:rPr lang="fr-FR" dirty="0">
                <a:latin typeface="Cambria" pitchFamily="18" charset="0"/>
              </a:rPr>
              <a:t>associe un goitre, une exophtalmie (</a:t>
            </a:r>
            <a:r>
              <a:rPr lang="fr-FR" dirty="0" err="1">
                <a:latin typeface="Cambria" pitchFamily="18" charset="0"/>
              </a:rPr>
              <a:t>protrusion</a:t>
            </a:r>
            <a:r>
              <a:rPr lang="fr-FR" dirty="0">
                <a:latin typeface="Cambria" pitchFamily="18" charset="0"/>
              </a:rPr>
              <a:t> du globe oculaire hors de l’orbite) et des signes de thyréotoxicose</a:t>
            </a:r>
          </a:p>
        </p:txBody>
      </p:sp>
      <p:sp>
        <p:nvSpPr>
          <p:cNvPr id="26" name="Rectangle 25"/>
          <p:cNvSpPr/>
          <p:nvPr/>
        </p:nvSpPr>
        <p:spPr>
          <a:xfrm>
            <a:off x="3929058" y="3500438"/>
            <a:ext cx="2546723" cy="369332"/>
          </a:xfrm>
          <a:prstGeom prst="rect">
            <a:avLst/>
          </a:prstGeom>
        </p:spPr>
        <p:txBody>
          <a:bodyPr wrap="none">
            <a:spAutoFit/>
          </a:bodyPr>
          <a:lstStyle/>
          <a:p>
            <a:r>
              <a:rPr lang="fr-FR" dirty="0">
                <a:latin typeface="Cambria" pitchFamily="18" charset="0"/>
              </a:rPr>
              <a:t>thyroïdite </a:t>
            </a:r>
            <a:r>
              <a:rPr lang="fr-FR" dirty="0" smtClean="0">
                <a:latin typeface="Cambria" pitchFamily="18" charset="0"/>
              </a:rPr>
              <a:t>auto-immune</a:t>
            </a:r>
            <a:endParaRPr lang="fr-FR" dirty="0">
              <a:latin typeface="Cambria" pitchFamily="18" charset="0"/>
            </a:endParaRPr>
          </a:p>
        </p:txBody>
      </p:sp>
      <p:sp>
        <p:nvSpPr>
          <p:cNvPr id="27" name="Rectangle 26"/>
          <p:cNvSpPr/>
          <p:nvPr/>
        </p:nvSpPr>
        <p:spPr>
          <a:xfrm>
            <a:off x="4000496" y="4000504"/>
            <a:ext cx="2428892" cy="1754326"/>
          </a:xfrm>
          <a:prstGeom prst="rect">
            <a:avLst/>
          </a:prstGeom>
        </p:spPr>
        <p:txBody>
          <a:bodyPr wrap="square">
            <a:spAutoFit/>
          </a:bodyPr>
          <a:lstStyle/>
          <a:p>
            <a:r>
              <a:rPr lang="fr-FR" dirty="0">
                <a:latin typeface="Cambria" pitchFamily="18" charset="0"/>
              </a:rPr>
              <a:t>le corps déclenche une réaction auto-immune, par une production d'anticorps qui attaquent la glande thyroïde</a:t>
            </a:r>
          </a:p>
        </p:txBody>
      </p:sp>
      <p:sp>
        <p:nvSpPr>
          <p:cNvPr id="28" name="Rectangle 27"/>
          <p:cNvSpPr/>
          <p:nvPr/>
        </p:nvSpPr>
        <p:spPr>
          <a:xfrm>
            <a:off x="2071670" y="3500438"/>
            <a:ext cx="1758047" cy="646331"/>
          </a:xfrm>
          <a:prstGeom prst="rect">
            <a:avLst/>
          </a:prstGeom>
        </p:spPr>
        <p:txBody>
          <a:bodyPr wrap="square">
            <a:spAutoFit/>
          </a:bodyPr>
          <a:lstStyle/>
          <a:p>
            <a:r>
              <a:rPr lang="fr-FR" dirty="0">
                <a:latin typeface="Cambria" pitchFamily="18" charset="0"/>
              </a:rPr>
              <a:t>l'élargissement de la thyroïde</a:t>
            </a:r>
          </a:p>
        </p:txBody>
      </p:sp>
      <p:sp>
        <p:nvSpPr>
          <p:cNvPr id="29" name="Rectangle 28"/>
          <p:cNvSpPr/>
          <p:nvPr/>
        </p:nvSpPr>
        <p:spPr>
          <a:xfrm>
            <a:off x="0" y="3429000"/>
            <a:ext cx="2000264" cy="2585323"/>
          </a:xfrm>
          <a:prstGeom prst="rect">
            <a:avLst/>
          </a:prstGeom>
        </p:spPr>
        <p:txBody>
          <a:bodyPr wrap="square">
            <a:spAutoFit/>
          </a:bodyPr>
          <a:lstStyle/>
          <a:p>
            <a:pPr>
              <a:buFont typeface="Arial" pitchFamily="34" charset="0"/>
              <a:buChar char="•"/>
            </a:pPr>
            <a:r>
              <a:rPr lang="fr-FR" dirty="0">
                <a:latin typeface="Cambria" pitchFamily="18" charset="0"/>
              </a:rPr>
              <a:t>niveaux élevés d'hormones thyroïdiennes circulantes </a:t>
            </a:r>
            <a:endParaRPr lang="fr-FR" dirty="0" smtClean="0">
              <a:latin typeface="Cambria" pitchFamily="18" charset="0"/>
            </a:endParaRPr>
          </a:p>
          <a:p>
            <a:pPr>
              <a:buFont typeface="Arial" pitchFamily="34" charset="0"/>
              <a:buChar char="•"/>
            </a:pPr>
            <a:r>
              <a:rPr lang="fr-FR" dirty="0" smtClean="0">
                <a:latin typeface="Cambria" pitchFamily="18" charset="0"/>
              </a:rPr>
              <a:t>diminution </a:t>
            </a:r>
            <a:r>
              <a:rPr lang="fr-FR" dirty="0">
                <a:latin typeface="Cambria" pitchFamily="18" charset="0"/>
              </a:rPr>
              <a:t>de la synthèse d'hormones thyroïdiennes circulantes </a:t>
            </a:r>
          </a:p>
        </p:txBody>
      </p:sp>
      <p:cxnSp>
        <p:nvCxnSpPr>
          <p:cNvPr id="31" name="Straight Connector 30"/>
          <p:cNvCxnSpPr/>
          <p:nvPr/>
        </p:nvCxnSpPr>
        <p:spPr>
          <a:xfrm rot="5400000" flipH="1" flipV="1">
            <a:off x="-35751" y="3964785"/>
            <a:ext cx="4071966" cy="1588"/>
          </a:xfrm>
          <a:prstGeom prst="line">
            <a:avLst/>
          </a:prstGeom>
          <a:ln>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1822431" y="3963991"/>
            <a:ext cx="4071966" cy="1588"/>
          </a:xfrm>
          <a:prstGeom prst="line">
            <a:avLst/>
          </a:prstGeom>
          <a:ln>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4537075" y="3892553"/>
            <a:ext cx="4071966" cy="1588"/>
          </a:xfrm>
          <a:prstGeom prst="line">
            <a:avLst/>
          </a:prstGeom>
          <a:ln>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0" name="Ruban courbé vers le haut 7"/>
          <p:cNvSpPr/>
          <p:nvPr/>
        </p:nvSpPr>
        <p:spPr>
          <a:xfrm>
            <a:off x="571472" y="571480"/>
            <a:ext cx="3429024" cy="577774"/>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PATHOLOGIES </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5" name="Rounded Rectangle 14"/>
          <p:cNvSpPr/>
          <p:nvPr/>
        </p:nvSpPr>
        <p:spPr>
          <a:xfrm>
            <a:off x="4286248" y="571480"/>
            <a:ext cx="2500330" cy="669512"/>
          </a:xfrm>
          <a:prstGeom prst="roundRect">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5485613"/>
              <a:satOff val="7445"/>
              <a:lumOff val="12549"/>
              <a:alphaOff val="0"/>
            </a:schemeClr>
          </a:fillRef>
          <a:effectRef idx="2">
            <a:schemeClr val="accent4">
              <a:hueOff val="5485613"/>
              <a:satOff val="7445"/>
              <a:lumOff val="12549"/>
              <a:alphaOff val="0"/>
            </a:schemeClr>
          </a:effectRef>
          <a:fontRef idx="minor">
            <a:schemeClr val="lt1"/>
          </a:fontRef>
        </p:style>
        <p:txBody>
          <a:bodyPr anchor="ctr"/>
          <a:lstStyle/>
          <a:p>
            <a:pPr lvl="0"/>
            <a:r>
              <a:rPr lang="fr-FR" sz="2400" b="1"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a typeface="Times New Roman" pitchFamily="18" charset="0"/>
                <a:cs typeface="Arial" pitchFamily="34" charset="0"/>
              </a:rPr>
              <a:t>c) T</a:t>
            </a:r>
            <a:r>
              <a:rPr lang="fr-FR" sz="2400" b="1" cap="all" dirty="0" smtClean="0">
                <a:ln w="9000" cmpd="sng">
                  <a:solidFill>
                    <a:schemeClr val="tx1"/>
                  </a:solidFill>
                  <a:prstDash val="solid"/>
                </a:ln>
                <a:solidFill>
                  <a:sysClr val="windowText" lastClr="000000"/>
                </a:solidFill>
                <a:effectLst>
                  <a:reflection blurRad="12700" stA="28000" endPos="45000" dist="1000" dir="5400000" sy="-100000" algn="bl" rotWithShape="0"/>
                </a:effectLst>
                <a:latin typeface="Cambria" pitchFamily="18" charset="0"/>
                <a:ea typeface="Times New Roman" pitchFamily="18" charset="0"/>
                <a:cs typeface="Arial" pitchFamily="34" charset="0"/>
              </a:rPr>
              <a:t>umorales</a:t>
            </a:r>
            <a:endParaRPr lang="fr-FR" sz="2400" dirty="0"/>
          </a:p>
        </p:txBody>
      </p:sp>
      <p:sp>
        <p:nvSpPr>
          <p:cNvPr id="16" name="Flèche vers le bas 3"/>
          <p:cNvSpPr/>
          <p:nvPr/>
        </p:nvSpPr>
        <p:spPr>
          <a:xfrm>
            <a:off x="1928794" y="2000240"/>
            <a:ext cx="642942" cy="41043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7" name="Flèche vers le bas 4"/>
          <p:cNvSpPr/>
          <p:nvPr/>
        </p:nvSpPr>
        <p:spPr>
          <a:xfrm>
            <a:off x="6500826" y="2143116"/>
            <a:ext cx="500066" cy="447744"/>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18" name="Espace réservé du contenu 7"/>
          <p:cNvSpPr txBox="1">
            <a:spLocks/>
          </p:cNvSpPr>
          <p:nvPr/>
        </p:nvSpPr>
        <p:spPr>
          <a:xfrm>
            <a:off x="357158" y="2643182"/>
            <a:ext cx="8258204" cy="2714644"/>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1" i="0" u="none" strike="noStrike" kern="120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Cambria" pitchFamily="18" charset="0"/>
              </a:rPr>
              <a:t>Cellules Folliculaires              Cellules Para-f </a:t>
            </a:r>
            <a:endParaRPr kumimoji="0" lang="fr-FR" sz="3200" b="1" i="0" u="none" strike="noStrike" kern="120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Cambria" pitchFamily="18" charset="0"/>
            </a:endParaRPr>
          </a:p>
        </p:txBody>
      </p:sp>
      <p:sp>
        <p:nvSpPr>
          <p:cNvPr id="19" name="Flèche vers le bas 8"/>
          <p:cNvSpPr/>
          <p:nvPr/>
        </p:nvSpPr>
        <p:spPr>
          <a:xfrm>
            <a:off x="500034" y="3357562"/>
            <a:ext cx="571504" cy="41043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20" name="Flèche vers le bas 9"/>
          <p:cNvSpPr/>
          <p:nvPr/>
        </p:nvSpPr>
        <p:spPr>
          <a:xfrm>
            <a:off x="1785918" y="3357562"/>
            <a:ext cx="571504" cy="41043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21" name="Flèche vers le bas 10"/>
          <p:cNvSpPr/>
          <p:nvPr/>
        </p:nvSpPr>
        <p:spPr>
          <a:xfrm>
            <a:off x="3214678" y="3429000"/>
            <a:ext cx="571504" cy="37312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22" name="Flèche vers le bas 11"/>
          <p:cNvSpPr/>
          <p:nvPr/>
        </p:nvSpPr>
        <p:spPr>
          <a:xfrm>
            <a:off x="6429388" y="3429000"/>
            <a:ext cx="571504" cy="37312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23" name="Rectangle 22"/>
          <p:cNvSpPr/>
          <p:nvPr/>
        </p:nvSpPr>
        <p:spPr>
          <a:xfrm>
            <a:off x="214282" y="3929066"/>
            <a:ext cx="1428760" cy="923330"/>
          </a:xfrm>
          <a:prstGeom prst="rect">
            <a:avLst/>
          </a:prstGeom>
        </p:spPr>
        <p:txBody>
          <a:bodyPr wrap="square">
            <a:spAutoFit/>
          </a:bodyPr>
          <a:lstStyle/>
          <a:p>
            <a:r>
              <a:rPr lang="fr-FR" b="1" i="1" dirty="0">
                <a:latin typeface="Cambria" pitchFamily="18" charset="0"/>
              </a:rPr>
              <a:t>carcinome papillaire thyroïdien</a:t>
            </a:r>
            <a:endParaRPr lang="fr-FR" dirty="0">
              <a:latin typeface="Cambria" pitchFamily="18" charset="0"/>
            </a:endParaRPr>
          </a:p>
        </p:txBody>
      </p:sp>
      <p:sp>
        <p:nvSpPr>
          <p:cNvPr id="24" name="Rectangle 23"/>
          <p:cNvSpPr/>
          <p:nvPr/>
        </p:nvSpPr>
        <p:spPr>
          <a:xfrm>
            <a:off x="1571604" y="4000504"/>
            <a:ext cx="1428760" cy="923330"/>
          </a:xfrm>
          <a:prstGeom prst="rect">
            <a:avLst/>
          </a:prstGeom>
        </p:spPr>
        <p:txBody>
          <a:bodyPr wrap="square">
            <a:spAutoFit/>
          </a:bodyPr>
          <a:lstStyle/>
          <a:p>
            <a:r>
              <a:rPr lang="fr-FR" b="1" i="1" dirty="0">
                <a:latin typeface="Cambria" pitchFamily="18" charset="0"/>
              </a:rPr>
              <a:t>carcinome folliculaire thyroïdien</a:t>
            </a:r>
            <a:endParaRPr lang="fr-FR" dirty="0">
              <a:latin typeface="Cambria" pitchFamily="18" charset="0"/>
            </a:endParaRPr>
          </a:p>
        </p:txBody>
      </p:sp>
      <p:sp>
        <p:nvSpPr>
          <p:cNvPr id="25" name="Rectangle 24"/>
          <p:cNvSpPr/>
          <p:nvPr/>
        </p:nvSpPr>
        <p:spPr>
          <a:xfrm>
            <a:off x="2928926" y="4000504"/>
            <a:ext cx="1643074" cy="923330"/>
          </a:xfrm>
          <a:prstGeom prst="rect">
            <a:avLst/>
          </a:prstGeom>
        </p:spPr>
        <p:txBody>
          <a:bodyPr wrap="square">
            <a:spAutoFit/>
          </a:bodyPr>
          <a:lstStyle/>
          <a:p>
            <a:r>
              <a:rPr lang="fr-FR" b="1" i="1" dirty="0">
                <a:latin typeface="Cambria" pitchFamily="18" charset="0"/>
              </a:rPr>
              <a:t>carcinome médullaire thyroïdien</a:t>
            </a:r>
            <a:endParaRPr lang="fr-FR" dirty="0">
              <a:latin typeface="Cambria" pitchFamily="18" charset="0"/>
            </a:endParaRPr>
          </a:p>
        </p:txBody>
      </p:sp>
      <p:sp>
        <p:nvSpPr>
          <p:cNvPr id="26" name="Rectangle 25"/>
          <p:cNvSpPr/>
          <p:nvPr/>
        </p:nvSpPr>
        <p:spPr>
          <a:xfrm>
            <a:off x="5357818" y="4071942"/>
            <a:ext cx="3290709" cy="646331"/>
          </a:xfrm>
          <a:prstGeom prst="rect">
            <a:avLst/>
          </a:prstGeom>
        </p:spPr>
        <p:txBody>
          <a:bodyPr wrap="square">
            <a:spAutoFit/>
          </a:bodyPr>
          <a:lstStyle/>
          <a:p>
            <a:r>
              <a:rPr lang="fr-FR" b="1" i="1" dirty="0">
                <a:latin typeface="Cambria" pitchFamily="18" charset="0"/>
              </a:rPr>
              <a:t>carcinome médullaire thyroïdien</a:t>
            </a:r>
            <a:endParaRPr lang="fr-FR" dirty="0">
              <a:latin typeface="Cambria" pitchFamily="18" charset="0"/>
            </a:endParaRPr>
          </a:p>
        </p:txBody>
      </p:sp>
      <p:sp>
        <p:nvSpPr>
          <p:cNvPr id="27" name="Rectangle 26"/>
          <p:cNvSpPr/>
          <p:nvPr/>
        </p:nvSpPr>
        <p:spPr>
          <a:xfrm>
            <a:off x="6429388" y="642918"/>
            <a:ext cx="2237087" cy="584775"/>
          </a:xfrm>
          <a:prstGeom prst="rect">
            <a:avLst/>
          </a:prstGeom>
        </p:spPr>
        <p:txBody>
          <a:bodyPr wrap="none">
            <a:spAutoFit/>
          </a:bodyPr>
          <a:lstStyle/>
          <a:p>
            <a:pPr lvl="1" algn="justLow" fontAlgn="base">
              <a:spcBef>
                <a:spcPct val="0"/>
              </a:spcBef>
              <a:spcAft>
                <a:spcPct val="0"/>
              </a:spcAft>
              <a:buSzPct val="100000"/>
            </a:pPr>
            <a:r>
              <a:rPr lang="fr-FR" sz="3200" b="1"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rPr>
              <a:t>= cancer</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7" descr="inserts-de-culture-cellulaire-millicel-144611.jpg"/>
          <p:cNvPicPr>
            <a:picLocks noChangeAspect="1"/>
          </p:cNvPicPr>
          <p:nvPr/>
        </p:nvPicPr>
        <p:blipFill>
          <a:blip r:embed="rId2" cstate="print">
            <a:lum bright="70000" contrast="-70000"/>
          </a:blip>
          <a:stretch>
            <a:fillRect/>
          </a:stretch>
        </p:blipFill>
        <p:spPr>
          <a:xfrm>
            <a:off x="0" y="428604"/>
            <a:ext cx="9144000" cy="6411658"/>
          </a:xfrm>
          <a:prstGeom prst="rect">
            <a:avLst/>
          </a:prstGeom>
        </p:spPr>
      </p:pic>
      <p:graphicFrame>
        <p:nvGraphicFramePr>
          <p:cNvPr id="3" name="Content Placeholder 15"/>
          <p:cNvGraphicFramePr>
            <a:graphicFrameLocks/>
          </p:cNvGraphicFramePr>
          <p:nvPr/>
        </p:nvGraphicFramePr>
        <p:xfrm>
          <a:off x="1428728" y="3791866"/>
          <a:ext cx="6572296" cy="3066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14"/>
          <p:cNvSpPr/>
          <p:nvPr/>
        </p:nvSpPr>
        <p:spPr>
          <a:xfrm>
            <a:off x="2357422" y="693836"/>
            <a:ext cx="4608512" cy="520586"/>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L’OBJECTIF DU TRAVAIL</a:t>
            </a:r>
            <a:endParaRPr lang="en-US"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2" name="Rectangle 11"/>
          <p:cNvSpPr/>
          <p:nvPr/>
        </p:nvSpPr>
        <p:spPr>
          <a:xfrm>
            <a:off x="6072198" y="-2738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3" name="Rectangle 12"/>
          <p:cNvSpPr/>
          <p:nvPr/>
        </p:nvSpPr>
        <p:spPr>
          <a:xfrm>
            <a:off x="4643438" y="-2738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4" name="Rectangle 13"/>
          <p:cNvSpPr/>
          <p:nvPr/>
        </p:nvSpPr>
        <p:spPr>
          <a:xfrm>
            <a:off x="7572428" y="-2738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0" y="-2738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6" name="Rectangle 15"/>
          <p:cNvSpPr/>
          <p:nvPr/>
        </p:nvSpPr>
        <p:spPr>
          <a:xfrm>
            <a:off x="1714480" y="-27384"/>
            <a:ext cx="292889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 et  méthodes</a:t>
            </a:r>
          </a:p>
        </p:txBody>
      </p:sp>
      <p:sp>
        <p:nvSpPr>
          <p:cNvPr id="10" name="Rounded Rectangle 14"/>
          <p:cNvSpPr/>
          <p:nvPr/>
        </p:nvSpPr>
        <p:spPr>
          <a:xfrm>
            <a:off x="928662" y="1500174"/>
            <a:ext cx="7358114" cy="2357454"/>
          </a:xfrm>
          <a:prstGeom prst="round2Diag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2400" dirty="0" smtClean="0">
                <a:ln w="18415" cmpd="sng">
                  <a:solidFill>
                    <a:schemeClr val="tx1"/>
                  </a:solidFill>
                  <a:prstDash val="solid"/>
                </a:ln>
                <a:solidFill>
                  <a:schemeClr val="tx1"/>
                </a:solidFill>
                <a:latin typeface="Cambria" pitchFamily="18" charset="0"/>
                <a:cs typeface="Times New Roman" pitchFamily="18" charset="0"/>
              </a:rPr>
              <a:t>Le but de notre travail est d’étudier les différents stades du développement embryonnaire de la thyroïde chez </a:t>
            </a:r>
            <a:r>
              <a:rPr lang="fr-FR" sz="2400" i="1" dirty="0" smtClean="0">
                <a:ln w="18415" cmpd="sng">
                  <a:solidFill>
                    <a:schemeClr val="tx1"/>
                  </a:solidFill>
                  <a:prstDash val="solid"/>
                </a:ln>
                <a:solidFill>
                  <a:schemeClr val="tx1"/>
                </a:solidFill>
                <a:latin typeface="Cambria" pitchFamily="18" charset="0"/>
                <a:cs typeface="Times New Roman" pitchFamily="18" charset="0"/>
              </a:rPr>
              <a:t>Mus </a:t>
            </a:r>
            <a:r>
              <a:rPr lang="fr-FR" sz="2400" i="1" dirty="0" err="1" smtClean="0">
                <a:ln w="18415" cmpd="sng">
                  <a:solidFill>
                    <a:schemeClr val="tx1"/>
                  </a:solidFill>
                  <a:prstDash val="solid"/>
                </a:ln>
                <a:solidFill>
                  <a:schemeClr val="tx1"/>
                </a:solidFill>
                <a:latin typeface="Cambria" pitchFamily="18" charset="0"/>
                <a:cs typeface="Times New Roman" pitchFamily="18" charset="0"/>
              </a:rPr>
              <a:t>musculus</a:t>
            </a:r>
            <a:r>
              <a:rPr lang="fr-FR" sz="2400" i="1" dirty="0" smtClean="0">
                <a:ln w="18415" cmpd="sng">
                  <a:solidFill>
                    <a:schemeClr val="tx1"/>
                  </a:solidFill>
                  <a:prstDash val="solid"/>
                </a:ln>
                <a:solidFill>
                  <a:schemeClr val="tx1"/>
                </a:solidFill>
                <a:latin typeface="Cambria" pitchFamily="18" charset="0"/>
                <a:cs typeface="Times New Roman" pitchFamily="18" charset="0"/>
              </a:rPr>
              <a:t> p</a:t>
            </a:r>
            <a:r>
              <a:rPr lang="fr-FR" sz="2400" dirty="0" smtClean="0">
                <a:ln w="18415" cmpd="sng">
                  <a:solidFill>
                    <a:schemeClr val="tx1"/>
                  </a:solidFill>
                  <a:prstDash val="solid"/>
                </a:ln>
                <a:solidFill>
                  <a:schemeClr val="tx1"/>
                </a:solidFill>
                <a:latin typeface="Cambria" pitchFamily="18" charset="0"/>
                <a:cs typeface="Times New Roman" pitchFamily="18" charset="0"/>
              </a:rPr>
              <a:t>ar La </a:t>
            </a:r>
            <a:r>
              <a:rPr lang="fr-FR" sz="2400" dirty="0">
                <a:ln w="18415" cmpd="sng">
                  <a:solidFill>
                    <a:schemeClr val="tx1"/>
                  </a:solidFill>
                  <a:prstDash val="solid"/>
                </a:ln>
                <a:solidFill>
                  <a:schemeClr val="tx1"/>
                </a:solidFill>
                <a:latin typeface="Cambria" pitchFamily="18" charset="0"/>
                <a:cs typeface="Times New Roman" pitchFamily="18" charset="0"/>
              </a:rPr>
              <a:t>technique </a:t>
            </a:r>
            <a:endParaRPr lang="fr-FR" sz="2400" dirty="0" smtClean="0">
              <a:ln w="18415" cmpd="sng">
                <a:solidFill>
                  <a:schemeClr val="tx1"/>
                </a:solidFill>
                <a:prstDash val="solid"/>
              </a:ln>
              <a:solidFill>
                <a:schemeClr val="tx1"/>
              </a:solidFill>
              <a:latin typeface="Cambria" pitchFamily="18" charset="0"/>
              <a:cs typeface="Times New Roman" pitchFamily="18" charset="0"/>
            </a:endParaRPr>
          </a:p>
          <a:p>
            <a:pPr algn="ctr">
              <a:lnSpc>
                <a:spcPct val="150000"/>
              </a:lnSpc>
            </a:pPr>
            <a:r>
              <a:rPr lang="fr-FR"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rPr>
              <a:t>d’HISTOLOGIE TOPOGRAPHIQUE.</a:t>
            </a:r>
            <a:endParaRPr lang="fr-FR" sz="2400" dirty="0">
              <a:ln w="18415" cmpd="sng">
                <a:solidFill>
                  <a:schemeClr val="tx1"/>
                </a:solidFill>
                <a:prstDash val="solid"/>
              </a:ln>
              <a:solidFill>
                <a:schemeClr val="tx1"/>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graphicEl>
                                              <a:dgm id="{D7A9E389-DE8C-4961-AB10-9B65C9C3D0DF}"/>
                                            </p:graphicEl>
                                          </p:spTgt>
                                        </p:tgtEl>
                                        <p:attrNameLst>
                                          <p:attrName>style.visibility</p:attrName>
                                        </p:attrNameLst>
                                      </p:cBhvr>
                                      <p:to>
                                        <p:strVal val="visible"/>
                                      </p:to>
                                    </p:set>
                                    <p:animEffect transition="in" filter="fade">
                                      <p:cBhvr>
                                        <p:cTn id="19" dur="1000"/>
                                        <p:tgtEl>
                                          <p:spTgt spid="3">
                                            <p:graphicEl>
                                              <a:dgm id="{D7A9E389-DE8C-4961-AB10-9B65C9C3D0DF}"/>
                                            </p:graphicEl>
                                          </p:spTgt>
                                        </p:tgtEl>
                                      </p:cBhvr>
                                    </p:animEffect>
                                    <p:anim calcmode="lin" valueType="num">
                                      <p:cBhvr>
                                        <p:cTn id="20" dur="1000" fill="hold"/>
                                        <p:tgtEl>
                                          <p:spTgt spid="3">
                                            <p:graphicEl>
                                              <a:dgm id="{D7A9E389-DE8C-4961-AB10-9B65C9C3D0DF}"/>
                                            </p:graphicEl>
                                          </p:spTgt>
                                        </p:tgtEl>
                                        <p:attrNameLst>
                                          <p:attrName>ppt_x</p:attrName>
                                        </p:attrNameLst>
                                      </p:cBhvr>
                                      <p:tavLst>
                                        <p:tav tm="0">
                                          <p:val>
                                            <p:strVal val="#ppt_x"/>
                                          </p:val>
                                        </p:tav>
                                        <p:tav tm="100000">
                                          <p:val>
                                            <p:strVal val="#ppt_x"/>
                                          </p:val>
                                        </p:tav>
                                      </p:tavLst>
                                    </p:anim>
                                    <p:anim calcmode="lin" valueType="num">
                                      <p:cBhvr>
                                        <p:cTn id="21" dur="1000" fill="hold"/>
                                        <p:tgtEl>
                                          <p:spTgt spid="3">
                                            <p:graphicEl>
                                              <a:dgm id="{D7A9E389-DE8C-4961-AB10-9B65C9C3D0DF}"/>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graphicEl>
                                              <a:dgm id="{7A89157A-8715-48B5-ADB7-EE4A1BADFD10}"/>
                                            </p:graphicEl>
                                          </p:spTgt>
                                        </p:tgtEl>
                                        <p:attrNameLst>
                                          <p:attrName>style.visibility</p:attrName>
                                        </p:attrNameLst>
                                      </p:cBhvr>
                                      <p:to>
                                        <p:strVal val="visible"/>
                                      </p:to>
                                    </p:set>
                                    <p:animEffect transition="in" filter="fade">
                                      <p:cBhvr>
                                        <p:cTn id="24" dur="1000"/>
                                        <p:tgtEl>
                                          <p:spTgt spid="3">
                                            <p:graphicEl>
                                              <a:dgm id="{7A89157A-8715-48B5-ADB7-EE4A1BADFD10}"/>
                                            </p:graphicEl>
                                          </p:spTgt>
                                        </p:tgtEl>
                                      </p:cBhvr>
                                    </p:animEffect>
                                    <p:anim calcmode="lin" valueType="num">
                                      <p:cBhvr>
                                        <p:cTn id="25" dur="1000" fill="hold"/>
                                        <p:tgtEl>
                                          <p:spTgt spid="3">
                                            <p:graphicEl>
                                              <a:dgm id="{7A89157A-8715-48B5-ADB7-EE4A1BADFD10}"/>
                                            </p:graphicEl>
                                          </p:spTgt>
                                        </p:tgtEl>
                                        <p:attrNameLst>
                                          <p:attrName>ppt_x</p:attrName>
                                        </p:attrNameLst>
                                      </p:cBhvr>
                                      <p:tavLst>
                                        <p:tav tm="0">
                                          <p:val>
                                            <p:strVal val="#ppt_x"/>
                                          </p:val>
                                        </p:tav>
                                        <p:tav tm="100000">
                                          <p:val>
                                            <p:strVal val="#ppt_x"/>
                                          </p:val>
                                        </p:tav>
                                      </p:tavLst>
                                    </p:anim>
                                    <p:anim calcmode="lin" valueType="num">
                                      <p:cBhvr>
                                        <p:cTn id="26" dur="1000" fill="hold"/>
                                        <p:tgtEl>
                                          <p:spTgt spid="3">
                                            <p:graphicEl>
                                              <a:dgm id="{7A89157A-8715-48B5-ADB7-EE4A1BADFD10}"/>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graphicEl>
                                              <a:dgm id="{F3563DE2-A157-44CD-AAA6-FE2B621E0D9E}"/>
                                            </p:graphicEl>
                                          </p:spTgt>
                                        </p:tgtEl>
                                        <p:attrNameLst>
                                          <p:attrName>style.visibility</p:attrName>
                                        </p:attrNameLst>
                                      </p:cBhvr>
                                      <p:to>
                                        <p:strVal val="visible"/>
                                      </p:to>
                                    </p:set>
                                    <p:animEffect transition="in" filter="fade">
                                      <p:cBhvr>
                                        <p:cTn id="31" dur="1000"/>
                                        <p:tgtEl>
                                          <p:spTgt spid="3">
                                            <p:graphicEl>
                                              <a:dgm id="{F3563DE2-A157-44CD-AAA6-FE2B621E0D9E}"/>
                                            </p:graphicEl>
                                          </p:spTgt>
                                        </p:tgtEl>
                                      </p:cBhvr>
                                    </p:animEffect>
                                    <p:anim calcmode="lin" valueType="num">
                                      <p:cBhvr>
                                        <p:cTn id="32" dur="1000" fill="hold"/>
                                        <p:tgtEl>
                                          <p:spTgt spid="3">
                                            <p:graphicEl>
                                              <a:dgm id="{F3563DE2-A157-44CD-AAA6-FE2B621E0D9E}"/>
                                            </p:graphicEl>
                                          </p:spTgt>
                                        </p:tgtEl>
                                        <p:attrNameLst>
                                          <p:attrName>ppt_x</p:attrName>
                                        </p:attrNameLst>
                                      </p:cBhvr>
                                      <p:tavLst>
                                        <p:tav tm="0">
                                          <p:val>
                                            <p:strVal val="#ppt_x"/>
                                          </p:val>
                                        </p:tav>
                                        <p:tav tm="100000">
                                          <p:val>
                                            <p:strVal val="#ppt_x"/>
                                          </p:val>
                                        </p:tav>
                                      </p:tavLst>
                                    </p:anim>
                                    <p:anim calcmode="lin" valueType="num">
                                      <p:cBhvr>
                                        <p:cTn id="33" dur="1000" fill="hold"/>
                                        <p:tgtEl>
                                          <p:spTgt spid="3">
                                            <p:graphicEl>
                                              <a:dgm id="{F3563DE2-A157-44CD-AAA6-FE2B621E0D9E}"/>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graphicEl>
                                              <a:dgm id="{0BA1B32A-781F-41F9-83D2-04682D27835B}"/>
                                            </p:graphicEl>
                                          </p:spTgt>
                                        </p:tgtEl>
                                        <p:attrNameLst>
                                          <p:attrName>style.visibility</p:attrName>
                                        </p:attrNameLst>
                                      </p:cBhvr>
                                      <p:to>
                                        <p:strVal val="visible"/>
                                      </p:to>
                                    </p:set>
                                    <p:animEffect transition="in" filter="fade">
                                      <p:cBhvr>
                                        <p:cTn id="36" dur="1000"/>
                                        <p:tgtEl>
                                          <p:spTgt spid="3">
                                            <p:graphicEl>
                                              <a:dgm id="{0BA1B32A-781F-41F9-83D2-04682D27835B}"/>
                                            </p:graphicEl>
                                          </p:spTgt>
                                        </p:tgtEl>
                                      </p:cBhvr>
                                    </p:animEffect>
                                    <p:anim calcmode="lin" valueType="num">
                                      <p:cBhvr>
                                        <p:cTn id="37" dur="1000" fill="hold"/>
                                        <p:tgtEl>
                                          <p:spTgt spid="3">
                                            <p:graphicEl>
                                              <a:dgm id="{0BA1B32A-781F-41F9-83D2-04682D27835B}"/>
                                            </p:graphicEl>
                                          </p:spTgt>
                                        </p:tgtEl>
                                        <p:attrNameLst>
                                          <p:attrName>ppt_x</p:attrName>
                                        </p:attrNameLst>
                                      </p:cBhvr>
                                      <p:tavLst>
                                        <p:tav tm="0">
                                          <p:val>
                                            <p:strVal val="#ppt_x"/>
                                          </p:val>
                                        </p:tav>
                                        <p:tav tm="100000">
                                          <p:val>
                                            <p:strVal val="#ppt_x"/>
                                          </p:val>
                                        </p:tav>
                                      </p:tavLst>
                                    </p:anim>
                                    <p:anim calcmode="lin" valueType="num">
                                      <p:cBhvr>
                                        <p:cTn id="38" dur="1000" fill="hold"/>
                                        <p:tgtEl>
                                          <p:spTgt spid="3">
                                            <p:graphicEl>
                                              <a:dgm id="{0BA1B32A-781F-41F9-83D2-04682D27835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graphicEl>
                                              <a:dgm id="{EFE14566-8020-426F-89D1-BA65561905CC}"/>
                                            </p:graphicEl>
                                          </p:spTgt>
                                        </p:tgtEl>
                                        <p:attrNameLst>
                                          <p:attrName>style.visibility</p:attrName>
                                        </p:attrNameLst>
                                      </p:cBhvr>
                                      <p:to>
                                        <p:strVal val="visible"/>
                                      </p:to>
                                    </p:set>
                                    <p:animEffect transition="in" filter="fade">
                                      <p:cBhvr>
                                        <p:cTn id="43" dur="1000"/>
                                        <p:tgtEl>
                                          <p:spTgt spid="3">
                                            <p:graphicEl>
                                              <a:dgm id="{EFE14566-8020-426F-89D1-BA65561905CC}"/>
                                            </p:graphicEl>
                                          </p:spTgt>
                                        </p:tgtEl>
                                      </p:cBhvr>
                                    </p:animEffect>
                                    <p:anim calcmode="lin" valueType="num">
                                      <p:cBhvr>
                                        <p:cTn id="44" dur="1000" fill="hold"/>
                                        <p:tgtEl>
                                          <p:spTgt spid="3">
                                            <p:graphicEl>
                                              <a:dgm id="{EFE14566-8020-426F-89D1-BA65561905CC}"/>
                                            </p:graphicEl>
                                          </p:spTgt>
                                        </p:tgtEl>
                                        <p:attrNameLst>
                                          <p:attrName>ppt_x</p:attrName>
                                        </p:attrNameLst>
                                      </p:cBhvr>
                                      <p:tavLst>
                                        <p:tav tm="0">
                                          <p:val>
                                            <p:strVal val="#ppt_x"/>
                                          </p:val>
                                        </p:tav>
                                        <p:tav tm="100000">
                                          <p:val>
                                            <p:strVal val="#ppt_x"/>
                                          </p:val>
                                        </p:tav>
                                      </p:tavLst>
                                    </p:anim>
                                    <p:anim calcmode="lin" valueType="num">
                                      <p:cBhvr>
                                        <p:cTn id="45" dur="1000" fill="hold"/>
                                        <p:tgtEl>
                                          <p:spTgt spid="3">
                                            <p:graphicEl>
                                              <a:dgm id="{EFE14566-8020-426F-89D1-BA65561905CC}"/>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graphicEl>
                                              <a:dgm id="{F7396FBB-96B7-4026-9178-457C02E6764F}"/>
                                            </p:graphicEl>
                                          </p:spTgt>
                                        </p:tgtEl>
                                        <p:attrNameLst>
                                          <p:attrName>style.visibility</p:attrName>
                                        </p:attrNameLst>
                                      </p:cBhvr>
                                      <p:to>
                                        <p:strVal val="visible"/>
                                      </p:to>
                                    </p:set>
                                    <p:animEffect transition="in" filter="fade">
                                      <p:cBhvr>
                                        <p:cTn id="48" dur="1000"/>
                                        <p:tgtEl>
                                          <p:spTgt spid="3">
                                            <p:graphicEl>
                                              <a:dgm id="{F7396FBB-96B7-4026-9178-457C02E6764F}"/>
                                            </p:graphicEl>
                                          </p:spTgt>
                                        </p:tgtEl>
                                      </p:cBhvr>
                                    </p:animEffect>
                                    <p:anim calcmode="lin" valueType="num">
                                      <p:cBhvr>
                                        <p:cTn id="49" dur="1000" fill="hold"/>
                                        <p:tgtEl>
                                          <p:spTgt spid="3">
                                            <p:graphicEl>
                                              <a:dgm id="{F7396FBB-96B7-4026-9178-457C02E6764F}"/>
                                            </p:graphicEl>
                                          </p:spTgt>
                                        </p:tgtEl>
                                        <p:attrNameLst>
                                          <p:attrName>ppt_x</p:attrName>
                                        </p:attrNameLst>
                                      </p:cBhvr>
                                      <p:tavLst>
                                        <p:tav tm="0">
                                          <p:val>
                                            <p:strVal val="#ppt_x"/>
                                          </p:val>
                                        </p:tav>
                                        <p:tav tm="100000">
                                          <p:val>
                                            <p:strVal val="#ppt_x"/>
                                          </p:val>
                                        </p:tav>
                                      </p:tavLst>
                                    </p:anim>
                                    <p:anim calcmode="lin" valueType="num">
                                      <p:cBhvr>
                                        <p:cTn id="50" dur="1000" fill="hold"/>
                                        <p:tgtEl>
                                          <p:spTgt spid="3">
                                            <p:graphicEl>
                                              <a:dgm id="{F7396FBB-96B7-4026-9178-457C02E6764F}"/>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graphicEl>
                                              <a:dgm id="{35AE3369-9F18-480F-AFEA-2A5B529E2AC4}"/>
                                            </p:graphicEl>
                                          </p:spTgt>
                                        </p:tgtEl>
                                        <p:attrNameLst>
                                          <p:attrName>style.visibility</p:attrName>
                                        </p:attrNameLst>
                                      </p:cBhvr>
                                      <p:to>
                                        <p:strVal val="visible"/>
                                      </p:to>
                                    </p:set>
                                    <p:animEffect transition="in" filter="fade">
                                      <p:cBhvr>
                                        <p:cTn id="55" dur="1000"/>
                                        <p:tgtEl>
                                          <p:spTgt spid="3">
                                            <p:graphicEl>
                                              <a:dgm id="{35AE3369-9F18-480F-AFEA-2A5B529E2AC4}"/>
                                            </p:graphicEl>
                                          </p:spTgt>
                                        </p:tgtEl>
                                      </p:cBhvr>
                                    </p:animEffect>
                                    <p:anim calcmode="lin" valueType="num">
                                      <p:cBhvr>
                                        <p:cTn id="56" dur="1000" fill="hold"/>
                                        <p:tgtEl>
                                          <p:spTgt spid="3">
                                            <p:graphicEl>
                                              <a:dgm id="{35AE3369-9F18-480F-AFEA-2A5B529E2AC4}"/>
                                            </p:graphicEl>
                                          </p:spTgt>
                                        </p:tgtEl>
                                        <p:attrNameLst>
                                          <p:attrName>ppt_x</p:attrName>
                                        </p:attrNameLst>
                                      </p:cBhvr>
                                      <p:tavLst>
                                        <p:tav tm="0">
                                          <p:val>
                                            <p:strVal val="#ppt_x"/>
                                          </p:val>
                                        </p:tav>
                                        <p:tav tm="100000">
                                          <p:val>
                                            <p:strVal val="#ppt_x"/>
                                          </p:val>
                                        </p:tav>
                                      </p:tavLst>
                                    </p:anim>
                                    <p:anim calcmode="lin" valueType="num">
                                      <p:cBhvr>
                                        <p:cTn id="57" dur="1000" fill="hold"/>
                                        <p:tgtEl>
                                          <p:spTgt spid="3">
                                            <p:graphicEl>
                                              <a:dgm id="{35AE3369-9F18-480F-AFEA-2A5B529E2AC4}"/>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graphicEl>
                                              <a:dgm id="{D53D1D46-F95A-4D23-9A61-AAC7DEA65D8F}"/>
                                            </p:graphicEl>
                                          </p:spTgt>
                                        </p:tgtEl>
                                        <p:attrNameLst>
                                          <p:attrName>style.visibility</p:attrName>
                                        </p:attrNameLst>
                                      </p:cBhvr>
                                      <p:to>
                                        <p:strVal val="visible"/>
                                      </p:to>
                                    </p:set>
                                    <p:animEffect transition="in" filter="fade">
                                      <p:cBhvr>
                                        <p:cTn id="60" dur="1000"/>
                                        <p:tgtEl>
                                          <p:spTgt spid="3">
                                            <p:graphicEl>
                                              <a:dgm id="{D53D1D46-F95A-4D23-9A61-AAC7DEA65D8F}"/>
                                            </p:graphicEl>
                                          </p:spTgt>
                                        </p:tgtEl>
                                      </p:cBhvr>
                                    </p:animEffect>
                                    <p:anim calcmode="lin" valueType="num">
                                      <p:cBhvr>
                                        <p:cTn id="61" dur="1000" fill="hold"/>
                                        <p:tgtEl>
                                          <p:spTgt spid="3">
                                            <p:graphicEl>
                                              <a:dgm id="{D53D1D46-F95A-4D23-9A61-AAC7DEA65D8F}"/>
                                            </p:graphicEl>
                                          </p:spTgt>
                                        </p:tgtEl>
                                        <p:attrNameLst>
                                          <p:attrName>ppt_x</p:attrName>
                                        </p:attrNameLst>
                                      </p:cBhvr>
                                      <p:tavLst>
                                        <p:tav tm="0">
                                          <p:val>
                                            <p:strVal val="#ppt_x"/>
                                          </p:val>
                                        </p:tav>
                                        <p:tav tm="100000">
                                          <p:val>
                                            <p:strVal val="#ppt_x"/>
                                          </p:val>
                                        </p:tav>
                                      </p:tavLst>
                                    </p:anim>
                                    <p:anim calcmode="lin" valueType="num">
                                      <p:cBhvr>
                                        <p:cTn id="62" dur="1000" fill="hold"/>
                                        <p:tgtEl>
                                          <p:spTgt spid="3">
                                            <p:graphicEl>
                                              <a:dgm id="{D53D1D46-F95A-4D23-9A61-AAC7DEA65D8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fadddult_Video.avi">
            <a:hlinkClick r:id="" action="ppaction://media"/>
          </p:cNvPr>
          <p:cNvPicPr>
            <a:picLocks noRot="1" noChangeAspect="1"/>
          </p:cNvPicPr>
          <p:nvPr>
            <a:videoFile r:link="rId1"/>
          </p:nvPr>
        </p:nvPicPr>
        <p:blipFill>
          <a:blip r:embed="rId3"/>
          <a:stretch>
            <a:fillRect/>
          </a:stretch>
        </p:blipFill>
        <p:spPr>
          <a:xfrm>
            <a:off x="-285750" y="-114300"/>
            <a:ext cx="9715500"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13925" t="19323" r="14131" b="19946"/>
          <a:stretch>
            <a:fillRect/>
          </a:stretch>
        </p:blipFill>
        <p:spPr bwMode="auto">
          <a:xfrm>
            <a:off x="5000628" y="714356"/>
            <a:ext cx="3500430" cy="2484176"/>
          </a:xfrm>
          <a:prstGeom prst="roundRect">
            <a:avLst>
              <a:gd name="adj" fmla="val 1234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0" name="Tableau 1"/>
          <p:cNvGraphicFramePr>
            <a:graphicFrameLocks noGrp="1"/>
          </p:cNvGraphicFramePr>
          <p:nvPr>
            <p:extLst>
              <p:ext uri="{D42A27DB-BD31-4B8C-83A1-F6EECF244321}">
                <p14:modId xmlns:p14="http://schemas.microsoft.com/office/powerpoint/2010/main" xmlns="" val="346994869"/>
              </p:ext>
            </p:extLst>
          </p:nvPr>
        </p:nvGraphicFramePr>
        <p:xfrm>
          <a:off x="571472" y="3714752"/>
          <a:ext cx="4143404" cy="2804160"/>
        </p:xfrm>
        <a:graphic>
          <a:graphicData uri="http://schemas.openxmlformats.org/drawingml/2006/table">
            <a:tbl>
              <a:tblPr firstRow="1" firstCol="1" bandRow="1">
                <a:tableStyleId>{0E3FDE45-AF77-4B5C-9715-49D594BDF05E}</a:tableStyleId>
              </a:tblPr>
              <a:tblGrid>
                <a:gridCol w="2358514"/>
                <a:gridCol w="1784890"/>
              </a:tblGrid>
              <a:tr h="278608">
                <a:tc>
                  <a:txBody>
                    <a:bodyPr/>
                    <a:lstStyle/>
                    <a:p>
                      <a:pPr algn="ctr">
                        <a:lnSpc>
                          <a:spcPct val="115000"/>
                        </a:lnSpc>
                        <a:spcAft>
                          <a:spcPts val="0"/>
                        </a:spcAft>
                      </a:pPr>
                      <a:r>
                        <a:rPr lang="fr-FR" sz="1600" dirty="0">
                          <a:effectLst/>
                          <a:latin typeface="Cambria" pitchFamily="18" charset="0"/>
                        </a:rPr>
                        <a:t>Règne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a:effectLst/>
                          <a:latin typeface="Cambria" pitchFamily="18" charset="0"/>
                        </a:rPr>
                        <a:t>Animalia</a:t>
                      </a:r>
                      <a:endParaRPr lang="fr-FR" sz="160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a:effectLst/>
                          <a:latin typeface="Cambria" pitchFamily="18" charset="0"/>
                        </a:rPr>
                        <a:t>Embranchement</a:t>
                      </a:r>
                      <a:endParaRPr lang="fr-FR" sz="160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a:effectLst/>
                          <a:latin typeface="Cambria" pitchFamily="18" charset="0"/>
                        </a:rPr>
                        <a:t>Chordata</a:t>
                      </a:r>
                      <a:endParaRPr lang="fr-FR" sz="160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dirty="0">
                          <a:effectLst/>
                          <a:latin typeface="Cambria" pitchFamily="18" charset="0"/>
                        </a:rPr>
                        <a:t>Sous-embranchement</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a:effectLst/>
                          <a:latin typeface="Cambria" pitchFamily="18" charset="0"/>
                        </a:rPr>
                        <a:t>Vertebrata</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solidFill>
                            <a:schemeClr val="tx1"/>
                          </a:solidFill>
                          <a:effectLst/>
                          <a:latin typeface="Cambria" pitchFamily="18" charset="0"/>
                        </a:rPr>
                        <a:t>Classe</a:t>
                      </a:r>
                      <a:endParaRPr lang="fr-FR" sz="1600" dirty="0">
                        <a:solidFill>
                          <a:schemeClr val="tx1"/>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a:effectLst/>
                          <a:latin typeface="Cambria" pitchFamily="18" charset="0"/>
                        </a:rPr>
                        <a:t>Mammalia</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Ordre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a:effectLst/>
                          <a:latin typeface="Cambria" pitchFamily="18" charset="0"/>
                        </a:rPr>
                        <a:t>Rodentia</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Sous-ordre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smtClean="0">
                          <a:effectLst/>
                          <a:latin typeface="Cambria" pitchFamily="18" charset="0"/>
                        </a:rPr>
                        <a:t>Myomorpha</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Famille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a:effectLst/>
                          <a:latin typeface="Cambria" pitchFamily="18" charset="0"/>
                        </a:rPr>
                        <a:t>Muridae</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Sous-famille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err="1">
                          <a:effectLst/>
                          <a:latin typeface="Cambria" pitchFamily="18" charset="0"/>
                        </a:rPr>
                        <a:t>Murinae</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Genre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u="none" strike="noStrike" dirty="0">
                          <a:effectLst/>
                          <a:latin typeface="Cambria" pitchFamily="18" charset="0"/>
                        </a:rPr>
                        <a:t>Mus</a:t>
                      </a:r>
                      <a:endParaRPr lang="fr-FR" sz="1600" dirty="0">
                        <a:solidFill>
                          <a:srgbClr val="943634"/>
                        </a:solidFill>
                        <a:effectLst/>
                        <a:latin typeface="Cambria" pitchFamily="18" charset="0"/>
                        <a:ea typeface="Calibri"/>
                        <a:cs typeface="Arial"/>
                      </a:endParaRPr>
                    </a:p>
                  </a:txBody>
                  <a:tcPr marL="68580" marR="68580" marT="0" marB="0"/>
                </a:tc>
              </a:tr>
              <a:tr h="278608">
                <a:tc>
                  <a:txBody>
                    <a:bodyPr/>
                    <a:lstStyle/>
                    <a:p>
                      <a:pPr algn="ctr">
                        <a:lnSpc>
                          <a:spcPct val="115000"/>
                        </a:lnSpc>
                        <a:spcAft>
                          <a:spcPts val="0"/>
                        </a:spcAft>
                      </a:pPr>
                      <a:r>
                        <a:rPr lang="fr-FR" sz="1600" u="none" strike="noStrike" dirty="0">
                          <a:effectLst/>
                          <a:latin typeface="Cambria" pitchFamily="18" charset="0"/>
                        </a:rPr>
                        <a:t>Sous-genre</a:t>
                      </a:r>
                      <a:endParaRPr lang="fr-FR" sz="1600" dirty="0">
                        <a:solidFill>
                          <a:srgbClr val="943634"/>
                        </a:solidFill>
                        <a:effectLst/>
                        <a:latin typeface="Cambria" pitchFamily="18" charset="0"/>
                        <a:ea typeface="Calibri"/>
                        <a:cs typeface="Arial"/>
                      </a:endParaRPr>
                    </a:p>
                  </a:txBody>
                  <a:tcPr marL="68580" marR="68580" marT="0" marB="0"/>
                </a:tc>
                <a:tc>
                  <a:txBody>
                    <a:bodyPr/>
                    <a:lstStyle/>
                    <a:p>
                      <a:pPr algn="ctr">
                        <a:lnSpc>
                          <a:spcPct val="115000"/>
                        </a:lnSpc>
                        <a:spcAft>
                          <a:spcPts val="0"/>
                        </a:spcAft>
                      </a:pPr>
                      <a:r>
                        <a:rPr lang="fr-FR" sz="1600" i="1" dirty="0">
                          <a:effectLst/>
                          <a:latin typeface="Cambria" pitchFamily="18" charset="0"/>
                        </a:rPr>
                        <a:t>Mus </a:t>
                      </a:r>
                      <a:r>
                        <a:rPr lang="fr-FR" sz="1600" i="1" dirty="0" err="1">
                          <a:effectLst/>
                          <a:latin typeface="Cambria" pitchFamily="18" charset="0"/>
                        </a:rPr>
                        <a:t>musculus</a:t>
                      </a:r>
                      <a:endParaRPr lang="fr-FR" sz="1600" i="1" dirty="0">
                        <a:solidFill>
                          <a:srgbClr val="943634"/>
                        </a:solidFill>
                        <a:effectLst/>
                        <a:latin typeface="Cambria" pitchFamily="18" charset="0"/>
                        <a:ea typeface="Calibri"/>
                        <a:cs typeface="Arial"/>
                      </a:endParaRPr>
                    </a:p>
                  </a:txBody>
                  <a:tcPr marL="68580" marR="68580" marT="0" marB="0"/>
                </a:tc>
              </a:tr>
            </a:tbl>
          </a:graphicData>
        </a:graphic>
      </p:graphicFrame>
      <p:graphicFrame>
        <p:nvGraphicFramePr>
          <p:cNvPr id="16" name="Diagram 15"/>
          <p:cNvGraphicFramePr/>
          <p:nvPr/>
        </p:nvGraphicFramePr>
        <p:xfrm>
          <a:off x="0" y="714356"/>
          <a:ext cx="5072098" cy="26432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ounded Rectangle 14"/>
          <p:cNvSpPr/>
          <p:nvPr/>
        </p:nvSpPr>
        <p:spPr>
          <a:xfrm>
            <a:off x="500066" y="642918"/>
            <a:ext cx="3786214" cy="714380"/>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Matériels Biologiques: </a:t>
            </a:r>
          </a:p>
        </p:txBody>
      </p:sp>
      <p:sp>
        <p:nvSpPr>
          <p:cNvPr id="21" name="TextBox 20"/>
          <p:cNvSpPr txBox="1"/>
          <p:nvPr/>
        </p:nvSpPr>
        <p:spPr>
          <a:xfrm>
            <a:off x="4929190" y="5000636"/>
            <a:ext cx="4196662" cy="461665"/>
          </a:xfrm>
          <a:prstGeom prst="rect">
            <a:avLst/>
          </a:prstGeom>
          <a:noFill/>
        </p:spPr>
        <p:txBody>
          <a:bodyPr wrap="none" rtlCol="0">
            <a:spAutoFit/>
          </a:bodyPr>
          <a:lstStyle/>
          <a:p>
            <a:r>
              <a:rPr lang="fr-FR" sz="2400" dirty="0" err="1" smtClean="0">
                <a:latin typeface="Cambria" pitchFamily="18" charset="0"/>
              </a:rPr>
              <a:t>Taxonomine</a:t>
            </a:r>
            <a:r>
              <a:rPr lang="fr-FR" sz="2400" dirty="0" smtClean="0">
                <a:latin typeface="Cambria" pitchFamily="18" charset="0"/>
              </a:rPr>
              <a:t> de </a:t>
            </a:r>
            <a:r>
              <a:rPr lang="fr-FR" sz="2400" i="1" dirty="0" smtClean="0">
                <a:latin typeface="Cambria" pitchFamily="18" charset="0"/>
              </a:rPr>
              <a:t>Mus </a:t>
            </a:r>
            <a:r>
              <a:rPr lang="fr-FR" sz="2400" i="1" dirty="0" err="1" smtClean="0">
                <a:latin typeface="Cambria" pitchFamily="18" charset="0"/>
              </a:rPr>
              <a:t>musculus</a:t>
            </a:r>
            <a:r>
              <a:rPr lang="fr-FR" sz="2400" i="1" dirty="0" smtClean="0">
                <a:latin typeface="Cambria" pitchFamily="18" charset="0"/>
              </a:rPr>
              <a:t> </a:t>
            </a:r>
            <a:endParaRPr lang="fr-FR" sz="2400" i="1" dirty="0">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2"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19" name="Rounded Rectangle 14"/>
          <p:cNvSpPr/>
          <p:nvPr/>
        </p:nvSpPr>
        <p:spPr>
          <a:xfrm>
            <a:off x="3143240" y="857232"/>
            <a:ext cx="3071834" cy="714380"/>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MÉTHODES: </a:t>
            </a:r>
          </a:p>
        </p:txBody>
      </p:sp>
      <p:graphicFrame>
        <p:nvGraphicFramePr>
          <p:cNvPr id="21" name="Diagram 20"/>
          <p:cNvGraphicFramePr/>
          <p:nvPr/>
        </p:nvGraphicFramePr>
        <p:xfrm>
          <a:off x="500034" y="2571744"/>
          <a:ext cx="8215370" cy="2571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Graphic spid="21"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pic>
        <p:nvPicPr>
          <p:cNvPr id="10" name="Image 1"/>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r="71930"/>
          <a:stretch>
            <a:fillRect/>
          </a:stretch>
        </p:blipFill>
        <p:spPr bwMode="auto">
          <a:xfrm>
            <a:off x="214282" y="2143116"/>
            <a:ext cx="2286016" cy="3330966"/>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11" name="Image 1"/>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29707" r="40469"/>
          <a:stretch>
            <a:fillRect/>
          </a:stretch>
        </p:blipFill>
        <p:spPr bwMode="auto">
          <a:xfrm>
            <a:off x="2857488" y="2143116"/>
            <a:ext cx="2428892" cy="3330966"/>
          </a:xfrm>
          <a:prstGeom prst="rect">
            <a:avLst/>
          </a:prstGeom>
          <a:ln w="19050" cap="sq">
            <a:solidFill>
              <a:schemeClr val="tx1"/>
            </a:solidFill>
            <a:miter lim="800000"/>
          </a:ln>
          <a:effectLst>
            <a:outerShdw blurRad="57150" dist="50800" dir="2700000" algn="tl" rotWithShape="0">
              <a:srgbClr val="000000">
                <a:alpha val="40000"/>
              </a:srgbClr>
            </a:outerShdw>
          </a:effectLst>
        </p:spPr>
      </p:pic>
      <p:pic>
        <p:nvPicPr>
          <p:cNvPr id="12" name="Image 1"/>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l="61168" r="236"/>
          <a:stretch>
            <a:fillRect/>
          </a:stretch>
        </p:blipFill>
        <p:spPr bwMode="auto">
          <a:xfrm>
            <a:off x="5715008" y="2143116"/>
            <a:ext cx="3143272" cy="3330966"/>
          </a:xfrm>
          <a:prstGeom prst="rect">
            <a:avLst/>
          </a:prstGeom>
          <a:ln w="19050" cap="sq">
            <a:solidFill>
              <a:schemeClr val="tx1"/>
            </a:solidFill>
            <a:miter lim="800000"/>
          </a:ln>
          <a:effectLst>
            <a:outerShdw blurRad="57150" dist="50800" dir="2700000" algn="tl" rotWithShape="0">
              <a:srgbClr val="000000">
                <a:alpha val="40000"/>
              </a:srgbClr>
            </a:outerShdw>
          </a:effectLst>
        </p:spPr>
      </p:pic>
      <p:cxnSp>
        <p:nvCxnSpPr>
          <p:cNvPr id="20" name="Straight Connector 19"/>
          <p:cNvCxnSpPr/>
          <p:nvPr/>
        </p:nvCxnSpPr>
        <p:spPr>
          <a:xfrm rot="16200000" flipH="1">
            <a:off x="857224" y="4000504"/>
            <a:ext cx="928694" cy="71438"/>
          </a:xfrm>
          <a:prstGeom prst="line">
            <a:avLst/>
          </a:prstGeom>
          <a:ln>
            <a:prstDash val="dash"/>
          </a:ln>
        </p:spPr>
        <p:style>
          <a:lnRef idx="2">
            <a:schemeClr val="dk1"/>
          </a:lnRef>
          <a:fillRef idx="0">
            <a:schemeClr val="dk1"/>
          </a:fillRef>
          <a:effectRef idx="1">
            <a:schemeClr val="dk1"/>
          </a:effectRef>
          <a:fontRef idx="minor">
            <a:schemeClr val="tx1"/>
          </a:fontRef>
        </p:style>
      </p:cxnSp>
      <p:pic>
        <p:nvPicPr>
          <p:cNvPr id="1027"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21336811">
            <a:off x="1036656" y="4452816"/>
            <a:ext cx="656901" cy="981086"/>
          </a:xfrm>
          <a:prstGeom prst="rect">
            <a:avLst/>
          </a:prstGeom>
          <a:noFill/>
          <a:ln w="9525">
            <a:noFill/>
            <a:miter lim="800000"/>
            <a:headEnd/>
            <a:tailEnd/>
          </a:ln>
          <a:effectLst/>
        </p:spPr>
      </p:pic>
      <p:sp>
        <p:nvSpPr>
          <p:cNvPr id="24" name="Rectangle 23"/>
          <p:cNvSpPr/>
          <p:nvPr/>
        </p:nvSpPr>
        <p:spPr>
          <a:xfrm>
            <a:off x="6786578" y="5572140"/>
            <a:ext cx="1107996" cy="369332"/>
          </a:xfrm>
          <a:prstGeom prst="rect">
            <a:avLst/>
          </a:prstGeom>
        </p:spPr>
        <p:txBody>
          <a:bodyPr wrap="none">
            <a:spAutoFit/>
          </a:bodyPr>
          <a:lstStyle/>
          <a:p>
            <a:r>
              <a:rPr lang="fr-FR" b="1" dirty="0" smtClean="0">
                <a:latin typeface="Times New Roman" pitchFamily="18" charset="0"/>
                <a:ea typeface="Arial" pitchFamily="34" charset="0"/>
                <a:cs typeface="Arial" pitchFamily="34" charset="0"/>
              </a:rPr>
              <a:t>prélèvent</a:t>
            </a:r>
            <a:endParaRPr lang="fr-FR" dirty="0"/>
          </a:p>
        </p:txBody>
      </p:sp>
      <p:sp>
        <p:nvSpPr>
          <p:cNvPr id="25" name="Rectangle 24"/>
          <p:cNvSpPr/>
          <p:nvPr/>
        </p:nvSpPr>
        <p:spPr>
          <a:xfrm>
            <a:off x="3786182" y="5631436"/>
            <a:ext cx="1005403" cy="369332"/>
          </a:xfrm>
          <a:prstGeom prst="rect">
            <a:avLst/>
          </a:prstGeom>
        </p:spPr>
        <p:txBody>
          <a:bodyPr wrap="none">
            <a:spAutoFit/>
          </a:bodyPr>
          <a:lstStyle/>
          <a:p>
            <a:r>
              <a:rPr lang="fr-FR" b="1" dirty="0" smtClean="0">
                <a:latin typeface="Times New Roman" pitchFamily="18" charset="0"/>
                <a:ea typeface="Arial" pitchFamily="34" charset="0"/>
                <a:cs typeface="Arial" pitchFamily="34" charset="0"/>
              </a:rPr>
              <a:t>sacrifice</a:t>
            </a:r>
            <a:endParaRPr lang="fr-FR" dirty="0"/>
          </a:p>
        </p:txBody>
      </p:sp>
      <p:sp>
        <p:nvSpPr>
          <p:cNvPr id="26" name="Rectangle 25"/>
          <p:cNvSpPr/>
          <p:nvPr/>
        </p:nvSpPr>
        <p:spPr>
          <a:xfrm>
            <a:off x="785786" y="5572140"/>
            <a:ext cx="1236236" cy="369332"/>
          </a:xfrm>
          <a:prstGeom prst="rect">
            <a:avLst/>
          </a:prstGeom>
        </p:spPr>
        <p:txBody>
          <a:bodyPr wrap="none">
            <a:spAutoFit/>
          </a:bodyPr>
          <a:lstStyle/>
          <a:p>
            <a:r>
              <a:rPr lang="fr-FR" b="1" dirty="0" smtClean="0">
                <a:latin typeface="Times New Roman" pitchFamily="18" charset="0"/>
                <a:ea typeface="Arial" pitchFamily="34" charset="0"/>
                <a:cs typeface="Arial" pitchFamily="34" charset="0"/>
              </a:rPr>
              <a:t>Anesthésie</a:t>
            </a:r>
            <a:endParaRPr lang="fr-FR" dirty="0"/>
          </a:p>
        </p:txBody>
      </p:sp>
      <p:sp>
        <p:nvSpPr>
          <p:cNvPr id="19457" name="Rectangle 1"/>
          <p:cNvSpPr>
            <a:spLocks noChangeArrowheads="1"/>
          </p:cNvSpPr>
          <p:nvPr/>
        </p:nvSpPr>
        <p:spPr bwMode="auto">
          <a:xfrm>
            <a:off x="1428728" y="928670"/>
            <a:ext cx="6786610" cy="928694"/>
          </a:xfrm>
          <a:prstGeom prst="roundRect">
            <a:avLst/>
          </a:prstGeom>
          <a:solidFill>
            <a:schemeClr val="bg1"/>
          </a:solidFill>
          <a:ln>
            <a:solidFill>
              <a:schemeClr val="accent6">
                <a:lumMod val="20000"/>
                <a:lumOff val="80000"/>
              </a:schemeClr>
            </a:solid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0" anchor="ctr"/>
          <a:lstStyle/>
          <a:p>
            <a:pPr marL="0" marR="0" lvl="1" indent="0" algn="ctr" fontAlgn="base">
              <a:lnSpc>
                <a:spcPct val="100000"/>
              </a:lnSpc>
              <a:spcBef>
                <a:spcPct val="0"/>
              </a:spcBef>
              <a:buClrTx/>
              <a:buSzTx/>
              <a:tabLst>
                <a:tab pos="1509713" algn="l"/>
              </a:tabLst>
            </a:pP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Inclusion en paraffine et préparation</a:t>
            </a:r>
          </a:p>
          <a:p>
            <a:pPr marL="0" marR="0" lvl="1" indent="0" algn="ctr" fontAlgn="base">
              <a:lnSpc>
                <a:spcPct val="100000"/>
              </a:lnSpc>
              <a:spcBef>
                <a:spcPct val="0"/>
              </a:spcBef>
              <a:buClrTx/>
              <a:buSzTx/>
              <a:tabLst>
                <a:tab pos="1509713" algn="l"/>
              </a:tabLst>
            </a:pP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 des lames des tissus fixés </a:t>
            </a:r>
          </a:p>
        </p:txBody>
      </p:sp>
      <p:sp>
        <p:nvSpPr>
          <p:cNvPr id="21" name="10-Point Star 20"/>
          <p:cNvSpPr/>
          <p:nvPr/>
        </p:nvSpPr>
        <p:spPr>
          <a:xfrm>
            <a:off x="571472" y="1000108"/>
            <a:ext cx="714380" cy="714380"/>
          </a:xfrm>
          <a:prstGeom prst="star10">
            <a:avLst>
              <a:gd name="adj" fmla="val 50000"/>
              <a:gd name="hf" fmla="val 10514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1</a:t>
            </a:r>
            <a:endParaRPr lang="fr-FR" sz="32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22" name="Text Box 4"/>
          <p:cNvSpPr txBox="1">
            <a:spLocks noChangeArrowheads="1"/>
          </p:cNvSpPr>
          <p:nvPr/>
        </p:nvSpPr>
        <p:spPr bwMode="auto">
          <a:xfrm>
            <a:off x="1000100" y="6072206"/>
            <a:ext cx="7215238" cy="500066"/>
          </a:xfrm>
          <a:prstGeom prst="round2Diag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  a) Les étapes du sacrifice et prélèvent des embryons des souris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57"/>
                                        </p:tgtEl>
                                        <p:attrNameLst>
                                          <p:attrName>style.visibility</p:attrName>
                                        </p:attrNameLst>
                                      </p:cBhvr>
                                      <p:to>
                                        <p:strVal val="visible"/>
                                      </p:to>
                                    </p:set>
                                    <p:animEffect transition="in" filter="fade">
                                      <p:cBhvr>
                                        <p:cTn id="12" dur="1000"/>
                                        <p:tgtEl>
                                          <p:spTgt spid="19457"/>
                                        </p:tgtEl>
                                      </p:cBhvr>
                                    </p:animEffect>
                                    <p:anim calcmode="lin" valueType="num">
                                      <p:cBhvr>
                                        <p:cTn id="13" dur="1000" fill="hold"/>
                                        <p:tgtEl>
                                          <p:spTgt spid="19457"/>
                                        </p:tgtEl>
                                        <p:attrNameLst>
                                          <p:attrName>ppt_x</p:attrName>
                                        </p:attrNameLst>
                                      </p:cBhvr>
                                      <p:tavLst>
                                        <p:tav tm="0">
                                          <p:val>
                                            <p:strVal val="#ppt_x"/>
                                          </p:val>
                                        </p:tav>
                                        <p:tav tm="100000">
                                          <p:val>
                                            <p:strVal val="#ppt_x"/>
                                          </p:val>
                                        </p:tav>
                                      </p:tavLst>
                                    </p:anim>
                                    <p:anim calcmode="lin" valueType="num">
                                      <p:cBhvr>
                                        <p:cTn id="14" dur="1000" fill="hold"/>
                                        <p:tgtEl>
                                          <p:spTgt spid="1945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1000"/>
                                        <p:tgtEl>
                                          <p:spTgt spid="1027"/>
                                        </p:tgtEl>
                                      </p:cBhvr>
                                    </p:animEffect>
                                    <p:anim calcmode="lin" valueType="num">
                                      <p:cBhvr>
                                        <p:cTn id="29" dur="1000" fill="hold"/>
                                        <p:tgtEl>
                                          <p:spTgt spid="1027"/>
                                        </p:tgtEl>
                                        <p:attrNameLst>
                                          <p:attrName>ppt_x</p:attrName>
                                        </p:attrNameLst>
                                      </p:cBhvr>
                                      <p:tavLst>
                                        <p:tav tm="0">
                                          <p:val>
                                            <p:strVal val="#ppt_x"/>
                                          </p:val>
                                        </p:tav>
                                        <p:tav tm="100000">
                                          <p:val>
                                            <p:strVal val="#ppt_x"/>
                                          </p:val>
                                        </p:tav>
                                      </p:tavLst>
                                    </p:anim>
                                    <p:anim calcmode="lin" valueType="num">
                                      <p:cBhvr>
                                        <p:cTn id="30" dur="1000" fill="hold"/>
                                        <p:tgtEl>
                                          <p:spTgt spid="10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9457"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pic>
        <p:nvPicPr>
          <p:cNvPr id="9" name="Image 4"/>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617502" y="887445"/>
            <a:ext cx="3597836" cy="2184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 2" descr="C:\Users\Mes Document\Desktop\ccccc.PNG"/>
          <p:cNvPicPr/>
          <p:nvPr/>
        </p:nvPicPr>
        <p:blipFill>
          <a:blip r:embed="rId5" cstate="print"/>
          <a:srcRect/>
          <a:stretch>
            <a:fillRect/>
          </a:stretch>
        </p:blipFill>
        <p:spPr bwMode="auto">
          <a:xfrm>
            <a:off x="571472" y="1000108"/>
            <a:ext cx="3500462"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3"/>
          <p:cNvPicPr/>
          <p:nvPr/>
        </p:nvPicPr>
        <p:blipFill>
          <a:blip r:embed="rId6" cstate="print"/>
          <a:srcRect/>
          <a:stretch>
            <a:fillRect/>
          </a:stretch>
        </p:blipFill>
        <p:spPr bwMode="auto">
          <a:xfrm>
            <a:off x="4643438" y="3857628"/>
            <a:ext cx="3677904" cy="2064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5"/>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571472" y="3857628"/>
            <a:ext cx="3495178" cy="2065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50" name="Text Box 2"/>
          <p:cNvSpPr txBox="1">
            <a:spLocks noChangeArrowheads="1"/>
          </p:cNvSpPr>
          <p:nvPr/>
        </p:nvSpPr>
        <p:spPr bwMode="auto">
          <a:xfrm>
            <a:off x="4929190" y="3286124"/>
            <a:ext cx="3071834" cy="357190"/>
          </a:xfrm>
          <a:prstGeom prst="round2Diag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algn="ct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c) lavage et déshydratation                                   </a:t>
            </a:r>
          </a:p>
        </p:txBody>
      </p:sp>
      <p:sp>
        <p:nvSpPr>
          <p:cNvPr id="2051" name="Text Box 3"/>
          <p:cNvSpPr txBox="1">
            <a:spLocks noChangeArrowheads="1"/>
          </p:cNvSpPr>
          <p:nvPr/>
        </p:nvSpPr>
        <p:spPr bwMode="auto">
          <a:xfrm>
            <a:off x="857224" y="3286124"/>
            <a:ext cx="2857520" cy="428628"/>
          </a:xfrm>
          <a:prstGeom prst="round2Diag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marR="0" lvl="0" indent="0" algn="ctr" fontAlgn="base">
              <a:lnSpc>
                <a:spcPct val="100000"/>
              </a:lnSpc>
              <a:spcBef>
                <a:spcPct val="0"/>
              </a:spcBef>
              <a:spcAft>
                <a:spcPts val="1000"/>
              </a:spcAft>
              <a:buClrTx/>
              <a:buSzTx/>
              <a:buFontTx/>
              <a:buNone/>
              <a:tabLs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b) Fixation des embryons                              </a:t>
            </a:r>
          </a:p>
        </p:txBody>
      </p:sp>
      <p:sp>
        <p:nvSpPr>
          <p:cNvPr id="2052" name="Text Box 4"/>
          <p:cNvSpPr txBox="1">
            <a:spLocks noChangeArrowheads="1"/>
          </p:cNvSpPr>
          <p:nvPr/>
        </p:nvSpPr>
        <p:spPr bwMode="auto">
          <a:xfrm>
            <a:off x="928662" y="6143644"/>
            <a:ext cx="2643206" cy="428628"/>
          </a:xfrm>
          <a:prstGeom prst="round2Diag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marR="0" lvl="0" indent="0" algn="ctr" fontAlgn="base">
              <a:lnSpc>
                <a:spcPct val="100000"/>
              </a:lnSpc>
              <a:spcBef>
                <a:spcPct val="0"/>
              </a:spcBef>
              <a:spcAft>
                <a:spcPts val="1000"/>
              </a:spcAft>
              <a:buClrTx/>
              <a:buSzTx/>
              <a:buFontTx/>
              <a:buNone/>
              <a:tabLs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d) Confection de blocs                          </a:t>
            </a:r>
          </a:p>
        </p:txBody>
      </p:sp>
      <p:sp>
        <p:nvSpPr>
          <p:cNvPr id="2053" name="Text Box 5"/>
          <p:cNvSpPr txBox="1">
            <a:spLocks noChangeArrowheads="1"/>
          </p:cNvSpPr>
          <p:nvPr/>
        </p:nvSpPr>
        <p:spPr bwMode="auto">
          <a:xfrm>
            <a:off x="5000628" y="6143644"/>
            <a:ext cx="3357587" cy="500066"/>
          </a:xfrm>
          <a:prstGeom prst="round2Diag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algn="ct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e) Réalisation des coupes et étalement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fade">
                                      <p:cBhvr>
                                        <p:cTn id="36" dur="1000"/>
                                        <p:tgtEl>
                                          <p:spTgt spid="2052"/>
                                        </p:tgtEl>
                                      </p:cBhvr>
                                    </p:animEffect>
                                    <p:anim calcmode="lin" valueType="num">
                                      <p:cBhvr>
                                        <p:cTn id="37" dur="1000" fill="hold"/>
                                        <p:tgtEl>
                                          <p:spTgt spid="2052"/>
                                        </p:tgtEl>
                                        <p:attrNameLst>
                                          <p:attrName>ppt_x</p:attrName>
                                        </p:attrNameLst>
                                      </p:cBhvr>
                                      <p:tavLst>
                                        <p:tav tm="0">
                                          <p:val>
                                            <p:strVal val="#ppt_x"/>
                                          </p:val>
                                        </p:tav>
                                        <p:tav tm="100000">
                                          <p:val>
                                            <p:strVal val="#ppt_x"/>
                                          </p:val>
                                        </p:tav>
                                      </p:tavLst>
                                    </p:anim>
                                    <p:anim calcmode="lin" valueType="num">
                                      <p:cBhvr>
                                        <p:cTn id="3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53"/>
                                        </p:tgtEl>
                                        <p:attrNameLst>
                                          <p:attrName>style.visibility</p:attrName>
                                        </p:attrNameLst>
                                      </p:cBhvr>
                                      <p:to>
                                        <p:strVal val="visible"/>
                                      </p:to>
                                    </p:set>
                                    <p:animEffect transition="in" filter="fade">
                                      <p:cBhvr>
                                        <p:cTn id="48" dur="1000"/>
                                        <p:tgtEl>
                                          <p:spTgt spid="2053"/>
                                        </p:tgtEl>
                                      </p:cBhvr>
                                    </p:animEffect>
                                    <p:anim calcmode="lin" valueType="num">
                                      <p:cBhvr>
                                        <p:cTn id="49" dur="1000" fill="hold"/>
                                        <p:tgtEl>
                                          <p:spTgt spid="2053"/>
                                        </p:tgtEl>
                                        <p:attrNameLst>
                                          <p:attrName>ppt_x</p:attrName>
                                        </p:attrNameLst>
                                      </p:cBhvr>
                                      <p:tavLst>
                                        <p:tav tm="0">
                                          <p:val>
                                            <p:strVal val="#ppt_x"/>
                                          </p:val>
                                        </p:tav>
                                        <p:tav tm="100000">
                                          <p:val>
                                            <p:strVal val="#ppt_x"/>
                                          </p:val>
                                        </p:tav>
                                      </p:tavLst>
                                    </p:anim>
                                    <p:anim calcmode="lin" valueType="num">
                                      <p:cBhvr>
                                        <p:cTn id="5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1" grpId="0" animBg="1"/>
      <p:bldP spid="2052" grpId="0" animBg="1"/>
      <p:bldP spid="20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16" name="Rectangle 1"/>
          <p:cNvSpPr>
            <a:spLocks noChangeArrowheads="1"/>
          </p:cNvSpPr>
          <p:nvPr/>
        </p:nvSpPr>
        <p:spPr bwMode="auto">
          <a:xfrm>
            <a:off x="2071670" y="785794"/>
            <a:ext cx="5857916" cy="785818"/>
          </a:xfrm>
          <a:prstGeom prst="roundRect">
            <a:avLst/>
          </a:prstGeom>
          <a:solidFill>
            <a:schemeClr val="bg1"/>
          </a:solidFill>
          <a:ln>
            <a:solidFill>
              <a:schemeClr val="accent6">
                <a:lumMod val="20000"/>
                <a:lumOff val="80000"/>
              </a:schemeClr>
            </a:solid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0" anchor="ctr"/>
          <a:lstStyle/>
          <a:p>
            <a:pPr marL="0" marR="0" lvl="1" indent="0" algn="ctr" fontAlgn="base">
              <a:lnSpc>
                <a:spcPct val="100000"/>
              </a:lnSpc>
              <a:spcBef>
                <a:spcPct val="0"/>
              </a:spcBef>
              <a:buClrTx/>
              <a:buSzTx/>
              <a:tabLst>
                <a:tab pos="1509713" algn="l"/>
              </a:tabLst>
            </a:pP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Coloration topographique</a:t>
            </a:r>
          </a:p>
        </p:txBody>
      </p:sp>
      <p:sp>
        <p:nvSpPr>
          <p:cNvPr id="19" name="10-Point Star 18"/>
          <p:cNvSpPr/>
          <p:nvPr/>
        </p:nvSpPr>
        <p:spPr>
          <a:xfrm>
            <a:off x="1142976" y="785794"/>
            <a:ext cx="714380" cy="714380"/>
          </a:xfrm>
          <a:prstGeom prst="star10">
            <a:avLst>
              <a:gd name="adj" fmla="val 50000"/>
              <a:gd name="hf" fmla="val 10514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2</a:t>
            </a:r>
          </a:p>
        </p:txBody>
      </p:sp>
      <p:sp>
        <p:nvSpPr>
          <p:cNvPr id="15361" name="Rectangle 1"/>
          <p:cNvSpPr>
            <a:spLocks noChangeArrowheads="1"/>
          </p:cNvSpPr>
          <p:nvPr/>
        </p:nvSpPr>
        <p:spPr bwMode="auto">
          <a:xfrm>
            <a:off x="1214414" y="2000240"/>
            <a:ext cx="7215238" cy="571504"/>
          </a:xfrm>
          <a:prstGeom prst="rect">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algn="ct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a) Déparaffinage et hydratation des coupes : (étape commune)</a:t>
            </a:r>
          </a:p>
        </p:txBody>
      </p:sp>
      <p:pic>
        <p:nvPicPr>
          <p:cNvPr id="21" name="Picture 1"/>
          <p:cNvPicPr>
            <a:picLocks noChangeAspect="1" noChangeArrowheads="1"/>
          </p:cNvPicPr>
          <p:nvPr/>
        </p:nvPicPr>
        <p:blipFill>
          <a:blip r:embed="rId4" cstate="print"/>
          <a:srcRect t="24414" b="28711"/>
          <a:stretch>
            <a:fillRect/>
          </a:stretch>
        </p:blipFill>
        <p:spPr bwMode="auto">
          <a:xfrm>
            <a:off x="2357422" y="4071942"/>
            <a:ext cx="6786578"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Rectangle 21"/>
          <p:cNvSpPr/>
          <p:nvPr/>
        </p:nvSpPr>
        <p:spPr>
          <a:xfrm rot="2632975">
            <a:off x="347833" y="3277079"/>
            <a:ext cx="1186121" cy="450910"/>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24" name="Rectangle 23"/>
          <p:cNvSpPr/>
          <p:nvPr/>
        </p:nvSpPr>
        <p:spPr>
          <a:xfrm rot="2632975">
            <a:off x="776461" y="3277079"/>
            <a:ext cx="1186121" cy="450910"/>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23" name="Rectangle 22"/>
          <p:cNvSpPr/>
          <p:nvPr/>
        </p:nvSpPr>
        <p:spPr>
          <a:xfrm rot="2632975">
            <a:off x="562147" y="3277079"/>
            <a:ext cx="1186121" cy="450910"/>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25" name="Curved Down Arrow 24"/>
          <p:cNvSpPr/>
          <p:nvPr/>
        </p:nvSpPr>
        <p:spPr>
          <a:xfrm>
            <a:off x="3143240" y="3429000"/>
            <a:ext cx="857256" cy="428628"/>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26" name="Curved Down Arrow 25"/>
          <p:cNvSpPr/>
          <p:nvPr/>
        </p:nvSpPr>
        <p:spPr>
          <a:xfrm>
            <a:off x="4286248" y="3429000"/>
            <a:ext cx="857256" cy="428628"/>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27" name="Curved Down Arrow 26"/>
          <p:cNvSpPr/>
          <p:nvPr/>
        </p:nvSpPr>
        <p:spPr>
          <a:xfrm>
            <a:off x="5357818" y="3429000"/>
            <a:ext cx="857256" cy="428628"/>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28" name="Curved Down Arrow 27"/>
          <p:cNvSpPr/>
          <p:nvPr/>
        </p:nvSpPr>
        <p:spPr>
          <a:xfrm>
            <a:off x="6500826" y="3429000"/>
            <a:ext cx="857256" cy="428628"/>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29" name="Curved Down Arrow 28"/>
          <p:cNvSpPr/>
          <p:nvPr/>
        </p:nvSpPr>
        <p:spPr>
          <a:xfrm>
            <a:off x="7643834" y="3429000"/>
            <a:ext cx="857256" cy="428628"/>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30" name="Rounded Rectangle 29"/>
          <p:cNvSpPr/>
          <p:nvPr/>
        </p:nvSpPr>
        <p:spPr>
          <a:xfrm rot="21390157">
            <a:off x="2567386" y="4857741"/>
            <a:ext cx="714380" cy="26422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dirty="0" smtClean="0">
                <a:latin typeface="Cambria" pitchFamily="18" charset="0"/>
              </a:rPr>
              <a:t>Xylène</a:t>
            </a:r>
            <a:endParaRPr lang="fr-FR" sz="1150" dirty="0">
              <a:latin typeface="Cambria" pitchFamily="18" charset="0"/>
            </a:endParaRPr>
          </a:p>
        </p:txBody>
      </p:sp>
      <p:sp>
        <p:nvSpPr>
          <p:cNvPr id="31" name="Rounded Rectangle 30"/>
          <p:cNvSpPr/>
          <p:nvPr/>
        </p:nvSpPr>
        <p:spPr>
          <a:xfrm rot="21390157">
            <a:off x="3650777" y="4860291"/>
            <a:ext cx="631329" cy="26421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dirty="0" smtClean="0">
                <a:latin typeface="Cambria" pitchFamily="18" charset="0"/>
              </a:rPr>
              <a:t>Xylène</a:t>
            </a:r>
            <a:endParaRPr lang="fr-FR" sz="1150" dirty="0">
              <a:latin typeface="Cambria" pitchFamily="18" charset="0"/>
            </a:endParaRPr>
          </a:p>
        </p:txBody>
      </p:sp>
      <p:sp>
        <p:nvSpPr>
          <p:cNvPr id="32" name="Rounded Rectangle 31"/>
          <p:cNvSpPr/>
          <p:nvPr/>
        </p:nvSpPr>
        <p:spPr>
          <a:xfrm>
            <a:off x="4722927" y="4807355"/>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00" dirty="0" smtClean="0">
                <a:solidFill>
                  <a:schemeClr val="tx1"/>
                </a:solidFill>
                <a:latin typeface="Cambria" pitchFamily="18" charset="0"/>
              </a:rPr>
              <a:t>Alc100°</a:t>
            </a:r>
            <a:endParaRPr lang="fr-FR" sz="1100" dirty="0">
              <a:solidFill>
                <a:schemeClr val="tx1"/>
              </a:solidFill>
              <a:latin typeface="Cambria" pitchFamily="18" charset="0"/>
            </a:endParaRPr>
          </a:p>
        </p:txBody>
      </p:sp>
      <p:sp>
        <p:nvSpPr>
          <p:cNvPr id="33" name="Curved Down Arrow 32"/>
          <p:cNvSpPr/>
          <p:nvPr/>
        </p:nvSpPr>
        <p:spPr>
          <a:xfrm>
            <a:off x="2071670" y="3429000"/>
            <a:ext cx="857256" cy="458324"/>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34" name="Rounded Rectangle 33"/>
          <p:cNvSpPr/>
          <p:nvPr/>
        </p:nvSpPr>
        <p:spPr>
          <a:xfrm>
            <a:off x="5865936" y="4786772"/>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50" dirty="0" smtClean="0">
                <a:solidFill>
                  <a:schemeClr val="tx1"/>
                </a:solidFill>
                <a:latin typeface="Cambria" pitchFamily="18" charset="0"/>
              </a:rPr>
              <a:t>Alc 90°</a:t>
            </a:r>
            <a:endParaRPr lang="fr-FR" sz="1150" dirty="0">
              <a:solidFill>
                <a:schemeClr val="tx1"/>
              </a:solidFill>
              <a:latin typeface="Cambria" pitchFamily="18" charset="0"/>
            </a:endParaRPr>
          </a:p>
        </p:txBody>
      </p:sp>
      <p:sp>
        <p:nvSpPr>
          <p:cNvPr id="35" name="Rounded Rectangle 34"/>
          <p:cNvSpPr/>
          <p:nvPr/>
        </p:nvSpPr>
        <p:spPr>
          <a:xfrm>
            <a:off x="6929454" y="4786322"/>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50" dirty="0" smtClean="0">
                <a:solidFill>
                  <a:schemeClr val="tx1"/>
                </a:solidFill>
                <a:latin typeface="Cambria" pitchFamily="18" charset="0"/>
              </a:rPr>
              <a:t>Alc 70°</a:t>
            </a:r>
            <a:endParaRPr lang="fr-FR" sz="1150" dirty="0">
              <a:solidFill>
                <a:schemeClr val="tx1"/>
              </a:solidFill>
              <a:latin typeface="Cambria" pitchFamily="18" charset="0"/>
            </a:endParaRPr>
          </a:p>
        </p:txBody>
      </p:sp>
      <p:sp>
        <p:nvSpPr>
          <p:cNvPr id="36" name="Rounded Rectangle 35"/>
          <p:cNvSpPr/>
          <p:nvPr/>
        </p:nvSpPr>
        <p:spPr>
          <a:xfrm rot="242165">
            <a:off x="8072462" y="5357826"/>
            <a:ext cx="698277" cy="285302"/>
          </a:xfrm>
          <a:prstGeom prst="round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1150" dirty="0" smtClean="0">
                <a:latin typeface="Cambria" pitchFamily="18" charset="0"/>
              </a:rPr>
              <a:t>H2OD</a:t>
            </a:r>
            <a:endParaRPr lang="fr-FR" sz="1150" dirty="0">
              <a:latin typeface="Cambria" pitchFamily="18" charset="0"/>
            </a:endParaRPr>
          </a:p>
        </p:txBody>
      </p:sp>
      <p:sp>
        <p:nvSpPr>
          <p:cNvPr id="15364" name="AutoShape 4" descr="http://lab.univ-batna.dz/lapapeza/images/materiel/incubator0.jpg"/>
          <p:cNvSpPr>
            <a:spLocks noChangeAspect="1" noChangeArrowheads="1"/>
          </p:cNvSpPr>
          <p:nvPr/>
        </p:nvSpPr>
        <p:spPr bwMode="auto">
          <a:xfrm>
            <a:off x="155575" y="-2582863"/>
            <a:ext cx="4714875" cy="539115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361"/>
                                        </p:tgtEl>
                                        <p:attrNameLst>
                                          <p:attrName>style.visibility</p:attrName>
                                        </p:attrNameLst>
                                      </p:cBhvr>
                                      <p:to>
                                        <p:strVal val="visible"/>
                                      </p:to>
                                    </p:set>
                                    <p:animEffect transition="in" filter="fade">
                                      <p:cBhvr>
                                        <p:cTn id="17" dur="1000"/>
                                        <p:tgtEl>
                                          <p:spTgt spid="15361"/>
                                        </p:tgtEl>
                                      </p:cBhvr>
                                    </p:animEffect>
                                    <p:anim calcmode="lin" valueType="num">
                                      <p:cBhvr>
                                        <p:cTn id="18" dur="1000" fill="hold"/>
                                        <p:tgtEl>
                                          <p:spTgt spid="15361"/>
                                        </p:tgtEl>
                                        <p:attrNameLst>
                                          <p:attrName>ppt_x</p:attrName>
                                        </p:attrNameLst>
                                      </p:cBhvr>
                                      <p:tavLst>
                                        <p:tav tm="0">
                                          <p:val>
                                            <p:strVal val="#ppt_x"/>
                                          </p:val>
                                        </p:tav>
                                        <p:tav tm="100000">
                                          <p:val>
                                            <p:strVal val="#ppt_x"/>
                                          </p:val>
                                        </p:tav>
                                      </p:tavLst>
                                    </p:anim>
                                    <p:anim calcmode="lin" valueType="num">
                                      <p:cBhvr>
                                        <p:cTn id="19" dur="1000" fill="hold"/>
                                        <p:tgtEl>
                                          <p:spTgt spid="1536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anim calcmode="lin" valueType="num">
                                      <p:cBhvr>
                                        <p:cTn id="72" dur="1000" fill="hold"/>
                                        <p:tgtEl>
                                          <p:spTgt spid="36"/>
                                        </p:tgtEl>
                                        <p:attrNameLst>
                                          <p:attrName>ppt_x</p:attrName>
                                        </p:attrNameLst>
                                      </p:cBhvr>
                                      <p:tavLst>
                                        <p:tav tm="0">
                                          <p:val>
                                            <p:strVal val="#ppt_x"/>
                                          </p:val>
                                        </p:tav>
                                        <p:tav tm="100000">
                                          <p:val>
                                            <p:strVal val="#ppt_x"/>
                                          </p:val>
                                        </p:tav>
                                      </p:tavLst>
                                    </p:anim>
                                    <p:anim calcmode="lin" valueType="num">
                                      <p:cBhvr>
                                        <p:cTn id="73" dur="1000" fill="hold"/>
                                        <p:tgtEl>
                                          <p:spTgt spid="3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anim calcmode="lin" valueType="num">
                                      <p:cBhvr>
                                        <p:cTn id="77" dur="1000" fill="hold"/>
                                        <p:tgtEl>
                                          <p:spTgt spid="33"/>
                                        </p:tgtEl>
                                        <p:attrNameLst>
                                          <p:attrName>ppt_x</p:attrName>
                                        </p:attrNameLst>
                                      </p:cBhvr>
                                      <p:tavLst>
                                        <p:tav tm="0">
                                          <p:val>
                                            <p:strVal val="#ppt_x"/>
                                          </p:val>
                                        </p:tav>
                                        <p:tav tm="100000">
                                          <p:val>
                                            <p:strVal val="#ppt_x"/>
                                          </p:val>
                                        </p:tav>
                                      </p:tavLst>
                                    </p:anim>
                                    <p:anim calcmode="lin" valueType="num">
                                      <p:cBhvr>
                                        <p:cTn id="78" dur="1000" fill="hold"/>
                                        <p:tgtEl>
                                          <p:spTgt spid="33"/>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1000"/>
                                        <p:tgtEl>
                                          <p:spTgt spid="26"/>
                                        </p:tgtEl>
                                      </p:cBhvr>
                                    </p:animEffect>
                                    <p:anim calcmode="lin" valueType="num">
                                      <p:cBhvr>
                                        <p:cTn id="87" dur="1000" fill="hold"/>
                                        <p:tgtEl>
                                          <p:spTgt spid="26"/>
                                        </p:tgtEl>
                                        <p:attrNameLst>
                                          <p:attrName>ppt_x</p:attrName>
                                        </p:attrNameLst>
                                      </p:cBhvr>
                                      <p:tavLst>
                                        <p:tav tm="0">
                                          <p:val>
                                            <p:strVal val="#ppt_x"/>
                                          </p:val>
                                        </p:tav>
                                        <p:tav tm="100000">
                                          <p:val>
                                            <p:strVal val="#ppt_x"/>
                                          </p:val>
                                        </p:tav>
                                      </p:tavLst>
                                    </p:anim>
                                    <p:anim calcmode="lin" valueType="num">
                                      <p:cBhvr>
                                        <p:cTn id="88" dur="1000" fill="hold"/>
                                        <p:tgtEl>
                                          <p:spTgt spid="2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1000"/>
                                        <p:tgtEl>
                                          <p:spTgt spid="28"/>
                                        </p:tgtEl>
                                      </p:cBhvr>
                                    </p:animEffect>
                                    <p:anim calcmode="lin" valueType="num">
                                      <p:cBhvr>
                                        <p:cTn id="97" dur="1000" fill="hold"/>
                                        <p:tgtEl>
                                          <p:spTgt spid="28"/>
                                        </p:tgtEl>
                                        <p:attrNameLst>
                                          <p:attrName>ppt_x</p:attrName>
                                        </p:attrNameLst>
                                      </p:cBhvr>
                                      <p:tavLst>
                                        <p:tav tm="0">
                                          <p:val>
                                            <p:strVal val="#ppt_x"/>
                                          </p:val>
                                        </p:tav>
                                        <p:tav tm="100000">
                                          <p:val>
                                            <p:strVal val="#ppt_x"/>
                                          </p:val>
                                        </p:tav>
                                      </p:tavLst>
                                    </p:anim>
                                    <p:anim calcmode="lin" valueType="num">
                                      <p:cBhvr>
                                        <p:cTn id="98" dur="1000" fill="hold"/>
                                        <p:tgtEl>
                                          <p:spTgt spid="28"/>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2000"/>
                                        <p:tgtEl>
                                          <p:spTgt spid="33"/>
                                        </p:tgtEl>
                                      </p:cBhvr>
                                    </p:animEffect>
                                    <p:set>
                                      <p:cBhvr>
                                        <p:cTn id="108" dur="1" fill="hold">
                                          <p:stCondLst>
                                            <p:cond delay="1999"/>
                                          </p:stCondLst>
                                        </p:cTn>
                                        <p:tgtEl>
                                          <p:spTgt spid="3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000"/>
                                        <p:tgtEl>
                                          <p:spTgt spid="25"/>
                                        </p:tgtEl>
                                      </p:cBhvr>
                                    </p:animEffect>
                                    <p:set>
                                      <p:cBhvr>
                                        <p:cTn id="111" dur="1" fill="hold">
                                          <p:stCondLst>
                                            <p:cond delay="1999"/>
                                          </p:stCondLst>
                                        </p:cTn>
                                        <p:tgtEl>
                                          <p:spTgt spid="2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000"/>
                                        <p:tgtEl>
                                          <p:spTgt spid="26"/>
                                        </p:tgtEl>
                                      </p:cBhvr>
                                    </p:animEffect>
                                    <p:set>
                                      <p:cBhvr>
                                        <p:cTn id="114" dur="1" fill="hold">
                                          <p:stCondLst>
                                            <p:cond delay="1999"/>
                                          </p:stCondLst>
                                        </p:cTn>
                                        <p:tgtEl>
                                          <p:spTgt spid="2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000"/>
                                        <p:tgtEl>
                                          <p:spTgt spid="27"/>
                                        </p:tgtEl>
                                      </p:cBhvr>
                                    </p:animEffect>
                                    <p:set>
                                      <p:cBhvr>
                                        <p:cTn id="117" dur="1" fill="hold">
                                          <p:stCondLst>
                                            <p:cond delay="1999"/>
                                          </p:stCondLst>
                                        </p:cTn>
                                        <p:tgtEl>
                                          <p:spTgt spid="2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2000"/>
                                        <p:tgtEl>
                                          <p:spTgt spid="28"/>
                                        </p:tgtEl>
                                      </p:cBhvr>
                                    </p:animEffect>
                                    <p:set>
                                      <p:cBhvr>
                                        <p:cTn id="120" dur="1" fill="hold">
                                          <p:stCondLst>
                                            <p:cond delay="1999"/>
                                          </p:stCondLst>
                                        </p:cTn>
                                        <p:tgtEl>
                                          <p:spTgt spid="2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2000"/>
                                        <p:tgtEl>
                                          <p:spTgt spid="29"/>
                                        </p:tgtEl>
                                      </p:cBhvr>
                                    </p:animEffect>
                                    <p:set>
                                      <p:cBhvr>
                                        <p:cTn id="123" dur="1" fill="hold">
                                          <p:stCondLst>
                                            <p:cond delay="1999"/>
                                          </p:stCondLst>
                                        </p:cTn>
                                        <p:tgtEl>
                                          <p:spTgt spid="2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0" presetClass="path" presetSubtype="0" fill="hold" grpId="1" nodeType="clickEffect">
                                  <p:stCondLst>
                                    <p:cond delay="0"/>
                                  </p:stCondLst>
                                  <p:childTnLst>
                                    <p:animMotion origin="layout" path="M 0.06649 0.04972 C 0.07656 0.02173 0.08663 -0.00602 0.1033 -0.0037 C 0.11996 -0.00139 0.14548 0.06336 0.16649 0.06406 C 0.1875 0.06475 0.2092 0.00023 0.22951 0.00046 C 0.24948 0.00069 0.26666 0.06498 0.28802 0.06591 C 0.30903 0.06683 0.33594 0.00555 0.35573 0.00647 C 0.37552 0.0074 0.38819 0.07238 0.40642 0.07215 C 0.42465 0.07192 0.4467 0.00693 0.46493 0.00462 C 0.48316 0.00231 0.50312 0.04764 0.51562 0.05781 C 0.52812 0.06799 0.52916 0.07585 0.53975 0.06591 C 0.55139 0.05596 0.56441 -0.00232 0.58177 -0.00162 C 0.59913 -0.00093 0.62274 0.06938 0.64496 0.07007 C 0.66719 0.07076 0.69444 0.00092 0.71562 0.00254 C 0.7368 0.00416 0.7618 0.0666 0.77257 0.08048 C 0.78333 0.09435 0.78177 0.09042 0.78038 0.08649 " pathEditMode="relative" rAng="0" ptsTypes="aaaaaaaaaaaaaaA">
                                      <p:cBhvr>
                                        <p:cTn id="127" dur="5000" fill="hold"/>
                                        <p:tgtEl>
                                          <p:spTgt spid="22"/>
                                        </p:tgtEl>
                                        <p:attrNameLst>
                                          <p:attrName>ppt_x</p:attrName>
                                          <p:attrName>ppt_y</p:attrName>
                                        </p:attrNameLst>
                                      </p:cBhvr>
                                      <p:rCtr x="358" y="-6"/>
                                    </p:animMotion>
                                  </p:childTnLst>
                                </p:cTn>
                              </p:par>
                              <p:par>
                                <p:cTn id="128" presetID="0" presetClass="path" presetSubtype="0" fill="hold" grpId="1" nodeType="withEffect">
                                  <p:stCondLst>
                                    <p:cond delay="0"/>
                                  </p:stCondLst>
                                  <p:childTnLst>
                                    <p:animMotion origin="layout" path="M 0.0665 0.04972 C 0.07657 0.02173 0.08663 -0.00602 0.1033 -0.0037 C 0.11997 -0.00139 0.14549 0.06336 0.1665 0.06406 C 0.1875 0.06475 0.2092 0.00023 0.22952 0.00046 C 0.24948 0.00069 0.26684 0.06498 0.28802 0.06591 C 0.30903 0.06683 0.33594 0.00555 0.35573 0.00647 C 0.37552 0.0074 0.3882 0.07238 0.40643 0.07215 C 0.42466 0.07192 0.4467 0.00693 0.46493 0.00462 C 0.48316 0.00231 0.50313 0.04764 0.51563 0.05781 C 0.52813 0.06799 0.52917 0.07585 0.53976 0.06591 C 0.55139 0.05596 0.56441 -0.00232 0.58177 -0.00162 C 0.59913 -0.00093 0.62275 0.06938 0.64497 0.07007 C 0.66719 0.07076 0.69445 0.00092 0.71563 0.00254 C 0.73681 0.00416 0.76181 0.0666 0.77257 0.08048 C 0.78334 0.09435 0.78177 0.09042 0.78038 0.08649 " pathEditMode="relative" rAng="0" ptsTypes="aaaaaaaaaaaaaaA">
                                      <p:cBhvr>
                                        <p:cTn id="129" dur="5000" fill="hold"/>
                                        <p:tgtEl>
                                          <p:spTgt spid="24"/>
                                        </p:tgtEl>
                                        <p:attrNameLst>
                                          <p:attrName>ppt_x</p:attrName>
                                          <p:attrName>ppt_y</p:attrName>
                                        </p:attrNameLst>
                                      </p:cBhvr>
                                      <p:rCtr x="358" y="-6"/>
                                    </p:animMotion>
                                  </p:childTnLst>
                                </p:cTn>
                              </p:par>
                              <p:par>
                                <p:cTn id="130" presetID="0" presetClass="path" presetSubtype="0" fill="hold" grpId="1" nodeType="withEffect">
                                  <p:stCondLst>
                                    <p:cond delay="0"/>
                                  </p:stCondLst>
                                  <p:childTnLst>
                                    <p:animMotion origin="layout" path="M 0.06649 0.04972 C 0.07656 0.02173 0.08663 -0.00602 0.10329 -0.0037 C 0.11996 -0.00139 0.14548 0.06336 0.16649 0.06406 C 0.1875 0.06475 0.2092 0.00023 0.22951 0.00046 C 0.24947 0.00069 0.26666 0.06498 0.28802 0.06591 C 0.30902 0.06683 0.33593 0.00555 0.35572 0.00647 C 0.37552 0.0074 0.38819 0.07238 0.40642 0.07215 C 0.42465 0.07192 0.4467 0.00693 0.46493 0.00462 C 0.48316 0.00231 0.50312 0.04764 0.51562 0.05781 C 0.52812 0.06799 0.52916 0.07585 0.53975 0.06591 C 0.55138 0.05596 0.56441 -0.00232 0.58177 -0.00162 C 0.59913 -0.00093 0.62274 0.06938 0.64496 0.07007 C 0.66718 0.07076 0.69444 0.00092 0.71562 0.00254 C 0.7368 0.00416 0.7618 0.0666 0.77256 0.08048 C 0.78333 0.09435 0.78177 0.09042 0.78038 0.08649 " pathEditMode="relative" rAng="0" ptsTypes="aaaaaaaaaaaaaaA">
                                      <p:cBhvr>
                                        <p:cTn id="131" dur="5000" fill="hold"/>
                                        <p:tgtEl>
                                          <p:spTgt spid="23"/>
                                        </p:tgtEl>
                                        <p:attrNameLst>
                                          <p:attrName>ppt_x</p:attrName>
                                          <p:attrName>ppt_y</p:attrName>
                                        </p:attrNameLst>
                                      </p:cBhvr>
                                      <p:rCtr x="358" y="-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5361" grpId="0" animBg="1"/>
      <p:bldP spid="22" grpId="0" animBg="1"/>
      <p:bldP spid="22" grpId="1" animBg="1"/>
      <p:bldP spid="24" grpId="0" animBg="1"/>
      <p:bldP spid="24"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1" grpId="0" animBg="1"/>
      <p:bldP spid="32" grpId="0" animBg="1"/>
      <p:bldP spid="33" grpId="0" animBg="1"/>
      <p:bldP spid="33" grpId="1"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0" y="0"/>
            <a:ext cx="9120792" cy="6858000"/>
          </a:xfrm>
          <a:prstGeom prst="rect">
            <a:avLst/>
          </a:prstGeom>
        </p:spPr>
      </p:pic>
      <p:pic>
        <p:nvPicPr>
          <p:cNvPr id="26" name="Picture 7" descr="http://static.blogs.sudinfo.be/media/79/eau-thumb.2.jpg"/>
          <p:cNvPicPr>
            <a:picLocks noChangeAspect="1" noChangeArrowheads="1"/>
          </p:cNvPicPr>
          <p:nvPr/>
        </p:nvPicPr>
        <p:blipFill>
          <a:blip r:embed="rId4" cstate="print"/>
          <a:srcRect l="15120" r="20620" b="23144"/>
          <a:stretch>
            <a:fillRect/>
          </a:stretch>
        </p:blipFill>
        <p:spPr bwMode="auto">
          <a:xfrm>
            <a:off x="7643834" y="4714884"/>
            <a:ext cx="714380" cy="1176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71" name="Picture 7" descr="http://static.blogs.sudinfo.be/media/79/eau-thumb.2.jpg"/>
          <p:cNvPicPr>
            <a:picLocks noChangeAspect="1" noChangeArrowheads="1"/>
          </p:cNvPicPr>
          <p:nvPr/>
        </p:nvPicPr>
        <p:blipFill>
          <a:blip r:embed="rId4" cstate="print"/>
          <a:srcRect l="15120" r="20620" b="23144"/>
          <a:stretch>
            <a:fillRect/>
          </a:stretch>
        </p:blipFill>
        <p:spPr bwMode="auto">
          <a:xfrm>
            <a:off x="3643306" y="4714884"/>
            <a:ext cx="714380" cy="1176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9" name="Rounded Rectangle 14"/>
          <p:cNvSpPr/>
          <p:nvPr/>
        </p:nvSpPr>
        <p:spPr>
          <a:xfrm>
            <a:off x="2643174" y="785794"/>
            <a:ext cx="3357586" cy="571504"/>
          </a:xfrm>
          <a:prstGeom prst="round2Diag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smtClean="0">
                <a:ln w="18415" cmpd="sng">
                  <a:solidFill>
                    <a:schemeClr val="accent6">
                      <a:lumMod val="75000"/>
                    </a:schemeClr>
                  </a:solidFill>
                  <a:prstDash val="solid"/>
                </a:ln>
                <a:solidFill>
                  <a:schemeClr val="accent6">
                    <a:lumMod val="75000"/>
                  </a:schemeClr>
                </a:solidFill>
                <a:effectLst>
                  <a:outerShdw blurRad="63500" dir="3600000" algn="tl" rotWithShape="0">
                    <a:srgbClr val="000000">
                      <a:alpha val="70000"/>
                    </a:srgbClr>
                  </a:outerShdw>
                </a:effectLst>
                <a:latin typeface="Cambria" pitchFamily="18" charset="0"/>
              </a:rPr>
              <a:t>b.1) Coloration  VG</a:t>
            </a:r>
            <a:endParaRPr lang="en-US" sz="2800" dirty="0" smtClean="0">
              <a:ln w="18415" cmpd="sng">
                <a:solidFill>
                  <a:schemeClr val="accent6">
                    <a:lumMod val="75000"/>
                  </a:schemeClr>
                </a:solidFill>
                <a:prstDash val="solid"/>
              </a:ln>
              <a:solidFill>
                <a:schemeClr val="accent6">
                  <a:lumMod val="75000"/>
                </a:schemeClr>
              </a:solidFill>
              <a:effectLst>
                <a:outerShdw blurRad="63500" dir="3600000" algn="tl" rotWithShape="0">
                  <a:srgbClr val="000000">
                    <a:alpha val="70000"/>
                  </a:srgbClr>
                </a:outerShdw>
              </a:effectLst>
              <a:latin typeface="Cambria" pitchFamily="18" charset="0"/>
            </a:endParaRPr>
          </a:p>
        </p:txBody>
      </p:sp>
      <p:graphicFrame>
        <p:nvGraphicFramePr>
          <p:cNvPr id="11" name="Diagram 10"/>
          <p:cNvGraphicFramePr/>
          <p:nvPr/>
        </p:nvGraphicFramePr>
        <p:xfrm>
          <a:off x="-285784" y="1571612"/>
          <a:ext cx="9644130" cy="2786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266" name="Picture 2"/>
          <p:cNvPicPr>
            <a:picLocks noChangeAspect="1" noChangeArrowheads="1"/>
          </p:cNvPicPr>
          <p:nvPr/>
        </p:nvPicPr>
        <p:blipFill>
          <a:blip r:embed="rId9"/>
          <a:srcRect t="27907" r="47876" b="2325"/>
          <a:stretch>
            <a:fillRect/>
          </a:stretch>
        </p:blipFill>
        <p:spPr bwMode="auto">
          <a:xfrm>
            <a:off x="1071538" y="4500570"/>
            <a:ext cx="1785950" cy="1984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
          <p:cNvPicPr>
            <a:picLocks noChangeAspect="1" noChangeArrowheads="1"/>
          </p:cNvPicPr>
          <p:nvPr/>
        </p:nvPicPr>
        <p:blipFill>
          <a:blip r:embed="rId9"/>
          <a:srcRect l="49228" t="38372" b="2325"/>
          <a:stretch>
            <a:fillRect/>
          </a:stretch>
        </p:blipFill>
        <p:spPr bwMode="auto">
          <a:xfrm>
            <a:off x="5286381" y="4803699"/>
            <a:ext cx="1714512" cy="1768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p:cNvSpPr/>
          <p:nvPr/>
        </p:nvSpPr>
        <p:spPr>
          <a:xfrm rot="2632975">
            <a:off x="98006" y="4570815"/>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16" name="Rectangle 15"/>
          <p:cNvSpPr/>
          <p:nvPr/>
        </p:nvSpPr>
        <p:spPr>
          <a:xfrm rot="2632975">
            <a:off x="526634" y="4570815"/>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19" name="Rectangle 18"/>
          <p:cNvSpPr/>
          <p:nvPr/>
        </p:nvSpPr>
        <p:spPr>
          <a:xfrm rot="2632975">
            <a:off x="312320" y="4570815"/>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23" name="Rounded Rectangle 22"/>
          <p:cNvSpPr/>
          <p:nvPr/>
        </p:nvSpPr>
        <p:spPr>
          <a:xfrm>
            <a:off x="1357290" y="5786454"/>
            <a:ext cx="1143008" cy="428628"/>
          </a:xfrm>
          <a:prstGeom prst="round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1150" dirty="0" smtClean="0">
                <a:ln>
                  <a:solidFill>
                    <a:srgbClr val="7030A0"/>
                  </a:solidFill>
                </a:ln>
                <a:latin typeface="Cambria" pitchFamily="18" charset="0"/>
              </a:rPr>
              <a:t>Hématoxyline de </a:t>
            </a:r>
            <a:r>
              <a:rPr lang="fr-FR" sz="1150" dirty="0" err="1" smtClean="0">
                <a:ln>
                  <a:solidFill>
                    <a:srgbClr val="7030A0"/>
                  </a:solidFill>
                </a:ln>
                <a:latin typeface="Cambria" pitchFamily="18" charset="0"/>
              </a:rPr>
              <a:t>Groat</a:t>
            </a:r>
            <a:endParaRPr lang="fr-FR" sz="1150" dirty="0">
              <a:ln>
                <a:solidFill>
                  <a:srgbClr val="7030A0"/>
                </a:solidFill>
              </a:ln>
              <a:latin typeface="Cambria" pitchFamily="18" charset="0"/>
            </a:endParaRPr>
          </a:p>
        </p:txBody>
      </p:sp>
      <p:sp>
        <p:nvSpPr>
          <p:cNvPr id="24" name="Rounded Rectangle 23"/>
          <p:cNvSpPr/>
          <p:nvPr/>
        </p:nvSpPr>
        <p:spPr>
          <a:xfrm>
            <a:off x="5500694" y="5786454"/>
            <a:ext cx="1285884" cy="35719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err="1" smtClean="0">
                <a:ln w="18415" cmpd="sng">
                  <a:solidFill>
                    <a:srgbClr val="FF0000"/>
                  </a:solidFill>
                  <a:prstDash val="solid"/>
                </a:ln>
                <a:solidFill>
                  <a:srgbClr val="FFFFFF"/>
                </a:solidFill>
                <a:effectLst>
                  <a:outerShdw blurRad="63500" dir="3600000" algn="tl" rotWithShape="0">
                    <a:srgbClr val="000000">
                      <a:alpha val="70000"/>
                    </a:srgbClr>
                  </a:outerShdw>
                </a:effectLst>
                <a:latin typeface="Cambria" pitchFamily="18" charset="0"/>
              </a:rPr>
              <a:t>Picrofuschine</a:t>
            </a:r>
            <a:endParaRPr lang="fr-FR" sz="1400"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Cambria" pitchFamily="18" charset="0"/>
            </a:endParaRPr>
          </a:p>
        </p:txBody>
      </p:sp>
      <p:sp>
        <p:nvSpPr>
          <p:cNvPr id="27" name="Rectangle 26"/>
          <p:cNvSpPr/>
          <p:nvPr/>
        </p:nvSpPr>
        <p:spPr>
          <a:xfrm>
            <a:off x="3143240" y="6000768"/>
            <a:ext cx="1776447" cy="369332"/>
          </a:xfrm>
          <a:prstGeom prst="rect">
            <a:avLst/>
          </a:prstGeom>
        </p:spPr>
        <p:txBody>
          <a:bodyPr wrap="none">
            <a:spAutoFit/>
          </a:bodyPr>
          <a:lstStyle/>
          <a:p>
            <a:pPr lvl="0" algn="ctr"/>
            <a:r>
              <a:rPr lang="fr-FR"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p:txBody>
      </p:sp>
      <p:sp>
        <p:nvSpPr>
          <p:cNvPr id="28" name="Rectangle 27"/>
          <p:cNvSpPr/>
          <p:nvPr/>
        </p:nvSpPr>
        <p:spPr>
          <a:xfrm>
            <a:off x="7143768" y="6000768"/>
            <a:ext cx="1776447" cy="369332"/>
          </a:xfrm>
          <a:prstGeom prst="rect">
            <a:avLst/>
          </a:prstGeom>
        </p:spPr>
        <p:txBody>
          <a:bodyPr wrap="none">
            <a:spAutoFit/>
          </a:bodyPr>
          <a:lstStyle/>
          <a:p>
            <a:pPr lvl="0" algn="ctr"/>
            <a:r>
              <a:rPr lang="fr-FR" dirty="0" smtClean="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rPr>
              <a:t>Rinçage à l’ H2O</a:t>
            </a:r>
            <a:endParaRPr lang="fr-FR" dirty="0">
              <a:ln w="18415" cmpd="sng">
                <a:prstDash val="solid"/>
              </a:ln>
              <a:solidFill>
                <a:srgbClr val="C00000"/>
              </a:solidFill>
              <a:effectLst>
                <a:outerShdw blurRad="63500" dir="3600000" algn="tl" rotWithShape="0">
                  <a:srgbClr val="000000">
                    <a:alpha val="70000"/>
                  </a:srgbClr>
                </a:outerShdw>
              </a:effectLst>
              <a:latin typeface="Cambria" pitchFamily="18"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graphicEl>
                                              <a:dgm id="{8838001B-8298-4B8A-A4BE-39A5C791F7D0}"/>
                                            </p:graphicEl>
                                          </p:spTgt>
                                        </p:tgtEl>
                                        <p:attrNameLst>
                                          <p:attrName>style.visibility</p:attrName>
                                        </p:attrNameLst>
                                      </p:cBhvr>
                                      <p:to>
                                        <p:strVal val="visible"/>
                                      </p:to>
                                    </p:set>
                                    <p:animEffect transition="in" filter="fade">
                                      <p:cBhvr>
                                        <p:cTn id="12" dur="1000"/>
                                        <p:tgtEl>
                                          <p:spTgt spid="11">
                                            <p:graphicEl>
                                              <a:dgm id="{8838001B-8298-4B8A-A4BE-39A5C791F7D0}"/>
                                            </p:graphicEl>
                                          </p:spTgt>
                                        </p:tgtEl>
                                      </p:cBhvr>
                                    </p:animEffect>
                                    <p:anim calcmode="lin" valueType="num">
                                      <p:cBhvr>
                                        <p:cTn id="13" dur="1000" fill="hold"/>
                                        <p:tgtEl>
                                          <p:spTgt spid="11">
                                            <p:graphicEl>
                                              <a:dgm id="{8838001B-8298-4B8A-A4BE-39A5C791F7D0}"/>
                                            </p:graphicEl>
                                          </p:spTgt>
                                        </p:tgtEl>
                                        <p:attrNameLst>
                                          <p:attrName>ppt_x</p:attrName>
                                        </p:attrNameLst>
                                      </p:cBhvr>
                                      <p:tavLst>
                                        <p:tav tm="0">
                                          <p:val>
                                            <p:strVal val="#ppt_x"/>
                                          </p:val>
                                        </p:tav>
                                        <p:tav tm="100000">
                                          <p:val>
                                            <p:strVal val="#ppt_x"/>
                                          </p:val>
                                        </p:tav>
                                      </p:tavLst>
                                    </p:anim>
                                    <p:anim calcmode="lin" valueType="num">
                                      <p:cBhvr>
                                        <p:cTn id="14" dur="1000" fill="hold"/>
                                        <p:tgtEl>
                                          <p:spTgt spid="11">
                                            <p:graphicEl>
                                              <a:dgm id="{8838001B-8298-4B8A-A4BE-39A5C791F7D0}"/>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graphicEl>
                                              <a:dgm id="{F9922046-6E52-45B8-A0A5-10D350582651}"/>
                                            </p:graphicEl>
                                          </p:spTgt>
                                        </p:tgtEl>
                                        <p:attrNameLst>
                                          <p:attrName>style.visibility</p:attrName>
                                        </p:attrNameLst>
                                      </p:cBhvr>
                                      <p:to>
                                        <p:strVal val="visible"/>
                                      </p:to>
                                    </p:set>
                                    <p:animEffect transition="in" filter="fade">
                                      <p:cBhvr>
                                        <p:cTn id="17" dur="1000"/>
                                        <p:tgtEl>
                                          <p:spTgt spid="11">
                                            <p:graphicEl>
                                              <a:dgm id="{F9922046-6E52-45B8-A0A5-10D350582651}"/>
                                            </p:graphicEl>
                                          </p:spTgt>
                                        </p:tgtEl>
                                      </p:cBhvr>
                                    </p:animEffect>
                                    <p:anim calcmode="lin" valueType="num">
                                      <p:cBhvr>
                                        <p:cTn id="18" dur="1000" fill="hold"/>
                                        <p:tgtEl>
                                          <p:spTgt spid="11">
                                            <p:graphicEl>
                                              <a:dgm id="{F9922046-6E52-45B8-A0A5-10D350582651}"/>
                                            </p:graphicEl>
                                          </p:spTgt>
                                        </p:tgtEl>
                                        <p:attrNameLst>
                                          <p:attrName>ppt_x</p:attrName>
                                        </p:attrNameLst>
                                      </p:cBhvr>
                                      <p:tavLst>
                                        <p:tav tm="0">
                                          <p:val>
                                            <p:strVal val="#ppt_x"/>
                                          </p:val>
                                        </p:tav>
                                        <p:tav tm="100000">
                                          <p:val>
                                            <p:strVal val="#ppt_x"/>
                                          </p:val>
                                        </p:tav>
                                      </p:tavLst>
                                    </p:anim>
                                    <p:anim calcmode="lin" valueType="num">
                                      <p:cBhvr>
                                        <p:cTn id="19" dur="1000" fill="hold"/>
                                        <p:tgtEl>
                                          <p:spTgt spid="11">
                                            <p:graphicEl>
                                              <a:dgm id="{F9922046-6E52-45B8-A0A5-10D350582651}"/>
                                            </p:graphic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1000"/>
                                        <p:tgtEl>
                                          <p:spTgt spid="11266"/>
                                        </p:tgtEl>
                                      </p:cBhvr>
                                    </p:animEffect>
                                    <p:anim calcmode="lin" valueType="num">
                                      <p:cBhvr>
                                        <p:cTn id="40" dur="1000" fill="hold"/>
                                        <p:tgtEl>
                                          <p:spTgt spid="11266"/>
                                        </p:tgtEl>
                                        <p:attrNameLst>
                                          <p:attrName>ppt_x</p:attrName>
                                        </p:attrNameLst>
                                      </p:cBhvr>
                                      <p:tavLst>
                                        <p:tav tm="0">
                                          <p:val>
                                            <p:strVal val="#ppt_x"/>
                                          </p:val>
                                        </p:tav>
                                        <p:tav tm="100000">
                                          <p:val>
                                            <p:strVal val="#ppt_x"/>
                                          </p:val>
                                        </p:tav>
                                      </p:tavLst>
                                    </p:anim>
                                    <p:anim calcmode="lin" valueType="num">
                                      <p:cBhvr>
                                        <p:cTn id="41" dur="1000" fill="hold"/>
                                        <p:tgtEl>
                                          <p:spTgt spid="112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0" presetClass="path" presetSubtype="0" accel="50000" decel="50000" fill="hold" grpId="1" nodeType="withEffect">
                                  <p:stCondLst>
                                    <p:cond delay="0"/>
                                  </p:stCondLst>
                                  <p:childTnLst>
                                    <p:animMotion origin="layout" path="M 0.0349 -0.03238 C 0.05816 -0.06337 0.08143 -0.09436 0.09479 -0.07123 C 0.10816 -0.0481 0.11146 0.02937 0.11476 0.10708 " pathEditMode="relative" rAng="0" ptsTypes="aaA">
                                      <p:cBhvr>
                                        <p:cTn id="48" dur="2000" fill="hold"/>
                                        <p:tgtEl>
                                          <p:spTgt spid="12"/>
                                        </p:tgtEl>
                                        <p:attrNameLst>
                                          <p:attrName>ppt_x</p:attrName>
                                          <p:attrName>ppt_y</p:attrName>
                                        </p:attrNameLst>
                                      </p:cBhvr>
                                      <p:rCtr x="40" y="39"/>
                                    </p:animMotion>
                                  </p:childTnLst>
                                </p:cTn>
                              </p:par>
                              <p:par>
                                <p:cTn id="49" presetID="0" presetClass="path" presetSubtype="0" accel="50000" decel="50000" fill="hold" grpId="1" nodeType="withEffect">
                                  <p:stCondLst>
                                    <p:cond delay="0"/>
                                  </p:stCondLst>
                                  <p:childTnLst>
                                    <p:animMotion origin="layout" path="M 0.01944 -0.03238 C 0.04271 -0.06337 0.06597 -0.09436 0.07934 -0.07123 C 0.09271 -0.0481 0.096 0.02937 0.0993 0.10708 " pathEditMode="relative" rAng="0" ptsTypes="aaA">
                                      <p:cBhvr>
                                        <p:cTn id="50" dur="2000" fill="hold"/>
                                        <p:tgtEl>
                                          <p:spTgt spid="16"/>
                                        </p:tgtEl>
                                        <p:attrNameLst>
                                          <p:attrName>ppt_x</p:attrName>
                                          <p:attrName>ppt_y</p:attrName>
                                        </p:attrNameLst>
                                      </p:cBhvr>
                                      <p:rCtr x="40" y="39"/>
                                    </p:animMotion>
                                  </p:childTnLst>
                                </p:cTn>
                              </p:par>
                              <p:par>
                                <p:cTn id="51" presetID="0" presetClass="path" presetSubtype="0" accel="50000" decel="50000" fill="hold" grpId="1" nodeType="withEffect">
                                  <p:stCondLst>
                                    <p:cond delay="0"/>
                                  </p:stCondLst>
                                  <p:childTnLst>
                                    <p:animMotion origin="layout" path="M 0.0283 -0.03238 C 0.05156 -0.06337 0.07483 -0.09436 0.08819 -0.07123 C 0.10156 -0.0481 0.10486 0.02937 0.10816 0.10708 " pathEditMode="relative" rAng="0" ptsTypes="aaA">
                                      <p:cBhvr>
                                        <p:cTn id="52" dur="2000" fill="hold"/>
                                        <p:tgtEl>
                                          <p:spTgt spid="19"/>
                                        </p:tgtEl>
                                        <p:attrNameLst>
                                          <p:attrName>ppt_x</p:attrName>
                                          <p:attrName>ppt_y</p:attrName>
                                        </p:attrNameLst>
                                      </p:cBhvr>
                                      <p:rCtr x="40" y="39"/>
                                    </p:animMotion>
                                  </p:childTnLst>
                                </p:cTn>
                              </p:par>
                            </p:childTnLst>
                          </p:cTn>
                        </p:par>
                        <p:par>
                          <p:cTn id="53" fill="hold">
                            <p:stCondLst>
                              <p:cond delay="4000"/>
                            </p:stCondLst>
                            <p:childTnLst>
                              <p:par>
                                <p:cTn id="54" presetID="42" presetClass="entr" presetSubtype="0" fill="hold" nodeType="afterEffect">
                                  <p:stCondLst>
                                    <p:cond delay="0"/>
                                  </p:stCondLst>
                                  <p:childTnLst>
                                    <p:set>
                                      <p:cBhvr>
                                        <p:cTn id="55" dur="1" fill="hold">
                                          <p:stCondLst>
                                            <p:cond delay="0"/>
                                          </p:stCondLst>
                                        </p:cTn>
                                        <p:tgtEl>
                                          <p:spTgt spid="11271"/>
                                        </p:tgtEl>
                                        <p:attrNameLst>
                                          <p:attrName>style.visibility</p:attrName>
                                        </p:attrNameLst>
                                      </p:cBhvr>
                                      <p:to>
                                        <p:strVal val="visible"/>
                                      </p:to>
                                    </p:set>
                                    <p:animEffect transition="in" filter="fade">
                                      <p:cBhvr>
                                        <p:cTn id="56" dur="1000"/>
                                        <p:tgtEl>
                                          <p:spTgt spid="11271"/>
                                        </p:tgtEl>
                                      </p:cBhvr>
                                    </p:animEffect>
                                    <p:anim calcmode="lin" valueType="num">
                                      <p:cBhvr>
                                        <p:cTn id="57" dur="1000" fill="hold"/>
                                        <p:tgtEl>
                                          <p:spTgt spid="11271"/>
                                        </p:tgtEl>
                                        <p:attrNameLst>
                                          <p:attrName>ppt_x</p:attrName>
                                        </p:attrNameLst>
                                      </p:cBhvr>
                                      <p:tavLst>
                                        <p:tav tm="0">
                                          <p:val>
                                            <p:strVal val="#ppt_x"/>
                                          </p:val>
                                        </p:tav>
                                        <p:tav tm="100000">
                                          <p:val>
                                            <p:strVal val="#ppt_x"/>
                                          </p:val>
                                        </p:tav>
                                      </p:tavLst>
                                    </p:anim>
                                    <p:anim calcmode="lin" valueType="num">
                                      <p:cBhvr>
                                        <p:cTn id="58" dur="1000" fill="hold"/>
                                        <p:tgtEl>
                                          <p:spTgt spid="1127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1">
                                            <p:graphicEl>
                                              <a:dgm id="{85BB96E7-9EBF-4DBB-A329-5E10AD5D9B46}"/>
                                            </p:graphicEl>
                                          </p:spTgt>
                                        </p:tgtEl>
                                        <p:attrNameLst>
                                          <p:attrName>style.visibility</p:attrName>
                                        </p:attrNameLst>
                                      </p:cBhvr>
                                      <p:to>
                                        <p:strVal val="visible"/>
                                      </p:to>
                                    </p:set>
                                    <p:animEffect transition="in" filter="fade">
                                      <p:cBhvr>
                                        <p:cTn id="66" dur="1000"/>
                                        <p:tgtEl>
                                          <p:spTgt spid="11">
                                            <p:graphicEl>
                                              <a:dgm id="{85BB96E7-9EBF-4DBB-A329-5E10AD5D9B46}"/>
                                            </p:graphicEl>
                                          </p:spTgt>
                                        </p:tgtEl>
                                      </p:cBhvr>
                                    </p:animEffect>
                                    <p:anim calcmode="lin" valueType="num">
                                      <p:cBhvr>
                                        <p:cTn id="67" dur="1000" fill="hold"/>
                                        <p:tgtEl>
                                          <p:spTgt spid="11">
                                            <p:graphicEl>
                                              <a:dgm id="{85BB96E7-9EBF-4DBB-A329-5E10AD5D9B46}"/>
                                            </p:graphicEl>
                                          </p:spTgt>
                                        </p:tgtEl>
                                        <p:attrNameLst>
                                          <p:attrName>ppt_x</p:attrName>
                                        </p:attrNameLst>
                                      </p:cBhvr>
                                      <p:tavLst>
                                        <p:tav tm="0">
                                          <p:val>
                                            <p:strVal val="#ppt_x"/>
                                          </p:val>
                                        </p:tav>
                                        <p:tav tm="100000">
                                          <p:val>
                                            <p:strVal val="#ppt_x"/>
                                          </p:val>
                                        </p:tav>
                                      </p:tavLst>
                                    </p:anim>
                                    <p:anim calcmode="lin" valueType="num">
                                      <p:cBhvr>
                                        <p:cTn id="68" dur="1000" fill="hold"/>
                                        <p:tgtEl>
                                          <p:spTgt spid="11">
                                            <p:graphicEl>
                                              <a:dgm id="{85BB96E7-9EBF-4DBB-A329-5E10AD5D9B46}"/>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1">
                                            <p:graphicEl>
                                              <a:dgm id="{69C0A3AE-D09C-45D5-A652-3F8A77B38233}"/>
                                            </p:graphicEl>
                                          </p:spTgt>
                                        </p:tgtEl>
                                        <p:attrNameLst>
                                          <p:attrName>style.visibility</p:attrName>
                                        </p:attrNameLst>
                                      </p:cBhvr>
                                      <p:to>
                                        <p:strVal val="visible"/>
                                      </p:to>
                                    </p:set>
                                    <p:animEffect transition="in" filter="fade">
                                      <p:cBhvr>
                                        <p:cTn id="71" dur="1000"/>
                                        <p:tgtEl>
                                          <p:spTgt spid="11">
                                            <p:graphicEl>
                                              <a:dgm id="{69C0A3AE-D09C-45D5-A652-3F8A77B38233}"/>
                                            </p:graphicEl>
                                          </p:spTgt>
                                        </p:tgtEl>
                                      </p:cBhvr>
                                    </p:animEffect>
                                    <p:anim calcmode="lin" valueType="num">
                                      <p:cBhvr>
                                        <p:cTn id="72" dur="1000" fill="hold"/>
                                        <p:tgtEl>
                                          <p:spTgt spid="11">
                                            <p:graphicEl>
                                              <a:dgm id="{69C0A3AE-D09C-45D5-A652-3F8A77B38233}"/>
                                            </p:graphicEl>
                                          </p:spTgt>
                                        </p:tgtEl>
                                        <p:attrNameLst>
                                          <p:attrName>ppt_x</p:attrName>
                                        </p:attrNameLst>
                                      </p:cBhvr>
                                      <p:tavLst>
                                        <p:tav tm="0">
                                          <p:val>
                                            <p:strVal val="#ppt_x"/>
                                          </p:val>
                                        </p:tav>
                                        <p:tav tm="100000">
                                          <p:val>
                                            <p:strVal val="#ppt_x"/>
                                          </p:val>
                                        </p:tav>
                                      </p:tavLst>
                                    </p:anim>
                                    <p:anim calcmode="lin" valueType="num">
                                      <p:cBhvr>
                                        <p:cTn id="73" dur="1000" fill="hold"/>
                                        <p:tgtEl>
                                          <p:spTgt spid="11">
                                            <p:graphicEl>
                                              <a:dgm id="{69C0A3AE-D09C-45D5-A652-3F8A77B38233}"/>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5000"/>
                            </p:stCondLst>
                            <p:childTnLst>
                              <p:par>
                                <p:cTn id="75" presetID="63" presetClass="path" presetSubtype="0" accel="50000" decel="50000" fill="hold" grpId="2" nodeType="afterEffect">
                                  <p:stCondLst>
                                    <p:cond delay="0"/>
                                  </p:stCondLst>
                                  <p:childTnLst>
                                    <p:animMotion origin="layout" path="M 0.11476 0.10708 L 0.36667 0.07354 " pathEditMode="relative" rAng="0" ptsTypes="AA">
                                      <p:cBhvr>
                                        <p:cTn id="76" dur="2000" fill="hold"/>
                                        <p:tgtEl>
                                          <p:spTgt spid="12"/>
                                        </p:tgtEl>
                                        <p:attrNameLst>
                                          <p:attrName>ppt_x</p:attrName>
                                          <p:attrName>ppt_y</p:attrName>
                                        </p:attrNameLst>
                                      </p:cBhvr>
                                      <p:rCtr x="126" y="-17"/>
                                    </p:animMotion>
                                  </p:childTnLst>
                                </p:cTn>
                              </p:par>
                              <p:par>
                                <p:cTn id="77" presetID="63" presetClass="path" presetSubtype="0" accel="50000" decel="50000" fill="hold" grpId="2" nodeType="withEffect">
                                  <p:stCondLst>
                                    <p:cond delay="0"/>
                                  </p:stCondLst>
                                  <p:childTnLst>
                                    <p:animMotion origin="layout" path="M 0.06788 0.10708 L 0.31198 0.105 " pathEditMode="relative" rAng="0" ptsTypes="AA">
                                      <p:cBhvr>
                                        <p:cTn id="78" dur="2000" fill="hold"/>
                                        <p:tgtEl>
                                          <p:spTgt spid="16"/>
                                        </p:tgtEl>
                                        <p:attrNameLst>
                                          <p:attrName>ppt_x</p:attrName>
                                          <p:attrName>ppt_y</p:attrName>
                                        </p:attrNameLst>
                                      </p:cBhvr>
                                      <p:rCtr x="122" y="-1"/>
                                    </p:animMotion>
                                  </p:childTnLst>
                                </p:cTn>
                              </p:par>
                              <p:par>
                                <p:cTn id="79" presetID="63" presetClass="path" presetSubtype="0" accel="50000" decel="50000" fill="hold" grpId="2" nodeType="withEffect">
                                  <p:stCondLst>
                                    <p:cond delay="0"/>
                                  </p:stCondLst>
                                  <p:childTnLst>
                                    <p:animMotion origin="layout" path="M 0.09132 0.10708 L 0.33542 0.13645 " pathEditMode="relative" rAng="0" ptsTypes="AA">
                                      <p:cBhvr>
                                        <p:cTn id="80" dur="2000" fill="hold"/>
                                        <p:tgtEl>
                                          <p:spTgt spid="19"/>
                                        </p:tgtEl>
                                        <p:attrNameLst>
                                          <p:attrName>ppt_x</p:attrName>
                                          <p:attrName>ppt_y</p:attrName>
                                        </p:attrNameLst>
                                      </p:cBhvr>
                                      <p:rCtr x="122" y="15"/>
                                    </p:animMotion>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1">
                                            <p:graphicEl>
                                              <a:dgm id="{54736797-D44F-40CC-A232-C04008AF4B4E}"/>
                                            </p:graphicEl>
                                          </p:spTgt>
                                        </p:tgtEl>
                                        <p:attrNameLst>
                                          <p:attrName>style.visibility</p:attrName>
                                        </p:attrNameLst>
                                      </p:cBhvr>
                                      <p:to>
                                        <p:strVal val="visible"/>
                                      </p:to>
                                    </p:set>
                                    <p:animEffect transition="in" filter="fade">
                                      <p:cBhvr>
                                        <p:cTn id="85" dur="1000"/>
                                        <p:tgtEl>
                                          <p:spTgt spid="11">
                                            <p:graphicEl>
                                              <a:dgm id="{54736797-D44F-40CC-A232-C04008AF4B4E}"/>
                                            </p:graphicEl>
                                          </p:spTgt>
                                        </p:tgtEl>
                                      </p:cBhvr>
                                    </p:animEffect>
                                    <p:anim calcmode="lin" valueType="num">
                                      <p:cBhvr>
                                        <p:cTn id="86" dur="1000" fill="hold"/>
                                        <p:tgtEl>
                                          <p:spTgt spid="11">
                                            <p:graphicEl>
                                              <a:dgm id="{54736797-D44F-40CC-A232-C04008AF4B4E}"/>
                                            </p:graphicEl>
                                          </p:spTgt>
                                        </p:tgtEl>
                                        <p:attrNameLst>
                                          <p:attrName>ppt_x</p:attrName>
                                        </p:attrNameLst>
                                      </p:cBhvr>
                                      <p:tavLst>
                                        <p:tav tm="0">
                                          <p:val>
                                            <p:strVal val="#ppt_x"/>
                                          </p:val>
                                        </p:tav>
                                        <p:tav tm="100000">
                                          <p:val>
                                            <p:strVal val="#ppt_x"/>
                                          </p:val>
                                        </p:tav>
                                      </p:tavLst>
                                    </p:anim>
                                    <p:anim calcmode="lin" valueType="num">
                                      <p:cBhvr>
                                        <p:cTn id="87" dur="1000" fill="hold"/>
                                        <p:tgtEl>
                                          <p:spTgt spid="11">
                                            <p:graphicEl>
                                              <a:dgm id="{54736797-D44F-40CC-A232-C04008AF4B4E}"/>
                                            </p:graphicEl>
                                          </p:spTgt>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1">
                                            <p:graphicEl>
                                              <a:dgm id="{99C3A4C0-B366-439D-B34B-3BFCBB0AEAA2}"/>
                                            </p:graphicEl>
                                          </p:spTgt>
                                        </p:tgtEl>
                                        <p:attrNameLst>
                                          <p:attrName>style.visibility</p:attrName>
                                        </p:attrNameLst>
                                      </p:cBhvr>
                                      <p:to>
                                        <p:strVal val="visible"/>
                                      </p:to>
                                    </p:set>
                                    <p:animEffect transition="in" filter="fade">
                                      <p:cBhvr>
                                        <p:cTn id="90" dur="1000"/>
                                        <p:tgtEl>
                                          <p:spTgt spid="11">
                                            <p:graphicEl>
                                              <a:dgm id="{99C3A4C0-B366-439D-B34B-3BFCBB0AEAA2}"/>
                                            </p:graphicEl>
                                          </p:spTgt>
                                        </p:tgtEl>
                                      </p:cBhvr>
                                    </p:animEffect>
                                    <p:anim calcmode="lin" valueType="num">
                                      <p:cBhvr>
                                        <p:cTn id="91" dur="1000" fill="hold"/>
                                        <p:tgtEl>
                                          <p:spTgt spid="11">
                                            <p:graphicEl>
                                              <a:dgm id="{99C3A4C0-B366-439D-B34B-3BFCBB0AEAA2}"/>
                                            </p:graphicEl>
                                          </p:spTgt>
                                        </p:tgtEl>
                                        <p:attrNameLst>
                                          <p:attrName>ppt_x</p:attrName>
                                        </p:attrNameLst>
                                      </p:cBhvr>
                                      <p:tavLst>
                                        <p:tav tm="0">
                                          <p:val>
                                            <p:strVal val="#ppt_x"/>
                                          </p:val>
                                        </p:tav>
                                        <p:tav tm="100000">
                                          <p:val>
                                            <p:strVal val="#ppt_x"/>
                                          </p:val>
                                        </p:tav>
                                      </p:tavLst>
                                    </p:anim>
                                    <p:anim calcmode="lin" valueType="num">
                                      <p:cBhvr>
                                        <p:cTn id="92" dur="1000" fill="hold"/>
                                        <p:tgtEl>
                                          <p:spTgt spid="11">
                                            <p:graphicEl>
                                              <a:dgm id="{99C3A4C0-B366-439D-B34B-3BFCBB0AEAA2}"/>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0" presetClass="path" presetSubtype="0" accel="50000" decel="50000" fill="hold" grpId="3" nodeType="afterEffect">
                                  <p:stCondLst>
                                    <p:cond delay="0"/>
                                  </p:stCondLst>
                                  <p:childTnLst>
                                    <p:animMotion origin="layout" path="M 0.36667 0.07354 C 0.40417 0.00069 0.44167 -0.07193 0.48056 -0.07609 C 0.51945 -0.08025 0.58056 0.02821 0.60052 0.04903 " pathEditMode="relative" rAng="0" ptsTypes="aaA">
                                      <p:cBhvr>
                                        <p:cTn id="100" dur="2000" fill="hold"/>
                                        <p:tgtEl>
                                          <p:spTgt spid="12"/>
                                        </p:tgtEl>
                                        <p:attrNameLst>
                                          <p:attrName>ppt_x</p:attrName>
                                          <p:attrName>ppt_y</p:attrName>
                                        </p:attrNameLst>
                                      </p:cBhvr>
                                      <p:rCtr x="117" y="-77"/>
                                    </p:animMotion>
                                  </p:childTnLst>
                                </p:cTn>
                              </p:par>
                              <p:par>
                                <p:cTn id="101" presetID="0" presetClass="path" presetSubtype="0" accel="50000" decel="50000" fill="hold" grpId="3" nodeType="withEffect">
                                  <p:stCondLst>
                                    <p:cond delay="0"/>
                                  </p:stCondLst>
                                  <p:childTnLst>
                                    <p:animMotion origin="layout" path="M 0.31197 0.13645 C 0.34947 0.0636 0.38697 -0.00902 0.42586 -0.01318 C 0.46475 -0.01734 0.52586 0.09112 0.54583 0.11193 " pathEditMode="relative" rAng="0" ptsTypes="aaA">
                                      <p:cBhvr>
                                        <p:cTn id="102" dur="2000" fill="hold"/>
                                        <p:tgtEl>
                                          <p:spTgt spid="16"/>
                                        </p:tgtEl>
                                        <p:attrNameLst>
                                          <p:attrName>ppt_x</p:attrName>
                                          <p:attrName>ppt_y</p:attrName>
                                        </p:attrNameLst>
                                      </p:cBhvr>
                                      <p:rCtr x="117" y="-77"/>
                                    </p:animMotion>
                                  </p:childTnLst>
                                </p:cTn>
                              </p:par>
                              <p:par>
                                <p:cTn id="103" presetID="0" presetClass="path" presetSubtype="0" accel="50000" decel="50000" fill="hold" grpId="3" nodeType="withEffect">
                                  <p:stCondLst>
                                    <p:cond delay="0"/>
                                  </p:stCondLst>
                                  <p:childTnLst>
                                    <p:animMotion origin="layout" path="M 0.33542 0.10499 C 0.37292 0.03215 0.41042 -0.04047 0.44931 -0.04464 C 0.48819 -0.0488 0.54931 0.05967 0.56927 0.08048 " pathEditMode="relative" rAng="0" ptsTypes="aaA">
                                      <p:cBhvr>
                                        <p:cTn id="104" dur="2000" fill="hold"/>
                                        <p:tgtEl>
                                          <p:spTgt spid="19"/>
                                        </p:tgtEl>
                                        <p:attrNameLst>
                                          <p:attrName>ppt_x</p:attrName>
                                          <p:attrName>ppt_y</p:attrName>
                                        </p:attrNameLst>
                                      </p:cBhvr>
                                      <p:rCtr x="117" y="-77"/>
                                    </p:animMotion>
                                  </p:childTnLst>
                                </p:cTn>
                              </p:par>
                              <p:par>
                                <p:cTn id="105" presetID="42"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1000"/>
                                        <p:tgtEl>
                                          <p:spTgt spid="24"/>
                                        </p:tgtEl>
                                      </p:cBhvr>
                                    </p:animEffect>
                                    <p:anim calcmode="lin" valueType="num">
                                      <p:cBhvr>
                                        <p:cTn id="108" dur="1000" fill="hold"/>
                                        <p:tgtEl>
                                          <p:spTgt spid="24"/>
                                        </p:tgtEl>
                                        <p:attrNameLst>
                                          <p:attrName>ppt_x</p:attrName>
                                        </p:attrNameLst>
                                      </p:cBhvr>
                                      <p:tavLst>
                                        <p:tav tm="0">
                                          <p:val>
                                            <p:strVal val="#ppt_x"/>
                                          </p:val>
                                        </p:tav>
                                        <p:tav tm="100000">
                                          <p:val>
                                            <p:strVal val="#ppt_x"/>
                                          </p:val>
                                        </p:tav>
                                      </p:tavLst>
                                    </p:anim>
                                    <p:anim calcmode="lin" valueType="num">
                                      <p:cBhvr>
                                        <p:cTn id="10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1" nodeType="clickEffect">
                                  <p:stCondLst>
                                    <p:cond delay="0"/>
                                  </p:stCondLst>
                                  <p:childTnLst>
                                    <p:set>
                                      <p:cBhvr>
                                        <p:cTn id="113" dur="1" fill="hold">
                                          <p:stCondLst>
                                            <p:cond delay="0"/>
                                          </p:stCondLst>
                                        </p:cTn>
                                        <p:tgtEl>
                                          <p:spTgt spid="11">
                                            <p:graphicEl>
                                              <a:dgm id="{E6D2EBE7-3DA2-472B-BC88-E19BECEAD5FE}"/>
                                            </p:graphicEl>
                                          </p:spTgt>
                                        </p:tgtEl>
                                        <p:attrNameLst>
                                          <p:attrName>style.visibility</p:attrName>
                                        </p:attrNameLst>
                                      </p:cBhvr>
                                      <p:to>
                                        <p:strVal val="visible"/>
                                      </p:to>
                                    </p:set>
                                    <p:animEffect transition="in" filter="fade">
                                      <p:cBhvr>
                                        <p:cTn id="114" dur="1000"/>
                                        <p:tgtEl>
                                          <p:spTgt spid="11">
                                            <p:graphicEl>
                                              <a:dgm id="{E6D2EBE7-3DA2-472B-BC88-E19BECEAD5FE}"/>
                                            </p:graphicEl>
                                          </p:spTgt>
                                        </p:tgtEl>
                                      </p:cBhvr>
                                    </p:animEffect>
                                    <p:anim calcmode="lin" valueType="num">
                                      <p:cBhvr>
                                        <p:cTn id="115" dur="1000" fill="hold"/>
                                        <p:tgtEl>
                                          <p:spTgt spid="11">
                                            <p:graphicEl>
                                              <a:dgm id="{E6D2EBE7-3DA2-472B-BC88-E19BECEAD5FE}"/>
                                            </p:graphicEl>
                                          </p:spTgt>
                                        </p:tgtEl>
                                        <p:attrNameLst>
                                          <p:attrName>ppt_x</p:attrName>
                                        </p:attrNameLst>
                                      </p:cBhvr>
                                      <p:tavLst>
                                        <p:tav tm="0">
                                          <p:val>
                                            <p:strVal val="#ppt_x"/>
                                          </p:val>
                                        </p:tav>
                                        <p:tav tm="100000">
                                          <p:val>
                                            <p:strVal val="#ppt_x"/>
                                          </p:val>
                                        </p:tav>
                                      </p:tavLst>
                                    </p:anim>
                                    <p:anim calcmode="lin" valueType="num">
                                      <p:cBhvr>
                                        <p:cTn id="116" dur="1000" fill="hold"/>
                                        <p:tgtEl>
                                          <p:spTgt spid="11">
                                            <p:graphicEl>
                                              <a:dgm id="{E6D2EBE7-3DA2-472B-BC88-E19BECEAD5FE}"/>
                                            </p:graphicEl>
                                          </p:spTgt>
                                        </p:tgtEl>
                                        <p:attrNameLst>
                                          <p:attrName>ppt_y</p:attrName>
                                        </p:attrNameLst>
                                      </p:cBhvr>
                                      <p:tavLst>
                                        <p:tav tm="0">
                                          <p:val>
                                            <p:strVal val="#ppt_y+.1"/>
                                          </p:val>
                                        </p:tav>
                                        <p:tav tm="100000">
                                          <p:val>
                                            <p:strVal val="#ppt_y"/>
                                          </p:val>
                                        </p:tav>
                                      </p:tavLst>
                                    </p:anim>
                                  </p:childTnLst>
                                </p:cTn>
                              </p:par>
                              <p:par>
                                <p:cTn id="117" presetID="42" presetClass="entr" presetSubtype="0" fill="hold" grpId="1" nodeType="withEffect">
                                  <p:stCondLst>
                                    <p:cond delay="0"/>
                                  </p:stCondLst>
                                  <p:childTnLst>
                                    <p:set>
                                      <p:cBhvr>
                                        <p:cTn id="118" dur="1" fill="hold">
                                          <p:stCondLst>
                                            <p:cond delay="0"/>
                                          </p:stCondLst>
                                        </p:cTn>
                                        <p:tgtEl>
                                          <p:spTgt spid="11">
                                            <p:graphicEl>
                                              <a:dgm id="{A01337E8-DC2A-4519-AE61-F30D1D08BF15}"/>
                                            </p:graphicEl>
                                          </p:spTgt>
                                        </p:tgtEl>
                                        <p:attrNameLst>
                                          <p:attrName>style.visibility</p:attrName>
                                        </p:attrNameLst>
                                      </p:cBhvr>
                                      <p:to>
                                        <p:strVal val="visible"/>
                                      </p:to>
                                    </p:set>
                                    <p:animEffect transition="in" filter="fade">
                                      <p:cBhvr>
                                        <p:cTn id="119" dur="1000"/>
                                        <p:tgtEl>
                                          <p:spTgt spid="11">
                                            <p:graphicEl>
                                              <a:dgm id="{A01337E8-DC2A-4519-AE61-F30D1D08BF15}"/>
                                            </p:graphicEl>
                                          </p:spTgt>
                                        </p:tgtEl>
                                      </p:cBhvr>
                                    </p:animEffect>
                                    <p:anim calcmode="lin" valueType="num">
                                      <p:cBhvr>
                                        <p:cTn id="120" dur="1000" fill="hold"/>
                                        <p:tgtEl>
                                          <p:spTgt spid="11">
                                            <p:graphicEl>
                                              <a:dgm id="{A01337E8-DC2A-4519-AE61-F30D1D08BF15}"/>
                                            </p:graphicEl>
                                          </p:spTgt>
                                        </p:tgtEl>
                                        <p:attrNameLst>
                                          <p:attrName>ppt_x</p:attrName>
                                        </p:attrNameLst>
                                      </p:cBhvr>
                                      <p:tavLst>
                                        <p:tav tm="0">
                                          <p:val>
                                            <p:strVal val="#ppt_x"/>
                                          </p:val>
                                        </p:tav>
                                        <p:tav tm="100000">
                                          <p:val>
                                            <p:strVal val="#ppt_x"/>
                                          </p:val>
                                        </p:tav>
                                      </p:tavLst>
                                    </p:anim>
                                    <p:anim calcmode="lin" valueType="num">
                                      <p:cBhvr>
                                        <p:cTn id="121" dur="1000" fill="hold"/>
                                        <p:tgtEl>
                                          <p:spTgt spid="11">
                                            <p:graphicEl>
                                              <a:dgm id="{A01337E8-DC2A-4519-AE61-F30D1D08BF15}"/>
                                            </p:graphicEl>
                                          </p:spTgt>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42" presetClass="entr" presetSubtype="0" fill="hold" nodeType="after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1000"/>
                                        <p:tgtEl>
                                          <p:spTgt spid="26"/>
                                        </p:tgtEl>
                                      </p:cBhvr>
                                    </p:animEffect>
                                    <p:anim calcmode="lin" valueType="num">
                                      <p:cBhvr>
                                        <p:cTn id="126" dur="1000" fill="hold"/>
                                        <p:tgtEl>
                                          <p:spTgt spid="26"/>
                                        </p:tgtEl>
                                        <p:attrNameLst>
                                          <p:attrName>ppt_x</p:attrName>
                                        </p:attrNameLst>
                                      </p:cBhvr>
                                      <p:tavLst>
                                        <p:tav tm="0">
                                          <p:val>
                                            <p:strVal val="#ppt_x"/>
                                          </p:val>
                                        </p:tav>
                                        <p:tav tm="100000">
                                          <p:val>
                                            <p:strVal val="#ppt_x"/>
                                          </p:val>
                                        </p:tav>
                                      </p:tavLst>
                                    </p:anim>
                                    <p:anim calcmode="lin" valueType="num">
                                      <p:cBhvr>
                                        <p:cTn id="127" dur="1000" fill="hold"/>
                                        <p:tgtEl>
                                          <p:spTgt spid="26"/>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fade">
                                      <p:cBhvr>
                                        <p:cTn id="130" dur="1000"/>
                                        <p:tgtEl>
                                          <p:spTgt spid="28"/>
                                        </p:tgtEl>
                                      </p:cBhvr>
                                    </p:animEffect>
                                    <p:anim calcmode="lin" valueType="num">
                                      <p:cBhvr>
                                        <p:cTn id="131" dur="1000" fill="hold"/>
                                        <p:tgtEl>
                                          <p:spTgt spid="28"/>
                                        </p:tgtEl>
                                        <p:attrNameLst>
                                          <p:attrName>ppt_x</p:attrName>
                                        </p:attrNameLst>
                                      </p:cBhvr>
                                      <p:tavLst>
                                        <p:tav tm="0">
                                          <p:val>
                                            <p:strVal val="#ppt_x"/>
                                          </p:val>
                                        </p:tav>
                                        <p:tav tm="100000">
                                          <p:val>
                                            <p:strVal val="#ppt_x"/>
                                          </p:val>
                                        </p:tav>
                                      </p:tavLst>
                                    </p:anim>
                                    <p:anim calcmode="lin" valueType="num">
                                      <p:cBhvr>
                                        <p:cTn id="132" dur="1000" fill="hold"/>
                                        <p:tgtEl>
                                          <p:spTgt spid="28"/>
                                        </p:tgtEl>
                                        <p:attrNameLst>
                                          <p:attrName>ppt_y</p:attrName>
                                        </p:attrNameLst>
                                      </p:cBhvr>
                                      <p:tavLst>
                                        <p:tav tm="0">
                                          <p:val>
                                            <p:strVal val="#ppt_y+.1"/>
                                          </p:val>
                                        </p:tav>
                                        <p:tav tm="100000">
                                          <p:val>
                                            <p:strVal val="#ppt_y"/>
                                          </p:val>
                                        </p:tav>
                                      </p:tavLst>
                                    </p:anim>
                                  </p:childTnLst>
                                </p:cTn>
                              </p:par>
                              <p:par>
                                <p:cTn id="133" presetID="63" presetClass="path" presetSubtype="0" accel="50000" decel="50000" fill="hold" grpId="4" nodeType="withEffect">
                                  <p:stCondLst>
                                    <p:cond delay="0"/>
                                  </p:stCondLst>
                                  <p:childTnLst>
                                    <p:animMotion origin="layout" path="M 0.60052 0.04903 L 0.80764 0.13645 " pathEditMode="relative" rAng="0" ptsTypes="AA">
                                      <p:cBhvr>
                                        <p:cTn id="134" dur="2000" fill="hold"/>
                                        <p:tgtEl>
                                          <p:spTgt spid="12"/>
                                        </p:tgtEl>
                                        <p:attrNameLst>
                                          <p:attrName>ppt_x</p:attrName>
                                          <p:attrName>ppt_y</p:attrName>
                                        </p:attrNameLst>
                                      </p:cBhvr>
                                      <p:rCtr x="103" y="44"/>
                                    </p:animMotion>
                                  </p:childTnLst>
                                </p:cTn>
                              </p:par>
                              <p:par>
                                <p:cTn id="135" presetID="63" presetClass="path" presetSubtype="0" accel="50000" decel="50000" fill="hold" grpId="4" nodeType="withEffect">
                                  <p:stCondLst>
                                    <p:cond delay="0"/>
                                  </p:stCondLst>
                                  <p:childTnLst>
                                    <p:animMotion origin="layout" path="M 0.55364 0.04903 L 0.75295 0.105 " pathEditMode="relative" rAng="0" ptsTypes="AA">
                                      <p:cBhvr>
                                        <p:cTn id="136" dur="2000" fill="hold"/>
                                        <p:tgtEl>
                                          <p:spTgt spid="16"/>
                                        </p:tgtEl>
                                        <p:attrNameLst>
                                          <p:attrName>ppt_x</p:attrName>
                                          <p:attrName>ppt_y</p:attrName>
                                        </p:attrNameLst>
                                      </p:cBhvr>
                                      <p:rCtr x="100" y="28"/>
                                    </p:animMotion>
                                  </p:childTnLst>
                                </p:cTn>
                              </p:par>
                              <p:par>
                                <p:cTn id="137" presetID="63" presetClass="path" presetSubtype="0" accel="50000" decel="50000" fill="hold" grpId="4" nodeType="withEffect">
                                  <p:stCondLst>
                                    <p:cond delay="0"/>
                                  </p:stCondLst>
                                  <p:childTnLst>
                                    <p:animMotion origin="layout" path="M 0.57708 0.04903 L 0.7842 0.08395 " pathEditMode="relative" rAng="0" ptsTypes="AA">
                                      <p:cBhvr>
                                        <p:cTn id="138" dur="2000" fill="hold"/>
                                        <p:tgtEl>
                                          <p:spTgt spid="19"/>
                                        </p:tgtEl>
                                        <p:attrNameLst>
                                          <p:attrName>ppt_x</p:attrName>
                                          <p:attrName>ppt_y</p:attrName>
                                        </p:attrNameLst>
                                      </p:cBhvr>
                                      <p:rCtr x="103" y="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1" grpId="0" uiExpand="1">
        <p:bldSub>
          <a:bldDgm bld="one"/>
        </p:bldSub>
      </p:bldGraphic>
      <p:bldGraphic spid="11" grpId="1" uiExpand="1">
        <p:bldSub>
          <a:bldDgm bld="one"/>
        </p:bldSub>
      </p:bldGraphic>
      <p:bldP spid="12" grpId="0" uiExpand="1" animBg="1"/>
      <p:bldP spid="12" grpId="1" uiExpand="1" animBg="1"/>
      <p:bldP spid="12" grpId="2" uiExpand="1" animBg="1"/>
      <p:bldP spid="12" grpId="3" animBg="1"/>
      <p:bldP spid="12" grpId="4" animBg="1"/>
      <p:bldP spid="16" grpId="0" uiExpand="1" animBg="1"/>
      <p:bldP spid="16" grpId="1" uiExpand="1" animBg="1"/>
      <p:bldP spid="16" grpId="2" uiExpand="1" animBg="1"/>
      <p:bldP spid="16" grpId="3" animBg="1"/>
      <p:bldP spid="16" grpId="4" animBg="1"/>
      <p:bldP spid="19" grpId="0" uiExpand="1" animBg="1"/>
      <p:bldP spid="19" grpId="1" uiExpand="1" animBg="1"/>
      <p:bldP spid="19" grpId="2" uiExpand="1" animBg="1"/>
      <p:bldP spid="19" grpId="3" animBg="1"/>
      <p:bldP spid="19" grpId="4" animBg="1"/>
      <p:bldP spid="23" grpId="0" uiExpand="1" animBg="1"/>
      <p:bldP spid="24" grpId="0" animBg="1"/>
      <p:bldP spid="27" grpId="0" uiExpand="1"/>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9" name="Rounded Rectangle 14"/>
          <p:cNvSpPr/>
          <p:nvPr/>
        </p:nvSpPr>
        <p:spPr>
          <a:xfrm>
            <a:off x="2786050" y="785794"/>
            <a:ext cx="3357586" cy="571504"/>
          </a:xfrm>
          <a:prstGeom prst="round2Diag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smtClean="0">
                <a:ln w="18415" cmpd="sng">
                  <a:solidFill>
                    <a:schemeClr val="accent6">
                      <a:lumMod val="75000"/>
                    </a:schemeClr>
                  </a:solidFill>
                  <a:prstDash val="solid"/>
                </a:ln>
                <a:solidFill>
                  <a:schemeClr val="accent6">
                    <a:lumMod val="75000"/>
                  </a:schemeClr>
                </a:solidFill>
                <a:effectLst>
                  <a:outerShdw blurRad="63500" dir="3600000" algn="tl" rotWithShape="0">
                    <a:srgbClr val="000000">
                      <a:alpha val="70000"/>
                    </a:srgbClr>
                  </a:outerShdw>
                </a:effectLst>
                <a:latin typeface="Cambria" pitchFamily="18" charset="0"/>
              </a:rPr>
              <a:t>b.1) Coloration  VG</a:t>
            </a:r>
            <a:endParaRPr lang="en-US" sz="2800" dirty="0" smtClean="0">
              <a:ln w="18415" cmpd="sng">
                <a:solidFill>
                  <a:schemeClr val="accent6">
                    <a:lumMod val="75000"/>
                  </a:schemeClr>
                </a:solidFill>
                <a:prstDash val="solid"/>
              </a:ln>
              <a:solidFill>
                <a:schemeClr val="accent6">
                  <a:lumMod val="75000"/>
                </a:schemeClr>
              </a:solidFill>
              <a:effectLst>
                <a:outerShdw blurRad="63500" dir="3600000" algn="tl" rotWithShape="0">
                  <a:srgbClr val="000000">
                    <a:alpha val="70000"/>
                  </a:srgbClr>
                </a:outerShdw>
              </a:effectLst>
              <a:latin typeface="Cambria" pitchFamily="18" charset="0"/>
            </a:endParaRPr>
          </a:p>
        </p:txBody>
      </p:sp>
      <p:graphicFrame>
        <p:nvGraphicFramePr>
          <p:cNvPr id="11" name="Diagram 10"/>
          <p:cNvGraphicFramePr/>
          <p:nvPr/>
        </p:nvGraphicFramePr>
        <p:xfrm>
          <a:off x="357158" y="1785926"/>
          <a:ext cx="7715304" cy="1571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Table 9"/>
          <p:cNvGraphicFramePr>
            <a:graphicFrameLocks noGrp="1"/>
          </p:cNvGraphicFramePr>
          <p:nvPr/>
        </p:nvGraphicFramePr>
        <p:xfrm>
          <a:off x="1428728" y="3714752"/>
          <a:ext cx="5929354" cy="2549937"/>
        </p:xfrm>
        <a:graphic>
          <a:graphicData uri="http://schemas.openxmlformats.org/drawingml/2006/table">
            <a:tbl>
              <a:tblPr firstRow="1" bandRow="1">
                <a:tableStyleId>{C083E6E3-FA7D-4D7B-A595-EF9225AFEA82}</a:tableStyleId>
              </a:tblPr>
              <a:tblGrid>
                <a:gridCol w="2964677"/>
                <a:gridCol w="2964677"/>
              </a:tblGrid>
              <a:tr h="842181">
                <a:tc>
                  <a:txBody>
                    <a:bodyPr/>
                    <a:lstStyle/>
                    <a:p>
                      <a:pPr algn="ctr"/>
                      <a:r>
                        <a:rPr lang="fr-FR" sz="2800" b="0" kern="1200" cap="none" spc="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a typeface="+mn-ea"/>
                          <a:cs typeface="+mn-cs"/>
                        </a:rPr>
                        <a:t>ELÉMENTS</a:t>
                      </a:r>
                    </a:p>
                  </a:txBody>
                  <a:tcPr anchor="ctr"/>
                </a:tc>
                <a:tc>
                  <a:txBody>
                    <a:bodyPr/>
                    <a:lstStyle/>
                    <a:p>
                      <a:pPr algn="ctr"/>
                      <a:r>
                        <a:rPr lang="fr-FR" sz="2800" b="0" kern="1200" cap="none" spc="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a typeface="+mn-ea"/>
                          <a:cs typeface="+mn-cs"/>
                        </a:rPr>
                        <a:t>COLORATION</a:t>
                      </a:r>
                    </a:p>
                  </a:txBody>
                  <a:tcPr anchor="ctr"/>
                </a:tc>
              </a:tr>
              <a:tr h="853878">
                <a:tc>
                  <a:txBody>
                    <a:bodyPr/>
                    <a:lstStyle/>
                    <a:p>
                      <a:pPr algn="ctr"/>
                      <a:r>
                        <a:rPr lang="fr-FR" sz="2800" b="0" cap="none" spc="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Noyau</a:t>
                      </a:r>
                      <a:endParaRPr lang="fr-FR" sz="2800" b="0" cap="none" spc="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a:txBody>
                  <a:tcPr anchor="ctr"/>
                </a:tc>
                <a:tc>
                  <a:txBody>
                    <a:bodyPr/>
                    <a:lstStyle/>
                    <a:p>
                      <a:pPr algn="ctr"/>
                      <a:r>
                        <a:rPr lang="fr-FR" sz="2800" b="0" kern="1200" cap="none" spc="0" dirty="0" smtClean="0">
                          <a:ln w="18415" cmpd="sng">
                            <a:solidFill>
                              <a:schemeClr val="accent4"/>
                            </a:solidFill>
                            <a:prstDash val="solid"/>
                          </a:ln>
                          <a:solidFill>
                            <a:schemeClr val="accent4"/>
                          </a:solidFill>
                          <a:effectLst>
                            <a:outerShdw blurRad="63500" dir="3600000" algn="tl" rotWithShape="0">
                              <a:srgbClr val="000000">
                                <a:alpha val="70000"/>
                              </a:srgbClr>
                            </a:outerShdw>
                          </a:effectLst>
                          <a:latin typeface="Cambria" pitchFamily="18" charset="0"/>
                          <a:ea typeface="+mn-ea"/>
                          <a:cs typeface="+mn-cs"/>
                        </a:rPr>
                        <a:t>marron gris </a:t>
                      </a:r>
                      <a:endParaRPr lang="fr-FR" sz="2800" b="0" cap="none" spc="0" dirty="0">
                        <a:ln w="18415" cmpd="sng">
                          <a:solidFill>
                            <a:schemeClr val="accent4"/>
                          </a:solidFill>
                          <a:prstDash val="solid"/>
                        </a:ln>
                        <a:solidFill>
                          <a:schemeClr val="accent4"/>
                        </a:solidFill>
                        <a:effectLst>
                          <a:outerShdw blurRad="63500" dir="3600000" algn="tl" rotWithShape="0">
                            <a:srgbClr val="000000">
                              <a:alpha val="70000"/>
                            </a:srgbClr>
                          </a:outerShdw>
                        </a:effectLst>
                        <a:latin typeface="Cambria" pitchFamily="18" charset="0"/>
                      </a:endParaRPr>
                    </a:p>
                  </a:txBody>
                  <a:tcPr anchor="ctr"/>
                </a:tc>
              </a:tr>
              <a:tr h="853878">
                <a:tc>
                  <a:txBody>
                    <a:bodyPr/>
                    <a:lstStyle/>
                    <a:p>
                      <a:pPr algn="ctr"/>
                      <a:r>
                        <a:rPr lang="fr-FR" sz="2800" b="0" cap="none" spc="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Cytoplasme</a:t>
                      </a:r>
                      <a:endParaRPr lang="fr-FR" sz="2800" b="0" cap="none" spc="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a:txBody>
                  <a:tcPr anchor="ctr"/>
                </a:tc>
                <a:tc>
                  <a:txBody>
                    <a:bodyPr/>
                    <a:lstStyle/>
                    <a:p>
                      <a:pPr algn="ctr"/>
                      <a:r>
                        <a:rPr lang="fr-FR" sz="2800" b="0" cap="none" spc="0" dirty="0" smtClean="0">
                          <a:ln w="18415" cmpd="sng">
                            <a:solidFill>
                              <a:srgbClr val="FF9999"/>
                            </a:solidFill>
                            <a:prstDash val="solid"/>
                          </a:ln>
                          <a:solidFill>
                            <a:srgbClr val="FF9999"/>
                          </a:solidFill>
                          <a:effectLst>
                            <a:outerShdw blurRad="63500" dir="3600000" algn="tl" rotWithShape="0">
                              <a:srgbClr val="000000">
                                <a:alpha val="70000"/>
                              </a:srgbClr>
                            </a:outerShdw>
                          </a:effectLst>
                          <a:latin typeface="Cambria" pitchFamily="18" charset="0"/>
                        </a:rPr>
                        <a:t>Roses</a:t>
                      </a:r>
                      <a:endParaRPr lang="fr-FR" sz="2800" b="0" cap="none" spc="0" dirty="0">
                        <a:ln w="18415" cmpd="sng">
                          <a:solidFill>
                            <a:srgbClr val="FF9999"/>
                          </a:solidFill>
                          <a:prstDash val="solid"/>
                        </a:ln>
                        <a:solidFill>
                          <a:srgbClr val="FF9999"/>
                        </a:solidFill>
                        <a:effectLst>
                          <a:outerShdw blurRad="63500" dir="3600000" algn="tl" rotWithShape="0">
                            <a:srgbClr val="000000">
                              <a:alpha val="70000"/>
                            </a:srgbClr>
                          </a:outerShdw>
                        </a:effectLst>
                        <a:latin typeface="Cambria" pitchFamily="18" charset="0"/>
                      </a:endParaRPr>
                    </a:p>
                  </a:txBody>
                  <a:tcPr anchor="ct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graphicFrame>
        <p:nvGraphicFramePr>
          <p:cNvPr id="16" name="Diagram 15"/>
          <p:cNvGraphicFramePr/>
          <p:nvPr/>
        </p:nvGraphicFramePr>
        <p:xfrm>
          <a:off x="-285784" y="1785926"/>
          <a:ext cx="9429784" cy="4786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Rounded Rectangle 14"/>
          <p:cNvSpPr/>
          <p:nvPr/>
        </p:nvSpPr>
        <p:spPr>
          <a:xfrm>
            <a:off x="1428728" y="785794"/>
            <a:ext cx="6286544" cy="520586"/>
          </a:xfrm>
          <a:prstGeom prst="round2DiagRect">
            <a:avLst/>
          </a:prstGeom>
          <a:solidFill>
            <a:schemeClr val="bg1"/>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002060"/>
                  </a:solidFill>
                  <a:prstDash val="solid"/>
                </a:ln>
                <a:solidFill>
                  <a:srgbClr val="002060"/>
                </a:solidFill>
                <a:effectLst>
                  <a:outerShdw blurRad="63500" dir="3600000" algn="tl" rotWithShape="0">
                    <a:srgbClr val="000000">
                      <a:alpha val="70000"/>
                    </a:srgbClr>
                  </a:outerShdw>
                </a:effectLst>
                <a:latin typeface="Cambria" pitchFamily="18" charset="0"/>
              </a:rPr>
              <a:t>b.2) Coloration </a:t>
            </a:r>
            <a:r>
              <a:rPr lang="fr-FR" sz="2800" dirty="0" err="1" smtClean="0">
                <a:ln w="18415" cmpd="sng">
                  <a:solidFill>
                    <a:srgbClr val="002060"/>
                  </a:solidFill>
                  <a:prstDash val="solid"/>
                </a:ln>
                <a:solidFill>
                  <a:srgbClr val="002060"/>
                </a:solidFill>
                <a:effectLst>
                  <a:outerShdw blurRad="63500" dir="3600000" algn="tl" rotWithShape="0">
                    <a:srgbClr val="000000">
                      <a:alpha val="70000"/>
                    </a:srgbClr>
                  </a:outerShdw>
                </a:effectLst>
                <a:latin typeface="Cambria" pitchFamily="18" charset="0"/>
              </a:rPr>
              <a:t>Azan</a:t>
            </a:r>
            <a:r>
              <a:rPr lang="fr-FR" sz="2800" dirty="0" smtClean="0">
                <a:ln w="18415" cmpd="sng">
                  <a:solidFill>
                    <a:srgbClr val="002060"/>
                  </a:solidFill>
                  <a:prstDash val="solid"/>
                </a:ln>
                <a:solidFill>
                  <a:srgbClr val="002060"/>
                </a:solidFill>
                <a:effectLst>
                  <a:outerShdw blurRad="63500" dir="3600000" algn="tl" rotWithShape="0">
                    <a:srgbClr val="000000">
                      <a:alpha val="70000"/>
                    </a:srgbClr>
                  </a:outerShdw>
                </a:effectLst>
                <a:latin typeface="Cambria" pitchFamily="18" charset="0"/>
              </a:rPr>
              <a:t> de </a:t>
            </a:r>
            <a:r>
              <a:rPr lang="fr-FR" sz="2800" dirty="0" err="1" smtClean="0">
                <a:ln w="18415" cmpd="sng">
                  <a:solidFill>
                    <a:srgbClr val="002060"/>
                  </a:solidFill>
                  <a:prstDash val="solid"/>
                </a:ln>
                <a:solidFill>
                  <a:srgbClr val="002060"/>
                </a:solidFill>
                <a:effectLst>
                  <a:outerShdw blurRad="63500" dir="3600000" algn="tl" rotWithShape="0">
                    <a:srgbClr val="000000">
                      <a:alpha val="70000"/>
                    </a:srgbClr>
                  </a:outerShdw>
                </a:effectLst>
                <a:latin typeface="Cambria" pitchFamily="18" charset="0"/>
              </a:rPr>
              <a:t>Heindenhain</a:t>
            </a:r>
            <a:endParaRPr lang="en-US" sz="2800" dirty="0" smtClean="0">
              <a:ln w="18415" cmpd="sng">
                <a:solidFill>
                  <a:srgbClr val="002060"/>
                </a:solidFill>
                <a:prstDash val="solid"/>
              </a:ln>
              <a:solidFill>
                <a:srgbClr val="002060"/>
              </a:solidFill>
              <a:effectLst>
                <a:outerShdw blurRad="63500" dir="3600000" algn="tl" rotWithShape="0">
                  <a:srgbClr val="000000">
                    <a:alpha val="70000"/>
                  </a:srgbClr>
                </a:outerShdw>
              </a:effectLst>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dgm id="{8838001B-8298-4B8A-A4BE-39A5C791F7D0}"/>
                                            </p:graphicEl>
                                          </p:spTgt>
                                        </p:tgtEl>
                                        <p:attrNameLst>
                                          <p:attrName>style.visibility</p:attrName>
                                        </p:attrNameLst>
                                      </p:cBhvr>
                                      <p:to>
                                        <p:strVal val="visible"/>
                                      </p:to>
                                    </p:set>
                                    <p:animEffect transition="in" filter="fade">
                                      <p:cBhvr>
                                        <p:cTn id="7" dur="1000"/>
                                        <p:tgtEl>
                                          <p:spTgt spid="16">
                                            <p:graphicEl>
                                              <a:dgm id="{8838001B-8298-4B8A-A4BE-39A5C791F7D0}"/>
                                            </p:graphicEl>
                                          </p:spTgt>
                                        </p:tgtEl>
                                      </p:cBhvr>
                                    </p:animEffect>
                                    <p:anim calcmode="lin" valueType="num">
                                      <p:cBhvr>
                                        <p:cTn id="8" dur="1000" fill="hold"/>
                                        <p:tgtEl>
                                          <p:spTgt spid="16">
                                            <p:graphicEl>
                                              <a:dgm id="{8838001B-8298-4B8A-A4BE-39A5C791F7D0}"/>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8838001B-8298-4B8A-A4BE-39A5C791F7D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graphicEl>
                                              <a:dgm id="{F9922046-6E52-45B8-A0A5-10D350582651}"/>
                                            </p:graphicEl>
                                          </p:spTgt>
                                        </p:tgtEl>
                                        <p:attrNameLst>
                                          <p:attrName>style.visibility</p:attrName>
                                        </p:attrNameLst>
                                      </p:cBhvr>
                                      <p:to>
                                        <p:strVal val="visible"/>
                                      </p:to>
                                    </p:set>
                                    <p:animEffect transition="in" filter="fade">
                                      <p:cBhvr>
                                        <p:cTn id="12" dur="1000"/>
                                        <p:tgtEl>
                                          <p:spTgt spid="16">
                                            <p:graphicEl>
                                              <a:dgm id="{F9922046-6E52-45B8-A0A5-10D350582651}"/>
                                            </p:graphicEl>
                                          </p:spTgt>
                                        </p:tgtEl>
                                      </p:cBhvr>
                                    </p:animEffect>
                                    <p:anim calcmode="lin" valueType="num">
                                      <p:cBhvr>
                                        <p:cTn id="13" dur="1000" fill="hold"/>
                                        <p:tgtEl>
                                          <p:spTgt spid="16">
                                            <p:graphicEl>
                                              <a:dgm id="{F9922046-6E52-45B8-A0A5-10D350582651}"/>
                                            </p:graphicEl>
                                          </p:spTgt>
                                        </p:tgtEl>
                                        <p:attrNameLst>
                                          <p:attrName>ppt_x</p:attrName>
                                        </p:attrNameLst>
                                      </p:cBhvr>
                                      <p:tavLst>
                                        <p:tav tm="0">
                                          <p:val>
                                            <p:strVal val="#ppt_x"/>
                                          </p:val>
                                        </p:tav>
                                        <p:tav tm="100000">
                                          <p:val>
                                            <p:strVal val="#ppt_x"/>
                                          </p:val>
                                        </p:tav>
                                      </p:tavLst>
                                    </p:anim>
                                    <p:anim calcmode="lin" valueType="num">
                                      <p:cBhvr>
                                        <p:cTn id="14" dur="1000" fill="hold"/>
                                        <p:tgtEl>
                                          <p:spTgt spid="16">
                                            <p:graphicEl>
                                              <a:dgm id="{F9922046-6E52-45B8-A0A5-10D35058265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graphicEl>
                                              <a:dgm id="{85BB96E7-9EBF-4DBB-A329-5E10AD5D9B46}"/>
                                            </p:graphicEl>
                                          </p:spTgt>
                                        </p:tgtEl>
                                        <p:attrNameLst>
                                          <p:attrName>style.visibility</p:attrName>
                                        </p:attrNameLst>
                                      </p:cBhvr>
                                      <p:to>
                                        <p:strVal val="visible"/>
                                      </p:to>
                                    </p:set>
                                    <p:animEffect transition="in" filter="fade">
                                      <p:cBhvr>
                                        <p:cTn id="19" dur="1000"/>
                                        <p:tgtEl>
                                          <p:spTgt spid="16">
                                            <p:graphicEl>
                                              <a:dgm id="{85BB96E7-9EBF-4DBB-A329-5E10AD5D9B46}"/>
                                            </p:graphicEl>
                                          </p:spTgt>
                                        </p:tgtEl>
                                      </p:cBhvr>
                                    </p:animEffect>
                                    <p:anim calcmode="lin" valueType="num">
                                      <p:cBhvr>
                                        <p:cTn id="20" dur="1000" fill="hold"/>
                                        <p:tgtEl>
                                          <p:spTgt spid="16">
                                            <p:graphicEl>
                                              <a:dgm id="{85BB96E7-9EBF-4DBB-A329-5E10AD5D9B46}"/>
                                            </p:graphicEl>
                                          </p:spTgt>
                                        </p:tgtEl>
                                        <p:attrNameLst>
                                          <p:attrName>ppt_x</p:attrName>
                                        </p:attrNameLst>
                                      </p:cBhvr>
                                      <p:tavLst>
                                        <p:tav tm="0">
                                          <p:val>
                                            <p:strVal val="#ppt_x"/>
                                          </p:val>
                                        </p:tav>
                                        <p:tav tm="100000">
                                          <p:val>
                                            <p:strVal val="#ppt_x"/>
                                          </p:val>
                                        </p:tav>
                                      </p:tavLst>
                                    </p:anim>
                                    <p:anim calcmode="lin" valueType="num">
                                      <p:cBhvr>
                                        <p:cTn id="21" dur="1000" fill="hold"/>
                                        <p:tgtEl>
                                          <p:spTgt spid="16">
                                            <p:graphicEl>
                                              <a:dgm id="{85BB96E7-9EBF-4DBB-A329-5E10AD5D9B4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graphicEl>
                                              <a:dgm id="{69C0A3AE-D09C-45D5-A652-3F8A77B38233}"/>
                                            </p:graphicEl>
                                          </p:spTgt>
                                        </p:tgtEl>
                                        <p:attrNameLst>
                                          <p:attrName>style.visibility</p:attrName>
                                        </p:attrNameLst>
                                      </p:cBhvr>
                                      <p:to>
                                        <p:strVal val="visible"/>
                                      </p:to>
                                    </p:set>
                                    <p:animEffect transition="in" filter="fade">
                                      <p:cBhvr>
                                        <p:cTn id="24" dur="1000"/>
                                        <p:tgtEl>
                                          <p:spTgt spid="16">
                                            <p:graphicEl>
                                              <a:dgm id="{69C0A3AE-D09C-45D5-A652-3F8A77B38233}"/>
                                            </p:graphicEl>
                                          </p:spTgt>
                                        </p:tgtEl>
                                      </p:cBhvr>
                                    </p:animEffect>
                                    <p:anim calcmode="lin" valueType="num">
                                      <p:cBhvr>
                                        <p:cTn id="25" dur="1000" fill="hold"/>
                                        <p:tgtEl>
                                          <p:spTgt spid="16">
                                            <p:graphicEl>
                                              <a:dgm id="{69C0A3AE-D09C-45D5-A652-3F8A77B38233}"/>
                                            </p:graphicEl>
                                          </p:spTgt>
                                        </p:tgtEl>
                                        <p:attrNameLst>
                                          <p:attrName>ppt_x</p:attrName>
                                        </p:attrNameLst>
                                      </p:cBhvr>
                                      <p:tavLst>
                                        <p:tav tm="0">
                                          <p:val>
                                            <p:strVal val="#ppt_x"/>
                                          </p:val>
                                        </p:tav>
                                        <p:tav tm="100000">
                                          <p:val>
                                            <p:strVal val="#ppt_x"/>
                                          </p:val>
                                        </p:tav>
                                      </p:tavLst>
                                    </p:anim>
                                    <p:anim calcmode="lin" valueType="num">
                                      <p:cBhvr>
                                        <p:cTn id="26" dur="1000" fill="hold"/>
                                        <p:tgtEl>
                                          <p:spTgt spid="16">
                                            <p:graphicEl>
                                              <a:dgm id="{69C0A3AE-D09C-45D5-A652-3F8A77B3823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graphicEl>
                                              <a:dgm id="{981FAF0E-E6D7-41A4-9D1C-B76D50A708D2}"/>
                                            </p:graphicEl>
                                          </p:spTgt>
                                        </p:tgtEl>
                                        <p:attrNameLst>
                                          <p:attrName>style.visibility</p:attrName>
                                        </p:attrNameLst>
                                      </p:cBhvr>
                                      <p:to>
                                        <p:strVal val="visible"/>
                                      </p:to>
                                    </p:set>
                                    <p:animEffect transition="in" filter="fade">
                                      <p:cBhvr>
                                        <p:cTn id="31" dur="1000"/>
                                        <p:tgtEl>
                                          <p:spTgt spid="16">
                                            <p:graphicEl>
                                              <a:dgm id="{981FAF0E-E6D7-41A4-9D1C-B76D50A708D2}"/>
                                            </p:graphicEl>
                                          </p:spTgt>
                                        </p:tgtEl>
                                      </p:cBhvr>
                                    </p:animEffect>
                                    <p:anim calcmode="lin" valueType="num">
                                      <p:cBhvr>
                                        <p:cTn id="32" dur="1000" fill="hold"/>
                                        <p:tgtEl>
                                          <p:spTgt spid="16">
                                            <p:graphicEl>
                                              <a:dgm id="{981FAF0E-E6D7-41A4-9D1C-B76D50A708D2}"/>
                                            </p:graphicEl>
                                          </p:spTgt>
                                        </p:tgtEl>
                                        <p:attrNameLst>
                                          <p:attrName>ppt_x</p:attrName>
                                        </p:attrNameLst>
                                      </p:cBhvr>
                                      <p:tavLst>
                                        <p:tav tm="0">
                                          <p:val>
                                            <p:strVal val="#ppt_x"/>
                                          </p:val>
                                        </p:tav>
                                        <p:tav tm="100000">
                                          <p:val>
                                            <p:strVal val="#ppt_x"/>
                                          </p:val>
                                        </p:tav>
                                      </p:tavLst>
                                    </p:anim>
                                    <p:anim calcmode="lin" valueType="num">
                                      <p:cBhvr>
                                        <p:cTn id="33" dur="1000" fill="hold"/>
                                        <p:tgtEl>
                                          <p:spTgt spid="16">
                                            <p:graphicEl>
                                              <a:dgm id="{981FAF0E-E6D7-41A4-9D1C-B76D50A708D2}"/>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graphicEl>
                                              <a:dgm id="{6894A506-ACBA-4032-B84C-40FC0F8F915A}"/>
                                            </p:graphicEl>
                                          </p:spTgt>
                                        </p:tgtEl>
                                        <p:attrNameLst>
                                          <p:attrName>style.visibility</p:attrName>
                                        </p:attrNameLst>
                                      </p:cBhvr>
                                      <p:to>
                                        <p:strVal val="visible"/>
                                      </p:to>
                                    </p:set>
                                    <p:animEffect transition="in" filter="fade">
                                      <p:cBhvr>
                                        <p:cTn id="36" dur="1000"/>
                                        <p:tgtEl>
                                          <p:spTgt spid="16">
                                            <p:graphicEl>
                                              <a:dgm id="{6894A506-ACBA-4032-B84C-40FC0F8F915A}"/>
                                            </p:graphicEl>
                                          </p:spTgt>
                                        </p:tgtEl>
                                      </p:cBhvr>
                                    </p:animEffect>
                                    <p:anim calcmode="lin" valueType="num">
                                      <p:cBhvr>
                                        <p:cTn id="37" dur="1000" fill="hold"/>
                                        <p:tgtEl>
                                          <p:spTgt spid="16">
                                            <p:graphicEl>
                                              <a:dgm id="{6894A506-ACBA-4032-B84C-40FC0F8F915A}"/>
                                            </p:graphicEl>
                                          </p:spTgt>
                                        </p:tgtEl>
                                        <p:attrNameLst>
                                          <p:attrName>ppt_x</p:attrName>
                                        </p:attrNameLst>
                                      </p:cBhvr>
                                      <p:tavLst>
                                        <p:tav tm="0">
                                          <p:val>
                                            <p:strVal val="#ppt_x"/>
                                          </p:val>
                                        </p:tav>
                                        <p:tav tm="100000">
                                          <p:val>
                                            <p:strVal val="#ppt_x"/>
                                          </p:val>
                                        </p:tav>
                                      </p:tavLst>
                                    </p:anim>
                                    <p:anim calcmode="lin" valueType="num">
                                      <p:cBhvr>
                                        <p:cTn id="38" dur="1000" fill="hold"/>
                                        <p:tgtEl>
                                          <p:spTgt spid="16">
                                            <p:graphicEl>
                                              <a:dgm id="{6894A506-ACBA-4032-B84C-40FC0F8F915A}"/>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graphicEl>
                                              <a:dgm id="{37587001-8C0C-482F-915A-483CA5AD6A4B}"/>
                                            </p:graphicEl>
                                          </p:spTgt>
                                        </p:tgtEl>
                                        <p:attrNameLst>
                                          <p:attrName>style.visibility</p:attrName>
                                        </p:attrNameLst>
                                      </p:cBhvr>
                                      <p:to>
                                        <p:strVal val="visible"/>
                                      </p:to>
                                    </p:set>
                                    <p:animEffect transition="in" filter="fade">
                                      <p:cBhvr>
                                        <p:cTn id="43" dur="1000"/>
                                        <p:tgtEl>
                                          <p:spTgt spid="16">
                                            <p:graphicEl>
                                              <a:dgm id="{37587001-8C0C-482F-915A-483CA5AD6A4B}"/>
                                            </p:graphicEl>
                                          </p:spTgt>
                                        </p:tgtEl>
                                      </p:cBhvr>
                                    </p:animEffect>
                                    <p:anim calcmode="lin" valueType="num">
                                      <p:cBhvr>
                                        <p:cTn id="44" dur="1000" fill="hold"/>
                                        <p:tgtEl>
                                          <p:spTgt spid="16">
                                            <p:graphicEl>
                                              <a:dgm id="{37587001-8C0C-482F-915A-483CA5AD6A4B}"/>
                                            </p:graphicEl>
                                          </p:spTgt>
                                        </p:tgtEl>
                                        <p:attrNameLst>
                                          <p:attrName>ppt_x</p:attrName>
                                        </p:attrNameLst>
                                      </p:cBhvr>
                                      <p:tavLst>
                                        <p:tav tm="0">
                                          <p:val>
                                            <p:strVal val="#ppt_x"/>
                                          </p:val>
                                        </p:tav>
                                        <p:tav tm="100000">
                                          <p:val>
                                            <p:strVal val="#ppt_x"/>
                                          </p:val>
                                        </p:tav>
                                      </p:tavLst>
                                    </p:anim>
                                    <p:anim calcmode="lin" valueType="num">
                                      <p:cBhvr>
                                        <p:cTn id="45" dur="1000" fill="hold"/>
                                        <p:tgtEl>
                                          <p:spTgt spid="16">
                                            <p:graphicEl>
                                              <a:dgm id="{37587001-8C0C-482F-915A-483CA5AD6A4B}"/>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graphicEl>
                                              <a:dgm id="{FA2D23C4-4484-4A4D-8DF0-7B2611FF2965}"/>
                                            </p:graphicEl>
                                          </p:spTgt>
                                        </p:tgtEl>
                                        <p:attrNameLst>
                                          <p:attrName>style.visibility</p:attrName>
                                        </p:attrNameLst>
                                      </p:cBhvr>
                                      <p:to>
                                        <p:strVal val="visible"/>
                                      </p:to>
                                    </p:set>
                                    <p:animEffect transition="in" filter="fade">
                                      <p:cBhvr>
                                        <p:cTn id="48" dur="1000"/>
                                        <p:tgtEl>
                                          <p:spTgt spid="16">
                                            <p:graphicEl>
                                              <a:dgm id="{FA2D23C4-4484-4A4D-8DF0-7B2611FF2965}"/>
                                            </p:graphicEl>
                                          </p:spTgt>
                                        </p:tgtEl>
                                      </p:cBhvr>
                                    </p:animEffect>
                                    <p:anim calcmode="lin" valueType="num">
                                      <p:cBhvr>
                                        <p:cTn id="49" dur="1000" fill="hold"/>
                                        <p:tgtEl>
                                          <p:spTgt spid="16">
                                            <p:graphicEl>
                                              <a:dgm id="{FA2D23C4-4484-4A4D-8DF0-7B2611FF2965}"/>
                                            </p:graphicEl>
                                          </p:spTgt>
                                        </p:tgtEl>
                                        <p:attrNameLst>
                                          <p:attrName>ppt_x</p:attrName>
                                        </p:attrNameLst>
                                      </p:cBhvr>
                                      <p:tavLst>
                                        <p:tav tm="0">
                                          <p:val>
                                            <p:strVal val="#ppt_x"/>
                                          </p:val>
                                        </p:tav>
                                        <p:tav tm="100000">
                                          <p:val>
                                            <p:strVal val="#ppt_x"/>
                                          </p:val>
                                        </p:tav>
                                      </p:tavLst>
                                    </p:anim>
                                    <p:anim calcmode="lin" valueType="num">
                                      <p:cBhvr>
                                        <p:cTn id="50" dur="1000" fill="hold"/>
                                        <p:tgtEl>
                                          <p:spTgt spid="16">
                                            <p:graphicEl>
                                              <a:dgm id="{FA2D23C4-4484-4A4D-8DF0-7B2611FF2965}"/>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graphicEl>
                                              <a:dgm id="{3E4D115B-3A43-497A-99B9-2E8EB832EC2C}"/>
                                            </p:graphicEl>
                                          </p:spTgt>
                                        </p:tgtEl>
                                        <p:attrNameLst>
                                          <p:attrName>style.visibility</p:attrName>
                                        </p:attrNameLst>
                                      </p:cBhvr>
                                      <p:to>
                                        <p:strVal val="visible"/>
                                      </p:to>
                                    </p:set>
                                    <p:animEffect transition="in" filter="fade">
                                      <p:cBhvr>
                                        <p:cTn id="55" dur="1000"/>
                                        <p:tgtEl>
                                          <p:spTgt spid="16">
                                            <p:graphicEl>
                                              <a:dgm id="{3E4D115B-3A43-497A-99B9-2E8EB832EC2C}"/>
                                            </p:graphicEl>
                                          </p:spTgt>
                                        </p:tgtEl>
                                      </p:cBhvr>
                                    </p:animEffect>
                                    <p:anim calcmode="lin" valueType="num">
                                      <p:cBhvr>
                                        <p:cTn id="56" dur="1000" fill="hold"/>
                                        <p:tgtEl>
                                          <p:spTgt spid="16">
                                            <p:graphicEl>
                                              <a:dgm id="{3E4D115B-3A43-497A-99B9-2E8EB832EC2C}"/>
                                            </p:graphicEl>
                                          </p:spTgt>
                                        </p:tgtEl>
                                        <p:attrNameLst>
                                          <p:attrName>ppt_x</p:attrName>
                                        </p:attrNameLst>
                                      </p:cBhvr>
                                      <p:tavLst>
                                        <p:tav tm="0">
                                          <p:val>
                                            <p:strVal val="#ppt_x"/>
                                          </p:val>
                                        </p:tav>
                                        <p:tav tm="100000">
                                          <p:val>
                                            <p:strVal val="#ppt_x"/>
                                          </p:val>
                                        </p:tav>
                                      </p:tavLst>
                                    </p:anim>
                                    <p:anim calcmode="lin" valueType="num">
                                      <p:cBhvr>
                                        <p:cTn id="57" dur="1000" fill="hold"/>
                                        <p:tgtEl>
                                          <p:spTgt spid="16">
                                            <p:graphicEl>
                                              <a:dgm id="{3E4D115B-3A43-497A-99B9-2E8EB832EC2C}"/>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graphicEl>
                                              <a:dgm id="{5D6B6A6A-8922-496A-B800-6CDC1DC5E08D}"/>
                                            </p:graphicEl>
                                          </p:spTgt>
                                        </p:tgtEl>
                                        <p:attrNameLst>
                                          <p:attrName>style.visibility</p:attrName>
                                        </p:attrNameLst>
                                      </p:cBhvr>
                                      <p:to>
                                        <p:strVal val="visible"/>
                                      </p:to>
                                    </p:set>
                                    <p:animEffect transition="in" filter="fade">
                                      <p:cBhvr>
                                        <p:cTn id="60" dur="1000"/>
                                        <p:tgtEl>
                                          <p:spTgt spid="16">
                                            <p:graphicEl>
                                              <a:dgm id="{5D6B6A6A-8922-496A-B800-6CDC1DC5E08D}"/>
                                            </p:graphicEl>
                                          </p:spTgt>
                                        </p:tgtEl>
                                      </p:cBhvr>
                                    </p:animEffect>
                                    <p:anim calcmode="lin" valueType="num">
                                      <p:cBhvr>
                                        <p:cTn id="61" dur="1000" fill="hold"/>
                                        <p:tgtEl>
                                          <p:spTgt spid="16">
                                            <p:graphicEl>
                                              <a:dgm id="{5D6B6A6A-8922-496A-B800-6CDC1DC5E08D}"/>
                                            </p:graphicEl>
                                          </p:spTgt>
                                        </p:tgtEl>
                                        <p:attrNameLst>
                                          <p:attrName>ppt_x</p:attrName>
                                        </p:attrNameLst>
                                      </p:cBhvr>
                                      <p:tavLst>
                                        <p:tav tm="0">
                                          <p:val>
                                            <p:strVal val="#ppt_x"/>
                                          </p:val>
                                        </p:tav>
                                        <p:tav tm="100000">
                                          <p:val>
                                            <p:strVal val="#ppt_x"/>
                                          </p:val>
                                        </p:tav>
                                      </p:tavLst>
                                    </p:anim>
                                    <p:anim calcmode="lin" valueType="num">
                                      <p:cBhvr>
                                        <p:cTn id="62" dur="1000" fill="hold"/>
                                        <p:tgtEl>
                                          <p:spTgt spid="16">
                                            <p:graphicEl>
                                              <a:dgm id="{5D6B6A6A-8922-496A-B800-6CDC1DC5E08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9" name="Rounded Rectangle 14"/>
          <p:cNvSpPr/>
          <p:nvPr/>
        </p:nvSpPr>
        <p:spPr>
          <a:xfrm>
            <a:off x="2714612" y="785794"/>
            <a:ext cx="3571900" cy="520586"/>
          </a:xfrm>
          <a:prstGeom prst="round2Diag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smtClean="0">
                <a:ln w="18415" cmpd="sng">
                  <a:solidFill>
                    <a:srgbClr val="FF0066"/>
                  </a:solidFill>
                  <a:prstDash val="solid"/>
                </a:ln>
                <a:solidFill>
                  <a:srgbClr val="FF0066"/>
                </a:solidFill>
                <a:effectLst>
                  <a:outerShdw blurRad="63500" dir="3600000" algn="tl" rotWithShape="0">
                    <a:srgbClr val="000000">
                      <a:alpha val="70000"/>
                    </a:srgbClr>
                  </a:outerShdw>
                </a:effectLst>
                <a:latin typeface="Cambria" pitchFamily="18" charset="0"/>
              </a:rPr>
              <a:t>b.3) Coloration TM</a:t>
            </a:r>
            <a:endParaRPr lang="en-US" sz="2800" dirty="0" smtClean="0">
              <a:ln w="18415" cmpd="sng">
                <a:solidFill>
                  <a:srgbClr val="FF0066"/>
                </a:solidFill>
                <a:prstDash val="solid"/>
              </a:ln>
              <a:solidFill>
                <a:srgbClr val="FF0066"/>
              </a:solidFill>
              <a:effectLst>
                <a:outerShdw blurRad="63500" dir="3600000" algn="tl" rotWithShape="0">
                  <a:srgbClr val="000000">
                    <a:alpha val="70000"/>
                  </a:srgbClr>
                </a:outerShdw>
              </a:effectLst>
              <a:latin typeface="Cambria" pitchFamily="18" charset="0"/>
            </a:endParaRPr>
          </a:p>
        </p:txBody>
      </p:sp>
      <p:graphicFrame>
        <p:nvGraphicFramePr>
          <p:cNvPr id="10" name="Diagram 9"/>
          <p:cNvGraphicFramePr/>
          <p:nvPr/>
        </p:nvGraphicFramePr>
        <p:xfrm>
          <a:off x="-285784" y="1785926"/>
          <a:ext cx="9429784" cy="2286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Table 10"/>
          <p:cNvGraphicFramePr>
            <a:graphicFrameLocks noGrp="1"/>
          </p:cNvGraphicFramePr>
          <p:nvPr/>
        </p:nvGraphicFramePr>
        <p:xfrm>
          <a:off x="2143108" y="4214818"/>
          <a:ext cx="5072098" cy="2349186"/>
        </p:xfrm>
        <a:graphic>
          <a:graphicData uri="http://schemas.openxmlformats.org/drawingml/2006/table">
            <a:tbl>
              <a:tblPr firstRow="1" bandRow="1">
                <a:tableStyleId>{C083E6E3-FA7D-4D7B-A595-EF9225AFEA82}</a:tableStyleId>
              </a:tblPr>
              <a:tblGrid>
                <a:gridCol w="2536049"/>
                <a:gridCol w="2536049"/>
              </a:tblGrid>
              <a:tr h="464674">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ELÉMENTS</a:t>
                      </a:r>
                    </a:p>
                  </a:txBody>
                  <a:tcPr/>
                </a:tc>
                <a:tc>
                  <a:txBody>
                    <a:bodyPr/>
                    <a:lstStyle/>
                    <a:p>
                      <a:pPr algn="ctr"/>
                      <a:r>
                        <a:rPr lang="fr-FR" sz="1800" b="0" kern="1200" cap="none" spc="0" dirty="0" smtClean="0">
                          <a:ln w="18415" cmpd="sng">
                            <a:solidFill>
                              <a:schemeClr val="tx1"/>
                            </a:solidFill>
                            <a:prstDash val="solid"/>
                          </a:ln>
                          <a:solidFill>
                            <a:schemeClr val="tx1"/>
                          </a:solidFill>
                          <a:effectLst/>
                          <a:latin typeface="Cambria" pitchFamily="18" charset="0"/>
                          <a:ea typeface="+mn-ea"/>
                          <a:cs typeface="+mn-cs"/>
                        </a:rPr>
                        <a:t>COLORATION</a:t>
                      </a: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Noyau</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2060"/>
                            </a:solidFill>
                            <a:prstDash val="solid"/>
                          </a:ln>
                          <a:solidFill>
                            <a:srgbClr val="002060"/>
                          </a:solidFill>
                          <a:effectLst/>
                          <a:latin typeface="Cambria" pitchFamily="18" charset="0"/>
                        </a:rPr>
                        <a:t>Bleu noir</a:t>
                      </a:r>
                      <a:endParaRPr lang="fr-FR" b="0" cap="none" spc="0" dirty="0">
                        <a:ln w="18415" cmpd="sng">
                          <a:solidFill>
                            <a:srgbClr val="002060"/>
                          </a:solidFill>
                          <a:prstDash val="solid"/>
                        </a:ln>
                        <a:solidFill>
                          <a:srgbClr val="00206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Cytoplasme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66"/>
                            </a:solidFill>
                            <a:prstDash val="solid"/>
                          </a:ln>
                          <a:solidFill>
                            <a:srgbClr val="FF0066"/>
                          </a:solidFill>
                          <a:effectLst/>
                          <a:latin typeface="Cambria" pitchFamily="18" charset="0"/>
                        </a:rPr>
                        <a:t>Rose à  rouge</a:t>
                      </a:r>
                      <a:endParaRPr lang="fr-FR" b="0" cap="none" spc="0" dirty="0">
                        <a:ln w="18415" cmpd="sng">
                          <a:solidFill>
                            <a:srgbClr val="FF0066"/>
                          </a:solidFill>
                          <a:prstDash val="solid"/>
                        </a:ln>
                        <a:solidFill>
                          <a:srgbClr val="FF0066"/>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Hématies</a:t>
                      </a:r>
                      <a:r>
                        <a:rPr lang="fr-FR" sz="1800" b="0" cap="none" spc="0" baseline="0" dirty="0" smtClean="0">
                          <a:ln w="18415" cmpd="sng">
                            <a:solidFill>
                              <a:schemeClr val="tx1"/>
                            </a:solidFill>
                            <a:prstDash val="solid"/>
                          </a:ln>
                          <a:solidFill>
                            <a:schemeClr val="tx1"/>
                          </a:solidFill>
                          <a:effectLst/>
                          <a:latin typeface="Cambria" pitchFamily="18" charset="0"/>
                        </a:rPr>
                        <a:t> et kératine</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FF0000"/>
                            </a:solidFill>
                            <a:prstDash val="solid"/>
                          </a:ln>
                          <a:solidFill>
                            <a:srgbClr val="FF0000"/>
                          </a:solidFill>
                          <a:effectLst/>
                          <a:latin typeface="Cambria" pitchFamily="18" charset="0"/>
                        </a:rPr>
                        <a:t>Rouge vif</a:t>
                      </a:r>
                      <a:endParaRPr lang="fr-FR" b="0" cap="none" spc="0" dirty="0">
                        <a:ln w="18415" cmpd="sng">
                          <a:solidFill>
                            <a:srgbClr val="FF0000"/>
                          </a:solidFill>
                          <a:prstDash val="solid"/>
                        </a:ln>
                        <a:solidFill>
                          <a:srgbClr val="FF0000"/>
                        </a:solidFill>
                        <a:effectLst/>
                        <a:latin typeface="Cambria" pitchFamily="18" charset="0"/>
                      </a:endParaRPr>
                    </a:p>
                  </a:txBody>
                  <a:tcPr/>
                </a:tc>
              </a:tr>
              <a:tr h="471128">
                <a:tc>
                  <a:txBody>
                    <a:bodyPr/>
                    <a:lstStyle/>
                    <a:p>
                      <a:pPr algn="ctr"/>
                      <a:r>
                        <a:rPr lang="fr-FR" sz="1800" b="0" cap="none" spc="0" dirty="0" smtClean="0">
                          <a:ln w="18415" cmpd="sng">
                            <a:solidFill>
                              <a:schemeClr val="tx1"/>
                            </a:solidFill>
                            <a:prstDash val="solid"/>
                          </a:ln>
                          <a:solidFill>
                            <a:schemeClr val="tx1"/>
                          </a:solidFill>
                          <a:effectLst/>
                          <a:latin typeface="Cambria" pitchFamily="18" charset="0"/>
                        </a:rPr>
                        <a:t>Fibres de collagène </a:t>
                      </a:r>
                      <a:endParaRPr lang="fr-FR" b="0" cap="none" spc="0" dirty="0">
                        <a:ln w="18415" cmpd="sng">
                          <a:solidFill>
                            <a:schemeClr val="tx1"/>
                          </a:solidFill>
                          <a:prstDash val="solid"/>
                        </a:ln>
                        <a:solidFill>
                          <a:schemeClr val="tx1"/>
                        </a:solidFill>
                        <a:effectLst/>
                        <a:latin typeface="Cambria" pitchFamily="18" charset="0"/>
                      </a:endParaRPr>
                    </a:p>
                  </a:txBody>
                  <a:tcPr/>
                </a:tc>
                <a:tc>
                  <a:txBody>
                    <a:bodyPr/>
                    <a:lstStyle/>
                    <a:p>
                      <a:pPr algn="ctr"/>
                      <a:r>
                        <a:rPr lang="fr-FR" sz="1800" b="0" cap="none" spc="0" dirty="0" smtClean="0">
                          <a:ln w="18415" cmpd="sng">
                            <a:solidFill>
                              <a:srgbClr val="00B050"/>
                            </a:solidFill>
                            <a:prstDash val="solid"/>
                          </a:ln>
                          <a:solidFill>
                            <a:srgbClr val="00B050"/>
                          </a:solidFill>
                          <a:effectLst/>
                          <a:latin typeface="Cambria" pitchFamily="18" charset="0"/>
                        </a:rPr>
                        <a:t>Vert</a:t>
                      </a:r>
                      <a:endParaRPr lang="fr-FR" b="0" cap="none" spc="0" dirty="0">
                        <a:ln w="18415" cmpd="sng">
                          <a:solidFill>
                            <a:srgbClr val="00B050"/>
                          </a:solidFill>
                          <a:prstDash val="solid"/>
                        </a:ln>
                        <a:solidFill>
                          <a:srgbClr val="00B050"/>
                        </a:solidFill>
                        <a:effectLst/>
                        <a:latin typeface="Cambria" pitchFamily="18" charset="0"/>
                      </a:endParaRPr>
                    </a:p>
                  </a:txBody>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graphicEl>
                                              <a:dgm id="{8838001B-8298-4B8A-A4BE-39A5C791F7D0}"/>
                                            </p:graphicEl>
                                          </p:spTgt>
                                        </p:tgtEl>
                                        <p:attrNameLst>
                                          <p:attrName>style.visibility</p:attrName>
                                        </p:attrNameLst>
                                      </p:cBhvr>
                                      <p:to>
                                        <p:strVal val="visible"/>
                                      </p:to>
                                    </p:set>
                                    <p:animEffect transition="in" filter="fade">
                                      <p:cBhvr>
                                        <p:cTn id="7" dur="1000"/>
                                        <p:tgtEl>
                                          <p:spTgt spid="10">
                                            <p:graphicEl>
                                              <a:dgm id="{8838001B-8298-4B8A-A4BE-39A5C791F7D0}"/>
                                            </p:graphicEl>
                                          </p:spTgt>
                                        </p:tgtEl>
                                      </p:cBhvr>
                                    </p:animEffect>
                                    <p:anim calcmode="lin" valueType="num">
                                      <p:cBhvr>
                                        <p:cTn id="8" dur="1000" fill="hold"/>
                                        <p:tgtEl>
                                          <p:spTgt spid="10">
                                            <p:graphicEl>
                                              <a:dgm id="{8838001B-8298-4B8A-A4BE-39A5C791F7D0}"/>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8838001B-8298-4B8A-A4BE-39A5C791F7D0}"/>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F9922046-6E52-45B8-A0A5-10D350582651}"/>
                                            </p:graphicEl>
                                          </p:spTgt>
                                        </p:tgtEl>
                                        <p:attrNameLst>
                                          <p:attrName>style.visibility</p:attrName>
                                        </p:attrNameLst>
                                      </p:cBhvr>
                                      <p:to>
                                        <p:strVal val="visible"/>
                                      </p:to>
                                    </p:set>
                                    <p:animEffect transition="in" filter="fade">
                                      <p:cBhvr>
                                        <p:cTn id="12" dur="1000"/>
                                        <p:tgtEl>
                                          <p:spTgt spid="10">
                                            <p:graphicEl>
                                              <a:dgm id="{F9922046-6E52-45B8-A0A5-10D350582651}"/>
                                            </p:graphicEl>
                                          </p:spTgt>
                                        </p:tgtEl>
                                      </p:cBhvr>
                                    </p:animEffect>
                                    <p:anim calcmode="lin" valueType="num">
                                      <p:cBhvr>
                                        <p:cTn id="13" dur="1000" fill="hold"/>
                                        <p:tgtEl>
                                          <p:spTgt spid="10">
                                            <p:graphicEl>
                                              <a:dgm id="{F9922046-6E52-45B8-A0A5-10D350582651}"/>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F9922046-6E52-45B8-A0A5-10D35058265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graphicEl>
                                              <a:dgm id="{85BB96E7-9EBF-4DBB-A329-5E10AD5D9B46}"/>
                                            </p:graphicEl>
                                          </p:spTgt>
                                        </p:tgtEl>
                                        <p:attrNameLst>
                                          <p:attrName>style.visibility</p:attrName>
                                        </p:attrNameLst>
                                      </p:cBhvr>
                                      <p:to>
                                        <p:strVal val="visible"/>
                                      </p:to>
                                    </p:set>
                                    <p:animEffect transition="in" filter="fade">
                                      <p:cBhvr>
                                        <p:cTn id="19" dur="1000"/>
                                        <p:tgtEl>
                                          <p:spTgt spid="10">
                                            <p:graphicEl>
                                              <a:dgm id="{85BB96E7-9EBF-4DBB-A329-5E10AD5D9B46}"/>
                                            </p:graphicEl>
                                          </p:spTgt>
                                        </p:tgtEl>
                                      </p:cBhvr>
                                    </p:animEffect>
                                    <p:anim calcmode="lin" valueType="num">
                                      <p:cBhvr>
                                        <p:cTn id="20" dur="1000" fill="hold"/>
                                        <p:tgtEl>
                                          <p:spTgt spid="10">
                                            <p:graphicEl>
                                              <a:dgm id="{85BB96E7-9EBF-4DBB-A329-5E10AD5D9B46}"/>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85BB96E7-9EBF-4DBB-A329-5E10AD5D9B4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graphicEl>
                                              <a:dgm id="{69C0A3AE-D09C-45D5-A652-3F8A77B38233}"/>
                                            </p:graphicEl>
                                          </p:spTgt>
                                        </p:tgtEl>
                                        <p:attrNameLst>
                                          <p:attrName>style.visibility</p:attrName>
                                        </p:attrNameLst>
                                      </p:cBhvr>
                                      <p:to>
                                        <p:strVal val="visible"/>
                                      </p:to>
                                    </p:set>
                                    <p:animEffect transition="in" filter="fade">
                                      <p:cBhvr>
                                        <p:cTn id="24" dur="1000"/>
                                        <p:tgtEl>
                                          <p:spTgt spid="10">
                                            <p:graphicEl>
                                              <a:dgm id="{69C0A3AE-D09C-45D5-A652-3F8A77B38233}"/>
                                            </p:graphicEl>
                                          </p:spTgt>
                                        </p:tgtEl>
                                      </p:cBhvr>
                                    </p:animEffect>
                                    <p:anim calcmode="lin" valueType="num">
                                      <p:cBhvr>
                                        <p:cTn id="25" dur="1000" fill="hold"/>
                                        <p:tgtEl>
                                          <p:spTgt spid="10">
                                            <p:graphicEl>
                                              <a:dgm id="{69C0A3AE-D09C-45D5-A652-3F8A77B38233}"/>
                                            </p:graphicEl>
                                          </p:spTgt>
                                        </p:tgtEl>
                                        <p:attrNameLst>
                                          <p:attrName>ppt_x</p:attrName>
                                        </p:attrNameLst>
                                      </p:cBhvr>
                                      <p:tavLst>
                                        <p:tav tm="0">
                                          <p:val>
                                            <p:strVal val="#ppt_x"/>
                                          </p:val>
                                        </p:tav>
                                        <p:tav tm="100000">
                                          <p:val>
                                            <p:strVal val="#ppt_x"/>
                                          </p:val>
                                        </p:tav>
                                      </p:tavLst>
                                    </p:anim>
                                    <p:anim calcmode="lin" valueType="num">
                                      <p:cBhvr>
                                        <p:cTn id="26" dur="1000" fill="hold"/>
                                        <p:tgtEl>
                                          <p:spTgt spid="10">
                                            <p:graphicEl>
                                              <a:dgm id="{69C0A3AE-D09C-45D5-A652-3F8A77B38233}"/>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graphicEl>
                                              <a:dgm id="{61DFDC76-1592-4AB3-B1C1-AC4B70CF8258}"/>
                                            </p:graphicEl>
                                          </p:spTgt>
                                        </p:tgtEl>
                                        <p:attrNameLst>
                                          <p:attrName>style.visibility</p:attrName>
                                        </p:attrNameLst>
                                      </p:cBhvr>
                                      <p:to>
                                        <p:strVal val="visible"/>
                                      </p:to>
                                    </p:set>
                                    <p:animEffect transition="in" filter="fade">
                                      <p:cBhvr>
                                        <p:cTn id="31" dur="1000"/>
                                        <p:tgtEl>
                                          <p:spTgt spid="10">
                                            <p:graphicEl>
                                              <a:dgm id="{61DFDC76-1592-4AB3-B1C1-AC4B70CF8258}"/>
                                            </p:graphicEl>
                                          </p:spTgt>
                                        </p:tgtEl>
                                      </p:cBhvr>
                                    </p:animEffect>
                                    <p:anim calcmode="lin" valueType="num">
                                      <p:cBhvr>
                                        <p:cTn id="32" dur="1000" fill="hold"/>
                                        <p:tgtEl>
                                          <p:spTgt spid="10">
                                            <p:graphicEl>
                                              <a:dgm id="{61DFDC76-1592-4AB3-B1C1-AC4B70CF8258}"/>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61DFDC76-1592-4AB3-B1C1-AC4B70CF825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graphicEl>
                                              <a:dgm id="{DBA2D74C-D72B-4AC2-BAA3-B43A46C2002D}"/>
                                            </p:graphicEl>
                                          </p:spTgt>
                                        </p:tgtEl>
                                        <p:attrNameLst>
                                          <p:attrName>style.visibility</p:attrName>
                                        </p:attrNameLst>
                                      </p:cBhvr>
                                      <p:to>
                                        <p:strVal val="visible"/>
                                      </p:to>
                                    </p:set>
                                    <p:animEffect transition="in" filter="fade">
                                      <p:cBhvr>
                                        <p:cTn id="36" dur="1000"/>
                                        <p:tgtEl>
                                          <p:spTgt spid="10">
                                            <p:graphicEl>
                                              <a:dgm id="{DBA2D74C-D72B-4AC2-BAA3-B43A46C2002D}"/>
                                            </p:graphicEl>
                                          </p:spTgt>
                                        </p:tgtEl>
                                      </p:cBhvr>
                                    </p:animEffect>
                                    <p:anim calcmode="lin" valueType="num">
                                      <p:cBhvr>
                                        <p:cTn id="37" dur="1000" fill="hold"/>
                                        <p:tgtEl>
                                          <p:spTgt spid="10">
                                            <p:graphicEl>
                                              <a:dgm id="{DBA2D74C-D72B-4AC2-BAA3-B43A46C2002D}"/>
                                            </p:graphicEl>
                                          </p:spTgt>
                                        </p:tgtEl>
                                        <p:attrNameLst>
                                          <p:attrName>ppt_x</p:attrName>
                                        </p:attrNameLst>
                                      </p:cBhvr>
                                      <p:tavLst>
                                        <p:tav tm="0">
                                          <p:val>
                                            <p:strVal val="#ppt_x"/>
                                          </p:val>
                                        </p:tav>
                                        <p:tav tm="100000">
                                          <p:val>
                                            <p:strVal val="#ppt_x"/>
                                          </p:val>
                                        </p:tav>
                                      </p:tavLst>
                                    </p:anim>
                                    <p:anim calcmode="lin" valueType="num">
                                      <p:cBhvr>
                                        <p:cTn id="38" dur="1000" fill="hold"/>
                                        <p:tgtEl>
                                          <p:spTgt spid="10">
                                            <p:graphicEl>
                                              <a:dgm id="{DBA2D74C-D72B-4AC2-BAA3-B43A46C2002D}"/>
                                            </p:graphic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9" name="Rounded Rectangle 14"/>
          <p:cNvSpPr/>
          <p:nvPr/>
        </p:nvSpPr>
        <p:spPr>
          <a:xfrm>
            <a:off x="2571736" y="857232"/>
            <a:ext cx="3786214" cy="520586"/>
          </a:xfrm>
          <a:prstGeom prst="round2Diag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smtClean="0">
                <a:ln w="18415" cmpd="sng">
                  <a:solidFill>
                    <a:srgbClr val="660033"/>
                  </a:solidFill>
                  <a:prstDash val="solid"/>
                </a:ln>
                <a:solidFill>
                  <a:srgbClr val="660033"/>
                </a:solidFill>
                <a:effectLst>
                  <a:outerShdw blurRad="63500" dir="3600000" algn="tl" rotWithShape="0">
                    <a:srgbClr val="000000">
                      <a:alpha val="70000"/>
                    </a:srgbClr>
                  </a:outerShdw>
                </a:effectLst>
                <a:latin typeface="Cambria" pitchFamily="18" charset="0"/>
              </a:rPr>
              <a:t>b.4) Coloration H&amp;E</a:t>
            </a:r>
            <a:endParaRPr lang="en-US" sz="2800" dirty="0" smtClean="0">
              <a:ln w="18415" cmpd="sng">
                <a:solidFill>
                  <a:srgbClr val="660033"/>
                </a:solidFill>
                <a:prstDash val="solid"/>
              </a:ln>
              <a:solidFill>
                <a:srgbClr val="660033"/>
              </a:solidFill>
              <a:effectLst>
                <a:outerShdw blurRad="63500" dir="3600000" algn="tl" rotWithShape="0">
                  <a:srgbClr val="000000">
                    <a:alpha val="70000"/>
                  </a:srgbClr>
                </a:outerShdw>
              </a:effectLst>
              <a:latin typeface="Cambria" pitchFamily="18" charset="0"/>
            </a:endParaRPr>
          </a:p>
        </p:txBody>
      </p:sp>
      <p:graphicFrame>
        <p:nvGraphicFramePr>
          <p:cNvPr id="10" name="Diagram 9"/>
          <p:cNvGraphicFramePr/>
          <p:nvPr/>
        </p:nvGraphicFramePr>
        <p:xfrm>
          <a:off x="-285784" y="1785926"/>
          <a:ext cx="9429784" cy="2071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Table 10"/>
          <p:cNvGraphicFramePr>
            <a:graphicFrameLocks noGrp="1"/>
          </p:cNvGraphicFramePr>
          <p:nvPr/>
        </p:nvGraphicFramePr>
        <p:xfrm>
          <a:off x="2143108" y="4357694"/>
          <a:ext cx="5143536" cy="1928825"/>
        </p:xfrm>
        <a:graphic>
          <a:graphicData uri="http://schemas.openxmlformats.org/drawingml/2006/table">
            <a:tbl>
              <a:tblPr firstRow="1" bandRow="1">
                <a:tableStyleId>{C083E6E3-FA7D-4D7B-A595-EF9225AFEA82}</a:tableStyleId>
              </a:tblPr>
              <a:tblGrid>
                <a:gridCol w="2571768"/>
                <a:gridCol w="2571768"/>
              </a:tblGrid>
              <a:tr h="637043">
                <a:tc>
                  <a:txBody>
                    <a:bodyPr/>
                    <a:lstStyle/>
                    <a:p>
                      <a:pPr marL="0" algn="ctr" defTabSz="914400" rtl="0" eaLnBrk="1" latinLnBrk="0" hangingPunct="1"/>
                      <a:r>
                        <a:rPr lang="fr-FR" sz="2000" b="0" kern="1200" cap="none" spc="0" dirty="0" smtClean="0">
                          <a:ln w="18415" cmpd="sng">
                            <a:solidFill>
                              <a:schemeClr val="tx1"/>
                            </a:solidFill>
                            <a:prstDash val="solid"/>
                          </a:ln>
                          <a:solidFill>
                            <a:schemeClr val="tx1"/>
                          </a:solidFill>
                          <a:effectLst/>
                          <a:latin typeface="Cambria" pitchFamily="18" charset="0"/>
                          <a:ea typeface="+mn-ea"/>
                          <a:cs typeface="+mn-cs"/>
                        </a:rPr>
                        <a:t>ELÉMENTS</a:t>
                      </a:r>
                    </a:p>
                  </a:txBody>
                  <a:tcPr anchor="ctr"/>
                </a:tc>
                <a:tc>
                  <a:txBody>
                    <a:bodyPr/>
                    <a:lstStyle/>
                    <a:p>
                      <a:pPr marL="0" algn="ctr" defTabSz="914400" rtl="0" eaLnBrk="1" latinLnBrk="0" hangingPunct="1"/>
                      <a:r>
                        <a:rPr lang="fr-FR" sz="2000" b="0" kern="1200" cap="none" spc="0" dirty="0" smtClean="0">
                          <a:ln w="18415" cmpd="sng">
                            <a:solidFill>
                              <a:schemeClr val="tx1"/>
                            </a:solidFill>
                            <a:prstDash val="solid"/>
                          </a:ln>
                          <a:solidFill>
                            <a:schemeClr val="tx1"/>
                          </a:solidFill>
                          <a:effectLst/>
                          <a:latin typeface="Cambria" pitchFamily="18" charset="0"/>
                          <a:ea typeface="+mn-ea"/>
                          <a:cs typeface="+mn-cs"/>
                        </a:rPr>
                        <a:t>COLORATION</a:t>
                      </a:r>
                    </a:p>
                  </a:txBody>
                  <a:tcPr anchor="ctr"/>
                </a:tc>
              </a:tr>
              <a:tr h="645891">
                <a:tc>
                  <a:txBody>
                    <a:bodyPr/>
                    <a:lstStyle/>
                    <a:p>
                      <a:pPr marL="0" algn="ctr" defTabSz="914400" rtl="0" eaLnBrk="1" latinLnBrk="0" hangingPunct="1"/>
                      <a:r>
                        <a:rPr lang="fr-FR" sz="2000" b="0" kern="1200" cap="none" spc="0" dirty="0" smtClean="0">
                          <a:ln w="18415" cmpd="sng">
                            <a:solidFill>
                              <a:schemeClr val="tx1"/>
                            </a:solidFill>
                            <a:prstDash val="solid"/>
                          </a:ln>
                          <a:solidFill>
                            <a:schemeClr val="tx1"/>
                          </a:solidFill>
                          <a:effectLst/>
                          <a:latin typeface="Cambria" pitchFamily="18" charset="0"/>
                          <a:ea typeface="+mn-ea"/>
                          <a:cs typeface="+mn-cs"/>
                        </a:rPr>
                        <a:t>Noyau</a:t>
                      </a:r>
                      <a:endParaRPr lang="fr-FR" sz="2000" b="0" kern="1200" cap="none" spc="0" dirty="0">
                        <a:ln w="18415" cmpd="sng">
                          <a:solidFill>
                            <a:schemeClr val="tx1"/>
                          </a:solidFill>
                          <a:prstDash val="solid"/>
                        </a:ln>
                        <a:solidFill>
                          <a:schemeClr val="tx1"/>
                        </a:solidFill>
                        <a:effectLst/>
                        <a:latin typeface="Cambria" pitchFamily="18" charset="0"/>
                        <a:ea typeface="+mn-ea"/>
                        <a:cs typeface="+mn-cs"/>
                      </a:endParaRPr>
                    </a:p>
                  </a:txBody>
                  <a:tcPr anchor="ctr"/>
                </a:tc>
                <a:tc>
                  <a:txBody>
                    <a:bodyPr/>
                    <a:lstStyle/>
                    <a:p>
                      <a:pPr marL="0" algn="ctr" defTabSz="914400" rtl="0" eaLnBrk="1" latinLnBrk="0" hangingPunct="1"/>
                      <a:r>
                        <a:rPr lang="fr-FR" sz="2000" b="0" kern="1200" cap="none" spc="0" dirty="0" smtClean="0">
                          <a:ln w="18415" cmpd="sng">
                            <a:solidFill>
                              <a:srgbClr val="7030A0"/>
                            </a:solidFill>
                            <a:prstDash val="solid"/>
                          </a:ln>
                          <a:solidFill>
                            <a:srgbClr val="002060"/>
                          </a:solidFill>
                          <a:effectLst/>
                          <a:latin typeface="Cambria" pitchFamily="18" charset="0"/>
                          <a:ea typeface="+mn-ea"/>
                          <a:cs typeface="+mn-cs"/>
                        </a:rPr>
                        <a:t>Bleu violacé</a:t>
                      </a:r>
                      <a:endParaRPr lang="fr-FR" sz="2000" b="0" kern="1200" cap="none" spc="0" dirty="0">
                        <a:ln w="18415" cmpd="sng">
                          <a:solidFill>
                            <a:srgbClr val="7030A0"/>
                          </a:solidFill>
                          <a:prstDash val="solid"/>
                        </a:ln>
                        <a:solidFill>
                          <a:srgbClr val="002060"/>
                        </a:solidFill>
                        <a:effectLst/>
                        <a:latin typeface="Cambria" pitchFamily="18" charset="0"/>
                        <a:ea typeface="+mn-ea"/>
                        <a:cs typeface="+mn-cs"/>
                      </a:endParaRPr>
                    </a:p>
                  </a:txBody>
                  <a:tcPr anchor="ctr"/>
                </a:tc>
              </a:tr>
              <a:tr h="645891">
                <a:tc>
                  <a:txBody>
                    <a:bodyPr/>
                    <a:lstStyle/>
                    <a:p>
                      <a:pPr marL="0" algn="ctr" defTabSz="914400" rtl="0" eaLnBrk="1" latinLnBrk="0" hangingPunct="1"/>
                      <a:r>
                        <a:rPr lang="fr-FR" sz="2000" b="0" kern="1200" cap="none" spc="0" dirty="0" smtClean="0">
                          <a:ln w="18415" cmpd="sng">
                            <a:solidFill>
                              <a:schemeClr val="tx1"/>
                            </a:solidFill>
                            <a:prstDash val="solid"/>
                          </a:ln>
                          <a:solidFill>
                            <a:schemeClr val="tx1"/>
                          </a:solidFill>
                          <a:effectLst/>
                          <a:latin typeface="Cambria" pitchFamily="18" charset="0"/>
                          <a:ea typeface="+mn-ea"/>
                          <a:cs typeface="+mn-cs"/>
                        </a:rPr>
                        <a:t>Cytoplasme</a:t>
                      </a:r>
                      <a:endParaRPr lang="fr-FR" sz="2000" b="0" kern="1200" cap="none" spc="0" dirty="0">
                        <a:ln w="18415" cmpd="sng">
                          <a:solidFill>
                            <a:schemeClr val="tx1"/>
                          </a:solidFill>
                          <a:prstDash val="solid"/>
                        </a:ln>
                        <a:solidFill>
                          <a:schemeClr val="tx1"/>
                        </a:solidFill>
                        <a:effectLst/>
                        <a:latin typeface="Cambria" pitchFamily="18" charset="0"/>
                        <a:ea typeface="+mn-ea"/>
                        <a:cs typeface="+mn-cs"/>
                      </a:endParaRPr>
                    </a:p>
                  </a:txBody>
                  <a:tcPr anchor="ctr"/>
                </a:tc>
                <a:tc>
                  <a:txBody>
                    <a:bodyPr/>
                    <a:lstStyle/>
                    <a:p>
                      <a:pPr marL="0" algn="ctr" defTabSz="914400" rtl="0" eaLnBrk="1" latinLnBrk="0" hangingPunct="1"/>
                      <a:r>
                        <a:rPr lang="fr-FR" sz="2000" b="0" kern="1200" cap="none" spc="0" dirty="0" smtClean="0">
                          <a:ln w="18415" cmpd="sng">
                            <a:solidFill>
                              <a:srgbClr val="FF0066"/>
                            </a:solidFill>
                            <a:prstDash val="solid"/>
                          </a:ln>
                          <a:solidFill>
                            <a:srgbClr val="FF0066"/>
                          </a:solidFill>
                          <a:effectLst/>
                          <a:latin typeface="Cambria" pitchFamily="18" charset="0"/>
                          <a:ea typeface="+mn-ea"/>
                          <a:cs typeface="+mn-cs"/>
                        </a:rPr>
                        <a:t>Rouge-Rose</a:t>
                      </a:r>
                      <a:endParaRPr lang="fr-FR" sz="2000" b="0" kern="1200" cap="none" spc="0" dirty="0">
                        <a:ln w="18415" cmpd="sng">
                          <a:solidFill>
                            <a:srgbClr val="FF0066"/>
                          </a:solidFill>
                          <a:prstDash val="solid"/>
                        </a:ln>
                        <a:solidFill>
                          <a:srgbClr val="FF0066"/>
                        </a:solidFill>
                        <a:effectLst/>
                        <a:latin typeface="Cambria" pitchFamily="18" charset="0"/>
                        <a:ea typeface="+mn-ea"/>
                        <a:cs typeface="+mn-cs"/>
                      </a:endParaRPr>
                    </a:p>
                  </a:txBody>
                  <a:tcPr anchor="ctr"/>
                </a:tc>
              </a:tr>
            </a:tbl>
          </a:graphicData>
        </a:graphic>
      </p:graphicFrame>
      <p:sp>
        <p:nvSpPr>
          <p:cNvPr id="12" name="Oval 11"/>
          <p:cNvSpPr/>
          <p:nvPr/>
        </p:nvSpPr>
        <p:spPr>
          <a:xfrm>
            <a:off x="1071538" y="2928934"/>
            <a:ext cx="928694" cy="928694"/>
          </a:xfrm>
          <a:prstGeom prst="ellipse">
            <a:avLst/>
          </a:prstGeom>
          <a:blipFill rotWithShape="0">
            <a:blip r:embed="rId8"/>
            <a:stretch>
              <a:fillRect/>
            </a:stretch>
          </a:blipFill>
        </p:spPr>
        <p:style>
          <a:lnRef idx="0">
            <a:schemeClr val="dk2">
              <a:shade val="80000"/>
              <a:hueOff val="0"/>
              <a:satOff val="0"/>
              <a:lumOff val="0"/>
              <a:alphaOff val="0"/>
            </a:schemeClr>
          </a:lnRef>
          <a:fillRef idx="1">
            <a:scrgbClr r="0" g="0" b="0"/>
          </a:fillRef>
          <a:effectRef idx="3">
            <a:schemeClr val="dk2">
              <a:tint val="40000"/>
              <a:hueOff val="0"/>
              <a:satOff val="0"/>
              <a:lumOff val="0"/>
              <a:alphaOff val="0"/>
            </a:schemeClr>
          </a:effectRef>
          <a:fontRef idx="minor">
            <a:schemeClr val="lt1">
              <a:hueOff val="0"/>
              <a:satOff val="0"/>
              <a:lumOff val="0"/>
              <a:alphaOff val="0"/>
            </a:schemeClr>
          </a:fontRef>
        </p:style>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jpg"/>
          <p:cNvPicPr>
            <a:picLocks noChangeAspect="1"/>
          </p:cNvPicPr>
          <p:nvPr/>
        </p:nvPicPr>
        <p:blipFill>
          <a:blip r:embed="rId3"/>
          <a:stretch>
            <a:fillRect/>
          </a:stretch>
        </p:blipFill>
        <p:spPr>
          <a:xfrm>
            <a:off x="-32" y="428604"/>
            <a:ext cx="9120792" cy="6085305"/>
          </a:xfrm>
          <a:prstGeom prst="rect">
            <a:avLst/>
          </a:prstGeom>
          <a:ln w="19050">
            <a:noFill/>
          </a:ln>
        </p:spPr>
      </p:pic>
      <p:sp>
        <p:nvSpPr>
          <p:cNvPr id="15" name="Rounded Rectangle 14"/>
          <p:cNvSpPr/>
          <p:nvPr/>
        </p:nvSpPr>
        <p:spPr>
          <a:xfrm>
            <a:off x="2357422" y="642918"/>
            <a:ext cx="4258969" cy="571504"/>
          </a:xfrm>
          <a:prstGeom prst="roundRect">
            <a:avLst/>
          </a:prstGeom>
          <a:solidFill>
            <a:srgbClr val="CCFFFF"/>
          </a:solidFill>
          <a:ln>
            <a:solidFill>
              <a:schemeClr val="tx2">
                <a:lumMod val="75000"/>
              </a:schemeClr>
            </a:solidFill>
          </a:ln>
          <a:effectLst/>
          <a:scene3d>
            <a:camera prst="orthographicFront"/>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cap="all" dirty="0" smtClean="0">
                <a:ln w="9000" cmpd="sng">
                  <a:solidFill>
                    <a:srgbClr val="002060"/>
                  </a:solidFill>
                  <a:prstDash val="solid"/>
                </a:ln>
                <a:solidFill>
                  <a:srgbClr val="002060"/>
                </a:solidFill>
                <a:effectLst>
                  <a:reflection blurRad="12700" stA="28000" endPos="45000" dist="1000" dir="5400000" sy="-100000" algn="bl" rotWithShape="0"/>
                </a:effectLst>
                <a:latin typeface="Bell MT" pitchFamily="18" charset="0"/>
              </a:rPr>
              <a:t>plan</a:t>
            </a:r>
            <a:endParaRPr lang="fr-FR" sz="3600" b="1" cap="all" dirty="0" smtClean="0">
              <a:ln w="9000" cmpd="sng">
                <a:solidFill>
                  <a:srgbClr val="002060"/>
                </a:solidFill>
                <a:prstDash val="solid"/>
              </a:ln>
              <a:solidFill>
                <a:srgbClr val="002060"/>
              </a:solidFill>
              <a:effectLst>
                <a:reflection blurRad="12700" stA="28000" endPos="45000" dist="1000" dir="5400000" sy="-100000" algn="bl" rotWithShape="0"/>
              </a:effectLst>
              <a:latin typeface="Bell MT" pitchFamily="18" charset="0"/>
            </a:endParaRPr>
          </a:p>
        </p:txBody>
      </p:sp>
      <p:sp>
        <p:nvSpPr>
          <p:cNvPr id="23" name="Rectangle 22"/>
          <p:cNvSpPr/>
          <p:nvPr/>
        </p:nvSpPr>
        <p:spPr>
          <a:xfrm>
            <a:off x="6072198" y="0"/>
            <a:ext cx="150013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Discussion</a:t>
            </a:r>
          </a:p>
        </p:txBody>
      </p:sp>
      <p:sp>
        <p:nvSpPr>
          <p:cNvPr id="24" name="Rectangle 23"/>
          <p:cNvSpPr/>
          <p:nvPr/>
        </p:nvSpPr>
        <p:spPr>
          <a:xfrm>
            <a:off x="4643438" y="0"/>
            <a:ext cx="142876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  Résultats</a:t>
            </a:r>
            <a:endParaRPr lang="fr-FR" sz="2000" b="1" i="1" dirty="0">
              <a:solidFill>
                <a:schemeClr val="bg1">
                  <a:lumMod val="95000"/>
                </a:schemeClr>
              </a:solidFill>
              <a:latin typeface="Palatino Linotype" pitchFamily="18" charset="0"/>
              <a:cs typeface="Miriam" pitchFamily="2" charset="-79"/>
            </a:endParaRPr>
          </a:p>
        </p:txBody>
      </p:sp>
      <p:sp>
        <p:nvSpPr>
          <p:cNvPr id="25" name="Rectangle 24"/>
          <p:cNvSpPr/>
          <p:nvPr/>
        </p:nvSpPr>
        <p:spPr>
          <a:xfrm>
            <a:off x="7572428" y="0"/>
            <a:ext cx="1571572" cy="428604"/>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solidFill>
                <a:latin typeface="Palatino Linotype" pitchFamily="18" charset="0"/>
                <a:cs typeface="Miriam" pitchFamily="2" charset="-79"/>
              </a:rPr>
              <a:t>Conclusion</a:t>
            </a:r>
            <a:endParaRPr lang="fr-FR" sz="2000" b="1" i="1" dirty="0">
              <a:solidFill>
                <a:schemeClr val="bg1"/>
              </a:solidFill>
              <a:latin typeface="Palatino Linotype" pitchFamily="18" charset="0"/>
              <a:cs typeface="Miriam" pitchFamily="2" charset="-79"/>
            </a:endParaRPr>
          </a:p>
        </p:txBody>
      </p:sp>
      <p:sp>
        <p:nvSpPr>
          <p:cNvPr id="26" name="Rectangle 25"/>
          <p:cNvSpPr/>
          <p:nvPr/>
        </p:nvSpPr>
        <p:spPr>
          <a:xfrm>
            <a:off x="0" y="0"/>
            <a:ext cx="171448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Introduction</a:t>
            </a:r>
            <a:endParaRPr lang="fr-FR" sz="2000" b="1" i="1" dirty="0">
              <a:solidFill>
                <a:schemeClr val="bg1">
                  <a:lumMod val="95000"/>
                </a:schemeClr>
              </a:solidFill>
              <a:latin typeface="Palatino Linotype" pitchFamily="18" charset="0"/>
              <a:cs typeface="Miriam" pitchFamily="2" charset="-79"/>
            </a:endParaRPr>
          </a:p>
        </p:txBody>
      </p:sp>
      <p:sp>
        <p:nvSpPr>
          <p:cNvPr id="27" name="Rectangle 26"/>
          <p:cNvSpPr/>
          <p:nvPr/>
        </p:nvSpPr>
        <p:spPr>
          <a:xfrm>
            <a:off x="1714480" y="0"/>
            <a:ext cx="292889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Matériels et  méthodes</a:t>
            </a:r>
            <a:endParaRPr lang="fr-FR" sz="2000" b="1" i="1" dirty="0">
              <a:solidFill>
                <a:schemeClr val="bg1">
                  <a:lumMod val="95000"/>
                </a:schemeClr>
              </a:solidFill>
              <a:latin typeface="Palatino Linotype" pitchFamily="18" charset="0"/>
              <a:cs typeface="Miriam" pitchFamily="2" charset="-79"/>
            </a:endParaRPr>
          </a:p>
        </p:txBody>
      </p:sp>
      <p:sp>
        <p:nvSpPr>
          <p:cNvPr id="11" name="Rounded Rectangle 15"/>
          <p:cNvSpPr/>
          <p:nvPr/>
        </p:nvSpPr>
        <p:spPr>
          <a:xfrm>
            <a:off x="428596" y="1285860"/>
            <a:ext cx="8286808" cy="5286412"/>
          </a:xfrm>
          <a:prstGeom prst="roundRect">
            <a:avLst>
              <a:gd name="adj" fmla="val 6666"/>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smtClean="0">
              <a:ln w="18415" cmpd="sng">
                <a:solidFill>
                  <a:srgbClr val="002060"/>
                </a:solidFill>
                <a:prstDash val="solid"/>
              </a:ln>
              <a:solidFill>
                <a:srgbClr val="002060"/>
              </a:solidFill>
              <a:latin typeface="Bell M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1">
                <a:shade val="45000"/>
                <a:satMod val="135000"/>
              </a:schemeClr>
              <a:prstClr val="white"/>
            </a:duotone>
          </a:blip>
          <a:stretch>
            <a:fillRect/>
          </a:stretch>
        </p:blipFill>
        <p:spPr>
          <a:xfrm>
            <a:off x="11604" y="0"/>
            <a:ext cx="9120792" cy="6858000"/>
          </a:xfrm>
          <a:prstGeom prst="rect">
            <a:avLst/>
          </a:prstGeom>
        </p:spPr>
      </p:pic>
      <p:pic>
        <p:nvPicPr>
          <p:cNvPr id="27" name="Picture 1"/>
          <p:cNvPicPr>
            <a:picLocks noChangeAspect="1" noChangeArrowheads="1"/>
          </p:cNvPicPr>
          <p:nvPr/>
        </p:nvPicPr>
        <p:blipFill>
          <a:blip r:embed="rId4" cstate="print"/>
          <a:srcRect t="24414" r="67508" b="28711"/>
          <a:stretch>
            <a:fillRect/>
          </a:stretch>
        </p:blipFill>
        <p:spPr bwMode="auto">
          <a:xfrm>
            <a:off x="6724632" y="1928802"/>
            <a:ext cx="2205054" cy="2500330"/>
          </a:xfrm>
          <a:prstGeom prst="roundRect">
            <a:avLst>
              <a:gd name="adj" fmla="val 8594"/>
            </a:avLst>
          </a:prstGeom>
          <a:solidFill>
            <a:srgbClr val="FFFFFF">
              <a:shade val="85000"/>
            </a:srgbClr>
          </a:solidFill>
          <a:ln>
            <a:noFill/>
          </a:ln>
          <a:effectLst/>
        </p:spPr>
      </p:pic>
      <p:sp>
        <p:nvSpPr>
          <p:cNvPr id="13" name="Rectangle 12"/>
          <p:cNvSpPr/>
          <p:nvPr/>
        </p:nvSpPr>
        <p:spPr>
          <a:xfrm>
            <a:off x="6072230" y="-24"/>
            <a:ext cx="15001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Discussion</a:t>
            </a:r>
          </a:p>
        </p:txBody>
      </p:sp>
      <p:sp>
        <p:nvSpPr>
          <p:cNvPr id="14" name="Rectangle 13"/>
          <p:cNvSpPr/>
          <p:nvPr/>
        </p:nvSpPr>
        <p:spPr>
          <a:xfrm>
            <a:off x="4643470" y="-24"/>
            <a:ext cx="142876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Résultats</a:t>
            </a:r>
            <a:endParaRPr lang="fr-FR" sz="2100" b="1" i="1" dirty="0">
              <a:solidFill>
                <a:schemeClr val="bg1">
                  <a:lumMod val="95000"/>
                </a:schemeClr>
              </a:solidFill>
              <a:latin typeface="Palatino Linotype" pitchFamily="18" charset="0"/>
            </a:endParaRPr>
          </a:p>
        </p:txBody>
      </p:sp>
      <p:sp>
        <p:nvSpPr>
          <p:cNvPr id="15" name="Rectangle 14"/>
          <p:cNvSpPr/>
          <p:nvPr/>
        </p:nvSpPr>
        <p:spPr>
          <a:xfrm>
            <a:off x="7572460" y="-24"/>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sp>
        <p:nvSpPr>
          <p:cNvPr id="17" name="Rectangle 16"/>
          <p:cNvSpPr/>
          <p:nvPr/>
        </p:nvSpPr>
        <p:spPr>
          <a:xfrm>
            <a:off x="32" y="-24"/>
            <a:ext cx="171448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Introduction</a:t>
            </a:r>
            <a:endParaRPr lang="fr-FR" sz="2100" b="1" i="1" dirty="0">
              <a:solidFill>
                <a:schemeClr val="bg1">
                  <a:lumMod val="95000"/>
                </a:schemeClr>
              </a:solidFill>
              <a:latin typeface="Palatino Linotype" pitchFamily="18" charset="0"/>
            </a:endParaRPr>
          </a:p>
        </p:txBody>
      </p:sp>
      <p:sp>
        <p:nvSpPr>
          <p:cNvPr id="18" name="Rectangle 17"/>
          <p:cNvSpPr/>
          <p:nvPr/>
        </p:nvSpPr>
        <p:spPr>
          <a:xfrm>
            <a:off x="1714512" y="-24"/>
            <a:ext cx="2928894"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Matériels et  méthodes</a:t>
            </a:r>
          </a:p>
        </p:txBody>
      </p:sp>
      <p:sp>
        <p:nvSpPr>
          <p:cNvPr id="16" name="Rectangle 1"/>
          <p:cNvSpPr>
            <a:spLocks noChangeArrowheads="1"/>
          </p:cNvSpPr>
          <p:nvPr/>
        </p:nvSpPr>
        <p:spPr bwMode="auto">
          <a:xfrm>
            <a:off x="285720" y="2571744"/>
            <a:ext cx="2527278" cy="532911"/>
          </a:xfrm>
          <a:prstGeom prst="homePlate">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algn="ct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a) </a:t>
            </a: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Déshydratation : </a:t>
            </a:r>
          </a:p>
        </p:txBody>
      </p:sp>
      <p:pic>
        <p:nvPicPr>
          <p:cNvPr id="21" name="Picture 1"/>
          <p:cNvPicPr>
            <a:picLocks noChangeAspect="1" noChangeArrowheads="1"/>
          </p:cNvPicPr>
          <p:nvPr/>
        </p:nvPicPr>
        <p:blipFill>
          <a:blip r:embed="rId4" cstate="print"/>
          <a:srcRect l="31579" t="24414" r="17894" b="28711"/>
          <a:stretch>
            <a:fillRect/>
          </a:stretch>
        </p:blipFill>
        <p:spPr bwMode="auto">
          <a:xfrm>
            <a:off x="2928926" y="2000240"/>
            <a:ext cx="3429024" cy="2500330"/>
          </a:xfrm>
          <a:prstGeom prst="roundRect">
            <a:avLst>
              <a:gd name="adj" fmla="val 8594"/>
            </a:avLst>
          </a:prstGeom>
          <a:solidFill>
            <a:srgbClr val="FFFFFF">
              <a:shade val="85000"/>
            </a:srgbClr>
          </a:solidFill>
          <a:ln>
            <a:noFill/>
          </a:ln>
          <a:effectLst/>
        </p:spPr>
      </p:pic>
      <p:sp>
        <p:nvSpPr>
          <p:cNvPr id="22" name="Rounded Rectangle 21"/>
          <p:cNvSpPr/>
          <p:nvPr/>
        </p:nvSpPr>
        <p:spPr>
          <a:xfrm rot="21390157">
            <a:off x="6934595" y="2731080"/>
            <a:ext cx="714380" cy="26422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dirty="0" smtClean="0">
                <a:latin typeface="Cambria" pitchFamily="18" charset="0"/>
              </a:rPr>
              <a:t>Xylène</a:t>
            </a:r>
            <a:endParaRPr lang="fr-FR" sz="1150" dirty="0">
              <a:latin typeface="Cambria" pitchFamily="18" charset="0"/>
            </a:endParaRPr>
          </a:p>
        </p:txBody>
      </p:sp>
      <p:sp>
        <p:nvSpPr>
          <p:cNvPr id="23" name="Rounded Rectangle 22"/>
          <p:cNvSpPr/>
          <p:nvPr/>
        </p:nvSpPr>
        <p:spPr>
          <a:xfrm rot="21390157">
            <a:off x="8017986" y="2733630"/>
            <a:ext cx="631329" cy="26421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dirty="0" smtClean="0">
                <a:latin typeface="Cambria" pitchFamily="18" charset="0"/>
              </a:rPr>
              <a:t>Xylène</a:t>
            </a:r>
            <a:endParaRPr lang="fr-FR" sz="1150" dirty="0">
              <a:latin typeface="Cambria" pitchFamily="18" charset="0"/>
            </a:endParaRPr>
          </a:p>
        </p:txBody>
      </p:sp>
      <p:sp>
        <p:nvSpPr>
          <p:cNvPr id="24" name="Rounded Rectangle 23"/>
          <p:cNvSpPr/>
          <p:nvPr/>
        </p:nvSpPr>
        <p:spPr>
          <a:xfrm>
            <a:off x="5357818" y="2714620"/>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00" dirty="0" smtClean="0">
                <a:solidFill>
                  <a:schemeClr val="tx1"/>
                </a:solidFill>
                <a:latin typeface="Cambria" pitchFamily="18" charset="0"/>
              </a:rPr>
              <a:t>Alc100°</a:t>
            </a:r>
            <a:endParaRPr lang="fr-FR" sz="1100" dirty="0">
              <a:solidFill>
                <a:schemeClr val="tx1"/>
              </a:solidFill>
              <a:latin typeface="Cambria" pitchFamily="18" charset="0"/>
            </a:endParaRPr>
          </a:p>
        </p:txBody>
      </p:sp>
      <p:sp>
        <p:nvSpPr>
          <p:cNvPr id="25" name="Rounded Rectangle 24"/>
          <p:cNvSpPr/>
          <p:nvPr/>
        </p:nvSpPr>
        <p:spPr>
          <a:xfrm>
            <a:off x="4294300" y="2715070"/>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50" dirty="0" smtClean="0">
                <a:solidFill>
                  <a:schemeClr val="tx1"/>
                </a:solidFill>
                <a:latin typeface="Cambria" pitchFamily="18" charset="0"/>
              </a:rPr>
              <a:t>Alc 90°</a:t>
            </a:r>
            <a:endParaRPr lang="fr-FR" sz="1150" dirty="0">
              <a:solidFill>
                <a:schemeClr val="tx1"/>
              </a:solidFill>
              <a:latin typeface="Cambria" pitchFamily="18" charset="0"/>
            </a:endParaRPr>
          </a:p>
        </p:txBody>
      </p:sp>
      <p:sp>
        <p:nvSpPr>
          <p:cNvPr id="26" name="Rounded Rectangle 25"/>
          <p:cNvSpPr/>
          <p:nvPr/>
        </p:nvSpPr>
        <p:spPr>
          <a:xfrm>
            <a:off x="3143240" y="2714620"/>
            <a:ext cx="698277" cy="2853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1150" dirty="0" smtClean="0">
                <a:solidFill>
                  <a:schemeClr val="tx1"/>
                </a:solidFill>
                <a:latin typeface="Cambria" pitchFamily="18" charset="0"/>
              </a:rPr>
              <a:t>Alc 70°</a:t>
            </a:r>
            <a:endParaRPr lang="fr-FR" sz="1150" dirty="0">
              <a:solidFill>
                <a:schemeClr val="tx1"/>
              </a:solidFill>
              <a:latin typeface="Cambria" pitchFamily="18" charset="0"/>
            </a:endParaRPr>
          </a:p>
        </p:txBody>
      </p:sp>
      <p:sp>
        <p:nvSpPr>
          <p:cNvPr id="28" name="Rectangle 27"/>
          <p:cNvSpPr/>
          <p:nvPr/>
        </p:nvSpPr>
        <p:spPr>
          <a:xfrm rot="2632975">
            <a:off x="2455460" y="1570419"/>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29" name="Rectangle 28"/>
          <p:cNvSpPr/>
          <p:nvPr/>
        </p:nvSpPr>
        <p:spPr>
          <a:xfrm rot="2632975">
            <a:off x="2884088" y="1570419"/>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30" name="Rectangle 29"/>
          <p:cNvSpPr/>
          <p:nvPr/>
        </p:nvSpPr>
        <p:spPr>
          <a:xfrm rot="2632975">
            <a:off x="2669774" y="1570419"/>
            <a:ext cx="1089808" cy="309648"/>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rtlCol="0" anchor="ctr"/>
          <a:lstStyle/>
          <a:p>
            <a:pPr algn="ctr"/>
            <a:endParaRPr lang="fr-FR"/>
          </a:p>
        </p:txBody>
      </p:sp>
      <p:sp>
        <p:nvSpPr>
          <p:cNvPr id="31" name="Curved Down Arrow 30"/>
          <p:cNvSpPr/>
          <p:nvPr/>
        </p:nvSpPr>
        <p:spPr>
          <a:xfrm>
            <a:off x="4071934" y="1500174"/>
            <a:ext cx="857256" cy="357190"/>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32" name="Curved Down Arrow 31"/>
          <p:cNvSpPr/>
          <p:nvPr/>
        </p:nvSpPr>
        <p:spPr>
          <a:xfrm>
            <a:off x="5143504" y="1500174"/>
            <a:ext cx="857256" cy="357190"/>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33" name="Curved Down Arrow 32"/>
          <p:cNvSpPr/>
          <p:nvPr/>
        </p:nvSpPr>
        <p:spPr>
          <a:xfrm>
            <a:off x="7358050" y="1500174"/>
            <a:ext cx="857256" cy="357190"/>
          </a:xfrm>
          <a:prstGeom prst="curved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sp>
        <p:nvSpPr>
          <p:cNvPr id="35" name="Rectangle 1"/>
          <p:cNvSpPr>
            <a:spLocks noChangeArrowheads="1"/>
          </p:cNvSpPr>
          <p:nvPr/>
        </p:nvSpPr>
        <p:spPr bwMode="auto">
          <a:xfrm>
            <a:off x="214282" y="5429288"/>
            <a:ext cx="3143272" cy="785818"/>
          </a:xfrm>
          <a:prstGeom prst="homePlate">
            <a:avLst>
              <a:gd name="adj" fmla="val 36554"/>
            </a:avLst>
          </a:prstGeom>
          <a:ln>
            <a:solidFill>
              <a:schemeClr val="accent1"/>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horz" wrap="square" lIns="0" tIns="0" rIns="0" bIns="0" numCol="1" anchor="ctr" anchorCtr="0" compatLnSpc="1">
            <a:prstTxWarp prst="textNoShape">
              <a:avLst/>
            </a:prstTxWarp>
          </a:bodyPr>
          <a:lstStyle/>
          <a:p>
            <a:pPr algn="ctr" fontAlgn="base">
              <a:spcBef>
                <a:spcPct val="0"/>
              </a:spcBef>
              <a:spcAft>
                <a:spcPts val="1000"/>
              </a:spcAft>
            </a:pP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b) </a:t>
            </a:r>
            <a:r>
              <a:rPr lang="fr-FR" sz="2000" dirty="0" smtClean="0">
                <a:ln w="18415" cmpd="sng">
                  <a:solidFill>
                    <a:sysClr val="windowText" lastClr="000000"/>
                  </a:solidFill>
                  <a:prstDash val="solid"/>
                </a:ln>
                <a:solidFill>
                  <a:sysClr val="windowText" lastClr="000000"/>
                </a:solidFill>
                <a:latin typeface="Cambria" pitchFamily="18" charset="0"/>
                <a:ea typeface="Arial" pitchFamily="34" charset="0"/>
                <a:cs typeface="Arial" pitchFamily="34" charset="0"/>
              </a:rPr>
              <a:t>Montage et Observation microscopique  </a:t>
            </a:r>
          </a:p>
        </p:txBody>
      </p:sp>
      <p:pic>
        <p:nvPicPr>
          <p:cNvPr id="36" name="Image 2" descr="microscope.png"/>
          <p:cNvPicPr/>
          <p:nvPr/>
        </p:nvPicPr>
        <p:blipFill>
          <a:blip r:embed="rId5" cstate="print"/>
          <a:stretch>
            <a:fillRect/>
          </a:stretch>
        </p:blipFill>
        <p:spPr>
          <a:xfrm>
            <a:off x="6786578" y="4572008"/>
            <a:ext cx="1928826" cy="2143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Chevron 37"/>
          <p:cNvSpPr/>
          <p:nvPr/>
        </p:nvSpPr>
        <p:spPr>
          <a:xfrm>
            <a:off x="5786446" y="5643602"/>
            <a:ext cx="500066" cy="428628"/>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solidFill>
                <a:schemeClr val="tx1"/>
              </a:solidFill>
            </a:endParaRPr>
          </a:p>
        </p:txBody>
      </p:sp>
      <p:pic>
        <p:nvPicPr>
          <p:cNvPr id="34" name="Picture 33" descr="IMG_20150420_135529.jpg"/>
          <p:cNvPicPr>
            <a:picLocks noChangeAspect="1"/>
          </p:cNvPicPr>
          <p:nvPr/>
        </p:nvPicPr>
        <p:blipFill>
          <a:blip r:embed="rId6" cstate="print"/>
          <a:srcRect l="3906" t="25000" r="61719" b="16666"/>
          <a:stretch>
            <a:fillRect/>
          </a:stretch>
        </p:blipFill>
        <p:spPr>
          <a:xfrm>
            <a:off x="3786182" y="4643446"/>
            <a:ext cx="1643074" cy="2091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Rectangle 36"/>
          <p:cNvSpPr/>
          <p:nvPr/>
        </p:nvSpPr>
        <p:spPr>
          <a:xfrm>
            <a:off x="2857488" y="571480"/>
            <a:ext cx="5143536" cy="571504"/>
          </a:xfrm>
          <a:prstGeom prst="rect">
            <a:avLst/>
          </a:prstGeom>
          <a:solidFill>
            <a:schemeClr val="bg1"/>
          </a:solidFill>
          <a:ln>
            <a:solidFill>
              <a:schemeClr val="accent6">
                <a:lumMod val="20000"/>
                <a:lumOff val="80000"/>
              </a:schemeClr>
            </a:solidFill>
          </a:ln>
          <a:effectLst/>
          <a:scene3d>
            <a:camera prst="orthographicFront">
              <a:rot lat="0" lon="0" rev="0"/>
            </a:camera>
            <a:lightRig rig="chilly" dir="t">
              <a:rot lat="0" lon="0" rev="18480000"/>
            </a:lightRig>
          </a:scene3d>
          <a:sp3d prstMaterial="clear">
            <a:bevelT h="63500"/>
          </a:sp3d>
        </p:spPr>
        <p:style>
          <a:lnRef idx="0">
            <a:schemeClr val="accent1"/>
          </a:lnRef>
          <a:fillRef idx="3">
            <a:schemeClr val="accent1"/>
          </a:fillRef>
          <a:effectRef idx="3">
            <a:schemeClr val="accent1"/>
          </a:effectRef>
          <a:fontRef idx="minor">
            <a:schemeClr val="lt1"/>
          </a:fontRef>
        </p:style>
        <p:txBody>
          <a:bodyPr rtlCol="0" anchor="ctr"/>
          <a:lstStyle/>
          <a:p>
            <a:pPr marL="0" marR="0" lvl="1" indent="0" algn="ctr" fontAlgn="base">
              <a:lnSpc>
                <a:spcPct val="100000"/>
              </a:lnSpc>
              <a:spcBef>
                <a:spcPct val="0"/>
              </a:spcBef>
              <a:buClrTx/>
              <a:buSzTx/>
              <a:tabLst>
                <a:tab pos="1509713" algn="l"/>
              </a:tabLst>
            </a:pP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Montage et observation</a:t>
            </a:r>
            <a:endPar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39" name="10-Point Star 38"/>
          <p:cNvSpPr/>
          <p:nvPr/>
        </p:nvSpPr>
        <p:spPr>
          <a:xfrm>
            <a:off x="1500166" y="500042"/>
            <a:ext cx="714380" cy="714380"/>
          </a:xfrm>
          <a:prstGeom prst="star10">
            <a:avLst>
              <a:gd name="adj" fmla="val 50000"/>
              <a:gd name="hf" fmla="val 10514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a:t>
            </a:r>
            <a:endParaRPr lang="fr-FR" sz="32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10" presetClass="exit" presetSubtype="0" fill="hold" grpId="1" nodeType="withEffect">
                                  <p:stCondLst>
                                    <p:cond delay="0"/>
                                  </p:stCondLst>
                                  <p:childTnLst>
                                    <p:animEffect transition="out" filter="fade">
                                      <p:cBhvr>
                                        <p:cTn id="58" dur="2000"/>
                                        <p:tgtEl>
                                          <p:spTgt spid="31"/>
                                        </p:tgtEl>
                                      </p:cBhvr>
                                    </p:animEffect>
                                    <p:set>
                                      <p:cBhvr>
                                        <p:cTn id="59" dur="1" fill="hold">
                                          <p:stCondLst>
                                            <p:cond delay="19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000"/>
                                        <p:tgtEl>
                                          <p:spTgt spid="32"/>
                                        </p:tgtEl>
                                      </p:cBhvr>
                                    </p:animEffect>
                                    <p:set>
                                      <p:cBhvr>
                                        <p:cTn id="62" dur="1" fill="hold">
                                          <p:stCondLst>
                                            <p:cond delay="1999"/>
                                          </p:stCondLst>
                                        </p:cTn>
                                        <p:tgtEl>
                                          <p:spTgt spid="32"/>
                                        </p:tgtEl>
                                        <p:attrNameLst>
                                          <p:attrName>style.visibility</p:attrName>
                                        </p:attrNameLst>
                                      </p:cBhvr>
                                      <p:to>
                                        <p:strVal val="hidden"/>
                                      </p:to>
                                    </p:set>
                                  </p:childTnLst>
                                </p:cTn>
                              </p:par>
                            </p:childTnLst>
                          </p:cTn>
                        </p:par>
                        <p:par>
                          <p:cTn id="63" fill="hold">
                            <p:stCondLst>
                              <p:cond delay="4000"/>
                            </p:stCondLst>
                            <p:childTnLst>
                              <p:par>
                                <p:cTn id="64" presetID="0" presetClass="path" presetSubtype="0" fill="hold" grpId="1" nodeType="afterEffect">
                                  <p:stCondLst>
                                    <p:cond delay="0"/>
                                  </p:stCondLst>
                                  <p:childTnLst>
                                    <p:animMotion origin="layout" path="M 0 0 C 0.04132 -0.03516 0.08264 -0.07008 0.10469 -0.06152 C 0.12674 -0.05296 0.11684 0.04694 0.13229 0.05134 C 0.14774 0.05573 0.17778 -0.02938 0.19705 -0.03493 C 0.21632 -0.04048 0.23924 0.00971 0.24774 0.0185 " pathEditMode="relative" ptsTypes="aaaaA">
                                      <p:cBhvr>
                                        <p:cTn id="65" dur="2000" fill="hold"/>
                                        <p:tgtEl>
                                          <p:spTgt spid="30"/>
                                        </p:tgtEl>
                                        <p:attrNameLst>
                                          <p:attrName>ppt_x</p:attrName>
                                          <p:attrName>ppt_y</p:attrName>
                                        </p:attrNameLst>
                                      </p:cBhvr>
                                    </p:animMotion>
                                  </p:childTnLst>
                                </p:cTn>
                              </p:par>
                              <p:par>
                                <p:cTn id="66" presetID="0" presetClass="path" presetSubtype="0" fill="hold" grpId="1" nodeType="withEffect">
                                  <p:stCondLst>
                                    <p:cond delay="0"/>
                                  </p:stCondLst>
                                  <p:childTnLst>
                                    <p:animMotion origin="layout" path="M 0 0 C 0.04132 -0.03516 0.08264 -0.07008 0.10469 -0.06152 C 0.12674 -0.05296 0.11684 0.04694 0.13229 0.05134 C 0.14774 0.05573 0.17778 -0.02938 0.19705 -0.03493 C 0.21632 -0.04048 0.23924 0.00971 0.24774 0.0185 " pathEditMode="relative" ptsTypes="aaaaA">
                                      <p:cBhvr>
                                        <p:cTn id="67" dur="2000" fill="hold"/>
                                        <p:tgtEl>
                                          <p:spTgt spid="28"/>
                                        </p:tgtEl>
                                        <p:attrNameLst>
                                          <p:attrName>ppt_x</p:attrName>
                                          <p:attrName>ppt_y</p:attrName>
                                        </p:attrNameLst>
                                      </p:cBhvr>
                                    </p:animMotion>
                                  </p:childTnLst>
                                </p:cTn>
                              </p:par>
                              <p:par>
                                <p:cTn id="68" presetID="0" presetClass="path" presetSubtype="0" fill="hold" grpId="1" nodeType="withEffect">
                                  <p:stCondLst>
                                    <p:cond delay="0"/>
                                  </p:stCondLst>
                                  <p:childTnLst>
                                    <p:animMotion origin="layout" path="M 0 0 C 0.04132 -0.03516 0.08264 -0.07008 0.10469 -0.06152 C 0.12674 -0.05296 0.11684 0.04694 0.13229 0.05134 C 0.14774 0.05573 0.17778 -0.02938 0.19705 -0.03493 C 0.21632 -0.04048 0.23924 0.00971 0.24774 0.0185 " pathEditMode="relative" ptsTypes="aaaaA">
                                      <p:cBhvr>
                                        <p:cTn id="69" dur="2000" fill="hold"/>
                                        <p:tgtEl>
                                          <p:spTgt spid="29"/>
                                        </p:tgtEl>
                                        <p:attrNameLst>
                                          <p:attrName>ppt_x</p:attrName>
                                          <p:attrName>ppt_y</p:attrName>
                                        </p:attrNameLst>
                                      </p:cBhvr>
                                    </p:animMotion>
                                  </p:childTnLst>
                                </p:cTn>
                              </p:par>
                            </p:childTnLst>
                          </p:cTn>
                        </p:par>
                        <p:par>
                          <p:cTn id="70" fill="hold">
                            <p:stCondLst>
                              <p:cond delay="6000"/>
                            </p:stCondLst>
                            <p:childTnLst>
                              <p:par>
                                <p:cTn id="71" presetID="42" presetClass="entr" presetSubtype="0"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1000"/>
                                        <p:tgtEl>
                                          <p:spTgt spid="33"/>
                                        </p:tgtEl>
                                      </p:cBhvr>
                                    </p:animEffect>
                                    <p:anim calcmode="lin" valueType="num">
                                      <p:cBhvr>
                                        <p:cTn id="89" dur="1000" fill="hold"/>
                                        <p:tgtEl>
                                          <p:spTgt spid="33"/>
                                        </p:tgtEl>
                                        <p:attrNameLst>
                                          <p:attrName>ppt_x</p:attrName>
                                        </p:attrNameLst>
                                      </p:cBhvr>
                                      <p:tavLst>
                                        <p:tav tm="0">
                                          <p:val>
                                            <p:strVal val="#ppt_x"/>
                                          </p:val>
                                        </p:tav>
                                        <p:tav tm="100000">
                                          <p:val>
                                            <p:strVal val="#ppt_x"/>
                                          </p:val>
                                        </p:tav>
                                      </p:tavLst>
                                    </p:anim>
                                    <p:anim calcmode="lin" valueType="num">
                                      <p:cBhvr>
                                        <p:cTn id="90" dur="1000" fill="hold"/>
                                        <p:tgtEl>
                                          <p:spTgt spid="33"/>
                                        </p:tgtEl>
                                        <p:attrNameLst>
                                          <p:attrName>ppt_y</p:attrName>
                                        </p:attrNameLst>
                                      </p:cBhvr>
                                      <p:tavLst>
                                        <p:tav tm="0">
                                          <p:val>
                                            <p:strVal val="#ppt_y+.1"/>
                                          </p:val>
                                        </p:tav>
                                        <p:tav tm="100000">
                                          <p:val>
                                            <p:strVal val="#ppt_y"/>
                                          </p:val>
                                        </p:tav>
                                      </p:tavLst>
                                    </p:anim>
                                  </p:childTnLst>
                                </p:cTn>
                              </p:par>
                            </p:childTnLst>
                          </p:cTn>
                        </p:par>
                        <p:par>
                          <p:cTn id="91" fill="hold">
                            <p:stCondLst>
                              <p:cond delay="7000"/>
                            </p:stCondLst>
                            <p:childTnLst>
                              <p:par>
                                <p:cTn id="92" presetID="10" presetClass="exit" presetSubtype="0" fill="hold" grpId="1" nodeType="afterEffect">
                                  <p:stCondLst>
                                    <p:cond delay="0"/>
                                  </p:stCondLst>
                                  <p:childTnLst>
                                    <p:animEffect transition="out" filter="fade">
                                      <p:cBhvr>
                                        <p:cTn id="93" dur="2000"/>
                                        <p:tgtEl>
                                          <p:spTgt spid="33"/>
                                        </p:tgtEl>
                                      </p:cBhvr>
                                    </p:animEffect>
                                    <p:set>
                                      <p:cBhvr>
                                        <p:cTn id="94" dur="1" fill="hold">
                                          <p:stCondLst>
                                            <p:cond delay="1999"/>
                                          </p:stCondLst>
                                        </p:cTn>
                                        <p:tgtEl>
                                          <p:spTgt spid="33"/>
                                        </p:tgtEl>
                                        <p:attrNameLst>
                                          <p:attrName>style.visibility</p:attrName>
                                        </p:attrNameLst>
                                      </p:cBhvr>
                                      <p:to>
                                        <p:strVal val="hidden"/>
                                      </p:to>
                                    </p:set>
                                  </p:childTnLst>
                                </p:cTn>
                              </p:par>
                            </p:childTnLst>
                          </p:cTn>
                        </p:par>
                        <p:par>
                          <p:cTn id="95" fill="hold">
                            <p:stCondLst>
                              <p:cond delay="9000"/>
                            </p:stCondLst>
                            <p:childTnLst>
                              <p:par>
                                <p:cTn id="96" presetID="0" presetClass="path" presetSubtype="0" fill="hold" grpId="2" nodeType="afterEffect">
                                  <p:stCondLst>
                                    <p:cond delay="0"/>
                                  </p:stCondLst>
                                  <p:childTnLst>
                                    <p:animMotion origin="layout" path="M 0.29809 0.00694 C 0.32222 -0.03007 0.34635 -0.06684 0.36892 -0.05874 C 0.39149 -0.05065 0.41319 0.05041 0.4335 0.05596 C 0.45382 0.06151 0.4684 -0.03516 0.49045 -0.0259 C 0.5125 -0.01665 0.5533 0.08857 0.5658 0.11147 " pathEditMode="relative" rAng="0" ptsTypes="aaaaA">
                                      <p:cBhvr>
                                        <p:cTn id="97" dur="2000" fill="hold"/>
                                        <p:tgtEl>
                                          <p:spTgt spid="29"/>
                                        </p:tgtEl>
                                        <p:attrNameLst>
                                          <p:attrName>ppt_x</p:attrName>
                                          <p:attrName>ppt_y</p:attrName>
                                        </p:attrNameLst>
                                      </p:cBhvr>
                                      <p:rCtr x="134" y="15"/>
                                    </p:animMotion>
                                  </p:childTnLst>
                                </p:cTn>
                              </p:par>
                              <p:par>
                                <p:cTn id="98" presetID="0" presetClass="path" presetSubtype="0" fill="hold" grpId="2" nodeType="withEffect">
                                  <p:stCondLst>
                                    <p:cond delay="0"/>
                                  </p:stCondLst>
                                  <p:childTnLst>
                                    <p:animMotion origin="layout" path="M 0.29809 0.00694 C 0.32222 -0.03007 0.34635 -0.06684 0.36892 -0.05874 C 0.39149 -0.05065 0.41319 0.05041 0.43351 0.05596 C 0.45382 0.06151 0.4684 -0.03516 0.49045 -0.0259 C 0.5125 -0.01665 0.5533 0.08857 0.5658 0.11147 " pathEditMode="relative" rAng="0" ptsTypes="aaaaA">
                                      <p:cBhvr>
                                        <p:cTn id="99" dur="2000" fill="hold"/>
                                        <p:tgtEl>
                                          <p:spTgt spid="30"/>
                                        </p:tgtEl>
                                        <p:attrNameLst>
                                          <p:attrName>ppt_x</p:attrName>
                                          <p:attrName>ppt_y</p:attrName>
                                        </p:attrNameLst>
                                      </p:cBhvr>
                                      <p:rCtr x="134" y="15"/>
                                    </p:animMotion>
                                  </p:childTnLst>
                                </p:cTn>
                              </p:par>
                              <p:par>
                                <p:cTn id="100" presetID="0" presetClass="path" presetSubtype="0" fill="hold" grpId="2" nodeType="withEffect">
                                  <p:stCondLst>
                                    <p:cond delay="0"/>
                                  </p:stCondLst>
                                  <p:childTnLst>
                                    <p:animMotion origin="layout" path="M 0.29809 0.00694 C 0.32222 -0.03007 0.34636 -0.06684 0.36893 -0.05874 C 0.3915 -0.05065 0.4132 0.05041 0.43351 0.05596 C 0.45382 0.06151 0.46841 -0.03516 0.49045 -0.0259 C 0.5125 -0.01665 0.5533 0.08857 0.5658 0.11147 " pathEditMode="relative" rAng="0" ptsTypes="aaaaA">
                                      <p:cBhvr>
                                        <p:cTn id="101" dur="2000" fill="hold"/>
                                        <p:tgtEl>
                                          <p:spTgt spid="28"/>
                                        </p:tgtEl>
                                        <p:attrNameLst>
                                          <p:attrName>ppt_x</p:attrName>
                                          <p:attrName>ppt_y</p:attrName>
                                        </p:attrNameLst>
                                      </p:cBhvr>
                                      <p:rCtr x="134" y="15"/>
                                    </p:animMotion>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1000"/>
                                        <p:tgtEl>
                                          <p:spTgt spid="35"/>
                                        </p:tgtEl>
                                      </p:cBhvr>
                                    </p:animEffect>
                                    <p:anim calcmode="lin" valueType="num">
                                      <p:cBhvr>
                                        <p:cTn id="107" dur="1000" fill="hold"/>
                                        <p:tgtEl>
                                          <p:spTgt spid="35"/>
                                        </p:tgtEl>
                                        <p:attrNameLst>
                                          <p:attrName>ppt_x</p:attrName>
                                        </p:attrNameLst>
                                      </p:cBhvr>
                                      <p:tavLst>
                                        <p:tav tm="0">
                                          <p:val>
                                            <p:strVal val="#ppt_x"/>
                                          </p:val>
                                        </p:tav>
                                        <p:tav tm="100000">
                                          <p:val>
                                            <p:strVal val="#ppt_x"/>
                                          </p:val>
                                        </p:tav>
                                      </p:tavLst>
                                    </p:anim>
                                    <p:anim calcmode="lin" valueType="num">
                                      <p:cBhvr>
                                        <p:cTn id="108" dur="1000" fill="hold"/>
                                        <p:tgtEl>
                                          <p:spTgt spid="35"/>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1000"/>
                                        <p:tgtEl>
                                          <p:spTgt spid="34"/>
                                        </p:tgtEl>
                                      </p:cBhvr>
                                    </p:animEffect>
                                    <p:anim calcmode="lin" valueType="num">
                                      <p:cBhvr>
                                        <p:cTn id="112" dur="1000" fill="hold"/>
                                        <p:tgtEl>
                                          <p:spTgt spid="34"/>
                                        </p:tgtEl>
                                        <p:attrNameLst>
                                          <p:attrName>ppt_x</p:attrName>
                                        </p:attrNameLst>
                                      </p:cBhvr>
                                      <p:tavLst>
                                        <p:tav tm="0">
                                          <p:val>
                                            <p:strVal val="#ppt_x"/>
                                          </p:val>
                                        </p:tav>
                                        <p:tav tm="100000">
                                          <p:val>
                                            <p:strVal val="#ppt_x"/>
                                          </p:val>
                                        </p:tav>
                                      </p:tavLst>
                                    </p:anim>
                                    <p:anim calcmode="lin" valueType="num">
                                      <p:cBhvr>
                                        <p:cTn id="113" dur="1000" fill="hold"/>
                                        <p:tgtEl>
                                          <p:spTgt spid="34"/>
                                        </p:tgtEl>
                                        <p:attrNameLst>
                                          <p:attrName>ppt_y</p:attrName>
                                        </p:attrNameLst>
                                      </p:cBhvr>
                                      <p:tavLst>
                                        <p:tav tm="0">
                                          <p:val>
                                            <p:strVal val="#ppt_y+.1"/>
                                          </p:val>
                                        </p:tav>
                                        <p:tav tm="100000">
                                          <p:val>
                                            <p:strVal val="#ppt_y"/>
                                          </p:val>
                                        </p:tav>
                                      </p:tavLst>
                                    </p:anim>
                                  </p:childTnLst>
                                </p:cTn>
                              </p:par>
                            </p:childTnLst>
                          </p:cTn>
                        </p:par>
                        <p:par>
                          <p:cTn id="114" fill="hold">
                            <p:stCondLst>
                              <p:cond delay="1000"/>
                            </p:stCondLst>
                            <p:childTnLst>
                              <p:par>
                                <p:cTn id="115" presetID="42" presetClass="entr" presetSubtype="0" fill="hold" grpId="0" nodeType="after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1000"/>
                                        <p:tgtEl>
                                          <p:spTgt spid="38"/>
                                        </p:tgtEl>
                                      </p:cBhvr>
                                    </p:animEffect>
                                    <p:anim calcmode="lin" valueType="num">
                                      <p:cBhvr>
                                        <p:cTn id="118" dur="1000" fill="hold"/>
                                        <p:tgtEl>
                                          <p:spTgt spid="38"/>
                                        </p:tgtEl>
                                        <p:attrNameLst>
                                          <p:attrName>ppt_x</p:attrName>
                                        </p:attrNameLst>
                                      </p:cBhvr>
                                      <p:tavLst>
                                        <p:tav tm="0">
                                          <p:val>
                                            <p:strVal val="#ppt_x"/>
                                          </p:val>
                                        </p:tav>
                                        <p:tav tm="100000">
                                          <p:val>
                                            <p:strVal val="#ppt_x"/>
                                          </p:val>
                                        </p:tav>
                                      </p:tavLst>
                                    </p:anim>
                                    <p:anim calcmode="lin" valueType="num">
                                      <p:cBhvr>
                                        <p:cTn id="119" dur="1000" fill="hold"/>
                                        <p:tgtEl>
                                          <p:spTgt spid="38"/>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fade">
                                      <p:cBhvr>
                                        <p:cTn id="122" dur="1000"/>
                                        <p:tgtEl>
                                          <p:spTgt spid="36"/>
                                        </p:tgtEl>
                                      </p:cBhvr>
                                    </p:animEffect>
                                    <p:anim calcmode="lin" valueType="num">
                                      <p:cBhvr>
                                        <p:cTn id="123" dur="1000" fill="hold"/>
                                        <p:tgtEl>
                                          <p:spTgt spid="36"/>
                                        </p:tgtEl>
                                        <p:attrNameLst>
                                          <p:attrName>ppt_x</p:attrName>
                                        </p:attrNameLst>
                                      </p:cBhvr>
                                      <p:tavLst>
                                        <p:tav tm="0">
                                          <p:val>
                                            <p:strVal val="#ppt_x"/>
                                          </p:val>
                                        </p:tav>
                                        <p:tav tm="100000">
                                          <p:val>
                                            <p:strVal val="#ppt_x"/>
                                          </p:val>
                                        </p:tav>
                                      </p:tavLst>
                                    </p:anim>
                                    <p:anim calcmode="lin" valueType="num">
                                      <p:cBhvr>
                                        <p:cTn id="124" dur="1000" fill="hold"/>
                                        <p:tgtEl>
                                          <p:spTgt spid="3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1000"/>
                                        <p:tgtEl>
                                          <p:spTgt spid="39"/>
                                        </p:tgtEl>
                                      </p:cBhvr>
                                    </p:animEffect>
                                    <p:anim calcmode="lin" valueType="num">
                                      <p:cBhvr>
                                        <p:cTn id="128" dur="1000" fill="hold"/>
                                        <p:tgtEl>
                                          <p:spTgt spid="39"/>
                                        </p:tgtEl>
                                        <p:attrNameLst>
                                          <p:attrName>ppt_x</p:attrName>
                                        </p:attrNameLst>
                                      </p:cBhvr>
                                      <p:tavLst>
                                        <p:tav tm="0">
                                          <p:val>
                                            <p:strVal val="#ppt_x"/>
                                          </p:val>
                                        </p:tav>
                                        <p:tav tm="100000">
                                          <p:val>
                                            <p:strVal val="#ppt_x"/>
                                          </p:val>
                                        </p:tav>
                                      </p:tavLst>
                                    </p:anim>
                                    <p:anim calcmode="lin" valueType="num">
                                      <p:cBhvr>
                                        <p:cTn id="12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5" grpId="0" animBg="1"/>
      <p:bldP spid="26" grpId="0"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2" grpId="0" animBg="1"/>
      <p:bldP spid="32" grpId="1" animBg="1"/>
      <p:bldP spid="33" grpId="0" animBg="1"/>
      <p:bldP spid="33" grpId="1" animBg="1"/>
      <p:bldP spid="35" grpId="0" animBg="1"/>
      <p:bldP spid="38" grpId="0" animBg="1"/>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Picture1.jpg"/>
          <p:cNvPicPr>
            <a:picLocks noChangeAspect="1"/>
          </p:cNvPicPr>
          <p:nvPr/>
        </p:nvPicPr>
        <p:blipFill>
          <a:blip r:embed="rId3">
            <a:duotone>
              <a:schemeClr val="accent5">
                <a:shade val="45000"/>
                <a:satMod val="135000"/>
              </a:schemeClr>
              <a:prstClr val="white"/>
            </a:duotone>
          </a:blip>
          <a:stretch>
            <a:fillRect/>
          </a:stretch>
        </p:blipFill>
        <p:spPr>
          <a:xfrm>
            <a:off x="23208" y="0"/>
            <a:ext cx="9120792" cy="6858000"/>
          </a:xfrm>
          <a:prstGeom prst="rect">
            <a:avLst/>
          </a:prstGeom>
        </p:spPr>
      </p:pic>
      <p:pic>
        <p:nvPicPr>
          <p:cNvPr id="10" name="Picture 3"/>
          <p:cNvPicPr>
            <a:picLocks noChangeAspect="1" noChangeArrowheads="1"/>
          </p:cNvPicPr>
          <p:nvPr/>
        </p:nvPicPr>
        <p:blipFill>
          <a:blip r:embed="rId4">
            <a:lum bright="20000" contrast="20000"/>
          </a:blip>
          <a:srcRect t="7450" r="2416" b="23013"/>
          <a:stretch>
            <a:fillRect/>
          </a:stretch>
        </p:blipFill>
        <p:spPr bwMode="auto">
          <a:xfrm>
            <a:off x="2786050" y="4286256"/>
            <a:ext cx="1344565" cy="1214446"/>
          </a:xfrm>
          <a:prstGeom prst="rect">
            <a:avLst/>
          </a:prstGeom>
          <a:ln w="19050">
            <a:solidFill>
              <a:srgbClr val="660033"/>
            </a:solidFill>
          </a:ln>
          <a:effectLst>
            <a:outerShdw blurRad="292100" dist="139700" dir="2700000" algn="tl" rotWithShape="0">
              <a:srgbClr val="333333">
                <a:alpha val="65000"/>
              </a:srgbClr>
            </a:outerShdw>
          </a:effectLst>
          <a:scene3d>
            <a:camera prst="isometricOffAxis1Top"/>
            <a:lightRig rig="threePt" dir="t"/>
          </a:scene3d>
        </p:spPr>
      </p:pic>
      <p:pic>
        <p:nvPicPr>
          <p:cNvPr id="32" name="Picture 2" descr="C:\Users\wisss\Downloads\11269463_10206058430513496_1635213380_n.jpg"/>
          <p:cNvPicPr>
            <a:picLocks noChangeAspect="1" noChangeArrowheads="1"/>
          </p:cNvPicPr>
          <p:nvPr/>
        </p:nvPicPr>
        <p:blipFill>
          <a:blip r:embed="rId5">
            <a:clrChange>
              <a:clrFrom>
                <a:srgbClr val="000000"/>
              </a:clrFrom>
              <a:clrTo>
                <a:srgbClr val="000000">
                  <a:alpha val="0"/>
                </a:srgbClr>
              </a:clrTo>
            </a:clrChange>
          </a:blip>
          <a:srcRect b="50230"/>
          <a:stretch>
            <a:fillRect/>
          </a:stretch>
        </p:blipFill>
        <p:spPr bwMode="auto">
          <a:xfrm>
            <a:off x="3539" y="2143116"/>
            <a:ext cx="3211139" cy="2062178"/>
          </a:xfrm>
          <a:prstGeom prst="rect">
            <a:avLst/>
          </a:prstGeom>
          <a:ln>
            <a:noFill/>
          </a:ln>
          <a:effectLst>
            <a:softEdge rad="112500"/>
          </a:effectLst>
          <a:scene3d>
            <a:camera prst="obliqueTopLeft"/>
            <a:lightRig rig="threePt" dir="t"/>
          </a:scene3d>
        </p:spPr>
      </p:pic>
      <p:sp>
        <p:nvSpPr>
          <p:cNvPr id="12" name="Rectangle 11"/>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6" name="Rectangle 15"/>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9" name="Rectangle 18"/>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20" name="Rectangle 19"/>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13" name="Picture 3"/>
          <p:cNvPicPr>
            <a:picLocks noChangeAspect="1" noChangeArrowheads="1"/>
          </p:cNvPicPr>
          <p:nvPr/>
        </p:nvPicPr>
        <p:blipFill>
          <a:blip r:embed="rId4">
            <a:duotone>
              <a:schemeClr val="accent2">
                <a:shade val="45000"/>
                <a:satMod val="135000"/>
              </a:schemeClr>
              <a:prstClr val="white"/>
            </a:duotone>
          </a:blip>
          <a:srcRect t="7450" r="2416" b="23013"/>
          <a:stretch>
            <a:fillRect/>
          </a:stretch>
        </p:blipFill>
        <p:spPr bwMode="auto">
          <a:xfrm rot="10800000">
            <a:off x="2727369" y="4143380"/>
            <a:ext cx="1344565" cy="1214446"/>
          </a:xfrm>
          <a:prstGeom prst="rect">
            <a:avLst/>
          </a:prstGeom>
          <a:ln w="19050">
            <a:solidFill>
              <a:srgbClr val="660033"/>
            </a:solidFill>
          </a:ln>
          <a:effectLst>
            <a:outerShdw blurRad="292100" dist="139700" dir="2700000" algn="tl" rotWithShape="0">
              <a:srgbClr val="333333">
                <a:alpha val="65000"/>
              </a:srgbClr>
            </a:outerShdw>
          </a:effectLst>
          <a:scene3d>
            <a:camera prst="isometricOffAxis1Top"/>
            <a:lightRig rig="threePt" dir="t"/>
          </a:scene3d>
        </p:spPr>
      </p:pic>
      <p:pic>
        <p:nvPicPr>
          <p:cNvPr id="14" name="Picture 3"/>
          <p:cNvPicPr>
            <a:picLocks noChangeAspect="1" noChangeArrowheads="1"/>
          </p:cNvPicPr>
          <p:nvPr/>
        </p:nvPicPr>
        <p:blipFill>
          <a:blip r:embed="rId4">
            <a:duotone>
              <a:schemeClr val="accent3">
                <a:shade val="45000"/>
                <a:satMod val="135000"/>
              </a:schemeClr>
              <a:prstClr val="white"/>
            </a:duotone>
          </a:blip>
          <a:srcRect t="7450" r="2416" b="23013"/>
          <a:stretch>
            <a:fillRect/>
          </a:stretch>
        </p:blipFill>
        <p:spPr bwMode="auto">
          <a:xfrm>
            <a:off x="2714612" y="4000504"/>
            <a:ext cx="1344565" cy="1214446"/>
          </a:xfrm>
          <a:prstGeom prst="rect">
            <a:avLst/>
          </a:prstGeom>
          <a:ln w="19050">
            <a:solidFill>
              <a:srgbClr val="660033"/>
            </a:solidFill>
          </a:ln>
          <a:effectLst>
            <a:outerShdw blurRad="292100" dist="139700" dir="2700000" algn="tl" rotWithShape="0">
              <a:srgbClr val="333333">
                <a:alpha val="65000"/>
              </a:srgbClr>
            </a:outerShdw>
          </a:effectLst>
          <a:scene3d>
            <a:camera prst="isometricOffAxis1Top"/>
            <a:lightRig rig="threePt" dir="t"/>
          </a:scene3d>
        </p:spPr>
      </p:pic>
      <p:pic>
        <p:nvPicPr>
          <p:cNvPr id="15" name="Picture 3"/>
          <p:cNvPicPr>
            <a:picLocks noChangeAspect="1" noChangeArrowheads="1"/>
          </p:cNvPicPr>
          <p:nvPr/>
        </p:nvPicPr>
        <p:blipFill>
          <a:blip r:embed="rId4">
            <a:duotone>
              <a:schemeClr val="accent1">
                <a:shade val="45000"/>
                <a:satMod val="135000"/>
              </a:schemeClr>
              <a:prstClr val="white"/>
            </a:duotone>
          </a:blip>
          <a:srcRect t="7450" r="2416" b="23013"/>
          <a:stretch>
            <a:fillRect/>
          </a:stretch>
        </p:blipFill>
        <p:spPr bwMode="auto">
          <a:xfrm>
            <a:off x="2643174" y="3857628"/>
            <a:ext cx="1344565" cy="1214446"/>
          </a:xfrm>
          <a:prstGeom prst="rect">
            <a:avLst/>
          </a:prstGeom>
          <a:ln w="19050">
            <a:solidFill>
              <a:srgbClr val="660033"/>
            </a:solidFill>
          </a:ln>
          <a:effectLst>
            <a:outerShdw blurRad="292100" dist="139700" dir="2700000" algn="tl" rotWithShape="0">
              <a:srgbClr val="333333">
                <a:alpha val="65000"/>
              </a:srgbClr>
            </a:outerShdw>
          </a:effectLst>
          <a:scene3d>
            <a:camera prst="isometricOffAxis1Top"/>
            <a:lightRig rig="threePt" dir="t"/>
          </a:scene3d>
        </p:spPr>
      </p:pic>
      <p:cxnSp>
        <p:nvCxnSpPr>
          <p:cNvPr id="24" name="Straight Connector 23"/>
          <p:cNvCxnSpPr/>
          <p:nvPr/>
        </p:nvCxnSpPr>
        <p:spPr>
          <a:xfrm>
            <a:off x="428596" y="3348038"/>
            <a:ext cx="1143008" cy="142876"/>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428596" y="3429000"/>
            <a:ext cx="1143008" cy="142876"/>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428596" y="3276600"/>
            <a:ext cx="1143008" cy="142876"/>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31" name="Picture 2" descr="C:\Users\wisss\Downloads\11269463_10206058430513496_1635213380_n.jpg"/>
          <p:cNvPicPr>
            <a:picLocks noChangeAspect="1" noChangeArrowheads="1"/>
          </p:cNvPicPr>
          <p:nvPr/>
        </p:nvPicPr>
        <p:blipFill>
          <a:blip r:embed="rId5">
            <a:clrChange>
              <a:clrFrom>
                <a:srgbClr val="000000"/>
              </a:clrFrom>
              <a:clrTo>
                <a:srgbClr val="000000">
                  <a:alpha val="0"/>
                </a:srgbClr>
              </a:clrTo>
            </a:clrChange>
          </a:blip>
          <a:srcRect t="39655"/>
          <a:stretch>
            <a:fillRect/>
          </a:stretch>
        </p:blipFill>
        <p:spPr bwMode="auto">
          <a:xfrm>
            <a:off x="0" y="3848104"/>
            <a:ext cx="3211139" cy="2500330"/>
          </a:xfrm>
          <a:prstGeom prst="rect">
            <a:avLst/>
          </a:prstGeom>
          <a:ln>
            <a:noFill/>
          </a:ln>
          <a:effectLst>
            <a:softEdge rad="112500"/>
          </a:effectLst>
          <a:scene3d>
            <a:camera prst="obliqueTopLeft"/>
            <a:lightRig rig="threePt" dir="t"/>
          </a:scene3d>
        </p:spPr>
      </p:pic>
      <p:sp>
        <p:nvSpPr>
          <p:cNvPr id="33" name="Rectangle 32"/>
          <p:cNvSpPr/>
          <p:nvPr/>
        </p:nvSpPr>
        <p:spPr>
          <a:xfrm>
            <a:off x="4857752" y="1071546"/>
            <a:ext cx="3643338" cy="642942"/>
          </a:xfrm>
          <a:prstGeom prst="rect">
            <a:avLst/>
          </a:prstGeom>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dirty="0" smtClean="0">
                <a:ln w="18415" cmpd="sng">
                  <a:solidFill>
                    <a:schemeClr val="accent5">
                      <a:lumMod val="75000"/>
                    </a:schemeClr>
                  </a:solidFill>
                  <a:prstDash val="solid"/>
                </a:ln>
                <a:solidFill>
                  <a:schemeClr val="accent5">
                    <a:lumMod val="50000"/>
                  </a:schemeClr>
                </a:solidFill>
                <a:effectLst>
                  <a:outerShdw blurRad="63500" dir="3600000" algn="tl" rotWithShape="0">
                    <a:srgbClr val="000000">
                      <a:alpha val="70000"/>
                    </a:srgbClr>
                  </a:outerShdw>
                </a:effectLst>
                <a:latin typeface="Cambria" pitchFamily="18" charset="0"/>
              </a:rPr>
              <a:t>Plan de coupes </a:t>
            </a:r>
          </a:p>
        </p:txBody>
      </p:sp>
      <p:cxnSp>
        <p:nvCxnSpPr>
          <p:cNvPr id="30" name="Straight Connector 29"/>
          <p:cNvCxnSpPr/>
          <p:nvPr/>
        </p:nvCxnSpPr>
        <p:spPr>
          <a:xfrm>
            <a:off x="500034" y="3919542"/>
            <a:ext cx="1357322" cy="71438"/>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36" name="Image 1" descr="123.jpg"/>
          <p:cNvPicPr>
            <a:picLocks noChangeAspect="1"/>
          </p:cNvPicPr>
          <p:nvPr/>
        </p:nvPicPr>
        <p:blipFill>
          <a:blip r:embed="rId6" cstate="print">
            <a:lum bright="10000" contrast="30000"/>
          </a:blip>
          <a:stretch>
            <a:fillRect/>
          </a:stretch>
        </p:blipFill>
        <p:spPr>
          <a:xfrm>
            <a:off x="5000628" y="3286124"/>
            <a:ext cx="3361706" cy="2571768"/>
          </a:xfrm>
          <a:prstGeom prst="rect">
            <a:avLst/>
          </a:prstGeom>
          <a:ln>
            <a:solidFill>
              <a:schemeClr val="tx2"/>
            </a:solidFill>
          </a:ln>
          <a:effectLst>
            <a:softEdge rad="112500"/>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8.33333E-7 -3.38575E-6 L -8.33333E-7 -0.07076 " pathEditMode="relative" rAng="0" ptsTypes="AA">
                                      <p:cBhvr>
                                        <p:cTn id="10" dur="2000" fill="hold"/>
                                        <p:tgtEl>
                                          <p:spTgt spid="32"/>
                                        </p:tgtEl>
                                        <p:attrNameLst>
                                          <p:attrName>ppt_x</p:attrName>
                                          <p:attrName>ppt_y</p:attrName>
                                        </p:attrNameLst>
                                      </p:cBhvr>
                                      <p:rCtr x="0" y="-35"/>
                                    </p:animMotion>
                                  </p:childTnLst>
                                </p:cTn>
                              </p:par>
                              <p:par>
                                <p:cTn id="11" presetID="10" presetClass="exit" presetSubtype="0" fill="hold" nodeType="withEffect">
                                  <p:stCondLst>
                                    <p:cond delay="0"/>
                                  </p:stCondLst>
                                  <p:childTnLst>
                                    <p:animEffect transition="out" filter="fade">
                                      <p:cBhvr>
                                        <p:cTn id="12" dur="2000"/>
                                        <p:tgtEl>
                                          <p:spTgt spid="31"/>
                                        </p:tgtEl>
                                      </p:cBhvr>
                                    </p:animEffect>
                                    <p:set>
                                      <p:cBhvr>
                                        <p:cTn id="13" dur="1" fill="hold">
                                          <p:stCondLst>
                                            <p:cond delay="19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30"/>
                                        </p:tgtEl>
                                      </p:cBhvr>
                                    </p:animEffect>
                                    <p:set>
                                      <p:cBhvr>
                                        <p:cTn id="16" dur="1" fill="hold">
                                          <p:stCondLst>
                                            <p:cond delay="1999"/>
                                          </p:stCondLst>
                                        </p:cTn>
                                        <p:tgtEl>
                                          <p:spTgt spid="30"/>
                                        </p:tgtEl>
                                        <p:attrNameLst>
                                          <p:attrName>style.visibility</p:attrName>
                                        </p:attrNameLst>
                                      </p:cBhvr>
                                      <p:to>
                                        <p:strVal val="hidden"/>
                                      </p:to>
                                    </p:set>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3" presetClass="path" presetSubtype="0" fill="hold" nodeType="clickEffect">
                                  <p:stCondLst>
                                    <p:cond delay="0"/>
                                  </p:stCondLst>
                                  <p:childTnLst>
                                    <p:animMotion origin="layout" path="M 5.55112E-17 -3.77428E-6 L 0.35799 0.01712 " pathEditMode="relative" rAng="0" ptsTypes="AA">
                                      <p:cBhvr>
                                        <p:cTn id="49" dur="500" fill="hold"/>
                                        <p:tgtEl>
                                          <p:spTgt spid="15"/>
                                        </p:tgtEl>
                                        <p:attrNameLst>
                                          <p:attrName>ppt_x</p:attrName>
                                          <p:attrName>ppt_y</p:attrName>
                                        </p:attrNameLst>
                                      </p:cBhvr>
                                      <p:rCtr x="179" y="9"/>
                                    </p:animMotion>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par>
                                <p:cTn id="54" presetID="17" presetClass="entr" presetSubtype="1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1000" fill="hold"/>
                                        <p:tgtEl>
                                          <p:spTgt spid="36"/>
                                        </p:tgtEl>
                                        <p:attrNameLst>
                                          <p:attrName>ppt_w</p:attrName>
                                        </p:attrNameLst>
                                      </p:cBhvr>
                                      <p:tavLst>
                                        <p:tav tm="0">
                                          <p:val>
                                            <p:fltVal val="0"/>
                                          </p:val>
                                        </p:tav>
                                        <p:tav tm="100000">
                                          <p:val>
                                            <p:strVal val="#ppt_w"/>
                                          </p:val>
                                        </p:tav>
                                      </p:tavLst>
                                    </p:anim>
                                    <p:anim calcmode="lin" valueType="num">
                                      <p:cBhvr>
                                        <p:cTn id="57"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jpg"/>
          <p:cNvPicPr>
            <a:picLocks noChangeAspect="1"/>
          </p:cNvPicPr>
          <p:nvPr/>
        </p:nvPicPr>
        <p:blipFill>
          <a:blip r:embed="rId3">
            <a:duotone>
              <a:schemeClr val="accent5">
                <a:shade val="45000"/>
                <a:satMod val="135000"/>
              </a:schemeClr>
              <a:prstClr val="white"/>
            </a:duotone>
          </a:blip>
          <a:stretch>
            <a:fillRect/>
          </a:stretch>
        </p:blipFill>
        <p:spPr>
          <a:xfrm>
            <a:off x="11604" y="0"/>
            <a:ext cx="9120792" cy="6858000"/>
          </a:xfrm>
          <a:prstGeom prst="rect">
            <a:avLst/>
          </a:prstGeom>
        </p:spPr>
      </p:pic>
      <p:sp>
        <p:nvSpPr>
          <p:cNvPr id="9" name="Rectangle 8"/>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5" name="Rectangle 14"/>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6" name="Rectangle 15"/>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17" name="Rectangle 16"/>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7" name="Image 1" descr="123.jpg"/>
          <p:cNvPicPr>
            <a:picLocks noChangeAspect="1"/>
          </p:cNvPicPr>
          <p:nvPr/>
        </p:nvPicPr>
        <p:blipFill>
          <a:blip r:embed="rId4" cstate="print">
            <a:lum contrast="20000"/>
          </a:blip>
          <a:stretch>
            <a:fillRect/>
          </a:stretch>
        </p:blipFill>
        <p:spPr>
          <a:xfrm>
            <a:off x="133848" y="1714488"/>
            <a:ext cx="5229321" cy="4000528"/>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Rectangle 9"/>
          <p:cNvSpPr/>
          <p:nvPr/>
        </p:nvSpPr>
        <p:spPr>
          <a:xfrm>
            <a:off x="1928794" y="2857496"/>
            <a:ext cx="795633" cy="400110"/>
          </a:xfrm>
          <a:prstGeom prst="rect">
            <a:avLst/>
          </a:prstGeom>
          <a:noFill/>
        </p:spPr>
        <p:txBody>
          <a:bodyPr wrap="square" lIns="91440" tIns="45720" rIns="91440" bIns="45720">
            <a:spAutoFit/>
          </a:bodyPr>
          <a:lstStyle/>
          <a:p>
            <a:pPr algn="ctr"/>
            <a:r>
              <a:rPr lang="fr-FR" sz="2000" b="1" dirty="0" err="1" smtClean="0">
                <a:ln w="18415" cmpd="sng">
                  <a:solidFill>
                    <a:schemeClr val="tx1"/>
                  </a:solidFill>
                  <a:prstDash val="solid"/>
                </a:ln>
                <a:effectLst>
                  <a:outerShdw blurRad="63500" dir="3600000" algn="tl" rotWithShape="0">
                    <a:srgbClr val="000000">
                      <a:alpha val="70000"/>
                    </a:srgbClr>
                  </a:outerShdw>
                </a:effectLst>
                <a:latin typeface="Cambria" pitchFamily="18" charset="0"/>
              </a:rPr>
              <a:t>Oes</a:t>
            </a:r>
            <a:endParaRPr lang="fr-FR" sz="2000" b="1" dirty="0">
              <a:ln w="18415" cmpd="sng">
                <a:solidFill>
                  <a:schemeClr val="tx1"/>
                </a:solidFill>
                <a:prstDash val="solid"/>
              </a:ln>
              <a:effectLst>
                <a:outerShdw blurRad="63500" dir="3600000" algn="tl" rotWithShape="0">
                  <a:srgbClr val="000000">
                    <a:alpha val="70000"/>
                  </a:srgbClr>
                </a:outerShdw>
              </a:effectLst>
            </a:endParaRPr>
          </a:p>
        </p:txBody>
      </p:sp>
      <p:sp>
        <p:nvSpPr>
          <p:cNvPr id="11" name="ZoneTexte 4"/>
          <p:cNvSpPr txBox="1"/>
          <p:nvPr/>
        </p:nvSpPr>
        <p:spPr>
          <a:xfrm>
            <a:off x="2786050" y="4214818"/>
            <a:ext cx="589299" cy="461665"/>
          </a:xfrm>
          <a:prstGeom prst="rect">
            <a:avLst/>
          </a:prstGeom>
          <a:noFill/>
        </p:spPr>
        <p:txBody>
          <a:bodyPr wrap="square" rtlCol="0">
            <a:spAutoFit/>
          </a:bodyPr>
          <a:lstStyle/>
          <a:p>
            <a:r>
              <a:rPr lang="fr-FR" sz="2400" b="1" dirty="0" smtClean="0">
                <a:ln>
                  <a:solidFill>
                    <a:schemeClr val="tx1"/>
                  </a:solidFill>
                </a:ln>
                <a:latin typeface="Cambria" pitchFamily="18" charset="0"/>
              </a:rPr>
              <a:t>Tr</a:t>
            </a:r>
            <a:endParaRPr lang="fr-FR" sz="2400" b="1" dirty="0">
              <a:ln>
                <a:solidFill>
                  <a:schemeClr val="tx1"/>
                </a:solidFill>
              </a:ln>
              <a:latin typeface="Cambria" pitchFamily="18" charset="0"/>
            </a:endParaRPr>
          </a:p>
        </p:txBody>
      </p:sp>
      <p:sp>
        <p:nvSpPr>
          <p:cNvPr id="12" name="ZoneTexte 5"/>
          <p:cNvSpPr txBox="1"/>
          <p:nvPr/>
        </p:nvSpPr>
        <p:spPr>
          <a:xfrm>
            <a:off x="2357422" y="3571876"/>
            <a:ext cx="573483" cy="400110"/>
          </a:xfrm>
          <a:prstGeom prst="rect">
            <a:avLst/>
          </a:prstGeom>
          <a:noFill/>
        </p:spPr>
        <p:txBody>
          <a:bodyPr wrap="square" rtlCol="0">
            <a:spAutoFit/>
          </a:bodyPr>
          <a:lstStyle/>
          <a:p>
            <a:r>
              <a:rPr lang="fr-FR" sz="2000" b="1" i="1" dirty="0" err="1" smtClean="0">
                <a:ln w="18415" cmpd="sng">
                  <a:solidFill>
                    <a:schemeClr val="tx1"/>
                  </a:solidFill>
                  <a:prstDash val="solid"/>
                </a:ln>
                <a:effectLst>
                  <a:outerShdw blurRad="63500" dir="3600000" algn="tl" rotWithShape="0">
                    <a:srgbClr val="000000">
                      <a:alpha val="70000"/>
                    </a:srgbClr>
                  </a:outerShdw>
                </a:effectLst>
                <a:latin typeface="Cambria" pitchFamily="18" charset="0"/>
              </a:rPr>
              <a:t>Ub</a:t>
            </a:r>
            <a:endParaRPr lang="fr-FR" sz="2000" b="1" i="1"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endParaRPr>
          </a:p>
        </p:txBody>
      </p:sp>
      <p:cxnSp>
        <p:nvCxnSpPr>
          <p:cNvPr id="13" name="Connecteur droit avec flèche 7"/>
          <p:cNvCxnSpPr/>
          <p:nvPr/>
        </p:nvCxnSpPr>
        <p:spPr>
          <a:xfrm flipV="1">
            <a:off x="2857488" y="3643314"/>
            <a:ext cx="1000132" cy="1575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Connecteur droit avec flèche 10"/>
          <p:cNvCxnSpPr/>
          <p:nvPr/>
        </p:nvCxnSpPr>
        <p:spPr>
          <a:xfrm rot="5400000">
            <a:off x="1768457" y="4017967"/>
            <a:ext cx="714381" cy="5365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ZoneTexte 14"/>
          <p:cNvSpPr txBox="1"/>
          <p:nvPr/>
        </p:nvSpPr>
        <p:spPr>
          <a:xfrm>
            <a:off x="4286248" y="2714620"/>
            <a:ext cx="516134" cy="400110"/>
          </a:xfrm>
          <a:prstGeom prst="rect">
            <a:avLst/>
          </a:prstGeom>
          <a:noFill/>
        </p:spPr>
        <p:txBody>
          <a:bodyPr wrap="square" rtlCol="0">
            <a:spAutoFit/>
          </a:bodyPr>
          <a:lstStyle/>
          <a:p>
            <a:pPr algn="ctr"/>
            <a:r>
              <a:rPr lang="fr-FR" sz="2000" b="1"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Th</a:t>
            </a:r>
          </a:p>
        </p:txBody>
      </p:sp>
      <p:sp>
        <p:nvSpPr>
          <p:cNvPr id="19" name="ZoneTexte 15"/>
          <p:cNvSpPr txBox="1"/>
          <p:nvPr/>
        </p:nvSpPr>
        <p:spPr>
          <a:xfrm>
            <a:off x="500034" y="5286388"/>
            <a:ext cx="516134" cy="400110"/>
          </a:xfrm>
          <a:prstGeom prst="rect">
            <a:avLst/>
          </a:prstGeom>
          <a:noFill/>
        </p:spPr>
        <p:txBody>
          <a:bodyPr wrap="square" rtlCol="0">
            <a:spAutoFit/>
          </a:bodyPr>
          <a:lstStyle/>
          <a:p>
            <a:pPr algn="ctr"/>
            <a:r>
              <a:rPr lang="fr-FR" sz="2000" b="1"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Th</a:t>
            </a:r>
          </a:p>
        </p:txBody>
      </p:sp>
      <p:sp>
        <p:nvSpPr>
          <p:cNvPr id="22" name="Flèche à quatre pointes 27"/>
          <p:cNvSpPr/>
          <p:nvPr/>
        </p:nvSpPr>
        <p:spPr>
          <a:xfrm rot="2744456">
            <a:off x="223074" y="1776634"/>
            <a:ext cx="1016082" cy="1051537"/>
          </a:xfrm>
          <a:prstGeom prst="quadArrow">
            <a:avLst>
              <a:gd name="adj1" fmla="val 3292"/>
              <a:gd name="adj2" fmla="val 7466"/>
              <a:gd name="adj3" fmla="val 2250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sz="1200"/>
          </a:p>
        </p:txBody>
      </p:sp>
      <p:sp>
        <p:nvSpPr>
          <p:cNvPr id="23" name="Rectangle 22"/>
          <p:cNvSpPr/>
          <p:nvPr/>
        </p:nvSpPr>
        <p:spPr>
          <a:xfrm>
            <a:off x="3428992" y="4929198"/>
            <a:ext cx="1428760" cy="674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800" b="1" spc="50" dirty="0" err="1" smtClean="0">
                <a:ln w="11430">
                  <a:solidFill>
                    <a:sysClr val="windowText" lastClr="000000"/>
                  </a:solidFill>
                </a:ln>
                <a:solidFill>
                  <a:srgbClr val="00B050"/>
                </a:solidFill>
                <a:effectLst>
                  <a:outerShdw blurRad="76200" dist="50800" dir="5400000" algn="tl" rotWithShape="0">
                    <a:srgbClr val="000000">
                      <a:alpha val="65000"/>
                    </a:srgbClr>
                  </a:outerShdw>
                </a:effectLst>
                <a:latin typeface="Cooper Black" pitchFamily="18" charset="0"/>
              </a:rPr>
              <a:t>Thy</a:t>
            </a:r>
            <a:r>
              <a:rPr lang="fr-FR" sz="2800" b="1" spc="50" dirty="0" smtClean="0">
                <a:ln w="11430">
                  <a:solidFill>
                    <a:sysClr val="windowText" lastClr="000000"/>
                  </a:solidFill>
                </a:ln>
                <a:solidFill>
                  <a:srgbClr val="00B050"/>
                </a:solidFill>
                <a:effectLst>
                  <a:outerShdw blurRad="76200" dist="50800" dir="5400000" algn="tl" rotWithShape="0">
                    <a:srgbClr val="000000">
                      <a:alpha val="65000"/>
                    </a:srgbClr>
                  </a:outerShdw>
                </a:effectLst>
                <a:latin typeface="Cooper Black" pitchFamily="18" charset="0"/>
              </a:rPr>
              <a:t> V</a:t>
            </a:r>
          </a:p>
        </p:txBody>
      </p:sp>
      <p:cxnSp>
        <p:nvCxnSpPr>
          <p:cNvPr id="34" name="Connecteur droit avec flèche 10"/>
          <p:cNvCxnSpPr>
            <a:stCxn id="23" idx="0"/>
          </p:cNvCxnSpPr>
          <p:nvPr/>
        </p:nvCxnSpPr>
        <p:spPr>
          <a:xfrm rot="16200000" flipH="1" flipV="1">
            <a:off x="3572663" y="4572009"/>
            <a:ext cx="213520" cy="9278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 name="Connecteur droit avec flèche 10"/>
          <p:cNvCxnSpPr>
            <a:stCxn id="23" idx="0"/>
            <a:endCxn id="41" idx="7"/>
          </p:cNvCxnSpPr>
          <p:nvPr/>
        </p:nvCxnSpPr>
        <p:spPr>
          <a:xfrm rot="16200000" flipV="1">
            <a:off x="3771193" y="4557018"/>
            <a:ext cx="339269" cy="4050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Freeform 40"/>
          <p:cNvSpPr/>
          <p:nvPr/>
        </p:nvSpPr>
        <p:spPr>
          <a:xfrm>
            <a:off x="1405965" y="3817470"/>
            <a:ext cx="2566894" cy="1627095"/>
          </a:xfrm>
          <a:custGeom>
            <a:avLst/>
            <a:gdLst>
              <a:gd name="connsiteX0" fmla="*/ 1668929 w 2566894"/>
              <a:gd name="connsiteY0" fmla="*/ 1104154 h 1627095"/>
              <a:gd name="connsiteX1" fmla="*/ 1946835 w 2566894"/>
              <a:gd name="connsiteY1" fmla="*/ 906930 h 1627095"/>
              <a:gd name="connsiteX2" fmla="*/ 2233706 w 2566894"/>
              <a:gd name="connsiteY2" fmla="*/ 512483 h 1627095"/>
              <a:gd name="connsiteX3" fmla="*/ 2421964 w 2566894"/>
              <a:gd name="connsiteY3" fmla="*/ 189754 h 1627095"/>
              <a:gd name="connsiteX4" fmla="*/ 2493682 w 2566894"/>
              <a:gd name="connsiteY4" fmla="*/ 10459 h 1627095"/>
              <a:gd name="connsiteX5" fmla="*/ 2556435 w 2566894"/>
              <a:gd name="connsiteY5" fmla="*/ 127001 h 1627095"/>
              <a:gd name="connsiteX6" fmla="*/ 2529541 w 2566894"/>
              <a:gd name="connsiteY6" fmla="*/ 378012 h 1627095"/>
              <a:gd name="connsiteX7" fmla="*/ 2332317 w 2566894"/>
              <a:gd name="connsiteY7" fmla="*/ 772459 h 1627095"/>
              <a:gd name="connsiteX8" fmla="*/ 1848223 w 2566894"/>
              <a:gd name="connsiteY8" fmla="*/ 1175871 h 1627095"/>
              <a:gd name="connsiteX9" fmla="*/ 1624106 w 2566894"/>
              <a:gd name="connsiteY9" fmla="*/ 1184836 h 1627095"/>
              <a:gd name="connsiteX10" fmla="*/ 1489635 w 2566894"/>
              <a:gd name="connsiteY10" fmla="*/ 1337236 h 1627095"/>
              <a:gd name="connsiteX11" fmla="*/ 844176 w 2566894"/>
              <a:gd name="connsiteY11" fmla="*/ 1561354 h 1627095"/>
              <a:gd name="connsiteX12" fmla="*/ 261470 w 2566894"/>
              <a:gd name="connsiteY12" fmla="*/ 1606177 h 1627095"/>
              <a:gd name="connsiteX13" fmla="*/ 10459 w 2566894"/>
              <a:gd name="connsiteY13" fmla="*/ 1435848 h 1627095"/>
              <a:gd name="connsiteX14" fmla="*/ 198717 w 2566894"/>
              <a:gd name="connsiteY14" fmla="*/ 1184836 h 1627095"/>
              <a:gd name="connsiteX15" fmla="*/ 620059 w 2566894"/>
              <a:gd name="connsiteY15" fmla="*/ 1247589 h 1627095"/>
              <a:gd name="connsiteX16" fmla="*/ 1077259 w 2566894"/>
              <a:gd name="connsiteY16" fmla="*/ 1238624 h 1627095"/>
              <a:gd name="connsiteX17" fmla="*/ 1417917 w 2566894"/>
              <a:gd name="connsiteY17" fmla="*/ 1184836 h 1627095"/>
              <a:gd name="connsiteX18" fmla="*/ 1552388 w 2566894"/>
              <a:gd name="connsiteY18" fmla="*/ 1184836 h 1627095"/>
              <a:gd name="connsiteX19" fmla="*/ 1668929 w 2566894"/>
              <a:gd name="connsiteY19" fmla="*/ 1104154 h 162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6894" h="1627095">
                <a:moveTo>
                  <a:pt x="1668929" y="1104154"/>
                </a:moveTo>
                <a:cubicBezTo>
                  <a:pt x="1734670" y="1057836"/>
                  <a:pt x="1852706" y="1005542"/>
                  <a:pt x="1946835" y="906930"/>
                </a:cubicBezTo>
                <a:cubicBezTo>
                  <a:pt x="2040965" y="808318"/>
                  <a:pt x="2154518" y="632012"/>
                  <a:pt x="2233706" y="512483"/>
                </a:cubicBezTo>
                <a:cubicBezTo>
                  <a:pt x="2312894" y="392954"/>
                  <a:pt x="2378635" y="273425"/>
                  <a:pt x="2421964" y="189754"/>
                </a:cubicBezTo>
                <a:cubicBezTo>
                  <a:pt x="2465293" y="106083"/>
                  <a:pt x="2471270" y="20918"/>
                  <a:pt x="2493682" y="10459"/>
                </a:cubicBezTo>
                <a:cubicBezTo>
                  <a:pt x="2516094" y="0"/>
                  <a:pt x="2550459" y="65742"/>
                  <a:pt x="2556435" y="127001"/>
                </a:cubicBezTo>
                <a:cubicBezTo>
                  <a:pt x="2562411" y="188260"/>
                  <a:pt x="2566894" y="270436"/>
                  <a:pt x="2529541" y="378012"/>
                </a:cubicBezTo>
                <a:cubicBezTo>
                  <a:pt x="2492188" y="485588"/>
                  <a:pt x="2445870" y="639482"/>
                  <a:pt x="2332317" y="772459"/>
                </a:cubicBezTo>
                <a:cubicBezTo>
                  <a:pt x="2218764" y="905436"/>
                  <a:pt x="1966258" y="1107142"/>
                  <a:pt x="1848223" y="1175871"/>
                </a:cubicBezTo>
                <a:cubicBezTo>
                  <a:pt x="1730188" y="1244600"/>
                  <a:pt x="1683871" y="1157942"/>
                  <a:pt x="1624106" y="1184836"/>
                </a:cubicBezTo>
                <a:cubicBezTo>
                  <a:pt x="1564341" y="1211730"/>
                  <a:pt x="1619623" y="1274483"/>
                  <a:pt x="1489635" y="1337236"/>
                </a:cubicBezTo>
                <a:cubicBezTo>
                  <a:pt x="1359647" y="1399989"/>
                  <a:pt x="1048870" y="1516531"/>
                  <a:pt x="844176" y="1561354"/>
                </a:cubicBezTo>
                <a:cubicBezTo>
                  <a:pt x="639482" y="1606177"/>
                  <a:pt x="400423" y="1627095"/>
                  <a:pt x="261470" y="1606177"/>
                </a:cubicBezTo>
                <a:cubicBezTo>
                  <a:pt x="122517" y="1585259"/>
                  <a:pt x="20918" y="1506072"/>
                  <a:pt x="10459" y="1435848"/>
                </a:cubicBezTo>
                <a:cubicBezTo>
                  <a:pt x="0" y="1365625"/>
                  <a:pt x="97117" y="1216213"/>
                  <a:pt x="198717" y="1184836"/>
                </a:cubicBezTo>
                <a:cubicBezTo>
                  <a:pt x="300317" y="1153460"/>
                  <a:pt x="473635" y="1238624"/>
                  <a:pt x="620059" y="1247589"/>
                </a:cubicBezTo>
                <a:cubicBezTo>
                  <a:pt x="766483" y="1256554"/>
                  <a:pt x="944283" y="1249083"/>
                  <a:pt x="1077259" y="1238624"/>
                </a:cubicBezTo>
                <a:cubicBezTo>
                  <a:pt x="1210235" y="1228165"/>
                  <a:pt x="1338729" y="1193801"/>
                  <a:pt x="1417917" y="1184836"/>
                </a:cubicBezTo>
                <a:cubicBezTo>
                  <a:pt x="1497105" y="1175871"/>
                  <a:pt x="1513541" y="1201271"/>
                  <a:pt x="1552388" y="1184836"/>
                </a:cubicBezTo>
                <a:cubicBezTo>
                  <a:pt x="1591235" y="1168401"/>
                  <a:pt x="1603188" y="1150472"/>
                  <a:pt x="1668929" y="1104154"/>
                </a:cubicBezTo>
                <a:close/>
              </a:path>
            </a:pathLst>
          </a:custGeom>
          <a:noFill/>
          <a:ln w="19050">
            <a:solidFill>
              <a:schemeClr val="tx1"/>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0481" name="Rectangle 1"/>
          <p:cNvSpPr>
            <a:spLocks noChangeArrowheads="1"/>
          </p:cNvSpPr>
          <p:nvPr/>
        </p:nvSpPr>
        <p:spPr bwMode="auto">
          <a:xfrm>
            <a:off x="1000100" y="785794"/>
            <a:ext cx="8001056" cy="646331"/>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ambria" pitchFamily="18" charset="0"/>
                <a:ea typeface="Times New Roman" pitchFamily="18" charset="0"/>
                <a:cs typeface="Times New Roman" pitchFamily="18" charset="0"/>
              </a:rPr>
              <a:t> Elargissement latéral et migration de l’ébauche thyroïdienne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ambria" pitchFamily="18" charset="0"/>
                <a:ea typeface="Times New Roman" pitchFamily="18" charset="0"/>
                <a:cs typeface="Times New Roman" pitchFamily="18" charset="0"/>
              </a:rPr>
              <a:t>de sa position médiane  vers la position  pré-trachéale finale.</a:t>
            </a:r>
            <a:endParaRPr kumimoji="0" lang="fr-FR" sz="28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ambria" pitchFamily="18" charset="0"/>
              <a:cs typeface="Arial" pitchFamily="34" charset="0"/>
            </a:endParaRPr>
          </a:p>
        </p:txBody>
      </p:sp>
      <p:sp>
        <p:nvSpPr>
          <p:cNvPr id="44" name="10-Point Star 43"/>
          <p:cNvSpPr/>
          <p:nvPr/>
        </p:nvSpPr>
        <p:spPr>
          <a:xfrm>
            <a:off x="285720" y="785794"/>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1</a:t>
            </a:r>
          </a:p>
        </p:txBody>
      </p:sp>
      <p:pic>
        <p:nvPicPr>
          <p:cNvPr id="20482" name="Picture 2"/>
          <p:cNvPicPr>
            <a:picLocks noChangeAspect="1" noChangeArrowheads="1"/>
          </p:cNvPicPr>
          <p:nvPr/>
        </p:nvPicPr>
        <p:blipFill>
          <a:blip r:embed="rId5">
            <a:lum bright="20000" contrast="20000"/>
          </a:blip>
          <a:srcRect l="2768" t="11184" b="22203"/>
          <a:stretch>
            <a:fillRect/>
          </a:stretch>
        </p:blipFill>
        <p:spPr bwMode="auto">
          <a:xfrm>
            <a:off x="5929322" y="4214818"/>
            <a:ext cx="2509837" cy="1928826"/>
          </a:xfrm>
          <a:prstGeom prst="rect">
            <a:avLst/>
          </a:prstGeom>
          <a:ln w="19050">
            <a:solidFill>
              <a:srgbClr val="660033"/>
            </a:solidFill>
          </a:ln>
          <a:effectLst>
            <a:outerShdw blurRad="292100" dist="139700" dir="2700000" algn="tl" rotWithShape="0">
              <a:srgbClr val="333333">
                <a:alpha val="65000"/>
              </a:srgbClr>
            </a:outerShdw>
          </a:effectLst>
        </p:spPr>
      </p:pic>
      <p:pic>
        <p:nvPicPr>
          <p:cNvPr id="20483" name="Picture 3"/>
          <p:cNvPicPr>
            <a:picLocks noChangeAspect="1" noChangeArrowheads="1"/>
          </p:cNvPicPr>
          <p:nvPr/>
        </p:nvPicPr>
        <p:blipFill>
          <a:blip r:embed="rId6">
            <a:lum bright="20000" contrast="20000"/>
          </a:blip>
          <a:srcRect t="7450" r="2416" b="23013"/>
          <a:stretch>
            <a:fillRect/>
          </a:stretch>
        </p:blipFill>
        <p:spPr bwMode="auto">
          <a:xfrm>
            <a:off x="5929322" y="1857364"/>
            <a:ext cx="2500330" cy="2000264"/>
          </a:xfrm>
          <a:prstGeom prst="rect">
            <a:avLst/>
          </a:prstGeom>
          <a:ln w="19050">
            <a:solidFill>
              <a:srgbClr val="660033"/>
            </a:solidFill>
          </a:ln>
          <a:effectLst>
            <a:outerShdw blurRad="292100" dist="139700" dir="2700000" algn="tl" rotWithShape="0">
              <a:srgbClr val="333333">
                <a:alpha val="65000"/>
              </a:srgbClr>
            </a:outerShdw>
          </a:effectLst>
        </p:spPr>
      </p:pic>
      <p:sp>
        <p:nvSpPr>
          <p:cNvPr id="25" name="Rectangle 24"/>
          <p:cNvSpPr/>
          <p:nvPr/>
        </p:nvSpPr>
        <p:spPr>
          <a:xfrm>
            <a:off x="5714976" y="6357958"/>
            <a:ext cx="3000428" cy="400110"/>
          </a:xfrm>
          <a:prstGeom prst="rect">
            <a:avLst/>
          </a:prstGeom>
          <a:ln>
            <a:solidFill>
              <a:schemeClr val="bg2"/>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t>
            </a:r>
            <a:r>
              <a:rPr lang="fr-FR" sz="2000" b="1" cap="all"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M</a:t>
            </a:r>
            <a:r>
              <a:rPr lang="fr-FR" sz="2000" b="1"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ansouri</a:t>
            </a:r>
            <a:r>
              <a:rPr lang="fr-FR" sz="2000" b="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i="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et al</a:t>
            </a:r>
            <a:r>
              <a:rPr lang="fr-FR" sz="2000" b="1" i="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1998)</a:t>
            </a:r>
          </a:p>
        </p:txBody>
      </p:sp>
      <p:sp>
        <p:nvSpPr>
          <p:cNvPr id="28" name="Rectangle 27"/>
          <p:cNvSpPr/>
          <p:nvPr/>
        </p:nvSpPr>
        <p:spPr>
          <a:xfrm>
            <a:off x="0" y="5929330"/>
            <a:ext cx="5214942"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Coupe transversale au niveau de la région pharyngée d’embryon </a:t>
            </a:r>
            <a:r>
              <a:rPr lang="fr-FR" b="1" i="1" dirty="0" smtClean="0">
                <a:latin typeface="Cambria" pitchFamily="18" charset="0"/>
              </a:rPr>
              <a:t>à </a:t>
            </a:r>
            <a:r>
              <a:rPr lang="fr-FR" b="1" dirty="0" smtClean="0">
                <a:latin typeface="Cambria" pitchFamily="18" charset="0"/>
              </a:rPr>
              <a:t>E12 .5</a:t>
            </a:r>
            <a:r>
              <a:rPr lang="fr-FR" b="1" i="1" dirty="0" smtClean="0">
                <a:latin typeface="Cambria" pitchFamily="18" charset="0"/>
              </a:rPr>
              <a:t> </a:t>
            </a:r>
            <a:r>
              <a:rPr lang="fr-FR" b="1" dirty="0" smtClean="0">
                <a:latin typeface="Cambria" pitchFamily="18" charset="0"/>
              </a:rPr>
              <a:t>colorée par l’</a:t>
            </a:r>
            <a:r>
              <a:rPr lang="fr-FR" b="1" dirty="0" err="1" smtClean="0">
                <a:latin typeface="Cambria" pitchFamily="18" charset="0"/>
              </a:rPr>
              <a:t>Azan</a:t>
            </a:r>
            <a:r>
              <a:rPr lang="fr-FR" b="1" dirty="0" smtClean="0">
                <a:latin typeface="Cambria" pitchFamily="18" charset="0"/>
              </a:rPr>
              <a:t>, (</a:t>
            </a:r>
            <a:r>
              <a:rPr lang="fr-FR" b="1" dirty="0" err="1" smtClean="0">
                <a:latin typeface="Cambria" pitchFamily="18" charset="0"/>
              </a:rPr>
              <a:t>Thy</a:t>
            </a:r>
            <a:r>
              <a:rPr lang="fr-FR" b="1" dirty="0" smtClean="0">
                <a:latin typeface="Cambria" pitchFamily="18" charset="0"/>
              </a:rPr>
              <a:t> ventrale).</a:t>
            </a:r>
            <a:endParaRPr lang="fr-FR" b="1" dirty="0">
              <a:latin typeface="Cambria" pitchFamily="18" charset="0"/>
            </a:endParaRPr>
          </a:p>
        </p:txBody>
      </p:sp>
      <p:sp>
        <p:nvSpPr>
          <p:cNvPr id="29" name="Plus 28"/>
          <p:cNvSpPr/>
          <p:nvPr/>
        </p:nvSpPr>
        <p:spPr>
          <a:xfrm>
            <a:off x="8072462" y="1857364"/>
            <a:ext cx="357190" cy="357190"/>
          </a:xfrm>
          <a:prstGeom prst="mathPlus">
            <a:avLst>
              <a:gd name="adj1" fmla="val 1827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30" name="Minus 29"/>
          <p:cNvSpPr/>
          <p:nvPr/>
        </p:nvSpPr>
        <p:spPr>
          <a:xfrm>
            <a:off x="8072462" y="4286256"/>
            <a:ext cx="357190" cy="285752"/>
          </a:xfrm>
          <a:prstGeom prst="mathMinu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31" name="Lightning Bolt 30"/>
          <p:cNvSpPr/>
          <p:nvPr/>
        </p:nvSpPr>
        <p:spPr>
          <a:xfrm>
            <a:off x="1285852" y="4214818"/>
            <a:ext cx="571504" cy="928694"/>
          </a:xfrm>
          <a:prstGeom prst="lightningBol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32" name="Plaque 31"/>
          <p:cNvSpPr/>
          <p:nvPr/>
        </p:nvSpPr>
        <p:spPr>
          <a:xfrm>
            <a:off x="714348" y="3714752"/>
            <a:ext cx="1285884" cy="64294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PAX8</a:t>
            </a:r>
          </a:p>
          <a:p>
            <a:pPr algn="ctr"/>
            <a:r>
              <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NKX2</a:t>
            </a:r>
            <a:endPar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481"/>
                                        </p:tgtEl>
                                        <p:attrNameLst>
                                          <p:attrName>style.visibility</p:attrName>
                                        </p:attrNameLst>
                                      </p:cBhvr>
                                      <p:to>
                                        <p:strVal val="visible"/>
                                      </p:to>
                                    </p:set>
                                    <p:animEffect transition="in" filter="fade">
                                      <p:cBhvr>
                                        <p:cTn id="12" dur="1000"/>
                                        <p:tgtEl>
                                          <p:spTgt spid="20481"/>
                                        </p:tgtEl>
                                      </p:cBhvr>
                                    </p:animEffect>
                                    <p:anim calcmode="lin" valueType="num">
                                      <p:cBhvr>
                                        <p:cTn id="13" dur="1000" fill="hold"/>
                                        <p:tgtEl>
                                          <p:spTgt spid="20481"/>
                                        </p:tgtEl>
                                        <p:attrNameLst>
                                          <p:attrName>ppt_x</p:attrName>
                                        </p:attrNameLst>
                                      </p:cBhvr>
                                      <p:tavLst>
                                        <p:tav tm="0">
                                          <p:val>
                                            <p:strVal val="#ppt_x"/>
                                          </p:val>
                                        </p:tav>
                                        <p:tav tm="100000">
                                          <p:val>
                                            <p:strVal val="#ppt_x"/>
                                          </p:val>
                                        </p:tav>
                                      </p:tavLst>
                                    </p:anim>
                                    <p:anim calcmode="lin" valueType="num">
                                      <p:cBhvr>
                                        <p:cTn id="14" dur="1000" fill="hold"/>
                                        <p:tgtEl>
                                          <p:spTgt spid="204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1000"/>
                                        <p:tgtEl>
                                          <p:spTgt spid="41"/>
                                        </p:tgtEl>
                                      </p:cBhvr>
                                    </p:animEffect>
                                    <p:anim calcmode="lin" valueType="num">
                                      <p:cBhvr>
                                        <p:cTn id="84" dur="1000" fill="hold"/>
                                        <p:tgtEl>
                                          <p:spTgt spid="41"/>
                                        </p:tgtEl>
                                        <p:attrNameLst>
                                          <p:attrName>ppt_x</p:attrName>
                                        </p:attrNameLst>
                                      </p:cBhvr>
                                      <p:tavLst>
                                        <p:tav tm="0">
                                          <p:val>
                                            <p:strVal val="#ppt_x"/>
                                          </p:val>
                                        </p:tav>
                                        <p:tav tm="100000">
                                          <p:val>
                                            <p:strVal val="#ppt_x"/>
                                          </p:val>
                                        </p:tav>
                                      </p:tavLst>
                                    </p:anim>
                                    <p:anim calcmode="lin" valueType="num">
                                      <p:cBhvr>
                                        <p:cTn id="8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483"/>
                                        </p:tgtEl>
                                        <p:attrNameLst>
                                          <p:attrName>style.visibility</p:attrName>
                                        </p:attrNameLst>
                                      </p:cBhvr>
                                      <p:to>
                                        <p:strVal val="visible"/>
                                      </p:to>
                                    </p:set>
                                    <p:animEffect transition="in" filter="fade">
                                      <p:cBhvr>
                                        <p:cTn id="90" dur="1000"/>
                                        <p:tgtEl>
                                          <p:spTgt spid="20483"/>
                                        </p:tgtEl>
                                      </p:cBhvr>
                                    </p:animEffect>
                                    <p:anim calcmode="lin" valueType="num">
                                      <p:cBhvr>
                                        <p:cTn id="91" dur="1000" fill="hold"/>
                                        <p:tgtEl>
                                          <p:spTgt spid="20483"/>
                                        </p:tgtEl>
                                        <p:attrNameLst>
                                          <p:attrName>ppt_x</p:attrName>
                                        </p:attrNameLst>
                                      </p:cBhvr>
                                      <p:tavLst>
                                        <p:tav tm="0">
                                          <p:val>
                                            <p:strVal val="#ppt_x"/>
                                          </p:val>
                                        </p:tav>
                                        <p:tav tm="100000">
                                          <p:val>
                                            <p:strVal val="#ppt_x"/>
                                          </p:val>
                                        </p:tav>
                                      </p:tavLst>
                                    </p:anim>
                                    <p:anim calcmode="lin" valueType="num">
                                      <p:cBhvr>
                                        <p:cTn id="92" dur="1000" fill="hold"/>
                                        <p:tgtEl>
                                          <p:spTgt spid="2048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1000"/>
                                        <p:tgtEl>
                                          <p:spTgt spid="29"/>
                                        </p:tgtEl>
                                      </p:cBhvr>
                                    </p:animEffect>
                                    <p:anim calcmode="lin" valueType="num">
                                      <p:cBhvr>
                                        <p:cTn id="96" dur="1000" fill="hold"/>
                                        <p:tgtEl>
                                          <p:spTgt spid="29"/>
                                        </p:tgtEl>
                                        <p:attrNameLst>
                                          <p:attrName>ppt_x</p:attrName>
                                        </p:attrNameLst>
                                      </p:cBhvr>
                                      <p:tavLst>
                                        <p:tav tm="0">
                                          <p:val>
                                            <p:strVal val="#ppt_x"/>
                                          </p:val>
                                        </p:tav>
                                        <p:tav tm="100000">
                                          <p:val>
                                            <p:strVal val="#ppt_x"/>
                                          </p:val>
                                        </p:tav>
                                      </p:tavLst>
                                    </p:anim>
                                    <p:anim calcmode="lin" valueType="num">
                                      <p:cBhvr>
                                        <p:cTn id="97" dur="1000" fill="hold"/>
                                        <p:tgtEl>
                                          <p:spTgt spid="29"/>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1000"/>
                                        <p:tgtEl>
                                          <p:spTgt spid="25"/>
                                        </p:tgtEl>
                                      </p:cBhvr>
                                    </p:animEffect>
                                    <p:anim calcmode="lin" valueType="num">
                                      <p:cBhvr>
                                        <p:cTn id="101" dur="1000" fill="hold"/>
                                        <p:tgtEl>
                                          <p:spTgt spid="25"/>
                                        </p:tgtEl>
                                        <p:attrNameLst>
                                          <p:attrName>ppt_x</p:attrName>
                                        </p:attrNameLst>
                                      </p:cBhvr>
                                      <p:tavLst>
                                        <p:tav tm="0">
                                          <p:val>
                                            <p:strVal val="#ppt_x"/>
                                          </p:val>
                                        </p:tav>
                                        <p:tav tm="100000">
                                          <p:val>
                                            <p:strVal val="#ppt_x"/>
                                          </p:val>
                                        </p:tav>
                                      </p:tavLst>
                                    </p:anim>
                                    <p:anim calcmode="lin" valueType="num">
                                      <p:cBhvr>
                                        <p:cTn id="10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20482"/>
                                        </p:tgtEl>
                                        <p:attrNameLst>
                                          <p:attrName>style.visibility</p:attrName>
                                        </p:attrNameLst>
                                      </p:cBhvr>
                                      <p:to>
                                        <p:strVal val="visible"/>
                                      </p:to>
                                    </p:set>
                                    <p:animEffect transition="in" filter="fade">
                                      <p:cBhvr>
                                        <p:cTn id="107" dur="1000"/>
                                        <p:tgtEl>
                                          <p:spTgt spid="20482"/>
                                        </p:tgtEl>
                                      </p:cBhvr>
                                    </p:animEffect>
                                    <p:anim calcmode="lin" valueType="num">
                                      <p:cBhvr>
                                        <p:cTn id="108" dur="1000" fill="hold"/>
                                        <p:tgtEl>
                                          <p:spTgt spid="20482"/>
                                        </p:tgtEl>
                                        <p:attrNameLst>
                                          <p:attrName>ppt_x</p:attrName>
                                        </p:attrNameLst>
                                      </p:cBhvr>
                                      <p:tavLst>
                                        <p:tav tm="0">
                                          <p:val>
                                            <p:strVal val="#ppt_x"/>
                                          </p:val>
                                        </p:tav>
                                        <p:tav tm="100000">
                                          <p:val>
                                            <p:strVal val="#ppt_x"/>
                                          </p:val>
                                        </p:tav>
                                      </p:tavLst>
                                    </p:anim>
                                    <p:anim calcmode="lin" valueType="num">
                                      <p:cBhvr>
                                        <p:cTn id="109" dur="1000" fill="hold"/>
                                        <p:tgtEl>
                                          <p:spTgt spid="2048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1000"/>
                                        <p:tgtEl>
                                          <p:spTgt spid="30"/>
                                        </p:tgtEl>
                                      </p:cBhvr>
                                    </p:animEffect>
                                    <p:anim calcmode="lin" valueType="num">
                                      <p:cBhvr>
                                        <p:cTn id="113" dur="1000" fill="hold"/>
                                        <p:tgtEl>
                                          <p:spTgt spid="30"/>
                                        </p:tgtEl>
                                        <p:attrNameLst>
                                          <p:attrName>ppt_x</p:attrName>
                                        </p:attrNameLst>
                                      </p:cBhvr>
                                      <p:tavLst>
                                        <p:tav tm="0">
                                          <p:val>
                                            <p:strVal val="#ppt_x"/>
                                          </p:val>
                                        </p:tav>
                                        <p:tav tm="100000">
                                          <p:val>
                                            <p:strVal val="#ppt_x"/>
                                          </p:val>
                                        </p:tav>
                                      </p:tavLst>
                                    </p:anim>
                                    <p:anim calcmode="lin" valueType="num">
                                      <p:cBhvr>
                                        <p:cTn id="1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1000"/>
                                        <p:tgtEl>
                                          <p:spTgt spid="32"/>
                                        </p:tgtEl>
                                      </p:cBhvr>
                                    </p:animEffect>
                                    <p:anim calcmode="lin" valueType="num">
                                      <p:cBhvr>
                                        <p:cTn id="120" dur="1000" fill="hold"/>
                                        <p:tgtEl>
                                          <p:spTgt spid="32"/>
                                        </p:tgtEl>
                                        <p:attrNameLst>
                                          <p:attrName>ppt_x</p:attrName>
                                        </p:attrNameLst>
                                      </p:cBhvr>
                                      <p:tavLst>
                                        <p:tav tm="0">
                                          <p:val>
                                            <p:strVal val="#ppt_x"/>
                                          </p:val>
                                        </p:tav>
                                        <p:tav tm="100000">
                                          <p:val>
                                            <p:strVal val="#ppt_x"/>
                                          </p:val>
                                        </p:tav>
                                      </p:tavLst>
                                    </p:anim>
                                    <p:anim calcmode="lin" valueType="num">
                                      <p:cBhvr>
                                        <p:cTn id="121" dur="1000" fill="hold"/>
                                        <p:tgtEl>
                                          <p:spTgt spid="3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1000"/>
                                        <p:tgtEl>
                                          <p:spTgt spid="31"/>
                                        </p:tgtEl>
                                      </p:cBhvr>
                                    </p:animEffect>
                                    <p:anim calcmode="lin" valueType="num">
                                      <p:cBhvr>
                                        <p:cTn id="125" dur="1000" fill="hold"/>
                                        <p:tgtEl>
                                          <p:spTgt spid="31"/>
                                        </p:tgtEl>
                                        <p:attrNameLst>
                                          <p:attrName>ppt_x</p:attrName>
                                        </p:attrNameLst>
                                      </p:cBhvr>
                                      <p:tavLst>
                                        <p:tav tm="0">
                                          <p:val>
                                            <p:strVal val="#ppt_x"/>
                                          </p:val>
                                        </p:tav>
                                        <p:tav tm="100000">
                                          <p:val>
                                            <p:strVal val="#ppt_x"/>
                                          </p:val>
                                        </p:tav>
                                      </p:tavLst>
                                    </p:anim>
                                    <p:anim calcmode="lin" valueType="num">
                                      <p:cBhvr>
                                        <p:cTn id="1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8" grpId="0"/>
      <p:bldP spid="19" grpId="0"/>
      <p:bldP spid="22" grpId="0" animBg="1"/>
      <p:bldP spid="23" grpId="0"/>
      <p:bldP spid="41" grpId="0" animBg="1"/>
      <p:bldP spid="20481" grpId="0" animBg="1"/>
      <p:bldP spid="44" grpId="0" animBg="1"/>
      <p:bldP spid="25" grpId="0" animBg="1"/>
      <p:bldP spid="28" grpId="0" animBg="1"/>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1.jpg"/>
          <p:cNvPicPr>
            <a:picLocks noChangeAspect="1"/>
          </p:cNvPicPr>
          <p:nvPr/>
        </p:nvPicPr>
        <p:blipFill>
          <a:blip r:embed="rId3">
            <a:duotone>
              <a:schemeClr val="accent5">
                <a:shade val="45000"/>
                <a:satMod val="135000"/>
              </a:schemeClr>
              <a:prstClr val="white"/>
            </a:duotone>
          </a:blip>
          <a:stretch>
            <a:fillRect/>
          </a:stretch>
        </p:blipFill>
        <p:spPr>
          <a:xfrm>
            <a:off x="0" y="0"/>
            <a:ext cx="9120792" cy="6858000"/>
          </a:xfrm>
          <a:prstGeom prst="rect">
            <a:avLst/>
          </a:prstGeom>
        </p:spPr>
      </p:pic>
      <p:pic>
        <p:nvPicPr>
          <p:cNvPr id="1026" name="Picture 2" descr="C:\Users\wisss\Desktop\26 kariiiii fait\parfiat ^^.jpg"/>
          <p:cNvPicPr>
            <a:picLocks noChangeAspect="1" noChangeArrowheads="1"/>
          </p:cNvPicPr>
          <p:nvPr/>
        </p:nvPicPr>
        <p:blipFill>
          <a:blip r:embed="rId4" cstate="print"/>
          <a:srcRect l="5568" r="34986" b="19452"/>
          <a:stretch>
            <a:fillRect/>
          </a:stretch>
        </p:blipFill>
        <p:spPr bwMode="auto">
          <a:xfrm rot="5400000">
            <a:off x="248048" y="1319627"/>
            <a:ext cx="4643470" cy="4718813"/>
          </a:xfrm>
          <a:prstGeom prst="rect">
            <a:avLst/>
          </a:prstGeom>
          <a:ln w="28575">
            <a:solidFill>
              <a:srgbClr val="002060"/>
            </a:solidFill>
          </a:ln>
          <a:effectLst>
            <a:outerShdw blurRad="292100" dist="139700" dir="2700000" algn="tl" rotWithShape="0">
              <a:srgbClr val="333333">
                <a:alpha val="65000"/>
              </a:srgbClr>
            </a:outerShdw>
          </a:effectLst>
        </p:spPr>
      </p:pic>
      <p:sp>
        <p:nvSpPr>
          <p:cNvPr id="6" name="Rectangle 5"/>
          <p:cNvSpPr/>
          <p:nvPr/>
        </p:nvSpPr>
        <p:spPr>
          <a:xfrm>
            <a:off x="2143108" y="2702889"/>
            <a:ext cx="500066"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C</a:t>
            </a:r>
            <a:endParaRPr lang="fr-FR"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7" name="Rectangle 6"/>
          <p:cNvSpPr/>
          <p:nvPr/>
        </p:nvSpPr>
        <p:spPr>
          <a:xfrm>
            <a:off x="3786182" y="1500174"/>
            <a:ext cx="571504"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Cr</a:t>
            </a:r>
            <a:endParaRPr lang="fr-FR"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endParaRPr>
          </a:p>
        </p:txBody>
      </p:sp>
      <p:sp>
        <p:nvSpPr>
          <p:cNvPr id="9" name="Rectangle 8"/>
          <p:cNvSpPr/>
          <p:nvPr/>
        </p:nvSpPr>
        <p:spPr>
          <a:xfrm>
            <a:off x="2571736" y="3560145"/>
            <a:ext cx="71438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latin typeface="Cambria" pitchFamily="18" charset="0"/>
              </a:rPr>
              <a:t>Oes</a:t>
            </a:r>
          </a:p>
        </p:txBody>
      </p:sp>
      <p:sp>
        <p:nvSpPr>
          <p:cNvPr id="10" name="Rectangle 9"/>
          <p:cNvSpPr/>
          <p:nvPr/>
        </p:nvSpPr>
        <p:spPr>
          <a:xfrm>
            <a:off x="2143108" y="3988773"/>
            <a:ext cx="71438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latin typeface="Cambria" pitchFamily="18" charset="0"/>
              </a:rPr>
              <a:t>Tr</a:t>
            </a:r>
          </a:p>
        </p:txBody>
      </p:sp>
      <p:sp>
        <p:nvSpPr>
          <p:cNvPr id="11" name="Rectangle 10"/>
          <p:cNvSpPr/>
          <p:nvPr/>
        </p:nvSpPr>
        <p:spPr>
          <a:xfrm>
            <a:off x="714348" y="4703153"/>
            <a:ext cx="71438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latin typeface="Cambria" pitchFamily="18" charset="0"/>
              </a:rPr>
              <a:t>Th</a:t>
            </a:r>
          </a:p>
        </p:txBody>
      </p:sp>
      <p:sp>
        <p:nvSpPr>
          <p:cNvPr id="13" name="Rectangle 12"/>
          <p:cNvSpPr/>
          <p:nvPr/>
        </p:nvSpPr>
        <p:spPr>
          <a:xfrm>
            <a:off x="3857620" y="4631715"/>
            <a:ext cx="71438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latin typeface="Cambria" pitchFamily="18" charset="0"/>
              </a:rPr>
              <a:t>Th</a:t>
            </a:r>
          </a:p>
        </p:txBody>
      </p:sp>
      <p:sp>
        <p:nvSpPr>
          <p:cNvPr id="14" name="Rectangle 13"/>
          <p:cNvSpPr/>
          <p:nvPr/>
        </p:nvSpPr>
        <p:spPr>
          <a:xfrm>
            <a:off x="2071670" y="5417533"/>
            <a:ext cx="1214446"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2000" b="1" spc="50" dirty="0" err="1" smtClean="0">
                <a:ln w="11430">
                  <a:solidFill>
                    <a:srgbClr val="00B050"/>
                  </a:solidFill>
                </a:ln>
                <a:solidFill>
                  <a:srgbClr val="00B050"/>
                </a:solidFill>
                <a:effectLst>
                  <a:outerShdw blurRad="76200" dist="50800" dir="5400000" algn="tl" rotWithShape="0">
                    <a:srgbClr val="000000">
                      <a:alpha val="65000"/>
                    </a:srgbClr>
                  </a:outerShdw>
                </a:effectLst>
                <a:latin typeface="Cooper Black" pitchFamily="18" charset="0"/>
              </a:rPr>
              <a:t>Thy</a:t>
            </a:r>
            <a:r>
              <a:rPr lang="fr-FR" sz="2000" b="1" spc="50" dirty="0" smtClean="0">
                <a:ln w="11430">
                  <a:solidFill>
                    <a:srgbClr val="00B050"/>
                  </a:solidFill>
                </a:ln>
                <a:solidFill>
                  <a:srgbClr val="00B050"/>
                </a:solidFill>
                <a:effectLst>
                  <a:outerShdw blurRad="76200" dist="50800" dir="5400000" algn="tl" rotWithShape="0">
                    <a:srgbClr val="000000">
                      <a:alpha val="65000"/>
                    </a:srgbClr>
                  </a:outerShdw>
                </a:effectLst>
                <a:latin typeface="Cooper Black" pitchFamily="18" charset="0"/>
              </a:rPr>
              <a:t> V</a:t>
            </a:r>
          </a:p>
        </p:txBody>
      </p:sp>
      <p:cxnSp>
        <p:nvCxnSpPr>
          <p:cNvPr id="16" name="Straight Arrow Connector 15"/>
          <p:cNvCxnSpPr/>
          <p:nvPr/>
        </p:nvCxnSpPr>
        <p:spPr>
          <a:xfrm rot="5400000" flipH="1" flipV="1">
            <a:off x="2465374" y="5309581"/>
            <a:ext cx="357189"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Quad Arrow 23"/>
          <p:cNvSpPr/>
          <p:nvPr/>
        </p:nvSpPr>
        <p:spPr>
          <a:xfrm>
            <a:off x="285720" y="1500174"/>
            <a:ext cx="714380" cy="642942"/>
          </a:xfrm>
          <a:prstGeom prst="quadArrow">
            <a:avLst>
              <a:gd name="adj1" fmla="val 4539"/>
              <a:gd name="adj2" fmla="val 9639"/>
              <a:gd name="adj3" fmla="val 1754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5" name="Rectangle 14"/>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7" name="Rectangle 16"/>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8" name="Rectangle 17"/>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19" name="Rectangle 18"/>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20" name="Freeform 19"/>
          <p:cNvSpPr/>
          <p:nvPr/>
        </p:nvSpPr>
        <p:spPr>
          <a:xfrm>
            <a:off x="1928794" y="4417401"/>
            <a:ext cx="1326638" cy="729891"/>
          </a:xfrm>
          <a:custGeom>
            <a:avLst/>
            <a:gdLst>
              <a:gd name="connsiteX0" fmla="*/ 105833 w 1303866"/>
              <a:gd name="connsiteY0" fmla="*/ 21167 h 743657"/>
              <a:gd name="connsiteX1" fmla="*/ 224366 w 1303866"/>
              <a:gd name="connsiteY1" fmla="*/ 80434 h 743657"/>
              <a:gd name="connsiteX2" fmla="*/ 232833 w 1303866"/>
              <a:gd name="connsiteY2" fmla="*/ 309034 h 743657"/>
              <a:gd name="connsiteX3" fmla="*/ 359833 w 1303866"/>
              <a:gd name="connsiteY3" fmla="*/ 486834 h 743657"/>
              <a:gd name="connsiteX4" fmla="*/ 664633 w 1303866"/>
              <a:gd name="connsiteY4" fmla="*/ 605367 h 743657"/>
              <a:gd name="connsiteX5" fmla="*/ 935566 w 1303866"/>
              <a:gd name="connsiteY5" fmla="*/ 546101 h 743657"/>
              <a:gd name="connsiteX6" fmla="*/ 1071033 w 1303866"/>
              <a:gd name="connsiteY6" fmla="*/ 452967 h 743657"/>
              <a:gd name="connsiteX7" fmla="*/ 1113366 w 1303866"/>
              <a:gd name="connsiteY7" fmla="*/ 317501 h 743657"/>
              <a:gd name="connsiteX8" fmla="*/ 1113366 w 1303866"/>
              <a:gd name="connsiteY8" fmla="*/ 224367 h 743657"/>
              <a:gd name="connsiteX9" fmla="*/ 1223433 w 1303866"/>
              <a:gd name="connsiteY9" fmla="*/ 232834 h 743657"/>
              <a:gd name="connsiteX10" fmla="*/ 1248833 w 1303866"/>
              <a:gd name="connsiteY10" fmla="*/ 512234 h 743657"/>
              <a:gd name="connsiteX11" fmla="*/ 893233 w 1303866"/>
              <a:gd name="connsiteY11" fmla="*/ 723901 h 743657"/>
              <a:gd name="connsiteX12" fmla="*/ 334433 w 1303866"/>
              <a:gd name="connsiteY12" fmla="*/ 630767 h 743657"/>
              <a:gd name="connsiteX13" fmla="*/ 38100 w 1303866"/>
              <a:gd name="connsiteY13" fmla="*/ 207434 h 743657"/>
              <a:gd name="connsiteX14" fmla="*/ 105833 w 1303866"/>
              <a:gd name="connsiteY14" fmla="*/ 21167 h 74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3866" h="743657">
                <a:moveTo>
                  <a:pt x="105833" y="21167"/>
                </a:moveTo>
                <a:cubicBezTo>
                  <a:pt x="136877" y="0"/>
                  <a:pt x="203199" y="32456"/>
                  <a:pt x="224366" y="80434"/>
                </a:cubicBezTo>
                <a:cubicBezTo>
                  <a:pt x="245533" y="128412"/>
                  <a:pt x="210255" y="241301"/>
                  <a:pt x="232833" y="309034"/>
                </a:cubicBezTo>
                <a:cubicBezTo>
                  <a:pt x="255411" y="376767"/>
                  <a:pt x="287866" y="437445"/>
                  <a:pt x="359833" y="486834"/>
                </a:cubicBezTo>
                <a:cubicBezTo>
                  <a:pt x="431800" y="536223"/>
                  <a:pt x="568678" y="595489"/>
                  <a:pt x="664633" y="605367"/>
                </a:cubicBezTo>
                <a:cubicBezTo>
                  <a:pt x="760589" y="615245"/>
                  <a:pt x="867833" y="571501"/>
                  <a:pt x="935566" y="546101"/>
                </a:cubicBezTo>
                <a:cubicBezTo>
                  <a:pt x="1003299" y="520701"/>
                  <a:pt x="1041400" y="491067"/>
                  <a:pt x="1071033" y="452967"/>
                </a:cubicBezTo>
                <a:cubicBezTo>
                  <a:pt x="1100666" y="414867"/>
                  <a:pt x="1106311" y="355601"/>
                  <a:pt x="1113366" y="317501"/>
                </a:cubicBezTo>
                <a:cubicBezTo>
                  <a:pt x="1120421" y="279401"/>
                  <a:pt x="1095022" y="238478"/>
                  <a:pt x="1113366" y="224367"/>
                </a:cubicBezTo>
                <a:cubicBezTo>
                  <a:pt x="1131710" y="210256"/>
                  <a:pt x="1200855" y="184856"/>
                  <a:pt x="1223433" y="232834"/>
                </a:cubicBezTo>
                <a:cubicBezTo>
                  <a:pt x="1246011" y="280812"/>
                  <a:pt x="1303866" y="430390"/>
                  <a:pt x="1248833" y="512234"/>
                </a:cubicBezTo>
                <a:cubicBezTo>
                  <a:pt x="1193800" y="594079"/>
                  <a:pt x="1045633" y="704146"/>
                  <a:pt x="893233" y="723901"/>
                </a:cubicBezTo>
                <a:cubicBezTo>
                  <a:pt x="740833" y="743657"/>
                  <a:pt x="476955" y="716845"/>
                  <a:pt x="334433" y="630767"/>
                </a:cubicBezTo>
                <a:cubicBezTo>
                  <a:pt x="191911" y="544689"/>
                  <a:pt x="76200" y="306211"/>
                  <a:pt x="38100" y="207434"/>
                </a:cubicBezTo>
                <a:cubicBezTo>
                  <a:pt x="0" y="108657"/>
                  <a:pt x="74789" y="42334"/>
                  <a:pt x="105833" y="21167"/>
                </a:cubicBezTo>
                <a:close/>
              </a:path>
            </a:pathLst>
          </a:custGeom>
          <a:noFill/>
          <a:ln w="19050">
            <a:solidFill>
              <a:schemeClr val="tx1"/>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fr-FR"/>
          </a:p>
        </p:txBody>
      </p:sp>
      <p:pic>
        <p:nvPicPr>
          <p:cNvPr id="21" name="Image 20" descr="thy D.png"/>
          <p:cNvPicPr/>
          <p:nvPr/>
        </p:nvPicPr>
        <p:blipFill>
          <a:blip r:embed="rId5" cstate="print"/>
          <a:stretch>
            <a:fillRect/>
          </a:stretch>
        </p:blipFill>
        <p:spPr>
          <a:xfrm>
            <a:off x="5429256" y="3781593"/>
            <a:ext cx="2643957" cy="2290613"/>
          </a:xfrm>
          <a:prstGeom prst="rect">
            <a:avLst/>
          </a:prstGeom>
          <a:ln w="9525">
            <a:solidFill>
              <a:schemeClr val="tx1"/>
            </a:solidFill>
          </a:ln>
        </p:spPr>
      </p:pic>
      <p:pic>
        <p:nvPicPr>
          <p:cNvPr id="22" name="Image 21" descr="thyV.png"/>
          <p:cNvPicPr/>
          <p:nvPr/>
        </p:nvPicPr>
        <p:blipFill>
          <a:blip r:embed="rId6" cstate="print"/>
          <a:stretch>
            <a:fillRect/>
          </a:stretch>
        </p:blipFill>
        <p:spPr>
          <a:xfrm>
            <a:off x="5429256" y="1357298"/>
            <a:ext cx="2643206" cy="2286015"/>
          </a:xfrm>
          <a:prstGeom prst="rect">
            <a:avLst/>
          </a:prstGeom>
          <a:ln w="9525">
            <a:solidFill>
              <a:schemeClr val="tx1"/>
            </a:solidFill>
          </a:ln>
        </p:spPr>
      </p:pic>
      <p:sp>
        <p:nvSpPr>
          <p:cNvPr id="29" name="Rectangle 1"/>
          <p:cNvSpPr>
            <a:spLocks noChangeArrowheads="1"/>
          </p:cNvSpPr>
          <p:nvPr/>
        </p:nvSpPr>
        <p:spPr bwMode="auto">
          <a:xfrm>
            <a:off x="1142976" y="571480"/>
            <a:ext cx="7500990" cy="646331"/>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Cambria" pitchFamily="18" charset="0"/>
                <a:ea typeface="Times New Roman" pitchFamily="18" charset="0"/>
                <a:cs typeface="Times New Roman" pitchFamily="18" charset="0"/>
              </a:rPr>
              <a:t>Stade fusion de l’ébauche médiane avec les organes des ébauches ultimo-branchiales</a:t>
            </a:r>
          </a:p>
        </p:txBody>
      </p:sp>
      <p:sp>
        <p:nvSpPr>
          <p:cNvPr id="30" name="10-Point Star 29"/>
          <p:cNvSpPr/>
          <p:nvPr/>
        </p:nvSpPr>
        <p:spPr>
          <a:xfrm>
            <a:off x="357158" y="500042"/>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2</a:t>
            </a:r>
          </a:p>
        </p:txBody>
      </p:sp>
      <p:sp>
        <p:nvSpPr>
          <p:cNvPr id="33" name="Rectangle 32"/>
          <p:cNvSpPr/>
          <p:nvPr/>
        </p:nvSpPr>
        <p:spPr>
          <a:xfrm>
            <a:off x="0" y="6143644"/>
            <a:ext cx="5214942"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600" b="1" dirty="0" smtClean="0">
                <a:latin typeface="Cambria" pitchFamily="18" charset="0"/>
              </a:rPr>
              <a:t>Coupe transversale au niveau de la région pharyngée  d’embryon </a:t>
            </a:r>
            <a:r>
              <a:rPr lang="fr-FR" sz="1600" b="1" dirty="0" smtClean="0">
                <a:latin typeface="Times New Roman"/>
                <a:ea typeface="Times New Roman"/>
              </a:rPr>
              <a:t>à E13.5</a:t>
            </a:r>
            <a:r>
              <a:rPr lang="fr-FR" sz="1600" b="1" i="1" dirty="0" smtClean="0">
                <a:latin typeface="Times New Roman"/>
                <a:ea typeface="Times New Roman"/>
              </a:rPr>
              <a:t> </a:t>
            </a:r>
            <a:r>
              <a:rPr lang="fr-FR" sz="1600" b="1" dirty="0" smtClean="0">
                <a:latin typeface="Times New Roman"/>
                <a:ea typeface="Times New Roman"/>
              </a:rPr>
              <a:t>Colorée en </a:t>
            </a:r>
            <a:r>
              <a:rPr lang="fr-FR" sz="1600" b="1" dirty="0" err="1" smtClean="0">
                <a:latin typeface="Times New Roman"/>
                <a:ea typeface="Times New Roman"/>
              </a:rPr>
              <a:t>Azan</a:t>
            </a:r>
            <a:r>
              <a:rPr lang="fr-FR" sz="1600" b="1" dirty="0" smtClean="0">
                <a:latin typeface="Times New Roman"/>
                <a:ea typeface="Times New Roman"/>
              </a:rPr>
              <a:t>,</a:t>
            </a:r>
            <a:r>
              <a:rPr lang="fr-FR" sz="1600" dirty="0" smtClean="0">
                <a:latin typeface="Times New Roman"/>
                <a:ea typeface="Times New Roman"/>
              </a:rPr>
              <a:t> </a:t>
            </a:r>
            <a:r>
              <a:rPr lang="fr-FR" sz="1600" b="1" dirty="0" smtClean="0">
                <a:latin typeface="Cambria" pitchFamily="18" charset="0"/>
              </a:rPr>
              <a:t>(</a:t>
            </a:r>
            <a:r>
              <a:rPr lang="fr-FR" sz="1600" b="1" dirty="0" err="1" smtClean="0">
                <a:latin typeface="Cambria" pitchFamily="18" charset="0"/>
              </a:rPr>
              <a:t>Thy</a:t>
            </a:r>
            <a:r>
              <a:rPr lang="fr-FR" sz="1600" b="1" dirty="0" smtClean="0">
                <a:latin typeface="Cambria" pitchFamily="18" charset="0"/>
              </a:rPr>
              <a:t> ventrale).</a:t>
            </a:r>
            <a:endParaRPr lang="fr-FR" sz="1600" b="1" dirty="0">
              <a:latin typeface="Cambria" pitchFamily="18" charset="0"/>
            </a:endParaRPr>
          </a:p>
        </p:txBody>
      </p:sp>
      <p:sp>
        <p:nvSpPr>
          <p:cNvPr id="34" name="Rounded Rectangle 33"/>
          <p:cNvSpPr/>
          <p:nvPr/>
        </p:nvSpPr>
        <p:spPr>
          <a:xfrm>
            <a:off x="8143900" y="4643446"/>
            <a:ext cx="1000100" cy="50006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atin typeface="Cambria" pitchFamily="18" charset="0"/>
              </a:rPr>
              <a:t>THY D</a:t>
            </a:r>
            <a:endParaRPr lang="fr-FR" dirty="0">
              <a:latin typeface="Cambria" pitchFamily="18" charset="0"/>
            </a:endParaRPr>
          </a:p>
        </p:txBody>
      </p:sp>
      <p:sp>
        <p:nvSpPr>
          <p:cNvPr id="35" name="Rounded Rectangle 34"/>
          <p:cNvSpPr/>
          <p:nvPr/>
        </p:nvSpPr>
        <p:spPr>
          <a:xfrm>
            <a:off x="8143900" y="2285992"/>
            <a:ext cx="1000100" cy="50006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atin typeface="Cambria" pitchFamily="18" charset="0"/>
              </a:rPr>
              <a:t>THY V</a:t>
            </a:r>
            <a:endParaRPr lang="fr-FR" dirty="0">
              <a:latin typeface="Cambria" pitchFamily="18" charset="0"/>
            </a:endParaRPr>
          </a:p>
        </p:txBody>
      </p:sp>
      <p:sp>
        <p:nvSpPr>
          <p:cNvPr id="36" name="Lightning Bolt 35"/>
          <p:cNvSpPr/>
          <p:nvPr/>
        </p:nvSpPr>
        <p:spPr>
          <a:xfrm>
            <a:off x="1500166" y="3488707"/>
            <a:ext cx="571504" cy="928694"/>
          </a:xfrm>
          <a:prstGeom prst="lightningBol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38" name="Plaque 37"/>
          <p:cNvSpPr/>
          <p:nvPr/>
        </p:nvSpPr>
        <p:spPr>
          <a:xfrm>
            <a:off x="928662" y="2988641"/>
            <a:ext cx="1357322" cy="64294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dirty="0" err="1"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Pbx</a:t>
            </a:r>
            <a:endParaRPr lang="fr-FR" dirty="0">
              <a:ln w="18415" cmpd="sng">
                <a:solidFill>
                  <a:srgbClr val="C00000"/>
                </a:solidFill>
                <a:prstDash val="solid"/>
              </a:ln>
              <a:solidFill>
                <a:schemeClr val="accent1">
                  <a:lumMod val="75000"/>
                </a:schemeClr>
              </a:solidFill>
              <a:latin typeface="Cambria" pitchFamily="18" charset="0"/>
            </a:endParaRPr>
          </a:p>
        </p:txBody>
      </p:sp>
      <p:sp>
        <p:nvSpPr>
          <p:cNvPr id="39" name="Rectangle 38"/>
          <p:cNvSpPr/>
          <p:nvPr/>
        </p:nvSpPr>
        <p:spPr>
          <a:xfrm>
            <a:off x="5357786" y="6286520"/>
            <a:ext cx="3000428" cy="400110"/>
          </a:xfrm>
          <a:prstGeom prst="rect">
            <a:avLst/>
          </a:prstGeom>
          <a:ln>
            <a:solidFill>
              <a:schemeClr val="bg2"/>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t>
            </a:r>
            <a:r>
              <a:rPr lang="fr-FR" sz="2000" b="1" cap="all"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M</a:t>
            </a:r>
            <a:r>
              <a:rPr lang="fr-FR" sz="2000" b="1"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anley</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i="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et al., </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2004)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1000"/>
                                        <p:tgtEl>
                                          <p:spTgt spid="35"/>
                                        </p:tgtEl>
                                      </p:cBhvr>
                                    </p:animEffect>
                                    <p:anim calcmode="lin" valueType="num">
                                      <p:cBhvr>
                                        <p:cTn id="86" dur="1000" fill="hold"/>
                                        <p:tgtEl>
                                          <p:spTgt spid="35"/>
                                        </p:tgtEl>
                                        <p:attrNameLst>
                                          <p:attrName>ppt_x</p:attrName>
                                        </p:attrNameLst>
                                      </p:cBhvr>
                                      <p:tavLst>
                                        <p:tav tm="0">
                                          <p:val>
                                            <p:strVal val="#ppt_x"/>
                                          </p:val>
                                        </p:tav>
                                        <p:tav tm="100000">
                                          <p:val>
                                            <p:strVal val="#ppt_x"/>
                                          </p:val>
                                        </p:tav>
                                      </p:tavLst>
                                    </p:anim>
                                    <p:anim calcmode="lin" valueType="num">
                                      <p:cBhvr>
                                        <p:cTn id="87" dur="1000" fill="hold"/>
                                        <p:tgtEl>
                                          <p:spTgt spid="35"/>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1000"/>
                                        <p:tgtEl>
                                          <p:spTgt spid="34"/>
                                        </p:tgtEl>
                                      </p:cBhvr>
                                    </p:animEffect>
                                    <p:anim calcmode="lin" valueType="num">
                                      <p:cBhvr>
                                        <p:cTn id="103" dur="1000" fill="hold"/>
                                        <p:tgtEl>
                                          <p:spTgt spid="34"/>
                                        </p:tgtEl>
                                        <p:attrNameLst>
                                          <p:attrName>ppt_x</p:attrName>
                                        </p:attrNameLst>
                                      </p:cBhvr>
                                      <p:tavLst>
                                        <p:tav tm="0">
                                          <p:val>
                                            <p:strVal val="#ppt_x"/>
                                          </p:val>
                                        </p:tav>
                                        <p:tav tm="100000">
                                          <p:val>
                                            <p:strVal val="#ppt_x"/>
                                          </p:val>
                                        </p:tav>
                                      </p:tavLst>
                                    </p:anim>
                                    <p:anim calcmode="lin" valueType="num">
                                      <p:cBhvr>
                                        <p:cTn id="10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1000"/>
                                        <p:tgtEl>
                                          <p:spTgt spid="38"/>
                                        </p:tgtEl>
                                      </p:cBhvr>
                                    </p:animEffect>
                                    <p:anim calcmode="lin" valueType="num">
                                      <p:cBhvr>
                                        <p:cTn id="110" dur="1000" fill="hold"/>
                                        <p:tgtEl>
                                          <p:spTgt spid="38"/>
                                        </p:tgtEl>
                                        <p:attrNameLst>
                                          <p:attrName>ppt_x</p:attrName>
                                        </p:attrNameLst>
                                      </p:cBhvr>
                                      <p:tavLst>
                                        <p:tav tm="0">
                                          <p:val>
                                            <p:strVal val="#ppt_x"/>
                                          </p:val>
                                        </p:tav>
                                        <p:tav tm="100000">
                                          <p:val>
                                            <p:strVal val="#ppt_x"/>
                                          </p:val>
                                        </p:tav>
                                      </p:tavLst>
                                    </p:anim>
                                    <p:anim calcmode="lin" valueType="num">
                                      <p:cBhvr>
                                        <p:cTn id="111" dur="1000" fill="hold"/>
                                        <p:tgtEl>
                                          <p:spTgt spid="38"/>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fade">
                                      <p:cBhvr>
                                        <p:cTn id="114" dur="1000"/>
                                        <p:tgtEl>
                                          <p:spTgt spid="36"/>
                                        </p:tgtEl>
                                      </p:cBhvr>
                                    </p:animEffect>
                                    <p:anim calcmode="lin" valueType="num">
                                      <p:cBhvr>
                                        <p:cTn id="115" dur="1000" fill="hold"/>
                                        <p:tgtEl>
                                          <p:spTgt spid="36"/>
                                        </p:tgtEl>
                                        <p:attrNameLst>
                                          <p:attrName>ppt_x</p:attrName>
                                        </p:attrNameLst>
                                      </p:cBhvr>
                                      <p:tavLst>
                                        <p:tav tm="0">
                                          <p:val>
                                            <p:strVal val="#ppt_x"/>
                                          </p:val>
                                        </p:tav>
                                        <p:tav tm="100000">
                                          <p:val>
                                            <p:strVal val="#ppt_x"/>
                                          </p:val>
                                        </p:tav>
                                      </p:tavLst>
                                    </p:anim>
                                    <p:anim calcmode="lin" valueType="num">
                                      <p:cBhvr>
                                        <p:cTn id="1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3" grpId="0"/>
      <p:bldP spid="14" grpId="0"/>
      <p:bldP spid="24" grpId="0" animBg="1"/>
      <p:bldP spid="20" grpId="0" animBg="1"/>
      <p:bldP spid="29" grpId="0" animBg="1"/>
      <p:bldP spid="30" grpId="0" animBg="1"/>
      <p:bldP spid="33" grpId="0" animBg="1"/>
      <p:bldP spid="34" grpId="0" animBg="1"/>
      <p:bldP spid="35" grpId="0" animBg="1"/>
      <p:bldP spid="36"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icture1.jpg"/>
          <p:cNvPicPr>
            <a:picLocks noChangeAspect="1"/>
          </p:cNvPicPr>
          <p:nvPr/>
        </p:nvPicPr>
        <p:blipFill>
          <a:blip r:embed="rId3">
            <a:duotone>
              <a:schemeClr val="accent5">
                <a:shade val="45000"/>
                <a:satMod val="135000"/>
              </a:schemeClr>
              <a:prstClr val="white"/>
            </a:duotone>
          </a:blip>
          <a:stretch>
            <a:fillRect/>
          </a:stretch>
        </p:blipFill>
        <p:spPr>
          <a:xfrm>
            <a:off x="0" y="0"/>
            <a:ext cx="9120792" cy="6858000"/>
          </a:xfrm>
          <a:prstGeom prst="rect">
            <a:avLst/>
          </a:prstGeom>
        </p:spPr>
      </p:pic>
      <p:pic>
        <p:nvPicPr>
          <p:cNvPr id="4" name="Content Placeholder 3" descr="grand VG wis.jpg"/>
          <p:cNvPicPr>
            <a:picLocks noGrp="1" noChangeAspect="1"/>
          </p:cNvPicPr>
          <p:nvPr>
            <p:ph idx="1"/>
          </p:nvPr>
        </p:nvPicPr>
        <p:blipFill>
          <a:blip r:embed="rId4" cstate="print"/>
          <a:srcRect l="3788" t="2771" r="11711"/>
          <a:stretch>
            <a:fillRect/>
          </a:stretch>
        </p:blipFill>
        <p:spPr>
          <a:xfrm rot="10800000" flipH="1">
            <a:off x="142845" y="1349261"/>
            <a:ext cx="4857783" cy="4675601"/>
          </a:xfrm>
          <a:prstGeom prst="rect">
            <a:avLst/>
          </a:prstGeom>
          <a:ln>
            <a:solidFill>
              <a:schemeClr val="tx1"/>
            </a:solidFill>
          </a:ln>
          <a:effectLst>
            <a:outerShdw blurRad="292100" dist="139700" dir="2700000" algn="tl" rotWithShape="0">
              <a:srgbClr val="333333">
                <a:alpha val="65000"/>
              </a:srgbClr>
            </a:outerShdw>
          </a:effectLst>
        </p:spPr>
      </p:pic>
      <p:sp>
        <p:nvSpPr>
          <p:cNvPr id="5" name="ZoneTexte 2"/>
          <p:cNvSpPr txBox="1"/>
          <p:nvPr/>
        </p:nvSpPr>
        <p:spPr>
          <a:xfrm>
            <a:off x="785786" y="2571744"/>
            <a:ext cx="790948"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6" name="ZoneTexte 3"/>
          <p:cNvSpPr txBox="1"/>
          <p:nvPr/>
        </p:nvSpPr>
        <p:spPr>
          <a:xfrm>
            <a:off x="3714744" y="2786058"/>
            <a:ext cx="857256"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LTD</a:t>
            </a:r>
          </a:p>
        </p:txBody>
      </p:sp>
      <p:sp>
        <p:nvSpPr>
          <p:cNvPr id="7" name="ZoneTexte 4"/>
          <p:cNvSpPr txBox="1"/>
          <p:nvPr/>
        </p:nvSpPr>
        <p:spPr>
          <a:xfrm>
            <a:off x="2000232" y="1500174"/>
            <a:ext cx="100811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Oes</a:t>
            </a:r>
          </a:p>
        </p:txBody>
      </p:sp>
      <p:sp>
        <p:nvSpPr>
          <p:cNvPr id="8" name="ZoneTexte 5"/>
          <p:cNvSpPr txBox="1"/>
          <p:nvPr/>
        </p:nvSpPr>
        <p:spPr>
          <a:xfrm>
            <a:off x="2214547" y="3429000"/>
            <a:ext cx="64807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Tr</a:t>
            </a:r>
          </a:p>
        </p:txBody>
      </p:sp>
      <p:sp>
        <p:nvSpPr>
          <p:cNvPr id="9" name="ZoneTexte 6"/>
          <p:cNvSpPr txBox="1"/>
          <p:nvPr/>
        </p:nvSpPr>
        <p:spPr>
          <a:xfrm>
            <a:off x="142844" y="2395831"/>
            <a:ext cx="642910"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a:t>
            </a:r>
          </a:p>
        </p:txBody>
      </p:sp>
      <p:sp>
        <p:nvSpPr>
          <p:cNvPr id="11" name="Quad Arrow 10"/>
          <p:cNvSpPr/>
          <p:nvPr/>
        </p:nvSpPr>
        <p:spPr>
          <a:xfrm>
            <a:off x="214282" y="1428736"/>
            <a:ext cx="714380" cy="642942"/>
          </a:xfrm>
          <a:prstGeom prst="quadArrow">
            <a:avLst>
              <a:gd name="adj1" fmla="val 4539"/>
              <a:gd name="adj2" fmla="val 9639"/>
              <a:gd name="adj3" fmla="val 1754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3" name="Rectangle 12"/>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4" name="Rectangle 13"/>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5" name="Rectangle 14"/>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16" name="Rectangle 15"/>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8" name="Rectangle 17"/>
          <p:cNvSpPr/>
          <p:nvPr/>
        </p:nvSpPr>
        <p:spPr>
          <a:xfrm>
            <a:off x="0" y="6143644"/>
            <a:ext cx="5214942"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600" b="1" dirty="0" smtClean="0">
                <a:latin typeface="Cambria" pitchFamily="18" charset="0"/>
              </a:rPr>
              <a:t>Coupe transversale au niveau de la Région pharyngée d’embryon à </a:t>
            </a:r>
            <a:r>
              <a:rPr lang="fr-FR" sz="1600" b="1" dirty="0" smtClean="0">
                <a:latin typeface="Cambria" pitchFamily="18" charset="0"/>
              </a:rPr>
              <a:t>E17.5 </a:t>
            </a:r>
            <a:r>
              <a:rPr lang="fr-FR" sz="1600" b="1" dirty="0" smtClean="0">
                <a:latin typeface="Cambria" pitchFamily="18" charset="0"/>
              </a:rPr>
              <a:t>Colorée en VG, ( </a:t>
            </a:r>
            <a:r>
              <a:rPr lang="fr-FR" sz="1600" b="1" dirty="0" err="1" smtClean="0">
                <a:latin typeface="Cambria" pitchFamily="18" charset="0"/>
              </a:rPr>
              <a:t>Thy</a:t>
            </a:r>
            <a:r>
              <a:rPr lang="fr-FR" sz="1600" b="1" dirty="0" smtClean="0">
                <a:latin typeface="Cambria" pitchFamily="18" charset="0"/>
              </a:rPr>
              <a:t> Dorsale).</a:t>
            </a:r>
            <a:endParaRPr lang="fr-FR" sz="1600" b="1" dirty="0">
              <a:latin typeface="Cambria" pitchFamily="18" charset="0"/>
            </a:endParaRPr>
          </a:p>
        </p:txBody>
      </p:sp>
      <p:sp>
        <p:nvSpPr>
          <p:cNvPr id="19" name="Rectangle 1"/>
          <p:cNvSpPr>
            <a:spLocks noChangeArrowheads="1"/>
          </p:cNvSpPr>
          <p:nvPr/>
        </p:nvSpPr>
        <p:spPr bwMode="auto">
          <a:xfrm>
            <a:off x="1000100" y="571480"/>
            <a:ext cx="8001056" cy="646331"/>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a typeface="Times New Roman" pitchFamily="18" charset="0"/>
                <a:cs typeface="Times New Roman" pitchFamily="18" charset="0"/>
              </a:rPr>
              <a:t>Stade de la différenciation terminale  et le déclanchement de  la fonction thyroïdienne </a:t>
            </a:r>
          </a:p>
        </p:txBody>
      </p:sp>
      <p:sp>
        <p:nvSpPr>
          <p:cNvPr id="20" name="10-Point Star 19"/>
          <p:cNvSpPr/>
          <p:nvPr/>
        </p:nvSpPr>
        <p:spPr>
          <a:xfrm>
            <a:off x="214282" y="500042"/>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3</a:t>
            </a:r>
          </a:p>
        </p:txBody>
      </p:sp>
      <p:sp>
        <p:nvSpPr>
          <p:cNvPr id="24" name="Lightning Bolt 23"/>
          <p:cNvSpPr/>
          <p:nvPr/>
        </p:nvSpPr>
        <p:spPr>
          <a:xfrm>
            <a:off x="3143240" y="2071678"/>
            <a:ext cx="571504" cy="928694"/>
          </a:xfrm>
          <a:prstGeom prst="lightningBol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5" name="Plaque 24"/>
          <p:cNvSpPr/>
          <p:nvPr/>
        </p:nvSpPr>
        <p:spPr>
          <a:xfrm>
            <a:off x="2643174" y="1714488"/>
            <a:ext cx="1285884" cy="64294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Hoxa3</a:t>
            </a:r>
            <a:endParaRPr lang="fr-FR" dirty="0">
              <a:ln w="18415" cmpd="sng">
                <a:solidFill>
                  <a:srgbClr val="C00000"/>
                </a:solidFill>
                <a:prstDash val="solid"/>
              </a:ln>
              <a:solidFill>
                <a:schemeClr val="accent1">
                  <a:lumMod val="75000"/>
                </a:schemeClr>
              </a:solidFill>
              <a:latin typeface="Cambria" pitchFamily="18" charset="0"/>
            </a:endParaRPr>
          </a:p>
        </p:txBody>
      </p:sp>
      <p:pic>
        <p:nvPicPr>
          <p:cNvPr id="27" name="Image 0" descr="hox grand.png"/>
          <p:cNvPicPr/>
          <p:nvPr/>
        </p:nvPicPr>
        <p:blipFill>
          <a:blip r:embed="rId5" cstate="print"/>
          <a:stretch>
            <a:fillRect/>
          </a:stretch>
        </p:blipFill>
        <p:spPr>
          <a:xfrm>
            <a:off x="5786446" y="1500174"/>
            <a:ext cx="2786082" cy="2428892"/>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p:cNvSpPr/>
          <p:nvPr/>
        </p:nvSpPr>
        <p:spPr>
          <a:xfrm>
            <a:off x="5715008" y="6286520"/>
            <a:ext cx="3000428" cy="400110"/>
          </a:xfrm>
          <a:prstGeom prst="rect">
            <a:avLst/>
          </a:prstGeom>
          <a:ln>
            <a:solidFill>
              <a:schemeClr val="bg2"/>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t>
            </a:r>
            <a:r>
              <a:rPr lang="fr-FR" sz="2000" b="1" cap="all"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M</a:t>
            </a:r>
            <a:r>
              <a:rPr lang="fr-FR" sz="2000" b="1"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anley</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i="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et al., </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2004)</a:t>
            </a:r>
          </a:p>
        </p:txBody>
      </p:sp>
      <p:sp>
        <p:nvSpPr>
          <p:cNvPr id="23" name="Freeform 22"/>
          <p:cNvSpPr/>
          <p:nvPr/>
        </p:nvSpPr>
        <p:spPr>
          <a:xfrm>
            <a:off x="781050" y="2293938"/>
            <a:ext cx="995362" cy="1593850"/>
          </a:xfrm>
          <a:custGeom>
            <a:avLst/>
            <a:gdLst>
              <a:gd name="connsiteX0" fmla="*/ 19050 w 995362"/>
              <a:gd name="connsiteY0" fmla="*/ 554037 h 1593850"/>
              <a:gd name="connsiteX1" fmla="*/ 57150 w 995362"/>
              <a:gd name="connsiteY1" fmla="*/ 201612 h 1593850"/>
              <a:gd name="connsiteX2" fmla="*/ 361950 w 995362"/>
              <a:gd name="connsiteY2" fmla="*/ 58737 h 1593850"/>
              <a:gd name="connsiteX3" fmla="*/ 561975 w 995362"/>
              <a:gd name="connsiteY3" fmla="*/ 11112 h 1593850"/>
              <a:gd name="connsiteX4" fmla="*/ 809625 w 995362"/>
              <a:gd name="connsiteY4" fmla="*/ 125412 h 1593850"/>
              <a:gd name="connsiteX5" fmla="*/ 990600 w 995362"/>
              <a:gd name="connsiteY5" fmla="*/ 411162 h 1593850"/>
              <a:gd name="connsiteX6" fmla="*/ 781050 w 995362"/>
              <a:gd name="connsiteY6" fmla="*/ 868362 h 1593850"/>
              <a:gd name="connsiteX7" fmla="*/ 657225 w 995362"/>
              <a:gd name="connsiteY7" fmla="*/ 1287462 h 1593850"/>
              <a:gd name="connsiteX8" fmla="*/ 476250 w 995362"/>
              <a:gd name="connsiteY8" fmla="*/ 1544637 h 1593850"/>
              <a:gd name="connsiteX9" fmla="*/ 419100 w 995362"/>
              <a:gd name="connsiteY9" fmla="*/ 1535112 h 1593850"/>
              <a:gd name="connsiteX10" fmla="*/ 180975 w 995362"/>
              <a:gd name="connsiteY10" fmla="*/ 1192212 h 1593850"/>
              <a:gd name="connsiteX11" fmla="*/ 28575 w 995362"/>
              <a:gd name="connsiteY11" fmla="*/ 906462 h 1593850"/>
              <a:gd name="connsiteX12" fmla="*/ 19050 w 995362"/>
              <a:gd name="connsiteY12" fmla="*/ 554037 h 15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5362" h="1593850">
                <a:moveTo>
                  <a:pt x="19050" y="554037"/>
                </a:moveTo>
                <a:cubicBezTo>
                  <a:pt x="23812" y="436562"/>
                  <a:pt x="0" y="284162"/>
                  <a:pt x="57150" y="201612"/>
                </a:cubicBezTo>
                <a:cubicBezTo>
                  <a:pt x="114300" y="119062"/>
                  <a:pt x="277813" y="90487"/>
                  <a:pt x="361950" y="58737"/>
                </a:cubicBezTo>
                <a:cubicBezTo>
                  <a:pt x="446088" y="26987"/>
                  <a:pt x="487363" y="0"/>
                  <a:pt x="561975" y="11112"/>
                </a:cubicBezTo>
                <a:cubicBezTo>
                  <a:pt x="636587" y="22224"/>
                  <a:pt x="738188" y="58737"/>
                  <a:pt x="809625" y="125412"/>
                </a:cubicBezTo>
                <a:cubicBezTo>
                  <a:pt x="881062" y="192087"/>
                  <a:pt x="995362" y="287337"/>
                  <a:pt x="990600" y="411162"/>
                </a:cubicBezTo>
                <a:cubicBezTo>
                  <a:pt x="985838" y="534987"/>
                  <a:pt x="836612" y="722312"/>
                  <a:pt x="781050" y="868362"/>
                </a:cubicBezTo>
                <a:cubicBezTo>
                  <a:pt x="725488" y="1014412"/>
                  <a:pt x="708025" y="1174750"/>
                  <a:pt x="657225" y="1287462"/>
                </a:cubicBezTo>
                <a:cubicBezTo>
                  <a:pt x="606425" y="1400174"/>
                  <a:pt x="515937" y="1503362"/>
                  <a:pt x="476250" y="1544637"/>
                </a:cubicBezTo>
                <a:cubicBezTo>
                  <a:pt x="436563" y="1585912"/>
                  <a:pt x="468313" y="1593850"/>
                  <a:pt x="419100" y="1535112"/>
                </a:cubicBezTo>
                <a:cubicBezTo>
                  <a:pt x="369888" y="1476375"/>
                  <a:pt x="246062" y="1296987"/>
                  <a:pt x="180975" y="1192212"/>
                </a:cubicBezTo>
                <a:cubicBezTo>
                  <a:pt x="115888" y="1087437"/>
                  <a:pt x="57150" y="1020762"/>
                  <a:pt x="28575" y="906462"/>
                </a:cubicBezTo>
                <a:cubicBezTo>
                  <a:pt x="0" y="792162"/>
                  <a:pt x="14288" y="671512"/>
                  <a:pt x="19050" y="554037"/>
                </a:cubicBezTo>
                <a:close/>
              </a:path>
            </a:pathLst>
          </a:cu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6" name="Freeform 25"/>
          <p:cNvSpPr/>
          <p:nvPr/>
        </p:nvSpPr>
        <p:spPr>
          <a:xfrm>
            <a:off x="3167062" y="2351088"/>
            <a:ext cx="1808163" cy="1416049"/>
          </a:xfrm>
          <a:custGeom>
            <a:avLst/>
            <a:gdLst>
              <a:gd name="connsiteX0" fmla="*/ 566738 w 1808163"/>
              <a:gd name="connsiteY0" fmla="*/ 106362 h 1416049"/>
              <a:gd name="connsiteX1" fmla="*/ 261938 w 1808163"/>
              <a:gd name="connsiteY1" fmla="*/ 106362 h 1416049"/>
              <a:gd name="connsiteX2" fmla="*/ 33338 w 1808163"/>
              <a:gd name="connsiteY2" fmla="*/ 430212 h 1416049"/>
              <a:gd name="connsiteX3" fmla="*/ 128588 w 1808163"/>
              <a:gd name="connsiteY3" fmla="*/ 820737 h 1416049"/>
              <a:gd name="connsiteX4" fmla="*/ 804863 w 1808163"/>
              <a:gd name="connsiteY4" fmla="*/ 1316037 h 1416049"/>
              <a:gd name="connsiteX5" fmla="*/ 1147763 w 1808163"/>
              <a:gd name="connsiteY5" fmla="*/ 1401762 h 1416049"/>
              <a:gd name="connsiteX6" fmla="*/ 1309688 w 1808163"/>
              <a:gd name="connsiteY6" fmla="*/ 1230312 h 1416049"/>
              <a:gd name="connsiteX7" fmla="*/ 1595438 w 1808163"/>
              <a:gd name="connsiteY7" fmla="*/ 1344612 h 1416049"/>
              <a:gd name="connsiteX8" fmla="*/ 1690688 w 1808163"/>
              <a:gd name="connsiteY8" fmla="*/ 1068387 h 1416049"/>
              <a:gd name="connsiteX9" fmla="*/ 1643063 w 1808163"/>
              <a:gd name="connsiteY9" fmla="*/ 792162 h 1416049"/>
              <a:gd name="connsiteX10" fmla="*/ 700088 w 1808163"/>
              <a:gd name="connsiteY10" fmla="*/ 115887 h 1416049"/>
              <a:gd name="connsiteX11" fmla="*/ 309563 w 1808163"/>
              <a:gd name="connsiteY11" fmla="*/ 96837 h 1416049"/>
              <a:gd name="connsiteX12" fmla="*/ 309563 w 1808163"/>
              <a:gd name="connsiteY12" fmla="*/ 96837 h 141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8163" h="1416049">
                <a:moveTo>
                  <a:pt x="566738" y="106362"/>
                </a:moveTo>
                <a:cubicBezTo>
                  <a:pt x="458788" y="79374"/>
                  <a:pt x="350838" y="52387"/>
                  <a:pt x="261938" y="106362"/>
                </a:cubicBezTo>
                <a:cubicBezTo>
                  <a:pt x="173038" y="160337"/>
                  <a:pt x="55563" y="311150"/>
                  <a:pt x="33338" y="430212"/>
                </a:cubicBezTo>
                <a:cubicBezTo>
                  <a:pt x="11113" y="549274"/>
                  <a:pt x="0" y="673099"/>
                  <a:pt x="128588" y="820737"/>
                </a:cubicBezTo>
                <a:cubicBezTo>
                  <a:pt x="257176" y="968375"/>
                  <a:pt x="635001" y="1219200"/>
                  <a:pt x="804863" y="1316037"/>
                </a:cubicBezTo>
                <a:cubicBezTo>
                  <a:pt x="974726" y="1412875"/>
                  <a:pt x="1063626" y="1416049"/>
                  <a:pt x="1147763" y="1401762"/>
                </a:cubicBezTo>
                <a:cubicBezTo>
                  <a:pt x="1231900" y="1387475"/>
                  <a:pt x="1235076" y="1239837"/>
                  <a:pt x="1309688" y="1230312"/>
                </a:cubicBezTo>
                <a:cubicBezTo>
                  <a:pt x="1384300" y="1220787"/>
                  <a:pt x="1531938" y="1371599"/>
                  <a:pt x="1595438" y="1344612"/>
                </a:cubicBezTo>
                <a:cubicBezTo>
                  <a:pt x="1658938" y="1317625"/>
                  <a:pt x="1682751" y="1160462"/>
                  <a:pt x="1690688" y="1068387"/>
                </a:cubicBezTo>
                <a:cubicBezTo>
                  <a:pt x="1698625" y="976312"/>
                  <a:pt x="1808163" y="950912"/>
                  <a:pt x="1643063" y="792162"/>
                </a:cubicBezTo>
                <a:cubicBezTo>
                  <a:pt x="1477963" y="633412"/>
                  <a:pt x="922338" y="231774"/>
                  <a:pt x="700088" y="115887"/>
                </a:cubicBezTo>
                <a:cubicBezTo>
                  <a:pt x="477838" y="0"/>
                  <a:pt x="309563" y="96837"/>
                  <a:pt x="309563" y="96837"/>
                </a:cubicBezTo>
                <a:lnTo>
                  <a:pt x="309563" y="96837"/>
                </a:lnTo>
              </a:path>
            </a:pathLst>
          </a:cu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solidFill>
                <a:schemeClr val="dk1"/>
              </a:solidFill>
            </a:endParaRPr>
          </a:p>
        </p:txBody>
      </p:sp>
      <p:sp>
        <p:nvSpPr>
          <p:cNvPr id="29" name="Plus 28"/>
          <p:cNvSpPr/>
          <p:nvPr/>
        </p:nvSpPr>
        <p:spPr>
          <a:xfrm>
            <a:off x="8143900" y="1571612"/>
            <a:ext cx="357190" cy="357190"/>
          </a:xfrm>
          <a:prstGeom prst="mathPlus">
            <a:avLst>
              <a:gd name="adj1" fmla="val 182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Minus 29"/>
          <p:cNvSpPr/>
          <p:nvPr/>
        </p:nvSpPr>
        <p:spPr>
          <a:xfrm>
            <a:off x="8143900" y="4286256"/>
            <a:ext cx="357190" cy="285752"/>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mph" presetSubtype="0" repeatCount="10000" fill="hold" grpId="1" nodeType="clickEffect">
                                  <p:stCondLst>
                                    <p:cond delay="0"/>
                                  </p:stCondLst>
                                  <p:childTnLst>
                                    <p:anim calcmode="discrete" valueType="str">
                                      <p:cBhvr>
                                        <p:cTn id="68" dur="500" fill="hold"/>
                                        <p:tgtEl>
                                          <p:spTgt spid="5"/>
                                        </p:tgtEl>
                                        <p:attrNameLst>
                                          <p:attrName>style.visibility</p:attrName>
                                        </p:attrNameLst>
                                      </p:cBhvr>
                                      <p:tavLst>
                                        <p:tav tm="0">
                                          <p:val>
                                            <p:strVal val="hidden"/>
                                          </p:val>
                                        </p:tav>
                                        <p:tav tm="50000">
                                          <p:val>
                                            <p:strVal val="visible"/>
                                          </p:val>
                                        </p:tav>
                                      </p:tavLst>
                                    </p:anim>
                                  </p:childTnLst>
                                </p:cTn>
                              </p:par>
                              <p:par>
                                <p:cTn id="69" presetID="35" presetClass="emph" presetSubtype="0" repeatCount="10000" fill="hold" grpId="1" nodeType="withEffect">
                                  <p:stCondLst>
                                    <p:cond delay="0"/>
                                  </p:stCondLst>
                                  <p:childTnLst>
                                    <p:anim calcmode="discrete" valueType="str">
                                      <p:cBhvr>
                                        <p:cTn id="70" dur="500" fill="hold"/>
                                        <p:tgtEl>
                                          <p:spTgt spid="23"/>
                                        </p:tgtEl>
                                        <p:attrNameLst>
                                          <p:attrName>style.visibility</p:attrName>
                                        </p:attrNameLst>
                                      </p:cBhvr>
                                      <p:tavLst>
                                        <p:tav tm="0">
                                          <p:val>
                                            <p:strVal val="hidden"/>
                                          </p:val>
                                        </p:tav>
                                        <p:tav tm="50000">
                                          <p:val>
                                            <p:strVal val="visible"/>
                                          </p:val>
                                        </p:tav>
                                      </p:tavLst>
                                    </p:anim>
                                  </p:childTnLst>
                                </p:cTn>
                              </p:par>
                              <p:par>
                                <p:cTn id="71" presetID="35" presetClass="emph" presetSubtype="0" repeatCount="10000" fill="hold" grpId="1" nodeType="withEffect">
                                  <p:stCondLst>
                                    <p:cond delay="0"/>
                                  </p:stCondLst>
                                  <p:childTnLst>
                                    <p:anim calcmode="discrete" valueType="str">
                                      <p:cBhvr>
                                        <p:cTn id="72" dur="500" fill="hold"/>
                                        <p:tgtEl>
                                          <p:spTgt spid="6"/>
                                        </p:tgtEl>
                                        <p:attrNameLst>
                                          <p:attrName>style.visibility</p:attrName>
                                        </p:attrNameLst>
                                      </p:cBhvr>
                                      <p:tavLst>
                                        <p:tav tm="0">
                                          <p:val>
                                            <p:strVal val="hidden"/>
                                          </p:val>
                                        </p:tav>
                                        <p:tav tm="50000">
                                          <p:val>
                                            <p:strVal val="visible"/>
                                          </p:val>
                                        </p:tav>
                                      </p:tavLst>
                                    </p:anim>
                                  </p:childTnLst>
                                </p:cTn>
                              </p:par>
                              <p:par>
                                <p:cTn id="73" presetID="35" presetClass="emph" presetSubtype="0" repeatCount="10000" fill="hold" grpId="1" nodeType="withEffect">
                                  <p:stCondLst>
                                    <p:cond delay="0"/>
                                  </p:stCondLst>
                                  <p:childTnLst>
                                    <p:anim calcmode="discrete" valueType="str">
                                      <p:cBhvr>
                                        <p:cTn id="74" dur="5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8" grpId="0"/>
      <p:bldP spid="9" grpId="0"/>
      <p:bldP spid="11" grpId="0" animBg="1"/>
      <p:bldP spid="18" grpId="0" animBg="1"/>
      <p:bldP spid="19" grpId="0" animBg="1"/>
      <p:bldP spid="20" grpId="0" animBg="1"/>
      <p:bldP spid="24" grpId="0" animBg="1"/>
      <p:bldP spid="25" grpId="0" animBg="1"/>
      <p:bldP spid="28" grpId="0" animBg="1"/>
      <p:bldP spid="23" grpId="0" animBg="1"/>
      <p:bldP spid="23" grpId="1" animBg="1"/>
      <p:bldP spid="26" grpId="0" animBg="1"/>
      <p:bldP spid="26" grpId="1"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icture1.jpg"/>
          <p:cNvPicPr>
            <a:picLocks noChangeAspect="1"/>
          </p:cNvPicPr>
          <p:nvPr/>
        </p:nvPicPr>
        <p:blipFill>
          <a:blip r:embed="rId3">
            <a:duotone>
              <a:schemeClr val="accent5">
                <a:shade val="45000"/>
                <a:satMod val="135000"/>
              </a:schemeClr>
              <a:prstClr val="white"/>
            </a:duotone>
          </a:blip>
          <a:stretch>
            <a:fillRect/>
          </a:stretch>
        </p:blipFill>
        <p:spPr>
          <a:xfrm>
            <a:off x="11604" y="0"/>
            <a:ext cx="9120792" cy="6858000"/>
          </a:xfrm>
          <a:prstGeom prst="rect">
            <a:avLst/>
          </a:prstGeom>
        </p:spPr>
      </p:pic>
      <p:pic>
        <p:nvPicPr>
          <p:cNvPr id="3075" name="Picture 3"/>
          <p:cNvPicPr>
            <a:picLocks noChangeAspect="1" noChangeArrowheads="1"/>
          </p:cNvPicPr>
          <p:nvPr/>
        </p:nvPicPr>
        <p:blipFill>
          <a:blip r:embed="rId4"/>
          <a:srcRect r="1834"/>
          <a:stretch>
            <a:fillRect/>
          </a:stretch>
        </p:blipFill>
        <p:spPr bwMode="auto">
          <a:xfrm rot="10800000">
            <a:off x="5572132" y="3857628"/>
            <a:ext cx="3000396" cy="2314586"/>
          </a:xfrm>
          <a:prstGeom prst="rect">
            <a:avLst/>
          </a:prstGeom>
          <a:ln>
            <a:solidFill>
              <a:srgbClr val="CC0099"/>
            </a:solidFill>
          </a:ln>
          <a:effectLst>
            <a:outerShdw blurRad="292100" dist="139700" dir="2700000" algn="tl" rotWithShape="0">
              <a:srgbClr val="333333">
                <a:alpha val="65000"/>
              </a:srgbClr>
            </a:outerShdw>
          </a:effectLst>
        </p:spPr>
      </p:pic>
      <p:pic>
        <p:nvPicPr>
          <p:cNvPr id="4" name="Content Placeholder 3" descr="grand VG wis.jpg"/>
          <p:cNvPicPr>
            <a:picLocks noGrp="1" noChangeAspect="1"/>
          </p:cNvPicPr>
          <p:nvPr>
            <p:ph idx="1"/>
          </p:nvPr>
        </p:nvPicPr>
        <p:blipFill>
          <a:blip r:embed="rId5" cstate="print"/>
          <a:srcRect l="3788" t="2771" r="11711"/>
          <a:stretch>
            <a:fillRect/>
          </a:stretch>
        </p:blipFill>
        <p:spPr>
          <a:xfrm rot="10800000" flipH="1">
            <a:off x="142845" y="1349261"/>
            <a:ext cx="4857783" cy="4675601"/>
          </a:xfrm>
          <a:prstGeom prst="rect">
            <a:avLst/>
          </a:prstGeom>
          <a:ln>
            <a:solidFill>
              <a:schemeClr val="tx1"/>
            </a:solidFill>
          </a:ln>
          <a:effectLst>
            <a:outerShdw blurRad="292100" dist="139700" dir="2700000" algn="tl" rotWithShape="0">
              <a:srgbClr val="333333">
                <a:alpha val="65000"/>
              </a:srgbClr>
            </a:outerShdw>
          </a:effectLst>
        </p:spPr>
      </p:pic>
      <p:sp>
        <p:nvSpPr>
          <p:cNvPr id="5" name="ZoneTexte 2"/>
          <p:cNvSpPr txBox="1"/>
          <p:nvPr/>
        </p:nvSpPr>
        <p:spPr>
          <a:xfrm>
            <a:off x="785786" y="2571744"/>
            <a:ext cx="790948"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6" name="ZoneTexte 3"/>
          <p:cNvSpPr txBox="1"/>
          <p:nvPr/>
        </p:nvSpPr>
        <p:spPr>
          <a:xfrm>
            <a:off x="3714744" y="2786058"/>
            <a:ext cx="857256"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LTD</a:t>
            </a:r>
          </a:p>
        </p:txBody>
      </p:sp>
      <p:sp>
        <p:nvSpPr>
          <p:cNvPr id="7" name="ZoneTexte 4"/>
          <p:cNvSpPr txBox="1"/>
          <p:nvPr/>
        </p:nvSpPr>
        <p:spPr>
          <a:xfrm>
            <a:off x="2000232" y="1500174"/>
            <a:ext cx="100811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Oes</a:t>
            </a:r>
          </a:p>
        </p:txBody>
      </p:sp>
      <p:sp>
        <p:nvSpPr>
          <p:cNvPr id="8" name="ZoneTexte 5"/>
          <p:cNvSpPr txBox="1"/>
          <p:nvPr/>
        </p:nvSpPr>
        <p:spPr>
          <a:xfrm>
            <a:off x="2214547" y="3429000"/>
            <a:ext cx="64807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Tr</a:t>
            </a:r>
          </a:p>
        </p:txBody>
      </p:sp>
      <p:sp>
        <p:nvSpPr>
          <p:cNvPr id="9" name="ZoneTexte 6"/>
          <p:cNvSpPr txBox="1"/>
          <p:nvPr/>
        </p:nvSpPr>
        <p:spPr>
          <a:xfrm>
            <a:off x="142844" y="2395831"/>
            <a:ext cx="642910"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a:t>
            </a:r>
          </a:p>
        </p:txBody>
      </p:sp>
      <p:sp>
        <p:nvSpPr>
          <p:cNvPr id="10" name="ZoneTexte 7"/>
          <p:cNvSpPr txBox="1"/>
          <p:nvPr/>
        </p:nvSpPr>
        <p:spPr>
          <a:xfrm>
            <a:off x="2643174" y="5000636"/>
            <a:ext cx="288032" cy="461665"/>
          </a:xfrm>
          <a:prstGeom prst="rect">
            <a:avLst/>
          </a:prstGeom>
          <a:noFill/>
        </p:spPr>
        <p:txBody>
          <a:bodyPr wrap="square" rtlCol="0">
            <a:spAutoFit/>
          </a:bodyPr>
          <a:lstStyle/>
          <a:p>
            <a:pPr algn="ctr"/>
            <a:r>
              <a:rPr lang="fr-FR" sz="2400" b="1" dirty="0" smtClean="0">
                <a:ln w="17780" cmpd="sng">
                  <a:solidFill>
                    <a:schemeClr val="tx1"/>
                  </a:solidFill>
                  <a:prstDash val="solid"/>
                  <a:miter lim="800000"/>
                </a:ln>
                <a:latin typeface="Cambria" pitchFamily="18" charset="0"/>
              </a:rPr>
              <a:t>M</a:t>
            </a:r>
          </a:p>
        </p:txBody>
      </p:sp>
      <p:sp>
        <p:nvSpPr>
          <p:cNvPr id="11" name="Quad Arrow 10"/>
          <p:cNvSpPr/>
          <p:nvPr/>
        </p:nvSpPr>
        <p:spPr>
          <a:xfrm>
            <a:off x="214282" y="1428736"/>
            <a:ext cx="714380" cy="642942"/>
          </a:xfrm>
          <a:prstGeom prst="quadArrow">
            <a:avLst>
              <a:gd name="adj1" fmla="val 4539"/>
              <a:gd name="adj2" fmla="val 9639"/>
              <a:gd name="adj3" fmla="val 1754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3" name="Rectangle 12"/>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4" name="Rectangle 13"/>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5" name="Rectangle 14"/>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16" name="Rectangle 15"/>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8" name="Rectangle 17"/>
          <p:cNvSpPr/>
          <p:nvPr/>
        </p:nvSpPr>
        <p:spPr>
          <a:xfrm>
            <a:off x="0" y="6143644"/>
            <a:ext cx="5214942"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600" b="1" dirty="0" smtClean="0">
                <a:latin typeface="Cambria" pitchFamily="18" charset="0"/>
              </a:rPr>
              <a:t>Coupe transversale au niveau de la région pharyngée  d’embryon à </a:t>
            </a:r>
            <a:r>
              <a:rPr lang="fr-FR" sz="1600" b="1" dirty="0" smtClean="0">
                <a:latin typeface="Cambria" pitchFamily="18" charset="0"/>
              </a:rPr>
              <a:t>E17.5 </a:t>
            </a:r>
            <a:r>
              <a:rPr lang="fr-FR" sz="1600" b="1" dirty="0" smtClean="0">
                <a:latin typeface="Cambria" pitchFamily="18" charset="0"/>
              </a:rPr>
              <a:t>Colorée en VG, ( </a:t>
            </a:r>
            <a:r>
              <a:rPr lang="fr-FR" sz="1600" b="1" dirty="0" err="1" smtClean="0">
                <a:latin typeface="Cambria" pitchFamily="18" charset="0"/>
              </a:rPr>
              <a:t>Thy</a:t>
            </a:r>
            <a:r>
              <a:rPr lang="fr-FR" sz="1600" b="1" dirty="0" smtClean="0">
                <a:latin typeface="Cambria" pitchFamily="18" charset="0"/>
              </a:rPr>
              <a:t> Dorsale).</a:t>
            </a:r>
            <a:endParaRPr lang="fr-FR" sz="1600" b="1" dirty="0">
              <a:latin typeface="Cambria" pitchFamily="18" charset="0"/>
            </a:endParaRPr>
          </a:p>
        </p:txBody>
      </p:sp>
      <p:sp>
        <p:nvSpPr>
          <p:cNvPr id="19" name="Rectangle 1"/>
          <p:cNvSpPr>
            <a:spLocks noChangeArrowheads="1"/>
          </p:cNvSpPr>
          <p:nvPr/>
        </p:nvSpPr>
        <p:spPr bwMode="auto">
          <a:xfrm>
            <a:off x="1000100" y="571480"/>
            <a:ext cx="8001056" cy="646331"/>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a typeface="Times New Roman" pitchFamily="18" charset="0"/>
                <a:cs typeface="Times New Roman" pitchFamily="18" charset="0"/>
              </a:rPr>
              <a:t>Stade de la différenciation terminale  et le déclanchement de  la fonction thyroïdienne </a:t>
            </a:r>
          </a:p>
        </p:txBody>
      </p:sp>
      <p:sp>
        <p:nvSpPr>
          <p:cNvPr id="20" name="10-Point Star 19"/>
          <p:cNvSpPr/>
          <p:nvPr/>
        </p:nvSpPr>
        <p:spPr>
          <a:xfrm>
            <a:off x="214282" y="500042"/>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3</a:t>
            </a:r>
          </a:p>
        </p:txBody>
      </p:sp>
      <p:sp>
        <p:nvSpPr>
          <p:cNvPr id="24" name="Lightning Bolt 23"/>
          <p:cNvSpPr/>
          <p:nvPr/>
        </p:nvSpPr>
        <p:spPr>
          <a:xfrm>
            <a:off x="3214678" y="2428868"/>
            <a:ext cx="571504" cy="928694"/>
          </a:xfrm>
          <a:prstGeom prst="lightningBol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26" name="Rectangle 25"/>
          <p:cNvSpPr/>
          <p:nvPr/>
        </p:nvSpPr>
        <p:spPr>
          <a:xfrm>
            <a:off x="5715008" y="6457890"/>
            <a:ext cx="3000428" cy="400110"/>
          </a:xfrm>
          <a:prstGeom prst="rect">
            <a:avLst/>
          </a:prstGeom>
          <a:ln>
            <a:solidFill>
              <a:schemeClr val="bg2"/>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t>
            </a:r>
            <a:r>
              <a:rPr lang="fr-FR" sz="2000" b="1" cap="all"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M</a:t>
            </a:r>
            <a:r>
              <a:rPr lang="fr-FR" sz="2000" b="1" dirty="0" err="1"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ansouri</a:t>
            </a:r>
            <a:r>
              <a:rPr lang="fr-FR" sz="2000" b="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i="1"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et al</a:t>
            </a:r>
            <a:r>
              <a:rPr lang="fr-FR" sz="2000" b="1" i="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 </a:t>
            </a:r>
            <a:r>
              <a:rPr lang="fr-FR" sz="2000" b="1" cap="all" dirty="0" smtClean="0">
                <a:ln w="9000" cmpd="sng">
                  <a:solidFill>
                    <a:srgbClr val="C00000"/>
                  </a:solidFill>
                  <a:prstDash val="solid"/>
                </a:ln>
                <a:solidFill>
                  <a:schemeClr val="accent1">
                    <a:lumMod val="75000"/>
                  </a:schemeClr>
                </a:solidFill>
                <a:effectLst>
                  <a:reflection blurRad="12700" stA="28000" endPos="45000" dist="1000" dir="5400000" sy="-100000" algn="bl" rotWithShape="0"/>
                </a:effectLst>
                <a:latin typeface="Cambria" pitchFamily="18" charset="0"/>
                <a:ea typeface="Times New Roman" pitchFamily="18" charset="0"/>
                <a:cs typeface="Times New Roman" pitchFamily="18" charset="0"/>
              </a:rPr>
              <a:t>1998)</a:t>
            </a:r>
          </a:p>
        </p:txBody>
      </p:sp>
      <p:pic>
        <p:nvPicPr>
          <p:cNvPr id="3074" name="Picture 2"/>
          <p:cNvPicPr>
            <a:picLocks noChangeAspect="1" noChangeArrowheads="1"/>
          </p:cNvPicPr>
          <p:nvPr/>
        </p:nvPicPr>
        <p:blipFill>
          <a:blip r:embed="rId6">
            <a:lum contrast="20000"/>
          </a:blip>
          <a:srcRect l="3866" r="2289"/>
          <a:stretch>
            <a:fillRect/>
          </a:stretch>
        </p:blipFill>
        <p:spPr bwMode="auto">
          <a:xfrm rot="10800000">
            <a:off x="5572132" y="1447049"/>
            <a:ext cx="3000395" cy="2231223"/>
          </a:xfrm>
          <a:prstGeom prst="rect">
            <a:avLst/>
          </a:prstGeom>
          <a:ln>
            <a:solidFill>
              <a:srgbClr val="CC0099"/>
            </a:solidFill>
          </a:ln>
          <a:effectLst>
            <a:outerShdw blurRad="292100" dist="139700" dir="2700000" algn="tl" rotWithShape="0">
              <a:srgbClr val="333333">
                <a:alpha val="65000"/>
              </a:srgbClr>
            </a:outerShdw>
          </a:effectLst>
        </p:spPr>
      </p:pic>
      <p:sp>
        <p:nvSpPr>
          <p:cNvPr id="28" name="Plus 27"/>
          <p:cNvSpPr/>
          <p:nvPr/>
        </p:nvSpPr>
        <p:spPr>
          <a:xfrm>
            <a:off x="8215338" y="1500174"/>
            <a:ext cx="357190" cy="357190"/>
          </a:xfrm>
          <a:prstGeom prst="mathPlus">
            <a:avLst>
              <a:gd name="adj1" fmla="val 18275"/>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29" name="Minus 28"/>
          <p:cNvSpPr/>
          <p:nvPr/>
        </p:nvSpPr>
        <p:spPr>
          <a:xfrm>
            <a:off x="8143900" y="3929066"/>
            <a:ext cx="357190" cy="285752"/>
          </a:xfrm>
          <a:prstGeom prst="mathMinus">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30" name="Plaque 29"/>
          <p:cNvSpPr/>
          <p:nvPr/>
        </p:nvSpPr>
        <p:spPr>
          <a:xfrm>
            <a:off x="2500298" y="1928802"/>
            <a:ext cx="1285884" cy="642942"/>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NKX2 </a:t>
            </a:r>
            <a:r>
              <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rPr>
              <a:t>PAX8</a:t>
            </a:r>
            <a:endParaRPr lang="fr-FR" sz="2000" dirty="0" smtClean="0">
              <a:ln w="18415" cmpd="sng">
                <a:solidFill>
                  <a:srgbClr val="C00000"/>
                </a:solidFill>
                <a:prstDash val="solid"/>
              </a:ln>
              <a:solidFill>
                <a:schemeClr val="accent1">
                  <a:lumMod val="75000"/>
                </a:schemeClr>
              </a:solidFill>
              <a:effectLst>
                <a:outerShdw blurRad="63500" dir="3600000" algn="tl" rotWithShape="0">
                  <a:srgbClr val="000000">
                    <a:alpha val="70000"/>
                  </a:srgbClr>
                </a:outerShdw>
              </a:effectLst>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074"/>
                                        </p:tgtEl>
                                        <p:attrNameLst>
                                          <p:attrName>style.visibility</p:attrName>
                                        </p:attrNameLst>
                                      </p:cBhvr>
                                      <p:to>
                                        <p:strVal val="visible"/>
                                      </p:to>
                                    </p:set>
                                    <p:animEffect transition="in" filter="fade">
                                      <p:cBhvr>
                                        <p:cTn id="69" dur="1000"/>
                                        <p:tgtEl>
                                          <p:spTgt spid="3074"/>
                                        </p:tgtEl>
                                      </p:cBhvr>
                                    </p:animEffect>
                                    <p:anim calcmode="lin" valueType="num">
                                      <p:cBhvr>
                                        <p:cTn id="70" dur="1000" fill="hold"/>
                                        <p:tgtEl>
                                          <p:spTgt spid="3074"/>
                                        </p:tgtEl>
                                        <p:attrNameLst>
                                          <p:attrName>ppt_x</p:attrName>
                                        </p:attrNameLst>
                                      </p:cBhvr>
                                      <p:tavLst>
                                        <p:tav tm="0">
                                          <p:val>
                                            <p:strVal val="#ppt_x"/>
                                          </p:val>
                                        </p:tav>
                                        <p:tav tm="100000">
                                          <p:val>
                                            <p:strVal val="#ppt_x"/>
                                          </p:val>
                                        </p:tav>
                                      </p:tavLst>
                                    </p:anim>
                                    <p:anim calcmode="lin" valueType="num">
                                      <p:cBhvr>
                                        <p:cTn id="71" dur="1000" fill="hold"/>
                                        <p:tgtEl>
                                          <p:spTgt spid="307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3075"/>
                                        </p:tgtEl>
                                        <p:attrNameLst>
                                          <p:attrName>style.visibility</p:attrName>
                                        </p:attrNameLst>
                                      </p:cBhvr>
                                      <p:to>
                                        <p:strVal val="visible"/>
                                      </p:to>
                                    </p:set>
                                    <p:animEffect transition="in" filter="fade">
                                      <p:cBhvr>
                                        <p:cTn id="86" dur="1000"/>
                                        <p:tgtEl>
                                          <p:spTgt spid="3075"/>
                                        </p:tgtEl>
                                      </p:cBhvr>
                                    </p:animEffect>
                                    <p:anim calcmode="lin" valueType="num">
                                      <p:cBhvr>
                                        <p:cTn id="87" dur="1000" fill="hold"/>
                                        <p:tgtEl>
                                          <p:spTgt spid="3075"/>
                                        </p:tgtEl>
                                        <p:attrNameLst>
                                          <p:attrName>ppt_x</p:attrName>
                                        </p:attrNameLst>
                                      </p:cBhvr>
                                      <p:tavLst>
                                        <p:tav tm="0">
                                          <p:val>
                                            <p:strVal val="#ppt_x"/>
                                          </p:val>
                                        </p:tav>
                                        <p:tav tm="100000">
                                          <p:val>
                                            <p:strVal val="#ppt_x"/>
                                          </p:val>
                                        </p:tav>
                                      </p:tavLst>
                                    </p:anim>
                                    <p:anim calcmode="lin" valueType="num">
                                      <p:cBhvr>
                                        <p:cTn id="88" dur="1000" fill="hold"/>
                                        <p:tgtEl>
                                          <p:spTgt spid="307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1000"/>
                                        <p:tgtEl>
                                          <p:spTgt spid="30"/>
                                        </p:tgtEl>
                                      </p:cBhvr>
                                    </p:animEffect>
                                    <p:anim calcmode="lin" valueType="num">
                                      <p:cBhvr>
                                        <p:cTn id="99" dur="1000" fill="hold"/>
                                        <p:tgtEl>
                                          <p:spTgt spid="30"/>
                                        </p:tgtEl>
                                        <p:attrNameLst>
                                          <p:attrName>ppt_x</p:attrName>
                                        </p:attrNameLst>
                                      </p:cBhvr>
                                      <p:tavLst>
                                        <p:tav tm="0">
                                          <p:val>
                                            <p:strVal val="#ppt_x"/>
                                          </p:val>
                                        </p:tav>
                                        <p:tav tm="100000">
                                          <p:val>
                                            <p:strVal val="#ppt_x"/>
                                          </p:val>
                                        </p:tav>
                                      </p:tavLst>
                                    </p:anim>
                                    <p:anim calcmode="lin" valueType="num">
                                      <p:cBhvr>
                                        <p:cTn id="100" dur="1000" fill="hold"/>
                                        <p:tgtEl>
                                          <p:spTgt spid="30"/>
                                        </p:tgtEl>
                                        <p:attrNameLst>
                                          <p:attrName>ppt_y</p:attrName>
                                        </p:attrNameLst>
                                      </p:cBhvr>
                                      <p:tavLst>
                                        <p:tav tm="0">
                                          <p:val>
                                            <p:strVal val="#ppt_y+.1"/>
                                          </p:val>
                                        </p:tav>
                                        <p:tav tm="100000">
                                          <p:val>
                                            <p:strVal val="#ppt_y"/>
                                          </p:val>
                                        </p:tav>
                                      </p:tavLst>
                                    </p:anim>
                                  </p:childTnLst>
                                </p:cTn>
                              </p:par>
                              <p:par>
                                <p:cTn id="101" presetID="42" presetClass="entr" presetSubtype="0" fill="hold" grpId="1"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8" grpId="0" animBg="1"/>
      <p:bldP spid="19" grpId="0" animBg="1"/>
      <p:bldP spid="20" grpId="0" animBg="1"/>
      <p:bldP spid="24" grpId="0" animBg="1"/>
      <p:bldP spid="24" grpId="1" animBg="1"/>
      <p:bldP spid="26"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icture1.jpg"/>
          <p:cNvPicPr>
            <a:picLocks noChangeAspect="1"/>
          </p:cNvPicPr>
          <p:nvPr/>
        </p:nvPicPr>
        <p:blipFill>
          <a:blip r:embed="rId3">
            <a:duotone>
              <a:schemeClr val="accent5">
                <a:shade val="45000"/>
                <a:satMod val="135000"/>
              </a:schemeClr>
              <a:prstClr val="white"/>
            </a:duotone>
          </a:blip>
          <a:stretch>
            <a:fillRect/>
          </a:stretch>
        </p:blipFill>
        <p:spPr>
          <a:xfrm>
            <a:off x="11604" y="0"/>
            <a:ext cx="9120792" cy="6858000"/>
          </a:xfrm>
          <a:prstGeom prst="rect">
            <a:avLst/>
          </a:prstGeom>
        </p:spPr>
      </p:pic>
      <p:pic>
        <p:nvPicPr>
          <p:cNvPr id="35" name="Content Placeholder 3" descr="grand HE wis.jpg"/>
          <p:cNvPicPr>
            <a:picLocks noGrp="1" noChangeAspect="1"/>
          </p:cNvPicPr>
          <p:nvPr>
            <p:ph idx="1"/>
          </p:nvPr>
        </p:nvPicPr>
        <p:blipFill>
          <a:blip r:embed="rId4" cstate="print"/>
          <a:srcRect l="9551" t="4349" r="4788"/>
          <a:stretch>
            <a:fillRect/>
          </a:stretch>
        </p:blipFill>
        <p:spPr>
          <a:xfrm rot="10800000">
            <a:off x="58505" y="1428735"/>
            <a:ext cx="5013561" cy="4500594"/>
          </a:xfrm>
          <a:prstGeom prst="rect">
            <a:avLst/>
          </a:prstGeom>
          <a:ln>
            <a:solidFill>
              <a:schemeClr val="tx1"/>
            </a:solidFill>
          </a:ln>
          <a:effectLst>
            <a:outerShdw blurRad="292100" dist="139700" dir="2700000" algn="tl" rotWithShape="0">
              <a:srgbClr val="333333">
                <a:alpha val="65000"/>
              </a:srgbClr>
            </a:outerShdw>
          </a:effectLst>
        </p:spPr>
      </p:pic>
      <p:sp>
        <p:nvSpPr>
          <p:cNvPr id="5" name="ZoneTexte 2"/>
          <p:cNvSpPr txBox="1"/>
          <p:nvPr/>
        </p:nvSpPr>
        <p:spPr>
          <a:xfrm>
            <a:off x="844292" y="2714619"/>
            <a:ext cx="790948"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6" name="ZoneTexte 3"/>
          <p:cNvSpPr txBox="1"/>
          <p:nvPr/>
        </p:nvSpPr>
        <p:spPr>
          <a:xfrm>
            <a:off x="3701812" y="2643181"/>
            <a:ext cx="857256"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LTD</a:t>
            </a:r>
          </a:p>
        </p:txBody>
      </p:sp>
      <p:sp>
        <p:nvSpPr>
          <p:cNvPr id="7" name="ZoneTexte 4"/>
          <p:cNvSpPr txBox="1"/>
          <p:nvPr/>
        </p:nvSpPr>
        <p:spPr>
          <a:xfrm>
            <a:off x="1844424" y="1500173"/>
            <a:ext cx="100811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Oes</a:t>
            </a:r>
          </a:p>
        </p:txBody>
      </p:sp>
      <p:sp>
        <p:nvSpPr>
          <p:cNvPr id="8" name="ZoneTexte 5"/>
          <p:cNvSpPr txBox="1"/>
          <p:nvPr/>
        </p:nvSpPr>
        <p:spPr>
          <a:xfrm>
            <a:off x="2273053" y="3571875"/>
            <a:ext cx="64807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Tr</a:t>
            </a:r>
          </a:p>
        </p:txBody>
      </p:sp>
      <p:sp>
        <p:nvSpPr>
          <p:cNvPr id="9" name="ZoneTexte 6"/>
          <p:cNvSpPr txBox="1"/>
          <p:nvPr/>
        </p:nvSpPr>
        <p:spPr>
          <a:xfrm>
            <a:off x="-12964" y="2428867"/>
            <a:ext cx="642910"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a:t>
            </a:r>
          </a:p>
        </p:txBody>
      </p:sp>
      <p:sp>
        <p:nvSpPr>
          <p:cNvPr id="11" name="Quad Arrow 10"/>
          <p:cNvSpPr/>
          <p:nvPr/>
        </p:nvSpPr>
        <p:spPr>
          <a:xfrm>
            <a:off x="142844" y="1571611"/>
            <a:ext cx="714380" cy="642942"/>
          </a:xfrm>
          <a:prstGeom prst="quadArrow">
            <a:avLst>
              <a:gd name="adj1" fmla="val 4539"/>
              <a:gd name="adj2" fmla="val 9639"/>
              <a:gd name="adj3" fmla="val 17548"/>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3" name="Rectangle 12"/>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4" name="Rectangle 13"/>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5" name="Rectangle 14"/>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16" name="Rectangle 15"/>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8" name="Rectangle 17"/>
          <p:cNvSpPr/>
          <p:nvPr/>
        </p:nvSpPr>
        <p:spPr>
          <a:xfrm>
            <a:off x="71438" y="6130373"/>
            <a:ext cx="5214942"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1600" b="1" dirty="0" smtClean="0">
                <a:latin typeface="Cambria" pitchFamily="18" charset="0"/>
              </a:rPr>
              <a:t>Coupe transversale au niveau de la région pharyngée d’embryon à </a:t>
            </a:r>
            <a:r>
              <a:rPr lang="fr-FR" sz="1600" b="1" dirty="0" smtClean="0">
                <a:latin typeface="Cambria" pitchFamily="18" charset="0"/>
              </a:rPr>
              <a:t>E17.5 </a:t>
            </a:r>
            <a:r>
              <a:rPr lang="fr-FR" sz="1600" b="1" dirty="0" smtClean="0">
                <a:latin typeface="Cambria" pitchFamily="18" charset="0"/>
              </a:rPr>
              <a:t>Colorée en H&amp;E, ( </a:t>
            </a:r>
            <a:r>
              <a:rPr lang="fr-FR" sz="1600" b="1" dirty="0" err="1" smtClean="0">
                <a:latin typeface="Cambria" pitchFamily="18" charset="0"/>
              </a:rPr>
              <a:t>Thy</a:t>
            </a:r>
            <a:r>
              <a:rPr lang="fr-FR" sz="1600" b="1" dirty="0" smtClean="0">
                <a:latin typeface="Cambria" pitchFamily="18" charset="0"/>
              </a:rPr>
              <a:t> Dorsale).</a:t>
            </a:r>
            <a:endParaRPr lang="fr-FR" sz="1600" b="1" dirty="0">
              <a:latin typeface="Cambria" pitchFamily="18" charset="0"/>
            </a:endParaRPr>
          </a:p>
        </p:txBody>
      </p:sp>
      <p:sp>
        <p:nvSpPr>
          <p:cNvPr id="20" name="10-Point Star 19"/>
          <p:cNvSpPr/>
          <p:nvPr/>
        </p:nvSpPr>
        <p:spPr>
          <a:xfrm>
            <a:off x="214282" y="500042"/>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3</a:t>
            </a:r>
          </a:p>
        </p:txBody>
      </p:sp>
      <p:sp>
        <p:nvSpPr>
          <p:cNvPr id="21" name="Rectangle 20"/>
          <p:cNvSpPr/>
          <p:nvPr/>
        </p:nvSpPr>
        <p:spPr>
          <a:xfrm>
            <a:off x="701416" y="2500305"/>
            <a:ext cx="857256" cy="785818"/>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2" name="Chevron 21"/>
          <p:cNvSpPr/>
          <p:nvPr/>
        </p:nvSpPr>
        <p:spPr>
          <a:xfrm>
            <a:off x="5214942" y="2928934"/>
            <a:ext cx="428628" cy="500066"/>
          </a:xfrm>
          <a:prstGeom prst="chevron">
            <a:avLst/>
          </a:prstGeom>
          <a:solidFill>
            <a:srgbClr val="FF0066"/>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solidFill>
                <a:schemeClr val="tx1"/>
              </a:solidFill>
            </a:endParaRPr>
          </a:p>
        </p:txBody>
      </p:sp>
      <p:pic>
        <p:nvPicPr>
          <p:cNvPr id="23" name="Picture 2"/>
          <p:cNvPicPr>
            <a:picLocks noChangeAspect="1" noChangeArrowheads="1"/>
          </p:cNvPicPr>
          <p:nvPr/>
        </p:nvPicPr>
        <p:blipFill>
          <a:blip r:embed="rId5">
            <a:clrChange>
              <a:clrFrom>
                <a:srgbClr val="FFFFFF"/>
              </a:clrFrom>
              <a:clrTo>
                <a:srgbClr val="FFFFFF">
                  <a:alpha val="0"/>
                </a:srgbClr>
              </a:clrTo>
            </a:clrChange>
          </a:blip>
          <a:srcRect l="14286"/>
          <a:stretch>
            <a:fillRect/>
          </a:stretch>
        </p:blipFill>
        <p:spPr bwMode="auto">
          <a:xfrm>
            <a:off x="5214942" y="3714752"/>
            <a:ext cx="428628" cy="766456"/>
          </a:xfrm>
          <a:prstGeom prst="rect">
            <a:avLst/>
          </a:prstGeom>
          <a:noFill/>
          <a:ln w="9525">
            <a:noFill/>
            <a:miter lim="800000"/>
            <a:headEnd/>
            <a:tailEnd/>
          </a:ln>
          <a:effectLst/>
        </p:spPr>
      </p:pic>
      <p:pic>
        <p:nvPicPr>
          <p:cNvPr id="24" name="Content Placeholder 3" descr="IMG_0775.JPG"/>
          <p:cNvPicPr>
            <a:picLocks noChangeAspect="1"/>
          </p:cNvPicPr>
          <p:nvPr/>
        </p:nvPicPr>
        <p:blipFill>
          <a:blip r:embed="rId6" cstate="print"/>
          <a:srcRect l="1464" r="44081" b="18555"/>
          <a:stretch>
            <a:fillRect/>
          </a:stretch>
        </p:blipFill>
        <p:spPr>
          <a:xfrm>
            <a:off x="5715008" y="1785926"/>
            <a:ext cx="3286148" cy="3686188"/>
          </a:xfrm>
          <a:prstGeom prst="rect">
            <a:avLst/>
          </a:prstGeom>
          <a:ln>
            <a:solidFill>
              <a:schemeClr val="tx1"/>
            </a:solidFill>
          </a:ln>
          <a:effectLst>
            <a:outerShdw blurRad="292100" dist="139700" dir="2700000" algn="tl" rotWithShape="0">
              <a:srgbClr val="333333">
                <a:alpha val="65000"/>
              </a:srgbClr>
            </a:outerShdw>
          </a:effectLst>
        </p:spPr>
      </p:pic>
      <p:sp>
        <p:nvSpPr>
          <p:cNvPr id="25" name="ZoneTexte 2"/>
          <p:cNvSpPr txBox="1"/>
          <p:nvPr/>
        </p:nvSpPr>
        <p:spPr>
          <a:xfrm>
            <a:off x="5786446" y="1828776"/>
            <a:ext cx="79208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smtClean="0">
                <a:ln w="17780" cmpd="sng">
                  <a:solidFill>
                    <a:schemeClr val="tx1"/>
                  </a:solidFill>
                  <a:prstDash val="solid"/>
                  <a:miter lim="800000"/>
                </a:ln>
                <a:latin typeface="Cambria" pitchFamily="18" charset="0"/>
              </a:rPr>
              <a:t>LTG</a:t>
            </a:r>
          </a:p>
        </p:txBody>
      </p:sp>
      <p:sp>
        <p:nvSpPr>
          <p:cNvPr id="26" name="Ellipse 5"/>
          <p:cNvSpPr/>
          <p:nvPr/>
        </p:nvSpPr>
        <p:spPr>
          <a:xfrm>
            <a:off x="7215206" y="4114792"/>
            <a:ext cx="571504" cy="571504"/>
          </a:xfrm>
          <a:prstGeom prst="ellipse">
            <a:avLst/>
          </a:prstGeom>
          <a:noFill/>
          <a:ln w="38100">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 name="Ellipse 6"/>
          <p:cNvSpPr/>
          <p:nvPr/>
        </p:nvSpPr>
        <p:spPr>
          <a:xfrm>
            <a:off x="6215074" y="3757602"/>
            <a:ext cx="642942" cy="571504"/>
          </a:xfrm>
          <a:prstGeom prst="ellipse">
            <a:avLst/>
          </a:prstGeom>
          <a:noFill/>
          <a:ln w="38100">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8" name="ZoneTexte 2"/>
          <p:cNvSpPr txBox="1"/>
          <p:nvPr/>
        </p:nvSpPr>
        <p:spPr>
          <a:xfrm>
            <a:off x="6000760" y="3328974"/>
            <a:ext cx="79208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err="1" smtClean="0">
                <a:ln w="17780" cmpd="sng">
                  <a:solidFill>
                    <a:schemeClr val="tx1"/>
                  </a:solidFill>
                  <a:prstDash val="solid"/>
                  <a:miter lim="800000"/>
                </a:ln>
                <a:latin typeface="Cambria" pitchFamily="18" charset="0"/>
              </a:rPr>
              <a:t>Fl</a:t>
            </a:r>
            <a:endParaRPr lang="fr-FR" sz="2400" b="1" dirty="0" smtClean="0">
              <a:ln w="17780" cmpd="sng">
                <a:solidFill>
                  <a:schemeClr val="tx1"/>
                </a:solidFill>
                <a:prstDash val="solid"/>
                <a:miter lim="800000"/>
              </a:ln>
              <a:latin typeface="Cambria" pitchFamily="18" charset="0"/>
            </a:endParaRPr>
          </a:p>
        </p:txBody>
      </p:sp>
      <p:sp>
        <p:nvSpPr>
          <p:cNvPr id="29" name="ZoneTexte 2"/>
          <p:cNvSpPr txBox="1"/>
          <p:nvPr/>
        </p:nvSpPr>
        <p:spPr>
          <a:xfrm>
            <a:off x="7429520" y="2510119"/>
            <a:ext cx="79208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err="1" smtClean="0">
                <a:ln w="17780" cmpd="sng">
                  <a:solidFill>
                    <a:schemeClr val="tx1"/>
                  </a:solidFill>
                  <a:prstDash val="solid"/>
                  <a:miter lim="800000"/>
                </a:ln>
                <a:latin typeface="Cambria" pitchFamily="18" charset="0"/>
              </a:rPr>
              <a:t>Fl</a:t>
            </a:r>
            <a:endParaRPr lang="fr-FR" sz="2400" b="1" dirty="0" smtClean="0">
              <a:ln w="17780" cmpd="sng">
                <a:solidFill>
                  <a:schemeClr val="tx1"/>
                </a:solidFill>
                <a:prstDash val="solid"/>
                <a:miter lim="800000"/>
              </a:ln>
              <a:latin typeface="Cambria" pitchFamily="18" charset="0"/>
            </a:endParaRPr>
          </a:p>
        </p:txBody>
      </p:sp>
      <p:sp>
        <p:nvSpPr>
          <p:cNvPr id="30" name="ZoneTexte 2"/>
          <p:cNvSpPr txBox="1"/>
          <p:nvPr/>
        </p:nvSpPr>
        <p:spPr>
          <a:xfrm>
            <a:off x="7429520" y="4686296"/>
            <a:ext cx="792088"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err="1" smtClean="0">
                <a:ln w="17780" cmpd="sng">
                  <a:solidFill>
                    <a:schemeClr val="tx1"/>
                  </a:solidFill>
                  <a:prstDash val="solid"/>
                  <a:miter lim="800000"/>
                </a:ln>
                <a:latin typeface="Cambria" pitchFamily="18" charset="0"/>
              </a:rPr>
              <a:t>Fl</a:t>
            </a:r>
            <a:endParaRPr lang="fr-FR" sz="2400" b="1" dirty="0" smtClean="0">
              <a:ln w="17780" cmpd="sng">
                <a:solidFill>
                  <a:schemeClr val="tx1"/>
                </a:solidFill>
                <a:prstDash val="solid"/>
                <a:miter lim="800000"/>
              </a:ln>
              <a:latin typeface="Cambria" pitchFamily="18" charset="0"/>
            </a:endParaRPr>
          </a:p>
        </p:txBody>
      </p:sp>
      <p:sp>
        <p:nvSpPr>
          <p:cNvPr id="31" name="Ellipse 6"/>
          <p:cNvSpPr/>
          <p:nvPr/>
        </p:nvSpPr>
        <p:spPr>
          <a:xfrm>
            <a:off x="7643834" y="2900346"/>
            <a:ext cx="428628" cy="428628"/>
          </a:xfrm>
          <a:prstGeom prst="ellipse">
            <a:avLst/>
          </a:prstGeom>
          <a:noFill/>
          <a:ln w="38100">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2" name="Rectangle 31"/>
          <p:cNvSpPr/>
          <p:nvPr/>
        </p:nvSpPr>
        <p:spPr>
          <a:xfrm>
            <a:off x="6429388" y="5786454"/>
            <a:ext cx="206214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Colorée en H&amp;E</a:t>
            </a:r>
            <a:endParaRPr lang="fr-FR" b="1" dirty="0">
              <a:latin typeface="Cambria" pitchFamily="18" charset="0"/>
            </a:endParaRPr>
          </a:p>
        </p:txBody>
      </p:sp>
      <p:sp>
        <p:nvSpPr>
          <p:cNvPr id="33" name="Rectangle 1"/>
          <p:cNvSpPr>
            <a:spLocks noChangeArrowheads="1"/>
          </p:cNvSpPr>
          <p:nvPr/>
        </p:nvSpPr>
        <p:spPr bwMode="auto">
          <a:xfrm>
            <a:off x="1000100" y="571480"/>
            <a:ext cx="8001056" cy="646331"/>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a typeface="Times New Roman" pitchFamily="18" charset="0"/>
                <a:cs typeface="Times New Roman" pitchFamily="18" charset="0"/>
              </a:rPr>
              <a:t>Stade de la différenciation terminale  et le déclanchement de  la fonction thyroïdienne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3"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35" presetClass="emph" presetSubtype="0" repeatCount="5000" fill="hold" grpId="0" nodeType="withEffect">
                                  <p:stCondLst>
                                    <p:cond delay="0"/>
                                  </p:stCondLst>
                                  <p:childTnLst>
                                    <p:anim calcmode="discrete" valueType="str">
                                      <p:cBhvr>
                                        <p:cTn id="46" dur="500" fill="hold"/>
                                        <p:tgtEl>
                                          <p:spTgt spid="21"/>
                                        </p:tgtEl>
                                        <p:attrNameLst>
                                          <p:attrName>style.visibility</p:attrName>
                                        </p:attrNameLst>
                                      </p:cBhvr>
                                      <p:tavLst>
                                        <p:tav tm="0">
                                          <p:val>
                                            <p:strVal val="hidden"/>
                                          </p:val>
                                        </p:tav>
                                        <p:tav tm="50000">
                                          <p:val>
                                            <p:strVal val="visible"/>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42"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anim calcmode="lin" valueType="num">
                                      <p:cBhvr>
                                        <p:cTn id="66" dur="500" fill="hold"/>
                                        <p:tgtEl>
                                          <p:spTgt spid="22"/>
                                        </p:tgtEl>
                                        <p:attrNameLst>
                                          <p:attrName>ppt_x</p:attrName>
                                        </p:attrNameLst>
                                      </p:cBhvr>
                                      <p:tavLst>
                                        <p:tav tm="0">
                                          <p:val>
                                            <p:strVal val="#ppt_x"/>
                                          </p:val>
                                        </p:tav>
                                        <p:tav tm="100000">
                                          <p:val>
                                            <p:strVal val="#ppt_x"/>
                                          </p:val>
                                        </p:tav>
                                      </p:tavLst>
                                    </p:anim>
                                    <p:anim calcmode="lin" valueType="num">
                                      <p:cBhvr>
                                        <p:cTn id="67" dur="500" fill="hold"/>
                                        <p:tgtEl>
                                          <p:spTgt spid="2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par>
                          <p:cTn id="73" fill="hold">
                            <p:stCondLst>
                              <p:cond delay="3500"/>
                            </p:stCondLst>
                            <p:childTnLst>
                              <p:par>
                                <p:cTn id="74" presetID="42" presetClass="entr" presetSubtype="0"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anim calcmode="lin" valueType="num">
                                      <p:cBhvr>
                                        <p:cTn id="77" dur="500" fill="hold"/>
                                        <p:tgtEl>
                                          <p:spTgt spid="24"/>
                                        </p:tgtEl>
                                        <p:attrNameLst>
                                          <p:attrName>ppt_x</p:attrName>
                                        </p:attrNameLst>
                                      </p:cBhvr>
                                      <p:tavLst>
                                        <p:tav tm="0">
                                          <p:val>
                                            <p:strVal val="#ppt_x"/>
                                          </p:val>
                                        </p:tav>
                                        <p:tav tm="100000">
                                          <p:val>
                                            <p:strVal val="#ppt_x"/>
                                          </p:val>
                                        </p:tav>
                                      </p:tavLst>
                                    </p:anim>
                                    <p:anim calcmode="lin" valueType="num">
                                      <p:cBhvr>
                                        <p:cTn id="78" dur="500" fill="hold"/>
                                        <p:tgtEl>
                                          <p:spTgt spid="2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anim calcmode="lin" valueType="num">
                                      <p:cBhvr>
                                        <p:cTn id="82" dur="500" fill="hold"/>
                                        <p:tgtEl>
                                          <p:spTgt spid="25"/>
                                        </p:tgtEl>
                                        <p:attrNameLst>
                                          <p:attrName>ppt_x</p:attrName>
                                        </p:attrNameLst>
                                      </p:cBhvr>
                                      <p:tavLst>
                                        <p:tav tm="0">
                                          <p:val>
                                            <p:strVal val="#ppt_x"/>
                                          </p:val>
                                        </p:tav>
                                        <p:tav tm="100000">
                                          <p:val>
                                            <p:strVal val="#ppt_x"/>
                                          </p:val>
                                        </p:tav>
                                      </p:tavLst>
                                    </p:anim>
                                    <p:anim calcmode="lin" valueType="num">
                                      <p:cBhvr>
                                        <p:cTn id="83" dur="500" fill="hold"/>
                                        <p:tgtEl>
                                          <p:spTgt spid="25"/>
                                        </p:tgtEl>
                                        <p:attrNameLst>
                                          <p:attrName>ppt_y</p:attrName>
                                        </p:attrNameLst>
                                      </p:cBhvr>
                                      <p:tavLst>
                                        <p:tav tm="0">
                                          <p:val>
                                            <p:strVal val="#ppt_y+.1"/>
                                          </p:val>
                                        </p:tav>
                                        <p:tav tm="100000">
                                          <p:val>
                                            <p:strVal val="#ppt_y"/>
                                          </p:val>
                                        </p:tav>
                                      </p:tavLst>
                                    </p:anim>
                                  </p:childTnLst>
                                </p:cTn>
                              </p:par>
                            </p:childTnLst>
                          </p:cTn>
                        </p:par>
                        <p:par>
                          <p:cTn id="84" fill="hold">
                            <p:stCondLst>
                              <p:cond delay="4000"/>
                            </p:stCondLst>
                            <p:childTnLst>
                              <p:par>
                                <p:cTn id="85" presetID="42" presetClass="entr" presetSubtype="0"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anim calcmode="lin" valueType="num">
                                      <p:cBhvr>
                                        <p:cTn id="88" dur="500" fill="hold"/>
                                        <p:tgtEl>
                                          <p:spTgt spid="26"/>
                                        </p:tgtEl>
                                        <p:attrNameLst>
                                          <p:attrName>ppt_x</p:attrName>
                                        </p:attrNameLst>
                                      </p:cBhvr>
                                      <p:tavLst>
                                        <p:tav tm="0">
                                          <p:val>
                                            <p:strVal val="#ppt_x"/>
                                          </p:val>
                                        </p:tav>
                                        <p:tav tm="100000">
                                          <p:val>
                                            <p:strVal val="#ppt_x"/>
                                          </p:val>
                                        </p:tav>
                                      </p:tavLst>
                                    </p:anim>
                                    <p:anim calcmode="lin" valueType="num">
                                      <p:cBhvr>
                                        <p:cTn id="89" dur="500" fill="hold"/>
                                        <p:tgtEl>
                                          <p:spTgt spid="26"/>
                                        </p:tgtEl>
                                        <p:attrNameLst>
                                          <p:attrName>ppt_y</p:attrName>
                                        </p:attrNameLst>
                                      </p:cBhvr>
                                      <p:tavLst>
                                        <p:tav tm="0">
                                          <p:val>
                                            <p:strVal val="#ppt_y+.1"/>
                                          </p:val>
                                        </p:tav>
                                        <p:tav tm="100000">
                                          <p:val>
                                            <p:strVal val="#ppt_y"/>
                                          </p:val>
                                        </p:tav>
                                      </p:tavLst>
                                    </p:anim>
                                  </p:childTnLst>
                                </p:cTn>
                              </p:par>
                            </p:childTnLst>
                          </p:cTn>
                        </p:par>
                        <p:par>
                          <p:cTn id="90" fill="hold">
                            <p:stCondLst>
                              <p:cond delay="4500"/>
                            </p:stCondLst>
                            <p:childTnLst>
                              <p:par>
                                <p:cTn id="91" presetID="42"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anim calcmode="lin" valueType="num">
                                      <p:cBhvr>
                                        <p:cTn id="94" dur="500" fill="hold"/>
                                        <p:tgtEl>
                                          <p:spTgt spid="27"/>
                                        </p:tgtEl>
                                        <p:attrNameLst>
                                          <p:attrName>ppt_x</p:attrName>
                                        </p:attrNameLst>
                                      </p:cBhvr>
                                      <p:tavLst>
                                        <p:tav tm="0">
                                          <p:val>
                                            <p:strVal val="#ppt_x"/>
                                          </p:val>
                                        </p:tav>
                                        <p:tav tm="100000">
                                          <p:val>
                                            <p:strVal val="#ppt_x"/>
                                          </p:val>
                                        </p:tav>
                                      </p:tavLst>
                                    </p:anim>
                                    <p:anim calcmode="lin" valueType="num">
                                      <p:cBhvr>
                                        <p:cTn id="95" dur="500" fill="hold"/>
                                        <p:tgtEl>
                                          <p:spTgt spid="27"/>
                                        </p:tgtEl>
                                        <p:attrNameLst>
                                          <p:attrName>ppt_y</p:attrName>
                                        </p:attrNameLst>
                                      </p:cBhvr>
                                      <p:tavLst>
                                        <p:tav tm="0">
                                          <p:val>
                                            <p:strVal val="#ppt_y+.1"/>
                                          </p:val>
                                        </p:tav>
                                        <p:tav tm="100000">
                                          <p:val>
                                            <p:strVal val="#ppt_y"/>
                                          </p:val>
                                        </p:tav>
                                      </p:tavLst>
                                    </p:anim>
                                  </p:childTnLst>
                                </p:cTn>
                              </p:par>
                            </p:childTnLst>
                          </p:cTn>
                        </p:par>
                        <p:par>
                          <p:cTn id="96" fill="hold">
                            <p:stCondLst>
                              <p:cond delay="5000"/>
                            </p:stCondLst>
                            <p:childTnLst>
                              <p:par>
                                <p:cTn id="97" presetID="42"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anim calcmode="lin" valueType="num">
                                      <p:cBhvr>
                                        <p:cTn id="100" dur="500" fill="hold"/>
                                        <p:tgtEl>
                                          <p:spTgt spid="31"/>
                                        </p:tgtEl>
                                        <p:attrNameLst>
                                          <p:attrName>ppt_x</p:attrName>
                                        </p:attrNameLst>
                                      </p:cBhvr>
                                      <p:tavLst>
                                        <p:tav tm="0">
                                          <p:val>
                                            <p:strVal val="#ppt_x"/>
                                          </p:val>
                                        </p:tav>
                                        <p:tav tm="100000">
                                          <p:val>
                                            <p:strVal val="#ppt_x"/>
                                          </p:val>
                                        </p:tav>
                                      </p:tavLst>
                                    </p:anim>
                                    <p:anim calcmode="lin" valueType="num">
                                      <p:cBhvr>
                                        <p:cTn id="101" dur="500" fill="hold"/>
                                        <p:tgtEl>
                                          <p:spTgt spid="31"/>
                                        </p:tgtEl>
                                        <p:attrNameLst>
                                          <p:attrName>ppt_y</p:attrName>
                                        </p:attrNameLst>
                                      </p:cBhvr>
                                      <p:tavLst>
                                        <p:tav tm="0">
                                          <p:val>
                                            <p:strVal val="#ppt_y+.1"/>
                                          </p:val>
                                        </p:tav>
                                        <p:tav tm="100000">
                                          <p:val>
                                            <p:strVal val="#ppt_y"/>
                                          </p:val>
                                        </p:tav>
                                      </p:tavLst>
                                    </p:anim>
                                  </p:childTnLst>
                                </p:cTn>
                              </p:par>
                            </p:childTnLst>
                          </p:cTn>
                        </p:par>
                        <p:par>
                          <p:cTn id="102" fill="hold">
                            <p:stCondLst>
                              <p:cond delay="5500"/>
                            </p:stCondLst>
                            <p:childTnLst>
                              <p:par>
                                <p:cTn id="103" presetID="42" presetClass="entr" presetSubtype="0"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anim calcmode="lin" valueType="num">
                                      <p:cBhvr>
                                        <p:cTn id="106" dur="500" fill="hold"/>
                                        <p:tgtEl>
                                          <p:spTgt spid="28"/>
                                        </p:tgtEl>
                                        <p:attrNameLst>
                                          <p:attrName>ppt_x</p:attrName>
                                        </p:attrNameLst>
                                      </p:cBhvr>
                                      <p:tavLst>
                                        <p:tav tm="0">
                                          <p:val>
                                            <p:strVal val="#ppt_x"/>
                                          </p:val>
                                        </p:tav>
                                        <p:tav tm="100000">
                                          <p:val>
                                            <p:strVal val="#ppt_x"/>
                                          </p:val>
                                        </p:tav>
                                      </p:tavLst>
                                    </p:anim>
                                    <p:anim calcmode="lin" valueType="num">
                                      <p:cBhvr>
                                        <p:cTn id="107" dur="500" fill="hold"/>
                                        <p:tgtEl>
                                          <p:spTgt spid="2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anim calcmode="lin" valueType="num">
                                      <p:cBhvr>
                                        <p:cTn id="111" dur="500" fill="hold"/>
                                        <p:tgtEl>
                                          <p:spTgt spid="29"/>
                                        </p:tgtEl>
                                        <p:attrNameLst>
                                          <p:attrName>ppt_x</p:attrName>
                                        </p:attrNameLst>
                                      </p:cBhvr>
                                      <p:tavLst>
                                        <p:tav tm="0">
                                          <p:val>
                                            <p:strVal val="#ppt_x"/>
                                          </p:val>
                                        </p:tav>
                                        <p:tav tm="100000">
                                          <p:val>
                                            <p:strVal val="#ppt_x"/>
                                          </p:val>
                                        </p:tav>
                                      </p:tavLst>
                                    </p:anim>
                                    <p:anim calcmode="lin" valueType="num">
                                      <p:cBhvr>
                                        <p:cTn id="112" dur="500" fill="hold"/>
                                        <p:tgtEl>
                                          <p:spTgt spid="29"/>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anim calcmode="lin" valueType="num">
                                      <p:cBhvr>
                                        <p:cTn id="116" dur="500" fill="hold"/>
                                        <p:tgtEl>
                                          <p:spTgt spid="30"/>
                                        </p:tgtEl>
                                        <p:attrNameLst>
                                          <p:attrName>ppt_x</p:attrName>
                                        </p:attrNameLst>
                                      </p:cBhvr>
                                      <p:tavLst>
                                        <p:tav tm="0">
                                          <p:val>
                                            <p:strVal val="#ppt_x"/>
                                          </p:val>
                                        </p:tav>
                                        <p:tav tm="100000">
                                          <p:val>
                                            <p:strVal val="#ppt_x"/>
                                          </p:val>
                                        </p:tav>
                                      </p:tavLst>
                                    </p:anim>
                                    <p:anim calcmode="lin" valueType="num">
                                      <p:cBhvr>
                                        <p:cTn id="117" dur="500" fill="hold"/>
                                        <p:tgtEl>
                                          <p:spTgt spid="30"/>
                                        </p:tgtEl>
                                        <p:attrNameLst>
                                          <p:attrName>ppt_y</p:attrName>
                                        </p:attrNameLst>
                                      </p:cBhvr>
                                      <p:tavLst>
                                        <p:tav tm="0">
                                          <p:val>
                                            <p:strVal val="#ppt_y+.1"/>
                                          </p:val>
                                        </p:tav>
                                        <p:tav tm="100000">
                                          <p:val>
                                            <p:strVal val="#ppt_y"/>
                                          </p:val>
                                        </p:tav>
                                      </p:tavLst>
                                    </p:anim>
                                  </p:childTnLst>
                                </p:cTn>
                              </p:par>
                            </p:childTnLst>
                          </p:cTn>
                        </p:par>
                        <p:par>
                          <p:cTn id="118" fill="hold">
                            <p:stCondLst>
                              <p:cond delay="6000"/>
                            </p:stCondLst>
                            <p:childTnLst>
                              <p:par>
                                <p:cTn id="119" presetID="42" presetClass="entr" presetSubtype="0" fill="hold" grpId="0" nodeType="after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fade">
                                      <p:cBhvr>
                                        <p:cTn id="121" dur="500"/>
                                        <p:tgtEl>
                                          <p:spTgt spid="32"/>
                                        </p:tgtEl>
                                      </p:cBhvr>
                                    </p:animEffect>
                                    <p:anim calcmode="lin" valueType="num">
                                      <p:cBhvr>
                                        <p:cTn id="122" dur="500" fill="hold"/>
                                        <p:tgtEl>
                                          <p:spTgt spid="32"/>
                                        </p:tgtEl>
                                        <p:attrNameLst>
                                          <p:attrName>ppt_x</p:attrName>
                                        </p:attrNameLst>
                                      </p:cBhvr>
                                      <p:tavLst>
                                        <p:tav tm="0">
                                          <p:val>
                                            <p:strVal val="#ppt_x"/>
                                          </p:val>
                                        </p:tav>
                                        <p:tav tm="100000">
                                          <p:val>
                                            <p:strVal val="#ppt_x"/>
                                          </p:val>
                                        </p:tav>
                                      </p:tavLst>
                                    </p:anim>
                                    <p:anim calcmode="lin" valueType="num">
                                      <p:cBhvr>
                                        <p:cTn id="12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animBg="1"/>
      <p:bldP spid="18" grpId="0" animBg="1"/>
      <p:bldP spid="20" grpId="0" animBg="1"/>
      <p:bldP spid="21" grpId="0" animBg="1"/>
      <p:bldP spid="21" grpId="3" animBg="1"/>
      <p:bldP spid="22" grpId="0" animBg="1"/>
      <p:bldP spid="25" grpId="0" animBg="1"/>
      <p:bldP spid="26" grpId="0" animBg="1"/>
      <p:bldP spid="27" grpId="0" animBg="1"/>
      <p:bldP spid="28" grpId="0"/>
      <p:bldP spid="29" grpId="0"/>
      <p:bldP spid="30" grpId="0"/>
      <p:bldP spid="31" grpId="0" animBg="1"/>
      <p:bldP spid="32"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icture1.jpg"/>
          <p:cNvPicPr>
            <a:picLocks noChangeAspect="1"/>
          </p:cNvPicPr>
          <p:nvPr/>
        </p:nvPicPr>
        <p:blipFill>
          <a:blip r:embed="rId2">
            <a:duotone>
              <a:schemeClr val="accent5">
                <a:shade val="45000"/>
                <a:satMod val="135000"/>
              </a:schemeClr>
              <a:prstClr val="white"/>
            </a:duotone>
          </a:blip>
          <a:stretch>
            <a:fillRect/>
          </a:stretch>
        </p:blipFill>
        <p:spPr>
          <a:xfrm>
            <a:off x="11604" y="0"/>
            <a:ext cx="9120792" cy="6858000"/>
          </a:xfrm>
          <a:prstGeom prst="rect">
            <a:avLst/>
          </a:prstGeom>
        </p:spPr>
      </p:pic>
      <p:pic>
        <p:nvPicPr>
          <p:cNvPr id="8" name="Content Placeholder 7" descr="1.jpg"/>
          <p:cNvPicPr>
            <a:picLocks noGrp="1" noChangeAspect="1"/>
          </p:cNvPicPr>
          <p:nvPr>
            <p:ph idx="1"/>
          </p:nvPr>
        </p:nvPicPr>
        <p:blipFill>
          <a:blip r:embed="rId3" cstate="print"/>
          <a:srcRect l="6199" r="7383"/>
          <a:stretch>
            <a:fillRect/>
          </a:stretch>
        </p:blipFill>
        <p:spPr>
          <a:xfrm>
            <a:off x="142844" y="1428736"/>
            <a:ext cx="5214974" cy="4525963"/>
          </a:xfrm>
          <a:prstGeom prst="rect">
            <a:avLst/>
          </a:prstGeom>
          <a:ln>
            <a:solidFill>
              <a:schemeClr val="tx1"/>
            </a:solidFill>
          </a:ln>
          <a:effectLst>
            <a:outerShdw blurRad="292100" dist="139700" dir="2700000" algn="tl" rotWithShape="0">
              <a:srgbClr val="333333">
                <a:alpha val="65000"/>
              </a:srgbClr>
            </a:outerShdw>
          </a:effectLst>
        </p:spPr>
      </p:pic>
      <p:sp>
        <p:nvSpPr>
          <p:cNvPr id="9" name="ZoneTexte 2"/>
          <p:cNvSpPr txBox="1"/>
          <p:nvPr/>
        </p:nvSpPr>
        <p:spPr>
          <a:xfrm>
            <a:off x="785786" y="3257536"/>
            <a:ext cx="790948"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10" name="ZoneTexte 3"/>
          <p:cNvSpPr txBox="1"/>
          <p:nvPr/>
        </p:nvSpPr>
        <p:spPr>
          <a:xfrm>
            <a:off x="4143372" y="4471982"/>
            <a:ext cx="857256"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LTD</a:t>
            </a:r>
          </a:p>
        </p:txBody>
      </p:sp>
      <p:sp>
        <p:nvSpPr>
          <p:cNvPr id="11" name="ZoneTexte 4"/>
          <p:cNvSpPr txBox="1"/>
          <p:nvPr/>
        </p:nvSpPr>
        <p:spPr>
          <a:xfrm>
            <a:off x="2214546" y="2185966"/>
            <a:ext cx="100811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Oes</a:t>
            </a:r>
          </a:p>
        </p:txBody>
      </p:sp>
      <p:sp>
        <p:nvSpPr>
          <p:cNvPr id="12" name="ZoneTexte 5"/>
          <p:cNvSpPr txBox="1"/>
          <p:nvPr/>
        </p:nvSpPr>
        <p:spPr>
          <a:xfrm>
            <a:off x="2285984" y="4614858"/>
            <a:ext cx="64807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Tr</a:t>
            </a:r>
          </a:p>
        </p:txBody>
      </p:sp>
      <p:sp>
        <p:nvSpPr>
          <p:cNvPr id="13" name="ZoneTexte 6"/>
          <p:cNvSpPr txBox="1"/>
          <p:nvPr/>
        </p:nvSpPr>
        <p:spPr>
          <a:xfrm>
            <a:off x="71406" y="2614594"/>
            <a:ext cx="642942" cy="461665"/>
          </a:xfrm>
          <a:prstGeom prst="rect">
            <a:avLst/>
          </a:prstGeom>
          <a:noFill/>
        </p:spPr>
        <p:txBody>
          <a:bodyPr wrap="square" rtlCol="0">
            <a:spAutoFit/>
          </a:bodyPr>
          <a:lstStyle/>
          <a:p>
            <a:pPr algn="ctr"/>
            <a:r>
              <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Ptg</a:t>
            </a:r>
          </a:p>
        </p:txBody>
      </p:sp>
      <p:sp>
        <p:nvSpPr>
          <p:cNvPr id="15" name="Quad Arrow 14"/>
          <p:cNvSpPr/>
          <p:nvPr/>
        </p:nvSpPr>
        <p:spPr>
          <a:xfrm rot="1267073">
            <a:off x="336762" y="1578798"/>
            <a:ext cx="714380" cy="642942"/>
          </a:xfrm>
          <a:prstGeom prst="quadArrow">
            <a:avLst>
              <a:gd name="adj1" fmla="val 4539"/>
              <a:gd name="adj2" fmla="val 9639"/>
              <a:gd name="adj3" fmla="val 17548"/>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6" name="ZoneTexte 6"/>
          <p:cNvSpPr txBox="1"/>
          <p:nvPr/>
        </p:nvSpPr>
        <p:spPr>
          <a:xfrm>
            <a:off x="4572000" y="3614726"/>
            <a:ext cx="642942" cy="461665"/>
          </a:xfrm>
          <a:prstGeom prst="rect">
            <a:avLst/>
          </a:prstGeom>
          <a:noFill/>
        </p:spPr>
        <p:txBody>
          <a:bodyPr wrap="square" rtlCol="0">
            <a:spAutoFit/>
          </a:bodyPr>
          <a:lstStyle/>
          <a:p>
            <a:pPr algn="ctr"/>
            <a:r>
              <a:rPr lang="fr-FR" sz="2400" dirty="0" err="1"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Ptd</a:t>
            </a:r>
            <a:endParaRPr lang="fr-FR" sz="24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endParaRPr>
          </a:p>
        </p:txBody>
      </p:sp>
      <p:cxnSp>
        <p:nvCxnSpPr>
          <p:cNvPr id="17" name="Straight Arrow Connector 16"/>
          <p:cNvCxnSpPr/>
          <p:nvPr/>
        </p:nvCxnSpPr>
        <p:spPr>
          <a:xfrm rot="5400000">
            <a:off x="4714876" y="4043354"/>
            <a:ext cx="214314" cy="71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8" name="Rectangle 17"/>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9" name="Rectangle 18"/>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20" name="Rectangle 19"/>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22" name="Content Placeholder 11" descr="IMG_0693.JPG"/>
          <p:cNvPicPr>
            <a:picLocks noChangeAspect="1"/>
          </p:cNvPicPr>
          <p:nvPr/>
        </p:nvPicPr>
        <p:blipFill>
          <a:blip r:embed="rId4" cstate="print"/>
          <a:srcRect l="49569" t="3448"/>
          <a:stretch>
            <a:fillRect/>
          </a:stretch>
        </p:blipFill>
        <p:spPr>
          <a:xfrm rot="10800000">
            <a:off x="6072198" y="1643050"/>
            <a:ext cx="2786083" cy="4000530"/>
          </a:xfrm>
          <a:prstGeom prst="rect">
            <a:avLst/>
          </a:prstGeom>
          <a:ln>
            <a:solidFill>
              <a:schemeClr val="tx1"/>
            </a:solidFill>
          </a:ln>
          <a:effectLst>
            <a:outerShdw blurRad="292100" dist="139700" dir="2700000" algn="tl" rotWithShape="0">
              <a:srgbClr val="333333">
                <a:alpha val="65000"/>
              </a:srgbClr>
            </a:outerShdw>
          </a:effectLst>
        </p:spPr>
      </p:pic>
      <p:sp>
        <p:nvSpPr>
          <p:cNvPr id="23" name="ZoneTexte 2"/>
          <p:cNvSpPr txBox="1"/>
          <p:nvPr/>
        </p:nvSpPr>
        <p:spPr>
          <a:xfrm>
            <a:off x="7000893" y="2543159"/>
            <a:ext cx="963786" cy="523220"/>
          </a:xfrm>
          <a:prstGeom prst="rect">
            <a:avLst/>
          </a:prstGeom>
          <a:noFill/>
        </p:spPr>
        <p:txBody>
          <a:bodyPr wrap="square" rtlCol="0">
            <a:spAutoFit/>
          </a:bodyPr>
          <a:lstStyle/>
          <a:p>
            <a:pPr algn="ctr"/>
            <a:r>
              <a:rPr lang="fr-FR" sz="28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24" name="ZoneTexte 6"/>
          <p:cNvSpPr txBox="1"/>
          <p:nvPr/>
        </p:nvSpPr>
        <p:spPr>
          <a:xfrm>
            <a:off x="6357951" y="2757474"/>
            <a:ext cx="783438" cy="523220"/>
          </a:xfrm>
          <a:prstGeom prst="rect">
            <a:avLst/>
          </a:prstGeom>
          <a:noFill/>
        </p:spPr>
        <p:txBody>
          <a:bodyPr wrap="square" rtlCol="0">
            <a:spAutoFit/>
          </a:bodyPr>
          <a:lstStyle/>
          <a:p>
            <a:pPr algn="ctr"/>
            <a:r>
              <a:rPr lang="fr-FR" sz="28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Ptg</a:t>
            </a:r>
          </a:p>
        </p:txBody>
      </p:sp>
      <p:cxnSp>
        <p:nvCxnSpPr>
          <p:cNvPr id="25" name="Straight Arrow Connector 24"/>
          <p:cNvCxnSpPr/>
          <p:nvPr/>
        </p:nvCxnSpPr>
        <p:spPr>
          <a:xfrm rot="16200000" flipV="1">
            <a:off x="6393491" y="2686222"/>
            <a:ext cx="360863" cy="2176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Chevron 25"/>
          <p:cNvSpPr/>
          <p:nvPr/>
        </p:nvSpPr>
        <p:spPr>
          <a:xfrm>
            <a:off x="5500694" y="3143248"/>
            <a:ext cx="428628" cy="500066"/>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sp>
        <p:nvSpPr>
          <p:cNvPr id="27" name="Rectangle 26"/>
          <p:cNvSpPr/>
          <p:nvPr/>
        </p:nvSpPr>
        <p:spPr>
          <a:xfrm>
            <a:off x="357158" y="2428868"/>
            <a:ext cx="1571636" cy="2428892"/>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026" name="Picture 2"/>
          <p:cNvPicPr>
            <a:picLocks noChangeAspect="1" noChangeArrowheads="1"/>
          </p:cNvPicPr>
          <p:nvPr/>
        </p:nvPicPr>
        <p:blipFill>
          <a:blip r:embed="rId5">
            <a:clrChange>
              <a:clrFrom>
                <a:srgbClr val="FFFFFF"/>
              </a:clrFrom>
              <a:clrTo>
                <a:srgbClr val="FFFFFF">
                  <a:alpha val="0"/>
                </a:srgbClr>
              </a:clrTo>
            </a:clrChange>
          </a:blip>
          <a:srcRect l="14286"/>
          <a:stretch>
            <a:fillRect/>
          </a:stretch>
        </p:blipFill>
        <p:spPr bwMode="auto">
          <a:xfrm>
            <a:off x="5500694" y="3786190"/>
            <a:ext cx="428628" cy="766456"/>
          </a:xfrm>
          <a:prstGeom prst="rect">
            <a:avLst/>
          </a:prstGeom>
          <a:noFill/>
          <a:ln w="9525">
            <a:noFill/>
            <a:miter lim="800000"/>
            <a:headEnd/>
            <a:tailEnd/>
          </a:ln>
          <a:effectLst/>
        </p:spPr>
      </p:pic>
      <p:sp>
        <p:nvSpPr>
          <p:cNvPr id="28" name="Rectangle 1"/>
          <p:cNvSpPr>
            <a:spLocks noChangeArrowheads="1"/>
          </p:cNvSpPr>
          <p:nvPr/>
        </p:nvSpPr>
        <p:spPr bwMode="auto">
          <a:xfrm>
            <a:off x="2285984" y="714356"/>
            <a:ext cx="5500726" cy="461665"/>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a typeface="Times New Roman" pitchFamily="18" charset="0"/>
                <a:cs typeface="Times New Roman" pitchFamily="18" charset="0"/>
              </a:rPr>
              <a:t>Glande thyroïde fonctionnelle</a:t>
            </a:r>
          </a:p>
        </p:txBody>
      </p:sp>
      <p:sp>
        <p:nvSpPr>
          <p:cNvPr id="29" name="10-Point Star 28"/>
          <p:cNvSpPr/>
          <p:nvPr/>
        </p:nvSpPr>
        <p:spPr>
          <a:xfrm>
            <a:off x="1571604" y="571480"/>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4</a:t>
            </a:r>
          </a:p>
        </p:txBody>
      </p:sp>
      <p:sp>
        <p:nvSpPr>
          <p:cNvPr id="30" name="Rectangle 29"/>
          <p:cNvSpPr/>
          <p:nvPr/>
        </p:nvSpPr>
        <p:spPr>
          <a:xfrm>
            <a:off x="7000892" y="2500306"/>
            <a:ext cx="1214446" cy="1009656"/>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31" name="Rectangle 30"/>
          <p:cNvSpPr/>
          <p:nvPr/>
        </p:nvSpPr>
        <p:spPr>
          <a:xfrm>
            <a:off x="71438" y="6068817"/>
            <a:ext cx="542925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Coupes transversales au niveau </a:t>
            </a:r>
            <a:r>
              <a:rPr lang="fr-FR" b="1" dirty="0" smtClean="0">
                <a:latin typeface="Cambria" pitchFamily="18" charset="0"/>
              </a:rPr>
              <a:t>du cou</a:t>
            </a:r>
            <a:r>
              <a:rPr lang="fr-FR" b="1" dirty="0" smtClean="0">
                <a:latin typeface="Cambria" pitchFamily="18" charset="0"/>
              </a:rPr>
              <a:t> </a:t>
            </a:r>
            <a:r>
              <a:rPr lang="fr-FR" b="1" dirty="0" smtClean="0">
                <a:latin typeface="Cambria" pitchFamily="18" charset="0"/>
              </a:rPr>
              <a:t>d’une souris adulte : colorées en TM </a:t>
            </a:r>
          </a:p>
        </p:txBody>
      </p:sp>
      <p:sp>
        <p:nvSpPr>
          <p:cNvPr id="32" name="Rectangle 31"/>
          <p:cNvSpPr/>
          <p:nvPr/>
        </p:nvSpPr>
        <p:spPr>
          <a:xfrm>
            <a:off x="6643702" y="5857892"/>
            <a:ext cx="1859741"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colorée en H&amp;E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1000"/>
                                        <p:tgtEl>
                                          <p:spTgt spid="22"/>
                                        </p:tgtEl>
                                      </p:cBhvr>
                                    </p:animEffect>
                                    <p:anim calcmode="lin" valueType="num">
                                      <p:cBhvr>
                                        <p:cTn id="75" dur="1000" fill="hold"/>
                                        <p:tgtEl>
                                          <p:spTgt spid="22"/>
                                        </p:tgtEl>
                                        <p:attrNameLst>
                                          <p:attrName>ppt_x</p:attrName>
                                        </p:attrNameLst>
                                      </p:cBhvr>
                                      <p:tavLst>
                                        <p:tav tm="0">
                                          <p:val>
                                            <p:strVal val="#ppt_x"/>
                                          </p:val>
                                        </p:tav>
                                        <p:tav tm="100000">
                                          <p:val>
                                            <p:strVal val="#ppt_x"/>
                                          </p:val>
                                        </p:tav>
                                      </p:tavLst>
                                    </p:anim>
                                    <p:anim calcmode="lin" valueType="num">
                                      <p:cBhvr>
                                        <p:cTn id="76" dur="1000" fill="hold"/>
                                        <p:tgtEl>
                                          <p:spTgt spid="22"/>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1"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anim calcmode="lin" valueType="num">
                                      <p:cBhvr>
                                        <p:cTn id="81" dur="500" fill="hold"/>
                                        <p:tgtEl>
                                          <p:spTgt spid="23"/>
                                        </p:tgtEl>
                                        <p:attrNameLst>
                                          <p:attrName>ppt_x</p:attrName>
                                        </p:attrNameLst>
                                      </p:cBhvr>
                                      <p:tavLst>
                                        <p:tav tm="0">
                                          <p:val>
                                            <p:strVal val="#ppt_x"/>
                                          </p:val>
                                        </p:tav>
                                        <p:tav tm="100000">
                                          <p:val>
                                            <p:strVal val="#ppt_x"/>
                                          </p:val>
                                        </p:tav>
                                      </p:tavLst>
                                    </p:anim>
                                    <p:anim calcmode="lin" valueType="num">
                                      <p:cBhvr>
                                        <p:cTn id="82" dur="500" fill="hold"/>
                                        <p:tgtEl>
                                          <p:spTgt spid="23"/>
                                        </p:tgtEl>
                                        <p:attrNameLst>
                                          <p:attrName>ppt_y</p:attrName>
                                        </p:attrNameLst>
                                      </p:cBhvr>
                                      <p:tavLst>
                                        <p:tav tm="0">
                                          <p:val>
                                            <p:strVal val="#ppt_y+.1"/>
                                          </p:val>
                                        </p:tav>
                                        <p:tav tm="100000">
                                          <p:val>
                                            <p:strVal val="#ppt_y"/>
                                          </p:val>
                                        </p:tav>
                                      </p:tavLst>
                                    </p:anim>
                                  </p:childTnLst>
                                </p:cTn>
                              </p:par>
                            </p:childTnLst>
                          </p:cTn>
                        </p:par>
                        <p:par>
                          <p:cTn id="83" fill="hold">
                            <p:stCondLst>
                              <p:cond delay="1500"/>
                            </p:stCondLst>
                            <p:childTnLst>
                              <p:par>
                                <p:cTn id="84" presetID="42" presetClass="entr" presetSubtype="0" fill="hold" grpId="1"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anim calcmode="lin" valueType="num">
                                      <p:cBhvr>
                                        <p:cTn id="87" dur="500" fill="hold"/>
                                        <p:tgtEl>
                                          <p:spTgt spid="24"/>
                                        </p:tgtEl>
                                        <p:attrNameLst>
                                          <p:attrName>ppt_x</p:attrName>
                                        </p:attrNameLst>
                                      </p:cBhvr>
                                      <p:tavLst>
                                        <p:tav tm="0">
                                          <p:val>
                                            <p:strVal val="#ppt_x"/>
                                          </p:val>
                                        </p:tav>
                                        <p:tav tm="100000">
                                          <p:val>
                                            <p:strVal val="#ppt_x"/>
                                          </p:val>
                                        </p:tav>
                                      </p:tavLst>
                                    </p:anim>
                                    <p:anim calcmode="lin" valueType="num">
                                      <p:cBhvr>
                                        <p:cTn id="88" dur="500" fill="hold"/>
                                        <p:tgtEl>
                                          <p:spTgt spid="24"/>
                                        </p:tgtEl>
                                        <p:attrNameLst>
                                          <p:attrName>ppt_y</p:attrName>
                                        </p:attrNameLst>
                                      </p:cBhvr>
                                      <p:tavLst>
                                        <p:tav tm="0">
                                          <p:val>
                                            <p:strVal val="#ppt_y+.1"/>
                                          </p:val>
                                        </p:tav>
                                        <p:tav tm="100000">
                                          <p:val>
                                            <p:strVal val="#ppt_y"/>
                                          </p:val>
                                        </p:tav>
                                      </p:tavLst>
                                    </p:anim>
                                  </p:childTnLst>
                                </p:cTn>
                              </p:par>
                            </p:childTnLst>
                          </p:cTn>
                        </p:par>
                        <p:par>
                          <p:cTn id="89" fill="hold">
                            <p:stCondLst>
                              <p:cond delay="2000"/>
                            </p:stCondLst>
                            <p:childTnLst>
                              <p:par>
                                <p:cTn id="90" presetID="42" presetClass="entr" presetSubtype="0" fill="hold" nodeType="after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anim calcmode="lin" valueType="num">
                                      <p:cBhvr>
                                        <p:cTn id="93" dur="500" fill="hold"/>
                                        <p:tgtEl>
                                          <p:spTgt spid="25"/>
                                        </p:tgtEl>
                                        <p:attrNameLst>
                                          <p:attrName>ppt_x</p:attrName>
                                        </p:attrNameLst>
                                      </p:cBhvr>
                                      <p:tavLst>
                                        <p:tav tm="0">
                                          <p:val>
                                            <p:strVal val="#ppt_x"/>
                                          </p:val>
                                        </p:tav>
                                        <p:tav tm="100000">
                                          <p:val>
                                            <p:strVal val="#ppt_x"/>
                                          </p:val>
                                        </p:tav>
                                      </p:tavLst>
                                    </p:anim>
                                    <p:anim calcmode="lin" valueType="num">
                                      <p:cBhvr>
                                        <p:cTn id="94" dur="500" fill="hold"/>
                                        <p:tgtEl>
                                          <p:spTgt spid="25"/>
                                        </p:tgtEl>
                                        <p:attrNameLst>
                                          <p:attrName>ppt_y</p:attrName>
                                        </p:attrNameLst>
                                      </p:cBhvr>
                                      <p:tavLst>
                                        <p:tav tm="0">
                                          <p:val>
                                            <p:strVal val="#ppt_y+.1"/>
                                          </p:val>
                                        </p:tav>
                                        <p:tav tm="100000">
                                          <p:val>
                                            <p:strVal val="#ppt_y"/>
                                          </p:val>
                                        </p:tav>
                                      </p:tavLst>
                                    </p:anim>
                                  </p:childTnLst>
                                </p:cTn>
                              </p:par>
                            </p:childTnLst>
                          </p:cTn>
                        </p:par>
                        <p:par>
                          <p:cTn id="95" fill="hold">
                            <p:stCondLst>
                              <p:cond delay="2500"/>
                            </p:stCondLst>
                            <p:childTnLst>
                              <p:par>
                                <p:cTn id="96" presetID="42" presetClass="entr" presetSubtype="0" fill="hold" grpId="1"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anim calcmode="lin" valueType="num">
                                      <p:cBhvr>
                                        <p:cTn id="99" dur="500" fill="hold"/>
                                        <p:tgtEl>
                                          <p:spTgt spid="26"/>
                                        </p:tgtEl>
                                        <p:attrNameLst>
                                          <p:attrName>ppt_x</p:attrName>
                                        </p:attrNameLst>
                                      </p:cBhvr>
                                      <p:tavLst>
                                        <p:tav tm="0">
                                          <p:val>
                                            <p:strVal val="#ppt_x"/>
                                          </p:val>
                                        </p:tav>
                                        <p:tav tm="100000">
                                          <p:val>
                                            <p:strVal val="#ppt_x"/>
                                          </p:val>
                                        </p:tav>
                                      </p:tavLst>
                                    </p:anim>
                                    <p:anim calcmode="lin" valueType="num">
                                      <p:cBhvr>
                                        <p:cTn id="100" dur="500" fill="hold"/>
                                        <p:tgtEl>
                                          <p:spTgt spid="26"/>
                                        </p:tgtEl>
                                        <p:attrNameLst>
                                          <p:attrName>ppt_y</p:attrName>
                                        </p:attrNameLst>
                                      </p:cBhvr>
                                      <p:tavLst>
                                        <p:tav tm="0">
                                          <p:val>
                                            <p:strVal val="#ppt_y+.1"/>
                                          </p:val>
                                        </p:tav>
                                        <p:tav tm="100000">
                                          <p:val>
                                            <p:strVal val="#ppt_y"/>
                                          </p:val>
                                        </p:tav>
                                      </p:tavLst>
                                    </p:anim>
                                  </p:childTnLst>
                                </p:cTn>
                              </p:par>
                            </p:childTnLst>
                          </p:cTn>
                        </p:par>
                        <p:par>
                          <p:cTn id="101" fill="hold">
                            <p:stCondLst>
                              <p:cond delay="3000"/>
                            </p:stCondLst>
                            <p:childTnLst>
                              <p:par>
                                <p:cTn id="102" presetID="42" presetClass="entr" presetSubtype="0" fill="hold" nodeType="afterEffect">
                                  <p:stCondLst>
                                    <p:cond delay="0"/>
                                  </p:stCondLst>
                                  <p:childTnLst>
                                    <p:set>
                                      <p:cBhvr>
                                        <p:cTn id="103" dur="1" fill="hold">
                                          <p:stCondLst>
                                            <p:cond delay="0"/>
                                          </p:stCondLst>
                                        </p:cTn>
                                        <p:tgtEl>
                                          <p:spTgt spid="1026"/>
                                        </p:tgtEl>
                                        <p:attrNameLst>
                                          <p:attrName>style.visibility</p:attrName>
                                        </p:attrNameLst>
                                      </p:cBhvr>
                                      <p:to>
                                        <p:strVal val="visible"/>
                                      </p:to>
                                    </p:set>
                                    <p:animEffect transition="in" filter="fade">
                                      <p:cBhvr>
                                        <p:cTn id="104" dur="500"/>
                                        <p:tgtEl>
                                          <p:spTgt spid="1026"/>
                                        </p:tgtEl>
                                      </p:cBhvr>
                                    </p:animEffect>
                                    <p:anim calcmode="lin" valueType="num">
                                      <p:cBhvr>
                                        <p:cTn id="105" dur="500" fill="hold"/>
                                        <p:tgtEl>
                                          <p:spTgt spid="1026"/>
                                        </p:tgtEl>
                                        <p:attrNameLst>
                                          <p:attrName>ppt_x</p:attrName>
                                        </p:attrNameLst>
                                      </p:cBhvr>
                                      <p:tavLst>
                                        <p:tav tm="0">
                                          <p:val>
                                            <p:strVal val="#ppt_x"/>
                                          </p:val>
                                        </p:tav>
                                        <p:tav tm="100000">
                                          <p:val>
                                            <p:strVal val="#ppt_x"/>
                                          </p:val>
                                        </p:tav>
                                      </p:tavLst>
                                    </p:anim>
                                    <p:anim calcmode="lin" valueType="num">
                                      <p:cBhvr>
                                        <p:cTn id="106" dur="500" fill="hold"/>
                                        <p:tgtEl>
                                          <p:spTgt spid="1026"/>
                                        </p:tgtEl>
                                        <p:attrNameLst>
                                          <p:attrName>ppt_y</p:attrName>
                                        </p:attrNameLst>
                                      </p:cBhvr>
                                      <p:tavLst>
                                        <p:tav tm="0">
                                          <p:val>
                                            <p:strVal val="#ppt_y+.1"/>
                                          </p:val>
                                        </p:tav>
                                        <p:tav tm="100000">
                                          <p:val>
                                            <p:strVal val="#ppt_y"/>
                                          </p:val>
                                        </p:tav>
                                      </p:tavLst>
                                    </p:anim>
                                  </p:childTnLst>
                                </p:cTn>
                              </p:par>
                            </p:childTnLst>
                          </p:cTn>
                        </p:par>
                        <p:par>
                          <p:cTn id="107" fill="hold">
                            <p:stCondLst>
                              <p:cond delay="3500"/>
                            </p:stCondLst>
                            <p:childTnLst>
                              <p:par>
                                <p:cTn id="108" presetID="42" presetClass="entr" presetSubtype="0" fill="hold" grpId="1"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anim calcmode="lin" valueType="num">
                                      <p:cBhvr>
                                        <p:cTn id="111" dur="500" fill="hold"/>
                                        <p:tgtEl>
                                          <p:spTgt spid="32"/>
                                        </p:tgtEl>
                                        <p:attrNameLst>
                                          <p:attrName>ppt_x</p:attrName>
                                        </p:attrNameLst>
                                      </p:cBhvr>
                                      <p:tavLst>
                                        <p:tav tm="0">
                                          <p:val>
                                            <p:strVal val="#ppt_x"/>
                                          </p:val>
                                        </p:tav>
                                        <p:tav tm="100000">
                                          <p:val>
                                            <p:strVal val="#ppt_x"/>
                                          </p:val>
                                        </p:tav>
                                      </p:tavLst>
                                    </p:anim>
                                    <p:anim calcmode="lin" valueType="num">
                                      <p:cBhvr>
                                        <p:cTn id="11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1"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anim calcmode="lin" valueType="num">
                                      <p:cBhvr>
                                        <p:cTn id="118" dur="500" fill="hold"/>
                                        <p:tgtEl>
                                          <p:spTgt spid="30"/>
                                        </p:tgtEl>
                                        <p:attrNameLst>
                                          <p:attrName>ppt_x</p:attrName>
                                        </p:attrNameLst>
                                      </p:cBhvr>
                                      <p:tavLst>
                                        <p:tav tm="0">
                                          <p:val>
                                            <p:strVal val="#ppt_x"/>
                                          </p:val>
                                        </p:tav>
                                        <p:tav tm="100000">
                                          <p:val>
                                            <p:strVal val="#ppt_x"/>
                                          </p:val>
                                        </p:tav>
                                      </p:tavLst>
                                    </p:anim>
                                    <p:anim calcmode="lin" valueType="num">
                                      <p:cBhvr>
                                        <p:cTn id="11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animBg="1"/>
      <p:bldP spid="16" grpId="0"/>
      <p:bldP spid="23" grpId="1"/>
      <p:bldP spid="24" grpId="1"/>
      <p:bldP spid="26" grpId="1" animBg="1"/>
      <p:bldP spid="27" grpId="0" animBg="1"/>
      <p:bldP spid="28" grpId="0" animBg="1"/>
      <p:bldP spid="29" grpId="0" animBg="1"/>
      <p:bldP spid="30" grpId="1" animBg="1"/>
      <p:bldP spid="31" grpId="0" animBg="1"/>
      <p:bldP spid="3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icture1.jpg"/>
          <p:cNvPicPr>
            <a:picLocks noChangeAspect="1"/>
          </p:cNvPicPr>
          <p:nvPr/>
        </p:nvPicPr>
        <p:blipFill>
          <a:blip r:embed="rId2">
            <a:duotone>
              <a:schemeClr val="accent5">
                <a:shade val="45000"/>
                <a:satMod val="135000"/>
              </a:schemeClr>
              <a:prstClr val="white"/>
            </a:duotone>
          </a:blip>
          <a:stretch>
            <a:fillRect/>
          </a:stretch>
        </p:blipFill>
        <p:spPr>
          <a:xfrm>
            <a:off x="11604" y="0"/>
            <a:ext cx="9120792" cy="6858000"/>
          </a:xfrm>
          <a:prstGeom prst="rect">
            <a:avLst/>
          </a:prstGeom>
        </p:spPr>
      </p:pic>
      <p:sp>
        <p:nvSpPr>
          <p:cNvPr id="14" name="Rectangle 13"/>
          <p:cNvSpPr/>
          <p:nvPr/>
        </p:nvSpPr>
        <p:spPr>
          <a:xfrm>
            <a:off x="4601372" y="0"/>
            <a:ext cx="2971024" cy="428604"/>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tx1"/>
                </a:solidFill>
                <a:latin typeface="Palatino Linotype" pitchFamily="18" charset="0"/>
              </a:rPr>
              <a:t> Résultats &amp; Discussion</a:t>
            </a:r>
            <a:endParaRPr lang="fr-FR" sz="2000" b="1" i="1" dirty="0">
              <a:solidFill>
                <a:schemeClr val="tx1"/>
              </a:solidFill>
              <a:latin typeface="Palatino Linotype" pitchFamily="18" charset="0"/>
            </a:endParaRPr>
          </a:p>
        </p:txBody>
      </p:sp>
      <p:sp>
        <p:nvSpPr>
          <p:cNvPr id="18" name="Rectangle 17"/>
          <p:cNvSpPr/>
          <p:nvPr/>
        </p:nvSpPr>
        <p:spPr>
          <a:xfrm>
            <a:off x="7572396" y="0"/>
            <a:ext cx="157874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19" name="Rectangle 18"/>
          <p:cNvSpPr/>
          <p:nvPr/>
        </p:nvSpPr>
        <p:spPr>
          <a:xfrm>
            <a:off x="0" y="0"/>
            <a:ext cx="1672414"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Introduction</a:t>
            </a:r>
            <a:endParaRPr lang="fr-FR" sz="2000" b="1" i="1" dirty="0">
              <a:solidFill>
                <a:schemeClr val="bg1">
                  <a:lumMod val="95000"/>
                </a:schemeClr>
              </a:solidFill>
              <a:latin typeface="Palatino Linotype" pitchFamily="18" charset="0"/>
            </a:endParaRPr>
          </a:p>
        </p:txBody>
      </p:sp>
      <p:sp>
        <p:nvSpPr>
          <p:cNvPr id="20" name="Rectangle 19"/>
          <p:cNvSpPr/>
          <p:nvPr/>
        </p:nvSpPr>
        <p:spPr>
          <a:xfrm>
            <a:off x="1672413" y="0"/>
            <a:ext cx="2928959" cy="428604"/>
          </a:xfrm>
          <a:prstGeom prst="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22" name="Content Placeholder 11" descr="IMG_0693.JPG"/>
          <p:cNvPicPr>
            <a:picLocks noChangeAspect="1"/>
          </p:cNvPicPr>
          <p:nvPr/>
        </p:nvPicPr>
        <p:blipFill>
          <a:blip r:embed="rId3" cstate="print"/>
          <a:srcRect l="49569" t="3448"/>
          <a:stretch>
            <a:fillRect/>
          </a:stretch>
        </p:blipFill>
        <p:spPr>
          <a:xfrm rot="10800000">
            <a:off x="6072198" y="1643050"/>
            <a:ext cx="2786083" cy="4000530"/>
          </a:xfrm>
          <a:prstGeom prst="rect">
            <a:avLst/>
          </a:prstGeom>
          <a:ln>
            <a:solidFill>
              <a:schemeClr val="tx1"/>
            </a:solidFill>
          </a:ln>
          <a:effectLst>
            <a:outerShdw blurRad="292100" dist="139700" dir="2700000" algn="tl" rotWithShape="0">
              <a:srgbClr val="333333">
                <a:alpha val="65000"/>
              </a:srgbClr>
            </a:outerShdw>
          </a:effectLst>
        </p:spPr>
      </p:pic>
      <p:sp>
        <p:nvSpPr>
          <p:cNvPr id="23" name="ZoneTexte 2"/>
          <p:cNvSpPr txBox="1"/>
          <p:nvPr/>
        </p:nvSpPr>
        <p:spPr>
          <a:xfrm>
            <a:off x="7000893" y="2543159"/>
            <a:ext cx="963786" cy="523220"/>
          </a:xfrm>
          <a:prstGeom prst="rect">
            <a:avLst/>
          </a:prstGeom>
          <a:noFill/>
        </p:spPr>
        <p:txBody>
          <a:bodyPr wrap="square" rtlCol="0">
            <a:spAutoFit/>
          </a:bodyPr>
          <a:lstStyle/>
          <a:p>
            <a:pPr algn="ctr"/>
            <a:r>
              <a:rPr lang="fr-FR" sz="28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LTG</a:t>
            </a:r>
          </a:p>
        </p:txBody>
      </p:sp>
      <p:sp>
        <p:nvSpPr>
          <p:cNvPr id="24" name="ZoneTexte 6"/>
          <p:cNvSpPr txBox="1"/>
          <p:nvPr/>
        </p:nvSpPr>
        <p:spPr>
          <a:xfrm>
            <a:off x="6357951" y="2757474"/>
            <a:ext cx="783438" cy="523220"/>
          </a:xfrm>
          <a:prstGeom prst="rect">
            <a:avLst/>
          </a:prstGeom>
          <a:noFill/>
        </p:spPr>
        <p:txBody>
          <a:bodyPr wrap="square" rtlCol="0">
            <a:spAutoFit/>
          </a:bodyPr>
          <a:lstStyle/>
          <a:p>
            <a:pPr algn="ctr"/>
            <a:r>
              <a:rPr lang="fr-FR" sz="2800" dirty="0" smtClean="0">
                <a:ln w="18415" cmpd="sng">
                  <a:solidFill>
                    <a:schemeClr val="tx1"/>
                  </a:solidFill>
                  <a:prstDash val="solid"/>
                </a:ln>
                <a:effectLst>
                  <a:outerShdw blurRad="63500" dir="3600000" algn="tl" rotWithShape="0">
                    <a:srgbClr val="000000">
                      <a:alpha val="70000"/>
                    </a:srgbClr>
                  </a:outerShdw>
                </a:effectLst>
                <a:latin typeface="Cambria" pitchFamily="18" charset="0"/>
              </a:rPr>
              <a:t>Ptg</a:t>
            </a:r>
          </a:p>
        </p:txBody>
      </p:sp>
      <p:cxnSp>
        <p:nvCxnSpPr>
          <p:cNvPr id="25" name="Straight Arrow Connector 24"/>
          <p:cNvCxnSpPr/>
          <p:nvPr/>
        </p:nvCxnSpPr>
        <p:spPr>
          <a:xfrm rot="16200000" flipV="1">
            <a:off x="6393491" y="2686222"/>
            <a:ext cx="360863" cy="2176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Chevron 25"/>
          <p:cNvSpPr/>
          <p:nvPr/>
        </p:nvSpPr>
        <p:spPr>
          <a:xfrm rot="10800000">
            <a:off x="5500694" y="3143248"/>
            <a:ext cx="428628" cy="500066"/>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pic>
        <p:nvPicPr>
          <p:cNvPr id="1026" name="Picture 2"/>
          <p:cNvPicPr>
            <a:picLocks noChangeAspect="1" noChangeArrowheads="1"/>
          </p:cNvPicPr>
          <p:nvPr/>
        </p:nvPicPr>
        <p:blipFill>
          <a:blip r:embed="rId4">
            <a:clrChange>
              <a:clrFrom>
                <a:srgbClr val="FFFFFF"/>
              </a:clrFrom>
              <a:clrTo>
                <a:srgbClr val="FFFFFF">
                  <a:alpha val="0"/>
                </a:srgbClr>
              </a:clrTo>
            </a:clrChange>
          </a:blip>
          <a:srcRect l="14286"/>
          <a:stretch>
            <a:fillRect/>
          </a:stretch>
        </p:blipFill>
        <p:spPr bwMode="auto">
          <a:xfrm>
            <a:off x="5500694" y="3786190"/>
            <a:ext cx="428628" cy="766456"/>
          </a:xfrm>
          <a:prstGeom prst="rect">
            <a:avLst/>
          </a:prstGeom>
          <a:noFill/>
          <a:ln w="9525">
            <a:noFill/>
            <a:miter lim="800000"/>
            <a:headEnd/>
            <a:tailEnd/>
          </a:ln>
          <a:effectLst/>
        </p:spPr>
      </p:pic>
      <p:sp>
        <p:nvSpPr>
          <p:cNvPr id="30" name="Rectangle 29"/>
          <p:cNvSpPr/>
          <p:nvPr/>
        </p:nvSpPr>
        <p:spPr>
          <a:xfrm>
            <a:off x="7000892" y="2500306"/>
            <a:ext cx="1214446" cy="1009656"/>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32" name="Content Placeholder 11" descr="IMG_0693.JPG"/>
          <p:cNvPicPr>
            <a:picLocks noChangeAspect="1"/>
          </p:cNvPicPr>
          <p:nvPr/>
        </p:nvPicPr>
        <p:blipFill>
          <a:blip r:embed="rId5" cstate="print"/>
          <a:srcRect l="61504" t="54782" r="18306" b="22270"/>
          <a:stretch>
            <a:fillRect/>
          </a:stretch>
        </p:blipFill>
        <p:spPr>
          <a:xfrm rot="10800000">
            <a:off x="571472" y="1643049"/>
            <a:ext cx="4357718" cy="3714776"/>
          </a:xfrm>
          <a:prstGeom prst="rect">
            <a:avLst/>
          </a:prstGeom>
          <a:ln>
            <a:solidFill>
              <a:schemeClr val="tx1"/>
            </a:solidFill>
          </a:ln>
          <a:effectLst>
            <a:outerShdw blurRad="292100" dist="139700" dir="2700000" algn="tl" rotWithShape="0">
              <a:srgbClr val="333333">
                <a:alpha val="65000"/>
              </a:srgbClr>
            </a:outerShdw>
          </a:effectLst>
        </p:spPr>
      </p:pic>
      <p:sp>
        <p:nvSpPr>
          <p:cNvPr id="33" name="ZoneTexte 2"/>
          <p:cNvSpPr txBox="1"/>
          <p:nvPr/>
        </p:nvSpPr>
        <p:spPr>
          <a:xfrm>
            <a:off x="785787" y="1928801"/>
            <a:ext cx="792088" cy="46166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a:ln w="17780" cmpd="sng">
                  <a:solidFill>
                    <a:schemeClr val="tx1"/>
                  </a:solidFill>
                  <a:prstDash val="solid"/>
                  <a:miter lim="800000"/>
                </a:ln>
                <a:solidFill>
                  <a:schemeClr val="tx1"/>
                </a:solidFill>
                <a:latin typeface="Cambria" pitchFamily="18" charset="0"/>
              </a:rPr>
              <a:t>C</a:t>
            </a:r>
            <a:r>
              <a:rPr lang="fr-FR" sz="2400" b="1" dirty="0" smtClean="0">
                <a:ln w="17780" cmpd="sng">
                  <a:solidFill>
                    <a:schemeClr val="tx1"/>
                  </a:solidFill>
                  <a:prstDash val="solid"/>
                  <a:miter lim="800000"/>
                </a:ln>
                <a:solidFill>
                  <a:schemeClr val="tx1"/>
                </a:solidFill>
                <a:latin typeface="Cambria" pitchFamily="18" charset="0"/>
              </a:rPr>
              <a:t>l</a:t>
            </a:r>
          </a:p>
        </p:txBody>
      </p:sp>
      <p:cxnSp>
        <p:nvCxnSpPr>
          <p:cNvPr id="34" name="Straight Arrow Connector 33"/>
          <p:cNvCxnSpPr/>
          <p:nvPr/>
        </p:nvCxnSpPr>
        <p:spPr>
          <a:xfrm rot="16200000" flipH="1">
            <a:off x="750069" y="2821774"/>
            <a:ext cx="785818" cy="3"/>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35" name="Ellipse 6"/>
          <p:cNvSpPr/>
          <p:nvPr/>
        </p:nvSpPr>
        <p:spPr>
          <a:xfrm>
            <a:off x="1428729" y="3357561"/>
            <a:ext cx="928694" cy="1000132"/>
          </a:xfrm>
          <a:prstGeom prst="ellipse">
            <a:avLst/>
          </a:prstGeom>
          <a:noFill/>
          <a:ln w="38100">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6" name="ZoneTexte 2"/>
          <p:cNvSpPr txBox="1"/>
          <p:nvPr/>
        </p:nvSpPr>
        <p:spPr>
          <a:xfrm>
            <a:off x="2120267" y="3643313"/>
            <a:ext cx="880098" cy="46166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err="1" smtClean="0">
                <a:ln w="17780" cmpd="sng">
                  <a:solidFill>
                    <a:schemeClr val="tx1"/>
                  </a:solidFill>
                  <a:prstDash val="solid"/>
                  <a:miter lim="800000"/>
                </a:ln>
                <a:latin typeface="Cambria" pitchFamily="18" charset="0"/>
              </a:rPr>
              <a:t>Fl</a:t>
            </a:r>
            <a:endParaRPr lang="fr-FR" sz="2400" b="1" dirty="0" smtClean="0">
              <a:ln w="17780" cmpd="sng">
                <a:solidFill>
                  <a:schemeClr val="tx1"/>
                </a:solidFill>
                <a:prstDash val="solid"/>
                <a:miter lim="800000"/>
              </a:ln>
              <a:latin typeface="Cambria" pitchFamily="18" charset="0"/>
            </a:endParaRPr>
          </a:p>
        </p:txBody>
      </p:sp>
      <p:cxnSp>
        <p:nvCxnSpPr>
          <p:cNvPr id="37" name="Straight Arrow Connector 36"/>
          <p:cNvCxnSpPr/>
          <p:nvPr/>
        </p:nvCxnSpPr>
        <p:spPr>
          <a:xfrm rot="5400000" flipH="1" flipV="1">
            <a:off x="857225" y="3643313"/>
            <a:ext cx="357190" cy="71439"/>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38" name="ZoneTexte 2"/>
          <p:cNvSpPr txBox="1"/>
          <p:nvPr/>
        </p:nvSpPr>
        <p:spPr>
          <a:xfrm>
            <a:off x="571473" y="3786189"/>
            <a:ext cx="880098" cy="46166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smtClean="0">
                <a:ln w="17780" cmpd="sng">
                  <a:solidFill>
                    <a:schemeClr val="tx1"/>
                  </a:solidFill>
                  <a:prstDash val="solid"/>
                  <a:miter lim="800000"/>
                </a:ln>
                <a:latin typeface="Cambria" pitchFamily="18" charset="0"/>
              </a:rPr>
              <a:t>P</a:t>
            </a:r>
          </a:p>
        </p:txBody>
      </p:sp>
      <p:sp>
        <p:nvSpPr>
          <p:cNvPr id="39" name="ZoneTexte 2"/>
          <p:cNvSpPr txBox="1"/>
          <p:nvPr/>
        </p:nvSpPr>
        <p:spPr>
          <a:xfrm>
            <a:off x="3786183" y="3143247"/>
            <a:ext cx="880098" cy="46166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400" b="1" dirty="0" smtClean="0">
                <a:ln w="17780" cmpd="sng">
                  <a:solidFill>
                    <a:schemeClr val="tx1"/>
                  </a:solidFill>
                  <a:prstDash val="solid"/>
                  <a:miter lim="800000"/>
                </a:ln>
                <a:latin typeface="Cambria" pitchFamily="18" charset="0"/>
              </a:rPr>
              <a:t>P</a:t>
            </a:r>
          </a:p>
        </p:txBody>
      </p:sp>
      <p:cxnSp>
        <p:nvCxnSpPr>
          <p:cNvPr id="40" name="Straight Arrow Connector 39"/>
          <p:cNvCxnSpPr/>
          <p:nvPr/>
        </p:nvCxnSpPr>
        <p:spPr>
          <a:xfrm rot="5400000" flipH="1" flipV="1">
            <a:off x="4239107" y="2976075"/>
            <a:ext cx="428631" cy="191471"/>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41" name="Rectangle 1"/>
          <p:cNvSpPr>
            <a:spLocks noChangeArrowheads="1"/>
          </p:cNvSpPr>
          <p:nvPr/>
        </p:nvSpPr>
        <p:spPr bwMode="auto">
          <a:xfrm>
            <a:off x="2285984" y="714356"/>
            <a:ext cx="5500726" cy="461665"/>
          </a:xfrm>
          <a:prstGeom prst="rect">
            <a:avLst/>
          </a:prstGeom>
          <a:ln>
            <a:solidFill>
              <a:schemeClr val="accent6">
                <a:lumMod val="75000"/>
              </a:schemeClr>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mbria" pitchFamily="18" charset="0"/>
                <a:ea typeface="Times New Roman" pitchFamily="18" charset="0"/>
                <a:cs typeface="Times New Roman" pitchFamily="18" charset="0"/>
              </a:rPr>
              <a:t>Glande thyroïde fonctionnelle</a:t>
            </a:r>
          </a:p>
        </p:txBody>
      </p:sp>
      <p:sp>
        <p:nvSpPr>
          <p:cNvPr id="42" name="10-Point Star 41"/>
          <p:cNvSpPr/>
          <p:nvPr/>
        </p:nvSpPr>
        <p:spPr>
          <a:xfrm>
            <a:off x="1571604" y="571480"/>
            <a:ext cx="642942" cy="642942"/>
          </a:xfrm>
          <a:prstGeom prst="star10">
            <a:avLst>
              <a:gd name="adj" fmla="val 50000"/>
              <a:gd name="hf" fmla="val 105146"/>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32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4</a:t>
            </a:r>
          </a:p>
        </p:txBody>
      </p:sp>
      <p:sp>
        <p:nvSpPr>
          <p:cNvPr id="43" name="Rectangle 42"/>
          <p:cNvSpPr/>
          <p:nvPr/>
        </p:nvSpPr>
        <p:spPr>
          <a:xfrm>
            <a:off x="6643702" y="5857892"/>
            <a:ext cx="1859741"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colorée en H&amp;E </a:t>
            </a:r>
          </a:p>
        </p:txBody>
      </p:sp>
      <p:sp>
        <p:nvSpPr>
          <p:cNvPr id="44" name="Rectangle 43"/>
          <p:cNvSpPr/>
          <p:nvPr/>
        </p:nvSpPr>
        <p:spPr>
          <a:xfrm>
            <a:off x="1857356" y="5500702"/>
            <a:ext cx="1859741"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b="1" dirty="0" smtClean="0">
                <a:latin typeface="Cambria" pitchFamily="18" charset="0"/>
              </a:rPr>
              <a:t>colorée en H&amp;E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anim calcmode="lin" valueType="num">
                                      <p:cBhvr>
                                        <p:cTn id="14" dur="500" fill="hold"/>
                                        <p:tgtEl>
                                          <p:spTgt spid="1026"/>
                                        </p:tgtEl>
                                        <p:attrNameLst>
                                          <p:attrName>ppt_x</p:attrName>
                                        </p:attrNameLst>
                                      </p:cBhvr>
                                      <p:tavLst>
                                        <p:tav tm="0">
                                          <p:val>
                                            <p:strVal val="#ppt_x"/>
                                          </p:val>
                                        </p:tav>
                                        <p:tav tm="100000">
                                          <p:val>
                                            <p:strVal val="#ppt_x"/>
                                          </p:val>
                                        </p:tav>
                                      </p:tavLst>
                                    </p:anim>
                                    <p:anim calcmode="lin" valueType="num">
                                      <p:cBhvr>
                                        <p:cTn id="15" dur="5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anim calcmode="lin" valueType="num">
                                      <p:cBhvr>
                                        <p:cTn id="38" dur="500" fill="hold"/>
                                        <p:tgtEl>
                                          <p:spTgt spid="35"/>
                                        </p:tgtEl>
                                        <p:attrNameLst>
                                          <p:attrName>ppt_x</p:attrName>
                                        </p:attrNameLst>
                                      </p:cBhvr>
                                      <p:tavLst>
                                        <p:tav tm="0">
                                          <p:val>
                                            <p:strVal val="#ppt_x"/>
                                          </p:val>
                                        </p:tav>
                                        <p:tav tm="100000">
                                          <p:val>
                                            <p:strVal val="#ppt_x"/>
                                          </p:val>
                                        </p:tav>
                                      </p:tavLst>
                                    </p:anim>
                                    <p:anim calcmode="lin" valueType="num">
                                      <p:cBhvr>
                                        <p:cTn id="39" dur="500" fill="hold"/>
                                        <p:tgtEl>
                                          <p:spTgt spid="35"/>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anim calcmode="lin" valueType="num">
                                      <p:cBhvr>
                                        <p:cTn id="44" dur="500" fill="hold"/>
                                        <p:tgtEl>
                                          <p:spTgt spid="36"/>
                                        </p:tgtEl>
                                        <p:attrNameLst>
                                          <p:attrName>ppt_x</p:attrName>
                                        </p:attrNameLst>
                                      </p:cBhvr>
                                      <p:tavLst>
                                        <p:tav tm="0">
                                          <p:val>
                                            <p:strVal val="#ppt_x"/>
                                          </p:val>
                                        </p:tav>
                                        <p:tav tm="100000">
                                          <p:val>
                                            <p:strVal val="#ppt_x"/>
                                          </p:val>
                                        </p:tav>
                                      </p:tavLst>
                                    </p:anim>
                                    <p:anim calcmode="lin" valueType="num">
                                      <p:cBhvr>
                                        <p:cTn id="45" dur="500" fill="hold"/>
                                        <p:tgtEl>
                                          <p:spTgt spid="36"/>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anim calcmode="lin" valueType="num">
                                      <p:cBhvr>
                                        <p:cTn id="50" dur="500" fill="hold"/>
                                        <p:tgtEl>
                                          <p:spTgt spid="37"/>
                                        </p:tgtEl>
                                        <p:attrNameLst>
                                          <p:attrName>ppt_x</p:attrName>
                                        </p:attrNameLst>
                                      </p:cBhvr>
                                      <p:tavLst>
                                        <p:tav tm="0">
                                          <p:val>
                                            <p:strVal val="#ppt_x"/>
                                          </p:val>
                                        </p:tav>
                                        <p:tav tm="100000">
                                          <p:val>
                                            <p:strVal val="#ppt_x"/>
                                          </p:val>
                                        </p:tav>
                                      </p:tavLst>
                                    </p:anim>
                                    <p:anim calcmode="lin" valueType="num">
                                      <p:cBhvr>
                                        <p:cTn id="51" dur="500" fill="hold"/>
                                        <p:tgtEl>
                                          <p:spTgt spid="37"/>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anim calcmode="lin" valueType="num">
                                      <p:cBhvr>
                                        <p:cTn id="56" dur="500" fill="hold"/>
                                        <p:tgtEl>
                                          <p:spTgt spid="38"/>
                                        </p:tgtEl>
                                        <p:attrNameLst>
                                          <p:attrName>ppt_x</p:attrName>
                                        </p:attrNameLst>
                                      </p:cBhvr>
                                      <p:tavLst>
                                        <p:tav tm="0">
                                          <p:val>
                                            <p:strVal val="#ppt_x"/>
                                          </p:val>
                                        </p:tav>
                                        <p:tav tm="100000">
                                          <p:val>
                                            <p:strVal val="#ppt_x"/>
                                          </p:val>
                                        </p:tav>
                                      </p:tavLst>
                                    </p:anim>
                                    <p:anim calcmode="lin" valueType="num">
                                      <p:cBhvr>
                                        <p:cTn id="57" dur="500" fill="hold"/>
                                        <p:tgtEl>
                                          <p:spTgt spid="38"/>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anim calcmode="lin" valueType="num">
                                      <p:cBhvr>
                                        <p:cTn id="62" dur="500" fill="hold"/>
                                        <p:tgtEl>
                                          <p:spTgt spid="39"/>
                                        </p:tgtEl>
                                        <p:attrNameLst>
                                          <p:attrName>ppt_x</p:attrName>
                                        </p:attrNameLst>
                                      </p:cBhvr>
                                      <p:tavLst>
                                        <p:tav tm="0">
                                          <p:val>
                                            <p:strVal val="#ppt_x"/>
                                          </p:val>
                                        </p:tav>
                                        <p:tav tm="100000">
                                          <p:val>
                                            <p:strVal val="#ppt_x"/>
                                          </p:val>
                                        </p:tav>
                                      </p:tavLst>
                                    </p:anim>
                                    <p:anim calcmode="lin" valueType="num">
                                      <p:cBhvr>
                                        <p:cTn id="63" dur="500" fill="hold"/>
                                        <p:tgtEl>
                                          <p:spTgt spid="39"/>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anim calcmode="lin" valueType="num">
                                      <p:cBhvr>
                                        <p:cTn id="68" dur="500" fill="hold"/>
                                        <p:tgtEl>
                                          <p:spTgt spid="40"/>
                                        </p:tgtEl>
                                        <p:attrNameLst>
                                          <p:attrName>ppt_x</p:attrName>
                                        </p:attrNameLst>
                                      </p:cBhvr>
                                      <p:tavLst>
                                        <p:tav tm="0">
                                          <p:val>
                                            <p:strVal val="#ppt_x"/>
                                          </p:val>
                                        </p:tav>
                                        <p:tav tm="100000">
                                          <p:val>
                                            <p:strVal val="#ppt_x"/>
                                          </p:val>
                                        </p:tav>
                                      </p:tavLst>
                                    </p:anim>
                                    <p:anim calcmode="lin" valueType="num">
                                      <p:cBhvr>
                                        <p:cTn id="69" dur="500" fill="hold"/>
                                        <p:tgtEl>
                                          <p:spTgt spid="40"/>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anim calcmode="lin" valueType="num">
                                      <p:cBhvr>
                                        <p:cTn id="74" dur="500" fill="hold"/>
                                        <p:tgtEl>
                                          <p:spTgt spid="44"/>
                                        </p:tgtEl>
                                        <p:attrNameLst>
                                          <p:attrName>ppt_x</p:attrName>
                                        </p:attrNameLst>
                                      </p:cBhvr>
                                      <p:tavLst>
                                        <p:tav tm="0">
                                          <p:val>
                                            <p:strVal val="#ppt_x"/>
                                          </p:val>
                                        </p:tav>
                                        <p:tav tm="100000">
                                          <p:val>
                                            <p:strVal val="#ppt_x"/>
                                          </p:val>
                                        </p:tav>
                                      </p:tavLst>
                                    </p:anim>
                                    <p:anim calcmode="lin" valueType="num">
                                      <p:cBhvr>
                                        <p:cTn id="7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5" grpId="0" animBg="1"/>
      <p:bldP spid="36" grpId="0" animBg="1"/>
      <p:bldP spid="38" grpId="0" animBg="1"/>
      <p:bldP spid="39"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Picture2.jpg"/>
          <p:cNvPicPr>
            <a:picLocks noChangeAspect="1"/>
          </p:cNvPicPr>
          <p:nvPr/>
        </p:nvPicPr>
        <p:blipFill>
          <a:blip r:embed="rId2"/>
          <a:stretch>
            <a:fillRect/>
          </a:stretch>
        </p:blipFill>
        <p:spPr>
          <a:xfrm>
            <a:off x="11604" y="0"/>
            <a:ext cx="9120792" cy="6858000"/>
          </a:xfrm>
          <a:prstGeom prst="rect">
            <a:avLst/>
          </a:prstGeom>
          <a:ln w="19050">
            <a:noFill/>
          </a:ln>
        </p:spPr>
      </p:pic>
      <p:sp>
        <p:nvSpPr>
          <p:cNvPr id="1027" name="Text Box 3"/>
          <p:cNvSpPr txBox="1">
            <a:spLocks noChangeArrowheads="1"/>
          </p:cNvSpPr>
          <p:nvPr/>
        </p:nvSpPr>
        <p:spPr bwMode="auto">
          <a:xfrm rot="5400000">
            <a:off x="524624" y="1046958"/>
            <a:ext cx="428629" cy="1192188"/>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pP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Spécification</a:t>
            </a:r>
            <a:endParaRPr kumimoji="0" lang="fr-FR" sz="20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28" name="Text Box 4"/>
          <p:cNvSpPr txBox="1">
            <a:spLocks noChangeArrowheads="1"/>
          </p:cNvSpPr>
          <p:nvPr/>
        </p:nvSpPr>
        <p:spPr bwMode="auto">
          <a:xfrm rot="5400000">
            <a:off x="500049" y="2571761"/>
            <a:ext cx="642944" cy="1500166"/>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pP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Bourgeonnement</a:t>
            </a:r>
            <a:r>
              <a:rPr kumimoji="0" lang="fr-FR" sz="16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 </a:t>
            </a:r>
            <a:r>
              <a:rPr kumimoji="0" lang="fr-FR" sz="14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et migration</a:t>
            </a:r>
            <a:endParaRPr kumimoji="0" lang="fr-FR" sz="20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29" name="Text Box 5"/>
          <p:cNvSpPr txBox="1">
            <a:spLocks noChangeArrowheads="1"/>
          </p:cNvSpPr>
          <p:nvPr/>
        </p:nvSpPr>
        <p:spPr bwMode="auto">
          <a:xfrm rot="5400000">
            <a:off x="446095" y="4295792"/>
            <a:ext cx="563541" cy="1258849"/>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pPr>
            <a:r>
              <a:rPr kumimoji="0" lang="fr-FR" sz="1600" u="none" strike="noStrike" normalizeH="0" baseline="0" dirty="0" err="1" smtClean="0">
                <a:ln w="18415" cmpd="sng">
                  <a:solidFill>
                    <a:srgbClr val="002060"/>
                  </a:solidFill>
                  <a:prstDash val="solid"/>
                </a:ln>
                <a:solidFill>
                  <a:srgbClr val="002060"/>
                </a:solidFill>
                <a:latin typeface="Cambria" pitchFamily="18" charset="0"/>
                <a:ea typeface="Arial" pitchFamily="34" charset="0"/>
                <a:cs typeface="Arial" pitchFamily="34" charset="0"/>
              </a:rPr>
              <a:t>Bilobation</a:t>
            </a:r>
            <a:endParaRPr kumimoji="0" lang="fr-FR" sz="24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30" name="Text Box 6"/>
          <p:cNvSpPr txBox="1">
            <a:spLocks noChangeArrowheads="1"/>
          </p:cNvSpPr>
          <p:nvPr/>
        </p:nvSpPr>
        <p:spPr bwMode="auto">
          <a:xfrm rot="5400000">
            <a:off x="368277" y="5632459"/>
            <a:ext cx="714358" cy="1165225"/>
          </a:xfrm>
          <a:prstGeom prst="round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vert="vert270"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pPr>
            <a:r>
              <a:rPr kumimoji="0" lang="fr-FR" sz="1600" u="none" strike="noStrike" normalizeH="0" baseline="0" dirty="0" smtClean="0">
                <a:ln w="18415" cmpd="sng">
                  <a:solidFill>
                    <a:srgbClr val="002060"/>
                  </a:solidFill>
                  <a:prstDash val="solid"/>
                </a:ln>
                <a:solidFill>
                  <a:srgbClr val="002060"/>
                </a:solidFill>
                <a:latin typeface="Cambria" pitchFamily="18" charset="0"/>
                <a:ea typeface="Arial" pitchFamily="34" charset="0"/>
                <a:cs typeface="Arial" pitchFamily="34" charset="0"/>
              </a:rPr>
              <a:t>Fusion avec UB</a:t>
            </a:r>
            <a:endParaRPr kumimoji="0" lang="fr-FR" sz="2400" u="none" strike="noStrike" normalizeH="0" baseline="0" dirty="0" smtClean="0">
              <a:ln w="18415" cmpd="sng">
                <a:solidFill>
                  <a:srgbClr val="002060"/>
                </a:solidFill>
                <a:prstDash val="solid"/>
              </a:ln>
              <a:solidFill>
                <a:srgbClr val="002060"/>
              </a:solidFill>
              <a:latin typeface="Cambria" pitchFamily="18" charset="0"/>
              <a:cs typeface="Arial" pitchFamily="34" charset="0"/>
            </a:endParaRPr>
          </a:p>
        </p:txBody>
      </p:sp>
      <p:sp>
        <p:nvSpPr>
          <p:cNvPr id="1031" name="Text Box 7"/>
          <p:cNvSpPr txBox="1">
            <a:spLocks noChangeArrowheads="1"/>
          </p:cNvSpPr>
          <p:nvPr/>
        </p:nvSpPr>
        <p:spPr bwMode="auto">
          <a:xfrm>
            <a:off x="4500562" y="642918"/>
            <a:ext cx="2286016" cy="428628"/>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2000" dirty="0" smtClean="0">
                <a:ln w="18415" cmpd="sng">
                  <a:solidFill>
                    <a:srgbClr val="CC0099"/>
                  </a:solidFill>
                  <a:prstDash val="solid"/>
                </a:ln>
                <a:solidFill>
                  <a:srgbClr val="CC0099"/>
                </a:solidFill>
                <a:latin typeface="Cambria" pitchFamily="18" charset="0"/>
                <a:ea typeface="Arial" pitchFamily="34" charset="0"/>
                <a:cs typeface="Arial" pitchFamily="34" charset="0"/>
              </a:rPr>
              <a:t>Gènes exprimés </a:t>
            </a:r>
          </a:p>
        </p:txBody>
      </p:sp>
      <p:sp>
        <p:nvSpPr>
          <p:cNvPr id="1032" name="Text Box 8"/>
          <p:cNvSpPr txBox="1">
            <a:spLocks noChangeArrowheads="1"/>
          </p:cNvSpPr>
          <p:nvPr/>
        </p:nvSpPr>
        <p:spPr bwMode="auto">
          <a:xfrm>
            <a:off x="428596" y="571480"/>
            <a:ext cx="2928958" cy="428628"/>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spcAft>
                <a:spcPts val="1000"/>
              </a:spcAft>
              <a:buClrTx/>
              <a:buSzTx/>
              <a:buFontTx/>
              <a:buNone/>
              <a:tabLst/>
            </a:pPr>
            <a:r>
              <a:rPr kumimoji="0" lang="fr-FR" u="none" strike="noStrike" normalizeH="0" baseline="0" dirty="0" smtClean="0">
                <a:ln w="18415" cmpd="sng">
                  <a:solidFill>
                    <a:srgbClr val="CC0099"/>
                  </a:solidFill>
                  <a:prstDash val="solid"/>
                </a:ln>
                <a:solidFill>
                  <a:srgbClr val="CC0099"/>
                </a:solidFill>
                <a:latin typeface="Cambria" pitchFamily="18" charset="0"/>
                <a:ea typeface="Arial" pitchFamily="34" charset="0"/>
                <a:cs typeface="Arial" pitchFamily="34" charset="0"/>
              </a:rPr>
              <a:t>Etapes du développement</a:t>
            </a:r>
            <a:endParaRPr kumimoji="0" lang="fr-FR" sz="3200" u="none" strike="noStrike" normalizeH="0" baseline="0" dirty="0" smtClean="0">
              <a:ln w="18415" cmpd="sng">
                <a:solidFill>
                  <a:srgbClr val="CC0099"/>
                </a:solidFill>
                <a:prstDash val="solid"/>
              </a:ln>
              <a:solidFill>
                <a:srgbClr val="CC0099"/>
              </a:solidFill>
              <a:latin typeface="Cambria" pitchFamily="18" charset="0"/>
              <a:cs typeface="Arial" pitchFamily="34" charset="0"/>
            </a:endParaRPr>
          </a:p>
        </p:txBody>
      </p:sp>
      <p:sp>
        <p:nvSpPr>
          <p:cNvPr id="11" name="Text Box 8"/>
          <p:cNvSpPr txBox="1">
            <a:spLocks noChangeArrowheads="1"/>
          </p:cNvSpPr>
          <p:nvPr/>
        </p:nvSpPr>
        <p:spPr bwMode="auto">
          <a:xfrm>
            <a:off x="1571604" y="1071546"/>
            <a:ext cx="2143140" cy="28575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eaLnBrk="1" fontAlgn="base" latinLnBrk="0" hangingPunct="1">
              <a:lnSpc>
                <a:spcPct val="100000"/>
              </a:lnSpc>
              <a:spcBef>
                <a:spcPct val="0"/>
              </a:spcBef>
              <a:buClrTx/>
              <a:buSzTx/>
              <a:buFontTx/>
              <a:buNone/>
              <a:tabLst/>
            </a:pPr>
            <a:r>
              <a:rPr lang="fr-FR" sz="1100" dirty="0" smtClean="0">
                <a:latin typeface="Cambria" pitchFamily="18" charset="0"/>
                <a:cs typeface="Arial" pitchFamily="34" charset="0"/>
              </a:rPr>
              <a:t>Epithélium du pharynx primitif </a:t>
            </a:r>
            <a:endParaRPr kumimoji="0" lang="fr-FR" sz="1100" b="0" i="0" u="none" strike="noStrike" cap="none" normalizeH="0" baseline="0" dirty="0" smtClean="0">
              <a:ln>
                <a:noFill/>
              </a:ln>
              <a:solidFill>
                <a:schemeClr val="tx1"/>
              </a:solidFill>
              <a:effectLst/>
              <a:latin typeface="Cambria" pitchFamily="18" charset="0"/>
              <a:cs typeface="Arial" pitchFamily="34" charset="0"/>
            </a:endParaRPr>
          </a:p>
        </p:txBody>
      </p:sp>
      <p:pic>
        <p:nvPicPr>
          <p:cNvPr id="1033" name="Picture 9"/>
          <p:cNvPicPr>
            <a:picLocks noChangeAspect="1" noChangeArrowheads="1"/>
          </p:cNvPicPr>
          <p:nvPr/>
        </p:nvPicPr>
        <p:blipFill>
          <a:blip r:embed="rId3"/>
          <a:srcRect/>
          <a:stretch>
            <a:fillRect/>
          </a:stretch>
        </p:blipFill>
        <p:spPr bwMode="auto">
          <a:xfrm>
            <a:off x="2000232" y="1404928"/>
            <a:ext cx="847725" cy="666750"/>
          </a:xfrm>
          <a:prstGeom prst="rect">
            <a:avLst/>
          </a:prstGeom>
          <a:noFill/>
          <a:ln w="9525">
            <a:noFill/>
            <a:miter lim="800000"/>
            <a:headEnd/>
            <a:tailEnd/>
          </a:ln>
          <a:effectLst/>
        </p:spPr>
      </p:pic>
      <p:cxnSp>
        <p:nvCxnSpPr>
          <p:cNvPr id="14" name="Straight Arrow Connector 13"/>
          <p:cNvCxnSpPr/>
          <p:nvPr/>
        </p:nvCxnSpPr>
        <p:spPr>
          <a:xfrm rot="5400000">
            <a:off x="2320909" y="1392223"/>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rot="5400000">
            <a:off x="2322497" y="3106735"/>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pic>
        <p:nvPicPr>
          <p:cNvPr id="1034" name="Picture 10"/>
          <p:cNvPicPr>
            <a:picLocks noChangeAspect="1" noChangeArrowheads="1"/>
          </p:cNvPicPr>
          <p:nvPr/>
        </p:nvPicPr>
        <p:blipFill>
          <a:blip r:embed="rId4"/>
          <a:srcRect t="7143" b="14285"/>
          <a:stretch>
            <a:fillRect/>
          </a:stretch>
        </p:blipFill>
        <p:spPr bwMode="auto">
          <a:xfrm>
            <a:off x="2009763" y="2214554"/>
            <a:ext cx="847725" cy="785818"/>
          </a:xfrm>
          <a:prstGeom prst="rect">
            <a:avLst/>
          </a:prstGeom>
          <a:noFill/>
          <a:ln w="9525">
            <a:noFill/>
            <a:miter lim="800000"/>
            <a:headEnd/>
            <a:tailEnd/>
          </a:ln>
          <a:effectLst/>
        </p:spPr>
      </p:pic>
      <p:sp>
        <p:nvSpPr>
          <p:cNvPr id="19" name="Left Brace 18"/>
          <p:cNvSpPr/>
          <p:nvPr/>
        </p:nvSpPr>
        <p:spPr>
          <a:xfrm>
            <a:off x="1428728" y="1142984"/>
            <a:ext cx="357190" cy="1071570"/>
          </a:xfrm>
          <a:prstGeom prst="leftBrace">
            <a:avLst>
              <a:gd name="adj1" fmla="val 1386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Left Brace 19"/>
          <p:cNvSpPr/>
          <p:nvPr/>
        </p:nvSpPr>
        <p:spPr>
          <a:xfrm>
            <a:off x="1500166" y="2214554"/>
            <a:ext cx="214314" cy="2143140"/>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Oval 20"/>
          <p:cNvSpPr/>
          <p:nvPr/>
        </p:nvSpPr>
        <p:spPr>
          <a:xfrm rot="5400000">
            <a:off x="2978931" y="4593441"/>
            <a:ext cx="257180" cy="357190"/>
          </a:xfrm>
          <a:prstGeom prst="ellipse">
            <a:avLst/>
          </a:prstGeom>
          <a:solidFill>
            <a:srgbClr val="66FF66"/>
          </a:solidFill>
          <a:ln>
            <a:noFill/>
          </a:ln>
          <a:effectLst>
            <a:outerShdw blurRad="44450" dist="27940" dir="5400000" algn="ctr">
              <a:srgbClr val="000000">
                <a:alpha val="32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23" name="Oval 22"/>
          <p:cNvSpPr/>
          <p:nvPr/>
        </p:nvSpPr>
        <p:spPr>
          <a:xfrm rot="5400000">
            <a:off x="1693047" y="4593441"/>
            <a:ext cx="257180" cy="357190"/>
          </a:xfrm>
          <a:prstGeom prst="ellipse">
            <a:avLst/>
          </a:prstGeom>
          <a:solidFill>
            <a:srgbClr val="66FF66"/>
          </a:solidFill>
          <a:ln>
            <a:noFill/>
          </a:ln>
          <a:effectLst>
            <a:outerShdw blurRad="44450" dist="27940" dir="5400000" algn="ctr">
              <a:srgbClr val="000000">
                <a:alpha val="32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pic>
        <p:nvPicPr>
          <p:cNvPr id="25" name="Picture 24" descr="Picture1.png"/>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785918" y="4443429"/>
            <a:ext cx="1362075" cy="1343025"/>
          </a:xfrm>
          <a:prstGeom prst="rect">
            <a:avLst/>
          </a:prstGeom>
        </p:spPr>
      </p:pic>
      <p:cxnSp>
        <p:nvCxnSpPr>
          <p:cNvPr id="27" name="Straight Arrow Connector 26"/>
          <p:cNvCxnSpPr/>
          <p:nvPr/>
        </p:nvCxnSpPr>
        <p:spPr>
          <a:xfrm rot="5400000">
            <a:off x="2322497" y="5607065"/>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pic>
        <p:nvPicPr>
          <p:cNvPr id="30" name="Picture 29" descr="Picture1g.png"/>
          <p:cNvPicPr>
            <a:picLocks noChangeAspect="1"/>
          </p:cNvPicPr>
          <p:nvPr/>
        </p:nvPicPr>
        <p:blipFill>
          <a:blip r:embed="rId6"/>
          <a:stretch>
            <a:fillRect/>
          </a:stretch>
        </p:blipFill>
        <p:spPr>
          <a:xfrm>
            <a:off x="1785919" y="5715016"/>
            <a:ext cx="1289624" cy="1271587"/>
          </a:xfrm>
          <a:prstGeom prst="rect">
            <a:avLst/>
          </a:prstGeom>
        </p:spPr>
      </p:pic>
      <p:pic>
        <p:nvPicPr>
          <p:cNvPr id="31" name="Picture 30" descr="Picture2fd.png"/>
          <p:cNvPicPr>
            <a:picLocks noChangeAspect="1"/>
          </p:cNvPicPr>
          <p:nvPr/>
        </p:nvPicPr>
        <p:blipFill>
          <a:blip r:embed="rId7"/>
          <a:stretch>
            <a:fillRect/>
          </a:stretch>
        </p:blipFill>
        <p:spPr>
          <a:xfrm>
            <a:off x="1857356" y="3214686"/>
            <a:ext cx="1167501" cy="1143008"/>
          </a:xfrm>
          <a:prstGeom prst="rect">
            <a:avLst/>
          </a:prstGeom>
        </p:spPr>
      </p:pic>
      <p:sp>
        <p:nvSpPr>
          <p:cNvPr id="32" name="Left Brace 31"/>
          <p:cNvSpPr/>
          <p:nvPr/>
        </p:nvSpPr>
        <p:spPr>
          <a:xfrm>
            <a:off x="1428728" y="4357694"/>
            <a:ext cx="357190" cy="1214446"/>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Left Brace 32"/>
          <p:cNvSpPr/>
          <p:nvPr/>
        </p:nvSpPr>
        <p:spPr>
          <a:xfrm>
            <a:off x="1428728" y="5572140"/>
            <a:ext cx="357190" cy="1285860"/>
          </a:xfrm>
          <a:prstGeom prst="leftBrace">
            <a:avLst>
              <a:gd name="adj1" fmla="val 301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Rectangle 28"/>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4" name="Rectangle 33"/>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5" name="Rectangle 34"/>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36" name="Rectangle 35"/>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cxnSp>
        <p:nvCxnSpPr>
          <p:cNvPr id="26" name="Straight Arrow Connector 25"/>
          <p:cNvCxnSpPr/>
          <p:nvPr/>
        </p:nvCxnSpPr>
        <p:spPr>
          <a:xfrm rot="5400000">
            <a:off x="2320909" y="4321181"/>
            <a:ext cx="214314" cy="1588"/>
          </a:xfrm>
          <a:prstGeom prst="straightConnector1">
            <a:avLst/>
          </a:prstGeom>
          <a:ln>
            <a:solidFill>
              <a:schemeClr val="tx1">
                <a:lumMod val="50000"/>
                <a:lumOff val="50000"/>
              </a:schemeClr>
            </a:solidFill>
            <a:tailEnd type="arrow"/>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rot="5400000">
            <a:off x="3179753" y="2821777"/>
            <a:ext cx="3356792" cy="794"/>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cxnSp>
        <p:nvCxnSpPr>
          <p:cNvPr id="40" name="Straight Connector 39"/>
          <p:cNvCxnSpPr/>
          <p:nvPr/>
        </p:nvCxnSpPr>
        <p:spPr>
          <a:xfrm rot="5400000">
            <a:off x="2501104" y="3999698"/>
            <a:ext cx="5715016" cy="1588"/>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cxnSp>
        <p:nvCxnSpPr>
          <p:cNvPr id="41" name="Straight Connector 40"/>
          <p:cNvCxnSpPr/>
          <p:nvPr/>
        </p:nvCxnSpPr>
        <p:spPr>
          <a:xfrm rot="5400000">
            <a:off x="5680095" y="5821367"/>
            <a:ext cx="1643050" cy="1588"/>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42" name="Straight Connector 41"/>
          <p:cNvCxnSpPr/>
          <p:nvPr/>
        </p:nvCxnSpPr>
        <p:spPr>
          <a:xfrm rot="5400000">
            <a:off x="3072608" y="3999698"/>
            <a:ext cx="5715016" cy="1588"/>
          </a:xfrm>
          <a:prstGeom prst="line">
            <a:avLst/>
          </a:prstGeom>
          <a:ln>
            <a:prstDash val="sysDash"/>
          </a:ln>
        </p:spPr>
        <p:style>
          <a:lnRef idx="2">
            <a:schemeClr val="accent3"/>
          </a:lnRef>
          <a:fillRef idx="0">
            <a:schemeClr val="accent3"/>
          </a:fillRef>
          <a:effectRef idx="1">
            <a:schemeClr val="accent3"/>
          </a:effectRef>
          <a:fontRef idx="minor">
            <a:schemeClr val="tx1"/>
          </a:fontRef>
        </p:style>
      </p:cxnSp>
      <p:sp>
        <p:nvSpPr>
          <p:cNvPr id="43" name="Rectangle 42"/>
          <p:cNvSpPr/>
          <p:nvPr/>
        </p:nvSpPr>
        <p:spPr>
          <a:xfrm>
            <a:off x="4929190" y="1714488"/>
            <a:ext cx="857256"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TBX1</a:t>
            </a:r>
          </a:p>
          <a:p>
            <a:pPr algn="ctr"/>
            <a:r>
              <a:rPr lang="fr-FR" i="1" dirty="0" smtClean="0">
                <a:ln w="18415" cmpd="sng">
                  <a:solidFill>
                    <a:srgbClr val="002060"/>
                  </a:solidFill>
                  <a:prstDash val="solid"/>
                </a:ln>
                <a:solidFill>
                  <a:srgbClr val="002060"/>
                </a:solidFill>
                <a:latin typeface="Cambria" pitchFamily="18" charset="0"/>
              </a:rPr>
              <a:t>FGF8</a:t>
            </a:r>
            <a:endParaRPr lang="fr-FR" i="1" dirty="0">
              <a:ln w="18415" cmpd="sng">
                <a:solidFill>
                  <a:srgbClr val="002060"/>
                </a:solidFill>
                <a:prstDash val="solid"/>
              </a:ln>
              <a:solidFill>
                <a:srgbClr val="002060"/>
              </a:solidFill>
              <a:latin typeface="Cambria" pitchFamily="18" charset="0"/>
            </a:endParaRPr>
          </a:p>
        </p:txBody>
      </p:sp>
      <p:sp>
        <p:nvSpPr>
          <p:cNvPr id="46" name="Isosceles Triangle 45"/>
          <p:cNvSpPr/>
          <p:nvPr/>
        </p:nvSpPr>
        <p:spPr>
          <a:xfrm rot="10800000">
            <a:off x="6357950"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7" name="Isosceles Triangle 46"/>
          <p:cNvSpPr/>
          <p:nvPr/>
        </p:nvSpPr>
        <p:spPr>
          <a:xfrm rot="10800000">
            <a:off x="5786447"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8" name="Isosceles Triangle 47"/>
          <p:cNvSpPr/>
          <p:nvPr/>
        </p:nvSpPr>
        <p:spPr>
          <a:xfrm rot="10800000">
            <a:off x="5214943" y="6643710"/>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9" name="Isosceles Triangle 48"/>
          <p:cNvSpPr/>
          <p:nvPr/>
        </p:nvSpPr>
        <p:spPr>
          <a:xfrm rot="10800000">
            <a:off x="4714877" y="6643733"/>
            <a:ext cx="285751" cy="21429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50" name="Rectangle 49"/>
          <p:cNvSpPr/>
          <p:nvPr/>
        </p:nvSpPr>
        <p:spPr>
          <a:xfrm>
            <a:off x="6072198" y="5429264"/>
            <a:ext cx="857256" cy="64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TSH</a:t>
            </a:r>
          </a:p>
          <a:p>
            <a:pPr algn="ctr"/>
            <a:r>
              <a:rPr lang="fr-FR" i="1" dirty="0" smtClean="0">
                <a:ln w="18415" cmpd="sng">
                  <a:solidFill>
                    <a:srgbClr val="002060"/>
                  </a:solidFill>
                  <a:prstDash val="solid"/>
                </a:ln>
                <a:solidFill>
                  <a:srgbClr val="002060"/>
                </a:solidFill>
                <a:latin typeface="Cambria" pitchFamily="18" charset="0"/>
              </a:rPr>
              <a:t>TSRH</a:t>
            </a:r>
            <a:endParaRPr lang="fr-FR" i="1" dirty="0">
              <a:ln w="18415" cmpd="sng">
                <a:solidFill>
                  <a:srgbClr val="002060"/>
                </a:solidFill>
                <a:prstDash val="solid"/>
              </a:ln>
              <a:solidFill>
                <a:srgbClr val="002060"/>
              </a:solidFill>
              <a:latin typeface="Cambria" pitchFamily="18" charset="0"/>
            </a:endParaRPr>
          </a:p>
        </p:txBody>
      </p:sp>
      <p:cxnSp>
        <p:nvCxnSpPr>
          <p:cNvPr id="51" name="Straight Connector 50"/>
          <p:cNvCxnSpPr/>
          <p:nvPr/>
        </p:nvCxnSpPr>
        <p:spPr>
          <a:xfrm rot="16200000" flipH="1">
            <a:off x="3821119" y="5598347"/>
            <a:ext cx="2081996" cy="8730"/>
          </a:xfrm>
          <a:prstGeom prst="line">
            <a:avLst/>
          </a:prstGeom>
          <a:ln>
            <a:prstDash val="solid"/>
          </a:ln>
        </p:spPr>
        <p:style>
          <a:lnRef idx="2">
            <a:schemeClr val="accent3"/>
          </a:lnRef>
          <a:fillRef idx="0">
            <a:schemeClr val="accent3"/>
          </a:fillRef>
          <a:effectRef idx="1">
            <a:schemeClr val="accent3"/>
          </a:effectRef>
          <a:fontRef idx="minor">
            <a:schemeClr val="tx1"/>
          </a:fontRef>
        </p:style>
      </p:cxnSp>
      <p:sp>
        <p:nvSpPr>
          <p:cNvPr id="54" name="Rectangle 53"/>
          <p:cNvSpPr/>
          <p:nvPr/>
        </p:nvSpPr>
        <p:spPr>
          <a:xfrm>
            <a:off x="4429124" y="5643578"/>
            <a:ext cx="857256"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ln w="18415" cmpd="sng">
                  <a:solidFill>
                    <a:srgbClr val="002060"/>
                  </a:solidFill>
                  <a:prstDash val="solid"/>
                </a:ln>
                <a:solidFill>
                  <a:srgbClr val="002060"/>
                </a:solidFill>
                <a:latin typeface="Cambria" pitchFamily="18" charset="0"/>
              </a:rPr>
              <a:t>FGF10</a:t>
            </a:r>
            <a:endParaRPr lang="fr-FR" i="1" dirty="0">
              <a:ln w="18415" cmpd="sng">
                <a:solidFill>
                  <a:srgbClr val="002060"/>
                </a:solidFill>
                <a:prstDash val="solid"/>
              </a:ln>
              <a:solidFill>
                <a:srgbClr val="002060"/>
              </a:solidFill>
              <a:latin typeface="Cambria" pitchFamily="18" charset="0"/>
            </a:endParaRPr>
          </a:p>
        </p:txBody>
      </p:sp>
      <p:pic>
        <p:nvPicPr>
          <p:cNvPr id="57" name="Picture 2"/>
          <p:cNvPicPr>
            <a:picLocks noChangeAspect="1" noChangeArrowheads="1"/>
          </p:cNvPicPr>
          <p:nvPr/>
        </p:nvPicPr>
        <p:blipFill>
          <a:blip r:embed="rId8"/>
          <a:srcRect/>
          <a:stretch>
            <a:fillRect/>
          </a:stretch>
        </p:blipFill>
        <p:spPr bwMode="auto">
          <a:xfrm>
            <a:off x="7000892" y="1571612"/>
            <a:ext cx="2143108" cy="4661651"/>
          </a:xfrm>
          <a:prstGeom prst="rect">
            <a:avLst/>
          </a:prstGeom>
          <a:noFill/>
          <a:ln w="9525">
            <a:noFill/>
            <a:miter lim="800000"/>
            <a:headEnd/>
            <a:tailEnd/>
          </a:ln>
          <a:effectLst/>
        </p:spPr>
      </p:pic>
      <p:pic>
        <p:nvPicPr>
          <p:cNvPr id="3" name="Picture 4"/>
          <p:cNvPicPr>
            <a:picLocks noChangeAspect="1" noChangeArrowheads="1"/>
          </p:cNvPicPr>
          <p:nvPr/>
        </p:nvPicPr>
        <p:blipFill>
          <a:blip r:embed="rId9"/>
          <a:srcRect l="-3571" b="-4542"/>
          <a:stretch>
            <a:fillRect/>
          </a:stretch>
        </p:blipFill>
        <p:spPr bwMode="auto">
          <a:xfrm>
            <a:off x="6929454" y="1643049"/>
            <a:ext cx="2143108" cy="4729691"/>
          </a:xfrm>
          <a:prstGeom prst="rect">
            <a:avLst/>
          </a:prstGeom>
          <a:noFill/>
          <a:ln w="9525">
            <a:noFill/>
            <a:miter lim="800000"/>
            <a:headEnd/>
            <a:tailEnd/>
          </a:ln>
          <a:effectLst/>
        </p:spPr>
      </p:pic>
      <p:pic>
        <p:nvPicPr>
          <p:cNvPr id="4" name="Picture 5"/>
          <p:cNvPicPr>
            <a:picLocks noChangeAspect="1" noChangeArrowheads="1"/>
          </p:cNvPicPr>
          <p:nvPr/>
        </p:nvPicPr>
        <p:blipFill>
          <a:blip r:embed="rId10"/>
          <a:srcRect/>
          <a:stretch>
            <a:fillRect/>
          </a:stretch>
        </p:blipFill>
        <p:spPr bwMode="auto">
          <a:xfrm>
            <a:off x="7072330" y="1643050"/>
            <a:ext cx="2003399" cy="4500594"/>
          </a:xfrm>
          <a:prstGeom prst="rect">
            <a:avLst/>
          </a:prstGeom>
          <a:noFill/>
          <a:ln w="9525">
            <a:noFill/>
            <a:miter lim="800000"/>
            <a:headEnd/>
            <a:tailEnd/>
          </a:ln>
          <a:effectLst/>
        </p:spPr>
      </p:pic>
      <p:pic>
        <p:nvPicPr>
          <p:cNvPr id="5" name="Picture 6"/>
          <p:cNvPicPr>
            <a:picLocks noChangeAspect="1" noChangeArrowheads="1"/>
          </p:cNvPicPr>
          <p:nvPr/>
        </p:nvPicPr>
        <p:blipFill>
          <a:blip r:embed="rId11"/>
          <a:srcRect/>
          <a:stretch>
            <a:fillRect/>
          </a:stretch>
        </p:blipFill>
        <p:spPr bwMode="auto">
          <a:xfrm>
            <a:off x="7000892" y="1571612"/>
            <a:ext cx="2071702" cy="4563975"/>
          </a:xfrm>
          <a:prstGeom prst="rect">
            <a:avLst/>
          </a:prstGeom>
          <a:noFill/>
          <a:ln w="9525">
            <a:noFill/>
            <a:miter lim="800000"/>
            <a:headEnd/>
            <a:tailEnd/>
          </a:ln>
          <a:effectLst/>
        </p:spPr>
      </p:pic>
      <p:sp>
        <p:nvSpPr>
          <p:cNvPr id="91" name="AutoShape 65"/>
          <p:cNvSpPr>
            <a:spLocks noChangeArrowheads="1"/>
          </p:cNvSpPr>
          <p:nvPr/>
        </p:nvSpPr>
        <p:spPr bwMode="auto">
          <a:xfrm>
            <a:off x="571472" y="714356"/>
            <a:ext cx="7643866" cy="500066"/>
          </a:xfrm>
          <a:prstGeom prst="roundRect">
            <a:avLst>
              <a:gd name="adj" fmla="val 16667"/>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marL="457200" indent="-457200" algn="ctr">
              <a:spcBef>
                <a:spcPct val="0"/>
              </a:spcBef>
              <a:defRPr/>
            </a:pPr>
            <a:r>
              <a:rPr lang="fr-FR" sz="2400" dirty="0" smtClean="0">
                <a:ln w="18415" cmpd="sng">
                  <a:solidFill>
                    <a:srgbClr val="CC0099"/>
                  </a:solidFill>
                  <a:prstDash val="solid"/>
                </a:ln>
                <a:solidFill>
                  <a:srgbClr val="C00000"/>
                </a:solidFill>
                <a:effectLst>
                  <a:outerShdw blurRad="63500" dir="3600000" algn="tl" rotWithShape="0">
                    <a:srgbClr val="000000">
                      <a:alpha val="70000"/>
                    </a:srgbClr>
                  </a:outerShdw>
                </a:effectLst>
                <a:latin typeface="Cambria" pitchFamily="18" charset="0"/>
              </a:rPr>
              <a:t>Recrutement des cellules folliculaires thyroïdiennes</a:t>
            </a:r>
          </a:p>
        </p:txBody>
      </p:sp>
      <p:sp>
        <p:nvSpPr>
          <p:cNvPr id="92" name="Oval 61"/>
          <p:cNvSpPr>
            <a:spLocks noChangeArrowheads="1"/>
          </p:cNvSpPr>
          <p:nvPr/>
        </p:nvSpPr>
        <p:spPr bwMode="auto">
          <a:xfrm>
            <a:off x="3792547" y="1571612"/>
            <a:ext cx="952500" cy="476250"/>
          </a:xfrm>
          <a:prstGeom prst="ellipse">
            <a:avLst/>
          </a:prstGeom>
          <a:gradFill rotWithShape="0">
            <a:gsLst>
              <a:gs pos="0">
                <a:srgbClr val="FFFFFF"/>
              </a:gs>
              <a:gs pos="100000">
                <a:srgbClr val="D6E3BC"/>
              </a:gs>
            </a:gsLst>
            <a:lin ang="5400000" scaled="1"/>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Nkx2-1</a:t>
            </a:r>
            <a:endParaRPr kumimoji="0" lang="fr-FR" sz="1800" i="1" u="none" normalizeH="0" baseline="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3" name="AutoShape 60"/>
          <p:cNvSpPr>
            <a:spLocks noChangeArrowheads="1"/>
          </p:cNvSpPr>
          <p:nvPr/>
        </p:nvSpPr>
        <p:spPr bwMode="auto">
          <a:xfrm>
            <a:off x="5307022" y="1647812"/>
            <a:ext cx="685800" cy="371475"/>
          </a:xfrm>
          <a:prstGeom prst="roundRect">
            <a:avLst>
              <a:gd name="adj" fmla="val 16667"/>
            </a:avLst>
          </a:prstGeom>
          <a:gradFill rotWithShape="0">
            <a:gsLst>
              <a:gs pos="0">
                <a:srgbClr val="FFFFFF"/>
              </a:gs>
              <a:gs pos="100000">
                <a:srgbClr val="B6DDE8"/>
              </a:gs>
            </a:gsLst>
            <a:lin ang="5400000" scaled="1"/>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Pax 8</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4" name="AutoShape 64"/>
          <p:cNvSpPr>
            <a:spLocks noChangeArrowheads="1"/>
          </p:cNvSpPr>
          <p:nvPr/>
        </p:nvSpPr>
        <p:spPr bwMode="auto">
          <a:xfrm>
            <a:off x="6545272" y="1628762"/>
            <a:ext cx="973150" cy="419100"/>
          </a:xfrm>
          <a:prstGeom prst="hexagon">
            <a:avLst>
              <a:gd name="adj" fmla="val 48295"/>
              <a:gd name="vf" fmla="val 115470"/>
            </a:avLst>
          </a:prstGeom>
          <a:gradFill rotWithShape="0">
            <a:gsLst>
              <a:gs pos="0">
                <a:srgbClr val="FFFFFF"/>
              </a:gs>
              <a:gs pos="100000">
                <a:srgbClr val="FBD4B4"/>
              </a:gs>
            </a:gsLst>
            <a:lin ang="5400000" scaled="1"/>
          </a:gra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Foxe1</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5" name="AutoShape 50"/>
          <p:cNvSpPr>
            <a:spLocks noChangeArrowheads="1"/>
          </p:cNvSpPr>
          <p:nvPr/>
        </p:nvSpPr>
        <p:spPr bwMode="auto">
          <a:xfrm>
            <a:off x="6280153" y="2844782"/>
            <a:ext cx="1476375" cy="352425"/>
          </a:xfrm>
          <a:prstGeom prst="roundRect">
            <a:avLst>
              <a:gd name="adj" fmla="val 16667"/>
            </a:avLst>
          </a:prstGeom>
          <a:solidFill>
            <a:srgbClr val="FFFFFF"/>
          </a:solidFill>
          <a:ln w="31750">
            <a:solidFill>
              <a:srgbClr val="F79646"/>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Migration des CFT</a:t>
            </a:r>
            <a:endParaRPr kumimoji="0" lang="fr-FR" sz="1800"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6" name="AutoShape 48"/>
          <p:cNvSpPr>
            <a:spLocks noChangeArrowheads="1"/>
          </p:cNvSpPr>
          <p:nvPr/>
        </p:nvSpPr>
        <p:spPr bwMode="auto">
          <a:xfrm>
            <a:off x="2708253" y="3987790"/>
            <a:ext cx="1323975" cy="352425"/>
          </a:xfrm>
          <a:prstGeom prst="roundRect">
            <a:avLst>
              <a:gd name="adj" fmla="val 16667"/>
            </a:avLst>
          </a:prstGeom>
          <a:solidFill>
            <a:srgbClr val="FFFFFF"/>
          </a:solidFill>
          <a:ln w="31750">
            <a:solidFill>
              <a:srgbClr val="C0504D"/>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Survie des CFT</a:t>
            </a:r>
            <a:endParaRPr kumimoji="0" lang="fr-FR" sz="1800"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7" name="AutoShape 46"/>
          <p:cNvSpPr>
            <a:spLocks noChangeArrowheads="1"/>
          </p:cNvSpPr>
          <p:nvPr/>
        </p:nvSpPr>
        <p:spPr bwMode="auto">
          <a:xfrm>
            <a:off x="3494071" y="4630732"/>
            <a:ext cx="1323975" cy="352425"/>
          </a:xfrm>
          <a:prstGeom prst="roundRect">
            <a:avLst>
              <a:gd name="adj" fmla="val 16667"/>
            </a:avLst>
          </a:prstGeom>
          <a:solidFill>
            <a:srgbClr val="FFFFFF"/>
          </a:solidFill>
          <a:ln w="31750">
            <a:solidFill>
              <a:srgbClr val="9BBB59"/>
            </a:solidFill>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u="none" normalizeH="0" baseline="0" dirty="0" err="1"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hlinkClick r:id="rId12"/>
              </a:rPr>
              <a:t>Folliculogenèse</a:t>
            </a:r>
            <a:endParaRPr kumimoji="0" lang="fr-FR" sz="1800"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8" name="AutoShape 44"/>
          <p:cNvSpPr>
            <a:spLocks noChangeArrowheads="1"/>
          </p:cNvSpPr>
          <p:nvPr/>
        </p:nvSpPr>
        <p:spPr bwMode="auto">
          <a:xfrm>
            <a:off x="5565773" y="5916616"/>
            <a:ext cx="1857388" cy="504825"/>
          </a:xfrm>
          <a:prstGeom prst="roundRect">
            <a:avLst>
              <a:gd name="adj" fmla="val 16667"/>
            </a:avLst>
          </a:prstGeom>
          <a:solidFill>
            <a:srgbClr val="FFFFFF"/>
          </a:solidFill>
          <a:ln w="31750">
            <a:solidFill>
              <a:srgbClr val="8064A2"/>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Maintien de la structure des follicules</a:t>
            </a:r>
            <a:endParaRPr kumimoji="0" lang="fr-FR" sz="1800"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99" name="AutoShape 43"/>
          <p:cNvSpPr>
            <a:spLocks noChangeArrowheads="1"/>
          </p:cNvSpPr>
          <p:nvPr/>
        </p:nvSpPr>
        <p:spPr bwMode="auto">
          <a:xfrm>
            <a:off x="3279757" y="5916616"/>
            <a:ext cx="1323975" cy="504825"/>
          </a:xfrm>
          <a:prstGeom prst="roundRect">
            <a:avLst>
              <a:gd name="adj" fmla="val 16667"/>
            </a:avLst>
          </a:prstGeom>
          <a:solidFill>
            <a:srgbClr val="FFFFFF"/>
          </a:solidFill>
          <a:ln w="31750">
            <a:solidFill>
              <a:srgbClr val="4BACC6"/>
            </a:solidFill>
            <a:round/>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u="none" normalizeH="0" baseline="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Différenciation  des CFT</a:t>
            </a:r>
            <a:endParaRPr kumimoji="0" lang="fr-FR" sz="1800" u="none" normalizeH="0" baseline="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100" name="AutoShape 59"/>
          <p:cNvSpPr>
            <a:spLocks noChangeShapeType="1"/>
          </p:cNvSpPr>
          <p:nvPr/>
        </p:nvSpPr>
        <p:spPr bwMode="auto">
          <a:xfrm>
            <a:off x="2357422" y="2000240"/>
            <a:ext cx="45719" cy="4429156"/>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1" name="AutoShape 58"/>
          <p:cNvSpPr>
            <a:spLocks noChangeShapeType="1"/>
          </p:cNvSpPr>
          <p:nvPr/>
        </p:nvSpPr>
        <p:spPr bwMode="auto">
          <a:xfrm>
            <a:off x="2428860" y="2000240"/>
            <a:ext cx="658837" cy="197961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2" name="AutoShape 57"/>
          <p:cNvSpPr>
            <a:spLocks noChangeShapeType="1"/>
          </p:cNvSpPr>
          <p:nvPr/>
        </p:nvSpPr>
        <p:spPr bwMode="auto">
          <a:xfrm flipH="1">
            <a:off x="3724285" y="2027225"/>
            <a:ext cx="647700" cy="1952625"/>
          </a:xfrm>
          <a:prstGeom prst="straightConnector1">
            <a:avLst/>
          </a:prstGeom>
          <a:noFill/>
          <a:ln w="31750">
            <a:solidFill>
              <a:srgbClr val="9BBB5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3" name="AutoShape 56"/>
          <p:cNvSpPr>
            <a:spLocks noChangeShapeType="1"/>
          </p:cNvSpPr>
          <p:nvPr/>
        </p:nvSpPr>
        <p:spPr bwMode="auto">
          <a:xfrm flipH="1">
            <a:off x="4256097" y="2027225"/>
            <a:ext cx="115888" cy="2581275"/>
          </a:xfrm>
          <a:prstGeom prst="straightConnector1">
            <a:avLst/>
          </a:prstGeom>
          <a:noFill/>
          <a:ln w="31750">
            <a:solidFill>
              <a:srgbClr val="9BBB5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4" name="AutoShape 55"/>
          <p:cNvSpPr>
            <a:spLocks noChangeShapeType="1"/>
          </p:cNvSpPr>
          <p:nvPr/>
        </p:nvSpPr>
        <p:spPr bwMode="auto">
          <a:xfrm>
            <a:off x="4373572" y="2027225"/>
            <a:ext cx="2000250" cy="3895725"/>
          </a:xfrm>
          <a:prstGeom prst="straightConnector1">
            <a:avLst/>
          </a:prstGeom>
          <a:noFill/>
          <a:ln w="31750">
            <a:solidFill>
              <a:srgbClr val="9BBB5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5" name="AutoShape 54"/>
          <p:cNvSpPr>
            <a:spLocks noChangeShapeType="1"/>
          </p:cNvSpPr>
          <p:nvPr/>
        </p:nvSpPr>
        <p:spPr bwMode="auto">
          <a:xfrm flipH="1">
            <a:off x="2459047" y="2027225"/>
            <a:ext cx="1914525" cy="1019175"/>
          </a:xfrm>
          <a:prstGeom prst="straightConnector1">
            <a:avLst/>
          </a:prstGeom>
          <a:noFill/>
          <a:ln w="31750">
            <a:solidFill>
              <a:srgbClr val="9BBB59"/>
            </a:solidFill>
            <a:prstDash val="dash"/>
            <a:round/>
            <a:headEnd/>
            <a:tailEnd type="triangle" w="med" len="med"/>
          </a:ln>
          <a:effectLst/>
        </p:spPr>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6" name="AutoShape 53"/>
          <p:cNvSpPr>
            <a:spLocks noChangeShapeType="1"/>
          </p:cNvSpPr>
          <p:nvPr/>
        </p:nvSpPr>
        <p:spPr bwMode="auto">
          <a:xfrm flipH="1">
            <a:off x="4102110" y="1990712"/>
            <a:ext cx="1558925" cy="2000250"/>
          </a:xfrm>
          <a:prstGeom prst="straightConnector1">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7" name="AutoShape 52"/>
          <p:cNvSpPr>
            <a:spLocks noChangeShapeType="1"/>
          </p:cNvSpPr>
          <p:nvPr/>
        </p:nvSpPr>
        <p:spPr bwMode="auto">
          <a:xfrm>
            <a:off x="5659447" y="1990712"/>
            <a:ext cx="201613" cy="3943350"/>
          </a:xfrm>
          <a:prstGeom prst="straightConnector1">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8" name="AutoShape 51"/>
          <p:cNvSpPr>
            <a:spLocks noChangeShapeType="1"/>
          </p:cNvSpPr>
          <p:nvPr/>
        </p:nvSpPr>
        <p:spPr bwMode="auto">
          <a:xfrm flipH="1">
            <a:off x="4164022" y="1990712"/>
            <a:ext cx="1497013" cy="3943350"/>
          </a:xfrm>
          <a:prstGeom prst="straightConnector1">
            <a:avLst/>
          </a:prstGeom>
          <a:ln>
            <a:headEnd/>
            <a:tailEnd type="triangle" w="med" len="med"/>
          </a:ln>
        </p:spPr>
        <p:style>
          <a:lnRef idx="2">
            <a:schemeClr val="accent4"/>
          </a:lnRef>
          <a:fillRef idx="0">
            <a:schemeClr val="accent4"/>
          </a:fillRef>
          <a:effectRef idx="1">
            <a:schemeClr val="accent4"/>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09" name="Rectangle 49"/>
          <p:cNvSpPr>
            <a:spLocks noChangeArrowheads="1"/>
          </p:cNvSpPr>
          <p:nvPr/>
        </p:nvSpPr>
        <p:spPr bwMode="auto">
          <a:xfrm>
            <a:off x="928662" y="3059097"/>
            <a:ext cx="1350963" cy="500066"/>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Début de la </a:t>
            </a:r>
            <a:r>
              <a:rPr kumimoji="0" lang="fr-FR" sz="1200" i="1" u="none" normalizeH="0" baseline="0" dirty="0" err="1"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morphogenese</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110" name="Rectangle 47"/>
          <p:cNvSpPr>
            <a:spLocks noChangeArrowheads="1"/>
          </p:cNvSpPr>
          <p:nvPr/>
        </p:nvSpPr>
        <p:spPr bwMode="auto">
          <a:xfrm>
            <a:off x="928662" y="4059228"/>
            <a:ext cx="1350963" cy="500065"/>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Fin de la </a:t>
            </a:r>
            <a:r>
              <a:rPr kumimoji="0" lang="fr-FR" sz="1200" i="1" u="none" normalizeH="0" baseline="0" dirty="0" err="1"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morphogenese</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111" name="Rectangle 45"/>
          <p:cNvSpPr>
            <a:spLocks noChangeArrowheads="1"/>
          </p:cNvSpPr>
          <p:nvPr/>
        </p:nvSpPr>
        <p:spPr bwMode="auto">
          <a:xfrm>
            <a:off x="928662" y="5273675"/>
            <a:ext cx="1350963" cy="357189"/>
          </a:xfrm>
          <a:prstGeom prst="rect">
            <a:avLst/>
          </a:prstGeom>
          <a:solidFill>
            <a:srgbClr val="FFFF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Vie postnatale</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112" name="AutoShape 63"/>
          <p:cNvSpPr>
            <a:spLocks noChangeShapeType="1"/>
          </p:cNvSpPr>
          <p:nvPr/>
        </p:nvSpPr>
        <p:spPr bwMode="auto">
          <a:xfrm>
            <a:off x="6994531" y="1987526"/>
            <a:ext cx="45719" cy="857256"/>
          </a:xfrm>
          <a:prstGeom prst="straightConnector1">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anchor="t" anchorCtr="0" compatLnSpc="1">
            <a:prstTxWarp prst="textNoShape">
              <a:avLst/>
            </a:prstTxWarp>
          </a:bodyPr>
          <a:lstStyle/>
          <a:p>
            <a:endParaRPr lang="fr-FR">
              <a:ln w="18415" cmpd="sng">
                <a:solidFill>
                  <a:sysClr val="windowText" lastClr="000000"/>
                </a:solidFill>
                <a:prstDash val="solid"/>
              </a:ln>
              <a:solidFill>
                <a:sysClr val="windowText" lastClr="000000"/>
              </a:solidFill>
              <a:latin typeface="Cambria" pitchFamily="18" charset="0"/>
            </a:endParaRPr>
          </a:p>
        </p:txBody>
      </p:sp>
      <p:sp>
        <p:nvSpPr>
          <p:cNvPr id="114" name="AutoShape 62"/>
          <p:cNvSpPr>
            <a:spLocks noChangeArrowheads="1"/>
          </p:cNvSpPr>
          <p:nvPr/>
        </p:nvSpPr>
        <p:spPr bwMode="auto">
          <a:xfrm>
            <a:off x="1908193" y="1500174"/>
            <a:ext cx="1092171" cy="552450"/>
          </a:xfrm>
          <a:prstGeom prst="diamond">
            <a:avLst/>
          </a:prstGeom>
          <a:gradFill rotWithShape="0">
            <a:gsLst>
              <a:gs pos="0">
                <a:srgbClr val="D99594"/>
              </a:gs>
              <a:gs pos="50000">
                <a:srgbClr val="C0504D"/>
              </a:gs>
              <a:gs pos="100000">
                <a:srgbClr val="D99594"/>
              </a:gs>
            </a:gsLst>
            <a:lin ang="5400000" scaled="1"/>
          </a:gra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i="1" u="none" normalizeH="0" baseline="0" dirty="0" err="1" smtClean="0">
                <a:ln w="18415" cmpd="sng">
                  <a:solidFill>
                    <a:sysClr val="windowText" lastClr="000000"/>
                  </a:solidFill>
                  <a:prstDash val="solid"/>
                </a:ln>
                <a:solidFill>
                  <a:sysClr val="windowText" lastClr="000000"/>
                </a:solidFill>
                <a:latin typeface="Cambria" pitchFamily="18" charset="0"/>
                <a:ea typeface="Calibri" pitchFamily="34" charset="0"/>
                <a:cs typeface="Times New Roman" pitchFamily="18" charset="0"/>
              </a:rPr>
              <a:t>Hhex</a:t>
            </a:r>
            <a:endParaRPr kumimoji="0" lang="fr-FR" sz="1800" i="1" u="none" normalizeH="0" baseline="0" dirty="0" smtClean="0">
              <a:ln w="18415" cmpd="sng">
                <a:solidFill>
                  <a:sysClr val="windowText" lastClr="000000"/>
                </a:solidFill>
                <a:prstDash val="solid"/>
              </a:ln>
              <a:solidFill>
                <a:sysClr val="windowText" lastClr="000000"/>
              </a:solidFill>
              <a:latin typeface="Cambria" pitchFamily="18" charset="0"/>
              <a:cs typeface="Arial" pitchFamily="34" charset="0"/>
            </a:endParaRPr>
          </a:p>
        </p:txBody>
      </p:sp>
      <p:sp>
        <p:nvSpPr>
          <p:cNvPr id="52" name="Rectangle 51"/>
          <p:cNvSpPr/>
          <p:nvPr/>
        </p:nvSpPr>
        <p:spPr>
          <a:xfrm>
            <a:off x="5500694" y="3458648"/>
            <a:ext cx="894797" cy="369332"/>
          </a:xfrm>
          <a:prstGeom prst="rect">
            <a:avLst/>
          </a:prstGeom>
        </p:spPr>
        <p:txBody>
          <a:bodyPr wrap="none">
            <a:spAutoFit/>
          </a:bodyPr>
          <a:lstStyle/>
          <a:p>
            <a:pPr algn="ctr"/>
            <a:r>
              <a:rPr lang="fr-FR" i="1" dirty="0" smtClean="0">
                <a:ln w="18415" cmpd="sng">
                  <a:solidFill>
                    <a:srgbClr val="002060"/>
                  </a:solidFill>
                  <a:prstDash val="solid"/>
                </a:ln>
                <a:solidFill>
                  <a:srgbClr val="002060"/>
                </a:solidFill>
                <a:latin typeface="Cambria" pitchFamily="18" charset="0"/>
              </a:rPr>
              <a:t>NKX2.1</a:t>
            </a:r>
          </a:p>
        </p:txBody>
      </p:sp>
      <p:sp>
        <p:nvSpPr>
          <p:cNvPr id="53" name="Rectangle 52"/>
          <p:cNvSpPr/>
          <p:nvPr/>
        </p:nvSpPr>
        <p:spPr>
          <a:xfrm>
            <a:off x="5590903" y="3714752"/>
            <a:ext cx="683264" cy="369332"/>
          </a:xfrm>
          <a:prstGeom prst="rect">
            <a:avLst/>
          </a:prstGeom>
        </p:spPr>
        <p:txBody>
          <a:bodyPr wrap="none">
            <a:spAutoFit/>
          </a:bodyPr>
          <a:lstStyle/>
          <a:p>
            <a:pPr algn="ctr"/>
            <a:r>
              <a:rPr lang="fr-FR" i="1" dirty="0" smtClean="0">
                <a:ln w="18415" cmpd="sng">
                  <a:solidFill>
                    <a:srgbClr val="002060"/>
                  </a:solidFill>
                  <a:prstDash val="solid"/>
                </a:ln>
                <a:solidFill>
                  <a:srgbClr val="002060"/>
                </a:solidFill>
                <a:latin typeface="Cambria" pitchFamily="18" charset="0"/>
              </a:rPr>
              <a:t>PAX8</a:t>
            </a:r>
          </a:p>
        </p:txBody>
      </p:sp>
      <p:sp>
        <p:nvSpPr>
          <p:cNvPr id="55" name="Rectangle 54"/>
          <p:cNvSpPr/>
          <p:nvPr/>
        </p:nvSpPr>
        <p:spPr>
          <a:xfrm>
            <a:off x="5535480" y="3988362"/>
            <a:ext cx="825226" cy="369332"/>
          </a:xfrm>
          <a:prstGeom prst="rect">
            <a:avLst/>
          </a:prstGeom>
        </p:spPr>
        <p:txBody>
          <a:bodyPr wrap="none">
            <a:spAutoFit/>
          </a:bodyPr>
          <a:lstStyle/>
          <a:p>
            <a:pPr algn="ctr"/>
            <a:r>
              <a:rPr lang="fr-FR" i="1" dirty="0" smtClean="0">
                <a:ln w="18415" cmpd="sng">
                  <a:solidFill>
                    <a:srgbClr val="002060"/>
                  </a:solidFill>
                  <a:prstDash val="solid"/>
                </a:ln>
                <a:solidFill>
                  <a:srgbClr val="002060"/>
                </a:solidFill>
                <a:latin typeface="Cambria" pitchFamily="18" charset="0"/>
              </a:rPr>
              <a:t>FOXE1</a:t>
            </a:r>
          </a:p>
        </p:txBody>
      </p:sp>
      <p:sp>
        <p:nvSpPr>
          <p:cNvPr id="56" name="Rectangle 55"/>
          <p:cNvSpPr/>
          <p:nvPr/>
        </p:nvSpPr>
        <p:spPr>
          <a:xfrm>
            <a:off x="5573631" y="4274114"/>
            <a:ext cx="748923" cy="369332"/>
          </a:xfrm>
          <a:prstGeom prst="rect">
            <a:avLst/>
          </a:prstGeom>
        </p:spPr>
        <p:txBody>
          <a:bodyPr wrap="none">
            <a:spAutoFit/>
          </a:bodyPr>
          <a:lstStyle/>
          <a:p>
            <a:pPr algn="ctr"/>
            <a:r>
              <a:rPr lang="fr-FR" i="1" dirty="0" smtClean="0">
                <a:ln w="18415" cmpd="sng">
                  <a:solidFill>
                    <a:srgbClr val="002060"/>
                  </a:solidFill>
                  <a:prstDash val="solid"/>
                </a:ln>
                <a:solidFill>
                  <a:srgbClr val="002060"/>
                </a:solidFill>
                <a:latin typeface="Cambria" pitchFamily="18" charset="0"/>
              </a:rPr>
              <a:t>HHEX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8.33333E-7 1.44311E-6 L -0.3868 -0.28307 " pathEditMode="relative" rAng="0" ptsTypes="AA">
                                      <p:cBhvr>
                                        <p:cTn id="6" dur="2000" fill="hold"/>
                                        <p:tgtEl>
                                          <p:spTgt spid="52"/>
                                        </p:tgtEl>
                                        <p:attrNameLst>
                                          <p:attrName>ppt_x</p:attrName>
                                          <p:attrName>ppt_y</p:attrName>
                                        </p:attrNameLst>
                                      </p:cBhvr>
                                      <p:rCtr x="-193" y="-142"/>
                                    </p:animMotion>
                                  </p:childTnLst>
                                </p:cTn>
                              </p:par>
                              <p:par>
                                <p:cTn id="7" presetID="56" presetClass="path" presetSubtype="0" accel="50000" decel="50000" fill="hold" grpId="0" nodeType="withEffect">
                                  <p:stCondLst>
                                    <p:cond delay="0"/>
                                  </p:stCondLst>
                                  <p:childTnLst>
                                    <p:animMotion origin="layout" path="M -4.72222E-6 -2.59944E-6 L -0.18819 -0.30966 " pathEditMode="relative" rAng="0" ptsTypes="AA">
                                      <p:cBhvr>
                                        <p:cTn id="8" dur="2000" fill="hold"/>
                                        <p:tgtEl>
                                          <p:spTgt spid="53"/>
                                        </p:tgtEl>
                                        <p:attrNameLst>
                                          <p:attrName>ppt_x</p:attrName>
                                          <p:attrName>ppt_y</p:attrName>
                                        </p:attrNameLst>
                                      </p:cBhvr>
                                      <p:rCtr x="-94" y="-155"/>
                                    </p:animMotion>
                                  </p:childTnLst>
                                </p:cTn>
                              </p:par>
                              <p:par>
                                <p:cTn id="9" presetID="56" presetClass="path" presetSubtype="0" accel="50000" decel="50000" fill="hold" grpId="0" nodeType="withEffect">
                                  <p:stCondLst>
                                    <p:cond delay="0"/>
                                  </p:stCondLst>
                                  <p:childTnLst>
                                    <p:animMotion origin="layout" path="M -8.33333E-7 -5.82794E-7 L -0.03246 -0.34944 " pathEditMode="relative" rAng="0" ptsTypes="AA">
                                      <p:cBhvr>
                                        <p:cTn id="10" dur="2000" fill="hold"/>
                                        <p:tgtEl>
                                          <p:spTgt spid="55"/>
                                        </p:tgtEl>
                                        <p:attrNameLst>
                                          <p:attrName>ppt_x</p:attrName>
                                          <p:attrName>ppt_y</p:attrName>
                                        </p:attrNameLst>
                                      </p:cBhvr>
                                      <p:rCtr x="-16" y="-175"/>
                                    </p:animMotion>
                                  </p:childTnLst>
                                </p:cTn>
                              </p:par>
                              <p:par>
                                <p:cTn id="11" presetID="56" presetClass="path" presetSubtype="0" accel="50000" decel="50000" fill="hold" grpId="0" nodeType="withEffect">
                                  <p:stCondLst>
                                    <p:cond delay="0"/>
                                  </p:stCondLst>
                                  <p:childTnLst>
                                    <p:animMotion origin="layout" path="M -8.33333E-7 1.2951E-6 L 0.11719 -0.38067 " pathEditMode="relative" rAng="0" ptsTypes="AA">
                                      <p:cBhvr>
                                        <p:cTn id="12" dur="2000" fill="hold"/>
                                        <p:tgtEl>
                                          <p:spTgt spid="56"/>
                                        </p:tgtEl>
                                        <p:attrNameLst>
                                          <p:attrName>ppt_x</p:attrName>
                                          <p:attrName>ppt_y</p:attrName>
                                        </p:attrNameLst>
                                      </p:cBhvr>
                                      <p:rCtr x="59" y="-190"/>
                                    </p:animMotion>
                                  </p:childTnLst>
                                </p:cTn>
                              </p:par>
                              <p:par>
                                <p:cTn id="13" presetID="2" presetClass="exit" presetSubtype="4" fill="hold" nodeType="withEffect">
                                  <p:stCondLst>
                                    <p:cond delay="0"/>
                                  </p:stCondLst>
                                  <p:childTnLst>
                                    <p:anim calcmode="lin" valueType="num">
                                      <p:cBhvr additive="base">
                                        <p:cTn id="14" dur="2000"/>
                                        <p:tgtEl>
                                          <p:spTgt spid="41"/>
                                        </p:tgtEl>
                                        <p:attrNameLst>
                                          <p:attrName>ppt_x</p:attrName>
                                        </p:attrNameLst>
                                      </p:cBhvr>
                                      <p:tavLst>
                                        <p:tav tm="0">
                                          <p:val>
                                            <p:strVal val="ppt_x"/>
                                          </p:val>
                                        </p:tav>
                                        <p:tav tm="100000">
                                          <p:val>
                                            <p:strVal val="ppt_x"/>
                                          </p:val>
                                        </p:tav>
                                      </p:tavLst>
                                    </p:anim>
                                    <p:anim calcmode="lin" valueType="num">
                                      <p:cBhvr additive="base">
                                        <p:cTn id="15" dur="2000"/>
                                        <p:tgtEl>
                                          <p:spTgt spid="41"/>
                                        </p:tgtEl>
                                        <p:attrNameLst>
                                          <p:attrName>ppt_y</p:attrName>
                                        </p:attrNameLst>
                                      </p:cBhvr>
                                      <p:tavLst>
                                        <p:tav tm="0">
                                          <p:val>
                                            <p:strVal val="ppt_y"/>
                                          </p:val>
                                        </p:tav>
                                        <p:tav tm="100000">
                                          <p:val>
                                            <p:strVal val="1+ppt_h/2"/>
                                          </p:val>
                                        </p:tav>
                                      </p:tavLst>
                                    </p:anim>
                                    <p:set>
                                      <p:cBhvr>
                                        <p:cTn id="16" dur="1" fill="hold">
                                          <p:stCondLst>
                                            <p:cond delay="1999"/>
                                          </p:stCondLst>
                                        </p:cTn>
                                        <p:tgtEl>
                                          <p:spTgt spid="41"/>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2000"/>
                                        <p:tgtEl>
                                          <p:spTgt spid="46"/>
                                        </p:tgtEl>
                                        <p:attrNameLst>
                                          <p:attrName>ppt_x</p:attrName>
                                        </p:attrNameLst>
                                      </p:cBhvr>
                                      <p:tavLst>
                                        <p:tav tm="0">
                                          <p:val>
                                            <p:strVal val="ppt_x"/>
                                          </p:val>
                                        </p:tav>
                                        <p:tav tm="100000">
                                          <p:val>
                                            <p:strVal val="ppt_x"/>
                                          </p:val>
                                        </p:tav>
                                      </p:tavLst>
                                    </p:anim>
                                    <p:anim calcmode="lin" valueType="num">
                                      <p:cBhvr additive="base">
                                        <p:cTn id="19" dur="2000"/>
                                        <p:tgtEl>
                                          <p:spTgt spid="46"/>
                                        </p:tgtEl>
                                        <p:attrNameLst>
                                          <p:attrName>ppt_y</p:attrName>
                                        </p:attrNameLst>
                                      </p:cBhvr>
                                      <p:tavLst>
                                        <p:tav tm="0">
                                          <p:val>
                                            <p:strVal val="ppt_y"/>
                                          </p:val>
                                        </p:tav>
                                        <p:tav tm="100000">
                                          <p:val>
                                            <p:strVal val="1+ppt_h/2"/>
                                          </p:val>
                                        </p:tav>
                                      </p:tavLst>
                                    </p:anim>
                                    <p:set>
                                      <p:cBhvr>
                                        <p:cTn id="20" dur="1" fill="hold">
                                          <p:stCondLst>
                                            <p:cond delay="1999"/>
                                          </p:stCondLst>
                                        </p:cTn>
                                        <p:tgtEl>
                                          <p:spTgt spid="4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2000"/>
                                        <p:tgtEl>
                                          <p:spTgt spid="57"/>
                                        </p:tgtEl>
                                        <p:attrNameLst>
                                          <p:attrName>ppt_x</p:attrName>
                                        </p:attrNameLst>
                                      </p:cBhvr>
                                      <p:tavLst>
                                        <p:tav tm="0">
                                          <p:val>
                                            <p:strVal val="ppt_x"/>
                                          </p:val>
                                        </p:tav>
                                        <p:tav tm="100000">
                                          <p:val>
                                            <p:strVal val="ppt_x"/>
                                          </p:val>
                                        </p:tav>
                                      </p:tavLst>
                                    </p:anim>
                                    <p:anim calcmode="lin" valueType="num">
                                      <p:cBhvr additive="base">
                                        <p:cTn id="23" dur="2000"/>
                                        <p:tgtEl>
                                          <p:spTgt spid="57"/>
                                        </p:tgtEl>
                                        <p:attrNameLst>
                                          <p:attrName>ppt_y</p:attrName>
                                        </p:attrNameLst>
                                      </p:cBhvr>
                                      <p:tavLst>
                                        <p:tav tm="0">
                                          <p:val>
                                            <p:strVal val="ppt_y"/>
                                          </p:val>
                                        </p:tav>
                                        <p:tav tm="100000">
                                          <p:val>
                                            <p:strVal val="1+ppt_h/2"/>
                                          </p:val>
                                        </p:tav>
                                      </p:tavLst>
                                    </p:anim>
                                    <p:set>
                                      <p:cBhvr>
                                        <p:cTn id="24" dur="1" fill="hold">
                                          <p:stCondLst>
                                            <p:cond delay="1999"/>
                                          </p:stCondLst>
                                        </p:cTn>
                                        <p:tgtEl>
                                          <p:spTgt spid="57"/>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0"/>
                                        <p:tgtEl>
                                          <p:spTgt spid="3"/>
                                        </p:tgtEl>
                                        <p:attrNameLst>
                                          <p:attrName>ppt_x</p:attrName>
                                        </p:attrNameLst>
                                      </p:cBhvr>
                                      <p:tavLst>
                                        <p:tav tm="0">
                                          <p:val>
                                            <p:strVal val="ppt_x"/>
                                          </p:val>
                                        </p:tav>
                                        <p:tav tm="100000">
                                          <p:val>
                                            <p:strVal val="ppt_x"/>
                                          </p:val>
                                        </p:tav>
                                      </p:tavLst>
                                    </p:anim>
                                    <p:anim calcmode="lin" valueType="num">
                                      <p:cBhvr additive="base">
                                        <p:cTn id="27" dur="2000"/>
                                        <p:tgtEl>
                                          <p:spTgt spid="3"/>
                                        </p:tgtEl>
                                        <p:attrNameLst>
                                          <p:attrName>ppt_y</p:attrName>
                                        </p:attrNameLst>
                                      </p:cBhvr>
                                      <p:tavLst>
                                        <p:tav tm="0">
                                          <p:val>
                                            <p:strVal val="ppt_y"/>
                                          </p:val>
                                        </p:tav>
                                        <p:tav tm="100000">
                                          <p:val>
                                            <p:strVal val="1+ppt_h/2"/>
                                          </p:val>
                                        </p:tav>
                                      </p:tavLst>
                                    </p:anim>
                                    <p:set>
                                      <p:cBhvr>
                                        <p:cTn id="28" dur="1" fill="hold">
                                          <p:stCondLst>
                                            <p:cond delay="1999"/>
                                          </p:stCondLst>
                                        </p:cTn>
                                        <p:tgtEl>
                                          <p:spTgt spid="3"/>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0"/>
                                        <p:tgtEl>
                                          <p:spTgt spid="4"/>
                                        </p:tgtEl>
                                        <p:attrNameLst>
                                          <p:attrName>ppt_x</p:attrName>
                                        </p:attrNameLst>
                                      </p:cBhvr>
                                      <p:tavLst>
                                        <p:tav tm="0">
                                          <p:val>
                                            <p:strVal val="ppt_x"/>
                                          </p:val>
                                        </p:tav>
                                        <p:tav tm="100000">
                                          <p:val>
                                            <p:strVal val="ppt_x"/>
                                          </p:val>
                                        </p:tav>
                                      </p:tavLst>
                                    </p:anim>
                                    <p:anim calcmode="lin" valueType="num">
                                      <p:cBhvr additive="base">
                                        <p:cTn id="31" dur="2000"/>
                                        <p:tgtEl>
                                          <p:spTgt spid="4"/>
                                        </p:tgtEl>
                                        <p:attrNameLst>
                                          <p:attrName>ppt_y</p:attrName>
                                        </p:attrNameLst>
                                      </p:cBhvr>
                                      <p:tavLst>
                                        <p:tav tm="0">
                                          <p:val>
                                            <p:strVal val="ppt_y"/>
                                          </p:val>
                                        </p:tav>
                                        <p:tav tm="100000">
                                          <p:val>
                                            <p:strVal val="1+ppt_h/2"/>
                                          </p:val>
                                        </p:tav>
                                      </p:tavLst>
                                    </p:anim>
                                    <p:set>
                                      <p:cBhvr>
                                        <p:cTn id="32" dur="1" fill="hold">
                                          <p:stCondLst>
                                            <p:cond delay="1999"/>
                                          </p:stCondLst>
                                        </p:cTn>
                                        <p:tgtEl>
                                          <p:spTgt spid="4"/>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2000"/>
                                        <p:tgtEl>
                                          <p:spTgt spid="5"/>
                                        </p:tgtEl>
                                        <p:attrNameLst>
                                          <p:attrName>ppt_x</p:attrName>
                                        </p:attrNameLst>
                                      </p:cBhvr>
                                      <p:tavLst>
                                        <p:tav tm="0">
                                          <p:val>
                                            <p:strVal val="ppt_x"/>
                                          </p:val>
                                        </p:tav>
                                        <p:tav tm="100000">
                                          <p:val>
                                            <p:strVal val="ppt_x"/>
                                          </p:val>
                                        </p:tav>
                                      </p:tavLst>
                                    </p:anim>
                                    <p:anim calcmode="lin" valueType="num">
                                      <p:cBhvr additive="base">
                                        <p:cTn id="35" dur="2000"/>
                                        <p:tgtEl>
                                          <p:spTgt spid="5"/>
                                        </p:tgtEl>
                                        <p:attrNameLst>
                                          <p:attrName>ppt_y</p:attrName>
                                        </p:attrNameLst>
                                      </p:cBhvr>
                                      <p:tavLst>
                                        <p:tav tm="0">
                                          <p:val>
                                            <p:strVal val="ppt_y"/>
                                          </p:val>
                                        </p:tav>
                                        <p:tav tm="100000">
                                          <p:val>
                                            <p:strVal val="1+ppt_h/2"/>
                                          </p:val>
                                        </p:tav>
                                      </p:tavLst>
                                    </p:anim>
                                    <p:set>
                                      <p:cBhvr>
                                        <p:cTn id="36" dur="1" fill="hold">
                                          <p:stCondLst>
                                            <p:cond delay="1999"/>
                                          </p:stCondLst>
                                        </p:cTn>
                                        <p:tgtEl>
                                          <p:spTgt spid="5"/>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2000"/>
                                        <p:tgtEl>
                                          <p:spTgt spid="50"/>
                                        </p:tgtEl>
                                        <p:attrNameLst>
                                          <p:attrName>ppt_x</p:attrName>
                                        </p:attrNameLst>
                                      </p:cBhvr>
                                      <p:tavLst>
                                        <p:tav tm="0">
                                          <p:val>
                                            <p:strVal val="ppt_x"/>
                                          </p:val>
                                        </p:tav>
                                        <p:tav tm="100000">
                                          <p:val>
                                            <p:strVal val="ppt_x"/>
                                          </p:val>
                                        </p:tav>
                                      </p:tavLst>
                                    </p:anim>
                                    <p:anim calcmode="lin" valueType="num">
                                      <p:cBhvr additive="base">
                                        <p:cTn id="39" dur="2000"/>
                                        <p:tgtEl>
                                          <p:spTgt spid="50"/>
                                        </p:tgtEl>
                                        <p:attrNameLst>
                                          <p:attrName>ppt_y</p:attrName>
                                        </p:attrNameLst>
                                      </p:cBhvr>
                                      <p:tavLst>
                                        <p:tav tm="0">
                                          <p:val>
                                            <p:strVal val="ppt_y"/>
                                          </p:val>
                                        </p:tav>
                                        <p:tav tm="100000">
                                          <p:val>
                                            <p:strVal val="1+ppt_h/2"/>
                                          </p:val>
                                        </p:tav>
                                      </p:tavLst>
                                    </p:anim>
                                    <p:set>
                                      <p:cBhvr>
                                        <p:cTn id="40" dur="1" fill="hold">
                                          <p:stCondLst>
                                            <p:cond delay="1999"/>
                                          </p:stCondLst>
                                        </p:cTn>
                                        <p:tgtEl>
                                          <p:spTgt spid="50"/>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2000"/>
                                        <p:tgtEl>
                                          <p:spTgt spid="42"/>
                                        </p:tgtEl>
                                        <p:attrNameLst>
                                          <p:attrName>ppt_x</p:attrName>
                                        </p:attrNameLst>
                                      </p:cBhvr>
                                      <p:tavLst>
                                        <p:tav tm="0">
                                          <p:val>
                                            <p:strVal val="ppt_x"/>
                                          </p:val>
                                        </p:tav>
                                        <p:tav tm="100000">
                                          <p:val>
                                            <p:strVal val="ppt_x"/>
                                          </p:val>
                                        </p:tav>
                                      </p:tavLst>
                                    </p:anim>
                                    <p:anim calcmode="lin" valueType="num">
                                      <p:cBhvr additive="base">
                                        <p:cTn id="43" dur="2000"/>
                                        <p:tgtEl>
                                          <p:spTgt spid="42"/>
                                        </p:tgtEl>
                                        <p:attrNameLst>
                                          <p:attrName>ppt_y</p:attrName>
                                        </p:attrNameLst>
                                      </p:cBhvr>
                                      <p:tavLst>
                                        <p:tav tm="0">
                                          <p:val>
                                            <p:strVal val="ppt_y"/>
                                          </p:val>
                                        </p:tav>
                                        <p:tav tm="100000">
                                          <p:val>
                                            <p:strVal val="1+ppt_h/2"/>
                                          </p:val>
                                        </p:tav>
                                      </p:tavLst>
                                    </p:anim>
                                    <p:set>
                                      <p:cBhvr>
                                        <p:cTn id="44" dur="1" fill="hold">
                                          <p:stCondLst>
                                            <p:cond delay="1999"/>
                                          </p:stCondLst>
                                        </p:cTn>
                                        <p:tgtEl>
                                          <p:spTgt spid="42"/>
                                        </p:tgtEl>
                                        <p:attrNameLst>
                                          <p:attrName>style.visibility</p:attrName>
                                        </p:attrNameLst>
                                      </p:cBhvr>
                                      <p:to>
                                        <p:strVal val="hidden"/>
                                      </p:to>
                                    </p:set>
                                  </p:childTnLst>
                                </p:cTn>
                              </p:par>
                              <p:par>
                                <p:cTn id="45" presetID="2" presetClass="exit" presetSubtype="4" fill="hold" grpId="0" nodeType="withEffect">
                                  <p:stCondLst>
                                    <p:cond delay="0"/>
                                  </p:stCondLst>
                                  <p:childTnLst>
                                    <p:anim calcmode="lin" valueType="num">
                                      <p:cBhvr additive="base">
                                        <p:cTn id="46" dur="2000"/>
                                        <p:tgtEl>
                                          <p:spTgt spid="47"/>
                                        </p:tgtEl>
                                        <p:attrNameLst>
                                          <p:attrName>ppt_x</p:attrName>
                                        </p:attrNameLst>
                                      </p:cBhvr>
                                      <p:tavLst>
                                        <p:tav tm="0">
                                          <p:val>
                                            <p:strVal val="ppt_x"/>
                                          </p:val>
                                        </p:tav>
                                        <p:tav tm="100000">
                                          <p:val>
                                            <p:strVal val="ppt_x"/>
                                          </p:val>
                                        </p:tav>
                                      </p:tavLst>
                                    </p:anim>
                                    <p:anim calcmode="lin" valueType="num">
                                      <p:cBhvr additive="base">
                                        <p:cTn id="47" dur="2000"/>
                                        <p:tgtEl>
                                          <p:spTgt spid="47"/>
                                        </p:tgtEl>
                                        <p:attrNameLst>
                                          <p:attrName>ppt_y</p:attrName>
                                        </p:attrNameLst>
                                      </p:cBhvr>
                                      <p:tavLst>
                                        <p:tav tm="0">
                                          <p:val>
                                            <p:strVal val="ppt_y"/>
                                          </p:val>
                                        </p:tav>
                                        <p:tav tm="100000">
                                          <p:val>
                                            <p:strVal val="1+ppt_h/2"/>
                                          </p:val>
                                        </p:tav>
                                      </p:tavLst>
                                    </p:anim>
                                    <p:set>
                                      <p:cBhvr>
                                        <p:cTn id="48" dur="1" fill="hold">
                                          <p:stCondLst>
                                            <p:cond delay="1999"/>
                                          </p:stCondLst>
                                        </p:cTn>
                                        <p:tgtEl>
                                          <p:spTgt spid="47"/>
                                        </p:tgtEl>
                                        <p:attrNameLst>
                                          <p:attrName>style.visibility</p:attrName>
                                        </p:attrNameLst>
                                      </p:cBhvr>
                                      <p:to>
                                        <p:strVal val="hidden"/>
                                      </p:to>
                                    </p:set>
                                  </p:childTnLst>
                                </p:cTn>
                              </p:par>
                              <p:par>
                                <p:cTn id="49" presetID="2" presetClass="exit" presetSubtype="4" fill="hold" grpId="0" nodeType="withEffect">
                                  <p:stCondLst>
                                    <p:cond delay="0"/>
                                  </p:stCondLst>
                                  <p:childTnLst>
                                    <p:anim calcmode="lin" valueType="num">
                                      <p:cBhvr additive="base">
                                        <p:cTn id="50" dur="2000"/>
                                        <p:tgtEl>
                                          <p:spTgt spid="48"/>
                                        </p:tgtEl>
                                        <p:attrNameLst>
                                          <p:attrName>ppt_x</p:attrName>
                                        </p:attrNameLst>
                                      </p:cBhvr>
                                      <p:tavLst>
                                        <p:tav tm="0">
                                          <p:val>
                                            <p:strVal val="ppt_x"/>
                                          </p:val>
                                        </p:tav>
                                        <p:tav tm="100000">
                                          <p:val>
                                            <p:strVal val="ppt_x"/>
                                          </p:val>
                                        </p:tav>
                                      </p:tavLst>
                                    </p:anim>
                                    <p:anim calcmode="lin" valueType="num">
                                      <p:cBhvr additive="base">
                                        <p:cTn id="51" dur="2000"/>
                                        <p:tgtEl>
                                          <p:spTgt spid="48"/>
                                        </p:tgtEl>
                                        <p:attrNameLst>
                                          <p:attrName>ppt_y</p:attrName>
                                        </p:attrNameLst>
                                      </p:cBhvr>
                                      <p:tavLst>
                                        <p:tav tm="0">
                                          <p:val>
                                            <p:strVal val="ppt_y"/>
                                          </p:val>
                                        </p:tav>
                                        <p:tav tm="100000">
                                          <p:val>
                                            <p:strVal val="1+ppt_h/2"/>
                                          </p:val>
                                        </p:tav>
                                      </p:tavLst>
                                    </p:anim>
                                    <p:set>
                                      <p:cBhvr>
                                        <p:cTn id="52" dur="1" fill="hold">
                                          <p:stCondLst>
                                            <p:cond delay="1999"/>
                                          </p:stCondLst>
                                        </p:cTn>
                                        <p:tgtEl>
                                          <p:spTgt spid="48"/>
                                        </p:tgtEl>
                                        <p:attrNameLst>
                                          <p:attrName>style.visibility</p:attrName>
                                        </p:attrNameLst>
                                      </p:cBhvr>
                                      <p:to>
                                        <p:strVal val="hidden"/>
                                      </p:to>
                                    </p:set>
                                  </p:childTnLst>
                                </p:cTn>
                              </p:par>
                              <p:par>
                                <p:cTn id="53" presetID="2" presetClass="exit" presetSubtype="4" fill="hold" grpId="0" nodeType="withEffect">
                                  <p:stCondLst>
                                    <p:cond delay="0"/>
                                  </p:stCondLst>
                                  <p:childTnLst>
                                    <p:anim calcmode="lin" valueType="num">
                                      <p:cBhvr additive="base">
                                        <p:cTn id="54" dur="2000"/>
                                        <p:tgtEl>
                                          <p:spTgt spid="49"/>
                                        </p:tgtEl>
                                        <p:attrNameLst>
                                          <p:attrName>ppt_x</p:attrName>
                                        </p:attrNameLst>
                                      </p:cBhvr>
                                      <p:tavLst>
                                        <p:tav tm="0">
                                          <p:val>
                                            <p:strVal val="ppt_x"/>
                                          </p:val>
                                        </p:tav>
                                        <p:tav tm="100000">
                                          <p:val>
                                            <p:strVal val="ppt_x"/>
                                          </p:val>
                                        </p:tav>
                                      </p:tavLst>
                                    </p:anim>
                                    <p:anim calcmode="lin" valueType="num">
                                      <p:cBhvr additive="base">
                                        <p:cTn id="55" dur="2000"/>
                                        <p:tgtEl>
                                          <p:spTgt spid="49"/>
                                        </p:tgtEl>
                                        <p:attrNameLst>
                                          <p:attrName>ppt_y</p:attrName>
                                        </p:attrNameLst>
                                      </p:cBhvr>
                                      <p:tavLst>
                                        <p:tav tm="0">
                                          <p:val>
                                            <p:strVal val="ppt_y"/>
                                          </p:val>
                                        </p:tav>
                                        <p:tav tm="100000">
                                          <p:val>
                                            <p:strVal val="1+ppt_h/2"/>
                                          </p:val>
                                        </p:tav>
                                      </p:tavLst>
                                    </p:anim>
                                    <p:set>
                                      <p:cBhvr>
                                        <p:cTn id="56" dur="1" fill="hold">
                                          <p:stCondLst>
                                            <p:cond delay="1999"/>
                                          </p:stCondLst>
                                        </p:cTn>
                                        <p:tgtEl>
                                          <p:spTgt spid="49"/>
                                        </p:tgtEl>
                                        <p:attrNameLst>
                                          <p:attrName>style.visibility</p:attrName>
                                        </p:attrNameLst>
                                      </p:cBhvr>
                                      <p:to>
                                        <p:strVal val="hidden"/>
                                      </p:to>
                                    </p:set>
                                  </p:childTnLst>
                                </p:cTn>
                              </p:par>
                              <p:par>
                                <p:cTn id="57" presetID="2" presetClass="exit" presetSubtype="4" fill="hold" grpId="0" nodeType="withEffect">
                                  <p:stCondLst>
                                    <p:cond delay="0"/>
                                  </p:stCondLst>
                                  <p:childTnLst>
                                    <p:anim calcmode="lin" valueType="num">
                                      <p:cBhvr additive="base">
                                        <p:cTn id="58" dur="2000"/>
                                        <p:tgtEl>
                                          <p:spTgt spid="54"/>
                                        </p:tgtEl>
                                        <p:attrNameLst>
                                          <p:attrName>ppt_x</p:attrName>
                                        </p:attrNameLst>
                                      </p:cBhvr>
                                      <p:tavLst>
                                        <p:tav tm="0">
                                          <p:val>
                                            <p:strVal val="ppt_x"/>
                                          </p:val>
                                        </p:tav>
                                        <p:tav tm="100000">
                                          <p:val>
                                            <p:strVal val="ppt_x"/>
                                          </p:val>
                                        </p:tav>
                                      </p:tavLst>
                                    </p:anim>
                                    <p:anim calcmode="lin" valueType="num">
                                      <p:cBhvr additive="base">
                                        <p:cTn id="59" dur="2000"/>
                                        <p:tgtEl>
                                          <p:spTgt spid="54"/>
                                        </p:tgtEl>
                                        <p:attrNameLst>
                                          <p:attrName>ppt_y</p:attrName>
                                        </p:attrNameLst>
                                      </p:cBhvr>
                                      <p:tavLst>
                                        <p:tav tm="0">
                                          <p:val>
                                            <p:strVal val="ppt_y"/>
                                          </p:val>
                                        </p:tav>
                                        <p:tav tm="100000">
                                          <p:val>
                                            <p:strVal val="1+ppt_h/2"/>
                                          </p:val>
                                        </p:tav>
                                      </p:tavLst>
                                    </p:anim>
                                    <p:set>
                                      <p:cBhvr>
                                        <p:cTn id="60" dur="1" fill="hold">
                                          <p:stCondLst>
                                            <p:cond delay="1999"/>
                                          </p:stCondLst>
                                        </p:cTn>
                                        <p:tgtEl>
                                          <p:spTgt spid="54"/>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2000"/>
                                        <p:tgtEl>
                                          <p:spTgt spid="51"/>
                                        </p:tgtEl>
                                        <p:attrNameLst>
                                          <p:attrName>ppt_x</p:attrName>
                                        </p:attrNameLst>
                                      </p:cBhvr>
                                      <p:tavLst>
                                        <p:tav tm="0">
                                          <p:val>
                                            <p:strVal val="ppt_x"/>
                                          </p:val>
                                        </p:tav>
                                        <p:tav tm="100000">
                                          <p:val>
                                            <p:strVal val="ppt_x"/>
                                          </p:val>
                                        </p:tav>
                                      </p:tavLst>
                                    </p:anim>
                                    <p:anim calcmode="lin" valueType="num">
                                      <p:cBhvr additive="base">
                                        <p:cTn id="63" dur="2000"/>
                                        <p:tgtEl>
                                          <p:spTgt spid="51"/>
                                        </p:tgtEl>
                                        <p:attrNameLst>
                                          <p:attrName>ppt_y</p:attrName>
                                        </p:attrNameLst>
                                      </p:cBhvr>
                                      <p:tavLst>
                                        <p:tav tm="0">
                                          <p:val>
                                            <p:strVal val="ppt_y"/>
                                          </p:val>
                                        </p:tav>
                                        <p:tav tm="100000">
                                          <p:val>
                                            <p:strVal val="1+ppt_h/2"/>
                                          </p:val>
                                        </p:tav>
                                      </p:tavLst>
                                    </p:anim>
                                    <p:set>
                                      <p:cBhvr>
                                        <p:cTn id="64" dur="1" fill="hold">
                                          <p:stCondLst>
                                            <p:cond delay="1999"/>
                                          </p:stCondLst>
                                        </p:cTn>
                                        <p:tgtEl>
                                          <p:spTgt spid="51"/>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2000"/>
                                        <p:tgtEl>
                                          <p:spTgt spid="40"/>
                                        </p:tgtEl>
                                        <p:attrNameLst>
                                          <p:attrName>ppt_x</p:attrName>
                                        </p:attrNameLst>
                                      </p:cBhvr>
                                      <p:tavLst>
                                        <p:tav tm="0">
                                          <p:val>
                                            <p:strVal val="ppt_x"/>
                                          </p:val>
                                        </p:tav>
                                        <p:tav tm="100000">
                                          <p:val>
                                            <p:strVal val="ppt_x"/>
                                          </p:val>
                                        </p:tav>
                                      </p:tavLst>
                                    </p:anim>
                                    <p:anim calcmode="lin" valueType="num">
                                      <p:cBhvr additive="base">
                                        <p:cTn id="67" dur="2000"/>
                                        <p:tgtEl>
                                          <p:spTgt spid="40"/>
                                        </p:tgtEl>
                                        <p:attrNameLst>
                                          <p:attrName>ppt_y</p:attrName>
                                        </p:attrNameLst>
                                      </p:cBhvr>
                                      <p:tavLst>
                                        <p:tav tm="0">
                                          <p:val>
                                            <p:strVal val="ppt_y"/>
                                          </p:val>
                                        </p:tav>
                                        <p:tav tm="100000">
                                          <p:val>
                                            <p:strVal val="1+ppt_h/2"/>
                                          </p:val>
                                        </p:tav>
                                      </p:tavLst>
                                    </p:anim>
                                    <p:set>
                                      <p:cBhvr>
                                        <p:cTn id="68" dur="1" fill="hold">
                                          <p:stCondLst>
                                            <p:cond delay="1999"/>
                                          </p:stCondLst>
                                        </p:cTn>
                                        <p:tgtEl>
                                          <p:spTgt spid="40"/>
                                        </p:tgtEl>
                                        <p:attrNameLst>
                                          <p:attrName>style.visibility</p:attrName>
                                        </p:attrNameLst>
                                      </p:cBhvr>
                                      <p:to>
                                        <p:strVal val="hidden"/>
                                      </p:to>
                                    </p:set>
                                  </p:childTnLst>
                                </p:cTn>
                              </p:par>
                              <p:par>
                                <p:cTn id="69" presetID="2" presetClass="exit" presetSubtype="4" fill="hold" grpId="0" nodeType="withEffect">
                                  <p:stCondLst>
                                    <p:cond delay="0"/>
                                  </p:stCondLst>
                                  <p:childTnLst>
                                    <p:anim calcmode="lin" valueType="num">
                                      <p:cBhvr additive="base">
                                        <p:cTn id="70" dur="2000"/>
                                        <p:tgtEl>
                                          <p:spTgt spid="43"/>
                                        </p:tgtEl>
                                        <p:attrNameLst>
                                          <p:attrName>ppt_x</p:attrName>
                                        </p:attrNameLst>
                                      </p:cBhvr>
                                      <p:tavLst>
                                        <p:tav tm="0">
                                          <p:val>
                                            <p:strVal val="ppt_x"/>
                                          </p:val>
                                        </p:tav>
                                        <p:tav tm="100000">
                                          <p:val>
                                            <p:strVal val="ppt_x"/>
                                          </p:val>
                                        </p:tav>
                                      </p:tavLst>
                                    </p:anim>
                                    <p:anim calcmode="lin" valueType="num">
                                      <p:cBhvr additive="base">
                                        <p:cTn id="71" dur="2000"/>
                                        <p:tgtEl>
                                          <p:spTgt spid="43"/>
                                        </p:tgtEl>
                                        <p:attrNameLst>
                                          <p:attrName>ppt_y</p:attrName>
                                        </p:attrNameLst>
                                      </p:cBhvr>
                                      <p:tavLst>
                                        <p:tav tm="0">
                                          <p:val>
                                            <p:strVal val="ppt_y"/>
                                          </p:val>
                                        </p:tav>
                                        <p:tav tm="100000">
                                          <p:val>
                                            <p:strVal val="1+ppt_h/2"/>
                                          </p:val>
                                        </p:tav>
                                      </p:tavLst>
                                    </p:anim>
                                    <p:set>
                                      <p:cBhvr>
                                        <p:cTn id="72" dur="1" fill="hold">
                                          <p:stCondLst>
                                            <p:cond delay="1999"/>
                                          </p:stCondLst>
                                        </p:cTn>
                                        <p:tgtEl>
                                          <p:spTgt spid="43"/>
                                        </p:tgtEl>
                                        <p:attrNameLst>
                                          <p:attrName>style.visibility</p:attrName>
                                        </p:attrNameLst>
                                      </p:cBhvr>
                                      <p:to>
                                        <p:strVal val="hidden"/>
                                      </p:to>
                                    </p:set>
                                  </p:childTnLst>
                                </p:cTn>
                              </p:par>
                              <p:par>
                                <p:cTn id="73" presetID="2" presetClass="exit" presetSubtype="4" fill="hold" grpId="0" nodeType="withEffect">
                                  <p:stCondLst>
                                    <p:cond delay="0"/>
                                  </p:stCondLst>
                                  <p:childTnLst>
                                    <p:anim calcmode="lin" valueType="num">
                                      <p:cBhvr additive="base">
                                        <p:cTn id="74" dur="2000"/>
                                        <p:tgtEl>
                                          <p:spTgt spid="1031"/>
                                        </p:tgtEl>
                                        <p:attrNameLst>
                                          <p:attrName>ppt_x</p:attrName>
                                        </p:attrNameLst>
                                      </p:cBhvr>
                                      <p:tavLst>
                                        <p:tav tm="0">
                                          <p:val>
                                            <p:strVal val="ppt_x"/>
                                          </p:val>
                                        </p:tav>
                                        <p:tav tm="100000">
                                          <p:val>
                                            <p:strVal val="ppt_x"/>
                                          </p:val>
                                        </p:tav>
                                      </p:tavLst>
                                    </p:anim>
                                    <p:anim calcmode="lin" valueType="num">
                                      <p:cBhvr additive="base">
                                        <p:cTn id="75" dur="2000"/>
                                        <p:tgtEl>
                                          <p:spTgt spid="1031"/>
                                        </p:tgtEl>
                                        <p:attrNameLst>
                                          <p:attrName>ppt_y</p:attrName>
                                        </p:attrNameLst>
                                      </p:cBhvr>
                                      <p:tavLst>
                                        <p:tav tm="0">
                                          <p:val>
                                            <p:strVal val="ppt_y"/>
                                          </p:val>
                                        </p:tav>
                                        <p:tav tm="100000">
                                          <p:val>
                                            <p:strVal val="1+ppt_h/2"/>
                                          </p:val>
                                        </p:tav>
                                      </p:tavLst>
                                    </p:anim>
                                    <p:set>
                                      <p:cBhvr>
                                        <p:cTn id="76" dur="1" fill="hold">
                                          <p:stCondLst>
                                            <p:cond delay="1999"/>
                                          </p:stCondLst>
                                        </p:cTn>
                                        <p:tgtEl>
                                          <p:spTgt spid="1031"/>
                                        </p:tgtEl>
                                        <p:attrNameLst>
                                          <p:attrName>style.visibility</p:attrName>
                                        </p:attrNameLst>
                                      </p:cBhvr>
                                      <p:to>
                                        <p:strVal val="hidden"/>
                                      </p:to>
                                    </p:set>
                                  </p:childTnLst>
                                </p:cTn>
                              </p:par>
                              <p:par>
                                <p:cTn id="77" presetID="2" presetClass="exit" presetSubtype="4" fill="hold" grpId="0" nodeType="withEffect">
                                  <p:stCondLst>
                                    <p:cond delay="0"/>
                                  </p:stCondLst>
                                  <p:childTnLst>
                                    <p:anim calcmode="lin" valueType="num">
                                      <p:cBhvr additive="base">
                                        <p:cTn id="78" dur="2000"/>
                                        <p:tgtEl>
                                          <p:spTgt spid="1032"/>
                                        </p:tgtEl>
                                        <p:attrNameLst>
                                          <p:attrName>ppt_x</p:attrName>
                                        </p:attrNameLst>
                                      </p:cBhvr>
                                      <p:tavLst>
                                        <p:tav tm="0">
                                          <p:val>
                                            <p:strVal val="ppt_x"/>
                                          </p:val>
                                        </p:tav>
                                        <p:tav tm="100000">
                                          <p:val>
                                            <p:strVal val="ppt_x"/>
                                          </p:val>
                                        </p:tav>
                                      </p:tavLst>
                                    </p:anim>
                                    <p:anim calcmode="lin" valueType="num">
                                      <p:cBhvr additive="base">
                                        <p:cTn id="79" dur="2000"/>
                                        <p:tgtEl>
                                          <p:spTgt spid="1032"/>
                                        </p:tgtEl>
                                        <p:attrNameLst>
                                          <p:attrName>ppt_y</p:attrName>
                                        </p:attrNameLst>
                                      </p:cBhvr>
                                      <p:tavLst>
                                        <p:tav tm="0">
                                          <p:val>
                                            <p:strVal val="ppt_y"/>
                                          </p:val>
                                        </p:tav>
                                        <p:tav tm="100000">
                                          <p:val>
                                            <p:strVal val="1+ppt_h/2"/>
                                          </p:val>
                                        </p:tav>
                                      </p:tavLst>
                                    </p:anim>
                                    <p:set>
                                      <p:cBhvr>
                                        <p:cTn id="80" dur="1" fill="hold">
                                          <p:stCondLst>
                                            <p:cond delay="1999"/>
                                          </p:stCondLst>
                                        </p:cTn>
                                        <p:tgtEl>
                                          <p:spTgt spid="1032"/>
                                        </p:tgtEl>
                                        <p:attrNameLst>
                                          <p:attrName>style.visibility</p:attrName>
                                        </p:attrNameLst>
                                      </p:cBhvr>
                                      <p:to>
                                        <p:strVal val="hidden"/>
                                      </p:to>
                                    </p:set>
                                  </p:childTnLst>
                                </p:cTn>
                              </p:par>
                              <p:par>
                                <p:cTn id="81" presetID="2" presetClass="exit" presetSubtype="4" fill="hold" nodeType="withEffect">
                                  <p:stCondLst>
                                    <p:cond delay="0"/>
                                  </p:stCondLst>
                                  <p:childTnLst>
                                    <p:anim calcmode="lin" valueType="num">
                                      <p:cBhvr additive="base">
                                        <p:cTn id="82" dur="2000"/>
                                        <p:tgtEl>
                                          <p:spTgt spid="14"/>
                                        </p:tgtEl>
                                        <p:attrNameLst>
                                          <p:attrName>ppt_x</p:attrName>
                                        </p:attrNameLst>
                                      </p:cBhvr>
                                      <p:tavLst>
                                        <p:tav tm="0">
                                          <p:val>
                                            <p:strVal val="ppt_x"/>
                                          </p:val>
                                        </p:tav>
                                        <p:tav tm="100000">
                                          <p:val>
                                            <p:strVal val="ppt_x"/>
                                          </p:val>
                                        </p:tav>
                                      </p:tavLst>
                                    </p:anim>
                                    <p:anim calcmode="lin" valueType="num">
                                      <p:cBhvr additive="base">
                                        <p:cTn id="83" dur="2000"/>
                                        <p:tgtEl>
                                          <p:spTgt spid="14"/>
                                        </p:tgtEl>
                                        <p:attrNameLst>
                                          <p:attrName>ppt_y</p:attrName>
                                        </p:attrNameLst>
                                      </p:cBhvr>
                                      <p:tavLst>
                                        <p:tav tm="0">
                                          <p:val>
                                            <p:strVal val="ppt_y"/>
                                          </p:val>
                                        </p:tav>
                                        <p:tav tm="100000">
                                          <p:val>
                                            <p:strVal val="1+ppt_h/2"/>
                                          </p:val>
                                        </p:tav>
                                      </p:tavLst>
                                    </p:anim>
                                    <p:set>
                                      <p:cBhvr>
                                        <p:cTn id="84" dur="1" fill="hold">
                                          <p:stCondLst>
                                            <p:cond delay="1999"/>
                                          </p:stCondLst>
                                        </p:cTn>
                                        <p:tgtEl>
                                          <p:spTgt spid="14"/>
                                        </p:tgtEl>
                                        <p:attrNameLst>
                                          <p:attrName>style.visibility</p:attrName>
                                        </p:attrNameLst>
                                      </p:cBhvr>
                                      <p:to>
                                        <p:strVal val="hidden"/>
                                      </p:to>
                                    </p:set>
                                  </p:childTnLst>
                                </p:cTn>
                              </p:par>
                              <p:par>
                                <p:cTn id="85" presetID="2" presetClass="exit" presetSubtype="4" fill="hold" grpId="0" nodeType="withEffect">
                                  <p:stCondLst>
                                    <p:cond delay="0"/>
                                  </p:stCondLst>
                                  <p:childTnLst>
                                    <p:anim calcmode="lin" valueType="num">
                                      <p:cBhvr additive="base">
                                        <p:cTn id="86" dur="2000"/>
                                        <p:tgtEl>
                                          <p:spTgt spid="11"/>
                                        </p:tgtEl>
                                        <p:attrNameLst>
                                          <p:attrName>ppt_x</p:attrName>
                                        </p:attrNameLst>
                                      </p:cBhvr>
                                      <p:tavLst>
                                        <p:tav tm="0">
                                          <p:val>
                                            <p:strVal val="ppt_x"/>
                                          </p:val>
                                        </p:tav>
                                        <p:tav tm="100000">
                                          <p:val>
                                            <p:strVal val="ppt_x"/>
                                          </p:val>
                                        </p:tav>
                                      </p:tavLst>
                                    </p:anim>
                                    <p:anim calcmode="lin" valueType="num">
                                      <p:cBhvr additive="base">
                                        <p:cTn id="87" dur="2000"/>
                                        <p:tgtEl>
                                          <p:spTgt spid="11"/>
                                        </p:tgtEl>
                                        <p:attrNameLst>
                                          <p:attrName>ppt_y</p:attrName>
                                        </p:attrNameLst>
                                      </p:cBhvr>
                                      <p:tavLst>
                                        <p:tav tm="0">
                                          <p:val>
                                            <p:strVal val="ppt_y"/>
                                          </p:val>
                                        </p:tav>
                                        <p:tav tm="100000">
                                          <p:val>
                                            <p:strVal val="1+ppt_h/2"/>
                                          </p:val>
                                        </p:tav>
                                      </p:tavLst>
                                    </p:anim>
                                    <p:set>
                                      <p:cBhvr>
                                        <p:cTn id="88" dur="1" fill="hold">
                                          <p:stCondLst>
                                            <p:cond delay="1999"/>
                                          </p:stCondLst>
                                        </p:cTn>
                                        <p:tgtEl>
                                          <p:spTgt spid="11"/>
                                        </p:tgtEl>
                                        <p:attrNameLst>
                                          <p:attrName>style.visibility</p:attrName>
                                        </p:attrNameLst>
                                      </p:cBhvr>
                                      <p:to>
                                        <p:strVal val="hidden"/>
                                      </p:to>
                                    </p:set>
                                  </p:childTnLst>
                                </p:cTn>
                              </p:par>
                              <p:par>
                                <p:cTn id="89" presetID="2" presetClass="exit" presetSubtype="4" fill="hold" nodeType="withEffect">
                                  <p:stCondLst>
                                    <p:cond delay="0"/>
                                  </p:stCondLst>
                                  <p:childTnLst>
                                    <p:anim calcmode="lin" valueType="num">
                                      <p:cBhvr additive="base">
                                        <p:cTn id="90" dur="2000"/>
                                        <p:tgtEl>
                                          <p:spTgt spid="1033"/>
                                        </p:tgtEl>
                                        <p:attrNameLst>
                                          <p:attrName>ppt_x</p:attrName>
                                        </p:attrNameLst>
                                      </p:cBhvr>
                                      <p:tavLst>
                                        <p:tav tm="0">
                                          <p:val>
                                            <p:strVal val="ppt_x"/>
                                          </p:val>
                                        </p:tav>
                                        <p:tav tm="100000">
                                          <p:val>
                                            <p:strVal val="ppt_x"/>
                                          </p:val>
                                        </p:tav>
                                      </p:tavLst>
                                    </p:anim>
                                    <p:anim calcmode="lin" valueType="num">
                                      <p:cBhvr additive="base">
                                        <p:cTn id="91" dur="2000"/>
                                        <p:tgtEl>
                                          <p:spTgt spid="1033"/>
                                        </p:tgtEl>
                                        <p:attrNameLst>
                                          <p:attrName>ppt_y</p:attrName>
                                        </p:attrNameLst>
                                      </p:cBhvr>
                                      <p:tavLst>
                                        <p:tav tm="0">
                                          <p:val>
                                            <p:strVal val="ppt_y"/>
                                          </p:val>
                                        </p:tav>
                                        <p:tav tm="100000">
                                          <p:val>
                                            <p:strVal val="1+ppt_h/2"/>
                                          </p:val>
                                        </p:tav>
                                      </p:tavLst>
                                    </p:anim>
                                    <p:set>
                                      <p:cBhvr>
                                        <p:cTn id="92" dur="1" fill="hold">
                                          <p:stCondLst>
                                            <p:cond delay="1999"/>
                                          </p:stCondLst>
                                        </p:cTn>
                                        <p:tgtEl>
                                          <p:spTgt spid="1033"/>
                                        </p:tgtEl>
                                        <p:attrNameLst>
                                          <p:attrName>style.visibility</p:attrName>
                                        </p:attrNameLst>
                                      </p:cBhvr>
                                      <p:to>
                                        <p:strVal val="hidden"/>
                                      </p:to>
                                    </p:set>
                                  </p:childTnLst>
                                </p:cTn>
                              </p:par>
                              <p:par>
                                <p:cTn id="93" presetID="2" presetClass="exit" presetSubtype="4" fill="hold" grpId="0" nodeType="withEffect">
                                  <p:stCondLst>
                                    <p:cond delay="0"/>
                                  </p:stCondLst>
                                  <p:childTnLst>
                                    <p:anim calcmode="lin" valueType="num">
                                      <p:cBhvr additive="base">
                                        <p:cTn id="94" dur="2000"/>
                                        <p:tgtEl>
                                          <p:spTgt spid="1027"/>
                                        </p:tgtEl>
                                        <p:attrNameLst>
                                          <p:attrName>ppt_x</p:attrName>
                                        </p:attrNameLst>
                                      </p:cBhvr>
                                      <p:tavLst>
                                        <p:tav tm="0">
                                          <p:val>
                                            <p:strVal val="ppt_x"/>
                                          </p:val>
                                        </p:tav>
                                        <p:tav tm="100000">
                                          <p:val>
                                            <p:strVal val="ppt_x"/>
                                          </p:val>
                                        </p:tav>
                                      </p:tavLst>
                                    </p:anim>
                                    <p:anim calcmode="lin" valueType="num">
                                      <p:cBhvr additive="base">
                                        <p:cTn id="95" dur="2000"/>
                                        <p:tgtEl>
                                          <p:spTgt spid="1027"/>
                                        </p:tgtEl>
                                        <p:attrNameLst>
                                          <p:attrName>ppt_y</p:attrName>
                                        </p:attrNameLst>
                                      </p:cBhvr>
                                      <p:tavLst>
                                        <p:tav tm="0">
                                          <p:val>
                                            <p:strVal val="ppt_y"/>
                                          </p:val>
                                        </p:tav>
                                        <p:tav tm="100000">
                                          <p:val>
                                            <p:strVal val="1+ppt_h/2"/>
                                          </p:val>
                                        </p:tav>
                                      </p:tavLst>
                                    </p:anim>
                                    <p:set>
                                      <p:cBhvr>
                                        <p:cTn id="96" dur="1" fill="hold">
                                          <p:stCondLst>
                                            <p:cond delay="1999"/>
                                          </p:stCondLst>
                                        </p:cTn>
                                        <p:tgtEl>
                                          <p:spTgt spid="1027"/>
                                        </p:tgtEl>
                                        <p:attrNameLst>
                                          <p:attrName>style.visibility</p:attrName>
                                        </p:attrNameLst>
                                      </p:cBhvr>
                                      <p:to>
                                        <p:strVal val="hidden"/>
                                      </p:to>
                                    </p:set>
                                  </p:childTnLst>
                                </p:cTn>
                              </p:par>
                              <p:par>
                                <p:cTn id="97" presetID="2" presetClass="exit" presetSubtype="4" fill="hold" grpId="0" nodeType="withEffect">
                                  <p:stCondLst>
                                    <p:cond delay="0"/>
                                  </p:stCondLst>
                                  <p:childTnLst>
                                    <p:anim calcmode="lin" valueType="num">
                                      <p:cBhvr additive="base">
                                        <p:cTn id="98" dur="2000"/>
                                        <p:tgtEl>
                                          <p:spTgt spid="1028"/>
                                        </p:tgtEl>
                                        <p:attrNameLst>
                                          <p:attrName>ppt_x</p:attrName>
                                        </p:attrNameLst>
                                      </p:cBhvr>
                                      <p:tavLst>
                                        <p:tav tm="0">
                                          <p:val>
                                            <p:strVal val="ppt_x"/>
                                          </p:val>
                                        </p:tav>
                                        <p:tav tm="100000">
                                          <p:val>
                                            <p:strVal val="ppt_x"/>
                                          </p:val>
                                        </p:tav>
                                      </p:tavLst>
                                    </p:anim>
                                    <p:anim calcmode="lin" valueType="num">
                                      <p:cBhvr additive="base">
                                        <p:cTn id="99" dur="2000"/>
                                        <p:tgtEl>
                                          <p:spTgt spid="1028"/>
                                        </p:tgtEl>
                                        <p:attrNameLst>
                                          <p:attrName>ppt_y</p:attrName>
                                        </p:attrNameLst>
                                      </p:cBhvr>
                                      <p:tavLst>
                                        <p:tav tm="0">
                                          <p:val>
                                            <p:strVal val="ppt_y"/>
                                          </p:val>
                                        </p:tav>
                                        <p:tav tm="100000">
                                          <p:val>
                                            <p:strVal val="1+ppt_h/2"/>
                                          </p:val>
                                        </p:tav>
                                      </p:tavLst>
                                    </p:anim>
                                    <p:set>
                                      <p:cBhvr>
                                        <p:cTn id="100" dur="1" fill="hold">
                                          <p:stCondLst>
                                            <p:cond delay="1999"/>
                                          </p:stCondLst>
                                        </p:cTn>
                                        <p:tgtEl>
                                          <p:spTgt spid="1028"/>
                                        </p:tgtEl>
                                        <p:attrNameLst>
                                          <p:attrName>style.visibility</p:attrName>
                                        </p:attrNameLst>
                                      </p:cBhvr>
                                      <p:to>
                                        <p:strVal val="hidden"/>
                                      </p:to>
                                    </p:set>
                                  </p:childTnLst>
                                </p:cTn>
                              </p:par>
                              <p:par>
                                <p:cTn id="101" presetID="2" presetClass="exit" presetSubtype="4" fill="hold" grpId="0" nodeType="withEffect">
                                  <p:stCondLst>
                                    <p:cond delay="0"/>
                                  </p:stCondLst>
                                  <p:childTnLst>
                                    <p:anim calcmode="lin" valueType="num">
                                      <p:cBhvr additive="base">
                                        <p:cTn id="102" dur="2000"/>
                                        <p:tgtEl>
                                          <p:spTgt spid="1029"/>
                                        </p:tgtEl>
                                        <p:attrNameLst>
                                          <p:attrName>ppt_x</p:attrName>
                                        </p:attrNameLst>
                                      </p:cBhvr>
                                      <p:tavLst>
                                        <p:tav tm="0">
                                          <p:val>
                                            <p:strVal val="ppt_x"/>
                                          </p:val>
                                        </p:tav>
                                        <p:tav tm="100000">
                                          <p:val>
                                            <p:strVal val="ppt_x"/>
                                          </p:val>
                                        </p:tav>
                                      </p:tavLst>
                                    </p:anim>
                                    <p:anim calcmode="lin" valueType="num">
                                      <p:cBhvr additive="base">
                                        <p:cTn id="103" dur="2000"/>
                                        <p:tgtEl>
                                          <p:spTgt spid="1029"/>
                                        </p:tgtEl>
                                        <p:attrNameLst>
                                          <p:attrName>ppt_y</p:attrName>
                                        </p:attrNameLst>
                                      </p:cBhvr>
                                      <p:tavLst>
                                        <p:tav tm="0">
                                          <p:val>
                                            <p:strVal val="ppt_y"/>
                                          </p:val>
                                        </p:tav>
                                        <p:tav tm="100000">
                                          <p:val>
                                            <p:strVal val="1+ppt_h/2"/>
                                          </p:val>
                                        </p:tav>
                                      </p:tavLst>
                                    </p:anim>
                                    <p:set>
                                      <p:cBhvr>
                                        <p:cTn id="104" dur="1" fill="hold">
                                          <p:stCondLst>
                                            <p:cond delay="1999"/>
                                          </p:stCondLst>
                                        </p:cTn>
                                        <p:tgtEl>
                                          <p:spTgt spid="1029"/>
                                        </p:tgtEl>
                                        <p:attrNameLst>
                                          <p:attrName>style.visibility</p:attrName>
                                        </p:attrNameLst>
                                      </p:cBhvr>
                                      <p:to>
                                        <p:strVal val="hidden"/>
                                      </p:to>
                                    </p:set>
                                  </p:childTnLst>
                                </p:cTn>
                              </p:par>
                              <p:par>
                                <p:cTn id="105" presetID="2" presetClass="exit" presetSubtype="4" fill="hold" grpId="0" nodeType="withEffect">
                                  <p:stCondLst>
                                    <p:cond delay="0"/>
                                  </p:stCondLst>
                                  <p:childTnLst>
                                    <p:anim calcmode="lin" valueType="num">
                                      <p:cBhvr additive="base">
                                        <p:cTn id="106" dur="2000"/>
                                        <p:tgtEl>
                                          <p:spTgt spid="1030"/>
                                        </p:tgtEl>
                                        <p:attrNameLst>
                                          <p:attrName>ppt_x</p:attrName>
                                        </p:attrNameLst>
                                      </p:cBhvr>
                                      <p:tavLst>
                                        <p:tav tm="0">
                                          <p:val>
                                            <p:strVal val="ppt_x"/>
                                          </p:val>
                                        </p:tav>
                                        <p:tav tm="100000">
                                          <p:val>
                                            <p:strVal val="ppt_x"/>
                                          </p:val>
                                        </p:tav>
                                      </p:tavLst>
                                    </p:anim>
                                    <p:anim calcmode="lin" valueType="num">
                                      <p:cBhvr additive="base">
                                        <p:cTn id="107" dur="2000"/>
                                        <p:tgtEl>
                                          <p:spTgt spid="1030"/>
                                        </p:tgtEl>
                                        <p:attrNameLst>
                                          <p:attrName>ppt_y</p:attrName>
                                        </p:attrNameLst>
                                      </p:cBhvr>
                                      <p:tavLst>
                                        <p:tav tm="0">
                                          <p:val>
                                            <p:strVal val="ppt_y"/>
                                          </p:val>
                                        </p:tav>
                                        <p:tav tm="100000">
                                          <p:val>
                                            <p:strVal val="1+ppt_h/2"/>
                                          </p:val>
                                        </p:tav>
                                      </p:tavLst>
                                    </p:anim>
                                    <p:set>
                                      <p:cBhvr>
                                        <p:cTn id="108" dur="1" fill="hold">
                                          <p:stCondLst>
                                            <p:cond delay="1999"/>
                                          </p:stCondLst>
                                        </p:cTn>
                                        <p:tgtEl>
                                          <p:spTgt spid="1030"/>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2000"/>
                                        <p:tgtEl>
                                          <p:spTgt spid="1033"/>
                                        </p:tgtEl>
                                        <p:attrNameLst>
                                          <p:attrName>ppt_x</p:attrName>
                                        </p:attrNameLst>
                                      </p:cBhvr>
                                      <p:tavLst>
                                        <p:tav tm="0">
                                          <p:val>
                                            <p:strVal val="ppt_x"/>
                                          </p:val>
                                        </p:tav>
                                        <p:tav tm="100000">
                                          <p:val>
                                            <p:strVal val="ppt_x"/>
                                          </p:val>
                                        </p:tav>
                                      </p:tavLst>
                                    </p:anim>
                                    <p:anim calcmode="lin" valueType="num">
                                      <p:cBhvr additive="base">
                                        <p:cTn id="111" dur="2000"/>
                                        <p:tgtEl>
                                          <p:spTgt spid="1033"/>
                                        </p:tgtEl>
                                        <p:attrNameLst>
                                          <p:attrName>ppt_y</p:attrName>
                                        </p:attrNameLst>
                                      </p:cBhvr>
                                      <p:tavLst>
                                        <p:tav tm="0">
                                          <p:val>
                                            <p:strVal val="ppt_y"/>
                                          </p:val>
                                        </p:tav>
                                        <p:tav tm="100000">
                                          <p:val>
                                            <p:strVal val="1+ppt_h/2"/>
                                          </p:val>
                                        </p:tav>
                                      </p:tavLst>
                                    </p:anim>
                                    <p:set>
                                      <p:cBhvr>
                                        <p:cTn id="112" dur="1" fill="hold">
                                          <p:stCondLst>
                                            <p:cond delay="1999"/>
                                          </p:stCondLst>
                                        </p:cTn>
                                        <p:tgtEl>
                                          <p:spTgt spid="1033"/>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2000"/>
                                        <p:tgtEl>
                                          <p:spTgt spid="14"/>
                                        </p:tgtEl>
                                        <p:attrNameLst>
                                          <p:attrName>ppt_x</p:attrName>
                                        </p:attrNameLst>
                                      </p:cBhvr>
                                      <p:tavLst>
                                        <p:tav tm="0">
                                          <p:val>
                                            <p:strVal val="ppt_x"/>
                                          </p:val>
                                        </p:tav>
                                        <p:tav tm="100000">
                                          <p:val>
                                            <p:strVal val="ppt_x"/>
                                          </p:val>
                                        </p:tav>
                                      </p:tavLst>
                                    </p:anim>
                                    <p:anim calcmode="lin" valueType="num">
                                      <p:cBhvr additive="base">
                                        <p:cTn id="115" dur="2000"/>
                                        <p:tgtEl>
                                          <p:spTgt spid="14"/>
                                        </p:tgtEl>
                                        <p:attrNameLst>
                                          <p:attrName>ppt_y</p:attrName>
                                        </p:attrNameLst>
                                      </p:cBhvr>
                                      <p:tavLst>
                                        <p:tav tm="0">
                                          <p:val>
                                            <p:strVal val="ppt_y"/>
                                          </p:val>
                                        </p:tav>
                                        <p:tav tm="100000">
                                          <p:val>
                                            <p:strVal val="1+ppt_h/2"/>
                                          </p:val>
                                        </p:tav>
                                      </p:tavLst>
                                    </p:anim>
                                    <p:set>
                                      <p:cBhvr>
                                        <p:cTn id="116" dur="1" fill="hold">
                                          <p:stCondLst>
                                            <p:cond delay="1999"/>
                                          </p:stCondLst>
                                        </p:cTn>
                                        <p:tgtEl>
                                          <p:spTgt spid="14"/>
                                        </p:tgtEl>
                                        <p:attrNameLst>
                                          <p:attrName>style.visibility</p:attrName>
                                        </p:attrNameLst>
                                      </p:cBhvr>
                                      <p:to>
                                        <p:strVal val="hidden"/>
                                      </p:to>
                                    </p:set>
                                  </p:childTnLst>
                                </p:cTn>
                              </p:par>
                              <p:par>
                                <p:cTn id="117" presetID="2" presetClass="exit" presetSubtype="4" fill="hold" nodeType="withEffect">
                                  <p:stCondLst>
                                    <p:cond delay="0"/>
                                  </p:stCondLst>
                                  <p:childTnLst>
                                    <p:anim calcmode="lin" valueType="num">
                                      <p:cBhvr additive="base">
                                        <p:cTn id="118" dur="2000"/>
                                        <p:tgtEl>
                                          <p:spTgt spid="16"/>
                                        </p:tgtEl>
                                        <p:attrNameLst>
                                          <p:attrName>ppt_x</p:attrName>
                                        </p:attrNameLst>
                                      </p:cBhvr>
                                      <p:tavLst>
                                        <p:tav tm="0">
                                          <p:val>
                                            <p:strVal val="ppt_x"/>
                                          </p:val>
                                        </p:tav>
                                        <p:tav tm="100000">
                                          <p:val>
                                            <p:strVal val="ppt_x"/>
                                          </p:val>
                                        </p:tav>
                                      </p:tavLst>
                                    </p:anim>
                                    <p:anim calcmode="lin" valueType="num">
                                      <p:cBhvr additive="base">
                                        <p:cTn id="119" dur="2000"/>
                                        <p:tgtEl>
                                          <p:spTgt spid="16"/>
                                        </p:tgtEl>
                                        <p:attrNameLst>
                                          <p:attrName>ppt_y</p:attrName>
                                        </p:attrNameLst>
                                      </p:cBhvr>
                                      <p:tavLst>
                                        <p:tav tm="0">
                                          <p:val>
                                            <p:strVal val="ppt_y"/>
                                          </p:val>
                                        </p:tav>
                                        <p:tav tm="100000">
                                          <p:val>
                                            <p:strVal val="1+ppt_h/2"/>
                                          </p:val>
                                        </p:tav>
                                      </p:tavLst>
                                    </p:anim>
                                    <p:set>
                                      <p:cBhvr>
                                        <p:cTn id="120" dur="1" fill="hold">
                                          <p:stCondLst>
                                            <p:cond delay="1999"/>
                                          </p:stCondLst>
                                        </p:cTn>
                                        <p:tgtEl>
                                          <p:spTgt spid="16"/>
                                        </p:tgtEl>
                                        <p:attrNameLst>
                                          <p:attrName>style.visibility</p:attrName>
                                        </p:attrNameLst>
                                      </p:cBhvr>
                                      <p:to>
                                        <p:strVal val="hidden"/>
                                      </p:to>
                                    </p:set>
                                  </p:childTnLst>
                                </p:cTn>
                              </p:par>
                              <p:par>
                                <p:cTn id="121" presetID="2" presetClass="exit" presetSubtype="4" fill="hold" nodeType="withEffect">
                                  <p:stCondLst>
                                    <p:cond delay="0"/>
                                  </p:stCondLst>
                                  <p:childTnLst>
                                    <p:anim calcmode="lin" valueType="num">
                                      <p:cBhvr additive="base">
                                        <p:cTn id="122" dur="2000"/>
                                        <p:tgtEl>
                                          <p:spTgt spid="1034"/>
                                        </p:tgtEl>
                                        <p:attrNameLst>
                                          <p:attrName>ppt_x</p:attrName>
                                        </p:attrNameLst>
                                      </p:cBhvr>
                                      <p:tavLst>
                                        <p:tav tm="0">
                                          <p:val>
                                            <p:strVal val="ppt_x"/>
                                          </p:val>
                                        </p:tav>
                                        <p:tav tm="100000">
                                          <p:val>
                                            <p:strVal val="ppt_x"/>
                                          </p:val>
                                        </p:tav>
                                      </p:tavLst>
                                    </p:anim>
                                    <p:anim calcmode="lin" valueType="num">
                                      <p:cBhvr additive="base">
                                        <p:cTn id="123" dur="2000"/>
                                        <p:tgtEl>
                                          <p:spTgt spid="1034"/>
                                        </p:tgtEl>
                                        <p:attrNameLst>
                                          <p:attrName>ppt_y</p:attrName>
                                        </p:attrNameLst>
                                      </p:cBhvr>
                                      <p:tavLst>
                                        <p:tav tm="0">
                                          <p:val>
                                            <p:strVal val="ppt_y"/>
                                          </p:val>
                                        </p:tav>
                                        <p:tav tm="100000">
                                          <p:val>
                                            <p:strVal val="1+ppt_h/2"/>
                                          </p:val>
                                        </p:tav>
                                      </p:tavLst>
                                    </p:anim>
                                    <p:set>
                                      <p:cBhvr>
                                        <p:cTn id="124" dur="1" fill="hold">
                                          <p:stCondLst>
                                            <p:cond delay="1999"/>
                                          </p:stCondLst>
                                        </p:cTn>
                                        <p:tgtEl>
                                          <p:spTgt spid="1034"/>
                                        </p:tgtEl>
                                        <p:attrNameLst>
                                          <p:attrName>style.visibility</p:attrName>
                                        </p:attrNameLst>
                                      </p:cBhvr>
                                      <p:to>
                                        <p:strVal val="hidden"/>
                                      </p:to>
                                    </p:set>
                                  </p:childTnLst>
                                </p:cTn>
                              </p:par>
                              <p:par>
                                <p:cTn id="125" presetID="2" presetClass="exit" presetSubtype="4" fill="hold" grpId="0" nodeType="withEffect">
                                  <p:stCondLst>
                                    <p:cond delay="0"/>
                                  </p:stCondLst>
                                  <p:childTnLst>
                                    <p:anim calcmode="lin" valueType="num">
                                      <p:cBhvr additive="base">
                                        <p:cTn id="126" dur="2000"/>
                                        <p:tgtEl>
                                          <p:spTgt spid="19"/>
                                        </p:tgtEl>
                                        <p:attrNameLst>
                                          <p:attrName>ppt_x</p:attrName>
                                        </p:attrNameLst>
                                      </p:cBhvr>
                                      <p:tavLst>
                                        <p:tav tm="0">
                                          <p:val>
                                            <p:strVal val="ppt_x"/>
                                          </p:val>
                                        </p:tav>
                                        <p:tav tm="100000">
                                          <p:val>
                                            <p:strVal val="ppt_x"/>
                                          </p:val>
                                        </p:tav>
                                      </p:tavLst>
                                    </p:anim>
                                    <p:anim calcmode="lin" valueType="num">
                                      <p:cBhvr additive="base">
                                        <p:cTn id="127" dur="2000"/>
                                        <p:tgtEl>
                                          <p:spTgt spid="19"/>
                                        </p:tgtEl>
                                        <p:attrNameLst>
                                          <p:attrName>ppt_y</p:attrName>
                                        </p:attrNameLst>
                                      </p:cBhvr>
                                      <p:tavLst>
                                        <p:tav tm="0">
                                          <p:val>
                                            <p:strVal val="ppt_y"/>
                                          </p:val>
                                        </p:tav>
                                        <p:tav tm="100000">
                                          <p:val>
                                            <p:strVal val="1+ppt_h/2"/>
                                          </p:val>
                                        </p:tav>
                                      </p:tavLst>
                                    </p:anim>
                                    <p:set>
                                      <p:cBhvr>
                                        <p:cTn id="128" dur="1" fill="hold">
                                          <p:stCondLst>
                                            <p:cond delay="1999"/>
                                          </p:stCondLst>
                                        </p:cTn>
                                        <p:tgtEl>
                                          <p:spTgt spid="19"/>
                                        </p:tgtEl>
                                        <p:attrNameLst>
                                          <p:attrName>style.visibility</p:attrName>
                                        </p:attrNameLst>
                                      </p:cBhvr>
                                      <p:to>
                                        <p:strVal val="hidden"/>
                                      </p:to>
                                    </p:set>
                                  </p:childTnLst>
                                </p:cTn>
                              </p:par>
                              <p:par>
                                <p:cTn id="129" presetID="2" presetClass="exit" presetSubtype="4" fill="hold" grpId="0" nodeType="withEffect">
                                  <p:stCondLst>
                                    <p:cond delay="0"/>
                                  </p:stCondLst>
                                  <p:childTnLst>
                                    <p:anim calcmode="lin" valueType="num">
                                      <p:cBhvr additive="base">
                                        <p:cTn id="130" dur="2000"/>
                                        <p:tgtEl>
                                          <p:spTgt spid="20"/>
                                        </p:tgtEl>
                                        <p:attrNameLst>
                                          <p:attrName>ppt_x</p:attrName>
                                        </p:attrNameLst>
                                      </p:cBhvr>
                                      <p:tavLst>
                                        <p:tav tm="0">
                                          <p:val>
                                            <p:strVal val="ppt_x"/>
                                          </p:val>
                                        </p:tav>
                                        <p:tav tm="100000">
                                          <p:val>
                                            <p:strVal val="ppt_x"/>
                                          </p:val>
                                        </p:tav>
                                      </p:tavLst>
                                    </p:anim>
                                    <p:anim calcmode="lin" valueType="num">
                                      <p:cBhvr additive="base">
                                        <p:cTn id="131" dur="2000"/>
                                        <p:tgtEl>
                                          <p:spTgt spid="20"/>
                                        </p:tgtEl>
                                        <p:attrNameLst>
                                          <p:attrName>ppt_y</p:attrName>
                                        </p:attrNameLst>
                                      </p:cBhvr>
                                      <p:tavLst>
                                        <p:tav tm="0">
                                          <p:val>
                                            <p:strVal val="ppt_y"/>
                                          </p:val>
                                        </p:tav>
                                        <p:tav tm="100000">
                                          <p:val>
                                            <p:strVal val="1+ppt_h/2"/>
                                          </p:val>
                                        </p:tav>
                                      </p:tavLst>
                                    </p:anim>
                                    <p:set>
                                      <p:cBhvr>
                                        <p:cTn id="132" dur="1" fill="hold">
                                          <p:stCondLst>
                                            <p:cond delay="1999"/>
                                          </p:stCondLst>
                                        </p:cTn>
                                        <p:tgtEl>
                                          <p:spTgt spid="20"/>
                                        </p:tgtEl>
                                        <p:attrNameLst>
                                          <p:attrName>style.visibility</p:attrName>
                                        </p:attrNameLst>
                                      </p:cBhvr>
                                      <p:to>
                                        <p:strVal val="hidden"/>
                                      </p:to>
                                    </p:set>
                                  </p:childTnLst>
                                </p:cTn>
                              </p:par>
                              <p:par>
                                <p:cTn id="133" presetID="2" presetClass="exit" presetSubtype="4" fill="hold" grpId="0" nodeType="withEffect">
                                  <p:stCondLst>
                                    <p:cond delay="0"/>
                                  </p:stCondLst>
                                  <p:childTnLst>
                                    <p:anim calcmode="lin" valueType="num">
                                      <p:cBhvr additive="base">
                                        <p:cTn id="134" dur="2000"/>
                                        <p:tgtEl>
                                          <p:spTgt spid="21"/>
                                        </p:tgtEl>
                                        <p:attrNameLst>
                                          <p:attrName>ppt_x</p:attrName>
                                        </p:attrNameLst>
                                      </p:cBhvr>
                                      <p:tavLst>
                                        <p:tav tm="0">
                                          <p:val>
                                            <p:strVal val="ppt_x"/>
                                          </p:val>
                                        </p:tav>
                                        <p:tav tm="100000">
                                          <p:val>
                                            <p:strVal val="ppt_x"/>
                                          </p:val>
                                        </p:tav>
                                      </p:tavLst>
                                    </p:anim>
                                    <p:anim calcmode="lin" valueType="num">
                                      <p:cBhvr additive="base">
                                        <p:cTn id="135" dur="2000"/>
                                        <p:tgtEl>
                                          <p:spTgt spid="21"/>
                                        </p:tgtEl>
                                        <p:attrNameLst>
                                          <p:attrName>ppt_y</p:attrName>
                                        </p:attrNameLst>
                                      </p:cBhvr>
                                      <p:tavLst>
                                        <p:tav tm="0">
                                          <p:val>
                                            <p:strVal val="ppt_y"/>
                                          </p:val>
                                        </p:tav>
                                        <p:tav tm="100000">
                                          <p:val>
                                            <p:strVal val="1+ppt_h/2"/>
                                          </p:val>
                                        </p:tav>
                                      </p:tavLst>
                                    </p:anim>
                                    <p:set>
                                      <p:cBhvr>
                                        <p:cTn id="136" dur="1" fill="hold">
                                          <p:stCondLst>
                                            <p:cond delay="1999"/>
                                          </p:stCondLst>
                                        </p:cTn>
                                        <p:tgtEl>
                                          <p:spTgt spid="21"/>
                                        </p:tgtEl>
                                        <p:attrNameLst>
                                          <p:attrName>style.visibility</p:attrName>
                                        </p:attrNameLst>
                                      </p:cBhvr>
                                      <p:to>
                                        <p:strVal val="hidden"/>
                                      </p:to>
                                    </p:set>
                                  </p:childTnLst>
                                </p:cTn>
                              </p:par>
                              <p:par>
                                <p:cTn id="137" presetID="2" presetClass="exit" presetSubtype="4" fill="hold" grpId="0" nodeType="withEffect">
                                  <p:stCondLst>
                                    <p:cond delay="0"/>
                                  </p:stCondLst>
                                  <p:childTnLst>
                                    <p:anim calcmode="lin" valueType="num">
                                      <p:cBhvr additive="base">
                                        <p:cTn id="138" dur="2000"/>
                                        <p:tgtEl>
                                          <p:spTgt spid="23"/>
                                        </p:tgtEl>
                                        <p:attrNameLst>
                                          <p:attrName>ppt_x</p:attrName>
                                        </p:attrNameLst>
                                      </p:cBhvr>
                                      <p:tavLst>
                                        <p:tav tm="0">
                                          <p:val>
                                            <p:strVal val="ppt_x"/>
                                          </p:val>
                                        </p:tav>
                                        <p:tav tm="100000">
                                          <p:val>
                                            <p:strVal val="ppt_x"/>
                                          </p:val>
                                        </p:tav>
                                      </p:tavLst>
                                    </p:anim>
                                    <p:anim calcmode="lin" valueType="num">
                                      <p:cBhvr additive="base">
                                        <p:cTn id="139" dur="2000"/>
                                        <p:tgtEl>
                                          <p:spTgt spid="23"/>
                                        </p:tgtEl>
                                        <p:attrNameLst>
                                          <p:attrName>ppt_y</p:attrName>
                                        </p:attrNameLst>
                                      </p:cBhvr>
                                      <p:tavLst>
                                        <p:tav tm="0">
                                          <p:val>
                                            <p:strVal val="ppt_y"/>
                                          </p:val>
                                        </p:tav>
                                        <p:tav tm="100000">
                                          <p:val>
                                            <p:strVal val="1+ppt_h/2"/>
                                          </p:val>
                                        </p:tav>
                                      </p:tavLst>
                                    </p:anim>
                                    <p:set>
                                      <p:cBhvr>
                                        <p:cTn id="140" dur="1" fill="hold">
                                          <p:stCondLst>
                                            <p:cond delay="1999"/>
                                          </p:stCondLst>
                                        </p:cTn>
                                        <p:tgtEl>
                                          <p:spTgt spid="23"/>
                                        </p:tgtEl>
                                        <p:attrNameLst>
                                          <p:attrName>style.visibility</p:attrName>
                                        </p:attrNameLst>
                                      </p:cBhvr>
                                      <p:to>
                                        <p:strVal val="hidden"/>
                                      </p:to>
                                    </p:set>
                                  </p:childTnLst>
                                </p:cTn>
                              </p:par>
                              <p:par>
                                <p:cTn id="141" presetID="2" presetClass="exit" presetSubtype="4" fill="hold" nodeType="withEffect">
                                  <p:stCondLst>
                                    <p:cond delay="0"/>
                                  </p:stCondLst>
                                  <p:childTnLst>
                                    <p:anim calcmode="lin" valueType="num">
                                      <p:cBhvr additive="base">
                                        <p:cTn id="142" dur="2000"/>
                                        <p:tgtEl>
                                          <p:spTgt spid="25"/>
                                        </p:tgtEl>
                                        <p:attrNameLst>
                                          <p:attrName>ppt_x</p:attrName>
                                        </p:attrNameLst>
                                      </p:cBhvr>
                                      <p:tavLst>
                                        <p:tav tm="0">
                                          <p:val>
                                            <p:strVal val="ppt_x"/>
                                          </p:val>
                                        </p:tav>
                                        <p:tav tm="100000">
                                          <p:val>
                                            <p:strVal val="ppt_x"/>
                                          </p:val>
                                        </p:tav>
                                      </p:tavLst>
                                    </p:anim>
                                    <p:anim calcmode="lin" valueType="num">
                                      <p:cBhvr additive="base">
                                        <p:cTn id="143" dur="2000"/>
                                        <p:tgtEl>
                                          <p:spTgt spid="25"/>
                                        </p:tgtEl>
                                        <p:attrNameLst>
                                          <p:attrName>ppt_y</p:attrName>
                                        </p:attrNameLst>
                                      </p:cBhvr>
                                      <p:tavLst>
                                        <p:tav tm="0">
                                          <p:val>
                                            <p:strVal val="ppt_y"/>
                                          </p:val>
                                        </p:tav>
                                        <p:tav tm="100000">
                                          <p:val>
                                            <p:strVal val="1+ppt_h/2"/>
                                          </p:val>
                                        </p:tav>
                                      </p:tavLst>
                                    </p:anim>
                                    <p:set>
                                      <p:cBhvr>
                                        <p:cTn id="144" dur="1" fill="hold">
                                          <p:stCondLst>
                                            <p:cond delay="1999"/>
                                          </p:stCondLst>
                                        </p:cTn>
                                        <p:tgtEl>
                                          <p:spTgt spid="25"/>
                                        </p:tgtEl>
                                        <p:attrNameLst>
                                          <p:attrName>style.visibility</p:attrName>
                                        </p:attrNameLst>
                                      </p:cBhvr>
                                      <p:to>
                                        <p:strVal val="hidden"/>
                                      </p:to>
                                    </p:set>
                                  </p:childTnLst>
                                </p:cTn>
                              </p:par>
                              <p:par>
                                <p:cTn id="145" presetID="2" presetClass="exit" presetSubtype="4" fill="hold" nodeType="withEffect">
                                  <p:stCondLst>
                                    <p:cond delay="0"/>
                                  </p:stCondLst>
                                  <p:childTnLst>
                                    <p:anim calcmode="lin" valueType="num">
                                      <p:cBhvr additive="base">
                                        <p:cTn id="146" dur="2000"/>
                                        <p:tgtEl>
                                          <p:spTgt spid="27"/>
                                        </p:tgtEl>
                                        <p:attrNameLst>
                                          <p:attrName>ppt_x</p:attrName>
                                        </p:attrNameLst>
                                      </p:cBhvr>
                                      <p:tavLst>
                                        <p:tav tm="0">
                                          <p:val>
                                            <p:strVal val="ppt_x"/>
                                          </p:val>
                                        </p:tav>
                                        <p:tav tm="100000">
                                          <p:val>
                                            <p:strVal val="ppt_x"/>
                                          </p:val>
                                        </p:tav>
                                      </p:tavLst>
                                    </p:anim>
                                    <p:anim calcmode="lin" valueType="num">
                                      <p:cBhvr additive="base">
                                        <p:cTn id="147" dur="2000"/>
                                        <p:tgtEl>
                                          <p:spTgt spid="27"/>
                                        </p:tgtEl>
                                        <p:attrNameLst>
                                          <p:attrName>ppt_y</p:attrName>
                                        </p:attrNameLst>
                                      </p:cBhvr>
                                      <p:tavLst>
                                        <p:tav tm="0">
                                          <p:val>
                                            <p:strVal val="ppt_y"/>
                                          </p:val>
                                        </p:tav>
                                        <p:tav tm="100000">
                                          <p:val>
                                            <p:strVal val="1+ppt_h/2"/>
                                          </p:val>
                                        </p:tav>
                                      </p:tavLst>
                                    </p:anim>
                                    <p:set>
                                      <p:cBhvr>
                                        <p:cTn id="148" dur="1" fill="hold">
                                          <p:stCondLst>
                                            <p:cond delay="1999"/>
                                          </p:stCondLst>
                                        </p:cTn>
                                        <p:tgtEl>
                                          <p:spTgt spid="27"/>
                                        </p:tgtEl>
                                        <p:attrNameLst>
                                          <p:attrName>style.visibility</p:attrName>
                                        </p:attrNameLst>
                                      </p:cBhvr>
                                      <p:to>
                                        <p:strVal val="hidden"/>
                                      </p:to>
                                    </p:set>
                                  </p:childTnLst>
                                </p:cTn>
                              </p:par>
                              <p:par>
                                <p:cTn id="149" presetID="2" presetClass="exit" presetSubtype="4" fill="hold" nodeType="withEffect">
                                  <p:stCondLst>
                                    <p:cond delay="0"/>
                                  </p:stCondLst>
                                  <p:childTnLst>
                                    <p:anim calcmode="lin" valueType="num">
                                      <p:cBhvr additive="base">
                                        <p:cTn id="150" dur="2000"/>
                                        <p:tgtEl>
                                          <p:spTgt spid="30"/>
                                        </p:tgtEl>
                                        <p:attrNameLst>
                                          <p:attrName>ppt_x</p:attrName>
                                        </p:attrNameLst>
                                      </p:cBhvr>
                                      <p:tavLst>
                                        <p:tav tm="0">
                                          <p:val>
                                            <p:strVal val="ppt_x"/>
                                          </p:val>
                                        </p:tav>
                                        <p:tav tm="100000">
                                          <p:val>
                                            <p:strVal val="ppt_x"/>
                                          </p:val>
                                        </p:tav>
                                      </p:tavLst>
                                    </p:anim>
                                    <p:anim calcmode="lin" valueType="num">
                                      <p:cBhvr additive="base">
                                        <p:cTn id="151" dur="2000"/>
                                        <p:tgtEl>
                                          <p:spTgt spid="30"/>
                                        </p:tgtEl>
                                        <p:attrNameLst>
                                          <p:attrName>ppt_y</p:attrName>
                                        </p:attrNameLst>
                                      </p:cBhvr>
                                      <p:tavLst>
                                        <p:tav tm="0">
                                          <p:val>
                                            <p:strVal val="ppt_y"/>
                                          </p:val>
                                        </p:tav>
                                        <p:tav tm="100000">
                                          <p:val>
                                            <p:strVal val="1+ppt_h/2"/>
                                          </p:val>
                                        </p:tav>
                                      </p:tavLst>
                                    </p:anim>
                                    <p:set>
                                      <p:cBhvr>
                                        <p:cTn id="152" dur="1" fill="hold">
                                          <p:stCondLst>
                                            <p:cond delay="1999"/>
                                          </p:stCondLst>
                                        </p:cTn>
                                        <p:tgtEl>
                                          <p:spTgt spid="30"/>
                                        </p:tgtEl>
                                        <p:attrNameLst>
                                          <p:attrName>style.visibility</p:attrName>
                                        </p:attrNameLst>
                                      </p:cBhvr>
                                      <p:to>
                                        <p:strVal val="hidden"/>
                                      </p:to>
                                    </p:set>
                                  </p:childTnLst>
                                </p:cTn>
                              </p:par>
                              <p:par>
                                <p:cTn id="153" presetID="2" presetClass="exit" presetSubtype="4" fill="hold" nodeType="withEffect">
                                  <p:stCondLst>
                                    <p:cond delay="0"/>
                                  </p:stCondLst>
                                  <p:childTnLst>
                                    <p:anim calcmode="lin" valueType="num">
                                      <p:cBhvr additive="base">
                                        <p:cTn id="154" dur="2000"/>
                                        <p:tgtEl>
                                          <p:spTgt spid="31"/>
                                        </p:tgtEl>
                                        <p:attrNameLst>
                                          <p:attrName>ppt_x</p:attrName>
                                        </p:attrNameLst>
                                      </p:cBhvr>
                                      <p:tavLst>
                                        <p:tav tm="0">
                                          <p:val>
                                            <p:strVal val="ppt_x"/>
                                          </p:val>
                                        </p:tav>
                                        <p:tav tm="100000">
                                          <p:val>
                                            <p:strVal val="ppt_x"/>
                                          </p:val>
                                        </p:tav>
                                      </p:tavLst>
                                    </p:anim>
                                    <p:anim calcmode="lin" valueType="num">
                                      <p:cBhvr additive="base">
                                        <p:cTn id="155" dur="2000"/>
                                        <p:tgtEl>
                                          <p:spTgt spid="31"/>
                                        </p:tgtEl>
                                        <p:attrNameLst>
                                          <p:attrName>ppt_y</p:attrName>
                                        </p:attrNameLst>
                                      </p:cBhvr>
                                      <p:tavLst>
                                        <p:tav tm="0">
                                          <p:val>
                                            <p:strVal val="ppt_y"/>
                                          </p:val>
                                        </p:tav>
                                        <p:tav tm="100000">
                                          <p:val>
                                            <p:strVal val="1+ppt_h/2"/>
                                          </p:val>
                                        </p:tav>
                                      </p:tavLst>
                                    </p:anim>
                                    <p:set>
                                      <p:cBhvr>
                                        <p:cTn id="156" dur="1" fill="hold">
                                          <p:stCondLst>
                                            <p:cond delay="1999"/>
                                          </p:stCondLst>
                                        </p:cTn>
                                        <p:tgtEl>
                                          <p:spTgt spid="31"/>
                                        </p:tgtEl>
                                        <p:attrNameLst>
                                          <p:attrName>style.visibility</p:attrName>
                                        </p:attrNameLst>
                                      </p:cBhvr>
                                      <p:to>
                                        <p:strVal val="hidden"/>
                                      </p:to>
                                    </p:set>
                                  </p:childTnLst>
                                </p:cTn>
                              </p:par>
                              <p:par>
                                <p:cTn id="157" presetID="2" presetClass="exit" presetSubtype="4" fill="hold" grpId="0" nodeType="withEffect">
                                  <p:stCondLst>
                                    <p:cond delay="0"/>
                                  </p:stCondLst>
                                  <p:childTnLst>
                                    <p:anim calcmode="lin" valueType="num">
                                      <p:cBhvr additive="base">
                                        <p:cTn id="158" dur="2000"/>
                                        <p:tgtEl>
                                          <p:spTgt spid="32"/>
                                        </p:tgtEl>
                                        <p:attrNameLst>
                                          <p:attrName>ppt_x</p:attrName>
                                        </p:attrNameLst>
                                      </p:cBhvr>
                                      <p:tavLst>
                                        <p:tav tm="0">
                                          <p:val>
                                            <p:strVal val="ppt_x"/>
                                          </p:val>
                                        </p:tav>
                                        <p:tav tm="100000">
                                          <p:val>
                                            <p:strVal val="ppt_x"/>
                                          </p:val>
                                        </p:tav>
                                      </p:tavLst>
                                    </p:anim>
                                    <p:anim calcmode="lin" valueType="num">
                                      <p:cBhvr additive="base">
                                        <p:cTn id="159" dur="2000"/>
                                        <p:tgtEl>
                                          <p:spTgt spid="32"/>
                                        </p:tgtEl>
                                        <p:attrNameLst>
                                          <p:attrName>ppt_y</p:attrName>
                                        </p:attrNameLst>
                                      </p:cBhvr>
                                      <p:tavLst>
                                        <p:tav tm="0">
                                          <p:val>
                                            <p:strVal val="ppt_y"/>
                                          </p:val>
                                        </p:tav>
                                        <p:tav tm="100000">
                                          <p:val>
                                            <p:strVal val="1+ppt_h/2"/>
                                          </p:val>
                                        </p:tav>
                                      </p:tavLst>
                                    </p:anim>
                                    <p:set>
                                      <p:cBhvr>
                                        <p:cTn id="160" dur="1" fill="hold">
                                          <p:stCondLst>
                                            <p:cond delay="1999"/>
                                          </p:stCondLst>
                                        </p:cTn>
                                        <p:tgtEl>
                                          <p:spTgt spid="32"/>
                                        </p:tgtEl>
                                        <p:attrNameLst>
                                          <p:attrName>style.visibility</p:attrName>
                                        </p:attrNameLst>
                                      </p:cBhvr>
                                      <p:to>
                                        <p:strVal val="hidden"/>
                                      </p:to>
                                    </p:set>
                                  </p:childTnLst>
                                </p:cTn>
                              </p:par>
                              <p:par>
                                <p:cTn id="161" presetID="2" presetClass="exit" presetSubtype="4" fill="hold" grpId="0" nodeType="withEffect">
                                  <p:stCondLst>
                                    <p:cond delay="0"/>
                                  </p:stCondLst>
                                  <p:childTnLst>
                                    <p:anim calcmode="lin" valueType="num">
                                      <p:cBhvr additive="base">
                                        <p:cTn id="162" dur="2000"/>
                                        <p:tgtEl>
                                          <p:spTgt spid="33"/>
                                        </p:tgtEl>
                                        <p:attrNameLst>
                                          <p:attrName>ppt_x</p:attrName>
                                        </p:attrNameLst>
                                      </p:cBhvr>
                                      <p:tavLst>
                                        <p:tav tm="0">
                                          <p:val>
                                            <p:strVal val="ppt_x"/>
                                          </p:val>
                                        </p:tav>
                                        <p:tav tm="100000">
                                          <p:val>
                                            <p:strVal val="ppt_x"/>
                                          </p:val>
                                        </p:tav>
                                      </p:tavLst>
                                    </p:anim>
                                    <p:anim calcmode="lin" valueType="num">
                                      <p:cBhvr additive="base">
                                        <p:cTn id="163" dur="2000"/>
                                        <p:tgtEl>
                                          <p:spTgt spid="33"/>
                                        </p:tgtEl>
                                        <p:attrNameLst>
                                          <p:attrName>ppt_y</p:attrName>
                                        </p:attrNameLst>
                                      </p:cBhvr>
                                      <p:tavLst>
                                        <p:tav tm="0">
                                          <p:val>
                                            <p:strVal val="ppt_y"/>
                                          </p:val>
                                        </p:tav>
                                        <p:tav tm="100000">
                                          <p:val>
                                            <p:strVal val="1+ppt_h/2"/>
                                          </p:val>
                                        </p:tav>
                                      </p:tavLst>
                                    </p:anim>
                                    <p:set>
                                      <p:cBhvr>
                                        <p:cTn id="164" dur="1" fill="hold">
                                          <p:stCondLst>
                                            <p:cond delay="1999"/>
                                          </p:stCondLst>
                                        </p:cTn>
                                        <p:tgtEl>
                                          <p:spTgt spid="33"/>
                                        </p:tgtEl>
                                        <p:attrNameLst>
                                          <p:attrName>style.visibility</p:attrName>
                                        </p:attrNameLst>
                                      </p:cBhvr>
                                      <p:to>
                                        <p:strVal val="hidden"/>
                                      </p:to>
                                    </p:set>
                                  </p:childTnLst>
                                </p:cTn>
                              </p:par>
                              <p:par>
                                <p:cTn id="165" presetID="2" presetClass="exit" presetSubtype="4" fill="hold" nodeType="withEffect">
                                  <p:stCondLst>
                                    <p:cond delay="0"/>
                                  </p:stCondLst>
                                  <p:childTnLst>
                                    <p:anim calcmode="lin" valueType="num">
                                      <p:cBhvr additive="base">
                                        <p:cTn id="166" dur="2000"/>
                                        <p:tgtEl>
                                          <p:spTgt spid="26"/>
                                        </p:tgtEl>
                                        <p:attrNameLst>
                                          <p:attrName>ppt_x</p:attrName>
                                        </p:attrNameLst>
                                      </p:cBhvr>
                                      <p:tavLst>
                                        <p:tav tm="0">
                                          <p:val>
                                            <p:strVal val="ppt_x"/>
                                          </p:val>
                                        </p:tav>
                                        <p:tav tm="100000">
                                          <p:val>
                                            <p:strVal val="ppt_x"/>
                                          </p:val>
                                        </p:tav>
                                      </p:tavLst>
                                    </p:anim>
                                    <p:anim calcmode="lin" valueType="num">
                                      <p:cBhvr additive="base">
                                        <p:cTn id="167" dur="2000"/>
                                        <p:tgtEl>
                                          <p:spTgt spid="26"/>
                                        </p:tgtEl>
                                        <p:attrNameLst>
                                          <p:attrName>ppt_y</p:attrName>
                                        </p:attrNameLst>
                                      </p:cBhvr>
                                      <p:tavLst>
                                        <p:tav tm="0">
                                          <p:val>
                                            <p:strVal val="ppt_y"/>
                                          </p:val>
                                        </p:tav>
                                        <p:tav tm="100000">
                                          <p:val>
                                            <p:strVal val="1+ppt_h/2"/>
                                          </p:val>
                                        </p:tav>
                                      </p:tavLst>
                                    </p:anim>
                                    <p:set>
                                      <p:cBhvr>
                                        <p:cTn id="168" dur="1" fill="hold">
                                          <p:stCondLst>
                                            <p:cond delay="1999"/>
                                          </p:stCondLst>
                                        </p:cTn>
                                        <p:tgtEl>
                                          <p:spTgt spid="26"/>
                                        </p:tgtEl>
                                        <p:attrNameLst>
                                          <p:attrName>style.visibility</p:attrName>
                                        </p:attrNameLst>
                                      </p:cBhvr>
                                      <p:to>
                                        <p:strVal val="hidden"/>
                                      </p:to>
                                    </p:set>
                                  </p:childTnLst>
                                </p:cTn>
                              </p:par>
                              <p:par>
                                <p:cTn id="169" presetID="2" presetClass="exit" presetSubtype="4" fill="hold" nodeType="withEffect">
                                  <p:stCondLst>
                                    <p:cond delay="0"/>
                                  </p:stCondLst>
                                  <p:childTnLst>
                                    <p:anim calcmode="lin" valueType="num">
                                      <p:cBhvr additive="base">
                                        <p:cTn id="170" dur="2000"/>
                                        <p:tgtEl>
                                          <p:spTgt spid="40"/>
                                        </p:tgtEl>
                                        <p:attrNameLst>
                                          <p:attrName>ppt_x</p:attrName>
                                        </p:attrNameLst>
                                      </p:cBhvr>
                                      <p:tavLst>
                                        <p:tav tm="0">
                                          <p:val>
                                            <p:strVal val="ppt_x"/>
                                          </p:val>
                                        </p:tav>
                                        <p:tav tm="100000">
                                          <p:val>
                                            <p:strVal val="ppt_x"/>
                                          </p:val>
                                        </p:tav>
                                      </p:tavLst>
                                    </p:anim>
                                    <p:anim calcmode="lin" valueType="num">
                                      <p:cBhvr additive="base">
                                        <p:cTn id="171" dur="2000"/>
                                        <p:tgtEl>
                                          <p:spTgt spid="40"/>
                                        </p:tgtEl>
                                        <p:attrNameLst>
                                          <p:attrName>ppt_y</p:attrName>
                                        </p:attrNameLst>
                                      </p:cBhvr>
                                      <p:tavLst>
                                        <p:tav tm="0">
                                          <p:val>
                                            <p:strVal val="ppt_y"/>
                                          </p:val>
                                        </p:tav>
                                        <p:tav tm="100000">
                                          <p:val>
                                            <p:strVal val="1+ppt_h/2"/>
                                          </p:val>
                                        </p:tav>
                                      </p:tavLst>
                                    </p:anim>
                                    <p:set>
                                      <p:cBhvr>
                                        <p:cTn id="172" dur="1" fill="hold">
                                          <p:stCondLst>
                                            <p:cond delay="1999"/>
                                          </p:stCondLst>
                                        </p:cTn>
                                        <p:tgtEl>
                                          <p:spTgt spid="40"/>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2000"/>
                                        <p:tgtEl>
                                          <p:spTgt spid="39"/>
                                        </p:tgtEl>
                                        <p:attrNameLst>
                                          <p:attrName>ppt_x</p:attrName>
                                        </p:attrNameLst>
                                      </p:cBhvr>
                                      <p:tavLst>
                                        <p:tav tm="0">
                                          <p:val>
                                            <p:strVal val="ppt_x"/>
                                          </p:val>
                                        </p:tav>
                                        <p:tav tm="100000">
                                          <p:val>
                                            <p:strVal val="ppt_x"/>
                                          </p:val>
                                        </p:tav>
                                      </p:tavLst>
                                    </p:anim>
                                    <p:anim calcmode="lin" valueType="num">
                                      <p:cBhvr additive="base">
                                        <p:cTn id="175" dur="2000"/>
                                        <p:tgtEl>
                                          <p:spTgt spid="39"/>
                                        </p:tgtEl>
                                        <p:attrNameLst>
                                          <p:attrName>ppt_y</p:attrName>
                                        </p:attrNameLst>
                                      </p:cBhvr>
                                      <p:tavLst>
                                        <p:tav tm="0">
                                          <p:val>
                                            <p:strVal val="ppt_y"/>
                                          </p:val>
                                        </p:tav>
                                        <p:tav tm="100000">
                                          <p:val>
                                            <p:strVal val="1+ppt_h/2"/>
                                          </p:val>
                                        </p:tav>
                                      </p:tavLst>
                                    </p:anim>
                                    <p:set>
                                      <p:cBhvr>
                                        <p:cTn id="176" dur="1" fill="hold">
                                          <p:stCondLst>
                                            <p:cond delay="1999"/>
                                          </p:stCondLst>
                                        </p:cTn>
                                        <p:tgtEl>
                                          <p:spTgt spid="39"/>
                                        </p:tgtEl>
                                        <p:attrNameLst>
                                          <p:attrName>style.visibility</p:attrName>
                                        </p:attrNameLst>
                                      </p:cBhvr>
                                      <p:to>
                                        <p:strVal val="hidden"/>
                                      </p:to>
                                    </p:set>
                                  </p:childTnLst>
                                </p:cTn>
                              </p:par>
                            </p:childTnLst>
                          </p:cTn>
                        </p:par>
                        <p:par>
                          <p:cTn id="177" fill="hold">
                            <p:stCondLst>
                              <p:cond delay="2000"/>
                            </p:stCondLst>
                            <p:childTnLst>
                              <p:par>
                                <p:cTn id="178" presetID="1" presetClass="entr" presetSubtype="0" fill="hold" grpId="0" nodeType="afterEffect">
                                  <p:stCondLst>
                                    <p:cond delay="0"/>
                                  </p:stCondLst>
                                  <p:childTnLst>
                                    <p:set>
                                      <p:cBhvr>
                                        <p:cTn id="179" dur="1" fill="hold">
                                          <p:stCondLst>
                                            <p:cond delay="0"/>
                                          </p:stCondLst>
                                        </p:cTn>
                                        <p:tgtEl>
                                          <p:spTgt spid="91"/>
                                        </p:tgtEl>
                                        <p:attrNameLst>
                                          <p:attrName>style.visibility</p:attrName>
                                        </p:attrNameLst>
                                      </p:cBhvr>
                                      <p:to>
                                        <p:strVal val="visible"/>
                                      </p:to>
                                    </p:set>
                                  </p:childTnLst>
                                </p:cTn>
                              </p:par>
                              <p:par>
                                <p:cTn id="180" presetID="42" presetClass="entr" presetSubtype="0" fill="hold" grpId="0" nodeType="withEffect">
                                  <p:stCondLst>
                                    <p:cond delay="0"/>
                                  </p:stCondLst>
                                  <p:childTnLst>
                                    <p:set>
                                      <p:cBhvr>
                                        <p:cTn id="181" dur="1" fill="hold">
                                          <p:stCondLst>
                                            <p:cond delay="0"/>
                                          </p:stCondLst>
                                        </p:cTn>
                                        <p:tgtEl>
                                          <p:spTgt spid="92"/>
                                        </p:tgtEl>
                                        <p:attrNameLst>
                                          <p:attrName>style.visibility</p:attrName>
                                        </p:attrNameLst>
                                      </p:cBhvr>
                                      <p:to>
                                        <p:strVal val="visible"/>
                                      </p:to>
                                    </p:set>
                                    <p:animEffect transition="in" filter="fade">
                                      <p:cBhvr>
                                        <p:cTn id="182" dur="1000"/>
                                        <p:tgtEl>
                                          <p:spTgt spid="92"/>
                                        </p:tgtEl>
                                      </p:cBhvr>
                                    </p:animEffect>
                                    <p:anim calcmode="lin" valueType="num">
                                      <p:cBhvr>
                                        <p:cTn id="183" dur="1000" fill="hold"/>
                                        <p:tgtEl>
                                          <p:spTgt spid="92"/>
                                        </p:tgtEl>
                                        <p:attrNameLst>
                                          <p:attrName>ppt_x</p:attrName>
                                        </p:attrNameLst>
                                      </p:cBhvr>
                                      <p:tavLst>
                                        <p:tav tm="0">
                                          <p:val>
                                            <p:strVal val="#ppt_x"/>
                                          </p:val>
                                        </p:tav>
                                        <p:tav tm="100000">
                                          <p:val>
                                            <p:strVal val="#ppt_x"/>
                                          </p:val>
                                        </p:tav>
                                      </p:tavLst>
                                    </p:anim>
                                    <p:anim calcmode="lin" valueType="num">
                                      <p:cBhvr>
                                        <p:cTn id="184" dur="1000" fill="hold"/>
                                        <p:tgtEl>
                                          <p:spTgt spid="92"/>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14"/>
                                        </p:tgtEl>
                                        <p:attrNameLst>
                                          <p:attrName>style.visibility</p:attrName>
                                        </p:attrNameLst>
                                      </p:cBhvr>
                                      <p:to>
                                        <p:strVal val="visible"/>
                                      </p:to>
                                    </p:set>
                                    <p:animEffect transition="in" filter="fade">
                                      <p:cBhvr>
                                        <p:cTn id="187" dur="1000"/>
                                        <p:tgtEl>
                                          <p:spTgt spid="114"/>
                                        </p:tgtEl>
                                      </p:cBhvr>
                                    </p:animEffect>
                                    <p:anim calcmode="lin" valueType="num">
                                      <p:cBhvr>
                                        <p:cTn id="188" dur="1000" fill="hold"/>
                                        <p:tgtEl>
                                          <p:spTgt spid="114"/>
                                        </p:tgtEl>
                                        <p:attrNameLst>
                                          <p:attrName>ppt_x</p:attrName>
                                        </p:attrNameLst>
                                      </p:cBhvr>
                                      <p:tavLst>
                                        <p:tav tm="0">
                                          <p:val>
                                            <p:strVal val="#ppt_x"/>
                                          </p:val>
                                        </p:tav>
                                        <p:tav tm="100000">
                                          <p:val>
                                            <p:strVal val="#ppt_x"/>
                                          </p:val>
                                        </p:tav>
                                      </p:tavLst>
                                    </p:anim>
                                    <p:anim calcmode="lin" valueType="num">
                                      <p:cBhvr>
                                        <p:cTn id="189" dur="1000" fill="hold"/>
                                        <p:tgtEl>
                                          <p:spTgt spid="114"/>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93"/>
                                        </p:tgtEl>
                                        <p:attrNameLst>
                                          <p:attrName>style.visibility</p:attrName>
                                        </p:attrNameLst>
                                      </p:cBhvr>
                                      <p:to>
                                        <p:strVal val="visible"/>
                                      </p:to>
                                    </p:set>
                                    <p:animEffect transition="in" filter="fade">
                                      <p:cBhvr>
                                        <p:cTn id="192" dur="1000"/>
                                        <p:tgtEl>
                                          <p:spTgt spid="93"/>
                                        </p:tgtEl>
                                      </p:cBhvr>
                                    </p:animEffect>
                                    <p:anim calcmode="lin" valueType="num">
                                      <p:cBhvr>
                                        <p:cTn id="193" dur="1000" fill="hold"/>
                                        <p:tgtEl>
                                          <p:spTgt spid="93"/>
                                        </p:tgtEl>
                                        <p:attrNameLst>
                                          <p:attrName>ppt_x</p:attrName>
                                        </p:attrNameLst>
                                      </p:cBhvr>
                                      <p:tavLst>
                                        <p:tav tm="0">
                                          <p:val>
                                            <p:strVal val="#ppt_x"/>
                                          </p:val>
                                        </p:tav>
                                        <p:tav tm="100000">
                                          <p:val>
                                            <p:strVal val="#ppt_x"/>
                                          </p:val>
                                        </p:tav>
                                      </p:tavLst>
                                    </p:anim>
                                    <p:anim calcmode="lin" valueType="num">
                                      <p:cBhvr>
                                        <p:cTn id="194" dur="1000" fill="hold"/>
                                        <p:tgtEl>
                                          <p:spTgt spid="93"/>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94"/>
                                        </p:tgtEl>
                                        <p:attrNameLst>
                                          <p:attrName>style.visibility</p:attrName>
                                        </p:attrNameLst>
                                      </p:cBhvr>
                                      <p:to>
                                        <p:strVal val="visible"/>
                                      </p:to>
                                    </p:set>
                                    <p:animEffect transition="in" filter="fade">
                                      <p:cBhvr>
                                        <p:cTn id="197" dur="1000"/>
                                        <p:tgtEl>
                                          <p:spTgt spid="94"/>
                                        </p:tgtEl>
                                      </p:cBhvr>
                                    </p:animEffect>
                                    <p:anim calcmode="lin" valueType="num">
                                      <p:cBhvr>
                                        <p:cTn id="198" dur="1000" fill="hold"/>
                                        <p:tgtEl>
                                          <p:spTgt spid="94"/>
                                        </p:tgtEl>
                                        <p:attrNameLst>
                                          <p:attrName>ppt_x</p:attrName>
                                        </p:attrNameLst>
                                      </p:cBhvr>
                                      <p:tavLst>
                                        <p:tav tm="0">
                                          <p:val>
                                            <p:strVal val="#ppt_x"/>
                                          </p:val>
                                        </p:tav>
                                        <p:tav tm="100000">
                                          <p:val>
                                            <p:strVal val="#ppt_x"/>
                                          </p:val>
                                        </p:tav>
                                      </p:tavLst>
                                    </p:anim>
                                    <p:anim calcmode="lin" valueType="num">
                                      <p:cBhvr>
                                        <p:cTn id="199" dur="1000" fill="hold"/>
                                        <p:tgtEl>
                                          <p:spTgt spid="94"/>
                                        </p:tgtEl>
                                        <p:attrNameLst>
                                          <p:attrName>ppt_y</p:attrName>
                                        </p:attrNameLst>
                                      </p:cBhvr>
                                      <p:tavLst>
                                        <p:tav tm="0">
                                          <p:val>
                                            <p:strVal val="#ppt_y+.1"/>
                                          </p:val>
                                        </p:tav>
                                        <p:tav tm="100000">
                                          <p:val>
                                            <p:strVal val="#ppt_y"/>
                                          </p:val>
                                        </p:tav>
                                      </p:tavLst>
                                    </p:anim>
                                  </p:childTnLst>
                                </p:cTn>
                              </p:par>
                              <p:par>
                                <p:cTn id="200" presetID="3" presetClass="exit" presetSubtype="10" fill="hold" grpId="1" nodeType="withEffect">
                                  <p:stCondLst>
                                    <p:cond delay="0"/>
                                  </p:stCondLst>
                                  <p:childTnLst>
                                    <p:animEffect transition="out" filter="blinds(horizontal)">
                                      <p:cBhvr>
                                        <p:cTn id="201" dur="500"/>
                                        <p:tgtEl>
                                          <p:spTgt spid="52"/>
                                        </p:tgtEl>
                                      </p:cBhvr>
                                    </p:animEffect>
                                    <p:set>
                                      <p:cBhvr>
                                        <p:cTn id="202" dur="1" fill="hold">
                                          <p:stCondLst>
                                            <p:cond delay="499"/>
                                          </p:stCondLst>
                                        </p:cTn>
                                        <p:tgtEl>
                                          <p:spTgt spid="52"/>
                                        </p:tgtEl>
                                        <p:attrNameLst>
                                          <p:attrName>style.visibility</p:attrName>
                                        </p:attrNameLst>
                                      </p:cBhvr>
                                      <p:to>
                                        <p:strVal val="hidden"/>
                                      </p:to>
                                    </p:set>
                                  </p:childTnLst>
                                </p:cTn>
                              </p:par>
                              <p:par>
                                <p:cTn id="203" presetID="3" presetClass="exit" presetSubtype="10" fill="hold" grpId="1" nodeType="withEffect">
                                  <p:stCondLst>
                                    <p:cond delay="0"/>
                                  </p:stCondLst>
                                  <p:childTnLst>
                                    <p:animEffect transition="out" filter="blinds(horizontal)">
                                      <p:cBhvr>
                                        <p:cTn id="204" dur="500"/>
                                        <p:tgtEl>
                                          <p:spTgt spid="53"/>
                                        </p:tgtEl>
                                      </p:cBhvr>
                                    </p:animEffect>
                                    <p:set>
                                      <p:cBhvr>
                                        <p:cTn id="205" dur="1" fill="hold">
                                          <p:stCondLst>
                                            <p:cond delay="499"/>
                                          </p:stCondLst>
                                        </p:cTn>
                                        <p:tgtEl>
                                          <p:spTgt spid="53"/>
                                        </p:tgtEl>
                                        <p:attrNameLst>
                                          <p:attrName>style.visibility</p:attrName>
                                        </p:attrNameLst>
                                      </p:cBhvr>
                                      <p:to>
                                        <p:strVal val="hidden"/>
                                      </p:to>
                                    </p:set>
                                  </p:childTnLst>
                                </p:cTn>
                              </p:par>
                              <p:par>
                                <p:cTn id="206" presetID="3" presetClass="exit" presetSubtype="10" fill="hold" grpId="1" nodeType="withEffect">
                                  <p:stCondLst>
                                    <p:cond delay="0"/>
                                  </p:stCondLst>
                                  <p:childTnLst>
                                    <p:animEffect transition="out" filter="blinds(horizontal)">
                                      <p:cBhvr>
                                        <p:cTn id="207" dur="500"/>
                                        <p:tgtEl>
                                          <p:spTgt spid="55"/>
                                        </p:tgtEl>
                                      </p:cBhvr>
                                    </p:animEffect>
                                    <p:set>
                                      <p:cBhvr>
                                        <p:cTn id="208" dur="1" fill="hold">
                                          <p:stCondLst>
                                            <p:cond delay="499"/>
                                          </p:stCondLst>
                                        </p:cTn>
                                        <p:tgtEl>
                                          <p:spTgt spid="55"/>
                                        </p:tgtEl>
                                        <p:attrNameLst>
                                          <p:attrName>style.visibility</p:attrName>
                                        </p:attrNameLst>
                                      </p:cBhvr>
                                      <p:to>
                                        <p:strVal val="hidden"/>
                                      </p:to>
                                    </p:set>
                                  </p:childTnLst>
                                </p:cTn>
                              </p:par>
                              <p:par>
                                <p:cTn id="209" presetID="3" presetClass="exit" presetSubtype="10" fill="hold" grpId="1" nodeType="withEffect">
                                  <p:stCondLst>
                                    <p:cond delay="0"/>
                                  </p:stCondLst>
                                  <p:childTnLst>
                                    <p:animEffect transition="out" filter="blinds(horizontal)">
                                      <p:cBhvr>
                                        <p:cTn id="210" dur="500"/>
                                        <p:tgtEl>
                                          <p:spTgt spid="56"/>
                                        </p:tgtEl>
                                      </p:cBhvr>
                                    </p:animEffect>
                                    <p:set>
                                      <p:cBhvr>
                                        <p:cTn id="211" dur="1" fill="hold">
                                          <p:stCondLst>
                                            <p:cond delay="499"/>
                                          </p:stCondLst>
                                        </p:cTn>
                                        <p:tgtEl>
                                          <p:spTgt spid="56"/>
                                        </p:tgtEl>
                                        <p:attrNameLst>
                                          <p:attrName>style.visibility</p:attrName>
                                        </p:attrNameLst>
                                      </p:cBhvr>
                                      <p:to>
                                        <p:strVal val="hidden"/>
                                      </p:to>
                                    </p:set>
                                  </p:childTnLst>
                                </p:cTn>
                              </p:par>
                            </p:childTnLst>
                          </p:cTn>
                        </p:par>
                        <p:par>
                          <p:cTn id="212" fill="hold">
                            <p:stCondLst>
                              <p:cond delay="4000"/>
                            </p:stCondLst>
                            <p:childTnLst>
                              <p:par>
                                <p:cTn id="213" presetID="42" presetClass="entr" presetSubtype="0" fill="hold" grpId="0" nodeType="afterEffect">
                                  <p:stCondLst>
                                    <p:cond delay="0"/>
                                  </p:stCondLst>
                                  <p:childTnLst>
                                    <p:set>
                                      <p:cBhvr>
                                        <p:cTn id="214" dur="1" fill="hold">
                                          <p:stCondLst>
                                            <p:cond delay="0"/>
                                          </p:stCondLst>
                                        </p:cTn>
                                        <p:tgtEl>
                                          <p:spTgt spid="96"/>
                                        </p:tgtEl>
                                        <p:attrNameLst>
                                          <p:attrName>style.visibility</p:attrName>
                                        </p:attrNameLst>
                                      </p:cBhvr>
                                      <p:to>
                                        <p:strVal val="visible"/>
                                      </p:to>
                                    </p:set>
                                    <p:animEffect transition="in" filter="fade">
                                      <p:cBhvr>
                                        <p:cTn id="215" dur="1000"/>
                                        <p:tgtEl>
                                          <p:spTgt spid="96"/>
                                        </p:tgtEl>
                                      </p:cBhvr>
                                    </p:animEffect>
                                    <p:anim calcmode="lin" valueType="num">
                                      <p:cBhvr>
                                        <p:cTn id="216" dur="1000" fill="hold"/>
                                        <p:tgtEl>
                                          <p:spTgt spid="96"/>
                                        </p:tgtEl>
                                        <p:attrNameLst>
                                          <p:attrName>ppt_x</p:attrName>
                                        </p:attrNameLst>
                                      </p:cBhvr>
                                      <p:tavLst>
                                        <p:tav tm="0">
                                          <p:val>
                                            <p:strVal val="#ppt_x"/>
                                          </p:val>
                                        </p:tav>
                                        <p:tav tm="100000">
                                          <p:val>
                                            <p:strVal val="#ppt_x"/>
                                          </p:val>
                                        </p:tav>
                                      </p:tavLst>
                                    </p:anim>
                                    <p:anim calcmode="lin" valueType="num">
                                      <p:cBhvr>
                                        <p:cTn id="217" dur="1000" fill="hold"/>
                                        <p:tgtEl>
                                          <p:spTgt spid="96"/>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100"/>
                                        </p:tgtEl>
                                        <p:attrNameLst>
                                          <p:attrName>style.visibility</p:attrName>
                                        </p:attrNameLst>
                                      </p:cBhvr>
                                      <p:to>
                                        <p:strVal val="visible"/>
                                      </p:to>
                                    </p:set>
                                    <p:animEffect transition="in" filter="fade">
                                      <p:cBhvr>
                                        <p:cTn id="220" dur="1000"/>
                                        <p:tgtEl>
                                          <p:spTgt spid="100"/>
                                        </p:tgtEl>
                                      </p:cBhvr>
                                    </p:animEffect>
                                    <p:anim calcmode="lin" valueType="num">
                                      <p:cBhvr>
                                        <p:cTn id="221" dur="1000" fill="hold"/>
                                        <p:tgtEl>
                                          <p:spTgt spid="100"/>
                                        </p:tgtEl>
                                        <p:attrNameLst>
                                          <p:attrName>ppt_x</p:attrName>
                                        </p:attrNameLst>
                                      </p:cBhvr>
                                      <p:tavLst>
                                        <p:tav tm="0">
                                          <p:val>
                                            <p:strVal val="#ppt_x"/>
                                          </p:val>
                                        </p:tav>
                                        <p:tav tm="100000">
                                          <p:val>
                                            <p:strVal val="#ppt_x"/>
                                          </p:val>
                                        </p:tav>
                                      </p:tavLst>
                                    </p:anim>
                                    <p:anim calcmode="lin" valueType="num">
                                      <p:cBhvr>
                                        <p:cTn id="222" dur="1000" fill="hold"/>
                                        <p:tgtEl>
                                          <p:spTgt spid="100"/>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0"/>
                                  </p:stCondLst>
                                  <p:childTnLst>
                                    <p:set>
                                      <p:cBhvr>
                                        <p:cTn id="224" dur="1" fill="hold">
                                          <p:stCondLst>
                                            <p:cond delay="0"/>
                                          </p:stCondLst>
                                        </p:cTn>
                                        <p:tgtEl>
                                          <p:spTgt spid="109"/>
                                        </p:tgtEl>
                                        <p:attrNameLst>
                                          <p:attrName>style.visibility</p:attrName>
                                        </p:attrNameLst>
                                      </p:cBhvr>
                                      <p:to>
                                        <p:strVal val="visible"/>
                                      </p:to>
                                    </p:set>
                                    <p:animEffect transition="in" filter="fade">
                                      <p:cBhvr>
                                        <p:cTn id="225" dur="1000"/>
                                        <p:tgtEl>
                                          <p:spTgt spid="109"/>
                                        </p:tgtEl>
                                      </p:cBhvr>
                                    </p:animEffect>
                                    <p:anim calcmode="lin" valueType="num">
                                      <p:cBhvr>
                                        <p:cTn id="226" dur="1000" fill="hold"/>
                                        <p:tgtEl>
                                          <p:spTgt spid="109"/>
                                        </p:tgtEl>
                                        <p:attrNameLst>
                                          <p:attrName>ppt_x</p:attrName>
                                        </p:attrNameLst>
                                      </p:cBhvr>
                                      <p:tavLst>
                                        <p:tav tm="0">
                                          <p:val>
                                            <p:strVal val="#ppt_x"/>
                                          </p:val>
                                        </p:tav>
                                        <p:tav tm="100000">
                                          <p:val>
                                            <p:strVal val="#ppt_x"/>
                                          </p:val>
                                        </p:tav>
                                      </p:tavLst>
                                    </p:anim>
                                    <p:anim calcmode="lin" valueType="num">
                                      <p:cBhvr>
                                        <p:cTn id="227" dur="1000" fill="hold"/>
                                        <p:tgtEl>
                                          <p:spTgt spid="109"/>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110"/>
                                        </p:tgtEl>
                                        <p:attrNameLst>
                                          <p:attrName>style.visibility</p:attrName>
                                        </p:attrNameLst>
                                      </p:cBhvr>
                                      <p:to>
                                        <p:strVal val="visible"/>
                                      </p:to>
                                    </p:set>
                                    <p:animEffect transition="in" filter="fade">
                                      <p:cBhvr>
                                        <p:cTn id="230" dur="1000"/>
                                        <p:tgtEl>
                                          <p:spTgt spid="110"/>
                                        </p:tgtEl>
                                      </p:cBhvr>
                                    </p:animEffect>
                                    <p:anim calcmode="lin" valueType="num">
                                      <p:cBhvr>
                                        <p:cTn id="231" dur="1000" fill="hold"/>
                                        <p:tgtEl>
                                          <p:spTgt spid="110"/>
                                        </p:tgtEl>
                                        <p:attrNameLst>
                                          <p:attrName>ppt_x</p:attrName>
                                        </p:attrNameLst>
                                      </p:cBhvr>
                                      <p:tavLst>
                                        <p:tav tm="0">
                                          <p:val>
                                            <p:strVal val="#ppt_x"/>
                                          </p:val>
                                        </p:tav>
                                        <p:tav tm="100000">
                                          <p:val>
                                            <p:strVal val="#ppt_x"/>
                                          </p:val>
                                        </p:tav>
                                      </p:tavLst>
                                    </p:anim>
                                    <p:anim calcmode="lin" valueType="num">
                                      <p:cBhvr>
                                        <p:cTn id="232" dur="1000" fill="hold"/>
                                        <p:tgtEl>
                                          <p:spTgt spid="110"/>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111"/>
                                        </p:tgtEl>
                                        <p:attrNameLst>
                                          <p:attrName>style.visibility</p:attrName>
                                        </p:attrNameLst>
                                      </p:cBhvr>
                                      <p:to>
                                        <p:strVal val="visible"/>
                                      </p:to>
                                    </p:set>
                                    <p:animEffect transition="in" filter="fade">
                                      <p:cBhvr>
                                        <p:cTn id="235" dur="1000"/>
                                        <p:tgtEl>
                                          <p:spTgt spid="111"/>
                                        </p:tgtEl>
                                      </p:cBhvr>
                                    </p:animEffect>
                                    <p:anim calcmode="lin" valueType="num">
                                      <p:cBhvr>
                                        <p:cTn id="236" dur="1000" fill="hold"/>
                                        <p:tgtEl>
                                          <p:spTgt spid="111"/>
                                        </p:tgtEl>
                                        <p:attrNameLst>
                                          <p:attrName>ppt_x</p:attrName>
                                        </p:attrNameLst>
                                      </p:cBhvr>
                                      <p:tavLst>
                                        <p:tav tm="0">
                                          <p:val>
                                            <p:strVal val="#ppt_x"/>
                                          </p:val>
                                        </p:tav>
                                        <p:tav tm="100000">
                                          <p:val>
                                            <p:strVal val="#ppt_x"/>
                                          </p:val>
                                        </p:tav>
                                      </p:tavLst>
                                    </p:anim>
                                    <p:anim calcmode="lin" valueType="num">
                                      <p:cBhvr>
                                        <p:cTn id="237" dur="1000" fill="hold"/>
                                        <p:tgtEl>
                                          <p:spTgt spid="111"/>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101"/>
                                        </p:tgtEl>
                                        <p:attrNameLst>
                                          <p:attrName>style.visibility</p:attrName>
                                        </p:attrNameLst>
                                      </p:cBhvr>
                                      <p:to>
                                        <p:strVal val="visible"/>
                                      </p:to>
                                    </p:set>
                                    <p:animEffect transition="in" filter="fade">
                                      <p:cBhvr>
                                        <p:cTn id="240" dur="1000"/>
                                        <p:tgtEl>
                                          <p:spTgt spid="101"/>
                                        </p:tgtEl>
                                      </p:cBhvr>
                                    </p:animEffect>
                                    <p:anim calcmode="lin" valueType="num">
                                      <p:cBhvr>
                                        <p:cTn id="241" dur="1000" fill="hold"/>
                                        <p:tgtEl>
                                          <p:spTgt spid="101"/>
                                        </p:tgtEl>
                                        <p:attrNameLst>
                                          <p:attrName>ppt_x</p:attrName>
                                        </p:attrNameLst>
                                      </p:cBhvr>
                                      <p:tavLst>
                                        <p:tav tm="0">
                                          <p:val>
                                            <p:strVal val="#ppt_x"/>
                                          </p:val>
                                        </p:tav>
                                        <p:tav tm="100000">
                                          <p:val>
                                            <p:strVal val="#ppt_x"/>
                                          </p:val>
                                        </p:tav>
                                      </p:tavLst>
                                    </p:anim>
                                    <p:anim calcmode="lin" valueType="num">
                                      <p:cBhvr>
                                        <p:cTn id="242" dur="1000" fill="hold"/>
                                        <p:tgtEl>
                                          <p:spTgt spid="101"/>
                                        </p:tgtEl>
                                        <p:attrNameLst>
                                          <p:attrName>ppt_y</p:attrName>
                                        </p:attrNameLst>
                                      </p:cBhvr>
                                      <p:tavLst>
                                        <p:tav tm="0">
                                          <p:val>
                                            <p:strVal val="#ppt_y+.1"/>
                                          </p:val>
                                        </p:tav>
                                        <p:tav tm="100000">
                                          <p:val>
                                            <p:strVal val="#ppt_y"/>
                                          </p:val>
                                        </p:tav>
                                      </p:tavLst>
                                    </p:anim>
                                  </p:childTnLst>
                                </p:cTn>
                              </p:par>
                            </p:childTnLst>
                          </p:cTn>
                        </p:par>
                        <p:par>
                          <p:cTn id="243" fill="hold">
                            <p:stCondLst>
                              <p:cond delay="5000"/>
                            </p:stCondLst>
                            <p:childTnLst>
                              <p:par>
                                <p:cTn id="244" presetID="42" presetClass="entr" presetSubtype="0" fill="hold" grpId="0" nodeType="afterEffect">
                                  <p:stCondLst>
                                    <p:cond delay="0"/>
                                  </p:stCondLst>
                                  <p:childTnLst>
                                    <p:set>
                                      <p:cBhvr>
                                        <p:cTn id="245" dur="1" fill="hold">
                                          <p:stCondLst>
                                            <p:cond delay="0"/>
                                          </p:stCondLst>
                                        </p:cTn>
                                        <p:tgtEl>
                                          <p:spTgt spid="97"/>
                                        </p:tgtEl>
                                        <p:attrNameLst>
                                          <p:attrName>style.visibility</p:attrName>
                                        </p:attrNameLst>
                                      </p:cBhvr>
                                      <p:to>
                                        <p:strVal val="visible"/>
                                      </p:to>
                                    </p:set>
                                    <p:animEffect transition="in" filter="fade">
                                      <p:cBhvr>
                                        <p:cTn id="246" dur="1000"/>
                                        <p:tgtEl>
                                          <p:spTgt spid="97"/>
                                        </p:tgtEl>
                                      </p:cBhvr>
                                    </p:animEffect>
                                    <p:anim calcmode="lin" valueType="num">
                                      <p:cBhvr>
                                        <p:cTn id="247" dur="1000" fill="hold"/>
                                        <p:tgtEl>
                                          <p:spTgt spid="97"/>
                                        </p:tgtEl>
                                        <p:attrNameLst>
                                          <p:attrName>ppt_x</p:attrName>
                                        </p:attrNameLst>
                                      </p:cBhvr>
                                      <p:tavLst>
                                        <p:tav tm="0">
                                          <p:val>
                                            <p:strVal val="#ppt_x"/>
                                          </p:val>
                                        </p:tav>
                                        <p:tav tm="100000">
                                          <p:val>
                                            <p:strVal val="#ppt_x"/>
                                          </p:val>
                                        </p:tav>
                                      </p:tavLst>
                                    </p:anim>
                                    <p:anim calcmode="lin" valueType="num">
                                      <p:cBhvr>
                                        <p:cTn id="248" dur="1000" fill="hold"/>
                                        <p:tgtEl>
                                          <p:spTgt spid="97"/>
                                        </p:tgtEl>
                                        <p:attrNameLst>
                                          <p:attrName>ppt_y</p:attrName>
                                        </p:attrNameLst>
                                      </p:cBhvr>
                                      <p:tavLst>
                                        <p:tav tm="0">
                                          <p:val>
                                            <p:strVal val="#ppt_y+.1"/>
                                          </p:val>
                                        </p:tav>
                                        <p:tav tm="100000">
                                          <p:val>
                                            <p:strVal val="#ppt_y"/>
                                          </p:val>
                                        </p:tav>
                                      </p:tavLst>
                                    </p:anim>
                                  </p:childTnLst>
                                </p:cTn>
                              </p:par>
                              <p:par>
                                <p:cTn id="249" presetID="42" presetClass="entr" presetSubtype="0" fill="hold" grpId="0" nodeType="withEffect">
                                  <p:stCondLst>
                                    <p:cond delay="0"/>
                                  </p:stCondLst>
                                  <p:childTnLst>
                                    <p:set>
                                      <p:cBhvr>
                                        <p:cTn id="250" dur="1" fill="hold">
                                          <p:stCondLst>
                                            <p:cond delay="0"/>
                                          </p:stCondLst>
                                        </p:cTn>
                                        <p:tgtEl>
                                          <p:spTgt spid="98"/>
                                        </p:tgtEl>
                                        <p:attrNameLst>
                                          <p:attrName>style.visibility</p:attrName>
                                        </p:attrNameLst>
                                      </p:cBhvr>
                                      <p:to>
                                        <p:strVal val="visible"/>
                                      </p:to>
                                    </p:set>
                                    <p:animEffect transition="in" filter="fade">
                                      <p:cBhvr>
                                        <p:cTn id="251" dur="1000"/>
                                        <p:tgtEl>
                                          <p:spTgt spid="98"/>
                                        </p:tgtEl>
                                      </p:cBhvr>
                                    </p:animEffect>
                                    <p:anim calcmode="lin" valueType="num">
                                      <p:cBhvr>
                                        <p:cTn id="252" dur="1000" fill="hold"/>
                                        <p:tgtEl>
                                          <p:spTgt spid="98"/>
                                        </p:tgtEl>
                                        <p:attrNameLst>
                                          <p:attrName>ppt_x</p:attrName>
                                        </p:attrNameLst>
                                      </p:cBhvr>
                                      <p:tavLst>
                                        <p:tav tm="0">
                                          <p:val>
                                            <p:strVal val="#ppt_x"/>
                                          </p:val>
                                        </p:tav>
                                        <p:tav tm="100000">
                                          <p:val>
                                            <p:strVal val="#ppt_x"/>
                                          </p:val>
                                        </p:tav>
                                      </p:tavLst>
                                    </p:anim>
                                    <p:anim calcmode="lin" valueType="num">
                                      <p:cBhvr>
                                        <p:cTn id="253" dur="1000" fill="hold"/>
                                        <p:tgtEl>
                                          <p:spTgt spid="98"/>
                                        </p:tgtEl>
                                        <p:attrNameLst>
                                          <p:attrName>ppt_y</p:attrName>
                                        </p:attrNameLst>
                                      </p:cBhvr>
                                      <p:tavLst>
                                        <p:tav tm="0">
                                          <p:val>
                                            <p:strVal val="#ppt_y+.1"/>
                                          </p:val>
                                        </p:tav>
                                        <p:tav tm="100000">
                                          <p:val>
                                            <p:strVal val="#ppt_y"/>
                                          </p:val>
                                        </p:tav>
                                      </p:tavLst>
                                    </p:anim>
                                  </p:childTnLst>
                                </p:cTn>
                              </p:par>
                              <p:par>
                                <p:cTn id="254" presetID="42" presetClass="entr" presetSubtype="0" fill="hold" grpId="0" nodeType="withEffect">
                                  <p:stCondLst>
                                    <p:cond delay="0"/>
                                  </p:stCondLst>
                                  <p:childTnLst>
                                    <p:set>
                                      <p:cBhvr>
                                        <p:cTn id="255" dur="1" fill="hold">
                                          <p:stCondLst>
                                            <p:cond delay="0"/>
                                          </p:stCondLst>
                                        </p:cTn>
                                        <p:tgtEl>
                                          <p:spTgt spid="102"/>
                                        </p:tgtEl>
                                        <p:attrNameLst>
                                          <p:attrName>style.visibility</p:attrName>
                                        </p:attrNameLst>
                                      </p:cBhvr>
                                      <p:to>
                                        <p:strVal val="visible"/>
                                      </p:to>
                                    </p:set>
                                    <p:animEffect transition="in" filter="fade">
                                      <p:cBhvr>
                                        <p:cTn id="256" dur="1000"/>
                                        <p:tgtEl>
                                          <p:spTgt spid="102"/>
                                        </p:tgtEl>
                                      </p:cBhvr>
                                    </p:animEffect>
                                    <p:anim calcmode="lin" valueType="num">
                                      <p:cBhvr>
                                        <p:cTn id="257" dur="1000" fill="hold"/>
                                        <p:tgtEl>
                                          <p:spTgt spid="102"/>
                                        </p:tgtEl>
                                        <p:attrNameLst>
                                          <p:attrName>ppt_x</p:attrName>
                                        </p:attrNameLst>
                                      </p:cBhvr>
                                      <p:tavLst>
                                        <p:tav tm="0">
                                          <p:val>
                                            <p:strVal val="#ppt_x"/>
                                          </p:val>
                                        </p:tav>
                                        <p:tav tm="100000">
                                          <p:val>
                                            <p:strVal val="#ppt_x"/>
                                          </p:val>
                                        </p:tav>
                                      </p:tavLst>
                                    </p:anim>
                                    <p:anim calcmode="lin" valueType="num">
                                      <p:cBhvr>
                                        <p:cTn id="258" dur="1000" fill="hold"/>
                                        <p:tgtEl>
                                          <p:spTgt spid="102"/>
                                        </p:tgtEl>
                                        <p:attrNameLst>
                                          <p:attrName>ppt_y</p:attrName>
                                        </p:attrNameLst>
                                      </p:cBhvr>
                                      <p:tavLst>
                                        <p:tav tm="0">
                                          <p:val>
                                            <p:strVal val="#ppt_y+.1"/>
                                          </p:val>
                                        </p:tav>
                                        <p:tav tm="100000">
                                          <p:val>
                                            <p:strVal val="#ppt_y"/>
                                          </p:val>
                                        </p:tav>
                                      </p:tavLst>
                                    </p:anim>
                                  </p:childTnLst>
                                </p:cTn>
                              </p:par>
                              <p:par>
                                <p:cTn id="259" presetID="42" presetClass="entr" presetSubtype="0" fill="hold" grpId="0" nodeType="withEffect">
                                  <p:stCondLst>
                                    <p:cond delay="0"/>
                                  </p:stCondLst>
                                  <p:childTnLst>
                                    <p:set>
                                      <p:cBhvr>
                                        <p:cTn id="260" dur="1" fill="hold">
                                          <p:stCondLst>
                                            <p:cond delay="0"/>
                                          </p:stCondLst>
                                        </p:cTn>
                                        <p:tgtEl>
                                          <p:spTgt spid="103"/>
                                        </p:tgtEl>
                                        <p:attrNameLst>
                                          <p:attrName>style.visibility</p:attrName>
                                        </p:attrNameLst>
                                      </p:cBhvr>
                                      <p:to>
                                        <p:strVal val="visible"/>
                                      </p:to>
                                    </p:set>
                                    <p:animEffect transition="in" filter="fade">
                                      <p:cBhvr>
                                        <p:cTn id="261" dur="1000"/>
                                        <p:tgtEl>
                                          <p:spTgt spid="103"/>
                                        </p:tgtEl>
                                      </p:cBhvr>
                                    </p:animEffect>
                                    <p:anim calcmode="lin" valueType="num">
                                      <p:cBhvr>
                                        <p:cTn id="262" dur="1000" fill="hold"/>
                                        <p:tgtEl>
                                          <p:spTgt spid="103"/>
                                        </p:tgtEl>
                                        <p:attrNameLst>
                                          <p:attrName>ppt_x</p:attrName>
                                        </p:attrNameLst>
                                      </p:cBhvr>
                                      <p:tavLst>
                                        <p:tav tm="0">
                                          <p:val>
                                            <p:strVal val="#ppt_x"/>
                                          </p:val>
                                        </p:tav>
                                        <p:tav tm="100000">
                                          <p:val>
                                            <p:strVal val="#ppt_x"/>
                                          </p:val>
                                        </p:tav>
                                      </p:tavLst>
                                    </p:anim>
                                    <p:anim calcmode="lin" valueType="num">
                                      <p:cBhvr>
                                        <p:cTn id="263" dur="1000" fill="hold"/>
                                        <p:tgtEl>
                                          <p:spTgt spid="103"/>
                                        </p:tgtEl>
                                        <p:attrNameLst>
                                          <p:attrName>ppt_y</p:attrName>
                                        </p:attrNameLst>
                                      </p:cBhvr>
                                      <p:tavLst>
                                        <p:tav tm="0">
                                          <p:val>
                                            <p:strVal val="#ppt_y+.1"/>
                                          </p:val>
                                        </p:tav>
                                        <p:tav tm="100000">
                                          <p:val>
                                            <p:strVal val="#ppt_y"/>
                                          </p:val>
                                        </p:tav>
                                      </p:tavLst>
                                    </p:anim>
                                  </p:childTnLst>
                                </p:cTn>
                              </p:par>
                              <p:par>
                                <p:cTn id="264" presetID="42" presetClass="entr" presetSubtype="0" fill="hold" grpId="0" nodeType="withEffect">
                                  <p:stCondLst>
                                    <p:cond delay="0"/>
                                  </p:stCondLst>
                                  <p:childTnLst>
                                    <p:set>
                                      <p:cBhvr>
                                        <p:cTn id="265" dur="1" fill="hold">
                                          <p:stCondLst>
                                            <p:cond delay="0"/>
                                          </p:stCondLst>
                                        </p:cTn>
                                        <p:tgtEl>
                                          <p:spTgt spid="104"/>
                                        </p:tgtEl>
                                        <p:attrNameLst>
                                          <p:attrName>style.visibility</p:attrName>
                                        </p:attrNameLst>
                                      </p:cBhvr>
                                      <p:to>
                                        <p:strVal val="visible"/>
                                      </p:to>
                                    </p:set>
                                    <p:animEffect transition="in" filter="fade">
                                      <p:cBhvr>
                                        <p:cTn id="266" dur="1000"/>
                                        <p:tgtEl>
                                          <p:spTgt spid="104"/>
                                        </p:tgtEl>
                                      </p:cBhvr>
                                    </p:animEffect>
                                    <p:anim calcmode="lin" valueType="num">
                                      <p:cBhvr>
                                        <p:cTn id="267" dur="1000" fill="hold"/>
                                        <p:tgtEl>
                                          <p:spTgt spid="104"/>
                                        </p:tgtEl>
                                        <p:attrNameLst>
                                          <p:attrName>ppt_x</p:attrName>
                                        </p:attrNameLst>
                                      </p:cBhvr>
                                      <p:tavLst>
                                        <p:tav tm="0">
                                          <p:val>
                                            <p:strVal val="#ppt_x"/>
                                          </p:val>
                                        </p:tav>
                                        <p:tav tm="100000">
                                          <p:val>
                                            <p:strVal val="#ppt_x"/>
                                          </p:val>
                                        </p:tav>
                                      </p:tavLst>
                                    </p:anim>
                                    <p:anim calcmode="lin" valueType="num">
                                      <p:cBhvr>
                                        <p:cTn id="268" dur="1000" fill="hold"/>
                                        <p:tgtEl>
                                          <p:spTgt spid="104"/>
                                        </p:tgtEl>
                                        <p:attrNameLst>
                                          <p:attrName>ppt_y</p:attrName>
                                        </p:attrNameLst>
                                      </p:cBhvr>
                                      <p:tavLst>
                                        <p:tav tm="0">
                                          <p:val>
                                            <p:strVal val="#ppt_y+.1"/>
                                          </p:val>
                                        </p:tav>
                                        <p:tav tm="100000">
                                          <p:val>
                                            <p:strVal val="#ppt_y"/>
                                          </p:val>
                                        </p:tav>
                                      </p:tavLst>
                                    </p:anim>
                                  </p:childTnLst>
                                </p:cTn>
                              </p:par>
                              <p:par>
                                <p:cTn id="269" presetID="42" presetClass="entr" presetSubtype="0" fill="hold" grpId="0" nodeType="withEffect">
                                  <p:stCondLst>
                                    <p:cond delay="0"/>
                                  </p:stCondLst>
                                  <p:childTnLst>
                                    <p:set>
                                      <p:cBhvr>
                                        <p:cTn id="270" dur="1" fill="hold">
                                          <p:stCondLst>
                                            <p:cond delay="0"/>
                                          </p:stCondLst>
                                        </p:cTn>
                                        <p:tgtEl>
                                          <p:spTgt spid="105"/>
                                        </p:tgtEl>
                                        <p:attrNameLst>
                                          <p:attrName>style.visibility</p:attrName>
                                        </p:attrNameLst>
                                      </p:cBhvr>
                                      <p:to>
                                        <p:strVal val="visible"/>
                                      </p:to>
                                    </p:set>
                                    <p:animEffect transition="in" filter="fade">
                                      <p:cBhvr>
                                        <p:cTn id="271" dur="1000"/>
                                        <p:tgtEl>
                                          <p:spTgt spid="105"/>
                                        </p:tgtEl>
                                      </p:cBhvr>
                                    </p:animEffect>
                                    <p:anim calcmode="lin" valueType="num">
                                      <p:cBhvr>
                                        <p:cTn id="272" dur="1000" fill="hold"/>
                                        <p:tgtEl>
                                          <p:spTgt spid="105"/>
                                        </p:tgtEl>
                                        <p:attrNameLst>
                                          <p:attrName>ppt_x</p:attrName>
                                        </p:attrNameLst>
                                      </p:cBhvr>
                                      <p:tavLst>
                                        <p:tav tm="0">
                                          <p:val>
                                            <p:strVal val="#ppt_x"/>
                                          </p:val>
                                        </p:tav>
                                        <p:tav tm="100000">
                                          <p:val>
                                            <p:strVal val="#ppt_x"/>
                                          </p:val>
                                        </p:tav>
                                      </p:tavLst>
                                    </p:anim>
                                    <p:anim calcmode="lin" valueType="num">
                                      <p:cBhvr>
                                        <p:cTn id="273" dur="1000" fill="hold"/>
                                        <p:tgtEl>
                                          <p:spTgt spid="105"/>
                                        </p:tgtEl>
                                        <p:attrNameLst>
                                          <p:attrName>ppt_y</p:attrName>
                                        </p:attrNameLst>
                                      </p:cBhvr>
                                      <p:tavLst>
                                        <p:tav tm="0">
                                          <p:val>
                                            <p:strVal val="#ppt_y+.1"/>
                                          </p:val>
                                        </p:tav>
                                        <p:tav tm="100000">
                                          <p:val>
                                            <p:strVal val="#ppt_y"/>
                                          </p:val>
                                        </p:tav>
                                      </p:tavLst>
                                    </p:anim>
                                  </p:childTnLst>
                                </p:cTn>
                              </p:par>
                            </p:childTnLst>
                          </p:cTn>
                        </p:par>
                        <p:par>
                          <p:cTn id="274" fill="hold">
                            <p:stCondLst>
                              <p:cond delay="6000"/>
                            </p:stCondLst>
                            <p:childTnLst>
                              <p:par>
                                <p:cTn id="275" presetID="42" presetClass="entr" presetSubtype="0" fill="hold" grpId="0" nodeType="afterEffect">
                                  <p:stCondLst>
                                    <p:cond delay="0"/>
                                  </p:stCondLst>
                                  <p:childTnLst>
                                    <p:set>
                                      <p:cBhvr>
                                        <p:cTn id="276" dur="1" fill="hold">
                                          <p:stCondLst>
                                            <p:cond delay="0"/>
                                          </p:stCondLst>
                                        </p:cTn>
                                        <p:tgtEl>
                                          <p:spTgt spid="99"/>
                                        </p:tgtEl>
                                        <p:attrNameLst>
                                          <p:attrName>style.visibility</p:attrName>
                                        </p:attrNameLst>
                                      </p:cBhvr>
                                      <p:to>
                                        <p:strVal val="visible"/>
                                      </p:to>
                                    </p:set>
                                    <p:animEffect transition="in" filter="fade">
                                      <p:cBhvr>
                                        <p:cTn id="277" dur="1000"/>
                                        <p:tgtEl>
                                          <p:spTgt spid="99"/>
                                        </p:tgtEl>
                                      </p:cBhvr>
                                    </p:animEffect>
                                    <p:anim calcmode="lin" valueType="num">
                                      <p:cBhvr>
                                        <p:cTn id="278" dur="1000" fill="hold"/>
                                        <p:tgtEl>
                                          <p:spTgt spid="99"/>
                                        </p:tgtEl>
                                        <p:attrNameLst>
                                          <p:attrName>ppt_x</p:attrName>
                                        </p:attrNameLst>
                                      </p:cBhvr>
                                      <p:tavLst>
                                        <p:tav tm="0">
                                          <p:val>
                                            <p:strVal val="#ppt_x"/>
                                          </p:val>
                                        </p:tav>
                                        <p:tav tm="100000">
                                          <p:val>
                                            <p:strVal val="#ppt_x"/>
                                          </p:val>
                                        </p:tav>
                                      </p:tavLst>
                                    </p:anim>
                                    <p:anim calcmode="lin" valueType="num">
                                      <p:cBhvr>
                                        <p:cTn id="279" dur="1000" fill="hold"/>
                                        <p:tgtEl>
                                          <p:spTgt spid="99"/>
                                        </p:tgtEl>
                                        <p:attrNameLst>
                                          <p:attrName>ppt_y</p:attrName>
                                        </p:attrNameLst>
                                      </p:cBhvr>
                                      <p:tavLst>
                                        <p:tav tm="0">
                                          <p:val>
                                            <p:strVal val="#ppt_y+.1"/>
                                          </p:val>
                                        </p:tav>
                                        <p:tav tm="100000">
                                          <p:val>
                                            <p:strVal val="#ppt_y"/>
                                          </p:val>
                                        </p:tav>
                                      </p:tavLst>
                                    </p:anim>
                                  </p:childTnLst>
                                </p:cTn>
                              </p:par>
                              <p:par>
                                <p:cTn id="280" presetID="42" presetClass="entr" presetSubtype="0" fill="hold" grpId="0" nodeType="withEffect">
                                  <p:stCondLst>
                                    <p:cond delay="0"/>
                                  </p:stCondLst>
                                  <p:childTnLst>
                                    <p:set>
                                      <p:cBhvr>
                                        <p:cTn id="281" dur="1" fill="hold">
                                          <p:stCondLst>
                                            <p:cond delay="0"/>
                                          </p:stCondLst>
                                        </p:cTn>
                                        <p:tgtEl>
                                          <p:spTgt spid="106"/>
                                        </p:tgtEl>
                                        <p:attrNameLst>
                                          <p:attrName>style.visibility</p:attrName>
                                        </p:attrNameLst>
                                      </p:cBhvr>
                                      <p:to>
                                        <p:strVal val="visible"/>
                                      </p:to>
                                    </p:set>
                                    <p:animEffect transition="in" filter="fade">
                                      <p:cBhvr>
                                        <p:cTn id="282" dur="1000"/>
                                        <p:tgtEl>
                                          <p:spTgt spid="106"/>
                                        </p:tgtEl>
                                      </p:cBhvr>
                                    </p:animEffect>
                                    <p:anim calcmode="lin" valueType="num">
                                      <p:cBhvr>
                                        <p:cTn id="283" dur="1000" fill="hold"/>
                                        <p:tgtEl>
                                          <p:spTgt spid="106"/>
                                        </p:tgtEl>
                                        <p:attrNameLst>
                                          <p:attrName>ppt_x</p:attrName>
                                        </p:attrNameLst>
                                      </p:cBhvr>
                                      <p:tavLst>
                                        <p:tav tm="0">
                                          <p:val>
                                            <p:strVal val="#ppt_x"/>
                                          </p:val>
                                        </p:tav>
                                        <p:tav tm="100000">
                                          <p:val>
                                            <p:strVal val="#ppt_x"/>
                                          </p:val>
                                        </p:tav>
                                      </p:tavLst>
                                    </p:anim>
                                    <p:anim calcmode="lin" valueType="num">
                                      <p:cBhvr>
                                        <p:cTn id="284" dur="1000" fill="hold"/>
                                        <p:tgtEl>
                                          <p:spTgt spid="106"/>
                                        </p:tgtEl>
                                        <p:attrNameLst>
                                          <p:attrName>ppt_y</p:attrName>
                                        </p:attrNameLst>
                                      </p:cBhvr>
                                      <p:tavLst>
                                        <p:tav tm="0">
                                          <p:val>
                                            <p:strVal val="#ppt_y+.1"/>
                                          </p:val>
                                        </p:tav>
                                        <p:tav tm="100000">
                                          <p:val>
                                            <p:strVal val="#ppt_y"/>
                                          </p:val>
                                        </p:tav>
                                      </p:tavLst>
                                    </p:anim>
                                  </p:childTnLst>
                                </p:cTn>
                              </p:par>
                              <p:par>
                                <p:cTn id="285" presetID="42" presetClass="entr" presetSubtype="0" fill="hold" grpId="0" nodeType="withEffect">
                                  <p:stCondLst>
                                    <p:cond delay="0"/>
                                  </p:stCondLst>
                                  <p:childTnLst>
                                    <p:set>
                                      <p:cBhvr>
                                        <p:cTn id="286" dur="1" fill="hold">
                                          <p:stCondLst>
                                            <p:cond delay="0"/>
                                          </p:stCondLst>
                                        </p:cTn>
                                        <p:tgtEl>
                                          <p:spTgt spid="107"/>
                                        </p:tgtEl>
                                        <p:attrNameLst>
                                          <p:attrName>style.visibility</p:attrName>
                                        </p:attrNameLst>
                                      </p:cBhvr>
                                      <p:to>
                                        <p:strVal val="visible"/>
                                      </p:to>
                                    </p:set>
                                    <p:animEffect transition="in" filter="fade">
                                      <p:cBhvr>
                                        <p:cTn id="287" dur="1000"/>
                                        <p:tgtEl>
                                          <p:spTgt spid="107"/>
                                        </p:tgtEl>
                                      </p:cBhvr>
                                    </p:animEffect>
                                    <p:anim calcmode="lin" valueType="num">
                                      <p:cBhvr>
                                        <p:cTn id="288" dur="1000" fill="hold"/>
                                        <p:tgtEl>
                                          <p:spTgt spid="107"/>
                                        </p:tgtEl>
                                        <p:attrNameLst>
                                          <p:attrName>ppt_x</p:attrName>
                                        </p:attrNameLst>
                                      </p:cBhvr>
                                      <p:tavLst>
                                        <p:tav tm="0">
                                          <p:val>
                                            <p:strVal val="#ppt_x"/>
                                          </p:val>
                                        </p:tav>
                                        <p:tav tm="100000">
                                          <p:val>
                                            <p:strVal val="#ppt_x"/>
                                          </p:val>
                                        </p:tav>
                                      </p:tavLst>
                                    </p:anim>
                                    <p:anim calcmode="lin" valueType="num">
                                      <p:cBhvr>
                                        <p:cTn id="289" dur="1000" fill="hold"/>
                                        <p:tgtEl>
                                          <p:spTgt spid="107"/>
                                        </p:tgtEl>
                                        <p:attrNameLst>
                                          <p:attrName>ppt_y</p:attrName>
                                        </p:attrNameLst>
                                      </p:cBhvr>
                                      <p:tavLst>
                                        <p:tav tm="0">
                                          <p:val>
                                            <p:strVal val="#ppt_y+.1"/>
                                          </p:val>
                                        </p:tav>
                                        <p:tav tm="100000">
                                          <p:val>
                                            <p:strVal val="#ppt_y"/>
                                          </p:val>
                                        </p:tav>
                                      </p:tavLst>
                                    </p:anim>
                                  </p:childTnLst>
                                </p:cTn>
                              </p:par>
                              <p:par>
                                <p:cTn id="290" presetID="42" presetClass="entr" presetSubtype="0" fill="hold" grpId="0" nodeType="withEffect">
                                  <p:stCondLst>
                                    <p:cond delay="0"/>
                                  </p:stCondLst>
                                  <p:childTnLst>
                                    <p:set>
                                      <p:cBhvr>
                                        <p:cTn id="291" dur="1" fill="hold">
                                          <p:stCondLst>
                                            <p:cond delay="0"/>
                                          </p:stCondLst>
                                        </p:cTn>
                                        <p:tgtEl>
                                          <p:spTgt spid="108"/>
                                        </p:tgtEl>
                                        <p:attrNameLst>
                                          <p:attrName>style.visibility</p:attrName>
                                        </p:attrNameLst>
                                      </p:cBhvr>
                                      <p:to>
                                        <p:strVal val="visible"/>
                                      </p:to>
                                    </p:set>
                                    <p:animEffect transition="in" filter="fade">
                                      <p:cBhvr>
                                        <p:cTn id="292" dur="1000"/>
                                        <p:tgtEl>
                                          <p:spTgt spid="108"/>
                                        </p:tgtEl>
                                      </p:cBhvr>
                                    </p:animEffect>
                                    <p:anim calcmode="lin" valueType="num">
                                      <p:cBhvr>
                                        <p:cTn id="293" dur="1000" fill="hold"/>
                                        <p:tgtEl>
                                          <p:spTgt spid="108"/>
                                        </p:tgtEl>
                                        <p:attrNameLst>
                                          <p:attrName>ppt_x</p:attrName>
                                        </p:attrNameLst>
                                      </p:cBhvr>
                                      <p:tavLst>
                                        <p:tav tm="0">
                                          <p:val>
                                            <p:strVal val="#ppt_x"/>
                                          </p:val>
                                        </p:tav>
                                        <p:tav tm="100000">
                                          <p:val>
                                            <p:strVal val="#ppt_x"/>
                                          </p:val>
                                        </p:tav>
                                      </p:tavLst>
                                    </p:anim>
                                    <p:anim calcmode="lin" valueType="num">
                                      <p:cBhvr>
                                        <p:cTn id="294" dur="1000" fill="hold"/>
                                        <p:tgtEl>
                                          <p:spTgt spid="108"/>
                                        </p:tgtEl>
                                        <p:attrNameLst>
                                          <p:attrName>ppt_y</p:attrName>
                                        </p:attrNameLst>
                                      </p:cBhvr>
                                      <p:tavLst>
                                        <p:tav tm="0">
                                          <p:val>
                                            <p:strVal val="#ppt_y+.1"/>
                                          </p:val>
                                        </p:tav>
                                        <p:tav tm="100000">
                                          <p:val>
                                            <p:strVal val="#ppt_y"/>
                                          </p:val>
                                        </p:tav>
                                      </p:tavLst>
                                    </p:anim>
                                  </p:childTnLst>
                                </p:cTn>
                              </p:par>
                            </p:childTnLst>
                          </p:cTn>
                        </p:par>
                        <p:par>
                          <p:cTn id="295" fill="hold">
                            <p:stCondLst>
                              <p:cond delay="7000"/>
                            </p:stCondLst>
                            <p:childTnLst>
                              <p:par>
                                <p:cTn id="296" presetID="42" presetClass="entr" presetSubtype="0" fill="hold" grpId="0" nodeType="afterEffect">
                                  <p:stCondLst>
                                    <p:cond delay="0"/>
                                  </p:stCondLst>
                                  <p:childTnLst>
                                    <p:set>
                                      <p:cBhvr>
                                        <p:cTn id="297" dur="1" fill="hold">
                                          <p:stCondLst>
                                            <p:cond delay="0"/>
                                          </p:stCondLst>
                                        </p:cTn>
                                        <p:tgtEl>
                                          <p:spTgt spid="112"/>
                                        </p:tgtEl>
                                        <p:attrNameLst>
                                          <p:attrName>style.visibility</p:attrName>
                                        </p:attrNameLst>
                                      </p:cBhvr>
                                      <p:to>
                                        <p:strVal val="visible"/>
                                      </p:to>
                                    </p:set>
                                    <p:animEffect transition="in" filter="fade">
                                      <p:cBhvr>
                                        <p:cTn id="298" dur="1000"/>
                                        <p:tgtEl>
                                          <p:spTgt spid="112"/>
                                        </p:tgtEl>
                                      </p:cBhvr>
                                    </p:animEffect>
                                    <p:anim calcmode="lin" valueType="num">
                                      <p:cBhvr>
                                        <p:cTn id="299" dur="1000" fill="hold"/>
                                        <p:tgtEl>
                                          <p:spTgt spid="112"/>
                                        </p:tgtEl>
                                        <p:attrNameLst>
                                          <p:attrName>ppt_x</p:attrName>
                                        </p:attrNameLst>
                                      </p:cBhvr>
                                      <p:tavLst>
                                        <p:tav tm="0">
                                          <p:val>
                                            <p:strVal val="#ppt_x"/>
                                          </p:val>
                                        </p:tav>
                                        <p:tav tm="100000">
                                          <p:val>
                                            <p:strVal val="#ppt_x"/>
                                          </p:val>
                                        </p:tav>
                                      </p:tavLst>
                                    </p:anim>
                                    <p:anim calcmode="lin" valueType="num">
                                      <p:cBhvr>
                                        <p:cTn id="300" dur="1000" fill="hold"/>
                                        <p:tgtEl>
                                          <p:spTgt spid="112"/>
                                        </p:tgtEl>
                                        <p:attrNameLst>
                                          <p:attrName>ppt_y</p:attrName>
                                        </p:attrNameLst>
                                      </p:cBhvr>
                                      <p:tavLst>
                                        <p:tav tm="0">
                                          <p:val>
                                            <p:strVal val="#ppt_y+.1"/>
                                          </p:val>
                                        </p:tav>
                                        <p:tav tm="100000">
                                          <p:val>
                                            <p:strVal val="#ppt_y"/>
                                          </p:val>
                                        </p:tav>
                                      </p:tavLst>
                                    </p:anim>
                                  </p:childTnLst>
                                </p:cTn>
                              </p:par>
                              <p:par>
                                <p:cTn id="301" presetID="42" presetClass="entr" presetSubtype="0" fill="hold" grpId="0" nodeType="withEffect">
                                  <p:stCondLst>
                                    <p:cond delay="0"/>
                                  </p:stCondLst>
                                  <p:childTnLst>
                                    <p:set>
                                      <p:cBhvr>
                                        <p:cTn id="302" dur="1" fill="hold">
                                          <p:stCondLst>
                                            <p:cond delay="0"/>
                                          </p:stCondLst>
                                        </p:cTn>
                                        <p:tgtEl>
                                          <p:spTgt spid="95"/>
                                        </p:tgtEl>
                                        <p:attrNameLst>
                                          <p:attrName>style.visibility</p:attrName>
                                        </p:attrNameLst>
                                      </p:cBhvr>
                                      <p:to>
                                        <p:strVal val="visible"/>
                                      </p:to>
                                    </p:set>
                                    <p:animEffect transition="in" filter="fade">
                                      <p:cBhvr>
                                        <p:cTn id="303" dur="1000"/>
                                        <p:tgtEl>
                                          <p:spTgt spid="95"/>
                                        </p:tgtEl>
                                      </p:cBhvr>
                                    </p:animEffect>
                                    <p:anim calcmode="lin" valueType="num">
                                      <p:cBhvr>
                                        <p:cTn id="304" dur="1000" fill="hold"/>
                                        <p:tgtEl>
                                          <p:spTgt spid="95"/>
                                        </p:tgtEl>
                                        <p:attrNameLst>
                                          <p:attrName>ppt_x</p:attrName>
                                        </p:attrNameLst>
                                      </p:cBhvr>
                                      <p:tavLst>
                                        <p:tav tm="0">
                                          <p:val>
                                            <p:strVal val="#ppt_x"/>
                                          </p:val>
                                        </p:tav>
                                        <p:tav tm="100000">
                                          <p:val>
                                            <p:strVal val="#ppt_x"/>
                                          </p:val>
                                        </p:tav>
                                      </p:tavLst>
                                    </p:anim>
                                    <p:anim calcmode="lin" valueType="num">
                                      <p:cBhvr>
                                        <p:cTn id="305"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animBg="1"/>
      <p:bldP spid="1028" grpId="0" animBg="1"/>
      <p:bldP spid="1029" grpId="0" animBg="1"/>
      <p:bldP spid="1030" grpId="0" animBg="1"/>
      <p:bldP spid="1031" grpId="0" animBg="1"/>
      <p:bldP spid="1032" grpId="0" animBg="1"/>
      <p:bldP spid="11" grpId="0" animBg="1"/>
      <p:bldP spid="19" grpId="0" animBg="1"/>
      <p:bldP spid="20" grpId="0" animBg="1"/>
      <p:bldP spid="21" grpId="0" animBg="1"/>
      <p:bldP spid="23" grpId="0" animBg="1"/>
      <p:bldP spid="32" grpId="0" animBg="1"/>
      <p:bldP spid="33" grpId="0" animBg="1"/>
      <p:bldP spid="43" grpId="0" animBg="1"/>
      <p:bldP spid="46" grpId="0" animBg="1"/>
      <p:bldP spid="47" grpId="0" animBg="1"/>
      <p:bldP spid="48" grpId="0" animBg="1"/>
      <p:bldP spid="49" grpId="0" animBg="1"/>
      <p:bldP spid="50" grpId="0" animBg="1"/>
      <p:bldP spid="54"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4" grpId="0" animBg="1"/>
      <p:bldP spid="52" grpId="0"/>
      <p:bldP spid="52" grpId="1"/>
      <p:bldP spid="53" grpId="0"/>
      <p:bldP spid="53" grpId="1"/>
      <p:bldP spid="55" grpId="0"/>
      <p:bldP spid="55" grpId="1"/>
      <p:bldP spid="56" grpId="0"/>
      <p:bldP spid="5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00562" y="0"/>
            <a:ext cx="3071834"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 Résultats &amp; Discussion</a:t>
            </a:r>
            <a:endParaRPr lang="fr-FR" sz="21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Conclusion</a:t>
            </a:r>
            <a:endParaRPr lang="fr-FR" sz="2100" b="1" i="1" dirty="0">
              <a:solidFill>
                <a:schemeClr val="bg1">
                  <a:lumMod val="95000"/>
                </a:schemeClr>
              </a:solidFill>
              <a:latin typeface="Palatino Linotype" pitchFamily="18"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52" y="401219"/>
            <a:ext cx="9137648" cy="6456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 name="Rectangle 38"/>
          <p:cNvSpPr/>
          <p:nvPr/>
        </p:nvSpPr>
        <p:spPr>
          <a:xfrm>
            <a:off x="0" y="0"/>
            <a:ext cx="1714480"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tx1"/>
                </a:solidFill>
                <a:latin typeface="Palatino Linotype" pitchFamily="18" charset="0"/>
              </a:rPr>
              <a:t>Introduction</a:t>
            </a:r>
            <a:endParaRPr lang="fr-FR" sz="2100" b="1" i="1" dirty="0">
              <a:solidFill>
                <a:schemeClr val="tx1"/>
              </a:solidFill>
              <a:latin typeface="Palatino Linotype" pitchFamily="18" charset="0"/>
            </a:endParaRPr>
          </a:p>
        </p:txBody>
      </p:sp>
      <p:sp>
        <p:nvSpPr>
          <p:cNvPr id="40" name="Rectangle 39"/>
          <p:cNvSpPr/>
          <p:nvPr/>
        </p:nvSpPr>
        <p:spPr>
          <a:xfrm>
            <a:off x="1714480" y="0"/>
            <a:ext cx="2857520"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100" b="1" i="1" dirty="0" smtClean="0">
                <a:solidFill>
                  <a:schemeClr val="bg1">
                    <a:lumMod val="95000"/>
                  </a:schemeClr>
                </a:solidFill>
                <a:latin typeface="Palatino Linotype" pitchFamily="18" charset="0"/>
              </a:rPr>
              <a:t>Matériels &amp; méthodes</a:t>
            </a:r>
            <a:endParaRPr lang="fr-FR" sz="2100" b="1" i="1" dirty="0">
              <a:solidFill>
                <a:schemeClr val="bg1">
                  <a:lumMod val="95000"/>
                </a:schemeClr>
              </a:solidFill>
              <a:latin typeface="Palatino Linotype" pitchFamily="18" charset="0"/>
            </a:endParaRPr>
          </a:p>
        </p:txBody>
      </p:sp>
      <p:pic>
        <p:nvPicPr>
          <p:cNvPr id="12" name="Picture 2"/>
          <p:cNvPicPr>
            <a:picLocks noChangeAspect="1" noChangeArrowheads="1"/>
          </p:cNvPicPr>
          <p:nvPr/>
        </p:nvPicPr>
        <p:blipFill>
          <a:blip r:embed="rId3">
            <a:lum bright="70000" contrast="-70000"/>
            <a:extLst>
              <a:ext uri="{28A0092B-C50C-407E-A947-70E740481C1C}">
                <a14:useLocalDpi xmlns:a14="http://schemas.microsoft.com/office/drawing/2010/main" xmlns="" val="0"/>
              </a:ext>
            </a:extLst>
          </a:blip>
          <a:srcRect/>
          <a:stretch>
            <a:fillRect/>
          </a:stretch>
        </p:blipFill>
        <p:spPr bwMode="auto">
          <a:xfrm>
            <a:off x="0" y="401219"/>
            <a:ext cx="9137648" cy="6456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1" name="Diagram 10"/>
          <p:cNvGraphicFramePr/>
          <p:nvPr/>
        </p:nvGraphicFramePr>
        <p:xfrm>
          <a:off x="1071538" y="1857364"/>
          <a:ext cx="6619900" cy="38893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2071670" y="6357958"/>
            <a:ext cx="4714908" cy="500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latin typeface="Cambria" pitchFamily="18" charset="0"/>
              </a:rPr>
              <a:t>Organe métabolique fondamentale</a:t>
            </a:r>
            <a:endParaRPr lang="fr-FR" dirty="0">
              <a:solidFill>
                <a:schemeClr val="tx1"/>
              </a:solidFill>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xit" presetSubtype="0" fill="hold" grpId="0"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jpg"/>
          <p:cNvPicPr>
            <a:picLocks noChangeAspect="1"/>
          </p:cNvPicPr>
          <p:nvPr/>
        </p:nvPicPr>
        <p:blipFill>
          <a:blip r:embed="rId3"/>
          <a:stretch>
            <a:fillRect/>
          </a:stretch>
        </p:blipFill>
        <p:spPr>
          <a:xfrm>
            <a:off x="-32" y="428604"/>
            <a:ext cx="9120792" cy="6085305"/>
          </a:xfrm>
          <a:prstGeom prst="rect">
            <a:avLst/>
          </a:prstGeom>
          <a:ln w="19050">
            <a:noFill/>
          </a:ln>
        </p:spPr>
      </p:pic>
      <p:sp>
        <p:nvSpPr>
          <p:cNvPr id="15" name="Rounded Rectangle 14"/>
          <p:cNvSpPr/>
          <p:nvPr/>
        </p:nvSpPr>
        <p:spPr>
          <a:xfrm>
            <a:off x="2357422" y="642918"/>
            <a:ext cx="4258969" cy="571504"/>
          </a:xfrm>
          <a:prstGeom prst="roundRect">
            <a:avLst/>
          </a:prstGeom>
          <a:solidFill>
            <a:srgbClr val="CCFFFF"/>
          </a:solidFill>
          <a:ln>
            <a:solidFill>
              <a:schemeClr val="tx2">
                <a:lumMod val="75000"/>
              </a:schemeClr>
            </a:solidFill>
          </a:ln>
          <a:effectLst/>
          <a:scene3d>
            <a:camera prst="orthographicFront"/>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cap="all" dirty="0" smtClean="0">
                <a:ln w="9000" cmpd="sng">
                  <a:solidFill>
                    <a:srgbClr val="002060"/>
                  </a:solidFill>
                  <a:prstDash val="solid"/>
                </a:ln>
                <a:solidFill>
                  <a:srgbClr val="002060"/>
                </a:solidFill>
                <a:effectLst>
                  <a:reflection blurRad="12700" stA="28000" endPos="45000" dist="1000" dir="5400000" sy="-100000" algn="bl" rotWithShape="0"/>
                </a:effectLst>
                <a:latin typeface="Bell MT" pitchFamily="18" charset="0"/>
              </a:rPr>
              <a:t>conclusion</a:t>
            </a:r>
          </a:p>
        </p:txBody>
      </p:sp>
      <p:sp>
        <p:nvSpPr>
          <p:cNvPr id="23" name="Rectangle 22"/>
          <p:cNvSpPr/>
          <p:nvPr/>
        </p:nvSpPr>
        <p:spPr>
          <a:xfrm>
            <a:off x="6072198" y="0"/>
            <a:ext cx="150013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Discussion</a:t>
            </a:r>
          </a:p>
        </p:txBody>
      </p:sp>
      <p:sp>
        <p:nvSpPr>
          <p:cNvPr id="24" name="Rectangle 23"/>
          <p:cNvSpPr/>
          <p:nvPr/>
        </p:nvSpPr>
        <p:spPr>
          <a:xfrm>
            <a:off x="4643438" y="0"/>
            <a:ext cx="142876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  Résultats</a:t>
            </a:r>
            <a:endParaRPr lang="fr-FR" sz="2000" b="1" i="1" dirty="0">
              <a:solidFill>
                <a:schemeClr val="bg1">
                  <a:lumMod val="95000"/>
                </a:schemeClr>
              </a:solidFill>
              <a:latin typeface="Palatino Linotype" pitchFamily="18" charset="0"/>
              <a:cs typeface="Miriam" pitchFamily="2" charset="-79"/>
            </a:endParaRPr>
          </a:p>
        </p:txBody>
      </p:sp>
      <p:sp>
        <p:nvSpPr>
          <p:cNvPr id="25" name="Rectangle 24"/>
          <p:cNvSpPr/>
          <p:nvPr/>
        </p:nvSpPr>
        <p:spPr>
          <a:xfrm>
            <a:off x="7572428" y="0"/>
            <a:ext cx="1571572" cy="428604"/>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solidFill>
                <a:latin typeface="Palatino Linotype" pitchFamily="18" charset="0"/>
                <a:cs typeface="Miriam" pitchFamily="2" charset="-79"/>
              </a:rPr>
              <a:t>Conclusion</a:t>
            </a:r>
            <a:endParaRPr lang="fr-FR" sz="2000" b="1" i="1" dirty="0">
              <a:solidFill>
                <a:schemeClr val="bg1"/>
              </a:solidFill>
              <a:latin typeface="Palatino Linotype" pitchFamily="18" charset="0"/>
              <a:cs typeface="Miriam" pitchFamily="2" charset="-79"/>
            </a:endParaRPr>
          </a:p>
        </p:txBody>
      </p:sp>
      <p:sp>
        <p:nvSpPr>
          <p:cNvPr id="26" name="Rectangle 25"/>
          <p:cNvSpPr/>
          <p:nvPr/>
        </p:nvSpPr>
        <p:spPr>
          <a:xfrm>
            <a:off x="0" y="0"/>
            <a:ext cx="171448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Introduction</a:t>
            </a:r>
            <a:endParaRPr lang="fr-FR" sz="2000" b="1" i="1" dirty="0">
              <a:solidFill>
                <a:schemeClr val="bg1">
                  <a:lumMod val="95000"/>
                </a:schemeClr>
              </a:solidFill>
              <a:latin typeface="Palatino Linotype" pitchFamily="18" charset="0"/>
              <a:cs typeface="Miriam" pitchFamily="2" charset="-79"/>
            </a:endParaRPr>
          </a:p>
        </p:txBody>
      </p:sp>
      <p:sp>
        <p:nvSpPr>
          <p:cNvPr id="27" name="Rectangle 26"/>
          <p:cNvSpPr/>
          <p:nvPr/>
        </p:nvSpPr>
        <p:spPr>
          <a:xfrm>
            <a:off x="1714480" y="0"/>
            <a:ext cx="292889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Matériels et  méthodes</a:t>
            </a:r>
            <a:endParaRPr lang="fr-FR" sz="2000" b="1" i="1" dirty="0">
              <a:solidFill>
                <a:schemeClr val="bg1">
                  <a:lumMod val="95000"/>
                </a:schemeClr>
              </a:solidFill>
              <a:latin typeface="Palatino Linotype" pitchFamily="18" charset="0"/>
              <a:cs typeface="Miriam" pitchFamily="2" charset="-79"/>
            </a:endParaRPr>
          </a:p>
        </p:txBody>
      </p:sp>
      <p:sp>
        <p:nvSpPr>
          <p:cNvPr id="11" name="Rounded Rectangle 15"/>
          <p:cNvSpPr/>
          <p:nvPr/>
        </p:nvSpPr>
        <p:spPr>
          <a:xfrm>
            <a:off x="428596" y="1285860"/>
            <a:ext cx="8286808" cy="5286412"/>
          </a:xfrm>
          <a:prstGeom prst="roundRect">
            <a:avLst>
              <a:gd name="adj" fmla="val 10125"/>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Wingdings" pitchFamily="2" charset="2"/>
              <a:buChar char="§"/>
            </a:pPr>
            <a:r>
              <a:rPr lang="fr-FR" dirty="0" smtClean="0">
                <a:ln w="18415" cmpd="sng">
                  <a:solidFill>
                    <a:srgbClr val="002060"/>
                  </a:solidFill>
                  <a:prstDash val="solid"/>
                </a:ln>
                <a:solidFill>
                  <a:srgbClr val="002060"/>
                </a:solidFill>
                <a:latin typeface="Times New Roman" pitchFamily="18" charset="0"/>
                <a:cs typeface="Times New Roman" pitchFamily="18" charset="0"/>
              </a:rPr>
              <a:t>Notre compréhension des mécanismes de développement de la glande thyroïde a grandement bénéficiée de l'identification des quatre facteurs de transcription thyroïdiens: </a:t>
            </a:r>
            <a:r>
              <a:rPr lang="fr-FR" i="1" dirty="0" smtClean="0">
                <a:ln w="18415" cmpd="sng">
                  <a:solidFill>
                    <a:srgbClr val="FF0066"/>
                  </a:solidFill>
                  <a:prstDash val="solid"/>
                </a:ln>
                <a:solidFill>
                  <a:srgbClr val="FF0066"/>
                </a:solidFill>
                <a:latin typeface="Times New Roman" pitchFamily="18" charset="0"/>
                <a:cs typeface="Times New Roman" pitchFamily="18" charset="0"/>
              </a:rPr>
              <a:t>NKX2-1, FOXE1, PAX8 </a:t>
            </a:r>
            <a:r>
              <a:rPr lang="fr-FR" dirty="0" smtClean="0">
                <a:ln w="18415" cmpd="sng">
                  <a:solidFill>
                    <a:srgbClr val="002060"/>
                  </a:solidFill>
                  <a:prstDash val="solid"/>
                </a:ln>
                <a:solidFill>
                  <a:srgbClr val="002060"/>
                </a:solidFill>
                <a:latin typeface="Times New Roman" pitchFamily="18" charset="0"/>
                <a:cs typeface="Times New Roman" pitchFamily="18" charset="0"/>
              </a:rPr>
              <a:t>et</a:t>
            </a:r>
            <a:r>
              <a:rPr lang="fr-FR" i="1" dirty="0" smtClean="0">
                <a:ln w="18415" cmpd="sng">
                  <a:solidFill>
                    <a:srgbClr val="FF0066"/>
                  </a:solidFill>
                  <a:prstDash val="solid"/>
                </a:ln>
                <a:solidFill>
                  <a:srgbClr val="FF0066"/>
                </a:solidFill>
                <a:latin typeface="Times New Roman" pitchFamily="18" charset="0"/>
                <a:cs typeface="Times New Roman" pitchFamily="18" charset="0"/>
              </a:rPr>
              <a:t> HHEX </a:t>
            </a:r>
            <a:r>
              <a:rPr lang="fr-FR" dirty="0" smtClean="0">
                <a:ln w="18415" cmpd="sng">
                  <a:solidFill>
                    <a:srgbClr val="002060"/>
                  </a:solidFill>
                  <a:prstDash val="solid"/>
                </a:ln>
                <a:solidFill>
                  <a:srgbClr val="002060"/>
                </a:solidFill>
                <a:latin typeface="Times New Roman" pitchFamily="18" charset="0"/>
                <a:cs typeface="Times New Roman" pitchFamily="18" charset="0"/>
              </a:rPr>
              <a:t>dont l'expression simultanée est essentielle pour le bon développement de la glande thyroïde et pour le maintien de son état différencié et  fonctionnel chez les adultes.</a:t>
            </a:r>
          </a:p>
          <a:p>
            <a:pPr algn="just">
              <a:buFont typeface="Wingdings" pitchFamily="2" charset="2"/>
              <a:buChar char="§"/>
            </a:pPr>
            <a:endParaRPr lang="fr-FR" dirty="0" smtClean="0">
              <a:ln w="18415" cmpd="sng">
                <a:solidFill>
                  <a:srgbClr val="002060"/>
                </a:solidFill>
                <a:prstDash val="solid"/>
              </a:ln>
              <a:solidFill>
                <a:srgbClr val="002060"/>
              </a:solidFill>
              <a:latin typeface="Times New Roman" pitchFamily="18" charset="0"/>
              <a:cs typeface="Times New Roman" pitchFamily="18" charset="0"/>
            </a:endParaRPr>
          </a:p>
          <a:p>
            <a:pPr algn="just">
              <a:buFont typeface="Wingdings" pitchFamily="2" charset="2"/>
              <a:buChar char="§"/>
            </a:pPr>
            <a:r>
              <a:rPr lang="fr-FR" dirty="0" smtClean="0">
                <a:ln w="18415" cmpd="sng">
                  <a:solidFill>
                    <a:srgbClr val="002060"/>
                  </a:solidFill>
                  <a:prstDash val="solid"/>
                </a:ln>
                <a:solidFill>
                  <a:srgbClr val="002060"/>
                </a:solidFill>
                <a:latin typeface="Times New Roman" pitchFamily="18" charset="0"/>
                <a:cs typeface="Times New Roman" pitchFamily="18" charset="0"/>
              </a:rPr>
              <a:t>Les études de suivi à long terme des sujets porteurs de mutations ou l’utilisation de modèles animaux murins sont nécessaires pour mieux caractériser l'évolution des maladies de la thyroïde et des malformations associées.</a:t>
            </a:r>
          </a:p>
          <a:p>
            <a:pPr algn="just">
              <a:buFont typeface="Wingdings" pitchFamily="2" charset="2"/>
              <a:buChar char="§"/>
            </a:pPr>
            <a:endParaRPr lang="fr-FR" dirty="0" smtClean="0">
              <a:ln w="18415" cmpd="sng">
                <a:solidFill>
                  <a:srgbClr val="002060"/>
                </a:solidFill>
                <a:prstDash val="solid"/>
              </a:ln>
              <a:solidFill>
                <a:srgbClr val="002060"/>
              </a:solidFill>
              <a:latin typeface="Times New Roman" pitchFamily="18" charset="0"/>
              <a:cs typeface="Times New Roman" pitchFamily="18" charset="0"/>
            </a:endParaRPr>
          </a:p>
          <a:p>
            <a:pPr algn="just">
              <a:buFont typeface="Wingdings" pitchFamily="2" charset="2"/>
              <a:buChar char="§"/>
            </a:pPr>
            <a:r>
              <a:rPr lang="fr-FR" dirty="0" smtClean="0">
                <a:ln w="18415" cmpd="sng">
                  <a:solidFill>
                    <a:srgbClr val="002060"/>
                  </a:solidFill>
                  <a:prstDash val="solid"/>
                </a:ln>
                <a:solidFill>
                  <a:srgbClr val="002060"/>
                </a:solidFill>
                <a:latin typeface="Times New Roman" pitchFamily="18" charset="0"/>
                <a:cs typeface="Times New Roman" pitchFamily="18" charset="0"/>
              </a:rPr>
              <a:t>La réalisation de la  régénération du tissu thyroïdien à partir de cellules souches embryonnaires in vitro permettra une  vue plus précise des voies de signalisation actives et les processus réglementaires et fera l’objectif d’une thérapie ciblée pour proposer la meilleure prise en charge et le meilleur traitement possible pour le patient, avec un minimum de séquelles fonctionnelles .</a:t>
            </a:r>
          </a:p>
          <a:p>
            <a:pPr algn="just"/>
            <a:endParaRPr lang="en-US" dirty="0" smtClean="0">
              <a:ln w="18415" cmpd="sng">
                <a:solidFill>
                  <a:srgbClr val="002060"/>
                </a:solidFill>
                <a:prstDash val="solid"/>
              </a:ln>
              <a:solidFill>
                <a:srgbClr val="002060"/>
              </a:solidFill>
              <a:latin typeface="Bell M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jpg"/>
          <p:cNvPicPr>
            <a:picLocks noChangeAspect="1"/>
          </p:cNvPicPr>
          <p:nvPr/>
        </p:nvPicPr>
        <p:blipFill>
          <a:blip r:embed="rId3"/>
          <a:stretch>
            <a:fillRect/>
          </a:stretch>
        </p:blipFill>
        <p:spPr>
          <a:xfrm>
            <a:off x="-32" y="428604"/>
            <a:ext cx="9120792" cy="6085305"/>
          </a:xfrm>
          <a:prstGeom prst="rect">
            <a:avLst/>
          </a:prstGeom>
          <a:ln w="19050">
            <a:noFill/>
          </a:ln>
        </p:spPr>
      </p:pic>
      <p:sp>
        <p:nvSpPr>
          <p:cNvPr id="15" name="Rounded Rectangle 14"/>
          <p:cNvSpPr/>
          <p:nvPr/>
        </p:nvSpPr>
        <p:spPr>
          <a:xfrm>
            <a:off x="2357422" y="642918"/>
            <a:ext cx="4258969" cy="571504"/>
          </a:xfrm>
          <a:prstGeom prst="roundRect">
            <a:avLst/>
          </a:prstGeom>
          <a:solidFill>
            <a:srgbClr val="CCFFFF"/>
          </a:solidFill>
          <a:ln>
            <a:solidFill>
              <a:schemeClr val="tx2">
                <a:lumMod val="75000"/>
              </a:schemeClr>
            </a:solidFill>
          </a:ln>
          <a:effectLst/>
          <a:scene3d>
            <a:camera prst="orthographicFront"/>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cap="all" dirty="0" smtClean="0">
                <a:ln w="9000" cmpd="sng">
                  <a:solidFill>
                    <a:srgbClr val="002060"/>
                  </a:solidFill>
                  <a:prstDash val="solid"/>
                </a:ln>
                <a:solidFill>
                  <a:srgbClr val="002060"/>
                </a:solidFill>
                <a:effectLst>
                  <a:reflection blurRad="12700" stA="28000" endPos="45000" dist="1000" dir="5400000" sy="-100000" algn="bl" rotWithShape="0"/>
                </a:effectLst>
                <a:latin typeface="Bell MT" pitchFamily="18" charset="0"/>
              </a:rPr>
              <a:t>références</a:t>
            </a:r>
            <a:endParaRPr lang="fr-FR" sz="3600" b="1" cap="all" dirty="0" smtClean="0">
              <a:ln w="9000" cmpd="sng">
                <a:solidFill>
                  <a:srgbClr val="002060"/>
                </a:solidFill>
                <a:prstDash val="solid"/>
              </a:ln>
              <a:solidFill>
                <a:srgbClr val="002060"/>
              </a:solidFill>
              <a:effectLst>
                <a:reflection blurRad="12700" stA="28000" endPos="45000" dist="1000" dir="5400000" sy="-100000" algn="bl" rotWithShape="0"/>
              </a:effectLst>
              <a:latin typeface="Bell MT" pitchFamily="18" charset="0"/>
            </a:endParaRPr>
          </a:p>
        </p:txBody>
      </p:sp>
      <p:sp>
        <p:nvSpPr>
          <p:cNvPr id="23" name="Rectangle 22"/>
          <p:cNvSpPr/>
          <p:nvPr/>
        </p:nvSpPr>
        <p:spPr>
          <a:xfrm>
            <a:off x="6072198" y="0"/>
            <a:ext cx="150013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Discussion</a:t>
            </a:r>
          </a:p>
        </p:txBody>
      </p:sp>
      <p:sp>
        <p:nvSpPr>
          <p:cNvPr id="24" name="Rectangle 23"/>
          <p:cNvSpPr/>
          <p:nvPr/>
        </p:nvSpPr>
        <p:spPr>
          <a:xfrm>
            <a:off x="4643438" y="0"/>
            <a:ext cx="142876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  Résultats</a:t>
            </a:r>
            <a:endParaRPr lang="fr-FR" sz="2000" b="1" i="1" dirty="0">
              <a:solidFill>
                <a:schemeClr val="bg1">
                  <a:lumMod val="95000"/>
                </a:schemeClr>
              </a:solidFill>
              <a:latin typeface="Palatino Linotype" pitchFamily="18" charset="0"/>
              <a:cs typeface="Miriam" pitchFamily="2" charset="-79"/>
            </a:endParaRPr>
          </a:p>
        </p:txBody>
      </p:sp>
      <p:sp>
        <p:nvSpPr>
          <p:cNvPr id="25" name="Rectangle 24"/>
          <p:cNvSpPr/>
          <p:nvPr/>
        </p:nvSpPr>
        <p:spPr>
          <a:xfrm>
            <a:off x="7572428" y="0"/>
            <a:ext cx="1571572" cy="428604"/>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solidFill>
                <a:latin typeface="Palatino Linotype" pitchFamily="18" charset="0"/>
                <a:cs typeface="Miriam" pitchFamily="2" charset="-79"/>
              </a:rPr>
              <a:t>Conclusion</a:t>
            </a:r>
            <a:endParaRPr lang="fr-FR" sz="2000" b="1" i="1" dirty="0">
              <a:solidFill>
                <a:schemeClr val="bg1"/>
              </a:solidFill>
              <a:latin typeface="Palatino Linotype" pitchFamily="18" charset="0"/>
              <a:cs typeface="Miriam" pitchFamily="2" charset="-79"/>
            </a:endParaRPr>
          </a:p>
        </p:txBody>
      </p:sp>
      <p:sp>
        <p:nvSpPr>
          <p:cNvPr id="26" name="Rectangle 25"/>
          <p:cNvSpPr/>
          <p:nvPr/>
        </p:nvSpPr>
        <p:spPr>
          <a:xfrm>
            <a:off x="0" y="0"/>
            <a:ext cx="1714480"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Introduction</a:t>
            </a:r>
            <a:endParaRPr lang="fr-FR" sz="2000" b="1" i="1" dirty="0">
              <a:solidFill>
                <a:schemeClr val="bg1">
                  <a:lumMod val="95000"/>
                </a:schemeClr>
              </a:solidFill>
              <a:latin typeface="Palatino Linotype" pitchFamily="18" charset="0"/>
              <a:cs typeface="Miriam" pitchFamily="2" charset="-79"/>
            </a:endParaRPr>
          </a:p>
        </p:txBody>
      </p:sp>
      <p:sp>
        <p:nvSpPr>
          <p:cNvPr id="27" name="Rectangle 26"/>
          <p:cNvSpPr/>
          <p:nvPr/>
        </p:nvSpPr>
        <p:spPr>
          <a:xfrm>
            <a:off x="1714480" y="0"/>
            <a:ext cx="2928894" cy="428604"/>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cs typeface="Miriam" pitchFamily="2" charset="-79"/>
              </a:rPr>
              <a:t>Matériels et  méthodes</a:t>
            </a:r>
            <a:endParaRPr lang="fr-FR" sz="2000" b="1" i="1" dirty="0">
              <a:solidFill>
                <a:schemeClr val="bg1">
                  <a:lumMod val="95000"/>
                </a:schemeClr>
              </a:solidFill>
              <a:latin typeface="Palatino Linotype" pitchFamily="18" charset="0"/>
              <a:cs typeface="Miriam" pitchFamily="2" charset="-79"/>
            </a:endParaRPr>
          </a:p>
        </p:txBody>
      </p:sp>
      <p:sp>
        <p:nvSpPr>
          <p:cNvPr id="11" name="Rounded Rectangle 15"/>
          <p:cNvSpPr/>
          <p:nvPr/>
        </p:nvSpPr>
        <p:spPr>
          <a:xfrm>
            <a:off x="428596" y="1285860"/>
            <a:ext cx="8286808" cy="5286412"/>
          </a:xfrm>
          <a:prstGeom prst="roundRect">
            <a:avLst>
              <a:gd name="adj" fmla="val 6666"/>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smtClean="0">
              <a:ln w="18415" cmpd="sng">
                <a:solidFill>
                  <a:srgbClr val="002060"/>
                </a:solidFill>
                <a:prstDash val="solid"/>
              </a:ln>
              <a:solidFill>
                <a:srgbClr val="002060"/>
              </a:solidFill>
              <a:latin typeface="Bell M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kkkk.PNG"/>
          <p:cNvPicPr>
            <a:picLocks noChangeAspect="1"/>
          </p:cNvPicPr>
          <p:nvPr/>
        </p:nvPicPr>
        <p:blipFill>
          <a:blip r:embed="rId2"/>
          <a:stretch>
            <a:fillRect/>
          </a:stretch>
        </p:blipFill>
        <p:spPr>
          <a:xfrm>
            <a:off x="0" y="1357298"/>
            <a:ext cx="2500298" cy="2223738"/>
          </a:xfrm>
          <a:prstGeom prst="rect">
            <a:avLst/>
          </a:prstGeom>
        </p:spPr>
      </p:pic>
      <p:pic>
        <p:nvPicPr>
          <p:cNvPr id="29" name="Picture 28" descr="done 6.jpg"/>
          <p:cNvPicPr>
            <a:picLocks noChangeAspect="1"/>
          </p:cNvPicPr>
          <p:nvPr/>
        </p:nvPicPr>
        <p:blipFill>
          <a:blip r:embed="rId3" cstate="print"/>
          <a:srcRect r="11110"/>
          <a:stretch>
            <a:fillRect/>
          </a:stretch>
        </p:blipFill>
        <p:spPr>
          <a:xfrm>
            <a:off x="6786578" y="0"/>
            <a:ext cx="2357422" cy="1928826"/>
          </a:xfrm>
          <a:prstGeom prst="rect">
            <a:avLst/>
          </a:prstGeom>
        </p:spPr>
      </p:pic>
      <p:pic>
        <p:nvPicPr>
          <p:cNvPr id="16" name="Picture 15" descr="modif.jpg"/>
          <p:cNvPicPr>
            <a:picLocks noChangeAspect="1"/>
          </p:cNvPicPr>
          <p:nvPr/>
        </p:nvPicPr>
        <p:blipFill>
          <a:blip r:embed="rId4"/>
          <a:stretch>
            <a:fillRect/>
          </a:stretch>
        </p:blipFill>
        <p:spPr>
          <a:xfrm>
            <a:off x="4643438" y="1252616"/>
            <a:ext cx="2756933" cy="2462136"/>
          </a:xfrm>
          <a:prstGeom prst="rect">
            <a:avLst/>
          </a:prstGeom>
        </p:spPr>
      </p:pic>
      <p:pic>
        <p:nvPicPr>
          <p:cNvPr id="23" name="Picture 22" descr="3.jpg"/>
          <p:cNvPicPr>
            <a:picLocks noChangeAspect="1"/>
          </p:cNvPicPr>
          <p:nvPr/>
        </p:nvPicPr>
        <p:blipFill>
          <a:blip r:embed="rId5" cstate="print"/>
          <a:stretch>
            <a:fillRect/>
          </a:stretch>
        </p:blipFill>
        <p:spPr>
          <a:xfrm>
            <a:off x="2285984" y="3286123"/>
            <a:ext cx="2500330" cy="1875247"/>
          </a:xfrm>
          <a:prstGeom prst="rect">
            <a:avLst/>
          </a:prstGeom>
        </p:spPr>
      </p:pic>
      <p:pic>
        <p:nvPicPr>
          <p:cNvPr id="25" name="Picture 24" descr="done 2.jpg"/>
          <p:cNvPicPr>
            <a:picLocks noChangeAspect="1"/>
          </p:cNvPicPr>
          <p:nvPr/>
        </p:nvPicPr>
        <p:blipFill>
          <a:blip r:embed="rId6" cstate="print"/>
          <a:srcRect l="18750"/>
          <a:stretch>
            <a:fillRect/>
          </a:stretch>
        </p:blipFill>
        <p:spPr>
          <a:xfrm rot="5400000">
            <a:off x="7322331" y="1964521"/>
            <a:ext cx="1857388" cy="1785950"/>
          </a:xfrm>
          <a:prstGeom prst="rect">
            <a:avLst/>
          </a:prstGeom>
        </p:spPr>
      </p:pic>
      <p:pic>
        <p:nvPicPr>
          <p:cNvPr id="28" name="Picture 27" descr="done 5.jpg"/>
          <p:cNvPicPr>
            <a:picLocks noChangeAspect="1"/>
          </p:cNvPicPr>
          <p:nvPr/>
        </p:nvPicPr>
        <p:blipFill>
          <a:blip r:embed="rId7" cstate="print"/>
          <a:stretch>
            <a:fillRect/>
          </a:stretch>
        </p:blipFill>
        <p:spPr>
          <a:xfrm>
            <a:off x="4643438" y="0"/>
            <a:ext cx="2176286" cy="1632215"/>
          </a:xfrm>
          <a:prstGeom prst="rect">
            <a:avLst/>
          </a:prstGeom>
        </p:spPr>
      </p:pic>
      <p:pic>
        <p:nvPicPr>
          <p:cNvPr id="15" name="Picture 14" descr="Capture.PNGgg.PNG"/>
          <p:cNvPicPr>
            <a:picLocks noChangeAspect="1"/>
          </p:cNvPicPr>
          <p:nvPr/>
        </p:nvPicPr>
        <p:blipFill>
          <a:blip r:embed="rId8"/>
          <a:srcRect l="2"/>
          <a:stretch>
            <a:fillRect/>
          </a:stretch>
        </p:blipFill>
        <p:spPr>
          <a:xfrm>
            <a:off x="2500298" y="5071759"/>
            <a:ext cx="2000264" cy="1786241"/>
          </a:xfrm>
          <a:prstGeom prst="rect">
            <a:avLst/>
          </a:prstGeom>
        </p:spPr>
      </p:pic>
      <p:pic>
        <p:nvPicPr>
          <p:cNvPr id="20" name="Picture 19" descr="cc.PNG"/>
          <p:cNvPicPr>
            <a:picLocks noChangeAspect="1"/>
          </p:cNvPicPr>
          <p:nvPr/>
        </p:nvPicPr>
        <p:blipFill>
          <a:blip r:embed="rId9"/>
          <a:stretch>
            <a:fillRect/>
          </a:stretch>
        </p:blipFill>
        <p:spPr>
          <a:xfrm>
            <a:off x="2428860" y="0"/>
            <a:ext cx="2220329" cy="1977772"/>
          </a:xfrm>
          <a:prstGeom prst="rect">
            <a:avLst/>
          </a:prstGeom>
        </p:spPr>
      </p:pic>
      <p:pic>
        <p:nvPicPr>
          <p:cNvPr id="21" name="Picture 20" descr="IMG_0655.JPG"/>
          <p:cNvPicPr>
            <a:picLocks noChangeAspect="1"/>
          </p:cNvPicPr>
          <p:nvPr/>
        </p:nvPicPr>
        <p:blipFill>
          <a:blip r:embed="rId10" cstate="print"/>
          <a:stretch>
            <a:fillRect/>
          </a:stretch>
        </p:blipFill>
        <p:spPr>
          <a:xfrm>
            <a:off x="0" y="3000372"/>
            <a:ext cx="2286016" cy="1928802"/>
          </a:xfrm>
          <a:prstGeom prst="rect">
            <a:avLst/>
          </a:prstGeom>
        </p:spPr>
      </p:pic>
      <p:pic>
        <p:nvPicPr>
          <p:cNvPr id="22" name="Picture 21" descr="waw waw.jpg"/>
          <p:cNvPicPr>
            <a:picLocks noChangeAspect="1"/>
          </p:cNvPicPr>
          <p:nvPr/>
        </p:nvPicPr>
        <p:blipFill>
          <a:blip r:embed="rId11" cstate="print"/>
          <a:stretch>
            <a:fillRect/>
          </a:stretch>
        </p:blipFill>
        <p:spPr>
          <a:xfrm>
            <a:off x="0" y="4929174"/>
            <a:ext cx="2571768" cy="1928826"/>
          </a:xfrm>
          <a:prstGeom prst="rect">
            <a:avLst/>
          </a:prstGeom>
        </p:spPr>
      </p:pic>
      <p:pic>
        <p:nvPicPr>
          <p:cNvPr id="26" name="Picture 25" descr="donE 3.jpg"/>
          <p:cNvPicPr>
            <a:picLocks noChangeAspect="1"/>
          </p:cNvPicPr>
          <p:nvPr/>
        </p:nvPicPr>
        <p:blipFill>
          <a:blip r:embed="rId12" cstate="print"/>
          <a:stretch>
            <a:fillRect/>
          </a:stretch>
        </p:blipFill>
        <p:spPr>
          <a:xfrm>
            <a:off x="7143736" y="3714752"/>
            <a:ext cx="2000264" cy="1500198"/>
          </a:xfrm>
          <a:prstGeom prst="rect">
            <a:avLst/>
          </a:prstGeom>
        </p:spPr>
      </p:pic>
      <p:pic>
        <p:nvPicPr>
          <p:cNvPr id="31" name="Picture 30" descr="IMG_0778.JPG"/>
          <p:cNvPicPr>
            <a:picLocks noChangeAspect="1"/>
          </p:cNvPicPr>
          <p:nvPr/>
        </p:nvPicPr>
        <p:blipFill>
          <a:blip r:embed="rId13" cstate="print"/>
          <a:stretch>
            <a:fillRect/>
          </a:stretch>
        </p:blipFill>
        <p:spPr>
          <a:xfrm>
            <a:off x="0" y="-1"/>
            <a:ext cx="2500298" cy="1875223"/>
          </a:xfrm>
          <a:prstGeom prst="rect">
            <a:avLst/>
          </a:prstGeom>
        </p:spPr>
      </p:pic>
      <p:pic>
        <p:nvPicPr>
          <p:cNvPr id="17" name="Picture 16" descr="lllll.PNG"/>
          <p:cNvPicPr>
            <a:picLocks noChangeAspect="1"/>
          </p:cNvPicPr>
          <p:nvPr/>
        </p:nvPicPr>
        <p:blipFill>
          <a:blip r:embed="rId14"/>
          <a:stretch>
            <a:fillRect/>
          </a:stretch>
        </p:blipFill>
        <p:spPr>
          <a:xfrm>
            <a:off x="2428892" y="1714488"/>
            <a:ext cx="2214546" cy="1964315"/>
          </a:xfrm>
          <a:prstGeom prst="rect">
            <a:avLst/>
          </a:prstGeom>
        </p:spPr>
      </p:pic>
      <p:pic>
        <p:nvPicPr>
          <p:cNvPr id="32" name="Content Placeholder 11" descr="IMG_0693.JPG"/>
          <p:cNvPicPr>
            <a:picLocks noChangeAspect="1"/>
          </p:cNvPicPr>
          <p:nvPr/>
        </p:nvPicPr>
        <p:blipFill>
          <a:blip r:embed="rId15" cstate="print"/>
          <a:srcRect l="61504" t="54782" r="18306" b="22270"/>
          <a:stretch>
            <a:fillRect/>
          </a:stretch>
        </p:blipFill>
        <p:spPr>
          <a:xfrm rot="10800000">
            <a:off x="4714876" y="3571876"/>
            <a:ext cx="2430267" cy="2071703"/>
          </a:xfrm>
          <a:prstGeom prst="rect">
            <a:avLst/>
          </a:prstGeom>
          <a:ln>
            <a:noFill/>
          </a:ln>
          <a:effectLst/>
        </p:spPr>
      </p:pic>
      <p:sp>
        <p:nvSpPr>
          <p:cNvPr id="19" name="Round Diagonal Corner Rectangle 18"/>
          <p:cNvSpPr/>
          <p:nvPr/>
        </p:nvSpPr>
        <p:spPr>
          <a:xfrm rot="20111934">
            <a:off x="732460" y="2867438"/>
            <a:ext cx="8144406" cy="1195878"/>
          </a:xfrm>
          <a:prstGeom prst="round2DiagRect">
            <a:avLst/>
          </a:prstGeom>
          <a:blipFill>
            <a:blip r:embed="rId16"/>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Edwardian Script ITC" pitchFamily="66" charset="0"/>
              </a:rPr>
              <a:t> Merci pour votre attention.</a:t>
            </a:r>
            <a:endPar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Edwardian Script ITC" pitchFamily="66" charset="0"/>
            </a:endParaRPr>
          </a:p>
        </p:txBody>
      </p:sp>
      <p:pic>
        <p:nvPicPr>
          <p:cNvPr id="27" name="Picture 26" descr="done 4.jpg"/>
          <p:cNvPicPr>
            <a:picLocks noChangeAspect="1"/>
          </p:cNvPicPr>
          <p:nvPr/>
        </p:nvPicPr>
        <p:blipFill>
          <a:blip r:embed="rId17" cstate="print"/>
          <a:stretch>
            <a:fillRect/>
          </a:stretch>
        </p:blipFill>
        <p:spPr>
          <a:xfrm>
            <a:off x="4452937" y="5161347"/>
            <a:ext cx="2262203" cy="1696653"/>
          </a:xfrm>
          <a:prstGeom prst="rect">
            <a:avLst/>
          </a:prstGeom>
        </p:spPr>
      </p:pic>
      <p:pic>
        <p:nvPicPr>
          <p:cNvPr id="24" name="Picture 23" descr="5.jpg"/>
          <p:cNvPicPr>
            <a:picLocks noChangeAspect="1"/>
          </p:cNvPicPr>
          <p:nvPr/>
        </p:nvPicPr>
        <p:blipFill>
          <a:blip r:embed="rId18" cstate="print"/>
          <a:stretch>
            <a:fillRect/>
          </a:stretch>
        </p:blipFill>
        <p:spPr>
          <a:xfrm>
            <a:off x="6643702" y="5227443"/>
            <a:ext cx="2500298" cy="16305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icture2.jpg"/>
          <p:cNvPicPr>
            <a:picLocks noChangeAspect="1"/>
          </p:cNvPicPr>
          <p:nvPr/>
        </p:nvPicPr>
        <p:blipFill>
          <a:blip r:embed="rId4"/>
          <a:stretch>
            <a:fillRect/>
          </a:stretch>
        </p:blipFill>
        <p:spPr>
          <a:xfrm>
            <a:off x="11604" y="0"/>
            <a:ext cx="9120792" cy="6858000"/>
          </a:xfrm>
          <a:prstGeom prst="rect">
            <a:avLst/>
          </a:prstGeom>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6" name="Default_Video.avi">
            <a:hlinkClick r:id="" action="ppaction://media"/>
          </p:cNvPr>
          <p:cNvPicPr>
            <a:picLocks noRot="1" noChangeAspect="1"/>
          </p:cNvPicPr>
          <p:nvPr>
            <a:videoFile r:link="rId1"/>
          </p:nvPr>
        </p:nvPicPr>
        <p:blipFill>
          <a:blip r:embed="rId5"/>
          <a:stretch>
            <a:fillRect/>
          </a:stretch>
        </p:blipFill>
        <p:spPr>
          <a:xfrm>
            <a:off x="0" y="1214422"/>
            <a:ext cx="9143999" cy="5286412"/>
          </a:xfrm>
          <a:prstGeom prst="rect">
            <a:avLst/>
          </a:prstGeom>
        </p:spPr>
      </p:pic>
      <p:pic>
        <p:nvPicPr>
          <p:cNvPr id="8" name="Picture 7" descr="C:\Users\Mes Document\Desktop\photos mémo\Thyroïde-525x335.jpg"/>
          <p:cNvPicPr>
            <a:picLocks noChangeAspect="1" noChangeArrowheads="1"/>
          </p:cNvPicPr>
          <p:nvPr/>
        </p:nvPicPr>
        <p:blipFill>
          <a:blip r:embed="rId6"/>
          <a:srcRect/>
          <a:stretch>
            <a:fillRect/>
          </a:stretch>
        </p:blipFill>
        <p:spPr bwMode="auto">
          <a:xfrm>
            <a:off x="928662" y="1357298"/>
            <a:ext cx="7500989" cy="4786346"/>
          </a:xfrm>
          <a:prstGeom prst="rect">
            <a:avLst/>
          </a:prstGeom>
          <a:noFill/>
          <a:ln>
            <a:solidFill>
              <a:schemeClr val="accent1"/>
            </a:solidFill>
          </a:ln>
        </p:spPr>
      </p:pic>
      <p:sp>
        <p:nvSpPr>
          <p:cNvPr id="9" name="ZoneTexte 45"/>
          <p:cNvSpPr txBox="1"/>
          <p:nvPr/>
        </p:nvSpPr>
        <p:spPr>
          <a:xfrm>
            <a:off x="6500826" y="1428736"/>
            <a:ext cx="1851860" cy="73866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ctr"/>
            <a:r>
              <a:rPr lang="fr-FR" sz="1400" b="1" dirty="0" smtClean="0">
                <a:solidFill>
                  <a:schemeClr val="tx1">
                    <a:lumMod val="85000"/>
                    <a:lumOff val="15000"/>
                  </a:schemeClr>
                </a:solidFill>
                <a:latin typeface="Cambria" pitchFamily="18" charset="0"/>
              </a:rPr>
              <a:t>poids</a:t>
            </a:r>
            <a:r>
              <a:rPr lang="fr-FR" sz="1400" b="1" dirty="0">
                <a:solidFill>
                  <a:schemeClr val="tx1">
                    <a:lumMod val="85000"/>
                    <a:lumOff val="15000"/>
                  </a:schemeClr>
                </a:solidFill>
                <a:latin typeface="Cambria" pitchFamily="18" charset="0"/>
              </a:rPr>
              <a:t>: 20 à 25 g</a:t>
            </a:r>
          </a:p>
          <a:p>
            <a:pPr marL="285750" indent="-285750" algn="ctr"/>
            <a:r>
              <a:rPr lang="fr-FR" sz="1400" b="1" dirty="0" smtClean="0">
                <a:solidFill>
                  <a:schemeClr val="tx1">
                    <a:lumMod val="85000"/>
                    <a:lumOff val="15000"/>
                  </a:schemeClr>
                </a:solidFill>
                <a:latin typeface="Cambria" pitchFamily="18" charset="0"/>
              </a:rPr>
              <a:t>A-P : </a:t>
            </a:r>
            <a:r>
              <a:rPr lang="fr-FR" sz="1400" b="1" dirty="0">
                <a:solidFill>
                  <a:schemeClr val="tx1">
                    <a:lumMod val="85000"/>
                    <a:lumOff val="15000"/>
                  </a:schemeClr>
                </a:solidFill>
                <a:latin typeface="Cambria" pitchFamily="18" charset="0"/>
              </a:rPr>
              <a:t>10 à 20 </a:t>
            </a:r>
            <a:r>
              <a:rPr lang="fr-FR" sz="1400" b="1" dirty="0" smtClean="0">
                <a:solidFill>
                  <a:schemeClr val="tx1">
                    <a:lumMod val="85000"/>
                    <a:lumOff val="15000"/>
                  </a:schemeClr>
                </a:solidFill>
                <a:latin typeface="Cambria" pitchFamily="18" charset="0"/>
              </a:rPr>
              <a:t>mm</a:t>
            </a:r>
          </a:p>
          <a:p>
            <a:pPr marL="285750" indent="-285750" algn="ctr"/>
            <a:r>
              <a:rPr lang="fr-FR" sz="1400" b="1" dirty="0" smtClean="0">
                <a:solidFill>
                  <a:schemeClr val="tx1">
                    <a:lumMod val="85000"/>
                    <a:lumOff val="15000"/>
                  </a:schemeClr>
                </a:solidFill>
                <a:latin typeface="Cambria" pitchFamily="18" charset="0"/>
              </a:rPr>
              <a:t> M-L :10 à 30 mm </a:t>
            </a:r>
          </a:p>
        </p:txBody>
      </p:sp>
      <p:sp>
        <p:nvSpPr>
          <p:cNvPr id="10" name="Ruban courbé vers le haut 7"/>
          <p:cNvSpPr/>
          <p:nvPr/>
        </p:nvSpPr>
        <p:spPr>
          <a:xfrm>
            <a:off x="2214546" y="571480"/>
            <a:ext cx="4572032" cy="500066"/>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1) ASPECTS ANATOMIQUES</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1" name="Rectangle 10"/>
          <p:cNvSpPr/>
          <p:nvPr/>
        </p:nvSpPr>
        <p:spPr>
          <a:xfrm>
            <a:off x="2214546" y="6315038"/>
            <a:ext cx="4643470" cy="400110"/>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fr-FR" sz="2000" dirty="0" smtClean="0">
                <a:latin typeface="Cambria" pitchFamily="18" charset="0"/>
              </a:rPr>
              <a:t>Anatomie </a:t>
            </a:r>
            <a:r>
              <a:rPr lang="fr-FR" sz="2000" dirty="0">
                <a:latin typeface="Cambria" pitchFamily="18" charset="0"/>
              </a:rPr>
              <a:t>de la glande thyroïde </a:t>
            </a:r>
            <a:r>
              <a:rPr lang="fr-FR" sz="2000" dirty="0" smtClean="0">
                <a:latin typeface="Cambria" pitchFamily="18" charset="0"/>
              </a:rPr>
              <a:t>normale</a:t>
            </a:r>
            <a:endParaRPr lang="fr-FR" sz="2000" dirty="0">
              <a:latin typeface="Cambri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2" fill="hold"/>
                                        <p:tgtEl>
                                          <p:spTgt spid="6"/>
                                        </p:tgtEl>
                                      </p:cBhvr>
                                    </p:cmd>
                                  </p:childTnLst>
                                </p:cTn>
                              </p:par>
                            </p:childTnLst>
                          </p:cTn>
                        </p:par>
                        <p:par>
                          <p:cTn id="7" fill="hold">
                            <p:stCondLst>
                              <p:cond delay="6852"/>
                            </p:stCondLst>
                            <p:childTnLst>
                              <p:par>
                                <p:cTn id="8" presetID="10" presetClass="exit" presetSubtype="0" fill="hold" nodeType="afterEffect">
                                  <p:stCondLst>
                                    <p:cond delay="0"/>
                                  </p:stCondLst>
                                  <p:childTnLst>
                                    <p:animEffect transition="out" filter="fade">
                                      <p:cBhvr>
                                        <p:cTn id="9" dur="348"/>
                                        <p:tgtEl>
                                          <p:spTgt spid="6"/>
                                        </p:tgtEl>
                                      </p:cBhvr>
                                    </p:animEffect>
                                    <p:set>
                                      <p:cBhvr>
                                        <p:cTn id="10" dur="1" fill="hold">
                                          <p:stCondLst>
                                            <p:cond delay="347"/>
                                          </p:stCondLst>
                                        </p:cTn>
                                        <p:tgtEl>
                                          <p:spTgt spid="6"/>
                                        </p:tgtEl>
                                        <p:attrNameLst>
                                          <p:attrName>style.visibility</p:attrName>
                                        </p:attrNameLst>
                                      </p:cBhvr>
                                      <p:to>
                                        <p:strVal val="hidden"/>
                                      </p:to>
                                    </p:set>
                                    <p:cmd type="call" cmd="stop">
                                      <p:cBhvr>
                                        <p:cTn id="11" dur="1">
                                          <p:stCondLst>
                                            <p:cond delay="347"/>
                                          </p:stCondLst>
                                        </p:cTn>
                                        <p:tgtEl>
                                          <p:spTgt spid="6"/>
                                        </p:tgtEl>
                                      </p:cBhvr>
                                    </p:cmd>
                                  </p:childTnLst>
                                </p:cTn>
                              </p:par>
                            </p:childTnLst>
                          </p:cTn>
                        </p:par>
                        <p:par>
                          <p:cTn id="12" fill="hold">
                            <p:stCondLst>
                              <p:cond delay="72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6"/>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solidFill>
              <a:srgbClr val="CC0099"/>
            </a:solid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pic>
        <p:nvPicPr>
          <p:cNvPr id="6" name="Picture 2" descr="C:\Users\Mes Document\Desktop\photos mémo\photos\thyroide_450x.jpg"/>
          <p:cNvPicPr>
            <a:picLocks noChangeAspect="1" noChangeArrowheads="1"/>
          </p:cNvPicPr>
          <p:nvPr/>
        </p:nvPicPr>
        <p:blipFill>
          <a:blip r:embed="rId4"/>
          <a:srcRect b="4999"/>
          <a:stretch>
            <a:fillRect/>
          </a:stretch>
        </p:blipFill>
        <p:spPr bwMode="auto">
          <a:xfrm>
            <a:off x="142844" y="1571612"/>
            <a:ext cx="4357654" cy="4435505"/>
          </a:xfrm>
          <a:prstGeom prst="rect">
            <a:avLst/>
          </a:prstGeom>
          <a:ln>
            <a:solidFill>
              <a:srgbClr val="CC0099"/>
            </a:solidFill>
          </a:ln>
          <a:effectLst>
            <a:outerShdw blurRad="292100" dist="139700" dir="2700000" algn="tl" rotWithShape="0">
              <a:srgbClr val="333333">
                <a:alpha val="65000"/>
              </a:srgbClr>
            </a:outerShdw>
          </a:effectLst>
        </p:spPr>
      </p:pic>
      <p:sp>
        <p:nvSpPr>
          <p:cNvPr id="7" name="Ruban courbé vers le haut 7"/>
          <p:cNvSpPr/>
          <p:nvPr/>
        </p:nvSpPr>
        <p:spPr>
          <a:xfrm>
            <a:off x="2357422" y="714356"/>
            <a:ext cx="4786346" cy="500066"/>
          </a:xfrm>
          <a:prstGeom prst="round2DiagRect">
            <a:avLst>
              <a:gd name="adj1" fmla="val 3198"/>
              <a:gd name="adj2" fmla="val 0"/>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2) ASPECTS HISTOLOGIQUE</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pic>
        <p:nvPicPr>
          <p:cNvPr id="8" name="Image 3" descr="para.jpg"/>
          <p:cNvPicPr/>
          <p:nvPr/>
        </p:nvPicPr>
        <p:blipFill>
          <a:blip r:embed="rId5" cstate="print">
            <a:lum contrast="10000"/>
          </a:blip>
          <a:stretch>
            <a:fillRect/>
          </a:stretch>
        </p:blipFill>
        <p:spPr>
          <a:xfrm>
            <a:off x="4714876" y="1571612"/>
            <a:ext cx="4143404" cy="4429156"/>
          </a:xfrm>
          <a:prstGeom prst="rect">
            <a:avLst/>
          </a:prstGeom>
          <a:ln>
            <a:solidFill>
              <a:srgbClr val="CC0099"/>
            </a:solidFill>
          </a:ln>
          <a:effectLst>
            <a:outerShdw blurRad="292100" dist="139700" dir="2700000" algn="tl" rotWithShape="0">
              <a:srgbClr val="333333">
                <a:alpha val="65000"/>
              </a:srgbClr>
            </a:outerShdw>
          </a:effectLst>
        </p:spPr>
      </p:pic>
      <p:sp>
        <p:nvSpPr>
          <p:cNvPr id="10" name="TextBox 9"/>
          <p:cNvSpPr txBox="1"/>
          <p:nvPr/>
        </p:nvSpPr>
        <p:spPr>
          <a:xfrm>
            <a:off x="928662" y="6215082"/>
            <a:ext cx="7000924" cy="369332"/>
          </a:xfrm>
          <a:prstGeom prst="rect">
            <a:avLst/>
          </a:prstGeom>
          <a:noFill/>
        </p:spPr>
        <p:txBody>
          <a:bodyPr wrap="square" rtlCol="0">
            <a:spAutoFit/>
          </a:bodyPr>
          <a:lstStyle/>
          <a:p>
            <a:pPr algn="ctr"/>
            <a:r>
              <a:rPr lang="fr-FR" dirty="0" smtClean="0">
                <a:ln>
                  <a:solidFill>
                    <a:schemeClr val="tx1"/>
                  </a:solidFill>
                </a:ln>
                <a:latin typeface="Cambria" pitchFamily="18" charset="0"/>
              </a:rPr>
              <a:t>Détails du parenchyme thyroïdien.</a:t>
            </a:r>
            <a:endParaRPr lang="fr-FR" dirty="0">
              <a:ln>
                <a:solidFill>
                  <a:schemeClr val="tx1"/>
                </a:solidFill>
              </a:ln>
              <a:latin typeface="Cambria" pitchFamily="18"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solidFill>
            <a:schemeClr val="accent3">
              <a:lumMod val="20000"/>
              <a:lumOff val="80000"/>
            </a:schemeClr>
          </a:solidFill>
          <a:ln>
            <a:solidFill>
              <a:schemeClr val="accent4">
                <a:lumMod val="75000"/>
              </a:schemeClr>
            </a:solidFill>
          </a:ln>
          <a:scene3d>
            <a:camera prst="orthographicFront"/>
            <a:lightRig rig="flat" dir="t"/>
          </a:scene3d>
          <a:sp3d prstMaterial="plastic">
            <a:bevelT w="120900" h="88900"/>
            <a:bevelB w="88900" h="31750" prst="angle"/>
          </a:sp3d>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5" name="Titre 2"/>
          <p:cNvSpPr txBox="1">
            <a:spLocks/>
          </p:cNvSpPr>
          <p:nvPr/>
        </p:nvSpPr>
        <p:spPr>
          <a:xfrm>
            <a:off x="857224" y="1571612"/>
            <a:ext cx="7500990" cy="428628"/>
          </a:xfrm>
          <a:prstGeom prst="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marL="457200" marR="0" lvl="0" indent="-457200" algn="ctr" fontAlgn="auto">
              <a:lnSpc>
                <a:spcPct val="100000"/>
              </a:lnSpc>
              <a:spcBef>
                <a:spcPct val="0"/>
              </a:spcBef>
              <a:spcAft>
                <a:spcPts val="0"/>
              </a:spcAft>
              <a:buClrTx/>
              <a:buSzTx/>
              <a:tabLst/>
              <a:defRPr/>
            </a:pPr>
            <a:r>
              <a:rPr lang="fr-FR" sz="2400" dirty="0" smtClean="0">
                <a:ln w="18415" cmpd="sng">
                  <a:solidFill>
                    <a:schemeClr val="tx2"/>
                  </a:solidFill>
                  <a:prstDash val="solid"/>
                </a:ln>
                <a:solidFill>
                  <a:schemeClr val="tx2"/>
                </a:solidFill>
                <a:latin typeface="Cambria" pitchFamily="18" charset="0"/>
              </a:rPr>
              <a:t>Origine de </a:t>
            </a:r>
            <a:r>
              <a:rPr lang="fr-FR" sz="2400" dirty="0" smtClean="0">
                <a:ln w="18415" cmpd="sng">
                  <a:solidFill>
                    <a:schemeClr val="tx2"/>
                  </a:solidFill>
                  <a:prstDash val="solid"/>
                </a:ln>
                <a:solidFill>
                  <a:schemeClr val="tx2"/>
                </a:solidFill>
                <a:latin typeface="Cambria" pitchFamily="18" charset="0"/>
              </a:rPr>
              <a:t>la glande </a:t>
            </a:r>
            <a:r>
              <a:rPr lang="fr-FR" sz="2400" dirty="0" smtClean="0">
                <a:ln w="18415" cmpd="sng">
                  <a:solidFill>
                    <a:schemeClr val="tx2"/>
                  </a:solidFill>
                  <a:prstDash val="solid"/>
                </a:ln>
                <a:solidFill>
                  <a:schemeClr val="tx2"/>
                </a:solidFill>
                <a:latin typeface="Cambria" pitchFamily="18" charset="0"/>
              </a:rPr>
              <a:t>thyroïde</a:t>
            </a:r>
            <a:endParaRPr lang="fr-FR" sz="2400" dirty="0" smtClean="0">
              <a:ln w="18415" cmpd="sng">
                <a:solidFill>
                  <a:schemeClr val="tx2"/>
                </a:solidFill>
                <a:prstDash val="solid"/>
              </a:ln>
              <a:solidFill>
                <a:schemeClr val="tx2"/>
              </a:solidFill>
              <a:latin typeface="Cambria" pitchFamily="18" charset="0"/>
            </a:endParaRPr>
          </a:p>
        </p:txBody>
      </p:sp>
      <p:sp>
        <p:nvSpPr>
          <p:cNvPr id="16" name="Ruban courbé vers le haut 7"/>
          <p:cNvSpPr/>
          <p:nvPr/>
        </p:nvSpPr>
        <p:spPr>
          <a:xfrm>
            <a:off x="2071670" y="642918"/>
            <a:ext cx="5214974" cy="642942"/>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ASPECTS EMBRYOLOGIQUES</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25" name="Titre 2"/>
          <p:cNvSpPr txBox="1">
            <a:spLocks/>
          </p:cNvSpPr>
          <p:nvPr/>
        </p:nvSpPr>
        <p:spPr>
          <a:xfrm>
            <a:off x="0" y="6429372"/>
            <a:ext cx="9144000" cy="428628"/>
          </a:xfrm>
          <a:prstGeom prst="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lvl="0" algn="ctr">
              <a:spcBef>
                <a:spcPct val="0"/>
              </a:spcBef>
              <a:defRPr/>
            </a:pPr>
            <a:r>
              <a:rPr lang="fr-FR" sz="2400" dirty="0" smtClean="0">
                <a:ln w="18415" cmpd="sng">
                  <a:solidFill>
                    <a:srgbClr val="FF0066"/>
                  </a:solidFill>
                  <a:prstDash val="solid"/>
                </a:ln>
                <a:solidFill>
                  <a:schemeClr val="accent2">
                    <a:lumMod val="60000"/>
                    <a:lumOff val="40000"/>
                  </a:schemeClr>
                </a:solidFill>
                <a:latin typeface="Cambria" pitchFamily="18" charset="0"/>
              </a:rPr>
              <a:t>(</a:t>
            </a:r>
            <a:r>
              <a:rPr lang="fr-FR" sz="2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mbria" pitchFamily="18" charset="0"/>
              </a:rPr>
              <a:t>Bennazoug</a:t>
            </a:r>
            <a:r>
              <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mbria" pitchFamily="18" charset="0"/>
              </a:rPr>
              <a:t> </a:t>
            </a:r>
            <a:r>
              <a:rPr lang="fr-FR" sz="24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mbria" pitchFamily="18" charset="0"/>
              </a:rPr>
              <a:t>et </a:t>
            </a:r>
            <a:r>
              <a:rPr lang="fr-FR" sz="2400" b="1" i="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mbria" pitchFamily="18" charset="0"/>
              </a:rPr>
              <a:t>al., </a:t>
            </a:r>
            <a:r>
              <a:rPr lang="fr-FR"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mbria" pitchFamily="18" charset="0"/>
              </a:rPr>
              <a:t>20</a:t>
            </a:r>
            <a:r>
              <a:rPr lang="fr-FR" sz="2400" dirty="0" smtClean="0">
                <a:ln w="18415" cmpd="sng">
                  <a:solidFill>
                    <a:srgbClr val="FF0066"/>
                  </a:solidFill>
                  <a:prstDash val="solid"/>
                </a:ln>
                <a:solidFill>
                  <a:srgbClr val="FF0066"/>
                </a:solidFill>
                <a:latin typeface="Cambria" pitchFamily="18" charset="0"/>
              </a:rPr>
              <a:t>) </a:t>
            </a:r>
            <a:endParaRPr lang="fr-FR" sz="2400" dirty="0" smtClean="0">
              <a:ln w="18415" cmpd="sng">
                <a:solidFill>
                  <a:srgbClr val="FF0066"/>
                </a:solidFill>
                <a:prstDash val="solid"/>
              </a:ln>
              <a:solidFill>
                <a:srgbClr val="FF0066"/>
              </a:solidFill>
              <a:latin typeface="Cambria" pitchFamily="18" charset="0"/>
            </a:endParaRPr>
          </a:p>
        </p:txBody>
      </p:sp>
      <p:cxnSp>
        <p:nvCxnSpPr>
          <p:cNvPr id="32" name="Straight Connector 31"/>
          <p:cNvCxnSpPr/>
          <p:nvPr/>
        </p:nvCxnSpPr>
        <p:spPr>
          <a:xfrm rot="10800000">
            <a:off x="0" y="6429396"/>
            <a:ext cx="9144000" cy="1588"/>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pic>
        <p:nvPicPr>
          <p:cNvPr id="2051" name="Picture 3"/>
          <p:cNvPicPr>
            <a:picLocks noChangeAspect="1" noChangeArrowheads="1"/>
          </p:cNvPicPr>
          <p:nvPr/>
        </p:nvPicPr>
        <p:blipFill>
          <a:blip r:embed="rId4"/>
          <a:srcRect b="10076"/>
          <a:stretch>
            <a:fillRect/>
          </a:stretch>
        </p:blipFill>
        <p:spPr bwMode="auto">
          <a:xfrm>
            <a:off x="857224" y="2285992"/>
            <a:ext cx="7429520" cy="3857653"/>
          </a:xfrm>
          <a:prstGeom prst="rect">
            <a:avLst/>
          </a:prstGeom>
          <a:noFill/>
          <a:ln w="9525">
            <a:solidFill>
              <a:srgbClr val="CC0099"/>
            </a:solidFill>
            <a:miter lim="800000"/>
            <a:headEnd/>
            <a:tailEnd/>
          </a:ln>
          <a:effectLst/>
        </p:spPr>
      </p:pic>
      <p:cxnSp>
        <p:nvCxnSpPr>
          <p:cNvPr id="18" name="Straight Connector 17"/>
          <p:cNvCxnSpPr/>
          <p:nvPr/>
        </p:nvCxnSpPr>
        <p:spPr>
          <a:xfrm>
            <a:off x="5643570" y="5784866"/>
            <a:ext cx="642942" cy="1588"/>
          </a:xfrm>
          <a:prstGeom prst="line">
            <a:avLst/>
          </a:prstGeom>
          <a:ln/>
        </p:spPr>
        <p:style>
          <a:lnRef idx="3">
            <a:schemeClr val="dk1"/>
          </a:lnRef>
          <a:fillRef idx="0">
            <a:schemeClr val="dk1"/>
          </a:fillRef>
          <a:effectRef idx="2">
            <a:schemeClr val="dk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1000"/>
                                        <p:tgtEl>
                                          <p:spTgt spid="2051"/>
                                        </p:tgtEl>
                                      </p:cBhvr>
                                    </p:animEffect>
                                    <p:anim calcmode="lin" valueType="num">
                                      <p:cBhvr>
                                        <p:cTn id="23" dur="1000" fill="hold"/>
                                        <p:tgtEl>
                                          <p:spTgt spid="2051"/>
                                        </p:tgtEl>
                                        <p:attrNameLst>
                                          <p:attrName>ppt_x</p:attrName>
                                        </p:attrNameLst>
                                      </p:cBhvr>
                                      <p:tavLst>
                                        <p:tav tm="0">
                                          <p:val>
                                            <p:strVal val="#ppt_x"/>
                                          </p:val>
                                        </p:tav>
                                        <p:tav tm="100000">
                                          <p:val>
                                            <p:strVal val="#ppt_x"/>
                                          </p:val>
                                        </p:tav>
                                      </p:tavLst>
                                    </p:anim>
                                    <p:anim calcmode="lin" valueType="num">
                                      <p:cBhvr>
                                        <p:cTn id="24" dur="1000" fill="hold"/>
                                        <p:tgtEl>
                                          <p:spTgt spid="205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5918" y="4714884"/>
            <a:ext cx="4714908" cy="1143008"/>
          </a:xfrm>
          <a:prstGeom prst="rect">
            <a:avLst/>
          </a:prstGeom>
          <a:solidFill>
            <a:srgbClr val="FFCC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just"/>
            <a:r>
              <a:rPr lang="fr-FR" dirty="0" smtClean="0">
                <a:ln w="18415" cmpd="sng">
                  <a:solidFill>
                    <a:schemeClr val="tx1"/>
                  </a:solidFill>
                  <a:prstDash val="solid"/>
                </a:ln>
                <a:solidFill>
                  <a:schemeClr val="tx1"/>
                </a:solidFill>
                <a:latin typeface="Cambria" pitchFamily="18" charset="0"/>
              </a:rPr>
              <a:t>20j </a:t>
            </a:r>
            <a:r>
              <a:rPr lang="fr-FR" dirty="0" smtClean="0">
                <a:ln w="18415" cmpd="sng">
                  <a:solidFill>
                    <a:schemeClr val="tx1"/>
                  </a:solidFill>
                  <a:prstDash val="solid"/>
                </a:ln>
                <a:solidFill>
                  <a:schemeClr val="tx1"/>
                </a:solidFill>
                <a:latin typeface="Cambria" pitchFamily="18" charset="0"/>
              </a:rPr>
              <a:t>: </a:t>
            </a:r>
            <a:endParaRPr lang="fr-FR" dirty="0">
              <a:ln w="18415" cmpd="sng">
                <a:solidFill>
                  <a:schemeClr val="tx1"/>
                </a:solidFill>
                <a:prstDash val="solid"/>
              </a:ln>
              <a:solidFill>
                <a:schemeClr val="tx1"/>
              </a:solidFill>
              <a:latin typeface="Cambria" pitchFamily="18" charset="0"/>
            </a:endParaRPr>
          </a:p>
        </p:txBody>
      </p:sp>
      <p:sp>
        <p:nvSpPr>
          <p:cNvPr id="3" name="Rectangle 2"/>
          <p:cNvSpPr/>
          <p:nvPr/>
        </p:nvSpPr>
        <p:spPr>
          <a:xfrm>
            <a:off x="3214678" y="2214554"/>
            <a:ext cx="4786314" cy="1928826"/>
          </a:xfrm>
          <a:prstGeom prst="rect">
            <a:avLst/>
          </a:prstGeom>
          <a:solidFill>
            <a:srgbClr val="CC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fr-FR" dirty="0" smtClean="0">
                <a:ln w="18415" cmpd="sng">
                  <a:solidFill>
                    <a:schemeClr val="tx1"/>
                  </a:solidFill>
                  <a:prstDash val="solid"/>
                </a:ln>
                <a:solidFill>
                  <a:schemeClr val="tx1"/>
                </a:solidFill>
                <a:latin typeface="Cambria" pitchFamily="18" charset="0"/>
              </a:rPr>
              <a:t>22j : Appariation de l’ébauche thyroïdienne centrale (ETC) = épaississement médian de l’endoderme du plancher du pharynx primitif</a:t>
            </a:r>
          </a:p>
        </p:txBody>
      </p:sp>
      <p:sp>
        <p:nvSpPr>
          <p:cNvPr id="4" name="Rectangle 3"/>
          <p:cNvSpPr/>
          <p:nvPr/>
        </p:nvSpPr>
        <p:spPr>
          <a:xfrm>
            <a:off x="3286116" y="2857496"/>
            <a:ext cx="4572000" cy="88036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dirty="0" smtClean="0">
                <a:ln w="18415" cmpd="sng">
                  <a:solidFill>
                    <a:schemeClr val="tx1"/>
                  </a:solidFill>
                  <a:prstDash val="solid"/>
                </a:ln>
                <a:solidFill>
                  <a:schemeClr val="tx1"/>
                </a:solidFill>
                <a:latin typeface="Cambria" pitchFamily="18" charset="0"/>
              </a:rPr>
              <a:t>26j : Invagination de l’EBS formant alors le diverticule thyroïdien</a:t>
            </a:r>
          </a:p>
        </p:txBody>
      </p:sp>
      <p:sp>
        <p:nvSpPr>
          <p:cNvPr id="5" name="Rectangle 4"/>
          <p:cNvSpPr/>
          <p:nvPr/>
        </p:nvSpPr>
        <p:spPr>
          <a:xfrm>
            <a:off x="3214678" y="2357430"/>
            <a:ext cx="4572000" cy="1645475"/>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just"/>
            <a:r>
              <a:rPr lang="fr-FR" dirty="0" smtClean="0">
                <a:ln w="18415" cmpd="sng">
                  <a:solidFill>
                    <a:schemeClr val="tx1"/>
                  </a:solidFill>
                  <a:prstDash val="solid"/>
                </a:ln>
                <a:solidFill>
                  <a:schemeClr val="tx1"/>
                </a:solidFill>
                <a:latin typeface="Cambria" pitchFamily="18" charset="0"/>
              </a:rPr>
              <a:t>32j : la partie antérieure de l’ETC se rétrécit en un canal épithélial, le canal thyréoglosse, qui lie l’ébauche linguale à l’ETC qui est maintenant composée de 2 lobes reliés par une zone amincie, l’isthme.</a:t>
            </a:r>
          </a:p>
        </p:txBody>
      </p:sp>
      <p:sp>
        <p:nvSpPr>
          <p:cNvPr id="6" name="Rectangle 5"/>
          <p:cNvSpPr/>
          <p:nvPr/>
        </p:nvSpPr>
        <p:spPr>
          <a:xfrm>
            <a:off x="3500430" y="2428868"/>
            <a:ext cx="4214842" cy="1500198"/>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33j : fragmentation du canal thyréoglosse  et du foramen </a:t>
            </a:r>
            <a:r>
              <a:rPr lang="fr-FR" dirty="0" err="1" smtClean="0">
                <a:ln w="18415" cmpd="sng">
                  <a:solidFill>
                    <a:schemeClr val="tx1"/>
                  </a:solidFill>
                  <a:prstDash val="solid"/>
                </a:ln>
                <a:solidFill>
                  <a:schemeClr val="tx1"/>
                </a:solidFill>
                <a:latin typeface="Cambria" pitchFamily="18" charset="0"/>
              </a:rPr>
              <a:t>caecum</a:t>
            </a:r>
            <a:r>
              <a:rPr lang="fr-FR" dirty="0" smtClean="0">
                <a:ln w="18415" cmpd="sng">
                  <a:solidFill>
                    <a:schemeClr val="tx1"/>
                  </a:solidFill>
                  <a:prstDash val="solid"/>
                </a:ln>
                <a:solidFill>
                  <a:schemeClr val="tx1"/>
                </a:solidFill>
                <a:latin typeface="Cambria" pitchFamily="18" charset="0"/>
              </a:rPr>
              <a:t> , Les corps ultimo-branchiaux (UB) forment des ébauches latérales, qui arrivent au contact de l’ETC</a:t>
            </a:r>
          </a:p>
        </p:txBody>
      </p:sp>
      <p:sp>
        <p:nvSpPr>
          <p:cNvPr id="7" name="Rectangle 6"/>
          <p:cNvSpPr/>
          <p:nvPr/>
        </p:nvSpPr>
        <p:spPr>
          <a:xfrm>
            <a:off x="3214678" y="2643182"/>
            <a:ext cx="4572000" cy="1200329"/>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r>
              <a:rPr lang="fr-FR" dirty="0" smtClean="0">
                <a:ln w="18415" cmpd="sng">
                  <a:solidFill>
                    <a:schemeClr val="tx1"/>
                  </a:solidFill>
                  <a:prstDash val="solid"/>
                </a:ln>
                <a:solidFill>
                  <a:schemeClr val="tx1"/>
                </a:solidFill>
                <a:latin typeface="Cambria" pitchFamily="18" charset="0"/>
              </a:rPr>
              <a:t>50j : Fusionnement des ébauches latérales et l’ETC en se détachant du pharynx. La thyroïde atteint alors sa position définitive sur la face ventrale de la trachée.</a:t>
            </a:r>
          </a:p>
        </p:txBody>
      </p:sp>
      <p:sp>
        <p:nvSpPr>
          <p:cNvPr id="8" name="Rectangle 1"/>
          <p:cNvSpPr>
            <a:spLocks noChangeArrowheads="1"/>
          </p:cNvSpPr>
          <p:nvPr/>
        </p:nvSpPr>
        <p:spPr bwMode="auto">
          <a:xfrm>
            <a:off x="1357290" y="2071678"/>
            <a:ext cx="5000660" cy="1285884"/>
          </a:xfrm>
          <a:prstGeom prst="rect">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R="0" lvl="0" indent="0" algn="ctr" fontAlgn="base">
              <a:lnSpc>
                <a:spcPct val="150000"/>
              </a:lnSpc>
              <a:spcBef>
                <a:spcPct val="0"/>
              </a:spcBef>
              <a:spcAft>
                <a:spcPct val="0"/>
              </a:spcAft>
              <a:buClrTx/>
              <a:buSzTx/>
              <a:buFontTx/>
              <a:buNone/>
              <a:tabLst/>
            </a:pPr>
            <a:r>
              <a:rPr lang="fr-FR" dirty="0" smtClean="0">
                <a:ln w="18415" cmpd="sng">
                  <a:solidFill>
                    <a:schemeClr val="tx1"/>
                  </a:solidFill>
                  <a:prstDash val="solid"/>
                </a:ln>
                <a:solidFill>
                  <a:schemeClr val="tx1"/>
                </a:solidFill>
                <a:latin typeface="Cambria" pitchFamily="18" charset="0"/>
              </a:rPr>
              <a:t>50J -70j : L’histogénèse fonctionnelle : la prolifération des cellules de l’endoderme de l’ETC en feuillets épithéliaux </a:t>
            </a:r>
          </a:p>
        </p:txBody>
      </p:sp>
      <p:sp>
        <p:nvSpPr>
          <p:cNvPr id="9" name="Rectangle 2"/>
          <p:cNvSpPr>
            <a:spLocks noChangeArrowheads="1"/>
          </p:cNvSpPr>
          <p:nvPr/>
        </p:nvSpPr>
        <p:spPr bwMode="auto">
          <a:xfrm>
            <a:off x="3428992" y="571480"/>
            <a:ext cx="5286412" cy="1357322"/>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R="0" lvl="0" indent="0" algn="just" fontAlgn="base">
              <a:lnSpc>
                <a:spcPct val="100000"/>
              </a:lnSpc>
              <a:spcBef>
                <a:spcPct val="0"/>
              </a:spcBef>
              <a:spcAft>
                <a:spcPct val="0"/>
              </a:spcAft>
              <a:buClrTx/>
              <a:buSzTx/>
              <a:buFontTx/>
              <a:buNone/>
              <a:tabLst/>
            </a:pPr>
            <a:r>
              <a:rPr lang="fr-FR" dirty="0" smtClean="0">
                <a:ln w="18415" cmpd="sng">
                  <a:solidFill>
                    <a:schemeClr val="tx1"/>
                  </a:solidFill>
                  <a:prstDash val="solid"/>
                </a:ln>
                <a:solidFill>
                  <a:schemeClr val="tx1"/>
                </a:solidFill>
                <a:latin typeface="Cambria" pitchFamily="18" charset="0"/>
              </a:rPr>
              <a:t>120 : développement de l’ensemble des follicules thyroïdiens primaires de façon asynchrone.  La formation ultérieur de follicules = cloisonnement des follicules primaires. </a:t>
            </a:r>
          </a:p>
        </p:txBody>
      </p:sp>
      <p:sp>
        <p:nvSpPr>
          <p:cNvPr id="10" name="Rectangle 2"/>
          <p:cNvSpPr>
            <a:spLocks noChangeArrowheads="1"/>
          </p:cNvSpPr>
          <p:nvPr/>
        </p:nvSpPr>
        <p:spPr bwMode="auto">
          <a:xfrm>
            <a:off x="5143504" y="2285992"/>
            <a:ext cx="3786214" cy="157163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just" fontAlgn="base">
              <a:lnSpc>
                <a:spcPct val="150000"/>
              </a:lnSpc>
              <a:spcBef>
                <a:spcPct val="0"/>
              </a:spcBef>
              <a:spcAft>
                <a:spcPct val="0"/>
              </a:spcAft>
            </a:pPr>
            <a:r>
              <a:rPr lang="fr-FR" dirty="0" smtClean="0">
                <a:ln w="18415" cmpd="sng">
                  <a:solidFill>
                    <a:schemeClr val="tx1"/>
                  </a:solidFill>
                  <a:prstDash val="solid"/>
                </a:ln>
                <a:solidFill>
                  <a:schemeClr val="tx1"/>
                </a:solidFill>
                <a:latin typeface="Cambria" pitchFamily="18" charset="0"/>
              </a:rPr>
              <a:t>120j : les cellules UB envahissent les lobes thyroïdiens et se différencient en cellules </a:t>
            </a:r>
            <a:r>
              <a:rPr lang="fr-FR" dirty="0" err="1" smtClean="0">
                <a:ln w="18415" cmpd="sng">
                  <a:solidFill>
                    <a:schemeClr val="tx1"/>
                  </a:solidFill>
                  <a:prstDash val="solid"/>
                </a:ln>
                <a:solidFill>
                  <a:schemeClr val="tx1"/>
                </a:solidFill>
                <a:latin typeface="Cambria" pitchFamily="18" charset="0"/>
              </a:rPr>
              <a:t>parafolliculaires</a:t>
            </a:r>
            <a:r>
              <a:rPr lang="fr-FR" dirty="0" smtClean="0">
                <a:ln w="18415" cmpd="sng">
                  <a:solidFill>
                    <a:schemeClr val="tx1"/>
                  </a:solidFill>
                  <a:prstDash val="solid"/>
                </a:ln>
                <a:solidFill>
                  <a:schemeClr val="tx1"/>
                </a:solidFill>
                <a:latin typeface="Cambria"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2000"/>
                                        <p:tgtEl>
                                          <p:spTgt spid="6"/>
                                        </p:tgtEl>
                                      </p:cBhvr>
                                    </p:animEffect>
                                    <p:set>
                                      <p:cBhvr>
                                        <p:cTn id="54" dur="1" fill="hold">
                                          <p:stCondLst>
                                            <p:cond delay="1999"/>
                                          </p:stCondLst>
                                        </p:cTn>
                                        <p:tgtEl>
                                          <p:spTgt spid="6"/>
                                        </p:tgtEl>
                                        <p:attrNameLst>
                                          <p:attrName>style.visibility</p:attrName>
                                        </p:attrNameLst>
                                      </p:cBhvr>
                                      <p:to>
                                        <p:strVal val="hidden"/>
                                      </p:to>
                                    </p:set>
                                  </p:childTnLst>
                                </p:cTn>
                              </p:par>
                              <p:par>
                                <p:cTn id="55" presetID="42"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10" presetClass="exit" presetSubtype="0" fill="hold" grpId="1"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42"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10" presetClass="exit" presetSubtype="0" fill="hold" grpId="1" nodeType="withEffect">
                                  <p:stCondLst>
                                    <p:cond delay="0"/>
                                  </p:stCondLst>
                                  <p:childTnLst>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par>
                                <p:cTn id="71" presetID="42"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1000"/>
                                        <p:tgtEl>
                                          <p:spTgt spid="9"/>
                                        </p:tgtEl>
                                      </p:cBhvr>
                                    </p:animEffect>
                                    <p:set>
                                      <p:cBhvr>
                                        <p:cTn id="80" dur="1" fill="hold">
                                          <p:stCondLst>
                                            <p:cond delay="999"/>
                                          </p:stCondLst>
                                        </p:cTn>
                                        <p:tgtEl>
                                          <p:spTgt spid="9"/>
                                        </p:tgtEl>
                                        <p:attrNameLst>
                                          <p:attrName>style.visibility</p:attrName>
                                        </p:attrNameLst>
                                      </p:cBhvr>
                                      <p:to>
                                        <p:strVal val="hidden"/>
                                      </p:to>
                                    </p:set>
                                  </p:childTnLst>
                                </p:cTn>
                              </p:par>
                              <p:par>
                                <p:cTn id="81" presetID="42"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2000"/>
                                        <p:tgtEl>
                                          <p:spTgt spid="10"/>
                                        </p:tgtEl>
                                      </p:cBhvr>
                                    </p:animEffect>
                                    <p:set>
                                      <p:cBhvr>
                                        <p:cTn id="9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jpg"/>
          <p:cNvPicPr>
            <a:picLocks noChangeAspect="1"/>
          </p:cNvPicPr>
          <p:nvPr/>
        </p:nvPicPr>
        <p:blipFill>
          <a:blip r:embed="rId3"/>
          <a:stretch>
            <a:fillRect/>
          </a:stretch>
        </p:blipFill>
        <p:spPr>
          <a:xfrm>
            <a:off x="11604" y="0"/>
            <a:ext cx="9120792" cy="6858000"/>
          </a:xfrm>
          <a:prstGeom prst="rect">
            <a:avLst/>
          </a:prstGeom>
          <a:ln w="19050">
            <a:noFill/>
          </a:ln>
        </p:spPr>
      </p:pic>
      <p:sp>
        <p:nvSpPr>
          <p:cNvPr id="37" name="Rectangle 36"/>
          <p:cNvSpPr/>
          <p:nvPr/>
        </p:nvSpPr>
        <p:spPr>
          <a:xfrm>
            <a:off x="4644008" y="0"/>
            <a:ext cx="2928388"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 Résultats &amp; Discussion</a:t>
            </a:r>
            <a:endParaRPr lang="fr-FR" sz="2000" b="1" i="1" dirty="0">
              <a:solidFill>
                <a:schemeClr val="bg1">
                  <a:lumMod val="95000"/>
                </a:schemeClr>
              </a:solidFill>
              <a:latin typeface="Palatino Linotype" pitchFamily="18" charset="0"/>
            </a:endParaRPr>
          </a:p>
        </p:txBody>
      </p:sp>
      <p:sp>
        <p:nvSpPr>
          <p:cNvPr id="38" name="Rectangle 37"/>
          <p:cNvSpPr/>
          <p:nvPr/>
        </p:nvSpPr>
        <p:spPr>
          <a:xfrm>
            <a:off x="7572428" y="0"/>
            <a:ext cx="1571572"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Conclusion</a:t>
            </a:r>
            <a:endParaRPr lang="fr-FR" sz="2000" b="1" i="1" dirty="0">
              <a:solidFill>
                <a:schemeClr val="bg1">
                  <a:lumMod val="95000"/>
                </a:schemeClr>
              </a:solidFill>
              <a:latin typeface="Palatino Linotype" pitchFamily="18" charset="0"/>
            </a:endParaRPr>
          </a:p>
        </p:txBody>
      </p:sp>
      <p:sp>
        <p:nvSpPr>
          <p:cNvPr id="39" name="Rectangle 38"/>
          <p:cNvSpPr/>
          <p:nvPr/>
        </p:nvSpPr>
        <p:spPr>
          <a:xfrm>
            <a:off x="0" y="0"/>
            <a:ext cx="1785918" cy="428604"/>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b="1" i="1" dirty="0" smtClean="0">
                <a:solidFill>
                  <a:schemeClr val="tx1"/>
                </a:solidFill>
                <a:latin typeface="Palatino Linotype" pitchFamily="18" charset="0"/>
              </a:rPr>
              <a:t>Recherche Bibliographiques</a:t>
            </a:r>
            <a:endParaRPr lang="fr-FR" sz="1400" b="1" i="1" dirty="0">
              <a:solidFill>
                <a:schemeClr val="tx1"/>
              </a:solidFill>
              <a:latin typeface="Palatino Linotype" pitchFamily="18" charset="0"/>
            </a:endParaRPr>
          </a:p>
        </p:txBody>
      </p:sp>
      <p:sp>
        <p:nvSpPr>
          <p:cNvPr id="40" name="Rectangle 39"/>
          <p:cNvSpPr/>
          <p:nvPr/>
        </p:nvSpPr>
        <p:spPr>
          <a:xfrm>
            <a:off x="1785918" y="0"/>
            <a:ext cx="2857456" cy="42860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b="1" i="1" dirty="0" smtClean="0">
                <a:solidFill>
                  <a:schemeClr val="bg1">
                    <a:lumMod val="95000"/>
                  </a:schemeClr>
                </a:solidFill>
                <a:latin typeface="Palatino Linotype" pitchFamily="18" charset="0"/>
              </a:rPr>
              <a:t>Matériels et  méthodes</a:t>
            </a:r>
            <a:endParaRPr lang="fr-FR" sz="2000" b="1" i="1" dirty="0">
              <a:solidFill>
                <a:schemeClr val="bg1">
                  <a:lumMod val="95000"/>
                </a:schemeClr>
              </a:solidFill>
              <a:latin typeface="Palatino Linotype" pitchFamily="18" charset="0"/>
            </a:endParaRPr>
          </a:p>
        </p:txBody>
      </p:sp>
      <p:sp>
        <p:nvSpPr>
          <p:cNvPr id="13" name="Ruban courbé vers le haut 7"/>
          <p:cNvSpPr/>
          <p:nvPr/>
        </p:nvSpPr>
        <p:spPr>
          <a:xfrm>
            <a:off x="2214546" y="571480"/>
            <a:ext cx="5214974" cy="500066"/>
          </a:xfrm>
          <a:prstGeom prst="round2Diag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dirty="0" smtClean="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rPr>
              <a:t>3) ASPECTS EMBRYOLOGIQUES</a:t>
            </a:r>
            <a:endParaRPr lang="fr-FR" sz="2800" dirty="0">
              <a:ln w="18415" cmpd="sng">
                <a:solidFill>
                  <a:srgbClr val="C00000"/>
                </a:solidFill>
                <a:prstDash val="solid"/>
              </a:ln>
              <a:solidFill>
                <a:srgbClr val="C00000"/>
              </a:solidFill>
              <a:effectLst>
                <a:outerShdw blurRad="63500" dir="3600000" algn="tl" rotWithShape="0">
                  <a:srgbClr val="000000">
                    <a:alpha val="70000"/>
                  </a:srgbClr>
                </a:outerShdw>
              </a:effectLst>
              <a:latin typeface="Cambria" pitchFamily="18" charset="0"/>
            </a:endParaRPr>
          </a:p>
        </p:txBody>
      </p:sp>
      <p:sp>
        <p:nvSpPr>
          <p:cNvPr id="11" name="Rounded Rectangle 10"/>
          <p:cNvSpPr/>
          <p:nvPr/>
        </p:nvSpPr>
        <p:spPr>
          <a:xfrm>
            <a:off x="1214414" y="1214422"/>
            <a:ext cx="6572296" cy="500066"/>
          </a:xfrm>
          <a:prstGeom prst="roundRect">
            <a:avLst/>
          </a:prstGeom>
          <a:solidFill>
            <a:schemeClr val="bg1"/>
          </a:solidFill>
          <a:ln>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fr-FR"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Les étapes de différenciation de la thyroïde (Gabor </a:t>
            </a:r>
            <a:r>
              <a:rPr lang="fr-FR" i="1"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et al., </a:t>
            </a:r>
            <a:r>
              <a:rPr lang="fr-FR"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2014)</a:t>
            </a:r>
            <a:r>
              <a:rPr lang="fr-FR" i="1"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a:t>
            </a:r>
            <a:r>
              <a:rPr lang="fr-FR"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ambria" pitchFamily="18" charset="0"/>
              </a:rPr>
              <a:t>  </a:t>
            </a:r>
          </a:p>
        </p:txBody>
      </p:sp>
      <p:graphicFrame>
        <p:nvGraphicFramePr>
          <p:cNvPr id="12" name="Table 11"/>
          <p:cNvGraphicFramePr>
            <a:graphicFrameLocks noGrp="1"/>
          </p:cNvGraphicFramePr>
          <p:nvPr/>
        </p:nvGraphicFramePr>
        <p:xfrm>
          <a:off x="142844" y="1785924"/>
          <a:ext cx="8572560" cy="4407766"/>
        </p:xfrm>
        <a:graphic>
          <a:graphicData uri="http://schemas.openxmlformats.org/drawingml/2006/table">
            <a:tbl>
              <a:tblPr/>
              <a:tblGrid>
                <a:gridCol w="3031202"/>
                <a:gridCol w="3264229"/>
                <a:gridCol w="2277129"/>
              </a:tblGrid>
              <a:tr h="526143">
                <a:tc>
                  <a:txBody>
                    <a:bodyPr/>
                    <a:lstStyle/>
                    <a:p>
                      <a:pPr algn="ctr">
                        <a:lnSpc>
                          <a:spcPct val="115000"/>
                        </a:lnSpc>
                        <a:spcAft>
                          <a:spcPts val="0"/>
                        </a:spcAft>
                      </a:pPr>
                      <a:r>
                        <a:rPr lang="fr-FR" sz="1600" b="0" cap="none" spc="0" dirty="0" smtClean="0">
                          <a:ln w="18415" cmpd="sng">
                            <a:solidFill>
                              <a:srgbClr val="CC0099"/>
                            </a:solidFill>
                            <a:prstDash val="solid"/>
                          </a:ln>
                          <a:solidFill>
                            <a:srgbClr val="002060"/>
                          </a:solidFill>
                          <a:effectLst/>
                          <a:latin typeface="Cambria" pitchFamily="18" charset="0"/>
                          <a:ea typeface="Times New Roman"/>
                          <a:cs typeface="Arial"/>
                        </a:rPr>
                        <a:t>Etapes</a:t>
                      </a:r>
                      <a:endParaRPr lang="fr-FR" sz="1600" b="0" cap="none" spc="0" dirty="0">
                        <a:ln w="18415" cmpd="sng">
                          <a:solidFill>
                            <a:srgbClr val="CC0099"/>
                          </a:solidFill>
                          <a:prstDash val="solid"/>
                        </a:ln>
                        <a:solidFill>
                          <a:srgbClr val="002060"/>
                        </a:solidFill>
                        <a:effectLst/>
                        <a:latin typeface="Cambria" pitchFamily="18" charset="0"/>
                        <a:ea typeface="Times New Roman"/>
                        <a:cs typeface="Arial"/>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algn="ctr">
                        <a:lnSpc>
                          <a:spcPct val="115000"/>
                        </a:lnSpc>
                        <a:spcAft>
                          <a:spcPts val="0"/>
                        </a:spcAft>
                      </a:pPr>
                      <a:r>
                        <a:rPr lang="fr-FR" sz="1600" b="0" cap="none" spc="0" dirty="0" smtClean="0">
                          <a:ln w="18415" cmpd="sng">
                            <a:solidFill>
                              <a:srgbClr val="CC0099"/>
                            </a:solidFill>
                            <a:prstDash val="solid"/>
                          </a:ln>
                          <a:solidFill>
                            <a:srgbClr val="002060"/>
                          </a:solidFill>
                          <a:effectLst/>
                          <a:latin typeface="Cambria" pitchFamily="18" charset="0"/>
                          <a:ea typeface="Times New Roman"/>
                          <a:cs typeface="Arial"/>
                        </a:rPr>
                        <a:t>Humain</a:t>
                      </a:r>
                      <a:endParaRPr lang="fr-FR" sz="1600" b="0" cap="none" spc="0" dirty="0">
                        <a:ln w="18415" cmpd="sng">
                          <a:solidFill>
                            <a:srgbClr val="CC0099"/>
                          </a:solidFill>
                          <a:prstDash val="solid"/>
                        </a:ln>
                        <a:solidFill>
                          <a:srgbClr val="002060"/>
                        </a:solidFill>
                        <a:effectLst/>
                        <a:latin typeface="Cambria" pitchFamily="18" charset="0"/>
                        <a:ea typeface="Times New Roman"/>
                        <a:cs typeface="Arial"/>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algn="ctr">
                        <a:lnSpc>
                          <a:spcPct val="115000"/>
                        </a:lnSpc>
                        <a:spcAft>
                          <a:spcPts val="0"/>
                        </a:spcAft>
                      </a:pPr>
                      <a:r>
                        <a:rPr lang="fr-FR" sz="1600" b="0" cap="none" spc="0" dirty="0" smtClean="0">
                          <a:ln w="18415" cmpd="sng">
                            <a:solidFill>
                              <a:srgbClr val="CC0099"/>
                            </a:solidFill>
                            <a:prstDash val="solid"/>
                          </a:ln>
                          <a:solidFill>
                            <a:srgbClr val="002060"/>
                          </a:solidFill>
                          <a:effectLst/>
                          <a:latin typeface="Cambria" pitchFamily="18" charset="0"/>
                          <a:ea typeface="Times New Roman"/>
                          <a:cs typeface="Arial"/>
                        </a:rPr>
                        <a:t>Souris</a:t>
                      </a:r>
                      <a:endParaRPr lang="fr-FR" sz="1600" b="0" cap="none" spc="0" dirty="0">
                        <a:ln w="18415" cmpd="sng">
                          <a:solidFill>
                            <a:srgbClr val="CC0099"/>
                          </a:solidFill>
                          <a:prstDash val="solid"/>
                        </a:ln>
                        <a:solidFill>
                          <a:srgbClr val="002060"/>
                        </a:solidFill>
                        <a:effectLst/>
                        <a:latin typeface="Cambria" pitchFamily="18" charset="0"/>
                        <a:ea typeface="Times New Roman"/>
                        <a:cs typeface="Arial"/>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609952">
                <a:tc>
                  <a:txBody>
                    <a:bodyPr/>
                    <a:lstStyle/>
                    <a:p>
                      <a:pPr algn="ctr">
                        <a:lnSpc>
                          <a:spcPct val="115000"/>
                        </a:lnSpc>
                        <a:spcAft>
                          <a:spcPts val="0"/>
                        </a:spcAft>
                      </a:pPr>
                      <a:r>
                        <a:rPr lang="en-US" sz="1600" b="0" cap="none" spc="0" dirty="0" err="1">
                          <a:ln w="18415" cmpd="sng">
                            <a:solidFill>
                              <a:srgbClr val="0070C0"/>
                            </a:solidFill>
                            <a:prstDash val="solid"/>
                          </a:ln>
                          <a:solidFill>
                            <a:srgbClr val="0070C0"/>
                          </a:solidFill>
                          <a:effectLst/>
                          <a:latin typeface="Cambria" pitchFamily="18" charset="0"/>
                          <a:ea typeface="Times New Roman"/>
                          <a:cs typeface="Arial"/>
                        </a:rPr>
                        <a:t>Spécification</a:t>
                      </a:r>
                      <a:r>
                        <a:rPr lang="en-US" sz="1600" b="0" cap="none" spc="0" dirty="0">
                          <a:ln w="18415" cmpd="sng">
                            <a:solidFill>
                              <a:srgbClr val="0070C0"/>
                            </a:solidFill>
                            <a:prstDash val="solid"/>
                          </a:ln>
                          <a:solidFill>
                            <a:srgbClr val="0070C0"/>
                          </a:solidFill>
                          <a:effectLst/>
                          <a:latin typeface="Cambria" pitchFamily="18" charset="0"/>
                          <a:ea typeface="Times New Roman"/>
                          <a:cs typeface="Arial"/>
                        </a:rPr>
                        <a:t> de </a:t>
                      </a:r>
                      <a:r>
                        <a:rPr lang="en-US" sz="1600" b="0" cap="none" spc="0" dirty="0" err="1">
                          <a:ln w="18415" cmpd="sng">
                            <a:solidFill>
                              <a:srgbClr val="0070C0"/>
                            </a:solidFill>
                            <a:prstDash val="solid"/>
                          </a:ln>
                          <a:solidFill>
                            <a:srgbClr val="0070C0"/>
                          </a:solidFill>
                          <a:effectLst/>
                          <a:latin typeface="Cambria" pitchFamily="18" charset="0"/>
                          <a:ea typeface="Times New Roman"/>
                          <a:cs typeface="Arial"/>
                        </a:rPr>
                        <a:t>l'ébauche</a:t>
                      </a:r>
                      <a:r>
                        <a:rPr lang="en-US" sz="1600" b="0" cap="none" spc="0" dirty="0">
                          <a:ln w="18415" cmpd="sng">
                            <a:solidFill>
                              <a:srgbClr val="0070C0"/>
                            </a:solidFill>
                            <a:prstDash val="solid"/>
                          </a:ln>
                          <a:solidFill>
                            <a:srgbClr val="0070C0"/>
                          </a:solidFill>
                          <a:effectLst/>
                          <a:latin typeface="Cambria" pitchFamily="18" charset="0"/>
                          <a:ea typeface="Times New Roman"/>
                          <a:cs typeface="Arial"/>
                        </a:rPr>
                        <a:t> </a:t>
                      </a:r>
                      <a:r>
                        <a:rPr lang="en-US" sz="1600" b="0" cap="none" spc="0" dirty="0" smtClean="0">
                          <a:ln w="18415" cmpd="sng">
                            <a:solidFill>
                              <a:srgbClr val="0070C0"/>
                            </a:solidFill>
                            <a:prstDash val="solid"/>
                          </a:ln>
                          <a:solidFill>
                            <a:srgbClr val="0070C0"/>
                          </a:solidFill>
                          <a:effectLst/>
                          <a:latin typeface="Cambria" pitchFamily="18" charset="0"/>
                          <a:ea typeface="Times New Roman"/>
                          <a:cs typeface="Arial"/>
                        </a:rPr>
                        <a:t>M</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22 JF, SC10</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E8.5</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r>
              <a:tr h="825723">
                <a:tc>
                  <a:txBody>
                    <a:bodyPr/>
                    <a:lstStyle/>
                    <a:p>
                      <a:pPr algn="ctr">
                        <a:lnSpc>
                          <a:spcPct val="115000"/>
                        </a:lnSpc>
                        <a:spcAft>
                          <a:spcPts val="0"/>
                        </a:spcAft>
                      </a:pPr>
                      <a:r>
                        <a:rPr lang="fr-FR" sz="1600" b="0" cap="none" spc="0" dirty="0">
                          <a:ln w="18415" cmpd="sng">
                            <a:solidFill>
                              <a:srgbClr val="0070C0"/>
                            </a:solidFill>
                            <a:prstDash val="solid"/>
                          </a:ln>
                          <a:solidFill>
                            <a:srgbClr val="0070C0"/>
                          </a:solidFill>
                          <a:effectLst/>
                          <a:latin typeface="Cambria" pitchFamily="18" charset="0"/>
                          <a:ea typeface="Times New Roman"/>
                          <a:cs typeface="Arial"/>
                        </a:rPr>
                        <a:t>Bourgeonnant de l’ébauche </a:t>
                      </a:r>
                      <a:r>
                        <a:rPr lang="fr-FR" sz="1600" b="0" cap="none" spc="0" dirty="0" smtClean="0">
                          <a:ln w="18415" cmpd="sng">
                            <a:solidFill>
                              <a:srgbClr val="0070C0"/>
                            </a:solidFill>
                            <a:prstDash val="solid"/>
                          </a:ln>
                          <a:solidFill>
                            <a:srgbClr val="0070C0"/>
                          </a:solidFill>
                          <a:effectLst/>
                          <a:latin typeface="Cambria" pitchFamily="18" charset="0"/>
                          <a:ea typeface="Times New Roman"/>
                          <a:cs typeface="Arial"/>
                        </a:rPr>
                        <a:t>M </a:t>
                      </a:r>
                      <a:r>
                        <a:rPr lang="fr-FR" sz="1600" b="0" cap="none" spc="0" dirty="0">
                          <a:ln w="18415" cmpd="sng">
                            <a:solidFill>
                              <a:srgbClr val="0070C0"/>
                            </a:solidFill>
                            <a:prstDash val="solid"/>
                          </a:ln>
                          <a:solidFill>
                            <a:srgbClr val="0070C0"/>
                          </a:solidFill>
                          <a:effectLst/>
                          <a:latin typeface="Cambria" pitchFamily="18" charset="0"/>
                          <a:ea typeface="Times New Roman"/>
                          <a:cs typeface="Arial"/>
                        </a:rPr>
                        <a:t>et formation des ébauches  </a:t>
                      </a:r>
                      <a:r>
                        <a:rPr lang="fr-FR" sz="1600" b="0" cap="none" spc="0" dirty="0" smtClean="0">
                          <a:ln w="18415" cmpd="sng">
                            <a:solidFill>
                              <a:srgbClr val="0070C0"/>
                            </a:solidFill>
                            <a:prstDash val="solid"/>
                          </a:ln>
                          <a:solidFill>
                            <a:srgbClr val="0070C0"/>
                          </a:solidFill>
                          <a:effectLst/>
                          <a:latin typeface="Cambria" pitchFamily="18" charset="0"/>
                          <a:ea typeface="Times New Roman"/>
                          <a:cs typeface="Arial"/>
                        </a:rPr>
                        <a:t>L</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26 JF, SC12</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E9.5</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r>
              <a:tr h="609952">
                <a:tc>
                  <a:txBody>
                    <a:bodyPr/>
                    <a:lstStyle/>
                    <a:p>
                      <a:pPr algn="ctr">
                        <a:lnSpc>
                          <a:spcPct val="115000"/>
                        </a:lnSpc>
                        <a:spcAft>
                          <a:spcPts val="0"/>
                        </a:spcAft>
                      </a:pPr>
                      <a:r>
                        <a:rPr lang="fr-FR" sz="1600" b="0" cap="none" spc="0" dirty="0">
                          <a:ln w="18415" cmpd="sng">
                            <a:solidFill>
                              <a:srgbClr val="0070C0"/>
                            </a:solidFill>
                            <a:prstDash val="solid"/>
                          </a:ln>
                          <a:solidFill>
                            <a:srgbClr val="0070C0"/>
                          </a:solidFill>
                          <a:effectLst/>
                          <a:latin typeface="Cambria" pitchFamily="18" charset="0"/>
                          <a:ea typeface="Times New Roman"/>
                          <a:cs typeface="Arial"/>
                        </a:rPr>
                        <a:t>Migration des ébauches </a:t>
                      </a:r>
                      <a:r>
                        <a:rPr lang="fr-FR" sz="1600" b="0" cap="none" spc="0" dirty="0" smtClean="0">
                          <a:ln w="18415" cmpd="sng">
                            <a:solidFill>
                              <a:srgbClr val="0070C0"/>
                            </a:solidFill>
                            <a:prstDash val="solid"/>
                          </a:ln>
                          <a:solidFill>
                            <a:srgbClr val="0070C0"/>
                          </a:solidFill>
                          <a:effectLst/>
                          <a:latin typeface="Cambria" pitchFamily="18" charset="0"/>
                          <a:ea typeface="Times New Roman"/>
                          <a:cs typeface="Arial"/>
                        </a:rPr>
                        <a:t>M et L</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28–48 JF, SC 13–19</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E10.5-13.5</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r>
              <a:tr h="533056">
                <a:tc>
                  <a:txBody>
                    <a:bodyPr/>
                    <a:lstStyle/>
                    <a:p>
                      <a:pPr algn="ctr">
                        <a:lnSpc>
                          <a:spcPct val="115000"/>
                        </a:lnSpc>
                        <a:spcAft>
                          <a:spcPts val="0"/>
                        </a:spcAft>
                      </a:pPr>
                      <a:r>
                        <a:rPr lang="fr-FR" sz="1600" b="0" cap="none" spc="0" dirty="0">
                          <a:ln w="18415" cmpd="sng">
                            <a:solidFill>
                              <a:srgbClr val="0070C0"/>
                            </a:solidFill>
                            <a:prstDash val="solid"/>
                          </a:ln>
                          <a:solidFill>
                            <a:srgbClr val="0070C0"/>
                          </a:solidFill>
                          <a:effectLst/>
                          <a:latin typeface="Cambria" pitchFamily="18" charset="0"/>
                          <a:ea typeface="Times New Roman"/>
                          <a:cs typeface="Arial"/>
                        </a:rPr>
                        <a:t>Fusion  des ébauches </a:t>
                      </a:r>
                      <a:r>
                        <a:rPr lang="fr-FR" sz="1600" b="0" cap="none" spc="0" dirty="0" smtClean="0">
                          <a:ln w="18415" cmpd="sng">
                            <a:solidFill>
                              <a:srgbClr val="0070C0"/>
                            </a:solidFill>
                            <a:prstDash val="solid"/>
                          </a:ln>
                          <a:solidFill>
                            <a:srgbClr val="0070C0"/>
                          </a:solidFill>
                          <a:effectLst/>
                          <a:latin typeface="Cambria" pitchFamily="18" charset="0"/>
                          <a:ea typeface="Times New Roman"/>
                          <a:cs typeface="Arial"/>
                        </a:rPr>
                        <a:t>M </a:t>
                      </a:r>
                      <a:r>
                        <a:rPr lang="fr-FR" sz="1600" b="0" cap="none" spc="0" dirty="0">
                          <a:ln w="18415" cmpd="sng">
                            <a:solidFill>
                              <a:srgbClr val="0070C0"/>
                            </a:solidFill>
                            <a:prstDash val="solid"/>
                          </a:ln>
                          <a:solidFill>
                            <a:srgbClr val="0070C0"/>
                          </a:solidFill>
                          <a:effectLst/>
                          <a:latin typeface="Cambria" pitchFamily="18" charset="0"/>
                          <a:ea typeface="Times New Roman"/>
                          <a:cs typeface="Arial"/>
                        </a:rPr>
                        <a:t>et </a:t>
                      </a:r>
                      <a:r>
                        <a:rPr lang="fr-FR" sz="1600" b="0" cap="none" spc="0" dirty="0" smtClean="0">
                          <a:ln w="18415" cmpd="sng">
                            <a:solidFill>
                              <a:srgbClr val="0070C0"/>
                            </a:solidFill>
                            <a:prstDash val="solid"/>
                          </a:ln>
                          <a:solidFill>
                            <a:srgbClr val="0070C0"/>
                          </a:solidFill>
                          <a:effectLst/>
                          <a:latin typeface="Cambria" pitchFamily="18" charset="0"/>
                          <a:ea typeface="Times New Roman"/>
                          <a:cs typeface="Arial"/>
                        </a:rPr>
                        <a:t>L</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44 JF, SC 18</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E13.0</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r>
              <a:tr h="500066">
                <a:tc>
                  <a:txBody>
                    <a:bodyPr/>
                    <a:lstStyle/>
                    <a:p>
                      <a:pPr algn="ctr">
                        <a:lnSpc>
                          <a:spcPct val="115000"/>
                        </a:lnSpc>
                        <a:spcAft>
                          <a:spcPts val="0"/>
                        </a:spcAft>
                      </a:pPr>
                      <a:r>
                        <a:rPr lang="en-US" sz="1600" b="0" cap="none" spc="0" dirty="0">
                          <a:ln w="18415" cmpd="sng">
                            <a:solidFill>
                              <a:srgbClr val="0070C0"/>
                            </a:solidFill>
                            <a:prstDash val="solid"/>
                          </a:ln>
                          <a:solidFill>
                            <a:srgbClr val="0070C0"/>
                          </a:solidFill>
                          <a:effectLst/>
                          <a:latin typeface="Cambria" pitchFamily="18" charset="0"/>
                          <a:ea typeface="Times New Roman"/>
                          <a:cs typeface="Arial"/>
                        </a:rPr>
                        <a:t>Differentiation </a:t>
                      </a:r>
                      <a:r>
                        <a:rPr lang="en-US" sz="1600" b="0" cap="none" spc="0" dirty="0" err="1">
                          <a:ln w="18415" cmpd="sng">
                            <a:solidFill>
                              <a:srgbClr val="0070C0"/>
                            </a:solidFill>
                            <a:prstDash val="solid"/>
                          </a:ln>
                          <a:solidFill>
                            <a:srgbClr val="0070C0"/>
                          </a:solidFill>
                          <a:effectLst/>
                          <a:latin typeface="Cambria" pitchFamily="18" charset="0"/>
                          <a:ea typeface="Times New Roman"/>
                          <a:cs typeface="Arial"/>
                        </a:rPr>
                        <a:t>terminale</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48–80 JF</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E14.5 - E16.5</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tcPr>
                </a:tc>
              </a:tr>
              <a:tr h="500066">
                <a:tc>
                  <a:txBody>
                    <a:bodyPr/>
                    <a:lstStyle/>
                    <a:p>
                      <a:pPr algn="ctr">
                        <a:lnSpc>
                          <a:spcPct val="115000"/>
                        </a:lnSpc>
                        <a:spcAft>
                          <a:spcPts val="0"/>
                        </a:spcAft>
                      </a:pPr>
                      <a:r>
                        <a:rPr lang="en-US" sz="1600" b="0" cap="none" spc="0" dirty="0">
                          <a:ln w="18415" cmpd="sng">
                            <a:solidFill>
                              <a:srgbClr val="0070C0"/>
                            </a:solidFill>
                            <a:prstDash val="solid"/>
                          </a:ln>
                          <a:solidFill>
                            <a:srgbClr val="0070C0"/>
                          </a:solidFill>
                          <a:effectLst/>
                          <a:latin typeface="Cambria" pitchFamily="18" charset="0"/>
                          <a:ea typeface="Times New Roman"/>
                          <a:cs typeface="Arial"/>
                        </a:rPr>
                        <a:t>Formation des </a:t>
                      </a:r>
                      <a:r>
                        <a:rPr lang="en-US" sz="1600" b="0" cap="none" spc="0" dirty="0" err="1">
                          <a:ln w="18415" cmpd="sng">
                            <a:solidFill>
                              <a:srgbClr val="0070C0"/>
                            </a:solidFill>
                            <a:prstDash val="solid"/>
                          </a:ln>
                          <a:solidFill>
                            <a:srgbClr val="0070C0"/>
                          </a:solidFill>
                          <a:effectLst/>
                          <a:latin typeface="Cambria" pitchFamily="18" charset="0"/>
                          <a:ea typeface="Times New Roman"/>
                          <a:cs typeface="Arial"/>
                        </a:rPr>
                        <a:t>follicules</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73–80 JF</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E15.5</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a:noFill/>
                    </a:lnB>
                    <a:solidFill>
                      <a:srgbClr val="D2EAF1"/>
                    </a:solidFill>
                  </a:tcPr>
                </a:tc>
              </a:tr>
              <a:tr h="302808">
                <a:tc>
                  <a:txBody>
                    <a:bodyPr/>
                    <a:lstStyle/>
                    <a:p>
                      <a:pPr algn="ctr">
                        <a:lnSpc>
                          <a:spcPct val="115000"/>
                        </a:lnSpc>
                        <a:spcAft>
                          <a:spcPts val="0"/>
                        </a:spcAft>
                      </a:pPr>
                      <a:r>
                        <a:rPr lang="en-US" sz="1600" b="0" cap="none" spc="0" dirty="0" err="1">
                          <a:ln w="18415" cmpd="sng">
                            <a:solidFill>
                              <a:srgbClr val="0070C0"/>
                            </a:solidFill>
                            <a:prstDash val="solid"/>
                          </a:ln>
                          <a:solidFill>
                            <a:srgbClr val="0070C0"/>
                          </a:solidFill>
                          <a:effectLst/>
                          <a:latin typeface="Cambria" pitchFamily="18" charset="0"/>
                          <a:ea typeface="Times New Roman"/>
                          <a:cs typeface="Arial"/>
                        </a:rPr>
                        <a:t>Synthèse</a:t>
                      </a:r>
                      <a:r>
                        <a:rPr lang="en-US" sz="1600" b="0" cap="none" spc="0" dirty="0">
                          <a:ln w="18415" cmpd="sng">
                            <a:solidFill>
                              <a:srgbClr val="0070C0"/>
                            </a:solidFill>
                            <a:prstDash val="solid"/>
                          </a:ln>
                          <a:solidFill>
                            <a:srgbClr val="0070C0"/>
                          </a:solidFill>
                          <a:effectLst/>
                          <a:latin typeface="Cambria" pitchFamily="18" charset="0"/>
                          <a:ea typeface="Times New Roman"/>
                          <a:cs typeface="Arial"/>
                        </a:rPr>
                        <a:t> des hormones</a:t>
                      </a:r>
                      <a:endParaRPr lang="fr-FR" sz="1600" b="0" cap="none" spc="0" dirty="0">
                        <a:ln w="18415" cmpd="sng">
                          <a:solidFill>
                            <a:srgbClr val="0070C0"/>
                          </a:solidFill>
                          <a:prstDash val="solid"/>
                        </a:ln>
                        <a:solidFill>
                          <a:srgbClr val="0070C0"/>
                        </a:solidFill>
                        <a:effectLst/>
                        <a:latin typeface="Cambria" pitchFamily="18" charset="0"/>
                        <a:ea typeface="Times New Roman"/>
                        <a:cs typeface="Arial"/>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n-US"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rPr>
                        <a:t>80 JF</a:t>
                      </a:r>
                      <a:endParaRPr lang="fr-FR" sz="1600" b="0" cap="none" spc="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algn="ctr">
                        <a:lnSpc>
                          <a:spcPct val="115000"/>
                        </a:lnSpc>
                        <a:spcAft>
                          <a:spcPts val="0"/>
                        </a:spcAft>
                      </a:pPr>
                      <a:r>
                        <a:rPr lang="en-US"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rPr>
                        <a:t>E16.5</a:t>
                      </a:r>
                      <a:endParaRPr lang="fr-FR" sz="1600" b="0" cap="none" spc="0" dirty="0">
                        <a:ln w="18415" cmpd="sng">
                          <a:solidFill>
                            <a:sysClr val="windowText" lastClr="000000"/>
                          </a:solidFill>
                          <a:prstDash val="solid"/>
                        </a:ln>
                        <a:solidFill>
                          <a:sysClr val="windowText" lastClr="000000"/>
                        </a:solidFill>
                        <a:effectLst/>
                        <a:latin typeface="Cambria" pitchFamily="18" charset="0"/>
                        <a:ea typeface="Times New Roman"/>
                        <a:cs typeface="Arial"/>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r>
            </a:tbl>
          </a:graphicData>
        </a:graphic>
      </p:graphicFrame>
      <p:sp>
        <p:nvSpPr>
          <p:cNvPr id="14" name="Rectangle 13"/>
          <p:cNvSpPr/>
          <p:nvPr/>
        </p:nvSpPr>
        <p:spPr>
          <a:xfrm>
            <a:off x="0" y="6215082"/>
            <a:ext cx="9144000" cy="729430"/>
          </a:xfrm>
          <a:prstGeom prst="rect">
            <a:avLst/>
          </a:prstGeom>
        </p:spPr>
        <p:txBody>
          <a:bodyPr wrap="square">
            <a:spAutoFit/>
          </a:bodyPr>
          <a:lstStyle/>
          <a:p>
            <a:pPr algn="ctr">
              <a:lnSpc>
                <a:spcPct val="115000"/>
              </a:lnSpc>
              <a:spcAft>
                <a:spcPts val="0"/>
              </a:spcAft>
            </a:pPr>
            <a:r>
              <a:rPr lang="fr-FR" dirty="0" smtClean="0">
                <a:ln w="18415" cmpd="sng">
                  <a:solidFill>
                    <a:srgbClr val="002060"/>
                  </a:solidFill>
                  <a:prstDash val="solid"/>
                </a:ln>
                <a:solidFill>
                  <a:srgbClr val="002060"/>
                </a:solidFill>
                <a:latin typeface="Cambria" pitchFamily="18" charset="0"/>
                <a:ea typeface="Times New Roman"/>
                <a:cs typeface="Arial"/>
              </a:rPr>
              <a:t>La</a:t>
            </a:r>
            <a:r>
              <a:rPr lang="fr-FR" dirty="0" smtClean="0">
                <a:ln w="18415" cmpd="sng">
                  <a:solidFill>
                    <a:srgbClr val="002060"/>
                  </a:solidFill>
                  <a:prstDash val="solid"/>
                </a:ln>
                <a:solidFill>
                  <a:srgbClr val="002060"/>
                </a:solidFill>
                <a:latin typeface="Cambria" pitchFamily="18" charset="0"/>
                <a:ea typeface="Times New Roman"/>
                <a:cs typeface="Tahoma"/>
              </a:rPr>
              <a:t> </a:t>
            </a:r>
            <a:r>
              <a:rPr lang="fr-FR" dirty="0" smtClean="0">
                <a:ln w="18415" cmpd="sng">
                  <a:solidFill>
                    <a:srgbClr val="002060"/>
                  </a:solidFill>
                  <a:prstDash val="solid"/>
                </a:ln>
                <a:solidFill>
                  <a:srgbClr val="002060"/>
                </a:solidFill>
                <a:latin typeface="Cambria" pitchFamily="18" charset="0"/>
                <a:ea typeface="Times New Roman"/>
                <a:cs typeface="Arial"/>
              </a:rPr>
              <a:t>corrélation des temps des événements pertinents pendant le développement de la thyroïde (humain – souris). </a:t>
            </a:r>
            <a:endParaRPr lang="fr-FR" dirty="0">
              <a:ln w="18415" cmpd="sng">
                <a:solidFill>
                  <a:srgbClr val="002060"/>
                </a:solidFill>
                <a:prstDash val="solid"/>
              </a:ln>
              <a:solidFill>
                <a:srgbClr val="002060"/>
              </a:solidFill>
              <a:latin typeface="Cambria" pitchFamily="18" charset="0"/>
              <a:ea typeface="Times New Roman"/>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2572</TotalTime>
  <Words>2100</Words>
  <Application>Microsoft Office PowerPoint</Application>
  <PresentationFormat>On-screen Show (4:3)</PresentationFormat>
  <Paragraphs>643</Paragraphs>
  <Slides>42</Slides>
  <Notes>34</Notes>
  <HiddenSlides>0</HiddenSlides>
  <MMClips>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wisss</dc:creator>
  <cp:lastModifiedBy>wisss</cp:lastModifiedBy>
  <cp:revision>110</cp:revision>
  <dcterms:created xsi:type="dcterms:W3CDTF">2015-05-18T14:57:48Z</dcterms:created>
  <dcterms:modified xsi:type="dcterms:W3CDTF">2015-06-07T16:19:54Z</dcterms:modified>
</cp:coreProperties>
</file>