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8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30" r:id="rId34"/>
    <p:sldId id="333" r:id="rId35"/>
    <p:sldId id="331" r:id="rId36"/>
    <p:sldId id="327" r:id="rId37"/>
    <p:sldId id="328" r:id="rId38"/>
    <p:sldId id="329" r:id="rId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0559117-5977-F247-8E9D-78A64CBE5359}">
          <p14:sldIdLst>
            <p14:sldId id="258"/>
          </p14:sldIdLst>
        </p14:section>
        <p14:section name="Introduction" id="{A64B1C2D-CF88-C145-8265-90C392522D50}">
          <p14:sldIdLst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</p14:sldIdLst>
        </p14:section>
        <p14:section name="Méthode" id="{B7FCA119-9222-2641-8C12-A73A2277FEE0}">
          <p14:sldIdLst>
            <p14:sldId id="305"/>
            <p14:sldId id="306"/>
            <p14:sldId id="307"/>
          </p14:sldIdLst>
        </p14:section>
        <p14:section name="Résultats" id="{E788E24C-DEE5-1C48-A8C3-771141AE264B}">
          <p14:sldIdLst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</p14:sldIdLst>
        </p14:section>
        <p14:section name="Discussion" id="{3ECC2076-D2EB-2C43-8B93-28E32B803B4E}">
          <p14:sldIdLst>
            <p14:sldId id="324"/>
            <p14:sldId id="325"/>
            <p14:sldId id="330"/>
            <p14:sldId id="333"/>
            <p14:sldId id="331"/>
            <p14:sldId id="327"/>
          </p14:sldIdLst>
        </p14:section>
        <p14:section name="Conclusion" id="{77F5B3C1-61F5-8F46-B8AC-1DF60DA02367}">
          <p14:sldIdLst>
            <p14:sldId id="328"/>
            <p14:sldId id="329"/>
          </p14:sldIdLst>
        </p14:section>
        <p14:section name="Section sans titre" id="{F2F14705-F1D3-174D-B2F4-F12A0D03DB2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florence:Desktop:these:grille%20recueil%20Florence:Base%20de%20donn&#233;es%20v2.xlsx" TargetMode="External"/><Relationship Id="rId3" Type="http://schemas.openxmlformats.org/officeDocument/2006/relationships/chartUserShapes" Target="../drawings/drawing4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lasseur7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Relationship Id="rId2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Relationship Id="rId2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:Desktop:these:grille%20recueil%20Florence:Base%20de%20donn&#233;es%20v2.xlsx" TargetMode="External"/><Relationship Id="rId2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florence:Desktop:these:grille%20recueil%20Florence:Base%20de%20donn&#233;es%20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942475315859"/>
          <c:y val="0.126118235329036"/>
          <c:w val="0.530798506902164"/>
          <c:h val="0.792296326945874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%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Feuil1!$A$2:$A$7</c:f>
              <c:strCache>
                <c:ptCount val="6"/>
                <c:pt idx="0">
                  <c:v>BPCO-emphysème</c:v>
                </c:pt>
                <c:pt idx="1">
                  <c:v>Fibrose</c:v>
                </c:pt>
                <c:pt idx="2">
                  <c:v>Mucoviscidose</c:v>
                </c:pt>
                <c:pt idx="3">
                  <c:v>HTAP</c:v>
                </c:pt>
                <c:pt idx="4">
                  <c:v>retransplantation</c:v>
                </c:pt>
                <c:pt idx="5">
                  <c:v>autre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0.4</c:v>
                </c:pt>
                <c:pt idx="1">
                  <c:v>0.27</c:v>
                </c:pt>
                <c:pt idx="2">
                  <c:v>0.17</c:v>
                </c:pt>
                <c:pt idx="3">
                  <c:v>0.03</c:v>
                </c:pt>
                <c:pt idx="4">
                  <c:v>0.02</c:v>
                </c:pt>
                <c:pt idx="5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4860147465063"/>
          <c:y val="0.000979070336523177"/>
          <c:w val="0.362711234516523"/>
          <c:h val="0.999020929663477"/>
        </c:manualLayout>
      </c:layout>
      <c:overlay val="0"/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'base de donnees finale'!$BX$191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finale'!$BY$190:$CB$190</c:f>
              <c:strCache>
                <c:ptCount val="4"/>
                <c:pt idx="0">
                  <c:v>Candida IgG prégreffe</c:v>
                </c:pt>
                <c:pt idx="1">
                  <c:v>Candida IgG J1</c:v>
                </c:pt>
                <c:pt idx="2">
                  <c:v>Candida IgG M1</c:v>
                </c:pt>
                <c:pt idx="3">
                  <c:v>Candida IgG 1 an</c:v>
                </c:pt>
              </c:strCache>
            </c:strRef>
          </c:cat>
          <c:val>
            <c:numRef>
              <c:f>'base de donnees finale'!$BY$191:$CB$191</c:f>
              <c:numCache>
                <c:formatCode>0.0%</c:formatCode>
                <c:ptCount val="4"/>
                <c:pt idx="0">
                  <c:v>0.0955056179775281</c:v>
                </c:pt>
                <c:pt idx="1">
                  <c:v>0.0819672131147541</c:v>
                </c:pt>
                <c:pt idx="2">
                  <c:v>0.0785714285714286</c:v>
                </c:pt>
                <c:pt idx="3">
                  <c:v>0.0601503759398496</c:v>
                </c:pt>
              </c:numCache>
            </c:numRef>
          </c:val>
        </c:ser>
        <c:ser>
          <c:idx val="1"/>
          <c:order val="1"/>
          <c:tx>
            <c:strRef>
              <c:f>'base de donnees finale'!$BX$192</c:f>
              <c:strCache>
                <c:ptCount val="1"/>
                <c:pt idx="0">
                  <c:v>négatifs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'base de donnees finale'!$BY$190:$CB$190</c:f>
              <c:strCache>
                <c:ptCount val="4"/>
                <c:pt idx="0">
                  <c:v>Candida IgG prégreffe</c:v>
                </c:pt>
                <c:pt idx="1">
                  <c:v>Candida IgG J1</c:v>
                </c:pt>
                <c:pt idx="2">
                  <c:v>Candida IgG M1</c:v>
                </c:pt>
                <c:pt idx="3">
                  <c:v>Candida IgG 1 an</c:v>
                </c:pt>
              </c:strCache>
            </c:strRef>
          </c:cat>
          <c:val>
            <c:numRef>
              <c:f>'base de donnees finale'!$BY$192:$CB$192</c:f>
              <c:numCache>
                <c:formatCode>0.0%</c:formatCode>
                <c:ptCount val="4"/>
                <c:pt idx="0">
                  <c:v>0.685393258426966</c:v>
                </c:pt>
                <c:pt idx="1">
                  <c:v>0.737704918032787</c:v>
                </c:pt>
                <c:pt idx="2">
                  <c:v>0.7</c:v>
                </c:pt>
                <c:pt idx="3">
                  <c:v>0.714285714285714</c:v>
                </c:pt>
              </c:numCache>
            </c:numRef>
          </c:val>
        </c:ser>
        <c:ser>
          <c:idx val="2"/>
          <c:order val="2"/>
          <c:tx>
            <c:strRef>
              <c:f>'base de donnees finale'!$BX$193</c:f>
              <c:strCache>
                <c:ptCount val="1"/>
                <c:pt idx="0">
                  <c:v>douteux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r-FR"/>
                      <a:t>n=179</a:t>
                    </a:r>
                  </a:p>
                  <a:p>
                    <a:r>
                      <a:rPr lang="fr-FR"/>
                      <a:t>21,9%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/>
                      <a:t>n=122</a:t>
                    </a:r>
                  </a:p>
                  <a:p>
                    <a:r>
                      <a:rPr lang="fr-FR"/>
                      <a:t>18,0%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/>
                      <a:t>n=140</a:t>
                    </a:r>
                  </a:p>
                  <a:p>
                    <a:r>
                      <a:rPr lang="fr-FR"/>
                      <a:t>22,1%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r-FR"/>
                      <a:t>n=133</a:t>
                    </a:r>
                  </a:p>
                  <a:p>
                    <a:r>
                      <a:rPr lang="fr-FR"/>
                      <a:t>22,6%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finale'!$BY$190:$CB$190</c:f>
              <c:strCache>
                <c:ptCount val="4"/>
                <c:pt idx="0">
                  <c:v>Candida IgG prégreffe</c:v>
                </c:pt>
                <c:pt idx="1">
                  <c:v>Candida IgG J1</c:v>
                </c:pt>
                <c:pt idx="2">
                  <c:v>Candida IgG M1</c:v>
                </c:pt>
                <c:pt idx="3">
                  <c:v>Candida IgG 1 an</c:v>
                </c:pt>
              </c:strCache>
            </c:strRef>
          </c:cat>
          <c:val>
            <c:numRef>
              <c:f>'base de donnees finale'!$BY$193:$CB$193</c:f>
              <c:numCache>
                <c:formatCode>0.0%</c:formatCode>
                <c:ptCount val="4"/>
                <c:pt idx="0">
                  <c:v>0.219101123595506</c:v>
                </c:pt>
                <c:pt idx="1">
                  <c:v>0.180327868852459</c:v>
                </c:pt>
                <c:pt idx="2">
                  <c:v>0.221428571428571</c:v>
                </c:pt>
                <c:pt idx="3">
                  <c:v>0.225563909774436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5650136"/>
        <c:axId val="2105925848"/>
        <c:axId val="0"/>
      </c:bar3DChart>
      <c:catAx>
        <c:axId val="2105650136"/>
        <c:scaling>
          <c:orientation val="minMax"/>
        </c:scaling>
        <c:delete val="0"/>
        <c:axPos val="b"/>
        <c:majorTickMark val="out"/>
        <c:minorTickMark val="none"/>
        <c:tickLblPos val="nextTo"/>
        <c:crossAx val="2105925848"/>
        <c:crosses val="autoZero"/>
        <c:auto val="1"/>
        <c:lblAlgn val="ctr"/>
        <c:lblOffset val="100"/>
        <c:noMultiLvlLbl val="0"/>
      </c:catAx>
      <c:valAx>
        <c:axId val="210592584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105650136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fr-F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'base de donnees finale'!$BS$191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finale'!$BT$190:$BW$190</c:f>
              <c:strCache>
                <c:ptCount val="4"/>
                <c:pt idx="0">
                  <c:v>Asp Ag prégreffe</c:v>
                </c:pt>
                <c:pt idx="1">
                  <c:v>Asp Ag J1</c:v>
                </c:pt>
                <c:pt idx="2">
                  <c:v>AspAg M1</c:v>
                </c:pt>
                <c:pt idx="3">
                  <c:v>Asp Ag 1 an</c:v>
                </c:pt>
              </c:strCache>
            </c:strRef>
          </c:cat>
          <c:val>
            <c:numRef>
              <c:f>'base de donnees finale'!$BT$191:$BW$191</c:f>
              <c:numCache>
                <c:formatCode>0.0%</c:formatCode>
                <c:ptCount val="4"/>
                <c:pt idx="0">
                  <c:v>0.0</c:v>
                </c:pt>
                <c:pt idx="1">
                  <c:v>0.0574712643678161</c:v>
                </c:pt>
                <c:pt idx="2">
                  <c:v>0.0395480225988701</c:v>
                </c:pt>
                <c:pt idx="3">
                  <c:v>0.00598802395209581</c:v>
                </c:pt>
              </c:numCache>
            </c:numRef>
          </c:val>
        </c:ser>
        <c:ser>
          <c:idx val="1"/>
          <c:order val="1"/>
          <c:tx>
            <c:strRef>
              <c:f>'base de donnees finale'!$BS$192</c:f>
              <c:strCache>
                <c:ptCount val="1"/>
                <c:pt idx="0">
                  <c:v>négatifs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r-FR"/>
                      <a:t>n=155</a:t>
                    </a:r>
                  </a:p>
                  <a:p>
                    <a:r>
                      <a:rPr lang="fr-FR"/>
                      <a:t>100,0%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/>
                      <a:t>n=174</a:t>
                    </a:r>
                  </a:p>
                  <a:p>
                    <a:r>
                      <a:rPr lang="fr-FR"/>
                      <a:t>94,3%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/>
                      <a:t>n=177</a:t>
                    </a:r>
                  </a:p>
                  <a:p>
                    <a:r>
                      <a:rPr lang="fr-FR"/>
                      <a:t>96,0%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r-FR"/>
                      <a:t>n=167</a:t>
                    </a:r>
                  </a:p>
                  <a:p>
                    <a:r>
                      <a:rPr lang="fr-FR"/>
                      <a:t>99,4%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finale'!$BT$190:$BW$190</c:f>
              <c:strCache>
                <c:ptCount val="4"/>
                <c:pt idx="0">
                  <c:v>Asp Ag prégreffe</c:v>
                </c:pt>
                <c:pt idx="1">
                  <c:v>Asp Ag J1</c:v>
                </c:pt>
                <c:pt idx="2">
                  <c:v>AspAg M1</c:v>
                </c:pt>
                <c:pt idx="3">
                  <c:v>Asp Ag 1 an</c:v>
                </c:pt>
              </c:strCache>
            </c:strRef>
          </c:cat>
          <c:val>
            <c:numRef>
              <c:f>'base de donnees finale'!$BT$192:$BW$192</c:f>
              <c:numCache>
                <c:formatCode>0.0%</c:formatCode>
                <c:ptCount val="4"/>
                <c:pt idx="0">
                  <c:v>1.0</c:v>
                </c:pt>
                <c:pt idx="1">
                  <c:v>0.942528735632184</c:v>
                </c:pt>
                <c:pt idx="2">
                  <c:v>0.96045197740113</c:v>
                </c:pt>
                <c:pt idx="3">
                  <c:v>0.994011976047904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67757544"/>
        <c:axId val="-2067753176"/>
        <c:axId val="0"/>
      </c:bar3DChart>
      <c:catAx>
        <c:axId val="-2067757544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7753176"/>
        <c:crosses val="autoZero"/>
        <c:auto val="1"/>
        <c:lblAlgn val="ctr"/>
        <c:lblOffset val="100"/>
        <c:noMultiLvlLbl val="0"/>
      </c:catAx>
      <c:valAx>
        <c:axId val="-206775317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67757544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'base de donnees finale'!$BX$191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finale'!$CG$190:$CJ$190</c:f>
              <c:strCache>
                <c:ptCount val="4"/>
                <c:pt idx="0">
                  <c:v>Candida Ag prégreffe</c:v>
                </c:pt>
                <c:pt idx="1">
                  <c:v>Candida Ag J1</c:v>
                </c:pt>
                <c:pt idx="2">
                  <c:v>Candida Ag M1</c:v>
                </c:pt>
                <c:pt idx="3">
                  <c:v>Candida Ag 1 an</c:v>
                </c:pt>
              </c:strCache>
            </c:strRef>
          </c:cat>
          <c:val>
            <c:numRef>
              <c:f>'base de donnees finale'!$CG$191:$CJ$191</c:f>
              <c:numCache>
                <c:formatCode>0.0%</c:formatCode>
                <c:ptCount val="4"/>
                <c:pt idx="0">
                  <c:v>0.00689655172413793</c:v>
                </c:pt>
                <c:pt idx="1">
                  <c:v>0.0359281437125748</c:v>
                </c:pt>
                <c:pt idx="2">
                  <c:v>0.0228571428571429</c:v>
                </c:pt>
                <c:pt idx="3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'base de donnees finale'!$BX$192</c:f>
              <c:strCache>
                <c:ptCount val="1"/>
                <c:pt idx="0">
                  <c:v>négatifs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'base de donnees finale'!$CG$190:$CJ$190</c:f>
              <c:strCache>
                <c:ptCount val="4"/>
                <c:pt idx="0">
                  <c:v>Candida Ag prégreffe</c:v>
                </c:pt>
                <c:pt idx="1">
                  <c:v>Candida Ag J1</c:v>
                </c:pt>
                <c:pt idx="2">
                  <c:v>Candida Ag M1</c:v>
                </c:pt>
                <c:pt idx="3">
                  <c:v>Candida Ag 1 an</c:v>
                </c:pt>
              </c:strCache>
            </c:strRef>
          </c:cat>
          <c:val>
            <c:numRef>
              <c:f>'base de donnees finale'!$CG$192:$CJ$192</c:f>
              <c:numCache>
                <c:formatCode>0.0%</c:formatCode>
                <c:ptCount val="4"/>
                <c:pt idx="0">
                  <c:v>0.96551724137931</c:v>
                </c:pt>
                <c:pt idx="1">
                  <c:v>0.934131736526946</c:v>
                </c:pt>
                <c:pt idx="2">
                  <c:v>0.925714285714286</c:v>
                </c:pt>
                <c:pt idx="3">
                  <c:v>0.971428571428571</c:v>
                </c:pt>
              </c:numCache>
            </c:numRef>
          </c:val>
        </c:ser>
        <c:ser>
          <c:idx val="2"/>
          <c:order val="2"/>
          <c:tx>
            <c:strRef>
              <c:f>'base de donnees finale'!$BX$193</c:f>
              <c:strCache>
                <c:ptCount val="1"/>
                <c:pt idx="0">
                  <c:v>douteux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-0.0491228070175438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n=145</a:t>
                    </a:r>
                  </a:p>
                  <a:p>
                    <a:r>
                      <a:rPr lang="fr-FR"/>
                      <a:t>2,8%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031055900621118"/>
                  <c:y val="-0.0491228070175438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n=167</a:t>
                    </a:r>
                  </a:p>
                  <a:p>
                    <a:r>
                      <a:rPr lang="fr-FR"/>
                      <a:t>3,0%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-0.0561406271584473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n=175</a:t>
                    </a:r>
                  </a:p>
                  <a:p>
                    <a:r>
                      <a:rPr lang="fr-FR"/>
                      <a:t>5,1%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"/>
                  <c:y val="-0.0421052631578947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n=140</a:t>
                    </a:r>
                  </a:p>
                  <a:p>
                    <a:r>
                      <a:rPr lang="fr-FR"/>
                      <a:t>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finale'!$CG$190:$CJ$190</c:f>
              <c:strCache>
                <c:ptCount val="4"/>
                <c:pt idx="0">
                  <c:v>Candida Ag prégreffe</c:v>
                </c:pt>
                <c:pt idx="1">
                  <c:v>Candida Ag J1</c:v>
                </c:pt>
                <c:pt idx="2">
                  <c:v>Candida Ag M1</c:v>
                </c:pt>
                <c:pt idx="3">
                  <c:v>Candida Ag 1 an</c:v>
                </c:pt>
              </c:strCache>
            </c:strRef>
          </c:cat>
          <c:val>
            <c:numRef>
              <c:f>'base de donnees finale'!$CG$193:$CJ$193</c:f>
              <c:numCache>
                <c:formatCode>0.0%</c:formatCode>
                <c:ptCount val="4"/>
                <c:pt idx="0">
                  <c:v>0.0275862068965517</c:v>
                </c:pt>
                <c:pt idx="1">
                  <c:v>0.029940119760479</c:v>
                </c:pt>
                <c:pt idx="2">
                  <c:v>0.0514285714285714</c:v>
                </c:pt>
                <c:pt idx="3">
                  <c:v>0.0285714285714286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67653096"/>
        <c:axId val="-2067620984"/>
        <c:axId val="0"/>
      </c:bar3DChart>
      <c:catAx>
        <c:axId val="-20676530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7620984"/>
        <c:crosses val="autoZero"/>
        <c:auto val="1"/>
        <c:lblAlgn val="ctr"/>
        <c:lblOffset val="100"/>
        <c:noMultiLvlLbl val="0"/>
      </c:catAx>
      <c:valAx>
        <c:axId val="-206762098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67653096"/>
        <c:crosses val="autoZero"/>
        <c:crossBetween val="between"/>
        <c:majorUnit val="0.2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fr-FR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Patient 1</c:v>
          </c:tx>
          <c:val>
            <c:numRef>
              <c:f>infection!$EB$40:$ED$40</c:f>
              <c:numCache>
                <c:formatCode>General</c:formatCode>
                <c:ptCount val="3"/>
                <c:pt idx="0">
                  <c:v>7.6</c:v>
                </c:pt>
                <c:pt idx="1">
                  <c:v>5.9</c:v>
                </c:pt>
                <c:pt idx="2">
                  <c:v>1.2</c:v>
                </c:pt>
              </c:numCache>
            </c:numRef>
          </c:val>
          <c:smooth val="0"/>
        </c:ser>
        <c:ser>
          <c:idx val="1"/>
          <c:order val="1"/>
          <c:tx>
            <c:v>Patient 2</c:v>
          </c:tx>
          <c:val>
            <c:numRef>
              <c:f>infection!$EA$41:$EB$41</c:f>
              <c:numCache>
                <c:formatCode>General</c:formatCode>
                <c:ptCount val="2"/>
                <c:pt idx="1">
                  <c:v>0.2</c:v>
                </c:pt>
              </c:numCache>
            </c:numRef>
          </c:val>
          <c:smooth val="0"/>
        </c:ser>
        <c:ser>
          <c:idx val="2"/>
          <c:order val="2"/>
          <c:tx>
            <c:v>Patient 3</c:v>
          </c:tx>
          <c:val>
            <c:numRef>
              <c:f>infection!$EB$42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  <c:smooth val="0"/>
        </c:ser>
        <c:ser>
          <c:idx val="3"/>
          <c:order val="3"/>
          <c:tx>
            <c:v>Patient 4</c:v>
          </c:tx>
          <c:val>
            <c:numRef>
              <c:f>infection!$EB$43:$EK$43</c:f>
              <c:numCache>
                <c:formatCode>General</c:formatCode>
                <c:ptCount val="10"/>
                <c:pt idx="0">
                  <c:v>2.8</c:v>
                </c:pt>
                <c:pt idx="1">
                  <c:v>0.5</c:v>
                </c:pt>
                <c:pt idx="2">
                  <c:v>0.2</c:v>
                </c:pt>
                <c:pt idx="3">
                  <c:v>0.56</c:v>
                </c:pt>
                <c:pt idx="4">
                  <c:v>0.66</c:v>
                </c:pt>
                <c:pt idx="5">
                  <c:v>0.77</c:v>
                </c:pt>
                <c:pt idx="6">
                  <c:v>0.48</c:v>
                </c:pt>
                <c:pt idx="7">
                  <c:v>1.06</c:v>
                </c:pt>
                <c:pt idx="8">
                  <c:v>0.65</c:v>
                </c:pt>
                <c:pt idx="9">
                  <c:v>1.53</c:v>
                </c:pt>
              </c:numCache>
            </c:numRef>
          </c:val>
          <c:smooth val="0"/>
        </c:ser>
        <c:ser>
          <c:idx val="4"/>
          <c:order val="4"/>
          <c:tx>
            <c:v>Patient 5</c:v>
          </c:tx>
          <c:val>
            <c:numRef>
              <c:f>infection!$EB$44:$EE$44</c:f>
              <c:numCache>
                <c:formatCode>General</c:formatCode>
                <c:ptCount val="4"/>
                <c:pt idx="0">
                  <c:v>0.69</c:v>
                </c:pt>
                <c:pt idx="1">
                  <c:v>3.4</c:v>
                </c:pt>
                <c:pt idx="2">
                  <c:v>2.0</c:v>
                </c:pt>
                <c:pt idx="3">
                  <c:v>1.02</c:v>
                </c:pt>
              </c:numCache>
            </c:numRef>
          </c:val>
          <c:smooth val="0"/>
        </c:ser>
        <c:ser>
          <c:idx val="5"/>
          <c:order val="5"/>
          <c:tx>
            <c:v>Patient 6</c:v>
          </c:tx>
          <c:val>
            <c:numRef>
              <c:f>infection!$EB$45:$EC$45</c:f>
              <c:numCache>
                <c:formatCode>General</c:formatCode>
                <c:ptCount val="2"/>
                <c:pt idx="0">
                  <c:v>1.107</c:v>
                </c:pt>
                <c:pt idx="1">
                  <c:v>0.25</c:v>
                </c:pt>
              </c:numCache>
            </c:numRef>
          </c:val>
          <c:smooth val="0"/>
        </c:ser>
        <c:ser>
          <c:idx val="6"/>
          <c:order val="6"/>
          <c:tx>
            <c:v>Patient 7</c:v>
          </c:tx>
          <c:val>
            <c:numRef>
              <c:f>infection!$EA$46:$EB$46</c:f>
              <c:numCache>
                <c:formatCode>General</c:formatCode>
                <c:ptCount val="2"/>
                <c:pt idx="1">
                  <c:v>0.13</c:v>
                </c:pt>
              </c:numCache>
            </c:numRef>
          </c:val>
          <c:smooth val="0"/>
        </c:ser>
        <c:ser>
          <c:idx val="7"/>
          <c:order val="7"/>
          <c:tx>
            <c:v>Patient 8</c:v>
          </c:tx>
          <c:val>
            <c:numRef>
              <c:f>infection!$EB$47:$EE$47</c:f>
              <c:numCache>
                <c:formatCode>General</c:formatCode>
                <c:ptCount val="4"/>
                <c:pt idx="0">
                  <c:v>0.42</c:v>
                </c:pt>
                <c:pt idx="1">
                  <c:v>0.24</c:v>
                </c:pt>
                <c:pt idx="2">
                  <c:v>0.23</c:v>
                </c:pt>
                <c:pt idx="3">
                  <c:v>0.58</c:v>
                </c:pt>
              </c:numCache>
            </c:numRef>
          </c:val>
          <c:smooth val="0"/>
        </c:ser>
        <c:ser>
          <c:idx val="8"/>
          <c:order val="8"/>
          <c:tx>
            <c:v>Patient 9</c:v>
          </c:tx>
          <c:val>
            <c:numRef>
              <c:f>infection!$EB$48</c:f>
              <c:numCache>
                <c:formatCode>General</c:formatCode>
                <c:ptCount val="1"/>
                <c:pt idx="0">
                  <c:v>3.4</c:v>
                </c:pt>
              </c:numCache>
            </c:numRef>
          </c:val>
          <c:smooth val="0"/>
        </c:ser>
        <c:ser>
          <c:idx val="9"/>
          <c:order val="9"/>
          <c:tx>
            <c:v>Patient 10</c:v>
          </c:tx>
          <c:val>
            <c:numRef>
              <c:f>infection!$EA$49:$EG$49</c:f>
              <c:numCache>
                <c:formatCode>General</c:formatCode>
                <c:ptCount val="7"/>
                <c:pt idx="1">
                  <c:v>0.1</c:v>
                </c:pt>
                <c:pt idx="2">
                  <c:v>1.04</c:v>
                </c:pt>
                <c:pt idx="3">
                  <c:v>0.18</c:v>
                </c:pt>
                <c:pt idx="4">
                  <c:v>0.15</c:v>
                </c:pt>
                <c:pt idx="5">
                  <c:v>0.29</c:v>
                </c:pt>
                <c:pt idx="6">
                  <c:v>1.37</c:v>
                </c:pt>
              </c:numCache>
            </c:numRef>
          </c:val>
          <c:smooth val="0"/>
        </c:ser>
        <c:ser>
          <c:idx val="10"/>
          <c:order val="10"/>
          <c:tx>
            <c:v>Patient 11</c:v>
          </c:tx>
          <c:val>
            <c:numRef>
              <c:f>infection!$EB$50:$ED$50</c:f>
              <c:numCache>
                <c:formatCode>General</c:formatCode>
                <c:ptCount val="3"/>
                <c:pt idx="0">
                  <c:v>2.7</c:v>
                </c:pt>
                <c:pt idx="1">
                  <c:v>2.2</c:v>
                </c:pt>
                <c:pt idx="2">
                  <c:v>1.1</c:v>
                </c:pt>
              </c:numCache>
            </c:numRef>
          </c:val>
          <c:smooth val="0"/>
        </c:ser>
        <c:ser>
          <c:idx val="11"/>
          <c:order val="11"/>
          <c:tx>
            <c:v>Patient 12</c:v>
          </c:tx>
          <c:val>
            <c:numRef>
              <c:f>infection!$EB$51:$ED$51</c:f>
              <c:numCache>
                <c:formatCode>General</c:formatCode>
                <c:ptCount val="3"/>
                <c:pt idx="0">
                  <c:v>0.5</c:v>
                </c:pt>
                <c:pt idx="1">
                  <c:v>0.7</c:v>
                </c:pt>
                <c:pt idx="2">
                  <c:v>1.3</c:v>
                </c:pt>
              </c:numCache>
            </c:numRef>
          </c:val>
          <c:smooth val="0"/>
        </c:ser>
        <c:ser>
          <c:idx val="12"/>
          <c:order val="12"/>
          <c:tx>
            <c:v>Patient 13</c:v>
          </c:tx>
          <c:val>
            <c:numRef>
              <c:f>infection!$EB$52</c:f>
              <c:numCache>
                <c:formatCode>General</c:formatCode>
                <c:ptCount val="1"/>
                <c:pt idx="0">
                  <c:v>3.3</c:v>
                </c:pt>
              </c:numCache>
            </c:numRef>
          </c:val>
          <c:smooth val="0"/>
        </c:ser>
        <c:ser>
          <c:idx val="13"/>
          <c:order val="13"/>
          <c:tx>
            <c:v>Patient 14</c:v>
          </c:tx>
          <c:val>
            <c:numRef>
              <c:f>infection!$EB$53:$EJ$53</c:f>
              <c:numCache>
                <c:formatCode>General</c:formatCode>
                <c:ptCount val="9"/>
                <c:pt idx="0">
                  <c:v>0.2</c:v>
                </c:pt>
                <c:pt idx="1">
                  <c:v>0.12</c:v>
                </c:pt>
                <c:pt idx="2">
                  <c:v>1.02</c:v>
                </c:pt>
                <c:pt idx="3">
                  <c:v>0.5</c:v>
                </c:pt>
                <c:pt idx="4">
                  <c:v>0.68</c:v>
                </c:pt>
                <c:pt idx="5">
                  <c:v>0.4</c:v>
                </c:pt>
                <c:pt idx="6">
                  <c:v>0.373</c:v>
                </c:pt>
                <c:pt idx="7">
                  <c:v>0.327</c:v>
                </c:pt>
                <c:pt idx="8">
                  <c:v>0.22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7533224"/>
        <c:axId val="-2067535944"/>
      </c:lineChart>
      <c:catAx>
        <c:axId val="-2067533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nombre de mesures du taux résiduel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-2067535944"/>
        <c:crosses val="autoZero"/>
        <c:auto val="1"/>
        <c:lblAlgn val="ctr"/>
        <c:lblOffset val="100"/>
        <c:noMultiLvlLbl val="0"/>
      </c:catAx>
      <c:valAx>
        <c:axId val="-2067535944"/>
        <c:scaling>
          <c:orientation val="minMax"/>
        </c:scaling>
        <c:delete val="0"/>
        <c:axPos val="l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Taux résiduel en voriconazole ou posaconazole en mg/L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675332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'base de donnees finale'!$DC$199</c:f>
              <c:strCache>
                <c:ptCount val="1"/>
                <c:pt idx="0">
                  <c:v>voriconazole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finale'!$DD$198:$DG$198</c:f>
              <c:strCache>
                <c:ptCount val="4"/>
                <c:pt idx="0">
                  <c:v>cytolyse &gt;3N ou cholestase&gt;3N</c:v>
                </c:pt>
                <c:pt idx="1">
                  <c:v>toxicité oculaire</c:v>
                </c:pt>
                <c:pt idx="2">
                  <c:v>toxicité cutanée</c:v>
                </c:pt>
                <c:pt idx="3">
                  <c:v>Arrêts de traitements</c:v>
                </c:pt>
              </c:strCache>
            </c:strRef>
          </c:cat>
          <c:val>
            <c:numRef>
              <c:f>'base de donnees finale'!$DD$199:$DG$199</c:f>
              <c:numCache>
                <c:formatCode>0.0%</c:formatCode>
                <c:ptCount val="4"/>
                <c:pt idx="0">
                  <c:v>0.393</c:v>
                </c:pt>
                <c:pt idx="1">
                  <c:v>0.036</c:v>
                </c:pt>
                <c:pt idx="2">
                  <c:v>0.119</c:v>
                </c:pt>
                <c:pt idx="3" formatCode="0%">
                  <c:v>0.321</c:v>
                </c:pt>
              </c:numCache>
            </c:numRef>
          </c:val>
        </c:ser>
        <c:ser>
          <c:idx val="1"/>
          <c:order val="1"/>
          <c:tx>
            <c:strRef>
              <c:f>'base de donnees finale'!$DC$200</c:f>
              <c:strCache>
                <c:ptCount val="1"/>
                <c:pt idx="0">
                  <c:v>caspofungine</c:v>
                </c:pt>
              </c:strCache>
            </c:strRef>
          </c:tx>
          <c:spPr>
            <a:solidFill>
              <a:srgbClr val="528A02">
                <a:lumMod val="60000"/>
                <a:lumOff val="40000"/>
              </a:srgbClr>
            </a:solidFill>
          </c:spPr>
          <c:invertIfNegative val="0"/>
          <c:dLbls>
            <c:dLbl>
              <c:idx val="1"/>
              <c:delete val="1"/>
            </c:dLbl>
            <c:dLbl>
              <c:idx val="2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finale'!$DD$198:$DG$198</c:f>
              <c:strCache>
                <c:ptCount val="4"/>
                <c:pt idx="0">
                  <c:v>cytolyse &gt;3N ou cholestase&gt;3N</c:v>
                </c:pt>
                <c:pt idx="1">
                  <c:v>toxicité oculaire</c:v>
                </c:pt>
                <c:pt idx="2">
                  <c:v>toxicité cutanée</c:v>
                </c:pt>
                <c:pt idx="3">
                  <c:v>Arrêts de traitements</c:v>
                </c:pt>
              </c:strCache>
            </c:strRef>
          </c:cat>
          <c:val>
            <c:numRef>
              <c:f>'base de donnees finale'!$DD$200:$DG$200</c:f>
              <c:numCache>
                <c:formatCode>0.0%</c:formatCode>
                <c:ptCount val="4"/>
                <c:pt idx="0">
                  <c:v>0.06</c:v>
                </c:pt>
                <c:pt idx="1">
                  <c:v>0.0</c:v>
                </c:pt>
                <c:pt idx="2">
                  <c:v>0.0</c:v>
                </c:pt>
                <c:pt idx="3">
                  <c:v>0.02</c:v>
                </c:pt>
              </c:numCache>
            </c:numRef>
          </c:val>
        </c:ser>
        <c:ser>
          <c:idx val="2"/>
          <c:order val="2"/>
          <c:tx>
            <c:strRef>
              <c:f>'base de donnees finale'!$DC$201</c:f>
              <c:strCache>
                <c:ptCount val="1"/>
                <c:pt idx="0">
                  <c:v>itraconazole</c:v>
                </c:pt>
              </c:strCache>
            </c:strRef>
          </c:tx>
          <c:invertIfNegative val="0"/>
          <c:dLbls>
            <c:dLbl>
              <c:idx val="1"/>
              <c:delete val="1"/>
            </c:dLbl>
            <c:dLbl>
              <c:idx val="2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finale'!$DD$198:$DG$198</c:f>
              <c:strCache>
                <c:ptCount val="4"/>
                <c:pt idx="0">
                  <c:v>cytolyse &gt;3N ou cholestase&gt;3N</c:v>
                </c:pt>
                <c:pt idx="1">
                  <c:v>toxicité oculaire</c:v>
                </c:pt>
                <c:pt idx="2">
                  <c:v>toxicité cutanée</c:v>
                </c:pt>
                <c:pt idx="3">
                  <c:v>Arrêts de traitements</c:v>
                </c:pt>
              </c:strCache>
            </c:strRef>
          </c:cat>
          <c:val>
            <c:numRef>
              <c:f>'base de donnees finale'!$DD$201:$DG$201</c:f>
              <c:numCache>
                <c:formatCode>0.0%</c:formatCode>
                <c:ptCount val="4"/>
                <c:pt idx="0">
                  <c:v>0.125</c:v>
                </c:pt>
                <c:pt idx="1">
                  <c:v>0.0</c:v>
                </c:pt>
                <c:pt idx="2">
                  <c:v>0.0</c:v>
                </c:pt>
                <c:pt idx="3">
                  <c:v>0.083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80272696"/>
        <c:axId val="-2079704184"/>
      </c:barChart>
      <c:catAx>
        <c:axId val="-20802726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79704184"/>
        <c:crosses val="autoZero"/>
        <c:auto val="1"/>
        <c:lblAlgn val="ctr"/>
        <c:lblOffset val="100"/>
        <c:noMultiLvlLbl val="0"/>
      </c:catAx>
      <c:valAx>
        <c:axId val="-207970418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80272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217313544853603"/>
          <c:y val="0.183665065485631"/>
          <c:w val="0.562030185494552"/>
          <c:h val="0.789857043731091"/>
        </c:manualLayout>
      </c:layout>
      <c:pie3D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'base de donnees finale'!$H$183:$H$188</c:f>
              <c:strCache>
                <c:ptCount val="6"/>
                <c:pt idx="0">
                  <c:v>BPCO/emphysème/déficit alpha 1 antitrypsine</c:v>
                </c:pt>
                <c:pt idx="1">
                  <c:v>mucoviscidose</c:v>
                </c:pt>
                <c:pt idx="2">
                  <c:v>fibrose</c:v>
                </c:pt>
                <c:pt idx="3">
                  <c:v>HTAP</c:v>
                </c:pt>
                <c:pt idx="4">
                  <c:v>Autre</c:v>
                </c:pt>
                <c:pt idx="5">
                  <c:v>Retransplantation</c:v>
                </c:pt>
              </c:strCache>
            </c:strRef>
          </c:cat>
          <c:val>
            <c:numRef>
              <c:f>'base de donnees finale'!$J$183:$J$188</c:f>
              <c:numCache>
                <c:formatCode>0%</c:formatCode>
                <c:ptCount val="6"/>
                <c:pt idx="0">
                  <c:v>0.4</c:v>
                </c:pt>
                <c:pt idx="1">
                  <c:v>0.238888888888889</c:v>
                </c:pt>
                <c:pt idx="2">
                  <c:v>0.216666666666667</c:v>
                </c:pt>
                <c:pt idx="3">
                  <c:v>0.0333333333333333</c:v>
                </c:pt>
                <c:pt idx="4">
                  <c:v>0.0777777777777778</c:v>
                </c:pt>
                <c:pt idx="5">
                  <c:v>0.0333333333333333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0866125319664"/>
          <c:y val="0.0"/>
          <c:w val="0.389133874680335"/>
          <c:h val="1.0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i="1"/>
            </a:pPr>
            <a:r>
              <a:rPr lang="fr-FR" i="1" dirty="0" smtClean="0"/>
              <a:t>Type</a:t>
            </a:r>
            <a:r>
              <a:rPr lang="fr-FR" i="1" baseline="0" dirty="0" smtClean="0"/>
              <a:t> de transplantation</a:t>
            </a:r>
            <a:endParaRPr lang="fr-FR" i="1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Feuil1!$A$2:$A$6</c:f>
              <c:strCache>
                <c:ptCount val="5"/>
                <c:pt idx="0">
                  <c:v>Bipulmonaire</c:v>
                </c:pt>
                <c:pt idx="1">
                  <c:v>Unipulmonaire</c:v>
                </c:pt>
                <c:pt idx="2">
                  <c:v>Bipulmonaire et hépatique</c:v>
                </c:pt>
                <c:pt idx="3">
                  <c:v>Bipulmonaire et îlots de Langerhans</c:v>
                </c:pt>
                <c:pt idx="4">
                  <c:v>Bipulmonaire et cardiaque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0.77</c:v>
                </c:pt>
                <c:pt idx="1">
                  <c:v>0.14</c:v>
                </c:pt>
                <c:pt idx="2">
                  <c:v>0.02</c:v>
                </c:pt>
                <c:pt idx="3">
                  <c:v>0.02</c:v>
                </c:pt>
                <c:pt idx="4">
                  <c:v>0.04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caspofungine</c:v>
                </c:pt>
              </c:strCache>
            </c:strRef>
          </c:tx>
          <c:invertIfNegative val="0"/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Feuil1!$B$2:$D$2</c:f>
              <c:numCache>
                <c:formatCode>General</c:formatCode>
                <c:ptCount val="3"/>
                <c:pt idx="0">
                  <c:v>145.0</c:v>
                </c:pt>
                <c:pt idx="1">
                  <c:v>3.0</c:v>
                </c:pt>
                <c:pt idx="2">
                  <c:v>3.0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voriconazole</c:v>
                </c:pt>
              </c:strCache>
            </c:strRef>
          </c:tx>
          <c:invertIfNegative val="0"/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Feuil1!$B$3:$D$3</c:f>
              <c:numCache>
                <c:formatCode>General</c:formatCode>
                <c:ptCount val="3"/>
                <c:pt idx="0">
                  <c:v>29.0</c:v>
                </c:pt>
                <c:pt idx="1">
                  <c:v>52.0</c:v>
                </c:pt>
                <c:pt idx="2">
                  <c:v>3.0</c:v>
                </c:pt>
              </c:numCache>
            </c:numRef>
          </c:val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itraconazole</c:v>
                </c:pt>
              </c:strCache>
            </c:strRef>
          </c:tx>
          <c:invertIfNegative val="0"/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Feuil1!$B$4:$D$4</c:f>
              <c:numCache>
                <c:formatCode>General</c:formatCode>
                <c:ptCount val="3"/>
                <c:pt idx="0">
                  <c:v>2.0</c:v>
                </c:pt>
                <c:pt idx="1">
                  <c:v>43.0</c:v>
                </c:pt>
                <c:pt idx="2">
                  <c:v>3.0</c:v>
                </c:pt>
              </c:numCache>
            </c:numRef>
          </c:val>
        </c:ser>
        <c:ser>
          <c:idx val="3"/>
          <c:order val="3"/>
          <c:tx>
            <c:strRef>
              <c:f>Feuil1!$A$5</c:f>
              <c:strCache>
                <c:ptCount val="1"/>
                <c:pt idx="0">
                  <c:v>fluconazole</c:v>
                </c:pt>
              </c:strCache>
            </c:strRef>
          </c:tx>
          <c:invertIfNegative val="0"/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Feuil1!$B$5:$D$5</c:f>
              <c:numCache>
                <c:formatCode>General</c:formatCode>
                <c:ptCount val="3"/>
                <c:pt idx="0">
                  <c:v>4.0</c:v>
                </c:pt>
                <c:pt idx="1">
                  <c:v>1.0</c:v>
                </c:pt>
                <c:pt idx="2">
                  <c:v>3.0</c:v>
                </c:pt>
              </c:numCache>
            </c:numRef>
          </c:val>
        </c:ser>
        <c:ser>
          <c:idx val="4"/>
          <c:order val="4"/>
          <c:tx>
            <c:strRef>
              <c:f>Feuil1!$A$6</c:f>
              <c:strCache>
                <c:ptCount val="1"/>
                <c:pt idx="0">
                  <c:v>AmB liposomale inhalée</c:v>
                </c:pt>
              </c:strCache>
            </c:strRef>
          </c:tx>
          <c:invertIfNegative val="0"/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Feuil1!$B$6:$D$6</c:f>
              <c:numCache>
                <c:formatCode>General</c:formatCode>
                <c:ptCount val="3"/>
                <c:pt idx="0">
                  <c:v>0.0</c:v>
                </c:pt>
                <c:pt idx="1">
                  <c:v>17.0</c:v>
                </c:pt>
                <c:pt idx="2">
                  <c:v>3.0</c:v>
                </c:pt>
              </c:numCache>
            </c:numRef>
          </c:val>
        </c:ser>
        <c:ser>
          <c:idx val="5"/>
          <c:order val="5"/>
          <c:tx>
            <c:strRef>
              <c:f>Feuil1!$A$7</c:f>
              <c:strCache>
                <c:ptCount val="1"/>
                <c:pt idx="0">
                  <c:v>AmB deoxycholate inhalee</c:v>
                </c:pt>
              </c:strCache>
            </c:strRef>
          </c:tx>
          <c:invertIfNegative val="0"/>
          <c:dLbls>
            <c:dLbl>
              <c:idx val="0"/>
              <c:delete val="1"/>
            </c:dLbl>
            <c:dLbl>
              <c:idx val="2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Feuil1!$B$1:$D$1</c:f>
              <c:strCache>
                <c:ptCount val="3"/>
                <c:pt idx="0">
                  <c:v>prophylaxie 1</c:v>
                </c:pt>
                <c:pt idx="1">
                  <c:v>prophylaxie 2</c:v>
                </c:pt>
                <c:pt idx="2">
                  <c:v>prophylaxie 3</c:v>
                </c:pt>
              </c:strCache>
            </c:strRef>
          </c:cat>
          <c:val>
            <c:numRef>
              <c:f>Feuil1!$B$7:$D$7</c:f>
              <c:numCache>
                <c:formatCode>General</c:formatCode>
                <c:ptCount val="3"/>
                <c:pt idx="0">
                  <c:v>0.0</c:v>
                </c:pt>
                <c:pt idx="1">
                  <c:v>4.0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66791944"/>
        <c:axId val="-2066785256"/>
      </c:barChart>
      <c:valAx>
        <c:axId val="-20667852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 dirty="0" smtClean="0"/>
                  <a:t>Nombre de patients</a:t>
                </a:r>
                <a:endParaRPr lang="fr-FR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-2066791944"/>
        <c:crosses val="autoZero"/>
        <c:crossBetween val="between"/>
      </c:valAx>
      <c:catAx>
        <c:axId val="-2066791944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-2066785256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  <c:txPr>
        <a:bodyPr/>
        <a:lstStyle/>
        <a:p>
          <a:pPr rtl="0">
            <a:defRPr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3536215017"/>
          <c:y val="0.0376390076988879"/>
          <c:w val="0.813566583622775"/>
          <c:h val="0.8767040946229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'base de donnees finale'!$AD$191</c:f>
              <c:strCache>
                <c:ptCount val="1"/>
                <c:pt idx="0">
                  <c:v>Aspergillus spp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finale'!$AE$191:$AH$191</c:f>
              <c:numCache>
                <c:formatCode>0.0%</c:formatCode>
                <c:ptCount val="4"/>
                <c:pt idx="0">
                  <c:v>0.261111111111111</c:v>
                </c:pt>
                <c:pt idx="1">
                  <c:v>0.0722222222222222</c:v>
                </c:pt>
                <c:pt idx="2">
                  <c:v>0.0944444444444444</c:v>
                </c:pt>
                <c:pt idx="3">
                  <c:v>0.0666666666666667</c:v>
                </c:pt>
              </c:numCache>
            </c:numRef>
          </c:val>
        </c:ser>
        <c:ser>
          <c:idx val="1"/>
          <c:order val="1"/>
          <c:tx>
            <c:strRef>
              <c:f>'base de donnees finale'!$AD$192</c:f>
              <c:strCache>
                <c:ptCount val="1"/>
                <c:pt idx="0">
                  <c:v>Candida spp</c:v>
                </c:pt>
              </c:strCache>
            </c:strRef>
          </c:tx>
          <c:invertIfNegative val="0"/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finale'!$AE$192:$AH$192</c:f>
              <c:numCache>
                <c:formatCode>0.0%</c:formatCode>
                <c:ptCount val="4"/>
                <c:pt idx="0">
                  <c:v>0.672222222222222</c:v>
                </c:pt>
                <c:pt idx="1">
                  <c:v>0.5</c:v>
                </c:pt>
                <c:pt idx="2">
                  <c:v>0.355555555555556</c:v>
                </c:pt>
                <c:pt idx="3">
                  <c:v>0.0833333333333333</c:v>
                </c:pt>
              </c:numCache>
            </c:numRef>
          </c:val>
        </c:ser>
        <c:ser>
          <c:idx val="2"/>
          <c:order val="2"/>
          <c:tx>
            <c:strRef>
              <c:f>'base de donnees finale'!$AD$193</c:f>
              <c:strCache>
                <c:ptCount val="1"/>
                <c:pt idx="0">
                  <c:v>Autres champignons</c:v>
                </c:pt>
              </c:strCache>
            </c:strRef>
          </c:tx>
          <c:invertIfNegative val="0"/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finale'!$AE$193:$AH$193</c:f>
              <c:numCache>
                <c:formatCode>0.0%</c:formatCode>
                <c:ptCount val="4"/>
                <c:pt idx="0">
                  <c:v>0.0777777777777778</c:v>
                </c:pt>
                <c:pt idx="1">
                  <c:v>0.0388888888888889</c:v>
                </c:pt>
                <c:pt idx="2">
                  <c:v>0.0388888888888889</c:v>
                </c:pt>
                <c:pt idx="3">
                  <c:v>0.00555555555555555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79504632"/>
        <c:axId val="-2063712424"/>
        <c:axId val="0"/>
      </c:bar3DChart>
      <c:catAx>
        <c:axId val="-2079504632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3712424"/>
        <c:crosses val="autoZero"/>
        <c:auto val="1"/>
        <c:lblAlgn val="ctr"/>
        <c:lblOffset val="100"/>
        <c:noMultiLvlLbl val="0"/>
      </c:catAx>
      <c:valAx>
        <c:axId val="-2063712424"/>
        <c:scaling>
          <c:orientation val="minMax"/>
          <c:max val="1.0"/>
          <c:min val="0.0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79504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0479002565961"/>
          <c:y val="0.0416823932914321"/>
          <c:w val="0.397417237570599"/>
          <c:h val="0.2562145405015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237619368845"/>
          <c:y val="0.0311418685121107"/>
          <c:w val="0.841490710173738"/>
          <c:h val="0.868397133749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stats!$B$1</c:f>
              <c:strCache>
                <c:ptCount val="1"/>
                <c:pt idx="0">
                  <c:v>taux de colonisation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r-FR"/>
                      <a:t>78,44</a:t>
                    </a:r>
                  </a:p>
                  <a:p>
                    <a:r>
                      <a:rPr lang="fr-FR"/>
                      <a:t>n=167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/>
                      <a:t>55,06</a:t>
                    </a:r>
                  </a:p>
                  <a:p>
                    <a:r>
                      <a:rPr lang="fr-FR"/>
                      <a:t>n=178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/>
                      <a:t>41,81</a:t>
                    </a:r>
                  </a:p>
                  <a:p>
                    <a:r>
                      <a:rPr lang="fr-FR"/>
                      <a:t>n=177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r-FR"/>
                      <a:t>20,93</a:t>
                    </a:r>
                  </a:p>
                  <a:p>
                    <a:r>
                      <a:rPr lang="fr-FR"/>
                      <a:t>n=129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stats!$A$2:$A$5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 an</c:v>
                </c:pt>
              </c:strCache>
            </c:strRef>
          </c:cat>
          <c:val>
            <c:numRef>
              <c:f>stats!$B$2:$B$5</c:f>
              <c:numCache>
                <c:formatCode>General</c:formatCode>
                <c:ptCount val="4"/>
                <c:pt idx="0">
                  <c:v>78.44</c:v>
                </c:pt>
                <c:pt idx="1">
                  <c:v>55.06</c:v>
                </c:pt>
                <c:pt idx="2">
                  <c:v>41.81</c:v>
                </c:pt>
                <c:pt idx="3">
                  <c:v>20.93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4612648"/>
        <c:axId val="-2080074072"/>
      </c:barChart>
      <c:catAx>
        <c:axId val="-206461264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80074072"/>
        <c:crosses val="autoZero"/>
        <c:auto val="1"/>
        <c:lblAlgn val="ctr"/>
        <c:lblOffset val="100"/>
        <c:noMultiLvlLbl val="0"/>
      </c:catAx>
      <c:valAx>
        <c:axId val="-2080074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fr-FR"/>
                  <a:t>taux de colonisation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461264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078145178782"/>
          <c:y val="0.158358826705057"/>
          <c:w val="0.856068683226575"/>
          <c:h val="0.751544976258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'base de donnees finale'!$AD$192</c:f>
              <c:strCache>
                <c:ptCount val="1"/>
                <c:pt idx="0">
                  <c:v>Candida spp</c:v>
                </c:pt>
              </c:strCache>
            </c:strRef>
          </c:tx>
          <c:invertIfNegative val="0"/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finale'!$AE$192:$AH$192</c:f>
              <c:numCache>
                <c:formatCode>0.0%</c:formatCode>
                <c:ptCount val="4"/>
                <c:pt idx="0">
                  <c:v>0.672222222222222</c:v>
                </c:pt>
                <c:pt idx="1">
                  <c:v>0.5</c:v>
                </c:pt>
                <c:pt idx="2">
                  <c:v>0.355555555555556</c:v>
                </c:pt>
                <c:pt idx="3">
                  <c:v>0.0833333333333333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58014696"/>
        <c:axId val="-2058352264"/>
      </c:barChart>
      <c:catAx>
        <c:axId val="-20580146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58352264"/>
        <c:crosses val="autoZero"/>
        <c:auto val="1"/>
        <c:lblAlgn val="ctr"/>
        <c:lblOffset val="100"/>
        <c:noMultiLvlLbl val="0"/>
      </c:catAx>
      <c:valAx>
        <c:axId val="-205835226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58014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07912150344"/>
          <c:y val="0.128456735057984"/>
          <c:w val="0.859269527928727"/>
          <c:h val="0.782218632126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'base de donnees finale'!$AD$191</c:f>
              <c:strCache>
                <c:ptCount val="1"/>
                <c:pt idx="0">
                  <c:v>Aspergillus spp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395354583642204"/>
                  <c:y val="-3.270851301971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finale'!$AE$190:$AH$190</c:f>
              <c:strCache>
                <c:ptCount val="4"/>
                <c:pt idx="0">
                  <c:v>prégreffe</c:v>
                </c:pt>
                <c:pt idx="1">
                  <c:v>J1</c:v>
                </c:pt>
                <c:pt idx="2">
                  <c:v>M1</c:v>
                </c:pt>
                <c:pt idx="3">
                  <c:v>1an</c:v>
                </c:pt>
              </c:strCache>
            </c:strRef>
          </c:cat>
          <c:val>
            <c:numRef>
              <c:f>'base de donnees finale'!$AE$191:$AH$191</c:f>
              <c:numCache>
                <c:formatCode>0.0%</c:formatCode>
                <c:ptCount val="4"/>
                <c:pt idx="0">
                  <c:v>0.261111111111111</c:v>
                </c:pt>
                <c:pt idx="1">
                  <c:v>0.0722222222222222</c:v>
                </c:pt>
                <c:pt idx="2">
                  <c:v>0.0944444444444444</c:v>
                </c:pt>
                <c:pt idx="3">
                  <c:v>0.0666666666666667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57768056"/>
        <c:axId val="-2145971848"/>
      </c:barChart>
      <c:catAx>
        <c:axId val="-205776805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5971848"/>
        <c:crosses val="autoZero"/>
        <c:auto val="1"/>
        <c:lblAlgn val="ctr"/>
        <c:lblOffset val="100"/>
        <c:noMultiLvlLbl val="0"/>
      </c:catAx>
      <c:valAx>
        <c:axId val="-214597184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57768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'base de donnees finale'!$BN$191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'base de donnees finale'!$BO$190:$BR$190</c:f>
              <c:strCache>
                <c:ptCount val="4"/>
                <c:pt idx="0">
                  <c:v>Asp IgG prégreffe</c:v>
                </c:pt>
                <c:pt idx="1">
                  <c:v>Asp IgG J1</c:v>
                </c:pt>
                <c:pt idx="2">
                  <c:v>Asp IgG M1</c:v>
                </c:pt>
                <c:pt idx="3">
                  <c:v>Asp IgG 1 an</c:v>
                </c:pt>
              </c:strCache>
            </c:strRef>
          </c:cat>
          <c:val>
            <c:numRef>
              <c:f>'base de donnees finale'!$BO$191:$BR$191</c:f>
              <c:numCache>
                <c:formatCode>0.0%</c:formatCode>
                <c:ptCount val="4"/>
                <c:pt idx="0">
                  <c:v>0.402234636871508</c:v>
                </c:pt>
                <c:pt idx="1">
                  <c:v>0.208955223880597</c:v>
                </c:pt>
                <c:pt idx="2">
                  <c:v>0.184210526315789</c:v>
                </c:pt>
                <c:pt idx="3">
                  <c:v>0.248484848484848</c:v>
                </c:pt>
              </c:numCache>
            </c:numRef>
          </c:val>
        </c:ser>
        <c:ser>
          <c:idx val="1"/>
          <c:order val="1"/>
          <c:tx>
            <c:strRef>
              <c:f>'base de donnees finale'!$BN$192</c:f>
              <c:strCache>
                <c:ptCount val="1"/>
                <c:pt idx="0">
                  <c:v>négatifs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'base de donnees finale'!$BO$190:$BR$190</c:f>
              <c:strCache>
                <c:ptCount val="4"/>
                <c:pt idx="0">
                  <c:v>Asp IgG prégreffe</c:v>
                </c:pt>
                <c:pt idx="1">
                  <c:v>Asp IgG J1</c:v>
                </c:pt>
                <c:pt idx="2">
                  <c:v>Asp IgG M1</c:v>
                </c:pt>
                <c:pt idx="3">
                  <c:v>Asp IgG 1 an</c:v>
                </c:pt>
              </c:strCache>
            </c:strRef>
          </c:cat>
          <c:val>
            <c:numRef>
              <c:f>'base de donnees finale'!$BO$192:$BR$192</c:f>
              <c:numCache>
                <c:formatCode>0.0%</c:formatCode>
                <c:ptCount val="4"/>
                <c:pt idx="0">
                  <c:v>0.396648044692737</c:v>
                </c:pt>
                <c:pt idx="1">
                  <c:v>0.537313432835821</c:v>
                </c:pt>
                <c:pt idx="2">
                  <c:v>0.559210526315789</c:v>
                </c:pt>
                <c:pt idx="3">
                  <c:v>0.575757575757576</c:v>
                </c:pt>
              </c:numCache>
            </c:numRef>
          </c:val>
        </c:ser>
        <c:ser>
          <c:idx val="2"/>
          <c:order val="2"/>
          <c:tx>
            <c:strRef>
              <c:f>'base de donnees finale'!$BN$193</c:f>
              <c:strCache>
                <c:ptCount val="1"/>
                <c:pt idx="0">
                  <c:v>douteux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fr-FR"/>
                      <a:t>n=179</a:t>
                    </a:r>
                  </a:p>
                  <a:p>
                    <a:r>
                      <a:rPr lang="fr-FR"/>
                      <a:t>20,1%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/>
                      <a:t>n=134</a:t>
                    </a:r>
                  </a:p>
                  <a:p>
                    <a:r>
                      <a:rPr lang="fr-FR"/>
                      <a:t>25,4%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/>
                      <a:t>n=152</a:t>
                    </a:r>
                  </a:p>
                  <a:p>
                    <a:r>
                      <a:rPr lang="fr-FR"/>
                      <a:t>25,7%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r-FR"/>
                      <a:t>n=165</a:t>
                    </a:r>
                  </a:p>
                  <a:p>
                    <a:r>
                      <a:rPr lang="fr-FR"/>
                      <a:t>17,6%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'base de donnees finale'!$BO$190:$BR$190</c:f>
              <c:strCache>
                <c:ptCount val="4"/>
                <c:pt idx="0">
                  <c:v>Asp IgG prégreffe</c:v>
                </c:pt>
                <c:pt idx="1">
                  <c:v>Asp IgG J1</c:v>
                </c:pt>
                <c:pt idx="2">
                  <c:v>Asp IgG M1</c:v>
                </c:pt>
                <c:pt idx="3">
                  <c:v>Asp IgG 1 an</c:v>
                </c:pt>
              </c:strCache>
            </c:strRef>
          </c:cat>
          <c:val>
            <c:numRef>
              <c:f>'base de donnees finale'!$BO$193:$BR$193</c:f>
              <c:numCache>
                <c:formatCode>0.0%</c:formatCode>
                <c:ptCount val="4"/>
                <c:pt idx="0">
                  <c:v>0.201117318435754</c:v>
                </c:pt>
                <c:pt idx="1">
                  <c:v>0.253731343283582</c:v>
                </c:pt>
                <c:pt idx="2">
                  <c:v>0.256578947368421</c:v>
                </c:pt>
                <c:pt idx="3">
                  <c:v>0.175757575757576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065544104"/>
        <c:axId val="2111631288"/>
        <c:axId val="0"/>
      </c:bar3DChart>
      <c:catAx>
        <c:axId val="-20655441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11631288"/>
        <c:crosses val="autoZero"/>
        <c:auto val="1"/>
        <c:lblAlgn val="ctr"/>
        <c:lblOffset val="100"/>
        <c:noMultiLvlLbl val="0"/>
      </c:catAx>
      <c:valAx>
        <c:axId val="211163128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2065544104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52783533637243"/>
          <c:y val="0.242685185185185"/>
          <c:w val="0.210151974146301"/>
          <c:h val="0.3896292650918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/>
          <a:cs typeface="Arial"/>
        </a:defRPr>
      </a:pPr>
      <a:endParaRPr lang="fr-F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AF0CDC-094A-644E-B2B4-2F74290C5EDB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8A0B1195-7679-1F47-90BA-714EC7C4B6C9}">
      <dgm:prSet phldrT="[Texte]" custT="1"/>
      <dgm:spPr/>
      <dgm:t>
        <a:bodyPr/>
        <a:lstStyle/>
        <a:p>
          <a:r>
            <a:rPr lang="fr-FR" sz="1200" b="1" dirty="0">
              <a:solidFill>
                <a:srgbClr val="0D0D0D"/>
              </a:solidFill>
            </a:rPr>
            <a:t>&lt;4 semaines</a:t>
          </a:r>
        </a:p>
        <a:p>
          <a:r>
            <a:rPr lang="fr-FR" sz="1200" dirty="0">
              <a:solidFill>
                <a:srgbClr val="0D0D0D"/>
              </a:solidFill>
            </a:rPr>
            <a:t>infections nosocomiales, liées au donneur, à la technique chirurgicale</a:t>
          </a:r>
        </a:p>
        <a:p>
          <a:endParaRPr lang="fr-FR" sz="1200" dirty="0">
            <a:solidFill>
              <a:srgbClr val="0D0D0D"/>
            </a:solidFill>
          </a:endParaRPr>
        </a:p>
        <a:p>
          <a:r>
            <a:rPr lang="fr-FR" sz="1200" i="1" dirty="0">
              <a:solidFill>
                <a:srgbClr val="0D0D0D"/>
              </a:solidFill>
            </a:rPr>
            <a:t>SARM, Candida, ERV, Aspergillus,, C difficile</a:t>
          </a:r>
        </a:p>
      </dgm:t>
    </dgm:pt>
    <dgm:pt modelId="{1129E7F3-0CE1-D640-847D-F73003CF389F}" type="parTrans" cxnId="{76A0E998-7264-F64F-834E-8B98C5D15247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A8E81FAE-0D01-CE41-9F8D-C5A7574913A5}" type="sibTrans" cxnId="{76A0E998-7264-F64F-834E-8B98C5D15247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81B40FAE-7AFC-FB41-9E0C-FAFB1F61A031}">
      <dgm:prSet phldrT="[Texte]" custT="1"/>
      <dgm:spPr/>
      <dgm:t>
        <a:bodyPr/>
        <a:lstStyle/>
        <a:p>
          <a:r>
            <a:rPr lang="fr-FR" sz="1100" b="1" dirty="0">
              <a:solidFill>
                <a:srgbClr val="0D0D0D"/>
              </a:solidFill>
            </a:rPr>
            <a:t>1-6 mois : période d'immunosuppression la plus intense</a:t>
          </a:r>
        </a:p>
        <a:p>
          <a:r>
            <a:rPr lang="fr-FR" sz="1100" dirty="0">
              <a:solidFill>
                <a:srgbClr val="0D0D0D"/>
              </a:solidFill>
            </a:rPr>
            <a:t>infections </a:t>
          </a:r>
          <a:r>
            <a:rPr lang="fr-FR" sz="1100" dirty="0" err="1">
              <a:solidFill>
                <a:srgbClr val="0D0D0D"/>
              </a:solidFill>
            </a:rPr>
            <a:t>oportunistes</a:t>
          </a:r>
          <a:r>
            <a:rPr lang="fr-FR" sz="1100" dirty="0">
              <a:solidFill>
                <a:srgbClr val="0D0D0D"/>
              </a:solidFill>
            </a:rPr>
            <a:t>, résiduelles, </a:t>
          </a:r>
        </a:p>
        <a:p>
          <a:r>
            <a:rPr lang="fr-FR" sz="1100" dirty="0">
              <a:solidFill>
                <a:srgbClr val="0D0D0D"/>
              </a:solidFill>
            </a:rPr>
            <a:t>activation d'une infection latente</a:t>
          </a:r>
        </a:p>
        <a:p>
          <a:r>
            <a:rPr lang="fr-FR" sz="1100" i="0" dirty="0">
              <a:solidFill>
                <a:srgbClr val="0D0D0D"/>
              </a:solidFill>
            </a:rPr>
            <a:t>HSV, CMV, HBV, HCV, EBV</a:t>
          </a:r>
          <a:r>
            <a:rPr lang="fr-FR" sz="1100" i="1" dirty="0">
              <a:solidFill>
                <a:srgbClr val="0D0D0D"/>
              </a:solidFill>
            </a:rPr>
            <a:t>, Listeria, TB,, </a:t>
          </a:r>
          <a:r>
            <a:rPr lang="fr-FR" sz="1100" i="0" dirty="0">
              <a:solidFill>
                <a:srgbClr val="0D0D0D"/>
              </a:solidFill>
            </a:rPr>
            <a:t>BKV</a:t>
          </a:r>
          <a:r>
            <a:rPr lang="fr-FR" sz="1100" i="1" dirty="0">
              <a:solidFill>
                <a:srgbClr val="0D0D0D"/>
              </a:solidFill>
            </a:rPr>
            <a:t>, </a:t>
          </a:r>
          <a:r>
            <a:rPr lang="fr-FR" sz="1100" i="1" dirty="0" err="1">
              <a:solidFill>
                <a:srgbClr val="0D0D0D"/>
              </a:solidFill>
            </a:rPr>
            <a:t>Pneumocystis</a:t>
          </a:r>
          <a:r>
            <a:rPr lang="fr-FR" sz="1100" i="1" dirty="0">
              <a:solidFill>
                <a:srgbClr val="0D0D0D"/>
              </a:solidFill>
            </a:rPr>
            <a:t> </a:t>
          </a:r>
          <a:r>
            <a:rPr lang="fr-FR" sz="1100" i="1" dirty="0" err="1">
              <a:solidFill>
                <a:srgbClr val="0D0D0D"/>
              </a:solidFill>
            </a:rPr>
            <a:t>jiroveci</a:t>
          </a:r>
          <a:r>
            <a:rPr lang="fr-FR" sz="1100" i="1" dirty="0">
              <a:solidFill>
                <a:srgbClr val="0D0D0D"/>
              </a:solidFill>
            </a:rPr>
            <a:t>, </a:t>
          </a:r>
          <a:r>
            <a:rPr lang="fr-FR" sz="1100" i="1" dirty="0" err="1">
              <a:solidFill>
                <a:srgbClr val="0D0D0D"/>
              </a:solidFill>
            </a:rPr>
            <a:t>Nocardia</a:t>
          </a:r>
          <a:r>
            <a:rPr lang="fr-FR" sz="1100" i="1" dirty="0">
              <a:solidFill>
                <a:srgbClr val="0D0D0D"/>
              </a:solidFill>
            </a:rPr>
            <a:t>, </a:t>
          </a:r>
          <a:r>
            <a:rPr lang="fr-FR" sz="1100" i="1" dirty="0" err="1">
              <a:solidFill>
                <a:srgbClr val="0D0D0D"/>
              </a:solidFill>
            </a:rPr>
            <a:t>Toxoplasma</a:t>
          </a:r>
          <a:r>
            <a:rPr lang="fr-FR" sz="1100" i="1" dirty="0">
              <a:solidFill>
                <a:srgbClr val="0D0D0D"/>
              </a:solidFill>
            </a:rPr>
            <a:t>, </a:t>
          </a:r>
          <a:r>
            <a:rPr lang="fr-FR" sz="1100" i="1" dirty="0" err="1">
              <a:solidFill>
                <a:srgbClr val="0D0D0D"/>
              </a:solidFill>
            </a:rPr>
            <a:t>Strongyloides</a:t>
          </a:r>
          <a:r>
            <a:rPr lang="fr-FR" sz="1100" i="1" dirty="0">
              <a:solidFill>
                <a:srgbClr val="0D0D0D"/>
              </a:solidFill>
            </a:rPr>
            <a:t>, Leishmania</a:t>
          </a:r>
          <a:endParaRPr lang="fr-FR" sz="1100" dirty="0">
            <a:solidFill>
              <a:srgbClr val="0D0D0D"/>
            </a:solidFill>
          </a:endParaRPr>
        </a:p>
      </dgm:t>
    </dgm:pt>
    <dgm:pt modelId="{1C6ECC92-4D0F-3944-AD41-5975F9A49189}" type="parTrans" cxnId="{32ED811C-4B84-3246-AAD8-1665E1300848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431921A6-4F84-494C-803D-5F5726B0D7FA}" type="sibTrans" cxnId="{32ED811C-4B84-3246-AAD8-1665E1300848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7E6FA07B-00AC-E941-A099-3245ED816D63}">
      <dgm:prSet phldrT="[Texte]" custT="1"/>
      <dgm:spPr/>
      <dgm:t>
        <a:bodyPr/>
        <a:lstStyle/>
        <a:p>
          <a:r>
            <a:rPr lang="fr-FR" sz="1200" b="1" dirty="0">
              <a:solidFill>
                <a:srgbClr val="0D0D0D"/>
              </a:solidFill>
            </a:rPr>
            <a:t>&gt;6 mois</a:t>
          </a:r>
        </a:p>
        <a:p>
          <a:r>
            <a:rPr lang="fr-FR" sz="1200" dirty="0">
              <a:solidFill>
                <a:srgbClr val="0D0D0D"/>
              </a:solidFill>
            </a:rPr>
            <a:t>infections communautaires : </a:t>
          </a:r>
          <a:r>
            <a:rPr lang="fr-FR" sz="1200" dirty="0" smtClean="0">
              <a:solidFill>
                <a:srgbClr val="0D0D0D"/>
              </a:solidFill>
            </a:rPr>
            <a:t>communes </a:t>
          </a:r>
          <a:r>
            <a:rPr lang="fr-FR" sz="1200" dirty="0">
              <a:solidFill>
                <a:srgbClr val="0D0D0D"/>
              </a:solidFill>
            </a:rPr>
            <a:t>à </a:t>
          </a:r>
          <a:r>
            <a:rPr lang="fr-FR" sz="1200" dirty="0" smtClean="0">
              <a:solidFill>
                <a:srgbClr val="0D0D0D"/>
              </a:solidFill>
            </a:rPr>
            <a:t>rares </a:t>
          </a:r>
          <a:r>
            <a:rPr lang="fr-FR" sz="1200" dirty="0">
              <a:solidFill>
                <a:srgbClr val="0D0D0D"/>
              </a:solidFill>
            </a:rPr>
            <a:t>en fonction du degré d'immunosuppression</a:t>
          </a:r>
        </a:p>
        <a:p>
          <a:r>
            <a:rPr lang="fr-FR" sz="1200" dirty="0">
              <a:solidFill>
                <a:srgbClr val="0D0D0D"/>
              </a:solidFill>
            </a:rPr>
            <a:t>pneumonies communautaires, </a:t>
          </a:r>
        </a:p>
        <a:p>
          <a:r>
            <a:rPr lang="fr-FR" sz="1200" i="1" dirty="0">
              <a:solidFill>
                <a:srgbClr val="0D0D0D"/>
              </a:solidFill>
            </a:rPr>
            <a:t>Aspergillus, </a:t>
          </a:r>
          <a:r>
            <a:rPr lang="fr-FR" sz="1200" i="1" dirty="0" err="1">
              <a:solidFill>
                <a:srgbClr val="0D0D0D"/>
              </a:solidFill>
            </a:rPr>
            <a:t>dermatophytes</a:t>
          </a:r>
          <a:r>
            <a:rPr lang="fr-FR" sz="1200" i="1" dirty="0">
              <a:solidFill>
                <a:srgbClr val="0D0D0D"/>
              </a:solidFill>
            </a:rPr>
            <a:t>. </a:t>
          </a:r>
          <a:r>
            <a:rPr lang="fr-FR" sz="1200" i="0" dirty="0">
              <a:solidFill>
                <a:srgbClr val="0D0D0D"/>
              </a:solidFill>
            </a:rPr>
            <a:t>CMV</a:t>
          </a:r>
        </a:p>
      </dgm:t>
    </dgm:pt>
    <dgm:pt modelId="{ECCDE7BC-89F9-D940-AF05-D991D5C39BB3}" type="parTrans" cxnId="{618E0DC9-83C5-C547-AFDF-FC24E64CAD6E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C6D7C334-3E18-F546-B01E-9C0F560DCAC4}" type="sibTrans" cxnId="{618E0DC9-83C5-C547-AFDF-FC24E64CAD6E}">
      <dgm:prSet/>
      <dgm:spPr/>
      <dgm:t>
        <a:bodyPr/>
        <a:lstStyle/>
        <a:p>
          <a:endParaRPr lang="fr-FR">
            <a:solidFill>
              <a:srgbClr val="0D0D0D"/>
            </a:solidFill>
          </a:endParaRPr>
        </a:p>
      </dgm:t>
    </dgm:pt>
    <dgm:pt modelId="{0A917EAD-5BA1-2544-B9C9-5E73281665F3}" type="pres">
      <dgm:prSet presAssocID="{95AF0CDC-094A-644E-B2B4-2F74290C5EDB}" presName="CompostProcess" presStyleCnt="0">
        <dgm:presLayoutVars>
          <dgm:dir/>
          <dgm:resizeHandles val="exact"/>
        </dgm:presLayoutVars>
      </dgm:prSet>
      <dgm:spPr/>
    </dgm:pt>
    <dgm:pt modelId="{36AA1DAD-A1D2-2748-A1D7-51786EF6A203}" type="pres">
      <dgm:prSet presAssocID="{95AF0CDC-094A-644E-B2B4-2F74290C5EDB}" presName="arrow" presStyleLbl="bgShp" presStyleIdx="0" presStyleCnt="1"/>
      <dgm:spPr/>
    </dgm:pt>
    <dgm:pt modelId="{5708B46E-C203-7145-AE69-FA1F04161228}" type="pres">
      <dgm:prSet presAssocID="{95AF0CDC-094A-644E-B2B4-2F74290C5EDB}" presName="linearProcess" presStyleCnt="0"/>
      <dgm:spPr/>
    </dgm:pt>
    <dgm:pt modelId="{E20B56BF-F6DD-E44B-9353-CFAFF368815D}" type="pres">
      <dgm:prSet presAssocID="{8A0B1195-7679-1F47-90BA-714EC7C4B6C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EAB087-A40B-8A4E-9EBA-C0C71FFBA63A}" type="pres">
      <dgm:prSet presAssocID="{A8E81FAE-0D01-CE41-9F8D-C5A7574913A5}" presName="sibTrans" presStyleCnt="0"/>
      <dgm:spPr/>
    </dgm:pt>
    <dgm:pt modelId="{4DB9F2C4-58AF-3F49-9751-EA1BD2588B3F}" type="pres">
      <dgm:prSet presAssocID="{81B40FAE-7AFC-FB41-9E0C-FAFB1F61A031}" presName="textNode" presStyleLbl="node1" presStyleIdx="1" presStyleCnt="3" custLinFactNeighborX="216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A293AA-210E-EC44-A8EF-06592B4728EB}" type="pres">
      <dgm:prSet presAssocID="{431921A6-4F84-494C-803D-5F5726B0D7FA}" presName="sibTrans" presStyleCnt="0"/>
      <dgm:spPr/>
    </dgm:pt>
    <dgm:pt modelId="{BAB0DF62-39E4-D240-AC43-46A7A0FA6B10}" type="pres">
      <dgm:prSet presAssocID="{7E6FA07B-00AC-E941-A099-3245ED816D6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9F33CCD-A132-6B48-BA5B-FF1D7880FA4E}" type="presOf" srcId="{7E6FA07B-00AC-E941-A099-3245ED816D63}" destId="{BAB0DF62-39E4-D240-AC43-46A7A0FA6B10}" srcOrd="0" destOrd="0" presId="urn:microsoft.com/office/officeart/2005/8/layout/hProcess9"/>
    <dgm:cxn modelId="{618E0DC9-83C5-C547-AFDF-FC24E64CAD6E}" srcId="{95AF0CDC-094A-644E-B2B4-2F74290C5EDB}" destId="{7E6FA07B-00AC-E941-A099-3245ED816D63}" srcOrd="2" destOrd="0" parTransId="{ECCDE7BC-89F9-D940-AF05-D991D5C39BB3}" sibTransId="{C6D7C334-3E18-F546-B01E-9C0F560DCAC4}"/>
    <dgm:cxn modelId="{422F91D3-6499-D045-9A26-8227FBD966F6}" type="presOf" srcId="{81B40FAE-7AFC-FB41-9E0C-FAFB1F61A031}" destId="{4DB9F2C4-58AF-3F49-9751-EA1BD2588B3F}" srcOrd="0" destOrd="0" presId="urn:microsoft.com/office/officeart/2005/8/layout/hProcess9"/>
    <dgm:cxn modelId="{32ED811C-4B84-3246-AAD8-1665E1300848}" srcId="{95AF0CDC-094A-644E-B2B4-2F74290C5EDB}" destId="{81B40FAE-7AFC-FB41-9E0C-FAFB1F61A031}" srcOrd="1" destOrd="0" parTransId="{1C6ECC92-4D0F-3944-AD41-5975F9A49189}" sibTransId="{431921A6-4F84-494C-803D-5F5726B0D7FA}"/>
    <dgm:cxn modelId="{E8A955A5-9605-3845-9468-24D55E82A7F7}" type="presOf" srcId="{8A0B1195-7679-1F47-90BA-714EC7C4B6C9}" destId="{E20B56BF-F6DD-E44B-9353-CFAFF368815D}" srcOrd="0" destOrd="0" presId="urn:microsoft.com/office/officeart/2005/8/layout/hProcess9"/>
    <dgm:cxn modelId="{A512BBB7-B7E5-C940-9CF3-421CDB5C336E}" type="presOf" srcId="{95AF0CDC-094A-644E-B2B4-2F74290C5EDB}" destId="{0A917EAD-5BA1-2544-B9C9-5E73281665F3}" srcOrd="0" destOrd="0" presId="urn:microsoft.com/office/officeart/2005/8/layout/hProcess9"/>
    <dgm:cxn modelId="{76A0E998-7264-F64F-834E-8B98C5D15247}" srcId="{95AF0CDC-094A-644E-B2B4-2F74290C5EDB}" destId="{8A0B1195-7679-1F47-90BA-714EC7C4B6C9}" srcOrd="0" destOrd="0" parTransId="{1129E7F3-0CE1-D640-847D-F73003CF389F}" sibTransId="{A8E81FAE-0D01-CE41-9F8D-C5A7574913A5}"/>
    <dgm:cxn modelId="{5893C9A1-136C-8748-A632-80B2E8048F87}" type="presParOf" srcId="{0A917EAD-5BA1-2544-B9C9-5E73281665F3}" destId="{36AA1DAD-A1D2-2748-A1D7-51786EF6A203}" srcOrd="0" destOrd="0" presId="urn:microsoft.com/office/officeart/2005/8/layout/hProcess9"/>
    <dgm:cxn modelId="{081D4F89-0B61-7741-9982-4AE0AAFCAF51}" type="presParOf" srcId="{0A917EAD-5BA1-2544-B9C9-5E73281665F3}" destId="{5708B46E-C203-7145-AE69-FA1F04161228}" srcOrd="1" destOrd="0" presId="urn:microsoft.com/office/officeart/2005/8/layout/hProcess9"/>
    <dgm:cxn modelId="{0666352C-365E-3845-A67E-AEF4F289EC3A}" type="presParOf" srcId="{5708B46E-C203-7145-AE69-FA1F04161228}" destId="{E20B56BF-F6DD-E44B-9353-CFAFF368815D}" srcOrd="0" destOrd="0" presId="urn:microsoft.com/office/officeart/2005/8/layout/hProcess9"/>
    <dgm:cxn modelId="{8BC5A803-DF3E-A44F-8803-6FCBB0DF7F79}" type="presParOf" srcId="{5708B46E-C203-7145-AE69-FA1F04161228}" destId="{02EAB087-A40B-8A4E-9EBA-C0C71FFBA63A}" srcOrd="1" destOrd="0" presId="urn:microsoft.com/office/officeart/2005/8/layout/hProcess9"/>
    <dgm:cxn modelId="{D9F8C9C3-30EC-3A4D-B750-F90D838A65B5}" type="presParOf" srcId="{5708B46E-C203-7145-AE69-FA1F04161228}" destId="{4DB9F2C4-58AF-3F49-9751-EA1BD2588B3F}" srcOrd="2" destOrd="0" presId="urn:microsoft.com/office/officeart/2005/8/layout/hProcess9"/>
    <dgm:cxn modelId="{395C7545-64AE-A540-BFD4-970E09326EEE}" type="presParOf" srcId="{5708B46E-C203-7145-AE69-FA1F04161228}" destId="{21A293AA-210E-EC44-A8EF-06592B4728EB}" srcOrd="3" destOrd="0" presId="urn:microsoft.com/office/officeart/2005/8/layout/hProcess9"/>
    <dgm:cxn modelId="{49B02BCB-676F-6D47-A945-FC292C5FAEF0}" type="presParOf" srcId="{5708B46E-C203-7145-AE69-FA1F04161228}" destId="{BAB0DF62-39E4-D240-AC43-46A7A0FA6B1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748964-0749-684A-9D9D-F3D20C2E6427}" type="doc">
      <dgm:prSet loTypeId="urn:microsoft.com/office/officeart/2005/8/layout/radial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3CD25744-F3E8-C949-8ACA-5257BA5F69D0}">
      <dgm:prSet phldrT="[Texte]" custT="1"/>
      <dgm:spPr/>
      <dgm:t>
        <a:bodyPr/>
        <a:lstStyle/>
        <a:p>
          <a:r>
            <a:rPr lang="fr-FR" sz="1600" b="1" dirty="0" smtClean="0">
              <a:solidFill>
                <a:schemeClr val="tx1"/>
              </a:solidFill>
            </a:rPr>
            <a:t>Facteurs de risque d’IFI</a:t>
          </a:r>
          <a:endParaRPr lang="fr-FR" sz="1600" dirty="0">
            <a:solidFill>
              <a:schemeClr val="tx1"/>
            </a:solidFill>
          </a:endParaRPr>
        </a:p>
      </dgm:t>
    </dgm:pt>
    <dgm:pt modelId="{4564E9F8-6271-FC48-B4C5-03D851A00115}" type="parTrans" cxnId="{A326C4E3-466D-9443-B96E-7A509B33877B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6F462ACF-08B0-9D4B-9EB0-3C9B006DA6CF}" type="sibTrans" cxnId="{A326C4E3-466D-9443-B96E-7A509B33877B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ADB60664-3660-4841-B99A-0C51CD899E92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Immunité innée</a:t>
          </a:r>
          <a:endParaRPr lang="fr-FR" sz="1600" dirty="0">
            <a:solidFill>
              <a:schemeClr val="tx1"/>
            </a:solidFill>
          </a:endParaRPr>
        </a:p>
      </dgm:t>
    </dgm:pt>
    <dgm:pt modelId="{5CB73199-A79C-914D-8481-973DF9FF40D6}" type="parTrans" cxnId="{C9CD69EB-5F2F-754C-A9EE-68A3FF64517E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FF91CD95-C7E6-B143-98A8-24EE6909E783}" type="sibTrans" cxnId="{C9CD69EB-5F2F-754C-A9EE-68A3FF64517E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FE30B10B-06A0-484E-8588-70C90ABE8D05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Traitement immunosuppresseur</a:t>
          </a:r>
          <a:endParaRPr lang="fr-FR" sz="1600" dirty="0">
            <a:solidFill>
              <a:schemeClr val="tx1"/>
            </a:solidFill>
          </a:endParaRPr>
        </a:p>
      </dgm:t>
    </dgm:pt>
    <dgm:pt modelId="{97A2C9C1-77DC-4D4D-964B-A6FFF40AB64D}" type="parTrans" cxnId="{6257F614-3F61-694D-9D0A-D8612543549A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5517D908-F997-B749-A0BA-27900C517BF9}" type="sibTrans" cxnId="{6257F614-3F61-694D-9D0A-D8612543549A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6733796E-66FA-034C-94CA-A62B43E791F2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Comorbidités liées à l’hôte</a:t>
          </a:r>
          <a:endParaRPr lang="fr-FR" sz="1600" dirty="0">
            <a:solidFill>
              <a:schemeClr val="tx1"/>
            </a:solidFill>
          </a:endParaRPr>
        </a:p>
      </dgm:t>
    </dgm:pt>
    <dgm:pt modelId="{952238C1-6C9D-BC48-B9DC-B4A67261294C}" type="parTrans" cxnId="{C056D85B-3F92-4B49-BF92-A21E76E2333D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E18218EA-9923-2C4A-8BA9-B11FA1E4C79F}" type="sibTrans" cxnId="{C056D85B-3F92-4B49-BF92-A21E76E2333D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8348A20C-7B82-2F43-BC13-59C538CD4291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Facteurs infectieux</a:t>
          </a:r>
        </a:p>
      </dgm:t>
    </dgm:pt>
    <dgm:pt modelId="{1C3B7D6D-F3D1-6148-A2CB-ECC642B8CE16}" type="parTrans" cxnId="{74DA2F91-7E2B-9A47-8760-1533B7C31A8E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FC2ABBC0-7F7D-2541-9D63-66CF7154A556}" type="sibTrans" cxnId="{74DA2F91-7E2B-9A47-8760-1533B7C31A8E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97684C94-6C3F-E94D-B404-52AC639A6159}">
      <dgm:prSet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Facteurs environnementaux</a:t>
          </a:r>
          <a:endParaRPr lang="fr-FR" sz="1600" dirty="0">
            <a:solidFill>
              <a:schemeClr val="tx1"/>
            </a:solidFill>
          </a:endParaRPr>
        </a:p>
      </dgm:t>
    </dgm:pt>
    <dgm:pt modelId="{2AD111E0-D237-0F44-8075-4B29C55C2167}" type="parTrans" cxnId="{D1B0B0D0-946C-BD43-BAA1-9C4553CF52F4}">
      <dgm:prSet custT="1"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E3E9607B-65ED-9049-A71F-4ED8CA2CD0A2}" type="sibTrans" cxnId="{D1B0B0D0-946C-BD43-BAA1-9C4553CF52F4}">
      <dgm:prSet/>
      <dgm:spPr/>
      <dgm:t>
        <a:bodyPr/>
        <a:lstStyle/>
        <a:p>
          <a:endParaRPr lang="fr-FR" sz="1600">
            <a:solidFill>
              <a:schemeClr val="tx1"/>
            </a:solidFill>
          </a:endParaRPr>
        </a:p>
      </dgm:t>
    </dgm:pt>
    <dgm:pt modelId="{90A22AC1-093B-8F41-8198-EF6F6524248C}" type="pres">
      <dgm:prSet presAssocID="{90748964-0749-684A-9D9D-F3D20C2E642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84AA17F-AEA5-754C-8FFD-FE358244F5E5}" type="pres">
      <dgm:prSet presAssocID="{3CD25744-F3E8-C949-8ACA-5257BA5F69D0}" presName="centerShape" presStyleLbl="node0" presStyleIdx="0" presStyleCnt="1"/>
      <dgm:spPr/>
      <dgm:t>
        <a:bodyPr/>
        <a:lstStyle/>
        <a:p>
          <a:endParaRPr lang="fr-FR"/>
        </a:p>
      </dgm:t>
    </dgm:pt>
    <dgm:pt modelId="{572B85A7-0178-1043-B0B5-B6CE95824F56}" type="pres">
      <dgm:prSet presAssocID="{5CB73199-A79C-914D-8481-973DF9FF40D6}" presName="Name9" presStyleLbl="parChTrans1D2" presStyleIdx="0" presStyleCnt="5"/>
      <dgm:spPr/>
      <dgm:t>
        <a:bodyPr/>
        <a:lstStyle/>
        <a:p>
          <a:endParaRPr lang="fr-FR"/>
        </a:p>
      </dgm:t>
    </dgm:pt>
    <dgm:pt modelId="{BB1AA44B-1722-8545-A2C8-979796080D3E}" type="pres">
      <dgm:prSet presAssocID="{5CB73199-A79C-914D-8481-973DF9FF40D6}" presName="connTx" presStyleLbl="parChTrans1D2" presStyleIdx="0" presStyleCnt="5"/>
      <dgm:spPr/>
      <dgm:t>
        <a:bodyPr/>
        <a:lstStyle/>
        <a:p>
          <a:endParaRPr lang="fr-FR"/>
        </a:p>
      </dgm:t>
    </dgm:pt>
    <dgm:pt modelId="{5FD50601-10DA-9B42-9B3A-02E5CCE1C35E}" type="pres">
      <dgm:prSet presAssocID="{ADB60664-3660-4841-B99A-0C51CD899E9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FD3F95-1D44-C149-A581-5A1F55774A16}" type="pres">
      <dgm:prSet presAssocID="{97A2C9C1-77DC-4D4D-964B-A6FFF40AB64D}" presName="Name9" presStyleLbl="parChTrans1D2" presStyleIdx="1" presStyleCnt="5"/>
      <dgm:spPr/>
      <dgm:t>
        <a:bodyPr/>
        <a:lstStyle/>
        <a:p>
          <a:endParaRPr lang="fr-FR"/>
        </a:p>
      </dgm:t>
    </dgm:pt>
    <dgm:pt modelId="{49B2F77C-7F37-6449-AC5E-9FD356426F8E}" type="pres">
      <dgm:prSet presAssocID="{97A2C9C1-77DC-4D4D-964B-A6FFF40AB64D}" presName="connTx" presStyleLbl="parChTrans1D2" presStyleIdx="1" presStyleCnt="5"/>
      <dgm:spPr/>
      <dgm:t>
        <a:bodyPr/>
        <a:lstStyle/>
        <a:p>
          <a:endParaRPr lang="fr-FR"/>
        </a:p>
      </dgm:t>
    </dgm:pt>
    <dgm:pt modelId="{F5C271D6-7334-A446-833D-EF8D35502486}" type="pres">
      <dgm:prSet presAssocID="{FE30B10B-06A0-484E-8588-70C90ABE8D0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8F73A6-96CF-6047-8D6C-9E4186312D91}" type="pres">
      <dgm:prSet presAssocID="{952238C1-6C9D-BC48-B9DC-B4A67261294C}" presName="Name9" presStyleLbl="parChTrans1D2" presStyleIdx="2" presStyleCnt="5"/>
      <dgm:spPr/>
      <dgm:t>
        <a:bodyPr/>
        <a:lstStyle/>
        <a:p>
          <a:endParaRPr lang="fr-FR"/>
        </a:p>
      </dgm:t>
    </dgm:pt>
    <dgm:pt modelId="{79A57170-18EC-104B-A288-1637F65EA45B}" type="pres">
      <dgm:prSet presAssocID="{952238C1-6C9D-BC48-B9DC-B4A67261294C}" presName="connTx" presStyleLbl="parChTrans1D2" presStyleIdx="2" presStyleCnt="5"/>
      <dgm:spPr/>
      <dgm:t>
        <a:bodyPr/>
        <a:lstStyle/>
        <a:p>
          <a:endParaRPr lang="fr-FR"/>
        </a:p>
      </dgm:t>
    </dgm:pt>
    <dgm:pt modelId="{E0B7C895-A788-914C-BCDE-64AE5302AAA8}" type="pres">
      <dgm:prSet presAssocID="{6733796E-66FA-034C-94CA-A62B43E791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C76FEEF-BEE0-F74F-A7E8-76D74A3D61E3}" type="pres">
      <dgm:prSet presAssocID="{1C3B7D6D-F3D1-6148-A2CB-ECC642B8CE16}" presName="Name9" presStyleLbl="parChTrans1D2" presStyleIdx="3" presStyleCnt="5"/>
      <dgm:spPr/>
      <dgm:t>
        <a:bodyPr/>
        <a:lstStyle/>
        <a:p>
          <a:endParaRPr lang="fr-FR"/>
        </a:p>
      </dgm:t>
    </dgm:pt>
    <dgm:pt modelId="{690344B8-8A0B-1A43-87CA-0FC1B33CC0FF}" type="pres">
      <dgm:prSet presAssocID="{1C3B7D6D-F3D1-6148-A2CB-ECC642B8CE16}" presName="connTx" presStyleLbl="parChTrans1D2" presStyleIdx="3" presStyleCnt="5"/>
      <dgm:spPr/>
      <dgm:t>
        <a:bodyPr/>
        <a:lstStyle/>
        <a:p>
          <a:endParaRPr lang="fr-FR"/>
        </a:p>
      </dgm:t>
    </dgm:pt>
    <dgm:pt modelId="{0EBCE303-6998-4943-9667-7DD1C4164F42}" type="pres">
      <dgm:prSet presAssocID="{8348A20C-7B82-2F43-BC13-59C538CD429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964216F-CC11-E64E-90FC-F54E814FEF9B}" type="pres">
      <dgm:prSet presAssocID="{2AD111E0-D237-0F44-8075-4B29C55C2167}" presName="Name9" presStyleLbl="parChTrans1D2" presStyleIdx="4" presStyleCnt="5"/>
      <dgm:spPr/>
      <dgm:t>
        <a:bodyPr/>
        <a:lstStyle/>
        <a:p>
          <a:endParaRPr lang="fr-FR"/>
        </a:p>
      </dgm:t>
    </dgm:pt>
    <dgm:pt modelId="{337EB4F1-3661-C042-A6E3-BB175468214C}" type="pres">
      <dgm:prSet presAssocID="{2AD111E0-D237-0F44-8075-4B29C55C2167}" presName="connTx" presStyleLbl="parChTrans1D2" presStyleIdx="4" presStyleCnt="5"/>
      <dgm:spPr/>
      <dgm:t>
        <a:bodyPr/>
        <a:lstStyle/>
        <a:p>
          <a:endParaRPr lang="fr-FR"/>
        </a:p>
      </dgm:t>
    </dgm:pt>
    <dgm:pt modelId="{EC8DE515-F724-0D49-B21F-70ABC34A448D}" type="pres">
      <dgm:prSet presAssocID="{97684C94-6C3F-E94D-B404-52AC639A615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7A5113E-9EDD-9447-9D1B-DB304CAD3D42}" type="presOf" srcId="{97A2C9C1-77DC-4D4D-964B-A6FFF40AB64D}" destId="{49B2F77C-7F37-6449-AC5E-9FD356426F8E}" srcOrd="1" destOrd="0" presId="urn:microsoft.com/office/officeart/2005/8/layout/radial1"/>
    <dgm:cxn modelId="{752D6E4E-A232-E54D-8F79-6B8F3C49A61E}" type="presOf" srcId="{1C3B7D6D-F3D1-6148-A2CB-ECC642B8CE16}" destId="{690344B8-8A0B-1A43-87CA-0FC1B33CC0FF}" srcOrd="1" destOrd="0" presId="urn:microsoft.com/office/officeart/2005/8/layout/radial1"/>
    <dgm:cxn modelId="{D1B0B0D0-946C-BD43-BAA1-9C4553CF52F4}" srcId="{3CD25744-F3E8-C949-8ACA-5257BA5F69D0}" destId="{97684C94-6C3F-E94D-B404-52AC639A6159}" srcOrd="4" destOrd="0" parTransId="{2AD111E0-D237-0F44-8075-4B29C55C2167}" sibTransId="{E3E9607B-65ED-9049-A71F-4ED8CA2CD0A2}"/>
    <dgm:cxn modelId="{C74B09C8-A1E1-5147-BFF4-78D6DF830969}" type="presOf" srcId="{FE30B10B-06A0-484E-8588-70C90ABE8D05}" destId="{F5C271D6-7334-A446-833D-EF8D35502486}" srcOrd="0" destOrd="0" presId="urn:microsoft.com/office/officeart/2005/8/layout/radial1"/>
    <dgm:cxn modelId="{D503D4BE-D522-B04C-8281-F62FE6AEA72E}" type="presOf" srcId="{97684C94-6C3F-E94D-B404-52AC639A6159}" destId="{EC8DE515-F724-0D49-B21F-70ABC34A448D}" srcOrd="0" destOrd="0" presId="urn:microsoft.com/office/officeart/2005/8/layout/radial1"/>
    <dgm:cxn modelId="{C9CD69EB-5F2F-754C-A9EE-68A3FF64517E}" srcId="{3CD25744-F3E8-C949-8ACA-5257BA5F69D0}" destId="{ADB60664-3660-4841-B99A-0C51CD899E92}" srcOrd="0" destOrd="0" parTransId="{5CB73199-A79C-914D-8481-973DF9FF40D6}" sibTransId="{FF91CD95-C7E6-B143-98A8-24EE6909E783}"/>
    <dgm:cxn modelId="{9D994F2A-6A88-0843-B3C1-BD968E90772F}" type="presOf" srcId="{3CD25744-F3E8-C949-8ACA-5257BA5F69D0}" destId="{984AA17F-AEA5-754C-8FFD-FE358244F5E5}" srcOrd="0" destOrd="0" presId="urn:microsoft.com/office/officeart/2005/8/layout/radial1"/>
    <dgm:cxn modelId="{C056D85B-3F92-4B49-BF92-A21E76E2333D}" srcId="{3CD25744-F3E8-C949-8ACA-5257BA5F69D0}" destId="{6733796E-66FA-034C-94CA-A62B43E791F2}" srcOrd="2" destOrd="0" parTransId="{952238C1-6C9D-BC48-B9DC-B4A67261294C}" sibTransId="{E18218EA-9923-2C4A-8BA9-B11FA1E4C79F}"/>
    <dgm:cxn modelId="{A326C4E3-466D-9443-B96E-7A509B33877B}" srcId="{90748964-0749-684A-9D9D-F3D20C2E6427}" destId="{3CD25744-F3E8-C949-8ACA-5257BA5F69D0}" srcOrd="0" destOrd="0" parTransId="{4564E9F8-6271-FC48-B4C5-03D851A00115}" sibTransId="{6F462ACF-08B0-9D4B-9EB0-3C9B006DA6CF}"/>
    <dgm:cxn modelId="{478AD878-5A3C-5E46-9812-6EA2BE088D4A}" type="presOf" srcId="{6733796E-66FA-034C-94CA-A62B43E791F2}" destId="{E0B7C895-A788-914C-BCDE-64AE5302AAA8}" srcOrd="0" destOrd="0" presId="urn:microsoft.com/office/officeart/2005/8/layout/radial1"/>
    <dgm:cxn modelId="{05B5E2DA-5D02-7643-9422-1E9E24269797}" type="presOf" srcId="{952238C1-6C9D-BC48-B9DC-B4A67261294C}" destId="{79A57170-18EC-104B-A288-1637F65EA45B}" srcOrd="1" destOrd="0" presId="urn:microsoft.com/office/officeart/2005/8/layout/radial1"/>
    <dgm:cxn modelId="{45E49E40-326B-8344-A4EF-1FAEE47CC3B8}" type="presOf" srcId="{5CB73199-A79C-914D-8481-973DF9FF40D6}" destId="{BB1AA44B-1722-8545-A2C8-979796080D3E}" srcOrd="1" destOrd="0" presId="urn:microsoft.com/office/officeart/2005/8/layout/radial1"/>
    <dgm:cxn modelId="{926126E9-C850-CD44-84A7-E8E1817405AD}" type="presOf" srcId="{97A2C9C1-77DC-4D4D-964B-A6FFF40AB64D}" destId="{FDFD3F95-1D44-C149-A581-5A1F55774A16}" srcOrd="0" destOrd="0" presId="urn:microsoft.com/office/officeart/2005/8/layout/radial1"/>
    <dgm:cxn modelId="{44CD9B64-02CC-0944-BA2A-0570F17EB693}" type="presOf" srcId="{1C3B7D6D-F3D1-6148-A2CB-ECC642B8CE16}" destId="{FC76FEEF-BEE0-F74F-A7E8-76D74A3D61E3}" srcOrd="0" destOrd="0" presId="urn:microsoft.com/office/officeart/2005/8/layout/radial1"/>
    <dgm:cxn modelId="{C5739CA4-DBED-AF40-B1D0-ACFD0F86BF26}" type="presOf" srcId="{2AD111E0-D237-0F44-8075-4B29C55C2167}" destId="{4964216F-CC11-E64E-90FC-F54E814FEF9B}" srcOrd="0" destOrd="0" presId="urn:microsoft.com/office/officeart/2005/8/layout/radial1"/>
    <dgm:cxn modelId="{39445EB8-62F3-7E49-88D4-D607AB64EF66}" type="presOf" srcId="{952238C1-6C9D-BC48-B9DC-B4A67261294C}" destId="{DF8F73A6-96CF-6047-8D6C-9E4186312D91}" srcOrd="0" destOrd="0" presId="urn:microsoft.com/office/officeart/2005/8/layout/radial1"/>
    <dgm:cxn modelId="{6B64A8AF-5C96-084A-9338-B87460D7F0B1}" type="presOf" srcId="{2AD111E0-D237-0F44-8075-4B29C55C2167}" destId="{337EB4F1-3661-C042-A6E3-BB175468214C}" srcOrd="1" destOrd="0" presId="urn:microsoft.com/office/officeart/2005/8/layout/radial1"/>
    <dgm:cxn modelId="{3CD9BF9A-233F-5D48-AC5C-5BF032D84364}" type="presOf" srcId="{90748964-0749-684A-9D9D-F3D20C2E6427}" destId="{90A22AC1-093B-8F41-8198-EF6F6524248C}" srcOrd="0" destOrd="0" presId="urn:microsoft.com/office/officeart/2005/8/layout/radial1"/>
    <dgm:cxn modelId="{D39D823F-9F8E-C64E-9C92-A62048CA273A}" type="presOf" srcId="{8348A20C-7B82-2F43-BC13-59C538CD4291}" destId="{0EBCE303-6998-4943-9667-7DD1C4164F42}" srcOrd="0" destOrd="0" presId="urn:microsoft.com/office/officeart/2005/8/layout/radial1"/>
    <dgm:cxn modelId="{BB2BB04E-6BA2-BA49-BE20-5682D7CE77DE}" type="presOf" srcId="{5CB73199-A79C-914D-8481-973DF9FF40D6}" destId="{572B85A7-0178-1043-B0B5-B6CE95824F56}" srcOrd="0" destOrd="0" presId="urn:microsoft.com/office/officeart/2005/8/layout/radial1"/>
    <dgm:cxn modelId="{B34CE928-ACF8-9943-BCDD-9AE1747BBDD2}" type="presOf" srcId="{ADB60664-3660-4841-B99A-0C51CD899E92}" destId="{5FD50601-10DA-9B42-9B3A-02E5CCE1C35E}" srcOrd="0" destOrd="0" presId="urn:microsoft.com/office/officeart/2005/8/layout/radial1"/>
    <dgm:cxn modelId="{74DA2F91-7E2B-9A47-8760-1533B7C31A8E}" srcId="{3CD25744-F3E8-C949-8ACA-5257BA5F69D0}" destId="{8348A20C-7B82-2F43-BC13-59C538CD4291}" srcOrd="3" destOrd="0" parTransId="{1C3B7D6D-F3D1-6148-A2CB-ECC642B8CE16}" sibTransId="{FC2ABBC0-7F7D-2541-9D63-66CF7154A556}"/>
    <dgm:cxn modelId="{6257F614-3F61-694D-9D0A-D8612543549A}" srcId="{3CD25744-F3E8-C949-8ACA-5257BA5F69D0}" destId="{FE30B10B-06A0-484E-8588-70C90ABE8D05}" srcOrd="1" destOrd="0" parTransId="{97A2C9C1-77DC-4D4D-964B-A6FFF40AB64D}" sibTransId="{5517D908-F997-B749-A0BA-27900C517BF9}"/>
    <dgm:cxn modelId="{5F5E8F4A-21EF-664D-AC6F-7516318DDEB8}" type="presParOf" srcId="{90A22AC1-093B-8F41-8198-EF6F6524248C}" destId="{984AA17F-AEA5-754C-8FFD-FE358244F5E5}" srcOrd="0" destOrd="0" presId="urn:microsoft.com/office/officeart/2005/8/layout/radial1"/>
    <dgm:cxn modelId="{D5B22208-ABEA-3049-8B27-EA6B69AABEF2}" type="presParOf" srcId="{90A22AC1-093B-8F41-8198-EF6F6524248C}" destId="{572B85A7-0178-1043-B0B5-B6CE95824F56}" srcOrd="1" destOrd="0" presId="urn:microsoft.com/office/officeart/2005/8/layout/radial1"/>
    <dgm:cxn modelId="{1957ABA3-37B9-2F4A-B4A5-3BD27698ACEF}" type="presParOf" srcId="{572B85A7-0178-1043-B0B5-B6CE95824F56}" destId="{BB1AA44B-1722-8545-A2C8-979796080D3E}" srcOrd="0" destOrd="0" presId="urn:microsoft.com/office/officeart/2005/8/layout/radial1"/>
    <dgm:cxn modelId="{397A9457-CE7F-174B-9DD4-4D3BB56252ED}" type="presParOf" srcId="{90A22AC1-093B-8F41-8198-EF6F6524248C}" destId="{5FD50601-10DA-9B42-9B3A-02E5CCE1C35E}" srcOrd="2" destOrd="0" presId="urn:microsoft.com/office/officeart/2005/8/layout/radial1"/>
    <dgm:cxn modelId="{AC94E342-0784-004C-B3C5-8631789A0468}" type="presParOf" srcId="{90A22AC1-093B-8F41-8198-EF6F6524248C}" destId="{FDFD3F95-1D44-C149-A581-5A1F55774A16}" srcOrd="3" destOrd="0" presId="urn:microsoft.com/office/officeart/2005/8/layout/radial1"/>
    <dgm:cxn modelId="{927CFCD7-93B2-3C4B-824B-BFF82E053EDD}" type="presParOf" srcId="{FDFD3F95-1D44-C149-A581-5A1F55774A16}" destId="{49B2F77C-7F37-6449-AC5E-9FD356426F8E}" srcOrd="0" destOrd="0" presId="urn:microsoft.com/office/officeart/2005/8/layout/radial1"/>
    <dgm:cxn modelId="{014FAADF-3F3A-D84F-BF06-EF6F0C25A4FE}" type="presParOf" srcId="{90A22AC1-093B-8F41-8198-EF6F6524248C}" destId="{F5C271D6-7334-A446-833D-EF8D35502486}" srcOrd="4" destOrd="0" presId="urn:microsoft.com/office/officeart/2005/8/layout/radial1"/>
    <dgm:cxn modelId="{28723B26-1BD3-9945-9370-D3A979C70B1A}" type="presParOf" srcId="{90A22AC1-093B-8F41-8198-EF6F6524248C}" destId="{DF8F73A6-96CF-6047-8D6C-9E4186312D91}" srcOrd="5" destOrd="0" presId="urn:microsoft.com/office/officeart/2005/8/layout/radial1"/>
    <dgm:cxn modelId="{FF9813AC-3C71-5542-AEDE-D6A7C77B6159}" type="presParOf" srcId="{DF8F73A6-96CF-6047-8D6C-9E4186312D91}" destId="{79A57170-18EC-104B-A288-1637F65EA45B}" srcOrd="0" destOrd="0" presId="urn:microsoft.com/office/officeart/2005/8/layout/radial1"/>
    <dgm:cxn modelId="{9856E741-B465-E94E-BB5A-81F56A955B62}" type="presParOf" srcId="{90A22AC1-093B-8F41-8198-EF6F6524248C}" destId="{E0B7C895-A788-914C-BCDE-64AE5302AAA8}" srcOrd="6" destOrd="0" presId="urn:microsoft.com/office/officeart/2005/8/layout/radial1"/>
    <dgm:cxn modelId="{547C6BB1-55FC-3541-BC3B-EB7A1159C98E}" type="presParOf" srcId="{90A22AC1-093B-8F41-8198-EF6F6524248C}" destId="{FC76FEEF-BEE0-F74F-A7E8-76D74A3D61E3}" srcOrd="7" destOrd="0" presId="urn:microsoft.com/office/officeart/2005/8/layout/radial1"/>
    <dgm:cxn modelId="{B3720ED5-A00C-0A43-9A94-A6FF15C82300}" type="presParOf" srcId="{FC76FEEF-BEE0-F74F-A7E8-76D74A3D61E3}" destId="{690344B8-8A0B-1A43-87CA-0FC1B33CC0FF}" srcOrd="0" destOrd="0" presId="urn:microsoft.com/office/officeart/2005/8/layout/radial1"/>
    <dgm:cxn modelId="{3514AA04-1EA1-CF49-A22D-A260823BBD7F}" type="presParOf" srcId="{90A22AC1-093B-8F41-8198-EF6F6524248C}" destId="{0EBCE303-6998-4943-9667-7DD1C4164F42}" srcOrd="8" destOrd="0" presId="urn:microsoft.com/office/officeart/2005/8/layout/radial1"/>
    <dgm:cxn modelId="{079199EC-403D-D140-A8C5-508BECAA1B98}" type="presParOf" srcId="{90A22AC1-093B-8F41-8198-EF6F6524248C}" destId="{4964216F-CC11-E64E-90FC-F54E814FEF9B}" srcOrd="9" destOrd="0" presId="urn:microsoft.com/office/officeart/2005/8/layout/radial1"/>
    <dgm:cxn modelId="{43F05352-E43F-D540-ACEF-06F04223CAAA}" type="presParOf" srcId="{4964216F-CC11-E64E-90FC-F54E814FEF9B}" destId="{337EB4F1-3661-C042-A6E3-BB175468214C}" srcOrd="0" destOrd="0" presId="urn:microsoft.com/office/officeart/2005/8/layout/radial1"/>
    <dgm:cxn modelId="{9348F377-7E21-C24E-8131-5C6484478AE3}" type="presParOf" srcId="{90A22AC1-093B-8F41-8198-EF6F6524248C}" destId="{EC8DE515-F724-0D49-B21F-70ABC34A448D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A1DAD-A1D2-2748-A1D7-51786EF6A203}">
      <dsp:nvSpPr>
        <dsp:cNvPr id="0" name=""/>
        <dsp:cNvSpPr/>
      </dsp:nvSpPr>
      <dsp:spPr>
        <a:xfrm>
          <a:off x="577864" y="0"/>
          <a:ext cx="6549127" cy="43924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0B56BF-F6DD-E44B-9353-CFAFF368815D}">
      <dsp:nvSpPr>
        <dsp:cNvPr id="0" name=""/>
        <dsp:cNvSpPr/>
      </dsp:nvSpPr>
      <dsp:spPr>
        <a:xfrm>
          <a:off x="2527" y="1317746"/>
          <a:ext cx="2352158" cy="17569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rgbClr val="0D0D0D"/>
              </a:solidFill>
            </a:rPr>
            <a:t>&lt;4 semaines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rgbClr val="0D0D0D"/>
              </a:solidFill>
            </a:rPr>
            <a:t>infections nosocomiales, liées au donneur, à la technique chirurgicale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>
            <a:solidFill>
              <a:srgbClr val="0D0D0D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i="1" kern="1200" dirty="0">
              <a:solidFill>
                <a:srgbClr val="0D0D0D"/>
              </a:solidFill>
            </a:rPr>
            <a:t>SARM, Candida, ERV, Aspergillus,, C difficile</a:t>
          </a:r>
        </a:p>
      </dsp:txBody>
      <dsp:txXfrm>
        <a:off x="88296" y="1403515"/>
        <a:ext cx="2180620" cy="1585456"/>
      </dsp:txXfrm>
    </dsp:sp>
    <dsp:sp modelId="{4DB9F2C4-58AF-3F49-9751-EA1BD2588B3F}">
      <dsp:nvSpPr>
        <dsp:cNvPr id="0" name=""/>
        <dsp:cNvSpPr/>
      </dsp:nvSpPr>
      <dsp:spPr>
        <a:xfrm>
          <a:off x="2745995" y="1317746"/>
          <a:ext cx="2352158" cy="17569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>
              <a:solidFill>
                <a:srgbClr val="0D0D0D"/>
              </a:solidFill>
            </a:rPr>
            <a:t>1-6 mois : période d'immunosuppression la plus intense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solidFill>
                <a:srgbClr val="0D0D0D"/>
              </a:solidFill>
            </a:rPr>
            <a:t>infections </a:t>
          </a:r>
          <a:r>
            <a:rPr lang="fr-FR" sz="1100" kern="1200" dirty="0" err="1">
              <a:solidFill>
                <a:srgbClr val="0D0D0D"/>
              </a:solidFill>
            </a:rPr>
            <a:t>oportunistes</a:t>
          </a:r>
          <a:r>
            <a:rPr lang="fr-FR" sz="1100" kern="1200" dirty="0">
              <a:solidFill>
                <a:srgbClr val="0D0D0D"/>
              </a:solidFill>
            </a:rPr>
            <a:t>, résiduelles,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solidFill>
                <a:srgbClr val="0D0D0D"/>
              </a:solidFill>
            </a:rPr>
            <a:t>activation d'une infection latente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i="0" kern="1200" dirty="0">
              <a:solidFill>
                <a:srgbClr val="0D0D0D"/>
              </a:solidFill>
            </a:rPr>
            <a:t>HSV, CMV, HBV, HCV, EBV</a:t>
          </a:r>
          <a:r>
            <a:rPr lang="fr-FR" sz="1100" i="1" kern="1200" dirty="0">
              <a:solidFill>
                <a:srgbClr val="0D0D0D"/>
              </a:solidFill>
            </a:rPr>
            <a:t>, Listeria, TB,, </a:t>
          </a:r>
          <a:r>
            <a:rPr lang="fr-FR" sz="1100" i="0" kern="1200" dirty="0">
              <a:solidFill>
                <a:srgbClr val="0D0D0D"/>
              </a:solidFill>
            </a:rPr>
            <a:t>BKV</a:t>
          </a:r>
          <a:r>
            <a:rPr lang="fr-FR" sz="1100" i="1" kern="1200" dirty="0">
              <a:solidFill>
                <a:srgbClr val="0D0D0D"/>
              </a:solidFill>
            </a:rPr>
            <a:t>, </a:t>
          </a:r>
          <a:r>
            <a:rPr lang="fr-FR" sz="1100" i="1" kern="1200" dirty="0" err="1">
              <a:solidFill>
                <a:srgbClr val="0D0D0D"/>
              </a:solidFill>
            </a:rPr>
            <a:t>Pneumocystis</a:t>
          </a:r>
          <a:r>
            <a:rPr lang="fr-FR" sz="1100" i="1" kern="1200" dirty="0">
              <a:solidFill>
                <a:srgbClr val="0D0D0D"/>
              </a:solidFill>
            </a:rPr>
            <a:t> </a:t>
          </a:r>
          <a:r>
            <a:rPr lang="fr-FR" sz="1100" i="1" kern="1200" dirty="0" err="1">
              <a:solidFill>
                <a:srgbClr val="0D0D0D"/>
              </a:solidFill>
            </a:rPr>
            <a:t>jiroveci</a:t>
          </a:r>
          <a:r>
            <a:rPr lang="fr-FR" sz="1100" i="1" kern="1200" dirty="0">
              <a:solidFill>
                <a:srgbClr val="0D0D0D"/>
              </a:solidFill>
            </a:rPr>
            <a:t>, </a:t>
          </a:r>
          <a:r>
            <a:rPr lang="fr-FR" sz="1100" i="1" kern="1200" dirty="0" err="1">
              <a:solidFill>
                <a:srgbClr val="0D0D0D"/>
              </a:solidFill>
            </a:rPr>
            <a:t>Nocardia</a:t>
          </a:r>
          <a:r>
            <a:rPr lang="fr-FR" sz="1100" i="1" kern="1200" dirty="0">
              <a:solidFill>
                <a:srgbClr val="0D0D0D"/>
              </a:solidFill>
            </a:rPr>
            <a:t>, </a:t>
          </a:r>
          <a:r>
            <a:rPr lang="fr-FR" sz="1100" i="1" kern="1200" dirty="0" err="1">
              <a:solidFill>
                <a:srgbClr val="0D0D0D"/>
              </a:solidFill>
            </a:rPr>
            <a:t>Toxoplasma</a:t>
          </a:r>
          <a:r>
            <a:rPr lang="fr-FR" sz="1100" i="1" kern="1200" dirty="0">
              <a:solidFill>
                <a:srgbClr val="0D0D0D"/>
              </a:solidFill>
            </a:rPr>
            <a:t>, </a:t>
          </a:r>
          <a:r>
            <a:rPr lang="fr-FR" sz="1100" i="1" kern="1200" dirty="0" err="1">
              <a:solidFill>
                <a:srgbClr val="0D0D0D"/>
              </a:solidFill>
            </a:rPr>
            <a:t>Strongyloides</a:t>
          </a:r>
          <a:r>
            <a:rPr lang="fr-FR" sz="1100" i="1" kern="1200" dirty="0">
              <a:solidFill>
                <a:srgbClr val="0D0D0D"/>
              </a:solidFill>
            </a:rPr>
            <a:t>, Leishmania</a:t>
          </a:r>
          <a:endParaRPr lang="fr-FR" sz="1100" kern="1200" dirty="0">
            <a:solidFill>
              <a:srgbClr val="0D0D0D"/>
            </a:solidFill>
          </a:endParaRPr>
        </a:p>
      </dsp:txBody>
      <dsp:txXfrm>
        <a:off x="2831764" y="1403515"/>
        <a:ext cx="2180620" cy="1585456"/>
      </dsp:txXfrm>
    </dsp:sp>
    <dsp:sp modelId="{BAB0DF62-39E4-D240-AC43-46A7A0FA6B10}">
      <dsp:nvSpPr>
        <dsp:cNvPr id="0" name=""/>
        <dsp:cNvSpPr/>
      </dsp:nvSpPr>
      <dsp:spPr>
        <a:xfrm>
          <a:off x="5350169" y="1317746"/>
          <a:ext cx="2352158" cy="17569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rgbClr val="0D0D0D"/>
              </a:solidFill>
            </a:rPr>
            <a:t>&gt;6 mois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rgbClr val="0D0D0D"/>
              </a:solidFill>
            </a:rPr>
            <a:t>infections communautaires : </a:t>
          </a:r>
          <a:r>
            <a:rPr lang="fr-FR" sz="1200" kern="1200" dirty="0" smtClean="0">
              <a:solidFill>
                <a:srgbClr val="0D0D0D"/>
              </a:solidFill>
            </a:rPr>
            <a:t>communes </a:t>
          </a:r>
          <a:r>
            <a:rPr lang="fr-FR" sz="1200" kern="1200" dirty="0">
              <a:solidFill>
                <a:srgbClr val="0D0D0D"/>
              </a:solidFill>
            </a:rPr>
            <a:t>à </a:t>
          </a:r>
          <a:r>
            <a:rPr lang="fr-FR" sz="1200" kern="1200" dirty="0" smtClean="0">
              <a:solidFill>
                <a:srgbClr val="0D0D0D"/>
              </a:solidFill>
            </a:rPr>
            <a:t>rares </a:t>
          </a:r>
          <a:r>
            <a:rPr lang="fr-FR" sz="1200" kern="1200" dirty="0">
              <a:solidFill>
                <a:srgbClr val="0D0D0D"/>
              </a:solidFill>
            </a:rPr>
            <a:t>en fonction du degré d'immunosuppression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rgbClr val="0D0D0D"/>
              </a:solidFill>
            </a:rPr>
            <a:t>pneumonies communautaires,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i="1" kern="1200" dirty="0">
              <a:solidFill>
                <a:srgbClr val="0D0D0D"/>
              </a:solidFill>
            </a:rPr>
            <a:t>Aspergillus, </a:t>
          </a:r>
          <a:r>
            <a:rPr lang="fr-FR" sz="1200" i="1" kern="1200" dirty="0" err="1">
              <a:solidFill>
                <a:srgbClr val="0D0D0D"/>
              </a:solidFill>
            </a:rPr>
            <a:t>dermatophytes</a:t>
          </a:r>
          <a:r>
            <a:rPr lang="fr-FR" sz="1200" i="1" kern="1200" dirty="0">
              <a:solidFill>
                <a:srgbClr val="0D0D0D"/>
              </a:solidFill>
            </a:rPr>
            <a:t>. </a:t>
          </a:r>
          <a:r>
            <a:rPr lang="fr-FR" sz="1200" i="0" kern="1200" dirty="0">
              <a:solidFill>
                <a:srgbClr val="0D0D0D"/>
              </a:solidFill>
            </a:rPr>
            <a:t>CMV</a:t>
          </a:r>
        </a:p>
      </dsp:txBody>
      <dsp:txXfrm>
        <a:off x="5435938" y="1403515"/>
        <a:ext cx="2180620" cy="15854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AA17F-AEA5-754C-8FFD-FE358244F5E5}">
      <dsp:nvSpPr>
        <dsp:cNvPr id="0" name=""/>
        <dsp:cNvSpPr/>
      </dsp:nvSpPr>
      <dsp:spPr>
        <a:xfrm>
          <a:off x="3211989" y="2032369"/>
          <a:ext cx="1544109" cy="15441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tx1"/>
              </a:solidFill>
            </a:rPr>
            <a:t>Facteurs de risque d’IFI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3438119" y="2258499"/>
        <a:ext cx="1091849" cy="1091849"/>
      </dsp:txXfrm>
    </dsp:sp>
    <dsp:sp modelId="{572B85A7-0178-1043-B0B5-B6CE95824F56}">
      <dsp:nvSpPr>
        <dsp:cNvPr id="0" name=""/>
        <dsp:cNvSpPr/>
      </dsp:nvSpPr>
      <dsp:spPr>
        <a:xfrm rot="16200000">
          <a:off x="3750719" y="1781603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>
        <a:off x="3972378" y="1787378"/>
        <a:ext cx="23332" cy="23332"/>
      </dsp:txXfrm>
    </dsp:sp>
    <dsp:sp modelId="{5FD50601-10DA-9B42-9B3A-02E5CCE1C35E}">
      <dsp:nvSpPr>
        <dsp:cNvPr id="0" name=""/>
        <dsp:cNvSpPr/>
      </dsp:nvSpPr>
      <dsp:spPr>
        <a:xfrm>
          <a:off x="3211989" y="21609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Immunité innée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3438119" y="247739"/>
        <a:ext cx="1091849" cy="1091849"/>
      </dsp:txXfrm>
    </dsp:sp>
    <dsp:sp modelId="{FDFD3F95-1D44-C149-A581-5A1F55774A16}">
      <dsp:nvSpPr>
        <dsp:cNvPr id="0" name=""/>
        <dsp:cNvSpPr/>
      </dsp:nvSpPr>
      <dsp:spPr>
        <a:xfrm rot="20520000">
          <a:off x="4706892" y="2476304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>
        <a:off x="4928551" y="2482078"/>
        <a:ext cx="23332" cy="23332"/>
      </dsp:txXfrm>
    </dsp:sp>
    <dsp:sp modelId="{F5C271D6-7334-A446-833D-EF8D35502486}">
      <dsp:nvSpPr>
        <dsp:cNvPr id="0" name=""/>
        <dsp:cNvSpPr/>
      </dsp:nvSpPr>
      <dsp:spPr>
        <a:xfrm>
          <a:off x="5124336" y="1411010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-2540273"/>
                <a:satOff val="8829"/>
                <a:lumOff val="6422"/>
                <a:alphaOff val="0"/>
                <a:shade val="100000"/>
                <a:satMod val="120000"/>
              </a:schemeClr>
            </a:gs>
            <a:gs pos="69000">
              <a:schemeClr val="accent2">
                <a:hueOff val="-2540273"/>
                <a:satOff val="8829"/>
                <a:lumOff val="6422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-2540273"/>
                <a:satOff val="8829"/>
                <a:lumOff val="6422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Traitement immunosuppresseur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5350466" y="1637140"/>
        <a:ext cx="1091849" cy="1091849"/>
      </dsp:txXfrm>
    </dsp:sp>
    <dsp:sp modelId="{DF8F73A6-96CF-6047-8D6C-9E4186312D91}">
      <dsp:nvSpPr>
        <dsp:cNvPr id="0" name=""/>
        <dsp:cNvSpPr/>
      </dsp:nvSpPr>
      <dsp:spPr>
        <a:xfrm rot="3240000">
          <a:off x="4341666" y="3600353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>
        <a:off x="4563325" y="3606127"/>
        <a:ext cx="23332" cy="23332"/>
      </dsp:txXfrm>
    </dsp:sp>
    <dsp:sp modelId="{E0B7C895-A788-914C-BCDE-64AE5302AAA8}">
      <dsp:nvSpPr>
        <dsp:cNvPr id="0" name=""/>
        <dsp:cNvSpPr/>
      </dsp:nvSpPr>
      <dsp:spPr>
        <a:xfrm>
          <a:off x="4393885" y="3659109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-5080547"/>
                <a:satOff val="17657"/>
                <a:lumOff val="12844"/>
                <a:alphaOff val="0"/>
                <a:shade val="100000"/>
                <a:satMod val="120000"/>
              </a:schemeClr>
            </a:gs>
            <a:gs pos="69000">
              <a:schemeClr val="accent2">
                <a:hueOff val="-5080547"/>
                <a:satOff val="17657"/>
                <a:lumOff val="12844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-5080547"/>
                <a:satOff val="17657"/>
                <a:lumOff val="12844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Comorbidités liées à l’hôte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4620015" y="3885239"/>
        <a:ext cx="1091849" cy="1091849"/>
      </dsp:txXfrm>
    </dsp:sp>
    <dsp:sp modelId="{FC76FEEF-BEE0-F74F-A7E8-76D74A3D61E3}">
      <dsp:nvSpPr>
        <dsp:cNvPr id="0" name=""/>
        <dsp:cNvSpPr/>
      </dsp:nvSpPr>
      <dsp:spPr>
        <a:xfrm rot="7560000">
          <a:off x="3159771" y="3600353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 rot="10800000">
        <a:off x="3381430" y="3606127"/>
        <a:ext cx="23332" cy="23332"/>
      </dsp:txXfrm>
    </dsp:sp>
    <dsp:sp modelId="{0EBCE303-6998-4943-9667-7DD1C4164F42}">
      <dsp:nvSpPr>
        <dsp:cNvPr id="0" name=""/>
        <dsp:cNvSpPr/>
      </dsp:nvSpPr>
      <dsp:spPr>
        <a:xfrm>
          <a:off x="2030094" y="3659109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-7620820"/>
                <a:satOff val="26486"/>
                <a:lumOff val="19266"/>
                <a:alphaOff val="0"/>
                <a:shade val="100000"/>
                <a:satMod val="120000"/>
              </a:schemeClr>
            </a:gs>
            <a:gs pos="69000">
              <a:schemeClr val="accent2">
                <a:hueOff val="-7620820"/>
                <a:satOff val="26486"/>
                <a:lumOff val="19266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-7620820"/>
                <a:satOff val="26486"/>
                <a:lumOff val="19266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Facteurs infectieux</a:t>
          </a:r>
        </a:p>
      </dsp:txBody>
      <dsp:txXfrm>
        <a:off x="2256224" y="3885239"/>
        <a:ext cx="1091849" cy="1091849"/>
      </dsp:txXfrm>
    </dsp:sp>
    <dsp:sp modelId="{4964216F-CC11-E64E-90FC-F54E814FEF9B}">
      <dsp:nvSpPr>
        <dsp:cNvPr id="0" name=""/>
        <dsp:cNvSpPr/>
      </dsp:nvSpPr>
      <dsp:spPr>
        <a:xfrm rot="11880000">
          <a:off x="2794545" y="2476304"/>
          <a:ext cx="46665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66650" y="174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>
            <a:solidFill>
              <a:schemeClr val="tx1"/>
            </a:solidFill>
          </a:endParaRPr>
        </a:p>
      </dsp:txBody>
      <dsp:txXfrm rot="10800000">
        <a:off x="3016205" y="2482078"/>
        <a:ext cx="23332" cy="23332"/>
      </dsp:txXfrm>
    </dsp:sp>
    <dsp:sp modelId="{EC8DE515-F724-0D49-B21F-70ABC34A448D}">
      <dsp:nvSpPr>
        <dsp:cNvPr id="0" name=""/>
        <dsp:cNvSpPr/>
      </dsp:nvSpPr>
      <dsp:spPr>
        <a:xfrm>
          <a:off x="1299643" y="1411010"/>
          <a:ext cx="1544109" cy="1544109"/>
        </a:xfrm>
        <a:prstGeom prst="ellipse">
          <a:avLst/>
        </a:prstGeom>
        <a:gradFill rotWithShape="0">
          <a:gsLst>
            <a:gs pos="0">
              <a:schemeClr val="accent2">
                <a:hueOff val="-10161094"/>
                <a:satOff val="35315"/>
                <a:lumOff val="25688"/>
                <a:alphaOff val="0"/>
                <a:shade val="100000"/>
                <a:satMod val="120000"/>
              </a:schemeClr>
            </a:gs>
            <a:gs pos="69000">
              <a:schemeClr val="accent2">
                <a:hueOff val="-10161094"/>
                <a:satOff val="35315"/>
                <a:lumOff val="25688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2">
                <a:hueOff val="-10161094"/>
                <a:satOff val="35315"/>
                <a:lumOff val="25688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Facteurs environnementaux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525773" y="1637140"/>
        <a:ext cx="1091849" cy="1091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0.2267</cdr:x>
      <cdr:y>0.13188</cdr:y>
    </cdr:from>
    <cdr:to>
      <cdr:x>0.45171</cdr:x>
      <cdr:y>0.13188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1139281" y="453481"/>
          <a:ext cx="1130713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0.44919</cdr:x>
      <cdr:y>0.33198</cdr:y>
    </cdr:from>
    <cdr:to>
      <cdr:x>0.67419</cdr:x>
      <cdr:y>0.33198</cdr:y>
    </cdr:to>
    <cdr:cxnSp macro="">
      <cdr:nvCxnSpPr>
        <cdr:cNvPr id="3" name="Connecteur droit 2"/>
        <cdr:cNvCxnSpPr/>
      </cdr:nvCxnSpPr>
      <cdr:spPr>
        <a:xfrm xmlns:a="http://schemas.openxmlformats.org/drawingml/2006/main">
          <a:off x="2053681" y="910681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0.64919</cdr:x>
      <cdr:y>0.45698</cdr:y>
    </cdr:from>
    <cdr:to>
      <cdr:x>0.87419</cdr:x>
      <cdr:y>0.45698</cdr:y>
    </cdr:to>
    <cdr:cxnSp macro="">
      <cdr:nvCxnSpPr>
        <cdr:cNvPr id="4" name="Connecteur droit 3"/>
        <cdr:cNvCxnSpPr/>
      </cdr:nvCxnSpPr>
      <cdr:spPr>
        <a:xfrm xmlns:a="http://schemas.openxmlformats.org/drawingml/2006/main">
          <a:off x="2968081" y="1253581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0.45415</cdr:x>
      <cdr:y>0.27926</cdr:y>
    </cdr:from>
    <cdr:to>
      <cdr:x>0.87915</cdr:x>
      <cdr:y>0.27926</cdr:y>
    </cdr:to>
    <cdr:cxnSp macro="">
      <cdr:nvCxnSpPr>
        <cdr:cNvPr id="5" name="Connecteur droit 4"/>
        <cdr:cNvCxnSpPr/>
      </cdr:nvCxnSpPr>
      <cdr:spPr>
        <a:xfrm xmlns:a="http://schemas.openxmlformats.org/drawingml/2006/main">
          <a:off x="2282281" y="1024981"/>
          <a:ext cx="213579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0.2267</cdr:x>
      <cdr:y>0.03013</cdr:y>
    </cdr:from>
    <cdr:to>
      <cdr:x>0.8863</cdr:x>
      <cdr:y>0.03013</cdr:y>
    </cdr:to>
    <cdr:cxnSp macro="">
      <cdr:nvCxnSpPr>
        <cdr:cNvPr id="7" name="Connecteur droit 6"/>
        <cdr:cNvCxnSpPr/>
      </cdr:nvCxnSpPr>
      <cdr:spPr>
        <a:xfrm xmlns:a="http://schemas.openxmlformats.org/drawingml/2006/main">
          <a:off x="1139281" y="110581"/>
          <a:ext cx="3314747" cy="0"/>
        </a:xfrm>
        <a:prstGeom xmlns:a="http://schemas.openxmlformats.org/drawingml/2006/main" prst="line">
          <a:avLst/>
        </a:prstGeom>
        <a:ln xmlns:a="http://schemas.openxmlformats.org/drawingml/2006/main" w="3175" cmpd="sng"/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0.36317</cdr:x>
      <cdr:y>0.03013</cdr:y>
    </cdr:from>
    <cdr:to>
      <cdr:x>0.52238</cdr:x>
      <cdr:y>0.09998</cdr:y>
    </cdr:to>
    <cdr:sp macro="" textlink="">
      <cdr:nvSpPr>
        <cdr:cNvPr id="15" name="Zone de texte 14"/>
        <cdr:cNvSpPr txBox="1"/>
      </cdr:nvSpPr>
      <cdr:spPr>
        <a:xfrm xmlns:a="http://schemas.openxmlformats.org/drawingml/2006/main">
          <a:off x="1825081" y="116970"/>
          <a:ext cx="800100" cy="2711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>
              <a:latin typeface="Arial"/>
              <a:cs typeface="Arial"/>
            </a:rPr>
            <a:t>* </a:t>
          </a:r>
          <a:r>
            <a:rPr lang="fr-FR" sz="1100" baseline="30000" dirty="0">
              <a:effectLst/>
              <a:latin typeface="Arial"/>
              <a:ea typeface="+mn-ea"/>
              <a:cs typeface="Arial"/>
            </a:rPr>
            <a:t>p&lt;0.001</a:t>
          </a:r>
          <a:r>
            <a:rPr lang="fr-FR" dirty="0">
              <a:effectLst/>
              <a:latin typeface="Arial"/>
              <a:cs typeface="Arial"/>
            </a:rPr>
            <a:t> </a:t>
          </a:r>
          <a:endParaRPr lang="fr-FR" sz="1100" dirty="0"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0.23685</cdr:x>
      <cdr:y>0.07823</cdr:y>
    </cdr:from>
    <cdr:to>
      <cdr:x>0.66185</cdr:x>
      <cdr:y>0.07823</cdr:y>
    </cdr:to>
    <cdr:cxnSp macro="">
      <cdr:nvCxnSpPr>
        <cdr:cNvPr id="8" name="Connecteur droit 7"/>
        <cdr:cNvCxnSpPr/>
      </cdr:nvCxnSpPr>
      <cdr:spPr>
        <a:xfrm xmlns:a="http://schemas.openxmlformats.org/drawingml/2006/main">
          <a:off x="1190271" y="303713"/>
          <a:ext cx="2135791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0.20396</cdr:x>
      <cdr:y>0.06064</cdr:y>
    </cdr:from>
    <cdr:to>
      <cdr:x>0.8863</cdr:x>
      <cdr:y>0.06064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1024981" y="213995"/>
          <a:ext cx="34290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0.20396</cdr:x>
      <cdr:y>0.12543</cdr:y>
    </cdr:from>
    <cdr:to>
      <cdr:x>0.63611</cdr:x>
      <cdr:y>0.12543</cdr:y>
    </cdr:to>
    <cdr:cxnSp macro="">
      <cdr:nvCxnSpPr>
        <cdr:cNvPr id="5" name="Connecteur droit 4"/>
        <cdr:cNvCxnSpPr/>
      </cdr:nvCxnSpPr>
      <cdr:spPr>
        <a:xfrm xmlns:a="http://schemas.openxmlformats.org/drawingml/2006/main">
          <a:off x="1024981" y="442595"/>
          <a:ext cx="2171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0.20396</cdr:x>
      <cdr:y>0.19021</cdr:y>
    </cdr:from>
    <cdr:to>
      <cdr:x>0.40866</cdr:x>
      <cdr:y>0.19021</cdr:y>
    </cdr:to>
    <cdr:cxnSp macro="">
      <cdr:nvCxnSpPr>
        <cdr:cNvPr id="8" name="Connecteur droit 7"/>
        <cdr:cNvCxnSpPr/>
      </cdr:nvCxnSpPr>
      <cdr:spPr>
        <a:xfrm xmlns:a="http://schemas.openxmlformats.org/drawingml/2006/main">
          <a:off x="1024981" y="671195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0.45415</cdr:x>
      <cdr:y>0.35217</cdr:y>
    </cdr:from>
    <cdr:to>
      <cdr:x>0.65885</cdr:x>
      <cdr:y>0.35217</cdr:y>
    </cdr:to>
    <cdr:cxnSp macro="">
      <cdr:nvCxnSpPr>
        <cdr:cNvPr id="10" name="Connecteur droit 9"/>
        <cdr:cNvCxnSpPr/>
      </cdr:nvCxnSpPr>
      <cdr:spPr>
        <a:xfrm xmlns:a="http://schemas.openxmlformats.org/drawingml/2006/main">
          <a:off x="2282281" y="1242695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0.65885</cdr:x>
      <cdr:y>0.48173</cdr:y>
    </cdr:from>
    <cdr:to>
      <cdr:x>0.86355</cdr:x>
      <cdr:y>0.48173</cdr:y>
    </cdr:to>
    <cdr:cxnSp macro="">
      <cdr:nvCxnSpPr>
        <cdr:cNvPr id="11" name="Connecteur droit 10"/>
        <cdr:cNvCxnSpPr/>
      </cdr:nvCxnSpPr>
      <cdr:spPr>
        <a:xfrm xmlns:a="http://schemas.openxmlformats.org/drawingml/2006/main">
          <a:off x="3310981" y="1699895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0.45415</cdr:x>
      <cdr:y>0.28739</cdr:y>
    </cdr:from>
    <cdr:to>
      <cdr:x>0.84081</cdr:x>
      <cdr:y>0.28739</cdr:y>
    </cdr:to>
    <cdr:cxnSp macro="">
      <cdr:nvCxnSpPr>
        <cdr:cNvPr id="12" name="Connecteur droit 11"/>
        <cdr:cNvCxnSpPr/>
      </cdr:nvCxnSpPr>
      <cdr:spPr>
        <a:xfrm xmlns:a="http://schemas.openxmlformats.org/drawingml/2006/main">
          <a:off x="2282281" y="1014095"/>
          <a:ext cx="19431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0.43141</cdr:x>
      <cdr:y>0</cdr:y>
    </cdr:from>
    <cdr:to>
      <cdr:x>0.54513</cdr:x>
      <cdr:y>0.06478</cdr:y>
    </cdr:to>
    <cdr:sp macro="" textlink="">
      <cdr:nvSpPr>
        <cdr:cNvPr id="14" name="Zone de texte 13"/>
        <cdr:cNvSpPr txBox="1"/>
      </cdr:nvSpPr>
      <cdr:spPr>
        <a:xfrm xmlns:a="http://schemas.openxmlformats.org/drawingml/2006/main">
          <a:off x="2167981" y="-5747657"/>
          <a:ext cx="5715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/>
            <a:t>*</a:t>
          </a:r>
        </a:p>
      </cdr:txBody>
    </cdr:sp>
  </cdr:relSizeAnchor>
  <cdr:relSizeAnchor xmlns:cdr="http://schemas.openxmlformats.org/drawingml/2006/chartDrawing">
    <cdr:from>
      <cdr:x>0.44151</cdr:x>
      <cdr:y>0.0144</cdr:y>
    </cdr:from>
    <cdr:to>
      <cdr:x>0.55524</cdr:x>
      <cdr:y>0.07918</cdr:y>
    </cdr:to>
    <cdr:sp macro="" textlink="">
      <cdr:nvSpPr>
        <cdr:cNvPr id="15" name="Zone de texte 1"/>
        <cdr:cNvSpPr txBox="1"/>
      </cdr:nvSpPr>
      <cdr:spPr>
        <a:xfrm xmlns:a="http://schemas.openxmlformats.org/drawingml/2006/main">
          <a:off x="2218781" y="50800"/>
          <a:ext cx="5715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0.36317</cdr:x>
      <cdr:y>0.05139</cdr:y>
    </cdr:from>
    <cdr:to>
      <cdr:x>0.47689</cdr:x>
      <cdr:y>0.11617</cdr:y>
    </cdr:to>
    <cdr:sp macro="" textlink="">
      <cdr:nvSpPr>
        <cdr:cNvPr id="16" name="Zone de texte 15"/>
        <cdr:cNvSpPr txBox="1"/>
      </cdr:nvSpPr>
      <cdr:spPr>
        <a:xfrm xmlns:a="http://schemas.openxmlformats.org/drawingml/2006/main">
          <a:off x="1825081" y="181338"/>
          <a:ext cx="5715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/>
            <a:t>*</a:t>
          </a:r>
        </a:p>
      </cdr:txBody>
    </cdr:sp>
  </cdr:relSizeAnchor>
  <cdr:relSizeAnchor xmlns:cdr="http://schemas.openxmlformats.org/drawingml/2006/chartDrawing">
    <cdr:from>
      <cdr:x>0.29494</cdr:x>
      <cdr:y>0.11617</cdr:y>
    </cdr:from>
    <cdr:to>
      <cdr:x>0.38592</cdr:x>
      <cdr:y>0.18096</cdr:y>
    </cdr:to>
    <cdr:sp macro="" textlink="">
      <cdr:nvSpPr>
        <cdr:cNvPr id="17" name="Zone de texte 16"/>
        <cdr:cNvSpPr txBox="1"/>
      </cdr:nvSpPr>
      <cdr:spPr>
        <a:xfrm xmlns:a="http://schemas.openxmlformats.org/drawingml/2006/main">
          <a:off x="1482181" y="409938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0.61336</cdr:x>
      <cdr:y>0.21335</cdr:y>
    </cdr:from>
    <cdr:to>
      <cdr:x>0.70434</cdr:x>
      <cdr:y>0.31052</cdr:y>
    </cdr:to>
    <cdr:sp macro="" textlink="">
      <cdr:nvSpPr>
        <cdr:cNvPr id="18" name="Zone de texte 17"/>
        <cdr:cNvSpPr txBox="1"/>
      </cdr:nvSpPr>
      <cdr:spPr>
        <a:xfrm xmlns:a="http://schemas.openxmlformats.org/drawingml/2006/main">
          <a:off x="3082381" y="752838"/>
          <a:ext cx="4572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0.52238</cdr:x>
      <cdr:y>0.27813</cdr:y>
    </cdr:from>
    <cdr:to>
      <cdr:x>0.59062</cdr:x>
      <cdr:y>0.37531</cdr:y>
    </cdr:to>
    <cdr:sp macro="" textlink="">
      <cdr:nvSpPr>
        <cdr:cNvPr id="19" name="Zone de texte 18"/>
        <cdr:cNvSpPr txBox="1"/>
      </cdr:nvSpPr>
      <cdr:spPr>
        <a:xfrm xmlns:a="http://schemas.openxmlformats.org/drawingml/2006/main">
          <a:off x="2625181" y="981438"/>
          <a:ext cx="3429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0.74983</cdr:x>
      <cdr:y>0.4077</cdr:y>
    </cdr:from>
    <cdr:to>
      <cdr:x>0.84081</cdr:x>
      <cdr:y>0.47248</cdr:y>
    </cdr:to>
    <cdr:sp macro="" textlink="">
      <cdr:nvSpPr>
        <cdr:cNvPr id="20" name="Zone de texte 19"/>
        <cdr:cNvSpPr txBox="1"/>
      </cdr:nvSpPr>
      <cdr:spPr>
        <a:xfrm xmlns:a="http://schemas.openxmlformats.org/drawingml/2006/main">
          <a:off x="3768181" y="1438638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0.22166</cdr:x>
      <cdr:y>0.19164</cdr:y>
    </cdr:from>
    <cdr:to>
      <cdr:x>0.46899</cdr:x>
      <cdr:y>0.19164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1139281" y="682081"/>
          <a:ext cx="1271167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0.42419</cdr:x>
      <cdr:y>0.45698</cdr:y>
    </cdr:from>
    <cdr:to>
      <cdr:x>0.64919</cdr:x>
      <cdr:y>0.45698</cdr:y>
    </cdr:to>
    <cdr:cxnSp macro="">
      <cdr:nvCxnSpPr>
        <cdr:cNvPr id="3" name="Connecteur droit 2"/>
        <cdr:cNvCxnSpPr/>
      </cdr:nvCxnSpPr>
      <cdr:spPr>
        <a:xfrm xmlns:a="http://schemas.openxmlformats.org/drawingml/2006/main">
          <a:off x="1939381" y="1253581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0.65091</cdr:x>
      <cdr:y>0.53349</cdr:y>
    </cdr:from>
    <cdr:to>
      <cdr:x>0.86038</cdr:x>
      <cdr:y>0.53349</cdr:y>
    </cdr:to>
    <cdr:cxnSp macro="">
      <cdr:nvCxnSpPr>
        <cdr:cNvPr id="5" name="Connecteur droit 4"/>
        <cdr:cNvCxnSpPr/>
      </cdr:nvCxnSpPr>
      <cdr:spPr>
        <a:xfrm xmlns:a="http://schemas.openxmlformats.org/drawingml/2006/main">
          <a:off x="3196681" y="1710781"/>
          <a:ext cx="1028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0.22166</cdr:x>
      <cdr:y>0.12741</cdr:y>
    </cdr:from>
    <cdr:to>
      <cdr:x>0.62166</cdr:x>
      <cdr:y>0.12741</cdr:y>
    </cdr:to>
    <cdr:cxnSp macro="">
      <cdr:nvCxnSpPr>
        <cdr:cNvPr id="6" name="Connecteur droit 5"/>
        <cdr:cNvCxnSpPr/>
      </cdr:nvCxnSpPr>
      <cdr:spPr>
        <a:xfrm xmlns:a="http://schemas.openxmlformats.org/drawingml/2006/main">
          <a:off x="1139281" y="453481"/>
          <a:ext cx="2055876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0.22166</cdr:x>
      <cdr:y>0.06318</cdr:y>
    </cdr:from>
    <cdr:to>
      <cdr:x>0.84666</cdr:x>
      <cdr:y>0.06318</cdr:y>
    </cdr:to>
    <cdr:cxnSp macro="">
      <cdr:nvCxnSpPr>
        <cdr:cNvPr id="8" name="Connecteur droit 7"/>
        <cdr:cNvCxnSpPr/>
      </cdr:nvCxnSpPr>
      <cdr:spPr>
        <a:xfrm xmlns:a="http://schemas.openxmlformats.org/drawingml/2006/main" flipV="1">
          <a:off x="1139281" y="224881"/>
          <a:ext cx="3212307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0.41817</cdr:x>
      <cdr:y>0.39092</cdr:y>
    </cdr:from>
    <cdr:to>
      <cdr:x>0.86038</cdr:x>
      <cdr:y>0.39092</cdr:y>
    </cdr:to>
    <cdr:cxnSp macro="">
      <cdr:nvCxnSpPr>
        <cdr:cNvPr id="13" name="Connecteur droit 12"/>
        <cdr:cNvCxnSpPr/>
      </cdr:nvCxnSpPr>
      <cdr:spPr>
        <a:xfrm xmlns:a="http://schemas.openxmlformats.org/drawingml/2006/main">
          <a:off x="2053681" y="1253581"/>
          <a:ext cx="2171700" cy="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0.59972</cdr:x>
      <cdr:y>0.33102</cdr:y>
    </cdr:from>
    <cdr:to>
      <cdr:x>0.6442</cdr:x>
      <cdr:y>0.39744</cdr:y>
    </cdr:to>
    <cdr:sp macro="" textlink="">
      <cdr:nvSpPr>
        <cdr:cNvPr id="20" name="Zone de texte 19"/>
        <cdr:cNvSpPr txBox="1"/>
      </cdr:nvSpPr>
      <cdr:spPr>
        <a:xfrm xmlns:a="http://schemas.openxmlformats.org/drawingml/2006/main">
          <a:off x="3082381" y="1139281"/>
          <a:ext cx="228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0.60961</cdr:x>
      <cdr:y>0.34578</cdr:y>
    </cdr:from>
    <cdr:to>
      <cdr:x>0.65408</cdr:x>
      <cdr:y>0.4122</cdr:y>
    </cdr:to>
    <cdr:sp macro="" textlink="">
      <cdr:nvSpPr>
        <cdr:cNvPr id="21" name="Zone de texte 1"/>
        <cdr:cNvSpPr txBox="1"/>
      </cdr:nvSpPr>
      <cdr:spPr>
        <a:xfrm xmlns:a="http://schemas.openxmlformats.org/drawingml/2006/main">
          <a:off x="3133181" y="1190081"/>
          <a:ext cx="2286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0.73315</cdr:x>
      <cdr:y>0.46386</cdr:y>
    </cdr:from>
    <cdr:to>
      <cdr:x>0.77763</cdr:x>
      <cdr:y>0.53028</cdr:y>
    </cdr:to>
    <cdr:sp macro="" textlink="">
      <cdr:nvSpPr>
        <cdr:cNvPr id="23" name="Zone de texte 1"/>
        <cdr:cNvSpPr txBox="1"/>
      </cdr:nvSpPr>
      <cdr:spPr>
        <a:xfrm xmlns:a="http://schemas.openxmlformats.org/drawingml/2006/main">
          <a:off x="3768181" y="1596481"/>
          <a:ext cx="2286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0.73315</cdr:x>
      <cdr:y>0.46386</cdr:y>
    </cdr:from>
    <cdr:to>
      <cdr:x>0.82211</cdr:x>
      <cdr:y>0.53028</cdr:y>
    </cdr:to>
    <cdr:sp macro="" textlink="">
      <cdr:nvSpPr>
        <cdr:cNvPr id="24" name="Zone de texte 23"/>
        <cdr:cNvSpPr txBox="1"/>
      </cdr:nvSpPr>
      <cdr:spPr>
        <a:xfrm xmlns:a="http://schemas.openxmlformats.org/drawingml/2006/main">
          <a:off x="3768181" y="1596481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0.48853</cdr:x>
      <cdr:y>0.39744</cdr:y>
    </cdr:from>
    <cdr:to>
      <cdr:x>0.55524</cdr:x>
      <cdr:y>0.46386</cdr:y>
    </cdr:to>
    <cdr:sp macro="" textlink="">
      <cdr:nvSpPr>
        <cdr:cNvPr id="25" name="Zone de texte 24"/>
        <cdr:cNvSpPr txBox="1"/>
      </cdr:nvSpPr>
      <cdr:spPr>
        <a:xfrm xmlns:a="http://schemas.openxmlformats.org/drawingml/2006/main">
          <a:off x="2510881" y="1367881"/>
          <a:ext cx="3429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0.44405</cdr:x>
      <cdr:y>0</cdr:y>
    </cdr:from>
    <cdr:to>
      <cdr:x>0.59972</cdr:x>
      <cdr:y>0.06318</cdr:y>
    </cdr:to>
    <cdr:sp macro="" textlink="">
      <cdr:nvSpPr>
        <cdr:cNvPr id="26" name="Zone de texte 25"/>
        <cdr:cNvSpPr txBox="1"/>
      </cdr:nvSpPr>
      <cdr:spPr>
        <a:xfrm xmlns:a="http://schemas.openxmlformats.org/drawingml/2006/main">
          <a:off x="2282281" y="-903514"/>
          <a:ext cx="800100" cy="2248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0.31062</cdr:x>
      <cdr:y>0.12741</cdr:y>
    </cdr:from>
    <cdr:to>
      <cdr:x>0.42181</cdr:x>
      <cdr:y>0.22375</cdr:y>
    </cdr:to>
    <cdr:sp macro="" textlink="">
      <cdr:nvSpPr>
        <cdr:cNvPr id="27" name="Zone de texte 26"/>
        <cdr:cNvSpPr txBox="1"/>
      </cdr:nvSpPr>
      <cdr:spPr>
        <a:xfrm xmlns:a="http://schemas.openxmlformats.org/drawingml/2006/main">
          <a:off x="1596481" y="453481"/>
          <a:ext cx="5715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  <cdr:relSizeAnchor xmlns:cdr="http://schemas.openxmlformats.org/drawingml/2006/chartDrawing">
    <cdr:from>
      <cdr:x>0.3551</cdr:x>
      <cdr:y>0.06318</cdr:y>
    </cdr:from>
    <cdr:to>
      <cdr:x>0.46629</cdr:x>
      <cdr:y>0.15953</cdr:y>
    </cdr:to>
    <cdr:sp macro="" textlink="">
      <cdr:nvSpPr>
        <cdr:cNvPr id="28" name="Zone de texte 1"/>
        <cdr:cNvSpPr txBox="1"/>
      </cdr:nvSpPr>
      <cdr:spPr>
        <a:xfrm xmlns:a="http://schemas.openxmlformats.org/drawingml/2006/main">
          <a:off x="1825081" y="224881"/>
          <a:ext cx="571500" cy="3429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0.3551</cdr:x>
      <cdr:y>0.06318</cdr:y>
    </cdr:from>
    <cdr:to>
      <cdr:x>0.46629</cdr:x>
      <cdr:y>0.19164</cdr:y>
    </cdr:to>
    <cdr:sp macro="" textlink="">
      <cdr:nvSpPr>
        <cdr:cNvPr id="29" name="Zone de texte 28"/>
        <cdr:cNvSpPr txBox="1"/>
      </cdr:nvSpPr>
      <cdr:spPr>
        <a:xfrm xmlns:a="http://schemas.openxmlformats.org/drawingml/2006/main">
          <a:off x="1825081" y="224881"/>
          <a:ext cx="5715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*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0.09863</cdr:x>
      <cdr:y>0.23013</cdr:y>
    </cdr:from>
    <cdr:to>
      <cdr:x>0.79353</cdr:x>
      <cdr:y>0.23013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567781" y="1024981"/>
          <a:ext cx="40005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0.09863</cdr:x>
      <cdr:y>0.76905</cdr:y>
    </cdr:from>
    <cdr:to>
      <cdr:x>0.79353</cdr:x>
      <cdr:y>0.76905</cdr:y>
    </cdr:to>
    <cdr:cxnSp macro="">
      <cdr:nvCxnSpPr>
        <cdr:cNvPr id="3" name="Connecteur droit 2"/>
        <cdr:cNvCxnSpPr/>
      </cdr:nvCxnSpPr>
      <cdr:spPr>
        <a:xfrm xmlns:a="http://schemas.openxmlformats.org/drawingml/2006/main">
          <a:off x="567781" y="3425281"/>
          <a:ext cx="400050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D105-A070-6B40-ACE1-2E1C557DB1D8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ED1C4-DB0D-7844-B239-05E5632D4D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670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AF808-7E9F-304C-94AC-5E615AEC997D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76F6B-5445-D548-A87B-72A8D21349D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57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1</a:t>
            </a:r>
            <a:r>
              <a:rPr lang="fr-FR" baseline="30000" dirty="0" smtClean="0"/>
              <a:t>e</a:t>
            </a:r>
            <a:r>
              <a:rPr lang="fr-FR" dirty="0" smtClean="0"/>
              <a:t> transplantations : Hardy (1963) </a:t>
            </a:r>
            <a:r>
              <a:rPr lang="fr-FR" dirty="0" err="1" smtClean="0"/>
              <a:t>Cabrol</a:t>
            </a:r>
            <a:r>
              <a:rPr lang="fr-FR" dirty="0" smtClean="0"/>
              <a:t> (1982) : </a:t>
            </a:r>
            <a:r>
              <a:rPr lang="fr-FR" dirty="0" err="1" smtClean="0"/>
              <a:t>echecs</a:t>
            </a:r>
            <a:r>
              <a:rPr lang="fr-FR" baseline="0" dirty="0" smtClean="0"/>
              <a:t> :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rejet, d’infection, ou de problèmes de cicatrisation au niveau des sutures bronchiques</a:t>
            </a:r>
            <a:r>
              <a:rPr lang="fr-FR" dirty="0" smtClean="0">
                <a:effectLst/>
              </a:rPr>
              <a:t>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Toujours</a:t>
            </a:r>
            <a:r>
              <a:rPr lang="fr-FR" baseline="0" dirty="0" smtClean="0"/>
              <a:t> plus loin </a:t>
            </a:r>
            <a:r>
              <a:rPr lang="fr-FR" dirty="0" smtClean="0"/>
              <a:t>(âge de plus en plus élevé, désensibilisations)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27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 idéale, les candidats à la greffe ont une défaillance respiratoire isolée, ne présentent pas d’antécédent médical notable, de comorbidité ou de maladie évolutive surajoutée et ont un statut socio-familial et psychologique satisfaisant et stable.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27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Difficultés diagnostiques : symptômes semblables à ceux du rejet, tableaux atypiques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68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Cryptococoses</a:t>
            </a:r>
            <a:r>
              <a:rPr lang="fr-FR" dirty="0" smtClean="0"/>
              <a:t> : 3</a:t>
            </a:r>
            <a:r>
              <a:rPr lang="fr-FR" baseline="30000" dirty="0" smtClean="0"/>
              <a:t>e</a:t>
            </a:r>
            <a:r>
              <a:rPr lang="fr-FR" dirty="0" smtClean="0"/>
              <a:t> cause (1,5%)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5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5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CA213-701F-9547-95A0-10AE6725130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5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8149" y="641764"/>
            <a:ext cx="7947445" cy="509314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Faire </a:t>
            </a:r>
            <a:r>
              <a:rPr lang="de-DE" dirty="0" err="1" smtClean="0"/>
              <a:t>glisser</a:t>
            </a:r>
            <a:r>
              <a:rPr lang="de-DE" dirty="0" smtClean="0"/>
              <a:t> </a:t>
            </a:r>
            <a:r>
              <a:rPr lang="de-DE" dirty="0" err="1" smtClean="0"/>
              <a:t>l'image</a:t>
            </a:r>
            <a:r>
              <a:rPr lang="de-DE" dirty="0" smtClean="0"/>
              <a:t> </a:t>
            </a:r>
            <a:r>
              <a:rPr lang="de-DE" dirty="0" err="1" smtClean="0"/>
              <a:t>vers</a:t>
            </a:r>
            <a:r>
              <a:rPr lang="de-DE" dirty="0" smtClean="0"/>
              <a:t> </a:t>
            </a:r>
            <a:r>
              <a:rPr lang="de-DE" dirty="0" err="1" smtClean="0"/>
              <a:t>l'espace</a:t>
            </a:r>
            <a:r>
              <a:rPr lang="de-DE" dirty="0" smtClean="0"/>
              <a:t> </a:t>
            </a:r>
            <a:r>
              <a:rPr lang="de-DE" dirty="0" err="1" smtClean="0"/>
              <a:t>réservé</a:t>
            </a:r>
            <a:r>
              <a:rPr lang="de-DE" dirty="0" smtClean="0"/>
              <a:t> </a:t>
            </a:r>
            <a:r>
              <a:rPr lang="de-DE" dirty="0" err="1" smtClean="0"/>
              <a:t>ou</a:t>
            </a:r>
            <a:r>
              <a:rPr lang="de-DE" dirty="0" smtClean="0"/>
              <a:t> </a:t>
            </a:r>
            <a:r>
              <a:rPr lang="de-DE" dirty="0" err="1" smtClean="0"/>
              <a:t>cliquer</a:t>
            </a:r>
            <a:r>
              <a:rPr lang="de-DE" dirty="0" smtClean="0"/>
              <a:t> </a:t>
            </a:r>
            <a:r>
              <a:rPr lang="de-DE" dirty="0" err="1" smtClean="0"/>
              <a:t>sur</a:t>
            </a:r>
            <a:r>
              <a:rPr lang="de-DE" dirty="0" smtClean="0"/>
              <a:t> </a:t>
            </a:r>
            <a:r>
              <a:rPr lang="de-DE" dirty="0" err="1" smtClean="0"/>
              <a:t>l'icône</a:t>
            </a:r>
            <a:r>
              <a:rPr lang="de-DE" dirty="0" smtClean="0"/>
              <a:t> pour </a:t>
            </a:r>
            <a:r>
              <a:rPr lang="de-DE" dirty="0" err="1" smtClean="0"/>
              <a:t>l'ajouter</a:t>
            </a: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3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éth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b="0" i="0" dirty="0" smtClean="0">
                <a:solidFill>
                  <a:srgbClr val="0D0D0D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3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ésul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0D0D0D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Cliquez pour modifier les styles du texte du masque</a:t>
            </a:r>
          </a:p>
          <a:p>
            <a:pPr lvl="1"/>
            <a:r>
              <a:rPr lang="de-DE" smtClean="0"/>
              <a:t>Deuxième niveau</a:t>
            </a:r>
          </a:p>
          <a:p>
            <a:pPr lvl="2"/>
            <a:r>
              <a:rPr lang="de-DE" smtClean="0"/>
              <a:t>Troisième niveau</a:t>
            </a:r>
          </a:p>
          <a:p>
            <a:pPr lvl="3"/>
            <a:r>
              <a:rPr lang="de-DE" smtClean="0"/>
              <a:t>Quatrième niveau</a:t>
            </a:r>
          </a:p>
          <a:p>
            <a:pPr lvl="4"/>
            <a:r>
              <a:rPr lang="de-D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rgbClr val="0D0D0D"/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sz="1400" i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7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33695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dirty="0" err="1" smtClean="0"/>
              <a:t>Cliquez</a:t>
            </a:r>
            <a:r>
              <a:rPr lang="de-DE" dirty="0" smtClean="0"/>
              <a:t> </a:t>
            </a:r>
            <a:r>
              <a:rPr lang="de-DE" dirty="0" err="1" smtClean="0"/>
              <a:t>pour</a:t>
            </a:r>
            <a:r>
              <a:rPr lang="de-DE" dirty="0" smtClean="0"/>
              <a:t> </a:t>
            </a:r>
            <a:r>
              <a:rPr lang="de-DE" dirty="0" err="1" smtClean="0"/>
              <a:t>modifier</a:t>
            </a:r>
            <a:r>
              <a:rPr lang="de-DE" dirty="0" smtClean="0"/>
              <a:t> les </a:t>
            </a:r>
            <a:r>
              <a:rPr lang="de-DE" dirty="0" err="1" smtClean="0"/>
              <a:t>styles</a:t>
            </a:r>
            <a:r>
              <a:rPr lang="de-DE" dirty="0" smtClean="0"/>
              <a:t> du texte du </a:t>
            </a:r>
            <a:r>
              <a:rPr lang="de-DE" dirty="0" err="1" smtClean="0"/>
              <a:t>masque</a:t>
            </a:r>
            <a:endParaRPr lang="de-DE" dirty="0" smtClean="0"/>
          </a:p>
          <a:p>
            <a:pPr lvl="1"/>
            <a:r>
              <a:rPr lang="de-DE" dirty="0" err="1" smtClean="0"/>
              <a:t>Deuxième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2"/>
            <a:r>
              <a:rPr lang="de-DE" dirty="0" err="1" smtClean="0"/>
              <a:t>Troisième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3"/>
            <a:r>
              <a:rPr lang="de-DE" dirty="0" err="1" smtClean="0"/>
              <a:t>Quatrième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4"/>
            <a:r>
              <a:rPr lang="de-DE" dirty="0" err="1" smtClean="0"/>
              <a:t>Cinquième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3596" y="340100"/>
            <a:ext cx="1330403" cy="875156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45796" y="215944"/>
            <a:ext cx="1638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0" dirty="0" smtClean="0">
                <a:solidFill>
                  <a:srgbClr val="BFBFBF"/>
                </a:solidFill>
              </a:rPr>
              <a:t>Introduction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Méthode</a:t>
            </a:r>
          </a:p>
          <a:p>
            <a:r>
              <a:rPr lang="fr-FR" sz="1400" i="0" dirty="0" smtClean="0">
                <a:solidFill>
                  <a:srgbClr val="BFBFBF"/>
                </a:solidFill>
              </a:rPr>
              <a:t>Résultats</a:t>
            </a:r>
          </a:p>
          <a:p>
            <a:r>
              <a:rPr lang="fr-FR" sz="1400" i="0" dirty="0" smtClean="0">
                <a:solidFill>
                  <a:schemeClr val="bg1">
                    <a:lumMod val="75000"/>
                  </a:schemeClr>
                </a:solidFill>
              </a:rPr>
              <a:t>Discussion</a:t>
            </a:r>
          </a:p>
          <a:p>
            <a:r>
              <a:rPr lang="fr-FR" sz="1400" i="0" dirty="0" smtClean="0">
                <a:solidFill>
                  <a:srgbClr val="0D0D0D"/>
                </a:solidFill>
              </a:rPr>
              <a:t>Conclusion</a:t>
            </a:r>
            <a:endParaRPr lang="fr-FR" sz="1400" i="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9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de-DE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Faire </a:t>
            </a:r>
            <a:r>
              <a:rPr lang="de-DE" dirty="0" err="1" smtClean="0"/>
              <a:t>glisser</a:t>
            </a:r>
            <a:r>
              <a:rPr lang="de-DE" dirty="0" smtClean="0"/>
              <a:t> </a:t>
            </a:r>
            <a:r>
              <a:rPr lang="de-DE" dirty="0" err="1" smtClean="0"/>
              <a:t>l'image</a:t>
            </a:r>
            <a:r>
              <a:rPr lang="de-DE" dirty="0" smtClean="0"/>
              <a:t> </a:t>
            </a:r>
            <a:r>
              <a:rPr lang="de-DE" dirty="0" err="1" smtClean="0"/>
              <a:t>vers</a:t>
            </a:r>
            <a:r>
              <a:rPr lang="de-DE" dirty="0" smtClean="0"/>
              <a:t> </a:t>
            </a:r>
            <a:r>
              <a:rPr lang="de-DE" dirty="0" err="1" smtClean="0"/>
              <a:t>l'espace</a:t>
            </a:r>
            <a:r>
              <a:rPr lang="de-DE" dirty="0" smtClean="0"/>
              <a:t> </a:t>
            </a:r>
            <a:r>
              <a:rPr lang="de-DE" dirty="0" err="1" smtClean="0"/>
              <a:t>réservé</a:t>
            </a:r>
            <a:r>
              <a:rPr lang="de-DE" dirty="0" smtClean="0"/>
              <a:t> </a:t>
            </a:r>
            <a:r>
              <a:rPr lang="de-DE" dirty="0" err="1" smtClean="0"/>
              <a:t>ou</a:t>
            </a:r>
            <a:r>
              <a:rPr lang="de-DE" dirty="0" smtClean="0"/>
              <a:t> </a:t>
            </a:r>
            <a:r>
              <a:rPr lang="de-DE" dirty="0" err="1" smtClean="0"/>
              <a:t>cliquer</a:t>
            </a:r>
            <a:r>
              <a:rPr lang="de-DE" dirty="0" smtClean="0"/>
              <a:t> </a:t>
            </a:r>
            <a:r>
              <a:rPr lang="de-DE" dirty="0" err="1" smtClean="0"/>
              <a:t>sur</a:t>
            </a:r>
            <a:r>
              <a:rPr lang="de-DE" dirty="0" smtClean="0"/>
              <a:t> </a:t>
            </a:r>
            <a:r>
              <a:rPr lang="de-DE" dirty="0" err="1" smtClean="0"/>
              <a:t>l'icône</a:t>
            </a:r>
            <a:r>
              <a:rPr lang="de-DE" dirty="0" smtClean="0"/>
              <a:t> pour </a:t>
            </a:r>
            <a:r>
              <a:rPr lang="de-DE" dirty="0" err="1" smtClean="0"/>
              <a:t>l'ajouter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de-D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07FA1-02E1-6141-AF60-E6F6E222BFF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4445" y="107576"/>
            <a:ext cx="6013461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 err="1" smtClean="0"/>
              <a:t>Cliquez</a:t>
            </a:r>
            <a:r>
              <a:rPr lang="de-DE" dirty="0" smtClean="0"/>
              <a:t> et </a:t>
            </a:r>
            <a:r>
              <a:rPr lang="de-DE" dirty="0" err="1" smtClean="0"/>
              <a:t>modifiez</a:t>
            </a:r>
            <a:r>
              <a:rPr lang="de-DE" dirty="0" smtClean="0"/>
              <a:t> le </a:t>
            </a:r>
            <a:r>
              <a:rPr lang="de-DE" dirty="0" err="1" smtClean="0"/>
              <a:t>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Cliquez</a:t>
            </a:r>
            <a:r>
              <a:rPr lang="de-DE" dirty="0" smtClean="0"/>
              <a:t> </a:t>
            </a:r>
            <a:r>
              <a:rPr lang="de-DE" dirty="0" err="1" smtClean="0"/>
              <a:t>pour</a:t>
            </a:r>
            <a:r>
              <a:rPr lang="de-DE" dirty="0" smtClean="0"/>
              <a:t> </a:t>
            </a:r>
            <a:r>
              <a:rPr lang="de-DE" dirty="0" err="1" smtClean="0"/>
              <a:t>modifier</a:t>
            </a:r>
            <a:r>
              <a:rPr lang="de-DE" dirty="0" smtClean="0"/>
              <a:t> les </a:t>
            </a:r>
            <a:r>
              <a:rPr lang="de-DE" dirty="0" err="1" smtClean="0"/>
              <a:t>styles</a:t>
            </a:r>
            <a:r>
              <a:rPr lang="de-DE" dirty="0" smtClean="0"/>
              <a:t> du texte du </a:t>
            </a:r>
            <a:r>
              <a:rPr lang="de-DE" dirty="0" err="1" smtClean="0"/>
              <a:t>masque</a:t>
            </a:r>
            <a:endParaRPr lang="de-DE" dirty="0" smtClean="0"/>
          </a:p>
          <a:p>
            <a:pPr lvl="1"/>
            <a:r>
              <a:rPr lang="de-DE" dirty="0" err="1" smtClean="0"/>
              <a:t>Deuxième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2"/>
            <a:r>
              <a:rPr lang="de-DE" dirty="0" err="1" smtClean="0"/>
              <a:t>Troisième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3"/>
            <a:r>
              <a:rPr lang="de-DE" dirty="0" err="1" smtClean="0"/>
              <a:t>Quatrième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lang="de-DE" dirty="0" smtClean="0"/>
          </a:p>
          <a:p>
            <a:pPr lvl="4"/>
            <a:r>
              <a:rPr lang="de-DE" dirty="0" err="1" smtClean="0"/>
              <a:t>Cinquième</a:t>
            </a:r>
            <a:r>
              <a:rPr lang="de-DE" dirty="0" smtClean="0"/>
              <a:t> </a:t>
            </a:r>
            <a:r>
              <a:rPr lang="de-DE" dirty="0" err="1" smtClean="0"/>
              <a:t>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865151-B73C-2240-9321-523220E0002C}" type="datetimeFigureOut">
              <a:rPr lang="fr-FR" smtClean="0"/>
              <a:t>30/05/2015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5607FA1-02E1-6141-AF60-E6F6E222BFF5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9">
            <a:alphaModFix amt="16000"/>
          </a:blip>
          <a:stretch>
            <a:fillRect/>
          </a:stretch>
        </p:blipFill>
        <p:spPr>
          <a:xfrm>
            <a:off x="1614668" y="1781826"/>
            <a:ext cx="5948682" cy="39340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stra.fr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3.docx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9.xml"/><Relationship Id="rId3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1.xml"/><Relationship Id="rId3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.unistra.fr/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9291" y="1052736"/>
            <a:ext cx="8606729" cy="1162948"/>
          </a:xfrm>
        </p:spPr>
        <p:txBody>
          <a:bodyPr>
            <a:noAutofit/>
          </a:bodyPr>
          <a:lstStyle/>
          <a:p>
            <a:pPr algn="ctr"/>
            <a:r>
              <a:rPr lang="fr-FR" sz="2100" b="1" dirty="0"/>
              <a:t>EVALUATION RETROSPECTIVE DE LA PROPHYLAXIE ANTIFONGIQUE </a:t>
            </a:r>
            <a:r>
              <a:rPr lang="fr-FR" sz="2100" b="1" dirty="0" smtClean="0"/>
              <a:t>CHEZ LES </a:t>
            </a:r>
            <a:r>
              <a:rPr lang="fr-FR" sz="2100" b="1" dirty="0"/>
              <a:t>PATIENTS TRANSPLANTES </a:t>
            </a:r>
            <a:r>
              <a:rPr lang="fr-FR" sz="2100" b="1" dirty="0" smtClean="0"/>
              <a:t>PULMONAIRES</a:t>
            </a:r>
            <a:endParaRPr lang="fr-FR" sz="21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3976" y="2517830"/>
            <a:ext cx="8382044" cy="48463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fr-FR" dirty="0"/>
              <a:t>MEMOIRE DU DIPLOME D'ETUDES </a:t>
            </a:r>
            <a:r>
              <a:rPr lang="fr-FR" dirty="0" smtClean="0"/>
              <a:t>SPECIALISEES DE </a:t>
            </a:r>
            <a:r>
              <a:rPr lang="fr-FR" dirty="0"/>
              <a:t>PHARMACIE HOSPITALIERE</a:t>
            </a:r>
          </a:p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483768" y="3105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solidFill>
                  <a:srgbClr val="0D0D0D"/>
                </a:solidFill>
              </a:rPr>
              <a:t>Présenté par Florence Moissette-</a:t>
            </a:r>
            <a:r>
              <a:rPr lang="fr-FR" dirty="0" err="1" smtClean="0">
                <a:solidFill>
                  <a:srgbClr val="0D0D0D"/>
                </a:solidFill>
              </a:rPr>
              <a:t>Scher</a:t>
            </a:r>
            <a:endParaRPr lang="fr-FR" dirty="0" smtClean="0">
              <a:solidFill>
                <a:srgbClr val="0D0D0D"/>
              </a:solidFill>
            </a:endParaRPr>
          </a:p>
          <a:p>
            <a:pPr algn="ctr"/>
            <a:r>
              <a:rPr lang="fr-FR" dirty="0" smtClean="0">
                <a:solidFill>
                  <a:srgbClr val="0D0D0D"/>
                </a:solidFill>
              </a:rPr>
              <a:t>Le 16 juin 2015 à Strasbourg</a:t>
            </a:r>
            <a:endParaRPr lang="fr-FR" dirty="0">
              <a:solidFill>
                <a:srgbClr val="0D0D0D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59632" y="602128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D0D0D"/>
                </a:solidFill>
              </a:rPr>
              <a:t>Directeur de thèse : Madame le Docteur Anne </a:t>
            </a:r>
            <a:r>
              <a:rPr lang="fr-FR" dirty="0" err="1" smtClean="0">
                <a:solidFill>
                  <a:srgbClr val="0D0D0D"/>
                </a:solidFill>
              </a:rPr>
              <a:t>Dory</a:t>
            </a:r>
            <a:endParaRPr lang="fr-FR" dirty="0">
              <a:solidFill>
                <a:srgbClr val="0D0D0D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262" y="4066800"/>
            <a:ext cx="2105449" cy="16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6" descr="L'Université de Strasbourg">
            <a:hlinkClick r:id="rId3" tooltip="&quot;Accueil du site web de l'Université de Strasbourg&quot;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5612" y="44624"/>
            <a:ext cx="1358876" cy="63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087" y="229"/>
            <a:ext cx="869553" cy="69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4159" y="4066800"/>
            <a:ext cx="1793747" cy="156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11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Protocole de prophylaxie antifongique en transplantation pulmonaire aux HUS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15394" y="1600200"/>
            <a:ext cx="8042276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2200" dirty="0"/>
              <a:t>Patient vierge de toute infection fongique: </a:t>
            </a:r>
          </a:p>
          <a:p>
            <a:pPr lvl="1">
              <a:lnSpc>
                <a:spcPct val="80000"/>
              </a:lnSpc>
            </a:pPr>
            <a:r>
              <a:rPr lang="fr-FR" sz="2000" dirty="0" err="1" smtClean="0"/>
              <a:t>Caspofungine</a:t>
            </a:r>
            <a:r>
              <a:rPr lang="fr-FR" sz="2000" dirty="0" smtClean="0"/>
              <a:t> </a:t>
            </a:r>
            <a:r>
              <a:rPr lang="fr-FR" sz="2000" dirty="0"/>
              <a:t>50mg par jour pendant 1 mois, avec relais oral par </a:t>
            </a:r>
            <a:r>
              <a:rPr lang="fr-FR" sz="2000" dirty="0" err="1"/>
              <a:t>voriconazole</a:t>
            </a:r>
            <a:r>
              <a:rPr lang="fr-FR" sz="2000" dirty="0"/>
              <a:t>  </a:t>
            </a:r>
            <a:r>
              <a:rPr lang="fr-FR" sz="2000" dirty="0" smtClean="0"/>
              <a:t>200mg 2 fois par jour pendant 1 </a:t>
            </a:r>
            <a:r>
              <a:rPr lang="fr-FR" sz="2000" dirty="0"/>
              <a:t>an si apparition d’arcs témoignant d’anticorps anti-Aspergillus dans le sérum du patient</a:t>
            </a:r>
          </a:p>
          <a:p>
            <a:pPr>
              <a:lnSpc>
                <a:spcPct val="80000"/>
              </a:lnSpc>
            </a:pPr>
            <a:r>
              <a:rPr lang="fr-FR" sz="2200" dirty="0"/>
              <a:t>ATCD colonisation </a:t>
            </a:r>
            <a:r>
              <a:rPr lang="fr-FR" sz="2200" dirty="0" err="1"/>
              <a:t>aspergillaire</a:t>
            </a:r>
            <a:r>
              <a:rPr lang="fr-FR" sz="2200" dirty="0"/>
              <a:t> ou traitement antérieur par </a:t>
            </a:r>
            <a:r>
              <a:rPr lang="fr-FR" sz="2200" dirty="0" err="1"/>
              <a:t>voriconazole</a:t>
            </a:r>
            <a:r>
              <a:rPr lang="fr-FR" sz="2200" dirty="0"/>
              <a:t> ou </a:t>
            </a:r>
            <a:r>
              <a:rPr lang="fr-FR" sz="2200" dirty="0" err="1"/>
              <a:t>itraconazole</a:t>
            </a:r>
            <a:r>
              <a:rPr lang="fr-FR" sz="2200" dirty="0"/>
              <a:t> : </a:t>
            </a:r>
            <a:r>
              <a:rPr lang="fr-FR" sz="2200" dirty="0" err="1"/>
              <a:t>voriconazole</a:t>
            </a:r>
            <a:r>
              <a:rPr lang="fr-FR" sz="2200" dirty="0"/>
              <a:t> 1 an</a:t>
            </a:r>
          </a:p>
          <a:p>
            <a:pPr>
              <a:lnSpc>
                <a:spcPct val="80000"/>
              </a:lnSpc>
            </a:pPr>
            <a:r>
              <a:rPr lang="fr-FR" sz="2200" dirty="0"/>
              <a:t>Inhalation </a:t>
            </a:r>
            <a:r>
              <a:rPr lang="fr-FR" sz="2200" dirty="0" err="1" smtClean="0"/>
              <a:t>AmB</a:t>
            </a:r>
            <a:r>
              <a:rPr lang="fr-FR" sz="2200" dirty="0" smtClean="0"/>
              <a:t> </a:t>
            </a:r>
            <a:r>
              <a:rPr lang="fr-FR" sz="2200" dirty="0" err="1" smtClean="0"/>
              <a:t>liposomale</a:t>
            </a:r>
            <a:r>
              <a:rPr lang="fr-FR" sz="2200" dirty="0" smtClean="0"/>
              <a:t> </a:t>
            </a:r>
            <a:r>
              <a:rPr lang="fr-FR" sz="2200" dirty="0"/>
              <a:t>25mg 3 X par semaine pendant 3 mois si :</a:t>
            </a:r>
          </a:p>
          <a:p>
            <a:pPr lvl="1">
              <a:lnSpc>
                <a:spcPct val="80000"/>
              </a:lnSpc>
            </a:pPr>
            <a:r>
              <a:rPr lang="fr-FR" sz="2000" dirty="0"/>
              <a:t>Bronchite </a:t>
            </a:r>
            <a:r>
              <a:rPr lang="fr-FR" sz="2000" dirty="0" err="1"/>
              <a:t>aspergillaire</a:t>
            </a:r>
            <a:r>
              <a:rPr lang="fr-FR" sz="2000" dirty="0"/>
              <a:t> sous </a:t>
            </a:r>
            <a:r>
              <a:rPr lang="fr-FR" sz="2000" dirty="0" err="1"/>
              <a:t>cancidas</a:t>
            </a:r>
            <a:endParaRPr lang="fr-FR" sz="2000" dirty="0"/>
          </a:p>
          <a:p>
            <a:pPr lvl="1">
              <a:lnSpc>
                <a:spcPct val="80000"/>
              </a:lnSpc>
            </a:pPr>
            <a:r>
              <a:rPr lang="fr-FR" sz="2000" dirty="0"/>
              <a:t>Majoration de l’immunosuppression</a:t>
            </a:r>
          </a:p>
          <a:p>
            <a:pPr lvl="1">
              <a:lnSpc>
                <a:spcPct val="80000"/>
              </a:lnSpc>
            </a:pPr>
            <a:r>
              <a:rPr lang="fr-FR" sz="2000" dirty="0"/>
              <a:t>Intolérance au </a:t>
            </a:r>
            <a:r>
              <a:rPr lang="fr-FR" sz="2000" dirty="0" err="1" smtClean="0"/>
              <a:t>voriconazole</a:t>
            </a:r>
            <a:endParaRPr lang="fr-FR" sz="2000" dirty="0" smtClean="0"/>
          </a:p>
          <a:p>
            <a:pPr>
              <a:lnSpc>
                <a:spcPct val="80000"/>
              </a:lnSpc>
            </a:pPr>
            <a:r>
              <a:rPr lang="fr-FR" dirty="0" err="1" smtClean="0"/>
              <a:t>Itraconazole</a:t>
            </a:r>
            <a:r>
              <a:rPr lang="fr-FR" dirty="0" smtClean="0"/>
              <a:t> en cas d’intolérance au </a:t>
            </a:r>
            <a:r>
              <a:rPr lang="fr-FR" dirty="0" err="1" smtClean="0"/>
              <a:t>voriconazole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10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3" y="2004744"/>
            <a:ext cx="753492" cy="11534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4" y="3434135"/>
            <a:ext cx="985664" cy="855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25" y="4628595"/>
            <a:ext cx="413088" cy="104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Objectifs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Objectif principal 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700" dirty="0" smtClean="0">
              <a:solidFill>
                <a:srgbClr val="FF6600"/>
              </a:solidFill>
            </a:endParaRPr>
          </a:p>
          <a:p>
            <a:r>
              <a:rPr lang="fr-FR" dirty="0" smtClean="0">
                <a:solidFill>
                  <a:srgbClr val="FF6600"/>
                </a:solidFill>
              </a:rPr>
              <a:t>Objectifs secondaires</a:t>
            </a:r>
            <a:r>
              <a:rPr lang="fr-FR" dirty="0">
                <a:solidFill>
                  <a:srgbClr val="FF6600"/>
                </a:solidFill>
              </a:rPr>
              <a:t>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5884757" y="107576"/>
            <a:ext cx="1648699" cy="1489008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755576" y="2039351"/>
            <a:ext cx="8102674" cy="936104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0D0D0D"/>
                </a:solidFill>
              </a:rPr>
              <a:t>Evaluer l’incidence et la mortalité liée aux infections fongiques invasives chez les transplantés pulmonaires</a:t>
            </a:r>
            <a:endParaRPr lang="fr-FR" sz="2000" b="1" dirty="0">
              <a:solidFill>
                <a:srgbClr val="0D0D0D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755576" y="3583020"/>
            <a:ext cx="8102674" cy="2846120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Suivi des taux de colonisation </a:t>
            </a:r>
            <a:r>
              <a:rPr lang="fr-FR" sz="2000" dirty="0" smtClean="0">
                <a:solidFill>
                  <a:srgbClr val="0D0D0D"/>
                </a:solidFill>
              </a:rPr>
              <a:t>fongique</a:t>
            </a:r>
            <a:endParaRPr lang="fr-FR" sz="2000" dirty="0">
              <a:solidFill>
                <a:srgbClr val="0D0D0D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Suivi des taux d’immunoglobulines sériques anti Aspergillus ou Candida + </a:t>
            </a:r>
            <a:r>
              <a:rPr lang="fr-FR" sz="2000" dirty="0" err="1">
                <a:solidFill>
                  <a:srgbClr val="0D0D0D"/>
                </a:solidFill>
              </a:rPr>
              <a:t>antigénémies</a:t>
            </a:r>
            <a:r>
              <a:rPr lang="fr-FR" sz="2000" dirty="0">
                <a:solidFill>
                  <a:srgbClr val="0D0D0D"/>
                </a:solidFill>
              </a:rPr>
              <a:t> à Aspergillus </a:t>
            </a:r>
            <a:r>
              <a:rPr lang="fr-FR" sz="2000" dirty="0" err="1">
                <a:solidFill>
                  <a:srgbClr val="0D0D0D"/>
                </a:solidFill>
              </a:rPr>
              <a:t>spp</a:t>
            </a:r>
            <a:r>
              <a:rPr lang="fr-FR" sz="2000" dirty="0">
                <a:solidFill>
                  <a:srgbClr val="0D0D0D"/>
                </a:solidFill>
              </a:rPr>
              <a:t>. et Candida </a:t>
            </a:r>
            <a:r>
              <a:rPr lang="fr-FR" sz="2000" dirty="0" err="1">
                <a:solidFill>
                  <a:srgbClr val="0D0D0D"/>
                </a:solidFill>
              </a:rPr>
              <a:t>spp</a:t>
            </a:r>
            <a:r>
              <a:rPr lang="fr-FR" sz="2000" dirty="0">
                <a:solidFill>
                  <a:srgbClr val="0D0D0D"/>
                </a:solidFill>
              </a:rPr>
              <a:t>. 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Tolérance aux antifongiques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Variation du taux des immunosuppresseurs sous antifongiques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Identification de facteurs de risques d’infection </a:t>
            </a:r>
            <a:r>
              <a:rPr lang="fr-FR" sz="2000" dirty="0" smtClean="0">
                <a:solidFill>
                  <a:srgbClr val="0D0D0D"/>
                </a:solidFill>
              </a:rPr>
              <a:t>fongique</a:t>
            </a:r>
            <a:endParaRPr lang="fr-FR" sz="2000" dirty="0">
              <a:solidFill>
                <a:srgbClr val="0D0D0D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fr-FR" sz="2000" dirty="0">
                <a:solidFill>
                  <a:srgbClr val="0D0D0D"/>
                </a:solidFill>
              </a:rPr>
              <a:t>Suivi thérapeutique et pharmacologique des </a:t>
            </a:r>
            <a:r>
              <a:rPr lang="fr-FR" sz="2000" dirty="0" err="1" smtClean="0">
                <a:solidFill>
                  <a:srgbClr val="0D0D0D"/>
                </a:solidFill>
              </a:rPr>
              <a:t>azolés</a:t>
            </a:r>
            <a:endParaRPr lang="fr-FR" sz="20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1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0432" y="107576"/>
            <a:ext cx="6274996" cy="1336956"/>
          </a:xfrm>
        </p:spPr>
        <p:txBody>
          <a:bodyPr/>
          <a:lstStyle/>
          <a:p>
            <a:pPr algn="ctr"/>
            <a:r>
              <a:rPr lang="fr-FR" dirty="0" smtClean="0"/>
              <a:t>Méthode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1" dirty="0" smtClean="0"/>
              <a:t>Étude rétrospective, </a:t>
            </a:r>
            <a:r>
              <a:rPr lang="fr-FR" sz="2000" b="1" dirty="0" err="1" smtClean="0"/>
              <a:t>monocentrique</a:t>
            </a:r>
            <a:endParaRPr lang="fr-FR" sz="2000" b="1" dirty="0" smtClean="0"/>
          </a:p>
          <a:p>
            <a:endParaRPr lang="fr-FR" sz="200" b="1" dirty="0" smtClean="0"/>
          </a:p>
          <a:p>
            <a:r>
              <a:rPr lang="fr-FR" sz="2000" b="1" dirty="0" smtClean="0"/>
              <a:t>Critères d’inclusion</a:t>
            </a:r>
          </a:p>
          <a:p>
            <a:r>
              <a:rPr lang="fr-FR" sz="2000" dirty="0"/>
              <a:t>tous les patients transplantés uni ou </a:t>
            </a:r>
            <a:r>
              <a:rPr lang="fr-FR" sz="2000" dirty="0" err="1"/>
              <a:t>bipulmonaires</a:t>
            </a:r>
            <a:r>
              <a:rPr lang="fr-FR" sz="2000" dirty="0"/>
              <a:t>, cette greffe étant associée ou non à un autre organe (cœur-poumon, poumon-foie, poumon-îlots de Langerhans) entre janvier 2007 et décembre 2012 </a:t>
            </a:r>
            <a:endParaRPr lang="fr-FR" sz="2000" dirty="0" smtClean="0"/>
          </a:p>
          <a:p>
            <a:r>
              <a:rPr lang="fr-FR" sz="2000" dirty="0" smtClean="0"/>
              <a:t>Exclusion : </a:t>
            </a:r>
            <a:r>
              <a:rPr lang="fr-FR" sz="2000" dirty="0"/>
              <a:t>patients décédés durant l’intervention chirurgicale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r="6975"/>
          <a:stretch/>
        </p:blipFill>
        <p:spPr>
          <a:xfrm>
            <a:off x="5325585" y="107576"/>
            <a:ext cx="1922112" cy="15527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341" y="4938401"/>
            <a:ext cx="1307244" cy="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1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1" dirty="0" smtClean="0"/>
              <a:t>Evaluation de la réponse au traitement</a:t>
            </a:r>
          </a:p>
          <a:p>
            <a:r>
              <a:rPr lang="fr-FR" sz="2000" dirty="0" smtClean="0"/>
              <a:t>Incidence + mortalité des IFI selon critères de l’EORTC</a:t>
            </a:r>
            <a:r>
              <a:rPr lang="fr-FR" sz="2000" baseline="30000" dirty="0" smtClean="0"/>
              <a:t>1</a:t>
            </a:r>
          </a:p>
          <a:p>
            <a:r>
              <a:rPr lang="fr-FR" sz="2000" dirty="0" smtClean="0"/>
              <a:t>Taux de colonisation (prélèvement respiratoire – LBA, expectoration, aspiration bronchique- positif pour un agent fongique </a:t>
            </a:r>
            <a:r>
              <a:rPr lang="fr-FR" sz="2000" dirty="0"/>
              <a:t>sans signe clinique ni radiologique d’une infection invasive ) (</a:t>
            </a:r>
            <a:r>
              <a:rPr lang="fr-FR" sz="2000" dirty="0" err="1"/>
              <a:t>prégreffe</a:t>
            </a:r>
            <a:r>
              <a:rPr lang="fr-FR" sz="2000" dirty="0"/>
              <a:t>, à J1, 1 mois et 1 an)</a:t>
            </a:r>
            <a:endParaRPr lang="fr-FR" sz="2000" dirty="0" smtClean="0"/>
          </a:p>
          <a:p>
            <a:r>
              <a:rPr lang="fr-FR" sz="2000" dirty="0" smtClean="0"/>
              <a:t>Suivi des </a:t>
            </a:r>
            <a:r>
              <a:rPr lang="fr-FR" sz="2000" dirty="0" err="1" smtClean="0"/>
              <a:t>antigénémies</a:t>
            </a:r>
            <a:r>
              <a:rPr lang="fr-FR" sz="2000" dirty="0" smtClean="0"/>
              <a:t> et sérologies </a:t>
            </a:r>
            <a:r>
              <a:rPr lang="fr-FR" sz="2000" i="1" dirty="0" smtClean="0"/>
              <a:t>Aspergillus </a:t>
            </a:r>
            <a:r>
              <a:rPr lang="fr-FR" sz="2000" i="1" dirty="0" err="1" smtClean="0"/>
              <a:t>spp</a:t>
            </a:r>
            <a:r>
              <a:rPr lang="fr-FR" sz="2000" i="1" dirty="0" smtClean="0"/>
              <a:t> </a:t>
            </a:r>
            <a:r>
              <a:rPr lang="fr-FR" sz="2000" dirty="0" smtClean="0"/>
              <a:t>et </a:t>
            </a:r>
            <a:r>
              <a:rPr lang="fr-FR" sz="2000" i="1" dirty="0" smtClean="0"/>
              <a:t>Candida </a:t>
            </a:r>
            <a:r>
              <a:rPr lang="fr-FR" sz="2000" i="1" dirty="0" err="1" smtClean="0"/>
              <a:t>spp</a:t>
            </a:r>
            <a:r>
              <a:rPr lang="fr-FR" sz="2000" i="1" dirty="0" smtClean="0"/>
              <a:t> </a:t>
            </a:r>
            <a:r>
              <a:rPr lang="fr-FR" sz="2000" dirty="0"/>
              <a:t>(</a:t>
            </a:r>
            <a:r>
              <a:rPr lang="fr-FR" sz="2000" dirty="0" err="1"/>
              <a:t>prégreffe</a:t>
            </a:r>
            <a:r>
              <a:rPr lang="fr-FR" sz="2000" dirty="0"/>
              <a:t>, à J1, 1 mois et 1 an)</a:t>
            </a:r>
            <a:endParaRPr lang="fr-FR" sz="2000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11560" y="5949280"/>
            <a:ext cx="83255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i="1" baseline="30000" dirty="0" smtClean="0"/>
              <a:t>1</a:t>
            </a:r>
            <a:r>
              <a:rPr lang="fr-FR" sz="1100" i="1" dirty="0" smtClean="0"/>
              <a:t> De </a:t>
            </a:r>
            <a:r>
              <a:rPr lang="fr-FR" sz="1100" i="1" dirty="0" err="1"/>
              <a:t>Pauw</a:t>
            </a:r>
            <a:r>
              <a:rPr lang="fr-FR" sz="1100" i="1" dirty="0"/>
              <a:t> B, Walsh TJ, Donnelly JP, Stevens DA, Edwards JE, Calandra </a:t>
            </a:r>
            <a:r>
              <a:rPr lang="fr-FR" sz="1100" i="1" dirty="0" err="1"/>
              <a:t>T</a:t>
            </a:r>
            <a:r>
              <a:rPr lang="fr-FR" sz="1100" i="1" dirty="0"/>
              <a:t>, et al. </a:t>
            </a:r>
            <a:r>
              <a:rPr lang="fr-FR" sz="1100" i="1" dirty="0" err="1"/>
              <a:t>Revised</a:t>
            </a:r>
            <a:r>
              <a:rPr lang="fr-FR" sz="1100" i="1" dirty="0"/>
              <a:t> </a:t>
            </a:r>
            <a:r>
              <a:rPr lang="fr-FR" sz="1100" i="1" dirty="0" err="1"/>
              <a:t>Definitions</a:t>
            </a:r>
            <a:r>
              <a:rPr lang="fr-FR" sz="1100" i="1" dirty="0"/>
              <a:t> of Invasive </a:t>
            </a:r>
            <a:r>
              <a:rPr lang="fr-FR" sz="1100" i="1" dirty="0" err="1"/>
              <a:t>Fungal</a:t>
            </a:r>
            <a:r>
              <a:rPr lang="fr-FR" sz="1100" i="1" dirty="0"/>
              <a:t> </a:t>
            </a:r>
            <a:r>
              <a:rPr lang="fr-FR" sz="1100" i="1" dirty="0" err="1"/>
              <a:t>Disease</a:t>
            </a:r>
            <a:r>
              <a:rPr lang="fr-FR" sz="1100" i="1" dirty="0"/>
              <a:t> </a:t>
            </a:r>
            <a:r>
              <a:rPr lang="fr-FR" sz="1100" i="1" dirty="0" err="1"/>
              <a:t>from</a:t>
            </a:r>
            <a:r>
              <a:rPr lang="fr-FR" sz="1100" i="1" dirty="0"/>
              <a:t> the </a:t>
            </a:r>
            <a:r>
              <a:rPr lang="fr-FR" sz="1100" i="1" dirty="0" err="1"/>
              <a:t>European</a:t>
            </a:r>
            <a:r>
              <a:rPr lang="fr-FR" sz="1100" i="1" dirty="0"/>
              <a:t> </a:t>
            </a:r>
            <a:r>
              <a:rPr lang="fr-FR" sz="1100" i="1" dirty="0" err="1"/>
              <a:t>Organization</a:t>
            </a:r>
            <a:r>
              <a:rPr lang="fr-FR" sz="1100" i="1" dirty="0"/>
              <a:t> for </a:t>
            </a:r>
            <a:r>
              <a:rPr lang="fr-FR" sz="1100" i="1" dirty="0" err="1"/>
              <a:t>Research</a:t>
            </a:r>
            <a:r>
              <a:rPr lang="fr-FR" sz="1100" i="1" dirty="0"/>
              <a:t> and </a:t>
            </a:r>
            <a:r>
              <a:rPr lang="fr-FR" sz="1100" i="1" dirty="0" err="1"/>
              <a:t>Treatment</a:t>
            </a:r>
            <a:r>
              <a:rPr lang="fr-FR" sz="1100" i="1" dirty="0"/>
              <a:t> of Cancer/Invasive </a:t>
            </a:r>
            <a:r>
              <a:rPr lang="fr-FR" sz="1100" i="1" dirty="0" err="1"/>
              <a:t>Fungal</a:t>
            </a:r>
            <a:r>
              <a:rPr lang="fr-FR" sz="1100" i="1" dirty="0"/>
              <a:t> Infections </a:t>
            </a:r>
            <a:r>
              <a:rPr lang="fr-FR" sz="1100" i="1" dirty="0" err="1"/>
              <a:t>Cooperative</a:t>
            </a:r>
            <a:r>
              <a:rPr lang="fr-FR" sz="1100" i="1" dirty="0"/>
              <a:t> Group and the National Institute of </a:t>
            </a:r>
            <a:r>
              <a:rPr lang="fr-FR" sz="1100" i="1" dirty="0" err="1"/>
              <a:t>Allergy</a:t>
            </a:r>
            <a:r>
              <a:rPr lang="fr-FR" sz="1100" i="1" dirty="0"/>
              <a:t> and </a:t>
            </a:r>
            <a:r>
              <a:rPr lang="fr-FR" sz="1100" i="1" dirty="0" err="1"/>
              <a:t>Infectious</a:t>
            </a:r>
            <a:r>
              <a:rPr lang="fr-FR" sz="1100" i="1" dirty="0"/>
              <a:t> </a:t>
            </a:r>
            <a:r>
              <a:rPr lang="fr-FR" sz="1100" i="1" dirty="0" err="1"/>
              <a:t>Diseases</a:t>
            </a:r>
            <a:r>
              <a:rPr lang="fr-FR" sz="1100" i="1" dirty="0"/>
              <a:t> Mycoses </a:t>
            </a:r>
            <a:r>
              <a:rPr lang="fr-FR" sz="1100" i="1" dirty="0" err="1"/>
              <a:t>Study</a:t>
            </a:r>
            <a:r>
              <a:rPr lang="fr-FR" sz="1100" i="1" dirty="0"/>
              <a:t> Group (EORTC/MSG) Consensus Group. Clin Infect Dis. 2008 Jun 15;46(12):1813–21</a:t>
            </a:r>
            <a:r>
              <a:rPr lang="fr-FR" sz="1100" i="1" dirty="0" smtClean="0">
                <a:effectLst/>
              </a:rPr>
              <a:t> </a:t>
            </a:r>
            <a:endParaRPr lang="fr-FR" sz="11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r="6975"/>
          <a:stretch/>
        </p:blipFill>
        <p:spPr>
          <a:xfrm>
            <a:off x="3791721" y="120364"/>
            <a:ext cx="1922112" cy="15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97393"/>
            <a:ext cx="8042276" cy="43434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Evaluation de la tolérance </a:t>
            </a:r>
            <a:r>
              <a:rPr lang="fr-FR" sz="2000" dirty="0" smtClean="0"/>
              <a:t>: suivi des effets indésirables selon critères du CTCAE</a:t>
            </a:r>
          </a:p>
          <a:p>
            <a:r>
              <a:rPr lang="fr-FR" sz="2000" b="1" dirty="0" smtClean="0"/>
              <a:t>Suivi des taux d’immunosuppresseurs </a:t>
            </a:r>
            <a:r>
              <a:rPr lang="fr-FR" sz="2000" dirty="0" smtClean="0"/>
              <a:t>: nombre </a:t>
            </a:r>
            <a:r>
              <a:rPr lang="fr-FR" sz="2000" dirty="0"/>
              <a:t>de jours de surdosage sous </a:t>
            </a:r>
            <a:r>
              <a:rPr lang="fr-FR" sz="2000" dirty="0" smtClean="0"/>
              <a:t>antifongiques</a:t>
            </a:r>
          </a:p>
          <a:p>
            <a:r>
              <a:rPr lang="fr-FR" sz="2000" b="1" dirty="0" smtClean="0"/>
              <a:t>Suivi des taux résiduels des </a:t>
            </a:r>
            <a:r>
              <a:rPr lang="fr-FR" sz="2000" b="1" dirty="0" err="1"/>
              <a:t>azolés</a:t>
            </a:r>
            <a:r>
              <a:rPr lang="fr-FR" sz="2000" b="1" dirty="0"/>
              <a:t> </a:t>
            </a:r>
            <a:r>
              <a:rPr lang="fr-FR" sz="2000" dirty="0" smtClean="0"/>
              <a:t>en curatif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r="6975"/>
          <a:stretch/>
        </p:blipFill>
        <p:spPr>
          <a:xfrm>
            <a:off x="3753074" y="259086"/>
            <a:ext cx="1922112" cy="15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875108"/>
          </a:xfrm>
        </p:spPr>
        <p:txBody>
          <a:bodyPr/>
          <a:lstStyle/>
          <a:p>
            <a:pPr algn="ctr"/>
            <a:r>
              <a:rPr lang="fr-FR" dirty="0" smtClean="0"/>
              <a:t>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935131"/>
            <a:ext cx="8042276" cy="4008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/>
              <a:t>n=180, sexe ratio H/F 1,5</a:t>
            </a:r>
            <a:endParaRPr lang="fr-FR" sz="2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15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488440" y="998256"/>
            <a:ext cx="5613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1. Caractéristiques</a:t>
            </a:r>
            <a:r>
              <a:rPr lang="fr-FR" sz="2800" b="1" dirty="0">
                <a:latin typeface="+mj-lt"/>
              </a:rPr>
              <a:t> </a:t>
            </a:r>
            <a:r>
              <a:rPr lang="fr-FR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des patients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455127"/>
              </p:ext>
            </p:extLst>
          </p:nvPr>
        </p:nvGraphicFramePr>
        <p:xfrm>
          <a:off x="1203158" y="2565399"/>
          <a:ext cx="7685347" cy="3878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633580" y="2565399"/>
            <a:ext cx="2860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Indications de greffe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104618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692947"/>
              </p:ext>
            </p:extLst>
          </p:nvPr>
        </p:nvGraphicFramePr>
        <p:xfrm>
          <a:off x="549275" y="1600200"/>
          <a:ext cx="804227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16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619541" y="835938"/>
            <a:ext cx="5613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1. Caractéristiques</a:t>
            </a:r>
            <a:r>
              <a:rPr lang="fr-FR" sz="2800" b="1" dirty="0"/>
              <a:t> </a:t>
            </a:r>
            <a:r>
              <a:rPr lang="fr-FR" sz="2800" dirty="0">
                <a:solidFill>
                  <a:schemeClr val="accent1"/>
                </a:solidFill>
              </a:rPr>
              <a:t>des patients</a:t>
            </a:r>
          </a:p>
        </p:txBody>
      </p:sp>
    </p:spTree>
    <p:extLst>
      <p:ext uri="{BB962C8B-B14F-4D97-AF65-F5344CB8AC3E}">
        <p14:creationId xmlns:p14="http://schemas.microsoft.com/office/powerpoint/2010/main" val="422870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88440" y="801263"/>
            <a:ext cx="6274996" cy="643267"/>
          </a:xfrm>
        </p:spPr>
        <p:txBody>
          <a:bodyPr/>
          <a:lstStyle/>
          <a:p>
            <a:r>
              <a:rPr lang="fr-FR" sz="2800" dirty="0"/>
              <a:t>1. Caractéristiques</a:t>
            </a:r>
            <a:r>
              <a:rPr lang="fr-FR" sz="2800" b="1" dirty="0"/>
              <a:t> </a:t>
            </a:r>
            <a:r>
              <a:rPr lang="fr-FR" sz="2800" dirty="0"/>
              <a:t>des </a:t>
            </a:r>
            <a:r>
              <a:rPr lang="fr-FR" sz="2800" dirty="0" smtClean="0"/>
              <a:t>patients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819112"/>
              </p:ext>
            </p:extLst>
          </p:nvPr>
        </p:nvGraphicFramePr>
        <p:xfrm>
          <a:off x="292229" y="1671303"/>
          <a:ext cx="8250738" cy="302142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760555"/>
                <a:gridCol w="2490183"/>
              </a:tblGrid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Tabagisme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104 (57,8%)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41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Durée de séjour en réanimation avant la survenue d’une infection </a:t>
                      </a:r>
                      <a:r>
                        <a:rPr lang="fr-FR" sz="1100" b="0" dirty="0" smtClean="0">
                          <a:effectLst/>
                        </a:rPr>
                        <a:t>fongique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Moyenne 14 (min max 1-359)</a:t>
                      </a:r>
                      <a:endParaRPr lang="fr-FR" sz="1200" b="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Médiane 6 (Q1-Q3 : 4-10)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Au moins un épisode de virémie à CMV ou maladie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38 (21,1%)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Rejet aigu (tous grades)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55 (30,6%)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41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Au moins un épisode de rejet aigu traité par bolus de corticoïdes ou thymoglobuline ou orthoclone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34 (18,9%)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Rejet chronique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effectLst/>
                        </a:rPr>
                        <a:t>1 (0,5%)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Transfusions de plus de 40 unités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9 (5,0%)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7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Au moins un épisode d’utilisation d’antibiotiques à large spectre (plus de 3)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105 (58,3%)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206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Cancers-hémopathie maligne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8 (4,4%</a:t>
                      </a:r>
                      <a:r>
                        <a:rPr lang="fr-FR" sz="1100" b="0" dirty="0" smtClean="0">
                          <a:effectLst/>
                        </a:rPr>
                        <a:t>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466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Chimiothérapie n (%) 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4 (2,2%)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48820"/>
              </p:ext>
            </p:extLst>
          </p:nvPr>
        </p:nvGraphicFramePr>
        <p:xfrm>
          <a:off x="292229" y="4692732"/>
          <a:ext cx="8250738" cy="18085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755889"/>
                <a:gridCol w="2494849"/>
              </a:tblGrid>
              <a:tr h="31302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Reprise chirurgicale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5 (2,8%)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Déficit en immunoglobulines postgreffe (IgG&lt;7g/L)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113 (63,8%)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Nutrition parentérale &gt; 3j postgreffe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52400" algn="l"/>
                          <a:tab pos="755650" algn="ctr"/>
                        </a:tabLst>
                      </a:pPr>
                      <a:r>
                        <a:rPr lang="fr-FR" sz="1100" b="0" dirty="0">
                          <a:effectLst/>
                        </a:rPr>
                        <a:t>24 (12,9%)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Diabète prégreffe et NODAT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94 (52,2%)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>
                          <a:effectLst/>
                        </a:rPr>
                        <a:t>Hémodialyse n (%)</a:t>
                      </a:r>
                      <a:endParaRPr lang="fr-FR" sz="1200" b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10 (5,6%)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09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err="1">
                          <a:effectLst/>
                        </a:rPr>
                        <a:t>Mucite</a:t>
                      </a:r>
                      <a:r>
                        <a:rPr lang="fr-FR" sz="1100" b="0" dirty="0">
                          <a:effectLst/>
                        </a:rPr>
                        <a:t> n (%)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 (0,6%)</a:t>
                      </a:r>
                      <a:endParaRPr lang="fr-FR" sz="12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4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88440" y="680319"/>
            <a:ext cx="6274996" cy="582794"/>
          </a:xfrm>
        </p:spPr>
        <p:txBody>
          <a:bodyPr/>
          <a:lstStyle/>
          <a:p>
            <a:r>
              <a:rPr lang="fr-FR" sz="2800" dirty="0"/>
              <a:t>1. Caractéristiques</a:t>
            </a:r>
            <a:r>
              <a:rPr lang="fr-FR" sz="2800" b="1" dirty="0"/>
              <a:t> </a:t>
            </a:r>
            <a:r>
              <a:rPr lang="fr-FR" sz="2800" dirty="0"/>
              <a:t>des </a:t>
            </a:r>
            <a:r>
              <a:rPr lang="fr-FR" sz="2800" dirty="0" smtClean="0"/>
              <a:t>patients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18</a:t>
            </a:fld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078851"/>
              </p:ext>
            </p:extLst>
          </p:nvPr>
        </p:nvGraphicFramePr>
        <p:xfrm>
          <a:off x="1648111" y="2283620"/>
          <a:ext cx="5292106" cy="6400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46053"/>
                <a:gridCol w="2646053"/>
              </a:tblGrid>
              <a:tr h="19137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Antécédent d’IFI </a:t>
                      </a:r>
                      <a:r>
                        <a:rPr lang="fr-FR" sz="1400" b="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prégreffe</a:t>
                      </a:r>
                      <a:endParaRPr lang="fr-FR" sz="16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15 (8,3%)</a:t>
                      </a:r>
                      <a:endParaRPr lang="fr-FR" sz="1600" b="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137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ABPA </a:t>
                      </a:r>
                      <a:r>
                        <a:rPr lang="fr-FR" sz="1400" dirty="0" err="1">
                          <a:effectLst/>
                          <a:latin typeface="Arial"/>
                          <a:ea typeface="ＭＳ 明朝"/>
                          <a:cs typeface="Arial"/>
                        </a:rPr>
                        <a:t>prégreffe</a:t>
                      </a:r>
                      <a:endParaRPr lang="fr-FR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12 (6,7%)</a:t>
                      </a:r>
                      <a:endParaRPr lang="fr-FR" sz="16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43989"/>
              </p:ext>
            </p:extLst>
          </p:nvPr>
        </p:nvGraphicFramePr>
        <p:xfrm>
          <a:off x="1488439" y="3446955"/>
          <a:ext cx="6056590" cy="272639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28295"/>
                <a:gridCol w="3028295"/>
              </a:tblGrid>
              <a:tr h="35358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Times New Roman"/>
                        </a:rPr>
                        <a:t>Traitements antifongiques </a:t>
                      </a:r>
                      <a:r>
                        <a:rPr lang="fr-FR" sz="1600" dirty="0" err="1" smtClean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prégreffe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200" b="0" dirty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caspofungine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2</a:t>
                      </a:r>
                      <a:endParaRPr lang="fr-FR" sz="1600" b="0" dirty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voriconazole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17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itraconazole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18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fluconazole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1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03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AmB liposomale aerosols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1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&gt;1 ATF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8</a:t>
                      </a:r>
                      <a:endParaRPr lang="fr-FR" sz="1600" b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9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total</a:t>
                      </a:r>
                      <a:endParaRPr lang="fr-FR" sz="160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solidFill>
                            <a:srgbClr val="943634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47</a:t>
                      </a:r>
                      <a:endParaRPr lang="fr-FR" sz="1600" b="0" dirty="0">
                        <a:solidFill>
                          <a:srgbClr val="943634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01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Prophylaxies antifongiques successives mises en place en </a:t>
            </a:r>
            <a:r>
              <a:rPr lang="fr-FR" sz="2400" dirty="0" err="1"/>
              <a:t>postgreffe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19</a:t>
            </a:fld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753805"/>
              </p:ext>
            </p:extLst>
          </p:nvPr>
        </p:nvGraphicFramePr>
        <p:xfrm>
          <a:off x="683568" y="2204864"/>
          <a:ext cx="8253512" cy="432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547664" y="183553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106598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 smtClean="0"/>
              <a:t>Poumon : dernier organe à avoir été transplanté</a:t>
            </a:r>
          </a:p>
          <a:p>
            <a:r>
              <a:rPr lang="fr-FR" sz="2200" dirty="0"/>
              <a:t>Transplantation pulmonaire </a:t>
            </a:r>
            <a:r>
              <a:rPr lang="fr-FR" sz="2200" dirty="0" smtClean="0"/>
              <a:t>: des échecs… mais aussi des réussites…</a:t>
            </a:r>
          </a:p>
          <a:p>
            <a:pPr lvl="1"/>
            <a:r>
              <a:rPr lang="fr-FR" dirty="0" smtClean="0"/>
              <a:t>Avènement de la ciclosporine</a:t>
            </a:r>
          </a:p>
          <a:p>
            <a:pPr lvl="1"/>
            <a:r>
              <a:rPr lang="fr-FR" dirty="0" smtClean="0"/>
              <a:t>Amélioration des techniques chirurgicales</a:t>
            </a:r>
          </a:p>
          <a:p>
            <a:r>
              <a:rPr lang="fr-FR" sz="2200" dirty="0" smtClean="0"/>
              <a:t>Actuellement… toujours plus loin…. </a:t>
            </a:r>
          </a:p>
          <a:p>
            <a:pPr lvl="1"/>
            <a:r>
              <a:rPr lang="fr-FR" dirty="0" smtClean="0"/>
              <a:t>Augmentation de la </a:t>
            </a:r>
            <a:r>
              <a:rPr lang="fr-FR" dirty="0"/>
              <a:t>survie à 1 an </a:t>
            </a:r>
            <a:r>
              <a:rPr lang="fr-FR" dirty="0" smtClean="0"/>
              <a:t>de </a:t>
            </a:r>
            <a:r>
              <a:rPr lang="fr-FR" dirty="0"/>
              <a:t>70.9% à 82.9</a:t>
            </a:r>
            <a:r>
              <a:rPr lang="fr-FR" dirty="0" smtClean="0"/>
              <a:t>%</a:t>
            </a:r>
            <a:endParaRPr lang="fr-FR" dirty="0"/>
          </a:p>
          <a:p>
            <a:pPr lvl="1"/>
            <a:r>
              <a:rPr lang="fr-FR" dirty="0" smtClean="0"/>
              <a:t>La </a:t>
            </a:r>
            <a:r>
              <a:rPr lang="fr-FR" dirty="0"/>
              <a:t>survie à 5 ans de 46.9% à 59.6%. 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5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>
                <a:solidFill>
                  <a:srgbClr val="FF0000"/>
                </a:solidFill>
              </a:rPr>
              <a:t>2. Objectif principal : incidence et mortalité des </a:t>
            </a:r>
            <a:r>
              <a:rPr lang="fr-FR" sz="2400" b="1" dirty="0" smtClean="0">
                <a:solidFill>
                  <a:srgbClr val="FF0000"/>
                </a:solidFill>
              </a:rPr>
              <a:t>IFI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dirty="0" smtClean="0"/>
              <a:t>2.1</a:t>
            </a:r>
            <a:r>
              <a:rPr lang="fr-FR" sz="2400" dirty="0"/>
              <a:t>. Incidence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/>
              <a:t>18 IFI possibles, probables ou prouvées pour 166 personnes-années soit </a:t>
            </a:r>
            <a:r>
              <a:rPr lang="fr-FR" sz="2000" dirty="0"/>
              <a:t>10,8 cas par 100 </a:t>
            </a:r>
            <a:r>
              <a:rPr lang="fr-FR" sz="2000" dirty="0" smtClean="0"/>
              <a:t>personnes-années.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20</a:t>
            </a:fld>
            <a:endParaRPr 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769343"/>
              </p:ext>
            </p:extLst>
          </p:nvPr>
        </p:nvGraphicFramePr>
        <p:xfrm>
          <a:off x="4401610" y="2399712"/>
          <a:ext cx="5649608" cy="4241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Document" r:id="rId3" imgW="5753100" imgH="4318000" progId="Word.Document.12">
                  <p:embed/>
                </p:oleObj>
              </mc:Choice>
              <mc:Fallback>
                <p:oleObj name="Document" r:id="rId3" imgW="5753100" imgH="4318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1610" y="2399712"/>
                        <a:ext cx="5649608" cy="4241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 de texte 8"/>
          <p:cNvSpPr txBox="1"/>
          <p:nvPr/>
        </p:nvSpPr>
        <p:spPr>
          <a:xfrm>
            <a:off x="6084168" y="6161625"/>
            <a:ext cx="1943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effectLst/>
                <a:latin typeface="Arial"/>
                <a:ea typeface="ＭＳ 明朝"/>
                <a:cs typeface="Times New Roman"/>
              </a:rPr>
              <a:t>Délai avant infection</a:t>
            </a:r>
            <a:endParaRPr lang="fr-FR" sz="1200" dirty="0">
              <a:effectLst/>
              <a:latin typeface="Arial"/>
              <a:ea typeface="ＭＳ 明朝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120" y="2811156"/>
            <a:ext cx="388308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/>
              <a:t>15 aspergilloses invasives dont une infection disséminée associée à </a:t>
            </a:r>
            <a:r>
              <a:rPr lang="fr-FR" sz="2000" i="1" dirty="0"/>
              <a:t>Trichosporon </a:t>
            </a:r>
            <a:r>
              <a:rPr lang="fr-FR" sz="2000" i="1" dirty="0" err="1"/>
              <a:t>mycotoxinivorans</a:t>
            </a:r>
            <a:r>
              <a:rPr lang="fr-FR" sz="2000" i="1" dirty="0"/>
              <a:t> </a:t>
            </a:r>
            <a:r>
              <a:rPr lang="fr-FR" sz="2000" dirty="0"/>
              <a:t>et </a:t>
            </a:r>
            <a:r>
              <a:rPr lang="fr-FR" sz="2000" i="1" dirty="0"/>
              <a:t>Scedosporium apiospermum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/>
              <a:t>3 candidoses invasives (</a:t>
            </a:r>
            <a:r>
              <a:rPr lang="fr-FR" sz="2000" i="1" dirty="0"/>
              <a:t>C glabrata, C albicans et C parapsilosis</a:t>
            </a:r>
            <a:r>
              <a:rPr lang="fr-FR" sz="2000" dirty="0"/>
              <a:t>)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2723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88440" y="522452"/>
            <a:ext cx="6274996" cy="829753"/>
          </a:xfrm>
        </p:spPr>
        <p:txBody>
          <a:bodyPr/>
          <a:lstStyle/>
          <a:p>
            <a:r>
              <a:rPr lang="fr-FR" sz="2400" dirty="0"/>
              <a:t>2.2. Mortalité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9370" y="1600201"/>
            <a:ext cx="6360701" cy="43434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19 décès dont 3 en lien avec une IFI</a:t>
            </a:r>
            <a:endParaRPr lang="fr-FR" sz="2000" dirty="0" smtClean="0"/>
          </a:p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21</a:t>
            </a:fld>
            <a:endParaRPr lang="fr-FR"/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65" y="2267711"/>
            <a:ext cx="4505088" cy="4373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48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88440" y="319231"/>
            <a:ext cx="6274996" cy="1336956"/>
          </a:xfrm>
        </p:spPr>
        <p:txBody>
          <a:bodyPr/>
          <a:lstStyle/>
          <a:p>
            <a:r>
              <a:rPr lang="fr-FR" sz="2400" b="1" dirty="0">
                <a:solidFill>
                  <a:srgbClr val="FF6600"/>
                </a:solidFill>
              </a:rPr>
              <a:t>3. Objectifs </a:t>
            </a:r>
            <a:r>
              <a:rPr lang="fr-FR" sz="2400" b="1" dirty="0" smtClean="0">
                <a:solidFill>
                  <a:srgbClr val="FF6600"/>
                </a:solidFill>
              </a:rPr>
              <a:t>secondaires</a:t>
            </a:r>
            <a:br>
              <a:rPr lang="fr-FR" sz="2400" b="1" dirty="0" smtClean="0">
                <a:solidFill>
                  <a:srgbClr val="FF6600"/>
                </a:solidFill>
              </a:rPr>
            </a:br>
            <a:r>
              <a:rPr lang="fr-FR" sz="2400" b="1" dirty="0" smtClean="0">
                <a:solidFill>
                  <a:srgbClr val="FF6600"/>
                </a:solidFill>
              </a:rPr>
              <a:t/>
            </a:r>
            <a:br>
              <a:rPr lang="fr-FR" sz="2400" b="1" dirty="0" smtClean="0">
                <a:solidFill>
                  <a:srgbClr val="FF6600"/>
                </a:solidFill>
              </a:rPr>
            </a:br>
            <a:r>
              <a:rPr lang="fr-FR" sz="2400" dirty="0" smtClean="0"/>
              <a:t>3.1</a:t>
            </a:r>
            <a:r>
              <a:rPr lang="fr-FR" sz="2400" dirty="0"/>
              <a:t>. Taux de </a:t>
            </a:r>
            <a:r>
              <a:rPr lang="fr-FR" sz="2400" dirty="0" smtClean="0"/>
              <a:t>colonisation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22</a:t>
            </a:fld>
            <a:endParaRPr lang="fr-FR"/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1584223602"/>
              </p:ext>
            </p:extLst>
          </p:nvPr>
        </p:nvGraphicFramePr>
        <p:xfrm>
          <a:off x="5120556" y="2475817"/>
          <a:ext cx="4023444" cy="3351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675735" y="5952502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>
                <a:sym typeface="Wingdings"/>
              </a:rPr>
              <a:t> </a:t>
            </a:r>
            <a:r>
              <a:rPr lang="fr-FR" dirty="0" smtClean="0"/>
              <a:t>Diminution significative du taux de colonisation</a:t>
            </a:r>
            <a:endParaRPr lang="fr-FR" dirty="0"/>
          </a:p>
        </p:txBody>
      </p:sp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2985410342"/>
              </p:ext>
            </p:extLst>
          </p:nvPr>
        </p:nvGraphicFramePr>
        <p:xfrm>
          <a:off x="315751" y="2475817"/>
          <a:ext cx="5025390" cy="3882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 de texte 1"/>
          <p:cNvSpPr txBox="1"/>
          <p:nvPr/>
        </p:nvSpPr>
        <p:spPr>
          <a:xfrm>
            <a:off x="3203848" y="3717032"/>
            <a:ext cx="800092" cy="2711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/>
                <a:cs typeface="Arial"/>
              </a:rPr>
              <a:t>* </a:t>
            </a:r>
            <a:r>
              <a:rPr lang="fr-FR" sz="1100" baseline="30000" dirty="0">
                <a:effectLst/>
                <a:latin typeface="Arial"/>
                <a:ea typeface="+mn-ea"/>
                <a:cs typeface="Arial"/>
              </a:rPr>
              <a:t>p&lt;0.001</a:t>
            </a:r>
            <a:r>
              <a:rPr lang="fr-FR" dirty="0">
                <a:effectLst/>
                <a:latin typeface="Arial"/>
                <a:cs typeface="Arial"/>
              </a:rPr>
              <a:t> 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5" name="Zone de texte 1"/>
          <p:cNvSpPr txBox="1"/>
          <p:nvPr/>
        </p:nvSpPr>
        <p:spPr>
          <a:xfrm>
            <a:off x="3059832" y="2701662"/>
            <a:ext cx="800092" cy="2711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 smtClean="0">
                <a:latin typeface="Arial"/>
                <a:cs typeface="Arial"/>
              </a:rPr>
              <a:t>* </a:t>
            </a:r>
            <a:r>
              <a:rPr lang="fr-FR" sz="1100" baseline="30000" dirty="0" smtClean="0">
                <a:effectLst/>
                <a:latin typeface="Arial"/>
                <a:ea typeface="+mn-ea"/>
                <a:cs typeface="Arial"/>
              </a:rPr>
              <a:t>p&lt;0.001</a:t>
            </a:r>
            <a:r>
              <a:rPr lang="fr-FR" dirty="0" smtClean="0">
                <a:effectLst/>
                <a:latin typeface="Arial"/>
                <a:cs typeface="Arial"/>
              </a:rPr>
              <a:t> 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6" name="Zone de texte 1"/>
          <p:cNvSpPr txBox="1"/>
          <p:nvPr/>
        </p:nvSpPr>
        <p:spPr>
          <a:xfrm>
            <a:off x="3771908" y="4365104"/>
            <a:ext cx="800092" cy="2711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/>
                <a:cs typeface="Arial"/>
              </a:rPr>
              <a:t>* </a:t>
            </a:r>
            <a:r>
              <a:rPr lang="fr-FR" sz="1100" baseline="30000" dirty="0">
                <a:effectLst/>
                <a:latin typeface="Arial"/>
                <a:ea typeface="+mn-ea"/>
                <a:cs typeface="Arial"/>
              </a:rPr>
              <a:t>p&lt;0.001</a:t>
            </a:r>
            <a:r>
              <a:rPr lang="fr-FR" dirty="0">
                <a:effectLst/>
                <a:latin typeface="Arial"/>
                <a:cs typeface="Arial"/>
              </a:rPr>
              <a:t> 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17" name="Zone de texte 1"/>
          <p:cNvSpPr txBox="1"/>
          <p:nvPr/>
        </p:nvSpPr>
        <p:spPr>
          <a:xfrm>
            <a:off x="2746640" y="3849152"/>
            <a:ext cx="1257300" cy="27813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effectLst/>
                <a:latin typeface="Arial"/>
                <a:ea typeface="ＭＳ 明朝"/>
                <a:cs typeface="Times New Roman"/>
              </a:rPr>
              <a:t>* </a:t>
            </a:r>
            <a:r>
              <a:rPr lang="fr-FR" sz="1100" baseline="30000" dirty="0">
                <a:effectLst/>
                <a:latin typeface="Arial"/>
                <a:ea typeface="ＭＳ 明朝"/>
                <a:cs typeface="Times New Roman"/>
              </a:rPr>
              <a:t>p =0.0489</a:t>
            </a:r>
            <a:endParaRPr lang="fr-FR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6614795" y="8394065"/>
            <a:ext cx="1828800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 de texte 1"/>
          <p:cNvSpPr txBox="1"/>
          <p:nvPr/>
        </p:nvSpPr>
        <p:spPr>
          <a:xfrm>
            <a:off x="1591457" y="3011805"/>
            <a:ext cx="1143000" cy="278130"/>
          </a:xfrm>
          <a:prstGeom prst="rect">
            <a:avLst/>
          </a:prstGeom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effectLst/>
                <a:latin typeface="Arial"/>
                <a:ea typeface="ＭＳ 明朝"/>
                <a:cs typeface="Times New Roman"/>
              </a:rPr>
              <a:t>* </a:t>
            </a:r>
            <a:r>
              <a:rPr lang="fr-FR" sz="1100" baseline="30000" dirty="0">
                <a:effectLst/>
                <a:latin typeface="Arial"/>
                <a:ea typeface="ＭＳ 明朝"/>
                <a:cs typeface="Times New Roman"/>
              </a:rPr>
              <a:t>p&lt;0.001</a:t>
            </a:r>
            <a:endParaRPr lang="fr-FR" sz="1000" dirty="0">
              <a:effectLst/>
              <a:latin typeface="Times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093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23</a:t>
            </a:fld>
            <a:endParaRPr lang="fr-FR"/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3032244637"/>
              </p:ext>
            </p:extLst>
          </p:nvPr>
        </p:nvGraphicFramePr>
        <p:xfrm>
          <a:off x="291735" y="1656002"/>
          <a:ext cx="4136247" cy="355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291735" y="5681963"/>
            <a:ext cx="4909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Evolution du taux de colonisation </a:t>
            </a:r>
            <a:endParaRPr lang="fr-FR" sz="1400" b="1" dirty="0" smtClean="0"/>
          </a:p>
          <a:p>
            <a:pPr algn="ctr"/>
            <a:r>
              <a:rPr lang="fr-FR" sz="1400" b="1" dirty="0" smtClean="0"/>
              <a:t>à </a:t>
            </a:r>
            <a:r>
              <a:rPr lang="fr-FR" sz="1400" b="1" i="1" dirty="0"/>
              <a:t>Candida </a:t>
            </a:r>
            <a:r>
              <a:rPr lang="fr-FR" sz="1400" b="1" i="1" dirty="0" err="1"/>
              <a:t>spp</a:t>
            </a:r>
            <a:r>
              <a:rPr lang="fr-FR" sz="1400" b="1" dirty="0"/>
              <a:t> (* : p&lt;0,001)</a:t>
            </a:r>
          </a:p>
        </p:txBody>
      </p: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3616382373"/>
              </p:ext>
            </p:extLst>
          </p:nvPr>
        </p:nvGraphicFramePr>
        <p:xfrm>
          <a:off x="4427983" y="1649000"/>
          <a:ext cx="4490283" cy="355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4989730" y="5681963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Evolution du taux de colonisation à </a:t>
            </a:r>
            <a:r>
              <a:rPr lang="fr-FR" sz="1400" b="1" i="1" dirty="0"/>
              <a:t>Aspergillus </a:t>
            </a:r>
            <a:r>
              <a:rPr lang="fr-FR" sz="1400" b="1" i="1" dirty="0" err="1"/>
              <a:t>spp</a:t>
            </a:r>
            <a:r>
              <a:rPr lang="fr-FR" sz="1400" b="1" i="1" dirty="0"/>
              <a:t> </a:t>
            </a:r>
            <a:r>
              <a:rPr lang="fr-FR" sz="1400" b="1" dirty="0"/>
              <a:t>(* p&lt;0,001)</a:t>
            </a:r>
          </a:p>
        </p:txBody>
      </p:sp>
    </p:spTree>
    <p:extLst>
      <p:ext uri="{BB962C8B-B14F-4D97-AF65-F5344CB8AC3E}">
        <p14:creationId xmlns:p14="http://schemas.microsoft.com/office/powerpoint/2010/main" val="414075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88440" y="107576"/>
            <a:ext cx="6274996" cy="1116999"/>
          </a:xfrm>
        </p:spPr>
        <p:txBody>
          <a:bodyPr/>
          <a:lstStyle/>
          <a:p>
            <a:r>
              <a:rPr lang="fr-FR" sz="2400" dirty="0"/>
              <a:t>3.2. Sérologies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24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83568" y="5442213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Diminution au cours du 1</a:t>
            </a:r>
            <a:r>
              <a:rPr lang="fr-FR" baseline="30000" dirty="0" smtClean="0">
                <a:ea typeface="Wingdings"/>
                <a:cs typeface="Wingdings"/>
                <a:sym typeface="Wingdings"/>
              </a:rPr>
              <a:t>er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 mois et augmentation à distance de la greffe</a:t>
            </a:r>
            <a:endParaRPr lang="fr-FR" dirty="0"/>
          </a:p>
        </p:txBody>
      </p:sp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2165483652"/>
              </p:ext>
            </p:extLst>
          </p:nvPr>
        </p:nvGraphicFramePr>
        <p:xfrm>
          <a:off x="179512" y="2263326"/>
          <a:ext cx="51396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3275186877"/>
              </p:ext>
            </p:extLst>
          </p:nvPr>
        </p:nvGraphicFramePr>
        <p:xfrm>
          <a:off x="4932040" y="2263326"/>
          <a:ext cx="4211960" cy="296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652120" y="545291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Stabilité des anticorps anti-Candida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18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2C7C9F"/>
                </a:solidFill>
              </a:rPr>
              <a:t>3.3. </a:t>
            </a:r>
            <a:r>
              <a:rPr lang="fr-FR" sz="2400" dirty="0" err="1" smtClean="0">
                <a:solidFill>
                  <a:srgbClr val="2C7C9F"/>
                </a:solidFill>
              </a:rPr>
              <a:t>Antigénémies</a:t>
            </a:r>
            <a:endParaRPr lang="fr-FR" sz="2400" dirty="0">
              <a:solidFill>
                <a:srgbClr val="2C7C9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25</a:t>
            </a:fld>
            <a:endParaRPr lang="fr-FR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1652393077"/>
              </p:ext>
            </p:extLst>
          </p:nvPr>
        </p:nvGraphicFramePr>
        <p:xfrm>
          <a:off x="99762" y="2494014"/>
          <a:ext cx="4047932" cy="2883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/>
          <p:nvPr>
            <p:extLst>
              <p:ext uri="{D42A27DB-BD31-4B8C-83A1-F6EECF244321}">
                <p14:modId xmlns:p14="http://schemas.microsoft.com/office/powerpoint/2010/main" val="2052827423"/>
              </p:ext>
            </p:extLst>
          </p:nvPr>
        </p:nvGraphicFramePr>
        <p:xfrm>
          <a:off x="4118610" y="2494014"/>
          <a:ext cx="5025390" cy="308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310585" y="5450838"/>
            <a:ext cx="4039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Diminution significative de l’</a:t>
            </a:r>
            <a:r>
              <a:rPr lang="fr-FR" dirty="0" err="1" smtClean="0">
                <a:ea typeface="Wingdings"/>
                <a:cs typeface="Wingdings"/>
                <a:sym typeface="Wingdings"/>
              </a:rPr>
              <a:t>antigénémie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 </a:t>
            </a:r>
            <a:r>
              <a:rPr lang="fr-FR" dirty="0" err="1" smtClean="0">
                <a:ea typeface="Wingdings"/>
                <a:cs typeface="Wingdings"/>
                <a:sym typeface="Wingdings"/>
              </a:rPr>
              <a:t>aspergillaire</a:t>
            </a:r>
            <a:r>
              <a:rPr lang="fr-FR" dirty="0" smtClean="0">
                <a:ea typeface="Wingdings"/>
                <a:cs typeface="Wingdings"/>
                <a:sym typeface="Wingdings"/>
              </a:rPr>
              <a:t> en post greffe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123728" y="22456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*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39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3.4. Facteurs de risques d’infection fongique invasive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040592"/>
          </a:xfrm>
        </p:spPr>
        <p:txBody>
          <a:bodyPr>
            <a:normAutofit fontScale="92500" lnSpcReduction="10000"/>
          </a:bodyPr>
          <a:lstStyle/>
          <a:p>
            <a:pPr marL="454025" lvl="1" indent="-454025">
              <a:spcBef>
                <a:spcPts val="2000"/>
              </a:spcBef>
              <a:buClr>
                <a:schemeClr val="bg1">
                  <a:lumMod val="65000"/>
                </a:schemeClr>
              </a:buClr>
            </a:pPr>
            <a:r>
              <a:rPr lang="fr-FR" sz="1900" dirty="0" smtClean="0"/>
              <a:t>Aucune </a:t>
            </a:r>
            <a:r>
              <a:rPr lang="fr-FR" sz="1900" dirty="0"/>
              <a:t>corrélation n’est retrouvée </a:t>
            </a:r>
            <a:r>
              <a:rPr lang="fr-FR" sz="1900" dirty="0" smtClean="0"/>
              <a:t>entre </a:t>
            </a:r>
            <a:r>
              <a:rPr lang="fr-FR" sz="1900" dirty="0"/>
              <a:t>la survenue d’infections fongiques </a:t>
            </a:r>
            <a:r>
              <a:rPr lang="fr-FR" sz="1900" dirty="0" smtClean="0"/>
              <a:t>invasives et :</a:t>
            </a:r>
          </a:p>
          <a:p>
            <a:pPr lvl="1"/>
            <a:r>
              <a:rPr lang="fr-FR" sz="1800" dirty="0" smtClean="0"/>
              <a:t>Le sexe</a:t>
            </a:r>
            <a:r>
              <a:rPr lang="fr-FR" sz="1800" dirty="0"/>
              <a:t>, l’âge, l’IMC, le tabagisme, le diabète, </a:t>
            </a:r>
            <a:endParaRPr lang="fr-FR" sz="1800" dirty="0" smtClean="0"/>
          </a:p>
          <a:p>
            <a:pPr lvl="1"/>
            <a:r>
              <a:rPr lang="fr-FR" sz="1800" dirty="0" smtClean="0"/>
              <a:t>le </a:t>
            </a:r>
            <a:r>
              <a:rPr lang="fr-FR" sz="1800" dirty="0"/>
              <a:t>motif et le type de greffe, </a:t>
            </a:r>
            <a:endParaRPr lang="fr-FR" sz="1800" dirty="0" smtClean="0"/>
          </a:p>
          <a:p>
            <a:pPr lvl="1"/>
            <a:r>
              <a:rPr lang="fr-FR" sz="1800" dirty="0" smtClean="0"/>
              <a:t>le </a:t>
            </a:r>
            <a:r>
              <a:rPr lang="fr-FR" sz="1800" dirty="0"/>
              <a:t>nombre de jours en réanimation, </a:t>
            </a:r>
            <a:endParaRPr lang="fr-FR" sz="1800" dirty="0" smtClean="0"/>
          </a:p>
          <a:p>
            <a:pPr lvl="1"/>
            <a:r>
              <a:rPr lang="fr-FR" sz="1800" dirty="0" smtClean="0"/>
              <a:t>la </a:t>
            </a:r>
            <a:r>
              <a:rPr lang="fr-FR" sz="1800" dirty="0"/>
              <a:t>survenue d’un cancer, un traitement par chimiothérapie (incluant le </a:t>
            </a:r>
            <a:r>
              <a:rPr lang="fr-FR" sz="1800" dirty="0" err="1"/>
              <a:t>rituximab</a:t>
            </a:r>
            <a:r>
              <a:rPr lang="fr-FR" sz="1800" dirty="0"/>
              <a:t>)</a:t>
            </a:r>
            <a:r>
              <a:rPr lang="fr-FR" sz="1800" dirty="0" smtClean="0"/>
              <a:t>,</a:t>
            </a:r>
          </a:p>
          <a:p>
            <a:pPr lvl="1"/>
            <a:r>
              <a:rPr lang="fr-FR" sz="1800" dirty="0" smtClean="0"/>
              <a:t>le </a:t>
            </a:r>
            <a:r>
              <a:rPr lang="fr-FR" sz="1800" dirty="0"/>
              <a:t>rejet </a:t>
            </a:r>
            <a:r>
              <a:rPr lang="fr-FR" sz="1800" dirty="0" smtClean="0"/>
              <a:t>aigu</a:t>
            </a:r>
            <a:r>
              <a:rPr lang="fr-FR" sz="1800" dirty="0"/>
              <a:t> </a:t>
            </a:r>
            <a:r>
              <a:rPr lang="fr-FR" sz="1800" dirty="0" smtClean="0"/>
              <a:t>ou chronique, un </a:t>
            </a:r>
            <a:r>
              <a:rPr lang="fr-FR" sz="1800" dirty="0"/>
              <a:t>traitement par corticoïdes ou </a:t>
            </a:r>
            <a:r>
              <a:rPr lang="fr-FR" sz="1800" dirty="0" err="1"/>
              <a:t>thymoglobulines</a:t>
            </a:r>
            <a:r>
              <a:rPr lang="fr-FR" sz="1800" dirty="0"/>
              <a:t>, </a:t>
            </a:r>
            <a:endParaRPr lang="fr-FR" sz="1800" dirty="0" smtClean="0"/>
          </a:p>
          <a:p>
            <a:pPr lvl="1"/>
            <a:r>
              <a:rPr lang="fr-FR" sz="1800" dirty="0" smtClean="0"/>
              <a:t>la </a:t>
            </a:r>
            <a:r>
              <a:rPr lang="fr-FR" sz="1800" dirty="0"/>
              <a:t>présence d’une maladie à CMV, </a:t>
            </a:r>
            <a:endParaRPr lang="fr-FR" sz="1800" dirty="0" smtClean="0"/>
          </a:p>
          <a:p>
            <a:pPr lvl="1"/>
            <a:r>
              <a:rPr lang="fr-FR" sz="1800" dirty="0" smtClean="0"/>
              <a:t>l’hémodialyse</a:t>
            </a:r>
            <a:r>
              <a:rPr lang="fr-FR" sz="1800" dirty="0"/>
              <a:t>, </a:t>
            </a:r>
            <a:r>
              <a:rPr lang="fr-FR" sz="1800" dirty="0" smtClean="0"/>
              <a:t>la </a:t>
            </a:r>
            <a:r>
              <a:rPr lang="fr-FR" sz="1800" dirty="0"/>
              <a:t>reprise chirurgicale, la nutrition parentérale, la transfusion de plus de 40 concentrés </a:t>
            </a:r>
            <a:r>
              <a:rPr lang="fr-FR" sz="1800" dirty="0" smtClean="0"/>
              <a:t>globulaires,</a:t>
            </a:r>
          </a:p>
          <a:p>
            <a:pPr lvl="1"/>
            <a:r>
              <a:rPr lang="fr-FR" sz="1800" dirty="0" smtClean="0"/>
              <a:t>Une </a:t>
            </a:r>
            <a:r>
              <a:rPr lang="fr-FR" sz="1800" dirty="0" err="1" smtClean="0"/>
              <a:t>hypogammaglobulinémie</a:t>
            </a:r>
            <a:endParaRPr lang="fr-FR" sz="1800" dirty="0" smtClean="0"/>
          </a:p>
          <a:p>
            <a:pPr lvl="1"/>
            <a:r>
              <a:rPr lang="fr-FR" sz="1800" dirty="0" smtClean="0"/>
              <a:t>un </a:t>
            </a:r>
            <a:r>
              <a:rPr lang="fr-FR" sz="1800" dirty="0"/>
              <a:t>traitement antibiotique à large spectre, </a:t>
            </a:r>
            <a:endParaRPr lang="fr-FR" sz="1800" dirty="0" smtClean="0"/>
          </a:p>
          <a:p>
            <a:pPr lvl="1"/>
            <a:r>
              <a:rPr lang="fr-FR" sz="1800" dirty="0" smtClean="0"/>
              <a:t>une </a:t>
            </a:r>
            <a:r>
              <a:rPr lang="fr-FR" sz="1800" dirty="0" err="1"/>
              <a:t>mucite</a:t>
            </a:r>
            <a:r>
              <a:rPr lang="fr-FR" sz="1800" dirty="0"/>
              <a:t>, </a:t>
            </a:r>
            <a:endParaRPr lang="fr-FR" sz="1800" dirty="0" smtClean="0"/>
          </a:p>
          <a:p>
            <a:pPr lvl="1"/>
            <a:r>
              <a:rPr lang="fr-FR" sz="1800" dirty="0"/>
              <a:t>l</a:t>
            </a:r>
            <a:r>
              <a:rPr lang="fr-FR" sz="1800" dirty="0" smtClean="0"/>
              <a:t>a </a:t>
            </a:r>
            <a:r>
              <a:rPr lang="fr-FR" sz="1800" dirty="0"/>
              <a:t>présence d’un traitement antifongique </a:t>
            </a:r>
            <a:r>
              <a:rPr lang="fr-FR" sz="1800" dirty="0" err="1"/>
              <a:t>prégreffe</a:t>
            </a:r>
            <a:r>
              <a:rPr lang="fr-FR" sz="1800" dirty="0"/>
              <a:t>, d’un antécédent d’IFI ou d’ABPA </a:t>
            </a:r>
            <a:r>
              <a:rPr lang="fr-FR" sz="1800" dirty="0" err="1"/>
              <a:t>prégreffe</a:t>
            </a:r>
            <a:r>
              <a:rPr lang="fr-FR" sz="1800" dirty="0"/>
              <a:t> et d’une colonisation par </a:t>
            </a:r>
            <a:r>
              <a:rPr lang="fr-FR" sz="1800" i="1" dirty="0"/>
              <a:t>Aspergillus </a:t>
            </a:r>
            <a:r>
              <a:rPr lang="fr-FR" sz="1800" i="1" dirty="0" err="1"/>
              <a:t>spp</a:t>
            </a:r>
            <a:r>
              <a:rPr lang="fr-FR" sz="1800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32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85225" y="619846"/>
            <a:ext cx="6758773" cy="824685"/>
          </a:xfrm>
        </p:spPr>
        <p:txBody>
          <a:bodyPr/>
          <a:lstStyle/>
          <a:p>
            <a:pPr marL="349250" lvl="0" indent="-349250">
              <a:spcBef>
                <a:spcPts val="2000"/>
              </a:spcBef>
            </a:pPr>
            <a:r>
              <a:rPr lang="fr-FR" sz="2400" dirty="0">
                <a:solidFill>
                  <a:srgbClr val="2C7C9F"/>
                </a:solidFill>
                <a:ea typeface="+mn-ea"/>
                <a:cs typeface="+mn-cs"/>
              </a:rPr>
              <a:t>3.5. Suivi des taux des </a:t>
            </a:r>
            <a:r>
              <a:rPr lang="fr-FR" sz="2400" dirty="0" smtClean="0">
                <a:solidFill>
                  <a:srgbClr val="2C7C9F"/>
                </a:solidFill>
                <a:ea typeface="+mn-ea"/>
                <a:cs typeface="+mn-cs"/>
              </a:rPr>
              <a:t>immunosuppresseurs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932268"/>
            <a:ext cx="8042276" cy="4343400"/>
          </a:xfrm>
        </p:spPr>
        <p:txBody>
          <a:bodyPr>
            <a:normAutofit/>
          </a:bodyPr>
          <a:lstStyle/>
          <a:p>
            <a:pPr lvl="1"/>
            <a:r>
              <a:rPr lang="fr-FR" sz="2400" dirty="0" smtClean="0"/>
              <a:t>Une moyenne de 9 j de surdosage sous antifongique </a:t>
            </a:r>
            <a:r>
              <a:rPr lang="fr-FR" sz="2400" dirty="0" err="1" smtClean="0"/>
              <a:t>azolé</a:t>
            </a:r>
            <a:endParaRPr lang="fr-FR" sz="2400" dirty="0" smtClean="0"/>
          </a:p>
          <a:p>
            <a:pPr lvl="1"/>
            <a:r>
              <a:rPr lang="fr-FR" sz="2400" dirty="0" smtClean="0"/>
              <a:t>25% des patients avec un surdosage survenu sous antifongique </a:t>
            </a:r>
            <a:r>
              <a:rPr lang="fr-FR" sz="2400" dirty="0" err="1" smtClean="0"/>
              <a:t>azolé</a:t>
            </a: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27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744" y="3964075"/>
            <a:ext cx="2346744" cy="202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7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3.6. Suivi pharmacologique et thérapeutique des </a:t>
            </a:r>
            <a:r>
              <a:rPr lang="fr-FR" sz="2400" dirty="0" err="1" smtClean="0"/>
              <a:t>azolés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28</a:t>
            </a:fld>
            <a:endParaRPr lang="fr-FR" dirty="0"/>
          </a:p>
        </p:txBody>
      </p:sp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3344769406"/>
              </p:ext>
            </p:extLst>
          </p:nvPr>
        </p:nvGraphicFramePr>
        <p:xfrm>
          <a:off x="786255" y="1821778"/>
          <a:ext cx="6664200" cy="4648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397552" y="2774372"/>
            <a:ext cx="1746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2 des 3 patients décédés de leur infection fongique avec des taux inférieurs aux valeurs cibles en </a:t>
            </a:r>
            <a:r>
              <a:rPr lang="fr-FR" dirty="0" err="1" smtClean="0"/>
              <a:t>voriconazole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87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3.7. Effets </a:t>
            </a:r>
            <a:r>
              <a:rPr lang="fr-FR" sz="2400" dirty="0" smtClean="0"/>
              <a:t>indésirables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29</a:t>
            </a:fld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600020"/>
              </p:ext>
            </p:extLst>
          </p:nvPr>
        </p:nvGraphicFramePr>
        <p:xfrm>
          <a:off x="166319" y="1647884"/>
          <a:ext cx="8724416" cy="3792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734"/>
                <a:gridCol w="617702"/>
                <a:gridCol w="622162"/>
                <a:gridCol w="464274"/>
                <a:gridCol w="543218"/>
                <a:gridCol w="543218"/>
                <a:gridCol w="543218"/>
                <a:gridCol w="543218"/>
                <a:gridCol w="543218"/>
                <a:gridCol w="543218"/>
                <a:gridCol w="543218"/>
                <a:gridCol w="618518"/>
                <a:gridCol w="467918"/>
                <a:gridCol w="543218"/>
                <a:gridCol w="543218"/>
                <a:gridCol w="576146"/>
              </a:tblGrid>
              <a:tr h="865847"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bg1"/>
                        </a:solidFill>
                        <a:effectLst/>
                        <a:latin typeface="Cambria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hyponatrémie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hypernatrémie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hypokaliémie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hyperkaliémie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TGO</a:t>
                      </a:r>
                      <a:endParaRPr lang="fr-FR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TGP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Bilirubine totale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PAL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GGT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créatininémie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anémie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leucopénie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neutropénie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lymphopénie</a:t>
                      </a:r>
                      <a:endParaRPr lang="fr-FR" sz="180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thrombopénie</a:t>
                      </a:r>
                      <a:endParaRPr lang="fr-FR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0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73 (40%)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159 (88%)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131 (72%)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95 (52%)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81 (45%)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82 (46%)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118 (66%)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77 (43%)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42 (23%)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70 (39%)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73 (40%)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13 (7%)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114 (63%)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1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45 (25%)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32 (18%)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41 (23%)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25 (14%)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58 (32%)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21 (12%)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63 (35%)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24 (13%)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21 (12%)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10 (6%)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43 (24%)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2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 (1%)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 (11%)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23 (13%)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32 (18%)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18 (10%)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26 (14%)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36 (20%)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64 (36%)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108 (60%)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55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39 (22%)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46 (26%)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3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 (31%)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12 (7%)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19 (10%)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17 (9%)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52 (29%)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3F8DE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44 (24%)</a:t>
                      </a:r>
                      <a:endParaRPr lang="fr-FR" sz="1800" dirty="0">
                        <a:solidFill>
                          <a:srgbClr val="3F8DE2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29 (16%)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3F8DE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36 (20%)</a:t>
                      </a:r>
                      <a:endParaRPr lang="fr-FR" sz="1800" dirty="0">
                        <a:solidFill>
                          <a:srgbClr val="3F8DE2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87 (48%)</a:t>
                      </a:r>
                      <a:endParaRPr lang="fr-FR" sz="18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5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Grade 4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0 (0%)</a:t>
                      </a:r>
                      <a:endParaRPr lang="fr-FR" sz="18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 (4%)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 (3%)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 (1%)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12 (7%)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 (2%)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3F8DE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 (1%)</a:t>
                      </a:r>
                      <a:endParaRPr lang="fr-FR" sz="1800" dirty="0">
                        <a:solidFill>
                          <a:srgbClr val="3F8DE2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 (3%)</a:t>
                      </a:r>
                      <a:endParaRPr lang="fr-FR" sz="180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3F8DE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 (9%)</a:t>
                      </a:r>
                      <a:endParaRPr lang="fr-FR" sz="1800" dirty="0">
                        <a:solidFill>
                          <a:srgbClr val="3F8DE2"/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23 (13%)</a:t>
                      </a:r>
                      <a:endParaRPr lang="fr-FR" sz="18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 (4%)</a:t>
                      </a:r>
                      <a:endParaRPr lang="fr-FR" sz="18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54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82" y="266911"/>
            <a:ext cx="7557419" cy="5251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575" y="5739313"/>
            <a:ext cx="7668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Transplantation pulmonaire aux Hôpitaux Universitaires de Strasbourg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fr-FR" sz="2000" dirty="0"/>
              <a:t>40 patients par an</a:t>
            </a:r>
          </a:p>
        </p:txBody>
      </p:sp>
    </p:spTree>
    <p:extLst>
      <p:ext uri="{BB962C8B-B14F-4D97-AF65-F5344CB8AC3E}">
        <p14:creationId xmlns:p14="http://schemas.microsoft.com/office/powerpoint/2010/main" val="214428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3.7. Effets indésirables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30</a:t>
            </a:fld>
            <a:endParaRPr lang="fr-FR"/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462288"/>
              </p:ext>
            </p:extLst>
          </p:nvPr>
        </p:nvGraphicFramePr>
        <p:xfrm>
          <a:off x="1259632" y="2636912"/>
          <a:ext cx="74168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701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7617" y="1600201"/>
            <a:ext cx="8042276" cy="5040592"/>
          </a:xfrm>
        </p:spPr>
        <p:txBody>
          <a:bodyPr>
            <a:normAutofit/>
          </a:bodyPr>
          <a:lstStyle/>
          <a:p>
            <a:r>
              <a:rPr lang="fr-FR" dirty="0" smtClean="0"/>
              <a:t>Une incidence </a:t>
            </a:r>
            <a:r>
              <a:rPr lang="fr-FR" dirty="0"/>
              <a:t>des infections fongiques invasives dans notre </a:t>
            </a:r>
            <a:r>
              <a:rPr lang="fr-FR" dirty="0" smtClean="0"/>
              <a:t>cohorte de </a:t>
            </a:r>
            <a:r>
              <a:rPr lang="fr-FR" dirty="0"/>
              <a:t>7,7</a:t>
            </a:r>
            <a:r>
              <a:rPr lang="fr-FR" dirty="0" smtClean="0"/>
              <a:t>%</a:t>
            </a:r>
          </a:p>
          <a:p>
            <a:pPr lvl="1"/>
            <a:r>
              <a:rPr lang="fr-FR" dirty="0" smtClean="0"/>
              <a:t>Comparable aux données de la littérature : 4,9-35,4%</a:t>
            </a:r>
          </a:p>
          <a:p>
            <a:r>
              <a:rPr lang="fr-FR" dirty="0" smtClean="0"/>
              <a:t>Une majorité d’aspergilloses invasives (71,4%)</a:t>
            </a:r>
          </a:p>
          <a:p>
            <a:pPr lvl="1"/>
            <a:r>
              <a:rPr lang="fr-FR" dirty="0" smtClean="0"/>
              <a:t>44</a:t>
            </a:r>
            <a:r>
              <a:rPr lang="fr-FR" dirty="0"/>
              <a:t>-63</a:t>
            </a:r>
            <a:r>
              <a:rPr lang="fr-FR" dirty="0" smtClean="0"/>
              <a:t>%</a:t>
            </a:r>
          </a:p>
          <a:p>
            <a:r>
              <a:rPr lang="fr-FR" dirty="0" smtClean="0"/>
              <a:t>Délai de survenue 40j vs &gt; 100j dont 60% sous prophylaxie</a:t>
            </a:r>
          </a:p>
          <a:p>
            <a:r>
              <a:rPr lang="fr-FR" dirty="0" smtClean="0"/>
              <a:t>Mortalité par IFI : 1,7% (21,4% des patients avec une IFI)</a:t>
            </a:r>
          </a:p>
          <a:p>
            <a:pPr lvl="1"/>
            <a:r>
              <a:rPr lang="fr-FR" dirty="0" smtClean="0"/>
              <a:t>0-44,4%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979" y="5470628"/>
            <a:ext cx="1828810" cy="12306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Discussion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91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040592"/>
          </a:xfrm>
        </p:spPr>
        <p:txBody>
          <a:bodyPr>
            <a:normAutofit/>
          </a:bodyPr>
          <a:lstStyle/>
          <a:p>
            <a:r>
              <a:rPr lang="fr-FR" dirty="0"/>
              <a:t>Diminution des taux de </a:t>
            </a:r>
            <a:r>
              <a:rPr lang="fr-FR" dirty="0" smtClean="0"/>
              <a:t>colonisations </a:t>
            </a:r>
            <a:r>
              <a:rPr lang="fr-FR" dirty="0"/>
              <a:t>fongiques</a:t>
            </a:r>
          </a:p>
          <a:p>
            <a:r>
              <a:rPr lang="fr-FR" dirty="0"/>
              <a:t>Sérologies aspergillaires semblent diminuer entre les prélèvements </a:t>
            </a:r>
            <a:r>
              <a:rPr lang="fr-FR" dirty="0" err="1"/>
              <a:t>prégreffe</a:t>
            </a:r>
            <a:r>
              <a:rPr lang="fr-FR" dirty="0"/>
              <a:t> et le 1</a:t>
            </a:r>
            <a:r>
              <a:rPr lang="fr-FR" baseline="30000" dirty="0"/>
              <a:t>er</a:t>
            </a:r>
            <a:r>
              <a:rPr lang="fr-FR" dirty="0"/>
              <a:t> mois </a:t>
            </a:r>
            <a:r>
              <a:rPr lang="fr-FR" dirty="0" err="1"/>
              <a:t>postgreffe</a:t>
            </a:r>
            <a:r>
              <a:rPr lang="fr-FR" dirty="0"/>
              <a:t> puis augmentent du fait de la diminution de </a:t>
            </a:r>
            <a:r>
              <a:rPr lang="fr-FR" dirty="0" smtClean="0"/>
              <a:t>l’immunosuppression</a:t>
            </a:r>
          </a:p>
          <a:p>
            <a:r>
              <a:rPr lang="fr-FR" dirty="0" smtClean="0"/>
              <a:t>Stabilité des sérologies Candida</a:t>
            </a:r>
            <a:endParaRPr lang="fr-FR" dirty="0"/>
          </a:p>
          <a:p>
            <a:r>
              <a:rPr lang="fr-FR" dirty="0" smtClean="0"/>
              <a:t>Facteurs </a:t>
            </a:r>
            <a:r>
              <a:rPr lang="fr-FR" dirty="0"/>
              <a:t>de risque </a:t>
            </a:r>
          </a:p>
          <a:p>
            <a:pPr lvl="1"/>
            <a:r>
              <a:rPr lang="fr-FR" dirty="0"/>
              <a:t>Aucun facteur retrouvé</a:t>
            </a:r>
          </a:p>
          <a:p>
            <a:pPr lvl="1"/>
            <a:r>
              <a:rPr lang="fr-FR" dirty="0"/>
              <a:t>La substitution en immunoglobulines ne protège pas de la survenue des IFI.</a:t>
            </a:r>
          </a:p>
          <a:p>
            <a:endParaRPr lang="fr-FR" dirty="0"/>
          </a:p>
          <a:p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78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8947" y="1644316"/>
            <a:ext cx="7722604" cy="4631352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Une majorité de </a:t>
            </a:r>
            <a:r>
              <a:rPr lang="fr-FR" dirty="0"/>
              <a:t>patients </a:t>
            </a:r>
            <a:r>
              <a:rPr lang="fr-FR" dirty="0" smtClean="0"/>
              <a:t>(87,5%) traités </a:t>
            </a:r>
            <a:r>
              <a:rPr lang="fr-FR" dirty="0"/>
              <a:t>par </a:t>
            </a:r>
            <a:r>
              <a:rPr lang="fr-FR" dirty="0" err="1"/>
              <a:t>azolés</a:t>
            </a:r>
            <a:r>
              <a:rPr lang="fr-FR" dirty="0"/>
              <a:t> pour </a:t>
            </a:r>
            <a:r>
              <a:rPr lang="fr-FR" dirty="0" smtClean="0"/>
              <a:t>IFI avec un </a:t>
            </a:r>
            <a:r>
              <a:rPr lang="fr-FR" dirty="0"/>
              <a:t>suivi des taux résiduels de </a:t>
            </a:r>
            <a:r>
              <a:rPr lang="fr-FR" dirty="0" err="1"/>
              <a:t>voriconazole</a:t>
            </a:r>
            <a:r>
              <a:rPr lang="fr-FR" dirty="0"/>
              <a:t> ou </a:t>
            </a:r>
            <a:r>
              <a:rPr lang="fr-FR" dirty="0" err="1" smtClean="0"/>
              <a:t>posaconazole</a:t>
            </a:r>
            <a:r>
              <a:rPr lang="fr-FR" dirty="0" smtClean="0"/>
              <a:t>.</a:t>
            </a:r>
            <a:endParaRPr lang="fr-FR" dirty="0"/>
          </a:p>
          <a:p>
            <a:pPr lvl="1"/>
            <a:r>
              <a:rPr lang="fr-FR" dirty="0" smtClean="0"/>
              <a:t>Mais des </a:t>
            </a:r>
            <a:r>
              <a:rPr lang="fr-FR" dirty="0"/>
              <a:t>taux inférieurs </a:t>
            </a:r>
            <a:r>
              <a:rPr lang="fr-FR" dirty="0" smtClean="0"/>
              <a:t>aux valeurs cibles pour près de 60% des patients. </a:t>
            </a:r>
          </a:p>
          <a:p>
            <a:pPr lvl="1"/>
            <a:r>
              <a:rPr lang="fr-FR" dirty="0" smtClean="0"/>
              <a:t>2 </a:t>
            </a:r>
            <a:r>
              <a:rPr lang="fr-FR" dirty="0"/>
              <a:t>des 3 patients décédés de leur infection fongique avaient des taux </a:t>
            </a:r>
            <a:r>
              <a:rPr lang="fr-FR" dirty="0" smtClean="0"/>
              <a:t>inférieurs aux valeurs cibles </a:t>
            </a:r>
            <a:r>
              <a:rPr lang="fr-FR" dirty="0"/>
              <a:t>en </a:t>
            </a:r>
            <a:r>
              <a:rPr lang="fr-FR" dirty="0" err="1" smtClean="0"/>
              <a:t>voriconazole</a:t>
            </a:r>
            <a:r>
              <a:rPr lang="fr-FR" dirty="0" smtClean="0"/>
              <a:t>.</a:t>
            </a:r>
          </a:p>
          <a:p>
            <a:r>
              <a:rPr lang="fr-FR" dirty="0" smtClean="0"/>
              <a:t>Variabilité inter et intra-individuelle</a:t>
            </a:r>
          </a:p>
          <a:p>
            <a:r>
              <a:rPr lang="fr-FR" dirty="0"/>
              <a:t>D</a:t>
            </a:r>
            <a:r>
              <a:rPr lang="fr-FR" dirty="0" smtClean="0"/>
              <a:t>ifficultés d’absorption (mucoviscidose), </a:t>
            </a:r>
          </a:p>
          <a:p>
            <a:r>
              <a:rPr lang="fr-FR" dirty="0"/>
              <a:t>B</a:t>
            </a:r>
            <a:r>
              <a:rPr lang="fr-FR" dirty="0" smtClean="0"/>
              <a:t>iodisponibilité orale dépendante du pH (</a:t>
            </a:r>
            <a:r>
              <a:rPr lang="fr-FR" dirty="0" err="1" smtClean="0"/>
              <a:t>itraconazole</a:t>
            </a:r>
            <a:r>
              <a:rPr lang="fr-FR" dirty="0" smtClean="0"/>
              <a:t>, </a:t>
            </a:r>
            <a:r>
              <a:rPr lang="fr-FR" dirty="0" err="1" smtClean="0"/>
              <a:t>posaconazole</a:t>
            </a:r>
            <a:r>
              <a:rPr lang="fr-FR" dirty="0" smtClean="0"/>
              <a:t>)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9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34</a:t>
            </a:fld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549275" y="1405993"/>
            <a:ext cx="8042276" cy="2040961"/>
          </a:xfrm>
          <a:prstGeom prst="roundRect">
            <a:avLst/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0" lvl="0" indent="-34925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b="1" dirty="0">
                <a:solidFill>
                  <a:srgbClr val="7EB606"/>
                </a:solidFill>
              </a:rPr>
              <a:t>Caspofungine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: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6%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d’effets indésirables (élévation des transaminases) et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2%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d’arrêts de traitement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Micafungine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: effets indésirables pour 8,0 à 15,1% avec des arrêts de traitement pour 2,8 à 6,4% des patients 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Anidulafungine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: bonne pénétration pulmonaire mais pas d’études en transplantation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pulmonaire</a:t>
            </a:r>
            <a:endParaRPr lang="fr-FR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549275" y="3583017"/>
            <a:ext cx="8042275" cy="207119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0" lvl="0" indent="-34925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b="1" dirty="0" err="1">
                <a:solidFill>
                  <a:srgbClr val="FF0000"/>
                </a:solidFill>
              </a:rPr>
              <a:t>Voriconazole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39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,3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% de toxicité hépatique,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3,6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%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toxicité oculaire,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12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%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toxicité cutanée et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32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%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arrêts de traitements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Hépatotoxicité</a:t>
            </a: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rencontrée pout 34-41% des patients </a:t>
            </a: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Risque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de cancers cutanés à long terme</a:t>
            </a:r>
          </a:p>
          <a:p>
            <a:pPr marL="349250" lvl="0" indent="-34925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b="1" dirty="0" err="1">
                <a:solidFill>
                  <a:srgbClr val="FF0000"/>
                </a:solidFill>
              </a:rPr>
              <a:t>Itraconazole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toxicité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hépatique 12,5% et 8% arr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êts</a:t>
            </a:r>
            <a:endParaRPr lang="fr-FR" sz="16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49275" y="5775158"/>
            <a:ext cx="8042276" cy="865635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0" lvl="0" indent="-34925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Inhalations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d’</a:t>
            </a:r>
            <a:r>
              <a:rPr lang="fr-FR" sz="2000" b="1" dirty="0" err="1">
                <a:solidFill>
                  <a:srgbClr val="3F8DE2"/>
                </a:solidFill>
              </a:rPr>
              <a:t>AmB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: effet direct local, absence d’interactions médicamenteuses, bonne 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tolérance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98285" y="544256"/>
            <a:ext cx="450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accent1"/>
                </a:solidFill>
              </a:rPr>
              <a:t>Tolérance des antifongiques</a:t>
            </a:r>
            <a:endParaRPr lang="fr-FR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7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3708"/>
          <a:stretch/>
        </p:blipFill>
        <p:spPr>
          <a:xfrm>
            <a:off x="0" y="2071192"/>
            <a:ext cx="9144000" cy="30910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29556" y="1031286"/>
            <a:ext cx="603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accent1"/>
                </a:solidFill>
              </a:rPr>
              <a:t>Azolés</a:t>
            </a:r>
            <a:r>
              <a:rPr lang="fr-FR" sz="2000" dirty="0" smtClean="0">
                <a:solidFill>
                  <a:schemeClr val="accent1"/>
                </a:solidFill>
              </a:rPr>
              <a:t> et interactions médicamenteuses</a:t>
            </a:r>
            <a:endParaRPr lang="fr-FR" sz="2000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455" y="5412321"/>
            <a:ext cx="1160401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9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Limites </a:t>
            </a:r>
            <a:r>
              <a:rPr lang="fr-FR" dirty="0" smtClean="0"/>
              <a:t> </a:t>
            </a:r>
          </a:p>
          <a:p>
            <a:pPr lvl="1"/>
            <a:r>
              <a:rPr lang="fr-FR" dirty="0"/>
              <a:t>E</a:t>
            </a:r>
            <a:r>
              <a:rPr lang="fr-FR" dirty="0" smtClean="0"/>
              <a:t>tude rétrospective </a:t>
            </a:r>
            <a:r>
              <a:rPr lang="fr-FR" dirty="0" err="1" smtClean="0"/>
              <a:t>monocentrique</a:t>
            </a:r>
            <a:endParaRPr lang="fr-FR" dirty="0" smtClean="0"/>
          </a:p>
          <a:p>
            <a:pPr lvl="1"/>
            <a:r>
              <a:rPr lang="fr-FR" dirty="0" smtClean="0"/>
              <a:t>Absence de bras comparateur </a:t>
            </a:r>
          </a:p>
          <a:p>
            <a:pPr lvl="1"/>
            <a:r>
              <a:rPr lang="fr-FR" dirty="0" smtClean="0"/>
              <a:t>Données manquantes pour les sérologies et </a:t>
            </a:r>
            <a:r>
              <a:rPr lang="fr-FR" dirty="0" err="1" smtClean="0"/>
              <a:t>antigénémies</a:t>
            </a:r>
            <a:r>
              <a:rPr lang="fr-FR" dirty="0" smtClean="0"/>
              <a:t> fongiques </a:t>
            </a:r>
          </a:p>
          <a:p>
            <a:pPr lvl="1"/>
            <a:r>
              <a:rPr lang="fr-FR" dirty="0" smtClean="0"/>
              <a:t>Évaluation sur la totalité </a:t>
            </a:r>
            <a:r>
              <a:rPr lang="fr-FR" dirty="0"/>
              <a:t>des patients transplantés entre 2007 et 2012 hormis un patient suivi à l’étranger </a:t>
            </a:r>
            <a:endParaRPr lang="fr-FR" dirty="0" smtClean="0"/>
          </a:p>
          <a:p>
            <a:pPr lvl="1"/>
            <a:r>
              <a:rPr lang="fr-FR" dirty="0"/>
              <a:t>S</a:t>
            </a:r>
            <a:r>
              <a:rPr lang="fr-FR" dirty="0" smtClean="0"/>
              <a:t>eule </a:t>
            </a:r>
            <a:r>
              <a:rPr lang="fr-FR" dirty="0"/>
              <a:t>une autre publication comporte </a:t>
            </a:r>
            <a:r>
              <a:rPr lang="fr-FR" dirty="0" smtClean="0"/>
              <a:t>un </a:t>
            </a:r>
            <a:r>
              <a:rPr lang="fr-FR" dirty="0"/>
              <a:t>effectif supérieur en transplantation pulmonaire 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160" y="505270"/>
            <a:ext cx="1983389" cy="109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1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Efficacité de la prophylaxie antifongique en termes d’incidence, mortalité des IFI et de tolérance.</a:t>
            </a:r>
          </a:p>
          <a:p>
            <a:r>
              <a:rPr lang="fr-FR" dirty="0" smtClean="0"/>
              <a:t>Diminution de la colonisation fongique au cours de la 1</a:t>
            </a:r>
            <a:r>
              <a:rPr lang="fr-FR" baseline="30000" dirty="0" smtClean="0"/>
              <a:t>e</a:t>
            </a:r>
            <a:r>
              <a:rPr lang="fr-FR" dirty="0" smtClean="0"/>
              <a:t> année </a:t>
            </a:r>
            <a:r>
              <a:rPr lang="fr-FR" dirty="0" err="1" smtClean="0"/>
              <a:t>postgreffe</a:t>
            </a:r>
            <a:endParaRPr lang="fr-FR" dirty="0" smtClean="0"/>
          </a:p>
          <a:p>
            <a:r>
              <a:rPr lang="fr-FR" dirty="0" smtClean="0"/>
              <a:t>Diminution des sérologies </a:t>
            </a:r>
            <a:r>
              <a:rPr lang="fr-FR" dirty="0" err="1" smtClean="0"/>
              <a:t>aspergillaires</a:t>
            </a:r>
            <a:r>
              <a:rPr lang="fr-FR" dirty="0" smtClean="0"/>
              <a:t> avec </a:t>
            </a:r>
            <a:r>
              <a:rPr lang="fr-FR" dirty="0" err="1" smtClean="0"/>
              <a:t>réascension</a:t>
            </a:r>
            <a:r>
              <a:rPr lang="fr-FR" dirty="0" smtClean="0"/>
              <a:t> à la fin de la 1</a:t>
            </a:r>
            <a:r>
              <a:rPr lang="fr-FR" baseline="30000" dirty="0" smtClean="0"/>
              <a:t>e</a:t>
            </a:r>
            <a:r>
              <a:rPr lang="fr-FR" dirty="0" smtClean="0"/>
              <a:t> année</a:t>
            </a:r>
          </a:p>
          <a:p>
            <a:r>
              <a:rPr lang="fr-FR" dirty="0" smtClean="0"/>
              <a:t>Suivi thérapeutique et pharmacologique des </a:t>
            </a:r>
            <a:r>
              <a:rPr lang="fr-FR" dirty="0" err="1" smtClean="0"/>
              <a:t>azolés</a:t>
            </a:r>
            <a:r>
              <a:rPr lang="fr-FR" dirty="0" smtClean="0"/>
              <a:t> indispensable</a:t>
            </a:r>
          </a:p>
          <a:p>
            <a:r>
              <a:rPr lang="fr-FR" dirty="0"/>
              <a:t>Depuis le 1</a:t>
            </a:r>
            <a:r>
              <a:rPr lang="fr-FR" baseline="30000" dirty="0"/>
              <a:t>er</a:t>
            </a:r>
            <a:r>
              <a:rPr lang="fr-FR" dirty="0"/>
              <a:t> janvier </a:t>
            </a:r>
            <a:r>
              <a:rPr lang="fr-FR" dirty="0" smtClean="0"/>
              <a:t>2015 : caspofungine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 err="1" smtClean="0"/>
              <a:t>micafungine</a:t>
            </a:r>
            <a:r>
              <a:rPr lang="fr-FR" dirty="0" smtClean="0"/>
              <a:t> 50mg/jour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650027" y="357704"/>
            <a:ext cx="1658144" cy="10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8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38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265662" y="3363037"/>
            <a:ext cx="66322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Merci pour </a:t>
            </a:r>
            <a:r>
              <a:rPr lang="de-DE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votre</a:t>
            </a:r>
            <a:r>
              <a:rPr lang="de-DE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attention</a:t>
            </a:r>
            <a:endParaRPr lang="de-DE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261" y="4295182"/>
            <a:ext cx="2041169" cy="19804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b="8428"/>
          <a:stretch/>
        </p:blipFill>
        <p:spPr>
          <a:xfrm>
            <a:off x="2464996" y="425509"/>
            <a:ext cx="4339137" cy="2925080"/>
          </a:xfrm>
          <a:prstGeom prst="rect">
            <a:avLst/>
          </a:prstGeom>
        </p:spPr>
      </p:pic>
      <p:pic>
        <p:nvPicPr>
          <p:cNvPr id="7" name="Image 16" descr="L'Université de Strasbourg">
            <a:hlinkClick r:id="rId4" tooltip="&quot;Accueil du site web de l'Université de Strasbourg&quot;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5612" y="44624"/>
            <a:ext cx="1358876" cy="63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087" y="229"/>
            <a:ext cx="869553" cy="69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99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fr-FR" sz="2800" dirty="0"/>
              <a:t>Indications principales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238014"/>
              </p:ext>
            </p:extLst>
          </p:nvPr>
        </p:nvGraphicFramePr>
        <p:xfrm>
          <a:off x="549275" y="1600200"/>
          <a:ext cx="804227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4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52352" r="4294" b="7674"/>
          <a:stretch/>
        </p:blipFill>
        <p:spPr>
          <a:xfrm>
            <a:off x="3611488" y="5455503"/>
            <a:ext cx="1756218" cy="10943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3" y="5181677"/>
            <a:ext cx="202226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smtClean="0"/>
              <a:t>Un équilibre entre infections et rejet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773991"/>
            <a:ext cx="8042276" cy="43434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Infections : </a:t>
            </a:r>
          </a:p>
          <a:p>
            <a:pPr lvl="1"/>
            <a:r>
              <a:rPr lang="fr-FR" dirty="0" smtClean="0"/>
              <a:t>1</a:t>
            </a:r>
            <a:r>
              <a:rPr lang="fr-FR" baseline="30000" dirty="0" smtClean="0"/>
              <a:t>e</a:t>
            </a:r>
            <a:r>
              <a:rPr lang="fr-FR" dirty="0" smtClean="0"/>
              <a:t> cause </a:t>
            </a:r>
            <a:r>
              <a:rPr lang="fr-FR" dirty="0"/>
              <a:t>de morbidité et mortalité durant la </a:t>
            </a:r>
            <a:r>
              <a:rPr lang="fr-FR" dirty="0" smtClean="0"/>
              <a:t>1</a:t>
            </a:r>
            <a:r>
              <a:rPr lang="fr-FR" baseline="30000" dirty="0" smtClean="0"/>
              <a:t>e</a:t>
            </a:r>
            <a:r>
              <a:rPr lang="fr-FR" dirty="0" smtClean="0"/>
              <a:t> année </a:t>
            </a:r>
            <a:r>
              <a:rPr lang="fr-FR" dirty="0"/>
              <a:t>post greffe </a:t>
            </a:r>
            <a:endParaRPr lang="fr-FR" dirty="0" smtClean="0"/>
          </a:p>
          <a:p>
            <a:pPr lvl="1"/>
            <a:r>
              <a:rPr lang="fr-FR" dirty="0" smtClean="0"/>
              <a:t>encore </a:t>
            </a:r>
            <a:r>
              <a:rPr lang="fr-FR" dirty="0"/>
              <a:t>la </a:t>
            </a:r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cause </a:t>
            </a:r>
            <a:r>
              <a:rPr lang="fr-FR" dirty="0"/>
              <a:t>de décès les années </a:t>
            </a:r>
            <a:r>
              <a:rPr lang="fr-FR" dirty="0" smtClean="0"/>
              <a:t>suivantes. </a:t>
            </a:r>
          </a:p>
          <a:p>
            <a:r>
              <a:rPr lang="fr-FR" sz="2200" dirty="0" smtClean="0"/>
              <a:t>Prédominance des infections bactériennes et virales mais les infections fongiques ont le taux de mortalité le plus élevé</a:t>
            </a:r>
          </a:p>
          <a:p>
            <a:r>
              <a:rPr lang="fr-FR" sz="2200" dirty="0"/>
              <a:t>Difficultés diagnostiques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028722" y="805410"/>
            <a:ext cx="1333710" cy="12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9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4200635990"/>
              </p:ext>
            </p:extLst>
          </p:nvPr>
        </p:nvGraphicFramePr>
        <p:xfrm>
          <a:off x="1043608" y="908720"/>
          <a:ext cx="7704856" cy="439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2195736" y="4471392"/>
            <a:ext cx="3528392" cy="18379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ＭＳ 明朝"/>
                <a:cs typeface="Times New Roman"/>
              </a:rPr>
              <a:t>Variables communes d’immunosuppression</a:t>
            </a:r>
            <a:endParaRPr lang="fr-FR" dirty="0">
              <a:solidFill>
                <a:srgbClr val="0D0D0D"/>
              </a:solidFill>
              <a:effectLst/>
              <a:latin typeface="Arial"/>
              <a:ea typeface="ＭＳ 明朝"/>
              <a:cs typeface="Times New Roman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Traitement </a:t>
            </a:r>
            <a:r>
              <a:rPr lang="fr-FR" sz="1100" dirty="0" err="1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anti-rejet</a:t>
            </a: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 (anti-lymphocytes) et immunosuppresseurs</a:t>
            </a:r>
            <a:endParaRPr lang="fr-FR" dirty="0">
              <a:solidFill>
                <a:srgbClr val="0D0D0D"/>
              </a:solidFill>
              <a:effectLst/>
              <a:latin typeface="Arial"/>
              <a:ea typeface="Calibri"/>
              <a:cs typeface="Times New Roman"/>
            </a:endParaRPr>
          </a:p>
          <a:p>
            <a:pPr marL="342900" lvl="0" indent="-342900" algn="l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Neutropénie et lymphopénie</a:t>
            </a:r>
            <a:endParaRPr lang="fr-FR" dirty="0">
              <a:solidFill>
                <a:srgbClr val="0D0D0D"/>
              </a:solidFill>
              <a:effectLst/>
              <a:latin typeface="Arial"/>
              <a:ea typeface="Calibri"/>
              <a:cs typeface="Times New Roman"/>
            </a:endParaRPr>
          </a:p>
          <a:p>
            <a:pPr marL="342900" lvl="0" indent="-342900" algn="l">
              <a:lnSpc>
                <a:spcPct val="150000"/>
              </a:lnSpc>
              <a:spcAft>
                <a:spcPts val="1000"/>
              </a:spcAft>
              <a:buFont typeface="Symbol"/>
              <a:buChar char=""/>
            </a:pP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Infections virales </a:t>
            </a:r>
            <a:r>
              <a:rPr lang="fr-FR" sz="1100" dirty="0" err="1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immunodépendantes</a:t>
            </a:r>
            <a:r>
              <a:rPr lang="fr-FR" sz="1100" dirty="0">
                <a:solidFill>
                  <a:srgbClr val="0D0D0D"/>
                </a:solidFill>
                <a:effectLst/>
                <a:latin typeface="Arial"/>
                <a:ea typeface="Calibri"/>
                <a:cs typeface="Times New Roman"/>
              </a:rPr>
              <a:t> (CMV, EBV, HSV)</a:t>
            </a:r>
            <a:endParaRPr lang="fr-FR" dirty="0">
              <a:solidFill>
                <a:srgbClr val="0D0D0D"/>
              </a:solidFill>
              <a:effectLst/>
              <a:latin typeface="Arial"/>
              <a:ea typeface="Calibri"/>
              <a:cs typeface="Times New Roman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88440" y="46982"/>
            <a:ext cx="6274996" cy="1088390"/>
          </a:xfrm>
        </p:spPr>
        <p:txBody>
          <a:bodyPr/>
          <a:lstStyle/>
          <a:p>
            <a:pPr>
              <a:tabLst>
                <a:tab pos="3054350" algn="l"/>
              </a:tabLst>
            </a:pPr>
            <a:r>
              <a:rPr lang="fr-FR" sz="2800" dirty="0"/>
              <a:t>Délais de survenue des infections post transplantation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6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39552" y="6424940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err="1"/>
              <a:t>Fishman</a:t>
            </a:r>
            <a:r>
              <a:rPr lang="fr-FR" sz="1200" i="1" dirty="0"/>
              <a:t> J. Infections in </a:t>
            </a:r>
            <a:r>
              <a:rPr lang="fr-FR" sz="1200" i="1" dirty="0" err="1"/>
              <a:t>Immunocompromised</a:t>
            </a:r>
            <a:r>
              <a:rPr lang="fr-FR" sz="1200" i="1" dirty="0"/>
              <a:t> Hosts and </a:t>
            </a:r>
            <a:r>
              <a:rPr lang="fr-FR" sz="1200" i="1" dirty="0" err="1"/>
              <a:t>Organ</a:t>
            </a:r>
            <a:r>
              <a:rPr lang="fr-FR" sz="1200" i="1" dirty="0"/>
              <a:t> Transplant </a:t>
            </a:r>
            <a:r>
              <a:rPr lang="fr-FR" sz="1200" i="1" dirty="0" err="1"/>
              <a:t>Recipients</a:t>
            </a:r>
            <a:r>
              <a:rPr lang="fr-FR" sz="1200" i="1" dirty="0"/>
              <a:t>: Essentials. </a:t>
            </a:r>
            <a:r>
              <a:rPr lang="fr-FR" sz="1200" i="1" dirty="0" err="1"/>
              <a:t>Liver</a:t>
            </a:r>
            <a:r>
              <a:rPr lang="fr-FR" sz="1200" i="1" dirty="0"/>
              <a:t> </a:t>
            </a:r>
            <a:r>
              <a:rPr lang="fr-FR" sz="1200" i="1" dirty="0" err="1"/>
              <a:t>Transpl</a:t>
            </a:r>
            <a:r>
              <a:rPr lang="fr-FR" sz="1200" i="1" dirty="0"/>
              <a:t>. 2011;17(11):34–7. </a:t>
            </a:r>
          </a:p>
        </p:txBody>
      </p:sp>
    </p:spTree>
    <p:extLst>
      <p:ext uri="{BB962C8B-B14F-4D97-AF65-F5344CB8AC3E}">
        <p14:creationId xmlns:p14="http://schemas.microsoft.com/office/powerpoint/2010/main" val="376083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Infections fongiques invasives (IFI) en transplantation pulmonaire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4" y="1600201"/>
            <a:ext cx="8339231" cy="43434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Haut risque : contact direct du greffon avec l’environnement</a:t>
            </a:r>
          </a:p>
          <a:p>
            <a:r>
              <a:rPr lang="fr-FR" sz="2200" dirty="0" smtClean="0"/>
              <a:t>15-35% des patients transplantés développent une IFI</a:t>
            </a:r>
          </a:p>
          <a:p>
            <a:r>
              <a:rPr lang="fr-FR" sz="2200" dirty="0" smtClean="0"/>
              <a:t>Une majorité d’aspergilloses (44-63%) &gt; candidoses (23-24%)</a:t>
            </a:r>
          </a:p>
          <a:p>
            <a:r>
              <a:rPr lang="fr-FR" sz="2200" dirty="0" smtClean="0"/>
              <a:t>Émergence d’infections non </a:t>
            </a:r>
            <a:r>
              <a:rPr lang="fr-FR" sz="2200" i="1" dirty="0" smtClean="0"/>
              <a:t>Aspergillus </a:t>
            </a:r>
            <a:r>
              <a:rPr lang="fr-FR" sz="2200" i="1" dirty="0" err="1" smtClean="0"/>
              <a:t>spp</a:t>
            </a:r>
            <a:r>
              <a:rPr lang="fr-FR" sz="2200" i="1" dirty="0" smtClean="0"/>
              <a:t>.</a:t>
            </a:r>
            <a:r>
              <a:rPr lang="fr-FR" sz="2200" dirty="0" smtClean="0"/>
              <a:t>(mucorales…) </a:t>
            </a:r>
            <a:r>
              <a:rPr lang="fr-FR" sz="22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sz="2200" dirty="0" smtClean="0">
                <a:ea typeface="Wingdings"/>
                <a:cs typeface="Wingdings"/>
                <a:sym typeface="Wingdings"/>
              </a:rPr>
              <a:t>difficultés thérapeutiques</a:t>
            </a:r>
            <a:endParaRPr lang="fr-FR" sz="2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000" y="5404506"/>
            <a:ext cx="1902473" cy="123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smtClean="0"/>
              <a:t>Facteurs de risque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79596405"/>
              </p:ext>
            </p:extLst>
          </p:nvPr>
        </p:nvGraphicFramePr>
        <p:xfrm>
          <a:off x="1043607" y="1444532"/>
          <a:ext cx="7968089" cy="5224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396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Recommandations </a:t>
            </a:r>
            <a:r>
              <a:rPr lang="fr-FR" sz="2800" dirty="0" smtClean="0"/>
              <a:t>de prophylaxie </a:t>
            </a:r>
            <a:r>
              <a:rPr lang="fr-FR" sz="2800" dirty="0"/>
              <a:t>antifongique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E7BF-FC52-EA46-BCA8-3B69559B8D36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73388"/>
              </p:ext>
            </p:extLst>
          </p:nvPr>
        </p:nvGraphicFramePr>
        <p:xfrm>
          <a:off x="346963" y="1595787"/>
          <a:ext cx="8541543" cy="45135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52922"/>
                <a:gridCol w="3141440"/>
                <a:gridCol w="2847181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Quels patients?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Stratégie prophylactique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Durée 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Tous les greffés ou prophylaxie guidée si induction par </a:t>
                      </a:r>
                      <a:r>
                        <a:rPr lang="fr-FR" sz="1100" b="1" dirty="0" err="1">
                          <a:effectLst/>
                        </a:rPr>
                        <a:t>alemtuzumab</a:t>
                      </a:r>
                      <a:r>
                        <a:rPr lang="fr-FR" sz="1100" b="1" dirty="0">
                          <a:effectLst/>
                        </a:rPr>
                        <a:t> ou </a:t>
                      </a:r>
                      <a:r>
                        <a:rPr lang="fr-FR" sz="1100" b="1" dirty="0" err="1">
                          <a:effectLst/>
                        </a:rPr>
                        <a:t>thymoglobuline</a:t>
                      </a:r>
                      <a:r>
                        <a:rPr lang="fr-FR" sz="1100" b="1" dirty="0">
                          <a:effectLst/>
                        </a:rPr>
                        <a:t>, rejet aigu, transplantation </a:t>
                      </a:r>
                      <a:r>
                        <a:rPr lang="fr-FR" sz="1100" b="1" dirty="0" err="1">
                          <a:effectLst/>
                        </a:rPr>
                        <a:t>unipulmonaire</a:t>
                      </a:r>
                      <a:r>
                        <a:rPr lang="fr-FR" sz="1100" b="1" dirty="0">
                          <a:effectLst/>
                        </a:rPr>
                        <a:t>, colonisation par </a:t>
                      </a:r>
                      <a:r>
                        <a:rPr lang="fr-FR" sz="1100" b="1" i="1" dirty="0">
                          <a:effectLst/>
                        </a:rPr>
                        <a:t>Aspergillus </a:t>
                      </a:r>
                      <a:r>
                        <a:rPr lang="fr-FR" sz="1100" b="1" i="1" dirty="0" err="1">
                          <a:effectLst/>
                        </a:rPr>
                        <a:t>spp</a:t>
                      </a:r>
                      <a:r>
                        <a:rPr lang="fr-FR" sz="1100" b="1" dirty="0">
                          <a:effectLst/>
                        </a:rPr>
                        <a:t> en </a:t>
                      </a:r>
                      <a:r>
                        <a:rPr lang="fr-FR" sz="1100" b="1" dirty="0" err="1">
                          <a:effectLst/>
                        </a:rPr>
                        <a:t>prégreffe</a:t>
                      </a:r>
                      <a:r>
                        <a:rPr lang="fr-FR" sz="1100" b="1" dirty="0">
                          <a:effectLst/>
                        </a:rPr>
                        <a:t> ou durant la 1</a:t>
                      </a:r>
                      <a:r>
                        <a:rPr lang="fr-FR" sz="1100" b="1" baseline="30000" dirty="0">
                          <a:effectLst/>
                        </a:rPr>
                        <a:t>e</a:t>
                      </a:r>
                      <a:r>
                        <a:rPr lang="fr-FR" sz="1100" b="1" dirty="0">
                          <a:effectLst/>
                        </a:rPr>
                        <a:t> année </a:t>
                      </a:r>
                      <a:r>
                        <a:rPr lang="fr-FR" sz="1100" b="1" dirty="0" err="1">
                          <a:effectLst/>
                        </a:rPr>
                        <a:t>postgreffe</a:t>
                      </a:r>
                      <a:r>
                        <a:rPr lang="fr-FR" sz="1100" b="1" dirty="0">
                          <a:effectLst/>
                        </a:rPr>
                        <a:t>, </a:t>
                      </a:r>
                      <a:r>
                        <a:rPr lang="fr-FR" sz="1100" b="1" dirty="0" err="1" smtClean="0">
                          <a:effectLst/>
                        </a:rPr>
                        <a:t>hypogammaglobulinémie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</a:rPr>
                        <a:t>AmB liposomale inhalée </a:t>
                      </a:r>
                      <a:r>
                        <a:rPr lang="fr-FR" sz="1100" b="1" dirty="0" smtClean="0">
                          <a:effectLst/>
                        </a:rPr>
                        <a:t>(A-II) </a:t>
                      </a:r>
                      <a:r>
                        <a:rPr lang="fr-FR" sz="1100" b="1" dirty="0">
                          <a:effectLst/>
                        </a:rPr>
                        <a:t>25 mg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3 fois par semaine jusqu’à cicatrisation des anastomoses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de 2 à 6 mois : une fois par semaine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&gt; 6 mois : une fois tous les 15 jours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prophylaxie guidée : dose de charge de 25mg trois fois par semaine pendant deux semaines puis une fois par semaine 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indéfinie ou pour un minimum de 12 mois ou prophylaxie guidée : selon la présence de facteurs de risques</a:t>
                      </a:r>
                      <a:endParaRPr lang="fr-FR" sz="1200" b="1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 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Complexe </a:t>
                      </a: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</a:rPr>
                        <a:t>lipidique </a:t>
                      </a:r>
                      <a:r>
                        <a:rPr lang="fr-FR" sz="1100" b="1" dirty="0" err="1">
                          <a:solidFill>
                            <a:srgbClr val="FF0000"/>
                          </a:solidFill>
                          <a:effectLst/>
                        </a:rPr>
                        <a:t>d’AmB</a:t>
                      </a: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</a:rPr>
                        <a:t> inhalée </a:t>
                      </a:r>
                      <a:r>
                        <a:rPr lang="fr-FR" sz="1100" b="1" dirty="0">
                          <a:effectLst/>
                        </a:rPr>
                        <a:t>(B-II) : 50mg dose de charge tous les 2 jours pendant 2 semaines puis 50mg une fois par semaine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effectLst/>
                        </a:rPr>
                        <a:t>minimum de 12 mois ou prophylaxie guidée : selon la présence de facteurs de risques</a:t>
                      </a:r>
                      <a:endParaRPr lang="fr-FR" sz="1200" b="1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err="1">
                          <a:solidFill>
                            <a:srgbClr val="FF0000"/>
                          </a:solidFill>
                          <a:effectLst/>
                        </a:rPr>
                        <a:t>Voriconazole</a:t>
                      </a:r>
                      <a:r>
                        <a:rPr lang="fr-FR" sz="1100" b="1" dirty="0">
                          <a:effectLst/>
                        </a:rPr>
                        <a:t> (B-II) : per os : dose de charge 400 mg toutes les 12 h puis 200mg toutes les 12h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Minimum 4 mois en fonction de la présence de facteurs de risques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 err="1">
                          <a:solidFill>
                            <a:srgbClr val="FF0000"/>
                          </a:solidFill>
                          <a:effectLst/>
                        </a:rPr>
                        <a:t>Itraconazole</a:t>
                      </a:r>
                      <a:r>
                        <a:rPr lang="fr-FR" sz="1100" b="1" dirty="0">
                          <a:effectLst/>
                        </a:rPr>
                        <a:t> (A-II) 400mg per os par jour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Au moins 3 mois</a:t>
                      </a:r>
                      <a:endParaRPr lang="fr-FR" sz="1200" b="1" dirty="0">
                        <a:effectLst/>
                        <a:latin typeface="Arial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84164" y="6396335"/>
            <a:ext cx="877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err="1"/>
              <a:t>Gavaldà</a:t>
            </a:r>
            <a:r>
              <a:rPr lang="fr-FR" sz="1200" i="1" dirty="0"/>
              <a:t> J, Meije Y, </a:t>
            </a:r>
            <a:r>
              <a:rPr lang="fr-FR" sz="1200" i="1" dirty="0" err="1"/>
              <a:t>Fortún</a:t>
            </a:r>
            <a:r>
              <a:rPr lang="fr-FR" sz="1200" i="1" dirty="0"/>
              <a:t> J, </a:t>
            </a:r>
            <a:r>
              <a:rPr lang="fr-FR" sz="1200" i="1" dirty="0" err="1"/>
              <a:t>Roilides</a:t>
            </a:r>
            <a:r>
              <a:rPr lang="fr-FR" sz="1200" i="1" dirty="0"/>
              <a:t> E, Saliba F, </a:t>
            </a:r>
            <a:r>
              <a:rPr lang="fr-FR" sz="1200" i="1" dirty="0" err="1"/>
              <a:t>Lortholary</a:t>
            </a:r>
            <a:r>
              <a:rPr lang="fr-FR" sz="1200" i="1" dirty="0"/>
              <a:t> O, et al. Invasive </a:t>
            </a:r>
            <a:r>
              <a:rPr lang="fr-FR" sz="1200" i="1" dirty="0" err="1"/>
              <a:t>fungal</a:t>
            </a:r>
            <a:r>
              <a:rPr lang="fr-FR" sz="1200" i="1" dirty="0"/>
              <a:t> infections in </a:t>
            </a:r>
            <a:r>
              <a:rPr lang="fr-FR" sz="1200" i="1" dirty="0" err="1"/>
              <a:t>solid</a:t>
            </a:r>
            <a:r>
              <a:rPr lang="fr-FR" sz="1200" i="1" dirty="0"/>
              <a:t> </a:t>
            </a:r>
            <a:r>
              <a:rPr lang="fr-FR" sz="1200" i="1" dirty="0" err="1"/>
              <a:t>organ</a:t>
            </a:r>
            <a:r>
              <a:rPr lang="fr-FR" sz="1200" i="1" dirty="0"/>
              <a:t> transplant </a:t>
            </a:r>
            <a:r>
              <a:rPr lang="fr-FR" sz="1200" i="1" dirty="0" err="1"/>
              <a:t>recipients</a:t>
            </a:r>
            <a:r>
              <a:rPr lang="fr-FR" sz="1200" i="1" dirty="0"/>
              <a:t>. Clin </a:t>
            </a:r>
            <a:r>
              <a:rPr lang="fr-FR" sz="1200" i="1" dirty="0" err="1"/>
              <a:t>Microbiol</a:t>
            </a:r>
            <a:r>
              <a:rPr lang="fr-FR" sz="1200" i="1" dirty="0"/>
              <a:t> Infect. 2014 Sep;20:27–48. </a:t>
            </a:r>
          </a:p>
        </p:txBody>
      </p:sp>
    </p:spTree>
    <p:extLst>
      <p:ext uri="{BB962C8B-B14F-4D97-AF65-F5344CB8AC3E}">
        <p14:creationId xmlns:p14="http://schemas.microsoft.com/office/powerpoint/2010/main" val="95986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  <a:fontScheme name="Spectrum">
    <a:majorFont>
      <a:latin typeface="Corbel"/>
      <a:ea typeface=""/>
      <a:cs typeface=""/>
      <a:font script="Jpan" typeface="ＭＳ ゴシック"/>
      <a:font script="Hans" typeface="宋体"/>
      <a:font script="Hant" typeface="新細明體"/>
    </a:majorFont>
    <a:minorFont>
      <a:latin typeface="Calibri"/>
      <a:ea typeface=""/>
      <a:cs typeface=""/>
      <a:font script="Jpan" typeface="ＭＳ ゴシック"/>
      <a:font script="Hans" typeface="宋体"/>
      <a:font script="Hant" typeface="新細明體"/>
    </a:minorFont>
  </a:fontScheme>
  <a:fmtScheme name="Spectrum">
    <a:fillStyleLst>
      <a:solidFill>
        <a:schemeClr val="phClr"/>
      </a:solidFill>
      <a:gradFill rotWithShape="1">
        <a:gsLst>
          <a:gs pos="0">
            <a:schemeClr val="phClr">
              <a:tint val="100000"/>
              <a:shade val="70000"/>
              <a:satMod val="150000"/>
            </a:schemeClr>
          </a:gs>
          <a:gs pos="100000">
            <a:schemeClr val="phClr">
              <a:tint val="95000"/>
              <a:satMod val="1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95000"/>
              <a:shade val="70000"/>
              <a:satMod val="150000"/>
            </a:schemeClr>
          </a:gs>
          <a:gs pos="100000">
            <a:schemeClr val="phClr">
              <a:tint val="100000"/>
              <a:shade val="100000"/>
              <a:satMod val="150000"/>
            </a:schemeClr>
          </a:gs>
        </a:gsLst>
        <a:lin ang="162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a:effectStyle>
      <a:effectStyle>
        <a:effectLst>
          <a:outerShdw blurRad="50800" dir="5400000" sx="105000" sy="105000" algn="ctr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4800000"/>
          </a:lightRig>
        </a:scene3d>
        <a:sp3d prstMaterial="matte">
          <a:bevelT w="63500" h="50800" prst="angle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Pop urbaine.thmx</Template>
  <TotalTime>4557</TotalTime>
  <Words>2749</Words>
  <Application>Microsoft Macintosh PowerPoint</Application>
  <PresentationFormat>Présentation à l'écran (4:3)</PresentationFormat>
  <Paragraphs>457</Paragraphs>
  <Slides>38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0" baseType="lpstr">
      <vt:lpstr>Brise</vt:lpstr>
      <vt:lpstr>Document</vt:lpstr>
      <vt:lpstr>EVALUATION RETROSPECTIVE DE LA PROPHYLAXIE ANTIFONGIQUE CHEZ LES PATIENTS TRANSPLANTES PULMONAIRES</vt:lpstr>
      <vt:lpstr>Introduction</vt:lpstr>
      <vt:lpstr>Présentation PowerPoint</vt:lpstr>
      <vt:lpstr>Indications principales</vt:lpstr>
      <vt:lpstr>Un équilibre entre infections et rejet</vt:lpstr>
      <vt:lpstr>Délais de survenue des infections post transplantation </vt:lpstr>
      <vt:lpstr>Infections fongiques invasives (IFI) en transplantation pulmonaire </vt:lpstr>
      <vt:lpstr>Facteurs de risque</vt:lpstr>
      <vt:lpstr>Recommandations de prophylaxie antifongique</vt:lpstr>
      <vt:lpstr>Protocole de prophylaxie antifongique en transplantation pulmonaire aux HUS</vt:lpstr>
      <vt:lpstr>Objectifs </vt:lpstr>
      <vt:lpstr>Méthode</vt:lpstr>
      <vt:lpstr>Présentation PowerPoint</vt:lpstr>
      <vt:lpstr>Présentation PowerPoint</vt:lpstr>
      <vt:lpstr>Résultats</vt:lpstr>
      <vt:lpstr>Présentation PowerPoint</vt:lpstr>
      <vt:lpstr>1. Caractéristiques des patients</vt:lpstr>
      <vt:lpstr>1. Caractéristiques des patients</vt:lpstr>
      <vt:lpstr>Prophylaxies antifongiques successives mises en place en postgreffe</vt:lpstr>
      <vt:lpstr>2. Objectif principal : incidence et mortalité des IFI 2.1. Incidence </vt:lpstr>
      <vt:lpstr>2.2. Mortalité </vt:lpstr>
      <vt:lpstr>3. Objectifs secondaires  3.1. Taux de colonisation</vt:lpstr>
      <vt:lpstr>Présentation PowerPoint</vt:lpstr>
      <vt:lpstr>3.2. Sérologies</vt:lpstr>
      <vt:lpstr>3.3. Antigénémies</vt:lpstr>
      <vt:lpstr>3.4. Facteurs de risques d’infection fongique invasive </vt:lpstr>
      <vt:lpstr>3.5. Suivi des taux des immunosuppresseurs</vt:lpstr>
      <vt:lpstr>3.6. Suivi pharmacologique et thérapeutique des azolés</vt:lpstr>
      <vt:lpstr>3.7. Effets indésirables</vt:lpstr>
      <vt:lpstr>3.7. Effets indésirables</vt:lpstr>
      <vt:lpstr>Discussion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Moissette</dc:creator>
  <cp:lastModifiedBy>Florence Moissette</cp:lastModifiedBy>
  <cp:revision>59</cp:revision>
  <dcterms:created xsi:type="dcterms:W3CDTF">2015-05-14T14:26:32Z</dcterms:created>
  <dcterms:modified xsi:type="dcterms:W3CDTF">2015-05-30T07:45:35Z</dcterms:modified>
</cp:coreProperties>
</file>