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66" r:id="rId4"/>
    <p:sldId id="259" r:id="rId5"/>
    <p:sldId id="262" r:id="rId6"/>
    <p:sldId id="263" r:id="rId7"/>
    <p:sldId id="265" r:id="rId8"/>
    <p:sldId id="264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Feuill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barChart>
        <c:barDir val="bar"/>
        <c:grouping val="percentStacked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cat>
            <c:strRef>
              <c:f>Feuil1!$A$2:$A$5</c:f>
              <c:strCache>
                <c:ptCount val="4"/>
                <c:pt idx="0">
                  <c:v>Term</c:v>
                </c:pt>
                <c:pt idx="1">
                  <c:v>3rd part</c:v>
                </c:pt>
                <c:pt idx="2">
                  <c:v>2nd part</c:v>
                </c:pt>
                <c:pt idx="3">
                  <c:v>1st part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0</c:v>
                </c:pt>
                <c:pt idx="1">
                  <c:v>66.7</c:v>
                </c:pt>
                <c:pt idx="2">
                  <c:v>33.300000000000004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Série 2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75000"/>
                    <a:shade val="85000"/>
                    <a:satMod val="230000"/>
                  </a:schemeClr>
                </a:gs>
                <a:gs pos="25000">
                  <a:schemeClr val="accent6">
                    <a:tint val="90000"/>
                    <a:shade val="70000"/>
                    <a:satMod val="220000"/>
                  </a:schemeClr>
                </a:gs>
                <a:gs pos="50000">
                  <a:schemeClr val="accent6">
                    <a:tint val="90000"/>
                    <a:shade val="58000"/>
                    <a:satMod val="225000"/>
                  </a:schemeClr>
                </a:gs>
                <a:gs pos="65000">
                  <a:schemeClr val="accent6">
                    <a:tint val="90000"/>
                    <a:shade val="58000"/>
                    <a:satMod val="225000"/>
                  </a:schemeClr>
                </a:gs>
                <a:gs pos="80000">
                  <a:schemeClr val="accent6">
                    <a:tint val="90000"/>
                    <a:shade val="69000"/>
                    <a:satMod val="220000"/>
                  </a:schemeClr>
                </a:gs>
                <a:gs pos="100000">
                  <a:schemeClr val="accent6">
                    <a:tint val="77000"/>
                    <a:shade val="80000"/>
                    <a:satMod val="23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bliqueTopLeft" fov="600000">
                <a:rot lat="0" lon="0" rev="0"/>
              </a:camera>
              <a:lightRig rig="balanced" dir="t">
                <a:rot lat="0" lon="0" rev="19200000"/>
              </a:lightRig>
            </a:scene3d>
            <a:sp3d contourW="12700" prstMaterial="matte">
              <a:bevelT w="60000" h="50800"/>
              <a:contourClr>
                <a:schemeClr val="accent6">
                  <a:shade val="60000"/>
                  <a:satMod val="110000"/>
                </a:schemeClr>
              </a:contourClr>
            </a:sp3d>
          </c:spPr>
          <c:cat>
            <c:strRef>
              <c:f>Feuil1!$A$2:$A$5</c:f>
              <c:strCache>
                <c:ptCount val="4"/>
                <c:pt idx="0">
                  <c:v>Term</c:v>
                </c:pt>
                <c:pt idx="1">
                  <c:v>3rd part</c:v>
                </c:pt>
                <c:pt idx="2">
                  <c:v>2nd part</c:v>
                </c:pt>
                <c:pt idx="3">
                  <c:v>1st part</c:v>
                </c:pt>
              </c:strCache>
            </c:strRef>
          </c:cat>
          <c:val>
            <c:numRef>
              <c:f>Feuil1!$C$2:$C$5</c:f>
              <c:numCache>
                <c:formatCode>General</c:formatCode>
                <c:ptCount val="4"/>
                <c:pt idx="0">
                  <c:v>100</c:v>
                </c:pt>
                <c:pt idx="1">
                  <c:v>33.300000000000004</c:v>
                </c:pt>
                <c:pt idx="2">
                  <c:v>33.4</c:v>
                </c:pt>
                <c:pt idx="3">
                  <c:v>33.300000000000004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Série 3</c:v>
                </c:pt>
              </c:strCache>
            </c:strRef>
          </c:tx>
          <c:cat>
            <c:strRef>
              <c:f>Feuil1!$A$2:$A$5</c:f>
              <c:strCache>
                <c:ptCount val="4"/>
                <c:pt idx="0">
                  <c:v>Term</c:v>
                </c:pt>
                <c:pt idx="1">
                  <c:v>3rd part</c:v>
                </c:pt>
                <c:pt idx="2">
                  <c:v>2nd part</c:v>
                </c:pt>
                <c:pt idx="3">
                  <c:v>1st part</c:v>
                </c:pt>
              </c:strCache>
            </c:strRef>
          </c:cat>
          <c:val>
            <c:numRef>
              <c:f>Feuil1!$D$2:$D$5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33.300000000000004</c:v>
                </c:pt>
                <c:pt idx="3">
                  <c:v>66.7</c:v>
                </c:pt>
              </c:numCache>
            </c:numRef>
          </c:val>
        </c:ser>
        <c:overlap val="100"/>
        <c:axId val="34377728"/>
        <c:axId val="34379264"/>
      </c:barChart>
      <c:catAx>
        <c:axId val="34377728"/>
        <c:scaling>
          <c:orientation val="minMax"/>
        </c:scaling>
        <c:axPos val="l"/>
        <c:tickLblPos val="nextTo"/>
        <c:crossAx val="34379264"/>
        <c:crosses val="autoZero"/>
        <c:auto val="1"/>
        <c:lblAlgn val="ctr"/>
        <c:lblOffset val="100"/>
      </c:catAx>
      <c:valAx>
        <c:axId val="34379264"/>
        <c:scaling>
          <c:orientation val="minMax"/>
        </c:scaling>
        <c:axPos val="b"/>
        <c:majorGridlines/>
        <c:numFmt formatCode="0%" sourceLinked="1"/>
        <c:tickLblPos val="nextTo"/>
        <c:crossAx val="34377728"/>
        <c:crosses val="autoZero"/>
        <c:crossBetween val="between"/>
        <c:majorUnit val="0.2"/>
      </c:valAx>
    </c:plotArea>
    <c:plotVisOnly val="1"/>
  </c:chart>
  <c:txPr>
    <a:bodyPr/>
    <a:lstStyle/>
    <a:p>
      <a:pPr>
        <a:defRPr sz="1800"/>
      </a:pPr>
      <a:endParaRPr lang="fr-FR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0.19965</cdr:x>
      <cdr:y>0.0947</cdr:y>
    </cdr:from>
    <cdr:to>
      <cdr:x>0.3484</cdr:x>
      <cdr:y>0.17631</cdr:y>
    </cdr:to>
    <cdr:sp macro="" textlink="">
      <cdr:nvSpPr>
        <cdr:cNvPr id="2" name="ZoneTexte 6"/>
        <cdr:cNvSpPr txBox="1"/>
      </cdr:nvSpPr>
      <cdr:spPr>
        <a:xfrm xmlns:a="http://schemas.openxmlformats.org/drawingml/2006/main">
          <a:off x="1643074" y="428628"/>
          <a:ext cx="122413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fr-FR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9pPr>
        </a:lstStyle>
        <a:p xmlns:a="http://schemas.openxmlformats.org/drawingml/2006/main">
          <a:r>
            <a:rPr lang="en-US" dirty="0" smtClean="0"/>
            <a:t>Research</a:t>
          </a:r>
          <a:endParaRPr lang="en-US" dirty="0"/>
        </a:p>
      </cdr:txBody>
    </cdr:sp>
  </cdr:relSizeAnchor>
  <cdr:relSizeAnchor xmlns:cdr="http://schemas.openxmlformats.org/drawingml/2006/chartDrawing">
    <cdr:from>
      <cdr:x>0.44271</cdr:x>
      <cdr:y>0.2999</cdr:y>
    </cdr:from>
    <cdr:to>
      <cdr:x>0.66841</cdr:x>
      <cdr:y>0.3815</cdr:y>
    </cdr:to>
    <cdr:sp macro="" textlink="">
      <cdr:nvSpPr>
        <cdr:cNvPr id="3" name="ZoneTexte 6"/>
        <cdr:cNvSpPr txBox="1"/>
      </cdr:nvSpPr>
      <cdr:spPr>
        <a:xfrm xmlns:a="http://schemas.openxmlformats.org/drawingml/2006/main">
          <a:off x="3643338" y="1357322"/>
          <a:ext cx="1857415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fr-FR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9pPr>
        </a:lstStyle>
        <a:p xmlns:a="http://schemas.openxmlformats.org/drawingml/2006/main">
          <a:r>
            <a:rPr lang="en-US" dirty="0" smtClean="0"/>
            <a:t>Achievement</a:t>
          </a:r>
          <a:endParaRPr lang="en-US" dirty="0"/>
        </a:p>
      </cdr:txBody>
    </cdr:sp>
  </cdr:relSizeAnchor>
  <cdr:relSizeAnchor xmlns:cdr="http://schemas.openxmlformats.org/drawingml/2006/chartDrawing">
    <cdr:from>
      <cdr:x>0.67709</cdr:x>
      <cdr:y>0.50509</cdr:y>
    </cdr:from>
    <cdr:to>
      <cdr:x>0.97458</cdr:x>
      <cdr:y>0.58669</cdr:y>
    </cdr:to>
    <cdr:sp macro="" textlink="">
      <cdr:nvSpPr>
        <cdr:cNvPr id="4" name="ZoneTexte 8"/>
        <cdr:cNvSpPr txBox="1"/>
      </cdr:nvSpPr>
      <cdr:spPr>
        <a:xfrm xmlns:a="http://schemas.openxmlformats.org/drawingml/2006/main">
          <a:off x="5572164" y="2286016"/>
          <a:ext cx="244827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fr-FR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9pPr>
        </a:lstStyle>
        <a:p xmlns:a="http://schemas.openxmlformats.org/drawingml/2006/main">
          <a:r>
            <a:rPr lang="en-US" dirty="0" smtClean="0"/>
            <a:t>Test and Integration</a:t>
          </a:r>
          <a:endParaRPr lang="en-US" dirty="0"/>
        </a:p>
      </cdr:txBody>
    </cdr:sp>
  </cdr:relSizeAnchor>
  <cdr:relSizeAnchor xmlns:cdr="http://schemas.openxmlformats.org/drawingml/2006/chartDrawing">
    <cdr:from>
      <cdr:x>0.47743</cdr:x>
      <cdr:y>0.72607</cdr:y>
    </cdr:from>
    <cdr:to>
      <cdr:x>0.59118</cdr:x>
      <cdr:y>0.80767</cdr:y>
    </cdr:to>
    <cdr:sp macro="" textlink="">
      <cdr:nvSpPr>
        <cdr:cNvPr id="5" name="ZoneTexte 9"/>
        <cdr:cNvSpPr txBox="1"/>
      </cdr:nvSpPr>
      <cdr:spPr>
        <a:xfrm xmlns:a="http://schemas.openxmlformats.org/drawingml/2006/main">
          <a:off x="3929090" y="3286148"/>
          <a:ext cx="93610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fr-FR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9pPr>
        </a:lstStyle>
        <a:p xmlns:a="http://schemas.openxmlformats.org/drawingml/2006/main">
          <a:r>
            <a:rPr lang="en-US" dirty="0" smtClean="0"/>
            <a:t>Project</a:t>
          </a:r>
          <a:endParaRPr lang="en-US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19D1DC-504F-4DDE-8905-727BE7E0FB4E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2F2C9-B141-4618-A120-D7A02CCFC3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F221EB0-D9C1-40C0-88DB-C8BBD9ED16EC}" type="datetimeFigureOut">
              <a:rPr lang="fr-FR" smtClean="0"/>
              <a:pPr/>
              <a:t>06/02/2015</a:t>
            </a:fld>
            <a:endParaRPr lang="fr-FR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785BF9-0DA1-4A3F-B736-D073B3D5620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57158" y="571480"/>
            <a:ext cx="8458200" cy="1222375"/>
          </a:xfrm>
        </p:spPr>
        <p:txBody>
          <a:bodyPr/>
          <a:lstStyle/>
          <a:p>
            <a:pPr algn="ctr"/>
            <a:r>
              <a:rPr lang="fr-FR" dirty="0" smtClean="0"/>
              <a:t>Control Access to a </a:t>
            </a:r>
            <a:r>
              <a:rPr lang="fr-FR" dirty="0" err="1" smtClean="0"/>
              <a:t>secure</a:t>
            </a:r>
            <a:r>
              <a:rPr lang="fr-FR" dirty="0" smtClean="0"/>
              <a:t> Area in a </a:t>
            </a:r>
            <a:r>
              <a:rPr lang="fr-FR" dirty="0" err="1" smtClean="0"/>
              <a:t>Company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42844" y="4500570"/>
            <a:ext cx="9001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Bausset</a:t>
            </a:r>
            <a:r>
              <a:rPr lang="fr-FR" dirty="0" smtClean="0"/>
              <a:t> Maxime							</a:t>
            </a:r>
            <a:r>
              <a:rPr lang="fr-FR" dirty="0" err="1" smtClean="0"/>
              <a:t>Crouzet</a:t>
            </a:r>
            <a:r>
              <a:rPr lang="fr-FR" dirty="0" smtClean="0"/>
              <a:t> Ivan</a:t>
            </a:r>
          </a:p>
          <a:p>
            <a:r>
              <a:rPr lang="fr-FR" dirty="0" smtClean="0"/>
              <a:t>Dos Santos </a:t>
            </a:r>
            <a:r>
              <a:rPr lang="fr-FR" dirty="0" err="1" smtClean="0"/>
              <a:t>Cedric</a:t>
            </a:r>
            <a:r>
              <a:rPr lang="fr-FR" dirty="0" smtClean="0"/>
              <a:t>					       </a:t>
            </a:r>
            <a:r>
              <a:rPr lang="fr-FR" dirty="0" err="1" smtClean="0"/>
              <a:t>Péchenart</a:t>
            </a:r>
            <a:r>
              <a:rPr lang="fr-FR" dirty="0" smtClean="0"/>
              <a:t> Benoît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85720" y="214290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err="1" smtClean="0"/>
              <a:t>Problem</a:t>
            </a:r>
            <a:r>
              <a:rPr lang="fr-FR" b="1" u="sng" dirty="0" smtClean="0"/>
              <a:t> :</a:t>
            </a:r>
            <a:endParaRPr lang="fr-FR" b="1" u="sng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0592" y="1124744"/>
            <a:ext cx="7502816" cy="534703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Rectangle à coins arrondis 6"/>
          <p:cNvSpPr/>
          <p:nvPr/>
        </p:nvSpPr>
        <p:spPr>
          <a:xfrm>
            <a:off x="1500166" y="2262359"/>
            <a:ext cx="107157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Orange zone (offices)</a:t>
            </a:r>
            <a:endParaRPr lang="fr-FR" sz="1200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1240252" y="3789040"/>
            <a:ext cx="955484" cy="534529"/>
          </a:xfrm>
          <a:prstGeom prst="round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Red zone (server room)</a:t>
            </a:r>
            <a:endParaRPr lang="en-US" sz="1200" dirty="0"/>
          </a:p>
        </p:txBody>
      </p:sp>
      <p:sp>
        <p:nvSpPr>
          <p:cNvPr id="9" name="Rectangle à coins arrondis 8"/>
          <p:cNvSpPr/>
          <p:nvPr/>
        </p:nvSpPr>
        <p:spPr>
          <a:xfrm>
            <a:off x="2143108" y="5548507"/>
            <a:ext cx="1060740" cy="616797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Green zone (access visitors)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785950"/>
          </a:xfrm>
        </p:spPr>
        <p:txBody>
          <a:bodyPr>
            <a:normAutofit/>
          </a:bodyPr>
          <a:lstStyle/>
          <a:p>
            <a:pPr algn="ctr"/>
            <a:r>
              <a:rPr lang="fr-FR" dirty="0" err="1" smtClean="0"/>
              <a:t>Requirement</a:t>
            </a:r>
            <a:r>
              <a:rPr lang="fr-FR" dirty="0" smtClean="0"/>
              <a:t> </a:t>
            </a:r>
            <a:r>
              <a:rPr lang="fr-FR" dirty="0" err="1" smtClean="0"/>
              <a:t>Diagram</a:t>
            </a:r>
            <a:r>
              <a:rPr lang="fr-FR" dirty="0" smtClean="0"/>
              <a:t> </a:t>
            </a:r>
            <a:r>
              <a:rPr lang="fr-FR" dirty="0" smtClean="0"/>
              <a:t>: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57158" y="3929066"/>
            <a:ext cx="3000396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err="1" smtClean="0"/>
              <a:t>Physical</a:t>
            </a:r>
            <a:r>
              <a:rPr lang="fr-FR" b="1" dirty="0" smtClean="0"/>
              <a:t> recognition of a </a:t>
            </a:r>
            <a:r>
              <a:rPr lang="fr-FR" b="1" dirty="0" err="1" smtClean="0"/>
              <a:t>person</a:t>
            </a:r>
            <a:r>
              <a:rPr lang="fr-FR" b="1" dirty="0" smtClean="0"/>
              <a:t>  </a:t>
            </a:r>
            <a:endParaRPr lang="fr-FR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2357422" y="2571744"/>
            <a:ext cx="450059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Control </a:t>
            </a:r>
            <a:r>
              <a:rPr lang="fr-FR" b="1" dirty="0" err="1" smtClean="0"/>
              <a:t>access</a:t>
            </a:r>
            <a:r>
              <a:rPr lang="fr-FR" b="1" dirty="0" smtClean="0"/>
              <a:t> to a </a:t>
            </a:r>
            <a:r>
              <a:rPr lang="fr-FR" b="1" dirty="0" err="1" smtClean="0"/>
              <a:t>secure</a:t>
            </a:r>
            <a:r>
              <a:rPr lang="fr-FR" b="1" dirty="0" smtClean="0"/>
              <a:t> area in </a:t>
            </a:r>
            <a:r>
              <a:rPr lang="fr-FR" b="1" dirty="0" err="1" smtClean="0"/>
              <a:t>company</a:t>
            </a:r>
            <a:r>
              <a:rPr lang="fr-FR" b="1" dirty="0" smtClean="0"/>
              <a:t> </a:t>
            </a:r>
            <a:endParaRPr lang="fr-FR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5072066" y="3929066"/>
            <a:ext cx="350046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Sound identification of the </a:t>
            </a:r>
            <a:r>
              <a:rPr lang="fr-FR" b="1" dirty="0" err="1" smtClean="0"/>
              <a:t>person</a:t>
            </a:r>
            <a:endParaRPr lang="fr-FR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1285852" y="5143512"/>
            <a:ext cx="3071834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err="1" smtClean="0"/>
              <a:t>Authorized</a:t>
            </a:r>
            <a:r>
              <a:rPr lang="fr-FR" b="1" dirty="0" smtClean="0"/>
              <a:t> </a:t>
            </a:r>
            <a:r>
              <a:rPr lang="fr-FR" b="1" dirty="0" err="1" smtClean="0"/>
              <a:t>access</a:t>
            </a:r>
            <a:r>
              <a:rPr lang="fr-FR" b="1" dirty="0" smtClean="0"/>
              <a:t> of informatio</a:t>
            </a:r>
            <a:r>
              <a:rPr lang="fr-FR" b="1" dirty="0" smtClean="0"/>
              <a:t>n on the </a:t>
            </a:r>
            <a:r>
              <a:rPr lang="fr-FR" b="1" dirty="0" err="1" smtClean="0"/>
              <a:t>person</a:t>
            </a:r>
            <a:r>
              <a:rPr lang="fr-FR" b="1" dirty="0" smtClean="0"/>
              <a:t> </a:t>
            </a:r>
            <a:r>
              <a:rPr lang="fr-FR" b="1" dirty="0" smtClean="0"/>
              <a:t>  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4929190" y="5214950"/>
            <a:ext cx="3643338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Transmission of information and display on a web page</a:t>
            </a:r>
            <a:endParaRPr lang="fr-FR" b="1" dirty="0"/>
          </a:p>
        </p:txBody>
      </p:sp>
      <p:cxnSp>
        <p:nvCxnSpPr>
          <p:cNvPr id="11" name="Connecteur droit avec flèche 10"/>
          <p:cNvCxnSpPr>
            <a:stCxn id="6" idx="2"/>
          </p:cNvCxnSpPr>
          <p:nvPr/>
        </p:nvCxnSpPr>
        <p:spPr>
          <a:xfrm rot="5400000">
            <a:off x="3412829" y="2662737"/>
            <a:ext cx="639553" cy="175022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>
            <a:stCxn id="6" idx="2"/>
          </p:cNvCxnSpPr>
          <p:nvPr/>
        </p:nvCxnSpPr>
        <p:spPr>
          <a:xfrm rot="16200000" flipH="1">
            <a:off x="5198777" y="2627017"/>
            <a:ext cx="639553" cy="182166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>
            <a:stCxn id="6" idx="2"/>
          </p:cNvCxnSpPr>
          <p:nvPr/>
        </p:nvCxnSpPr>
        <p:spPr>
          <a:xfrm rot="5400000">
            <a:off x="3127077" y="3591431"/>
            <a:ext cx="1853999" cy="11072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>
            <a:stCxn id="6" idx="2"/>
          </p:cNvCxnSpPr>
          <p:nvPr/>
        </p:nvCxnSpPr>
        <p:spPr>
          <a:xfrm rot="16200000" flipH="1">
            <a:off x="3877174" y="3948620"/>
            <a:ext cx="1996875" cy="5357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4"/>
          <p:cNvSpPr/>
          <p:nvPr/>
        </p:nvSpPr>
        <p:spPr>
          <a:xfrm>
            <a:off x="1306912" y="3476834"/>
            <a:ext cx="3888000" cy="3024000"/>
          </a:xfrm>
          <a:prstGeom prst="ellipse">
            <a:avLst/>
          </a:prstGeom>
          <a:solidFill>
            <a:srgbClr val="00B050">
              <a:alpha val="50000"/>
            </a:srgbClr>
          </a:solidFill>
          <a:ln w="9360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</p:sp>
      <p:sp>
        <p:nvSpPr>
          <p:cNvPr id="6" name="CustomShape 3"/>
          <p:cNvSpPr/>
          <p:nvPr/>
        </p:nvSpPr>
        <p:spPr>
          <a:xfrm>
            <a:off x="3827272" y="3476834"/>
            <a:ext cx="3888000" cy="3024000"/>
          </a:xfrm>
          <a:prstGeom prst="ellipse">
            <a:avLst/>
          </a:prstGeom>
          <a:solidFill>
            <a:srgbClr val="0066FF">
              <a:alpha val="50000"/>
            </a:srgbClr>
          </a:solidFill>
          <a:ln w="9360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</p:sp>
      <p:sp>
        <p:nvSpPr>
          <p:cNvPr id="7" name="CustomShape 2"/>
          <p:cNvSpPr/>
          <p:nvPr/>
        </p:nvSpPr>
        <p:spPr>
          <a:xfrm>
            <a:off x="2603272" y="1676474"/>
            <a:ext cx="3888000" cy="3024000"/>
          </a:xfrm>
          <a:prstGeom prst="ellipse">
            <a:avLst/>
          </a:prstGeom>
          <a:solidFill>
            <a:srgbClr val="FFFF00">
              <a:alpha val="50000"/>
            </a:srgbClr>
          </a:solidFill>
          <a:ln w="9360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</p:sp>
      <p:sp>
        <p:nvSpPr>
          <p:cNvPr id="9" name="CustomShape 7"/>
          <p:cNvSpPr/>
          <p:nvPr/>
        </p:nvSpPr>
        <p:spPr>
          <a:xfrm>
            <a:off x="5357818" y="3714752"/>
            <a:ext cx="634664" cy="4255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200" b="1" dirty="0" smtClean="0">
                <a:solidFill>
                  <a:srgbClr val="000000"/>
                </a:solidFill>
              </a:rPr>
              <a:t>Fair</a:t>
            </a:r>
            <a:endParaRPr lang="en-US" dirty="0"/>
          </a:p>
        </p:txBody>
      </p:sp>
      <p:sp>
        <p:nvSpPr>
          <p:cNvPr id="10" name="CustomShape 8"/>
          <p:cNvSpPr/>
          <p:nvPr/>
        </p:nvSpPr>
        <p:spPr>
          <a:xfrm>
            <a:off x="3055072" y="3692834"/>
            <a:ext cx="946080" cy="4255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200" b="1" dirty="0" smtClean="0">
                <a:solidFill>
                  <a:srgbClr val="000000"/>
                </a:solidFill>
              </a:rPr>
              <a:t>Viable</a:t>
            </a:r>
            <a:endParaRPr lang="en-US" dirty="0"/>
          </a:p>
        </p:txBody>
      </p:sp>
      <p:sp>
        <p:nvSpPr>
          <p:cNvPr id="11" name="Freeform 12"/>
          <p:cNvSpPr>
            <a:spLocks noChangeArrowheads="1"/>
          </p:cNvSpPr>
          <p:nvPr/>
        </p:nvSpPr>
        <p:spPr bwMode="auto">
          <a:xfrm>
            <a:off x="3963988" y="2052638"/>
            <a:ext cx="1358900" cy="425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600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</a:tabLst>
            </a:pPr>
            <a:r>
              <a:rPr lang="en-US" sz="2200" b="1" dirty="0" smtClean="0">
                <a:solidFill>
                  <a:srgbClr val="000000"/>
                </a:solidFill>
                <a:latin typeface="Corbel" charset="0"/>
              </a:rPr>
              <a:t>Economic</a:t>
            </a:r>
            <a:endParaRPr lang="en-US" sz="2200" b="1" dirty="0">
              <a:solidFill>
                <a:srgbClr val="000000"/>
              </a:solidFill>
              <a:latin typeface="Corbel" charset="0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3119438" y="2566988"/>
            <a:ext cx="3071812" cy="6461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en-US" dirty="0" smtClean="0">
                <a:solidFill>
                  <a:srgbClr val="000000"/>
                </a:solidFill>
                <a:latin typeface="Corbel" charset="0"/>
              </a:rPr>
              <a:t>- Low power consumption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en-US" dirty="0" smtClean="0">
                <a:solidFill>
                  <a:srgbClr val="000000"/>
                </a:solidFill>
                <a:latin typeface="Corbel" charset="0"/>
              </a:rPr>
              <a:t>- </a:t>
            </a:r>
            <a:r>
              <a:rPr lang="en-US" dirty="0" smtClean="0">
                <a:solidFill>
                  <a:srgbClr val="000000"/>
                </a:solidFill>
                <a:latin typeface="Corbel" charset="0"/>
              </a:rPr>
              <a:t>cheap</a:t>
            </a:r>
            <a:endParaRPr lang="en-US" dirty="0">
              <a:solidFill>
                <a:srgbClr val="000000"/>
              </a:solidFill>
              <a:latin typeface="Corbel" charset="0"/>
            </a:endParaRPr>
          </a:p>
        </p:txBody>
      </p:sp>
      <p:sp>
        <p:nvSpPr>
          <p:cNvPr id="13" name="Freeform 13"/>
          <p:cNvSpPr>
            <a:spLocks noChangeArrowheads="1"/>
          </p:cNvSpPr>
          <p:nvPr/>
        </p:nvSpPr>
        <p:spPr bwMode="auto">
          <a:xfrm flipH="1">
            <a:off x="1520825" y="4437063"/>
            <a:ext cx="2330450" cy="425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600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en-US" sz="2200" b="1" dirty="0" smtClean="0">
                <a:solidFill>
                  <a:srgbClr val="000000"/>
                </a:solidFill>
                <a:latin typeface="Corbel" charset="0"/>
              </a:rPr>
              <a:t>Environmental</a:t>
            </a:r>
            <a:endParaRPr lang="en-US" sz="2200" b="1" dirty="0">
              <a:solidFill>
                <a:srgbClr val="000000"/>
              </a:solidFill>
              <a:latin typeface="Corbel" charset="0"/>
            </a:endParaRPr>
          </a:p>
        </p:txBody>
      </p:sp>
      <p:sp>
        <p:nvSpPr>
          <p:cNvPr id="14" name="CustomShape 5"/>
          <p:cNvSpPr/>
          <p:nvPr/>
        </p:nvSpPr>
        <p:spPr>
          <a:xfrm>
            <a:off x="3851920" y="4293096"/>
            <a:ext cx="1372778" cy="42552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 b="1" dirty="0" smtClean="0">
                <a:solidFill>
                  <a:srgbClr val="000000"/>
                </a:solidFill>
              </a:rPr>
              <a:t>Sustainable</a:t>
            </a:r>
            <a:endParaRPr lang="en-US" sz="1200" dirty="0"/>
          </a:p>
        </p:txBody>
      </p:sp>
      <p:sp>
        <p:nvSpPr>
          <p:cNvPr id="15" name="CustomShape 6"/>
          <p:cNvSpPr/>
          <p:nvPr/>
        </p:nvSpPr>
        <p:spPr>
          <a:xfrm>
            <a:off x="3993232" y="5132834"/>
            <a:ext cx="1086480" cy="4255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200" b="1" dirty="0" smtClean="0">
                <a:solidFill>
                  <a:srgbClr val="000000"/>
                </a:solidFill>
              </a:rPr>
              <a:t>Livable</a:t>
            </a:r>
            <a:endParaRPr lang="en-US" dirty="0"/>
          </a:p>
        </p:txBody>
      </p:sp>
      <p:sp>
        <p:nvSpPr>
          <p:cNvPr id="16" name="Freeform 10"/>
          <p:cNvSpPr>
            <a:spLocks noChangeArrowheads="1"/>
          </p:cNvSpPr>
          <p:nvPr/>
        </p:nvSpPr>
        <p:spPr bwMode="auto">
          <a:xfrm>
            <a:off x="6196013" y="4437063"/>
            <a:ext cx="895350" cy="425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600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</a:tabLst>
            </a:pPr>
            <a:r>
              <a:rPr lang="en-US" sz="2200" b="1" dirty="0" smtClean="0">
                <a:solidFill>
                  <a:srgbClr val="000000"/>
                </a:solidFill>
                <a:latin typeface="Corbel" charset="0"/>
              </a:rPr>
              <a:t>Social</a:t>
            </a:r>
            <a:endParaRPr lang="en-US" sz="2200" b="1" dirty="0">
              <a:solidFill>
                <a:srgbClr val="000000"/>
              </a:solidFill>
              <a:latin typeface="Corbel" charset="0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5332413" y="4986338"/>
            <a:ext cx="2214562" cy="6461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en-US" dirty="0">
                <a:solidFill>
                  <a:srgbClr val="000000"/>
                </a:solidFill>
                <a:latin typeface="Corbel" charset="0"/>
              </a:rPr>
              <a:t>- Easy to use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en-US" dirty="0">
                <a:solidFill>
                  <a:srgbClr val="000000"/>
                </a:solidFill>
                <a:latin typeface="Corbel" charset="0"/>
              </a:rPr>
              <a:t>- Accessible to all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1907704" y="4941168"/>
            <a:ext cx="2286000" cy="74577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en-US" dirty="0">
                <a:solidFill>
                  <a:srgbClr val="000000"/>
                </a:solidFill>
                <a:latin typeface="Corbel" charset="0"/>
              </a:rPr>
              <a:t>- Low power </a:t>
            </a:r>
            <a:r>
              <a:rPr lang="en-US" dirty="0" smtClean="0">
                <a:solidFill>
                  <a:srgbClr val="000000"/>
                </a:solidFill>
                <a:latin typeface="Corbel" charset="0"/>
              </a:rPr>
              <a:t>consumption</a:t>
            </a:r>
            <a:endParaRPr lang="en-US" dirty="0">
              <a:solidFill>
                <a:srgbClr val="000000"/>
              </a:solidFill>
              <a:latin typeface="Corbel" charset="0"/>
            </a:endParaRPr>
          </a:p>
        </p:txBody>
      </p:sp>
      <p:sp>
        <p:nvSpPr>
          <p:cNvPr id="19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w Cen MT"/>
              </a:rPr>
              <a:t>Sustainable</a:t>
            </a:r>
            <a:endParaRPr lang="en-US" dirty="0">
              <a:solidFill>
                <a:schemeClr val="tx1"/>
              </a:solidFill>
              <a:latin typeface="Tw Cen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b="1" dirty="0" err="1" smtClean="0"/>
              <a:t>Personnal</a:t>
            </a:r>
            <a:r>
              <a:rPr lang="fr-FR" b="1" dirty="0" smtClean="0"/>
              <a:t> </a:t>
            </a:r>
            <a:r>
              <a:rPr lang="fr-FR" b="1" dirty="0" err="1" smtClean="0"/>
              <a:t>Problem</a:t>
            </a:r>
            <a:r>
              <a:rPr lang="fr-FR" b="1" dirty="0" smtClean="0"/>
              <a:t> : Audio Emission to </a:t>
            </a:r>
            <a:r>
              <a:rPr lang="fr-FR" b="1" dirty="0" err="1" smtClean="0"/>
              <a:t>identify</a:t>
            </a:r>
            <a:r>
              <a:rPr lang="fr-FR" b="1" dirty="0" smtClean="0"/>
              <a:t> people.</a:t>
            </a:r>
            <a:br>
              <a:rPr lang="fr-FR" b="1" dirty="0" smtClean="0"/>
            </a:b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0" y="2143116"/>
            <a:ext cx="5929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This system permits to have an audio emission to identify the people who want to enter into the room</a:t>
            </a:r>
            <a:endParaRPr lang="fr-FR" sz="2400" dirty="0" smtClean="0"/>
          </a:p>
        </p:txBody>
      </p:sp>
      <p:pic>
        <p:nvPicPr>
          <p:cNvPr id="6146" name="Picture 2" descr="https://encrypted-tbn0.gstatic.com/images?q=tbn:ANd9GcTPywrnmGSohu37FASYpuYoJJzJKBspvTORRgf8aQaHlAFkTQVd2w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1214422"/>
            <a:ext cx="4429124" cy="3175600"/>
          </a:xfrm>
          <a:prstGeom prst="rect">
            <a:avLst/>
          </a:prstGeom>
          <a:noFill/>
        </p:spPr>
      </p:pic>
      <p:sp>
        <p:nvSpPr>
          <p:cNvPr id="6148" name="AutoShape 4" descr="data:image/jpeg;base64,/9j/4AAQSkZJRgABAQAAAQABAAD/2wCEAAkGBxQQEA8SEBQQEA8QDxAPDxAQDw8NDw8QFRUWFhQUFBUYHCggGBolHBQUITEhJSkrLy4uFx8zODMsNyguLisBCgoKBQUFDgUFDisZExkrKysrKysrKysrKysrKysrKysrKysrKysrKysrKysrKysrKysrKysrKysrKysrKysrK//AABEIAO0A1QMBIgACEQEDEQH/xAAbAAEAAgMBAQAAAAAAAAAAAAAAAwQBAgUGB//EADoQAAIBAQMHCwQCAgEFAAAAAAABAgMEBRESEyExUbHBFTJBQmFicXKCouEiUoGRFKEGI/EzQ2PR8P/EABQBAQAAAAAAAAAAAAAAAAAAAAD/xAAUEQEAAAAAAAAAAAAAAAAAAAAA/9oADAMBAAIRAxEAPwD7hF4pPasTJHZ+ZDyx3EgAAAAAAAAAAAADR1EBuCN1RnQJAR502U0BsAAAAAAAAAAAAAjrVVHDHpMFW9Op6uAAt2fmQ8sdxIR2fmQ8sdxIAAAAAAAAAANK08lNgR1qvQvyQZZA6hrnALOWYyyvljLAs5ZlTKucMqYHQo1eh/gmOWqh0aM8pJ/vxA3AAAAAAAAAAFC9Op6uAF6dT1cABbs/Mh5Y7iQjs/Mh5Y7iQAAAAMN4GlOqpNpa1h/YEgAAFK854JLbiXTm3zqh6uAFLOGMsrZwxnALWcGcKucGWBayxnCrlmc4BbVQ6F2TxUlsaf7/AODi5w6lyvHLflW8DqAAAAAAAAAAChenU9XAC9Op6uAAt2fmQ8sdxipXS7WYprGmktDcEsdmgq0ZLVLnLQ+xgW6VXHWsCRyIVPYYfaBtVWLT2JkNmks5JdLin+n8mlS2RWrSaWarHLculrJ8AOkDEXjq0mQBSvallU21rj9X46S6YaA8bKZjOE172R0ptdV6YPs2fg52dAt5wZwp50znQLmcGcKedM5wC3nD0lzUsmkm9c3lfjo/o85ddmdaoo9VaZvYvk9ilhoWpaEBkAAAAAAAAAAUL06nq4AXp1PVwAFuz8yHljuK1uu2NXS3KMvui8P2tTLNn5kPLHcSAedqXJXX/TrRa7ylHdiQ8h2p661NLsy5cEeoAHnKly1YRxU1VktccnIbXZp1lay2voehp4NPQ0z1hyr3ulVPrh9NVfhT7H29oEVG0NangW6du+5Y9q0M8/TrtYqWKktDT0NMtU64Heja4Ppw8dBNGSepp+DxOEqmJhrZo8NAHYtlljVi4zWh6n0p7UeMva7J0Hp0wfNmtT7HsZ2XXqR5s5eDwkv7ErzqNOM4U5xawaaaxA8pljLOnO7k+zsNOTQKCmWrusc68smC80nzYrtZNG7Nr0dms9dduajBQpYJLo1Sb2vHWwN7vsUaMFGPjKT1ye1loAAAAAAAAAAAAKF6dT1cAL06nq4AC3Z+ZDyx3EhHZ+ZDyx3EgAAAAABz7yumFbTphP749Piuk4Fqu6tR0tZcPvhpw8VrR68AeNoWvEuU6uJ0bwuSFTGUf9dTXjFfS33lxONmJ0pZNRYbGtMZLsYF+OkOmYpsmQEObMZsnwGAEObNlTJDWUgLNC0Sj04rYy/SqqS4HCdcsWe0AdkGlKplLH9m4AAAAAAAAFC9Op6uAF6dT1cABbs/Mh5Y7iQjs/Mh5Y7iQAAAAAAAAAQW2zqpBx6dcXsfQTgDzdBlhMikvql4vebpgb4jE1xMOQGzZBWkbuRVtVTBMCnXtGDJrPaS7ZP8fhVpZVTKVSayotNrIXRo1P8AJw7RZ52epkT9MurNbUB6ex2o60J4rFHkLLaDsWK34PTqA7IMRlisVqMgAAAAAFC9Op6uAF6dT1cABbs/Mh5Y7iQjs/Mh5Y7iQAAAAAAAAAR155MZPs/skKN6VMEo7dL4Ac1mMTVyNHMCRyMORC5mHICSUitKOXKMPuko/t6TeUia5IZVdP7Yyl+dC4gelSwWC1LQVrysEa8HCXjGXTF7UWgB4K12epZ3hUi8nomtMJfno8CayWpPpPbSimsGk09aaxRyLb/jtKemCzUtsOb+Y6v1gBmw2vBay+7UsDzdSyVLO/rWMOicdMfzsL1OpigLtW2YFKN+LHDSSRiSUrDQb+qlTx25K/sC5d9pzkW+jHBPaWjWEFFJRSSWhJLBJdiNgKF6dT1cAL06nq4AC3Z+ZDyx3EhHZ+ZDyx3EgAAAAAAAAA4l51cZvs0HbPMWupjKT7WBpKoRSqlerVK8qwF7OGVIoKqSwqgW2Xbl+mqu9Fx48ChTkWaE8mUZbJJ/jpA9QAAAAAxKKaaelPQ09KaOBaqX8eol/wBqb+h/a/tfA9AQ2qzRqwcJrGL/AGtjXaBz4vQbY4HMqxqWV4TxnS6tRLHBbJbCanbFPUwOlStDXgXKVRSWjo1nGnaoxWlovXU3JSn0Saye1LpAxenU9XAC9Op6uAAt2fmQ8sdxIR2fmQ8sdxIAAAAAAAABhnk670s9YzyVXW/EDn2hFCrUwOtVic2109DAjjUawxTWKxWKaxW1bSxSqHuKt3wqUFSklgqajF4LGLSwTR4eVF05yhLXGTi/wBfoMtpFCgy9BgemsdTKpwfdWPitDJjnXNUxjKP2vH8P/wCZ0QAAAAAA0c+tc1GTxyMl9ORKVPHxS0HQAHPjctBPHIxfelOe9l9LDQtCWoyAKF6dT1cAL06nq4AC3Z+ZDyx3EhHZ+ZDyx3EgAAAAAAAABnkq2t+LPWnkrQ/ql5nvAgkinaYaGXWyC0amB7inqXgjzP8AlVkwnCqtUvpl5lqf63HpqXNj4LcVb3s+co1I9OGVHxWkDx1Jl2jIpUi1TkB2LpqYTw+5YfnWds8xZquEovY0z0yeIGQAAAAAAAAABQvTqergBenU9XAAW7PzIeWO4kI7PzIeWO4kAAAAAAAAAHkbTH65+aW89ceYtcP9lTzy3gUmiCpHFpbWl+3gXJxI6EcatJf+SO8D2SQK+cGcA8lbbPm6tSHQpNx8r0o2pxOj/kFLFwqeiW9cSnRQEsIno7DLGnB91L9aDgxidm65f68Nja48QLgAAAAAAAAAAoXp1PVwAvTqergALdn5kPLHcSEdn5kPLHcSAAAAAMSYGJTwI5VyGpIhlICeVc5dWCbbx0ttlmNZM0rYMCjUplSEsmpB9Ckmy1OWBz7XVSA9NnBnDl2e04xjtwRNngJbx+qlNeDXimc6zRxJ69o+lrasDSjEC1CBassnHFbdJDRgiVtAW1WNo1ylGeJImBejUNyjFlinL/2BMAAAAAoXp1PVwAvTqergALdn5kPLHcSEdn5kPLHcSAAABhsrVZMtMr1IgVpFW0Y4PAuygaSiB5p2903hNNdrTw/ZvytB9Zfs7s6CetL9ELsMPtj+kBwKlqlPRTTfeaaj8m1C7m3lTblLt1LwR3lZkugzmQOfCjgbOBezQzIHHtNFtEVntuThGeiS6dSkdt0CCtdsZ85JgQK3rav2RVbyW1fs2f8Aj9PvLwkyahcdOOnJxfbpA3sNZtY7dJ0IM1p2dLUTKmBmLLFN6CONPEsU4YAbgAAAAKF6dT1cAL06nq4AC3Z+ZDyx3EhzqV4YRisnUkud2eBtyl3fd8AXwUOUu77vgcpd33fAF8w0UeUu77vgcpd33fAFyVMjdL9lflLu+74HKXd93wBK6Jq6Rpyl3fd8GOUe77vgDZwMOBh3h3fd8GP56+z3fAGcgzmzX+evs93wP56+33fAG2bGQa/z19nu+DPKHd93wBvmzdUCHlDu+74HKPd93wBZjRJFTRT5S7vu+Byl3fd8AXkjJQ5S7vu+Byl3fd8AXwUOUu77vgcpd33fAF8FDlLu+74HKXd93wAvTqergCtbbXl5OjDDHpx2dg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150" name="AutoShape 6" descr="data:image/jpeg;base64,/9j/4AAQSkZJRgABAQAAAQABAAD/2wCEAAkGBw4ODQ8NDQ0NDQ0ODQwMDQwMDA8NDQ0NFBEWFhQRFBQYHCggGBolHRQUITEhJSkrLjouFx83RDMsNygtLisBCgoKBQUFDgUFDisZExkrKysrKysrKysrKysrKysrKysrKysrKysrKysrKysrKysrKysrKysrKysrKysrKysrK//AABEIAMgAyAMBIgACEQEDEQH/xAAbAAEAAgMBAQAAAAAAAAAAAAAAAQYCBAUDB//EADwQAAICAQEFBQYCCAYDAAAAAAABAgMRBAUSEyFBBjFRYXEiMoGRobEjUhQzQnJzwdHhFWJjgsLwFiRD/8QAFAEBAAAAAAAAAAAAAAAAAAAAAP/EABQRAQAAAAAAAAAAAAAAAAAAAAD/2gAMAwEAAhEDEQA/APuIAAAAAAAAAAAAAARkCQRvIZAkAAAAAAAAAAAAAAAAAAQSAAAAAgkAADW1t+5Hzf2Am3UY5L5ni7jRdxHGA3uMZK45/GHGA6td+eT+ZsHFVx0dFfvrHVfYDZAAAAAAAAAAAAAAAAAAAA1tRq1BSeM7veBsghEgDhbYv/Ex4JI7pVdvy3b35pP6AYO4cY5/GI4wHR4w4xzuMTxgOkrjd2VqPxUvFNHBVx0Nhy3tRBeGX9ALYAAAAAAAAAAAAAAADUu1XtOEVlrCYplNc5Sz5HltKi39ZQoynjEoSe7vLo0/E4lu3r6uVuiuT8VFtfNICycZ+Bp654hJpc3l48Tg/wDk10+Vej1GfFVyf8jye07FPdtUoS5Pdmt14AuVDbhFy95xi3645nocPR7UaWH7S83zOlTrq5dd1+EuQG0V7tZpm4xuX7PsT9OjLAmY21xnFwksxkmmn1TA+acYcc2O0WybNLPPOVTfsWeH+V+Zw+OB1OMTxjlcclXgdTjFo7IadtTvfc/w4f8AJ/Yq+w9nWauzdjlVxw7LMcorw9T6Rp6Y1wjXBYjFKKXkB6gAAAAAAAAAAAAAAAAAAaO1dmV6mG7YsNe5Yvfg/L+hvAChWQt0tnCu/wBk17s4+KNqrVplp2hoK9RDh2xyu9NcpRfimVTXdmtRT7VE+PBfstbtqX2YG7XqGvdlKPo8Hr/iV8e6al5Sjkrun1zT3ZJxkuTjJYafmjo0XZA3rNvtpwv0ysi1h7suTX7rX8yq7Q2bCdjlp4zhW+ahZjMfLk+4sjrTMeAgKl/hVht7M2Ip2xjdYq62/al19F4Fh4BKoQFm0OmqprjXTGMa13bvPPnnqzYKzppSrfsScfJPl8jsaTXb3KeE/FdzA3gQSAAAAAAAAAAAAAAAAAAAAgkAc7amx6NSvxI4ml7NsOU18epWp6GzS2cOb3k+cJpYUl6eJdjl9oKVKnPWEk0/XkwOTWz0Nep8j1yBmYtmLkYTkB536jBjptbz7zR1e/OUa6471k3uxiurObZK7T28K+Drn3rnlSXin1QH0TZ2sU0ot8+j/kb5R9m6/u5ls0GsVixn2vuBuAAAAAAAAAAAAAAAAAAAAABzduWYrUfzS+iOkV7bN+9a10jyA0VyJczxlYeUrANhzPKyzkeLsPG6zkB1+ylG/fbc/wD5xUI/vS7/AKL6na21smvV1cOzlJZddiWZQl4/2NfspTu6VS62TnN/PC+x2QPlt8LNJY6bluyXuv8AZmvzRfVHU2XrmpJqXMu+q0ld0dy2uNkfyzWUVzW9joZ39JY6Zd/Dnmdb9H3r6gd3S6+M0s8n5dxlbrYru+ZVNPK6ifCvi4S6c8xkvFPqb/OQHQlt2pS3XJZ9cG/otXG2LlHuTx4nAWytLZLNtbcn3yU5R+iLDpNPXVBQqiowXclz+IHsAAAAAAAAAAAAAAACJPCb8E2UrVX5k5Pq2y366WKbH/kl9ig6qYE2ag8v0g5t9/M8o6gDtxsyZ7uTlU3HSolkC39mp50+7+Scl8HzX3OsVzsvbidkPzRUl6p/3LGAAAGrtDRRvrcJcn3xmlzhLo0VzR6lxnKi5bl0OTXSS6SXky2nO2tsivVJb2YWRzuXQ9+Pl5ryA0t5I9NPqZLmny8OhyrNn66l4cVqI9J1PD+MX3HrwNbNqMaOHHuc7Jx5L0QFl01ynFSX/Wep46ShV1xgnnC5t9X1Z7AAAAIGQBIIIAyIIyAJBGRkDX2n+os/ckUO5ZL5tD9RZ/Dl9iiTA5GroOv2c7LV6rSTtlZOFrsnGuSfspJLk1155NTUQyXDsWsaJL/Us+4FAVU65yrmsThJxkvBo6ukkdHtvoNy6GoiuVqcZ+U13P4r7HH00gLDsi3cvrfRvdfx5FvKJRL6fcu2nt34Rn+aKf0A9STHIAyBiSAAAEggASCABGSMkZIyBlkZMMjIGWRkwyRvAemRk894hyAx1z/Bs/hz+xRJTLxqHmua8YSX0KRuAeNkuRbOyL/9RfxLPuVK6PIt3Ztbujq81KXzkwNjtBpuNpbI9UuJH1jzKHS0fR98oOr0nBvsq6KWY/uvmgPaiZbdg371OOsJNfB80VWis72wJYc4+Ki/ln+oHdyTk8t4bwHrkZPPeJ3gPTIyYZGQM8k5MMk5AyBjkAYkZIZGQJyQ2QQwGSN4hswbAycjFzMJM8pzA9bLOT9GVuWmaXcdnixku80dUsdzfzyBxdVDCZZtlWJaapeFcSvayaa5ntsfXLh7ufdk0vQCy8U4XaKtcSuxdU4S+HNfdmz+lGntC5TUY+Es/QDHTQOlofYsT8U4mrpYN8s4OhGCXUDfVhKmacbfM9IyA2lMy3jXTM0wPZSJUjyRmgPRMnJ5oyQGaZJigBiQSzEAzFkshgYtmDZm0YtAeM2aeqUsPBvuJhKAFQlrL6XidU2vzRTkn8jGe1XNYjXa34bkkW2VKPN6deAFP/Qr7nmxuEfyR736s6Om0CgsJYR3v0deBHAA5Eqmc7WU2RanDvjzx0fkWjgIxelT6AVujbUI8pPcl1UuTM7dv19Jr4PJ3LNl1S96EX6pMVbHpjzVUF6RQGjsnVSmnLDSb5Z5cjtVtivTpdyweygBMTNEKJmkBKMkQjICUZIxRkgMkCABBDAAjBGAAIaIwABDRDiABjukboADcI3CABO4NwACdwndAAlRJ3QAJwZYAAnBOAAJJSAAk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6151" name="Picture 7" descr="C:\Users\mbausset\Desktop\télécharge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500546"/>
            <a:ext cx="2357454" cy="2357454"/>
          </a:xfrm>
          <a:prstGeom prst="rect">
            <a:avLst/>
          </a:prstGeom>
          <a:noFill/>
        </p:spPr>
      </p:pic>
      <p:sp>
        <p:nvSpPr>
          <p:cNvPr id="6153" name="AutoShape 9" descr="data:image/jpeg;base64,/9j/4AAQSkZJRgABAQAAAQABAAD/2wCEAAkGBxQSEhUTEhQVFRQXFRYYFxcWGRcbFhgVFxcYGBwYHBgYHCgiGB0lHBcYIjEhJSktLi8uFyAzODMsNyotLisBCgoKDg0OGhAQGi0kHyQsNCwsLCw0LCwsLCwsLCwsLCwsLCwvLCwsLCwsLCwsLCwsLCwsLCwsLywsLCwsLCwsLP/AABEIALkBEQMBIgACEQEDEQH/xAAcAAABBQEBAQAAAAAAAAAAAAAAAQIDBAUGBwj/xABCEAACAQMCAwUFBgQFAwMFAAABAhEAAyEEEgUxQRMiUWHwBjJxgZEHI6GxwdEUM1JyQpKi4fFigrJDg8IVFhdEY//EABgBAQEBAQEAAAAAAAAAAAAAAAABAgME/8QALhEBAQACAAMFBwMFAAAAAAAAAAECEQMSIQQTMUFRBWGBkaGx4SLB0RUyQkNx/9oADAMBAAIRAxEAPwD3GiiigKKKKAooooCiiigKKKKAooooCik3Um4UDqKbvFG/yoHUUzd5U25djJIA86CWisnVe0Wlt/zNVp08mu2wfoWrM1Pt9w9OerQ/2Bn/APBTXTHhcTLwxt+CXKTxrqaK4W99qXDwYV71wnACW3knwG/bWe32s2GbZb0upZ5I2sLamRMzDNEQZ8INdZ2Pj3/G/b7s97h6vSSaTePGvJNb9r7oSBolEQZa9MgiQe7bgggg4JqlxP7UddbuG21nTWiCJ3LceAchpV+8sGZAMjlNdcfZ/Hvl9YzePg9o3ik314df9uuJNfNh9TbskFhuS3aKkgErtN3EPiGJUd4EkCq2i9ouIXL7WburvrcAJQKVAJUb4hLbbgbcssA7jtA94Ea/p3E1u5Tw35+HyTv56Pe1anV579nHtnc1LNpdWANSihlaNvaJiZXkGG4HESDyEGvQQa8fF4WXCy5cnTHKZTcLRRRXNoUUUUBRRRQFFFFAUUxudZ/F+K2tMga4eZhVAlmPkP1NWS26hbppbh40m4Vx59uQ09lp7jwJOeQ8TtVoFUdX7d3lJXsFRh0csSPlC13nZeLfL7Md5i77fRv8q87v+1mr7IXJsru3bQqkkhI3ZLEAiR3TmM+E52l9pNZfuC3/ABBUtIWEtiWjC4AyTgZ5kVudjzs3uJ3seqbvKgk145xXiWpVgG1N1pVW991gMJhknusOoqLUaYOLbTcdbikKWadt8TKN3f7Y5YYHxFdJ2LwtyZ773PXr/ErSe/etr/c6j8zVG97U6Reeptn+1t3/AITXkHCezN1VuKCrd2e93S2FeFImCQSOoBpeNWERwbZWCMoCGKMp2kE7mEEgsMnDD59J2HDm5baz311uR6fe9vNEOV12/tS5/wDICqF/7R9MPdtX289qAH57/wBK884hdt3FS4HRX7MB7YUjvodoI2rtG5QG+O7xFOsK9ywbRtXnKuHtFEZgpIh1PgrAIcTlPM11nYuFJu7+LN42Tt//AMis/wDJ0bNkgTcgkgSQqhDuIBBgZyKoWvtF1V5xbs2bCs3LeXMnwEFZPgOtYGk4Rqmt9mdNcKh+0UhhbuI5CgkM3IEKuCOag4zN3Xeyeru32vIotln395gGVyZ/9ItyOd2JOYFO77NjdXXz3+6c+dN1n2g67arB7ShhIKW+WYKnfOR88EHrVfiXtHrhbS5/GOyuARtW2n9QIhMyrKQcRlcmRWje9h9RdP3lyxbO5mPZqxlm2y0EgCdowAB5Vb03sGQmxtU5XvGEtqvvgBskscgAHxAp3/Zcda18t/XSfrvq4LUcb1L+9qL7fG7cI+m6ncW0ts2rV5ZO/B3ks29ZDgtEYIBEcxcGME16BZ+z7SL7zXX/ALmUfgoBqxa9luHJJFtDG2Zd3PejbI3EZkR4zVvtHgY2csvwn5Tu8r4vM3saZ9LP3drUA7csw3Fe9uMsffVgvuhQ1o5XdBpcDu2SLiXVL7+zA2gm4uTLpCnKyDtMBgI617DbsaG0YWxbRiSo+4IYsoB2glZM7hH9XTrUqcbtwwtqTtVmMbAIXdugycgqwjrtMSASOd9qTVkxt37/AMVZwr4vJuEaHVIzqli/ctOCCDYc23jKEo8L7wGZkAtBBg1op7N69tR29rSG2TkrcdCksu24DuYMVeWkc4cietevxRt+vr41yy9qZ27mM+v4Xuve8ovfZxqGC7Fs2sHfuuMxksYC93KhdsTmS0k4Na2q+z+/fjttTbwSRttMxUNkoGa4DsmSF5AsYGa7S6L4JCdntJwciB5gc+f+k8qkXQ32H8xFwcxOZ8xjH6/LF7fx7q80n1++2pwp6OPH2cWyVNzU3yyBFUoLaEKgAWDBMgAAHngeFXx9n2iJl1u3D1L3Xk9MlT4V0Y4RGHvEgiD+EEZxBAI+fjTm4XZmWLE9OeMzjHPA+grle18a/wCy/Dp/C93PRl8J4Do9O6PYs21uKe60y2QQYLGcgkfAmu1sXJGOua5+1pLCRtSSMgk5nqcmZ+VaWj1IJgCOo/WuGWdyu7bf+umGp0adFIDS1HQUUUUBRRRQFFFFA1xXH/aHoi1pLw5WyQw8niD9QB/3V2VQ3UBkHka3w8+TKZJlNzTxzht5luK6qWg5AEypwyx4FSR86v8AENJcvRs094bQFUkFVNtfdBU8mAxIMHwFehSQSp6fQ/ATUdy9t2iDLGABtmYJ8fAGvTe223cx6uHJ5OH0XB9YLbW+y7rMG71yACAVOEaYIMEdYHhRb9jtQW37rSZ3CC2DMiAV5D411t3iUEgKSdxWJMmCRI5zkRGDlfEU63qG3CQCskEqpI5AqQRMgg84gERUvauN46kOSOaf2La4xe5qF3MSW22wJJyTggD6VZsexVpQQbt/OGCkAMPMBcjyrZdNQcAdcNyXD9VJnKmcf0nkTTxoLpiT/iJILnvDoNw5RLDHOFJ6isXtHGs/u+Wl5J6MtPY/SLzts39zt+QNWk4HpFgCxZkzAZQxxzjcCTVgcEcjvXME5XLCDGM+aqZjOcCasJwkAj7xsEke7MkQeYzMA+ZE86xlxM74536rMPcrJcsoO4FGP8KR1CjkOpMDGcxyNFziS5wxhd2AJ24kgHoAQSR0rQXh1uTgndIOTEMZMRyk5qG0NPMKEZoLAc8CAYJ8MY6Ajyrl+nz21y1RPES3uKDmBLEZDFCDjuw20HBjeppUv3GBIWTKkAqYKHbMHJ3CT0mQRBq/c16IQp2qTyB5nIGAB5iojxhZADDMRCsRmYk8sxinTyidPUmlt3CgLghpysRHSBDRE5nOOk1Bf4XeLsytg95dzvhxsAG0SNkB5Aid/KRupnEeL3EICqG3A7e9B3yBs2hDPOecwGxjOff4lqjuCITglSUuAyDgHe4mZAjGS3MKTWKvRfTgEGS9tYuB12qwKDaFZQ2/O6JM9SSQTEJa9ndOqhC25QCoB2e5khJCyVUmQJxA8BWag1pYnCjMLutxMYyqlmWTzMHai90EkjfJ9f8AJps2b/BWIA2s0BYkme4CBmROCfjPhT1W0pkWlkSZhcbjnOeZ50yfXo0H16n1mptOap/4rwCj18qT+J8VU/h+ZzUG71P7H86Un1n9TTZzVNtVuRg+BNLZHND18uvj68Kg+v4/pU9pt3dPvD3T+maEquRGOX0/2on1ipdQQe8IOYYDMMOYMHFRcvh6+tRL0E+v+RSq8GREg+I/bFNn0ZFE+sxRG9pbsj45FT1j8PvRj5j9q1lM10l27S7h1FFFVRRRRQFFFFAU1xIp1FBR1FkGGzTOzUiCJHn1+tXHX8aqkfGoaKlsAQFAA6AAD8KdNNB9GnTQE0fWub9uPaU6K0pQK124xCh52hVEsxAgmJUQCPeryfiXtHqb9w3GvXA2IFtmRFA8ADig97jy+tFfPGn4rftv2iXbqvkFgxJIOMyc/Ouh4Z9o+stYubby/wD9BD/JkifmD8aD2X61CNIgbdsTdJO6AWk888xXI+zn2i2NSwt3VOncjBdgbbHwD4gnoCPnNdpQZut0qthlDDzBPMR6+VMt2VHJQJ8Ao6R0zyxV/U25HmKydTrdhgoxG0tIiIXn4csf5h8p1vSOWU1Vo+udID6ERWf/AB7HlabBjOBzM4g4A+ZkQDM01rt9oO1V8sEidwEycxhseEZkw5L5s7aM/Gm7o54+n0mY+lUL+ne5adGbazIyhgxkEiQdykNgyJxIWetZw9mwWZ7lwOSMdxcHHe7zEE92YgKS7kqd2M2K1bnE7SzNxIAJJBkAL7xO2YA6zy603RcVtXSyoSSoBMgqYPWGAPj9D4GmLwm313EDbAkgAKrKFhQJEOwyeRjkBUicLsrytoMESRJhpnJE5LNPOdx8TUEXFOINagLbDkq5EsQSyLu2xtPP6+ANV7fEb7Geybbnu7CrxkAb3bbMlc+CMeRWdj10/ag0FXW2nuWyEJRpwZjEicjyJ+cc+VZK+zzt/Muk8zBl8mYzcPJZx3Z6kmugB9ejUKapS4QHvboiG5wTkkRGDnqVI6Ggs6PQi3KhmKuq4bbAZRG7CzO0KJJM7R1klpHQ8/lUPE+KLbubCI2BZYkABTHfHkCQMxyaJik4nfunNlQxKkjDkbkjcrMoIXcCNvwPOatas2mj1j1+FFVNFpNUXlwAskEEp7veIICrM5Rc8tp97nWn/DAc2A+lNM8tQ2zBkePrrWzpLsj8R+orMK2x1J+FTae8AYUEdRNaxbx6NcUUy24IBBkGn1psUUUUBRRRQFFFFA1xIqteXrVuonX8aCp9KVT86GEHpSVkeI+3XF/4jWXTPdtsbKg5jsmKtynm+4/SudJnz/Kme1Fi5pNfqbblj9878jDJcYupGfBo+II6UxLu4SNx8qqnMfh9fQqM/L5kH8KVj8B+P71Gz+Y+n+1UI2fPzNelfZd7YNvGjvszbv5LkhisL/LPXbC45wccojzJj8/M4FFjUG26XF27kdXWZjcjBh+IFQfUHrNZ99NrdPLlT+DcTTU2Leot+5cXcJ5g8ip8wQQfMVPqUkdZFZrGU3FAn16/egH1J/f96p6q/cUkIgeYjnjx3GY/M+VJpmvEtvChcxt8jiTJiRzweeOUly9NuS4W9Z/X9qX6+vyrFsllvsx1CtaJZVtlp2nBYEKMEOQMzAaPAC5b4kjFQNwDbgGKlQGDFSpDwwO5SIAmSJ5iZpdLrevUUTHqP2/WoRd7+wjmoKmcMZO5YjEDacc93kaqbb4YZDKG2lQqgMrBO/3mldp7TAkmAPOmk0t6oNH3ZAMjmMZwfKcz15VHp9BffLXFUEyQpkgSTtEjz97/AKB8nAkXGjcVI5CSFYRynoRzAwCvmams3yT3cAGMnI+UVrG66NTHzLZ4eqElrpJIEqPdBmSQDMZn4TTrmmsySEljEkk9CCDt5Eyq5/6R4VP2obDc/wCpeYqprdMQMMxBIyfdHx/ppdtSeh2wTMZznkcmTy8Tk/rU+nvwducjEA4P5VW0xkYAA8jOR44/3xU3zqzFJ0qPt2YkZwSDJHP+2nFfAwfh/vmkvaWSHwwMhp5z5+Ph86kK+vXP187MSzqpXTBgliMkidvhERE/p1q2mIPKlZAcEAjzoI/D8hVmI1tHdnHrzFXKwdNqwCIM5xHU/L/itu28gGo6H0UUUBRRRQFFFFAU1xIp1FBUvDrUX1q3cX6GqrD41KPOvtf9lG1NpdVZVmu2RDIvN7JM8okshkgeBbrXidlyuQPqRBH619Q8e7b+Gvfw0C/2b9kTH8yDHvCJnlOJ518wap2Z3a4O+XYvuhTvJO6UUDaZmRHOkVftagMOgPUcz9aXcfFjWWrxkED4DNXUubhkGfMwD9apo9j6J/aoy3n9B/xQx/tH1P70zd0yfIYHr5UHVeyXthq9Pd09q2xNntFTsiF2sLj94yRu3EsSDu5wOWK9/NfOvsNwN9Tq7RQAJau2rlxyfdVX3CADliUIEDnzr6IttI5H/uBHzzUW46ZfE1iQrBW5qfDPlmPlVHXWhet9mwliARABCOsEMN+04IkTzzW/qbcjzFc3xHhzsWbfg5zJ24MgBjAHL59DyqybctTZtv2etTuYM0lDtZpQFECLHUQATPOXOT0sLorRuEbTvWHDN3jJjvK92TIhZjIxS6bQ27WS5krEO3wPI5kHOPpRd1dklbkBmEhYXvCTBgNHMrHPO0xyrXd78Gdsu7xZjddezLdmYKlmLEGdrCFBEjyPvBZMmNfhOruXEJuWjZIPuySI+YGflU1hUdFhRtgBR4AYxnH1qwR68P1mpy6atlNYT1PxkVXTTGRyYZmfrJB55+HOoeLat027Bg7iz7GubIiB2dvvMTnPIbc9Kpq6Plm1d3/271tB5QiID85q6hNpOM6g6a2722X3WItscb4MMowefNeR54Mhq9njGoKk2oYlU2/dsUO4f1hipKnnMSOUdbdqwVn+H062iedxwgH90WyWc+TbZ8antL2apbDEqiqpIjcFUBRPPy8KEO0d285h7dq2JXvSZbnu7ikhT7sSx686uXWCnLD6j0KbbbHUf3CD6+NSdowBgxPiJ/5q69DfqNJdDSuYPU+Pry6Uy4p5Ax44/wB6TTWMwJWACADgnr4fHlFW76dfr1E1JVs9GWbne5sQIHdEd7ODn1irYEjl8vD6H8qV7AbMZ6H8eYz9amWwfXP6ir4M+KnftkwQeWR0z47v05fCtfhtzABmeeTMHqJqBdP507btgis2xubalFNttImnVFFFFFAUUUUBRRRQNdZFZuo1OQApk4hu7661qVncR05JkAmRAgiVIMyB65UrWOt9SITGdoPln9q4725+z+1r5u2yLWpx39oKXAOlwdfJhkeYEV12nSADBDRmZJ/E1LWUr529pfYbWaG2Lt4oULBSbRLBSeW4bVgHkD4wOonmnXrBHmfz9TX1PrdIl629q6oe26lWUjBU4Ir5s9reANoNVc057yiGtsxHftN7rRjOCp6SpqtTLpqs1Ls/7KKazz4nyAio+fiY6zAFPz5/5hVZdx9j98/x5t7toew+BHNGRhJ5yIP1Ne718tcI4g+lv279r37bhlAMlowVJHQqSp8ifjX0n7Pcds62yL1hpXkymNyPElGA5EfQ8xINRbvzaVZnENIGxkZlSOanIkecE+WeVXbiwCzO0DwiB8gJNUgk527myynHKYPwPI48auOWqlx3GPp7Nkb9pa5MwmJJKyYMgMWCSJPI9Jy61rCB91p4yACNsFe6MECMgRM8lBPQHUt6ZRkIoMyTA5nn3gPzp7LODOfAx+Nei5bcYyrV++2Wa3bAPIxnPjmBGZHXHnWqPkfD4frUSaeCOUARkQfLlgn9zVgA+v2NY3tbryVr9nuwqr88H4jz+NJpQTiTC9I6dJn9PCrotE9Pz/XIqRdMevr8orO4vVWI9TSXLIPMcxz5GP7hzHxq8NOKkVAOlS5QmNUbdo45/P1BqVdOfX7ftVomM8hVbVcRtW9+9wCiB2AywViQp2jJ3FSAOZIgTU5q1ynjTjrUoXpWXqeNqrXURGd7dtXKL75Z/dQKJYmMkgEAEc+QgfXX33C0FjswqPEp2594sMvbC9Ay9TPSs7XTW1eqt2lL3XS2g5s7BVHxZjFV73FUG7aHcq6IQqn3n5QWhW+RPQcyAYNLo7vaC48EBVt7HJYqF5urgwxY8yUBwOVJb4An3ZYyUtqjEKqtcKpsDM4G+RCkDdgopGQKKhu8eJ/lqkbsMzd02woO4kD7skvZ5yAt4NmGA19NfW7bV1yrqrKf+lgCD9DUem4dbSCqDcqbAxy+wmSC5yQTnJqUahN/Z7hv279s52TG6PCcTUE+huc1NXKzLhghhWijSAa0h1FFFAUUUUBRRRQFNdZFOooKL1E92DEMfgMfXlVrULBnx/OoKgrXNSQQNsEmO9EfhNeUfbq/f0gZU3bbx3w07ZQbIyCJzJ+UZn1a7pySTO4REHET4EYn5V4b9qvG01GqW1b/AP11ZHK533SRvyDkLtA+O6kb6acUPHn+Cj18qVWzkj6frFIR4j/Mf0waLZlgqkljyVBk/IZP0qpLo88pifgIH1/erXCOM39I+/T3WtMYnZkMAZAYHDDyM8zWnw32G4hqIKaS6Af8V4i2B5w5VvoDXV8M+xzUNBv6m1aHVbStcMeG47AD9aFu1jhn2xuABqNKGMZe02z/AEPI/wBda9j7W+HEgvbv228SqEScf+m5n6Vb4Z9kegt5udtfMz332r9LQXHxJrrOF8B02m/kaezaPiiKGPxaJPzNToivwjiFvVJ2lkXAkx95buWzynG8AkZ5iRWiun8T69eVTXryoCzsFUcyxAA+Zql/9a05tvdW8j20EsUIfnyACySW5ADJJETV5qzyxbWwBTwoFZp42nbiwFJfsu1cEgMgI7qbebuxB7o5BSSRKhs9eJ6i8ibEZX37rtsLsvpaBlUAv7VdjAVnBgAttnDVNrp0lVn11sFQXWWRri5wbaxueeQUbl7xxkVjPwq9e7UXHOy+RJVtj2rS5WyLRV0YGSHbcC29um0Ldt8FG4uzfeEKha2CqtaSdttrbM6EDc3ID3jAFFMf2htjsMFBeLEG6RbUW1Mb5OJbulU94hpIENFUcQ1NwQtso3a7mTaVuLp1iAr3B2V24xAkhgFFwgSV3HZ0uht2wRbRUVuaqITr/hGBz6DNWAPCoMC5wm7eDi83cuuGOYZUQylhrUOjp/WQ43SehgW7fBFJZrhDl23XV2/dXGACqTbul9u0KnukZWccqde47aDFV3O0LG1TsJZiiqLpi3LOCnve9AMSKx//ALtFy32ls20TYrN2h3OhADXLZRSFDrbZbijcd4DCBE1R0lvRooUbZCmV3EsVP/SWJK/LlTn1CB1Qsod92xSRuYLloHMxImOU1hJrL9wpaUEvacm+xD2kuG25XalwIVhiA20H3e6SM1Nb4Rd2t94gZ7gvb2tk3Ffcpg7bm1gEXsxEDaAIbMhK3H02rcCXDblQ7EbTbDbNrMjQ0FbgaYgKrSQRBzj7ROWcgIBYu3lu25Id7YdltOhKGSwRhsxLR3gOesnB1m6We43asGcbtq7gqLjs4MQiiCTjHLFXwFXwGAOgwOQ+AoOe0XDrrEi+gZ0dYuOzFXttccXBtZiJNokxAH3gSISTJwngFyyttO3hLZBRURZQQym2GIg2yuzulZDAndy27D6tR5/Cov4pmwq/qaC24wZ5UcL1EjaedQLorj+8YHmf0FW9Lw8IZkk/QfSqi5RRRQFFFNJoHUk0wtSbqB+6kLUwtTd1A64JEVT3VZLVW1AzPj+dBxvtTquJ6mbHD7JsIcNqb7C2xHUW0y6f3FZ8AMGuW4b9jDGP4nVgCPcspy+DuY/0V66jSKdUVxfDPsu4dZgtaa8w63nLA/FF2of8tdVoOH2rC7bFq3aXwtoqj6KBWdqeJ6g3blm3Ztq4stcstduSLpV9sbEGFErJ3Ar2iYMmMLXcWvXbXdvbmWyuoiwr22ZCQj2rtsF7tt1mV2sCxDLHdJIdwfE8vGspvaGwba3LT9urXBbBsQ47Q8lLA7VmQBuIB3DxFczb9nXd9LetqwY21Z7t1Sz27tp1ZV3XymoFtwWRhhittd3Nt1+17J3GN1rl7smus5cWe8AjszhQzqO8txi63Csg8oBIIWtV7RP952VsfdqHbtC2/Yrbb8WgslrY2nbPe3pBhgaxdTx3UMmptMXNy0p72mUSb2WRVW21x1S4kFS4GTAJ5V06ez9gqy3V7cu5d2vBWZ3KLbJMAKAURV2qAIHKtQKByAHjQcJc4Tq79zeU7K5tRhdZg1g3EIe1c7Ftrq8HbchUyoHeXctbel9m5Ze3Nu5atqy2rQT3AbiukuT3jb2hUIVSoLZJNaOo41YRQ3aBwXNuLQa628KXK7bQYyEBY4wKo632lVXNtAC7BRZLOoS7duWzctDnIRoKh4I3AjpQaacOthNhXeszF0tdg+RuliB4Dp0q3XJLxW9fs3LivcR7Ns3VtpaCjUJt3IwW4HYKWW5b2q0krMwQDX4pwnUXLuoRVa5ZNxHtG5ccG1c7JSr2mJBRVdWDBWyLsALBkOgv+0emRgpvKSf6JcDlzZAQs7lAkiS6jmwBgu8ceFK2Sg7jXe2YB0tOwAuKLe9XHPd31KgSah4dwC4qruuKri72gKKrMqshDWi5VRcG93IYoBkd0EAjQt8CsAMpTcjKE2XCz2wgbcEVHJVVnoBGAOQAAcvreJ6t3uWSxL25BGmB2MQO0TcFm7a7S0WI78blVQ5JYDX0/Dr13v3Cyjsuw2uSLgQxvupdttKu+OahhsHu5noFVUUAAKoEACAAPADkKifVqOs/Cgz7fs+gNgl2P8OfupSwNqwBs7tsQsKPdg451a0fCLNqNltQQoUMZZ9gYuF3vLEBmJAnE0NrScKP1NOXS3X54Hnj8BTQsPfUcyKgfXDoPrip7XCR/iYn4Yq5a0qLyUfHmfqaaRlKbr+6DHlgfU1Lb4Wxy7fTJ+prWoqipa4ei9J+P7cqtKscsUtFAUUUUBRRRQFIRS0UETLUZNWTUbpQQbqQtSulRE0D91MuZEU3dSFqCOw8GPU1ZqlfGZ9TVq0+4T6mpRV1fC7d24lxwxa3OzvuFEkEnYrBScDJB5VY0+mS2CLaKgJkhVCgk9cDnUtctc1Di+bN53btbzobc7QdOyl0uWWtgN3ICP3v6if8MldBruIWrIBu3FQGY3GJgSfkBknp1qpc42i6hLDJcXtG227hCi27i2bpVe9vaEBO4LskRunFZS6XUNYvae3aNtkD2tPqLpQfcuyiF273VlSVBKwezQmZxoXuCm7at27rhQhHdsooG1WUqoa4GZYCgblIPUbTEBlPx+7qEurYe3Zu2rz7h2luTptz21ub7iMLR3KCdyNAUiDuU1Bq9RevsNRbtpftdlcsm1/NQ3Ud1dUYMq7Lytt7UqdvZgFRJFdWvD7QudqLaC5tK7gonax3EfM5PjVkkAeA/CgxdZ7Prc7ZIRbT9gyQPduWjBlcDaVW2pAMlS4xzMmm4Cgt2kuMbnZOXX/Cs9p2iKFkkIjBdqyY2Lzir76tR1n4VA+vPQR8aCfTaK3bLtbtojOdzlFVS7eLEDvHzNSPeUcyP1qotq6/Qx54H+9WLXCf6m+S/uf2ppEb64dAT+FRC9cf3QfkP1rVtaBF/wAM/HNWRVGMnDHbLED45Pr51btcMQc5b48vwq9RQNt2wvIAfCnUUUBRRRQFFFFAUUUUBRRRQFFFFAUUUUBSRS0UDStRXLU1PRQZ1y0RUJNaxWobmmBoMx8iKZpLsGD1/OrN7SMOWaz74zQa1FZa6th1n405e0ucgxH0H15VNC+91RzI9eVV31w6An8KLXCWPvED4ZNXbXDUHMFvj+wxTQzP4p2wv0USaenD7jZOP7jmttVAwAAPKlqjOtcJUe8SfwH71ctadV91QPz+tS0UBRRRQFFFFAUUUUBRRRQFFFFAUUUUBRRRQFFFFAUUUUBRRRQFFFFAUUUUBRRRQFRX9Or+8J/OpaKCC1o0Xko+JyfxqeiigKKKKAooooCiiigKKKKAooooCiiigKKKKAooooCiiigKKKKAooooCiii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6154" name="Picture 10" descr="C:\Users\mbausset\Desktop\téléchargement (1)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214818"/>
            <a:ext cx="3900480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857224" y="285728"/>
          <a:ext cx="7500992" cy="6137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5248"/>
                <a:gridCol w="1875248"/>
                <a:gridCol w="1875248"/>
                <a:gridCol w="1875248"/>
              </a:tblGrid>
              <a:tr h="664812"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Photo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1757547"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Name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b="1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SparkFun</a:t>
                      </a:r>
                      <a:r>
                        <a:rPr kumimoji="0" lang="fr-FR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Audio-Sound </a:t>
                      </a:r>
                      <a:r>
                        <a:rPr kumimoji="0" lang="fr-FR" b="1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Breakout</a:t>
                      </a:r>
                      <a:r>
                        <a:rPr kumimoji="0" lang="fr-FR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WTV020SD</a:t>
                      </a: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Tune Mp3 </a:t>
                      </a:r>
                      <a:r>
                        <a:rPr lang="fr-FR" sz="1800" b="1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Decoder</a:t>
                      </a:r>
                      <a:r>
                        <a:rPr lang="fr-FR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v1.1</a:t>
                      </a: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Raspberry Pi model A and B</a:t>
                      </a:r>
                      <a:endParaRPr lang="fr-FR" b="1" dirty="0"/>
                    </a:p>
                  </a:txBody>
                  <a:tcPr/>
                </a:tc>
              </a:tr>
              <a:tr h="664812"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Price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≈ 20€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≈30€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≈30€</a:t>
                      </a:r>
                      <a:endParaRPr lang="fr-FR" dirty="0"/>
                    </a:p>
                  </a:txBody>
                  <a:tcPr/>
                </a:tc>
              </a:tr>
              <a:tr h="1517881"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err="1" smtClean="0"/>
                        <a:t>CommunicationProtocol</a:t>
                      </a:r>
                      <a:endParaRPr lang="fr-F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Pin</a:t>
                      </a:r>
                    </a:p>
                    <a:p>
                      <a:pPr algn="ctr"/>
                      <a:endParaRPr lang="fr-F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Used pins identified on PCB</a:t>
                      </a:r>
                    </a:p>
                    <a:p>
                      <a:pPr algn="ctr"/>
                      <a:endParaRPr lang="fr-F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Connects directly to the Raspberry Pi, 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additional cables needed</a:t>
                      </a:r>
                      <a:endParaRPr lang="en-US" sz="1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dirty="0" smtClean="0"/>
                    </a:p>
                  </a:txBody>
                  <a:tcPr/>
                </a:tc>
              </a:tr>
              <a:tr h="1038550"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err="1" smtClean="0"/>
                        <a:t>Multicontroler</a:t>
                      </a:r>
                      <a:endParaRPr lang="fr-FR" dirty="0" smtClean="0"/>
                    </a:p>
                    <a:p>
                      <a:pPr algn="ctr"/>
                      <a:r>
                        <a:rPr lang="fr-FR" dirty="0" err="1" smtClean="0"/>
                        <a:t>Card</a:t>
                      </a:r>
                      <a:endParaRPr lang="fr-F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err="1" smtClean="0"/>
                        <a:t>Arduino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err="1" smtClean="0"/>
                        <a:t>Arduino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err="1" smtClean="0"/>
                        <a:t>Raspberry</a:t>
                      </a:r>
                      <a:r>
                        <a:rPr lang="fr-FR" dirty="0" smtClean="0"/>
                        <a:t> Pi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8" name="Picture 4" descr="C:\Users\mbausset.LARMAND\Desktop\tune-mp3-decoder-v11-f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57166"/>
            <a:ext cx="571528" cy="5715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0" name="Picture 6" descr="C:\Users\mbausset.LARMAND\Desktop\1761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357166"/>
            <a:ext cx="571504" cy="4881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1" name="Picture 1" descr="C:\Users\mbausset\Downloads\11125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57166"/>
            <a:ext cx="571504" cy="5715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52934"/>
          </a:xfrm>
        </p:spPr>
        <p:txBody>
          <a:bodyPr/>
          <a:lstStyle/>
          <a:p>
            <a:r>
              <a:rPr lang="en-US" dirty="0" smtClean="0"/>
              <a:t>Advancement of our project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Final Solution :</a:t>
            </a:r>
            <a:endParaRPr lang="fr-FR" dirty="0"/>
          </a:p>
        </p:txBody>
      </p:sp>
      <p:pic>
        <p:nvPicPr>
          <p:cNvPr id="5" name="Picture 12" descr="https://cdn-reichelt.de/bilder/web/xxl_ws/A300/ARDUINO_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429000"/>
            <a:ext cx="3529942" cy="2747019"/>
          </a:xfrm>
          <a:prstGeom prst="rect">
            <a:avLst/>
          </a:prstGeom>
          <a:noFill/>
        </p:spPr>
      </p:pic>
      <p:pic>
        <p:nvPicPr>
          <p:cNvPr id="7" name="Picture 1" descr="C:\Users\mbausset\Downloads\11125-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1428736"/>
            <a:ext cx="2286016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https://encrypted-tbn3.gstatic.com/images?q=tbn:ANd9GcSWWhxPNHUMQIg4zzZiH3fUr-wQ2PhWYr19zOp3s8SqlxeU6b1zG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3000372"/>
            <a:ext cx="3143272" cy="3497445"/>
          </a:xfrm>
          <a:prstGeom prst="rect">
            <a:avLst/>
          </a:prstGeom>
          <a:noFill/>
        </p:spPr>
      </p:pic>
      <p:sp>
        <p:nvSpPr>
          <p:cNvPr id="10" name="ZoneTexte 9"/>
          <p:cNvSpPr txBox="1"/>
          <p:nvPr/>
        </p:nvSpPr>
        <p:spPr>
          <a:xfrm>
            <a:off x="214282" y="300037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Audio Plug :</a:t>
            </a:r>
            <a:endParaRPr lang="fr-FR" b="1" u="sng" dirty="0"/>
          </a:p>
        </p:txBody>
      </p:sp>
      <p:sp>
        <p:nvSpPr>
          <p:cNvPr id="11" name="ZoneTexte 10"/>
          <p:cNvSpPr txBox="1"/>
          <p:nvPr/>
        </p:nvSpPr>
        <p:spPr>
          <a:xfrm>
            <a:off x="4071934" y="5786454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err="1" smtClean="0"/>
              <a:t>Arduino</a:t>
            </a:r>
            <a:r>
              <a:rPr lang="fr-FR" b="1" u="sng" dirty="0" smtClean="0"/>
              <a:t> </a:t>
            </a:r>
            <a:r>
              <a:rPr lang="fr-FR" b="1" u="sng" dirty="0" err="1" smtClean="0"/>
              <a:t>Uno</a:t>
            </a:r>
            <a:r>
              <a:rPr lang="fr-FR" b="1" u="sng" dirty="0" smtClean="0"/>
              <a:t> :</a:t>
            </a:r>
            <a:endParaRPr lang="fr-FR" b="1" u="sng" dirty="0"/>
          </a:p>
        </p:txBody>
      </p:sp>
      <p:sp>
        <p:nvSpPr>
          <p:cNvPr id="9" name="Flèche vers le bas 8"/>
          <p:cNvSpPr/>
          <p:nvPr/>
        </p:nvSpPr>
        <p:spPr>
          <a:xfrm rot="18354146">
            <a:off x="4562857" y="2203730"/>
            <a:ext cx="577602" cy="25653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Promenad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91</TotalTime>
  <Words>165</Words>
  <Application>Microsoft Office PowerPoint</Application>
  <PresentationFormat>Affichage à l'écran (4:3)</PresentationFormat>
  <Paragraphs>66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Promenade</vt:lpstr>
      <vt:lpstr>Control Access to a secure Area in a Company</vt:lpstr>
      <vt:lpstr>Diapositive 2</vt:lpstr>
      <vt:lpstr>Requirement Diagram :</vt:lpstr>
      <vt:lpstr>Sustainable</vt:lpstr>
      <vt:lpstr>Personnal Problem : Audio Emission to identify people. </vt:lpstr>
      <vt:lpstr>Diapositive 6</vt:lpstr>
      <vt:lpstr>Advancement of our project</vt:lpstr>
      <vt:lpstr>Final Solution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 Access to a secure Area in a Company</dc:title>
  <dc:creator>mbausset</dc:creator>
  <cp:lastModifiedBy>mbausset</cp:lastModifiedBy>
  <cp:revision>21</cp:revision>
  <dcterms:created xsi:type="dcterms:W3CDTF">2015-02-06T09:17:04Z</dcterms:created>
  <dcterms:modified xsi:type="dcterms:W3CDTF">2015-02-06T11:11:10Z</dcterms:modified>
</cp:coreProperties>
</file>