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5" r:id="rId16"/>
    <p:sldId id="289" r:id="rId17"/>
    <p:sldId id="261" r:id="rId18"/>
    <p:sldId id="263" r:id="rId19"/>
    <p:sldId id="273" r:id="rId20"/>
    <p:sldId id="271" r:id="rId21"/>
    <p:sldId id="265" r:id="rId22"/>
    <p:sldId id="266" r:id="rId23"/>
    <p:sldId id="267" r:id="rId24"/>
    <p:sldId id="269" r:id="rId25"/>
    <p:sldId id="272" r:id="rId26"/>
    <p:sldId id="286" r:id="rId27"/>
    <p:sldId id="287" r:id="rId28"/>
    <p:sldId id="288" r:id="rId29"/>
    <p:sldId id="268" r:id="rId30"/>
    <p:sldId id="301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1FBE6-9D74-4A4C-BF55-C04B3A2EBEDD}" type="datetimeFigureOut">
              <a:rPr lang="fr-FR" smtClean="0"/>
              <a:t>17/12/2014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97CDB-807D-461D-9E0F-F9565761C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541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17242-1649-41BF-960A-825997437D45}" type="datetime1">
              <a:rPr lang="fr-FR" smtClean="0"/>
              <a:t>17/12/2014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BE3E-A7F0-466B-8AD7-D23DFB7142E9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CD1F5-6F10-4062-AE61-571C47EC6B5F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16A9C-5F17-44D2-8171-1E2E50BAF493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DBF5F9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71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ACC63-23B0-40AB-A39B-0BF57929A0E4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18D2-A022-486E-B4FA-19A1EAD8854F}" type="datetime1">
              <a:rPr lang="fr-FR" smtClean="0">
                <a:solidFill>
                  <a:srgbClr val="DBF5F9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DBF5F9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DBF5F9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140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EFFFA-7A65-494D-9E65-F7A1C944A09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0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786F0-1396-4137-8615-E9D3085163F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04BA-1241-4774-9501-CF60DE620A8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1EAA-243C-46ED-ADA3-FFFDAE8A94B6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BFE2D-15D1-44B2-84AF-4420DF4F7BBB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5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3E55-F49D-4A3E-8DFB-B002F019246C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9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1DABF-87B7-4E2A-94E7-1FC24A4D255F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F58AF-C88C-436A-9F48-5FC92D5D5C2A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D26B7-272A-45A9-AB09-B76DC8DD987C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DBFDC-39B9-47C5-BECD-EB3C78E2DFDA}" type="datetime1">
              <a:rPr lang="fr-FR" smtClean="0"/>
              <a:t>17/12/2014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091DE-C47D-4EA0-A05C-F22A36A91B90}" type="datetime1">
              <a:rPr lang="fr-FR" smtClean="0"/>
              <a:t>17/12/2014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4DFB6-3AC7-4997-BB84-9EBCD76429F7}" type="datetime1">
              <a:rPr lang="fr-FR" smtClean="0"/>
              <a:t>17/12/2014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A80B-3586-4E89-AEE7-D7A762D1735F}" type="datetime1">
              <a:rPr lang="fr-FR" smtClean="0"/>
              <a:t>17/12/2014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E5230-7931-4C31-B790-638698100336}" type="datetime1">
              <a:rPr lang="fr-FR" smtClean="0"/>
              <a:t>17/12/2014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A53CB-5ACB-44A7-978E-6575C4E2938D}" type="datetime1">
              <a:rPr lang="fr-FR" smtClean="0"/>
              <a:t>17/12/2014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061762-F5C0-47D4-A5ED-8AC5138584B8}" type="datetime1">
              <a:rPr lang="fr-FR" smtClean="0"/>
              <a:t>17/12/2014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15D2C7-2C9E-468F-B7AB-D938020FA3E2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1111E8-8393-4A9C-8CE6-DD75DDA30242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‹N°›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3929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6176" y="332656"/>
            <a:ext cx="7851648" cy="18288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Projet Banc De Test Hydraulique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5380672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ANDALOUSSI </a:t>
            </a:r>
            <a:r>
              <a:rPr lang="fr-FR" dirty="0" err="1" smtClean="0"/>
              <a:t>Aimane</a:t>
            </a:r>
            <a:endParaRPr lang="fr-FR" dirty="0" smtClean="0"/>
          </a:p>
          <a:p>
            <a:r>
              <a:rPr lang="fr-FR" dirty="0" smtClean="0"/>
              <a:t>AKOUEBIHIN </a:t>
            </a:r>
            <a:r>
              <a:rPr lang="fr-FR" dirty="0" err="1" smtClean="0"/>
              <a:t>Willfried</a:t>
            </a:r>
            <a:endParaRPr lang="fr-FR" dirty="0" smtClean="0"/>
          </a:p>
          <a:p>
            <a:r>
              <a:rPr lang="fr-FR" dirty="0" smtClean="0"/>
              <a:t>EL MAROUDI </a:t>
            </a:r>
            <a:r>
              <a:rPr lang="fr-FR" dirty="0" err="1" smtClean="0"/>
              <a:t>Marouanne</a:t>
            </a:r>
            <a:endParaRPr lang="fr-FR" dirty="0" smtClean="0"/>
          </a:p>
          <a:p>
            <a:r>
              <a:rPr lang="fr-FR" dirty="0" smtClean="0"/>
              <a:t>NEBA </a:t>
            </a:r>
            <a:r>
              <a:rPr lang="fr-FR" dirty="0" err="1" smtClean="0"/>
              <a:t>Anass</a:t>
            </a:r>
            <a:endParaRPr lang="fr-FR" dirty="0" smtClean="0"/>
          </a:p>
          <a:p>
            <a:r>
              <a:rPr lang="fr-FR" dirty="0" smtClean="0"/>
              <a:t>KRIFA </a:t>
            </a:r>
            <a:r>
              <a:rPr lang="fr-FR" dirty="0" err="1"/>
              <a:t>I</a:t>
            </a:r>
            <a:r>
              <a:rPr lang="fr-FR" dirty="0" err="1" smtClean="0"/>
              <a:t>lyes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660232" y="630932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MATHIEU NICOLAS</a:t>
            </a:r>
            <a:endParaRPr lang="fr-FR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9" r="18171" b="37060"/>
          <a:stretch/>
        </p:blipFill>
        <p:spPr>
          <a:xfrm>
            <a:off x="1723250" y="2204864"/>
            <a:ext cx="5760640" cy="310654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868144" y="6309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Tuteur: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1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Moteur à cylindrée </a:t>
            </a:r>
            <a:r>
              <a:rPr lang="fr-FR" dirty="0" smtClean="0"/>
              <a:t>variable</a:t>
            </a:r>
            <a:endParaRPr lang="fr-FR" dirty="0"/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204864"/>
            <a:ext cx="4968553" cy="3726415"/>
          </a:xfrm>
        </p:spPr>
      </p:pic>
      <p:sp>
        <p:nvSpPr>
          <p:cNvPr id="7" name="Rectangle 6"/>
          <p:cNvSpPr/>
          <p:nvPr/>
        </p:nvSpPr>
        <p:spPr>
          <a:xfrm>
            <a:off x="5436096" y="2636912"/>
            <a:ext cx="360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Fonction : 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Transforme l’énergie hydraulique provenant de la pompe de tête en énergie mécanique.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8104" y="522920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+mj-lt"/>
              </a:rPr>
              <a:t>Cylindré max</a:t>
            </a:r>
            <a:r>
              <a:rPr lang="fr-FR" dirty="0" smtClean="0">
                <a:latin typeface="+mj-lt"/>
              </a:rPr>
              <a:t>: 60cm3</a:t>
            </a:r>
          </a:p>
          <a:p>
            <a:r>
              <a:rPr lang="fr-FR" b="1" u="sng" dirty="0" smtClean="0">
                <a:latin typeface="+mj-lt"/>
              </a:rPr>
              <a:t>Cylindré min</a:t>
            </a:r>
            <a:r>
              <a:rPr lang="fr-FR" dirty="0" smtClean="0">
                <a:latin typeface="+mj-lt"/>
              </a:rPr>
              <a:t> : 12cm3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73230-27B9-4F46-87ED-07F751218DC4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3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Limiteur de pression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896544" cy="3672408"/>
          </a:xfrm>
        </p:spPr>
      </p:pic>
      <p:sp>
        <p:nvSpPr>
          <p:cNvPr id="5" name="Rectangle 4"/>
          <p:cNvSpPr/>
          <p:nvPr/>
        </p:nvSpPr>
        <p:spPr>
          <a:xfrm>
            <a:off x="5327576" y="2420888"/>
            <a:ext cx="38164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Fonction :</a:t>
            </a:r>
          </a:p>
          <a:p>
            <a:r>
              <a:rPr lang="fr-FR" sz="2200" dirty="0" smtClean="0">
                <a:solidFill>
                  <a:schemeClr val="tx2"/>
                </a:solidFill>
                <a:latin typeface="+mj-lt"/>
              </a:rPr>
              <a:t>C’est un système de régulation, il  permet de limiter la pression interne du circuit haute pression</a:t>
            </a:r>
            <a:endParaRPr lang="fr-FR" sz="2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11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6EA11-ACF5-42BB-89F6-189500EDF92D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73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Pompe à cylindrée variable</a:t>
            </a:r>
            <a:endParaRPr lang="fr-FR" dirty="0"/>
          </a:p>
        </p:txBody>
      </p:sp>
      <p:pic>
        <p:nvPicPr>
          <p:cNvPr id="4" name="Picture 2" descr="\\iutb-files\home-etu\p1204914\Bureau\unnacc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28025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51920" y="2060848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Fonction : 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Grâce à l’énergie mécanique du moteur électrique,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elle va fournir une puissance hydraulique dans le circuit.</a:t>
            </a:r>
            <a:endParaRPr lang="fr-FR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851920" y="479715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latin typeface="+mj-lt"/>
              </a:rPr>
              <a:t>Cylindré</a:t>
            </a:r>
            <a:r>
              <a:rPr lang="fr-FR" u="sng" dirty="0" smtClean="0">
                <a:latin typeface="+mj-lt"/>
              </a:rPr>
              <a:t> </a:t>
            </a:r>
            <a:r>
              <a:rPr lang="fr-FR" b="1" u="sng" dirty="0" smtClean="0">
                <a:latin typeface="+mj-lt"/>
              </a:rPr>
              <a:t>max</a:t>
            </a:r>
            <a:r>
              <a:rPr lang="fr-FR" u="sng" dirty="0" smtClean="0">
                <a:latin typeface="+mj-lt"/>
              </a:rPr>
              <a:t>:</a:t>
            </a:r>
            <a:r>
              <a:rPr lang="fr-FR" dirty="0" smtClean="0">
                <a:latin typeface="+mj-lt"/>
              </a:rPr>
              <a:t> 33cm3</a:t>
            </a:r>
          </a:p>
          <a:p>
            <a:r>
              <a:rPr lang="fr-FR" b="1" u="sng" dirty="0" smtClean="0">
                <a:latin typeface="+mj-lt"/>
              </a:rPr>
              <a:t>Cylindré min :</a:t>
            </a:r>
            <a:r>
              <a:rPr lang="fr-FR" dirty="0" smtClean="0">
                <a:latin typeface="+mj-lt"/>
              </a:rPr>
              <a:t> 0cm3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12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72E8-4E6C-4DDD-B350-850ABB16DCE5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5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Moteur électrique</a:t>
            </a:r>
            <a:endParaRPr lang="fr-FR" dirty="0"/>
          </a:p>
        </p:txBody>
      </p:sp>
      <p:pic>
        <p:nvPicPr>
          <p:cNvPr id="4" name="Picture 2" descr="\\iutb-files\home-etu\p1204914\Bureau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3280250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51920" y="2204864"/>
            <a:ext cx="5086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Fonction : 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Moteur asynchrone permettant de transformer l’énergie électrique en énergie mécanique et actionner la pompe.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851920" y="4293096"/>
            <a:ext cx="4392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u="sng" dirty="0" smtClean="0">
                <a:latin typeface="+mj-lt"/>
              </a:rPr>
              <a:t>Câblage :</a:t>
            </a:r>
            <a:r>
              <a:rPr lang="fr-FR" sz="1700" b="1" dirty="0" smtClean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en étoile (Y)</a:t>
            </a:r>
          </a:p>
          <a:p>
            <a:r>
              <a:rPr lang="fr-FR" sz="1700" b="1" u="sng" dirty="0" smtClean="0">
                <a:latin typeface="+mj-lt"/>
              </a:rPr>
              <a:t>Vitesse de </a:t>
            </a:r>
            <a:r>
              <a:rPr lang="fr-FR" sz="1700" b="1" u="sng" dirty="0" smtClean="0">
                <a:latin typeface="+mj-lt"/>
              </a:rPr>
              <a:t>rotation </a:t>
            </a:r>
            <a:r>
              <a:rPr lang="fr-FR" sz="1700" b="1" u="sng" dirty="0" smtClean="0">
                <a:latin typeface="+mj-lt"/>
              </a:rPr>
              <a:t>:</a:t>
            </a:r>
            <a:r>
              <a:rPr lang="fr-FR" sz="1700" b="1" dirty="0" smtClean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1430 tr/min</a:t>
            </a:r>
          </a:p>
          <a:p>
            <a:r>
              <a:rPr lang="fr-FR" sz="1700" b="1" u="sng" dirty="0" smtClean="0">
                <a:latin typeface="+mj-lt"/>
              </a:rPr>
              <a:t>Fréquence :</a:t>
            </a:r>
            <a:r>
              <a:rPr lang="fr-FR" sz="1700" b="1" dirty="0" smtClean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50 Hz</a:t>
            </a:r>
          </a:p>
          <a:p>
            <a:r>
              <a:rPr lang="fr-FR" sz="1700" b="1" u="sng" dirty="0" smtClean="0">
                <a:latin typeface="+mj-lt"/>
              </a:rPr>
              <a:t>Intensité :</a:t>
            </a:r>
            <a:r>
              <a:rPr lang="fr-FR" sz="1700" b="1" dirty="0" smtClean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15,7 A</a:t>
            </a:r>
          </a:p>
          <a:p>
            <a:r>
              <a:rPr lang="fr-FR" sz="1700" b="1" u="sng" dirty="0" smtClean="0">
                <a:latin typeface="+mj-lt"/>
              </a:rPr>
              <a:t>Tension :</a:t>
            </a:r>
            <a:r>
              <a:rPr lang="fr-FR" sz="1700" b="1" dirty="0" smtClean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380 V</a:t>
            </a:r>
          </a:p>
          <a:p>
            <a:r>
              <a:rPr lang="fr-FR" sz="1700" b="1" u="sng" dirty="0" smtClean="0">
                <a:latin typeface="+mj-lt"/>
              </a:rPr>
              <a:t>Puissance </a:t>
            </a:r>
            <a:r>
              <a:rPr lang="fr-FR" sz="1700" b="1" u="sng" dirty="0" smtClean="0">
                <a:latin typeface="+mj-lt"/>
              </a:rPr>
              <a:t>:</a:t>
            </a:r>
            <a:r>
              <a:rPr lang="fr-FR" sz="1700" b="1" dirty="0" smtClean="0">
                <a:latin typeface="+mj-lt"/>
              </a:rPr>
              <a:t> </a:t>
            </a:r>
            <a:r>
              <a:rPr lang="fr-FR" sz="1700" dirty="0" smtClean="0">
                <a:latin typeface="+mj-lt"/>
              </a:rPr>
              <a:t>10 cv (soit 7,3 kW)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13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5B6D9-3351-4758-AE55-69941562A6B4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592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\\iutgrci-smbetu\home-etu\p1302764\Bureau\hydro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287" y="908721"/>
            <a:ext cx="4574001" cy="54158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14</a:t>
            </a:fld>
            <a:endParaRPr lang="fr-FR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B0327-F12B-4F5D-A71E-9C0BBB0134EC}" type="datetime1">
              <a:rPr lang="fr-FR" smtClean="0"/>
              <a:t>17/12/2014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67544" y="692696"/>
            <a:ext cx="65527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Schéma </a:t>
            </a:r>
            <a:r>
              <a:rPr lang="fr-FR" sz="5000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hydraulique</a:t>
            </a:r>
          </a:p>
          <a:p>
            <a:r>
              <a:rPr lang="fr-FR" sz="5000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47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1720" y="2636912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II) Recueil de données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94352"/>
          </a:xfrm>
        </p:spPr>
        <p:txBody>
          <a:bodyPr>
            <a:normAutofit/>
          </a:bodyPr>
          <a:lstStyle/>
          <a:p>
            <a:pPr algn="ctr"/>
            <a:r>
              <a:rPr lang="fr-FR" sz="4000" dirty="0" smtClean="0"/>
              <a:t>Schéma bloc</a:t>
            </a:r>
            <a:endParaRPr lang="fr-FR" sz="4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1355" r="12671" b="15032"/>
          <a:stretch/>
        </p:blipFill>
        <p:spPr>
          <a:xfrm>
            <a:off x="40569" y="1556792"/>
            <a:ext cx="9103431" cy="4752528"/>
          </a:xfr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16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B72AD-8D22-4E60-AAC2-8CB55EE06F10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7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301608" cy="150304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III</a:t>
            </a:r>
            <a:r>
              <a:rPr lang="fr-FR" dirty="0"/>
              <a:t>) Démarche de dimensionnement</a:t>
            </a:r>
            <a:br>
              <a:rPr lang="fr-FR" dirty="0"/>
            </a:b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17</a:t>
            </a:fld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F24-F1BD-4ADA-96B8-B8F26AC8AF6F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70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794352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C00000"/>
                </a:solidFill>
              </a:rPr>
              <a:t>1-Dimmensionment par le débit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/>
          <a:lstStyle/>
          <a:p>
            <a:r>
              <a:rPr lang="fr-FR" sz="2400" dirty="0" smtClean="0"/>
              <a:t>On cherche à savoir quelle sera notre débit maximal</a:t>
            </a:r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/>
          </a:p>
          <a:p>
            <a:pPr marL="0" indent="0">
              <a:buNone/>
            </a:pPr>
            <a:endParaRPr lang="fr-FR" sz="2400" dirty="0" smtClean="0"/>
          </a:p>
          <a:p>
            <a:endParaRPr lang="fr-FR" sz="2400" dirty="0"/>
          </a:p>
          <a:p>
            <a:pPr marL="0" indent="0">
              <a:buNone/>
            </a:pPr>
            <a:endParaRPr lang="fr-FR" sz="2400" dirty="0" smtClean="0"/>
          </a:p>
          <a:p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477983"/>
              </p:ext>
            </p:extLst>
          </p:nvPr>
        </p:nvGraphicFramePr>
        <p:xfrm>
          <a:off x="179512" y="4365104"/>
          <a:ext cx="8712968" cy="2108572"/>
        </p:xfrm>
        <a:graphic>
          <a:graphicData uri="http://schemas.openxmlformats.org/drawingml/2006/table">
            <a:tbl>
              <a:tblPr/>
              <a:tblGrid>
                <a:gridCol w="219654"/>
                <a:gridCol w="2454268"/>
                <a:gridCol w="735262"/>
                <a:gridCol w="842657"/>
                <a:gridCol w="760043"/>
                <a:gridCol w="837151"/>
                <a:gridCol w="715983"/>
                <a:gridCol w="671922"/>
                <a:gridCol w="859181"/>
                <a:gridCol w="616847"/>
              </a:tblGrid>
              <a:tr h="293784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231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Qth</a:t>
                      </a:r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pompe de  charge(l/min)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8251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Cylindrée pompe de charge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8251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Cylindrée pompe 33cm^3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35,41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53,12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70,83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88,53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106,24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123,95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482519"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793" marR="7793" marT="77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Cylindrée pompe 13,2 cm^3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7,02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14,05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21,07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28,09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35,11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42,14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49,16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53327"/>
              </p:ext>
            </p:extLst>
          </p:nvPr>
        </p:nvGraphicFramePr>
        <p:xfrm>
          <a:off x="467544" y="2132859"/>
          <a:ext cx="8496943" cy="2160236"/>
        </p:xfrm>
        <a:graphic>
          <a:graphicData uri="http://schemas.openxmlformats.org/drawingml/2006/table">
            <a:tbl>
              <a:tblPr/>
              <a:tblGrid>
                <a:gridCol w="547143"/>
                <a:gridCol w="1131380"/>
                <a:gridCol w="602784"/>
                <a:gridCol w="1650702"/>
                <a:gridCol w="621333"/>
                <a:gridCol w="709431"/>
                <a:gridCol w="639879"/>
                <a:gridCol w="702475"/>
                <a:gridCol w="602784"/>
                <a:gridCol w="565690"/>
                <a:gridCol w="723342"/>
              </a:tblGrid>
              <a:tr h="224091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Nmoteur (tr/min)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Npompe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 Pompe (cm3/tr)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 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vpompe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Qre pompe -&gt; moteur (l/min)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 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vmoteur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 mini(12)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 int (36)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 max(60)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 </a:t>
                      </a:r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vpompe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Qdrain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Qth pompe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24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8,87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672,77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224,26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134,55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0,7984548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8,0732652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93,50%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1404,57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468,19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280,91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1,1717277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16,8548523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27,07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2120,34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706,78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424,07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1,62409104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25,44409296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26,4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36,13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2830,08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943,36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566,02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2,16771984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33,96094416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09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45,21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3541,29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1180,43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708,26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95,80%</a:t>
                      </a:r>
                    </a:p>
                  </a:txBody>
                  <a:tcPr marL="6731" marR="6731" marT="67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2,7124812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42,4955388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272"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8236"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Cas le plus </a:t>
                      </a:r>
                      <a:r>
                        <a:rPr lang="fr-FR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defavorable</a:t>
                      </a:r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1" marR="6731" marT="6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04617B">
                    <a:shade val="90000"/>
                  </a:srgbClr>
                </a:solidFill>
              </a:rPr>
              <a:t>Projet Banc De Test Hydraulique</a:t>
            </a:r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61579-471E-4547-A668-C888E4DE94F0}" type="datetime1">
              <a:rPr lang="fr-FR" smtClean="0">
                <a:solidFill>
                  <a:srgbClr val="04617B">
                    <a:shade val="90000"/>
                  </a:srgbClr>
                </a:solidFill>
              </a:rPr>
              <a:t>17/12/2014</a:t>
            </a:fld>
            <a:endParaRPr lang="fr-F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78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8903" y="620688"/>
            <a:ext cx="8229600" cy="5616624"/>
          </a:xfrm>
        </p:spPr>
        <p:txBody>
          <a:bodyPr/>
          <a:lstStyle/>
          <a:p>
            <a:endParaRPr lang="fr-FR" sz="2400" dirty="0" smtClean="0"/>
          </a:p>
          <a:p>
            <a:r>
              <a:rPr lang="fr-FR" sz="2000" dirty="0"/>
              <a:t>Cavitation: naissance et oscillation de bulles de gaz et de vapeur dans un liquide soumis à une dépression.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Perte de rendement</a:t>
            </a:r>
          </a:p>
          <a:p>
            <a:r>
              <a:rPr lang="fr-FR" dirty="0" smtClean="0"/>
              <a:t>Nuisances sonores</a:t>
            </a:r>
          </a:p>
          <a:p>
            <a:r>
              <a:rPr lang="fr-FR" dirty="0" smtClean="0"/>
              <a:t>Vibrations</a:t>
            </a:r>
            <a:endParaRPr lang="fr-FR" dirty="0"/>
          </a:p>
        </p:txBody>
      </p:sp>
      <p:pic>
        <p:nvPicPr>
          <p:cNvPr id="4" name="il_fi" descr="http://upload.wikimedia.org/wikipedia/commons/b/bf/Cavitatio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07458"/>
            <a:ext cx="244827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l_fi" descr="http://www.azprocede.fr/Cours_GC/pompe/cavitation_roue_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784" y="2107458"/>
            <a:ext cx="257057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19</a:t>
            </a:fld>
            <a:endParaRPr lang="fr-FR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798F-27A8-4382-9DBF-9E7C082A17ED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84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I) Présentation du banc</a:t>
            </a:r>
          </a:p>
          <a:p>
            <a:endParaRPr lang="fr-FR" dirty="0" smtClean="0"/>
          </a:p>
          <a:p>
            <a:r>
              <a:rPr lang="fr-FR" dirty="0" smtClean="0"/>
              <a:t>II</a:t>
            </a:r>
            <a:r>
              <a:rPr lang="fr-FR" dirty="0"/>
              <a:t>) </a:t>
            </a:r>
            <a:r>
              <a:rPr lang="fr-FR" dirty="0" smtClean="0"/>
              <a:t>Recueil de données</a:t>
            </a:r>
          </a:p>
          <a:p>
            <a:endParaRPr lang="fr-FR" dirty="0" smtClean="0"/>
          </a:p>
          <a:p>
            <a:r>
              <a:rPr lang="fr-FR" dirty="0" smtClean="0"/>
              <a:t>III) Démarche de dimensionnement</a:t>
            </a:r>
          </a:p>
          <a:p>
            <a:endParaRPr lang="fr-FR" dirty="0" smtClean="0"/>
          </a:p>
          <a:p>
            <a:r>
              <a:rPr lang="fr-FR" dirty="0" smtClean="0"/>
              <a:t>IV) Conception du carter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2481064" cy="365125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Projet Banc De Test Hydraulique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6EAC1-A512-448F-818C-87DA362B8270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95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2157" t="10846" r="35513" b="10052"/>
          <a:stretch/>
        </p:blipFill>
        <p:spPr bwMode="auto">
          <a:xfrm>
            <a:off x="251520" y="476672"/>
            <a:ext cx="5328592" cy="62646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699792" y="764704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Données: </a:t>
            </a:r>
          </a:p>
          <a:p>
            <a:r>
              <a:rPr lang="fr-FR" dirty="0" smtClean="0"/>
              <a:t>Diamètre intérieure orifice ≈ </a:t>
            </a:r>
            <a:r>
              <a:rPr lang="fr-FR" dirty="0" smtClean="0"/>
              <a:t>25mm</a:t>
            </a:r>
            <a:endParaRPr lang="fr-FR" dirty="0" smtClean="0"/>
          </a:p>
          <a:p>
            <a:r>
              <a:rPr lang="fr-FR" dirty="0" smtClean="0"/>
              <a:t>On se place dans le mode aspiration, la vitesse d’écoulement conseillée ici est de 4m/s.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 flipH="1" flipV="1">
            <a:off x="1115616" y="3356992"/>
            <a:ext cx="2736304" cy="50405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652120" y="494116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On en déduit </a:t>
            </a:r>
            <a:r>
              <a:rPr lang="fr-FR" dirty="0" err="1" smtClean="0"/>
              <a:t>Qmax</a:t>
            </a:r>
            <a:r>
              <a:rPr lang="fr-FR" dirty="0"/>
              <a:t> </a:t>
            </a:r>
            <a:r>
              <a:rPr lang="fr-FR" dirty="0" smtClean="0"/>
              <a:t>≈ 55l/min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20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36F8D-91B8-4CFF-8CE7-21BD3C79E778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23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29600" cy="2112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6"/>
          <p:cNvCxnSpPr/>
          <p:nvPr/>
        </p:nvCxnSpPr>
        <p:spPr>
          <a:xfrm>
            <a:off x="6014137" y="1412776"/>
            <a:ext cx="2662319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V="1">
            <a:off x="6014137" y="1412776"/>
            <a:ext cx="2662319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36205" y="3573016"/>
            <a:ext cx="79208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On sait grâce à l’abaque qu’il faut brider la pompe de charge a 15cm^3/tr </a:t>
            </a:r>
            <a:r>
              <a:rPr lang="fr-FR" dirty="0" smtClean="0"/>
              <a:t> afin </a:t>
            </a:r>
            <a:r>
              <a:rPr lang="fr-FR" dirty="0" smtClean="0"/>
              <a:t>d’</a:t>
            </a:r>
            <a:r>
              <a:rPr lang="fr-FR" dirty="0"/>
              <a:t>é</a:t>
            </a:r>
            <a:r>
              <a:rPr lang="fr-FR" dirty="0" smtClean="0"/>
              <a:t>viter la cavitation.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Pour 15cm^3/tr on a un débit de 53,12l/min ce qui est inferieure au </a:t>
            </a:r>
            <a:r>
              <a:rPr lang="fr-FR" dirty="0" smtClean="0"/>
              <a:t>55l/min </a:t>
            </a:r>
            <a:r>
              <a:rPr lang="fr-FR" dirty="0" smtClean="0"/>
              <a:t>maximum que nous avions trouver précédemment.</a:t>
            </a:r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987824" y="1412776"/>
            <a:ext cx="2304256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977970" y="1412776"/>
            <a:ext cx="2242102" cy="1296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21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D307F-CFC3-4152-8891-015DA38A1EB7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4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22344"/>
          </a:xfrm>
        </p:spPr>
        <p:txBody>
          <a:bodyPr/>
          <a:lstStyle/>
          <a:p>
            <a:r>
              <a:rPr lang="fr-FR" sz="4000" dirty="0" smtClean="0">
                <a:solidFill>
                  <a:srgbClr val="C00000"/>
                </a:solidFill>
              </a:rPr>
              <a:t>2-Dimmensionment </a:t>
            </a:r>
            <a:r>
              <a:rPr lang="fr-FR" sz="4000" dirty="0">
                <a:solidFill>
                  <a:srgbClr val="C00000"/>
                </a:solidFill>
              </a:rPr>
              <a:t>par </a:t>
            </a:r>
            <a:r>
              <a:rPr lang="fr-FR" sz="4000" dirty="0" smtClean="0">
                <a:solidFill>
                  <a:srgbClr val="C00000"/>
                </a:solidFill>
              </a:rPr>
              <a:t>la pression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8912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Ici on dimensionne le circuit haute pression en pression afin de protéger le moteur électrique.</a:t>
            </a:r>
          </a:p>
          <a:p>
            <a:endParaRPr lang="fr-FR" sz="2400" dirty="0"/>
          </a:p>
          <a:p>
            <a:r>
              <a:rPr lang="fr-FR" sz="2400" dirty="0" smtClean="0"/>
              <a:t>On cherche donc la pression </a:t>
            </a:r>
            <a:r>
              <a:rPr lang="fr-FR" sz="2400" dirty="0" smtClean="0"/>
              <a:t>à </a:t>
            </a:r>
            <a:r>
              <a:rPr lang="fr-FR" sz="2400" dirty="0" smtClean="0"/>
              <a:t>la quelle il faudra tarer le limiteur de pression.</a:t>
            </a:r>
            <a:endParaRPr lang="fr-FR" sz="24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14637"/>
              </p:ext>
            </p:extLst>
          </p:nvPr>
        </p:nvGraphicFramePr>
        <p:xfrm>
          <a:off x="179512" y="3789040"/>
          <a:ext cx="8496943" cy="2466000"/>
        </p:xfrm>
        <a:graphic>
          <a:graphicData uri="http://schemas.openxmlformats.org/drawingml/2006/table">
            <a:tbl>
              <a:tblPr/>
              <a:tblGrid>
                <a:gridCol w="1289930"/>
                <a:gridCol w="604822"/>
                <a:gridCol w="942023"/>
                <a:gridCol w="465659"/>
                <a:gridCol w="754689"/>
                <a:gridCol w="1055762"/>
                <a:gridCol w="1376906"/>
                <a:gridCol w="1011605"/>
                <a:gridCol w="995547"/>
              </a:tblGrid>
              <a:tr h="154125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Puissance utile moteur(W)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Npompe(%)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 pompe (cm3/tr)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 </a:t>
                      </a: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globale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η </a:t>
                      </a:r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volumétrique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Puissance pompe (W)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Debit Haute pression (l/min)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Pression calcule(bar)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Puissance hydro (W)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4125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</a:t>
                      </a:r>
                    </a:p>
                  </a:txBody>
                  <a:tcPr marL="3889" marR="3889" marT="388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∞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∞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∞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4,95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88,2%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596,5021439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6615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6,6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6667,5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8,92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448,5413576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6667,5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8,25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94,8%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11,18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358,0998978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6675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9,9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88,9%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6667,5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13,45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297,4537424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6667,5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11,55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88,8%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95,2%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15,72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254,1385276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6660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13,2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88,7%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6652,5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18,03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221,423032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6652,5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14,85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20,28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196,5985783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15,675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88,6%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6642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21,41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186,1671984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6642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6637,5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22,53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176,7390154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6637,5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18,15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88,4%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95,6%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24,81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160,3224052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6630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19,8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88,3%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6622,5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27,08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146,7192219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6622,5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12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88,0%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95,8%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45,21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87,59507716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6600</a:t>
                      </a:r>
                    </a:p>
                  </a:txBody>
                  <a:tcPr marL="3889" marR="3889" marT="3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22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DDA98-3FA0-40F1-BC8F-8CBA8599E2C3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1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\\iutgrci-smbetu\home-etu\p1301129\Bureau\ai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" r="35453" b="48698"/>
          <a:stretch/>
        </p:blipFill>
        <p:spPr bwMode="auto">
          <a:xfrm>
            <a:off x="395536" y="1603450"/>
            <a:ext cx="7128792" cy="46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524328" y="3212975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C00000"/>
                </a:solidFill>
              </a:rPr>
              <a:t>Zone interdite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5536" y="692696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dirty="0" smtClean="0"/>
              <a:t>On constate que dans certaine configurations il est possible d’</a:t>
            </a:r>
            <a:r>
              <a:rPr lang="fr-FR" dirty="0"/>
              <a:t>ê</a:t>
            </a:r>
            <a:r>
              <a:rPr lang="fr-FR" dirty="0" smtClean="0"/>
              <a:t>tre dans la zone interdite 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23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8615-3CDD-4DC0-9725-51C8AA8630CA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507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20688"/>
            <a:ext cx="9108504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u="sng" dirty="0" smtClean="0"/>
              <a:t>1</a:t>
            </a:r>
            <a:r>
              <a:rPr lang="fr-FR" sz="2400" b="1" i="1" u="sng" baseline="30000" dirty="0" smtClean="0"/>
              <a:t>ère</a:t>
            </a:r>
            <a:r>
              <a:rPr lang="fr-FR" sz="2400" b="1" i="1" u="sng" dirty="0" smtClean="0"/>
              <a:t> solution:</a:t>
            </a:r>
          </a:p>
          <a:p>
            <a:pPr marL="0" indent="0">
              <a:buNone/>
            </a:pPr>
            <a:endParaRPr lang="fr-FR" sz="2400" b="1" i="1" u="sng" dirty="0"/>
          </a:p>
          <a:p>
            <a:pPr marL="0" indent="0">
              <a:buNone/>
            </a:pPr>
            <a:r>
              <a:rPr lang="fr-FR" sz="2400" dirty="0" smtClean="0"/>
              <a:t>Tarer le limiteur </a:t>
            </a:r>
            <a:r>
              <a:rPr lang="fr-FR" sz="2400" dirty="0" smtClean="0"/>
              <a:t>à </a:t>
            </a:r>
            <a:r>
              <a:rPr lang="fr-FR" sz="2400" dirty="0" smtClean="0"/>
              <a:t>87,9bars</a:t>
            </a:r>
          </a:p>
          <a:p>
            <a:pPr marL="0" indent="0">
              <a:buNone/>
            </a:pPr>
            <a:r>
              <a:rPr lang="fr-FR" sz="2000" dirty="0" smtClean="0"/>
              <a:t>-Impossible d’entrer dans la zone interdite</a:t>
            </a:r>
          </a:p>
          <a:p>
            <a:pPr marL="0" indent="0">
              <a:buNone/>
            </a:pPr>
            <a:r>
              <a:rPr lang="fr-FR" sz="2000" dirty="0" smtClean="0"/>
              <a:t>-Plage normale d’un circuit hydrostatique 150-400bars .</a:t>
            </a:r>
          </a:p>
          <a:p>
            <a:pPr lvl="2"/>
            <a:endParaRPr lang="fr-FR" sz="2000" dirty="0" smtClean="0"/>
          </a:p>
          <a:p>
            <a:pPr marL="667512" lvl="2" indent="0">
              <a:buNone/>
            </a:pPr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/>
          </a:p>
          <a:p>
            <a:pPr marL="667512" lvl="2" indent="0">
              <a:buNone/>
            </a:pP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754786"/>
              </p:ext>
            </p:extLst>
          </p:nvPr>
        </p:nvGraphicFramePr>
        <p:xfrm>
          <a:off x="2627784" y="2852928"/>
          <a:ext cx="3600400" cy="3408048"/>
        </p:xfrm>
        <a:graphic>
          <a:graphicData uri="http://schemas.openxmlformats.org/drawingml/2006/table">
            <a:tbl>
              <a:tblPr/>
              <a:tblGrid>
                <a:gridCol w="3600400"/>
              </a:tblGrid>
              <a:tr h="213003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Pression dans le circuit pompe de charge avec limiteur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7,295614162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10,48235215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13,14520259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16,04181827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18,67613647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21,41008818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24,53516316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26,0561438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27,42751979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30,32137177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33,06056902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  <a:tr h="2130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55,10094837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</a:tr>
            </a:tbl>
          </a:graphicData>
        </a:graphic>
      </p:graphicFrame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24</a:t>
            </a:fld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BD2E3-2BA2-402E-952F-1A928F77DE6E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93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548680"/>
            <a:ext cx="8435280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u="sng" dirty="0"/>
              <a:t>2</a:t>
            </a:r>
            <a:r>
              <a:rPr lang="fr-FR" sz="2400" b="1" i="1" u="sng" baseline="30000" dirty="0"/>
              <a:t>ème</a:t>
            </a:r>
            <a:r>
              <a:rPr lang="fr-FR" sz="2400" b="1" i="1" u="sng" dirty="0"/>
              <a:t> solution: </a:t>
            </a:r>
            <a:endParaRPr lang="fr-FR" sz="2400" b="1" i="1" u="sng" dirty="0" smtClean="0"/>
          </a:p>
          <a:p>
            <a:pPr marL="0" indent="0">
              <a:buNone/>
            </a:pPr>
            <a:endParaRPr lang="fr-FR" sz="2400" b="1" i="1" u="sng" dirty="0" smtClean="0"/>
          </a:p>
          <a:p>
            <a:pPr marL="0" indent="0">
              <a:buNone/>
            </a:pPr>
            <a:r>
              <a:rPr lang="fr-FR" sz="2400" dirty="0"/>
              <a:t>C</a:t>
            </a:r>
            <a:r>
              <a:rPr lang="fr-FR" sz="2400" dirty="0" smtClean="0"/>
              <a:t>hanger </a:t>
            </a:r>
            <a:r>
              <a:rPr lang="fr-FR" sz="2400" dirty="0"/>
              <a:t>le moteur afin d’avoir plus de </a:t>
            </a:r>
            <a:r>
              <a:rPr lang="fr-FR" sz="2400" dirty="0" smtClean="0"/>
              <a:t>puissance.</a:t>
            </a:r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000" dirty="0" smtClean="0"/>
              <a:t>Plage de pression augmenter</a:t>
            </a:r>
            <a:r>
              <a:rPr lang="fr-FR" sz="2400" dirty="0" smtClean="0"/>
              <a:t>.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-</a:t>
            </a:r>
            <a:r>
              <a:rPr lang="fr-FR" sz="2000" dirty="0" smtClean="0"/>
              <a:t>Soucis </a:t>
            </a:r>
            <a:r>
              <a:rPr lang="fr-FR" sz="2000" dirty="0"/>
              <a:t>d’encombrement et de mise en </a:t>
            </a:r>
            <a:r>
              <a:rPr lang="fr-FR" sz="2000" dirty="0" smtClean="0"/>
              <a:t>place + Prix</a:t>
            </a:r>
            <a:r>
              <a:rPr lang="fr-FR" sz="2000" dirty="0"/>
              <a:t>.</a:t>
            </a:r>
          </a:p>
          <a:p>
            <a:pPr lvl="2"/>
            <a:endParaRPr lang="fr-FR" sz="20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87079" y="2754534"/>
            <a:ext cx="381642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4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 smtClean="0"/>
              <a:t>Moteur </a:t>
            </a:r>
            <a:r>
              <a:rPr lang="fr-FR" sz="1400" i="1" dirty="0"/>
              <a:t>triphasé 15kW 1500 tr/min Hauteur d'axe 160mm</a:t>
            </a:r>
            <a:endParaRPr lang="fr-FR" sz="1400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 smtClean="0"/>
              <a:t>Moteur bobiné.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 smtClean="0"/>
              <a:t>Poids</a:t>
            </a:r>
            <a:r>
              <a:rPr lang="fr-FR" sz="1400" i="1" dirty="0"/>
              <a:t>: </a:t>
            </a:r>
            <a:r>
              <a:rPr lang="fr-FR" sz="1400" i="1" dirty="0" smtClean="0"/>
              <a:t>133 </a:t>
            </a:r>
            <a:r>
              <a:rPr lang="fr-FR" sz="1400" i="1" dirty="0"/>
              <a:t>kg.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fr-FR" sz="1400" b="1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i="1" dirty="0" smtClean="0"/>
              <a:t>Prix</a:t>
            </a:r>
            <a:r>
              <a:rPr lang="fr-FR" sz="1400" b="1" i="1" dirty="0"/>
              <a:t>: </a:t>
            </a:r>
            <a:r>
              <a:rPr lang="fr-FR" sz="1400" b="1" i="1" dirty="0" smtClean="0"/>
              <a:t>853,84€ </a:t>
            </a:r>
            <a:r>
              <a:rPr lang="fr-FR" sz="1400" b="1" i="1" dirty="0"/>
              <a:t>HT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fr-FR" altLang="fr-FR" sz="1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0" name="Picture 2" descr="http://www.moteurselectriques.fr/imgl/B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" y="275453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87824" y="5517232"/>
            <a:ext cx="432048" cy="36004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4021"/>
            <a:ext cx="8947679" cy="569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25</a:t>
            </a:fld>
            <a:endParaRPr lang="fr-FR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CA69E-8E8A-4DD8-94F9-7E4C479EF0EC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71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692696"/>
            <a:ext cx="8507288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u="sng" dirty="0" smtClean="0"/>
              <a:t>3</a:t>
            </a:r>
            <a:r>
              <a:rPr lang="fr-FR" sz="2400" b="1" i="1" u="sng" baseline="30000" dirty="0" smtClean="0"/>
              <a:t>ème</a:t>
            </a:r>
            <a:r>
              <a:rPr lang="fr-FR" sz="2400" b="1" i="1" u="sng" dirty="0" smtClean="0"/>
              <a:t> </a:t>
            </a:r>
            <a:r>
              <a:rPr lang="fr-FR" sz="2400" b="1" i="1" u="sng" dirty="0"/>
              <a:t>solution: </a:t>
            </a:r>
            <a:endParaRPr lang="fr-FR" sz="2400" b="1" i="1" u="sng" dirty="0" smtClean="0"/>
          </a:p>
          <a:p>
            <a:pPr marL="0" indent="0">
              <a:buNone/>
            </a:pPr>
            <a:endParaRPr lang="fr-FR" sz="2400" b="1" i="1" u="sng" dirty="0" smtClean="0"/>
          </a:p>
          <a:p>
            <a:pPr marL="0" indent="0">
              <a:buNone/>
            </a:pPr>
            <a:r>
              <a:rPr lang="fr-FR" sz="2400" dirty="0"/>
              <a:t>B</a:t>
            </a:r>
            <a:r>
              <a:rPr lang="fr-FR" sz="2400" dirty="0" smtClean="0"/>
              <a:t>rider </a:t>
            </a:r>
            <a:r>
              <a:rPr lang="fr-FR" sz="2400" dirty="0"/>
              <a:t>la </a:t>
            </a:r>
            <a:r>
              <a:rPr lang="fr-FR" sz="2400" dirty="0" smtClean="0"/>
              <a:t>pompe à 15cm^3/tr </a:t>
            </a:r>
            <a:r>
              <a:rPr lang="fr-FR" sz="2400" dirty="0"/>
              <a:t>+ </a:t>
            </a:r>
            <a:r>
              <a:rPr lang="fr-FR" sz="2400" dirty="0" smtClean="0"/>
              <a:t>limiteur tarer a 200bars.</a:t>
            </a:r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000" dirty="0" smtClean="0"/>
              <a:t>Impossible d’atteindre la zone interdite</a:t>
            </a:r>
            <a:endParaRPr lang="fr-FR" sz="2000" dirty="0"/>
          </a:p>
          <a:p>
            <a:pPr marL="0" indent="0">
              <a:buNone/>
            </a:pPr>
            <a:r>
              <a:rPr lang="fr-FR" sz="2400" dirty="0" smtClean="0"/>
              <a:t>-</a:t>
            </a:r>
            <a:r>
              <a:rPr lang="fr-FR" sz="2000" dirty="0" smtClean="0"/>
              <a:t>Plage </a:t>
            </a:r>
            <a:r>
              <a:rPr lang="fr-FR" sz="2000" dirty="0"/>
              <a:t>de cylindrée limité, non compatible pour les tps.</a:t>
            </a:r>
          </a:p>
          <a:p>
            <a:pPr lvl="2"/>
            <a:endParaRPr lang="fr-FR" sz="2000" dirty="0"/>
          </a:p>
          <a:p>
            <a:endParaRPr lang="fr-F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5" y="2858396"/>
            <a:ext cx="7416824" cy="3999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26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F696-AA0A-41DD-899D-A2EAF4D973A9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23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579296" cy="56319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i="1" u="sng" dirty="0" smtClean="0"/>
              <a:t>4</a:t>
            </a:r>
            <a:r>
              <a:rPr lang="fr-FR" sz="2400" b="1" i="1" u="sng" baseline="30000" dirty="0" smtClean="0"/>
              <a:t>ème</a:t>
            </a:r>
            <a:r>
              <a:rPr lang="fr-FR" sz="2400" b="1" i="1" u="sng" dirty="0" smtClean="0"/>
              <a:t> solution:</a:t>
            </a:r>
          </a:p>
          <a:p>
            <a:pPr marL="0" indent="0">
              <a:buNone/>
            </a:pPr>
            <a:endParaRPr lang="fr-FR" sz="2400" b="1" i="1" u="sng" dirty="0" smtClean="0"/>
          </a:p>
          <a:p>
            <a:pPr marL="0" indent="0">
              <a:buNone/>
            </a:pPr>
            <a:r>
              <a:rPr lang="fr-FR" sz="2400" dirty="0" smtClean="0"/>
              <a:t>Placer </a:t>
            </a:r>
            <a:r>
              <a:rPr lang="fr-FR" sz="2400" dirty="0"/>
              <a:t>deux </a:t>
            </a:r>
            <a:r>
              <a:rPr lang="fr-FR" sz="2400" dirty="0" smtClean="0"/>
              <a:t>capteurs: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-capteur de position (position manivelle : cylindrée)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-capteur de pression dans le circuit haute pression.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-Fonction « ET » entre les deux.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000" dirty="0" smtClean="0"/>
              <a:t>Dangereux </a:t>
            </a:r>
            <a:r>
              <a:rPr lang="fr-FR" sz="2000" dirty="0"/>
              <a:t>si mauvaise manipulation des élèves.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27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187F6-842C-4EAB-8533-555A49E7CEB1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5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8075240" cy="412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39552" y="76470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Solution choisie : placer deux capteurs et un indicateur sur le manomètre de la vanne de charge.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28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31B7B-90AB-42A6-814A-ADBCFCC18EB7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73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2924944"/>
            <a:ext cx="5904656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IV) Conception du carter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99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63688" y="2420888"/>
            <a:ext cx="6048672" cy="1143000"/>
          </a:xfrm>
        </p:spPr>
        <p:txBody>
          <a:bodyPr/>
          <a:lstStyle/>
          <a:p>
            <a:r>
              <a:rPr lang="fr-FR" dirty="0" smtClean="0"/>
              <a:t>I) Présentation du banc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BF480-6686-4D29-981D-A3DCE1EB5ADA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5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487888"/>
          </a:xfrm>
        </p:spPr>
        <p:txBody>
          <a:bodyPr/>
          <a:lstStyle/>
          <a:p>
            <a:r>
              <a:rPr lang="fr-FR" dirty="0" smtClean="0"/>
              <a:t>CONCEPTION</a:t>
            </a:r>
          </a:p>
          <a:p>
            <a:pPr marL="0" indent="0">
              <a:buNone/>
            </a:pPr>
            <a:r>
              <a:rPr lang="fr-FR" dirty="0" smtClean="0"/>
              <a:t>Risque liés aux fortes pression dans le circuit hydraulique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30</a:t>
            </a:fld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9ABAA-4E0F-40DB-A886-B943D6A923CC}" type="datetime1">
              <a:rPr lang="fr-FR" smtClean="0"/>
              <a:t>17/12/2014</a:t>
            </a:fld>
            <a:endParaRPr lang="fr-FR"/>
          </a:p>
        </p:txBody>
      </p:sp>
      <p:sp>
        <p:nvSpPr>
          <p:cNvPr id="4" name="Flèche vers le bas 3"/>
          <p:cNvSpPr/>
          <p:nvPr/>
        </p:nvSpPr>
        <p:spPr>
          <a:xfrm>
            <a:off x="2627784" y="1700808"/>
            <a:ext cx="3240360" cy="2808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0" y="4536986"/>
            <a:ext cx="8363272" cy="548788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/>
              <a:buNone/>
            </a:pPr>
            <a:r>
              <a:rPr lang="fr-FR" sz="7200" dirty="0" smtClean="0"/>
              <a:t>CARTER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263434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FINALE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31</a:t>
            </a:fld>
            <a:endParaRPr lang="fr-FR"/>
          </a:p>
        </p:txBody>
      </p:sp>
      <p:pic>
        <p:nvPicPr>
          <p:cNvPr id="7" name="Espace réservé du contenu 6" descr="\\iutgrci-smbetu\home-etu\p1305213\Bureau\screenprojet\screenprojet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00799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004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CHOIX DE SOLUTION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solution &gt; PORTE BATTANTE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Solution &gt; PORTE GLISSIERE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86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RETENUE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PORTE BATTANTE </a:t>
            </a:r>
          </a:p>
          <a:p>
            <a:pPr lvl="1"/>
            <a:r>
              <a:rPr lang="fr-FR" dirty="0" smtClean="0"/>
              <a:t>Plus simple à réaliser</a:t>
            </a:r>
          </a:p>
          <a:p>
            <a:pPr lvl="1"/>
            <a:r>
              <a:rPr lang="fr-FR" dirty="0" smtClean="0"/>
              <a:t>Moins </a:t>
            </a:r>
            <a:r>
              <a:rPr lang="fr-FR" dirty="0" err="1" smtClean="0"/>
              <a:t>chèr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Facile d’accès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721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CONCEPTION DU CARTER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étape : cadre du carter </a:t>
            </a:r>
          </a:p>
          <a:p>
            <a:pPr lvl="1"/>
            <a:r>
              <a:rPr lang="fr-FR" dirty="0" smtClean="0"/>
              <a:t>TUBE EN U fixé au bâti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34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2"/>
          <a:srcRect l="50597" t="16931" r="8726" b="13228"/>
          <a:stretch/>
        </p:blipFill>
        <p:spPr bwMode="auto">
          <a:xfrm>
            <a:off x="251520" y="2852936"/>
            <a:ext cx="4824536" cy="36724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Bouée 7"/>
          <p:cNvSpPr/>
          <p:nvPr/>
        </p:nvSpPr>
        <p:spPr>
          <a:xfrm>
            <a:off x="827584" y="4365104"/>
            <a:ext cx="1368152" cy="1224136"/>
          </a:xfrm>
          <a:prstGeom prst="donut">
            <a:avLst>
              <a:gd name="adj" fmla="val 61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1835696" y="2780928"/>
            <a:ext cx="151216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5364088" y="4581128"/>
            <a:ext cx="4844263" cy="43891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fr-FR" sz="1600" dirty="0" smtClean="0"/>
              <a:t>MIP &gt; Appui plan + centrage long</a:t>
            </a:r>
          </a:p>
          <a:p>
            <a:pPr lvl="1"/>
            <a:r>
              <a:rPr lang="fr-FR" sz="1600" dirty="0" smtClean="0"/>
              <a:t>MAP &gt; Taraudage -&gt; Vis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4692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PROBLEME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Ici, problème de </a:t>
            </a:r>
            <a:r>
              <a:rPr lang="fr-FR" dirty="0" err="1" smtClean="0"/>
              <a:t>rotulage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35</a:t>
            </a:fld>
            <a:endParaRPr lang="fr-FR"/>
          </a:p>
        </p:txBody>
      </p:sp>
      <p:pic>
        <p:nvPicPr>
          <p:cNvPr id="7" name="Image 6" descr="http://upload.wikimedia.org/wikipedia/commons/thumb/6/6a/Centrage_court.jpg/220px-Centrage_cour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00808"/>
            <a:ext cx="2098675" cy="1390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/>
          <p:nvPr/>
        </p:nvPicPr>
        <p:blipFill rotWithShape="1">
          <a:blip r:embed="rId3"/>
          <a:srcRect l="57407" t="16931" r="30191" b="21374"/>
          <a:stretch/>
        </p:blipFill>
        <p:spPr bwMode="auto">
          <a:xfrm>
            <a:off x="4644008" y="1700809"/>
            <a:ext cx="1470881" cy="3244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Bouée 8"/>
          <p:cNvSpPr/>
          <p:nvPr/>
        </p:nvSpPr>
        <p:spPr>
          <a:xfrm>
            <a:off x="4716016" y="2708920"/>
            <a:ext cx="1080120" cy="1008112"/>
          </a:xfrm>
          <a:prstGeom prst="donut">
            <a:avLst>
              <a:gd name="adj" fmla="val 52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5796136" y="2708920"/>
            <a:ext cx="100811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2267744" y="2852936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2267744" y="422108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2771800" y="4005064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V="1">
            <a:off x="2771800" y="393305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2771800" y="4038203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2771800" y="4169891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2771800" y="4260366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2771800" y="4332374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èche courbée vers la droite 23"/>
          <p:cNvSpPr/>
          <p:nvPr/>
        </p:nvSpPr>
        <p:spPr>
          <a:xfrm rot="5138640">
            <a:off x="2035775" y="2114179"/>
            <a:ext cx="547038" cy="1343151"/>
          </a:xfrm>
          <a:prstGeom prst="curvedRightArrow">
            <a:avLst>
              <a:gd name="adj1" fmla="val 3545"/>
              <a:gd name="adj2" fmla="val 7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V="1">
            <a:off x="3131840" y="3356992"/>
            <a:ext cx="136815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SOLUTION AU PROBLEME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Fixé une tôle pliée au pieds inférieurs du </a:t>
            </a:r>
            <a:r>
              <a:rPr lang="fr-FR" dirty="0" err="1" smtClean="0"/>
              <a:t>bati</a:t>
            </a:r>
            <a:endParaRPr lang="fr-FR" dirty="0" smtClean="0"/>
          </a:p>
          <a:p>
            <a:pPr lvl="1"/>
            <a:r>
              <a:rPr lang="fr-FR" dirty="0"/>
              <a:t> </a:t>
            </a:r>
            <a:r>
              <a:rPr lang="fr-FR" dirty="0" smtClean="0"/>
              <a:t>un deuxième point d’appui &gt; limitera le </a:t>
            </a:r>
            <a:r>
              <a:rPr lang="fr-FR" dirty="0" err="1" smtClean="0"/>
              <a:t>rotulage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36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18666" r="18889" b="16699"/>
          <a:stretch/>
        </p:blipFill>
        <p:spPr bwMode="auto">
          <a:xfrm>
            <a:off x="539552" y="3068960"/>
            <a:ext cx="3453550" cy="238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/>
          <p:nvPr/>
        </p:nvPicPr>
        <p:blipFill rotWithShape="1">
          <a:blip r:embed="rId3"/>
          <a:srcRect l="46506" t="37610" r="19187" b="9534"/>
          <a:stretch/>
        </p:blipFill>
        <p:spPr bwMode="auto">
          <a:xfrm>
            <a:off x="5220072" y="3429000"/>
            <a:ext cx="3312368" cy="2880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3923928" y="4509120"/>
            <a:ext cx="1656184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05172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MIP &gt; Appui plan + centrage long MAP &gt; vis + écrou</a:t>
            </a:r>
          </a:p>
        </p:txBody>
      </p:sp>
    </p:spTree>
    <p:extLst>
      <p:ext uri="{BB962C8B-B14F-4D97-AF65-F5344CB8AC3E}">
        <p14:creationId xmlns:p14="http://schemas.microsoft.com/office/powerpoint/2010/main" val="98490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CADRE SUPERIEUR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Equerre + vis-écrou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37</a:t>
            </a:fld>
            <a:endParaRPr lang="fr-FR"/>
          </a:p>
        </p:txBody>
      </p:sp>
      <p:pic>
        <p:nvPicPr>
          <p:cNvPr id="9" name="Image 8" descr="\\iutgrci-smbetu\home-etu\p1305213\Bureau\screenprojet\screenprojet5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3600400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/>
          <p:nvPr/>
        </p:nvPicPr>
        <p:blipFill rotWithShape="1">
          <a:blip r:embed="rId3"/>
          <a:srcRect l="34688" t="15044" r="13977" b="6891"/>
          <a:stretch/>
        </p:blipFill>
        <p:spPr bwMode="auto">
          <a:xfrm>
            <a:off x="4644008" y="1772816"/>
            <a:ext cx="3995936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4601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PORTE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Cadre du carter réalisé &gt; conception des portes 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Portes montés sur charnières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38</a:t>
            </a:fld>
            <a:endParaRPr lang="fr-FR"/>
          </a:p>
        </p:txBody>
      </p:sp>
      <p:pic>
        <p:nvPicPr>
          <p:cNvPr id="7" name="Image 6"/>
          <p:cNvPicPr/>
          <p:nvPr/>
        </p:nvPicPr>
        <p:blipFill rotWithShape="1">
          <a:blip r:embed="rId2"/>
          <a:srcRect l="42403" t="27902" r="6890" b="17131"/>
          <a:stretch/>
        </p:blipFill>
        <p:spPr bwMode="auto">
          <a:xfrm>
            <a:off x="1115616" y="3284984"/>
            <a:ext cx="3672408" cy="2873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496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MIP &gt; Appui plan + centrage long MAP &gt; vis + écrou</a:t>
            </a:r>
          </a:p>
        </p:txBody>
      </p:sp>
    </p:spTree>
    <p:extLst>
      <p:ext uri="{BB962C8B-B14F-4D97-AF65-F5344CB8AC3E}">
        <p14:creationId xmlns:p14="http://schemas.microsoft.com/office/powerpoint/2010/main" val="11397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FERMETURE PORTE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Verrou &amp; poignée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MIP:  Appui plan – centrage court</a:t>
            </a:r>
          </a:p>
          <a:p>
            <a:pPr marL="0" indent="0">
              <a:buNone/>
            </a:pPr>
            <a:r>
              <a:rPr lang="fr-FR" dirty="0" smtClean="0"/>
              <a:t>MAP : vis - écrou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39</a:t>
            </a:fld>
            <a:endParaRPr lang="fr-FR"/>
          </a:p>
        </p:txBody>
      </p:sp>
      <p:pic>
        <p:nvPicPr>
          <p:cNvPr id="7" name="Image 6" descr="\\iutgrci-smbetu\home-etu\p1305213\Bureau\screenprojet\screenprojet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78918"/>
            <a:ext cx="3073241" cy="411857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5359400" y="2780928"/>
            <a:ext cx="1804888" cy="863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5244524" y="3933056"/>
            <a:ext cx="98366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92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8" b="16412"/>
          <a:stretch/>
        </p:blipFill>
        <p:spPr>
          <a:xfrm>
            <a:off x="1898722" y="1205060"/>
            <a:ext cx="5527573" cy="4647279"/>
          </a:xfrm>
        </p:spPr>
      </p:pic>
      <p:cxnSp>
        <p:nvCxnSpPr>
          <p:cNvPr id="8" name="Elbow Connector 7"/>
          <p:cNvCxnSpPr>
            <a:stCxn id="10" idx="2"/>
          </p:cNvCxnSpPr>
          <p:nvPr/>
        </p:nvCxnSpPr>
        <p:spPr>
          <a:xfrm rot="16200000" flipH="1">
            <a:off x="1238898" y="868337"/>
            <a:ext cx="766904" cy="160796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5113" y="950313"/>
            <a:ext cx="1006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Bâche </a:t>
            </a:r>
            <a:endParaRPr lang="fr-FR" sz="1600" dirty="0"/>
          </a:p>
        </p:txBody>
      </p:sp>
      <p:cxnSp>
        <p:nvCxnSpPr>
          <p:cNvPr id="12" name="Elbow Connector 11"/>
          <p:cNvCxnSpPr>
            <a:stCxn id="18" idx="2"/>
          </p:cNvCxnSpPr>
          <p:nvPr/>
        </p:nvCxnSpPr>
        <p:spPr>
          <a:xfrm rot="5400000" flipH="1" flipV="1">
            <a:off x="1541952" y="2275259"/>
            <a:ext cx="497143" cy="1720732"/>
          </a:xfrm>
          <a:prstGeom prst="bentConnector4">
            <a:avLst>
              <a:gd name="adj1" fmla="val -45983"/>
              <a:gd name="adj2" fmla="val 76042"/>
            </a:avLst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7" idx="2"/>
          </p:cNvCxnSpPr>
          <p:nvPr/>
        </p:nvCxnSpPr>
        <p:spPr>
          <a:xfrm rot="5400000">
            <a:off x="3890242" y="953017"/>
            <a:ext cx="1348305" cy="165323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763661" y="766929"/>
            <a:ext cx="1254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Filtre </a:t>
            </a:r>
            <a:endParaRPr lang="fr-FR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42" y="3045642"/>
            <a:ext cx="1792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Manomètre </a:t>
            </a:r>
            <a:endParaRPr lang="fr-FR" sz="1600" dirty="0"/>
          </a:p>
        </p:txBody>
      </p:sp>
      <p:cxnSp>
        <p:nvCxnSpPr>
          <p:cNvPr id="23" name="Elbow Connector 22"/>
          <p:cNvCxnSpPr/>
          <p:nvPr/>
        </p:nvCxnSpPr>
        <p:spPr>
          <a:xfrm rot="5400000" flipH="1" flipV="1">
            <a:off x="997480" y="3619306"/>
            <a:ext cx="3086196" cy="227742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9651" y="6221821"/>
            <a:ext cx="2701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Pompe à cylindré variable </a:t>
            </a:r>
            <a:endParaRPr lang="fr-FR" sz="1600" dirty="0"/>
          </a:p>
        </p:txBody>
      </p:sp>
      <p:cxnSp>
        <p:nvCxnSpPr>
          <p:cNvPr id="32" name="Elbow Connector 31"/>
          <p:cNvCxnSpPr>
            <a:stCxn id="33" idx="0"/>
          </p:cNvCxnSpPr>
          <p:nvPr/>
        </p:nvCxnSpPr>
        <p:spPr>
          <a:xfrm rot="16200000" flipV="1">
            <a:off x="3622295" y="4765534"/>
            <a:ext cx="2183859" cy="70008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961529" y="6207503"/>
            <a:ext cx="2205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Limiteur de pression </a:t>
            </a:r>
            <a:endParaRPr lang="fr-FR" sz="1600" dirty="0"/>
          </a:p>
        </p:txBody>
      </p:sp>
      <p:cxnSp>
        <p:nvCxnSpPr>
          <p:cNvPr id="41" name="Elbow Connector 40"/>
          <p:cNvCxnSpPr>
            <a:stCxn id="47" idx="2"/>
          </p:cNvCxnSpPr>
          <p:nvPr/>
        </p:nvCxnSpPr>
        <p:spPr>
          <a:xfrm rot="5400000">
            <a:off x="4432136" y="903427"/>
            <a:ext cx="2095327" cy="2527653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707061" y="781036"/>
            <a:ext cx="207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Pompe de gavage </a:t>
            </a:r>
            <a:endParaRPr lang="fr-FR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6867060" y="6052544"/>
            <a:ext cx="2210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Moteur à cylindré fixe </a:t>
            </a:r>
            <a:endParaRPr lang="fr-FR" sz="1600" dirty="0"/>
          </a:p>
        </p:txBody>
      </p:sp>
      <p:cxnSp>
        <p:nvCxnSpPr>
          <p:cNvPr id="6" name="Elbow Connector 5"/>
          <p:cNvCxnSpPr>
            <a:stCxn id="51" idx="0"/>
          </p:cNvCxnSpPr>
          <p:nvPr/>
        </p:nvCxnSpPr>
        <p:spPr>
          <a:xfrm rot="16200000" flipV="1">
            <a:off x="5327017" y="3407136"/>
            <a:ext cx="2594376" cy="2696440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4" idx="2"/>
          </p:cNvCxnSpPr>
          <p:nvPr/>
        </p:nvCxnSpPr>
        <p:spPr>
          <a:xfrm rot="5400000">
            <a:off x="6983190" y="1701615"/>
            <a:ext cx="857246" cy="1984174"/>
          </a:xfrm>
          <a:prstGeom prst="bentConnector2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52320" y="1680304"/>
            <a:ext cx="1903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Vanne de charge factice </a:t>
            </a:r>
            <a:endParaRPr lang="fr-FR" sz="1600" dirty="0"/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397048" y="934924"/>
            <a:ext cx="564481" cy="20739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44" idx="2"/>
          </p:cNvCxnSpPr>
          <p:nvPr/>
        </p:nvCxnSpPr>
        <p:spPr>
          <a:xfrm flipH="1">
            <a:off x="3157074" y="918697"/>
            <a:ext cx="814387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153117" y="549365"/>
            <a:ext cx="2007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Moteur électrique  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71813-2FE8-4DF2-A93D-BBD9827349FF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732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4" grpId="0"/>
      <p:bldP spid="33" grpId="0"/>
      <p:bldP spid="47" grpId="0"/>
      <p:bldP spid="51" grpId="0"/>
      <p:bldP spid="14" grpId="0"/>
      <p:bldP spid="4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ACCOUPLEMENT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Cannelure sur la vanne de charge &amp; moteur hydraulique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40</a:t>
            </a:fld>
            <a:endParaRPr lang="fr-FR"/>
          </a:p>
        </p:txBody>
      </p:sp>
      <p:pic>
        <p:nvPicPr>
          <p:cNvPr id="8" name="Image 7"/>
          <p:cNvPicPr/>
          <p:nvPr/>
        </p:nvPicPr>
        <p:blipFill rotWithShape="1">
          <a:blip r:embed="rId2"/>
          <a:srcRect l="46793" t="37567" r="7735" b="8201"/>
          <a:stretch/>
        </p:blipFill>
        <p:spPr bwMode="auto">
          <a:xfrm>
            <a:off x="4211960" y="3068960"/>
            <a:ext cx="4680520" cy="3384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 descr="http://www.industryarea.de/p_images/g_28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4615">
            <a:off x="6655230" y="2952903"/>
            <a:ext cx="216024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 descr="http://www.industryarea.de/p_images/g_289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4615">
            <a:off x="4468991" y="2880895"/>
            <a:ext cx="2160240" cy="1905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ACCOUPLEMENT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Problème de </a:t>
            </a:r>
            <a:r>
              <a:rPr lang="fr-FR" dirty="0" err="1" smtClean="0"/>
              <a:t>coaxialité</a:t>
            </a:r>
            <a:endParaRPr lang="fr-FR" dirty="0" smtClean="0"/>
          </a:p>
          <a:p>
            <a:pPr lvl="1"/>
            <a:r>
              <a:rPr lang="fr-FR" dirty="0" smtClean="0"/>
              <a:t>Accouplement élastique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41</a:t>
            </a:fld>
            <a:endParaRPr lang="fr-FR"/>
          </a:p>
        </p:txBody>
      </p:sp>
      <p:pic>
        <p:nvPicPr>
          <p:cNvPr id="3074" name="Picture 2" descr="http://www.hellopro.fr/images/produit-2/5/4/5/accouplement-elastique-poly-norm-205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8920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23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fr-FR" dirty="0" smtClean="0"/>
              <a:t>ACCOUPLEMENT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42</a:t>
            </a:fld>
            <a:endParaRPr lang="fr-FR"/>
          </a:p>
        </p:txBody>
      </p:sp>
      <p:pic>
        <p:nvPicPr>
          <p:cNvPr id="7" name="Image 6" descr="https://fbcdn-sphotos-h-a.akamaihd.net/hphotos-ak-xpa1/v/t34.0-12/10850784_989916177688685_264699257_n.jpg?oh=be32e6512f4270898654c7e8b6810c56&amp;oe=5493EC3E&amp;__gda__=1418958177_e5c1eb95cdfe7f019de94e658b68454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3" t="8605" r="20826" b="13940"/>
          <a:stretch/>
        </p:blipFill>
        <p:spPr bwMode="auto">
          <a:xfrm rot="5400000">
            <a:off x="1668636" y="767383"/>
            <a:ext cx="5249565" cy="69316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84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143000"/>
          </a:xfrm>
        </p:spPr>
        <p:txBody>
          <a:bodyPr/>
          <a:lstStyle/>
          <a:p>
            <a:pPr algn="ctr"/>
            <a:r>
              <a:rPr lang="fr-FR" dirty="0" smtClean="0"/>
              <a:t>Merci de votre attention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8C9B4-EB33-4731-97A8-86F74C496F30}" type="datetime1">
              <a:rPr lang="fr-FR" smtClean="0"/>
              <a:t>17/12/2014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16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Bâche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870507" cy="3652880"/>
          </a:xfrm>
        </p:spPr>
      </p:pic>
      <p:sp>
        <p:nvSpPr>
          <p:cNvPr id="5" name="ZoneTexte 4"/>
          <p:cNvSpPr txBox="1"/>
          <p:nvPr/>
        </p:nvSpPr>
        <p:spPr>
          <a:xfrm>
            <a:off x="5652120" y="2420888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Fonction : Réservoir stockant l’huile du circuit à pression ambiante (1013Pa)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Volume=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70L </a:t>
            </a:r>
            <a:endParaRPr lang="fr-FR" sz="2400" dirty="0" smtClean="0">
              <a:solidFill>
                <a:schemeClr val="tx2"/>
              </a:solidFill>
              <a:latin typeface="+mj-lt"/>
            </a:endParaRP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5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4FF66-6D48-4577-BDCB-45992D8C020B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Manomètres</a:t>
            </a:r>
            <a:endParaRPr lang="fr-FR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4914370" cy="3672407"/>
          </a:xfrm>
        </p:spPr>
      </p:pic>
      <p:sp>
        <p:nvSpPr>
          <p:cNvPr id="5" name="ZoneTexte 4"/>
          <p:cNvSpPr txBox="1"/>
          <p:nvPr/>
        </p:nvSpPr>
        <p:spPr>
          <a:xfrm>
            <a:off x="5796136" y="2276872"/>
            <a:ext cx="28083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solidFill>
                  <a:schemeClr val="tx2"/>
                </a:solidFill>
                <a:latin typeface="+mj-lt"/>
              </a:rPr>
              <a:t>Fonction : </a:t>
            </a:r>
          </a:p>
          <a:p>
            <a:r>
              <a:rPr lang="fr-FR" sz="2200" dirty="0" smtClean="0">
                <a:solidFill>
                  <a:schemeClr val="tx2"/>
                </a:solidFill>
                <a:latin typeface="+mj-lt"/>
              </a:rPr>
              <a:t>Permettre de mesurer la pression  au niveau de la pompe a cylindré variable ainsi qu’au niveau des 2 limiteurs de pression.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6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E953E-72F5-473B-9664-E8DE3EEF0099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88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Filtre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4824536" cy="3800720"/>
          </a:xfrm>
        </p:spPr>
      </p:pic>
      <p:sp>
        <p:nvSpPr>
          <p:cNvPr id="6" name="ZoneTexte 5"/>
          <p:cNvSpPr txBox="1"/>
          <p:nvPr/>
        </p:nvSpPr>
        <p:spPr>
          <a:xfrm>
            <a:off x="5796136" y="2204864"/>
            <a:ext cx="2520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Fonction: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Débarrasser l’huile de ses impuretés lors de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son entrée dans la pompe de gavage.</a:t>
            </a:r>
            <a:endParaRPr lang="fr-FR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7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C135E-875D-4F7D-A67B-4338B5434EFD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33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Pompe de gavage</a:t>
            </a:r>
            <a:endParaRPr lang="fr-FR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32856"/>
            <a:ext cx="3168352" cy="4243907"/>
          </a:xfrm>
        </p:spPr>
      </p:pic>
      <p:sp>
        <p:nvSpPr>
          <p:cNvPr id="5" name="ZoneTexte 4"/>
          <p:cNvSpPr txBox="1"/>
          <p:nvPr/>
        </p:nvSpPr>
        <p:spPr>
          <a:xfrm>
            <a:off x="3779912" y="2348880"/>
            <a:ext cx="55446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Fonction: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Pompe à engrenage qui aura pour fonction :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                  -Apport en huile fraiche ;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	 -Compensation des fuites ;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	 -Assurer le maintien des pistons/patins  sur le 	  plateau came ;</a:t>
            </a:r>
          </a:p>
          <a:p>
            <a:r>
              <a:rPr lang="fr-FR" dirty="0" smtClean="0">
                <a:solidFill>
                  <a:schemeClr val="tx2"/>
                </a:solidFill>
                <a:latin typeface="+mj-lt"/>
              </a:rPr>
              <a:t>	 -Assurer le pilotage de la servocommande de 	  variation de cylindré.</a:t>
            </a:r>
          </a:p>
          <a:p>
            <a:endParaRPr lang="fr-FR" dirty="0" smtClean="0">
              <a:solidFill>
                <a:schemeClr val="tx2"/>
              </a:solidFill>
              <a:latin typeface="+mj-lt"/>
            </a:endParaRPr>
          </a:p>
          <a:p>
            <a:endParaRPr lang="fr-FR" dirty="0">
              <a:latin typeface="+mj-lt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8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9727-E067-46D0-AB5B-5F2F3B9EC462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28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Vanne de charge (factice )</a:t>
            </a:r>
            <a:endParaRPr lang="fr-F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23855" y="2724255"/>
            <a:ext cx="4104456" cy="3065674"/>
          </a:xfrm>
        </p:spPr>
      </p:pic>
      <p:sp>
        <p:nvSpPr>
          <p:cNvPr id="5" name="ZoneTexte 4"/>
          <p:cNvSpPr txBox="1"/>
          <p:nvPr/>
        </p:nvSpPr>
        <p:spPr>
          <a:xfrm>
            <a:off x="4716016" y="2564905"/>
            <a:ext cx="360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Fonction :</a:t>
            </a:r>
          </a:p>
          <a:p>
            <a:r>
              <a:rPr lang="fr-FR" sz="2400" dirty="0" smtClean="0">
                <a:solidFill>
                  <a:schemeClr val="tx2"/>
                </a:solidFill>
                <a:latin typeface="+mj-lt"/>
              </a:rPr>
              <a:t>Elle permettra de faire forcer le moteur hydraulique et pouvoir réaliser une série de </a:t>
            </a:r>
            <a:r>
              <a:rPr lang="fr-FR" sz="2400" dirty="0" smtClean="0">
                <a:solidFill>
                  <a:schemeClr val="tx2"/>
                </a:solidFill>
                <a:latin typeface="+mj-lt"/>
              </a:rPr>
              <a:t>mesures</a:t>
            </a:r>
            <a:r>
              <a:rPr lang="fr-FR" dirty="0" smtClean="0"/>
              <a:t>.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13" name="Image 12" descr="r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3477252" cy="464240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Projet Banc De Test Hydraulique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5D2C7-2C9E-468F-B7AB-D938020FA3E2}" type="slidenum">
              <a:rPr lang="fr-FR" smtClean="0"/>
              <a:t>9</a:t>
            </a:fld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23CA1-0A7D-48D3-9082-821E1389C3E2}" type="datetime1">
              <a:rPr lang="fr-FR" smtClean="0"/>
              <a:t>17/12/2014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5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920</TotalTime>
  <Words>1460</Words>
  <Application>Microsoft Office PowerPoint</Application>
  <PresentationFormat>Affichage à l'écran (4:3)</PresentationFormat>
  <Paragraphs>566</Paragraphs>
  <Slides>43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43</vt:i4>
      </vt:variant>
    </vt:vector>
  </HeadingPairs>
  <TitlesOfParts>
    <vt:vector size="45" baseType="lpstr">
      <vt:lpstr>Débit</vt:lpstr>
      <vt:lpstr>1_Débit</vt:lpstr>
      <vt:lpstr>Projet Banc De Test Hydraulique</vt:lpstr>
      <vt:lpstr>Sommaire</vt:lpstr>
      <vt:lpstr>I) Présentation du banc</vt:lpstr>
      <vt:lpstr>Présentation PowerPoint</vt:lpstr>
      <vt:lpstr>Bâche</vt:lpstr>
      <vt:lpstr>Manomètres</vt:lpstr>
      <vt:lpstr>Filtre</vt:lpstr>
      <vt:lpstr>Pompe de gavage</vt:lpstr>
      <vt:lpstr>Vanne de charge (factice )</vt:lpstr>
      <vt:lpstr>Moteur à cylindrée variable</vt:lpstr>
      <vt:lpstr>Limiteur de pression</vt:lpstr>
      <vt:lpstr>Pompe à cylindrée variable</vt:lpstr>
      <vt:lpstr>Moteur électrique</vt:lpstr>
      <vt:lpstr>Présentation PowerPoint</vt:lpstr>
      <vt:lpstr>II) Recueil de données </vt:lpstr>
      <vt:lpstr>Schéma bloc</vt:lpstr>
      <vt:lpstr>        III) Démarche de dimensionnement </vt:lpstr>
      <vt:lpstr>1-Dimmensionment par le débit</vt:lpstr>
      <vt:lpstr>Présentation PowerPoint</vt:lpstr>
      <vt:lpstr>Présentation PowerPoint</vt:lpstr>
      <vt:lpstr>Présentation PowerPoint</vt:lpstr>
      <vt:lpstr>2-Dimmensionment par la pression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IV) Conception du carter </vt:lpstr>
      <vt:lpstr>Présentation PowerPoint</vt:lpstr>
      <vt:lpstr>CONCEPTION FINALE</vt:lpstr>
      <vt:lpstr>CHOIX DE SOLUTION </vt:lpstr>
      <vt:lpstr>SOLUTION RETENUE</vt:lpstr>
      <vt:lpstr>CONCEPTION DU CARTER</vt:lpstr>
      <vt:lpstr>PROBLEME </vt:lpstr>
      <vt:lpstr>SOLUTION AU PROBLEME</vt:lpstr>
      <vt:lpstr>CADRE SUPERIEUR</vt:lpstr>
      <vt:lpstr>PORTE</vt:lpstr>
      <vt:lpstr>FERMETURE PORTE </vt:lpstr>
      <vt:lpstr>ACCOUPLEMENT </vt:lpstr>
      <vt:lpstr>ACCOUPLEMENT</vt:lpstr>
      <vt:lpstr>ACCOUPLEMENT</vt:lpstr>
      <vt:lpstr>Merci de votre attention</vt:lpstr>
    </vt:vector>
  </TitlesOfParts>
  <Company>IUT LYON 1 - UCBL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 Banc De Test Hydraulique</dc:title>
  <dc:creator>IUT LYON 1</dc:creator>
  <cp:lastModifiedBy>IUT LYON 1</cp:lastModifiedBy>
  <cp:revision>56</cp:revision>
  <cp:lastPrinted>2014-12-17T16:36:00Z</cp:lastPrinted>
  <dcterms:created xsi:type="dcterms:W3CDTF">2014-12-15T08:32:21Z</dcterms:created>
  <dcterms:modified xsi:type="dcterms:W3CDTF">2014-12-17T16:44:05Z</dcterms:modified>
</cp:coreProperties>
</file>