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2" r:id="rId3"/>
    <p:sldId id="295" r:id="rId4"/>
    <p:sldId id="296" r:id="rId5"/>
    <p:sldId id="297" r:id="rId6"/>
    <p:sldId id="298" r:id="rId7"/>
    <p:sldId id="317" r:id="rId8"/>
    <p:sldId id="299" r:id="rId9"/>
    <p:sldId id="300" r:id="rId10"/>
    <p:sldId id="321" r:id="rId11"/>
    <p:sldId id="301" r:id="rId12"/>
    <p:sldId id="302" r:id="rId13"/>
    <p:sldId id="303" r:id="rId14"/>
    <p:sldId id="304" r:id="rId15"/>
    <p:sldId id="305" r:id="rId16"/>
    <p:sldId id="307" r:id="rId17"/>
    <p:sldId id="320" r:id="rId18"/>
    <p:sldId id="309" r:id="rId19"/>
    <p:sldId id="310" r:id="rId20"/>
    <p:sldId id="319" r:id="rId21"/>
    <p:sldId id="312" r:id="rId22"/>
    <p:sldId id="322" r:id="rId23"/>
    <p:sldId id="323" r:id="rId24"/>
    <p:sldId id="313" r:id="rId25"/>
    <p:sldId id="324" r:id="rId26"/>
    <p:sldId id="325" r:id="rId27"/>
    <p:sldId id="314" r:id="rId28"/>
    <p:sldId id="315" r:id="rId29"/>
    <p:sldId id="316" r:id="rId30"/>
    <p:sldId id="318" r:id="rId31"/>
    <p:sldId id="326" r:id="rId32"/>
    <p:sldId id="293" r:id="rId33"/>
  </p:sldIdLst>
  <p:sldSz cx="9144000" cy="6845300"/>
  <p:notesSz cx="9144000" cy="68453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4660"/>
  </p:normalViewPr>
  <p:slideViewPr>
    <p:cSldViewPr>
      <p:cViewPr varScale="1">
        <p:scale>
          <a:sx n="81" d="100"/>
          <a:sy n="81" d="100"/>
        </p:scale>
        <p:origin x="-135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0"/>
    </p:cViewPr>
  </p:sorterViewPr>
  <p:notesViewPr>
    <p:cSldViewPr>
      <p:cViewPr varScale="1">
        <p:scale>
          <a:sx n="81" d="100"/>
          <a:sy n="81" d="100"/>
        </p:scale>
        <p:origin x="-1416" y="-96"/>
      </p:cViewPr>
      <p:guideLst>
        <p:guide orient="horz" pos="2156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2D3D7-65B3-4502-ACD2-834769930431}" type="datetimeFigureOut">
              <a:rPr lang="fr-FR" smtClean="0"/>
              <a:pPr/>
              <a:t>09/01/2015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11967-9B7A-4122-AE2B-BE8F56AB0F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D5088-E93B-4548-9F17-4B6038CEBE80}" type="datetimeFigureOut">
              <a:rPr lang="fr-FR" smtClean="0"/>
              <a:pPr/>
              <a:t>09/01/2015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8719-ADF4-1140-ADC0-BF63B8896C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650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80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T</a:t>
            </a:r>
            <a:r>
              <a:rPr spc="-10" dirty="0"/>
              <a:t>erritoire</a:t>
            </a:r>
            <a:r>
              <a:rPr spc="-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spc="-10" dirty="0"/>
              <a:t>Services </a:t>
            </a:r>
            <a:r>
              <a:rPr dirty="0"/>
              <a:t>•</a:t>
            </a:r>
            <a:r>
              <a:rPr spc="-5" dirty="0"/>
              <a:t> </a:t>
            </a:r>
            <a:r>
              <a:rPr spc="-10" dirty="0"/>
              <a:t>Modèle</a:t>
            </a:r>
            <a:r>
              <a:rPr spc="-5" dirty="0"/>
              <a:t> </a:t>
            </a:r>
            <a:r>
              <a:rPr spc="-15" dirty="0"/>
              <a:t>Économique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T</a:t>
            </a:r>
            <a:r>
              <a:rPr spc="-10" dirty="0"/>
              <a:t>erritoire</a:t>
            </a:r>
            <a:r>
              <a:rPr spc="-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spc="-10" dirty="0"/>
              <a:t>Services </a:t>
            </a:r>
            <a:r>
              <a:rPr dirty="0"/>
              <a:t>•</a:t>
            </a:r>
            <a:r>
              <a:rPr spc="-5" dirty="0"/>
              <a:t> </a:t>
            </a:r>
            <a:r>
              <a:rPr spc="-10" dirty="0"/>
              <a:t>Modèle</a:t>
            </a:r>
            <a:r>
              <a:rPr spc="-5" dirty="0"/>
              <a:t> </a:t>
            </a:r>
            <a:r>
              <a:rPr spc="-15" dirty="0"/>
              <a:t>Économique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T</a:t>
            </a:r>
            <a:r>
              <a:rPr spc="-10" dirty="0"/>
              <a:t>erritoire</a:t>
            </a:r>
            <a:r>
              <a:rPr spc="-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spc="-10" dirty="0"/>
              <a:t>Services </a:t>
            </a:r>
            <a:r>
              <a:rPr dirty="0"/>
              <a:t>•</a:t>
            </a:r>
            <a:r>
              <a:rPr spc="-5" dirty="0"/>
              <a:t> </a:t>
            </a:r>
            <a:r>
              <a:rPr spc="-10" dirty="0"/>
              <a:t>Modèle</a:t>
            </a:r>
            <a:r>
              <a:rPr spc="-5" dirty="0"/>
              <a:t> </a:t>
            </a:r>
            <a:r>
              <a:rPr spc="-15" dirty="0"/>
              <a:t>Économique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T</a:t>
            </a:r>
            <a:r>
              <a:rPr spc="-10" dirty="0"/>
              <a:t>erritoire</a:t>
            </a:r>
            <a:r>
              <a:rPr spc="-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spc="-10" dirty="0"/>
              <a:t>Services </a:t>
            </a:r>
            <a:r>
              <a:rPr dirty="0"/>
              <a:t>•</a:t>
            </a:r>
            <a:r>
              <a:rPr spc="-5" dirty="0"/>
              <a:t> </a:t>
            </a:r>
            <a:r>
              <a:rPr spc="-10" dirty="0"/>
              <a:t>Modèle</a:t>
            </a:r>
            <a:r>
              <a:rPr spc="-5" dirty="0"/>
              <a:t> </a:t>
            </a:r>
            <a:r>
              <a:rPr spc="-15" dirty="0"/>
              <a:t>Économique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T</a:t>
            </a:r>
            <a:r>
              <a:rPr spc="-10" dirty="0"/>
              <a:t>erritoire</a:t>
            </a:r>
            <a:r>
              <a:rPr spc="-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spc="-10" dirty="0"/>
              <a:t>Services </a:t>
            </a:r>
            <a:r>
              <a:rPr dirty="0"/>
              <a:t>•</a:t>
            </a:r>
            <a:r>
              <a:rPr spc="-5" dirty="0"/>
              <a:t> </a:t>
            </a:r>
            <a:r>
              <a:rPr spc="-10" dirty="0"/>
              <a:t>Modèle</a:t>
            </a:r>
            <a:r>
              <a:rPr spc="-5" dirty="0"/>
              <a:t> </a:t>
            </a:r>
            <a:r>
              <a:rPr spc="-15" dirty="0"/>
              <a:t>Économique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80009"/>
            <a:ext cx="3888104" cy="360045"/>
          </a:xfrm>
          <a:custGeom>
            <a:avLst/>
            <a:gdLst/>
            <a:ahLst/>
            <a:cxnLst/>
            <a:rect l="l" t="t" r="r" b="b"/>
            <a:pathLst>
              <a:path w="3888104" h="360045">
                <a:moveTo>
                  <a:pt x="0" y="359994"/>
                </a:moveTo>
                <a:lnTo>
                  <a:pt x="3888003" y="359994"/>
                </a:lnTo>
                <a:lnTo>
                  <a:pt x="3888003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57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6006" y="5988964"/>
            <a:ext cx="1307223" cy="4538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88000" y="4727576"/>
            <a:ext cx="5255999" cy="21124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544351" y="5672469"/>
            <a:ext cx="1269213" cy="10829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294" y="2404585"/>
            <a:ext cx="8377410" cy="2500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336" y="6556764"/>
            <a:ext cx="326072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30" dirty="0"/>
              <a:t>T</a:t>
            </a:r>
            <a:r>
              <a:rPr spc="-10" dirty="0"/>
              <a:t>erritoire</a:t>
            </a:r>
            <a:r>
              <a:rPr spc="-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spc="-10" dirty="0"/>
              <a:t>Services </a:t>
            </a:r>
            <a:r>
              <a:rPr dirty="0"/>
              <a:t>•</a:t>
            </a:r>
            <a:r>
              <a:rPr spc="-5" dirty="0"/>
              <a:t> </a:t>
            </a:r>
            <a:r>
              <a:rPr spc="-10" dirty="0"/>
              <a:t>Modèle</a:t>
            </a:r>
            <a:r>
              <a:rPr spc="-5" dirty="0"/>
              <a:t> </a:t>
            </a:r>
            <a:r>
              <a:rPr spc="-15" dirty="0"/>
              <a:t>Économique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14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80009"/>
            <a:ext cx="9144000" cy="360045"/>
          </a:xfrm>
          <a:custGeom>
            <a:avLst/>
            <a:gdLst/>
            <a:ahLst/>
            <a:cxnLst/>
            <a:rect l="l" t="t" r="r" b="b"/>
            <a:pathLst>
              <a:path w="9144000" h="360045">
                <a:moveTo>
                  <a:pt x="0" y="359994"/>
                </a:moveTo>
                <a:lnTo>
                  <a:pt x="9144000" y="359994"/>
                </a:lnTo>
                <a:lnTo>
                  <a:pt x="914400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851" y="5299418"/>
            <a:ext cx="1378706" cy="11760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0905" y="334566"/>
            <a:ext cx="860218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6300" algn="ctr">
              <a:lnSpc>
                <a:spcPts val="4220"/>
              </a:lnSpc>
            </a:pPr>
            <a:r>
              <a:rPr lang="fr-FR" sz="3600" spc="-30" dirty="0" smtClean="0">
                <a:effectLst>
                  <a:outerShdw blurRad="50800" dist="38100" dir="2700000" algn="tl" rotWithShape="0">
                    <a:srgbClr val="000000">
                      <a:alpha val="80000"/>
                    </a:srgbClr>
                  </a:outerShdw>
                </a:effectLst>
                <a:latin typeface="Verdana"/>
                <a:cs typeface="Verdana"/>
              </a:rPr>
              <a:t>Samedi 10 janvier 2015</a:t>
            </a:r>
            <a:endParaRPr sz="3600" dirty="0">
              <a:effectLst>
                <a:outerShdw blurRad="50800" dist="38100" dir="2700000" algn="tl" rotWithShape="0">
                  <a:srgbClr val="000000">
                    <a:alpha val="80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" y="1045357"/>
            <a:ext cx="73914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1705" algn="ctr">
              <a:lnSpc>
                <a:spcPct val="100000"/>
              </a:lnSpc>
            </a:pPr>
            <a:r>
              <a:rPr lang="en-GB" sz="3600" b="1" dirty="0" smtClean="0"/>
              <a:t>VOEUX AUX CROISSILLONS</a:t>
            </a:r>
            <a:br>
              <a:rPr lang="en-GB" sz="3600" b="1" dirty="0" smtClean="0"/>
            </a:br>
            <a:endParaRPr lang="fr-FR" sz="3600" spc="-25" dirty="0" smtClean="0">
              <a:solidFill>
                <a:srgbClr val="83929B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95268" y="4820701"/>
            <a:ext cx="5048736" cy="201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9641" y="2626437"/>
            <a:ext cx="6627050" cy="22440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 rot="21420000">
            <a:off x="5223809" y="4854618"/>
            <a:ext cx="23182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400" i="1" dirty="0">
                <a:latin typeface="Flood Std"/>
                <a:cs typeface="Flood Std"/>
              </a:rPr>
              <a:t>by</a:t>
            </a:r>
            <a:r>
              <a:rPr sz="3400" i="1" spc="-5" dirty="0">
                <a:latin typeface="Flood Std"/>
                <a:cs typeface="Flood Std"/>
              </a:rPr>
              <a:t> </a:t>
            </a:r>
            <a:r>
              <a:rPr sz="3400" i="1" spc="-55" dirty="0">
                <a:latin typeface="Flood Std"/>
                <a:cs typeface="Flood Std"/>
              </a:rPr>
              <a:t>C</a:t>
            </a:r>
            <a:r>
              <a:rPr sz="3400" i="1" dirty="0">
                <a:latin typeface="Flood Std"/>
                <a:cs typeface="Flood Std"/>
              </a:rPr>
              <a:t>roissy</a:t>
            </a:r>
            <a:endParaRPr sz="3400" dirty="0">
              <a:latin typeface="Flood Std"/>
              <a:cs typeface="Flood Std"/>
            </a:endParaRPr>
          </a:p>
        </p:txBody>
      </p:sp>
      <p:sp>
        <p:nvSpPr>
          <p:cNvPr id="10" name="object 10"/>
          <p:cNvSpPr/>
          <p:nvPr/>
        </p:nvSpPr>
        <p:spPr>
          <a:xfrm flipV="1">
            <a:off x="1600200" y="1898650"/>
            <a:ext cx="6248400" cy="76200"/>
          </a:xfrm>
          <a:custGeom>
            <a:avLst/>
            <a:gdLst/>
            <a:ahLst/>
            <a:cxnLst/>
            <a:rect l="l" t="t" r="r" b="b"/>
            <a:pathLst>
              <a:path w="7877175">
                <a:moveTo>
                  <a:pt x="0" y="0"/>
                </a:moveTo>
                <a:lnTo>
                  <a:pt x="7876806" y="0"/>
                </a:lnTo>
              </a:path>
            </a:pathLst>
          </a:custGeom>
          <a:ln w="25400">
            <a:solidFill>
              <a:srgbClr val="839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7300" y="6581088"/>
            <a:ext cx="3680460" cy="15240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chemeClr val="bg1"/>
                </a:solidFill>
                <a:latin typeface="Verdana"/>
                <a:cs typeface="Verdana"/>
              </a:rPr>
              <a:t>Hôte</a:t>
            </a:r>
            <a:r>
              <a:rPr sz="1000" dirty="0">
                <a:solidFill>
                  <a:schemeClr val="bg1"/>
                </a:solidFill>
                <a:latin typeface="Verdana"/>
                <a:cs typeface="Verdana"/>
              </a:rPr>
              <a:t>l </a:t>
            </a:r>
            <a:r>
              <a:rPr sz="1000" spc="-10" dirty="0">
                <a:solidFill>
                  <a:schemeClr val="bg1"/>
                </a:solidFill>
                <a:latin typeface="Verdana"/>
                <a:cs typeface="Verdana"/>
              </a:rPr>
              <a:t>de</a:t>
            </a:r>
            <a:r>
              <a:rPr sz="1000" dirty="0">
                <a:solidFill>
                  <a:schemeClr val="bg1"/>
                </a:solidFill>
                <a:latin typeface="Verdana"/>
                <a:cs typeface="Verdana"/>
              </a:rPr>
              <a:t> Ville</a:t>
            </a:r>
            <a:r>
              <a:rPr sz="1000" spc="-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Verdana"/>
                <a:cs typeface="Verdana"/>
              </a:rPr>
              <a:t>de</a:t>
            </a:r>
            <a:r>
              <a:rPr sz="10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chemeClr val="bg1"/>
                </a:solidFill>
                <a:latin typeface="Verdana"/>
                <a:cs typeface="Verdana"/>
              </a:rPr>
              <a:t>Croiss</a:t>
            </a:r>
            <a:r>
              <a:rPr sz="1000" spc="-20" dirty="0">
                <a:solidFill>
                  <a:schemeClr val="bg1"/>
                </a:solidFill>
                <a:latin typeface="Verdana"/>
                <a:cs typeface="Verdana"/>
              </a:rPr>
              <a:t>y</a:t>
            </a:r>
            <a:r>
              <a:rPr sz="1000" spc="-15" dirty="0">
                <a:solidFill>
                  <a:schemeClr val="bg1"/>
                </a:solidFill>
                <a:latin typeface="Verdana"/>
                <a:cs typeface="Verdana"/>
              </a:rPr>
              <a:t>-sur</a:t>
            </a:r>
            <a:r>
              <a:rPr sz="1000" spc="-10" dirty="0">
                <a:solidFill>
                  <a:schemeClr val="bg1"/>
                </a:solidFill>
                <a:latin typeface="Verdana"/>
                <a:cs typeface="Verdana"/>
              </a:rPr>
              <a:t>-Seine</a:t>
            </a:r>
            <a:r>
              <a:rPr sz="1000" spc="-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chemeClr val="bg1"/>
                </a:solidFill>
                <a:latin typeface="Verdana"/>
                <a:cs typeface="Verdana"/>
              </a:rPr>
              <a:t>•</a:t>
            </a:r>
            <a:r>
              <a:rPr sz="1000" spc="-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Verdana"/>
                <a:cs typeface="Verdana"/>
              </a:rPr>
              <a:t>8</a:t>
            </a:r>
            <a:r>
              <a:rPr sz="10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Verdana"/>
                <a:cs typeface="Verdana"/>
              </a:rPr>
              <a:t>av</a:t>
            </a:r>
            <a:r>
              <a:rPr sz="1000" spc="-10" dirty="0">
                <a:solidFill>
                  <a:schemeClr val="bg1"/>
                </a:solidFill>
                <a:latin typeface="Verdana"/>
                <a:cs typeface="Verdana"/>
              </a:rPr>
              <a:t>enue</a:t>
            </a:r>
            <a:r>
              <a:rPr sz="1000" spc="-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Verdana"/>
                <a:cs typeface="Verdana"/>
              </a:rPr>
              <a:t>de</a:t>
            </a:r>
            <a:r>
              <a:rPr sz="10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chemeClr val="bg1"/>
                </a:solidFill>
                <a:latin typeface="Verdana"/>
                <a:cs typeface="Verdana"/>
              </a:rPr>
              <a:t>V</a:t>
            </a:r>
            <a:r>
              <a:rPr sz="1000" spc="-10" dirty="0">
                <a:solidFill>
                  <a:schemeClr val="bg1"/>
                </a:solidFill>
                <a:latin typeface="Verdana"/>
                <a:cs typeface="Verdana"/>
              </a:rPr>
              <a:t>erdun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984885"/>
          </a:xfrm>
        </p:spPr>
        <p:txBody>
          <a:bodyPr/>
          <a:lstStyle/>
          <a:p>
            <a:pPr algn="ctr"/>
            <a:r>
              <a:rPr lang="fr-FR" dirty="0" smtClean="0"/>
              <a:t>Rythmes scolaires: le poids de la réforme</a:t>
            </a:r>
            <a:endParaRPr lang="fr-FR" dirty="0"/>
          </a:p>
        </p:txBody>
      </p:sp>
      <p:pic>
        <p:nvPicPr>
          <p:cNvPr id="5" name="Espace réservé du contenu 4" descr="TAp sophrolog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904637"/>
            <a:ext cx="5181600" cy="387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492443"/>
          </a:xfrm>
        </p:spPr>
        <p:txBody>
          <a:bodyPr/>
          <a:lstStyle/>
          <a:p>
            <a:r>
              <a:rPr lang="fr-FR" dirty="0" smtClean="0"/>
              <a:t>Ecole de musique: refonte des tarifs</a:t>
            </a:r>
            <a:endParaRPr lang="fr-FR" dirty="0"/>
          </a:p>
        </p:txBody>
      </p:sp>
      <p:pic>
        <p:nvPicPr>
          <p:cNvPr id="5" name="Espace réservé du contenu 4" descr="p5_écolemusiqu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1959"/>
            <a:ext cx="3978275" cy="298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 descr="p5_écolemusique2.jpg"/>
          <p:cNvPicPr>
            <a:picLocks noGrp="1" noChangeAspect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4708525" y="2341959"/>
            <a:ext cx="3978275" cy="298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984885"/>
          </a:xfrm>
        </p:spPr>
        <p:txBody>
          <a:bodyPr/>
          <a:lstStyle/>
          <a:p>
            <a:pPr algn="ctr"/>
            <a:r>
              <a:rPr lang="fr-FR" dirty="0" smtClean="0"/>
              <a:t>LE SPORT A CROISSY: un nouveau bâtiment sportif</a:t>
            </a:r>
            <a:endParaRPr lang="fr-FR" dirty="0"/>
          </a:p>
        </p:txBody>
      </p:sp>
      <p:pic>
        <p:nvPicPr>
          <p:cNvPr id="4" name="Image 3" descr="P 6 bât sport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70050"/>
            <a:ext cx="7273635" cy="4103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984885"/>
          </a:xfrm>
        </p:spPr>
        <p:txBody>
          <a:bodyPr/>
          <a:lstStyle/>
          <a:p>
            <a:pPr algn="ctr"/>
            <a:r>
              <a:rPr lang="fr-FR" dirty="0" smtClean="0"/>
              <a:t>LE CADRE DE VIE A CROISSY:</a:t>
            </a:r>
            <a:br>
              <a:rPr lang="fr-FR" dirty="0" smtClean="0"/>
            </a:br>
            <a:r>
              <a:rPr lang="fr-FR" dirty="0" smtClean="0"/>
              <a:t> les berges</a:t>
            </a:r>
            <a:endParaRPr lang="fr-FR" dirty="0"/>
          </a:p>
        </p:txBody>
      </p:sp>
      <p:pic>
        <p:nvPicPr>
          <p:cNvPr id="5" name="Espace réservé du contenu 4" descr="P6 bords de Sei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5534"/>
            <a:ext cx="3978275" cy="271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 descr="p 6.jpg"/>
          <p:cNvPicPr>
            <a:picLocks noGrp="1" noChangeAspect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506416"/>
            <a:ext cx="2343383" cy="368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984885"/>
          </a:xfrm>
        </p:spPr>
        <p:txBody>
          <a:bodyPr/>
          <a:lstStyle/>
          <a:p>
            <a:pPr algn="ctr"/>
            <a:r>
              <a:rPr lang="fr-FR" dirty="0" smtClean="0"/>
              <a:t>LE CADRE DE VIE A CROISSY: </a:t>
            </a:r>
            <a:br>
              <a:rPr lang="fr-FR" dirty="0" smtClean="0"/>
            </a:br>
            <a:r>
              <a:rPr lang="fr-FR" dirty="0" smtClean="0"/>
              <a:t>les berges</a:t>
            </a:r>
            <a:endParaRPr lang="fr-FR" dirty="0"/>
          </a:p>
        </p:txBody>
      </p:sp>
      <p:pic>
        <p:nvPicPr>
          <p:cNvPr id="5" name="Espace réservé du contenu 4" descr="P6 ber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60827"/>
            <a:ext cx="3978275" cy="2545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 descr="p6 berges et bâteau.JPG"/>
          <p:cNvPicPr>
            <a:picLocks noGrp="1" noChangeAspect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546350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984885"/>
          </a:xfrm>
        </p:spPr>
        <p:txBody>
          <a:bodyPr/>
          <a:lstStyle/>
          <a:p>
            <a:pPr algn="ctr"/>
            <a:r>
              <a:rPr lang="fr-FR" dirty="0" smtClean="0"/>
              <a:t>LE CADRE DE VIE A CROISSY: Chanorier</a:t>
            </a:r>
            <a:endParaRPr lang="fr-FR" dirty="0"/>
          </a:p>
        </p:txBody>
      </p:sp>
      <p:pic>
        <p:nvPicPr>
          <p:cNvPr id="3" name="Image 2" descr="p7_Chanori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365250"/>
            <a:ext cx="5022273" cy="460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984885"/>
          </a:xfrm>
        </p:spPr>
        <p:txBody>
          <a:bodyPr/>
          <a:lstStyle/>
          <a:p>
            <a:pPr algn="ctr"/>
            <a:r>
              <a:rPr lang="fr-FR" dirty="0" smtClean="0"/>
              <a:t>LE CADRE DE VIE A CROISSY: Eprémesnil / Grande rue</a:t>
            </a:r>
            <a:endParaRPr lang="fr-FR" dirty="0"/>
          </a:p>
        </p:txBody>
      </p:sp>
      <p:pic>
        <p:nvPicPr>
          <p:cNvPr id="5" name="Espace réservé du contenu 4" descr="p7_éprémesni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175"/>
            <a:ext cx="3978275" cy="2971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 descr="p7_Granderue2.jpg"/>
          <p:cNvPicPr>
            <a:picLocks noGrp="1" noChangeAspect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4708525" y="2348175"/>
            <a:ext cx="3978275" cy="2971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1969770"/>
          </a:xfrm>
        </p:spPr>
        <p:txBody>
          <a:bodyPr/>
          <a:lstStyle/>
          <a:p>
            <a:pPr algn="ctr"/>
            <a:r>
              <a:rPr lang="fr-FR" dirty="0" smtClean="0"/>
              <a:t>INTERCOMMUNALITE:  et demain ?</a:t>
            </a:r>
            <a:br>
              <a:rPr lang="fr-FR" dirty="0" smtClean="0"/>
            </a:br>
            <a:r>
              <a:rPr lang="fr-FR" dirty="0" smtClean="0"/>
              <a:t>20 villes = 340 000 habitants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 descr="p2_SR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70050"/>
            <a:ext cx="4810098" cy="406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984885"/>
          </a:xfrm>
        </p:spPr>
        <p:txBody>
          <a:bodyPr/>
          <a:lstStyle/>
          <a:p>
            <a:r>
              <a:rPr lang="fr-FR" dirty="0" smtClean="0"/>
              <a:t>INTERCOMMUNALITE: çà avance !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 descr="p8_CA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212850"/>
            <a:ext cx="3886200" cy="50718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1477328"/>
          </a:xfrm>
        </p:spPr>
        <p:txBody>
          <a:bodyPr/>
          <a:lstStyle/>
          <a:p>
            <a:r>
              <a:rPr lang="fr-FR" dirty="0" smtClean="0"/>
              <a:t>INTERCOMMUNALITE:  le haut débit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 descr="p7 haut débit fibr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422400"/>
            <a:ext cx="5029200" cy="3771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984885"/>
          </a:xfrm>
        </p:spPr>
        <p:txBody>
          <a:bodyPr/>
          <a:lstStyle/>
          <a:p>
            <a:r>
              <a:rPr lang="fr-FR" smtClean="0"/>
              <a:t>Recommandations pendant la cérémoniRECRECOMMENte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"/>
          </p:nvPr>
        </p:nvSpPr>
        <p:spPr>
          <a:xfrm>
            <a:off x="1219200" y="755650"/>
            <a:ext cx="6553200" cy="3570208"/>
          </a:xfrm>
        </p:spPr>
        <p:txBody>
          <a:bodyPr/>
          <a:lstStyle/>
          <a:p>
            <a:pPr algn="ctr"/>
            <a:r>
              <a:rPr lang="fr-FR" sz="3600" smtClean="0">
                <a:latin typeface="Calibri" pitchFamily="34" charset="0"/>
                <a:ea typeface="Verdana" pitchFamily="34" charset="0"/>
                <a:cs typeface="Verdana" pitchFamily="34" charset="0"/>
              </a:rPr>
              <a:t>RECOMMANDATIONS PENDANT LA SOIREE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sz="3200" b="1" smtClean="0">
                <a:solidFill>
                  <a:srgbClr val="000026"/>
                </a:solidFill>
                <a:latin typeface="+mn-lt"/>
              </a:rPr>
              <a:t>Respectez les places réservées aux aînés, aux adultes, aux enfants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sz="3200" b="1" smtClean="0">
                <a:solidFill>
                  <a:srgbClr val="FF0000"/>
                </a:solidFill>
                <a:latin typeface="+mn-lt"/>
              </a:rPr>
              <a:t>Visualisez les sorties de secours</a:t>
            </a:r>
          </a:p>
          <a:p>
            <a:endParaRPr lang="fr-FR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984885"/>
          </a:xfrm>
        </p:spPr>
        <p:txBody>
          <a:bodyPr/>
          <a:lstStyle/>
          <a:p>
            <a:pPr algn="ctr"/>
            <a:r>
              <a:rPr lang="fr-FR" dirty="0" smtClean="0"/>
              <a:t>INTERCOMMUNALITE:  le haut débit</a:t>
            </a:r>
            <a:br>
              <a:rPr lang="fr-FR" dirty="0" smtClean="0"/>
            </a:br>
            <a:r>
              <a:rPr lang="fr-FR" dirty="0" smtClean="0"/>
              <a:t>Plan de déploiement</a:t>
            </a:r>
            <a:endParaRPr lang="fr-FR" dirty="0"/>
          </a:p>
        </p:txBody>
      </p:sp>
      <p:pic>
        <p:nvPicPr>
          <p:cNvPr id="3" name="Image 2" descr="P7 haut débit plan déploiemen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441450"/>
            <a:ext cx="5257800" cy="4203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492443"/>
          </a:xfrm>
        </p:spPr>
        <p:txBody>
          <a:bodyPr/>
          <a:lstStyle/>
          <a:p>
            <a:pPr algn="ctr"/>
            <a:r>
              <a:rPr lang="fr-FR" dirty="0" smtClean="0"/>
              <a:t>VIVRE ENSEMBLE: une ville animée</a:t>
            </a:r>
            <a:endParaRPr lang="fr-FR" dirty="0"/>
          </a:p>
        </p:txBody>
      </p:sp>
      <p:pic>
        <p:nvPicPr>
          <p:cNvPr id="5" name="Espace réservé du contenu 4" descr="p8_fêtevill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1959"/>
            <a:ext cx="3978275" cy="298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 descr="p8_fêteville1.JPG"/>
          <p:cNvPicPr>
            <a:picLocks noGrp="1" noChangeAspect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4708525" y="2341959"/>
            <a:ext cx="3978275" cy="298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492443"/>
          </a:xfrm>
        </p:spPr>
        <p:txBody>
          <a:bodyPr/>
          <a:lstStyle/>
          <a:p>
            <a:r>
              <a:rPr lang="fr-FR" dirty="0" smtClean="0"/>
              <a:t>VIVRE ENSEMBLE: une ville animée</a:t>
            </a:r>
            <a:endParaRPr lang="fr-FR" dirty="0"/>
          </a:p>
        </p:txBody>
      </p:sp>
      <p:pic>
        <p:nvPicPr>
          <p:cNvPr id="5" name="Espace réservé du contenu 4" descr="Pictura music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32050"/>
            <a:ext cx="3978275" cy="265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 descr="Fête musique.jpg"/>
          <p:cNvPicPr>
            <a:picLocks noGrp="1" noChangeAspect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4343400" y="2432049"/>
            <a:ext cx="4622799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492443"/>
          </a:xfrm>
        </p:spPr>
        <p:txBody>
          <a:bodyPr/>
          <a:lstStyle/>
          <a:p>
            <a:pPr algn="ctr"/>
            <a:r>
              <a:rPr lang="fr-FR" dirty="0" smtClean="0"/>
              <a:t>VIVRE ENSEMBLE: une ville animée</a:t>
            </a:r>
            <a:endParaRPr lang="fr-FR" dirty="0"/>
          </a:p>
        </p:txBody>
      </p:sp>
      <p:pic>
        <p:nvPicPr>
          <p:cNvPr id="5" name="Espace réservé du contenu 4" descr="BErges saines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07721"/>
            <a:ext cx="3978275" cy="265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 descr="Fête Europe.JPG"/>
          <p:cNvPicPr>
            <a:picLocks noGrp="1" noChangeAspect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5257800" y="2515662"/>
            <a:ext cx="3429000" cy="270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492443"/>
          </a:xfrm>
        </p:spPr>
        <p:txBody>
          <a:bodyPr/>
          <a:lstStyle/>
          <a:p>
            <a:pPr algn="ctr"/>
            <a:r>
              <a:rPr lang="fr-FR" dirty="0" smtClean="0"/>
              <a:t>VIVRE ENSEMBLE: se rencontrer</a:t>
            </a:r>
            <a:endParaRPr lang="fr-FR" dirty="0"/>
          </a:p>
        </p:txBody>
      </p:sp>
      <p:pic>
        <p:nvPicPr>
          <p:cNvPr id="5" name="Espace réservé du contenu 4" descr="P8 réunion de ru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3205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 descr="P8 Atelier PLU.jpg"/>
          <p:cNvPicPr>
            <a:picLocks noGrp="1" noChangeAspect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4438412" y="2432050"/>
            <a:ext cx="411186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1477328"/>
          </a:xfrm>
        </p:spPr>
        <p:txBody>
          <a:bodyPr/>
          <a:lstStyle/>
          <a:p>
            <a:pPr algn="ctr"/>
            <a:r>
              <a:rPr lang="fr-FR" dirty="0" smtClean="0"/>
              <a:t>CŒUR DE VILLE: nouveaux commerces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 descr="OptiquedesPO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5424" y="1670050"/>
            <a:ext cx="4327776" cy="323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984885"/>
          </a:xfrm>
        </p:spPr>
        <p:txBody>
          <a:bodyPr/>
          <a:lstStyle/>
          <a:p>
            <a:pPr algn="ctr"/>
            <a:r>
              <a:rPr lang="fr-FR" dirty="0" smtClean="0"/>
              <a:t>CŒUR DE VILLE: nouveaux commerces</a:t>
            </a:r>
            <a:endParaRPr lang="fr-FR" dirty="0"/>
          </a:p>
        </p:txBody>
      </p:sp>
      <p:pic>
        <p:nvPicPr>
          <p:cNvPr id="5" name="Espace réservé du contenu 4" descr="Fée clochett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098"/>
            <a:ext cx="3978275" cy="297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 descr="Une place en ville.JPG"/>
          <p:cNvPicPr>
            <a:picLocks noGrp="1" noChangeAspect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4708525" y="2348098"/>
            <a:ext cx="3978275" cy="297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492443"/>
          </a:xfrm>
        </p:spPr>
        <p:txBody>
          <a:bodyPr/>
          <a:lstStyle/>
          <a:p>
            <a:pPr algn="ctr"/>
            <a:r>
              <a:rPr lang="fr-FR" dirty="0" smtClean="0"/>
              <a:t>VIVRE ENSEMBLE: se rencontrer</a:t>
            </a:r>
            <a:endParaRPr lang="fr-FR" dirty="0"/>
          </a:p>
        </p:txBody>
      </p:sp>
      <p:pic>
        <p:nvPicPr>
          <p:cNvPr id="5" name="Espace réservé du contenu 4" descr="p 9 écrans video protec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6097" y="2392108"/>
            <a:ext cx="3840480" cy="2883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 descr="p 9 plan video protection.jpg"/>
          <p:cNvPicPr>
            <a:picLocks noGrp="1" noChangeAspect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4708525" y="2462563"/>
            <a:ext cx="3978275" cy="2742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984885"/>
          </a:xfrm>
        </p:spPr>
        <p:txBody>
          <a:bodyPr/>
          <a:lstStyle/>
          <a:p>
            <a:r>
              <a:rPr lang="fr-FR" dirty="0" smtClean="0"/>
              <a:t>VIVRE ENSEMBLE: services en ligne</a:t>
            </a:r>
            <a:br>
              <a:rPr lang="fr-FR" dirty="0" smtClean="0"/>
            </a:b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 descr="droitetdemarche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943854"/>
            <a:ext cx="4343400" cy="4709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492443"/>
          </a:xfrm>
        </p:spPr>
        <p:txBody>
          <a:bodyPr/>
          <a:lstStyle/>
          <a:p>
            <a:pPr algn="ctr"/>
            <a:r>
              <a:rPr lang="fr-FR" dirty="0" smtClean="0"/>
              <a:t>ESPACE CHANORIER: La Verrière</a:t>
            </a:r>
            <a:endParaRPr lang="fr-FR" dirty="0"/>
          </a:p>
        </p:txBody>
      </p:sp>
      <p:pic>
        <p:nvPicPr>
          <p:cNvPr id="5" name="Espace réservé du contenu 4" descr="P 8 Verrière mon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14922"/>
            <a:ext cx="3978275" cy="2237780"/>
          </a:xfrm>
        </p:spPr>
      </p:pic>
      <p:pic>
        <p:nvPicPr>
          <p:cNvPr id="6" name="Espace réservé du contenu 5" descr="P 10.tiff"/>
          <p:cNvPicPr>
            <a:picLocks noGrp="1" noChangeAspect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5100698" y="1574801"/>
            <a:ext cx="2976214" cy="42100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1477328"/>
          </a:xfrm>
        </p:spPr>
        <p:txBody>
          <a:bodyPr/>
          <a:lstStyle/>
          <a:p>
            <a:pPr algn="ctr"/>
            <a:r>
              <a:rPr lang="fr-FR" dirty="0" smtClean="0"/>
              <a:t>Réforme territoriale: </a:t>
            </a:r>
            <a:br>
              <a:rPr lang="fr-FR" dirty="0" smtClean="0"/>
            </a:br>
            <a:r>
              <a:rPr lang="fr-FR" dirty="0" smtClean="0"/>
              <a:t>des interrogations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 descr="P 1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9694"/>
            <a:ext cx="6370320" cy="4654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984885"/>
          </a:xfrm>
        </p:spPr>
        <p:txBody>
          <a:bodyPr/>
          <a:lstStyle/>
          <a:p>
            <a:pPr algn="ctr"/>
            <a:r>
              <a:rPr lang="fr-FR" dirty="0" smtClean="0"/>
              <a:t>ESPACE CHANORIER: accueil d’entreprises</a:t>
            </a:r>
            <a:endParaRPr lang="fr-FR" dirty="0"/>
          </a:p>
        </p:txBody>
      </p:sp>
      <p:pic>
        <p:nvPicPr>
          <p:cNvPr id="7" name="Espace réservé du contenu 6" descr="Commerces entreprises 4.JPG"/>
          <p:cNvPicPr>
            <a:picLocks noGrp="1" noChangeAspect="1"/>
          </p:cNvPicPr>
          <p:nvPr>
            <p:ph sz="half" idx="3"/>
          </p:nvPr>
        </p:nvPicPr>
        <p:blipFill>
          <a:blip r:embed="rId2" cstate="print"/>
          <a:stretch>
            <a:fillRect/>
          </a:stretch>
        </p:blipFill>
        <p:spPr>
          <a:xfrm>
            <a:off x="5549371" y="1574801"/>
            <a:ext cx="2654300" cy="398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 descr="Rencontres entrepris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07721"/>
            <a:ext cx="3978275" cy="265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984885"/>
          </a:xfrm>
        </p:spPr>
        <p:txBody>
          <a:bodyPr/>
          <a:lstStyle/>
          <a:p>
            <a:pPr algn="ctr"/>
            <a:r>
              <a:rPr lang="fr-FR" dirty="0" smtClean="0"/>
              <a:t>BUDGET: un environnement contraignant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62000" y="1517650"/>
            <a:ext cx="7391400" cy="3279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815">
              <a:lnSpc>
                <a:spcPct val="100000"/>
              </a:lnSpc>
            </a:pP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Une augmentation massive de la </a:t>
            </a:r>
            <a:r>
              <a:rPr lang="fr-FR" b="1" spc="-10" dirty="0" smtClean="0">
                <a:solidFill>
                  <a:srgbClr val="83929B"/>
                </a:solidFill>
                <a:latin typeface="Verdana"/>
                <a:cs typeface="Verdana"/>
              </a:rPr>
              <a:t>fiscalité</a:t>
            </a:r>
            <a:endParaRPr lang="fr-FR" dirty="0" smtClean="0">
              <a:latin typeface="Verdana"/>
              <a:cs typeface="Verdana"/>
            </a:endParaRPr>
          </a:p>
          <a:p>
            <a:pPr marL="297815">
              <a:lnSpc>
                <a:spcPct val="100000"/>
              </a:lnSpc>
              <a:spcBef>
                <a:spcPts val="905"/>
              </a:spcBef>
            </a:pP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Un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 </a:t>
            </a:r>
            <a:r>
              <a:rPr lang="fr-FR" b="1" spc="-20" dirty="0" smtClean="0">
                <a:solidFill>
                  <a:srgbClr val="83929B"/>
                </a:solidFill>
                <a:latin typeface="Verdana"/>
                <a:cs typeface="Verdana"/>
              </a:rPr>
              <a:t>pouvoi</a:t>
            </a:r>
            <a:r>
              <a:rPr lang="fr-FR" b="1" spc="-10" dirty="0" smtClean="0">
                <a:solidFill>
                  <a:srgbClr val="83929B"/>
                </a:solidFill>
                <a:latin typeface="Verdana"/>
                <a:cs typeface="Verdana"/>
              </a:rPr>
              <a:t>r</a:t>
            </a:r>
            <a:r>
              <a:rPr lang="fr-FR" b="1" spc="5" dirty="0" smtClean="0">
                <a:solidFill>
                  <a:srgbClr val="83929B"/>
                </a:solidFill>
                <a:latin typeface="Verdana"/>
                <a:cs typeface="Verdana"/>
              </a:rPr>
              <a:t> </a:t>
            </a:r>
            <a:r>
              <a:rPr lang="fr-FR" b="1" spc="-15" dirty="0" smtClean="0">
                <a:solidFill>
                  <a:srgbClr val="83929B"/>
                </a:solidFill>
                <a:latin typeface="Verdana"/>
                <a:cs typeface="Verdana"/>
              </a:rPr>
              <a:t>politique</a:t>
            </a:r>
            <a:r>
              <a:rPr lang="fr-FR" b="1" spc="5" dirty="0" smtClean="0">
                <a:solidFill>
                  <a:srgbClr val="83929B"/>
                </a:solidFill>
                <a:latin typeface="Verdana"/>
                <a:cs typeface="Verdana"/>
              </a:rPr>
              <a:t> 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chancelant</a:t>
            </a:r>
            <a:endParaRPr lang="fr-FR" dirty="0" smtClean="0">
              <a:latin typeface="Verdana"/>
              <a:cs typeface="Verdana"/>
            </a:endParaRPr>
          </a:p>
          <a:p>
            <a:pPr marL="297815">
              <a:lnSpc>
                <a:spcPct val="100000"/>
              </a:lnSpc>
              <a:spcBef>
                <a:spcPts val="905"/>
              </a:spcBef>
            </a:pP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L</a:t>
            </a: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a </a:t>
            </a:r>
            <a:r>
              <a:rPr lang="fr-FR" b="1" spc="-15" dirty="0" smtClean="0">
                <a:solidFill>
                  <a:srgbClr val="83929B"/>
                </a:solidFill>
                <a:latin typeface="Verdana"/>
                <a:cs typeface="Verdana"/>
              </a:rPr>
              <a:t>situation</a:t>
            </a:r>
            <a:r>
              <a:rPr lang="fr-FR" b="1" spc="5" dirty="0" smtClean="0">
                <a:solidFill>
                  <a:srgbClr val="83929B"/>
                </a:solidFill>
                <a:latin typeface="Verdana"/>
                <a:cs typeface="Verdana"/>
              </a:rPr>
              <a:t> 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économiqu</a:t>
            </a: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e 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d</a:t>
            </a: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e </a:t>
            </a:r>
            <a:r>
              <a:rPr lang="fr-FR" b="1" spc="-10" dirty="0" smtClean="0">
                <a:solidFill>
                  <a:srgbClr val="83929B"/>
                </a:solidFill>
                <a:latin typeface="Verdana"/>
                <a:cs typeface="Verdana"/>
              </a:rPr>
              <a:t>la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 France</a:t>
            </a:r>
            <a:endParaRPr lang="fr-FR" dirty="0" smtClean="0">
              <a:latin typeface="Verdana"/>
              <a:cs typeface="Verdana"/>
            </a:endParaRPr>
          </a:p>
          <a:p>
            <a:pPr marL="297815">
              <a:lnSpc>
                <a:spcPct val="100000"/>
              </a:lnSpc>
              <a:spcBef>
                <a:spcPts val="905"/>
              </a:spcBef>
            </a:pP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Les </a:t>
            </a:r>
            <a:r>
              <a:rPr lang="fr-FR" b="1" spc="-15" dirty="0" smtClean="0">
                <a:solidFill>
                  <a:srgbClr val="83929B"/>
                </a:solidFill>
                <a:latin typeface="Verdana"/>
                <a:cs typeface="Verdana"/>
              </a:rPr>
              <a:t>finances des collectivités locales</a:t>
            </a:r>
            <a:endParaRPr lang="fr-FR" dirty="0" smtClean="0">
              <a:latin typeface="Verdana"/>
              <a:cs typeface="Verdana"/>
            </a:endParaRPr>
          </a:p>
          <a:p>
            <a:pPr marL="297815" marR="5080">
              <a:lnSpc>
                <a:spcPct val="142000"/>
              </a:lnSpc>
            </a:pP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Une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 baiss</a:t>
            </a: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e 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san</a:t>
            </a: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s 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précéden</a:t>
            </a: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t 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de</a:t>
            </a: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s </a:t>
            </a:r>
            <a:r>
              <a:rPr lang="fr-FR" b="1" spc="-20" dirty="0" smtClean="0">
                <a:solidFill>
                  <a:srgbClr val="83929B"/>
                </a:solidFill>
                <a:latin typeface="Verdana"/>
                <a:cs typeface="Verdana"/>
              </a:rPr>
              <a:t>dotation</a:t>
            </a:r>
            <a:r>
              <a:rPr lang="fr-FR" b="1" spc="-15" dirty="0" smtClean="0">
                <a:solidFill>
                  <a:srgbClr val="83929B"/>
                </a:solidFill>
                <a:latin typeface="Verdana"/>
                <a:cs typeface="Verdana"/>
              </a:rPr>
              <a:t>s</a:t>
            </a:r>
            <a:r>
              <a:rPr lang="fr-FR" b="1" spc="5" dirty="0" smtClean="0">
                <a:solidFill>
                  <a:srgbClr val="83929B"/>
                </a:solidFill>
                <a:latin typeface="Verdana"/>
                <a:cs typeface="Verdana"/>
              </a:rPr>
              <a:t> 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d</a:t>
            </a: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e </a:t>
            </a:r>
            <a:r>
              <a:rPr lang="fr-FR" b="1" spc="-10" dirty="0" smtClean="0">
                <a:solidFill>
                  <a:srgbClr val="83929B"/>
                </a:solidFill>
                <a:latin typeface="Verdana"/>
                <a:cs typeface="Verdana"/>
              </a:rPr>
              <a:t>l’Etat </a:t>
            </a: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Une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 réform</a:t>
            </a: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e </a:t>
            </a:r>
            <a:r>
              <a:rPr lang="fr-FR" b="1" spc="-10" dirty="0" smtClean="0">
                <a:solidFill>
                  <a:srgbClr val="83929B"/>
                </a:solidFill>
                <a:latin typeface="Verdana"/>
                <a:cs typeface="Verdana"/>
              </a:rPr>
              <a:t>territoriale</a:t>
            </a:r>
            <a:endParaRPr lang="fr-FR" dirty="0" smtClean="0">
              <a:latin typeface="Verdana"/>
              <a:cs typeface="Verdana"/>
            </a:endParaRPr>
          </a:p>
          <a:p>
            <a:pPr marL="12700" indent="285115">
              <a:lnSpc>
                <a:spcPct val="100000"/>
              </a:lnSpc>
              <a:spcBef>
                <a:spcPts val="905"/>
              </a:spcBef>
            </a:pP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Une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 commissio</a:t>
            </a: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n</a:t>
            </a:r>
            <a:r>
              <a:rPr lang="fr-FR" b="1" spc="10" dirty="0" smtClean="0">
                <a:solidFill>
                  <a:srgbClr val="83929B"/>
                </a:solidFill>
                <a:latin typeface="Verdana"/>
                <a:cs typeface="Verdana"/>
              </a:rPr>
              <a:t> 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européenn</a:t>
            </a: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e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 qu</a:t>
            </a: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i 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nou</a:t>
            </a:r>
            <a:r>
              <a:rPr lang="fr-FR" b="1" dirty="0" smtClean="0">
                <a:solidFill>
                  <a:srgbClr val="83929B"/>
                </a:solidFill>
                <a:latin typeface="Verdana"/>
                <a:cs typeface="Verdana"/>
              </a:rPr>
              <a:t>s </a:t>
            </a:r>
            <a:r>
              <a:rPr lang="fr-FR" b="1" spc="-5" dirty="0" smtClean="0">
                <a:solidFill>
                  <a:srgbClr val="83929B"/>
                </a:solidFill>
                <a:latin typeface="Verdana"/>
                <a:cs typeface="Verdana"/>
              </a:rPr>
              <a:t>surveille</a:t>
            </a:r>
            <a:endParaRPr lang="fr-FR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lang="fr-FR" sz="2000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fr-FR" sz="1600" b="1" spc="-15" dirty="0" smtClean="0">
                <a:latin typeface="Verdana"/>
                <a:cs typeface="Verdana"/>
              </a:rPr>
              <a:t>TROUVER</a:t>
            </a:r>
            <a:r>
              <a:rPr lang="fr-FR" sz="1600" b="1" spc="-10" dirty="0" smtClean="0">
                <a:latin typeface="Verdana"/>
                <a:cs typeface="Verdana"/>
              </a:rPr>
              <a:t> </a:t>
            </a:r>
            <a:r>
              <a:rPr lang="fr-FR" sz="1600" b="1" spc="-15" dirty="0" smtClean="0">
                <a:latin typeface="Verdana"/>
                <a:cs typeface="Verdana"/>
              </a:rPr>
              <a:t>50</a:t>
            </a:r>
            <a:r>
              <a:rPr lang="fr-FR" sz="1600" b="1" dirty="0" smtClean="0">
                <a:latin typeface="Verdana"/>
                <a:cs typeface="Verdana"/>
              </a:rPr>
              <a:t> MILLIARDS</a:t>
            </a:r>
            <a:r>
              <a:rPr lang="fr-FR" sz="1600" b="1" spc="-10" dirty="0" smtClean="0">
                <a:latin typeface="Verdana"/>
                <a:cs typeface="Verdana"/>
              </a:rPr>
              <a:t> </a:t>
            </a:r>
            <a:r>
              <a:rPr lang="fr-FR" sz="1600" b="1" spc="-5" dirty="0" smtClean="0">
                <a:latin typeface="Verdana"/>
                <a:cs typeface="Verdana"/>
              </a:rPr>
              <a:t>D’EURO</a:t>
            </a:r>
            <a:r>
              <a:rPr lang="fr-FR" sz="1600" b="1" dirty="0" smtClean="0">
                <a:latin typeface="Verdana"/>
                <a:cs typeface="Verdana"/>
              </a:rPr>
              <a:t>S </a:t>
            </a:r>
            <a:r>
              <a:rPr lang="fr-FR" sz="1600" b="1" spc="-5" dirty="0" smtClean="0">
                <a:latin typeface="Verdana"/>
                <a:cs typeface="Verdana"/>
              </a:rPr>
              <a:t>d</a:t>
            </a:r>
            <a:r>
              <a:rPr lang="fr-FR" sz="1600" b="1" dirty="0" smtClean="0">
                <a:latin typeface="Verdana"/>
                <a:cs typeface="Verdana"/>
              </a:rPr>
              <a:t>e </a:t>
            </a:r>
            <a:r>
              <a:rPr lang="fr-FR" sz="1600" b="1" spc="-5" dirty="0" smtClean="0">
                <a:latin typeface="Verdana"/>
                <a:cs typeface="Verdana"/>
              </a:rPr>
              <a:t>baiss</a:t>
            </a:r>
            <a:r>
              <a:rPr lang="fr-FR" sz="1600" b="1" dirty="0" smtClean="0">
                <a:latin typeface="Verdana"/>
                <a:cs typeface="Verdana"/>
              </a:rPr>
              <a:t>e </a:t>
            </a:r>
            <a:r>
              <a:rPr lang="fr-FR" sz="1600" b="1" spc="-5" dirty="0" smtClean="0">
                <a:latin typeface="Verdana"/>
                <a:cs typeface="Verdana"/>
              </a:rPr>
              <a:t>de</a:t>
            </a:r>
            <a:r>
              <a:rPr lang="fr-FR" sz="1600" b="1" dirty="0" smtClean="0">
                <a:latin typeface="Verdana"/>
                <a:cs typeface="Verdana"/>
              </a:rPr>
              <a:t>s </a:t>
            </a:r>
            <a:r>
              <a:rPr lang="fr-FR" sz="1600" b="1" spc="-5" dirty="0" smtClean="0">
                <a:latin typeface="Verdana"/>
                <a:cs typeface="Verdana"/>
              </a:rPr>
              <a:t>dépenses</a:t>
            </a:r>
            <a:endParaRPr lang="fr-FR"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017588"/>
            <a:ext cx="79438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9412" y="334566"/>
            <a:ext cx="8602188" cy="1030684"/>
          </a:xfrm>
        </p:spPr>
        <p:txBody>
          <a:bodyPr/>
          <a:lstStyle/>
          <a:p>
            <a:pPr algn="ctr"/>
            <a:r>
              <a:rPr lang="fr-FR" dirty="0" smtClean="0"/>
              <a:t>Réforme territoriale: </a:t>
            </a:r>
            <a:br>
              <a:rPr lang="fr-FR" dirty="0" smtClean="0"/>
            </a:br>
            <a:r>
              <a:rPr lang="fr-FR" dirty="0" smtClean="0"/>
              <a:t>quelle intercommunalité demain  ?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 descr="p2_SR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517650"/>
            <a:ext cx="5373346" cy="455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984885"/>
          </a:xfrm>
        </p:spPr>
        <p:txBody>
          <a:bodyPr/>
          <a:lstStyle/>
          <a:p>
            <a:pPr algn="ctr"/>
            <a:r>
              <a:rPr lang="fr-FR" dirty="0" smtClean="0"/>
              <a:t>Concertation: redessinons la carte de Croissy</a:t>
            </a:r>
            <a:endParaRPr lang="fr-FR" dirty="0"/>
          </a:p>
        </p:txBody>
      </p:sp>
      <p:pic>
        <p:nvPicPr>
          <p:cNvPr id="4" name="Image 3" descr="p2_CarteFr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379552"/>
            <a:ext cx="5410200" cy="433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334566"/>
            <a:ext cx="8187293" cy="1030684"/>
          </a:xfrm>
        </p:spPr>
        <p:txBody>
          <a:bodyPr/>
          <a:lstStyle/>
          <a:p>
            <a:pPr algn="ctr"/>
            <a:r>
              <a:rPr lang="fr-FR" dirty="0" smtClean="0"/>
              <a:t>Concertation: innovons !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 descr="p3_OpenL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399" y="1593850"/>
            <a:ext cx="657927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374650"/>
            <a:ext cx="806878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6070" algn="ctr">
              <a:lnSpc>
                <a:spcPct val="100000"/>
              </a:lnSpc>
            </a:pPr>
            <a:r>
              <a:rPr lang="fr-FR" spc="-125" dirty="0" smtClean="0">
                <a:effectLst>
                  <a:outerShdw blurRad="50800" dist="38100" dir="2700000" algn="tl" rotWithShape="0">
                    <a:srgbClr val="000000">
                      <a:alpha val="80000"/>
                    </a:srgbClr>
                  </a:outerShdw>
                </a:effectLst>
              </a:rPr>
              <a:t>CO</a:t>
            </a:r>
            <a:r>
              <a:rPr spc="-125" dirty="0" smtClean="0">
                <a:effectLst>
                  <a:outerShdw blurRad="50800" dist="38100" dir="2700000" algn="tl" rotWithShape="0">
                    <a:srgbClr val="000000">
                      <a:alpha val="80000"/>
                    </a:srgbClr>
                  </a:outerShdw>
                </a:effectLst>
              </a:rPr>
              <a:t>NCERTATION</a:t>
            </a:r>
            <a:endParaRPr spc="-125" dirty="0">
              <a:effectLst>
                <a:outerShdw blurRad="50800" dist="38100" dir="2700000" algn="tl" rotWithShape="0">
                  <a:srgbClr val="000000">
                    <a:alpha val="80000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 rot="21420000">
            <a:off x="6864875" y="858421"/>
            <a:ext cx="172268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i="1" dirty="0">
                <a:latin typeface="Flood Std"/>
                <a:cs typeface="Flood Std"/>
              </a:rPr>
              <a:t>by</a:t>
            </a:r>
            <a:r>
              <a:rPr sz="2000" i="1" spc="-5" dirty="0">
                <a:latin typeface="Flood Std"/>
                <a:cs typeface="Flood Std"/>
              </a:rPr>
              <a:t> </a:t>
            </a:r>
            <a:r>
              <a:rPr sz="2000" i="1" spc="-55" dirty="0">
                <a:latin typeface="Flood Std"/>
                <a:cs typeface="Flood Std"/>
              </a:rPr>
              <a:t>C</a:t>
            </a:r>
            <a:r>
              <a:rPr sz="2000" i="1" dirty="0">
                <a:latin typeface="Flood Std"/>
                <a:cs typeface="Flood Std"/>
              </a:rPr>
              <a:t>roissy</a:t>
            </a:r>
            <a:endParaRPr sz="2000" dirty="0">
              <a:latin typeface="Flood Std"/>
              <a:cs typeface="Flood St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5622" y="2926258"/>
            <a:ext cx="3165544" cy="1011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5381" y="4254005"/>
            <a:ext cx="3644416" cy="998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6575" y="1385273"/>
            <a:ext cx="3680135" cy="983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29135" y="5400168"/>
            <a:ext cx="3224530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30" dirty="0">
                <a:latin typeface="Verdana"/>
                <a:cs typeface="Verdana"/>
              </a:rPr>
              <a:t>Quelles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solutions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financières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?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400" spc="-70" dirty="0">
                <a:latin typeface="Verdana"/>
                <a:cs typeface="Verdana"/>
              </a:rPr>
              <a:t>P</a:t>
            </a:r>
            <a:r>
              <a:rPr sz="1400" spc="-35" dirty="0">
                <a:latin typeface="Verdana"/>
                <a:cs typeface="Verdana"/>
              </a:rPr>
              <a:t>artenariats</a:t>
            </a:r>
            <a:r>
              <a:rPr sz="1400" spc="-30" dirty="0">
                <a:latin typeface="Verdana"/>
                <a:cs typeface="Verdana"/>
              </a:rPr>
              <a:t> publics-privés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?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400" spc="-45" dirty="0">
                <a:latin typeface="Verdana"/>
                <a:cs typeface="Verdana"/>
              </a:rPr>
              <a:t>Que</a:t>
            </a:r>
            <a:r>
              <a:rPr sz="1400" spc="-20" dirty="0">
                <a:latin typeface="Verdana"/>
                <a:cs typeface="Verdana"/>
              </a:rPr>
              <a:t>l </a:t>
            </a:r>
            <a:r>
              <a:rPr sz="1400" spc="-50" dirty="0">
                <a:latin typeface="Verdana"/>
                <a:cs typeface="Verdana"/>
              </a:rPr>
              <a:t>impac</a:t>
            </a:r>
            <a:r>
              <a:rPr sz="1400" spc="-30" dirty="0">
                <a:latin typeface="Verdana"/>
                <a:cs typeface="Verdana"/>
              </a:rPr>
              <a:t>t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sur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les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impôt</a:t>
            </a:r>
            <a:r>
              <a:rPr sz="1400" spc="-30" dirty="0">
                <a:latin typeface="Verdana"/>
                <a:cs typeface="Verdana"/>
              </a:rPr>
              <a:t>s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locaux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?…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T</a:t>
            </a:r>
            <a:r>
              <a:rPr spc="-10" dirty="0"/>
              <a:t>erritoire</a:t>
            </a:r>
            <a:r>
              <a:rPr spc="-5" dirty="0"/>
              <a:t> </a:t>
            </a:r>
            <a:r>
              <a:rPr dirty="0"/>
              <a:t>•</a:t>
            </a:r>
            <a:r>
              <a:rPr spc="-5" dirty="0"/>
              <a:t> </a:t>
            </a:r>
            <a:r>
              <a:rPr spc="-10" dirty="0"/>
              <a:t>Services </a:t>
            </a:r>
            <a:r>
              <a:rPr dirty="0"/>
              <a:t>•</a:t>
            </a:r>
            <a:r>
              <a:rPr spc="-5" dirty="0"/>
              <a:t> </a:t>
            </a:r>
            <a:r>
              <a:rPr spc="-10" dirty="0"/>
              <a:t>Modèle</a:t>
            </a:r>
            <a:r>
              <a:rPr spc="-5" dirty="0"/>
              <a:t> </a:t>
            </a:r>
            <a:r>
              <a:rPr spc="-15" dirty="0"/>
              <a:t>Économique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9589" y="2468323"/>
            <a:ext cx="37242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35" dirty="0">
                <a:latin typeface="Verdana"/>
                <a:cs typeface="Verdana"/>
              </a:rPr>
              <a:t>Quelle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place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dan</a:t>
            </a:r>
            <a:r>
              <a:rPr sz="1400" spc="-40" dirty="0">
                <a:latin typeface="Verdana"/>
                <a:cs typeface="Verdana"/>
              </a:rPr>
              <a:t>s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l’intercommunalité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?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400" spc="-70" dirty="0">
                <a:latin typeface="Verdana"/>
                <a:cs typeface="Verdana"/>
              </a:rPr>
              <a:t>R</a:t>
            </a:r>
            <a:r>
              <a:rPr sz="1400" spc="-45" dirty="0">
                <a:latin typeface="Verdana"/>
                <a:cs typeface="Verdana"/>
              </a:rPr>
              <a:t>approchement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av</a:t>
            </a:r>
            <a:r>
              <a:rPr sz="1400" spc="-40" dirty="0">
                <a:latin typeface="Verdana"/>
                <a:cs typeface="Verdana"/>
              </a:rPr>
              <a:t>ec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d’autres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communes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1500" y="3999714"/>
            <a:ext cx="28397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latin typeface="Verdana"/>
                <a:cs typeface="Verdana"/>
              </a:rPr>
              <a:t>Quel</a:t>
            </a:r>
            <a:r>
              <a:rPr sz="1400" spc="-30" dirty="0">
                <a:latin typeface="Verdana"/>
                <a:cs typeface="Verdana"/>
              </a:rPr>
              <a:t>s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services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et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à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quel</a:t>
            </a:r>
            <a:r>
              <a:rPr sz="1400" spc="-40" dirty="0">
                <a:latin typeface="Verdana"/>
                <a:cs typeface="Verdana"/>
              </a:rPr>
              <a:t>s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pri</a:t>
            </a:r>
            <a:r>
              <a:rPr sz="1400" spc="-35" dirty="0">
                <a:latin typeface="Verdana"/>
                <a:cs typeface="Verdana"/>
              </a:rPr>
              <a:t>x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?…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2954655"/>
          </a:xfrm>
        </p:spPr>
        <p:txBody>
          <a:bodyPr/>
          <a:lstStyle/>
          <a:p>
            <a:pPr algn="ctr"/>
            <a:r>
              <a:rPr lang="fr-FR" dirty="0" smtClean="0"/>
              <a:t>Concertation: redessinons la carte de Croissy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 descr="p4_carteCroissy-Vési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746250"/>
            <a:ext cx="4191000" cy="421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05" y="334566"/>
            <a:ext cx="8602188" cy="984885"/>
          </a:xfrm>
        </p:spPr>
        <p:txBody>
          <a:bodyPr/>
          <a:lstStyle/>
          <a:p>
            <a:pPr algn="ctr"/>
            <a:r>
              <a:rPr lang="fr-FR" dirty="0" smtClean="0"/>
              <a:t>Rythmes scolaires: le poids de la réforme</a:t>
            </a:r>
            <a:endParaRPr lang="fr-FR" dirty="0"/>
          </a:p>
        </p:txBody>
      </p:sp>
      <p:pic>
        <p:nvPicPr>
          <p:cNvPr id="5" name="Espace réservé du contenu 4" descr="TAp bouchons.jpg"/>
          <p:cNvPicPr>
            <a:picLocks noGrp="1" noChangeAspect="1"/>
          </p:cNvPicPr>
          <p:nvPr>
            <p:ph sz="half" idx="3"/>
          </p:nvPr>
        </p:nvPicPr>
        <p:blipFill>
          <a:blip r:embed="rId2" cstate="print"/>
          <a:stretch>
            <a:fillRect/>
          </a:stretch>
        </p:blipFill>
        <p:spPr>
          <a:xfrm>
            <a:off x="5102715" y="1593850"/>
            <a:ext cx="330106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TAP tir à l'ar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90597" y="1593850"/>
            <a:ext cx="3314701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301</Words>
  <Application>Microsoft Office PowerPoint</Application>
  <PresentationFormat>Personnalisé</PresentationFormat>
  <Paragraphs>53</Paragraphs>
  <Slides>32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Office Theme</vt:lpstr>
      <vt:lpstr>Samedi 10 janvier 2015</vt:lpstr>
      <vt:lpstr>Recommandations pendant la cérémoniRECRECOMMENte</vt:lpstr>
      <vt:lpstr>Réforme territoriale:  des interrogations </vt:lpstr>
      <vt:lpstr>Réforme territoriale:  quelle intercommunalité demain  ? </vt:lpstr>
      <vt:lpstr>Concertation: redessinons la carte de Croissy</vt:lpstr>
      <vt:lpstr>Concertation: innovons !  </vt:lpstr>
      <vt:lpstr>CONCERTATION</vt:lpstr>
      <vt:lpstr>Concertation: redessinons la carte de Croissy     </vt:lpstr>
      <vt:lpstr>Rythmes scolaires: le poids de la réforme</vt:lpstr>
      <vt:lpstr>Rythmes scolaires: le poids de la réforme</vt:lpstr>
      <vt:lpstr>Ecole de musique: refonte des tarifs</vt:lpstr>
      <vt:lpstr>LE SPORT A CROISSY: un nouveau bâtiment sportif</vt:lpstr>
      <vt:lpstr>LE CADRE DE VIE A CROISSY:  les berges</vt:lpstr>
      <vt:lpstr>LE CADRE DE VIE A CROISSY:  les berges</vt:lpstr>
      <vt:lpstr>LE CADRE DE VIE A CROISSY: Chanorier</vt:lpstr>
      <vt:lpstr>LE CADRE DE VIE A CROISSY: Eprémesnil / Grande rue</vt:lpstr>
      <vt:lpstr>INTERCOMMUNALITE:  et demain ? 20 villes = 340 000 habitants  </vt:lpstr>
      <vt:lpstr>INTERCOMMUNALITE: çà avance ! </vt:lpstr>
      <vt:lpstr>INTERCOMMUNALITE:  le haut débit  </vt:lpstr>
      <vt:lpstr>INTERCOMMUNALITE:  le haut débit Plan de déploiement</vt:lpstr>
      <vt:lpstr>VIVRE ENSEMBLE: une ville animée</vt:lpstr>
      <vt:lpstr>VIVRE ENSEMBLE: une ville animée</vt:lpstr>
      <vt:lpstr>VIVRE ENSEMBLE: une ville animée</vt:lpstr>
      <vt:lpstr>VIVRE ENSEMBLE: se rencontrer</vt:lpstr>
      <vt:lpstr>CŒUR DE VILLE: nouveaux commerces </vt:lpstr>
      <vt:lpstr>CŒUR DE VILLE: nouveaux commerces</vt:lpstr>
      <vt:lpstr>VIVRE ENSEMBLE: se rencontrer</vt:lpstr>
      <vt:lpstr>VIVRE ENSEMBLE: services en ligne </vt:lpstr>
      <vt:lpstr>ESPACE CHANORIER: La Verrière</vt:lpstr>
      <vt:lpstr>ESPACE CHANORIER: accueil d’entreprises</vt:lpstr>
      <vt:lpstr>BUDGET: un environnement contraignant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Mardi 18 novembre 20 h 30</dc:title>
  <cp:lastModifiedBy>isabelle.vothanh</cp:lastModifiedBy>
  <cp:revision>80</cp:revision>
  <dcterms:created xsi:type="dcterms:W3CDTF">2014-11-16T20:12:36Z</dcterms:created>
  <dcterms:modified xsi:type="dcterms:W3CDTF">2015-01-09T16:53:06Z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2014-11-16T00:00:00Z</vt:filetime>
  </property>
  <property fmtid="{D5CDD505-2E9C-101B-9397-08002B2CF9AE}" pid="3" name="LastSaved">
    <vt:filetime>2014-11-16T00:00:00Z</vt:filetime>
  </property>
</Properties>
</file>