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55"/>
  </p:notesMasterIdLst>
  <p:handoutMasterIdLst>
    <p:handoutMasterId r:id="rId56"/>
  </p:handoutMasterIdLst>
  <p:sldIdLst>
    <p:sldId id="380" r:id="rId2"/>
    <p:sldId id="419" r:id="rId3"/>
    <p:sldId id="382" r:id="rId4"/>
    <p:sldId id="273" r:id="rId5"/>
    <p:sldId id="309" r:id="rId6"/>
    <p:sldId id="415" r:id="rId7"/>
    <p:sldId id="414" r:id="rId8"/>
    <p:sldId id="334" r:id="rId9"/>
    <p:sldId id="361" r:id="rId10"/>
    <p:sldId id="364" r:id="rId11"/>
    <p:sldId id="354" r:id="rId12"/>
    <p:sldId id="355" r:id="rId13"/>
    <p:sldId id="356" r:id="rId14"/>
    <p:sldId id="360" r:id="rId15"/>
    <p:sldId id="359" r:id="rId16"/>
    <p:sldId id="368" r:id="rId17"/>
    <p:sldId id="393" r:id="rId18"/>
    <p:sldId id="371" r:id="rId19"/>
    <p:sldId id="391" r:id="rId20"/>
    <p:sldId id="383" r:id="rId21"/>
    <p:sldId id="384" r:id="rId22"/>
    <p:sldId id="385" r:id="rId23"/>
    <p:sldId id="386" r:id="rId24"/>
    <p:sldId id="372" r:id="rId25"/>
    <p:sldId id="392" r:id="rId26"/>
    <p:sldId id="373" r:id="rId27"/>
    <p:sldId id="375" r:id="rId28"/>
    <p:sldId id="427" r:id="rId29"/>
    <p:sldId id="408" r:id="rId30"/>
    <p:sldId id="426" r:id="rId31"/>
    <p:sldId id="425" r:id="rId32"/>
    <p:sldId id="424" r:id="rId33"/>
    <p:sldId id="423" r:id="rId34"/>
    <p:sldId id="409" r:id="rId35"/>
    <p:sldId id="410" r:id="rId36"/>
    <p:sldId id="411" r:id="rId37"/>
    <p:sldId id="378" r:id="rId38"/>
    <p:sldId id="387" r:id="rId39"/>
    <p:sldId id="388" r:id="rId40"/>
    <p:sldId id="422" r:id="rId41"/>
    <p:sldId id="389" r:id="rId42"/>
    <p:sldId id="394" r:id="rId43"/>
    <p:sldId id="420" r:id="rId44"/>
    <p:sldId id="395" r:id="rId45"/>
    <p:sldId id="396" r:id="rId46"/>
    <p:sldId id="397" r:id="rId47"/>
    <p:sldId id="399" r:id="rId48"/>
    <p:sldId id="400" r:id="rId49"/>
    <p:sldId id="401" r:id="rId50"/>
    <p:sldId id="421" r:id="rId51"/>
    <p:sldId id="416" r:id="rId52"/>
    <p:sldId id="417" r:id="rId53"/>
    <p:sldId id="404" r:id="rId54"/>
  </p:sldIdLst>
  <p:sldSz cx="10287000" cy="6858000" type="35mm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204" y="-102"/>
      </p:cViewPr>
      <p:guideLst>
        <p:guide orient="horz" pos="2160"/>
        <p:guide pos="32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-136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1.xml"/><Relationship Id="rId2" Type="http://schemas.openxmlformats.org/officeDocument/2006/relationships/slide" Target="slides/slide26.xml"/><Relationship Id="rId1" Type="http://schemas.openxmlformats.org/officeDocument/2006/relationships/slide" Target="slides/slide19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223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223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83A2B5E-0954-441F-83F7-FB8CB2D97D84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7250" y="685800"/>
            <a:ext cx="51435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0"/>
            <a:r>
              <a:rPr lang="fr-FR" smtClean="0"/>
              <a:t>Deuxième niveau</a:t>
            </a:r>
          </a:p>
          <a:p>
            <a:pPr lvl="0"/>
            <a:r>
              <a:rPr lang="fr-FR" smtClean="0"/>
              <a:t>Troisième niveau</a:t>
            </a:r>
          </a:p>
          <a:p>
            <a:pPr lvl="0"/>
            <a:r>
              <a:rPr lang="fr-FR" smtClean="0"/>
              <a:t>Quatrième niveau</a:t>
            </a:r>
          </a:p>
          <a:p>
            <a:pPr lvl="0"/>
            <a:r>
              <a:rPr lang="fr-FR" smtClean="0"/>
              <a:t>Cinquième niveau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3A13821-8D0F-41E9-B50D-ADF5C2CB4E07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FA5390-F02B-4533-9C9E-ED3F1B11B67B}" type="slidenum">
              <a:rPr lang="fr-FR"/>
              <a:pPr/>
              <a:t>1</a:t>
            </a:fld>
            <a:endParaRPr lang="fr-FR"/>
          </a:p>
        </p:txBody>
      </p:sp>
      <p:sp>
        <p:nvSpPr>
          <p:cNvPr id="210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71525" y="2130425"/>
            <a:ext cx="874395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6BB665-9E23-404F-BB11-67FEA8AA4D4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906EDF-0386-44B6-971D-96AE2B22623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586663" y="152400"/>
            <a:ext cx="2443162" cy="60198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75" y="152400"/>
            <a:ext cx="7177088" cy="60198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0A97C-AFC0-4440-9D18-20E4CA949C4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71525" y="152400"/>
            <a:ext cx="874395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257175" y="1447800"/>
            <a:ext cx="9772650" cy="47244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771525" y="6248400"/>
            <a:ext cx="2143125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7029450" y="6400800"/>
            <a:ext cx="325755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4029075" y="6400800"/>
            <a:ext cx="2143125" cy="457200"/>
          </a:xfrm>
        </p:spPr>
        <p:txBody>
          <a:bodyPr/>
          <a:lstStyle>
            <a:lvl1pPr>
              <a:defRPr/>
            </a:lvl1pPr>
          </a:lstStyle>
          <a:p>
            <a:fld id="{C601641E-BF9D-4919-9615-522D3DF7050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B20C9-3957-4E40-9082-FA169D9A93F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12800" y="4406900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74ADAD-E1DA-4DD7-961F-368960C29C4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5" y="1447800"/>
            <a:ext cx="4810125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19700" y="1447800"/>
            <a:ext cx="4810125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A2552-8D9F-4CA2-86B0-5CE12B97200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8A48E1-CEE2-4675-B6A6-F8B23A38F8C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33C29B-E988-4120-A765-B662A9D6FA9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1E703B-4E21-4900-86E3-4124D6E5EAF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0" y="273050"/>
            <a:ext cx="3384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2725" y="273050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14350" y="1435100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DCC189-932C-44B5-B02F-4C576CE53EA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7F3B34-F718-4FED-9620-8912EAA734A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2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71525" y="152400"/>
            <a:ext cx="87439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 du masque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7175" y="1447800"/>
            <a:ext cx="977265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71525" y="6248400"/>
            <a:ext cx="2143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r-FR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29450" y="6400800"/>
            <a:ext cx="325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29075" y="6400800"/>
            <a:ext cx="2143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126D461-0CBB-4B7D-AF20-3C4E01DF0998}" type="slidenum">
              <a:rPr lang="fr-FR"/>
              <a:pPr/>
              <a:t>‹N°›</a:t>
            </a:fld>
            <a:endParaRPr lang="fr-F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457200"/>
            <a:ext cx="10134600" cy="3657600"/>
          </a:xfrm>
        </p:spPr>
        <p:txBody>
          <a:bodyPr/>
          <a:lstStyle/>
          <a:p>
            <a:r>
              <a:rPr lang="fr-FR" sz="3600" b="1"/>
              <a:t>DCEM1 Paris 7</a:t>
            </a:r>
            <a:br>
              <a:rPr lang="fr-FR" sz="3600" b="1"/>
            </a:br>
            <a:r>
              <a:rPr lang="fr-FR" sz="3600" b="1"/>
              <a:t/>
            </a:r>
            <a:br>
              <a:rPr lang="fr-FR" sz="3600" b="1"/>
            </a:br>
            <a:r>
              <a:rPr lang="fr-FR" sz="3600" b="1"/>
              <a:t>Paludisme, épidémiologie et physiopathologie</a:t>
            </a:r>
            <a:br>
              <a:rPr lang="fr-FR" sz="3600" b="1"/>
            </a:br>
            <a:r>
              <a:rPr lang="fr-FR" sz="3600" b="1" i="1"/>
              <a:t/>
            </a:r>
            <a:br>
              <a:rPr lang="fr-FR" sz="3600" b="1" i="1"/>
            </a:br>
            <a:r>
              <a:rPr lang="fr-FR" sz="3200" b="1" i="1"/>
              <a:t>Jacques Le Bras</a:t>
            </a:r>
            <a:endParaRPr lang="fr-FR" sz="4000" i="1"/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953000"/>
            <a:ext cx="10287000" cy="1828800"/>
          </a:xfrm>
        </p:spPr>
        <p:txBody>
          <a:bodyPr/>
          <a:lstStyle/>
          <a:p>
            <a:pPr algn="ctr">
              <a:lnSpc>
                <a:spcPct val="80000"/>
              </a:lnSpc>
              <a:spcBef>
                <a:spcPct val="100000"/>
              </a:spcBef>
              <a:buFontTx/>
              <a:buNone/>
            </a:pPr>
            <a:r>
              <a:rPr lang="fr-FR"/>
              <a:t>très recommandé : </a:t>
            </a:r>
            <a:br>
              <a:rPr lang="fr-FR"/>
            </a:br>
            <a:r>
              <a:rPr lang="fr-FR"/>
              <a:t>polycopié national de parasitologie</a:t>
            </a:r>
          </a:p>
          <a:p>
            <a:pPr algn="ctr">
              <a:lnSpc>
                <a:spcPct val="80000"/>
              </a:lnSpc>
              <a:spcBef>
                <a:spcPct val="100000"/>
              </a:spcBef>
              <a:buFontTx/>
              <a:buNone/>
            </a:pPr>
            <a:r>
              <a:rPr lang="fr-FR" sz="2800" i="1">
                <a:cs typeface="Arial" pitchFamily="34" charset="0"/>
                <a:sym typeface="Symbol" pitchFamily="18" charset="2"/>
              </a:rPr>
              <a:t>http://www.uvp5.univ-paris5.fr/campus-parasitologie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771525" y="228600"/>
            <a:ext cx="8743950" cy="1143000"/>
          </a:xfrm>
        </p:spPr>
        <p:txBody>
          <a:bodyPr/>
          <a:lstStyle/>
          <a:p>
            <a:r>
              <a:rPr lang="fr-FR" sz="4000"/>
              <a:t>Frottis - goutte épaisse</a:t>
            </a:r>
          </a:p>
        </p:txBody>
      </p:sp>
      <p:grpSp>
        <p:nvGrpSpPr>
          <p:cNvPr id="152579" name="Group 3"/>
          <p:cNvGrpSpPr>
            <a:grpSpLocks/>
          </p:cNvGrpSpPr>
          <p:nvPr/>
        </p:nvGrpSpPr>
        <p:grpSpPr bwMode="auto">
          <a:xfrm>
            <a:off x="-1752600" y="0"/>
            <a:ext cx="17487900" cy="6996113"/>
            <a:chOff x="0" y="0"/>
            <a:chExt cx="11016" cy="4407"/>
          </a:xfrm>
        </p:grpSpPr>
        <p:grpSp>
          <p:nvGrpSpPr>
            <p:cNvPr id="152580" name="Group 4"/>
            <p:cNvGrpSpPr>
              <a:grpSpLocks/>
            </p:cNvGrpSpPr>
            <p:nvPr/>
          </p:nvGrpSpPr>
          <p:grpSpPr bwMode="auto">
            <a:xfrm>
              <a:off x="0" y="0"/>
              <a:ext cx="11016" cy="4407"/>
              <a:chOff x="0" y="0"/>
              <a:chExt cx="11016" cy="4407"/>
            </a:xfrm>
          </p:grpSpPr>
          <p:pic>
            <p:nvPicPr>
              <p:cNvPr id="152581" name="Picture 5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6048" cy="4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52582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36" y="0"/>
                <a:ext cx="6480" cy="4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52583" name="Text Box 7"/>
            <p:cNvSpPr txBox="1">
              <a:spLocks noChangeArrowheads="1"/>
            </p:cNvSpPr>
            <p:nvPr/>
          </p:nvSpPr>
          <p:spPr bwMode="auto">
            <a:xfrm>
              <a:off x="1188" y="3408"/>
              <a:ext cx="6480" cy="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4000" i="1">
                  <a:solidFill>
                    <a:schemeClr val="bg2"/>
                  </a:solidFill>
                  <a:latin typeface="Comic Sans MS" pitchFamily="66" charset="0"/>
                </a:rPr>
                <a:t>Plasmodium falciparum</a:t>
              </a:r>
              <a:r>
                <a:rPr lang="fr-FR" sz="3600" i="1">
                  <a:solidFill>
                    <a:schemeClr val="bg2"/>
                  </a:solidFill>
                  <a:latin typeface="Comic Sans MS" pitchFamily="66" charset="0"/>
                </a:rPr>
                <a:t> </a:t>
              </a:r>
            </a:p>
            <a:p>
              <a:pPr algn="ctr">
                <a:lnSpc>
                  <a:spcPct val="40000"/>
                </a:lnSpc>
                <a:spcBef>
                  <a:spcPct val="50000"/>
                </a:spcBef>
              </a:pPr>
              <a:r>
                <a:rPr lang="fr-FR" sz="3200">
                  <a:solidFill>
                    <a:schemeClr val="bg2"/>
                  </a:solidFill>
                  <a:latin typeface="Comic Sans MS" pitchFamily="66" charset="0"/>
                </a:rPr>
                <a:t>(frottis mince et goutte épaisse)</a:t>
              </a:r>
              <a:r>
                <a:rPr lang="fr-FR" sz="3200">
                  <a:solidFill>
                    <a:schemeClr val="bg2"/>
                  </a:solidFill>
                </a:rPr>
                <a:t> </a:t>
              </a:r>
            </a:p>
          </p:txBody>
        </p:sp>
      </p:grpSp>
      <p:pic>
        <p:nvPicPr>
          <p:cNvPr id="15258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1600200"/>
            <a:ext cx="8305800" cy="501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Text Box 2"/>
          <p:cNvSpPr txBox="1">
            <a:spLocks noChangeArrowheads="1"/>
          </p:cNvSpPr>
          <p:nvPr/>
        </p:nvSpPr>
        <p:spPr bwMode="auto">
          <a:xfrm>
            <a:off x="9172575" y="6334125"/>
            <a:ext cx="1114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800">
                <a:solidFill>
                  <a:schemeClr val="tx2"/>
                </a:solidFill>
              </a:rPr>
              <a:t>C</a:t>
            </a:r>
            <a:r>
              <a:rPr lang="fr-FR" sz="1200" b="1">
                <a:solidFill>
                  <a:schemeClr val="tx2"/>
                </a:solidFill>
              </a:rPr>
              <a:t>NRP</a:t>
            </a:r>
            <a:endParaRPr lang="fr-FR" sz="3200"/>
          </a:p>
        </p:txBody>
      </p:sp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43575" cy="394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2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0075" y="0"/>
            <a:ext cx="460692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2341" name="Text Box 5"/>
          <p:cNvSpPr txBox="1">
            <a:spLocks noChangeArrowheads="1"/>
          </p:cNvSpPr>
          <p:nvPr/>
        </p:nvSpPr>
        <p:spPr bwMode="auto">
          <a:xfrm>
            <a:off x="-342900" y="1812925"/>
            <a:ext cx="1028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4000" b="1" i="1">
                <a:solidFill>
                  <a:schemeClr val="bg2"/>
                </a:solidFill>
                <a:latin typeface="Comic Sans MS" pitchFamily="66" charset="0"/>
              </a:rPr>
              <a:t>Plasmodium vivax</a:t>
            </a:r>
            <a:r>
              <a:rPr lang="fr-FR" sz="3200">
                <a:solidFill>
                  <a:schemeClr val="bg2"/>
                </a:solidFill>
              </a:rPr>
              <a:t> </a:t>
            </a:r>
          </a:p>
        </p:txBody>
      </p:sp>
      <p:pic>
        <p:nvPicPr>
          <p:cNvPr id="142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32238"/>
            <a:ext cx="5743575" cy="29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234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43575" y="3303588"/>
            <a:ext cx="4543425" cy="355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2344" name="Text Box 8"/>
          <p:cNvSpPr txBox="1">
            <a:spLocks noChangeArrowheads="1"/>
          </p:cNvSpPr>
          <p:nvPr/>
        </p:nvSpPr>
        <p:spPr bwMode="auto">
          <a:xfrm>
            <a:off x="-342900" y="4327525"/>
            <a:ext cx="1028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4000" b="1" i="1">
                <a:solidFill>
                  <a:schemeClr val="bg2"/>
                </a:solidFill>
                <a:latin typeface="Comic Sans MS" pitchFamily="66" charset="0"/>
              </a:rPr>
              <a:t>Plasmodium ovale</a:t>
            </a:r>
            <a:r>
              <a:rPr lang="fr-FR" sz="32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142345" name="Text Box 9"/>
          <p:cNvSpPr txBox="1">
            <a:spLocks noChangeArrowheads="1"/>
          </p:cNvSpPr>
          <p:nvPr/>
        </p:nvSpPr>
        <p:spPr bwMode="auto">
          <a:xfrm>
            <a:off x="1457325" y="3124200"/>
            <a:ext cx="88296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 infestent les jeunes hématies (réticulocytes),</a:t>
            </a:r>
          </a:p>
          <a:p>
            <a:pPr>
              <a:buFontTx/>
              <a:buChar char="•"/>
            </a:pP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 généralement &lt;50,000 par</a:t>
            </a:r>
            <a:r>
              <a:rPr lang="fr-FR">
                <a:solidFill>
                  <a:schemeClr val="bg2"/>
                </a:solidFill>
              </a:rPr>
              <a:t> </a:t>
            </a:r>
            <a:r>
              <a:rPr lang="fr-FR">
                <a:solidFill>
                  <a:schemeClr val="bg2"/>
                </a:solidFill>
                <a:latin typeface="Symbol" pitchFamily="18" charset="2"/>
              </a:rPr>
              <a:t>m</a:t>
            </a: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L</a:t>
            </a:r>
            <a:endParaRPr lang="fr-FR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ext Box 2"/>
          <p:cNvSpPr txBox="1">
            <a:spLocks noChangeArrowheads="1"/>
          </p:cNvSpPr>
          <p:nvPr/>
        </p:nvSpPr>
        <p:spPr bwMode="auto">
          <a:xfrm>
            <a:off x="5829300" y="381000"/>
            <a:ext cx="44577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 i="1">
                <a:solidFill>
                  <a:schemeClr val="bg2"/>
                </a:solidFill>
                <a:latin typeface="Comic Sans MS" pitchFamily="66" charset="0"/>
              </a:rPr>
              <a:t>Plasmodium malariae</a:t>
            </a:r>
            <a:r>
              <a:rPr lang="fr-FR" sz="28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143363" name="Text Box 3"/>
          <p:cNvSpPr txBox="1">
            <a:spLocks noChangeArrowheads="1"/>
          </p:cNvSpPr>
          <p:nvPr/>
        </p:nvSpPr>
        <p:spPr bwMode="auto">
          <a:xfrm>
            <a:off x="9086850" y="6334125"/>
            <a:ext cx="1200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800">
                <a:solidFill>
                  <a:schemeClr val="tx2"/>
                </a:solidFill>
              </a:rPr>
              <a:t>C</a:t>
            </a:r>
            <a:r>
              <a:rPr lang="fr-FR" sz="1200" b="1">
                <a:solidFill>
                  <a:schemeClr val="tx2"/>
                </a:solidFill>
              </a:rPr>
              <a:t>NRP</a:t>
            </a:r>
            <a:endParaRPr lang="fr-FR" sz="3200"/>
          </a:p>
        </p:txBody>
      </p:sp>
      <p:pic>
        <p:nvPicPr>
          <p:cNvPr id="143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829300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75" y="2058988"/>
            <a:ext cx="6334125" cy="479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366" name="Text Box 6"/>
          <p:cNvSpPr txBox="1">
            <a:spLocks noChangeArrowheads="1"/>
          </p:cNvSpPr>
          <p:nvPr/>
        </p:nvSpPr>
        <p:spPr bwMode="auto">
          <a:xfrm>
            <a:off x="0" y="4848225"/>
            <a:ext cx="39433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 infeste les hématies agées,</a:t>
            </a:r>
          </a:p>
          <a:p>
            <a:pPr>
              <a:buFontTx/>
              <a:buChar char="•"/>
            </a:pP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 généralement &lt;10,000 par</a:t>
            </a:r>
            <a:r>
              <a:rPr lang="fr-FR">
                <a:solidFill>
                  <a:schemeClr val="bg2"/>
                </a:solidFill>
              </a:rPr>
              <a:t> </a:t>
            </a:r>
            <a:r>
              <a:rPr lang="fr-FR">
                <a:solidFill>
                  <a:schemeClr val="bg2"/>
                </a:solidFill>
                <a:latin typeface="Symbol" pitchFamily="18" charset="2"/>
              </a:rPr>
              <a:t>m</a:t>
            </a: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L</a:t>
            </a:r>
            <a:endParaRPr lang="fr-FR">
              <a:solidFill>
                <a:schemeClr val="bg2"/>
              </a:solidFill>
            </a:endParaRPr>
          </a:p>
        </p:txBody>
      </p:sp>
      <p:pic>
        <p:nvPicPr>
          <p:cNvPr id="14336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" y="152400"/>
            <a:ext cx="5829300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4725" y="2514600"/>
            <a:ext cx="7800975" cy="520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715250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388" name="Text Box 4"/>
          <p:cNvSpPr txBox="1">
            <a:spLocks noChangeArrowheads="1"/>
          </p:cNvSpPr>
          <p:nvPr/>
        </p:nvSpPr>
        <p:spPr bwMode="auto">
          <a:xfrm>
            <a:off x="1371600" y="4419600"/>
            <a:ext cx="1543050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1700">
                <a:solidFill>
                  <a:schemeClr val="bg2"/>
                </a:solidFill>
              </a:rPr>
              <a:t>?</a:t>
            </a:r>
          </a:p>
        </p:txBody>
      </p:sp>
    </p:spTree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8743950" cy="1143000"/>
          </a:xfrm>
        </p:spPr>
        <p:txBody>
          <a:bodyPr/>
          <a:lstStyle/>
          <a:p>
            <a:r>
              <a:rPr lang="en-US" sz="4000"/>
              <a:t>Tests de Diagnostic Rapide</a:t>
            </a:r>
            <a:endParaRPr lang="fr-FR" sz="4000"/>
          </a:p>
        </p:txBody>
      </p:sp>
      <p:graphicFrame>
        <p:nvGraphicFramePr>
          <p:cNvPr id="148483" name="Object 3"/>
          <p:cNvGraphicFramePr>
            <a:graphicFrameLocks noChangeAspect="1"/>
          </p:cNvGraphicFramePr>
          <p:nvPr/>
        </p:nvGraphicFramePr>
        <p:xfrm>
          <a:off x="5711825" y="1828800"/>
          <a:ext cx="3889375" cy="3463925"/>
        </p:xfrm>
        <a:graphic>
          <a:graphicData uri="http://schemas.openxmlformats.org/presentationml/2006/ole">
            <p:oleObj spid="_x0000_s148483" r:id="rId3" imgW="3572374" imgH="3180952" progId="">
              <p:embed/>
            </p:oleObj>
          </a:graphicData>
        </a:graphic>
      </p:graphicFrame>
      <p:graphicFrame>
        <p:nvGraphicFramePr>
          <p:cNvPr id="148484" name="Object 4"/>
          <p:cNvGraphicFramePr>
            <a:graphicFrameLocks noChangeAspect="1"/>
          </p:cNvGraphicFramePr>
          <p:nvPr/>
        </p:nvGraphicFramePr>
        <p:xfrm>
          <a:off x="1163638" y="1676400"/>
          <a:ext cx="3527425" cy="4229100"/>
        </p:xfrm>
        <a:graphic>
          <a:graphicData uri="http://schemas.openxmlformats.org/presentationml/2006/ole">
            <p:oleObj spid="_x0000_s148484" r:id="rId4" imgW="1486107" imgH="1781424" progId="">
              <p:embed/>
            </p:oleObj>
          </a:graphicData>
        </a:graphic>
      </p:graphicFrame>
    </p:spTree>
  </p:cSld>
  <p:clrMapOvr>
    <a:masterClrMapping/>
  </p:clrMapOvr>
  <p:transition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ChangeArrowheads="1"/>
          </p:cNvSpPr>
          <p:nvPr/>
        </p:nvSpPr>
        <p:spPr bwMode="auto">
          <a:xfrm>
            <a:off x="7586663" y="5700713"/>
            <a:ext cx="1757362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59" name="Rectangle 3"/>
          <p:cNvSpPr>
            <a:spLocks noChangeArrowheads="1"/>
          </p:cNvSpPr>
          <p:nvPr/>
        </p:nvSpPr>
        <p:spPr bwMode="auto">
          <a:xfrm>
            <a:off x="7586663" y="5114925"/>
            <a:ext cx="17573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60" name="Rectangle 4"/>
          <p:cNvSpPr>
            <a:spLocks noChangeArrowheads="1"/>
          </p:cNvSpPr>
          <p:nvPr/>
        </p:nvSpPr>
        <p:spPr bwMode="auto">
          <a:xfrm>
            <a:off x="7586663" y="4525963"/>
            <a:ext cx="1757362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61" name="Rectangle 5"/>
          <p:cNvSpPr>
            <a:spLocks noChangeArrowheads="1"/>
          </p:cNvSpPr>
          <p:nvPr/>
        </p:nvSpPr>
        <p:spPr bwMode="auto">
          <a:xfrm>
            <a:off x="7586663" y="3940175"/>
            <a:ext cx="17573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62" name="Rectangle 6"/>
          <p:cNvSpPr>
            <a:spLocks noChangeArrowheads="1"/>
          </p:cNvSpPr>
          <p:nvPr/>
        </p:nvSpPr>
        <p:spPr bwMode="auto">
          <a:xfrm>
            <a:off x="7586663" y="3344863"/>
            <a:ext cx="1757362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63" name="Rectangle 7"/>
          <p:cNvSpPr>
            <a:spLocks noChangeArrowheads="1"/>
          </p:cNvSpPr>
          <p:nvPr/>
        </p:nvSpPr>
        <p:spPr bwMode="auto">
          <a:xfrm>
            <a:off x="7586663" y="2757488"/>
            <a:ext cx="1757362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64" name="Rectangle 8"/>
          <p:cNvSpPr>
            <a:spLocks noChangeArrowheads="1"/>
          </p:cNvSpPr>
          <p:nvPr/>
        </p:nvSpPr>
        <p:spPr bwMode="auto">
          <a:xfrm>
            <a:off x="7586663" y="2170113"/>
            <a:ext cx="1757362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65" name="Rectangle 9"/>
          <p:cNvSpPr>
            <a:spLocks noChangeArrowheads="1"/>
          </p:cNvSpPr>
          <p:nvPr/>
        </p:nvSpPr>
        <p:spPr bwMode="auto">
          <a:xfrm>
            <a:off x="7586663" y="1676400"/>
            <a:ext cx="175736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66" name="Rectangle 10"/>
          <p:cNvSpPr>
            <a:spLocks noChangeArrowheads="1"/>
          </p:cNvSpPr>
          <p:nvPr/>
        </p:nvSpPr>
        <p:spPr bwMode="auto">
          <a:xfrm>
            <a:off x="7586663" y="990600"/>
            <a:ext cx="175736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000" b="1">
                <a:latin typeface="Comic Sans MS" pitchFamily="66" charset="0"/>
              </a:rPr>
              <a:t>TDR</a:t>
            </a:r>
          </a:p>
        </p:txBody>
      </p:sp>
      <p:sp>
        <p:nvSpPr>
          <p:cNvPr id="147467" name="Rectangle 11"/>
          <p:cNvSpPr>
            <a:spLocks noChangeArrowheads="1"/>
          </p:cNvSpPr>
          <p:nvPr/>
        </p:nvSpPr>
        <p:spPr bwMode="auto">
          <a:xfrm>
            <a:off x="5776913" y="990600"/>
            <a:ext cx="18097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000" b="1">
                <a:latin typeface="Comic Sans MS" pitchFamily="66" charset="0"/>
              </a:rPr>
              <a:t>Microscope</a:t>
            </a:r>
          </a:p>
        </p:txBody>
      </p:sp>
      <p:sp>
        <p:nvSpPr>
          <p:cNvPr id="147468" name="Rectangle 12"/>
          <p:cNvSpPr>
            <a:spLocks noChangeArrowheads="1"/>
          </p:cNvSpPr>
          <p:nvPr/>
        </p:nvSpPr>
        <p:spPr bwMode="auto">
          <a:xfrm>
            <a:off x="4197350" y="990600"/>
            <a:ext cx="157956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000" b="1">
                <a:latin typeface="Comic Sans MS" pitchFamily="66" charset="0"/>
              </a:rPr>
              <a:t>Clinique</a:t>
            </a:r>
          </a:p>
        </p:txBody>
      </p:sp>
      <p:sp>
        <p:nvSpPr>
          <p:cNvPr id="147469" name="Rectangle 13"/>
          <p:cNvSpPr>
            <a:spLocks noChangeArrowheads="1"/>
          </p:cNvSpPr>
          <p:nvPr/>
        </p:nvSpPr>
        <p:spPr bwMode="auto">
          <a:xfrm>
            <a:off x="428625" y="990600"/>
            <a:ext cx="37687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70" name="Rectangle 14"/>
          <p:cNvSpPr>
            <a:spLocks noChangeArrowheads="1"/>
          </p:cNvSpPr>
          <p:nvPr/>
        </p:nvSpPr>
        <p:spPr bwMode="auto">
          <a:xfrm>
            <a:off x="5776913" y="5700713"/>
            <a:ext cx="1809750" cy="587375"/>
          </a:xfrm>
          <a:prstGeom prst="rect">
            <a:avLst/>
          </a:prstGeom>
          <a:solidFill>
            <a:srgbClr val="CC660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71" name="Rectangle 15"/>
          <p:cNvSpPr>
            <a:spLocks noChangeArrowheads="1"/>
          </p:cNvSpPr>
          <p:nvPr/>
        </p:nvSpPr>
        <p:spPr bwMode="auto">
          <a:xfrm>
            <a:off x="5776913" y="5114925"/>
            <a:ext cx="1809750" cy="585788"/>
          </a:xfrm>
          <a:prstGeom prst="rect">
            <a:avLst/>
          </a:prstGeom>
          <a:solidFill>
            <a:srgbClr val="CC660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72" name="Rectangle 16"/>
          <p:cNvSpPr>
            <a:spLocks noChangeArrowheads="1"/>
          </p:cNvSpPr>
          <p:nvPr/>
        </p:nvSpPr>
        <p:spPr bwMode="auto">
          <a:xfrm>
            <a:off x="5776913" y="4525963"/>
            <a:ext cx="1809750" cy="588962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73" name="Rectangle 17"/>
          <p:cNvSpPr>
            <a:spLocks noChangeArrowheads="1"/>
          </p:cNvSpPr>
          <p:nvPr/>
        </p:nvSpPr>
        <p:spPr bwMode="auto">
          <a:xfrm>
            <a:off x="5776913" y="3940175"/>
            <a:ext cx="1809750" cy="585788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74" name="Rectangle 18"/>
          <p:cNvSpPr>
            <a:spLocks noChangeArrowheads="1"/>
          </p:cNvSpPr>
          <p:nvPr/>
        </p:nvSpPr>
        <p:spPr bwMode="auto">
          <a:xfrm>
            <a:off x="5776913" y="3344863"/>
            <a:ext cx="1809750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75" name="Rectangle 19"/>
          <p:cNvSpPr>
            <a:spLocks noChangeArrowheads="1"/>
          </p:cNvSpPr>
          <p:nvPr/>
        </p:nvSpPr>
        <p:spPr bwMode="auto">
          <a:xfrm>
            <a:off x="5776913" y="2757488"/>
            <a:ext cx="18097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76" name="Rectangle 20"/>
          <p:cNvSpPr>
            <a:spLocks noChangeArrowheads="1"/>
          </p:cNvSpPr>
          <p:nvPr/>
        </p:nvSpPr>
        <p:spPr bwMode="auto">
          <a:xfrm>
            <a:off x="5776913" y="2170113"/>
            <a:ext cx="18097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77" name="Rectangle 21"/>
          <p:cNvSpPr>
            <a:spLocks noChangeArrowheads="1"/>
          </p:cNvSpPr>
          <p:nvPr/>
        </p:nvSpPr>
        <p:spPr bwMode="auto">
          <a:xfrm>
            <a:off x="5776913" y="1676400"/>
            <a:ext cx="18097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78" name="Rectangle 22"/>
          <p:cNvSpPr>
            <a:spLocks noChangeArrowheads="1"/>
          </p:cNvSpPr>
          <p:nvPr/>
        </p:nvSpPr>
        <p:spPr bwMode="auto">
          <a:xfrm>
            <a:off x="4197350" y="5700713"/>
            <a:ext cx="1579563" cy="587375"/>
          </a:xfrm>
          <a:prstGeom prst="rect">
            <a:avLst/>
          </a:prstGeom>
          <a:solidFill>
            <a:srgbClr val="339966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79" name="Rectangle 23"/>
          <p:cNvSpPr>
            <a:spLocks noChangeArrowheads="1"/>
          </p:cNvSpPr>
          <p:nvPr/>
        </p:nvSpPr>
        <p:spPr bwMode="auto">
          <a:xfrm>
            <a:off x="428625" y="5700713"/>
            <a:ext cx="376872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000">
                <a:latin typeface="Comic Sans MS" pitchFamily="66" charset="0"/>
              </a:rPr>
              <a:t>Hôpitaux de référence</a:t>
            </a:r>
          </a:p>
        </p:txBody>
      </p:sp>
      <p:sp>
        <p:nvSpPr>
          <p:cNvPr id="147480" name="Rectangle 24"/>
          <p:cNvSpPr>
            <a:spLocks noChangeArrowheads="1"/>
          </p:cNvSpPr>
          <p:nvPr/>
        </p:nvSpPr>
        <p:spPr bwMode="auto">
          <a:xfrm>
            <a:off x="4197350" y="5114925"/>
            <a:ext cx="1579563" cy="585788"/>
          </a:xfrm>
          <a:prstGeom prst="rect">
            <a:avLst/>
          </a:prstGeom>
          <a:solidFill>
            <a:srgbClr val="339966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81" name="Rectangle 25"/>
          <p:cNvSpPr>
            <a:spLocks noChangeArrowheads="1"/>
          </p:cNvSpPr>
          <p:nvPr/>
        </p:nvSpPr>
        <p:spPr bwMode="auto">
          <a:xfrm>
            <a:off x="428625" y="5114925"/>
            <a:ext cx="37687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000">
                <a:latin typeface="Comic Sans MS" pitchFamily="66" charset="0"/>
              </a:rPr>
              <a:t>Hôpitaux de district</a:t>
            </a:r>
          </a:p>
        </p:txBody>
      </p:sp>
      <p:sp>
        <p:nvSpPr>
          <p:cNvPr id="147482" name="Rectangle 26"/>
          <p:cNvSpPr>
            <a:spLocks noChangeArrowheads="1"/>
          </p:cNvSpPr>
          <p:nvPr/>
        </p:nvSpPr>
        <p:spPr bwMode="auto">
          <a:xfrm>
            <a:off x="4197350" y="4525963"/>
            <a:ext cx="1579563" cy="588962"/>
          </a:xfrm>
          <a:prstGeom prst="rect">
            <a:avLst/>
          </a:prstGeom>
          <a:solidFill>
            <a:srgbClr val="339966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483" name="Rectangle 27"/>
          <p:cNvSpPr>
            <a:spLocks noChangeArrowheads="1"/>
          </p:cNvSpPr>
          <p:nvPr/>
        </p:nvSpPr>
        <p:spPr bwMode="auto">
          <a:xfrm>
            <a:off x="428625" y="4525963"/>
            <a:ext cx="3768725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000">
                <a:latin typeface="Comic Sans MS" pitchFamily="66" charset="0"/>
              </a:rPr>
              <a:t>Centres de Santé</a:t>
            </a:r>
          </a:p>
        </p:txBody>
      </p:sp>
      <p:sp>
        <p:nvSpPr>
          <p:cNvPr id="147484" name="Rectangle 28"/>
          <p:cNvSpPr>
            <a:spLocks noChangeArrowheads="1"/>
          </p:cNvSpPr>
          <p:nvPr/>
        </p:nvSpPr>
        <p:spPr bwMode="auto">
          <a:xfrm>
            <a:off x="428625" y="3940175"/>
            <a:ext cx="37687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000">
                <a:latin typeface="Comic Sans MS" pitchFamily="66" charset="0"/>
              </a:rPr>
              <a:t>Cliniques privées</a:t>
            </a:r>
          </a:p>
        </p:txBody>
      </p:sp>
      <p:sp>
        <p:nvSpPr>
          <p:cNvPr id="147485" name="Rectangle 29"/>
          <p:cNvSpPr>
            <a:spLocks noChangeArrowheads="1"/>
          </p:cNvSpPr>
          <p:nvPr/>
        </p:nvSpPr>
        <p:spPr bwMode="auto">
          <a:xfrm>
            <a:off x="428625" y="3344863"/>
            <a:ext cx="3768725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000">
                <a:latin typeface="Comic Sans MS" pitchFamily="66" charset="0"/>
              </a:rPr>
              <a:t>Postes de secours/ Volontaires</a:t>
            </a:r>
          </a:p>
        </p:txBody>
      </p:sp>
      <p:sp>
        <p:nvSpPr>
          <p:cNvPr id="147486" name="Rectangle 30"/>
          <p:cNvSpPr>
            <a:spLocks noChangeArrowheads="1"/>
          </p:cNvSpPr>
          <p:nvPr/>
        </p:nvSpPr>
        <p:spPr bwMode="auto">
          <a:xfrm>
            <a:off x="428625" y="2757488"/>
            <a:ext cx="376872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000">
                <a:latin typeface="Comic Sans MS" pitchFamily="66" charset="0"/>
              </a:rPr>
              <a:t>Pharmacies privées</a:t>
            </a:r>
          </a:p>
        </p:txBody>
      </p:sp>
      <p:sp>
        <p:nvSpPr>
          <p:cNvPr id="147487" name="Rectangle 31"/>
          <p:cNvSpPr>
            <a:spLocks noChangeArrowheads="1"/>
          </p:cNvSpPr>
          <p:nvPr/>
        </p:nvSpPr>
        <p:spPr bwMode="auto">
          <a:xfrm>
            <a:off x="428625" y="2170113"/>
            <a:ext cx="376872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000">
                <a:latin typeface="Comic Sans MS" pitchFamily="66" charset="0"/>
              </a:rPr>
              <a:t>Tradipraticiens</a:t>
            </a:r>
          </a:p>
        </p:txBody>
      </p:sp>
      <p:sp>
        <p:nvSpPr>
          <p:cNvPr id="147488" name="Rectangle 32"/>
          <p:cNvSpPr>
            <a:spLocks noChangeArrowheads="1"/>
          </p:cNvSpPr>
          <p:nvPr/>
        </p:nvSpPr>
        <p:spPr bwMode="auto">
          <a:xfrm>
            <a:off x="428625" y="1676400"/>
            <a:ext cx="37687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en-US" sz="2000">
                <a:latin typeface="Comic Sans MS" pitchFamily="66" charset="0"/>
              </a:rPr>
              <a:t>Domicile</a:t>
            </a:r>
          </a:p>
        </p:txBody>
      </p:sp>
      <p:sp>
        <p:nvSpPr>
          <p:cNvPr id="147489" name="Line 33"/>
          <p:cNvSpPr>
            <a:spLocks noChangeShapeType="1"/>
          </p:cNvSpPr>
          <p:nvPr/>
        </p:nvSpPr>
        <p:spPr bwMode="auto">
          <a:xfrm>
            <a:off x="428625" y="2757488"/>
            <a:ext cx="89154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47490" name="Line 34"/>
          <p:cNvSpPr>
            <a:spLocks noChangeShapeType="1"/>
          </p:cNvSpPr>
          <p:nvPr/>
        </p:nvSpPr>
        <p:spPr bwMode="auto">
          <a:xfrm>
            <a:off x="428625" y="3344863"/>
            <a:ext cx="89154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47491" name="Line 35"/>
          <p:cNvSpPr>
            <a:spLocks noChangeShapeType="1"/>
          </p:cNvSpPr>
          <p:nvPr/>
        </p:nvSpPr>
        <p:spPr bwMode="auto">
          <a:xfrm>
            <a:off x="428625" y="3940175"/>
            <a:ext cx="89154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47492" name="Line 36"/>
          <p:cNvSpPr>
            <a:spLocks noChangeShapeType="1"/>
          </p:cNvSpPr>
          <p:nvPr/>
        </p:nvSpPr>
        <p:spPr bwMode="auto">
          <a:xfrm>
            <a:off x="428625" y="6288088"/>
            <a:ext cx="89154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47493" name="Line 37"/>
          <p:cNvSpPr>
            <a:spLocks noChangeShapeType="1"/>
          </p:cNvSpPr>
          <p:nvPr/>
        </p:nvSpPr>
        <p:spPr bwMode="auto">
          <a:xfrm>
            <a:off x="9344025" y="990600"/>
            <a:ext cx="0" cy="529748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47494" name="Line 38"/>
          <p:cNvSpPr>
            <a:spLocks noChangeShapeType="1"/>
          </p:cNvSpPr>
          <p:nvPr/>
        </p:nvSpPr>
        <p:spPr bwMode="auto">
          <a:xfrm>
            <a:off x="428625" y="4525963"/>
            <a:ext cx="89154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47495" name="Line 39"/>
          <p:cNvSpPr>
            <a:spLocks noChangeShapeType="1"/>
          </p:cNvSpPr>
          <p:nvPr/>
        </p:nvSpPr>
        <p:spPr bwMode="auto">
          <a:xfrm>
            <a:off x="428625" y="5114925"/>
            <a:ext cx="89154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47496" name="Line 40"/>
          <p:cNvSpPr>
            <a:spLocks noChangeShapeType="1"/>
          </p:cNvSpPr>
          <p:nvPr/>
        </p:nvSpPr>
        <p:spPr bwMode="auto">
          <a:xfrm>
            <a:off x="428625" y="5700713"/>
            <a:ext cx="89154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47497" name="Line 41"/>
          <p:cNvSpPr>
            <a:spLocks noChangeShapeType="1"/>
          </p:cNvSpPr>
          <p:nvPr/>
        </p:nvSpPr>
        <p:spPr bwMode="auto">
          <a:xfrm>
            <a:off x="4197350" y="990600"/>
            <a:ext cx="0" cy="529748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47498" name="Line 42"/>
          <p:cNvSpPr>
            <a:spLocks noChangeShapeType="1"/>
          </p:cNvSpPr>
          <p:nvPr/>
        </p:nvSpPr>
        <p:spPr bwMode="auto">
          <a:xfrm>
            <a:off x="428625" y="2170113"/>
            <a:ext cx="89154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47499" name="Line 43"/>
          <p:cNvSpPr>
            <a:spLocks noChangeShapeType="1"/>
          </p:cNvSpPr>
          <p:nvPr/>
        </p:nvSpPr>
        <p:spPr bwMode="auto">
          <a:xfrm>
            <a:off x="5776913" y="990600"/>
            <a:ext cx="0" cy="529748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47500" name="Line 44"/>
          <p:cNvSpPr>
            <a:spLocks noChangeShapeType="1"/>
          </p:cNvSpPr>
          <p:nvPr/>
        </p:nvSpPr>
        <p:spPr bwMode="auto">
          <a:xfrm>
            <a:off x="7586663" y="990600"/>
            <a:ext cx="0" cy="529748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47501" name="Line 45"/>
          <p:cNvSpPr>
            <a:spLocks noChangeShapeType="1"/>
          </p:cNvSpPr>
          <p:nvPr/>
        </p:nvSpPr>
        <p:spPr bwMode="auto">
          <a:xfrm>
            <a:off x="428625" y="990600"/>
            <a:ext cx="89154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47502" name="Line 46"/>
          <p:cNvSpPr>
            <a:spLocks noChangeShapeType="1"/>
          </p:cNvSpPr>
          <p:nvPr/>
        </p:nvSpPr>
        <p:spPr bwMode="auto">
          <a:xfrm>
            <a:off x="428625" y="1676400"/>
            <a:ext cx="89154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47503" name="Line 47"/>
          <p:cNvSpPr>
            <a:spLocks noChangeShapeType="1"/>
          </p:cNvSpPr>
          <p:nvPr/>
        </p:nvSpPr>
        <p:spPr bwMode="auto">
          <a:xfrm>
            <a:off x="428625" y="990600"/>
            <a:ext cx="0" cy="529748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47504" name="Text Box 48"/>
          <p:cNvSpPr txBox="1">
            <a:spLocks noChangeArrowheads="1"/>
          </p:cNvSpPr>
          <p:nvPr/>
        </p:nvSpPr>
        <p:spPr bwMode="auto">
          <a:xfrm>
            <a:off x="514350" y="179388"/>
            <a:ext cx="7496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>
                <a:solidFill>
                  <a:schemeClr val="tx2"/>
                </a:solidFill>
                <a:latin typeface="Comic Sans MS" pitchFamily="66" charset="0"/>
              </a:rPr>
              <a:t>Avec une utilisation large des TDR</a:t>
            </a:r>
          </a:p>
        </p:txBody>
      </p:sp>
      <p:sp>
        <p:nvSpPr>
          <p:cNvPr id="147505" name="Rectangle 49"/>
          <p:cNvSpPr>
            <a:spLocks noChangeArrowheads="1"/>
          </p:cNvSpPr>
          <p:nvPr/>
        </p:nvSpPr>
        <p:spPr bwMode="auto">
          <a:xfrm>
            <a:off x="4286250" y="4662488"/>
            <a:ext cx="1116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800">
                <a:solidFill>
                  <a:schemeClr val="bg2"/>
                </a:solidFill>
                <a:latin typeface="Comic Sans MS" pitchFamily="66" charset="0"/>
              </a:rPr>
              <a:t>correct</a:t>
            </a:r>
          </a:p>
        </p:txBody>
      </p:sp>
      <p:sp>
        <p:nvSpPr>
          <p:cNvPr id="147506" name="Rectangle 50"/>
          <p:cNvSpPr>
            <a:spLocks noChangeArrowheads="1"/>
          </p:cNvSpPr>
          <p:nvPr/>
        </p:nvSpPr>
        <p:spPr bwMode="auto">
          <a:xfrm>
            <a:off x="4286250" y="5195888"/>
            <a:ext cx="1116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800">
                <a:solidFill>
                  <a:schemeClr val="bg2"/>
                </a:solidFill>
                <a:latin typeface="Comic Sans MS" pitchFamily="66" charset="0"/>
              </a:rPr>
              <a:t>correct</a:t>
            </a:r>
          </a:p>
        </p:txBody>
      </p:sp>
      <p:sp>
        <p:nvSpPr>
          <p:cNvPr id="147507" name="Rectangle 51"/>
          <p:cNvSpPr>
            <a:spLocks noChangeArrowheads="1"/>
          </p:cNvSpPr>
          <p:nvPr/>
        </p:nvSpPr>
        <p:spPr bwMode="auto">
          <a:xfrm>
            <a:off x="4286250" y="5805488"/>
            <a:ext cx="1116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800">
                <a:solidFill>
                  <a:schemeClr val="bg2"/>
                </a:solidFill>
                <a:latin typeface="Comic Sans MS" pitchFamily="66" charset="0"/>
              </a:rPr>
              <a:t>correct</a:t>
            </a:r>
          </a:p>
        </p:txBody>
      </p:sp>
      <p:sp>
        <p:nvSpPr>
          <p:cNvPr id="147508" name="Rectangle 52"/>
          <p:cNvSpPr>
            <a:spLocks noChangeArrowheads="1"/>
          </p:cNvSpPr>
          <p:nvPr/>
        </p:nvSpPr>
        <p:spPr bwMode="auto">
          <a:xfrm>
            <a:off x="6084888" y="5195888"/>
            <a:ext cx="11160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800">
                <a:solidFill>
                  <a:schemeClr val="bg2"/>
                </a:solidFill>
                <a:latin typeface="Comic Sans MS" pitchFamily="66" charset="0"/>
              </a:rPr>
              <a:t>correct</a:t>
            </a:r>
          </a:p>
        </p:txBody>
      </p:sp>
      <p:sp>
        <p:nvSpPr>
          <p:cNvPr id="147509" name="Rectangle 53"/>
          <p:cNvSpPr>
            <a:spLocks noChangeArrowheads="1"/>
          </p:cNvSpPr>
          <p:nvPr/>
        </p:nvSpPr>
        <p:spPr bwMode="auto">
          <a:xfrm>
            <a:off x="6084888" y="5791200"/>
            <a:ext cx="11160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800">
                <a:solidFill>
                  <a:schemeClr val="bg2"/>
                </a:solidFill>
                <a:latin typeface="Comic Sans MS" pitchFamily="66" charset="0"/>
              </a:rPr>
              <a:t>correct</a:t>
            </a:r>
          </a:p>
        </p:txBody>
      </p:sp>
      <p:sp>
        <p:nvSpPr>
          <p:cNvPr id="147510" name="Rectangle 54"/>
          <p:cNvSpPr>
            <a:spLocks noChangeArrowheads="1"/>
          </p:cNvSpPr>
          <p:nvPr/>
        </p:nvSpPr>
        <p:spPr bwMode="auto">
          <a:xfrm>
            <a:off x="6000750" y="4052888"/>
            <a:ext cx="1303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800">
                <a:solidFill>
                  <a:schemeClr val="bg2"/>
                </a:solidFill>
                <a:latin typeface="Comic Sans MS" pitchFamily="66" charset="0"/>
              </a:rPr>
              <a:t>médiocre</a:t>
            </a:r>
          </a:p>
        </p:txBody>
      </p:sp>
      <p:sp>
        <p:nvSpPr>
          <p:cNvPr id="147511" name="Rectangle 55"/>
          <p:cNvSpPr>
            <a:spLocks noChangeArrowheads="1"/>
          </p:cNvSpPr>
          <p:nvPr/>
        </p:nvSpPr>
        <p:spPr bwMode="auto">
          <a:xfrm>
            <a:off x="6000750" y="4662488"/>
            <a:ext cx="1303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800">
                <a:solidFill>
                  <a:schemeClr val="bg2"/>
                </a:solidFill>
                <a:latin typeface="Comic Sans MS" pitchFamily="66" charset="0"/>
              </a:rPr>
              <a:t>médiocre</a:t>
            </a:r>
          </a:p>
        </p:txBody>
      </p:sp>
      <p:sp>
        <p:nvSpPr>
          <p:cNvPr id="147512" name="Rectangle 56"/>
          <p:cNvSpPr>
            <a:spLocks noChangeArrowheads="1"/>
          </p:cNvSpPr>
          <p:nvPr/>
        </p:nvSpPr>
        <p:spPr bwMode="auto">
          <a:xfrm>
            <a:off x="7581900" y="4495800"/>
            <a:ext cx="1676400" cy="609600"/>
          </a:xfrm>
          <a:prstGeom prst="rect">
            <a:avLst/>
          </a:prstGeom>
          <a:solidFill>
            <a:srgbClr val="990099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513" name="Rectangle 57"/>
          <p:cNvSpPr>
            <a:spLocks noChangeArrowheads="1"/>
          </p:cNvSpPr>
          <p:nvPr/>
        </p:nvSpPr>
        <p:spPr bwMode="auto">
          <a:xfrm>
            <a:off x="7800975" y="4662488"/>
            <a:ext cx="1116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800">
                <a:solidFill>
                  <a:schemeClr val="bg2"/>
                </a:solidFill>
                <a:latin typeface="Comic Sans MS" pitchFamily="66" charset="0"/>
              </a:rPr>
              <a:t>correct</a:t>
            </a:r>
          </a:p>
        </p:txBody>
      </p:sp>
      <p:grpSp>
        <p:nvGrpSpPr>
          <p:cNvPr id="147514" name="Group 58"/>
          <p:cNvGrpSpPr>
            <a:grpSpLocks/>
          </p:cNvGrpSpPr>
          <p:nvPr/>
        </p:nvGrpSpPr>
        <p:grpSpPr bwMode="auto">
          <a:xfrm>
            <a:off x="7594600" y="2743200"/>
            <a:ext cx="1714500" cy="609600"/>
            <a:chOff x="4027" y="1782"/>
            <a:chExt cx="747" cy="378"/>
          </a:xfrm>
        </p:grpSpPr>
        <p:sp>
          <p:nvSpPr>
            <p:cNvPr id="147515" name="Rectangle 59"/>
            <p:cNvSpPr>
              <a:spLocks noChangeArrowheads="1"/>
            </p:cNvSpPr>
            <p:nvPr/>
          </p:nvSpPr>
          <p:spPr bwMode="auto">
            <a:xfrm>
              <a:off x="4027" y="1782"/>
              <a:ext cx="747" cy="378"/>
            </a:xfrm>
            <a:prstGeom prst="rect">
              <a:avLst/>
            </a:prstGeom>
            <a:solidFill>
              <a:srgbClr val="FF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 sz="1800">
                <a:latin typeface="Comic Sans MS" pitchFamily="66" charset="0"/>
              </a:endParaRPr>
            </a:p>
          </p:txBody>
        </p:sp>
        <p:sp>
          <p:nvSpPr>
            <p:cNvPr id="147516" name="Text Box 60"/>
            <p:cNvSpPr txBox="1">
              <a:spLocks noChangeArrowheads="1"/>
            </p:cNvSpPr>
            <p:nvPr/>
          </p:nvSpPr>
          <p:spPr bwMode="auto">
            <a:xfrm>
              <a:off x="4128" y="1850"/>
              <a:ext cx="415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fr-FR" sz="1800">
                  <a:solidFill>
                    <a:schemeClr val="bg2"/>
                  </a:solidFill>
                  <a:latin typeface="Comic Sans MS" pitchFamily="66" charset="0"/>
                </a:rPr>
                <a:t>moyen</a:t>
              </a:r>
            </a:p>
          </p:txBody>
        </p:sp>
      </p:grpSp>
      <p:grpSp>
        <p:nvGrpSpPr>
          <p:cNvPr id="147517" name="Group 61"/>
          <p:cNvGrpSpPr>
            <a:grpSpLocks/>
          </p:cNvGrpSpPr>
          <p:nvPr/>
        </p:nvGrpSpPr>
        <p:grpSpPr bwMode="auto">
          <a:xfrm>
            <a:off x="7594600" y="3352800"/>
            <a:ext cx="1714500" cy="609600"/>
            <a:chOff x="4027" y="1782"/>
            <a:chExt cx="747" cy="378"/>
          </a:xfrm>
        </p:grpSpPr>
        <p:sp>
          <p:nvSpPr>
            <p:cNvPr id="147518" name="Rectangle 62"/>
            <p:cNvSpPr>
              <a:spLocks noChangeArrowheads="1"/>
            </p:cNvSpPr>
            <p:nvPr/>
          </p:nvSpPr>
          <p:spPr bwMode="auto">
            <a:xfrm>
              <a:off x="4027" y="1782"/>
              <a:ext cx="747" cy="378"/>
            </a:xfrm>
            <a:prstGeom prst="rect">
              <a:avLst/>
            </a:prstGeom>
            <a:solidFill>
              <a:srgbClr val="FF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 sz="1800">
                <a:latin typeface="Comic Sans MS" pitchFamily="66" charset="0"/>
              </a:endParaRPr>
            </a:p>
          </p:txBody>
        </p:sp>
        <p:sp>
          <p:nvSpPr>
            <p:cNvPr id="147519" name="Text Box 63"/>
            <p:cNvSpPr txBox="1">
              <a:spLocks noChangeArrowheads="1"/>
            </p:cNvSpPr>
            <p:nvPr/>
          </p:nvSpPr>
          <p:spPr bwMode="auto">
            <a:xfrm>
              <a:off x="4128" y="1850"/>
              <a:ext cx="415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fr-FR" sz="1800">
                  <a:solidFill>
                    <a:schemeClr val="bg2"/>
                  </a:solidFill>
                  <a:latin typeface="Comic Sans MS" pitchFamily="66" charset="0"/>
                </a:rPr>
                <a:t>moyen</a:t>
              </a:r>
            </a:p>
          </p:txBody>
        </p:sp>
      </p:grpSp>
      <p:sp>
        <p:nvSpPr>
          <p:cNvPr id="147520" name="Rectangle 64"/>
          <p:cNvSpPr>
            <a:spLocks noChangeArrowheads="1"/>
          </p:cNvSpPr>
          <p:nvPr/>
        </p:nvSpPr>
        <p:spPr bwMode="auto">
          <a:xfrm>
            <a:off x="7580313" y="3962400"/>
            <a:ext cx="1676400" cy="609600"/>
          </a:xfrm>
          <a:prstGeom prst="rect">
            <a:avLst/>
          </a:prstGeom>
          <a:solidFill>
            <a:srgbClr val="990099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521" name="Rectangle 65"/>
          <p:cNvSpPr>
            <a:spLocks noChangeArrowheads="1"/>
          </p:cNvSpPr>
          <p:nvPr/>
        </p:nvSpPr>
        <p:spPr bwMode="auto">
          <a:xfrm>
            <a:off x="7800975" y="4114800"/>
            <a:ext cx="1116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800">
                <a:solidFill>
                  <a:schemeClr val="bg2"/>
                </a:solidFill>
                <a:latin typeface="Comic Sans MS" pitchFamily="66" charset="0"/>
              </a:rPr>
              <a:t>correct</a:t>
            </a:r>
          </a:p>
        </p:txBody>
      </p:sp>
      <p:sp>
        <p:nvSpPr>
          <p:cNvPr id="147522" name="Rectangle 66"/>
          <p:cNvSpPr>
            <a:spLocks noChangeArrowheads="1"/>
          </p:cNvSpPr>
          <p:nvPr/>
        </p:nvSpPr>
        <p:spPr bwMode="auto">
          <a:xfrm>
            <a:off x="7597775" y="2209800"/>
            <a:ext cx="1714500" cy="609600"/>
          </a:xfrm>
          <a:prstGeom prst="rect">
            <a:avLst/>
          </a:prstGeom>
          <a:solidFill>
            <a:srgbClr val="CC99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523" name="Rectangle 67"/>
          <p:cNvSpPr>
            <a:spLocks noChangeArrowheads="1"/>
          </p:cNvSpPr>
          <p:nvPr/>
        </p:nvSpPr>
        <p:spPr bwMode="auto">
          <a:xfrm>
            <a:off x="7597775" y="1676400"/>
            <a:ext cx="1714500" cy="609600"/>
          </a:xfrm>
          <a:prstGeom prst="rect">
            <a:avLst/>
          </a:prstGeom>
          <a:solidFill>
            <a:srgbClr val="CC99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 sz="2800">
              <a:latin typeface="Comic Sans MS" pitchFamily="66" charset="0"/>
            </a:endParaRPr>
          </a:p>
        </p:txBody>
      </p:sp>
      <p:sp>
        <p:nvSpPr>
          <p:cNvPr id="147524" name="Rectangle 68"/>
          <p:cNvSpPr>
            <a:spLocks noChangeArrowheads="1"/>
          </p:cNvSpPr>
          <p:nvPr/>
        </p:nvSpPr>
        <p:spPr bwMode="auto">
          <a:xfrm>
            <a:off x="7783513" y="1752600"/>
            <a:ext cx="1303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800">
                <a:solidFill>
                  <a:schemeClr val="bg2"/>
                </a:solidFill>
                <a:latin typeface="Comic Sans MS" pitchFamily="66" charset="0"/>
              </a:rPr>
              <a:t>médiocre</a:t>
            </a:r>
          </a:p>
        </p:txBody>
      </p:sp>
      <p:sp>
        <p:nvSpPr>
          <p:cNvPr id="147525" name="Rectangle 69"/>
          <p:cNvSpPr>
            <a:spLocks noChangeArrowheads="1"/>
          </p:cNvSpPr>
          <p:nvPr/>
        </p:nvSpPr>
        <p:spPr bwMode="auto">
          <a:xfrm>
            <a:off x="7783513" y="2286000"/>
            <a:ext cx="1303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800">
                <a:solidFill>
                  <a:schemeClr val="bg2"/>
                </a:solidFill>
                <a:latin typeface="Comic Sans MS" pitchFamily="66" charset="0"/>
              </a:rPr>
              <a:t>médiocre</a:t>
            </a:r>
          </a:p>
        </p:txBody>
      </p:sp>
      <p:sp>
        <p:nvSpPr>
          <p:cNvPr id="147526" name="Rectangle 70"/>
          <p:cNvSpPr>
            <a:spLocks noChangeArrowheads="1"/>
          </p:cNvSpPr>
          <p:nvPr/>
        </p:nvSpPr>
        <p:spPr bwMode="auto">
          <a:xfrm>
            <a:off x="5645150" y="6461125"/>
            <a:ext cx="4641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000" i="1">
                <a:solidFill>
                  <a:schemeClr val="tx2"/>
                </a:solidFill>
                <a:latin typeface="Comic Sans MS" pitchFamily="66" charset="0"/>
              </a:rPr>
              <a:t>d’après Kevin Palmer, OMS-ROP</a:t>
            </a:r>
          </a:p>
        </p:txBody>
      </p:sp>
    </p:spTree>
  </p:cSld>
  <p:clrMapOvr>
    <a:masterClrMapping/>
  </p:clrMapOvr>
  <p:transition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10896600" cy="479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6675" name="Rectangle 3"/>
          <p:cNvSpPr>
            <a:spLocks noGrp="1" noChangeArrowheads="1"/>
          </p:cNvSpPr>
          <p:nvPr>
            <p:ph type="title"/>
          </p:nvPr>
        </p:nvSpPr>
        <p:spPr>
          <a:xfrm>
            <a:off x="771525" y="0"/>
            <a:ext cx="8743950" cy="1143000"/>
          </a:xfrm>
        </p:spPr>
        <p:txBody>
          <a:bodyPr/>
          <a:lstStyle/>
          <a:p>
            <a:r>
              <a:rPr lang="en-US" sz="4000">
                <a:solidFill>
                  <a:srgbClr val="FFCC00"/>
                </a:solidFill>
              </a:rPr>
              <a:t>Risque de paludisme, 1994</a:t>
            </a:r>
            <a:endParaRPr lang="fr-FR" sz="4000">
              <a:solidFill>
                <a:srgbClr val="FFCC00"/>
              </a:solidFill>
            </a:endParaRPr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3962400"/>
            <a:ext cx="10287000" cy="411480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fr-FR" sz="2800">
                <a:solidFill>
                  <a:schemeClr val="bg2"/>
                </a:solidFill>
              </a:rPr>
              <a:t> 107 pays d’endémie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fr-FR" sz="2800">
                <a:solidFill>
                  <a:schemeClr val="bg2"/>
                </a:solidFill>
              </a:rPr>
              <a:t> 3,2 milliards de personnes exposées (36%/population)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fr-FR" sz="2800">
                <a:solidFill>
                  <a:schemeClr val="bg2"/>
                </a:solidFill>
              </a:rPr>
              <a:t> 350 à 500 millions d’épisodes cliniques par an </a:t>
            </a:r>
            <a:r>
              <a:rPr lang="fr-FR" sz="2000">
                <a:solidFill>
                  <a:schemeClr val="bg2"/>
                </a:solidFill>
              </a:rPr>
              <a:t>(60% en Afrique)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fr-FR" sz="2800"/>
              <a:t> &gt;1 million de morts </a:t>
            </a:r>
            <a:r>
              <a:rPr lang="fr-FR" sz="2400"/>
              <a:t>(80% en Afrique, 18% des &lt;5 ans</a:t>
            </a:r>
            <a:r>
              <a:rPr lang="fr-FR" sz="2800"/>
              <a:t>)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fr-FR" sz="2800"/>
              <a:t> 80% des morts surviennent en Afrique         </a:t>
            </a:r>
            <a:r>
              <a:rPr lang="fr-FR" sz="2400" i="1"/>
              <a:t>(OMS, 2005)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6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ChangeArrowheads="1"/>
          </p:cNvSpPr>
          <p:nvPr/>
        </p:nvSpPr>
        <p:spPr bwMode="auto">
          <a:xfrm>
            <a:off x="0" y="0"/>
            <a:ext cx="10287000" cy="6400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/>
            <a:endParaRPr lang="fr-FR" sz="480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182275" name="Text Box 3"/>
          <p:cNvSpPr txBox="1">
            <a:spLocks noChangeArrowheads="1"/>
          </p:cNvSpPr>
          <p:nvPr/>
        </p:nvSpPr>
        <p:spPr bwMode="auto">
          <a:xfrm>
            <a:off x="0" y="152400"/>
            <a:ext cx="10287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  <a:spcAft>
                <a:spcPts val="600"/>
              </a:spcAft>
            </a:pPr>
            <a:r>
              <a:rPr lang="fr-FR" sz="3200" b="1">
                <a:solidFill>
                  <a:schemeClr val="tx2"/>
                </a:solidFill>
                <a:latin typeface="Geneva"/>
              </a:rPr>
              <a:t>Anopheles gambiae en train de se gorger. Noter la diurèse </a:t>
            </a:r>
            <a:r>
              <a:rPr lang="fr-FR" sz="1400" b="1" i="1">
                <a:latin typeface="Geneva"/>
              </a:rPr>
              <a:t>[Photographie: Jim Gathany/CDC, Public Health Image Library]</a:t>
            </a:r>
            <a:endParaRPr lang="fr-FR" sz="1400">
              <a:latin typeface="Comic Sans MS" pitchFamily="66" charset="0"/>
            </a:endParaRPr>
          </a:p>
        </p:txBody>
      </p:sp>
      <p:grpSp>
        <p:nvGrpSpPr>
          <p:cNvPr id="182276" name="Group 4"/>
          <p:cNvGrpSpPr>
            <a:grpSpLocks/>
          </p:cNvGrpSpPr>
          <p:nvPr/>
        </p:nvGrpSpPr>
        <p:grpSpPr bwMode="auto">
          <a:xfrm>
            <a:off x="411163" y="257175"/>
            <a:ext cx="9464675" cy="6343650"/>
            <a:chOff x="0" y="3996"/>
            <a:chExt cx="5962" cy="3996"/>
          </a:xfrm>
        </p:grpSpPr>
        <p:sp>
          <p:nvSpPr>
            <p:cNvPr id="182277" name="Rectangle 5"/>
            <p:cNvSpPr>
              <a:spLocks noChangeArrowheads="1"/>
            </p:cNvSpPr>
            <p:nvPr/>
          </p:nvSpPr>
          <p:spPr bwMode="auto">
            <a:xfrm>
              <a:off x="0" y="3996"/>
              <a:ext cx="5962" cy="3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fr-FR"/>
            </a:p>
          </p:txBody>
        </p:sp>
        <p:grpSp>
          <p:nvGrpSpPr>
            <p:cNvPr id="182278" name="Group 6"/>
            <p:cNvGrpSpPr>
              <a:grpSpLocks/>
            </p:cNvGrpSpPr>
            <p:nvPr/>
          </p:nvGrpSpPr>
          <p:grpSpPr bwMode="auto">
            <a:xfrm>
              <a:off x="0" y="3996"/>
              <a:ext cx="5573" cy="3982"/>
              <a:chOff x="0" y="7978"/>
              <a:chExt cx="5573" cy="3982"/>
            </a:xfrm>
          </p:grpSpPr>
          <p:sp>
            <p:nvSpPr>
              <p:cNvPr id="182279" name="Rectangle 7"/>
              <p:cNvSpPr>
                <a:spLocks noChangeArrowheads="1"/>
              </p:cNvSpPr>
              <p:nvPr/>
            </p:nvSpPr>
            <p:spPr bwMode="auto">
              <a:xfrm>
                <a:off x="0" y="7978"/>
                <a:ext cx="2025" cy="39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82280" name="Rectangle 8"/>
              <p:cNvSpPr>
                <a:spLocks noChangeArrowheads="1"/>
              </p:cNvSpPr>
              <p:nvPr/>
            </p:nvSpPr>
            <p:spPr bwMode="auto">
              <a:xfrm>
                <a:off x="0" y="7978"/>
                <a:ext cx="5573" cy="16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 sz="700">
                    <a:latin typeface="Geneva"/>
                  </a:rPr>
                  <a:t>  </a:t>
                </a:r>
                <a:r>
                  <a:rPr lang="en-US" sz="16600">
                    <a:latin typeface="Geneva"/>
                  </a:rPr>
                  <a:t> </a:t>
                </a:r>
                <a:r>
                  <a:rPr lang="en-US" sz="700">
                    <a:latin typeface="Geneva"/>
                  </a:rPr>
    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    </a:r>
              </a:p>
            </p:txBody>
          </p:sp>
        </p:grpSp>
      </p:grpSp>
      <p:grpSp>
        <p:nvGrpSpPr>
          <p:cNvPr id="182281" name="Group 9"/>
          <p:cNvGrpSpPr>
            <a:grpSpLocks/>
          </p:cNvGrpSpPr>
          <p:nvPr/>
        </p:nvGrpSpPr>
        <p:grpSpPr bwMode="auto">
          <a:xfrm>
            <a:off x="411163" y="257175"/>
            <a:ext cx="9464675" cy="6343650"/>
            <a:chOff x="0" y="3996"/>
            <a:chExt cx="5962" cy="3996"/>
          </a:xfrm>
        </p:grpSpPr>
        <p:sp>
          <p:nvSpPr>
            <p:cNvPr id="182282" name="Rectangle 10"/>
            <p:cNvSpPr>
              <a:spLocks noChangeArrowheads="1"/>
            </p:cNvSpPr>
            <p:nvPr/>
          </p:nvSpPr>
          <p:spPr bwMode="auto">
            <a:xfrm>
              <a:off x="0" y="3996"/>
              <a:ext cx="5962" cy="3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fr-FR"/>
            </a:p>
          </p:txBody>
        </p:sp>
        <p:grpSp>
          <p:nvGrpSpPr>
            <p:cNvPr id="182283" name="Group 11"/>
            <p:cNvGrpSpPr>
              <a:grpSpLocks/>
            </p:cNvGrpSpPr>
            <p:nvPr/>
          </p:nvGrpSpPr>
          <p:grpSpPr bwMode="auto">
            <a:xfrm>
              <a:off x="0" y="3996"/>
              <a:ext cx="5573" cy="3982"/>
              <a:chOff x="0" y="7978"/>
              <a:chExt cx="5573" cy="3982"/>
            </a:xfrm>
          </p:grpSpPr>
          <p:sp>
            <p:nvSpPr>
              <p:cNvPr id="182284" name="Rectangle 12"/>
              <p:cNvSpPr>
                <a:spLocks noChangeArrowheads="1"/>
              </p:cNvSpPr>
              <p:nvPr/>
            </p:nvSpPr>
            <p:spPr bwMode="auto">
              <a:xfrm>
                <a:off x="0" y="7978"/>
                <a:ext cx="2025" cy="39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82285" name="Rectangle 13"/>
              <p:cNvSpPr>
                <a:spLocks noChangeArrowheads="1"/>
              </p:cNvSpPr>
              <p:nvPr/>
            </p:nvSpPr>
            <p:spPr bwMode="auto">
              <a:xfrm>
                <a:off x="0" y="7978"/>
                <a:ext cx="5573" cy="16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 sz="700">
                    <a:latin typeface="Geneva"/>
                  </a:rPr>
                  <a:t>  </a:t>
                </a:r>
                <a:r>
                  <a:rPr lang="en-US" sz="16600">
                    <a:latin typeface="Geneva"/>
                  </a:rPr>
                  <a:t> </a:t>
                </a:r>
                <a:r>
                  <a:rPr lang="en-US" sz="700">
                    <a:latin typeface="Geneva"/>
                  </a:rPr>
    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    </a:r>
              </a:p>
            </p:txBody>
          </p:sp>
        </p:grpSp>
      </p:grpSp>
      <p:pic>
        <p:nvPicPr>
          <p:cNvPr id="182286" name="Picture 14" descr="Anopheles_diures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104900"/>
            <a:ext cx="8694738" cy="5753100"/>
          </a:xfrm>
          <a:prstGeom prst="rect">
            <a:avLst/>
          </a:prstGeom>
          <a:noFill/>
        </p:spPr>
      </p:pic>
      <p:sp>
        <p:nvSpPr>
          <p:cNvPr id="182287" name="Rectangle 15"/>
          <p:cNvSpPr>
            <a:spLocks noChangeArrowheads="1"/>
          </p:cNvSpPr>
          <p:nvPr/>
        </p:nvSpPr>
        <p:spPr bwMode="auto">
          <a:xfrm>
            <a:off x="7810500" y="6556375"/>
            <a:ext cx="2443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400" b="1" i="1">
                <a:solidFill>
                  <a:schemeClr val="tx2"/>
                </a:solidFill>
                <a:latin typeface="Comic Sans MS" pitchFamily="66" charset="0"/>
              </a:rPr>
              <a:t>Liverpool School Medecine</a:t>
            </a:r>
            <a:endParaRPr lang="fr-FR" sz="1400" b="1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685800"/>
          </a:xfrm>
          <a:noFill/>
          <a:ln/>
        </p:spPr>
        <p:txBody>
          <a:bodyPr lIns="90488" tIns="44450" rIns="90488" bIns="44450"/>
          <a:lstStyle/>
          <a:p>
            <a:r>
              <a:rPr lang="fr-FR" sz="4000"/>
              <a:t>Climatologie</a:t>
            </a:r>
            <a:endParaRPr lang="fr-FR" sz="5400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762000"/>
            <a:ext cx="9677400" cy="6096000"/>
          </a:xfrm>
          <a:noFill/>
          <a:ln/>
        </p:spPr>
        <p:txBody>
          <a:bodyPr lIns="90488" tIns="44450" rIns="90488" bIns="44450"/>
          <a:lstStyle/>
          <a:p>
            <a:pPr>
              <a:lnSpc>
                <a:spcPct val="80000"/>
              </a:lnSpc>
              <a:buFontTx/>
              <a:buNone/>
            </a:pPr>
            <a:r>
              <a:rPr lang="fr-FR" sz="2400"/>
              <a:t>- EAU pour les larves d'anophèles :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fr-FR">
                <a:solidFill>
                  <a:schemeClr val="tx2"/>
                </a:solidFill>
                <a:latin typeface="Symbol" pitchFamily="18" charset="2"/>
              </a:rPr>
              <a:t></a:t>
            </a:r>
            <a:r>
              <a:rPr lang="fr-FR"/>
              <a:t> </a:t>
            </a:r>
            <a:r>
              <a:rPr lang="fr-FR" sz="2400"/>
              <a:t>gîtes = collections d'eau calme, herbe, soleil/ombre, temporaires (&gt; 8 jours) ou permanentes 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fr-FR">
                <a:solidFill>
                  <a:schemeClr val="tx2"/>
                </a:solidFill>
                <a:latin typeface="Symbol" pitchFamily="18" charset="2"/>
              </a:rPr>
              <a:t></a:t>
            </a:r>
            <a:r>
              <a:rPr lang="fr-FR"/>
              <a:t> </a:t>
            </a:r>
            <a:r>
              <a:rPr lang="fr-FR" sz="2400"/>
              <a:t>rôle de la saison des pluies ; décalage de la transmission :  à la fin des pluies, à l’intersaison, à la saison sèche (ex. le niveau du fleuve baisse </a:t>
            </a:r>
            <a:r>
              <a:rPr lang="fr-FR" sz="2400">
                <a:latin typeface="Symbol" pitchFamily="18" charset="2"/>
              </a:rPr>
              <a:t></a:t>
            </a:r>
            <a:r>
              <a:rPr lang="fr-FR" sz="2400"/>
              <a:t> mares) ; </a:t>
            </a:r>
            <a:r>
              <a:rPr lang="fr-FR">
                <a:solidFill>
                  <a:schemeClr val="tx2"/>
                </a:solidFill>
                <a:latin typeface="Symbol" pitchFamily="18" charset="2"/>
              </a:rPr>
              <a:t>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fr-FR">
                <a:solidFill>
                  <a:schemeClr val="tx2"/>
                </a:solidFill>
                <a:latin typeface="Symbol" pitchFamily="18" charset="2"/>
              </a:rPr>
              <a:t></a:t>
            </a:r>
            <a:r>
              <a:rPr lang="fr-FR"/>
              <a:t> </a:t>
            </a:r>
            <a:r>
              <a:rPr lang="fr-FR" sz="2400"/>
              <a:t>rôle de l’irrigation (canaux, rizières et drains souvent peu propices à la transmission : pullulation d’anophèles immatures).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Tx/>
              <a:buNone/>
            </a:pPr>
            <a:r>
              <a:rPr lang="fr-FR" sz="2400"/>
              <a:t>- CHALEUR pour accélérer 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fr-FR">
                <a:solidFill>
                  <a:schemeClr val="tx2"/>
                </a:solidFill>
                <a:latin typeface="Symbol" pitchFamily="18" charset="2"/>
              </a:rPr>
              <a:t></a:t>
            </a:r>
            <a:r>
              <a:rPr lang="fr-FR"/>
              <a:t> </a:t>
            </a:r>
            <a:r>
              <a:rPr lang="fr-FR" sz="2400"/>
              <a:t>le </a:t>
            </a:r>
            <a:r>
              <a:rPr lang="fr-FR" sz="2400">
                <a:solidFill>
                  <a:schemeClr val="accent1"/>
                </a:solidFill>
              </a:rPr>
              <a:t>cycle gonotrophique</a:t>
            </a:r>
            <a:r>
              <a:rPr lang="fr-FR" sz="2400"/>
              <a:t> : espace entre deux repas sanguins 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fr-FR">
                <a:solidFill>
                  <a:schemeClr val="tx2"/>
                </a:solidFill>
                <a:latin typeface="Symbol" pitchFamily="18" charset="2"/>
              </a:rPr>
              <a:t></a:t>
            </a:r>
            <a:r>
              <a:rPr lang="fr-FR"/>
              <a:t> </a:t>
            </a:r>
            <a:r>
              <a:rPr lang="fr-FR" sz="2400"/>
              <a:t>le </a:t>
            </a:r>
            <a:r>
              <a:rPr lang="fr-FR" sz="2400">
                <a:solidFill>
                  <a:schemeClr val="accent1"/>
                </a:solidFill>
              </a:rPr>
              <a:t>cycle sporogonique</a:t>
            </a:r>
            <a:r>
              <a:rPr lang="fr-FR" sz="2400"/>
              <a:t> (ou extrinsèque) : espace entre anophèle infesté et infestant (1 à 8 semaines à 18°C) 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fr-FR">
                <a:solidFill>
                  <a:schemeClr val="tx2"/>
                </a:solidFill>
                <a:latin typeface="Symbol" pitchFamily="18" charset="2"/>
              </a:rPr>
              <a:t></a:t>
            </a:r>
            <a:r>
              <a:rPr lang="fr-FR"/>
              <a:t> </a:t>
            </a:r>
            <a:r>
              <a:rPr lang="fr-FR" sz="2400"/>
              <a:t>le cycle aquatique (1 à 4 semaines, été &gt; hiver).</a:t>
            </a:r>
          </a:p>
        </p:txBody>
      </p:sp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8763000" y="63912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Cnrcp</a:t>
            </a:r>
          </a:p>
        </p:txBody>
      </p:sp>
      <p:grpSp>
        <p:nvGrpSpPr>
          <p:cNvPr id="159749" name="Group 5"/>
          <p:cNvGrpSpPr>
            <a:grpSpLocks/>
          </p:cNvGrpSpPr>
          <p:nvPr/>
        </p:nvGrpSpPr>
        <p:grpSpPr bwMode="auto">
          <a:xfrm>
            <a:off x="0" y="914400"/>
            <a:ext cx="10287000" cy="5410200"/>
            <a:chOff x="0" y="576"/>
            <a:chExt cx="6480" cy="3408"/>
          </a:xfrm>
        </p:grpSpPr>
        <p:pic>
          <p:nvPicPr>
            <p:cNvPr id="15975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056"/>
              <a:ext cx="3120" cy="2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9751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40" y="2263"/>
              <a:ext cx="2400" cy="1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9752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16" y="576"/>
              <a:ext cx="3264" cy="15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95400" y="1990725"/>
            <a:ext cx="8229600" cy="4114800"/>
          </a:xfrm>
        </p:spPr>
        <p:txBody>
          <a:bodyPr/>
          <a:lstStyle/>
          <a:p>
            <a:pPr>
              <a:buFontTx/>
              <a:buNone/>
            </a:pPr>
            <a:r>
              <a:rPr lang="fr-FR" sz="2400">
                <a:solidFill>
                  <a:schemeClr val="accent1"/>
                </a:solidFill>
              </a:rPr>
              <a:t> </a:t>
            </a:r>
          </a:p>
          <a:p>
            <a:pPr>
              <a:buFontTx/>
              <a:buNone/>
            </a:pPr>
            <a:r>
              <a:rPr lang="fr-FR" sz="2400">
                <a:solidFill>
                  <a:schemeClr val="accent1"/>
                </a:solidFill>
              </a:rPr>
              <a:t>Cycle gonotrophique :        3 jours</a:t>
            </a:r>
          </a:p>
          <a:p>
            <a:pPr>
              <a:buFontTx/>
              <a:buNone/>
            </a:pPr>
            <a:endParaRPr lang="fr-FR" sz="2400">
              <a:solidFill>
                <a:schemeClr val="accent1"/>
              </a:solidFill>
            </a:endParaRPr>
          </a:p>
          <a:p>
            <a:pPr>
              <a:buFontTx/>
              <a:buNone/>
            </a:pPr>
            <a:r>
              <a:rPr lang="fr-FR" sz="2400"/>
              <a:t>Pontes :                 p1   p2   p3   p4   p5  p6   p7   p8  p9</a:t>
            </a:r>
          </a:p>
          <a:p>
            <a:pPr>
              <a:buFontTx/>
              <a:buNone/>
            </a:pPr>
            <a:endParaRPr lang="fr-FR" sz="2400"/>
          </a:p>
          <a:p>
            <a:pPr>
              <a:buFontTx/>
              <a:buNone/>
            </a:pPr>
            <a:r>
              <a:rPr lang="fr-FR" sz="2400">
                <a:solidFill>
                  <a:schemeClr val="hlink"/>
                </a:solidFill>
              </a:rPr>
              <a:t> </a:t>
            </a:r>
          </a:p>
          <a:p>
            <a:pPr>
              <a:buFontTx/>
              <a:buNone/>
            </a:pPr>
            <a:r>
              <a:rPr lang="fr-FR" sz="2400">
                <a:solidFill>
                  <a:schemeClr val="hlink"/>
                </a:solidFill>
              </a:rPr>
              <a:t>Cycle sporogonique :           15 jours</a:t>
            </a:r>
          </a:p>
          <a:p>
            <a:pPr>
              <a:buFontTx/>
              <a:buNone/>
            </a:pPr>
            <a:endParaRPr lang="fr-FR" sz="2000">
              <a:solidFill>
                <a:schemeClr val="hlink"/>
              </a:solidFill>
            </a:endParaRP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98425"/>
            <a:ext cx="10058400" cy="977900"/>
          </a:xfrm>
          <a:noFill/>
          <a:ln/>
        </p:spPr>
        <p:txBody>
          <a:bodyPr lIns="90488" tIns="44450" rIns="90488" bIns="44450"/>
          <a:lstStyle/>
          <a:p>
            <a:r>
              <a:rPr lang="fr-FR" sz="3600"/>
              <a:t>Ecologie vectorielle et </a:t>
            </a:r>
            <a:br>
              <a:rPr lang="fr-FR" sz="3600"/>
            </a:br>
            <a:r>
              <a:rPr lang="fr-FR" sz="3600"/>
              <a:t>transmission du paludisme</a:t>
            </a:r>
            <a:endParaRPr lang="fr-FR" sz="4800"/>
          </a:p>
        </p:txBody>
      </p:sp>
      <p:sp>
        <p:nvSpPr>
          <p:cNvPr id="180228" name="Text Box 4"/>
          <p:cNvSpPr txBox="1">
            <a:spLocks noChangeArrowheads="1"/>
          </p:cNvSpPr>
          <p:nvPr/>
        </p:nvSpPr>
        <p:spPr bwMode="auto">
          <a:xfrm>
            <a:off x="9296400" y="6400800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Cnrp</a:t>
            </a:r>
          </a:p>
        </p:txBody>
      </p:sp>
      <p:grpSp>
        <p:nvGrpSpPr>
          <p:cNvPr id="180229" name="Group 5"/>
          <p:cNvGrpSpPr>
            <a:grpSpLocks/>
          </p:cNvGrpSpPr>
          <p:nvPr/>
        </p:nvGrpSpPr>
        <p:grpSpPr bwMode="auto">
          <a:xfrm>
            <a:off x="5191125" y="2971800"/>
            <a:ext cx="600075" cy="457200"/>
            <a:chOff x="1104" y="1536"/>
            <a:chExt cx="378" cy="288"/>
          </a:xfrm>
        </p:grpSpPr>
        <p:sp>
          <p:nvSpPr>
            <p:cNvPr id="180230" name="Line 6"/>
            <p:cNvSpPr>
              <a:spLocks noChangeShapeType="1"/>
            </p:cNvSpPr>
            <p:nvPr/>
          </p:nvSpPr>
          <p:spPr bwMode="auto">
            <a:xfrm>
              <a:off x="1104" y="1536"/>
              <a:ext cx="0" cy="288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80231" name="Line 7"/>
            <p:cNvSpPr>
              <a:spLocks noChangeShapeType="1"/>
            </p:cNvSpPr>
            <p:nvPr/>
          </p:nvSpPr>
          <p:spPr bwMode="auto">
            <a:xfrm>
              <a:off x="1482" y="1536"/>
              <a:ext cx="0" cy="288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80232" name="Line 8"/>
            <p:cNvSpPr>
              <a:spLocks noChangeShapeType="1"/>
            </p:cNvSpPr>
            <p:nvPr/>
          </p:nvSpPr>
          <p:spPr bwMode="auto">
            <a:xfrm>
              <a:off x="1104" y="1536"/>
              <a:ext cx="378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80233" name="Group 9"/>
          <p:cNvGrpSpPr>
            <a:grpSpLocks/>
          </p:cNvGrpSpPr>
          <p:nvPr/>
        </p:nvGrpSpPr>
        <p:grpSpPr bwMode="auto">
          <a:xfrm>
            <a:off x="4038600" y="3733800"/>
            <a:ext cx="4724400" cy="304800"/>
            <a:chOff x="768" y="2016"/>
            <a:chExt cx="2976" cy="192"/>
          </a:xfrm>
        </p:grpSpPr>
        <p:sp>
          <p:nvSpPr>
            <p:cNvPr id="180234" name="Line 10"/>
            <p:cNvSpPr>
              <a:spLocks noChangeShapeType="1"/>
            </p:cNvSpPr>
            <p:nvPr/>
          </p:nvSpPr>
          <p:spPr bwMode="auto">
            <a:xfrm>
              <a:off x="768" y="2208"/>
              <a:ext cx="29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80235" name="Line 11"/>
            <p:cNvSpPr>
              <a:spLocks noChangeShapeType="1"/>
            </p:cNvSpPr>
            <p:nvPr/>
          </p:nvSpPr>
          <p:spPr bwMode="auto">
            <a:xfrm flipV="1">
              <a:off x="768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80236" name="Line 12"/>
            <p:cNvSpPr>
              <a:spLocks noChangeShapeType="1"/>
            </p:cNvSpPr>
            <p:nvPr/>
          </p:nvSpPr>
          <p:spPr bwMode="auto">
            <a:xfrm flipV="1">
              <a:off x="1104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80237" name="Line 13"/>
            <p:cNvSpPr>
              <a:spLocks noChangeShapeType="1"/>
            </p:cNvSpPr>
            <p:nvPr/>
          </p:nvSpPr>
          <p:spPr bwMode="auto">
            <a:xfrm flipV="1">
              <a:off x="1488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80238" name="Line 14"/>
            <p:cNvSpPr>
              <a:spLocks noChangeShapeType="1"/>
            </p:cNvSpPr>
            <p:nvPr/>
          </p:nvSpPr>
          <p:spPr bwMode="auto">
            <a:xfrm flipV="1">
              <a:off x="1872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80239" name="Line 15"/>
            <p:cNvSpPr>
              <a:spLocks noChangeShapeType="1"/>
            </p:cNvSpPr>
            <p:nvPr/>
          </p:nvSpPr>
          <p:spPr bwMode="auto">
            <a:xfrm flipV="1">
              <a:off x="2256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80240" name="Line 16"/>
            <p:cNvSpPr>
              <a:spLocks noChangeShapeType="1"/>
            </p:cNvSpPr>
            <p:nvPr/>
          </p:nvSpPr>
          <p:spPr bwMode="auto">
            <a:xfrm flipV="1">
              <a:off x="2592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80241" name="Line 17"/>
            <p:cNvSpPr>
              <a:spLocks noChangeShapeType="1"/>
            </p:cNvSpPr>
            <p:nvPr/>
          </p:nvSpPr>
          <p:spPr bwMode="auto">
            <a:xfrm flipV="1">
              <a:off x="2976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80242" name="Line 18"/>
            <p:cNvSpPr>
              <a:spLocks noChangeShapeType="1"/>
            </p:cNvSpPr>
            <p:nvPr/>
          </p:nvSpPr>
          <p:spPr bwMode="auto">
            <a:xfrm flipV="1">
              <a:off x="3360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80243" name="Line 19"/>
            <p:cNvSpPr>
              <a:spLocks noChangeShapeType="1"/>
            </p:cNvSpPr>
            <p:nvPr/>
          </p:nvSpPr>
          <p:spPr bwMode="auto">
            <a:xfrm flipV="1">
              <a:off x="3744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80244" name="Group 20"/>
          <p:cNvGrpSpPr>
            <a:grpSpLocks/>
          </p:cNvGrpSpPr>
          <p:nvPr/>
        </p:nvGrpSpPr>
        <p:grpSpPr bwMode="auto">
          <a:xfrm>
            <a:off x="4572000" y="4114800"/>
            <a:ext cx="2971800" cy="457200"/>
            <a:chOff x="2880" y="2592"/>
            <a:chExt cx="1872" cy="288"/>
          </a:xfrm>
        </p:grpSpPr>
        <p:sp>
          <p:nvSpPr>
            <p:cNvPr id="180245" name="Line 21"/>
            <p:cNvSpPr>
              <a:spLocks noChangeShapeType="1"/>
            </p:cNvSpPr>
            <p:nvPr/>
          </p:nvSpPr>
          <p:spPr bwMode="auto">
            <a:xfrm>
              <a:off x="2880" y="2592"/>
              <a:ext cx="0" cy="288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80246" name="Line 22"/>
            <p:cNvSpPr>
              <a:spLocks noChangeShapeType="1"/>
            </p:cNvSpPr>
            <p:nvPr/>
          </p:nvSpPr>
          <p:spPr bwMode="auto">
            <a:xfrm>
              <a:off x="4752" y="2592"/>
              <a:ext cx="0" cy="288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80247" name="Line 23"/>
            <p:cNvSpPr>
              <a:spLocks noChangeShapeType="1"/>
            </p:cNvSpPr>
            <p:nvPr/>
          </p:nvSpPr>
          <p:spPr bwMode="auto">
            <a:xfrm>
              <a:off x="2880" y="2880"/>
              <a:ext cx="1872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10287000" cy="812800"/>
          </a:xfrm>
          <a:ln/>
        </p:spPr>
        <p:txBody>
          <a:bodyPr lIns="90488" tIns="44450" rIns="90488" bIns="44450"/>
          <a:lstStyle/>
          <a:p>
            <a:r>
              <a:rPr lang="fr-FR" sz="4000"/>
              <a:t>Découverte de </a:t>
            </a:r>
            <a:r>
              <a:rPr lang="fr-FR" sz="4000" i="1"/>
              <a:t>Plasmodium</a:t>
            </a:r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5800" y="1143000"/>
            <a:ext cx="5410200" cy="5181600"/>
          </a:xfrm>
          <a:noFill/>
          <a:ln/>
        </p:spPr>
        <p:txBody>
          <a:bodyPr lIns="90488" tIns="44450" rIns="90488" bIns="44450"/>
          <a:lstStyle/>
          <a:p>
            <a:pPr>
              <a:spcBef>
                <a:spcPct val="0"/>
              </a:spcBef>
            </a:pPr>
            <a:r>
              <a:rPr lang="fr-FR" sz="2600"/>
              <a:t> 1879 : un bacille, agent des fièvres récurrentes des marais</a:t>
            </a:r>
            <a:br>
              <a:rPr lang="fr-FR" sz="2600"/>
            </a:br>
            <a:r>
              <a:rPr lang="fr-FR" sz="2600"/>
              <a:t> </a:t>
            </a:r>
          </a:p>
          <a:p>
            <a:pPr>
              <a:spcBef>
                <a:spcPct val="0"/>
              </a:spcBef>
            </a:pPr>
            <a:r>
              <a:rPr lang="fr-FR" sz="2600"/>
              <a:t>1880, Laveran à Constantine : </a:t>
            </a:r>
            <a:br>
              <a:rPr lang="fr-FR" sz="2600"/>
            </a:br>
            <a:r>
              <a:rPr lang="fr-FR" sz="2600"/>
              <a:t> pigment dans les </a:t>
            </a:r>
            <a:br>
              <a:rPr lang="fr-FR" sz="2600"/>
            </a:br>
            <a:r>
              <a:rPr lang="fr-FR" sz="2600"/>
              <a:t>organes et le sang </a:t>
            </a:r>
            <a:br>
              <a:rPr lang="fr-FR" sz="2600"/>
            </a:br>
            <a:r>
              <a:rPr lang="fr-FR" sz="2600"/>
              <a:t>des malades morts </a:t>
            </a:r>
            <a:br>
              <a:rPr lang="fr-FR" sz="2600"/>
            </a:br>
            <a:r>
              <a:rPr lang="fr-FR" sz="2600"/>
              <a:t>de la malaria,</a:t>
            </a:r>
            <a:br>
              <a:rPr lang="fr-FR" sz="2600"/>
            </a:br>
            <a:r>
              <a:rPr lang="fr-FR" sz="2600"/>
              <a:t> formes flagellées </a:t>
            </a:r>
            <a:br>
              <a:rPr lang="fr-FR" sz="2600"/>
            </a:br>
            <a:r>
              <a:rPr lang="fr-FR" sz="2600"/>
              <a:t>semblant sortir des </a:t>
            </a:r>
            <a:br>
              <a:rPr lang="fr-FR" sz="2600"/>
            </a:br>
            <a:r>
              <a:rPr lang="fr-FR" sz="2600"/>
              <a:t>hématies «</a:t>
            </a:r>
            <a:r>
              <a:rPr lang="fr-FR" sz="2600" i="1"/>
              <a:t>Oscillaria</a:t>
            </a:r>
            <a:r>
              <a:rPr lang="fr-FR" sz="2600"/>
              <a:t>» ;</a:t>
            </a:r>
          </a:p>
        </p:txBody>
      </p:sp>
      <p:sp>
        <p:nvSpPr>
          <p:cNvPr id="212997" name="Text Box 5"/>
          <p:cNvSpPr txBox="1">
            <a:spLocks noChangeArrowheads="1"/>
          </p:cNvSpPr>
          <p:nvPr/>
        </p:nvSpPr>
        <p:spPr bwMode="auto">
          <a:xfrm>
            <a:off x="8758238" y="63912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Cnrp</a:t>
            </a:r>
          </a:p>
        </p:txBody>
      </p:sp>
      <p:pic>
        <p:nvPicPr>
          <p:cNvPr id="21299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81475" y="1066800"/>
            <a:ext cx="8361363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299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74063" y="2819400"/>
            <a:ext cx="183673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65100"/>
            <a:ext cx="10287000" cy="1130300"/>
          </a:xfrm>
          <a:ln/>
        </p:spPr>
        <p:txBody>
          <a:bodyPr lIns="90488" tIns="44450" rIns="90488" bIns="44450"/>
          <a:lstStyle/>
          <a:p>
            <a:r>
              <a:rPr lang="fr-FR" sz="4000"/>
              <a:t>Epidémiologie : mesurer, comparer à un groupe contrôle</a:t>
            </a:r>
            <a:r>
              <a:rPr lang="fr-FR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47800"/>
            <a:ext cx="9906000" cy="4800600"/>
          </a:xfrm>
          <a:noFill/>
          <a:ln/>
        </p:spPr>
        <p:txBody>
          <a:bodyPr lIns="90488" tIns="44450" rIns="90488" bIns="44450"/>
          <a:lstStyle/>
          <a:p>
            <a:pPr>
              <a:lnSpc>
                <a:spcPct val="90000"/>
              </a:lnSpc>
              <a:buFontTx/>
              <a:buNone/>
            </a:pPr>
            <a:r>
              <a:rPr lang="fr-FR" sz="2600"/>
              <a:t>- Taux = événements / population exposée au risque                 </a:t>
            </a:r>
            <a:r>
              <a:rPr lang="fr-FR" sz="2600">
                <a:solidFill>
                  <a:schemeClr val="tx2"/>
                </a:solidFill>
                <a:latin typeface="Symbol" pitchFamily="18" charset="2"/>
              </a:rPr>
              <a:t></a:t>
            </a:r>
            <a:r>
              <a:rPr lang="fr-FR" sz="2600"/>
              <a:t> le numérateur est généralement compris dans le dénominateur : malades / sains + malades.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Tx/>
              <a:buNone/>
            </a:pPr>
            <a:r>
              <a:rPr lang="fr-FR" sz="2600"/>
              <a:t>- </a:t>
            </a:r>
            <a:r>
              <a:rPr lang="fr-FR" sz="2600">
                <a:solidFill>
                  <a:schemeClr val="accent1"/>
                </a:solidFill>
              </a:rPr>
              <a:t>taux d'attaque</a:t>
            </a:r>
            <a:r>
              <a:rPr lang="fr-FR" sz="2600"/>
              <a:t> = nombre de malades / nombre de personnes exposées (par exemple : si moustiquaires, exclure du dénominateur ceux qui l'utilisent correctement).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Tx/>
              <a:buNone/>
            </a:pPr>
            <a:r>
              <a:rPr lang="fr-FR" sz="2600"/>
              <a:t>- </a:t>
            </a:r>
            <a:r>
              <a:rPr lang="fr-FR" sz="2600">
                <a:solidFill>
                  <a:schemeClr val="accent1"/>
                </a:solidFill>
              </a:rPr>
              <a:t>taux de prévalence</a:t>
            </a:r>
            <a:r>
              <a:rPr lang="fr-FR" sz="2600"/>
              <a:t> = nombre de malades / population totale (se rapporte à tous les cas : utile en planification).</a:t>
            </a:r>
          </a:p>
          <a:p>
            <a:pPr>
              <a:lnSpc>
                <a:spcPct val="90000"/>
              </a:lnSpc>
              <a:spcAft>
                <a:spcPts val="1200"/>
              </a:spcAft>
              <a:buFontTx/>
              <a:buNone/>
            </a:pPr>
            <a:r>
              <a:rPr lang="fr-FR" sz="2600"/>
              <a:t>- </a:t>
            </a:r>
            <a:r>
              <a:rPr lang="fr-FR" sz="2600">
                <a:solidFill>
                  <a:schemeClr val="accent1"/>
                </a:solidFill>
              </a:rPr>
              <a:t>taux d'incidence</a:t>
            </a:r>
            <a:r>
              <a:rPr lang="fr-FR" sz="2600"/>
              <a:t> = nombre de nouveaux cas / population à risque </a:t>
            </a:r>
            <a:r>
              <a:rPr lang="fr-FR" sz="2600">
                <a:solidFill>
                  <a:schemeClr val="tx2"/>
                </a:solidFill>
                <a:latin typeface="Symbol" pitchFamily="18" charset="2"/>
              </a:rPr>
              <a:t></a:t>
            </a:r>
            <a:r>
              <a:rPr lang="fr-FR" sz="2600"/>
              <a:t> se rapporte aux nouveaux cas dans la population à risque, reflète le rythme d'apparition de la maladie, aide à retrouver la cause.</a:t>
            </a:r>
          </a:p>
        </p:txBody>
      </p:sp>
      <p:sp>
        <p:nvSpPr>
          <p:cNvPr id="172036" name="Text Box 4"/>
          <p:cNvSpPr txBox="1">
            <a:spLocks noChangeArrowheads="1"/>
          </p:cNvSpPr>
          <p:nvPr/>
        </p:nvSpPr>
        <p:spPr bwMode="auto">
          <a:xfrm>
            <a:off x="8763000" y="63912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Cnrcp</a:t>
            </a:r>
          </a:p>
        </p:txBody>
      </p:sp>
    </p:spTree>
  </p:cSld>
  <p:clrMapOvr>
    <a:masterClrMapping/>
  </p:clrMapOvr>
  <p:transition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901700"/>
          </a:xfrm>
          <a:ln/>
        </p:spPr>
        <p:txBody>
          <a:bodyPr lIns="90488" tIns="44450" rIns="90488" bIns="44450"/>
          <a:lstStyle/>
          <a:p>
            <a:r>
              <a:rPr lang="fr-FR" sz="4000"/>
              <a:t>Taux (suite)</a:t>
            </a:r>
            <a:r>
              <a:rPr lang="fr-FR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14400"/>
            <a:ext cx="9753600" cy="4800600"/>
          </a:xfrm>
          <a:noFill/>
          <a:ln/>
        </p:spPr>
        <p:txBody>
          <a:bodyPr lIns="90488" tIns="44450" rIns="90488" bIns="44450"/>
          <a:lstStyle/>
          <a:p>
            <a:pPr>
              <a:lnSpc>
                <a:spcPct val="90000"/>
              </a:lnSpc>
              <a:buFontTx/>
              <a:buNone/>
            </a:pPr>
            <a:r>
              <a:rPr lang="fr-FR" sz="2400"/>
              <a:t>- </a:t>
            </a:r>
            <a:r>
              <a:rPr lang="fr-FR" sz="2400">
                <a:solidFill>
                  <a:schemeClr val="accent1"/>
                </a:solidFill>
              </a:rPr>
              <a:t>Taux de mortalité</a:t>
            </a:r>
            <a:r>
              <a:rPr lang="fr-FR" sz="2400"/>
              <a:t> :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Tx/>
              <a:buNone/>
            </a:pPr>
            <a:r>
              <a:rPr lang="fr-FR" sz="2400">
                <a:solidFill>
                  <a:schemeClr val="tx2"/>
                </a:solidFill>
                <a:latin typeface="Symbol" pitchFamily="18" charset="2"/>
              </a:rPr>
              <a:t></a:t>
            </a:r>
            <a:r>
              <a:rPr lang="fr-FR" sz="2400"/>
              <a:t> </a:t>
            </a:r>
            <a:r>
              <a:rPr lang="fr-FR" sz="2400">
                <a:solidFill>
                  <a:schemeClr val="accent1"/>
                </a:solidFill>
              </a:rPr>
              <a:t>taux brut</a:t>
            </a:r>
            <a:r>
              <a:rPr lang="fr-FR" sz="2400"/>
              <a:t> = tous les décès durant l'année X 1000 / population au milieu de l'année ; point de départ nécessaire pour calculer des taux spécifiques de diverses maladies, le taux brut est composite car spécifique à l'âge, au sexe, aux groupes sociaux. 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Tx/>
              <a:buNone/>
            </a:pPr>
            <a:r>
              <a:rPr lang="fr-FR" sz="2400">
                <a:solidFill>
                  <a:schemeClr val="tx2"/>
                </a:solidFill>
                <a:latin typeface="Symbol" pitchFamily="18" charset="2"/>
              </a:rPr>
              <a:t></a:t>
            </a:r>
            <a:r>
              <a:rPr lang="fr-FR" sz="2400"/>
              <a:t> </a:t>
            </a:r>
            <a:r>
              <a:rPr lang="fr-FR" sz="2400">
                <a:solidFill>
                  <a:schemeClr val="accent1"/>
                </a:solidFill>
              </a:rPr>
              <a:t>taux spécifique</a:t>
            </a:r>
            <a:r>
              <a:rPr lang="fr-FR" sz="2400"/>
              <a:t>  = décès attribuable à une maladie sur 1 an / population au milieu de l'année.</a:t>
            </a:r>
          </a:p>
          <a:p>
            <a:pPr>
              <a:lnSpc>
                <a:spcPct val="90000"/>
              </a:lnSpc>
              <a:spcAft>
                <a:spcPts val="1200"/>
              </a:spcAft>
              <a:buFontTx/>
              <a:buNone/>
            </a:pPr>
            <a:r>
              <a:rPr lang="fr-FR" sz="2400"/>
              <a:t>- </a:t>
            </a:r>
            <a:r>
              <a:rPr lang="fr-FR" sz="2400">
                <a:solidFill>
                  <a:schemeClr val="accent1"/>
                </a:solidFill>
              </a:rPr>
              <a:t>taux de létalité</a:t>
            </a:r>
            <a:r>
              <a:rPr lang="fr-FR" sz="2400"/>
              <a:t> = décès attribuable au paludisme / cas de paludisme durant la même période. </a:t>
            </a:r>
          </a:p>
          <a:p>
            <a:pPr>
              <a:lnSpc>
                <a:spcPct val="80000"/>
              </a:lnSpc>
              <a:spcAft>
                <a:spcPts val="1200"/>
              </a:spcAft>
              <a:buFontTx/>
              <a:buNone/>
            </a:pPr>
            <a:r>
              <a:rPr lang="fr-FR" sz="2400">
                <a:solidFill>
                  <a:schemeClr val="tx2"/>
                </a:solidFill>
                <a:latin typeface="Symbol" pitchFamily="18" charset="2"/>
              </a:rPr>
              <a:t></a:t>
            </a:r>
            <a:r>
              <a:rPr lang="fr-FR" sz="2400"/>
              <a:t> Précieux pour les maladies infectieuses, </a:t>
            </a:r>
          </a:p>
          <a:p>
            <a:pPr>
              <a:lnSpc>
                <a:spcPct val="80000"/>
              </a:lnSpc>
              <a:spcAft>
                <a:spcPts val="1200"/>
              </a:spcAft>
              <a:buFontTx/>
              <a:buNone/>
            </a:pPr>
            <a:r>
              <a:rPr lang="fr-FR" sz="2400">
                <a:solidFill>
                  <a:schemeClr val="tx2"/>
                </a:solidFill>
                <a:latin typeface="Symbol" pitchFamily="18" charset="2"/>
              </a:rPr>
              <a:t></a:t>
            </a:r>
            <a:r>
              <a:rPr lang="fr-FR" sz="2400"/>
              <a:t> différencie une augmentation de mortalité spécifique d'une augmentation de morbidité. </a:t>
            </a:r>
          </a:p>
          <a:p>
            <a:pPr>
              <a:lnSpc>
                <a:spcPct val="80000"/>
              </a:lnSpc>
              <a:spcAft>
                <a:spcPts val="1200"/>
              </a:spcAft>
              <a:buFontTx/>
              <a:buNone/>
            </a:pPr>
            <a:r>
              <a:rPr lang="fr-FR" sz="2400">
                <a:solidFill>
                  <a:schemeClr val="tx2"/>
                </a:solidFill>
                <a:latin typeface="Symbol" pitchFamily="18" charset="2"/>
              </a:rPr>
              <a:t></a:t>
            </a:r>
            <a:r>
              <a:rPr lang="fr-FR" sz="2400"/>
              <a:t> fonction de l’équilibre entre le parasite (souche, virulence, résistance) l’hôte (état nutritionnel, autres pathologies) et l’environnement (économique).</a:t>
            </a:r>
            <a:endParaRPr lang="fr-FR"/>
          </a:p>
        </p:txBody>
      </p:sp>
      <p:sp>
        <p:nvSpPr>
          <p:cNvPr id="173060" name="Text Box 4"/>
          <p:cNvSpPr txBox="1">
            <a:spLocks noChangeArrowheads="1"/>
          </p:cNvSpPr>
          <p:nvPr/>
        </p:nvSpPr>
        <p:spPr bwMode="auto">
          <a:xfrm>
            <a:off x="8763000" y="63912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Cnrcp</a:t>
            </a:r>
          </a:p>
        </p:txBody>
      </p:sp>
    </p:spTree>
  </p:cSld>
  <p:clrMapOvr>
    <a:masterClrMapping/>
  </p:clrMapOvr>
  <p:transition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812800"/>
          </a:xfrm>
          <a:ln/>
        </p:spPr>
        <p:txBody>
          <a:bodyPr lIns="90488" tIns="44450" rIns="90488" bIns="44450"/>
          <a:lstStyle/>
          <a:p>
            <a:r>
              <a:rPr lang="fr-FR" sz="4000"/>
              <a:t>Indicateurs, tests</a:t>
            </a:r>
            <a:endParaRPr lang="fr-FR" sz="5400"/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90600"/>
            <a:ext cx="9448800" cy="5867400"/>
          </a:xfrm>
          <a:noFill/>
          <a:ln/>
        </p:spPr>
        <p:txBody>
          <a:bodyPr lIns="90488" tIns="44450" rIns="90488" bIns="44450"/>
          <a:lstStyle/>
          <a:p>
            <a:pPr>
              <a:lnSpc>
                <a:spcPct val="90000"/>
              </a:lnSpc>
              <a:buFontTx/>
              <a:buNone/>
            </a:pPr>
            <a:r>
              <a:rPr lang="fr-FR" sz="2600"/>
              <a:t>- </a:t>
            </a:r>
            <a:r>
              <a:rPr lang="fr-FR" sz="2600">
                <a:solidFill>
                  <a:schemeClr val="accent1"/>
                </a:solidFill>
              </a:rPr>
              <a:t>validité </a:t>
            </a:r>
            <a:r>
              <a:rPr lang="fr-FR" sz="2600"/>
              <a:t>: capacité d’ un indicateur à identifier les sujets atteints par la maladie ; renvoie à 2 notions :</a:t>
            </a:r>
          </a:p>
          <a:p>
            <a:pPr>
              <a:spcAft>
                <a:spcPts val="600"/>
              </a:spcAft>
              <a:buFontTx/>
              <a:buNone/>
            </a:pPr>
            <a:r>
              <a:rPr lang="fr-FR" sz="2600"/>
              <a:t>- </a:t>
            </a:r>
            <a:r>
              <a:rPr lang="fr-FR" sz="2600">
                <a:solidFill>
                  <a:schemeClr val="accent1"/>
                </a:solidFill>
              </a:rPr>
              <a:t>spécificité</a:t>
            </a:r>
            <a:r>
              <a:rPr lang="fr-FR" sz="2600"/>
              <a:t> (Pspec) : capacité de bien identifier les sujets sains = n sujets sains avec résultat négatif avec l’indicateur / n total de sujets sains ayant subi le test ;</a:t>
            </a:r>
          </a:p>
          <a:p>
            <a:pPr>
              <a:spcAft>
                <a:spcPts val="600"/>
              </a:spcAft>
              <a:buFontTx/>
              <a:buNone/>
            </a:pPr>
            <a:r>
              <a:rPr lang="fr-FR" sz="2600"/>
              <a:t>- </a:t>
            </a:r>
            <a:r>
              <a:rPr lang="fr-FR" sz="2600">
                <a:solidFill>
                  <a:schemeClr val="accent1"/>
                </a:solidFill>
              </a:rPr>
              <a:t>sensibilité</a:t>
            </a:r>
            <a:r>
              <a:rPr lang="fr-FR" sz="2600"/>
              <a:t> (Psens) : probabilité d’identifier positivement un sujet réellement atteint = n sujets atteints détectés par l’indicateur/ n total de sujets ayant subi le test.</a:t>
            </a:r>
          </a:p>
          <a:p>
            <a:pPr>
              <a:spcAft>
                <a:spcPts val="600"/>
              </a:spcAft>
              <a:buFontTx/>
              <a:buNone/>
            </a:pPr>
            <a:r>
              <a:rPr lang="fr-FR" sz="2600"/>
              <a:t>Si Pprev est la prévalence de la maladie 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fr-FR" sz="2600">
                <a:solidFill>
                  <a:schemeClr val="tx2"/>
                </a:solidFill>
                <a:latin typeface="Symbol" pitchFamily="18" charset="2"/>
              </a:rPr>
              <a:t> </a:t>
            </a:r>
            <a:r>
              <a:rPr lang="fr-FR" sz="2600"/>
              <a:t>valeur prédictive positive (VPP) = Pprev x Psens / (Pprev x Psens) + (1-Pprev)(1-Pspec)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fr-FR" sz="2600">
                <a:solidFill>
                  <a:schemeClr val="tx2"/>
                </a:solidFill>
                <a:latin typeface="Symbol" pitchFamily="18" charset="2"/>
              </a:rPr>
              <a:t> </a:t>
            </a:r>
            <a:r>
              <a:rPr lang="fr-FR" sz="2600"/>
              <a:t>valeur prédictive négative (VPN) = (1-Pprev) Pspec) / (1-Pprev) Pspec) + Pprev (1-Psens).</a:t>
            </a:r>
            <a:r>
              <a:rPr lang="fr-FR" sz="2000"/>
              <a:t> </a:t>
            </a:r>
            <a:endParaRPr lang="fr-FR">
              <a:solidFill>
                <a:schemeClr val="tx2"/>
              </a:solidFill>
              <a:latin typeface="Symbol" pitchFamily="18" charset="2"/>
            </a:endParaRPr>
          </a:p>
        </p:txBody>
      </p:sp>
      <p:sp>
        <p:nvSpPr>
          <p:cNvPr id="174084" name="Text Box 4"/>
          <p:cNvSpPr txBox="1">
            <a:spLocks noChangeArrowheads="1"/>
          </p:cNvSpPr>
          <p:nvPr/>
        </p:nvSpPr>
        <p:spPr bwMode="auto">
          <a:xfrm>
            <a:off x="8763000" y="63912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Cnrcp</a:t>
            </a:r>
          </a:p>
        </p:txBody>
      </p:sp>
    </p:spTree>
  </p:cSld>
  <p:clrMapOvr>
    <a:masterClrMapping/>
  </p:clrMapOvr>
  <p:transition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0200"/>
            <a:ext cx="10287000" cy="1130300"/>
          </a:xfrm>
          <a:noFill/>
          <a:ln/>
        </p:spPr>
        <p:txBody>
          <a:bodyPr lIns="90488" tIns="44450" rIns="90488" bIns="44450"/>
          <a:lstStyle/>
          <a:p>
            <a:r>
              <a:rPr lang="fr-FR" sz="4000"/>
              <a:t>Marmite de la prévalence</a:t>
            </a:r>
            <a:endParaRPr lang="fr-FR" sz="5400"/>
          </a:p>
        </p:txBody>
      </p:sp>
      <p:sp>
        <p:nvSpPr>
          <p:cNvPr id="175107" name="Rectangle 3"/>
          <p:cNvSpPr>
            <a:spLocks noChangeArrowheads="1"/>
          </p:cNvSpPr>
          <p:nvPr/>
        </p:nvSpPr>
        <p:spPr bwMode="auto">
          <a:xfrm>
            <a:off x="228600" y="3611563"/>
            <a:ext cx="1939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3200">
                <a:latin typeface="Comic Sans MS" pitchFamily="66" charset="0"/>
              </a:rPr>
              <a:t>incidence</a:t>
            </a:r>
            <a:endParaRPr lang="fr-FR">
              <a:latin typeface="Comic Sans MS" pitchFamily="66" charset="0"/>
            </a:endParaRPr>
          </a:p>
        </p:txBody>
      </p:sp>
      <p:sp>
        <p:nvSpPr>
          <p:cNvPr id="1751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38200" y="1752600"/>
            <a:ext cx="8743950" cy="4800600"/>
          </a:xfrm>
          <a:noFill/>
          <a:ln/>
        </p:spPr>
        <p:txBody>
          <a:bodyPr lIns="90488" tIns="44450" rIns="90488" bIns="44450"/>
          <a:lstStyle/>
          <a:p>
            <a:pPr>
              <a:buFontTx/>
              <a:buNone/>
            </a:pPr>
            <a:r>
              <a:rPr lang="fr-FR" sz="800"/>
              <a:t>.</a:t>
            </a:r>
            <a:endParaRPr lang="fr-FR" sz="2400"/>
          </a:p>
        </p:txBody>
      </p:sp>
      <p:sp>
        <p:nvSpPr>
          <p:cNvPr id="175109" name="Freeform 5"/>
          <p:cNvSpPr>
            <a:spLocks/>
          </p:cNvSpPr>
          <p:nvPr/>
        </p:nvSpPr>
        <p:spPr bwMode="auto">
          <a:xfrm>
            <a:off x="3965575" y="2693988"/>
            <a:ext cx="2471738" cy="2273300"/>
          </a:xfrm>
          <a:custGeom>
            <a:avLst/>
            <a:gdLst/>
            <a:ahLst/>
            <a:cxnLst>
              <a:cxn ang="0">
                <a:pos x="0" y="168"/>
              </a:cxn>
              <a:cxn ang="0">
                <a:pos x="144" y="24"/>
              </a:cxn>
              <a:cxn ang="0">
                <a:pos x="288" y="24"/>
              </a:cxn>
              <a:cxn ang="0">
                <a:pos x="432" y="168"/>
              </a:cxn>
              <a:cxn ang="0">
                <a:pos x="144" y="600"/>
              </a:cxn>
              <a:cxn ang="0">
                <a:pos x="288" y="1032"/>
              </a:cxn>
              <a:cxn ang="0">
                <a:pos x="1152" y="1176"/>
              </a:cxn>
              <a:cxn ang="0">
                <a:pos x="1584" y="888"/>
              </a:cxn>
              <a:cxn ang="0">
                <a:pos x="1584" y="456"/>
              </a:cxn>
              <a:cxn ang="0">
                <a:pos x="1296" y="168"/>
              </a:cxn>
              <a:cxn ang="0">
                <a:pos x="1440" y="24"/>
              </a:cxn>
              <a:cxn ang="0">
                <a:pos x="1584" y="24"/>
              </a:cxn>
              <a:cxn ang="0">
                <a:pos x="1728" y="168"/>
              </a:cxn>
            </a:cxnLst>
            <a:rect l="0" t="0" r="r" b="b"/>
            <a:pathLst>
              <a:path w="1728" h="1200">
                <a:moveTo>
                  <a:pt x="0" y="168"/>
                </a:moveTo>
                <a:cubicBezTo>
                  <a:pt x="48" y="108"/>
                  <a:pt x="96" y="48"/>
                  <a:pt x="144" y="24"/>
                </a:cubicBezTo>
                <a:cubicBezTo>
                  <a:pt x="192" y="0"/>
                  <a:pt x="240" y="0"/>
                  <a:pt x="288" y="24"/>
                </a:cubicBezTo>
                <a:cubicBezTo>
                  <a:pt x="336" y="48"/>
                  <a:pt x="456" y="72"/>
                  <a:pt x="432" y="168"/>
                </a:cubicBezTo>
                <a:cubicBezTo>
                  <a:pt x="408" y="264"/>
                  <a:pt x="168" y="456"/>
                  <a:pt x="144" y="600"/>
                </a:cubicBezTo>
                <a:cubicBezTo>
                  <a:pt x="120" y="744"/>
                  <a:pt x="120" y="936"/>
                  <a:pt x="288" y="1032"/>
                </a:cubicBezTo>
                <a:cubicBezTo>
                  <a:pt x="456" y="1128"/>
                  <a:pt x="936" y="1200"/>
                  <a:pt x="1152" y="1176"/>
                </a:cubicBezTo>
                <a:cubicBezTo>
                  <a:pt x="1368" y="1152"/>
                  <a:pt x="1512" y="1008"/>
                  <a:pt x="1584" y="888"/>
                </a:cubicBezTo>
                <a:cubicBezTo>
                  <a:pt x="1656" y="768"/>
                  <a:pt x="1632" y="576"/>
                  <a:pt x="1584" y="456"/>
                </a:cubicBezTo>
                <a:cubicBezTo>
                  <a:pt x="1536" y="336"/>
                  <a:pt x="1320" y="240"/>
                  <a:pt x="1296" y="168"/>
                </a:cubicBezTo>
                <a:cubicBezTo>
                  <a:pt x="1272" y="96"/>
                  <a:pt x="1392" y="48"/>
                  <a:pt x="1440" y="24"/>
                </a:cubicBezTo>
                <a:cubicBezTo>
                  <a:pt x="1488" y="0"/>
                  <a:pt x="1536" y="0"/>
                  <a:pt x="1584" y="24"/>
                </a:cubicBezTo>
                <a:cubicBezTo>
                  <a:pt x="1632" y="48"/>
                  <a:pt x="1704" y="144"/>
                  <a:pt x="1728" y="168"/>
                </a:cubicBez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75110" name="Line 6"/>
          <p:cNvSpPr>
            <a:spLocks noChangeShapeType="1"/>
          </p:cNvSpPr>
          <p:nvPr/>
        </p:nvSpPr>
        <p:spPr bwMode="auto">
          <a:xfrm>
            <a:off x="4419600" y="3276600"/>
            <a:ext cx="16002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75111" name="Freeform 7"/>
          <p:cNvSpPr>
            <a:spLocks/>
          </p:cNvSpPr>
          <p:nvPr/>
        </p:nvSpPr>
        <p:spPr bwMode="auto">
          <a:xfrm>
            <a:off x="1905000" y="2466975"/>
            <a:ext cx="3089275" cy="1273175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1152" y="96"/>
              </a:cxn>
              <a:cxn ang="0">
                <a:pos x="1872" y="96"/>
              </a:cxn>
              <a:cxn ang="0">
                <a:pos x="2160" y="528"/>
              </a:cxn>
            </a:cxnLst>
            <a:rect l="0" t="0" r="r" b="b"/>
            <a:pathLst>
              <a:path w="2160" h="672">
                <a:moveTo>
                  <a:pt x="0" y="672"/>
                </a:moveTo>
                <a:cubicBezTo>
                  <a:pt x="420" y="432"/>
                  <a:pt x="840" y="192"/>
                  <a:pt x="1152" y="96"/>
                </a:cubicBezTo>
                <a:cubicBezTo>
                  <a:pt x="1464" y="0"/>
                  <a:pt x="1704" y="24"/>
                  <a:pt x="1872" y="96"/>
                </a:cubicBezTo>
                <a:cubicBezTo>
                  <a:pt x="2040" y="168"/>
                  <a:pt x="2112" y="456"/>
                  <a:pt x="2160" y="528"/>
                </a:cubicBez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75112" name="Line 8"/>
          <p:cNvSpPr>
            <a:spLocks noChangeShapeType="1"/>
          </p:cNvSpPr>
          <p:nvPr/>
        </p:nvSpPr>
        <p:spPr bwMode="auto">
          <a:xfrm>
            <a:off x="4994275" y="3451225"/>
            <a:ext cx="206375" cy="5461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75113" name="Freeform 9"/>
          <p:cNvSpPr>
            <a:spLocks/>
          </p:cNvSpPr>
          <p:nvPr/>
        </p:nvSpPr>
        <p:spPr bwMode="auto">
          <a:xfrm>
            <a:off x="5368925" y="2420938"/>
            <a:ext cx="3089275" cy="2273300"/>
          </a:xfrm>
          <a:custGeom>
            <a:avLst/>
            <a:gdLst/>
            <a:ahLst/>
            <a:cxnLst>
              <a:cxn ang="0">
                <a:pos x="0" y="480"/>
              </a:cxn>
              <a:cxn ang="0">
                <a:pos x="288" y="192"/>
              </a:cxn>
              <a:cxn ang="0">
                <a:pos x="576" y="48"/>
              </a:cxn>
              <a:cxn ang="0">
                <a:pos x="1296" y="480"/>
              </a:cxn>
              <a:cxn ang="0">
                <a:pos x="1872" y="1056"/>
              </a:cxn>
              <a:cxn ang="0">
                <a:pos x="2160" y="1200"/>
              </a:cxn>
            </a:cxnLst>
            <a:rect l="0" t="0" r="r" b="b"/>
            <a:pathLst>
              <a:path w="2160" h="1200">
                <a:moveTo>
                  <a:pt x="0" y="480"/>
                </a:moveTo>
                <a:cubicBezTo>
                  <a:pt x="96" y="372"/>
                  <a:pt x="192" y="264"/>
                  <a:pt x="288" y="192"/>
                </a:cubicBezTo>
                <a:cubicBezTo>
                  <a:pt x="384" y="120"/>
                  <a:pt x="408" y="0"/>
                  <a:pt x="576" y="48"/>
                </a:cubicBezTo>
                <a:cubicBezTo>
                  <a:pt x="744" y="96"/>
                  <a:pt x="1080" y="312"/>
                  <a:pt x="1296" y="480"/>
                </a:cubicBezTo>
                <a:cubicBezTo>
                  <a:pt x="1512" y="648"/>
                  <a:pt x="1728" y="936"/>
                  <a:pt x="1872" y="1056"/>
                </a:cubicBezTo>
                <a:cubicBezTo>
                  <a:pt x="2016" y="1176"/>
                  <a:pt x="2112" y="1176"/>
                  <a:pt x="2160" y="1200"/>
                </a:cubicBez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75114" name="Freeform 10"/>
          <p:cNvSpPr>
            <a:spLocks/>
          </p:cNvSpPr>
          <p:nvPr/>
        </p:nvSpPr>
        <p:spPr bwMode="auto">
          <a:xfrm>
            <a:off x="5200650" y="2057400"/>
            <a:ext cx="2678113" cy="1409700"/>
          </a:xfrm>
          <a:custGeom>
            <a:avLst/>
            <a:gdLst/>
            <a:ahLst/>
            <a:cxnLst>
              <a:cxn ang="0">
                <a:pos x="0" y="744"/>
              </a:cxn>
              <a:cxn ang="0">
                <a:pos x="288" y="168"/>
              </a:cxn>
              <a:cxn ang="0">
                <a:pos x="720" y="24"/>
              </a:cxn>
              <a:cxn ang="0">
                <a:pos x="1152" y="312"/>
              </a:cxn>
              <a:cxn ang="0">
                <a:pos x="1872" y="744"/>
              </a:cxn>
            </a:cxnLst>
            <a:rect l="0" t="0" r="r" b="b"/>
            <a:pathLst>
              <a:path w="1872" h="744">
                <a:moveTo>
                  <a:pt x="0" y="744"/>
                </a:moveTo>
                <a:cubicBezTo>
                  <a:pt x="84" y="516"/>
                  <a:pt x="168" y="288"/>
                  <a:pt x="288" y="168"/>
                </a:cubicBezTo>
                <a:cubicBezTo>
                  <a:pt x="408" y="48"/>
                  <a:pt x="576" y="0"/>
                  <a:pt x="720" y="24"/>
                </a:cubicBezTo>
                <a:cubicBezTo>
                  <a:pt x="864" y="48"/>
                  <a:pt x="960" y="192"/>
                  <a:pt x="1152" y="312"/>
                </a:cubicBezTo>
                <a:cubicBezTo>
                  <a:pt x="1344" y="432"/>
                  <a:pt x="1752" y="672"/>
                  <a:pt x="1872" y="744"/>
                </a:cubicBez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75115" name="Line 11"/>
          <p:cNvSpPr>
            <a:spLocks noChangeShapeType="1"/>
          </p:cNvSpPr>
          <p:nvPr/>
        </p:nvSpPr>
        <p:spPr bwMode="auto">
          <a:xfrm>
            <a:off x="7878763" y="3451225"/>
            <a:ext cx="617537" cy="27305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75116" name="Line 12"/>
          <p:cNvSpPr>
            <a:spLocks noChangeShapeType="1"/>
          </p:cNvSpPr>
          <p:nvPr/>
        </p:nvSpPr>
        <p:spPr bwMode="auto">
          <a:xfrm>
            <a:off x="8450263" y="4679950"/>
            <a:ext cx="312737" cy="12065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75117" name="Rectangle 13"/>
          <p:cNvSpPr>
            <a:spLocks noChangeArrowheads="1"/>
          </p:cNvSpPr>
          <p:nvPr/>
        </p:nvSpPr>
        <p:spPr bwMode="auto">
          <a:xfrm>
            <a:off x="8458200" y="3048000"/>
            <a:ext cx="1768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3200">
                <a:latin typeface="Comic Sans MS" pitchFamily="66" charset="0"/>
              </a:rPr>
              <a:t>guérison</a:t>
            </a:r>
            <a:endParaRPr lang="fr-FR">
              <a:latin typeface="Comic Sans MS" pitchFamily="66" charset="0"/>
            </a:endParaRPr>
          </a:p>
        </p:txBody>
      </p:sp>
      <p:sp>
        <p:nvSpPr>
          <p:cNvPr id="175118" name="Rectangle 14"/>
          <p:cNvSpPr>
            <a:spLocks noChangeArrowheads="1"/>
          </p:cNvSpPr>
          <p:nvPr/>
        </p:nvSpPr>
        <p:spPr bwMode="auto">
          <a:xfrm>
            <a:off x="8915400" y="4475163"/>
            <a:ext cx="12747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3200">
                <a:latin typeface="Comic Sans MS" pitchFamily="66" charset="0"/>
              </a:rPr>
              <a:t>décès</a:t>
            </a:r>
            <a:endParaRPr lang="fr-FR">
              <a:latin typeface="Comic Sans MS" pitchFamily="66" charset="0"/>
            </a:endParaRPr>
          </a:p>
        </p:txBody>
      </p:sp>
      <p:sp>
        <p:nvSpPr>
          <p:cNvPr id="175119" name="Rectangle 15"/>
          <p:cNvSpPr>
            <a:spLocks noChangeArrowheads="1"/>
          </p:cNvSpPr>
          <p:nvPr/>
        </p:nvSpPr>
        <p:spPr bwMode="auto">
          <a:xfrm>
            <a:off x="4343400" y="5084763"/>
            <a:ext cx="2203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3200">
                <a:latin typeface="Comic Sans MS" pitchFamily="66" charset="0"/>
              </a:rPr>
              <a:t>prévalence</a:t>
            </a:r>
            <a:endParaRPr lang="fr-FR">
              <a:latin typeface="Comic Sans MS" pitchFamily="66" charset="0"/>
            </a:endParaRPr>
          </a:p>
        </p:txBody>
      </p:sp>
      <p:sp>
        <p:nvSpPr>
          <p:cNvPr id="175120" name="Text Box 16"/>
          <p:cNvSpPr txBox="1">
            <a:spLocks noChangeArrowheads="1"/>
          </p:cNvSpPr>
          <p:nvPr/>
        </p:nvSpPr>
        <p:spPr bwMode="auto">
          <a:xfrm>
            <a:off x="8763000" y="63912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Cnrcp</a:t>
            </a:r>
          </a:p>
        </p:txBody>
      </p:sp>
    </p:spTree>
  </p:cSld>
  <p:clrMapOvr>
    <a:masterClrMapping/>
  </p:clrMapOvr>
  <p:transition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914400"/>
          </a:xfrm>
          <a:ln/>
        </p:spPr>
        <p:txBody>
          <a:bodyPr lIns="90488" tIns="44450" rIns="90488" bIns="44450"/>
          <a:lstStyle/>
          <a:p>
            <a:r>
              <a:rPr lang="fr-FR" sz="4000"/>
              <a:t>Epidémiologie du paludisme</a:t>
            </a:r>
            <a:endParaRPr lang="fr-FR" sz="5400"/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9220200" cy="4724400"/>
          </a:xfrm>
          <a:noFill/>
          <a:ln/>
        </p:spPr>
        <p:txBody>
          <a:bodyPr lIns="90488" tIns="44450" rIns="90488" bIns="44450"/>
          <a:lstStyle/>
          <a:p>
            <a:pPr>
              <a:buFontTx/>
              <a:buNone/>
            </a:pPr>
            <a:r>
              <a:rPr lang="fr-FR" sz="2800"/>
              <a:t>- incubation (silencieuse) d'une semaine puis le </a:t>
            </a:r>
            <a:r>
              <a:rPr lang="fr-FR" sz="2800" i="1"/>
              <a:t>Plasmodium</a:t>
            </a:r>
            <a:r>
              <a:rPr lang="fr-FR" sz="2800"/>
              <a:t> se multiplie dans les hématies pendant 1 à 6 semaines et :</a:t>
            </a:r>
          </a:p>
          <a:p>
            <a:pPr>
              <a:spcAft>
                <a:spcPts val="600"/>
              </a:spcAft>
              <a:buFontTx/>
              <a:buNone/>
            </a:pPr>
            <a:r>
              <a:rPr lang="fr-FR" sz="2800">
                <a:solidFill>
                  <a:schemeClr val="tx2"/>
                </a:solidFill>
                <a:latin typeface="Symbol" pitchFamily="18" charset="2"/>
              </a:rPr>
              <a:t></a:t>
            </a:r>
            <a:r>
              <a:rPr lang="fr-FR" sz="2800"/>
              <a:t> tue l'hôte en 2 jours à 2 semaines (selon les espèces), ou</a:t>
            </a:r>
            <a:r>
              <a:rPr lang="fr-FR" sz="2800">
                <a:solidFill>
                  <a:schemeClr val="tx2"/>
                </a:solidFill>
                <a:latin typeface="Symbol" pitchFamily="18" charset="2"/>
              </a:rPr>
              <a:t></a:t>
            </a:r>
          </a:p>
          <a:p>
            <a:pPr>
              <a:spcAft>
                <a:spcPts val="600"/>
              </a:spcAft>
              <a:buFontTx/>
              <a:buNone/>
            </a:pPr>
            <a:r>
              <a:rPr lang="fr-FR" sz="2800">
                <a:solidFill>
                  <a:schemeClr val="tx2"/>
                </a:solidFill>
                <a:latin typeface="Symbol" pitchFamily="18" charset="2"/>
              </a:rPr>
              <a:t>  </a:t>
            </a:r>
            <a:r>
              <a:rPr lang="fr-FR" sz="2800"/>
              <a:t> est contenu (immunité et/ou traitement), et </a:t>
            </a:r>
          </a:p>
          <a:p>
            <a:pPr>
              <a:spcAft>
                <a:spcPts val="600"/>
              </a:spcAft>
              <a:buFontTx/>
              <a:buNone/>
            </a:pPr>
            <a:r>
              <a:rPr lang="fr-FR" sz="2800">
                <a:solidFill>
                  <a:schemeClr val="tx2"/>
                </a:solidFill>
                <a:latin typeface="Symbol" pitchFamily="18" charset="2"/>
              </a:rPr>
              <a:t></a:t>
            </a:r>
            <a:r>
              <a:rPr lang="fr-FR" sz="2800"/>
              <a:t> forme des gamétocytes infestants pour l’Anophèle (peuvent persister dans le sang, infectants mais non pathogènes, plusieurs semaines.</a:t>
            </a:r>
          </a:p>
        </p:txBody>
      </p:sp>
      <p:sp>
        <p:nvSpPr>
          <p:cNvPr id="160772" name="Text Box 4"/>
          <p:cNvSpPr txBox="1">
            <a:spLocks noChangeArrowheads="1"/>
          </p:cNvSpPr>
          <p:nvPr/>
        </p:nvSpPr>
        <p:spPr bwMode="auto">
          <a:xfrm>
            <a:off x="8763000" y="63912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Cnrcp</a:t>
            </a:r>
          </a:p>
        </p:txBody>
      </p:sp>
    </p:spTree>
  </p:cSld>
  <p:clrMapOvr>
    <a:masterClrMapping/>
  </p:clrMapOvr>
  <p:transition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ChangeArrowheads="1"/>
          </p:cNvSpPr>
          <p:nvPr/>
        </p:nvSpPr>
        <p:spPr bwMode="auto">
          <a:xfrm>
            <a:off x="0" y="0"/>
            <a:ext cx="10287000" cy="6400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/>
            <a:endParaRPr lang="fr-FR" sz="480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181251" name="Text Box 3"/>
          <p:cNvSpPr txBox="1">
            <a:spLocks noChangeArrowheads="1"/>
          </p:cNvSpPr>
          <p:nvPr/>
        </p:nvSpPr>
        <p:spPr bwMode="auto">
          <a:xfrm>
            <a:off x="4419600" y="152400"/>
            <a:ext cx="55626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  <a:spcAft>
                <a:spcPts val="600"/>
              </a:spcAft>
            </a:pPr>
            <a:r>
              <a:rPr lang="fr-FR" sz="3200" b="1">
                <a:solidFill>
                  <a:schemeClr val="tx2"/>
                </a:solidFill>
                <a:latin typeface="Geneva"/>
              </a:rPr>
              <a:t>Le comportement d'</a:t>
            </a:r>
            <a:r>
              <a:rPr lang="fr-FR" sz="3200" b="1" i="1">
                <a:solidFill>
                  <a:schemeClr val="tx2"/>
                </a:solidFill>
                <a:latin typeface="Geneva"/>
              </a:rPr>
              <a:t>Anopheles</a:t>
            </a:r>
            <a:r>
              <a:rPr lang="fr-FR" sz="3200" b="1">
                <a:solidFill>
                  <a:schemeClr val="tx2"/>
                </a:solidFill>
                <a:latin typeface="Geneva"/>
              </a:rPr>
              <a:t>, qui est attiré par l'odeur du corps humain et préfère les jambes et les chevilles, est exploité ici pour capturer ces moustiques</a:t>
            </a:r>
            <a:br>
              <a:rPr lang="fr-FR" sz="3200" b="1">
                <a:solidFill>
                  <a:schemeClr val="tx2"/>
                </a:solidFill>
                <a:latin typeface="Geneva"/>
              </a:rPr>
            </a:br>
            <a:r>
              <a:rPr lang="fr-FR" sz="1400" b="1">
                <a:latin typeface="Geneva"/>
              </a:rPr>
              <a:t>[Photographie: Steve Lindsay]</a:t>
            </a:r>
            <a:endParaRPr lang="fr-FR" sz="3200">
              <a:solidFill>
                <a:schemeClr val="tx2"/>
              </a:solidFill>
              <a:latin typeface="Comic Sans MS" pitchFamily="66" charset="0"/>
            </a:endParaRPr>
          </a:p>
        </p:txBody>
      </p:sp>
      <p:grpSp>
        <p:nvGrpSpPr>
          <p:cNvPr id="181252" name="Group 4"/>
          <p:cNvGrpSpPr>
            <a:grpSpLocks/>
          </p:cNvGrpSpPr>
          <p:nvPr/>
        </p:nvGrpSpPr>
        <p:grpSpPr bwMode="auto">
          <a:xfrm>
            <a:off x="823913" y="2074863"/>
            <a:ext cx="8640762" cy="2636837"/>
            <a:chOff x="0" y="0"/>
            <a:chExt cx="5443" cy="1661"/>
          </a:xfrm>
        </p:grpSpPr>
        <p:sp>
          <p:nvSpPr>
            <p:cNvPr id="18125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563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fr-FR"/>
            </a:p>
          </p:txBody>
        </p:sp>
        <p:sp>
          <p:nvSpPr>
            <p:cNvPr id="181254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5443" cy="1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700">
                  <a:latin typeface="Geneva"/>
                </a:rPr>
                <a:t>  </a:t>
              </a:r>
              <a:r>
                <a:rPr lang="en-US" sz="16700">
                  <a:latin typeface="Geneva"/>
                </a:rPr>
                <a:t> </a:t>
              </a:r>
              <a:r>
                <a:rPr lang="en-US" sz="700">
                  <a:latin typeface="Geneva"/>
                </a:rPr>
                <a:t>                                                                                                                               </a:t>
              </a:r>
            </a:p>
          </p:txBody>
        </p:sp>
      </p:grpSp>
      <p:grpSp>
        <p:nvGrpSpPr>
          <p:cNvPr id="181255" name="Group 7"/>
          <p:cNvGrpSpPr>
            <a:grpSpLocks/>
          </p:cNvGrpSpPr>
          <p:nvPr/>
        </p:nvGrpSpPr>
        <p:grpSpPr bwMode="auto">
          <a:xfrm>
            <a:off x="411163" y="738188"/>
            <a:ext cx="9464675" cy="5383212"/>
            <a:chOff x="0" y="3391"/>
            <a:chExt cx="5962" cy="3391"/>
          </a:xfrm>
        </p:grpSpPr>
        <p:sp>
          <p:nvSpPr>
            <p:cNvPr id="181256" name="Rectangle 8"/>
            <p:cNvSpPr>
              <a:spLocks noChangeArrowheads="1"/>
            </p:cNvSpPr>
            <p:nvPr/>
          </p:nvSpPr>
          <p:spPr bwMode="auto">
            <a:xfrm>
              <a:off x="0" y="3391"/>
              <a:ext cx="5962" cy="3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fr-FR"/>
            </a:p>
          </p:txBody>
        </p:sp>
        <p:grpSp>
          <p:nvGrpSpPr>
            <p:cNvPr id="181257" name="Group 9"/>
            <p:cNvGrpSpPr>
              <a:grpSpLocks/>
            </p:cNvGrpSpPr>
            <p:nvPr/>
          </p:nvGrpSpPr>
          <p:grpSpPr bwMode="auto">
            <a:xfrm>
              <a:off x="0" y="3391"/>
              <a:ext cx="5508" cy="2256"/>
              <a:chOff x="0" y="3391"/>
              <a:chExt cx="5508" cy="2256"/>
            </a:xfrm>
          </p:grpSpPr>
          <p:sp>
            <p:nvSpPr>
              <p:cNvPr id="181258" name="Rectangle 10"/>
              <p:cNvSpPr>
                <a:spLocks noChangeArrowheads="1"/>
              </p:cNvSpPr>
              <p:nvPr/>
            </p:nvSpPr>
            <p:spPr bwMode="auto">
              <a:xfrm>
                <a:off x="0" y="3391"/>
                <a:ext cx="1685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81259" name="Rectangle 11"/>
              <p:cNvSpPr>
                <a:spLocks noChangeArrowheads="1"/>
              </p:cNvSpPr>
              <p:nvPr/>
            </p:nvSpPr>
            <p:spPr bwMode="auto">
              <a:xfrm>
                <a:off x="0" y="3391"/>
                <a:ext cx="5508" cy="2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 sz="700">
                    <a:latin typeface="Geneva"/>
                  </a:rPr>
                  <a:t>  </a:t>
                </a:r>
                <a:r>
                  <a:rPr lang="en-US" sz="22900">
                    <a:latin typeface="Geneva"/>
                  </a:rPr>
                  <a:t> </a:t>
                </a:r>
                <a:r>
                  <a:rPr lang="en-US" sz="700">
                    <a:latin typeface="Geneva"/>
                  </a:rPr>
                  <a:t>                                                                                                     </a:t>
                </a:r>
              </a:p>
            </p:txBody>
          </p:sp>
        </p:grpSp>
      </p:grpSp>
      <p:pic>
        <p:nvPicPr>
          <p:cNvPr id="181260" name="Picture 12" descr="capture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13238" cy="6858000"/>
          </a:xfrm>
          <a:prstGeom prst="rect">
            <a:avLst/>
          </a:prstGeom>
          <a:noFill/>
        </p:spPr>
      </p:pic>
      <p:sp>
        <p:nvSpPr>
          <p:cNvPr id="181261" name="Rectangle 13"/>
          <p:cNvSpPr>
            <a:spLocks noChangeArrowheads="1"/>
          </p:cNvSpPr>
          <p:nvPr/>
        </p:nvSpPr>
        <p:spPr bwMode="auto">
          <a:xfrm>
            <a:off x="7810500" y="6556375"/>
            <a:ext cx="2443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400" b="1" i="1">
                <a:solidFill>
                  <a:schemeClr val="tx2"/>
                </a:solidFill>
                <a:latin typeface="Comic Sans MS" pitchFamily="66" charset="0"/>
              </a:rPr>
              <a:t>Liverpool School Medecine</a:t>
            </a:r>
            <a:endParaRPr lang="fr-FR" sz="1400" b="1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1130300"/>
          </a:xfrm>
          <a:noFill/>
          <a:ln/>
        </p:spPr>
        <p:txBody>
          <a:bodyPr lIns="90488" tIns="44450" rIns="90488" bIns="44450"/>
          <a:lstStyle/>
          <a:p>
            <a:r>
              <a:rPr lang="fr-FR" sz="4000"/>
              <a:t>Endémicité </a:t>
            </a:r>
            <a:r>
              <a:rPr lang="fr-FR" sz="3200"/>
              <a:t>(taux d’inoulation, EIR)</a:t>
            </a:r>
            <a:endParaRPr lang="fr-FR" sz="5400"/>
          </a:p>
        </p:txBody>
      </p:sp>
      <p:pic>
        <p:nvPicPr>
          <p:cNvPr id="1617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909763"/>
            <a:ext cx="693420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1796" name="Text Box 4"/>
          <p:cNvSpPr txBox="1">
            <a:spLocks noChangeArrowheads="1"/>
          </p:cNvSpPr>
          <p:nvPr/>
        </p:nvSpPr>
        <p:spPr bwMode="auto">
          <a:xfrm>
            <a:off x="2805113" y="5516563"/>
            <a:ext cx="43068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3200" i="1"/>
              <a:t>Piqûres infectées / H / an</a:t>
            </a:r>
          </a:p>
        </p:txBody>
      </p:sp>
      <p:sp>
        <p:nvSpPr>
          <p:cNvPr id="161797" name="Text Box 5"/>
          <p:cNvSpPr txBox="1">
            <a:spLocks noChangeArrowheads="1"/>
          </p:cNvSpPr>
          <p:nvPr/>
        </p:nvSpPr>
        <p:spPr bwMode="auto">
          <a:xfrm rot="-5400000">
            <a:off x="-599281" y="3469481"/>
            <a:ext cx="299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3200" i="1"/>
              <a:t>Index parasitaire</a:t>
            </a:r>
          </a:p>
        </p:txBody>
      </p:sp>
      <p:sp>
        <p:nvSpPr>
          <p:cNvPr id="161798" name="Text Box 6"/>
          <p:cNvSpPr txBox="1">
            <a:spLocks noChangeArrowheads="1"/>
          </p:cNvSpPr>
          <p:nvPr/>
        </p:nvSpPr>
        <p:spPr bwMode="auto">
          <a:xfrm>
            <a:off x="9296400" y="6391275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Cnrp</a:t>
            </a:r>
          </a:p>
        </p:txBody>
      </p:sp>
    </p:spTree>
  </p:cSld>
  <p:clrMapOvr>
    <a:masterClrMapping/>
  </p:clrMapOvr>
  <p:transition>
    <p:wipe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1130300"/>
          </a:xfrm>
          <a:noFill/>
          <a:ln/>
        </p:spPr>
        <p:txBody>
          <a:bodyPr lIns="90488" tIns="44450" rIns="90488" bIns="44450"/>
          <a:lstStyle/>
          <a:p>
            <a:r>
              <a:rPr lang="fr-FR" sz="4000"/>
              <a:t>Epidémiologie du paludisme (2)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4876800" cy="5181600"/>
          </a:xfrm>
          <a:noFill/>
          <a:ln/>
        </p:spPr>
        <p:txBody>
          <a:bodyPr lIns="90488" tIns="44450" rIns="90488" bIns="44450"/>
          <a:lstStyle/>
          <a:p>
            <a:pPr>
              <a:lnSpc>
                <a:spcPct val="110000"/>
              </a:lnSpc>
              <a:spcAft>
                <a:spcPts val="1200"/>
              </a:spcAft>
              <a:buFontTx/>
              <a:buNone/>
            </a:pPr>
            <a:r>
              <a:rPr lang="fr-FR" sz="2400"/>
              <a:t>- - L’immunité, incomplète, </a:t>
            </a:r>
          </a:p>
          <a:p>
            <a:pPr>
              <a:lnSpc>
                <a:spcPct val="110000"/>
              </a:lnSpc>
              <a:spcAft>
                <a:spcPts val="600"/>
              </a:spcAft>
              <a:buFontTx/>
              <a:buNone/>
            </a:pPr>
            <a:r>
              <a:rPr lang="fr-FR" sz="2400">
                <a:solidFill>
                  <a:schemeClr val="tx2"/>
                </a:solidFill>
                <a:latin typeface="Symbol" pitchFamily="18" charset="2"/>
              </a:rPr>
              <a:t></a:t>
            </a:r>
            <a:r>
              <a:rPr lang="fr-FR" sz="2400"/>
              <a:t> diminue la multiplication des parasites et les symptômes, </a:t>
            </a:r>
          </a:p>
          <a:p>
            <a:pPr>
              <a:lnSpc>
                <a:spcPct val="110000"/>
              </a:lnSpc>
              <a:spcAft>
                <a:spcPts val="600"/>
              </a:spcAft>
              <a:buFontTx/>
              <a:buNone/>
            </a:pPr>
            <a:r>
              <a:rPr lang="fr-FR" sz="2400">
                <a:solidFill>
                  <a:schemeClr val="tx2"/>
                </a:solidFill>
                <a:latin typeface="Symbol" pitchFamily="18" charset="2"/>
              </a:rPr>
              <a:t> </a:t>
            </a:r>
            <a:r>
              <a:rPr lang="fr-FR" sz="2400"/>
              <a:t> n’empêche les réinfestations qu’après des 10</a:t>
            </a:r>
            <a:r>
              <a:rPr lang="fr-FR" sz="2400" baseline="30000"/>
              <a:t>nes</a:t>
            </a:r>
            <a:r>
              <a:rPr lang="fr-FR" sz="2400"/>
              <a:t> accès, </a:t>
            </a:r>
          </a:p>
          <a:p>
            <a:pPr>
              <a:lnSpc>
                <a:spcPct val="110000"/>
              </a:lnSpc>
              <a:spcAft>
                <a:spcPts val="600"/>
              </a:spcAft>
              <a:buFontTx/>
              <a:buNone/>
            </a:pPr>
            <a:r>
              <a:rPr lang="fr-FR" sz="2400">
                <a:solidFill>
                  <a:schemeClr val="tx2"/>
                </a:solidFill>
                <a:latin typeface="Symbol" pitchFamily="18" charset="2"/>
              </a:rPr>
              <a:t></a:t>
            </a:r>
            <a:r>
              <a:rPr lang="fr-FR" sz="2400"/>
              <a:t> se perd après plusieurs années sans réinfestation.</a:t>
            </a:r>
          </a:p>
          <a:p>
            <a:pPr>
              <a:lnSpc>
                <a:spcPct val="110000"/>
              </a:lnSpc>
              <a:spcAft>
                <a:spcPts val="600"/>
              </a:spcAft>
              <a:buFontTx/>
              <a:buNone/>
            </a:pPr>
            <a:r>
              <a:rPr lang="fr-FR" sz="2400"/>
              <a:t>les reviviscences, incubations silencieuses de 2 mois à 2 ans, ne concernent que des espèces bénignes </a:t>
            </a:r>
            <a:br>
              <a:rPr lang="fr-FR" sz="2400"/>
            </a:br>
            <a:r>
              <a:rPr lang="fr-FR" sz="2400"/>
              <a:t>(</a:t>
            </a:r>
            <a:r>
              <a:rPr lang="fr-FR" sz="2400" i="1"/>
              <a:t>P.vivax et P.ovale</a:t>
            </a:r>
            <a:r>
              <a:rPr lang="fr-FR" sz="2400"/>
              <a:t>).</a:t>
            </a:r>
          </a:p>
        </p:txBody>
      </p:sp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8763000" y="63912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Cnrcp</a:t>
            </a:r>
          </a:p>
        </p:txBody>
      </p:sp>
      <p:pic>
        <p:nvPicPr>
          <p:cNvPr id="16384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2057400"/>
            <a:ext cx="5853113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1130300"/>
          </a:xfrm>
          <a:noFill/>
          <a:ln/>
        </p:spPr>
        <p:txBody>
          <a:bodyPr lIns="90488" tIns="44450" rIns="90488" bIns="44450"/>
          <a:lstStyle/>
          <a:p>
            <a:r>
              <a:rPr lang="fr-FR" sz="4000"/>
              <a:t>Endémicité </a:t>
            </a:r>
            <a:r>
              <a:rPr lang="fr-FR" sz="3200"/>
              <a:t>(enfants 2-9 ans)</a:t>
            </a:r>
            <a:endParaRPr lang="fr-FR" sz="5400"/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9372600" cy="4800600"/>
          </a:xfrm>
          <a:noFill/>
          <a:ln/>
        </p:spPr>
        <p:txBody>
          <a:bodyPr lIns="90488" tIns="44450" rIns="90488" bIns="44450"/>
          <a:lstStyle/>
          <a:p>
            <a:pPr>
              <a:lnSpc>
                <a:spcPct val="90000"/>
              </a:lnSpc>
            </a:pPr>
            <a:r>
              <a:rPr lang="en-US" sz="2800">
                <a:solidFill>
                  <a:schemeClr val="accent1"/>
                </a:solidFill>
              </a:rPr>
              <a:t>Hypoendemie</a:t>
            </a:r>
            <a:r>
              <a:rPr lang="en-US" sz="2800"/>
              <a:t> : peu de transmission palustre avec taux de portage de parasites &lt; 10%,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>
                <a:solidFill>
                  <a:schemeClr val="accent1"/>
                </a:solidFill>
              </a:rPr>
              <a:t>Mésooendémie</a:t>
            </a:r>
            <a:r>
              <a:rPr lang="en-US" sz="2800"/>
              <a:t> : transmission variable avec taux de portage de parasites 11-50%,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>
                <a:solidFill>
                  <a:schemeClr val="accent1"/>
                </a:solidFill>
              </a:rPr>
              <a:t>hyperendémie</a:t>
            </a:r>
            <a:r>
              <a:rPr lang="en-US" sz="2800"/>
              <a:t> si intense mais saisonnier avec taux de portage de parasites &gt; 50%,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sz="2800">
                <a:solidFill>
                  <a:schemeClr val="accent1"/>
                </a:solidFill>
              </a:rPr>
              <a:t>holoendémie </a:t>
            </a:r>
            <a:r>
              <a:rPr lang="en-US" sz="2800"/>
              <a:t>si transmission perenne avec taux de portage de parasites &gt; 75%, 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sz="2800">
                <a:solidFill>
                  <a:schemeClr val="accent1"/>
                </a:solidFill>
              </a:rPr>
              <a:t>paludisme stable et instable malaria</a:t>
            </a:r>
            <a:r>
              <a:rPr lang="en-US" sz="2800"/>
              <a:t> est une définition plus utile qui fait référence à la présence d’anophèles infectantes (permanent ou non). </a:t>
            </a:r>
          </a:p>
        </p:txBody>
      </p:sp>
      <p:sp>
        <p:nvSpPr>
          <p:cNvPr id="221188" name="Text Box 4"/>
          <p:cNvSpPr txBox="1">
            <a:spLocks noChangeArrowheads="1"/>
          </p:cNvSpPr>
          <p:nvPr/>
        </p:nvSpPr>
        <p:spPr bwMode="auto">
          <a:xfrm>
            <a:off x="8763000" y="63912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Cnrcp</a:t>
            </a:r>
          </a:p>
        </p:txBody>
      </p:sp>
    </p:spTree>
  </p:cSld>
  <p:clrMapOvr>
    <a:masterClrMapping/>
  </p:clrMapOvr>
  <p:transition>
    <p:wipe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Première exposition</a:t>
            </a:r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9772650" cy="47244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fr-FR" sz="2800"/>
              <a:t>Pas de reconnaissance des sporozoites, </a:t>
            </a:r>
          </a:p>
          <a:p>
            <a:pPr>
              <a:spcBef>
                <a:spcPct val="0"/>
              </a:spcBef>
            </a:pPr>
            <a:r>
              <a:rPr lang="fr-FR" sz="2800"/>
              <a:t> la durée médiane de schizogonie hépatique est de 5.5 j pour </a:t>
            </a:r>
            <a:r>
              <a:rPr lang="fr-FR" sz="2800" i="1"/>
              <a:t>falciparum </a:t>
            </a:r>
            <a:r>
              <a:rPr lang="fr-FR" sz="2800"/>
              <a:t>: seuls les schizontes tardifs sont ciblés par les cellules cytotoxiques et l’IFN-</a:t>
            </a:r>
            <a:r>
              <a:rPr lang="fr-FR" sz="2800">
                <a:latin typeface="Symbol" pitchFamily="18" charset="2"/>
              </a:rPr>
              <a:t>g</a:t>
            </a:r>
            <a:r>
              <a:rPr lang="fr-FR" sz="2800"/>
              <a:t>,</a:t>
            </a:r>
          </a:p>
          <a:p>
            <a:pPr>
              <a:spcBef>
                <a:spcPct val="0"/>
              </a:spcBef>
            </a:pPr>
            <a:r>
              <a:rPr lang="fr-FR" sz="2800"/>
              <a:t> les stades sanguins prolifèrent, deviennent progressivement synchrones, et une réponse concomitante spécifique cellulaire B et T et IFN-</a:t>
            </a:r>
            <a:r>
              <a:rPr lang="fr-FR" sz="2800">
                <a:latin typeface="Symbol" pitchFamily="18" charset="2"/>
              </a:rPr>
              <a:t>g</a:t>
            </a:r>
            <a:r>
              <a:rPr lang="fr-FR" sz="2800"/>
              <a:t> se développe, </a:t>
            </a:r>
          </a:p>
          <a:p>
            <a:pPr>
              <a:spcBef>
                <a:spcPct val="0"/>
              </a:spcBef>
            </a:pPr>
            <a:r>
              <a:rPr lang="fr-FR" sz="2800"/>
              <a:t> si la réponse aux parasites séquestrés ne déborde pas en dégradation multi-viscérale, </a:t>
            </a:r>
          </a:p>
          <a:p>
            <a:pPr>
              <a:spcBef>
                <a:spcPct val="0"/>
              </a:spcBef>
            </a:pPr>
            <a:r>
              <a:rPr lang="fr-FR" sz="2800"/>
              <a:t> la taille de la rate augmente, la parasitémie asexuée diminue, les stades sexués apparaissent.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10287000" cy="812800"/>
          </a:xfrm>
          <a:ln/>
        </p:spPr>
        <p:txBody>
          <a:bodyPr lIns="90488" tIns="44450" rIns="90488" bIns="44450"/>
          <a:lstStyle/>
          <a:p>
            <a:r>
              <a:rPr lang="fr-FR" sz="4000"/>
              <a:t>Rôle vecteur de l ’</a:t>
            </a:r>
            <a:r>
              <a:rPr lang="fr-FR" sz="4000" i="1"/>
              <a:t>Anopheles</a:t>
            </a:r>
            <a:r>
              <a:rPr lang="fr-FR" sz="4000"/>
              <a:t> : 1895 - 1900</a:t>
            </a:r>
            <a:endParaRPr lang="fr-FR" sz="5400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0" y="1066800"/>
            <a:ext cx="5410200" cy="5181600"/>
          </a:xfrm>
          <a:noFill/>
          <a:ln/>
        </p:spPr>
        <p:txBody>
          <a:bodyPr lIns="90488" tIns="44450" rIns="90488" bIns="44450"/>
          <a:lstStyle/>
          <a:p>
            <a:pPr>
              <a:lnSpc>
                <a:spcPct val="110000"/>
              </a:lnSpc>
            </a:pPr>
            <a:r>
              <a:rPr lang="fr-FR" sz="2600"/>
              <a:t>1895, Ross : des hématozoires des Canaris peuvent être transmis de cage en cage par les moustiques ;</a:t>
            </a:r>
          </a:p>
          <a:p>
            <a:pPr algn="just">
              <a:lnSpc>
                <a:spcPct val="90000"/>
              </a:lnSpc>
            </a:pPr>
            <a:r>
              <a:rPr lang="fr-FR" sz="2600"/>
              <a:t>1897, Grassi : le parasite se multiplie chez le moustique ;</a:t>
            </a:r>
          </a:p>
          <a:p>
            <a:pPr algn="just">
              <a:lnSpc>
                <a:spcPct val="90000"/>
              </a:lnSpc>
            </a:pPr>
            <a:r>
              <a:rPr lang="fr-FR" sz="2600"/>
              <a:t>1898, Manson  fait piquer son fils par un moustique apporté de Rome ;</a:t>
            </a:r>
          </a:p>
          <a:p>
            <a:pPr algn="just">
              <a:lnSpc>
                <a:spcPct val="90000"/>
              </a:lnSpc>
            </a:pPr>
            <a:r>
              <a:rPr lang="fr-FR" sz="2600"/>
              <a:t>Bignani, lâche des moustiques infectés dans l'hôpital de San Spirito à Rome.</a:t>
            </a:r>
            <a:endParaRPr lang="fr-FR" sz="2600">
              <a:solidFill>
                <a:schemeClr val="tx2"/>
              </a:solidFill>
              <a:latin typeface="Symbol" pitchFamily="18" charset="2"/>
            </a:endParaRPr>
          </a:p>
        </p:txBody>
      </p:sp>
      <p:pic>
        <p:nvPicPr>
          <p:cNvPr id="1710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68338" y="1752600"/>
            <a:ext cx="5697538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1013" name="Text Box 5"/>
          <p:cNvSpPr txBox="1">
            <a:spLocks noChangeArrowheads="1"/>
          </p:cNvSpPr>
          <p:nvPr/>
        </p:nvSpPr>
        <p:spPr bwMode="auto">
          <a:xfrm>
            <a:off x="8758238" y="63912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Cnrcp</a:t>
            </a:r>
          </a:p>
        </p:txBody>
      </p:sp>
    </p:spTree>
  </p:cSld>
  <p:clrMapOvr>
    <a:masterClrMapping/>
  </p:clrMapOvr>
  <p:transition>
    <p:wipe dir="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/>
              <a:t>Exposition répétée</a:t>
            </a:r>
            <a:endParaRPr lang="en-US" sz="4000"/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9772650" cy="472440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fr-FR" sz="2400"/>
              <a:t> Les gènes Var sont à l’origine d’une population locale comportant des centaines d’antigènes parasitaires variants sans réaction croisée,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fr-FR" sz="2400"/>
              <a:t> CSP, TRAP, MSP, RESA et bien d’autres antigènes de stade sanguin induisent une réponse cellulaire T CD8</a:t>
            </a:r>
            <a:r>
              <a:rPr lang="fr-FR" sz="2400" baseline="30000"/>
              <a:t>+</a:t>
            </a:r>
            <a:r>
              <a:rPr lang="fr-FR" sz="2400"/>
              <a:t> </a:t>
            </a:r>
            <a:r>
              <a:rPr lang="fr-FR" sz="1800"/>
              <a:t>CD4</a:t>
            </a:r>
            <a:r>
              <a:rPr lang="fr-FR" sz="1800" baseline="30000"/>
              <a:t>+</a:t>
            </a:r>
            <a:r>
              <a:rPr lang="fr-FR" sz="2400"/>
              <a:t> variant-spécifique,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fr-FR" sz="2400"/>
              <a:t> durant l’accès clinique, les antigènes correspondants du parasite infectant ne sont pas reconnus, 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fr-FR" sz="2400"/>
              <a:t> les réponses spécifiques s’accumulent et l’immunité protectrice est atteinte quand les résidents ont reconnu la totalité du répertoire.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Immunité protectrice</a:t>
            </a:r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9772650" cy="472440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fr-FR"/>
              <a:t> Nécessite une exposition répétée au parasite en zone endémique de paludisme,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fr-FR"/>
              <a:t> construite indépendamment contre les différents stades du cycle parasitaire,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fr-FR"/>
              <a:t> souche-spécifique : demande de nombreuses années pour se construire, du fait du polymorphisme élevé du parasite.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Vaccins</a:t>
            </a:r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7175" y="1143000"/>
            <a:ext cx="9772650" cy="472440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fr-FR" sz="2400"/>
              <a:t> Multi-épitopes, cibles variées, incluant le blocage de la 	transmission ou la prévention de l’évolution grave ;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fr-FR" sz="2400"/>
              <a:t> maigres résultats depuis les années 60’s, liés à la médiocrité des protocoles d’immunisation : critères d’efficacité non standardisés (l’infestation ne doit pas permettre à la parasitémie d’atteindre des niveaux menaçant la survie) ;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fr-FR" sz="2400"/>
              <a:t> nouvelle génération de constructions + adjuvant de haute technologie :</a:t>
            </a:r>
            <a:br>
              <a:rPr lang="fr-FR" sz="2400"/>
            </a:br>
            <a:r>
              <a:rPr lang="fr-FR" sz="2400"/>
              <a:t>- vecteurs se répliquant (grippe/vaccine),</a:t>
            </a:r>
            <a:br>
              <a:rPr lang="fr-FR" sz="2400"/>
            </a:br>
            <a:r>
              <a:rPr lang="fr-FR" sz="2400"/>
              <a:t>- immunisations séquentielles, </a:t>
            </a:r>
            <a:br>
              <a:rPr lang="fr-FR" sz="2400"/>
            </a:br>
            <a:r>
              <a:rPr lang="fr-FR" sz="2400"/>
              <a:t>- cocktails de protéines recombinantes.</a:t>
            </a:r>
          </a:p>
        </p:txBody>
      </p:sp>
      <p:pic>
        <p:nvPicPr>
          <p:cNvPr id="218116" name="Picture 4" descr="une4_sour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5663" y="4572000"/>
            <a:ext cx="30861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Pourquoi certains sujets présentent un neuropaludisme?</a:t>
            </a:r>
          </a:p>
        </p:txBody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Caractéristiques géographiques &amp; sociales</a:t>
            </a:r>
          </a:p>
          <a:p>
            <a:r>
              <a:rPr lang="en-US"/>
              <a:t>Caractéristiques d’hôte ?</a:t>
            </a:r>
          </a:p>
          <a:p>
            <a:pPr lvl="1"/>
            <a:r>
              <a:rPr lang="en-US"/>
              <a:t>âge</a:t>
            </a:r>
          </a:p>
          <a:p>
            <a:pPr lvl="1"/>
            <a:r>
              <a:rPr lang="en-US"/>
              <a:t>fond génétique (HLA, ABO, …)</a:t>
            </a:r>
          </a:p>
          <a:p>
            <a:r>
              <a:rPr lang="en-US"/>
              <a:t>Caractéristiques du parasite ?</a:t>
            </a:r>
          </a:p>
          <a:p>
            <a:pPr lvl="1"/>
            <a:r>
              <a:rPr lang="en-US"/>
              <a:t>profil de cytoadhérence</a:t>
            </a:r>
          </a:p>
          <a:p>
            <a:pPr lvl="1"/>
            <a:r>
              <a:rPr lang="en-US"/>
              <a:t>profil de formation de rosettes</a:t>
            </a:r>
          </a:p>
          <a:p>
            <a:pPr lvl="1"/>
            <a:r>
              <a:rPr lang="en-US"/>
              <a:t>gènes</a:t>
            </a:r>
            <a:r>
              <a:rPr lang="en-US" i="1"/>
              <a:t>var</a:t>
            </a:r>
            <a:r>
              <a:rPr lang="en-US"/>
              <a:t> exprimés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7800" y="304800"/>
            <a:ext cx="9901238" cy="990600"/>
          </a:xfrm>
        </p:spPr>
        <p:txBody>
          <a:bodyPr/>
          <a:lstStyle/>
          <a:p>
            <a:r>
              <a:rPr lang="en-US"/>
              <a:t>Hypothèse de l’immunité spécifique de souche</a:t>
            </a:r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057400"/>
            <a:ext cx="8763000" cy="3962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La rencontre d’une souche confère une protection (complète) contre cette souche, et aucune contre les autres ;</a:t>
            </a:r>
          </a:p>
          <a:p>
            <a:pPr>
              <a:lnSpc>
                <a:spcPct val="90000"/>
              </a:lnSpc>
            </a:pPr>
            <a:r>
              <a:rPr lang="en-US" sz="2800"/>
              <a:t>Toutes les souches doivent être reconnues pour être protégé ;</a:t>
            </a:r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800"/>
              <a:t>Le parasite infectant n’est pas reconnu pendant l’accès clinique, mais il l’est après ; </a:t>
            </a:r>
          </a:p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US" sz="2800"/>
              <a:t>L’immunité protectrice est atteinte quand tout le répertoire est connu.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Line 2"/>
          <p:cNvSpPr>
            <a:spLocks noChangeShapeType="1"/>
          </p:cNvSpPr>
          <p:nvPr/>
        </p:nvSpPr>
        <p:spPr bwMode="auto">
          <a:xfrm>
            <a:off x="914400" y="5334000"/>
            <a:ext cx="7175500" cy="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199683" name="Group 3"/>
          <p:cNvGrpSpPr>
            <a:grpSpLocks/>
          </p:cNvGrpSpPr>
          <p:nvPr/>
        </p:nvGrpSpPr>
        <p:grpSpPr bwMode="auto">
          <a:xfrm>
            <a:off x="5359400" y="2260600"/>
            <a:ext cx="393700" cy="476250"/>
            <a:chOff x="1664" y="1784"/>
            <a:chExt cx="248" cy="300"/>
          </a:xfrm>
        </p:grpSpPr>
        <p:grpSp>
          <p:nvGrpSpPr>
            <p:cNvPr id="199684" name="Group 4"/>
            <p:cNvGrpSpPr>
              <a:grpSpLocks/>
            </p:cNvGrpSpPr>
            <p:nvPr/>
          </p:nvGrpSpPr>
          <p:grpSpPr bwMode="auto">
            <a:xfrm rot="-2086988">
              <a:off x="1664" y="1784"/>
              <a:ext cx="248" cy="248"/>
              <a:chOff x="1664" y="1784"/>
              <a:chExt cx="248" cy="248"/>
            </a:xfrm>
          </p:grpSpPr>
          <p:sp>
            <p:nvSpPr>
              <p:cNvPr id="199685" name="Oval 5"/>
              <p:cNvSpPr>
                <a:spLocks noChangeArrowheads="1"/>
              </p:cNvSpPr>
              <p:nvPr/>
            </p:nvSpPr>
            <p:spPr bwMode="auto">
              <a:xfrm>
                <a:off x="1664" y="1784"/>
                <a:ext cx="248" cy="248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rgbClr val="ED181E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grpSp>
            <p:nvGrpSpPr>
              <p:cNvPr id="199686" name="Group 6"/>
              <p:cNvGrpSpPr>
                <a:grpSpLocks/>
              </p:cNvGrpSpPr>
              <p:nvPr/>
            </p:nvGrpSpPr>
            <p:grpSpPr bwMode="auto">
              <a:xfrm>
                <a:off x="1743" y="1888"/>
                <a:ext cx="78" cy="139"/>
                <a:chOff x="1260" y="2488"/>
                <a:chExt cx="78" cy="139"/>
              </a:xfrm>
            </p:grpSpPr>
            <p:sp>
              <p:nvSpPr>
                <p:cNvPr id="199687" name="Oval 7"/>
                <p:cNvSpPr>
                  <a:spLocks noChangeArrowheads="1"/>
                </p:cNvSpPr>
                <p:nvPr/>
              </p:nvSpPr>
              <p:spPr bwMode="auto">
                <a:xfrm>
                  <a:off x="1260" y="2488"/>
                  <a:ext cx="78" cy="139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688" name="Oval 8"/>
                <p:cNvSpPr>
                  <a:spLocks noChangeArrowheads="1"/>
                </p:cNvSpPr>
                <p:nvPr/>
              </p:nvSpPr>
              <p:spPr bwMode="auto">
                <a:xfrm>
                  <a:off x="1270" y="2504"/>
                  <a:ext cx="54" cy="110"/>
                </a:xfrm>
                <a:prstGeom prst="ellipse">
                  <a:avLst/>
                </a:prstGeom>
                <a:solidFill>
                  <a:srgbClr val="FFFFCC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689" name="Oval 9"/>
                <p:cNvSpPr>
                  <a:spLocks noChangeArrowheads="1"/>
                </p:cNvSpPr>
                <p:nvPr/>
              </p:nvSpPr>
              <p:spPr bwMode="auto">
                <a:xfrm>
                  <a:off x="1278" y="2567"/>
                  <a:ext cx="42" cy="40"/>
                </a:xfrm>
                <a:prstGeom prst="ellipse">
                  <a:avLst/>
                </a:prstGeom>
                <a:solidFill>
                  <a:srgbClr val="ED181E"/>
                </a:solidFill>
                <a:ln w="9525">
                  <a:solidFill>
                    <a:srgbClr val="ED181E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fr-FR" sz="3200">
                    <a:latin typeface="Comic Sans MS" pitchFamily="66" charset="0"/>
                  </a:endParaRPr>
                </a:p>
              </p:txBody>
            </p:sp>
          </p:grpSp>
        </p:grpSp>
        <p:sp>
          <p:nvSpPr>
            <p:cNvPr id="199690" name="AutoShape 10"/>
            <p:cNvSpPr>
              <a:spLocks noChangeArrowheads="1"/>
            </p:cNvSpPr>
            <p:nvPr/>
          </p:nvSpPr>
          <p:spPr bwMode="auto">
            <a:xfrm rot="-10626769">
              <a:off x="1728" y="2036"/>
              <a:ext cx="116" cy="48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199691" name="Group 11"/>
          <p:cNvGrpSpPr>
            <a:grpSpLocks/>
          </p:cNvGrpSpPr>
          <p:nvPr/>
        </p:nvGrpSpPr>
        <p:grpSpPr bwMode="auto">
          <a:xfrm>
            <a:off x="6794500" y="3429000"/>
            <a:ext cx="393700" cy="546100"/>
            <a:chOff x="2480" y="1912"/>
            <a:chExt cx="248" cy="344"/>
          </a:xfrm>
        </p:grpSpPr>
        <p:grpSp>
          <p:nvGrpSpPr>
            <p:cNvPr id="199692" name="Group 12"/>
            <p:cNvGrpSpPr>
              <a:grpSpLocks/>
            </p:cNvGrpSpPr>
            <p:nvPr/>
          </p:nvGrpSpPr>
          <p:grpSpPr bwMode="auto">
            <a:xfrm rot="-5681607">
              <a:off x="2480" y="1912"/>
              <a:ext cx="248" cy="248"/>
              <a:chOff x="1664" y="1784"/>
              <a:chExt cx="248" cy="248"/>
            </a:xfrm>
          </p:grpSpPr>
          <p:sp>
            <p:nvSpPr>
              <p:cNvPr id="199693" name="Oval 13"/>
              <p:cNvSpPr>
                <a:spLocks noChangeArrowheads="1"/>
              </p:cNvSpPr>
              <p:nvPr/>
            </p:nvSpPr>
            <p:spPr bwMode="auto">
              <a:xfrm>
                <a:off x="1664" y="1784"/>
                <a:ext cx="248" cy="248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rgbClr val="ED181E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grpSp>
            <p:nvGrpSpPr>
              <p:cNvPr id="199694" name="Group 14"/>
              <p:cNvGrpSpPr>
                <a:grpSpLocks/>
              </p:cNvGrpSpPr>
              <p:nvPr/>
            </p:nvGrpSpPr>
            <p:grpSpPr bwMode="auto">
              <a:xfrm>
                <a:off x="1743" y="1888"/>
                <a:ext cx="78" cy="139"/>
                <a:chOff x="1260" y="2488"/>
                <a:chExt cx="78" cy="139"/>
              </a:xfrm>
            </p:grpSpPr>
            <p:sp>
              <p:nvSpPr>
                <p:cNvPr id="199695" name="Oval 15"/>
                <p:cNvSpPr>
                  <a:spLocks noChangeArrowheads="1"/>
                </p:cNvSpPr>
                <p:nvPr/>
              </p:nvSpPr>
              <p:spPr bwMode="auto">
                <a:xfrm>
                  <a:off x="1260" y="2488"/>
                  <a:ext cx="78" cy="139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696" name="Oval 16"/>
                <p:cNvSpPr>
                  <a:spLocks noChangeArrowheads="1"/>
                </p:cNvSpPr>
                <p:nvPr/>
              </p:nvSpPr>
              <p:spPr bwMode="auto">
                <a:xfrm>
                  <a:off x="1270" y="2504"/>
                  <a:ext cx="54" cy="110"/>
                </a:xfrm>
                <a:prstGeom prst="ellipse">
                  <a:avLst/>
                </a:prstGeom>
                <a:solidFill>
                  <a:srgbClr val="FFFFCC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697" name="Oval 17"/>
                <p:cNvSpPr>
                  <a:spLocks noChangeArrowheads="1"/>
                </p:cNvSpPr>
                <p:nvPr/>
              </p:nvSpPr>
              <p:spPr bwMode="auto">
                <a:xfrm>
                  <a:off x="1278" y="2567"/>
                  <a:ext cx="42" cy="40"/>
                </a:xfrm>
                <a:prstGeom prst="ellipse">
                  <a:avLst/>
                </a:prstGeom>
                <a:solidFill>
                  <a:srgbClr val="ED181E"/>
                </a:solidFill>
                <a:ln w="9525">
                  <a:solidFill>
                    <a:srgbClr val="ED181E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fr-FR" sz="3200">
                    <a:latin typeface="Comic Sans MS" pitchFamily="66" charset="0"/>
                  </a:endParaRPr>
                </a:p>
              </p:txBody>
            </p:sp>
          </p:grpSp>
        </p:grpSp>
        <p:sp>
          <p:nvSpPr>
            <p:cNvPr id="199698" name="AutoShape 18"/>
            <p:cNvSpPr>
              <a:spLocks noChangeArrowheads="1"/>
            </p:cNvSpPr>
            <p:nvPr/>
          </p:nvSpPr>
          <p:spPr bwMode="auto">
            <a:xfrm>
              <a:off x="2564" y="2164"/>
              <a:ext cx="84" cy="92"/>
            </a:xfrm>
            <a:prstGeom prst="plus">
              <a:avLst>
                <a:gd name="adj" fmla="val 25000"/>
              </a:avLst>
            </a:prstGeom>
            <a:solidFill>
              <a:srgbClr val="00FF00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199699" name="Group 19"/>
          <p:cNvGrpSpPr>
            <a:grpSpLocks/>
          </p:cNvGrpSpPr>
          <p:nvPr/>
        </p:nvGrpSpPr>
        <p:grpSpPr bwMode="auto">
          <a:xfrm>
            <a:off x="1701800" y="3441700"/>
            <a:ext cx="393700" cy="504825"/>
            <a:chOff x="3384" y="2160"/>
            <a:chExt cx="248" cy="318"/>
          </a:xfrm>
        </p:grpSpPr>
        <p:grpSp>
          <p:nvGrpSpPr>
            <p:cNvPr id="199700" name="Group 20"/>
            <p:cNvGrpSpPr>
              <a:grpSpLocks/>
            </p:cNvGrpSpPr>
            <p:nvPr/>
          </p:nvGrpSpPr>
          <p:grpSpPr bwMode="auto">
            <a:xfrm rot="22741">
              <a:off x="3384" y="2160"/>
              <a:ext cx="248" cy="248"/>
              <a:chOff x="1664" y="1784"/>
              <a:chExt cx="248" cy="248"/>
            </a:xfrm>
          </p:grpSpPr>
          <p:sp>
            <p:nvSpPr>
              <p:cNvPr id="199701" name="Oval 21"/>
              <p:cNvSpPr>
                <a:spLocks noChangeArrowheads="1"/>
              </p:cNvSpPr>
              <p:nvPr/>
            </p:nvSpPr>
            <p:spPr bwMode="auto">
              <a:xfrm>
                <a:off x="1664" y="1784"/>
                <a:ext cx="248" cy="248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rgbClr val="ED181E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grpSp>
            <p:nvGrpSpPr>
              <p:cNvPr id="199702" name="Group 22"/>
              <p:cNvGrpSpPr>
                <a:grpSpLocks/>
              </p:cNvGrpSpPr>
              <p:nvPr/>
            </p:nvGrpSpPr>
            <p:grpSpPr bwMode="auto">
              <a:xfrm>
                <a:off x="1743" y="1888"/>
                <a:ext cx="78" cy="139"/>
                <a:chOff x="1260" y="2488"/>
                <a:chExt cx="78" cy="139"/>
              </a:xfrm>
            </p:grpSpPr>
            <p:sp>
              <p:nvSpPr>
                <p:cNvPr id="199703" name="Oval 23"/>
                <p:cNvSpPr>
                  <a:spLocks noChangeArrowheads="1"/>
                </p:cNvSpPr>
                <p:nvPr/>
              </p:nvSpPr>
              <p:spPr bwMode="auto">
                <a:xfrm>
                  <a:off x="1260" y="2488"/>
                  <a:ext cx="78" cy="139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704" name="Oval 24"/>
                <p:cNvSpPr>
                  <a:spLocks noChangeArrowheads="1"/>
                </p:cNvSpPr>
                <p:nvPr/>
              </p:nvSpPr>
              <p:spPr bwMode="auto">
                <a:xfrm>
                  <a:off x="1270" y="2504"/>
                  <a:ext cx="54" cy="110"/>
                </a:xfrm>
                <a:prstGeom prst="ellipse">
                  <a:avLst/>
                </a:prstGeom>
                <a:solidFill>
                  <a:srgbClr val="FFFFCC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705" name="Oval 25"/>
                <p:cNvSpPr>
                  <a:spLocks noChangeArrowheads="1"/>
                </p:cNvSpPr>
                <p:nvPr/>
              </p:nvSpPr>
              <p:spPr bwMode="auto">
                <a:xfrm>
                  <a:off x="1278" y="2567"/>
                  <a:ext cx="42" cy="40"/>
                </a:xfrm>
                <a:prstGeom prst="ellipse">
                  <a:avLst/>
                </a:prstGeom>
                <a:solidFill>
                  <a:srgbClr val="ED181E"/>
                </a:solidFill>
                <a:ln w="9525">
                  <a:solidFill>
                    <a:srgbClr val="ED181E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fr-FR" sz="3200">
                    <a:latin typeface="Comic Sans MS" pitchFamily="66" charset="0"/>
                  </a:endParaRPr>
                </a:p>
              </p:txBody>
            </p:sp>
          </p:grpSp>
        </p:grpSp>
        <p:sp>
          <p:nvSpPr>
            <p:cNvPr id="199706" name="AutoShape 26"/>
            <p:cNvSpPr>
              <a:spLocks noChangeArrowheads="1"/>
            </p:cNvSpPr>
            <p:nvPr/>
          </p:nvSpPr>
          <p:spPr bwMode="auto">
            <a:xfrm rot="-6083457">
              <a:off x="3452" y="2404"/>
              <a:ext cx="72" cy="76"/>
            </a:xfrm>
            <a:prstGeom prst="pentagon">
              <a:avLst/>
            </a:prstGeom>
            <a:solidFill>
              <a:srgbClr val="00FF00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199707" name="Group 27"/>
          <p:cNvGrpSpPr>
            <a:grpSpLocks/>
          </p:cNvGrpSpPr>
          <p:nvPr/>
        </p:nvGrpSpPr>
        <p:grpSpPr bwMode="auto">
          <a:xfrm>
            <a:off x="3835400" y="4787900"/>
            <a:ext cx="393700" cy="527050"/>
            <a:chOff x="2736" y="1288"/>
            <a:chExt cx="248" cy="332"/>
          </a:xfrm>
        </p:grpSpPr>
        <p:grpSp>
          <p:nvGrpSpPr>
            <p:cNvPr id="199708" name="Group 28"/>
            <p:cNvGrpSpPr>
              <a:grpSpLocks/>
            </p:cNvGrpSpPr>
            <p:nvPr/>
          </p:nvGrpSpPr>
          <p:grpSpPr bwMode="auto">
            <a:xfrm rot="-14084272">
              <a:off x="2736" y="1288"/>
              <a:ext cx="248" cy="248"/>
              <a:chOff x="1664" y="1784"/>
              <a:chExt cx="248" cy="248"/>
            </a:xfrm>
          </p:grpSpPr>
          <p:sp>
            <p:nvSpPr>
              <p:cNvPr id="199709" name="Oval 29"/>
              <p:cNvSpPr>
                <a:spLocks noChangeArrowheads="1"/>
              </p:cNvSpPr>
              <p:nvPr/>
            </p:nvSpPr>
            <p:spPr bwMode="auto">
              <a:xfrm>
                <a:off x="1664" y="1784"/>
                <a:ext cx="248" cy="248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rgbClr val="ED181E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grpSp>
            <p:nvGrpSpPr>
              <p:cNvPr id="199710" name="Group 30"/>
              <p:cNvGrpSpPr>
                <a:grpSpLocks/>
              </p:cNvGrpSpPr>
              <p:nvPr/>
            </p:nvGrpSpPr>
            <p:grpSpPr bwMode="auto">
              <a:xfrm>
                <a:off x="1743" y="1888"/>
                <a:ext cx="78" cy="139"/>
                <a:chOff x="1260" y="2488"/>
                <a:chExt cx="78" cy="139"/>
              </a:xfrm>
            </p:grpSpPr>
            <p:sp>
              <p:nvSpPr>
                <p:cNvPr id="199711" name="Oval 31"/>
                <p:cNvSpPr>
                  <a:spLocks noChangeArrowheads="1"/>
                </p:cNvSpPr>
                <p:nvPr/>
              </p:nvSpPr>
              <p:spPr bwMode="auto">
                <a:xfrm>
                  <a:off x="1260" y="2488"/>
                  <a:ext cx="78" cy="139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712" name="Oval 32"/>
                <p:cNvSpPr>
                  <a:spLocks noChangeArrowheads="1"/>
                </p:cNvSpPr>
                <p:nvPr/>
              </p:nvSpPr>
              <p:spPr bwMode="auto">
                <a:xfrm>
                  <a:off x="1270" y="2504"/>
                  <a:ext cx="54" cy="110"/>
                </a:xfrm>
                <a:prstGeom prst="ellipse">
                  <a:avLst/>
                </a:prstGeom>
                <a:solidFill>
                  <a:srgbClr val="FFFFCC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713" name="Oval 33"/>
                <p:cNvSpPr>
                  <a:spLocks noChangeArrowheads="1"/>
                </p:cNvSpPr>
                <p:nvPr/>
              </p:nvSpPr>
              <p:spPr bwMode="auto">
                <a:xfrm>
                  <a:off x="1278" y="2567"/>
                  <a:ext cx="42" cy="40"/>
                </a:xfrm>
                <a:prstGeom prst="ellipse">
                  <a:avLst/>
                </a:prstGeom>
                <a:solidFill>
                  <a:srgbClr val="ED181E"/>
                </a:solidFill>
                <a:ln w="9525">
                  <a:solidFill>
                    <a:srgbClr val="ED181E"/>
                  </a:solidFill>
                  <a:round/>
                  <a:headEnd/>
                  <a:tailEnd/>
                </a:ln>
                <a:effectLst/>
              </p:spPr>
              <p:txBody>
                <a:bodyPr rot="10800000" vert="eaVert" wrap="none" anchor="ctr"/>
                <a:lstStyle/>
                <a:p>
                  <a:pPr algn="ctr"/>
                  <a:endParaRPr lang="fr-FR" sz="3200">
                    <a:latin typeface="Comic Sans MS" pitchFamily="66" charset="0"/>
                  </a:endParaRPr>
                </a:p>
              </p:txBody>
            </p:sp>
          </p:grpSp>
        </p:grpSp>
        <p:sp>
          <p:nvSpPr>
            <p:cNvPr id="199714" name="AutoShape 34"/>
            <p:cNvSpPr>
              <a:spLocks noChangeArrowheads="1"/>
            </p:cNvSpPr>
            <p:nvPr/>
          </p:nvSpPr>
          <p:spPr bwMode="auto">
            <a:xfrm>
              <a:off x="2816" y="1536"/>
              <a:ext cx="72" cy="84"/>
            </a:xfrm>
            <a:prstGeom prst="diamond">
              <a:avLst/>
            </a:prstGeom>
            <a:solidFill>
              <a:srgbClr val="00FF00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199715" name="Group 35"/>
          <p:cNvGrpSpPr>
            <a:grpSpLocks/>
          </p:cNvGrpSpPr>
          <p:nvPr/>
        </p:nvGrpSpPr>
        <p:grpSpPr bwMode="auto">
          <a:xfrm>
            <a:off x="3797300" y="3429000"/>
            <a:ext cx="393700" cy="533400"/>
            <a:chOff x="3376" y="1304"/>
            <a:chExt cx="248" cy="336"/>
          </a:xfrm>
        </p:grpSpPr>
        <p:grpSp>
          <p:nvGrpSpPr>
            <p:cNvPr id="199716" name="Group 36"/>
            <p:cNvGrpSpPr>
              <a:grpSpLocks/>
            </p:cNvGrpSpPr>
            <p:nvPr/>
          </p:nvGrpSpPr>
          <p:grpSpPr bwMode="auto">
            <a:xfrm rot="-7333991">
              <a:off x="3376" y="1304"/>
              <a:ext cx="248" cy="248"/>
              <a:chOff x="1664" y="1784"/>
              <a:chExt cx="248" cy="248"/>
            </a:xfrm>
          </p:grpSpPr>
          <p:sp>
            <p:nvSpPr>
              <p:cNvPr id="199717" name="Oval 37"/>
              <p:cNvSpPr>
                <a:spLocks noChangeArrowheads="1"/>
              </p:cNvSpPr>
              <p:nvPr/>
            </p:nvSpPr>
            <p:spPr bwMode="auto">
              <a:xfrm>
                <a:off x="1664" y="1784"/>
                <a:ext cx="248" cy="248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rgbClr val="ED181E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grpSp>
            <p:nvGrpSpPr>
              <p:cNvPr id="199718" name="Group 38"/>
              <p:cNvGrpSpPr>
                <a:grpSpLocks/>
              </p:cNvGrpSpPr>
              <p:nvPr/>
            </p:nvGrpSpPr>
            <p:grpSpPr bwMode="auto">
              <a:xfrm>
                <a:off x="1743" y="1888"/>
                <a:ext cx="78" cy="139"/>
                <a:chOff x="1260" y="2488"/>
                <a:chExt cx="78" cy="139"/>
              </a:xfrm>
            </p:grpSpPr>
            <p:sp>
              <p:nvSpPr>
                <p:cNvPr id="199719" name="Oval 39"/>
                <p:cNvSpPr>
                  <a:spLocks noChangeArrowheads="1"/>
                </p:cNvSpPr>
                <p:nvPr/>
              </p:nvSpPr>
              <p:spPr bwMode="auto">
                <a:xfrm>
                  <a:off x="1260" y="2488"/>
                  <a:ext cx="78" cy="139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720" name="Oval 40"/>
                <p:cNvSpPr>
                  <a:spLocks noChangeArrowheads="1"/>
                </p:cNvSpPr>
                <p:nvPr/>
              </p:nvSpPr>
              <p:spPr bwMode="auto">
                <a:xfrm>
                  <a:off x="1270" y="2504"/>
                  <a:ext cx="54" cy="110"/>
                </a:xfrm>
                <a:prstGeom prst="ellipse">
                  <a:avLst/>
                </a:prstGeom>
                <a:solidFill>
                  <a:srgbClr val="FFFFCC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721" name="Oval 41"/>
                <p:cNvSpPr>
                  <a:spLocks noChangeArrowheads="1"/>
                </p:cNvSpPr>
                <p:nvPr/>
              </p:nvSpPr>
              <p:spPr bwMode="auto">
                <a:xfrm>
                  <a:off x="1278" y="2567"/>
                  <a:ext cx="42" cy="40"/>
                </a:xfrm>
                <a:prstGeom prst="ellipse">
                  <a:avLst/>
                </a:prstGeom>
                <a:solidFill>
                  <a:srgbClr val="ED181E"/>
                </a:solidFill>
                <a:ln w="9525">
                  <a:solidFill>
                    <a:srgbClr val="ED181E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fr-FR" sz="3200">
                    <a:latin typeface="Comic Sans MS" pitchFamily="66" charset="0"/>
                  </a:endParaRPr>
                </a:p>
              </p:txBody>
            </p:sp>
          </p:grpSp>
        </p:grpSp>
        <p:sp>
          <p:nvSpPr>
            <p:cNvPr id="199722" name="AutoShape 42"/>
            <p:cNvSpPr>
              <a:spLocks noChangeArrowheads="1"/>
            </p:cNvSpPr>
            <p:nvPr/>
          </p:nvSpPr>
          <p:spPr bwMode="auto">
            <a:xfrm>
              <a:off x="3464" y="1556"/>
              <a:ext cx="72" cy="84"/>
            </a:xfrm>
            <a:prstGeom prst="diamond">
              <a:avLst/>
            </a:prstGeom>
            <a:solidFill>
              <a:srgbClr val="00FF00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199723" name="Group 43"/>
          <p:cNvGrpSpPr>
            <a:grpSpLocks/>
          </p:cNvGrpSpPr>
          <p:nvPr/>
        </p:nvGrpSpPr>
        <p:grpSpPr bwMode="auto">
          <a:xfrm>
            <a:off x="6692900" y="4762500"/>
            <a:ext cx="393700" cy="546100"/>
            <a:chOff x="4112" y="1648"/>
            <a:chExt cx="248" cy="344"/>
          </a:xfrm>
        </p:grpSpPr>
        <p:grpSp>
          <p:nvGrpSpPr>
            <p:cNvPr id="199724" name="Group 44"/>
            <p:cNvGrpSpPr>
              <a:grpSpLocks/>
            </p:cNvGrpSpPr>
            <p:nvPr/>
          </p:nvGrpSpPr>
          <p:grpSpPr bwMode="auto">
            <a:xfrm rot="-4649551">
              <a:off x="4112" y="1648"/>
              <a:ext cx="248" cy="248"/>
              <a:chOff x="1664" y="1784"/>
              <a:chExt cx="248" cy="248"/>
            </a:xfrm>
          </p:grpSpPr>
          <p:sp>
            <p:nvSpPr>
              <p:cNvPr id="199725" name="Oval 45"/>
              <p:cNvSpPr>
                <a:spLocks noChangeArrowheads="1"/>
              </p:cNvSpPr>
              <p:nvPr/>
            </p:nvSpPr>
            <p:spPr bwMode="auto">
              <a:xfrm>
                <a:off x="1664" y="1784"/>
                <a:ext cx="248" cy="248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rgbClr val="ED181E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grpSp>
            <p:nvGrpSpPr>
              <p:cNvPr id="199726" name="Group 46"/>
              <p:cNvGrpSpPr>
                <a:grpSpLocks/>
              </p:cNvGrpSpPr>
              <p:nvPr/>
            </p:nvGrpSpPr>
            <p:grpSpPr bwMode="auto">
              <a:xfrm>
                <a:off x="1743" y="1888"/>
                <a:ext cx="78" cy="139"/>
                <a:chOff x="1260" y="2488"/>
                <a:chExt cx="78" cy="139"/>
              </a:xfrm>
            </p:grpSpPr>
            <p:sp>
              <p:nvSpPr>
                <p:cNvPr id="199727" name="Oval 47"/>
                <p:cNvSpPr>
                  <a:spLocks noChangeArrowheads="1"/>
                </p:cNvSpPr>
                <p:nvPr/>
              </p:nvSpPr>
              <p:spPr bwMode="auto">
                <a:xfrm>
                  <a:off x="1260" y="2488"/>
                  <a:ext cx="78" cy="139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728" name="Oval 48"/>
                <p:cNvSpPr>
                  <a:spLocks noChangeArrowheads="1"/>
                </p:cNvSpPr>
                <p:nvPr/>
              </p:nvSpPr>
              <p:spPr bwMode="auto">
                <a:xfrm>
                  <a:off x="1270" y="2504"/>
                  <a:ext cx="54" cy="110"/>
                </a:xfrm>
                <a:prstGeom prst="ellipse">
                  <a:avLst/>
                </a:prstGeom>
                <a:solidFill>
                  <a:srgbClr val="FFFFCC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729" name="Oval 49"/>
                <p:cNvSpPr>
                  <a:spLocks noChangeArrowheads="1"/>
                </p:cNvSpPr>
                <p:nvPr/>
              </p:nvSpPr>
              <p:spPr bwMode="auto">
                <a:xfrm>
                  <a:off x="1278" y="2567"/>
                  <a:ext cx="42" cy="40"/>
                </a:xfrm>
                <a:prstGeom prst="ellipse">
                  <a:avLst/>
                </a:prstGeom>
                <a:solidFill>
                  <a:srgbClr val="ED181E"/>
                </a:solidFill>
                <a:ln w="9525">
                  <a:solidFill>
                    <a:srgbClr val="ED181E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fr-FR" sz="3200">
                    <a:latin typeface="Comic Sans MS" pitchFamily="66" charset="0"/>
                  </a:endParaRPr>
                </a:p>
              </p:txBody>
            </p:sp>
          </p:grpSp>
        </p:grpSp>
        <p:sp>
          <p:nvSpPr>
            <p:cNvPr id="199730" name="AutoShape 50"/>
            <p:cNvSpPr>
              <a:spLocks noChangeArrowheads="1"/>
            </p:cNvSpPr>
            <p:nvPr/>
          </p:nvSpPr>
          <p:spPr bwMode="auto">
            <a:xfrm>
              <a:off x="4196" y="1900"/>
              <a:ext cx="84" cy="92"/>
            </a:xfrm>
            <a:prstGeom prst="plus">
              <a:avLst>
                <a:gd name="adj" fmla="val 25000"/>
              </a:avLst>
            </a:prstGeom>
            <a:solidFill>
              <a:srgbClr val="00FF00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199731" name="Group 51"/>
          <p:cNvGrpSpPr>
            <a:grpSpLocks/>
          </p:cNvGrpSpPr>
          <p:nvPr/>
        </p:nvGrpSpPr>
        <p:grpSpPr bwMode="auto">
          <a:xfrm>
            <a:off x="1765300" y="4800600"/>
            <a:ext cx="393700" cy="511175"/>
            <a:chOff x="2144" y="1560"/>
            <a:chExt cx="248" cy="322"/>
          </a:xfrm>
        </p:grpSpPr>
        <p:grpSp>
          <p:nvGrpSpPr>
            <p:cNvPr id="199732" name="Group 52"/>
            <p:cNvGrpSpPr>
              <a:grpSpLocks/>
            </p:cNvGrpSpPr>
            <p:nvPr/>
          </p:nvGrpSpPr>
          <p:grpSpPr bwMode="auto">
            <a:xfrm rot="-20928395">
              <a:off x="2144" y="1560"/>
              <a:ext cx="248" cy="248"/>
              <a:chOff x="1664" y="1784"/>
              <a:chExt cx="248" cy="248"/>
            </a:xfrm>
          </p:grpSpPr>
          <p:sp>
            <p:nvSpPr>
              <p:cNvPr id="199733" name="Oval 53"/>
              <p:cNvSpPr>
                <a:spLocks noChangeArrowheads="1"/>
              </p:cNvSpPr>
              <p:nvPr/>
            </p:nvSpPr>
            <p:spPr bwMode="auto">
              <a:xfrm>
                <a:off x="1664" y="1784"/>
                <a:ext cx="248" cy="248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rgbClr val="ED181E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grpSp>
            <p:nvGrpSpPr>
              <p:cNvPr id="199734" name="Group 54"/>
              <p:cNvGrpSpPr>
                <a:grpSpLocks/>
              </p:cNvGrpSpPr>
              <p:nvPr/>
            </p:nvGrpSpPr>
            <p:grpSpPr bwMode="auto">
              <a:xfrm>
                <a:off x="1743" y="1888"/>
                <a:ext cx="78" cy="139"/>
                <a:chOff x="1260" y="2488"/>
                <a:chExt cx="78" cy="139"/>
              </a:xfrm>
            </p:grpSpPr>
            <p:sp>
              <p:nvSpPr>
                <p:cNvPr id="199735" name="Oval 55"/>
                <p:cNvSpPr>
                  <a:spLocks noChangeArrowheads="1"/>
                </p:cNvSpPr>
                <p:nvPr/>
              </p:nvSpPr>
              <p:spPr bwMode="auto">
                <a:xfrm>
                  <a:off x="1260" y="2488"/>
                  <a:ext cx="78" cy="139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736" name="Oval 56"/>
                <p:cNvSpPr>
                  <a:spLocks noChangeArrowheads="1"/>
                </p:cNvSpPr>
                <p:nvPr/>
              </p:nvSpPr>
              <p:spPr bwMode="auto">
                <a:xfrm>
                  <a:off x="1270" y="2504"/>
                  <a:ext cx="54" cy="110"/>
                </a:xfrm>
                <a:prstGeom prst="ellipse">
                  <a:avLst/>
                </a:prstGeom>
                <a:solidFill>
                  <a:srgbClr val="FFFFCC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737" name="Oval 57"/>
                <p:cNvSpPr>
                  <a:spLocks noChangeArrowheads="1"/>
                </p:cNvSpPr>
                <p:nvPr/>
              </p:nvSpPr>
              <p:spPr bwMode="auto">
                <a:xfrm>
                  <a:off x="1278" y="2567"/>
                  <a:ext cx="42" cy="40"/>
                </a:xfrm>
                <a:prstGeom prst="ellipse">
                  <a:avLst/>
                </a:prstGeom>
                <a:solidFill>
                  <a:srgbClr val="ED181E"/>
                </a:solidFill>
                <a:ln w="9525">
                  <a:solidFill>
                    <a:srgbClr val="ED181E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fr-FR" sz="3200">
                    <a:latin typeface="Comic Sans MS" pitchFamily="66" charset="0"/>
                  </a:endParaRPr>
                </a:p>
              </p:txBody>
            </p:sp>
          </p:grpSp>
        </p:grpSp>
        <p:sp>
          <p:nvSpPr>
            <p:cNvPr id="199738" name="AutoShape 58"/>
            <p:cNvSpPr>
              <a:spLocks noChangeArrowheads="1"/>
            </p:cNvSpPr>
            <p:nvPr/>
          </p:nvSpPr>
          <p:spPr bwMode="auto">
            <a:xfrm rot="-6083457">
              <a:off x="2236" y="1808"/>
              <a:ext cx="72" cy="76"/>
            </a:xfrm>
            <a:prstGeom prst="pentagon">
              <a:avLst/>
            </a:prstGeom>
            <a:solidFill>
              <a:srgbClr val="00FF00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199739" name="Line 59"/>
          <p:cNvSpPr>
            <a:spLocks noChangeShapeType="1"/>
          </p:cNvSpPr>
          <p:nvPr/>
        </p:nvSpPr>
        <p:spPr bwMode="auto">
          <a:xfrm>
            <a:off x="838200" y="4013200"/>
            <a:ext cx="17907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99740" name="Line 60"/>
          <p:cNvSpPr>
            <a:spLocks noChangeShapeType="1"/>
          </p:cNvSpPr>
          <p:nvPr/>
        </p:nvSpPr>
        <p:spPr bwMode="auto">
          <a:xfrm>
            <a:off x="3111500" y="4013200"/>
            <a:ext cx="2032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99741" name="Line 61"/>
          <p:cNvSpPr>
            <a:spLocks noChangeShapeType="1"/>
          </p:cNvSpPr>
          <p:nvPr/>
        </p:nvSpPr>
        <p:spPr bwMode="auto">
          <a:xfrm>
            <a:off x="6007100" y="4013200"/>
            <a:ext cx="19939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199742" name="Group 62"/>
          <p:cNvGrpSpPr>
            <a:grpSpLocks/>
          </p:cNvGrpSpPr>
          <p:nvPr/>
        </p:nvGrpSpPr>
        <p:grpSpPr bwMode="auto">
          <a:xfrm rot="-131988">
            <a:off x="5397500" y="4838700"/>
            <a:ext cx="393700" cy="476250"/>
            <a:chOff x="1664" y="1784"/>
            <a:chExt cx="248" cy="300"/>
          </a:xfrm>
        </p:grpSpPr>
        <p:grpSp>
          <p:nvGrpSpPr>
            <p:cNvPr id="199743" name="Group 63"/>
            <p:cNvGrpSpPr>
              <a:grpSpLocks/>
            </p:cNvGrpSpPr>
            <p:nvPr/>
          </p:nvGrpSpPr>
          <p:grpSpPr bwMode="auto">
            <a:xfrm rot="-2086988">
              <a:off x="1664" y="1784"/>
              <a:ext cx="248" cy="248"/>
              <a:chOff x="1664" y="1784"/>
              <a:chExt cx="248" cy="248"/>
            </a:xfrm>
          </p:grpSpPr>
          <p:sp>
            <p:nvSpPr>
              <p:cNvPr id="199744" name="Oval 64"/>
              <p:cNvSpPr>
                <a:spLocks noChangeArrowheads="1"/>
              </p:cNvSpPr>
              <p:nvPr/>
            </p:nvSpPr>
            <p:spPr bwMode="auto">
              <a:xfrm>
                <a:off x="1664" y="1784"/>
                <a:ext cx="248" cy="248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rgbClr val="ED181E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grpSp>
            <p:nvGrpSpPr>
              <p:cNvPr id="199745" name="Group 65"/>
              <p:cNvGrpSpPr>
                <a:grpSpLocks/>
              </p:cNvGrpSpPr>
              <p:nvPr/>
            </p:nvGrpSpPr>
            <p:grpSpPr bwMode="auto">
              <a:xfrm>
                <a:off x="1743" y="1888"/>
                <a:ext cx="78" cy="139"/>
                <a:chOff x="1260" y="2488"/>
                <a:chExt cx="78" cy="139"/>
              </a:xfrm>
            </p:grpSpPr>
            <p:sp>
              <p:nvSpPr>
                <p:cNvPr id="199746" name="Oval 66"/>
                <p:cNvSpPr>
                  <a:spLocks noChangeArrowheads="1"/>
                </p:cNvSpPr>
                <p:nvPr/>
              </p:nvSpPr>
              <p:spPr bwMode="auto">
                <a:xfrm>
                  <a:off x="1260" y="2488"/>
                  <a:ext cx="78" cy="139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747" name="Oval 67"/>
                <p:cNvSpPr>
                  <a:spLocks noChangeArrowheads="1"/>
                </p:cNvSpPr>
                <p:nvPr/>
              </p:nvSpPr>
              <p:spPr bwMode="auto">
                <a:xfrm>
                  <a:off x="1270" y="2504"/>
                  <a:ext cx="54" cy="110"/>
                </a:xfrm>
                <a:prstGeom prst="ellipse">
                  <a:avLst/>
                </a:prstGeom>
                <a:solidFill>
                  <a:srgbClr val="FFFFCC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748" name="Oval 68"/>
                <p:cNvSpPr>
                  <a:spLocks noChangeArrowheads="1"/>
                </p:cNvSpPr>
                <p:nvPr/>
              </p:nvSpPr>
              <p:spPr bwMode="auto">
                <a:xfrm>
                  <a:off x="1278" y="2567"/>
                  <a:ext cx="42" cy="40"/>
                </a:xfrm>
                <a:prstGeom prst="ellipse">
                  <a:avLst/>
                </a:prstGeom>
                <a:solidFill>
                  <a:srgbClr val="ED181E"/>
                </a:solidFill>
                <a:ln w="9525">
                  <a:solidFill>
                    <a:srgbClr val="ED181E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fr-FR" sz="3200">
                    <a:latin typeface="Comic Sans MS" pitchFamily="66" charset="0"/>
                  </a:endParaRPr>
                </a:p>
              </p:txBody>
            </p:sp>
          </p:grpSp>
        </p:grpSp>
        <p:sp>
          <p:nvSpPr>
            <p:cNvPr id="199749" name="AutoShape 69"/>
            <p:cNvSpPr>
              <a:spLocks noChangeArrowheads="1"/>
            </p:cNvSpPr>
            <p:nvPr/>
          </p:nvSpPr>
          <p:spPr bwMode="auto">
            <a:xfrm rot="-10626769">
              <a:off x="1728" y="2036"/>
              <a:ext cx="116" cy="48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199750" name="Group 70"/>
          <p:cNvGrpSpPr>
            <a:grpSpLocks/>
          </p:cNvGrpSpPr>
          <p:nvPr/>
        </p:nvGrpSpPr>
        <p:grpSpPr bwMode="auto">
          <a:xfrm>
            <a:off x="1714500" y="2171700"/>
            <a:ext cx="393700" cy="511175"/>
            <a:chOff x="2144" y="1560"/>
            <a:chExt cx="248" cy="322"/>
          </a:xfrm>
        </p:grpSpPr>
        <p:grpSp>
          <p:nvGrpSpPr>
            <p:cNvPr id="199751" name="Group 71"/>
            <p:cNvGrpSpPr>
              <a:grpSpLocks/>
            </p:cNvGrpSpPr>
            <p:nvPr/>
          </p:nvGrpSpPr>
          <p:grpSpPr bwMode="auto">
            <a:xfrm rot="-20928395">
              <a:off x="2144" y="1560"/>
              <a:ext cx="248" cy="248"/>
              <a:chOff x="1664" y="1784"/>
              <a:chExt cx="248" cy="248"/>
            </a:xfrm>
          </p:grpSpPr>
          <p:sp>
            <p:nvSpPr>
              <p:cNvPr id="199752" name="Oval 72"/>
              <p:cNvSpPr>
                <a:spLocks noChangeArrowheads="1"/>
              </p:cNvSpPr>
              <p:nvPr/>
            </p:nvSpPr>
            <p:spPr bwMode="auto">
              <a:xfrm>
                <a:off x="1664" y="1784"/>
                <a:ext cx="248" cy="248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rgbClr val="ED181E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grpSp>
            <p:nvGrpSpPr>
              <p:cNvPr id="199753" name="Group 73"/>
              <p:cNvGrpSpPr>
                <a:grpSpLocks/>
              </p:cNvGrpSpPr>
              <p:nvPr/>
            </p:nvGrpSpPr>
            <p:grpSpPr bwMode="auto">
              <a:xfrm>
                <a:off x="1743" y="1888"/>
                <a:ext cx="78" cy="139"/>
                <a:chOff x="1260" y="2488"/>
                <a:chExt cx="78" cy="139"/>
              </a:xfrm>
            </p:grpSpPr>
            <p:sp>
              <p:nvSpPr>
                <p:cNvPr id="199754" name="Oval 74"/>
                <p:cNvSpPr>
                  <a:spLocks noChangeArrowheads="1"/>
                </p:cNvSpPr>
                <p:nvPr/>
              </p:nvSpPr>
              <p:spPr bwMode="auto">
                <a:xfrm>
                  <a:off x="1260" y="2488"/>
                  <a:ext cx="78" cy="139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755" name="Oval 75"/>
                <p:cNvSpPr>
                  <a:spLocks noChangeArrowheads="1"/>
                </p:cNvSpPr>
                <p:nvPr/>
              </p:nvSpPr>
              <p:spPr bwMode="auto">
                <a:xfrm>
                  <a:off x="1270" y="2504"/>
                  <a:ext cx="54" cy="110"/>
                </a:xfrm>
                <a:prstGeom prst="ellipse">
                  <a:avLst/>
                </a:prstGeom>
                <a:solidFill>
                  <a:srgbClr val="FFFFCC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99756" name="Oval 76"/>
                <p:cNvSpPr>
                  <a:spLocks noChangeArrowheads="1"/>
                </p:cNvSpPr>
                <p:nvPr/>
              </p:nvSpPr>
              <p:spPr bwMode="auto">
                <a:xfrm>
                  <a:off x="1278" y="2567"/>
                  <a:ext cx="42" cy="40"/>
                </a:xfrm>
                <a:prstGeom prst="ellipse">
                  <a:avLst/>
                </a:prstGeom>
                <a:solidFill>
                  <a:srgbClr val="ED181E"/>
                </a:solidFill>
                <a:ln w="9525">
                  <a:solidFill>
                    <a:srgbClr val="ED181E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fr-FR" sz="3200">
                    <a:latin typeface="Comic Sans MS" pitchFamily="66" charset="0"/>
                  </a:endParaRPr>
                </a:p>
              </p:txBody>
            </p:sp>
          </p:grpSp>
        </p:grpSp>
        <p:sp>
          <p:nvSpPr>
            <p:cNvPr id="199757" name="AutoShape 77"/>
            <p:cNvSpPr>
              <a:spLocks noChangeArrowheads="1"/>
            </p:cNvSpPr>
            <p:nvPr/>
          </p:nvSpPr>
          <p:spPr bwMode="auto">
            <a:xfrm rot="-6083457">
              <a:off x="2236" y="1808"/>
              <a:ext cx="72" cy="76"/>
            </a:xfrm>
            <a:prstGeom prst="pentagon">
              <a:avLst/>
            </a:prstGeom>
            <a:solidFill>
              <a:srgbClr val="00FF00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9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9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9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9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9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9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9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9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9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9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9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9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9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9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739" grpId="0" animBg="1"/>
      <p:bldP spid="199740" grpId="0" animBg="1"/>
      <p:bldP spid="19974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Neuropaludisme :  </a:t>
            </a:r>
            <a:br>
              <a:rPr lang="en-US"/>
            </a:br>
            <a:r>
              <a:rPr lang="en-US"/>
              <a:t> hypothèse de la séquestration</a:t>
            </a:r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2057400"/>
            <a:ext cx="8821737" cy="3962400"/>
          </a:xfrm>
        </p:spPr>
        <p:txBody>
          <a:bodyPr/>
          <a:lstStyle/>
          <a:p>
            <a:r>
              <a:rPr lang="en-US"/>
              <a:t>cytoadhérence </a:t>
            </a:r>
            <a:r>
              <a:rPr lang="en-US">
                <a:latin typeface="Wingdings" pitchFamily="2" charset="2"/>
              </a:rPr>
              <a:t></a:t>
            </a:r>
            <a:r>
              <a:rPr lang="en-US"/>
              <a:t> ischemie cérébrale </a:t>
            </a:r>
            <a:r>
              <a:rPr lang="en-US">
                <a:latin typeface="Wingdings" pitchFamily="2" charset="2"/>
              </a:rPr>
              <a:t></a:t>
            </a:r>
            <a:r>
              <a:rPr lang="en-US"/>
              <a:t> hypoxie, éffet metabolique </a:t>
            </a:r>
            <a:r>
              <a:rPr lang="en-US">
                <a:latin typeface="Wingdings" pitchFamily="2" charset="2"/>
              </a:rPr>
              <a:t></a:t>
            </a:r>
            <a:r>
              <a:rPr lang="en-US"/>
              <a:t> coma </a:t>
            </a:r>
            <a:r>
              <a:rPr lang="en-US">
                <a:latin typeface="Wingdings" pitchFamily="2" charset="2"/>
              </a:rPr>
              <a:t></a:t>
            </a:r>
            <a:r>
              <a:rPr lang="en-US"/>
              <a:t> mort</a:t>
            </a:r>
          </a:p>
          <a:p>
            <a:pPr>
              <a:buFontTx/>
              <a:buNone/>
            </a:pPr>
            <a:r>
              <a:rPr lang="en-US" u="sng"/>
              <a:t>mais</a:t>
            </a:r>
            <a:endParaRPr lang="en-US"/>
          </a:p>
          <a:p>
            <a:r>
              <a:rPr lang="en-US"/>
              <a:t>rapidement réversible</a:t>
            </a:r>
          </a:p>
          <a:p>
            <a:r>
              <a:rPr lang="en-US"/>
              <a:t>Absence de dégat ischémique</a:t>
            </a:r>
          </a:p>
          <a:p>
            <a:r>
              <a:rPr lang="en-US"/>
              <a:t>Peu de séquelle neurologique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287000" cy="1143000"/>
          </a:xfrm>
        </p:spPr>
        <p:txBody>
          <a:bodyPr/>
          <a:lstStyle/>
          <a:p>
            <a:r>
              <a:rPr lang="fr-FR" sz="4000"/>
              <a:t>Prédiction du taux annuel </a:t>
            </a:r>
            <a:br>
              <a:rPr lang="fr-FR" sz="4000"/>
            </a:br>
            <a:r>
              <a:rPr lang="fr-FR" sz="4000"/>
              <a:t>d’inoculation entomologique (EIR)</a:t>
            </a:r>
            <a:endParaRPr lang="en-US" sz="4000"/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00400" y="1752600"/>
            <a:ext cx="6172200" cy="381000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pic>
        <p:nvPicPr>
          <p:cNvPr id="1669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6150" y="1266825"/>
            <a:ext cx="5854700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6917" name="Rectangle 5"/>
          <p:cNvSpPr>
            <a:spLocks noChangeArrowheads="1"/>
          </p:cNvSpPr>
          <p:nvPr/>
        </p:nvSpPr>
        <p:spPr bwMode="auto">
          <a:xfrm>
            <a:off x="5715000" y="6435725"/>
            <a:ext cx="2432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2"/>
                </a:solidFill>
                <a:latin typeface="Comic Sans MS" pitchFamily="66" charset="0"/>
              </a:rPr>
              <a:t>www.mara.org.za/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Text Box 2"/>
          <p:cNvSpPr txBox="1">
            <a:spLocks noChangeArrowheads="1"/>
          </p:cNvSpPr>
          <p:nvPr/>
        </p:nvSpPr>
        <p:spPr bwMode="auto">
          <a:xfrm>
            <a:off x="0" y="152400"/>
            <a:ext cx="102012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fr-FR" sz="3200">
                <a:solidFill>
                  <a:schemeClr val="tx2"/>
                </a:solidFill>
                <a:latin typeface="Comic Sans MS" pitchFamily="66" charset="0"/>
              </a:rPr>
              <a:t>Global distribution of malaria risk, 2003</a:t>
            </a:r>
          </a:p>
        </p:txBody>
      </p:sp>
      <p:pic>
        <p:nvPicPr>
          <p:cNvPr id="1761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46150"/>
            <a:ext cx="10287000" cy="591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38250"/>
            <a:ext cx="1028700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7155" name="Text Box 3"/>
          <p:cNvSpPr txBox="1">
            <a:spLocks noChangeArrowheads="1"/>
          </p:cNvSpPr>
          <p:nvPr/>
        </p:nvSpPr>
        <p:spPr bwMode="auto">
          <a:xfrm>
            <a:off x="7543800" y="6324600"/>
            <a:ext cx="243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fr-FR" i="1"/>
              <a:t>Hay, Lancet, 2004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4988" y="381000"/>
            <a:ext cx="4554537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422900" cy="6858000"/>
          </a:xfrm>
          <a:prstGeom prst="rect">
            <a:avLst/>
          </a:prstGeom>
          <a:noFill/>
        </p:spPr>
      </p:pic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8758238" y="63912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Cnrpalu</a:t>
            </a:r>
          </a:p>
        </p:txBody>
      </p:sp>
    </p:spTree>
  </p:cSld>
  <p:clrMapOvr>
    <a:masterClrMapping/>
  </p:clrMapOvr>
  <p:transition>
    <p:wipe dir="d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743950" cy="1143000"/>
          </a:xfrm>
        </p:spPr>
        <p:txBody>
          <a:bodyPr/>
          <a:lstStyle/>
          <a:p>
            <a:r>
              <a:rPr lang="fr-FR" sz="4000"/>
              <a:t>Faire reculer le paludisme</a:t>
            </a:r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9906000" cy="297180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fr-FR" sz="2400"/>
              <a:t>Initiative lancée en 1998 afin de réduire la morbidité et la mortalité dues à la maladie. Ses stratégies consistent:</a:t>
            </a:r>
          </a:p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fr-FR" sz="2400"/>
              <a:t>- à intensifier l’application des instruments existants pour prévenir le paludisme ;</a:t>
            </a:r>
          </a:p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fr-FR" sz="2400"/>
              <a:t>- à favoriser l’accès rapide à un traitement efficace du paludisme ;</a:t>
            </a:r>
          </a:p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fr-FR" sz="2400"/>
              <a:t>- à élargir l’accès aux mesures de prévention existantes pour les populations et particuliers exposés au paludisme ;</a:t>
            </a:r>
          </a:p>
          <a:p>
            <a:pPr>
              <a:lnSpc>
                <a:spcPct val="110000"/>
              </a:lnSpc>
              <a:spcBef>
                <a:spcPct val="0"/>
              </a:spcBef>
              <a:buFontTx/>
              <a:buChar char="-"/>
            </a:pPr>
            <a:r>
              <a:rPr lang="fr-FR" sz="2400"/>
              <a:t>à renforcer les systèmes de santé dans les pays et les situations ;</a:t>
            </a:r>
          </a:p>
          <a:p>
            <a:pPr>
              <a:lnSpc>
                <a:spcPct val="110000"/>
              </a:lnSpc>
              <a:spcBef>
                <a:spcPct val="0"/>
              </a:spcBef>
              <a:buFontTx/>
              <a:buChar char="-"/>
            </a:pPr>
            <a:r>
              <a:rPr lang="fr-FR" sz="2400"/>
              <a:t> à soutenir l’élaboration de méthodes et produits nouveaux et d’un bon rapport coût/efficacité pour faire diminuer le fardeau de morbidité dû au paludisme.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Text Box 2"/>
          <p:cNvSpPr txBox="1">
            <a:spLocks noChangeArrowheads="1"/>
          </p:cNvSpPr>
          <p:nvPr/>
        </p:nvSpPr>
        <p:spPr bwMode="auto">
          <a:xfrm>
            <a:off x="7239000" y="56388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i="1">
                <a:solidFill>
                  <a:schemeClr val="bg1"/>
                </a:solidFill>
                <a:latin typeface="Lucida Handwriting" pitchFamily="66" charset="0"/>
              </a:rPr>
              <a:t>Unicef-OMS, 2005</a:t>
            </a:r>
          </a:p>
        </p:txBody>
      </p:sp>
      <p:pic>
        <p:nvPicPr>
          <p:cNvPr id="1781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"/>
            <a:ext cx="10668000" cy="678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3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0863"/>
            <a:ext cx="10287000" cy="480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8743950" cy="1143000"/>
          </a:xfrm>
        </p:spPr>
        <p:txBody>
          <a:bodyPr/>
          <a:lstStyle/>
          <a:p>
            <a:r>
              <a:rPr lang="fr-FR" sz="3200"/>
              <a:t>Cas de paludisme rapportés au Sabah, Malaysie, 1993–2003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362200"/>
            <a:ext cx="9086850" cy="2971800"/>
          </a:xfrm>
        </p:spPr>
        <p:txBody>
          <a:bodyPr/>
          <a:lstStyle/>
          <a:p>
            <a:pPr algn="r">
              <a:spcBef>
                <a:spcPct val="0"/>
              </a:spcBef>
              <a:buFontTx/>
              <a:buNone/>
            </a:pPr>
            <a:r>
              <a:rPr lang="fr-FR" sz="2400" i="1">
                <a:solidFill>
                  <a:schemeClr val="bg1"/>
                </a:solidFill>
              </a:rPr>
              <a:t>Sabah : 70% du paludisme de Malaisie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fr-FR" sz="2400" i="1">
                <a:solidFill>
                  <a:schemeClr val="bg1"/>
                </a:solidFill>
              </a:rPr>
              <a:t>Plan d’action :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fr-FR" sz="2400" i="1">
                <a:solidFill>
                  <a:schemeClr val="bg1"/>
                </a:solidFill>
              </a:rPr>
              <a:t>- moustiquaires impréqnées </a:t>
            </a:r>
            <a:r>
              <a:rPr lang="fr-FR" sz="1800" i="1">
                <a:solidFill>
                  <a:schemeClr val="bg1"/>
                </a:solidFill>
              </a:rPr>
              <a:t>(700 000),</a:t>
            </a:r>
            <a:r>
              <a:rPr lang="fr-FR" sz="2400" i="1">
                <a:solidFill>
                  <a:schemeClr val="bg1"/>
                </a:solidFill>
              </a:rPr>
              <a:t>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fr-FR" sz="2400" i="1">
                <a:solidFill>
                  <a:schemeClr val="bg1"/>
                </a:solidFill>
              </a:rPr>
              <a:t>- agents de santé périphérique pour le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fr-FR" sz="2400" i="1">
                <a:solidFill>
                  <a:schemeClr val="bg1"/>
                </a:solidFill>
              </a:rPr>
              <a:t>diagnostic et le traitement </a:t>
            </a:r>
            <a:r>
              <a:rPr lang="fr-FR" sz="1400" i="1">
                <a:solidFill>
                  <a:schemeClr val="bg1"/>
                </a:solidFill>
              </a:rPr>
              <a:t>(+</a:t>
            </a:r>
            <a:r>
              <a:rPr lang="fr-FR" sz="1800" i="1">
                <a:solidFill>
                  <a:schemeClr val="bg1"/>
                </a:solidFill>
              </a:rPr>
              <a:t>400),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fr-FR" sz="2400" i="1">
                <a:solidFill>
                  <a:schemeClr val="bg1"/>
                </a:solidFill>
              </a:rPr>
              <a:t>- amélioration de la déclaration.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8743950" cy="1143000"/>
          </a:xfrm>
        </p:spPr>
        <p:txBody>
          <a:bodyPr/>
          <a:lstStyle/>
          <a:p>
            <a:r>
              <a:rPr lang="fr-FR" sz="4000"/>
              <a:t>…LE MONDE DU</a:t>
            </a:r>
            <a:br>
              <a:rPr lang="fr-FR" sz="4000"/>
            </a:br>
            <a:r>
              <a:rPr lang="fr-FR" sz="4000"/>
              <a:t>PALUDISME AUTOCHTONE</a:t>
            </a:r>
            <a:endParaRPr lang="fr-FR"/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362200"/>
            <a:ext cx="9086850" cy="2971800"/>
          </a:xfrm>
        </p:spPr>
        <p:txBody>
          <a:bodyPr/>
          <a:lstStyle/>
          <a:p>
            <a:r>
              <a:rPr lang="fr-FR"/>
              <a:t> &gt; 500 millions de cas par an dans le monde</a:t>
            </a:r>
          </a:p>
          <a:p>
            <a:r>
              <a:rPr lang="fr-FR"/>
              <a:t>1-3 millions de morts par an (</a:t>
            </a:r>
            <a:r>
              <a:rPr lang="fr-FR" i="1"/>
              <a:t>P. falciparum</a:t>
            </a:r>
            <a:r>
              <a:rPr lang="fr-FR"/>
              <a:t>)</a:t>
            </a:r>
          </a:p>
          <a:p>
            <a:r>
              <a:rPr lang="fr-FR"/>
              <a:t>enfants entre 6 mois et 4 ans</a:t>
            </a:r>
          </a:p>
          <a:p>
            <a:r>
              <a:rPr lang="fr-FR"/>
              <a:t>Afrique intertropicale +++ : 1/4 des décès chez l’enfant dus au paludisme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304800"/>
            <a:ext cx="9601200" cy="1905000"/>
          </a:xfrm>
        </p:spPr>
        <p:txBody>
          <a:bodyPr/>
          <a:lstStyle/>
          <a:p>
            <a:r>
              <a:rPr lang="fr-FR" sz="4000"/>
              <a:t>…ET LE MONDE DU PALUDISME D ’IMPORTATION</a:t>
            </a:r>
            <a:br>
              <a:rPr lang="fr-FR" sz="4000"/>
            </a:br>
            <a:r>
              <a:rPr lang="fr-FR" sz="4000"/>
              <a:t>CHEZ LE VOYAGEUR</a:t>
            </a:r>
            <a:endParaRPr lang="fr-FR"/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" y="2514600"/>
            <a:ext cx="9429750" cy="3810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 sz="2800"/>
              <a:t>Au moins 30 millions de voyageurs par an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fr-FR" sz="2800"/>
              <a:t>	(15 % : motif professionnel)</a:t>
            </a:r>
          </a:p>
          <a:p>
            <a:pPr>
              <a:lnSpc>
                <a:spcPct val="90000"/>
              </a:lnSpc>
            </a:pPr>
            <a:r>
              <a:rPr lang="fr-FR" sz="2800"/>
              <a:t>Une augmentation des voyages internationaux de 73 % en 15 ans</a:t>
            </a:r>
          </a:p>
          <a:p>
            <a:pPr>
              <a:lnSpc>
                <a:spcPct val="90000"/>
              </a:lnSpc>
            </a:pPr>
            <a:r>
              <a:rPr lang="fr-FR" sz="2800"/>
              <a:t>25000 cas annuels de paludisme d’importation estimés dans le monde</a:t>
            </a:r>
          </a:p>
          <a:p>
            <a:pPr>
              <a:lnSpc>
                <a:spcPct val="90000"/>
              </a:lnSpc>
            </a:pPr>
            <a:r>
              <a:rPr lang="fr-FR" sz="2800"/>
              <a:t>10000 cas mondiaux déclarés par an</a:t>
            </a:r>
          </a:p>
          <a:p>
            <a:pPr>
              <a:lnSpc>
                <a:spcPct val="90000"/>
              </a:lnSpc>
            </a:pPr>
            <a:r>
              <a:rPr lang="fr-FR" sz="2800"/>
              <a:t>150 morts par an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28600"/>
            <a:ext cx="9086850" cy="1295400"/>
          </a:xfrm>
        </p:spPr>
        <p:txBody>
          <a:bodyPr/>
          <a:lstStyle/>
          <a:p>
            <a:r>
              <a:rPr lang="fr-FR" sz="4000"/>
              <a:t>PALUDISME D’IMPORTATION</a:t>
            </a:r>
            <a:br>
              <a:rPr lang="fr-FR" sz="4000"/>
            </a:br>
            <a:r>
              <a:rPr lang="fr-FR" sz="4000"/>
              <a:t>EN FRANCE (CNRPalu)</a:t>
            </a:r>
            <a:endParaRPr lang="fr-FR"/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350" y="1752600"/>
            <a:ext cx="9515475" cy="4800600"/>
          </a:xfrm>
        </p:spPr>
        <p:txBody>
          <a:bodyPr/>
          <a:lstStyle/>
          <a:p>
            <a:r>
              <a:rPr lang="fr-FR"/>
              <a:t>Plus de 7000 cas estimés en 2001</a:t>
            </a:r>
          </a:p>
          <a:p>
            <a:r>
              <a:rPr lang="fr-FR"/>
              <a:t>10-20 DC/an entre 1998 et 2001</a:t>
            </a:r>
          </a:p>
          <a:p>
            <a:r>
              <a:rPr lang="fr-FR"/>
              <a:t>83% </a:t>
            </a:r>
            <a:r>
              <a:rPr lang="fr-FR" i="1"/>
              <a:t>P. falciparum</a:t>
            </a:r>
            <a:endParaRPr lang="fr-FR"/>
          </a:p>
          <a:p>
            <a:r>
              <a:rPr lang="fr-FR"/>
              <a:t>95% des cas : </a:t>
            </a:r>
            <a:r>
              <a:rPr lang="fr-FR" sz="2800"/>
              <a:t>Afrique intertropicale (surtout RCI, Sénégal, Mali, Cameroun), Madagascar et les Comores</a:t>
            </a:r>
          </a:p>
          <a:p>
            <a:r>
              <a:rPr lang="fr-FR"/>
              <a:t>près de 2/3 des cas : </a:t>
            </a:r>
            <a:r>
              <a:rPr lang="fr-FR">
                <a:solidFill>
                  <a:schemeClr val="accent1"/>
                </a:solidFill>
              </a:rPr>
              <a:t>migrants</a:t>
            </a:r>
            <a:r>
              <a:rPr lang="fr-FR"/>
              <a:t> «retournant au pays»</a:t>
            </a:r>
          </a:p>
          <a:p>
            <a:r>
              <a:rPr lang="fr-FR"/>
              <a:t>prophylaxie adaptée : 10%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152400"/>
            <a:ext cx="10029825" cy="1371600"/>
          </a:xfrm>
        </p:spPr>
        <p:txBody>
          <a:bodyPr/>
          <a:lstStyle/>
          <a:p>
            <a:r>
              <a:rPr lang="fr-FR"/>
              <a:t>QUEL RISQUE POUR LE VOYAGEUR?</a:t>
            </a:r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350" y="1828800"/>
            <a:ext cx="9515475" cy="3429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fr-FR" b="1"/>
              <a:t>INCIDENCE ANNUELLE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fr-FR" b="1"/>
              <a:t>(POUR 100000 VOYAGEURS) :</a:t>
            </a:r>
          </a:p>
          <a:p>
            <a:pPr>
              <a:lnSpc>
                <a:spcPct val="90000"/>
              </a:lnSpc>
              <a:buFontTx/>
              <a:buNone/>
            </a:pPr>
            <a:endParaRPr lang="fr-FR"/>
          </a:p>
          <a:p>
            <a:pPr>
              <a:lnSpc>
                <a:spcPct val="90000"/>
              </a:lnSpc>
            </a:pPr>
            <a:r>
              <a:rPr lang="fr-FR"/>
              <a:t>Afrique : 455 / 100000</a:t>
            </a:r>
          </a:p>
          <a:p>
            <a:pPr>
              <a:lnSpc>
                <a:spcPct val="90000"/>
              </a:lnSpc>
            </a:pPr>
            <a:r>
              <a:rPr lang="fr-FR"/>
              <a:t>Amérique du Sud : 30 / 100000</a:t>
            </a:r>
          </a:p>
          <a:p>
            <a:pPr>
              <a:lnSpc>
                <a:spcPct val="90000"/>
              </a:lnSpc>
            </a:pPr>
            <a:r>
              <a:rPr lang="fr-FR"/>
              <a:t>Asie : 20/100000</a:t>
            </a:r>
          </a:p>
        </p:txBody>
      </p:sp>
      <p:sp>
        <p:nvSpPr>
          <p:cNvPr id="186372" name="Text Box 4"/>
          <p:cNvSpPr txBox="1">
            <a:spLocks noChangeArrowheads="1"/>
          </p:cNvSpPr>
          <p:nvPr/>
        </p:nvSpPr>
        <p:spPr bwMode="auto">
          <a:xfrm>
            <a:off x="1317625" y="5486400"/>
            <a:ext cx="70072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Symbol" pitchFamily="18" charset="2"/>
              <a:buChar char="®"/>
            </a:pPr>
            <a:r>
              <a:rPr lang="fr-FR" sz="2800">
                <a:solidFill>
                  <a:schemeClr val="accent1"/>
                </a:solidFill>
              </a:rPr>
              <a:t>Le risque dépend du continent visité</a:t>
            </a:r>
          </a:p>
          <a:p>
            <a:pPr>
              <a:buFont typeface="Symbol" pitchFamily="18" charset="2"/>
              <a:buNone/>
            </a:pPr>
            <a:r>
              <a:rPr lang="fr-FR" sz="2800">
                <a:solidFill>
                  <a:schemeClr val="accent1"/>
                </a:solidFill>
              </a:rPr>
              <a:t>et du niveau de transmission du paludisme</a:t>
            </a:r>
            <a:endParaRPr lang="fr-FR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>
          <a:xfrm>
            <a:off x="771525" y="304800"/>
            <a:ext cx="8743950" cy="1524000"/>
          </a:xfrm>
        </p:spPr>
        <p:txBody>
          <a:bodyPr/>
          <a:lstStyle/>
          <a:p>
            <a:r>
              <a:rPr lang="fr-FR" sz="4000"/>
              <a:t>PREVENTION DU PALUDISME CHEZ LE VOYAGEUR : MOYENS</a:t>
            </a:r>
            <a:endParaRPr lang="fr-FR"/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0075" y="1981200"/>
            <a:ext cx="8915400" cy="4648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/>
              <a:t>Information sur le risque encouru ++</a:t>
            </a:r>
          </a:p>
          <a:p>
            <a:pPr>
              <a:lnSpc>
                <a:spcPct val="90000"/>
              </a:lnSpc>
            </a:pPr>
            <a:r>
              <a:rPr lang="fr-FR"/>
              <a:t>Mesures de protection anti-moustiques</a:t>
            </a:r>
          </a:p>
          <a:p>
            <a:pPr>
              <a:lnSpc>
                <a:spcPct val="90000"/>
              </a:lnSpc>
            </a:pPr>
            <a:r>
              <a:rPr lang="fr-FR"/>
              <a:t>Chimioprophylaxie</a:t>
            </a:r>
          </a:p>
          <a:p>
            <a:pPr>
              <a:lnSpc>
                <a:spcPct val="90000"/>
              </a:lnSpc>
            </a:pPr>
            <a:r>
              <a:rPr lang="fr-FR"/>
              <a:t>Prise en charge adaptée en cas de suspicion d’accès palustre (prévention de l’accès grave) :</a:t>
            </a:r>
          </a:p>
          <a:p>
            <a:pPr lvl="1">
              <a:lnSpc>
                <a:spcPct val="90000"/>
              </a:lnSpc>
            </a:pPr>
            <a:r>
              <a:rPr lang="fr-FR"/>
              <a:t>traitement « de réserve »</a:t>
            </a:r>
          </a:p>
          <a:p>
            <a:pPr lvl="1">
              <a:lnSpc>
                <a:spcPct val="90000"/>
              </a:lnSpc>
            </a:pPr>
            <a:r>
              <a:rPr lang="fr-FR"/>
              <a:t>consultation et frottis sanguin en cas de fièvre au retour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228600"/>
            <a:ext cx="8315325" cy="838200"/>
          </a:xfrm>
        </p:spPr>
        <p:txBody>
          <a:bodyPr/>
          <a:lstStyle/>
          <a:p>
            <a:r>
              <a:rPr lang="fr-FR"/>
              <a:t>L’</a:t>
            </a:r>
            <a:r>
              <a:rPr lang="fr-FR">
                <a:solidFill>
                  <a:schemeClr val="accent1"/>
                </a:solidFill>
              </a:rPr>
              <a:t>ABCD</a:t>
            </a:r>
            <a:r>
              <a:rPr lang="fr-FR"/>
              <a:t> DE L’OMS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219200"/>
            <a:ext cx="9429750" cy="48768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fr-FR" sz="2800"/>
              <a:t>Be </a:t>
            </a:r>
            <a:r>
              <a:rPr lang="fr-FR" sz="2800" b="1">
                <a:solidFill>
                  <a:schemeClr val="accent1"/>
                </a:solidFill>
              </a:rPr>
              <a:t>A</a:t>
            </a:r>
            <a:r>
              <a:rPr lang="fr-FR" sz="2800"/>
              <a:t>ware of the risk, the incubation period, and the main symptoms.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fr-FR" sz="2800"/>
              <a:t>Avoid </a:t>
            </a:r>
            <a:r>
              <a:rPr lang="fr-FR" sz="2800" b="1">
                <a:solidFill>
                  <a:schemeClr val="accent1"/>
                </a:solidFill>
              </a:rPr>
              <a:t>B</a:t>
            </a:r>
            <a:r>
              <a:rPr lang="fr-FR" sz="2800"/>
              <a:t>eing </a:t>
            </a:r>
            <a:r>
              <a:rPr lang="fr-FR" sz="2800">
                <a:solidFill>
                  <a:schemeClr val="accent1"/>
                </a:solidFill>
              </a:rPr>
              <a:t>b</a:t>
            </a:r>
            <a:r>
              <a:rPr lang="fr-FR" sz="2800"/>
              <a:t>itten by mosquitoes, especially between dusk and dawn.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fr-FR" sz="2800"/>
              <a:t>Take antimalarial drugs (</a:t>
            </a:r>
            <a:r>
              <a:rPr lang="fr-FR" sz="2800" b="1">
                <a:solidFill>
                  <a:schemeClr val="accent1"/>
                </a:solidFill>
              </a:rPr>
              <a:t>C</a:t>
            </a:r>
            <a:r>
              <a:rPr lang="fr-FR" sz="2800"/>
              <a:t>hemoprophylaxis) to suppress infection when appropriate.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fr-FR" sz="2800"/>
              <a:t>Immediately seek </a:t>
            </a:r>
            <a:r>
              <a:rPr lang="fr-FR" sz="2800" b="1">
                <a:solidFill>
                  <a:schemeClr val="accent1"/>
                </a:solidFill>
              </a:rPr>
              <a:t>D</a:t>
            </a:r>
            <a:r>
              <a:rPr lang="fr-FR" sz="2800"/>
              <a:t>iagnosis and treatment if a fever develops one week or more after entering an area where there is a malaria risk, and up to 3 months after departure.</a:t>
            </a:r>
            <a:r>
              <a:rPr lang="fr-FR"/>
              <a:t> 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>
          <a:xfrm>
            <a:off x="600075" y="304800"/>
            <a:ext cx="8743950" cy="1371600"/>
          </a:xfrm>
        </p:spPr>
        <p:txBody>
          <a:bodyPr/>
          <a:lstStyle/>
          <a:p>
            <a:r>
              <a:rPr lang="fr-FR"/>
              <a:t>MESURES DE PROTECTION ANTI-MOUSTIQUES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" y="1905000"/>
            <a:ext cx="9515475" cy="4267200"/>
          </a:xfrm>
        </p:spPr>
        <p:txBody>
          <a:bodyPr/>
          <a:lstStyle/>
          <a:p>
            <a:r>
              <a:rPr lang="fr-FR" sz="2800"/>
              <a:t>À appliquer entre le coucher et le lever du soleil</a:t>
            </a:r>
          </a:p>
          <a:p>
            <a:r>
              <a:rPr lang="fr-FR" sz="2800"/>
              <a:t>vêtements longs, imprégnés (surtout à proximité de la peau découverte) d’insecticides (perméthrine)</a:t>
            </a:r>
          </a:p>
          <a:p>
            <a:r>
              <a:rPr lang="fr-FR" sz="2800"/>
              <a:t>dormir sur une </a:t>
            </a:r>
            <a:r>
              <a:rPr lang="fr-FR" sz="2800">
                <a:solidFill>
                  <a:schemeClr val="accent1"/>
                </a:solidFill>
              </a:rPr>
              <a:t>moustiquaire</a:t>
            </a:r>
            <a:r>
              <a:rPr lang="fr-FR" sz="2800"/>
              <a:t> imprégnée de perméthrine ou deltaméthrine (rémanence 6 mois)</a:t>
            </a:r>
          </a:p>
          <a:p>
            <a:r>
              <a:rPr lang="fr-FR" sz="2800"/>
              <a:t>utiliser des </a:t>
            </a:r>
            <a:r>
              <a:rPr lang="fr-FR" sz="2800">
                <a:solidFill>
                  <a:schemeClr val="accent1"/>
                </a:solidFill>
              </a:rPr>
              <a:t>répulsifs</a:t>
            </a:r>
            <a:r>
              <a:rPr lang="fr-FR" sz="2800"/>
              <a:t> sur la peau découverte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10287000" cy="6400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/>
            <a:endParaRPr lang="fr-FR" sz="4800">
              <a:solidFill>
                <a:schemeClr val="tx2"/>
              </a:solidFill>
              <a:latin typeface="Comic Sans MS" pitchFamily="66" charset="0"/>
            </a:endParaRPr>
          </a:p>
        </p:txBody>
      </p:sp>
      <p:grpSp>
        <p:nvGrpSpPr>
          <p:cNvPr id="80899" name="Group 3"/>
          <p:cNvGrpSpPr>
            <a:grpSpLocks/>
          </p:cNvGrpSpPr>
          <p:nvPr/>
        </p:nvGrpSpPr>
        <p:grpSpPr bwMode="auto">
          <a:xfrm>
            <a:off x="0" y="-1079500"/>
            <a:ext cx="10287000" cy="9018588"/>
            <a:chOff x="0" y="5681"/>
            <a:chExt cx="6480" cy="5681"/>
          </a:xfrm>
        </p:grpSpPr>
        <p:sp>
          <p:nvSpPr>
            <p:cNvPr id="80900" name="Rectangle 4"/>
            <p:cNvSpPr>
              <a:spLocks noChangeArrowheads="1"/>
            </p:cNvSpPr>
            <p:nvPr/>
          </p:nvSpPr>
          <p:spPr bwMode="auto">
            <a:xfrm>
              <a:off x="0" y="5681"/>
              <a:ext cx="5962" cy="56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fr-FR"/>
            </a:p>
          </p:txBody>
        </p:sp>
        <p:grpSp>
          <p:nvGrpSpPr>
            <p:cNvPr id="80901" name="Group 5"/>
            <p:cNvGrpSpPr>
              <a:grpSpLocks/>
            </p:cNvGrpSpPr>
            <p:nvPr/>
          </p:nvGrpSpPr>
          <p:grpSpPr bwMode="auto">
            <a:xfrm>
              <a:off x="0" y="5681"/>
              <a:ext cx="6480" cy="5681"/>
              <a:chOff x="0" y="11362"/>
              <a:chExt cx="6480" cy="5681"/>
            </a:xfrm>
          </p:grpSpPr>
          <p:sp>
            <p:nvSpPr>
              <p:cNvPr id="80902" name="Rectangle 6"/>
              <p:cNvSpPr>
                <a:spLocks noChangeArrowheads="1"/>
              </p:cNvSpPr>
              <p:nvPr/>
            </p:nvSpPr>
            <p:spPr bwMode="auto">
              <a:xfrm>
                <a:off x="0" y="11362"/>
                <a:ext cx="2025" cy="5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80903" name="Rectangle 7"/>
              <p:cNvSpPr>
                <a:spLocks noChangeArrowheads="1"/>
              </p:cNvSpPr>
              <p:nvPr/>
            </p:nvSpPr>
            <p:spPr bwMode="auto">
              <a:xfrm>
                <a:off x="0" y="11362"/>
                <a:ext cx="6480" cy="1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 sz="700">
                    <a:latin typeface="Geneva"/>
                  </a:rPr>
                  <a:t>  </a:t>
                </a:r>
                <a:r>
                  <a:rPr lang="en-US" sz="16200">
                    <a:latin typeface="Geneva"/>
                  </a:rPr>
                  <a:t> </a:t>
                </a:r>
                <a:r>
                  <a:rPr lang="en-US" sz="700">
                    <a:latin typeface="Geneva"/>
                  </a:rPr>
    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    </a:r>
              </a:p>
            </p:txBody>
          </p:sp>
        </p:grpSp>
      </p:grpSp>
      <p:grpSp>
        <p:nvGrpSpPr>
          <p:cNvPr id="80904" name="Group 8"/>
          <p:cNvGrpSpPr>
            <a:grpSpLocks/>
          </p:cNvGrpSpPr>
          <p:nvPr/>
        </p:nvGrpSpPr>
        <p:grpSpPr bwMode="auto">
          <a:xfrm>
            <a:off x="0" y="-1079500"/>
            <a:ext cx="10287000" cy="9018588"/>
            <a:chOff x="0" y="5681"/>
            <a:chExt cx="6480" cy="5681"/>
          </a:xfrm>
        </p:grpSpPr>
        <p:sp>
          <p:nvSpPr>
            <p:cNvPr id="80905" name="Rectangle 9"/>
            <p:cNvSpPr>
              <a:spLocks noChangeArrowheads="1"/>
            </p:cNvSpPr>
            <p:nvPr/>
          </p:nvSpPr>
          <p:spPr bwMode="auto">
            <a:xfrm>
              <a:off x="0" y="5681"/>
              <a:ext cx="5962" cy="56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fr-FR"/>
            </a:p>
          </p:txBody>
        </p:sp>
        <p:grpSp>
          <p:nvGrpSpPr>
            <p:cNvPr id="80906" name="Group 10"/>
            <p:cNvGrpSpPr>
              <a:grpSpLocks/>
            </p:cNvGrpSpPr>
            <p:nvPr/>
          </p:nvGrpSpPr>
          <p:grpSpPr bwMode="auto">
            <a:xfrm>
              <a:off x="0" y="5681"/>
              <a:ext cx="6480" cy="5681"/>
              <a:chOff x="0" y="11362"/>
              <a:chExt cx="6480" cy="5681"/>
            </a:xfrm>
          </p:grpSpPr>
          <p:sp>
            <p:nvSpPr>
              <p:cNvPr id="80907" name="Rectangle 11"/>
              <p:cNvSpPr>
                <a:spLocks noChangeArrowheads="1"/>
              </p:cNvSpPr>
              <p:nvPr/>
            </p:nvSpPr>
            <p:spPr bwMode="auto">
              <a:xfrm>
                <a:off x="0" y="11362"/>
                <a:ext cx="2025" cy="5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80908" name="Rectangle 12"/>
              <p:cNvSpPr>
                <a:spLocks noChangeArrowheads="1"/>
              </p:cNvSpPr>
              <p:nvPr/>
            </p:nvSpPr>
            <p:spPr bwMode="auto">
              <a:xfrm>
                <a:off x="0" y="11362"/>
                <a:ext cx="6480" cy="1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 sz="700">
                    <a:latin typeface="Geneva"/>
                  </a:rPr>
                  <a:t>  </a:t>
                </a:r>
                <a:r>
                  <a:rPr lang="en-US" sz="16200">
                    <a:latin typeface="Geneva"/>
                  </a:rPr>
                  <a:t> </a:t>
                </a:r>
                <a:r>
                  <a:rPr lang="en-US" sz="700">
                    <a:latin typeface="Geneva"/>
                  </a:rPr>
    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    </a:r>
              </a:p>
            </p:txBody>
          </p:sp>
        </p:grpSp>
      </p:grpSp>
      <p:grpSp>
        <p:nvGrpSpPr>
          <p:cNvPr id="80909" name="Group 13"/>
          <p:cNvGrpSpPr>
            <a:grpSpLocks/>
          </p:cNvGrpSpPr>
          <p:nvPr/>
        </p:nvGrpSpPr>
        <p:grpSpPr bwMode="auto">
          <a:xfrm>
            <a:off x="0" y="-1136650"/>
            <a:ext cx="10287000" cy="9132888"/>
            <a:chOff x="0" y="5753"/>
            <a:chExt cx="6480" cy="5753"/>
          </a:xfrm>
        </p:grpSpPr>
        <p:sp>
          <p:nvSpPr>
            <p:cNvPr id="80910" name="Rectangle 14"/>
            <p:cNvSpPr>
              <a:spLocks noChangeArrowheads="1"/>
            </p:cNvSpPr>
            <p:nvPr/>
          </p:nvSpPr>
          <p:spPr bwMode="auto">
            <a:xfrm>
              <a:off x="0" y="5753"/>
              <a:ext cx="5962" cy="5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fr-FR"/>
            </a:p>
          </p:txBody>
        </p:sp>
        <p:grpSp>
          <p:nvGrpSpPr>
            <p:cNvPr id="80911" name="Group 15"/>
            <p:cNvGrpSpPr>
              <a:grpSpLocks/>
            </p:cNvGrpSpPr>
            <p:nvPr/>
          </p:nvGrpSpPr>
          <p:grpSpPr bwMode="auto">
            <a:xfrm>
              <a:off x="0" y="5753"/>
              <a:ext cx="6480" cy="5422"/>
              <a:chOff x="0" y="11175"/>
              <a:chExt cx="6480" cy="5422"/>
            </a:xfrm>
          </p:grpSpPr>
          <p:sp>
            <p:nvSpPr>
              <p:cNvPr id="80912" name="Rectangle 16"/>
              <p:cNvSpPr>
                <a:spLocks noChangeArrowheads="1"/>
              </p:cNvSpPr>
              <p:nvPr/>
            </p:nvSpPr>
            <p:spPr bwMode="auto">
              <a:xfrm>
                <a:off x="0" y="11175"/>
                <a:ext cx="2025" cy="54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80913" name="Rectangle 17"/>
              <p:cNvSpPr>
                <a:spLocks noChangeArrowheads="1"/>
              </p:cNvSpPr>
              <p:nvPr/>
            </p:nvSpPr>
            <p:spPr bwMode="auto">
              <a:xfrm>
                <a:off x="0" y="11175"/>
                <a:ext cx="6480" cy="17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 sz="700">
                    <a:latin typeface="Geneva"/>
                  </a:rPr>
                  <a:t>  </a:t>
                </a:r>
                <a:r>
                  <a:rPr lang="en-US" sz="18000">
                    <a:latin typeface="Geneva"/>
                  </a:rPr>
                  <a:t> </a:t>
                </a:r>
                <a:r>
                  <a:rPr lang="en-US" sz="700">
                    <a:latin typeface="Geneva"/>
                  </a:rPr>
                  <a:t>                                                                                                                               </a:t>
                </a:r>
              </a:p>
            </p:txBody>
          </p:sp>
        </p:grpSp>
      </p:grpSp>
      <p:pic>
        <p:nvPicPr>
          <p:cNvPr id="80914" name="Picture 18" descr="schizogon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28600"/>
            <a:ext cx="5791200" cy="5791200"/>
          </a:xfrm>
          <a:prstGeom prst="rect">
            <a:avLst/>
          </a:prstGeom>
          <a:noFill/>
        </p:spPr>
      </p:pic>
      <p:sp>
        <p:nvSpPr>
          <p:cNvPr id="80915" name="Rectangle 19"/>
          <p:cNvSpPr>
            <a:spLocks noChangeArrowheads="1"/>
          </p:cNvSpPr>
          <p:nvPr/>
        </p:nvSpPr>
        <p:spPr bwMode="auto">
          <a:xfrm>
            <a:off x="7810500" y="6556375"/>
            <a:ext cx="2443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400" b="1" i="1">
                <a:solidFill>
                  <a:schemeClr val="tx2"/>
                </a:solidFill>
                <a:latin typeface="Comic Sans MS" pitchFamily="66" charset="0"/>
              </a:rPr>
              <a:t>Liverpool School Medecine</a:t>
            </a:r>
            <a:endParaRPr lang="fr-FR" sz="1400" b="1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600075" y="304800"/>
            <a:ext cx="8743950" cy="1371600"/>
          </a:xfrm>
        </p:spPr>
        <p:txBody>
          <a:bodyPr/>
          <a:lstStyle/>
          <a:p>
            <a:r>
              <a:rPr lang="fr-FR" sz="3200" b="1"/>
              <a:t>INTERET DES</a:t>
            </a:r>
            <a:br>
              <a:rPr lang="fr-FR" sz="3200" b="1"/>
            </a:br>
            <a:r>
              <a:rPr lang="fr-FR" sz="3200" b="1"/>
              <a:t>MOUSTIQUAIRES IMPREGNEES</a:t>
            </a:r>
            <a:endParaRPr lang="fr-FR" sz="2000">
              <a:solidFill>
                <a:schemeClr val="tx1"/>
              </a:solidFill>
            </a:endParaRPr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905000"/>
            <a:ext cx="9515475" cy="4267200"/>
          </a:xfrm>
        </p:spPr>
        <p:txBody>
          <a:bodyPr/>
          <a:lstStyle/>
          <a:p>
            <a:pPr algn="r">
              <a:spcBef>
                <a:spcPct val="0"/>
              </a:spcBef>
            </a:pPr>
            <a:r>
              <a:rPr lang="fr-FR" sz="2800"/>
              <a:t> diminution de la morbidité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fr-FR" sz="2800"/>
              <a:t>palustre</a:t>
            </a:r>
          </a:p>
          <a:p>
            <a:pPr algn="r">
              <a:spcBef>
                <a:spcPct val="0"/>
              </a:spcBef>
            </a:pPr>
            <a:r>
              <a:rPr lang="fr-FR" sz="2800"/>
              <a:t> diminution de la mortalité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fr-FR" sz="2800"/>
              <a:t>palustre avant 5 ans :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fr-FR" sz="2800"/>
              <a:t>programme KINET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fr-FR" sz="2800"/>
              <a:t>en Tanzanie = - 27%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fr-FR" sz="2400">
                <a:solidFill>
                  <a:schemeClr val="accent1"/>
                </a:solidFill>
              </a:rPr>
              <a:t>Pas d’étude chez le voyageur...</a:t>
            </a:r>
          </a:p>
        </p:txBody>
      </p:sp>
      <p:pic>
        <p:nvPicPr>
          <p:cNvPr id="215044" name="Picture 4" descr="~AUT0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905000"/>
            <a:ext cx="5143500" cy="350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4300" y="1295400"/>
            <a:ext cx="10096500" cy="5257800"/>
          </a:xfrm>
          <a:noFill/>
          <a:ln/>
        </p:spPr>
        <p:txBody>
          <a:bodyPr lIns="90488" tIns="44450" rIns="90488" bIns="44450"/>
          <a:lstStyle/>
          <a:p>
            <a:pPr>
              <a:lnSpc>
                <a:spcPct val="90000"/>
              </a:lnSpc>
              <a:buFontTx/>
              <a:buNone/>
            </a:pPr>
            <a:r>
              <a:rPr lang="en-GB" sz="2400" b="1"/>
              <a:t>Lysosomotropic</a:t>
            </a:r>
            <a:r>
              <a:rPr lang="en-GB" sz="2000" b="1"/>
              <a:t>	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2000"/>
              <a:t>1) Aminoalcohols : quinine, 		Enzymes of digestive vacuole ? mefloquine, halofantrine   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2000"/>
              <a:t>2) 4-aminoquinolines : 		Enzymes of digestive vacuole chloroquine, amodiaquine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2000"/>
              <a:t>3) Mannich bases : amodiaquine,	Enzymes of digestive vacuole ? </a:t>
            </a:r>
            <a:r>
              <a:rPr lang="en-GB" sz="2000" u="sng"/>
              <a:t>piperaquine</a:t>
            </a:r>
            <a:endParaRPr lang="en-GB" sz="2000"/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2000"/>
              <a:t>3) Endoperoxydes : artemether,     Proteins, lipids (peroxydation) </a:t>
            </a:r>
            <a:br>
              <a:rPr lang="en-GB" sz="2000"/>
            </a:br>
            <a:r>
              <a:rPr lang="en-GB" sz="2000"/>
              <a:t> </a:t>
            </a:r>
            <a:r>
              <a:rPr lang="en-GB" sz="2000" u="sng"/>
              <a:t>artemisinine</a:t>
            </a:r>
            <a:r>
              <a:rPr lang="en-GB" sz="2000"/>
              <a:t>, </a:t>
            </a:r>
            <a:r>
              <a:rPr lang="en-GB" sz="2000" u="sng"/>
              <a:t>artesunate</a:t>
            </a:r>
            <a:br>
              <a:rPr lang="en-GB" sz="2000" u="sng"/>
            </a:br>
            <a:endParaRPr lang="en-GB" sz="2000"/>
          </a:p>
          <a:p>
            <a:pPr>
              <a:lnSpc>
                <a:spcPct val="90000"/>
              </a:lnSpc>
              <a:buFontTx/>
              <a:buNone/>
            </a:pPr>
            <a:r>
              <a:rPr lang="en-GB" sz="2400" b="1"/>
              <a:t>Antimetabolites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sz="2400" b="1"/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2000"/>
              <a:t>1) Sulfamides and sulfones		Dihydropteroate synthetase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2000"/>
              <a:t>2) Pyrimethamine, biguanides :	Dihydrofolate reductase		proguanil, chlorproguanil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2000"/>
              <a:t>3) Hydroxynaphtoquinone : 	Mitochondrial electron transport </a:t>
            </a:r>
            <a:r>
              <a:rPr lang="en-GB" sz="2000" u="sng"/>
              <a:t>atovaquone</a:t>
            </a:r>
            <a:r>
              <a:rPr lang="en-GB" sz="2000"/>
              <a:t> 					(antagonize ubiquinone)</a:t>
            </a:r>
          </a:p>
        </p:txBody>
      </p:sp>
      <p:sp>
        <p:nvSpPr>
          <p:cNvPr id="205827" name="Text Box 3"/>
          <p:cNvSpPr txBox="1">
            <a:spLocks noChangeArrowheads="1"/>
          </p:cNvSpPr>
          <p:nvPr/>
        </p:nvSpPr>
        <p:spPr bwMode="auto">
          <a:xfrm>
            <a:off x="2422525" y="422275"/>
            <a:ext cx="1841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defTabSz="762000"/>
            <a:endParaRPr lang="fr-FR">
              <a:latin typeface="Times"/>
            </a:endParaRPr>
          </a:p>
        </p:txBody>
      </p:sp>
      <p:sp>
        <p:nvSpPr>
          <p:cNvPr id="205828" name="Rectangle 4"/>
          <p:cNvSpPr>
            <a:spLocks noChangeArrowheads="1"/>
          </p:cNvSpPr>
          <p:nvPr/>
        </p:nvSpPr>
        <p:spPr bwMode="auto">
          <a:xfrm>
            <a:off x="838200" y="76200"/>
            <a:ext cx="9525000" cy="1219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en-GB" sz="3600">
                <a:solidFill>
                  <a:schemeClr val="tx2"/>
                </a:solidFill>
                <a:latin typeface="Comic Sans MS" pitchFamily="66" charset="0"/>
              </a:rPr>
              <a:t>Mode of antimalarials action</a:t>
            </a:r>
            <a:r>
              <a:rPr lang="en-GB" sz="2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	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GB" sz="2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	 </a:t>
            </a:r>
            <a:r>
              <a:rPr lang="en-GB" sz="3200">
                <a:solidFill>
                  <a:schemeClr val="tx2"/>
                </a:solidFill>
                <a:latin typeface="Comic Sans MS" pitchFamily="66" charset="0"/>
              </a:rPr>
              <a:t>Class    				Target</a:t>
            </a:r>
            <a:endParaRPr lang="en-GB" sz="2800"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175"/>
            <a:ext cx="10363200" cy="660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6851" name="Rectangle 3"/>
          <p:cNvSpPr>
            <a:spLocks noChangeArrowheads="1"/>
          </p:cNvSpPr>
          <p:nvPr/>
        </p:nvSpPr>
        <p:spPr bwMode="auto">
          <a:xfrm>
            <a:off x="2743200" y="3505200"/>
            <a:ext cx="2286000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spAutoFit/>
          </a:bodyPr>
          <a:lstStyle/>
          <a:p>
            <a:pPr algn="ctr" defTabSz="762000">
              <a:spcBef>
                <a:spcPct val="50000"/>
              </a:spcBef>
            </a:pPr>
            <a:r>
              <a:rPr lang="fr-FR" b="1">
                <a:solidFill>
                  <a:schemeClr val="hlink"/>
                </a:solidFill>
                <a:latin typeface="Comic Sans MS" pitchFamily="66" charset="0"/>
              </a:rPr>
              <a:t>vacuole digestive</a:t>
            </a:r>
            <a:endParaRPr lang="fr-FR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206852" name="Rectangle 4"/>
          <p:cNvSpPr>
            <a:spLocks noChangeArrowheads="1"/>
          </p:cNvSpPr>
          <p:nvPr/>
        </p:nvSpPr>
        <p:spPr bwMode="auto">
          <a:xfrm>
            <a:off x="6089650" y="4360863"/>
            <a:ext cx="1987550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spAutoFit/>
          </a:bodyPr>
          <a:lstStyle/>
          <a:p>
            <a:pPr defTabSz="762000"/>
            <a:r>
              <a:rPr lang="fr-FR" b="1">
                <a:solidFill>
                  <a:schemeClr val="hlink"/>
                </a:solidFill>
                <a:latin typeface="Comic Sans MS" pitchFamily="66" charset="0"/>
              </a:rPr>
              <a:t>cytoplasme parasitaire</a:t>
            </a:r>
            <a:endParaRPr lang="fr-FR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206853" name="Rectangle 5"/>
          <p:cNvSpPr>
            <a:spLocks noChangeArrowheads="1"/>
          </p:cNvSpPr>
          <p:nvPr/>
        </p:nvSpPr>
        <p:spPr bwMode="auto">
          <a:xfrm>
            <a:off x="7467600" y="1238250"/>
            <a:ext cx="245903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spAutoFit/>
          </a:bodyPr>
          <a:lstStyle/>
          <a:p>
            <a:pPr algn="ctr" defTabSz="762000">
              <a:spcBef>
                <a:spcPct val="50000"/>
              </a:spcBef>
            </a:pPr>
            <a:r>
              <a:rPr lang="fr-FR" b="1">
                <a:solidFill>
                  <a:schemeClr val="hlink"/>
                </a:solidFill>
                <a:latin typeface="Comic Sans MS" pitchFamily="66" charset="0"/>
              </a:rPr>
              <a:t>cytosol érythrocytaire</a:t>
            </a:r>
            <a:endParaRPr lang="fr-FR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206854" name="Text Box 6"/>
          <p:cNvSpPr txBox="1">
            <a:spLocks noChangeArrowheads="1"/>
          </p:cNvSpPr>
          <p:nvPr/>
        </p:nvSpPr>
        <p:spPr bwMode="auto">
          <a:xfrm>
            <a:off x="0" y="838200"/>
            <a:ext cx="2286000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pH 7,4  </a:t>
            </a:r>
            <a:r>
              <a:rPr lang="fr-FR" sz="2000">
                <a:solidFill>
                  <a:schemeClr val="bg2"/>
                </a:solidFill>
                <a:latin typeface="Comic Sans MS" pitchFamily="66" charset="0"/>
              </a:rPr>
              <a:t>CQ </a:t>
            </a: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= 1</a:t>
            </a:r>
            <a:endParaRPr lang="fr-FR" sz="3200">
              <a:solidFill>
                <a:schemeClr val="bg2"/>
              </a:solidFill>
            </a:endParaRPr>
          </a:p>
        </p:txBody>
      </p:sp>
      <p:sp>
        <p:nvSpPr>
          <p:cNvPr id="206855" name="Text Box 7"/>
          <p:cNvSpPr txBox="1">
            <a:spLocks noChangeArrowheads="1"/>
          </p:cNvSpPr>
          <p:nvPr/>
        </p:nvSpPr>
        <p:spPr bwMode="auto">
          <a:xfrm>
            <a:off x="8077200" y="2073275"/>
            <a:ext cx="2286000" cy="8223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pH 6,8 </a:t>
            </a:r>
            <a:br>
              <a:rPr lang="fr-FR">
                <a:solidFill>
                  <a:schemeClr val="bg2"/>
                </a:solidFill>
                <a:latin typeface="Comic Sans MS" pitchFamily="66" charset="0"/>
              </a:rPr>
            </a:br>
            <a:r>
              <a:rPr lang="fr-FR" sz="2000">
                <a:solidFill>
                  <a:schemeClr val="bg2"/>
                </a:solidFill>
                <a:latin typeface="Comic Sans MS" pitchFamily="66" charset="0"/>
              </a:rPr>
              <a:t>CQ</a:t>
            </a: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 + CQH</a:t>
            </a:r>
            <a:r>
              <a:rPr lang="fr-FR" baseline="30000">
                <a:solidFill>
                  <a:schemeClr val="bg2"/>
                </a:solidFill>
                <a:latin typeface="Comic Sans MS" pitchFamily="66" charset="0"/>
              </a:rPr>
              <a:t>+</a:t>
            </a: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 = 5</a:t>
            </a:r>
            <a:endParaRPr lang="fr-FR" sz="3200">
              <a:solidFill>
                <a:schemeClr val="bg2"/>
              </a:solidFill>
            </a:endParaRPr>
          </a:p>
        </p:txBody>
      </p:sp>
      <p:sp>
        <p:nvSpPr>
          <p:cNvPr id="206856" name="Text Box 8"/>
          <p:cNvSpPr txBox="1">
            <a:spLocks noChangeArrowheads="1"/>
          </p:cNvSpPr>
          <p:nvPr/>
        </p:nvSpPr>
        <p:spPr bwMode="auto">
          <a:xfrm>
            <a:off x="5791200" y="3444875"/>
            <a:ext cx="2438400" cy="8223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pH 7,2</a:t>
            </a:r>
            <a:br>
              <a:rPr lang="fr-FR">
                <a:solidFill>
                  <a:schemeClr val="bg2"/>
                </a:solidFill>
                <a:latin typeface="Comic Sans MS" pitchFamily="66" charset="0"/>
              </a:rPr>
            </a:b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 CQ + </a:t>
            </a:r>
            <a:r>
              <a:rPr lang="fr-FR" sz="1800">
                <a:solidFill>
                  <a:schemeClr val="bg2"/>
                </a:solidFill>
                <a:latin typeface="Comic Sans MS" pitchFamily="66" charset="0"/>
              </a:rPr>
              <a:t>CQH</a:t>
            </a:r>
            <a:r>
              <a:rPr lang="fr-FR" sz="1800" baseline="30000">
                <a:solidFill>
                  <a:schemeClr val="bg2"/>
                </a:solidFill>
                <a:latin typeface="Comic Sans MS" pitchFamily="66" charset="0"/>
              </a:rPr>
              <a:t>+</a:t>
            </a: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 = 20</a:t>
            </a:r>
          </a:p>
        </p:txBody>
      </p:sp>
      <p:sp>
        <p:nvSpPr>
          <p:cNvPr id="206857" name="Text Box 9"/>
          <p:cNvSpPr txBox="1">
            <a:spLocks noChangeArrowheads="1"/>
          </p:cNvSpPr>
          <p:nvPr/>
        </p:nvSpPr>
        <p:spPr bwMode="auto">
          <a:xfrm>
            <a:off x="2362200" y="4313238"/>
            <a:ext cx="2895600" cy="94456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pH 5,2 </a:t>
            </a:r>
            <a:br>
              <a:rPr lang="fr-FR">
                <a:solidFill>
                  <a:schemeClr val="bg2"/>
                </a:solidFill>
                <a:latin typeface="Comic Sans MS" pitchFamily="66" charset="0"/>
              </a:rPr>
            </a:b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 </a:t>
            </a:r>
            <a:r>
              <a:rPr lang="fr-FR" sz="1800">
                <a:solidFill>
                  <a:schemeClr val="bg2"/>
                </a:solidFill>
                <a:latin typeface="Comic Sans MS" pitchFamily="66" charset="0"/>
              </a:rPr>
              <a:t>CQ</a:t>
            </a: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 + </a:t>
            </a:r>
            <a:r>
              <a:rPr lang="fr-FR" sz="3200">
                <a:solidFill>
                  <a:schemeClr val="bg2"/>
                </a:solidFill>
                <a:latin typeface="Comic Sans MS" pitchFamily="66" charset="0"/>
              </a:rPr>
              <a:t>CQH</a:t>
            </a:r>
            <a:r>
              <a:rPr lang="fr-FR" sz="3200" baseline="30000">
                <a:solidFill>
                  <a:schemeClr val="bg2"/>
                </a:solidFill>
                <a:latin typeface="Comic Sans MS" pitchFamily="66" charset="0"/>
              </a:rPr>
              <a:t>+</a:t>
            </a:r>
            <a:r>
              <a:rPr lang="fr-FR">
                <a:solidFill>
                  <a:schemeClr val="bg2"/>
                </a:solidFill>
                <a:latin typeface="Comic Sans MS" pitchFamily="66" charset="0"/>
              </a:rPr>
              <a:t> = 600</a:t>
            </a:r>
          </a:p>
        </p:txBody>
      </p:sp>
      <p:sp>
        <p:nvSpPr>
          <p:cNvPr id="206858" name="Rectangle 10"/>
          <p:cNvSpPr>
            <a:spLocks noChangeArrowheads="1"/>
          </p:cNvSpPr>
          <p:nvPr/>
        </p:nvSpPr>
        <p:spPr bwMode="auto">
          <a:xfrm>
            <a:off x="228600" y="533400"/>
            <a:ext cx="11525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defTabSz="762000"/>
            <a:r>
              <a:rPr lang="fr-FR" b="1">
                <a:solidFill>
                  <a:schemeClr val="hlink"/>
                </a:solidFill>
                <a:latin typeface="Comic Sans MS" pitchFamily="66" charset="0"/>
              </a:rPr>
              <a:t>plasma</a:t>
            </a:r>
            <a:endParaRPr lang="fr-FR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206859" name="Group 11"/>
          <p:cNvGrpSpPr>
            <a:grpSpLocks/>
          </p:cNvGrpSpPr>
          <p:nvPr/>
        </p:nvGrpSpPr>
        <p:grpSpPr bwMode="auto">
          <a:xfrm>
            <a:off x="2286000" y="2362200"/>
            <a:ext cx="3505200" cy="3657600"/>
            <a:chOff x="1584" y="1680"/>
            <a:chExt cx="2064" cy="2112"/>
          </a:xfrm>
        </p:grpSpPr>
        <p:grpSp>
          <p:nvGrpSpPr>
            <p:cNvPr id="206860" name="Group 12"/>
            <p:cNvGrpSpPr>
              <a:grpSpLocks/>
            </p:cNvGrpSpPr>
            <p:nvPr/>
          </p:nvGrpSpPr>
          <p:grpSpPr bwMode="auto">
            <a:xfrm>
              <a:off x="3120" y="3072"/>
              <a:ext cx="192" cy="192"/>
              <a:chOff x="3168" y="3264"/>
              <a:chExt cx="192" cy="192"/>
            </a:xfrm>
          </p:grpSpPr>
          <p:sp>
            <p:nvSpPr>
              <p:cNvPr id="206861" name="Arc 13"/>
              <p:cNvSpPr>
                <a:spLocks/>
              </p:cNvSpPr>
              <p:nvPr/>
            </p:nvSpPr>
            <p:spPr bwMode="auto">
              <a:xfrm>
                <a:off x="3168" y="3360"/>
                <a:ext cx="144" cy="9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fr-FR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06862" name="Arc 14"/>
              <p:cNvSpPr>
                <a:spLocks/>
              </p:cNvSpPr>
              <p:nvPr/>
            </p:nvSpPr>
            <p:spPr bwMode="auto">
              <a:xfrm rot="-10800000">
                <a:off x="3216" y="3264"/>
                <a:ext cx="144" cy="9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rot="10800000" wrap="none" anchor="ctr"/>
              <a:lstStyle/>
              <a:p>
                <a:pPr algn="ctr"/>
                <a:endParaRPr lang="fr-FR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</p:grpSp>
        <p:grpSp>
          <p:nvGrpSpPr>
            <p:cNvPr id="206863" name="Group 15"/>
            <p:cNvGrpSpPr>
              <a:grpSpLocks/>
            </p:cNvGrpSpPr>
            <p:nvPr/>
          </p:nvGrpSpPr>
          <p:grpSpPr bwMode="auto">
            <a:xfrm>
              <a:off x="3456" y="2400"/>
              <a:ext cx="192" cy="192"/>
              <a:chOff x="3168" y="3264"/>
              <a:chExt cx="192" cy="192"/>
            </a:xfrm>
          </p:grpSpPr>
          <p:sp>
            <p:nvSpPr>
              <p:cNvPr id="206864" name="Arc 16"/>
              <p:cNvSpPr>
                <a:spLocks/>
              </p:cNvSpPr>
              <p:nvPr/>
            </p:nvSpPr>
            <p:spPr bwMode="auto">
              <a:xfrm>
                <a:off x="3168" y="3360"/>
                <a:ext cx="144" cy="9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fr-FR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06865" name="Arc 17"/>
              <p:cNvSpPr>
                <a:spLocks/>
              </p:cNvSpPr>
              <p:nvPr/>
            </p:nvSpPr>
            <p:spPr bwMode="auto">
              <a:xfrm rot="-10800000">
                <a:off x="3216" y="3264"/>
                <a:ext cx="144" cy="9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rot="10800000" wrap="none" anchor="ctr"/>
              <a:lstStyle/>
              <a:p>
                <a:pPr algn="ctr"/>
                <a:endParaRPr lang="fr-FR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</p:grpSp>
        <p:grpSp>
          <p:nvGrpSpPr>
            <p:cNvPr id="206866" name="Group 18"/>
            <p:cNvGrpSpPr>
              <a:grpSpLocks/>
            </p:cNvGrpSpPr>
            <p:nvPr/>
          </p:nvGrpSpPr>
          <p:grpSpPr bwMode="auto">
            <a:xfrm>
              <a:off x="1872" y="2160"/>
              <a:ext cx="192" cy="192"/>
              <a:chOff x="3168" y="3264"/>
              <a:chExt cx="192" cy="192"/>
            </a:xfrm>
          </p:grpSpPr>
          <p:sp>
            <p:nvSpPr>
              <p:cNvPr id="206867" name="Arc 19"/>
              <p:cNvSpPr>
                <a:spLocks/>
              </p:cNvSpPr>
              <p:nvPr/>
            </p:nvSpPr>
            <p:spPr bwMode="auto">
              <a:xfrm>
                <a:off x="3168" y="3360"/>
                <a:ext cx="144" cy="9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fr-FR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06868" name="Arc 20"/>
              <p:cNvSpPr>
                <a:spLocks/>
              </p:cNvSpPr>
              <p:nvPr/>
            </p:nvSpPr>
            <p:spPr bwMode="auto">
              <a:xfrm rot="-10800000">
                <a:off x="3216" y="3264"/>
                <a:ext cx="144" cy="9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rot="10800000" wrap="none" anchor="ctr"/>
              <a:lstStyle/>
              <a:p>
                <a:pPr algn="ctr"/>
                <a:endParaRPr lang="fr-FR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</p:grpSp>
        <p:grpSp>
          <p:nvGrpSpPr>
            <p:cNvPr id="206869" name="Group 21"/>
            <p:cNvGrpSpPr>
              <a:grpSpLocks/>
            </p:cNvGrpSpPr>
            <p:nvPr/>
          </p:nvGrpSpPr>
          <p:grpSpPr bwMode="auto">
            <a:xfrm>
              <a:off x="1584" y="2736"/>
              <a:ext cx="192" cy="192"/>
              <a:chOff x="3168" y="3264"/>
              <a:chExt cx="192" cy="192"/>
            </a:xfrm>
          </p:grpSpPr>
          <p:sp>
            <p:nvSpPr>
              <p:cNvPr id="206870" name="Arc 22"/>
              <p:cNvSpPr>
                <a:spLocks/>
              </p:cNvSpPr>
              <p:nvPr/>
            </p:nvSpPr>
            <p:spPr bwMode="auto">
              <a:xfrm>
                <a:off x="3168" y="3360"/>
                <a:ext cx="144" cy="9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fr-FR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06871" name="Arc 23"/>
              <p:cNvSpPr>
                <a:spLocks/>
              </p:cNvSpPr>
              <p:nvPr/>
            </p:nvSpPr>
            <p:spPr bwMode="auto">
              <a:xfrm rot="-10800000">
                <a:off x="3216" y="3264"/>
                <a:ext cx="144" cy="9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rot="10800000" wrap="none" anchor="ctr"/>
              <a:lstStyle/>
              <a:p>
                <a:pPr algn="ctr"/>
                <a:endParaRPr lang="fr-FR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</p:grpSp>
        <p:grpSp>
          <p:nvGrpSpPr>
            <p:cNvPr id="206872" name="Group 24"/>
            <p:cNvGrpSpPr>
              <a:grpSpLocks/>
            </p:cNvGrpSpPr>
            <p:nvPr/>
          </p:nvGrpSpPr>
          <p:grpSpPr bwMode="auto">
            <a:xfrm rot="5400000">
              <a:off x="1920" y="3600"/>
              <a:ext cx="192" cy="192"/>
              <a:chOff x="3168" y="3264"/>
              <a:chExt cx="192" cy="192"/>
            </a:xfrm>
          </p:grpSpPr>
          <p:sp>
            <p:nvSpPr>
              <p:cNvPr id="206873" name="Arc 25"/>
              <p:cNvSpPr>
                <a:spLocks/>
              </p:cNvSpPr>
              <p:nvPr/>
            </p:nvSpPr>
            <p:spPr bwMode="auto">
              <a:xfrm>
                <a:off x="3168" y="3360"/>
                <a:ext cx="144" cy="9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rot="10800000" vert="eaVert" wrap="none" anchor="ctr"/>
              <a:lstStyle/>
              <a:p>
                <a:pPr algn="ctr"/>
                <a:endParaRPr lang="fr-FR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06874" name="Arc 26"/>
              <p:cNvSpPr>
                <a:spLocks/>
              </p:cNvSpPr>
              <p:nvPr/>
            </p:nvSpPr>
            <p:spPr bwMode="auto">
              <a:xfrm rot="-10800000">
                <a:off x="3216" y="3264"/>
                <a:ext cx="144" cy="9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fr-FR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</p:grpSp>
        <p:grpSp>
          <p:nvGrpSpPr>
            <p:cNvPr id="206875" name="Group 27"/>
            <p:cNvGrpSpPr>
              <a:grpSpLocks/>
            </p:cNvGrpSpPr>
            <p:nvPr/>
          </p:nvGrpSpPr>
          <p:grpSpPr bwMode="auto">
            <a:xfrm rot="2419393">
              <a:off x="2592" y="1680"/>
              <a:ext cx="192" cy="192"/>
              <a:chOff x="3168" y="3264"/>
              <a:chExt cx="192" cy="192"/>
            </a:xfrm>
          </p:grpSpPr>
          <p:sp>
            <p:nvSpPr>
              <p:cNvPr id="206876" name="Arc 28"/>
              <p:cNvSpPr>
                <a:spLocks/>
              </p:cNvSpPr>
              <p:nvPr/>
            </p:nvSpPr>
            <p:spPr bwMode="auto">
              <a:xfrm>
                <a:off x="3168" y="3360"/>
                <a:ext cx="144" cy="9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fr-FR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06877" name="Arc 29"/>
              <p:cNvSpPr>
                <a:spLocks/>
              </p:cNvSpPr>
              <p:nvPr/>
            </p:nvSpPr>
            <p:spPr bwMode="auto">
              <a:xfrm rot="-10800000">
                <a:off x="3216" y="3264"/>
                <a:ext cx="144" cy="9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rot="10800000" wrap="none" anchor="ctr"/>
              <a:lstStyle/>
              <a:p>
                <a:pPr algn="ctr"/>
                <a:endParaRPr lang="fr-FR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</p:grpSp>
        <p:grpSp>
          <p:nvGrpSpPr>
            <p:cNvPr id="206878" name="Group 30"/>
            <p:cNvGrpSpPr>
              <a:grpSpLocks/>
            </p:cNvGrpSpPr>
            <p:nvPr/>
          </p:nvGrpSpPr>
          <p:grpSpPr bwMode="auto">
            <a:xfrm rot="2138058">
              <a:off x="2928" y="3456"/>
              <a:ext cx="192" cy="192"/>
              <a:chOff x="3168" y="3264"/>
              <a:chExt cx="192" cy="192"/>
            </a:xfrm>
          </p:grpSpPr>
          <p:sp>
            <p:nvSpPr>
              <p:cNvPr id="206879" name="Arc 31"/>
              <p:cNvSpPr>
                <a:spLocks/>
              </p:cNvSpPr>
              <p:nvPr/>
            </p:nvSpPr>
            <p:spPr bwMode="auto">
              <a:xfrm>
                <a:off x="3168" y="3360"/>
                <a:ext cx="144" cy="9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fr-FR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06880" name="Arc 32"/>
              <p:cNvSpPr>
                <a:spLocks/>
              </p:cNvSpPr>
              <p:nvPr/>
            </p:nvSpPr>
            <p:spPr bwMode="auto">
              <a:xfrm rot="-10800000">
                <a:off x="3216" y="3264"/>
                <a:ext cx="144" cy="9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rot="10800000" wrap="none" anchor="ctr"/>
              <a:lstStyle/>
              <a:p>
                <a:pPr algn="ctr"/>
                <a:endParaRPr lang="fr-FR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</p:grpSp>
      </p:grpSp>
      <p:grpSp>
        <p:nvGrpSpPr>
          <p:cNvPr id="206881" name="Group 33"/>
          <p:cNvGrpSpPr>
            <a:grpSpLocks/>
          </p:cNvGrpSpPr>
          <p:nvPr/>
        </p:nvGrpSpPr>
        <p:grpSpPr bwMode="auto">
          <a:xfrm>
            <a:off x="1828800" y="1295400"/>
            <a:ext cx="4648200" cy="2667000"/>
            <a:chOff x="1152" y="816"/>
            <a:chExt cx="2928" cy="1680"/>
          </a:xfrm>
        </p:grpSpPr>
        <p:sp>
          <p:nvSpPr>
            <p:cNvPr id="206882" name="Rectangle 34"/>
            <p:cNvSpPr>
              <a:spLocks noChangeArrowheads="1"/>
            </p:cNvSpPr>
            <p:nvPr/>
          </p:nvSpPr>
          <p:spPr bwMode="auto">
            <a:xfrm>
              <a:off x="2400" y="1104"/>
              <a:ext cx="629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defTabSz="762000"/>
              <a:r>
                <a:rPr lang="fr-FR" b="1">
                  <a:solidFill>
                    <a:schemeClr val="hlink"/>
                  </a:solidFill>
                  <a:latin typeface="Comic Sans MS" pitchFamily="66" charset="0"/>
                </a:rPr>
                <a:t>noyau</a:t>
              </a:r>
              <a:endParaRPr lang="fr-FR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206883" name="Freeform 35"/>
            <p:cNvSpPr>
              <a:spLocks/>
            </p:cNvSpPr>
            <p:nvPr/>
          </p:nvSpPr>
          <p:spPr bwMode="auto">
            <a:xfrm>
              <a:off x="1152" y="816"/>
              <a:ext cx="2928" cy="1680"/>
            </a:xfrm>
            <a:custGeom>
              <a:avLst/>
              <a:gdLst/>
              <a:ahLst/>
              <a:cxnLst>
                <a:cxn ang="0">
                  <a:pos x="360" y="1544"/>
                </a:cxn>
                <a:cxn ang="0">
                  <a:pos x="168" y="1448"/>
                </a:cxn>
                <a:cxn ang="0">
                  <a:pos x="72" y="1304"/>
                </a:cxn>
                <a:cxn ang="0">
                  <a:pos x="24" y="1208"/>
                </a:cxn>
                <a:cxn ang="0">
                  <a:pos x="24" y="872"/>
                </a:cxn>
                <a:cxn ang="0">
                  <a:pos x="168" y="536"/>
                </a:cxn>
                <a:cxn ang="0">
                  <a:pos x="648" y="200"/>
                </a:cxn>
                <a:cxn ang="0">
                  <a:pos x="1080" y="56"/>
                </a:cxn>
                <a:cxn ang="0">
                  <a:pos x="1704" y="8"/>
                </a:cxn>
                <a:cxn ang="0">
                  <a:pos x="2232" y="104"/>
                </a:cxn>
                <a:cxn ang="0">
                  <a:pos x="2520" y="248"/>
                </a:cxn>
                <a:cxn ang="0">
                  <a:pos x="2712" y="488"/>
                </a:cxn>
                <a:cxn ang="0">
                  <a:pos x="2664" y="872"/>
                </a:cxn>
                <a:cxn ang="0">
                  <a:pos x="2520" y="1064"/>
                </a:cxn>
                <a:cxn ang="0">
                  <a:pos x="2328" y="1256"/>
                </a:cxn>
                <a:cxn ang="0">
                  <a:pos x="2280" y="1304"/>
                </a:cxn>
                <a:cxn ang="0">
                  <a:pos x="2280" y="1064"/>
                </a:cxn>
                <a:cxn ang="0">
                  <a:pos x="2232" y="872"/>
                </a:cxn>
                <a:cxn ang="0">
                  <a:pos x="1992" y="728"/>
                </a:cxn>
                <a:cxn ang="0">
                  <a:pos x="1704" y="632"/>
                </a:cxn>
                <a:cxn ang="0">
                  <a:pos x="1368" y="680"/>
                </a:cxn>
                <a:cxn ang="0">
                  <a:pos x="1080" y="776"/>
                </a:cxn>
                <a:cxn ang="0">
                  <a:pos x="888" y="968"/>
                </a:cxn>
                <a:cxn ang="0">
                  <a:pos x="696" y="1160"/>
                </a:cxn>
                <a:cxn ang="0">
                  <a:pos x="552" y="1448"/>
                </a:cxn>
                <a:cxn ang="0">
                  <a:pos x="360" y="1544"/>
                </a:cxn>
              </a:cxnLst>
              <a:rect l="0" t="0" r="r" b="b"/>
              <a:pathLst>
                <a:path w="2736" h="1544">
                  <a:moveTo>
                    <a:pt x="360" y="1544"/>
                  </a:moveTo>
                  <a:cubicBezTo>
                    <a:pt x="296" y="1544"/>
                    <a:pt x="216" y="1488"/>
                    <a:pt x="168" y="1448"/>
                  </a:cubicBezTo>
                  <a:cubicBezTo>
                    <a:pt x="120" y="1408"/>
                    <a:pt x="96" y="1344"/>
                    <a:pt x="72" y="1304"/>
                  </a:cubicBezTo>
                  <a:cubicBezTo>
                    <a:pt x="48" y="1264"/>
                    <a:pt x="32" y="1280"/>
                    <a:pt x="24" y="1208"/>
                  </a:cubicBezTo>
                  <a:cubicBezTo>
                    <a:pt x="16" y="1136"/>
                    <a:pt x="0" y="984"/>
                    <a:pt x="24" y="872"/>
                  </a:cubicBezTo>
                  <a:cubicBezTo>
                    <a:pt x="48" y="760"/>
                    <a:pt x="64" y="648"/>
                    <a:pt x="168" y="536"/>
                  </a:cubicBezTo>
                  <a:cubicBezTo>
                    <a:pt x="272" y="424"/>
                    <a:pt x="496" y="280"/>
                    <a:pt x="648" y="200"/>
                  </a:cubicBezTo>
                  <a:cubicBezTo>
                    <a:pt x="800" y="120"/>
                    <a:pt x="904" y="88"/>
                    <a:pt x="1080" y="56"/>
                  </a:cubicBezTo>
                  <a:cubicBezTo>
                    <a:pt x="1256" y="24"/>
                    <a:pt x="1512" y="0"/>
                    <a:pt x="1704" y="8"/>
                  </a:cubicBezTo>
                  <a:cubicBezTo>
                    <a:pt x="1896" y="16"/>
                    <a:pt x="2096" y="64"/>
                    <a:pt x="2232" y="104"/>
                  </a:cubicBezTo>
                  <a:cubicBezTo>
                    <a:pt x="2368" y="144"/>
                    <a:pt x="2440" y="184"/>
                    <a:pt x="2520" y="248"/>
                  </a:cubicBezTo>
                  <a:cubicBezTo>
                    <a:pt x="2600" y="312"/>
                    <a:pt x="2688" y="384"/>
                    <a:pt x="2712" y="488"/>
                  </a:cubicBezTo>
                  <a:cubicBezTo>
                    <a:pt x="2736" y="592"/>
                    <a:pt x="2696" y="776"/>
                    <a:pt x="2664" y="872"/>
                  </a:cubicBezTo>
                  <a:cubicBezTo>
                    <a:pt x="2632" y="968"/>
                    <a:pt x="2576" y="1000"/>
                    <a:pt x="2520" y="1064"/>
                  </a:cubicBezTo>
                  <a:cubicBezTo>
                    <a:pt x="2464" y="1128"/>
                    <a:pt x="2368" y="1216"/>
                    <a:pt x="2328" y="1256"/>
                  </a:cubicBezTo>
                  <a:cubicBezTo>
                    <a:pt x="2288" y="1296"/>
                    <a:pt x="2288" y="1336"/>
                    <a:pt x="2280" y="1304"/>
                  </a:cubicBezTo>
                  <a:cubicBezTo>
                    <a:pt x="2272" y="1272"/>
                    <a:pt x="2288" y="1136"/>
                    <a:pt x="2280" y="1064"/>
                  </a:cubicBezTo>
                  <a:cubicBezTo>
                    <a:pt x="2272" y="992"/>
                    <a:pt x="2280" y="928"/>
                    <a:pt x="2232" y="872"/>
                  </a:cubicBezTo>
                  <a:cubicBezTo>
                    <a:pt x="2184" y="816"/>
                    <a:pt x="2080" y="768"/>
                    <a:pt x="1992" y="728"/>
                  </a:cubicBezTo>
                  <a:cubicBezTo>
                    <a:pt x="1904" y="688"/>
                    <a:pt x="1808" y="640"/>
                    <a:pt x="1704" y="632"/>
                  </a:cubicBezTo>
                  <a:cubicBezTo>
                    <a:pt x="1600" y="624"/>
                    <a:pt x="1472" y="656"/>
                    <a:pt x="1368" y="680"/>
                  </a:cubicBezTo>
                  <a:cubicBezTo>
                    <a:pt x="1264" y="704"/>
                    <a:pt x="1160" y="728"/>
                    <a:pt x="1080" y="776"/>
                  </a:cubicBezTo>
                  <a:cubicBezTo>
                    <a:pt x="1000" y="824"/>
                    <a:pt x="952" y="904"/>
                    <a:pt x="888" y="968"/>
                  </a:cubicBezTo>
                  <a:cubicBezTo>
                    <a:pt x="824" y="1032"/>
                    <a:pt x="752" y="1080"/>
                    <a:pt x="696" y="1160"/>
                  </a:cubicBezTo>
                  <a:cubicBezTo>
                    <a:pt x="640" y="1240"/>
                    <a:pt x="600" y="1384"/>
                    <a:pt x="552" y="1448"/>
                  </a:cubicBezTo>
                  <a:cubicBezTo>
                    <a:pt x="504" y="1512"/>
                    <a:pt x="424" y="1544"/>
                    <a:pt x="360" y="1544"/>
                  </a:cubicBezTo>
                  <a:close/>
                </a:path>
              </a:pathLst>
            </a:custGeom>
            <a:noFill/>
            <a:ln w="254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206884" name="Text Box 36"/>
          <p:cNvSpPr txBox="1">
            <a:spLocks noChangeArrowheads="1"/>
          </p:cNvSpPr>
          <p:nvPr/>
        </p:nvSpPr>
        <p:spPr bwMode="auto">
          <a:xfrm>
            <a:off x="5068888" y="2174875"/>
            <a:ext cx="20939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3200" b="1" i="1">
                <a:solidFill>
                  <a:srgbClr val="010000"/>
                </a:solidFill>
                <a:latin typeface="Comic Sans MS" pitchFamily="66" charset="0"/>
              </a:rPr>
              <a:t>Pfcrt k76</a:t>
            </a:r>
          </a:p>
        </p:txBody>
      </p:sp>
      <p:sp>
        <p:nvSpPr>
          <p:cNvPr id="206885" name="Text Box 37"/>
          <p:cNvSpPr txBox="1">
            <a:spLocks noChangeArrowheads="1"/>
          </p:cNvSpPr>
          <p:nvPr/>
        </p:nvSpPr>
        <p:spPr bwMode="auto">
          <a:xfrm>
            <a:off x="2895600" y="6338888"/>
            <a:ext cx="5486400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2800" i="1">
                <a:solidFill>
                  <a:schemeClr val="tx2"/>
                </a:solidFill>
                <a:latin typeface="Comic Sans MS" pitchFamily="66" charset="0"/>
              </a:rPr>
              <a:t>Pfcrt</a:t>
            </a:r>
            <a:r>
              <a:rPr lang="fr-FR" sz="2800">
                <a:solidFill>
                  <a:schemeClr val="tx2"/>
                </a:solidFill>
                <a:latin typeface="Comic Sans MS" pitchFamily="66" charset="0"/>
              </a:rPr>
              <a:t> muté détermine la CQ-R</a:t>
            </a:r>
          </a:p>
        </p:txBody>
      </p:sp>
      <p:sp>
        <p:nvSpPr>
          <p:cNvPr id="206886" name="Text Box 38"/>
          <p:cNvSpPr txBox="1">
            <a:spLocks noChangeArrowheads="1"/>
          </p:cNvSpPr>
          <p:nvPr/>
        </p:nvSpPr>
        <p:spPr bwMode="auto">
          <a:xfrm>
            <a:off x="-76200" y="-76200"/>
            <a:ext cx="106680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800">
                <a:solidFill>
                  <a:schemeClr val="tx2"/>
                </a:solidFill>
                <a:latin typeface="Comic Sans MS" pitchFamily="66" charset="0"/>
              </a:rPr>
              <a:t>Accumulation de CQ, inhibition de la digestion de l’hémoglobine</a:t>
            </a:r>
            <a:endParaRPr lang="fr-FR" sz="2000">
              <a:solidFill>
                <a:schemeClr val="tx2"/>
              </a:solidFill>
            </a:endParaRPr>
          </a:p>
        </p:txBody>
      </p:sp>
      <p:sp>
        <p:nvSpPr>
          <p:cNvPr id="206887" name="Text Box 39"/>
          <p:cNvSpPr txBox="1">
            <a:spLocks noChangeArrowheads="1"/>
          </p:cNvSpPr>
          <p:nvPr/>
        </p:nvSpPr>
        <p:spPr bwMode="auto">
          <a:xfrm>
            <a:off x="8763000" y="3352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800">
                <a:solidFill>
                  <a:srgbClr val="FFCC00"/>
                </a:solidFill>
                <a:latin typeface="Lucida Handwriting" pitchFamily="66" charset="0"/>
              </a:rPr>
              <a:t>Cnrcp</a:t>
            </a:r>
          </a:p>
        </p:txBody>
      </p:sp>
      <p:sp>
        <p:nvSpPr>
          <p:cNvPr id="206888" name="Line 40"/>
          <p:cNvSpPr>
            <a:spLocks noChangeShapeType="1"/>
          </p:cNvSpPr>
          <p:nvPr/>
        </p:nvSpPr>
        <p:spPr bwMode="auto">
          <a:xfrm>
            <a:off x="7477125" y="5840413"/>
            <a:ext cx="0" cy="265112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206889" name="Group 41"/>
          <p:cNvGrpSpPr>
            <a:grpSpLocks/>
          </p:cNvGrpSpPr>
          <p:nvPr/>
        </p:nvGrpSpPr>
        <p:grpSpPr bwMode="auto">
          <a:xfrm>
            <a:off x="4953000" y="3429000"/>
            <a:ext cx="1912938" cy="855663"/>
            <a:chOff x="3120" y="2160"/>
            <a:chExt cx="1205" cy="539"/>
          </a:xfrm>
        </p:grpSpPr>
        <p:grpSp>
          <p:nvGrpSpPr>
            <p:cNvPr id="206890" name="Group 42"/>
            <p:cNvGrpSpPr>
              <a:grpSpLocks/>
            </p:cNvGrpSpPr>
            <p:nvPr/>
          </p:nvGrpSpPr>
          <p:grpSpPr bwMode="auto">
            <a:xfrm>
              <a:off x="3164" y="2160"/>
              <a:ext cx="1161" cy="539"/>
              <a:chOff x="3216" y="2304"/>
              <a:chExt cx="1001" cy="468"/>
            </a:xfrm>
          </p:grpSpPr>
          <p:sp>
            <p:nvSpPr>
              <p:cNvPr id="206891" name="Line 43"/>
              <p:cNvSpPr>
                <a:spLocks noChangeShapeType="1"/>
              </p:cNvSpPr>
              <p:nvPr/>
            </p:nvSpPr>
            <p:spPr bwMode="auto">
              <a:xfrm flipH="1" flipV="1">
                <a:off x="3216" y="2304"/>
                <a:ext cx="624" cy="336"/>
              </a:xfrm>
              <a:prstGeom prst="line">
                <a:avLst/>
              </a:prstGeom>
              <a:noFill/>
              <a:ln w="31750">
                <a:noFill/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06892" name="Text Box 44"/>
              <p:cNvSpPr txBox="1">
                <a:spLocks noChangeArrowheads="1"/>
              </p:cNvSpPr>
              <p:nvPr/>
            </p:nvSpPr>
            <p:spPr bwMode="auto">
              <a:xfrm>
                <a:off x="3791" y="2455"/>
                <a:ext cx="426" cy="317"/>
              </a:xfrm>
              <a:prstGeom prst="rect">
                <a:avLst/>
              </a:prstGeom>
              <a:noFill/>
              <a:ln w="222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fr-FR" sz="3200">
                    <a:solidFill>
                      <a:schemeClr val="bg2"/>
                    </a:solidFill>
                    <a:latin typeface="Comic Sans MS" pitchFamily="66" charset="0"/>
                  </a:rPr>
                  <a:t>CQ</a:t>
                </a:r>
              </a:p>
            </p:txBody>
          </p:sp>
        </p:grpSp>
        <p:sp>
          <p:nvSpPr>
            <p:cNvPr id="206893" name="Line 45"/>
            <p:cNvSpPr>
              <a:spLocks noChangeShapeType="1"/>
            </p:cNvSpPr>
            <p:nvPr/>
          </p:nvSpPr>
          <p:spPr bwMode="auto">
            <a:xfrm flipH="1" flipV="1">
              <a:off x="3120" y="2208"/>
              <a:ext cx="720" cy="288"/>
            </a:xfrm>
            <a:prstGeom prst="line">
              <a:avLst/>
            </a:prstGeom>
            <a:noFill/>
            <a:ln w="38100">
              <a:solidFill>
                <a:srgbClr val="00FF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206894" name="Line 46"/>
          <p:cNvSpPr>
            <a:spLocks noChangeShapeType="1"/>
          </p:cNvSpPr>
          <p:nvPr/>
        </p:nvSpPr>
        <p:spPr bwMode="auto">
          <a:xfrm flipH="1">
            <a:off x="8001000" y="3048000"/>
            <a:ext cx="609600" cy="30480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grpSp>
        <p:nvGrpSpPr>
          <p:cNvPr id="206895" name="Group 47"/>
          <p:cNvGrpSpPr>
            <a:grpSpLocks/>
          </p:cNvGrpSpPr>
          <p:nvPr/>
        </p:nvGrpSpPr>
        <p:grpSpPr bwMode="auto">
          <a:xfrm>
            <a:off x="2495550" y="2125663"/>
            <a:ext cx="4819650" cy="4198937"/>
            <a:chOff x="1572" y="1339"/>
            <a:chExt cx="3036" cy="2645"/>
          </a:xfrm>
        </p:grpSpPr>
        <p:grpSp>
          <p:nvGrpSpPr>
            <p:cNvPr id="206896" name="Group 48"/>
            <p:cNvGrpSpPr>
              <a:grpSpLocks/>
            </p:cNvGrpSpPr>
            <p:nvPr/>
          </p:nvGrpSpPr>
          <p:grpSpPr bwMode="auto">
            <a:xfrm>
              <a:off x="1572" y="1339"/>
              <a:ext cx="3036" cy="2213"/>
              <a:chOff x="1767" y="1531"/>
              <a:chExt cx="2761" cy="2069"/>
            </a:xfrm>
          </p:grpSpPr>
          <p:sp>
            <p:nvSpPr>
              <p:cNvPr id="206897" name="Text Box 49"/>
              <p:cNvSpPr txBox="1">
                <a:spLocks noChangeArrowheads="1"/>
              </p:cNvSpPr>
              <p:nvPr/>
            </p:nvSpPr>
            <p:spPr bwMode="auto">
              <a:xfrm>
                <a:off x="3243" y="1555"/>
                <a:ext cx="1285" cy="3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fr-FR" sz="3200" b="1" i="1">
                    <a:solidFill>
                      <a:srgbClr val="010000"/>
                    </a:solidFill>
                    <a:latin typeface="Comic Sans MS" pitchFamily="66" charset="0"/>
                  </a:rPr>
                  <a:t>Pfcrt  76t</a:t>
                </a:r>
              </a:p>
            </p:txBody>
          </p:sp>
          <p:grpSp>
            <p:nvGrpSpPr>
              <p:cNvPr id="206898" name="Group 50"/>
              <p:cNvGrpSpPr>
                <a:grpSpLocks/>
              </p:cNvGrpSpPr>
              <p:nvPr/>
            </p:nvGrpSpPr>
            <p:grpSpPr bwMode="auto">
              <a:xfrm>
                <a:off x="1767" y="1531"/>
                <a:ext cx="1785" cy="2069"/>
                <a:chOff x="1767" y="1531"/>
                <a:chExt cx="1785" cy="2069"/>
              </a:xfrm>
            </p:grpSpPr>
            <p:sp>
              <p:nvSpPr>
                <p:cNvPr id="206899" name="Line 51"/>
                <p:cNvSpPr>
                  <a:spLocks noChangeShapeType="1"/>
                </p:cNvSpPr>
                <p:nvPr/>
              </p:nvSpPr>
              <p:spPr bwMode="auto">
                <a:xfrm rot="308063">
                  <a:off x="2784" y="2918"/>
                  <a:ext cx="768" cy="442"/>
                </a:xfrm>
                <a:prstGeom prst="line">
                  <a:avLst/>
                </a:prstGeom>
                <a:noFill/>
                <a:ln w="31750">
                  <a:solidFill>
                    <a:srgbClr val="00FFFF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06900" name="Line 52"/>
                <p:cNvSpPr>
                  <a:spLocks noChangeShapeType="1"/>
                </p:cNvSpPr>
                <p:nvPr/>
              </p:nvSpPr>
              <p:spPr bwMode="auto">
                <a:xfrm rot="1792000">
                  <a:off x="2544" y="3158"/>
                  <a:ext cx="768" cy="442"/>
                </a:xfrm>
                <a:prstGeom prst="line">
                  <a:avLst/>
                </a:prstGeom>
                <a:noFill/>
                <a:ln w="31750">
                  <a:solidFill>
                    <a:srgbClr val="00FFFF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06901" name="Line 53"/>
                <p:cNvSpPr>
                  <a:spLocks noChangeShapeType="1"/>
                </p:cNvSpPr>
                <p:nvPr/>
              </p:nvSpPr>
              <p:spPr bwMode="auto">
                <a:xfrm rot="308063" flipH="1" flipV="1">
                  <a:off x="1767" y="2078"/>
                  <a:ext cx="768" cy="720"/>
                </a:xfrm>
                <a:prstGeom prst="line">
                  <a:avLst/>
                </a:prstGeom>
                <a:noFill/>
                <a:ln w="31750">
                  <a:solidFill>
                    <a:srgbClr val="00FFFF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06902" name="Line 54"/>
                <p:cNvSpPr>
                  <a:spLocks noChangeShapeType="1"/>
                </p:cNvSpPr>
                <p:nvPr/>
              </p:nvSpPr>
              <p:spPr bwMode="auto">
                <a:xfrm rot="308063" flipH="1" flipV="1">
                  <a:off x="2650" y="1531"/>
                  <a:ext cx="144" cy="1200"/>
                </a:xfrm>
                <a:prstGeom prst="line">
                  <a:avLst/>
                </a:prstGeom>
                <a:noFill/>
                <a:ln w="31750">
                  <a:solidFill>
                    <a:srgbClr val="00FFFF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  <p:grpSp>
          <p:nvGrpSpPr>
            <p:cNvPr id="206903" name="Group 55"/>
            <p:cNvGrpSpPr>
              <a:grpSpLocks/>
            </p:cNvGrpSpPr>
            <p:nvPr/>
          </p:nvGrpSpPr>
          <p:grpSpPr bwMode="auto">
            <a:xfrm>
              <a:off x="1580" y="2389"/>
              <a:ext cx="1161" cy="539"/>
              <a:chOff x="3216" y="2304"/>
              <a:chExt cx="1001" cy="468"/>
            </a:xfrm>
          </p:grpSpPr>
          <p:sp>
            <p:nvSpPr>
              <p:cNvPr id="206904" name="Line 56"/>
              <p:cNvSpPr>
                <a:spLocks noChangeShapeType="1"/>
              </p:cNvSpPr>
              <p:nvPr/>
            </p:nvSpPr>
            <p:spPr bwMode="auto">
              <a:xfrm flipH="1" flipV="1">
                <a:off x="3216" y="2304"/>
                <a:ext cx="624" cy="336"/>
              </a:xfrm>
              <a:prstGeom prst="line">
                <a:avLst/>
              </a:prstGeom>
              <a:noFill/>
              <a:ln w="31750">
                <a:noFill/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06905" name="Text Box 57"/>
              <p:cNvSpPr txBox="1">
                <a:spLocks noChangeArrowheads="1"/>
              </p:cNvSpPr>
              <p:nvPr/>
            </p:nvSpPr>
            <p:spPr bwMode="auto">
              <a:xfrm>
                <a:off x="3791" y="2455"/>
                <a:ext cx="426" cy="317"/>
              </a:xfrm>
              <a:prstGeom prst="rect">
                <a:avLst/>
              </a:prstGeom>
              <a:noFill/>
              <a:ln w="222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fr-FR" sz="3200">
                    <a:solidFill>
                      <a:schemeClr val="bg2"/>
                    </a:solidFill>
                    <a:latin typeface="Comic Sans MS" pitchFamily="66" charset="0"/>
                  </a:rPr>
                  <a:t>CQ</a:t>
                </a:r>
              </a:p>
            </p:txBody>
          </p:sp>
        </p:grpSp>
        <p:sp>
          <p:nvSpPr>
            <p:cNvPr id="206906" name="Line 58"/>
            <p:cNvSpPr>
              <a:spLocks noChangeShapeType="1"/>
            </p:cNvSpPr>
            <p:nvPr/>
          </p:nvSpPr>
          <p:spPr bwMode="auto">
            <a:xfrm flipH="1">
              <a:off x="1728" y="2880"/>
              <a:ext cx="576" cy="1104"/>
            </a:xfrm>
            <a:prstGeom prst="line">
              <a:avLst/>
            </a:prstGeom>
            <a:noFill/>
            <a:ln w="38100">
              <a:solidFill>
                <a:srgbClr val="00FF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6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6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6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1" grpId="0" autoUpdateAnimBg="0"/>
      <p:bldP spid="206852" grpId="0" autoUpdateAnimBg="0"/>
      <p:bldP spid="206853" grpId="0" autoUpdateAnimBg="0"/>
      <p:bldP spid="206854" grpId="0" animBg="1" autoUpdateAnimBg="0"/>
      <p:bldP spid="206855" grpId="0" animBg="1" autoUpdateAnimBg="0"/>
      <p:bldP spid="206856" grpId="0" animBg="1" autoUpdateAnimBg="0"/>
      <p:bldP spid="206857" grpId="0" animBg="1" autoUpdateAnimBg="0"/>
      <p:bldP spid="206858" grpId="0" autoUpdateAnimBg="0"/>
      <p:bldP spid="206884" grpId="0" autoUpdateAnimBg="0"/>
      <p:bldP spid="206885" grpId="0" animBg="1" autoUpdateAnimBg="0"/>
      <p:bldP spid="20689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10287000" cy="838200"/>
          </a:xfrm>
          <a:noFill/>
          <a:ln/>
        </p:spPr>
        <p:txBody>
          <a:bodyPr lIns="90488" tIns="44450" rIns="90488" bIns="44450"/>
          <a:lstStyle/>
          <a:p>
            <a:pPr defTabSz="762000"/>
            <a:r>
              <a:rPr lang="en-US" sz="4000"/>
              <a:t>Chimioprophylaxie du paludisme :</a:t>
            </a:r>
            <a:br>
              <a:rPr lang="en-US" sz="4000"/>
            </a:br>
            <a:r>
              <a:rPr lang="en-US" sz="4000"/>
              <a:t>voyageurs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38400" y="1905000"/>
            <a:ext cx="4953000" cy="3659188"/>
          </a:xfrm>
          <a:noFill/>
          <a:ln/>
        </p:spPr>
        <p:txBody>
          <a:bodyPr lIns="90488" tIns="44450" rIns="90488" bIns="44450"/>
          <a:lstStyle/>
          <a:p>
            <a:pPr marL="285750" indent="-285750" defTabSz="762000"/>
            <a:r>
              <a:rPr lang="fr-FR"/>
              <a:t>Chloroquine,</a:t>
            </a:r>
          </a:p>
          <a:p>
            <a:pPr marL="285750" indent="-285750" defTabSz="762000"/>
            <a:r>
              <a:rPr lang="fr-FR"/>
              <a:t>Chloroquine + proguanil,</a:t>
            </a:r>
          </a:p>
          <a:p>
            <a:pPr marL="285750" indent="-285750" defTabSz="762000"/>
            <a:r>
              <a:rPr lang="fr-FR"/>
              <a:t>Mefloquine,</a:t>
            </a:r>
          </a:p>
          <a:p>
            <a:pPr marL="285750" indent="-285750" defTabSz="762000"/>
            <a:r>
              <a:rPr lang="fr-FR"/>
              <a:t>Doxycycline,</a:t>
            </a:r>
          </a:p>
          <a:p>
            <a:pPr marL="285750" indent="-285750" defTabSz="762000"/>
            <a:r>
              <a:rPr lang="fr-FR"/>
              <a:t>Atovaquone + proguanil</a:t>
            </a:r>
          </a:p>
          <a:p>
            <a:pPr marL="285750" indent="-285750" defTabSz="762000"/>
            <a:endParaRPr lang="en-US" sz="1800"/>
          </a:p>
        </p:txBody>
      </p:sp>
      <p:pic>
        <p:nvPicPr>
          <p:cNvPr id="1935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600200"/>
            <a:ext cx="7024688" cy="461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3541" name="Text Box 5"/>
          <p:cNvSpPr txBox="1">
            <a:spLocks noChangeArrowheads="1"/>
          </p:cNvSpPr>
          <p:nvPr/>
        </p:nvSpPr>
        <p:spPr bwMode="auto">
          <a:xfrm>
            <a:off x="8763000" y="63912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Cnrcp</a:t>
            </a:r>
          </a:p>
        </p:txBody>
      </p:sp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10287000" cy="609600"/>
          </a:xfrm>
          <a:noFill/>
          <a:ln/>
        </p:spPr>
        <p:txBody>
          <a:bodyPr lIns="90488" tIns="44450" rIns="90488" bIns="44450"/>
          <a:lstStyle/>
          <a:p>
            <a:r>
              <a:rPr lang="fr-FR" sz="4000"/>
              <a:t>Chaque population libère des pyrogènes en fin de cycle </a:t>
            </a:r>
            <a:endParaRPr lang="fr-FR" sz="5400"/>
          </a:p>
        </p:txBody>
      </p:sp>
      <p:pic>
        <p:nvPicPr>
          <p:cNvPr id="2048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295400"/>
            <a:ext cx="4776788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04" name="Freeform 4"/>
          <p:cNvSpPr>
            <a:spLocks/>
          </p:cNvSpPr>
          <p:nvPr/>
        </p:nvSpPr>
        <p:spPr bwMode="auto">
          <a:xfrm>
            <a:off x="5638800" y="1968500"/>
            <a:ext cx="2286000" cy="1003300"/>
          </a:xfrm>
          <a:custGeom>
            <a:avLst/>
            <a:gdLst/>
            <a:ahLst/>
            <a:cxnLst>
              <a:cxn ang="0">
                <a:pos x="0" y="632"/>
              </a:cxn>
              <a:cxn ang="0">
                <a:pos x="96" y="440"/>
              </a:cxn>
              <a:cxn ang="0">
                <a:pos x="144" y="296"/>
              </a:cxn>
              <a:cxn ang="0">
                <a:pos x="192" y="104"/>
              </a:cxn>
              <a:cxn ang="0">
                <a:pos x="288" y="8"/>
              </a:cxn>
              <a:cxn ang="0">
                <a:pos x="384" y="56"/>
              </a:cxn>
              <a:cxn ang="0">
                <a:pos x="432" y="200"/>
              </a:cxn>
              <a:cxn ang="0">
                <a:pos x="480" y="344"/>
              </a:cxn>
              <a:cxn ang="0">
                <a:pos x="576" y="536"/>
              </a:cxn>
              <a:cxn ang="0">
                <a:pos x="816" y="584"/>
              </a:cxn>
              <a:cxn ang="0">
                <a:pos x="960" y="488"/>
              </a:cxn>
              <a:cxn ang="0">
                <a:pos x="1008" y="344"/>
              </a:cxn>
              <a:cxn ang="0">
                <a:pos x="1056" y="104"/>
              </a:cxn>
              <a:cxn ang="0">
                <a:pos x="1104" y="56"/>
              </a:cxn>
              <a:cxn ang="0">
                <a:pos x="1200" y="56"/>
              </a:cxn>
              <a:cxn ang="0">
                <a:pos x="1248" y="152"/>
              </a:cxn>
              <a:cxn ang="0">
                <a:pos x="1296" y="392"/>
              </a:cxn>
              <a:cxn ang="0">
                <a:pos x="1344" y="536"/>
              </a:cxn>
              <a:cxn ang="0">
                <a:pos x="1440" y="584"/>
              </a:cxn>
            </a:cxnLst>
            <a:rect l="0" t="0" r="r" b="b"/>
            <a:pathLst>
              <a:path w="1440" h="632">
                <a:moveTo>
                  <a:pt x="0" y="632"/>
                </a:moveTo>
                <a:cubicBezTo>
                  <a:pt x="36" y="564"/>
                  <a:pt x="72" y="496"/>
                  <a:pt x="96" y="440"/>
                </a:cubicBezTo>
                <a:cubicBezTo>
                  <a:pt x="120" y="384"/>
                  <a:pt x="128" y="352"/>
                  <a:pt x="144" y="296"/>
                </a:cubicBezTo>
                <a:cubicBezTo>
                  <a:pt x="160" y="240"/>
                  <a:pt x="168" y="152"/>
                  <a:pt x="192" y="104"/>
                </a:cubicBezTo>
                <a:cubicBezTo>
                  <a:pt x="216" y="56"/>
                  <a:pt x="256" y="16"/>
                  <a:pt x="288" y="8"/>
                </a:cubicBezTo>
                <a:cubicBezTo>
                  <a:pt x="320" y="0"/>
                  <a:pt x="360" y="24"/>
                  <a:pt x="384" y="56"/>
                </a:cubicBezTo>
                <a:cubicBezTo>
                  <a:pt x="408" y="88"/>
                  <a:pt x="416" y="152"/>
                  <a:pt x="432" y="200"/>
                </a:cubicBezTo>
                <a:cubicBezTo>
                  <a:pt x="448" y="248"/>
                  <a:pt x="456" y="288"/>
                  <a:pt x="480" y="344"/>
                </a:cubicBezTo>
                <a:cubicBezTo>
                  <a:pt x="504" y="400"/>
                  <a:pt x="520" y="496"/>
                  <a:pt x="576" y="536"/>
                </a:cubicBezTo>
                <a:cubicBezTo>
                  <a:pt x="632" y="576"/>
                  <a:pt x="752" y="592"/>
                  <a:pt x="816" y="584"/>
                </a:cubicBezTo>
                <a:cubicBezTo>
                  <a:pt x="880" y="576"/>
                  <a:pt x="928" y="528"/>
                  <a:pt x="960" y="488"/>
                </a:cubicBezTo>
                <a:cubicBezTo>
                  <a:pt x="992" y="448"/>
                  <a:pt x="992" y="408"/>
                  <a:pt x="1008" y="344"/>
                </a:cubicBezTo>
                <a:cubicBezTo>
                  <a:pt x="1024" y="280"/>
                  <a:pt x="1040" y="152"/>
                  <a:pt x="1056" y="104"/>
                </a:cubicBezTo>
                <a:cubicBezTo>
                  <a:pt x="1072" y="56"/>
                  <a:pt x="1080" y="64"/>
                  <a:pt x="1104" y="56"/>
                </a:cubicBezTo>
                <a:cubicBezTo>
                  <a:pt x="1128" y="48"/>
                  <a:pt x="1176" y="40"/>
                  <a:pt x="1200" y="56"/>
                </a:cubicBezTo>
                <a:cubicBezTo>
                  <a:pt x="1224" y="72"/>
                  <a:pt x="1232" y="96"/>
                  <a:pt x="1248" y="152"/>
                </a:cubicBezTo>
                <a:cubicBezTo>
                  <a:pt x="1264" y="208"/>
                  <a:pt x="1280" y="328"/>
                  <a:pt x="1296" y="392"/>
                </a:cubicBezTo>
                <a:cubicBezTo>
                  <a:pt x="1312" y="456"/>
                  <a:pt x="1320" y="504"/>
                  <a:pt x="1344" y="536"/>
                </a:cubicBezTo>
                <a:cubicBezTo>
                  <a:pt x="1368" y="568"/>
                  <a:pt x="1424" y="584"/>
                  <a:pt x="1440" y="584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4805" name="Freeform 5"/>
          <p:cNvSpPr>
            <a:spLocks/>
          </p:cNvSpPr>
          <p:nvPr/>
        </p:nvSpPr>
        <p:spPr bwMode="auto">
          <a:xfrm>
            <a:off x="6477000" y="1981200"/>
            <a:ext cx="2286000" cy="1003300"/>
          </a:xfrm>
          <a:custGeom>
            <a:avLst/>
            <a:gdLst/>
            <a:ahLst/>
            <a:cxnLst>
              <a:cxn ang="0">
                <a:pos x="0" y="632"/>
              </a:cxn>
              <a:cxn ang="0">
                <a:pos x="96" y="440"/>
              </a:cxn>
              <a:cxn ang="0">
                <a:pos x="144" y="296"/>
              </a:cxn>
              <a:cxn ang="0">
                <a:pos x="192" y="104"/>
              </a:cxn>
              <a:cxn ang="0">
                <a:pos x="288" y="8"/>
              </a:cxn>
              <a:cxn ang="0">
                <a:pos x="384" y="56"/>
              </a:cxn>
              <a:cxn ang="0">
                <a:pos x="432" y="200"/>
              </a:cxn>
              <a:cxn ang="0">
                <a:pos x="480" y="344"/>
              </a:cxn>
              <a:cxn ang="0">
                <a:pos x="576" y="536"/>
              </a:cxn>
              <a:cxn ang="0">
                <a:pos x="816" y="584"/>
              </a:cxn>
              <a:cxn ang="0">
                <a:pos x="960" y="488"/>
              </a:cxn>
              <a:cxn ang="0">
                <a:pos x="1008" y="344"/>
              </a:cxn>
              <a:cxn ang="0">
                <a:pos x="1056" y="104"/>
              </a:cxn>
              <a:cxn ang="0">
                <a:pos x="1104" y="56"/>
              </a:cxn>
              <a:cxn ang="0">
                <a:pos x="1200" y="56"/>
              </a:cxn>
              <a:cxn ang="0">
                <a:pos x="1248" y="152"/>
              </a:cxn>
              <a:cxn ang="0">
                <a:pos x="1296" y="392"/>
              </a:cxn>
              <a:cxn ang="0">
                <a:pos x="1344" y="536"/>
              </a:cxn>
              <a:cxn ang="0">
                <a:pos x="1440" y="584"/>
              </a:cxn>
            </a:cxnLst>
            <a:rect l="0" t="0" r="r" b="b"/>
            <a:pathLst>
              <a:path w="1440" h="632">
                <a:moveTo>
                  <a:pt x="0" y="632"/>
                </a:moveTo>
                <a:cubicBezTo>
                  <a:pt x="36" y="564"/>
                  <a:pt x="72" y="496"/>
                  <a:pt x="96" y="440"/>
                </a:cubicBezTo>
                <a:cubicBezTo>
                  <a:pt x="120" y="384"/>
                  <a:pt x="128" y="352"/>
                  <a:pt x="144" y="296"/>
                </a:cubicBezTo>
                <a:cubicBezTo>
                  <a:pt x="160" y="240"/>
                  <a:pt x="168" y="152"/>
                  <a:pt x="192" y="104"/>
                </a:cubicBezTo>
                <a:cubicBezTo>
                  <a:pt x="216" y="56"/>
                  <a:pt x="256" y="16"/>
                  <a:pt x="288" y="8"/>
                </a:cubicBezTo>
                <a:cubicBezTo>
                  <a:pt x="320" y="0"/>
                  <a:pt x="360" y="24"/>
                  <a:pt x="384" y="56"/>
                </a:cubicBezTo>
                <a:cubicBezTo>
                  <a:pt x="408" y="88"/>
                  <a:pt x="416" y="152"/>
                  <a:pt x="432" y="200"/>
                </a:cubicBezTo>
                <a:cubicBezTo>
                  <a:pt x="448" y="248"/>
                  <a:pt x="456" y="288"/>
                  <a:pt x="480" y="344"/>
                </a:cubicBezTo>
                <a:cubicBezTo>
                  <a:pt x="504" y="400"/>
                  <a:pt x="520" y="496"/>
                  <a:pt x="576" y="536"/>
                </a:cubicBezTo>
                <a:cubicBezTo>
                  <a:pt x="632" y="576"/>
                  <a:pt x="752" y="592"/>
                  <a:pt x="816" y="584"/>
                </a:cubicBezTo>
                <a:cubicBezTo>
                  <a:pt x="880" y="576"/>
                  <a:pt x="928" y="528"/>
                  <a:pt x="960" y="488"/>
                </a:cubicBezTo>
                <a:cubicBezTo>
                  <a:pt x="992" y="448"/>
                  <a:pt x="992" y="408"/>
                  <a:pt x="1008" y="344"/>
                </a:cubicBezTo>
                <a:cubicBezTo>
                  <a:pt x="1024" y="280"/>
                  <a:pt x="1040" y="152"/>
                  <a:pt x="1056" y="104"/>
                </a:cubicBezTo>
                <a:cubicBezTo>
                  <a:pt x="1072" y="56"/>
                  <a:pt x="1080" y="64"/>
                  <a:pt x="1104" y="56"/>
                </a:cubicBezTo>
                <a:cubicBezTo>
                  <a:pt x="1128" y="48"/>
                  <a:pt x="1176" y="40"/>
                  <a:pt x="1200" y="56"/>
                </a:cubicBezTo>
                <a:cubicBezTo>
                  <a:pt x="1224" y="72"/>
                  <a:pt x="1232" y="96"/>
                  <a:pt x="1248" y="152"/>
                </a:cubicBezTo>
                <a:cubicBezTo>
                  <a:pt x="1264" y="208"/>
                  <a:pt x="1280" y="328"/>
                  <a:pt x="1296" y="392"/>
                </a:cubicBezTo>
                <a:cubicBezTo>
                  <a:pt x="1312" y="456"/>
                  <a:pt x="1320" y="504"/>
                  <a:pt x="1344" y="536"/>
                </a:cubicBezTo>
                <a:cubicBezTo>
                  <a:pt x="1368" y="568"/>
                  <a:pt x="1424" y="584"/>
                  <a:pt x="1440" y="584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4806" name="Freeform 6"/>
          <p:cNvSpPr>
            <a:spLocks/>
          </p:cNvSpPr>
          <p:nvPr/>
        </p:nvSpPr>
        <p:spPr bwMode="auto">
          <a:xfrm>
            <a:off x="5943600" y="1981200"/>
            <a:ext cx="2286000" cy="1003300"/>
          </a:xfrm>
          <a:custGeom>
            <a:avLst/>
            <a:gdLst/>
            <a:ahLst/>
            <a:cxnLst>
              <a:cxn ang="0">
                <a:pos x="0" y="632"/>
              </a:cxn>
              <a:cxn ang="0">
                <a:pos x="96" y="440"/>
              </a:cxn>
              <a:cxn ang="0">
                <a:pos x="144" y="296"/>
              </a:cxn>
              <a:cxn ang="0">
                <a:pos x="192" y="104"/>
              </a:cxn>
              <a:cxn ang="0">
                <a:pos x="288" y="8"/>
              </a:cxn>
              <a:cxn ang="0">
                <a:pos x="384" y="56"/>
              </a:cxn>
              <a:cxn ang="0">
                <a:pos x="432" y="200"/>
              </a:cxn>
              <a:cxn ang="0">
                <a:pos x="480" y="344"/>
              </a:cxn>
              <a:cxn ang="0">
                <a:pos x="576" y="536"/>
              </a:cxn>
              <a:cxn ang="0">
                <a:pos x="816" y="584"/>
              </a:cxn>
              <a:cxn ang="0">
                <a:pos x="960" y="488"/>
              </a:cxn>
              <a:cxn ang="0">
                <a:pos x="1008" y="344"/>
              </a:cxn>
              <a:cxn ang="0">
                <a:pos x="1056" y="104"/>
              </a:cxn>
              <a:cxn ang="0">
                <a:pos x="1104" y="56"/>
              </a:cxn>
              <a:cxn ang="0">
                <a:pos x="1200" y="56"/>
              </a:cxn>
              <a:cxn ang="0">
                <a:pos x="1248" y="152"/>
              </a:cxn>
              <a:cxn ang="0">
                <a:pos x="1296" y="392"/>
              </a:cxn>
              <a:cxn ang="0">
                <a:pos x="1344" y="536"/>
              </a:cxn>
              <a:cxn ang="0">
                <a:pos x="1440" y="584"/>
              </a:cxn>
            </a:cxnLst>
            <a:rect l="0" t="0" r="r" b="b"/>
            <a:pathLst>
              <a:path w="1440" h="632">
                <a:moveTo>
                  <a:pt x="0" y="632"/>
                </a:moveTo>
                <a:cubicBezTo>
                  <a:pt x="36" y="564"/>
                  <a:pt x="72" y="496"/>
                  <a:pt x="96" y="440"/>
                </a:cubicBezTo>
                <a:cubicBezTo>
                  <a:pt x="120" y="384"/>
                  <a:pt x="128" y="352"/>
                  <a:pt x="144" y="296"/>
                </a:cubicBezTo>
                <a:cubicBezTo>
                  <a:pt x="160" y="240"/>
                  <a:pt x="168" y="152"/>
                  <a:pt x="192" y="104"/>
                </a:cubicBezTo>
                <a:cubicBezTo>
                  <a:pt x="216" y="56"/>
                  <a:pt x="256" y="16"/>
                  <a:pt x="288" y="8"/>
                </a:cubicBezTo>
                <a:cubicBezTo>
                  <a:pt x="320" y="0"/>
                  <a:pt x="360" y="24"/>
                  <a:pt x="384" y="56"/>
                </a:cubicBezTo>
                <a:cubicBezTo>
                  <a:pt x="408" y="88"/>
                  <a:pt x="416" y="152"/>
                  <a:pt x="432" y="200"/>
                </a:cubicBezTo>
                <a:cubicBezTo>
                  <a:pt x="448" y="248"/>
                  <a:pt x="456" y="288"/>
                  <a:pt x="480" y="344"/>
                </a:cubicBezTo>
                <a:cubicBezTo>
                  <a:pt x="504" y="400"/>
                  <a:pt x="520" y="496"/>
                  <a:pt x="576" y="536"/>
                </a:cubicBezTo>
                <a:cubicBezTo>
                  <a:pt x="632" y="576"/>
                  <a:pt x="752" y="592"/>
                  <a:pt x="816" y="584"/>
                </a:cubicBezTo>
                <a:cubicBezTo>
                  <a:pt x="880" y="576"/>
                  <a:pt x="928" y="528"/>
                  <a:pt x="960" y="488"/>
                </a:cubicBezTo>
                <a:cubicBezTo>
                  <a:pt x="992" y="448"/>
                  <a:pt x="992" y="408"/>
                  <a:pt x="1008" y="344"/>
                </a:cubicBezTo>
                <a:cubicBezTo>
                  <a:pt x="1024" y="280"/>
                  <a:pt x="1040" y="152"/>
                  <a:pt x="1056" y="104"/>
                </a:cubicBezTo>
                <a:cubicBezTo>
                  <a:pt x="1072" y="56"/>
                  <a:pt x="1080" y="64"/>
                  <a:pt x="1104" y="56"/>
                </a:cubicBezTo>
                <a:cubicBezTo>
                  <a:pt x="1128" y="48"/>
                  <a:pt x="1176" y="40"/>
                  <a:pt x="1200" y="56"/>
                </a:cubicBezTo>
                <a:cubicBezTo>
                  <a:pt x="1224" y="72"/>
                  <a:pt x="1232" y="96"/>
                  <a:pt x="1248" y="152"/>
                </a:cubicBezTo>
                <a:cubicBezTo>
                  <a:pt x="1264" y="208"/>
                  <a:pt x="1280" y="328"/>
                  <a:pt x="1296" y="392"/>
                </a:cubicBezTo>
                <a:cubicBezTo>
                  <a:pt x="1312" y="456"/>
                  <a:pt x="1320" y="504"/>
                  <a:pt x="1344" y="536"/>
                </a:cubicBezTo>
                <a:cubicBezTo>
                  <a:pt x="1368" y="568"/>
                  <a:pt x="1424" y="584"/>
                  <a:pt x="1440" y="584"/>
                </a:cubicBezTo>
              </a:path>
            </a:pathLst>
          </a:custGeom>
          <a:noFill/>
          <a:ln w="254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4807" name="Freeform 7"/>
          <p:cNvSpPr>
            <a:spLocks/>
          </p:cNvSpPr>
          <p:nvPr/>
        </p:nvSpPr>
        <p:spPr bwMode="auto">
          <a:xfrm>
            <a:off x="6096000" y="1968500"/>
            <a:ext cx="2286000" cy="1003300"/>
          </a:xfrm>
          <a:custGeom>
            <a:avLst/>
            <a:gdLst/>
            <a:ahLst/>
            <a:cxnLst>
              <a:cxn ang="0">
                <a:pos x="0" y="632"/>
              </a:cxn>
              <a:cxn ang="0">
                <a:pos x="96" y="440"/>
              </a:cxn>
              <a:cxn ang="0">
                <a:pos x="144" y="296"/>
              </a:cxn>
              <a:cxn ang="0">
                <a:pos x="192" y="104"/>
              </a:cxn>
              <a:cxn ang="0">
                <a:pos x="288" y="8"/>
              </a:cxn>
              <a:cxn ang="0">
                <a:pos x="384" y="56"/>
              </a:cxn>
              <a:cxn ang="0">
                <a:pos x="432" y="200"/>
              </a:cxn>
              <a:cxn ang="0">
                <a:pos x="480" y="344"/>
              </a:cxn>
              <a:cxn ang="0">
                <a:pos x="576" y="536"/>
              </a:cxn>
              <a:cxn ang="0">
                <a:pos x="816" y="584"/>
              </a:cxn>
              <a:cxn ang="0">
                <a:pos x="960" y="488"/>
              </a:cxn>
              <a:cxn ang="0">
                <a:pos x="1008" y="344"/>
              </a:cxn>
              <a:cxn ang="0">
                <a:pos x="1056" y="104"/>
              </a:cxn>
              <a:cxn ang="0">
                <a:pos x="1104" y="56"/>
              </a:cxn>
              <a:cxn ang="0">
                <a:pos x="1200" y="56"/>
              </a:cxn>
              <a:cxn ang="0">
                <a:pos x="1248" y="152"/>
              </a:cxn>
              <a:cxn ang="0">
                <a:pos x="1296" y="392"/>
              </a:cxn>
              <a:cxn ang="0">
                <a:pos x="1344" y="536"/>
              </a:cxn>
              <a:cxn ang="0">
                <a:pos x="1440" y="584"/>
              </a:cxn>
            </a:cxnLst>
            <a:rect l="0" t="0" r="r" b="b"/>
            <a:pathLst>
              <a:path w="1440" h="632">
                <a:moveTo>
                  <a:pt x="0" y="632"/>
                </a:moveTo>
                <a:cubicBezTo>
                  <a:pt x="36" y="564"/>
                  <a:pt x="72" y="496"/>
                  <a:pt x="96" y="440"/>
                </a:cubicBezTo>
                <a:cubicBezTo>
                  <a:pt x="120" y="384"/>
                  <a:pt x="128" y="352"/>
                  <a:pt x="144" y="296"/>
                </a:cubicBezTo>
                <a:cubicBezTo>
                  <a:pt x="160" y="240"/>
                  <a:pt x="168" y="152"/>
                  <a:pt x="192" y="104"/>
                </a:cubicBezTo>
                <a:cubicBezTo>
                  <a:pt x="216" y="56"/>
                  <a:pt x="256" y="16"/>
                  <a:pt x="288" y="8"/>
                </a:cubicBezTo>
                <a:cubicBezTo>
                  <a:pt x="320" y="0"/>
                  <a:pt x="360" y="24"/>
                  <a:pt x="384" y="56"/>
                </a:cubicBezTo>
                <a:cubicBezTo>
                  <a:pt x="408" y="88"/>
                  <a:pt x="416" y="152"/>
                  <a:pt x="432" y="200"/>
                </a:cubicBezTo>
                <a:cubicBezTo>
                  <a:pt x="448" y="248"/>
                  <a:pt x="456" y="288"/>
                  <a:pt x="480" y="344"/>
                </a:cubicBezTo>
                <a:cubicBezTo>
                  <a:pt x="504" y="400"/>
                  <a:pt x="520" y="496"/>
                  <a:pt x="576" y="536"/>
                </a:cubicBezTo>
                <a:cubicBezTo>
                  <a:pt x="632" y="576"/>
                  <a:pt x="752" y="592"/>
                  <a:pt x="816" y="584"/>
                </a:cubicBezTo>
                <a:cubicBezTo>
                  <a:pt x="880" y="576"/>
                  <a:pt x="928" y="528"/>
                  <a:pt x="960" y="488"/>
                </a:cubicBezTo>
                <a:cubicBezTo>
                  <a:pt x="992" y="448"/>
                  <a:pt x="992" y="408"/>
                  <a:pt x="1008" y="344"/>
                </a:cubicBezTo>
                <a:cubicBezTo>
                  <a:pt x="1024" y="280"/>
                  <a:pt x="1040" y="152"/>
                  <a:pt x="1056" y="104"/>
                </a:cubicBezTo>
                <a:cubicBezTo>
                  <a:pt x="1072" y="56"/>
                  <a:pt x="1080" y="64"/>
                  <a:pt x="1104" y="56"/>
                </a:cubicBezTo>
                <a:cubicBezTo>
                  <a:pt x="1128" y="48"/>
                  <a:pt x="1176" y="40"/>
                  <a:pt x="1200" y="56"/>
                </a:cubicBezTo>
                <a:cubicBezTo>
                  <a:pt x="1224" y="72"/>
                  <a:pt x="1232" y="96"/>
                  <a:pt x="1248" y="152"/>
                </a:cubicBezTo>
                <a:cubicBezTo>
                  <a:pt x="1264" y="208"/>
                  <a:pt x="1280" y="328"/>
                  <a:pt x="1296" y="392"/>
                </a:cubicBezTo>
                <a:cubicBezTo>
                  <a:pt x="1312" y="456"/>
                  <a:pt x="1320" y="504"/>
                  <a:pt x="1344" y="536"/>
                </a:cubicBezTo>
                <a:cubicBezTo>
                  <a:pt x="1368" y="568"/>
                  <a:pt x="1424" y="584"/>
                  <a:pt x="1440" y="584"/>
                </a:cubicBezTo>
              </a:path>
            </a:pathLst>
          </a:custGeom>
          <a:noFill/>
          <a:ln w="254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4808" name="Freeform 8"/>
          <p:cNvSpPr>
            <a:spLocks/>
          </p:cNvSpPr>
          <p:nvPr/>
        </p:nvSpPr>
        <p:spPr bwMode="auto">
          <a:xfrm>
            <a:off x="5867400" y="4343400"/>
            <a:ext cx="2286000" cy="1003300"/>
          </a:xfrm>
          <a:custGeom>
            <a:avLst/>
            <a:gdLst/>
            <a:ahLst/>
            <a:cxnLst>
              <a:cxn ang="0">
                <a:pos x="0" y="632"/>
              </a:cxn>
              <a:cxn ang="0">
                <a:pos x="96" y="440"/>
              </a:cxn>
              <a:cxn ang="0">
                <a:pos x="144" y="296"/>
              </a:cxn>
              <a:cxn ang="0">
                <a:pos x="192" y="104"/>
              </a:cxn>
              <a:cxn ang="0">
                <a:pos x="288" y="8"/>
              </a:cxn>
              <a:cxn ang="0">
                <a:pos x="384" y="56"/>
              </a:cxn>
              <a:cxn ang="0">
                <a:pos x="432" y="200"/>
              </a:cxn>
              <a:cxn ang="0">
                <a:pos x="480" y="344"/>
              </a:cxn>
              <a:cxn ang="0">
                <a:pos x="576" y="536"/>
              </a:cxn>
              <a:cxn ang="0">
                <a:pos x="816" y="584"/>
              </a:cxn>
              <a:cxn ang="0">
                <a:pos x="960" y="488"/>
              </a:cxn>
              <a:cxn ang="0">
                <a:pos x="1008" y="344"/>
              </a:cxn>
              <a:cxn ang="0">
                <a:pos x="1056" y="104"/>
              </a:cxn>
              <a:cxn ang="0">
                <a:pos x="1104" y="56"/>
              </a:cxn>
              <a:cxn ang="0">
                <a:pos x="1200" y="56"/>
              </a:cxn>
              <a:cxn ang="0">
                <a:pos x="1248" y="152"/>
              </a:cxn>
              <a:cxn ang="0">
                <a:pos x="1296" y="392"/>
              </a:cxn>
              <a:cxn ang="0">
                <a:pos x="1344" y="536"/>
              </a:cxn>
              <a:cxn ang="0">
                <a:pos x="1440" y="584"/>
              </a:cxn>
            </a:cxnLst>
            <a:rect l="0" t="0" r="r" b="b"/>
            <a:pathLst>
              <a:path w="1440" h="632">
                <a:moveTo>
                  <a:pt x="0" y="632"/>
                </a:moveTo>
                <a:cubicBezTo>
                  <a:pt x="36" y="564"/>
                  <a:pt x="72" y="496"/>
                  <a:pt x="96" y="440"/>
                </a:cubicBezTo>
                <a:cubicBezTo>
                  <a:pt x="120" y="384"/>
                  <a:pt x="128" y="352"/>
                  <a:pt x="144" y="296"/>
                </a:cubicBezTo>
                <a:cubicBezTo>
                  <a:pt x="160" y="240"/>
                  <a:pt x="168" y="152"/>
                  <a:pt x="192" y="104"/>
                </a:cubicBezTo>
                <a:cubicBezTo>
                  <a:pt x="216" y="56"/>
                  <a:pt x="256" y="16"/>
                  <a:pt x="288" y="8"/>
                </a:cubicBezTo>
                <a:cubicBezTo>
                  <a:pt x="320" y="0"/>
                  <a:pt x="360" y="24"/>
                  <a:pt x="384" y="56"/>
                </a:cubicBezTo>
                <a:cubicBezTo>
                  <a:pt x="408" y="88"/>
                  <a:pt x="416" y="152"/>
                  <a:pt x="432" y="200"/>
                </a:cubicBezTo>
                <a:cubicBezTo>
                  <a:pt x="448" y="248"/>
                  <a:pt x="456" y="288"/>
                  <a:pt x="480" y="344"/>
                </a:cubicBezTo>
                <a:cubicBezTo>
                  <a:pt x="504" y="400"/>
                  <a:pt x="520" y="496"/>
                  <a:pt x="576" y="536"/>
                </a:cubicBezTo>
                <a:cubicBezTo>
                  <a:pt x="632" y="576"/>
                  <a:pt x="752" y="592"/>
                  <a:pt x="816" y="584"/>
                </a:cubicBezTo>
                <a:cubicBezTo>
                  <a:pt x="880" y="576"/>
                  <a:pt x="928" y="528"/>
                  <a:pt x="960" y="488"/>
                </a:cubicBezTo>
                <a:cubicBezTo>
                  <a:pt x="992" y="448"/>
                  <a:pt x="992" y="408"/>
                  <a:pt x="1008" y="344"/>
                </a:cubicBezTo>
                <a:cubicBezTo>
                  <a:pt x="1024" y="280"/>
                  <a:pt x="1040" y="152"/>
                  <a:pt x="1056" y="104"/>
                </a:cubicBezTo>
                <a:cubicBezTo>
                  <a:pt x="1072" y="56"/>
                  <a:pt x="1080" y="64"/>
                  <a:pt x="1104" y="56"/>
                </a:cubicBezTo>
                <a:cubicBezTo>
                  <a:pt x="1128" y="48"/>
                  <a:pt x="1176" y="40"/>
                  <a:pt x="1200" y="56"/>
                </a:cubicBezTo>
                <a:cubicBezTo>
                  <a:pt x="1224" y="72"/>
                  <a:pt x="1232" y="96"/>
                  <a:pt x="1248" y="152"/>
                </a:cubicBezTo>
                <a:cubicBezTo>
                  <a:pt x="1264" y="208"/>
                  <a:pt x="1280" y="328"/>
                  <a:pt x="1296" y="392"/>
                </a:cubicBezTo>
                <a:cubicBezTo>
                  <a:pt x="1312" y="456"/>
                  <a:pt x="1320" y="504"/>
                  <a:pt x="1344" y="536"/>
                </a:cubicBezTo>
                <a:cubicBezTo>
                  <a:pt x="1368" y="568"/>
                  <a:pt x="1424" y="584"/>
                  <a:pt x="1440" y="584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4809" name="Freeform 9"/>
          <p:cNvSpPr>
            <a:spLocks/>
          </p:cNvSpPr>
          <p:nvPr/>
        </p:nvSpPr>
        <p:spPr bwMode="auto">
          <a:xfrm>
            <a:off x="6019800" y="4343400"/>
            <a:ext cx="2286000" cy="1003300"/>
          </a:xfrm>
          <a:custGeom>
            <a:avLst/>
            <a:gdLst/>
            <a:ahLst/>
            <a:cxnLst>
              <a:cxn ang="0">
                <a:pos x="0" y="632"/>
              </a:cxn>
              <a:cxn ang="0">
                <a:pos x="96" y="440"/>
              </a:cxn>
              <a:cxn ang="0">
                <a:pos x="144" y="296"/>
              </a:cxn>
              <a:cxn ang="0">
                <a:pos x="192" y="104"/>
              </a:cxn>
              <a:cxn ang="0">
                <a:pos x="288" y="8"/>
              </a:cxn>
              <a:cxn ang="0">
                <a:pos x="384" y="56"/>
              </a:cxn>
              <a:cxn ang="0">
                <a:pos x="432" y="200"/>
              </a:cxn>
              <a:cxn ang="0">
                <a:pos x="480" y="344"/>
              </a:cxn>
              <a:cxn ang="0">
                <a:pos x="576" y="536"/>
              </a:cxn>
              <a:cxn ang="0">
                <a:pos x="816" y="584"/>
              </a:cxn>
              <a:cxn ang="0">
                <a:pos x="960" y="488"/>
              </a:cxn>
              <a:cxn ang="0">
                <a:pos x="1008" y="344"/>
              </a:cxn>
              <a:cxn ang="0">
                <a:pos x="1056" y="104"/>
              </a:cxn>
              <a:cxn ang="0">
                <a:pos x="1104" y="56"/>
              </a:cxn>
              <a:cxn ang="0">
                <a:pos x="1200" y="56"/>
              </a:cxn>
              <a:cxn ang="0">
                <a:pos x="1248" y="152"/>
              </a:cxn>
              <a:cxn ang="0">
                <a:pos x="1296" y="392"/>
              </a:cxn>
              <a:cxn ang="0">
                <a:pos x="1344" y="536"/>
              </a:cxn>
              <a:cxn ang="0">
                <a:pos x="1440" y="584"/>
              </a:cxn>
            </a:cxnLst>
            <a:rect l="0" t="0" r="r" b="b"/>
            <a:pathLst>
              <a:path w="1440" h="632">
                <a:moveTo>
                  <a:pt x="0" y="632"/>
                </a:moveTo>
                <a:cubicBezTo>
                  <a:pt x="36" y="564"/>
                  <a:pt x="72" y="496"/>
                  <a:pt x="96" y="440"/>
                </a:cubicBezTo>
                <a:cubicBezTo>
                  <a:pt x="120" y="384"/>
                  <a:pt x="128" y="352"/>
                  <a:pt x="144" y="296"/>
                </a:cubicBezTo>
                <a:cubicBezTo>
                  <a:pt x="160" y="240"/>
                  <a:pt x="168" y="152"/>
                  <a:pt x="192" y="104"/>
                </a:cubicBezTo>
                <a:cubicBezTo>
                  <a:pt x="216" y="56"/>
                  <a:pt x="256" y="16"/>
                  <a:pt x="288" y="8"/>
                </a:cubicBezTo>
                <a:cubicBezTo>
                  <a:pt x="320" y="0"/>
                  <a:pt x="360" y="24"/>
                  <a:pt x="384" y="56"/>
                </a:cubicBezTo>
                <a:cubicBezTo>
                  <a:pt x="408" y="88"/>
                  <a:pt x="416" y="152"/>
                  <a:pt x="432" y="200"/>
                </a:cubicBezTo>
                <a:cubicBezTo>
                  <a:pt x="448" y="248"/>
                  <a:pt x="456" y="288"/>
                  <a:pt x="480" y="344"/>
                </a:cubicBezTo>
                <a:cubicBezTo>
                  <a:pt x="504" y="400"/>
                  <a:pt x="520" y="496"/>
                  <a:pt x="576" y="536"/>
                </a:cubicBezTo>
                <a:cubicBezTo>
                  <a:pt x="632" y="576"/>
                  <a:pt x="752" y="592"/>
                  <a:pt x="816" y="584"/>
                </a:cubicBezTo>
                <a:cubicBezTo>
                  <a:pt x="880" y="576"/>
                  <a:pt x="928" y="528"/>
                  <a:pt x="960" y="488"/>
                </a:cubicBezTo>
                <a:cubicBezTo>
                  <a:pt x="992" y="448"/>
                  <a:pt x="992" y="408"/>
                  <a:pt x="1008" y="344"/>
                </a:cubicBezTo>
                <a:cubicBezTo>
                  <a:pt x="1024" y="280"/>
                  <a:pt x="1040" y="152"/>
                  <a:pt x="1056" y="104"/>
                </a:cubicBezTo>
                <a:cubicBezTo>
                  <a:pt x="1072" y="56"/>
                  <a:pt x="1080" y="64"/>
                  <a:pt x="1104" y="56"/>
                </a:cubicBezTo>
                <a:cubicBezTo>
                  <a:pt x="1128" y="48"/>
                  <a:pt x="1176" y="40"/>
                  <a:pt x="1200" y="56"/>
                </a:cubicBezTo>
                <a:cubicBezTo>
                  <a:pt x="1224" y="72"/>
                  <a:pt x="1232" y="96"/>
                  <a:pt x="1248" y="152"/>
                </a:cubicBezTo>
                <a:cubicBezTo>
                  <a:pt x="1264" y="208"/>
                  <a:pt x="1280" y="328"/>
                  <a:pt x="1296" y="392"/>
                </a:cubicBezTo>
                <a:cubicBezTo>
                  <a:pt x="1312" y="456"/>
                  <a:pt x="1320" y="504"/>
                  <a:pt x="1344" y="536"/>
                </a:cubicBezTo>
                <a:cubicBezTo>
                  <a:pt x="1368" y="568"/>
                  <a:pt x="1424" y="584"/>
                  <a:pt x="1440" y="584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4810" name="Freeform 10"/>
          <p:cNvSpPr>
            <a:spLocks/>
          </p:cNvSpPr>
          <p:nvPr/>
        </p:nvSpPr>
        <p:spPr bwMode="auto">
          <a:xfrm>
            <a:off x="5943600" y="4343400"/>
            <a:ext cx="2286000" cy="1003300"/>
          </a:xfrm>
          <a:custGeom>
            <a:avLst/>
            <a:gdLst/>
            <a:ahLst/>
            <a:cxnLst>
              <a:cxn ang="0">
                <a:pos x="0" y="632"/>
              </a:cxn>
              <a:cxn ang="0">
                <a:pos x="96" y="440"/>
              </a:cxn>
              <a:cxn ang="0">
                <a:pos x="144" y="296"/>
              </a:cxn>
              <a:cxn ang="0">
                <a:pos x="192" y="104"/>
              </a:cxn>
              <a:cxn ang="0">
                <a:pos x="288" y="8"/>
              </a:cxn>
              <a:cxn ang="0">
                <a:pos x="384" y="56"/>
              </a:cxn>
              <a:cxn ang="0">
                <a:pos x="432" y="200"/>
              </a:cxn>
              <a:cxn ang="0">
                <a:pos x="480" y="344"/>
              </a:cxn>
              <a:cxn ang="0">
                <a:pos x="576" y="536"/>
              </a:cxn>
              <a:cxn ang="0">
                <a:pos x="816" y="584"/>
              </a:cxn>
              <a:cxn ang="0">
                <a:pos x="960" y="488"/>
              </a:cxn>
              <a:cxn ang="0">
                <a:pos x="1008" y="344"/>
              </a:cxn>
              <a:cxn ang="0">
                <a:pos x="1056" y="104"/>
              </a:cxn>
              <a:cxn ang="0">
                <a:pos x="1104" y="56"/>
              </a:cxn>
              <a:cxn ang="0">
                <a:pos x="1200" y="56"/>
              </a:cxn>
              <a:cxn ang="0">
                <a:pos x="1248" y="152"/>
              </a:cxn>
              <a:cxn ang="0">
                <a:pos x="1296" y="392"/>
              </a:cxn>
              <a:cxn ang="0">
                <a:pos x="1344" y="536"/>
              </a:cxn>
              <a:cxn ang="0">
                <a:pos x="1440" y="584"/>
              </a:cxn>
            </a:cxnLst>
            <a:rect l="0" t="0" r="r" b="b"/>
            <a:pathLst>
              <a:path w="1440" h="632">
                <a:moveTo>
                  <a:pt x="0" y="632"/>
                </a:moveTo>
                <a:cubicBezTo>
                  <a:pt x="36" y="564"/>
                  <a:pt x="72" y="496"/>
                  <a:pt x="96" y="440"/>
                </a:cubicBezTo>
                <a:cubicBezTo>
                  <a:pt x="120" y="384"/>
                  <a:pt x="128" y="352"/>
                  <a:pt x="144" y="296"/>
                </a:cubicBezTo>
                <a:cubicBezTo>
                  <a:pt x="160" y="240"/>
                  <a:pt x="168" y="152"/>
                  <a:pt x="192" y="104"/>
                </a:cubicBezTo>
                <a:cubicBezTo>
                  <a:pt x="216" y="56"/>
                  <a:pt x="256" y="16"/>
                  <a:pt x="288" y="8"/>
                </a:cubicBezTo>
                <a:cubicBezTo>
                  <a:pt x="320" y="0"/>
                  <a:pt x="360" y="24"/>
                  <a:pt x="384" y="56"/>
                </a:cubicBezTo>
                <a:cubicBezTo>
                  <a:pt x="408" y="88"/>
                  <a:pt x="416" y="152"/>
                  <a:pt x="432" y="200"/>
                </a:cubicBezTo>
                <a:cubicBezTo>
                  <a:pt x="448" y="248"/>
                  <a:pt x="456" y="288"/>
                  <a:pt x="480" y="344"/>
                </a:cubicBezTo>
                <a:cubicBezTo>
                  <a:pt x="504" y="400"/>
                  <a:pt x="520" y="496"/>
                  <a:pt x="576" y="536"/>
                </a:cubicBezTo>
                <a:cubicBezTo>
                  <a:pt x="632" y="576"/>
                  <a:pt x="752" y="592"/>
                  <a:pt x="816" y="584"/>
                </a:cubicBezTo>
                <a:cubicBezTo>
                  <a:pt x="880" y="576"/>
                  <a:pt x="928" y="528"/>
                  <a:pt x="960" y="488"/>
                </a:cubicBezTo>
                <a:cubicBezTo>
                  <a:pt x="992" y="448"/>
                  <a:pt x="992" y="408"/>
                  <a:pt x="1008" y="344"/>
                </a:cubicBezTo>
                <a:cubicBezTo>
                  <a:pt x="1024" y="280"/>
                  <a:pt x="1040" y="152"/>
                  <a:pt x="1056" y="104"/>
                </a:cubicBezTo>
                <a:cubicBezTo>
                  <a:pt x="1072" y="56"/>
                  <a:pt x="1080" y="64"/>
                  <a:pt x="1104" y="56"/>
                </a:cubicBezTo>
                <a:cubicBezTo>
                  <a:pt x="1128" y="48"/>
                  <a:pt x="1176" y="40"/>
                  <a:pt x="1200" y="56"/>
                </a:cubicBezTo>
                <a:cubicBezTo>
                  <a:pt x="1224" y="72"/>
                  <a:pt x="1232" y="96"/>
                  <a:pt x="1248" y="152"/>
                </a:cubicBezTo>
                <a:cubicBezTo>
                  <a:pt x="1264" y="208"/>
                  <a:pt x="1280" y="328"/>
                  <a:pt x="1296" y="392"/>
                </a:cubicBezTo>
                <a:cubicBezTo>
                  <a:pt x="1312" y="456"/>
                  <a:pt x="1320" y="504"/>
                  <a:pt x="1344" y="536"/>
                </a:cubicBezTo>
                <a:cubicBezTo>
                  <a:pt x="1368" y="568"/>
                  <a:pt x="1424" y="584"/>
                  <a:pt x="1440" y="584"/>
                </a:cubicBezTo>
              </a:path>
            </a:pathLst>
          </a:custGeom>
          <a:noFill/>
          <a:ln w="254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4811" name="Freeform 11"/>
          <p:cNvSpPr>
            <a:spLocks/>
          </p:cNvSpPr>
          <p:nvPr/>
        </p:nvSpPr>
        <p:spPr bwMode="auto">
          <a:xfrm>
            <a:off x="6096000" y="4343400"/>
            <a:ext cx="2286000" cy="1003300"/>
          </a:xfrm>
          <a:custGeom>
            <a:avLst/>
            <a:gdLst/>
            <a:ahLst/>
            <a:cxnLst>
              <a:cxn ang="0">
                <a:pos x="0" y="632"/>
              </a:cxn>
              <a:cxn ang="0">
                <a:pos x="96" y="440"/>
              </a:cxn>
              <a:cxn ang="0">
                <a:pos x="144" y="296"/>
              </a:cxn>
              <a:cxn ang="0">
                <a:pos x="192" y="104"/>
              </a:cxn>
              <a:cxn ang="0">
                <a:pos x="288" y="8"/>
              </a:cxn>
              <a:cxn ang="0">
                <a:pos x="384" y="56"/>
              </a:cxn>
              <a:cxn ang="0">
                <a:pos x="432" y="200"/>
              </a:cxn>
              <a:cxn ang="0">
                <a:pos x="480" y="344"/>
              </a:cxn>
              <a:cxn ang="0">
                <a:pos x="576" y="536"/>
              </a:cxn>
              <a:cxn ang="0">
                <a:pos x="816" y="584"/>
              </a:cxn>
              <a:cxn ang="0">
                <a:pos x="960" y="488"/>
              </a:cxn>
              <a:cxn ang="0">
                <a:pos x="1008" y="344"/>
              </a:cxn>
              <a:cxn ang="0">
                <a:pos x="1056" y="104"/>
              </a:cxn>
              <a:cxn ang="0">
                <a:pos x="1104" y="56"/>
              </a:cxn>
              <a:cxn ang="0">
                <a:pos x="1200" y="56"/>
              </a:cxn>
              <a:cxn ang="0">
                <a:pos x="1248" y="152"/>
              </a:cxn>
              <a:cxn ang="0">
                <a:pos x="1296" y="392"/>
              </a:cxn>
              <a:cxn ang="0">
                <a:pos x="1344" y="536"/>
              </a:cxn>
              <a:cxn ang="0">
                <a:pos x="1440" y="584"/>
              </a:cxn>
            </a:cxnLst>
            <a:rect l="0" t="0" r="r" b="b"/>
            <a:pathLst>
              <a:path w="1440" h="632">
                <a:moveTo>
                  <a:pt x="0" y="632"/>
                </a:moveTo>
                <a:cubicBezTo>
                  <a:pt x="36" y="564"/>
                  <a:pt x="72" y="496"/>
                  <a:pt x="96" y="440"/>
                </a:cubicBezTo>
                <a:cubicBezTo>
                  <a:pt x="120" y="384"/>
                  <a:pt x="128" y="352"/>
                  <a:pt x="144" y="296"/>
                </a:cubicBezTo>
                <a:cubicBezTo>
                  <a:pt x="160" y="240"/>
                  <a:pt x="168" y="152"/>
                  <a:pt x="192" y="104"/>
                </a:cubicBezTo>
                <a:cubicBezTo>
                  <a:pt x="216" y="56"/>
                  <a:pt x="256" y="16"/>
                  <a:pt x="288" y="8"/>
                </a:cubicBezTo>
                <a:cubicBezTo>
                  <a:pt x="320" y="0"/>
                  <a:pt x="360" y="24"/>
                  <a:pt x="384" y="56"/>
                </a:cubicBezTo>
                <a:cubicBezTo>
                  <a:pt x="408" y="88"/>
                  <a:pt x="416" y="152"/>
                  <a:pt x="432" y="200"/>
                </a:cubicBezTo>
                <a:cubicBezTo>
                  <a:pt x="448" y="248"/>
                  <a:pt x="456" y="288"/>
                  <a:pt x="480" y="344"/>
                </a:cubicBezTo>
                <a:cubicBezTo>
                  <a:pt x="504" y="400"/>
                  <a:pt x="520" y="496"/>
                  <a:pt x="576" y="536"/>
                </a:cubicBezTo>
                <a:cubicBezTo>
                  <a:pt x="632" y="576"/>
                  <a:pt x="752" y="592"/>
                  <a:pt x="816" y="584"/>
                </a:cubicBezTo>
                <a:cubicBezTo>
                  <a:pt x="880" y="576"/>
                  <a:pt x="928" y="528"/>
                  <a:pt x="960" y="488"/>
                </a:cubicBezTo>
                <a:cubicBezTo>
                  <a:pt x="992" y="448"/>
                  <a:pt x="992" y="408"/>
                  <a:pt x="1008" y="344"/>
                </a:cubicBezTo>
                <a:cubicBezTo>
                  <a:pt x="1024" y="280"/>
                  <a:pt x="1040" y="152"/>
                  <a:pt x="1056" y="104"/>
                </a:cubicBezTo>
                <a:cubicBezTo>
                  <a:pt x="1072" y="56"/>
                  <a:pt x="1080" y="64"/>
                  <a:pt x="1104" y="56"/>
                </a:cubicBezTo>
                <a:cubicBezTo>
                  <a:pt x="1128" y="48"/>
                  <a:pt x="1176" y="40"/>
                  <a:pt x="1200" y="56"/>
                </a:cubicBezTo>
                <a:cubicBezTo>
                  <a:pt x="1224" y="72"/>
                  <a:pt x="1232" y="96"/>
                  <a:pt x="1248" y="152"/>
                </a:cubicBezTo>
                <a:cubicBezTo>
                  <a:pt x="1264" y="208"/>
                  <a:pt x="1280" y="328"/>
                  <a:pt x="1296" y="392"/>
                </a:cubicBezTo>
                <a:cubicBezTo>
                  <a:pt x="1312" y="456"/>
                  <a:pt x="1320" y="504"/>
                  <a:pt x="1344" y="536"/>
                </a:cubicBezTo>
                <a:cubicBezTo>
                  <a:pt x="1368" y="568"/>
                  <a:pt x="1424" y="584"/>
                  <a:pt x="1440" y="584"/>
                </a:cubicBezTo>
              </a:path>
            </a:pathLst>
          </a:custGeom>
          <a:noFill/>
          <a:ln w="254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4812" name="Text Box 12"/>
          <p:cNvSpPr txBox="1">
            <a:spLocks noChangeArrowheads="1"/>
          </p:cNvSpPr>
          <p:nvPr/>
        </p:nvSpPr>
        <p:spPr bwMode="auto">
          <a:xfrm>
            <a:off x="4953000" y="3170238"/>
            <a:ext cx="5138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Comic Sans MS" pitchFamily="66" charset="0"/>
              </a:rPr>
              <a:t>asynchronisme des premiers cycles</a:t>
            </a:r>
          </a:p>
        </p:txBody>
      </p:sp>
      <p:sp>
        <p:nvSpPr>
          <p:cNvPr id="204813" name="Text Box 13"/>
          <p:cNvSpPr txBox="1">
            <a:spLocks noChangeArrowheads="1"/>
          </p:cNvSpPr>
          <p:nvPr/>
        </p:nvSpPr>
        <p:spPr bwMode="auto">
          <a:xfrm>
            <a:off x="5029200" y="5638800"/>
            <a:ext cx="5038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Comic Sans MS" pitchFamily="66" charset="0"/>
              </a:rPr>
              <a:t>synchronisation des cycles tardifs</a:t>
            </a:r>
          </a:p>
        </p:txBody>
      </p:sp>
      <p:sp>
        <p:nvSpPr>
          <p:cNvPr id="204814" name="Text Box 14"/>
          <p:cNvSpPr txBox="1">
            <a:spLocks noChangeArrowheads="1"/>
          </p:cNvSpPr>
          <p:nvPr/>
        </p:nvSpPr>
        <p:spPr bwMode="auto">
          <a:xfrm>
            <a:off x="8763000" y="64008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Cnrcp</a:t>
            </a:r>
          </a:p>
        </p:txBody>
      </p:sp>
      <p:sp>
        <p:nvSpPr>
          <p:cNvPr id="204815" name="Text Box 15"/>
          <p:cNvSpPr txBox="1">
            <a:spLocks noChangeArrowheads="1"/>
          </p:cNvSpPr>
          <p:nvPr/>
        </p:nvSpPr>
        <p:spPr bwMode="auto">
          <a:xfrm>
            <a:off x="2819400" y="1447800"/>
            <a:ext cx="198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i="1">
                <a:solidFill>
                  <a:schemeClr val="bg2"/>
                </a:solidFill>
              </a:rPr>
              <a:t>Gilles, WHO, 98</a:t>
            </a:r>
            <a:endParaRPr lang="fr-FR" i="1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fr-FR" sz="4000"/>
              <a:t>Malaria paroxysm</a:t>
            </a:r>
          </a:p>
        </p:txBody>
      </p:sp>
      <p:pic>
        <p:nvPicPr>
          <p:cNvPr id="2037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403350"/>
            <a:ext cx="3733800" cy="5302250"/>
          </a:xfrm>
          <a:prstGeom prst="rect">
            <a:avLst/>
          </a:prstGeom>
          <a:solidFill>
            <a:srgbClr val="FFFFCC"/>
          </a:solidFill>
        </p:spPr>
      </p:pic>
      <p:pic>
        <p:nvPicPr>
          <p:cNvPr id="20378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3200" y="1905000"/>
            <a:ext cx="3068638" cy="4059238"/>
          </a:xfrm>
          <a:prstGeom prst="rect">
            <a:avLst/>
          </a:prstGeom>
          <a:noFill/>
        </p:spPr>
      </p:pic>
      <p:sp>
        <p:nvSpPr>
          <p:cNvPr id="203781" name="Text Box 5"/>
          <p:cNvSpPr txBox="1">
            <a:spLocks noChangeArrowheads="1"/>
          </p:cNvSpPr>
          <p:nvPr/>
        </p:nvSpPr>
        <p:spPr bwMode="auto">
          <a:xfrm>
            <a:off x="8763000" y="63912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Cnrcp</a:t>
            </a:r>
          </a:p>
        </p:txBody>
      </p:sp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2786063" y="2162175"/>
            <a:ext cx="10287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fr-FR"/>
          </a:p>
        </p:txBody>
      </p:sp>
      <p:pic>
        <p:nvPicPr>
          <p:cNvPr id="106499" name="Picture 3" descr="adhes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30325"/>
            <a:ext cx="10287000" cy="5527675"/>
          </a:xfrm>
          <a:prstGeom prst="rect">
            <a:avLst/>
          </a:prstGeom>
          <a:noFill/>
        </p:spPr>
      </p:pic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771525" y="152400"/>
            <a:ext cx="87439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fr-FR" sz="4000">
                <a:solidFill>
                  <a:schemeClr val="tx2"/>
                </a:solidFill>
                <a:latin typeface="Comic Sans MS" pitchFamily="66" charset="0"/>
              </a:rPr>
              <a:t>Cytoadhérence dans les veinules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ext Box 2"/>
          <p:cNvSpPr txBox="1">
            <a:spLocks noChangeArrowheads="1"/>
          </p:cNvSpPr>
          <p:nvPr/>
        </p:nvSpPr>
        <p:spPr bwMode="auto">
          <a:xfrm>
            <a:off x="0" y="0"/>
            <a:ext cx="10287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4000" i="1">
                <a:solidFill>
                  <a:schemeClr val="tx2"/>
                </a:solidFill>
              </a:rPr>
              <a:t>P. falciparum</a:t>
            </a:r>
            <a:r>
              <a:rPr lang="fr-FR" sz="4000">
                <a:solidFill>
                  <a:schemeClr val="tx2"/>
                </a:solidFill>
              </a:rPr>
              <a:t> : vaisseau sanguin du cerveau obstrué par des hématies parasitées</a:t>
            </a:r>
            <a:r>
              <a:rPr lang="fr-FR" sz="3200"/>
              <a:t> </a:t>
            </a:r>
          </a:p>
        </p:txBody>
      </p:sp>
      <p:pic>
        <p:nvPicPr>
          <p:cNvPr id="149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470025"/>
            <a:ext cx="4724400" cy="325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95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447800"/>
            <a:ext cx="396240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950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3429000"/>
            <a:ext cx="3200400" cy="294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9510" name="Text Box 6"/>
          <p:cNvSpPr txBox="1">
            <a:spLocks noChangeArrowheads="1"/>
          </p:cNvSpPr>
          <p:nvPr/>
        </p:nvSpPr>
        <p:spPr bwMode="auto">
          <a:xfrm>
            <a:off x="8763000" y="64008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FFCC00"/>
                </a:solidFill>
                <a:latin typeface="Lucida Handwriting" pitchFamily="66" charset="0"/>
              </a:rPr>
              <a:t>Cnrcp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id">
  <a:themeElements>
    <a:clrScheme name="bid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bid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i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d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d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d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Files\private\Recherche1\articles\diapos\bid.pot</Template>
  <TotalTime>305</TotalTime>
  <Words>2136</Words>
  <Application>Microsoft Office PowerPoint</Application>
  <PresentationFormat>Diapositives 35 mm</PresentationFormat>
  <Paragraphs>302</Paragraphs>
  <Slides>53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0</vt:i4>
      </vt:variant>
      <vt:variant>
        <vt:lpstr>Titres des diapositives</vt:lpstr>
      </vt:variant>
      <vt:variant>
        <vt:i4>53</vt:i4>
      </vt:variant>
    </vt:vector>
  </HeadingPairs>
  <TitlesOfParts>
    <vt:vector size="54" baseType="lpstr">
      <vt:lpstr>bid</vt:lpstr>
      <vt:lpstr>DCEM1 Paris 7  Paludisme, épidémiologie et physiopathologie  Jacques Le Bras</vt:lpstr>
      <vt:lpstr>Découverte de Plasmodium</vt:lpstr>
      <vt:lpstr>Rôle vecteur de l ’Anopheles : 1895 - 1900</vt:lpstr>
      <vt:lpstr>Diapositive 4</vt:lpstr>
      <vt:lpstr>Diapositive 5</vt:lpstr>
      <vt:lpstr>Chaque population libère des pyrogènes en fin de cycle </vt:lpstr>
      <vt:lpstr>Malaria paroxysm</vt:lpstr>
      <vt:lpstr>Diapositive 8</vt:lpstr>
      <vt:lpstr>Diapositive 9</vt:lpstr>
      <vt:lpstr>Frottis - goutte épaisse</vt:lpstr>
      <vt:lpstr>Diapositive 11</vt:lpstr>
      <vt:lpstr>Diapositive 12</vt:lpstr>
      <vt:lpstr>Diapositive 13</vt:lpstr>
      <vt:lpstr>Tests de Diagnostic Rapide</vt:lpstr>
      <vt:lpstr>Diapositive 15</vt:lpstr>
      <vt:lpstr>Risque de paludisme, 1994</vt:lpstr>
      <vt:lpstr>Diapositive 17</vt:lpstr>
      <vt:lpstr>Climatologie</vt:lpstr>
      <vt:lpstr>Ecologie vectorielle et  transmission du paludisme</vt:lpstr>
      <vt:lpstr>Epidémiologie : mesurer, comparer à un groupe contrôle </vt:lpstr>
      <vt:lpstr>Taux (suite) </vt:lpstr>
      <vt:lpstr>Indicateurs, tests</vt:lpstr>
      <vt:lpstr>Marmite de la prévalence</vt:lpstr>
      <vt:lpstr>Epidémiologie du paludisme</vt:lpstr>
      <vt:lpstr>Diapositive 25</vt:lpstr>
      <vt:lpstr>Endémicité (taux d’inoulation, EIR)</vt:lpstr>
      <vt:lpstr>Epidémiologie du paludisme (2)</vt:lpstr>
      <vt:lpstr>Endémicité (enfants 2-9 ans)</vt:lpstr>
      <vt:lpstr>Première exposition</vt:lpstr>
      <vt:lpstr>Exposition répétée</vt:lpstr>
      <vt:lpstr>Immunité protectrice</vt:lpstr>
      <vt:lpstr>Vaccins</vt:lpstr>
      <vt:lpstr>Pourquoi certains sujets présentent un neuropaludisme?</vt:lpstr>
      <vt:lpstr>Hypothèse de l’immunité spécifique de souche</vt:lpstr>
      <vt:lpstr>Diapositive 35</vt:lpstr>
      <vt:lpstr>Neuropaludisme :    hypothèse de la séquestration</vt:lpstr>
      <vt:lpstr>Prédiction du taux annuel  d’inoculation entomologique (EIR)</vt:lpstr>
      <vt:lpstr>Diapositive 38</vt:lpstr>
      <vt:lpstr>Diapositive 39</vt:lpstr>
      <vt:lpstr>Faire reculer le paludisme</vt:lpstr>
      <vt:lpstr>Diapositive 41</vt:lpstr>
      <vt:lpstr>Cas de paludisme rapportés au Sabah, Malaysie, 1993–2003</vt:lpstr>
      <vt:lpstr>…LE MONDE DU PALUDISME AUTOCHTONE</vt:lpstr>
      <vt:lpstr>…ET LE MONDE DU PALUDISME D ’IMPORTATION CHEZ LE VOYAGEUR</vt:lpstr>
      <vt:lpstr>PALUDISME D’IMPORTATION EN FRANCE (CNRPalu)</vt:lpstr>
      <vt:lpstr>QUEL RISQUE POUR LE VOYAGEUR?</vt:lpstr>
      <vt:lpstr>PREVENTION DU PALUDISME CHEZ LE VOYAGEUR : MOYENS</vt:lpstr>
      <vt:lpstr>L’ABCD DE L’OMS</vt:lpstr>
      <vt:lpstr>MESURES DE PROTECTION ANTI-MOUSTIQUES</vt:lpstr>
      <vt:lpstr>INTERET DES MOUSTIQUAIRES IMPREGNEES</vt:lpstr>
      <vt:lpstr>Diapositive 51</vt:lpstr>
      <vt:lpstr>Diapositive 52</vt:lpstr>
      <vt:lpstr>Chimioprophylaxie du paludisme : voyageurs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Aucun titre de diapositive</dc:title>
  <dc:creator>LEBRAS</dc:creator>
  <cp:lastModifiedBy>SWEET</cp:lastModifiedBy>
  <cp:revision>33</cp:revision>
  <dcterms:created xsi:type="dcterms:W3CDTF">2001-10-27T17:25:55Z</dcterms:created>
  <dcterms:modified xsi:type="dcterms:W3CDTF">2011-12-14T23:48:05Z</dcterms:modified>
</cp:coreProperties>
</file>