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74"/>
  </p:notesMasterIdLst>
  <p:sldIdLst>
    <p:sldId id="470" r:id="rId2"/>
    <p:sldId id="497" r:id="rId3"/>
    <p:sldId id="512" r:id="rId4"/>
    <p:sldId id="265" r:id="rId5"/>
    <p:sldId id="280" r:id="rId6"/>
    <p:sldId id="507" r:id="rId7"/>
    <p:sldId id="259" r:id="rId8"/>
    <p:sldId id="260" r:id="rId9"/>
    <p:sldId id="472" r:id="rId10"/>
    <p:sldId id="261" r:id="rId11"/>
    <p:sldId id="262" r:id="rId12"/>
    <p:sldId id="506" r:id="rId13"/>
    <p:sldId id="264" r:id="rId14"/>
    <p:sldId id="266" r:id="rId15"/>
    <p:sldId id="267" r:id="rId16"/>
    <p:sldId id="268" r:id="rId17"/>
    <p:sldId id="269" r:id="rId18"/>
    <p:sldId id="271" r:id="rId19"/>
    <p:sldId id="499" r:id="rId20"/>
    <p:sldId id="498" r:id="rId21"/>
    <p:sldId id="500" r:id="rId22"/>
    <p:sldId id="270" r:id="rId23"/>
    <p:sldId id="501" r:id="rId24"/>
    <p:sldId id="508" r:id="rId25"/>
    <p:sldId id="509" r:id="rId26"/>
    <p:sldId id="502" r:id="rId27"/>
    <p:sldId id="279" r:id="rId28"/>
    <p:sldId id="273" r:id="rId29"/>
    <p:sldId id="274" r:id="rId30"/>
    <p:sldId id="275" r:id="rId31"/>
    <p:sldId id="503" r:id="rId32"/>
    <p:sldId id="276" r:id="rId33"/>
    <p:sldId id="295" r:id="rId34"/>
    <p:sldId id="277" r:id="rId35"/>
    <p:sldId id="278" r:id="rId36"/>
    <p:sldId id="281" r:id="rId37"/>
    <p:sldId id="282" r:id="rId38"/>
    <p:sldId id="283" r:id="rId39"/>
    <p:sldId id="284" r:id="rId40"/>
    <p:sldId id="285" r:id="rId41"/>
    <p:sldId id="286" r:id="rId42"/>
    <p:sldId id="287" r:id="rId43"/>
    <p:sldId id="288" r:id="rId44"/>
    <p:sldId id="289" r:id="rId45"/>
    <p:sldId id="510" r:id="rId46"/>
    <p:sldId id="505" r:id="rId47"/>
    <p:sldId id="292" r:id="rId48"/>
    <p:sldId id="293" r:id="rId49"/>
    <p:sldId id="474" r:id="rId50"/>
    <p:sldId id="475" r:id="rId51"/>
    <p:sldId id="511" r:id="rId52"/>
    <p:sldId id="484" r:id="rId53"/>
    <p:sldId id="485" r:id="rId54"/>
    <p:sldId id="486" r:id="rId55"/>
    <p:sldId id="487" r:id="rId56"/>
    <p:sldId id="513" r:id="rId57"/>
    <p:sldId id="488" r:id="rId58"/>
    <p:sldId id="489" r:id="rId59"/>
    <p:sldId id="490" r:id="rId60"/>
    <p:sldId id="514" r:id="rId61"/>
    <p:sldId id="515" r:id="rId62"/>
    <p:sldId id="493" r:id="rId63"/>
    <p:sldId id="494" r:id="rId64"/>
    <p:sldId id="495" r:id="rId65"/>
    <p:sldId id="496" r:id="rId66"/>
    <p:sldId id="476" r:id="rId67"/>
    <p:sldId id="477" r:id="rId68"/>
    <p:sldId id="491" r:id="rId69"/>
    <p:sldId id="478" r:id="rId70"/>
    <p:sldId id="479" r:id="rId71"/>
    <p:sldId id="480" r:id="rId72"/>
    <p:sldId id="481" r:id="rId73"/>
  </p:sldIdLst>
  <p:sldSz cx="9144000" cy="6858000" type="screen4x3"/>
  <p:notesSz cx="6858000" cy="9144000"/>
  <p:defaultTextStyle>
    <a:defPPr>
      <a:defRPr lang="ar-SA"/>
    </a:defPPr>
    <a:lvl1pPr algn="r" rtl="1" fontAlgn="base">
      <a:spcBef>
        <a:spcPct val="0"/>
      </a:spcBef>
      <a:spcAft>
        <a:spcPct val="0"/>
      </a:spcAft>
      <a:defRPr sz="2400" kern="1200">
        <a:solidFill>
          <a:schemeClr val="tx1"/>
        </a:solidFill>
        <a:latin typeface="Arial" charset="0"/>
        <a:ea typeface="+mn-ea"/>
        <a:cs typeface="Arial" charset="0"/>
      </a:defRPr>
    </a:lvl1pPr>
    <a:lvl2pPr marL="457200" algn="r" rtl="1" fontAlgn="base">
      <a:spcBef>
        <a:spcPct val="0"/>
      </a:spcBef>
      <a:spcAft>
        <a:spcPct val="0"/>
      </a:spcAft>
      <a:defRPr sz="2400" kern="1200">
        <a:solidFill>
          <a:schemeClr val="tx1"/>
        </a:solidFill>
        <a:latin typeface="Arial" charset="0"/>
        <a:ea typeface="+mn-ea"/>
        <a:cs typeface="Arial" charset="0"/>
      </a:defRPr>
    </a:lvl2pPr>
    <a:lvl3pPr marL="914400" algn="r" rtl="1" fontAlgn="base">
      <a:spcBef>
        <a:spcPct val="0"/>
      </a:spcBef>
      <a:spcAft>
        <a:spcPct val="0"/>
      </a:spcAft>
      <a:defRPr sz="2400" kern="1200">
        <a:solidFill>
          <a:schemeClr val="tx1"/>
        </a:solidFill>
        <a:latin typeface="Arial" charset="0"/>
        <a:ea typeface="+mn-ea"/>
        <a:cs typeface="Arial" charset="0"/>
      </a:defRPr>
    </a:lvl3pPr>
    <a:lvl4pPr marL="1371600" algn="r" rtl="1" fontAlgn="base">
      <a:spcBef>
        <a:spcPct val="0"/>
      </a:spcBef>
      <a:spcAft>
        <a:spcPct val="0"/>
      </a:spcAft>
      <a:defRPr sz="2400" kern="1200">
        <a:solidFill>
          <a:schemeClr val="tx1"/>
        </a:solidFill>
        <a:latin typeface="Arial" charset="0"/>
        <a:ea typeface="+mn-ea"/>
        <a:cs typeface="Arial" charset="0"/>
      </a:defRPr>
    </a:lvl4pPr>
    <a:lvl5pPr marL="1828800" algn="r" rtl="1" fontAlgn="base">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6083"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fr-FR"/>
          </a:p>
        </p:txBody>
      </p:sp>
      <p:sp>
        <p:nvSpPr>
          <p:cNvPr id="460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60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46086"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6087"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fld id="{EB2F63B4-FFB8-43D4-BB0F-004A332D5407}" type="slidenum">
              <a:rPr lang="en-US"/>
              <a:pPr/>
              <a:t>‹N°›</a:t>
            </a:fld>
            <a:endParaRPr lang="en-US"/>
          </a:p>
        </p:txBody>
      </p:sp>
    </p:spTree>
  </p:cSld>
  <p:clrMap bg1="lt1" tx1="dk1" bg2="lt2" tx2="dk2" accent1="accent1" accent2="accent2" accent3="accent3" accent4="accent4" accent5="accent5" accent6="accent6" hlink="hlink" folHlink="folHlink"/>
  <p:notesStyle>
    <a:lvl1pPr algn="r" rtl="1" fontAlgn="base">
      <a:spcBef>
        <a:spcPct val="30000"/>
      </a:spcBef>
      <a:spcAft>
        <a:spcPct val="0"/>
      </a:spcAft>
      <a:defRPr sz="1200" kern="1200">
        <a:solidFill>
          <a:schemeClr val="tx1"/>
        </a:solidFill>
        <a:latin typeface="Arial" charset="0"/>
        <a:ea typeface="+mn-ea"/>
        <a:cs typeface="Arial" charset="0"/>
      </a:defRPr>
    </a:lvl1pPr>
    <a:lvl2pPr marL="457200" algn="r" rtl="1" fontAlgn="base">
      <a:spcBef>
        <a:spcPct val="30000"/>
      </a:spcBef>
      <a:spcAft>
        <a:spcPct val="0"/>
      </a:spcAft>
      <a:defRPr sz="1200" kern="1200">
        <a:solidFill>
          <a:schemeClr val="tx1"/>
        </a:solidFill>
        <a:latin typeface="Arial" charset="0"/>
        <a:ea typeface="+mn-ea"/>
        <a:cs typeface="Arial" charset="0"/>
      </a:defRPr>
    </a:lvl2pPr>
    <a:lvl3pPr marL="914400" algn="r" rtl="1" fontAlgn="base">
      <a:spcBef>
        <a:spcPct val="30000"/>
      </a:spcBef>
      <a:spcAft>
        <a:spcPct val="0"/>
      </a:spcAft>
      <a:defRPr sz="1200" kern="1200">
        <a:solidFill>
          <a:schemeClr val="tx1"/>
        </a:solidFill>
        <a:latin typeface="Arial" charset="0"/>
        <a:ea typeface="+mn-ea"/>
        <a:cs typeface="Arial" charset="0"/>
      </a:defRPr>
    </a:lvl3pPr>
    <a:lvl4pPr marL="1371600" algn="r" rtl="1" fontAlgn="base">
      <a:spcBef>
        <a:spcPct val="30000"/>
      </a:spcBef>
      <a:spcAft>
        <a:spcPct val="0"/>
      </a:spcAft>
      <a:defRPr sz="1200" kern="1200">
        <a:solidFill>
          <a:schemeClr val="tx1"/>
        </a:solidFill>
        <a:latin typeface="Arial" charset="0"/>
        <a:ea typeface="+mn-ea"/>
        <a:cs typeface="Arial" charset="0"/>
      </a:defRPr>
    </a:lvl4pPr>
    <a:lvl5pPr marL="1828800" algn="r" rtl="1"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FE26A0-5834-4FBD-B99D-75ADC178ACE4}" type="slidenum">
              <a:rPr lang="en-US"/>
              <a:pPr/>
              <a:t>29</a:t>
            </a:fld>
            <a:endParaRPr lang="en-US"/>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pPr algn="l" rtl="0"/>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342DAE-F616-44D7-B1F6-548A9F5A23FD}" type="slidenum">
              <a:rPr lang="en-US"/>
              <a:pPr/>
              <a:t>30</a:t>
            </a:fld>
            <a:endParaRPr lang="en-US"/>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pPr algn="l" rtl="0"/>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587145-10C5-47FD-9A04-64D13D9578B6}" type="slidenum">
              <a:rPr lang="en-US"/>
              <a:pPr/>
              <a:t>35</a:t>
            </a:fld>
            <a:endParaRPr lang="en-US"/>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DD43EE-0A01-4E8D-A088-344DB2F1B940}" type="slidenum">
              <a:rPr lang="en-US"/>
              <a:pPr/>
              <a:t>36</a:t>
            </a:fld>
            <a:endParaRPr lang="en-US"/>
          </a:p>
        </p:txBody>
      </p:sp>
      <p:sp>
        <p:nvSpPr>
          <p:cNvPr id="391170" name="Rectangle 2"/>
          <p:cNvSpPr>
            <a:spLocks noGrp="1" noRot="1" noChangeAspect="1" noChangeArrowheads="1" noTextEdit="1"/>
          </p:cNvSpPr>
          <p:nvPr>
            <p:ph type="sldImg"/>
          </p:nvPr>
        </p:nvSpPr>
        <p:spPr>
          <a:ln/>
        </p:spPr>
      </p:sp>
      <p:sp>
        <p:nvSpPr>
          <p:cNvPr id="3911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FD8C64-45AA-4654-B1CF-9B57F10E184C}" type="slidenum">
              <a:rPr lang="en-US"/>
              <a:pPr/>
              <a:t>39</a:t>
            </a:fld>
            <a:endParaRPr lang="en-US"/>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endParaRPr lang="fr-FR"/>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031EFE03-F053-4391-9A12-309455F822A6}" type="slidenum">
              <a:rPr lang="en-US"/>
              <a:pPr/>
              <a:t>‹N°›</a:t>
            </a:fld>
            <a:endParaRPr lang="en-US"/>
          </a:p>
        </p:txBody>
      </p:sp>
    </p:spTree>
  </p:cSld>
  <p:clrMapOvr>
    <a:masterClrMapping/>
  </p:clrMapOvr>
  <p:transition>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fr-FR"/>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E12091AC-47B6-4F7F-8600-F8CCA805BB4D}" type="slidenum">
              <a:rPr lang="en-US"/>
              <a:pPr/>
              <a:t>‹N°›</a:t>
            </a:fld>
            <a:endParaRPr lang="en-US"/>
          </a:p>
        </p:txBody>
      </p:sp>
    </p:spTree>
  </p:cSld>
  <p:clrMapOvr>
    <a:masterClrMapping/>
  </p:clrMapOvr>
  <p:transition>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fr-FR"/>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4F742FD7-F3A2-4786-8FC4-2DA9C4BDD632}" type="slidenum">
              <a:rPr lang="en-US"/>
              <a:pPr/>
              <a:t>‹N°›</a:t>
            </a:fld>
            <a:endParaRPr lang="en-US"/>
          </a:p>
        </p:txBody>
      </p:sp>
    </p:spTree>
  </p:cSld>
  <p:clrMapOvr>
    <a:masterClrMapping/>
  </p:clrMapOvr>
  <p:transition>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re et texte sur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8229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57200" y="3938588"/>
            <a:ext cx="8229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a:xfrm>
            <a:off x="6553200" y="6245225"/>
            <a:ext cx="2133600" cy="476250"/>
          </a:xfrm>
        </p:spPr>
        <p:txBody>
          <a:bodyPr/>
          <a:lstStyle>
            <a:lvl1pPr>
              <a:defRPr/>
            </a:lvl1pPr>
          </a:lstStyle>
          <a:p>
            <a:endParaRPr lang="fr-FR"/>
          </a:p>
        </p:txBody>
      </p:sp>
      <p:sp>
        <p:nvSpPr>
          <p:cNvPr id="6" name="Espace réservé du pied de page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Espace réservé du numéro de diapositive 6"/>
          <p:cNvSpPr>
            <a:spLocks noGrp="1"/>
          </p:cNvSpPr>
          <p:nvPr>
            <p:ph type="sldNum" sz="quarter" idx="12"/>
          </p:nvPr>
        </p:nvSpPr>
        <p:spPr>
          <a:xfrm>
            <a:off x="457200" y="6245225"/>
            <a:ext cx="2133600" cy="476250"/>
          </a:xfrm>
        </p:spPr>
        <p:txBody>
          <a:bodyPr/>
          <a:lstStyle>
            <a:lvl1pPr>
              <a:defRPr/>
            </a:lvl1pPr>
          </a:lstStyle>
          <a:p>
            <a:fld id="{3E8A4487-1A92-4C57-B7F7-93FA5B48F687}" type="slidenum">
              <a:rPr lang="en-US"/>
              <a:pPr/>
              <a:t>‹N°›</a:t>
            </a:fld>
            <a:endParaRPr lang="en-US"/>
          </a:p>
        </p:txBody>
      </p:sp>
    </p:spTree>
  </p:cSld>
  <p:clrMapOvr>
    <a:masterClrMapping/>
  </p:clrMapOvr>
  <p:transition>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re. Texte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648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e la date 5"/>
          <p:cNvSpPr>
            <a:spLocks noGrp="1"/>
          </p:cNvSpPr>
          <p:nvPr>
            <p:ph type="dt" sz="half" idx="10"/>
          </p:nvPr>
        </p:nvSpPr>
        <p:spPr>
          <a:xfrm>
            <a:off x="6553200" y="6245225"/>
            <a:ext cx="2133600" cy="476250"/>
          </a:xfrm>
        </p:spPr>
        <p:txBody>
          <a:bodyPr/>
          <a:lstStyle>
            <a:lvl1pPr>
              <a:defRPr/>
            </a:lvl1pPr>
          </a:lstStyle>
          <a:p>
            <a:endParaRPr lang="fr-FR"/>
          </a:p>
        </p:txBody>
      </p:sp>
      <p:sp>
        <p:nvSpPr>
          <p:cNvPr id="7" name="Espace réservé du pied de page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Espace réservé du numéro de diapositive 7"/>
          <p:cNvSpPr>
            <a:spLocks noGrp="1"/>
          </p:cNvSpPr>
          <p:nvPr>
            <p:ph type="sldNum" sz="quarter" idx="12"/>
          </p:nvPr>
        </p:nvSpPr>
        <p:spPr>
          <a:xfrm>
            <a:off x="457200" y="6245225"/>
            <a:ext cx="2133600" cy="476250"/>
          </a:xfrm>
        </p:spPr>
        <p:txBody>
          <a:bodyPr/>
          <a:lstStyle>
            <a:lvl1pPr>
              <a:defRPr/>
            </a:lvl1pPr>
          </a:lstStyle>
          <a:p>
            <a:fld id="{3CBDDD22-37A8-4B69-BD08-31684BAF0F47}" type="slidenum">
              <a:rPr lang="en-US"/>
              <a:pPr/>
              <a:t>‹N°›</a:t>
            </a:fld>
            <a:endParaRPr lang="en-US"/>
          </a:p>
        </p:txBody>
      </p:sp>
    </p:spTree>
  </p:cSld>
  <p:clrMapOvr>
    <a:masterClrMapping/>
  </p:clrMapOvr>
  <p:transition>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re. Contenu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648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e la date 5"/>
          <p:cNvSpPr>
            <a:spLocks noGrp="1"/>
          </p:cNvSpPr>
          <p:nvPr>
            <p:ph type="dt" sz="half" idx="10"/>
          </p:nvPr>
        </p:nvSpPr>
        <p:spPr>
          <a:xfrm>
            <a:off x="6553200" y="6245225"/>
            <a:ext cx="2133600" cy="476250"/>
          </a:xfrm>
        </p:spPr>
        <p:txBody>
          <a:bodyPr/>
          <a:lstStyle>
            <a:lvl1pPr>
              <a:defRPr/>
            </a:lvl1pPr>
          </a:lstStyle>
          <a:p>
            <a:endParaRPr lang="fr-FR"/>
          </a:p>
        </p:txBody>
      </p:sp>
      <p:sp>
        <p:nvSpPr>
          <p:cNvPr id="7" name="Espace réservé du pied de page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Espace réservé du numéro de diapositive 7"/>
          <p:cNvSpPr>
            <a:spLocks noGrp="1"/>
          </p:cNvSpPr>
          <p:nvPr>
            <p:ph type="sldNum" sz="quarter" idx="12"/>
          </p:nvPr>
        </p:nvSpPr>
        <p:spPr>
          <a:xfrm>
            <a:off x="457200" y="6245225"/>
            <a:ext cx="2133600" cy="476250"/>
          </a:xfrm>
        </p:spPr>
        <p:txBody>
          <a:bodyPr/>
          <a:lstStyle>
            <a:lvl1pPr>
              <a:defRPr/>
            </a:lvl1pPr>
          </a:lstStyle>
          <a:p>
            <a:fld id="{7011AC66-45EE-4798-9017-5E5675B0F8F6}" type="slidenum">
              <a:rPr lang="en-US"/>
              <a:pPr/>
              <a:t>‹N°›</a:t>
            </a:fld>
            <a:endParaRPr lang="en-US"/>
          </a:p>
        </p:txBody>
      </p:sp>
    </p:spTree>
  </p:cSld>
  <p:clrMapOvr>
    <a:masterClrMapping/>
  </p:clrMapOvr>
  <p:transition>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a:xfrm>
            <a:off x="6553200" y="6245225"/>
            <a:ext cx="2133600" cy="476250"/>
          </a:xfrm>
        </p:spPr>
        <p:txBody>
          <a:bodyPr/>
          <a:lstStyle>
            <a:lvl1pPr>
              <a:defRPr/>
            </a:lvl1pPr>
          </a:lstStyle>
          <a:p>
            <a:endParaRPr lang="fr-FR"/>
          </a:p>
        </p:txBody>
      </p:sp>
      <p:sp>
        <p:nvSpPr>
          <p:cNvPr id="6" name="Espace réservé du pied de page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Espace réservé du numéro de diapositive 6"/>
          <p:cNvSpPr>
            <a:spLocks noGrp="1"/>
          </p:cNvSpPr>
          <p:nvPr>
            <p:ph type="sldNum" sz="quarter" idx="12"/>
          </p:nvPr>
        </p:nvSpPr>
        <p:spPr>
          <a:xfrm>
            <a:off x="457200" y="6245225"/>
            <a:ext cx="2133600" cy="476250"/>
          </a:xfrm>
        </p:spPr>
        <p:txBody>
          <a:bodyPr/>
          <a:lstStyle>
            <a:lvl1pPr>
              <a:defRPr/>
            </a:lvl1pPr>
          </a:lstStyle>
          <a:p>
            <a:fld id="{8844096C-744E-4CD7-93A5-6C58972123B3}" type="slidenum">
              <a:rPr lang="en-US"/>
              <a:pPr/>
              <a:t>‹N°›</a:t>
            </a:fld>
            <a:endParaRPr lang="en-US"/>
          </a:p>
        </p:txBody>
      </p:sp>
    </p:spTree>
  </p:cSld>
  <p:clrMapOvr>
    <a:masterClrMapping/>
  </p:clrMapOvr>
  <p:transition>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fourObj" preserve="1">
  <p:cSld name="Titre et 4 contenus">
    <p:spTree>
      <p:nvGrpSpPr>
        <p:cNvPr id="1" name=""/>
        <p:cNvGrpSpPr/>
        <p:nvPr/>
      </p:nvGrpSpPr>
      <p:grpSpPr>
        <a:xfrm>
          <a:off x="0" y="0"/>
          <a:ext cx="0" cy="0"/>
          <a:chOff x="0" y="0"/>
          <a:chExt cx="0" cy="0"/>
        </a:xfrm>
      </p:grpSpPr>
      <p:sp>
        <p:nvSpPr>
          <p:cNvPr id="2" name="Titre 1"/>
          <p:cNvSpPr>
            <a:spLocks noGrp="1"/>
          </p:cNvSpPr>
          <p:nvPr>
            <p:ph type="title" sz="quarter"/>
          </p:nvPr>
        </p:nvSpPr>
        <p:spPr>
          <a:xfrm>
            <a:off x="457200" y="274638"/>
            <a:ext cx="8229600" cy="1143000"/>
          </a:xfrm>
        </p:spPr>
        <p:txBody>
          <a:bodyPr/>
          <a:lstStyle/>
          <a:p>
            <a:r>
              <a:rPr lang="fr-FR" smtClean="0"/>
              <a:t>Cliquez pour modifier le style du titre</a:t>
            </a:r>
            <a:endParaRPr lang="fr-FR"/>
          </a:p>
        </p:txBody>
      </p:sp>
      <p:sp>
        <p:nvSpPr>
          <p:cNvPr id="3" name="Espace réservé du contenu 2"/>
          <p:cNvSpPr>
            <a:spLocks noGrp="1"/>
          </p:cNvSpPr>
          <p:nvPr>
            <p:ph sz="quarter" idx="1"/>
          </p:nvPr>
        </p:nvSpPr>
        <p:spPr>
          <a:xfrm>
            <a:off x="457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57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a:spLocks noGrp="1"/>
          </p:cNvSpPr>
          <p:nvPr>
            <p:ph sz="quarter" idx="4"/>
          </p:nvPr>
        </p:nvSpPr>
        <p:spPr>
          <a:xfrm>
            <a:off x="4648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a:off x="6553200" y="6245225"/>
            <a:ext cx="2133600" cy="476250"/>
          </a:xfrm>
        </p:spPr>
        <p:txBody>
          <a:bodyPr/>
          <a:lstStyle>
            <a:lvl1pPr>
              <a:defRPr/>
            </a:lvl1pPr>
          </a:lstStyle>
          <a:p>
            <a:endParaRPr lang="fr-FR"/>
          </a:p>
        </p:txBody>
      </p:sp>
      <p:sp>
        <p:nvSpPr>
          <p:cNvPr id="8" name="Espace réservé du pied de page 7"/>
          <p:cNvSpPr>
            <a:spLocks noGrp="1"/>
          </p:cNvSpPr>
          <p:nvPr>
            <p:ph type="ftr" sz="quarter" idx="11"/>
          </p:nvPr>
        </p:nvSpPr>
        <p:spPr>
          <a:xfrm>
            <a:off x="3124200" y="6245225"/>
            <a:ext cx="2895600" cy="476250"/>
          </a:xfrm>
        </p:spPr>
        <p:txBody>
          <a:bodyPr/>
          <a:lstStyle>
            <a:lvl1pPr>
              <a:defRPr/>
            </a:lvl1pPr>
          </a:lstStyle>
          <a:p>
            <a:endParaRPr lang="en-US"/>
          </a:p>
        </p:txBody>
      </p:sp>
      <p:sp>
        <p:nvSpPr>
          <p:cNvPr id="9" name="Espace réservé du numéro de diapositive 8"/>
          <p:cNvSpPr>
            <a:spLocks noGrp="1"/>
          </p:cNvSpPr>
          <p:nvPr>
            <p:ph type="sldNum" sz="quarter" idx="12"/>
          </p:nvPr>
        </p:nvSpPr>
        <p:spPr>
          <a:xfrm>
            <a:off x="457200" y="6245225"/>
            <a:ext cx="2133600" cy="476250"/>
          </a:xfrm>
        </p:spPr>
        <p:txBody>
          <a:bodyPr/>
          <a:lstStyle>
            <a:lvl1pPr>
              <a:defRPr/>
            </a:lvl1pPr>
          </a:lstStyle>
          <a:p>
            <a:fld id="{31C2C915-180B-4079-99D9-19E7071FE502}" type="slidenum">
              <a:rPr lang="en-US"/>
              <a:pPr/>
              <a:t>‹N°›</a:t>
            </a:fld>
            <a:endParaRPr lang="en-US"/>
          </a:p>
        </p:txBody>
      </p:sp>
    </p:spTree>
  </p:cSld>
  <p:clrMapOvr>
    <a:masterClrMapping/>
  </p:clrMapOvr>
  <p:transition>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457200" y="1600200"/>
            <a:ext cx="8229600" cy="4525963"/>
          </a:xfrm>
        </p:spPr>
        <p:txBody>
          <a:bodyPr/>
          <a:lstStyle/>
          <a:p>
            <a:endParaRPr lang="fr-FR"/>
          </a:p>
        </p:txBody>
      </p:sp>
      <p:sp>
        <p:nvSpPr>
          <p:cNvPr id="4" name="Espace réservé de la date 3"/>
          <p:cNvSpPr>
            <a:spLocks noGrp="1"/>
          </p:cNvSpPr>
          <p:nvPr>
            <p:ph type="dt" sz="half" idx="10"/>
          </p:nvPr>
        </p:nvSpPr>
        <p:spPr>
          <a:xfrm>
            <a:off x="6553200" y="6245225"/>
            <a:ext cx="2133600" cy="476250"/>
          </a:xfrm>
        </p:spPr>
        <p:txBody>
          <a:bodyPr/>
          <a:lstStyle>
            <a:lvl1pPr>
              <a:defRPr/>
            </a:lvl1pPr>
          </a:lstStyle>
          <a:p>
            <a:endParaRPr lang="fr-FR"/>
          </a:p>
        </p:txBody>
      </p:sp>
      <p:sp>
        <p:nvSpPr>
          <p:cNvPr id="5" name="Espace réservé du pied de page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Espace réservé du numéro de diapositive 5"/>
          <p:cNvSpPr>
            <a:spLocks noGrp="1"/>
          </p:cNvSpPr>
          <p:nvPr>
            <p:ph type="sldNum" sz="quarter" idx="12"/>
          </p:nvPr>
        </p:nvSpPr>
        <p:spPr>
          <a:xfrm>
            <a:off x="457200" y="6245225"/>
            <a:ext cx="2133600" cy="476250"/>
          </a:xfrm>
        </p:spPr>
        <p:txBody>
          <a:bodyPr/>
          <a:lstStyle>
            <a:lvl1pPr>
              <a:defRPr/>
            </a:lvl1pPr>
          </a:lstStyle>
          <a:p>
            <a:fld id="{76477CAD-9288-446A-AE61-FA984EF5268E}" type="slidenum">
              <a:rPr lang="en-US"/>
              <a:pPr/>
              <a:t>‹N°›</a:t>
            </a:fld>
            <a:endParaRPr lang="en-US"/>
          </a:p>
        </p:txBody>
      </p:sp>
    </p:spTree>
  </p:cSld>
  <p:clrMapOvr>
    <a:masterClrMapping/>
  </p:clrMapOvr>
  <p:transition>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AndObj" preserve="1">
  <p:cSld name="Titre. 2 contenus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contenu 2"/>
          <p:cNvSpPr>
            <a:spLocks noGrp="1"/>
          </p:cNvSpPr>
          <p:nvPr>
            <p:ph sz="quarter" idx="1"/>
          </p:nvPr>
        </p:nvSpPr>
        <p:spPr>
          <a:xfrm>
            <a:off x="457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57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half" idx="3"/>
          </p:nvPr>
        </p:nvSpPr>
        <p:spPr>
          <a:xfrm>
            <a:off x="4648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e la date 5"/>
          <p:cNvSpPr>
            <a:spLocks noGrp="1"/>
          </p:cNvSpPr>
          <p:nvPr>
            <p:ph type="dt" sz="half" idx="10"/>
          </p:nvPr>
        </p:nvSpPr>
        <p:spPr>
          <a:xfrm>
            <a:off x="6553200" y="6245225"/>
            <a:ext cx="2133600" cy="476250"/>
          </a:xfrm>
        </p:spPr>
        <p:txBody>
          <a:bodyPr/>
          <a:lstStyle>
            <a:lvl1pPr>
              <a:defRPr/>
            </a:lvl1pPr>
          </a:lstStyle>
          <a:p>
            <a:endParaRPr lang="fr-FR"/>
          </a:p>
        </p:txBody>
      </p:sp>
      <p:sp>
        <p:nvSpPr>
          <p:cNvPr id="7" name="Espace réservé du pied de page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Espace réservé du numéro de diapositive 7"/>
          <p:cNvSpPr>
            <a:spLocks noGrp="1"/>
          </p:cNvSpPr>
          <p:nvPr>
            <p:ph type="sldNum" sz="quarter" idx="12"/>
          </p:nvPr>
        </p:nvSpPr>
        <p:spPr>
          <a:xfrm>
            <a:off x="457200" y="6245225"/>
            <a:ext cx="2133600" cy="476250"/>
          </a:xfrm>
        </p:spPr>
        <p:txBody>
          <a:bodyPr/>
          <a:lstStyle>
            <a:lvl1pPr>
              <a:defRPr/>
            </a:lvl1pPr>
          </a:lstStyle>
          <a:p>
            <a:fld id="{17157BB2-0C41-48C1-AE0E-9871BE0BD5F1}" type="slidenum">
              <a:rPr lang="en-US"/>
              <a:pPr/>
              <a:t>‹N°›</a:t>
            </a:fld>
            <a:endParaRPr lang="en-US"/>
          </a:p>
        </p:txBody>
      </p:sp>
    </p:spTree>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fr-FR"/>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C0246039-E4FD-4DB1-A74E-A0E0740E5339}" type="slidenum">
              <a:rPr lang="en-US"/>
              <a:pPr/>
              <a:t>‹N°›</a:t>
            </a:fld>
            <a:endParaRPr lang="en-US"/>
          </a:p>
        </p:txBody>
      </p:sp>
    </p:spTree>
  </p:cSld>
  <p:clrMapOvr>
    <a:masterClrMapping/>
  </p:clrMapOvr>
  <p:transition>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endParaRPr lang="fr-FR"/>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2520C888-1EB4-42A0-B96A-25838C3E5E3E}" type="slidenum">
              <a:rPr lang="en-US"/>
              <a:pPr/>
              <a:t>‹N°›</a:t>
            </a:fld>
            <a:endParaRPr lang="en-US"/>
          </a:p>
        </p:txBody>
      </p:sp>
    </p:spTree>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endParaRPr lang="fr-FR"/>
          </a:p>
        </p:txBody>
      </p:sp>
      <p:sp>
        <p:nvSpPr>
          <p:cNvPr id="6" name="Espace réservé du pied de page 5"/>
          <p:cNvSpPr>
            <a:spLocks noGrp="1"/>
          </p:cNvSpPr>
          <p:nvPr>
            <p:ph type="ftr" sz="quarter" idx="11"/>
          </p:nvPr>
        </p:nvSpPr>
        <p:spPr/>
        <p:txBody>
          <a:bodyPr/>
          <a:lstStyle>
            <a:lvl1pPr>
              <a:defRPr/>
            </a:lvl1pPr>
          </a:lstStyle>
          <a:p>
            <a:endParaRPr lang="en-US"/>
          </a:p>
        </p:txBody>
      </p:sp>
      <p:sp>
        <p:nvSpPr>
          <p:cNvPr id="7" name="Espace réservé du numéro de diapositive 6"/>
          <p:cNvSpPr>
            <a:spLocks noGrp="1"/>
          </p:cNvSpPr>
          <p:nvPr>
            <p:ph type="sldNum" sz="quarter" idx="12"/>
          </p:nvPr>
        </p:nvSpPr>
        <p:spPr/>
        <p:txBody>
          <a:bodyPr/>
          <a:lstStyle>
            <a:lvl1pPr>
              <a:defRPr/>
            </a:lvl1pPr>
          </a:lstStyle>
          <a:p>
            <a:fld id="{F333218F-0CE5-4033-B5BA-FE20F7C0D177}" type="slidenum">
              <a:rPr lang="en-US"/>
              <a:pPr/>
              <a:t>‹N°›</a:t>
            </a:fld>
            <a:endParaRPr lang="en-US"/>
          </a:p>
        </p:txBody>
      </p:sp>
    </p:spTree>
  </p:cSld>
  <p:clrMapOvr>
    <a:masterClrMapping/>
  </p:clrMapOvr>
  <p:transition>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endParaRPr lang="fr-FR"/>
          </a:p>
        </p:txBody>
      </p:sp>
      <p:sp>
        <p:nvSpPr>
          <p:cNvPr id="8" name="Espace réservé du pied de page 7"/>
          <p:cNvSpPr>
            <a:spLocks noGrp="1"/>
          </p:cNvSpPr>
          <p:nvPr>
            <p:ph type="ftr" sz="quarter" idx="11"/>
          </p:nvPr>
        </p:nvSpPr>
        <p:spPr/>
        <p:txBody>
          <a:bodyPr/>
          <a:lstStyle>
            <a:lvl1pPr>
              <a:defRPr/>
            </a:lvl1pPr>
          </a:lstStyle>
          <a:p>
            <a:endParaRPr lang="en-US"/>
          </a:p>
        </p:txBody>
      </p:sp>
      <p:sp>
        <p:nvSpPr>
          <p:cNvPr id="9" name="Espace réservé du numéro de diapositive 8"/>
          <p:cNvSpPr>
            <a:spLocks noGrp="1"/>
          </p:cNvSpPr>
          <p:nvPr>
            <p:ph type="sldNum" sz="quarter" idx="12"/>
          </p:nvPr>
        </p:nvSpPr>
        <p:spPr/>
        <p:txBody>
          <a:bodyPr/>
          <a:lstStyle>
            <a:lvl1pPr>
              <a:defRPr/>
            </a:lvl1pPr>
          </a:lstStyle>
          <a:p>
            <a:fld id="{0D14E8A0-534A-4EEC-B9D8-6927E64C7139}" type="slidenum">
              <a:rPr lang="en-US"/>
              <a:pPr/>
              <a:t>‹N°›</a:t>
            </a:fld>
            <a:endParaRPr lang="en-US"/>
          </a:p>
        </p:txBody>
      </p:sp>
    </p:spTree>
  </p:cSld>
  <p:clrMapOvr>
    <a:masterClrMapping/>
  </p:clrMapOvr>
  <p:transition>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lvl1pPr>
              <a:defRPr/>
            </a:lvl1pPr>
          </a:lstStyle>
          <a:p>
            <a:endParaRPr lang="fr-FR"/>
          </a:p>
        </p:txBody>
      </p:sp>
      <p:sp>
        <p:nvSpPr>
          <p:cNvPr id="4" name="Espace réservé du pied de page 3"/>
          <p:cNvSpPr>
            <a:spLocks noGrp="1"/>
          </p:cNvSpPr>
          <p:nvPr>
            <p:ph type="ftr" sz="quarter" idx="11"/>
          </p:nvPr>
        </p:nvSpPr>
        <p:spPr/>
        <p:txBody>
          <a:bodyPr/>
          <a:lstStyle>
            <a:lvl1pPr>
              <a:defRPr/>
            </a:lvl1pPr>
          </a:lstStyle>
          <a:p>
            <a:endParaRPr lang="en-US"/>
          </a:p>
        </p:txBody>
      </p:sp>
      <p:sp>
        <p:nvSpPr>
          <p:cNvPr id="5" name="Espace réservé du numéro de diapositive 4"/>
          <p:cNvSpPr>
            <a:spLocks noGrp="1"/>
          </p:cNvSpPr>
          <p:nvPr>
            <p:ph type="sldNum" sz="quarter" idx="12"/>
          </p:nvPr>
        </p:nvSpPr>
        <p:spPr/>
        <p:txBody>
          <a:bodyPr/>
          <a:lstStyle>
            <a:lvl1pPr>
              <a:defRPr/>
            </a:lvl1pPr>
          </a:lstStyle>
          <a:p>
            <a:fld id="{2D44C846-DC65-4701-98CF-680AE908B3CC}" type="slidenum">
              <a:rPr lang="en-US"/>
              <a:pPr/>
              <a:t>‹N°›</a:t>
            </a:fld>
            <a:endParaRPr lang="en-US"/>
          </a:p>
        </p:txBody>
      </p:sp>
    </p:spTree>
  </p:cSld>
  <p:clrMapOvr>
    <a:masterClrMapping/>
  </p:clrMapOvr>
  <p:transition>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endParaRPr lang="fr-FR"/>
          </a:p>
        </p:txBody>
      </p:sp>
      <p:sp>
        <p:nvSpPr>
          <p:cNvPr id="3" name="Espace réservé du pied de page 2"/>
          <p:cNvSpPr>
            <a:spLocks noGrp="1"/>
          </p:cNvSpPr>
          <p:nvPr>
            <p:ph type="ftr" sz="quarter" idx="11"/>
          </p:nvPr>
        </p:nvSpPr>
        <p:spPr/>
        <p:txBody>
          <a:bodyPr/>
          <a:lstStyle>
            <a:lvl1pPr>
              <a:defRPr/>
            </a:lvl1pPr>
          </a:lstStyle>
          <a:p>
            <a:endParaRPr lang="en-US"/>
          </a:p>
        </p:txBody>
      </p:sp>
      <p:sp>
        <p:nvSpPr>
          <p:cNvPr id="4" name="Espace réservé du numéro de diapositive 3"/>
          <p:cNvSpPr>
            <a:spLocks noGrp="1"/>
          </p:cNvSpPr>
          <p:nvPr>
            <p:ph type="sldNum" sz="quarter" idx="12"/>
          </p:nvPr>
        </p:nvSpPr>
        <p:spPr/>
        <p:txBody>
          <a:bodyPr/>
          <a:lstStyle>
            <a:lvl1pPr>
              <a:defRPr/>
            </a:lvl1pPr>
          </a:lstStyle>
          <a:p>
            <a:fld id="{0960F881-3962-4E95-8C6B-8CF5A9081501}" type="slidenum">
              <a:rPr lang="en-US"/>
              <a:pPr/>
              <a:t>‹N°›</a:t>
            </a:fld>
            <a:endParaRPr lang="en-US"/>
          </a:p>
        </p:txBody>
      </p:sp>
    </p:spTree>
  </p:cSld>
  <p:clrMapOvr>
    <a:masterClrMapping/>
  </p:clrMapOvr>
  <p:transition>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endParaRPr lang="fr-FR"/>
          </a:p>
        </p:txBody>
      </p:sp>
      <p:sp>
        <p:nvSpPr>
          <p:cNvPr id="6" name="Espace réservé du pied de page 5"/>
          <p:cNvSpPr>
            <a:spLocks noGrp="1"/>
          </p:cNvSpPr>
          <p:nvPr>
            <p:ph type="ftr" sz="quarter" idx="11"/>
          </p:nvPr>
        </p:nvSpPr>
        <p:spPr/>
        <p:txBody>
          <a:bodyPr/>
          <a:lstStyle>
            <a:lvl1pPr>
              <a:defRPr/>
            </a:lvl1pPr>
          </a:lstStyle>
          <a:p>
            <a:endParaRPr lang="en-US"/>
          </a:p>
        </p:txBody>
      </p:sp>
      <p:sp>
        <p:nvSpPr>
          <p:cNvPr id="7" name="Espace réservé du numéro de diapositive 6"/>
          <p:cNvSpPr>
            <a:spLocks noGrp="1"/>
          </p:cNvSpPr>
          <p:nvPr>
            <p:ph type="sldNum" sz="quarter" idx="12"/>
          </p:nvPr>
        </p:nvSpPr>
        <p:spPr/>
        <p:txBody>
          <a:bodyPr/>
          <a:lstStyle>
            <a:lvl1pPr>
              <a:defRPr/>
            </a:lvl1pPr>
          </a:lstStyle>
          <a:p>
            <a:fld id="{65CA9DE4-675D-4861-A755-CA8AAD54A91C}" type="slidenum">
              <a:rPr lang="en-US"/>
              <a:pPr/>
              <a:t>‹N°›</a:t>
            </a:fld>
            <a:endParaRPr lang="en-US"/>
          </a:p>
        </p:txBody>
      </p:sp>
    </p:spTree>
  </p:cSld>
  <p:clrMapOvr>
    <a:masterClrMapping/>
  </p:clrMapOvr>
  <p:transition>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endParaRPr lang="fr-FR"/>
          </a:p>
        </p:txBody>
      </p:sp>
      <p:sp>
        <p:nvSpPr>
          <p:cNvPr id="6" name="Espace réservé du pied de page 5"/>
          <p:cNvSpPr>
            <a:spLocks noGrp="1"/>
          </p:cNvSpPr>
          <p:nvPr>
            <p:ph type="ftr" sz="quarter" idx="11"/>
          </p:nvPr>
        </p:nvSpPr>
        <p:spPr/>
        <p:txBody>
          <a:bodyPr/>
          <a:lstStyle>
            <a:lvl1pPr>
              <a:defRPr/>
            </a:lvl1pPr>
          </a:lstStyle>
          <a:p>
            <a:endParaRPr lang="en-US"/>
          </a:p>
        </p:txBody>
      </p:sp>
      <p:sp>
        <p:nvSpPr>
          <p:cNvPr id="7" name="Espace réservé du numéro de diapositive 6"/>
          <p:cNvSpPr>
            <a:spLocks noGrp="1"/>
          </p:cNvSpPr>
          <p:nvPr>
            <p:ph type="sldNum" sz="quarter" idx="12"/>
          </p:nvPr>
        </p:nvSpPr>
        <p:spPr/>
        <p:txBody>
          <a:bodyPr/>
          <a:lstStyle>
            <a:lvl1pPr>
              <a:defRPr/>
            </a:lvl1pPr>
          </a:lstStyle>
          <a:p>
            <a:fld id="{C030DCF2-214E-45ED-8053-1EF04B45720E}" type="slidenum">
              <a:rPr lang="en-US"/>
              <a:pPr/>
              <a:t>‹N°›</a:t>
            </a:fld>
            <a:endParaRPr lang="en-US"/>
          </a:p>
        </p:txBody>
      </p:sp>
    </p:spTree>
  </p:cSld>
  <p:clrMapOvr>
    <a:masterClrMapping/>
  </p:clrMapOvr>
  <p:transition>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fr-F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fld id="{146EAC50-5A15-40F8-8B60-7317BC279981}" type="slidenum">
              <a:rPr lang="en-US"/>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800" decel="100000"/>
                                        <p:tgtEl>
                                          <p:spTgt spid="1026"/>
                                        </p:tgtEl>
                                      </p:cBhvr>
                                    </p:animEffect>
                                    <p:anim calcmode="lin" valueType="num">
                                      <p:cBhvr>
                                        <p:cTn id="8" dur="800" decel="100000" fill="hold"/>
                                        <p:tgtEl>
                                          <p:spTgt spid="1026"/>
                                        </p:tgtEl>
                                        <p:attrNameLst>
                                          <p:attrName>style.rotation</p:attrName>
                                        </p:attrNameLst>
                                      </p:cBhvr>
                                      <p:tavLst>
                                        <p:tav tm="0">
                                          <p:val>
                                            <p:fltVal val="-90"/>
                                          </p:val>
                                        </p:tav>
                                        <p:tav tm="100000">
                                          <p:val>
                                            <p:fltVal val="0"/>
                                          </p:val>
                                        </p:tav>
                                      </p:tavLst>
                                    </p:anim>
                                    <p:anim calcmode="lin" valueType="num">
                                      <p:cBhvr>
                                        <p:cTn id="9" dur="800" decel="100000" fill="hold"/>
                                        <p:tgtEl>
                                          <p:spTgt spid="1026"/>
                                        </p:tgtEl>
                                        <p:attrNameLst>
                                          <p:attrName>ppt_x</p:attrName>
                                        </p:attrNameLst>
                                      </p:cBhvr>
                                      <p:tavLst>
                                        <p:tav tm="0">
                                          <p:val>
                                            <p:strVal val="#ppt_x+0.4"/>
                                          </p:val>
                                        </p:tav>
                                        <p:tav tm="100000">
                                          <p:val>
                                            <p:strVal val="#ppt_x-0.05"/>
                                          </p:val>
                                        </p:tav>
                                      </p:tavLst>
                                    </p:anim>
                                    <p:anim calcmode="lin" valueType="num">
                                      <p:cBhvr>
                                        <p:cTn id="10" dur="800" decel="100000" fill="hold"/>
                                        <p:tgtEl>
                                          <p:spTgt spid="102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2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2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1027">
                                            <p:txEl>
                                              <p:pRg st="0" end="0"/>
                                            </p:txEl>
                                          </p:spTgt>
                                        </p:tgtEl>
                                        <p:attrNameLst>
                                          <p:attrName>style.visibility</p:attrName>
                                        </p:attrNameLst>
                                      </p:cBhvr>
                                      <p:to>
                                        <p:strVal val="visible"/>
                                      </p:to>
                                    </p:set>
                                    <p:animEffect transition="in" filter="fade">
                                      <p:cBhvr>
                                        <p:cTn id="17" dur="1000"/>
                                        <p:tgtEl>
                                          <p:spTgt spid="1027">
                                            <p:txEl>
                                              <p:pRg st="0" end="0"/>
                                            </p:txEl>
                                          </p:spTgt>
                                        </p:tgtEl>
                                      </p:cBhvr>
                                    </p:animEffect>
                                    <p:anim calcmode="lin" valueType="num">
                                      <p:cBhvr>
                                        <p:cTn id="18" dur="1000" fill="hold"/>
                                        <p:tgtEl>
                                          <p:spTgt spid="1027">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027">
                                            <p:txEl>
                                              <p:pRg st="0" end="0"/>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027">
                                            <p:txEl>
                                              <p:pRg st="1" end="1"/>
                                            </p:txEl>
                                          </p:spTgt>
                                        </p:tgtEl>
                                        <p:attrNameLst>
                                          <p:attrName>style.visibility</p:attrName>
                                        </p:attrNameLst>
                                      </p:cBhvr>
                                      <p:to>
                                        <p:strVal val="visible"/>
                                      </p:to>
                                    </p:set>
                                    <p:animEffect transition="in" filter="fade">
                                      <p:cBhvr>
                                        <p:cTn id="22" dur="1000"/>
                                        <p:tgtEl>
                                          <p:spTgt spid="1027">
                                            <p:txEl>
                                              <p:pRg st="1" end="1"/>
                                            </p:txEl>
                                          </p:spTgt>
                                        </p:tgtEl>
                                      </p:cBhvr>
                                    </p:animEffect>
                                    <p:anim calcmode="lin" valueType="num">
                                      <p:cBhvr>
                                        <p:cTn id="23" dur="1000" fill="hold"/>
                                        <p:tgtEl>
                                          <p:spTgt spid="1027">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1027">
                                            <p:txEl>
                                              <p:pRg st="1" end="1"/>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027">
                                            <p:txEl>
                                              <p:pRg st="2" end="2"/>
                                            </p:txEl>
                                          </p:spTgt>
                                        </p:tgtEl>
                                        <p:attrNameLst>
                                          <p:attrName>style.visibility</p:attrName>
                                        </p:attrNameLst>
                                      </p:cBhvr>
                                      <p:to>
                                        <p:strVal val="visible"/>
                                      </p:to>
                                    </p:set>
                                    <p:animEffect transition="in" filter="fade">
                                      <p:cBhvr>
                                        <p:cTn id="27" dur="1000"/>
                                        <p:tgtEl>
                                          <p:spTgt spid="1027">
                                            <p:txEl>
                                              <p:pRg st="2" end="2"/>
                                            </p:txEl>
                                          </p:spTgt>
                                        </p:tgtEl>
                                      </p:cBhvr>
                                    </p:animEffect>
                                    <p:anim calcmode="lin" valueType="num">
                                      <p:cBhvr>
                                        <p:cTn id="28" dur="1000" fill="hold"/>
                                        <p:tgtEl>
                                          <p:spTgt spid="1027">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1027">
                                            <p:txEl>
                                              <p:pRg st="2" end="2"/>
                                            </p:txEl>
                                          </p:spTgt>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027">
                                            <p:txEl>
                                              <p:pRg st="3" end="3"/>
                                            </p:txEl>
                                          </p:spTgt>
                                        </p:tgtEl>
                                        <p:attrNameLst>
                                          <p:attrName>style.visibility</p:attrName>
                                        </p:attrNameLst>
                                      </p:cBhvr>
                                      <p:to>
                                        <p:strVal val="visible"/>
                                      </p:to>
                                    </p:set>
                                    <p:animEffect transition="in" filter="fade">
                                      <p:cBhvr>
                                        <p:cTn id="32" dur="1000"/>
                                        <p:tgtEl>
                                          <p:spTgt spid="1027">
                                            <p:txEl>
                                              <p:pRg st="3" end="3"/>
                                            </p:txEl>
                                          </p:spTgt>
                                        </p:tgtEl>
                                      </p:cBhvr>
                                    </p:animEffect>
                                    <p:anim calcmode="lin" valueType="num">
                                      <p:cBhvr>
                                        <p:cTn id="33" dur="1000" fill="hold"/>
                                        <p:tgtEl>
                                          <p:spTgt spid="1027">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1027">
                                            <p:txEl>
                                              <p:pRg st="3" end="3"/>
                                            </p:txEl>
                                          </p:spTgt>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027">
                                            <p:txEl>
                                              <p:pRg st="4" end="4"/>
                                            </p:txEl>
                                          </p:spTgt>
                                        </p:tgtEl>
                                        <p:attrNameLst>
                                          <p:attrName>style.visibility</p:attrName>
                                        </p:attrNameLst>
                                      </p:cBhvr>
                                      <p:to>
                                        <p:strVal val="visible"/>
                                      </p:to>
                                    </p:set>
                                    <p:animEffect transition="in" filter="fade">
                                      <p:cBhvr>
                                        <p:cTn id="37" dur="1000"/>
                                        <p:tgtEl>
                                          <p:spTgt spid="1027">
                                            <p:txEl>
                                              <p:pRg st="4" end="4"/>
                                            </p:txEl>
                                          </p:spTgt>
                                        </p:tgtEl>
                                      </p:cBhvr>
                                    </p:animEffect>
                                    <p:anim calcmode="lin" valueType="num">
                                      <p:cBhvr>
                                        <p:cTn id="38" dur="1000" fill="hold"/>
                                        <p:tgtEl>
                                          <p:spTgt spid="1027">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102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tmplLst>
          <p:tmpl lvl="1">
            <p:tnLst>
              <p:par>
                <p:cTn presetID="47" presetClass="entr" presetSubtype="0"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2">
            <p:tnLst>
              <p:par>
                <p:cTn presetID="47"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3">
            <p:tnLst>
              <p:par>
                <p:cTn presetID="47"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4">
            <p:tnLst>
              <p:par>
                <p:cTn presetID="47"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 lvl="5">
            <p:tnLst>
              <p:par>
                <p:cTn presetID="47"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fade">
                      <p:cBhvr>
                        <p:cTn dur="1000"/>
                        <p:tgtEl>
                          <p:spTgt spid="1027"/>
                        </p:tgtEl>
                      </p:cBhvr>
                    </p:animEffect>
                    <p:anim calcmode="lin" valueType="num">
                      <p:cBhvr>
                        <p:cTn dur="1000" fill="hold"/>
                        <p:tgtEl>
                          <p:spTgt spid="1027"/>
                        </p:tgtEl>
                        <p:attrNameLst>
                          <p:attrName>ppt_x</p:attrName>
                        </p:attrNameLst>
                      </p:cBhvr>
                      <p:tavLst>
                        <p:tav tm="0">
                          <p:val>
                            <p:strVal val="#ppt_x"/>
                          </p:val>
                        </p:tav>
                        <p:tav tm="100000">
                          <p:val>
                            <p:strVal val="#ppt_x"/>
                          </p:val>
                        </p:tav>
                      </p:tavLst>
                    </p:anim>
                    <p:anim calcmode="lin" valueType="num">
                      <p:cBhvr>
                        <p:cTn dur="1000" fill="hold"/>
                        <p:tgtEl>
                          <p:spTgt spid="1027"/>
                        </p:tgtEl>
                        <p:attrNameLst>
                          <p:attrName>ppt_y</p:attrName>
                        </p:attrNameLst>
                      </p:cBhvr>
                      <p:tavLst>
                        <p:tav tm="0">
                          <p:val>
                            <p:strVal val="#ppt_y-.1"/>
                          </p:val>
                        </p:tav>
                        <p:tav tm="100000">
                          <p:val>
                            <p:strVal val="#ppt_y"/>
                          </p:val>
                        </p:tav>
                      </p:tavLst>
                    </p:anim>
                  </p:childTnLst>
                </p:cTn>
              </p:par>
            </p:tnLst>
          </p:tmpl>
        </p:tmplLst>
      </p:bldP>
    </p:bldLst>
  </p:timing>
  <p:txStyles>
    <p:titleStyle>
      <a:lvl1pPr algn="ctr" rtl="1" fontAlgn="base">
        <a:spcBef>
          <a:spcPct val="0"/>
        </a:spcBef>
        <a:spcAft>
          <a:spcPct val="0"/>
        </a:spcAft>
        <a:defRPr sz="4400">
          <a:solidFill>
            <a:schemeClr val="tx2"/>
          </a:solidFill>
          <a:latin typeface="+mj-lt"/>
          <a:ea typeface="+mj-ea"/>
          <a:cs typeface="+mj-cs"/>
        </a:defRPr>
      </a:lvl1pPr>
      <a:lvl2pPr algn="ctr" rtl="1" fontAlgn="base">
        <a:spcBef>
          <a:spcPct val="0"/>
        </a:spcBef>
        <a:spcAft>
          <a:spcPct val="0"/>
        </a:spcAft>
        <a:defRPr sz="4400">
          <a:solidFill>
            <a:schemeClr val="tx2"/>
          </a:solidFill>
          <a:latin typeface="Arial" charset="0"/>
          <a:cs typeface="Arial" charset="0"/>
        </a:defRPr>
      </a:lvl2pPr>
      <a:lvl3pPr algn="ctr" rtl="1" fontAlgn="base">
        <a:spcBef>
          <a:spcPct val="0"/>
        </a:spcBef>
        <a:spcAft>
          <a:spcPct val="0"/>
        </a:spcAft>
        <a:defRPr sz="4400">
          <a:solidFill>
            <a:schemeClr val="tx2"/>
          </a:solidFill>
          <a:latin typeface="Arial" charset="0"/>
          <a:cs typeface="Arial" charset="0"/>
        </a:defRPr>
      </a:lvl3pPr>
      <a:lvl4pPr algn="ctr" rtl="1" fontAlgn="base">
        <a:spcBef>
          <a:spcPct val="0"/>
        </a:spcBef>
        <a:spcAft>
          <a:spcPct val="0"/>
        </a:spcAft>
        <a:defRPr sz="4400">
          <a:solidFill>
            <a:schemeClr val="tx2"/>
          </a:solidFill>
          <a:latin typeface="Arial" charset="0"/>
          <a:cs typeface="Arial" charset="0"/>
        </a:defRPr>
      </a:lvl4pPr>
      <a:lvl5pPr algn="ctr" rtl="1" fontAlgn="base">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fontAlgn="base">
        <a:spcBef>
          <a:spcPct val="20000"/>
        </a:spcBef>
        <a:spcAft>
          <a:spcPct val="0"/>
        </a:spcAft>
        <a:buChar char="•"/>
        <a:defRPr sz="3200">
          <a:solidFill>
            <a:schemeClr val="tx1"/>
          </a:solidFill>
          <a:latin typeface="+mn-lt"/>
          <a:ea typeface="+mn-ea"/>
          <a:cs typeface="+mn-cs"/>
        </a:defRPr>
      </a:lvl1pPr>
      <a:lvl2pPr marL="742950" indent="-285750" algn="r" rtl="1" fontAlgn="base">
        <a:spcBef>
          <a:spcPct val="20000"/>
        </a:spcBef>
        <a:spcAft>
          <a:spcPct val="0"/>
        </a:spcAft>
        <a:buChar char="–"/>
        <a:defRPr sz="2800">
          <a:solidFill>
            <a:schemeClr val="tx1"/>
          </a:solidFill>
          <a:latin typeface="+mn-lt"/>
          <a:cs typeface="+mn-cs"/>
        </a:defRPr>
      </a:lvl2pPr>
      <a:lvl3pPr marL="1143000" indent="-228600" algn="r" rtl="1" fontAlgn="base">
        <a:spcBef>
          <a:spcPct val="20000"/>
        </a:spcBef>
        <a:spcAft>
          <a:spcPct val="0"/>
        </a:spcAft>
        <a:buChar char="•"/>
        <a:defRPr sz="2400">
          <a:solidFill>
            <a:schemeClr val="tx1"/>
          </a:solidFill>
          <a:latin typeface="+mn-lt"/>
          <a:cs typeface="+mn-cs"/>
        </a:defRPr>
      </a:lvl3pPr>
      <a:lvl4pPr marL="1600200" indent="-228600" algn="r" rtl="1" fontAlgn="base">
        <a:spcBef>
          <a:spcPct val="20000"/>
        </a:spcBef>
        <a:spcAft>
          <a:spcPct val="0"/>
        </a:spcAft>
        <a:buChar char="–"/>
        <a:defRPr sz="2000">
          <a:solidFill>
            <a:schemeClr val="tx1"/>
          </a:solidFill>
          <a:latin typeface="+mn-lt"/>
          <a:cs typeface="+mn-cs"/>
        </a:defRPr>
      </a:lvl4pPr>
      <a:lvl5pPr marL="2057400" indent="-228600" algn="r" rtl="1" fontAlgn="base">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32.pn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NULL"/></Relationships>
</file>

<file path=ppt/slides/_rels/slide5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2.xml"/><Relationship Id="rId6" Type="http://schemas.openxmlformats.org/officeDocument/2006/relationships/image" Target="NULL"/><Relationship Id="rId5" Type="http://schemas.openxmlformats.org/officeDocument/2006/relationships/image" Target="NULL"/><Relationship Id="rId10" Type="http://schemas.openxmlformats.org/officeDocument/2006/relationships/image" Target="../media/image39.jpeg"/><Relationship Id="rId4" Type="http://schemas.openxmlformats.org/officeDocument/2006/relationships/image" Target="NULL"/><Relationship Id="rId9"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6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7" name="Rectangle 3"/>
          <p:cNvSpPr>
            <a:spLocks noGrp="1" noChangeArrowheads="1"/>
          </p:cNvSpPr>
          <p:nvPr>
            <p:ph type="body" idx="1"/>
          </p:nvPr>
        </p:nvSpPr>
        <p:spPr/>
        <p:txBody>
          <a:bodyPr/>
          <a:lstStyle/>
          <a:p>
            <a:pPr algn="ctr" rtl="0">
              <a:buFontTx/>
              <a:buNone/>
            </a:pPr>
            <a:r>
              <a:rPr lang="fr-FR" dirty="0"/>
              <a:t>        </a:t>
            </a:r>
          </a:p>
          <a:p>
            <a:pPr algn="ctr" rtl="0">
              <a:buFontTx/>
              <a:buNone/>
            </a:pPr>
            <a:r>
              <a:rPr lang="fr-FR" sz="4000" dirty="0" smtClean="0">
                <a:solidFill>
                  <a:srgbClr val="FFFF00"/>
                </a:solidFill>
              </a:rPr>
              <a:t>GENERALITES SUR LE PARASITISME</a:t>
            </a:r>
            <a:endParaRPr lang="fr-FR" sz="4000" dirty="0">
              <a:solidFill>
                <a:srgbClr val="FFFF00"/>
              </a:solidFill>
              <a:latin typeface="Script MT Bold" pitchFamily="66" charset="0"/>
            </a:endParaRPr>
          </a:p>
          <a:p>
            <a:pPr algn="ctr" rtl="0">
              <a:buFontTx/>
              <a:buNone/>
            </a:pPr>
            <a:r>
              <a:rPr lang="fr-FR" dirty="0">
                <a:solidFill>
                  <a:srgbClr val="FFFF00"/>
                </a:solidFill>
              </a:rPr>
              <a:t>             </a:t>
            </a:r>
            <a:endParaRPr lang="fr-FR" dirty="0" smtClean="0">
              <a:solidFill>
                <a:srgbClr val="FFFF00"/>
              </a:solidFill>
            </a:endParaRPr>
          </a:p>
          <a:p>
            <a:pPr algn="ctr" rtl="0">
              <a:buFontTx/>
              <a:buNone/>
            </a:pPr>
            <a:endParaRPr lang="fr-FR" sz="4000" dirty="0" smtClean="0"/>
          </a:p>
          <a:p>
            <a:pPr algn="ctr" rtl="0">
              <a:buFontTx/>
              <a:buNone/>
            </a:pPr>
            <a:endParaRPr lang="fr-FR" sz="4000" dirty="0"/>
          </a:p>
          <a:p>
            <a:pPr algn="ctr" rtl="0">
              <a:buFontTx/>
              <a:buNone/>
            </a:pPr>
            <a:r>
              <a:rPr lang="fr-FR" sz="4000" dirty="0" smtClean="0">
                <a:solidFill>
                  <a:schemeClr val="bg1"/>
                </a:solidFill>
              </a:rPr>
              <a:t>Mme AMINE</a:t>
            </a:r>
            <a:endParaRPr lang="fr-FR" sz="4000" dirty="0">
              <a:solidFill>
                <a:schemeClr val="bg1"/>
              </a:solidFill>
            </a:endParaRPr>
          </a:p>
          <a:p>
            <a:pPr algn="ctr" rtl="0">
              <a:buFontTx/>
              <a:buNone/>
            </a:pPr>
            <a:endParaRPr lang="fr-FR" sz="4000" dirty="0"/>
          </a:p>
        </p:txBody>
      </p:sp>
    </p:spTree>
  </p:cSld>
  <p:clrMapOvr>
    <a:masterClrMapping/>
  </p:clrMapOvr>
  <p:transition>
    <p:comb/>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ChangeArrowheads="1"/>
          </p:cNvSpPr>
          <p:nvPr/>
        </p:nvSpPr>
        <p:spPr bwMode="auto">
          <a:xfrm>
            <a:off x="457200" y="274638"/>
            <a:ext cx="8229600" cy="1143000"/>
          </a:xfrm>
          <a:prstGeom prst="rect">
            <a:avLst/>
          </a:prstGeom>
          <a:noFill/>
          <a:ln w="9525">
            <a:noFill/>
            <a:miter lim="800000"/>
            <a:headEnd/>
            <a:tailEnd/>
          </a:ln>
          <a:effectLst/>
        </p:spPr>
        <p:txBody>
          <a:bodyPr anchor="ctr"/>
          <a:lstStyle/>
          <a:p>
            <a:pPr algn="ctr"/>
            <a:r>
              <a:rPr lang="fr-FR" sz="4400" b="1" dirty="0">
                <a:solidFill>
                  <a:srgbClr val="FF0000"/>
                </a:solidFill>
              </a:rPr>
              <a:t>Localisations des parasites</a:t>
            </a:r>
            <a:r>
              <a:rPr lang="en-US" sz="4400" dirty="0">
                <a:solidFill>
                  <a:srgbClr val="FF0000"/>
                </a:solidFill>
              </a:rPr>
              <a:t> </a:t>
            </a:r>
          </a:p>
        </p:txBody>
      </p:sp>
      <p:pic>
        <p:nvPicPr>
          <p:cNvPr id="12293" name="Picture 5" descr="ectomesoendo"/>
          <p:cNvPicPr>
            <a:picLocks noChangeAspect="1" noChangeArrowheads="1"/>
          </p:cNvPicPr>
          <p:nvPr/>
        </p:nvPicPr>
        <p:blipFill>
          <a:blip r:embed="rId2" cstate="print"/>
          <a:srcRect/>
          <a:stretch>
            <a:fillRect/>
          </a:stretch>
        </p:blipFill>
        <p:spPr bwMode="auto">
          <a:xfrm>
            <a:off x="971550" y="1412875"/>
            <a:ext cx="7200900" cy="5195888"/>
          </a:xfrm>
          <a:prstGeom prst="rect">
            <a:avLst/>
          </a:prstGeom>
          <a:noFill/>
        </p:spPr>
      </p:pic>
    </p:spTree>
  </p:cSld>
  <p:clrMapOvr>
    <a:masterClrMapping/>
  </p:clrMapOvr>
  <p:transition>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type="title"/>
          </p:nvPr>
        </p:nvSpPr>
        <p:spPr>
          <a:xfrm>
            <a:off x="539552" y="0"/>
            <a:ext cx="8229600" cy="1143000"/>
          </a:xfrm>
        </p:spPr>
        <p:txBody>
          <a:bodyPr/>
          <a:lstStyle/>
          <a:p>
            <a:r>
              <a:rPr lang="fr-FR" b="1" dirty="0">
                <a:solidFill>
                  <a:srgbClr val="FF0000"/>
                </a:solidFill>
              </a:rPr>
              <a:t>Taille des parasites</a:t>
            </a:r>
            <a:r>
              <a:rPr lang="en-US" dirty="0">
                <a:solidFill>
                  <a:srgbClr val="FF0000"/>
                </a:solidFill>
              </a:rPr>
              <a:t> </a:t>
            </a:r>
          </a:p>
        </p:txBody>
      </p:sp>
      <p:sp>
        <p:nvSpPr>
          <p:cNvPr id="13317" name="Rectangle 5"/>
          <p:cNvSpPr>
            <a:spLocks noGrp="1" noChangeArrowheads="1"/>
          </p:cNvSpPr>
          <p:nvPr>
            <p:ph type="body" sz="half" idx="1"/>
          </p:nvPr>
        </p:nvSpPr>
        <p:spPr>
          <a:xfrm>
            <a:off x="323850" y="1628775"/>
            <a:ext cx="4038600" cy="4525963"/>
          </a:xfrm>
        </p:spPr>
        <p:txBody>
          <a:bodyPr/>
          <a:lstStyle/>
          <a:p>
            <a:pPr algn="l" rtl="0">
              <a:lnSpc>
                <a:spcPct val="90000"/>
              </a:lnSpc>
              <a:buFontTx/>
              <a:buNone/>
            </a:pPr>
            <a:r>
              <a:rPr lang="fr-FR" b="1" dirty="0" err="1">
                <a:solidFill>
                  <a:schemeClr val="bg1"/>
                </a:solidFill>
              </a:rPr>
              <a:t>Microparasites</a:t>
            </a:r>
            <a:endParaRPr lang="fr-FR" b="1" dirty="0">
              <a:solidFill>
                <a:schemeClr val="bg1"/>
              </a:solidFill>
            </a:endParaRPr>
          </a:p>
          <a:p>
            <a:pPr algn="l" rtl="0">
              <a:lnSpc>
                <a:spcPct val="90000"/>
              </a:lnSpc>
            </a:pPr>
            <a:r>
              <a:rPr lang="fr-FR" sz="2000" dirty="0">
                <a:solidFill>
                  <a:schemeClr val="bg1"/>
                </a:solidFill>
              </a:rPr>
              <a:t>- Protozoaires</a:t>
            </a:r>
          </a:p>
          <a:p>
            <a:pPr algn="l" rtl="0">
              <a:lnSpc>
                <a:spcPct val="90000"/>
              </a:lnSpc>
            </a:pPr>
            <a:r>
              <a:rPr lang="fr-FR" sz="2000" dirty="0">
                <a:solidFill>
                  <a:srgbClr val="FFFF00"/>
                </a:solidFill>
              </a:rPr>
              <a:t>- microscopiques</a:t>
            </a:r>
          </a:p>
          <a:p>
            <a:pPr algn="l" rtl="0">
              <a:lnSpc>
                <a:spcPct val="90000"/>
              </a:lnSpc>
            </a:pPr>
            <a:r>
              <a:rPr lang="fr-FR" sz="2000" dirty="0">
                <a:solidFill>
                  <a:srgbClr val="FFFF00"/>
                </a:solidFill>
              </a:rPr>
              <a:t>- unicellulaires</a:t>
            </a:r>
          </a:p>
          <a:p>
            <a:pPr algn="l" rtl="0">
              <a:lnSpc>
                <a:spcPct val="90000"/>
              </a:lnSpc>
            </a:pPr>
            <a:r>
              <a:rPr lang="fr-FR" sz="2000" dirty="0">
                <a:solidFill>
                  <a:schemeClr val="bg1"/>
                </a:solidFill>
              </a:rPr>
              <a:t>- Se multiplient dans l'hôte; </a:t>
            </a:r>
          </a:p>
          <a:p>
            <a:pPr algn="l" rtl="0">
              <a:lnSpc>
                <a:spcPct val="90000"/>
              </a:lnSpc>
            </a:pPr>
            <a:r>
              <a:rPr lang="fr-FR" sz="2000" dirty="0">
                <a:solidFill>
                  <a:schemeClr val="bg1"/>
                </a:solidFill>
              </a:rPr>
              <a:t>- Générations très rapide;</a:t>
            </a:r>
          </a:p>
          <a:p>
            <a:pPr algn="l" rtl="0">
              <a:lnSpc>
                <a:spcPct val="90000"/>
              </a:lnSpc>
            </a:pPr>
            <a:r>
              <a:rPr lang="fr-FR" sz="2000" dirty="0">
                <a:solidFill>
                  <a:schemeClr val="bg1"/>
                </a:solidFill>
              </a:rPr>
              <a:t>- Souvent maladies aigues (mort) ou immunité protectrice ou état chronique</a:t>
            </a:r>
            <a:r>
              <a:rPr lang="fr-FR" sz="2000" dirty="0"/>
              <a:t>.</a:t>
            </a:r>
            <a:endParaRPr lang="en-US" sz="2000" dirty="0"/>
          </a:p>
        </p:txBody>
      </p:sp>
      <p:sp>
        <p:nvSpPr>
          <p:cNvPr id="13318" name="Rectangle 6"/>
          <p:cNvSpPr>
            <a:spLocks noGrp="1" noChangeArrowheads="1"/>
          </p:cNvSpPr>
          <p:nvPr>
            <p:ph type="body" sz="half" idx="2"/>
          </p:nvPr>
        </p:nvSpPr>
        <p:spPr>
          <a:xfrm>
            <a:off x="4643438" y="1628775"/>
            <a:ext cx="4038600" cy="4525963"/>
          </a:xfrm>
        </p:spPr>
        <p:txBody>
          <a:bodyPr/>
          <a:lstStyle/>
          <a:p>
            <a:pPr algn="l" rtl="0">
              <a:lnSpc>
                <a:spcPct val="90000"/>
              </a:lnSpc>
              <a:buFontTx/>
              <a:buNone/>
            </a:pPr>
            <a:r>
              <a:rPr lang="fr-FR" b="1" dirty="0" err="1">
                <a:solidFill>
                  <a:schemeClr val="bg1"/>
                </a:solidFill>
              </a:rPr>
              <a:t>Macroparasites</a:t>
            </a:r>
            <a:r>
              <a:rPr lang="fr-FR" b="1" dirty="0">
                <a:solidFill>
                  <a:schemeClr val="bg1"/>
                </a:solidFill>
              </a:rPr>
              <a:t> </a:t>
            </a:r>
          </a:p>
          <a:p>
            <a:pPr algn="l" rtl="0">
              <a:lnSpc>
                <a:spcPct val="90000"/>
              </a:lnSpc>
            </a:pPr>
            <a:r>
              <a:rPr lang="fr-FR" sz="2000" dirty="0">
                <a:solidFill>
                  <a:schemeClr val="bg1"/>
                </a:solidFill>
              </a:rPr>
              <a:t>- Helminthes et arthropodes.</a:t>
            </a:r>
          </a:p>
          <a:p>
            <a:pPr algn="l" rtl="0">
              <a:lnSpc>
                <a:spcPct val="90000"/>
              </a:lnSpc>
            </a:pPr>
            <a:r>
              <a:rPr lang="fr-FR" sz="2000" dirty="0">
                <a:solidFill>
                  <a:srgbClr val="FFFF00"/>
                </a:solidFill>
              </a:rPr>
              <a:t>- macroscopiques; </a:t>
            </a:r>
          </a:p>
          <a:p>
            <a:pPr algn="l" rtl="0">
              <a:lnSpc>
                <a:spcPct val="90000"/>
              </a:lnSpc>
            </a:pPr>
            <a:r>
              <a:rPr lang="fr-FR" sz="2000" dirty="0">
                <a:solidFill>
                  <a:srgbClr val="FFFF00"/>
                </a:solidFill>
              </a:rPr>
              <a:t>- pluricellulaires;</a:t>
            </a:r>
          </a:p>
          <a:p>
            <a:pPr algn="l" rtl="0">
              <a:lnSpc>
                <a:spcPct val="90000"/>
              </a:lnSpc>
            </a:pPr>
            <a:r>
              <a:rPr lang="fr-FR" sz="2000" dirty="0">
                <a:solidFill>
                  <a:schemeClr val="bg1"/>
                </a:solidFill>
              </a:rPr>
              <a:t>- se multiplient rarement dans l'hôte</a:t>
            </a:r>
          </a:p>
          <a:p>
            <a:pPr algn="l" rtl="0">
              <a:lnSpc>
                <a:spcPct val="90000"/>
              </a:lnSpc>
            </a:pPr>
            <a:r>
              <a:rPr lang="fr-FR" sz="2000" dirty="0">
                <a:solidFill>
                  <a:schemeClr val="bg1"/>
                </a:solidFill>
              </a:rPr>
              <a:t>- Générations longues (semaines, mois);</a:t>
            </a:r>
          </a:p>
          <a:p>
            <a:pPr algn="l" rtl="0">
              <a:lnSpc>
                <a:spcPct val="90000"/>
              </a:lnSpc>
            </a:pPr>
            <a:r>
              <a:rPr lang="fr-FR" sz="2000" dirty="0">
                <a:solidFill>
                  <a:schemeClr val="bg1"/>
                </a:solidFill>
              </a:rPr>
              <a:t>- Souvent maladies chroniques chez l'adulte et  aigues chez le jeune;</a:t>
            </a:r>
          </a:p>
          <a:p>
            <a:pPr algn="l" rtl="0">
              <a:lnSpc>
                <a:spcPct val="90000"/>
              </a:lnSpc>
            </a:pPr>
            <a:r>
              <a:rPr lang="fr-FR" sz="2000" dirty="0">
                <a:solidFill>
                  <a:schemeClr val="bg1"/>
                </a:solidFill>
              </a:rPr>
              <a:t>- Mauvaise protection immunitaire. </a:t>
            </a:r>
            <a:endParaRPr lang="en-US" sz="2000"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67544" y="548680"/>
            <a:ext cx="3837781" cy="212596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2695677" y="2708920"/>
            <a:ext cx="5698527" cy="3243064"/>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fr-FR" b="1" dirty="0">
                <a:solidFill>
                  <a:srgbClr val="FF0000"/>
                </a:solidFill>
              </a:rPr>
              <a:t>Mode de vie des parasites</a:t>
            </a:r>
            <a:r>
              <a:rPr lang="fr-FR" sz="4000" b="1" dirty="0">
                <a:solidFill>
                  <a:srgbClr val="FF0000"/>
                </a:solidFill>
              </a:rPr>
              <a:t/>
            </a:r>
            <a:br>
              <a:rPr lang="fr-FR" sz="4000" b="1" dirty="0">
                <a:solidFill>
                  <a:srgbClr val="FF0000"/>
                </a:solidFill>
              </a:rPr>
            </a:br>
            <a:endParaRPr lang="en-US" sz="4000" b="1" dirty="0">
              <a:solidFill>
                <a:srgbClr val="FF0000"/>
              </a:solidFill>
            </a:endParaRPr>
          </a:p>
        </p:txBody>
      </p:sp>
      <p:sp>
        <p:nvSpPr>
          <p:cNvPr id="18435" name="Rectangle 3"/>
          <p:cNvSpPr>
            <a:spLocks noGrp="1" noChangeArrowheads="1"/>
          </p:cNvSpPr>
          <p:nvPr>
            <p:ph type="body" idx="1"/>
          </p:nvPr>
        </p:nvSpPr>
        <p:spPr/>
        <p:txBody>
          <a:bodyPr/>
          <a:lstStyle/>
          <a:p>
            <a:pPr algn="l" rtl="0">
              <a:lnSpc>
                <a:spcPct val="90000"/>
              </a:lnSpc>
            </a:pPr>
            <a:r>
              <a:rPr lang="fr-FR" sz="2400" b="1" dirty="0">
                <a:solidFill>
                  <a:srgbClr val="FFFF00"/>
                </a:solidFill>
              </a:rPr>
              <a:t>Parasitisme facultatif</a:t>
            </a:r>
            <a:r>
              <a:rPr lang="fr-FR" sz="2400" dirty="0">
                <a:solidFill>
                  <a:srgbClr val="FFFF00"/>
                </a:solidFill>
              </a:rPr>
              <a:t> </a:t>
            </a:r>
            <a:r>
              <a:rPr lang="fr-FR" sz="2400" dirty="0"/>
              <a:t>: </a:t>
            </a:r>
            <a:r>
              <a:rPr lang="fr-FR" sz="2400" dirty="0">
                <a:solidFill>
                  <a:schemeClr val="bg1"/>
                </a:solidFill>
              </a:rPr>
              <a:t>organismes pouvant vivre en tant que</a:t>
            </a:r>
            <a:r>
              <a:rPr lang="fr-FR" sz="2400" dirty="0">
                <a:solidFill>
                  <a:schemeClr val="accent1"/>
                </a:solidFill>
              </a:rPr>
              <a:t> parasites </a:t>
            </a:r>
            <a:r>
              <a:rPr lang="fr-FR" sz="2400" dirty="0">
                <a:solidFill>
                  <a:schemeClr val="bg1"/>
                </a:solidFill>
              </a:rPr>
              <a:t>ou mener une </a:t>
            </a:r>
            <a:r>
              <a:rPr lang="fr-FR" sz="2400" dirty="0">
                <a:solidFill>
                  <a:schemeClr val="accent1"/>
                </a:solidFill>
              </a:rPr>
              <a:t>vie libre</a:t>
            </a:r>
            <a:r>
              <a:rPr lang="fr-FR" sz="2400" dirty="0"/>
              <a:t>.</a:t>
            </a:r>
          </a:p>
          <a:p>
            <a:pPr algn="l" rtl="0">
              <a:lnSpc>
                <a:spcPct val="90000"/>
              </a:lnSpc>
              <a:buFontTx/>
              <a:buNone/>
            </a:pPr>
            <a:endParaRPr lang="fr-FR" sz="2400" b="1" dirty="0"/>
          </a:p>
          <a:p>
            <a:pPr algn="l" rtl="0">
              <a:lnSpc>
                <a:spcPct val="90000"/>
              </a:lnSpc>
            </a:pPr>
            <a:r>
              <a:rPr lang="fr-FR" sz="2400" b="1" dirty="0">
                <a:solidFill>
                  <a:srgbClr val="FFFF00"/>
                </a:solidFill>
              </a:rPr>
              <a:t>Parasitisme obligatoire</a:t>
            </a:r>
            <a:r>
              <a:rPr lang="fr-FR" sz="2400" dirty="0">
                <a:solidFill>
                  <a:srgbClr val="FFFF00"/>
                </a:solidFill>
              </a:rPr>
              <a:t> </a:t>
            </a:r>
            <a:r>
              <a:rPr lang="fr-FR" sz="2400" dirty="0"/>
              <a:t>: </a:t>
            </a:r>
            <a:r>
              <a:rPr lang="fr-FR" sz="2400" dirty="0">
                <a:solidFill>
                  <a:schemeClr val="bg1"/>
                </a:solidFill>
              </a:rPr>
              <a:t>le parasite </a:t>
            </a:r>
            <a:r>
              <a:rPr lang="fr-FR" sz="2400" dirty="0">
                <a:solidFill>
                  <a:schemeClr val="accent1"/>
                </a:solidFill>
              </a:rPr>
              <a:t>doit</a:t>
            </a:r>
            <a:r>
              <a:rPr lang="fr-FR" sz="2400" dirty="0">
                <a:solidFill>
                  <a:srgbClr val="FF00FF"/>
                </a:solidFill>
              </a:rPr>
              <a:t> </a:t>
            </a:r>
            <a:r>
              <a:rPr lang="fr-FR" sz="2400" dirty="0">
                <a:solidFill>
                  <a:schemeClr val="bg1"/>
                </a:solidFill>
              </a:rPr>
              <a:t>accomplir une partie ou toute sa vie dans un organisme vivant</a:t>
            </a:r>
            <a:r>
              <a:rPr lang="en-US" sz="2400" dirty="0">
                <a:solidFill>
                  <a:schemeClr val="bg1"/>
                </a:solidFill>
              </a:rPr>
              <a:t> </a:t>
            </a:r>
          </a:p>
          <a:p>
            <a:pPr algn="l" rtl="0">
              <a:lnSpc>
                <a:spcPct val="90000"/>
              </a:lnSpc>
              <a:buFontTx/>
              <a:buNone/>
            </a:pPr>
            <a:endParaRPr lang="en-US" sz="2400" dirty="0"/>
          </a:p>
          <a:p>
            <a:pPr algn="l" rtl="0">
              <a:lnSpc>
                <a:spcPct val="90000"/>
              </a:lnSpc>
            </a:pPr>
            <a:r>
              <a:rPr lang="fr-FR" sz="2400" b="1" dirty="0">
                <a:solidFill>
                  <a:srgbClr val="FFFF00"/>
                </a:solidFill>
              </a:rPr>
              <a:t>Parasitisme accidentel :</a:t>
            </a:r>
            <a:r>
              <a:rPr lang="fr-FR" sz="2400" dirty="0">
                <a:solidFill>
                  <a:srgbClr val="FFFF00"/>
                </a:solidFill>
              </a:rPr>
              <a:t> </a:t>
            </a:r>
            <a:r>
              <a:rPr lang="fr-FR" sz="2400" dirty="0">
                <a:solidFill>
                  <a:schemeClr val="bg1"/>
                </a:solidFill>
              </a:rPr>
              <a:t>parasites qui se trouvent </a:t>
            </a:r>
            <a:r>
              <a:rPr lang="fr-FR" sz="2400" dirty="0">
                <a:solidFill>
                  <a:schemeClr val="accent1"/>
                </a:solidFill>
              </a:rPr>
              <a:t>accidentellement</a:t>
            </a:r>
            <a:r>
              <a:rPr lang="fr-FR" sz="2400" dirty="0"/>
              <a:t> </a:t>
            </a:r>
            <a:r>
              <a:rPr lang="fr-FR" sz="2400" dirty="0">
                <a:solidFill>
                  <a:schemeClr val="bg1"/>
                </a:solidFill>
              </a:rPr>
              <a:t>chez un  </a:t>
            </a:r>
            <a:r>
              <a:rPr lang="fr-FR" sz="2400" dirty="0">
                <a:solidFill>
                  <a:schemeClr val="accent1"/>
                </a:solidFill>
              </a:rPr>
              <a:t>hôte</a:t>
            </a:r>
            <a:r>
              <a:rPr lang="fr-FR" sz="2400" dirty="0">
                <a:solidFill>
                  <a:srgbClr val="FF00FF"/>
                </a:solidFill>
              </a:rPr>
              <a:t> </a:t>
            </a:r>
            <a:r>
              <a:rPr lang="fr-FR" sz="2400" dirty="0">
                <a:solidFill>
                  <a:schemeClr val="accent1"/>
                </a:solidFill>
              </a:rPr>
              <a:t>inhabituel</a:t>
            </a:r>
            <a:r>
              <a:rPr lang="fr-FR" sz="2400" dirty="0"/>
              <a:t> </a:t>
            </a:r>
            <a:r>
              <a:rPr lang="fr-FR" sz="2400" dirty="0">
                <a:solidFill>
                  <a:schemeClr val="bg1"/>
                </a:solidFill>
              </a:rPr>
              <a:t>et y survivent quelque temps.</a:t>
            </a:r>
          </a:p>
          <a:p>
            <a:pPr algn="l" rtl="0">
              <a:lnSpc>
                <a:spcPct val="90000"/>
              </a:lnSpc>
              <a:buFontTx/>
              <a:buNone/>
            </a:pPr>
            <a:endParaRPr lang="fr-FR" sz="2400" dirty="0"/>
          </a:p>
          <a:p>
            <a:pPr algn="l" rtl="0">
              <a:lnSpc>
                <a:spcPct val="90000"/>
              </a:lnSpc>
            </a:pPr>
            <a:r>
              <a:rPr lang="fr-FR" sz="2400" b="1" dirty="0">
                <a:solidFill>
                  <a:srgbClr val="FFFF00"/>
                </a:solidFill>
              </a:rPr>
              <a:t>Parasitisme opportuniste</a:t>
            </a:r>
            <a:r>
              <a:rPr lang="fr-FR" sz="2400" dirty="0">
                <a:solidFill>
                  <a:srgbClr val="FFFF00"/>
                </a:solidFill>
              </a:rPr>
              <a:t> : </a:t>
            </a:r>
            <a:r>
              <a:rPr lang="fr-FR" sz="2400" dirty="0">
                <a:solidFill>
                  <a:schemeClr val="bg1"/>
                </a:solidFill>
              </a:rPr>
              <a:t>Organismes</a:t>
            </a:r>
            <a:r>
              <a:rPr lang="fr-FR" sz="2400" dirty="0"/>
              <a:t> </a:t>
            </a:r>
            <a:r>
              <a:rPr lang="fr-FR" sz="2400" dirty="0">
                <a:solidFill>
                  <a:schemeClr val="accent1"/>
                </a:solidFill>
              </a:rPr>
              <a:t>non</a:t>
            </a:r>
            <a:r>
              <a:rPr lang="fr-FR" sz="2400" dirty="0"/>
              <a:t> </a:t>
            </a:r>
            <a:r>
              <a:rPr lang="fr-FR" sz="2400" dirty="0">
                <a:solidFill>
                  <a:schemeClr val="accent1"/>
                </a:solidFill>
              </a:rPr>
              <a:t>pathogènes</a:t>
            </a:r>
            <a:r>
              <a:rPr lang="fr-FR" sz="2400" dirty="0"/>
              <a:t>, </a:t>
            </a:r>
            <a:r>
              <a:rPr lang="fr-FR" sz="2400" dirty="0">
                <a:solidFill>
                  <a:schemeClr val="bg1"/>
                </a:solidFill>
              </a:rPr>
              <a:t>qui peuvent devenir parasites et pathogènes si la réceptivité de l'hôte est augmentée</a:t>
            </a:r>
          </a:p>
        </p:txBody>
      </p:sp>
    </p:spTree>
  </p:cSld>
  <p:clrMapOvr>
    <a:masterClrMapping/>
  </p:clrMapOvr>
  <p:transition>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p:txBody>
          <a:bodyPr/>
          <a:lstStyle/>
          <a:p>
            <a:r>
              <a:rPr lang="fr-FR" b="1" dirty="0">
                <a:solidFill>
                  <a:srgbClr val="FF0000"/>
                </a:solidFill>
              </a:rPr>
              <a:t>Les différents types d'hôtes</a:t>
            </a:r>
            <a:r>
              <a:rPr lang="fr-FR" dirty="0">
                <a:solidFill>
                  <a:srgbClr val="FF0000"/>
                </a:solidFill>
              </a:rPr>
              <a:t> </a:t>
            </a:r>
            <a:endParaRPr lang="en-US" dirty="0">
              <a:solidFill>
                <a:srgbClr val="FF0000"/>
              </a:solidFill>
            </a:endParaRPr>
          </a:p>
        </p:txBody>
      </p:sp>
      <p:sp>
        <p:nvSpPr>
          <p:cNvPr id="22533" name="Rectangle 5"/>
          <p:cNvSpPr>
            <a:spLocks noGrp="1" noChangeArrowheads="1"/>
          </p:cNvSpPr>
          <p:nvPr>
            <p:ph type="body" sz="half" idx="1"/>
          </p:nvPr>
        </p:nvSpPr>
        <p:spPr>
          <a:xfrm>
            <a:off x="468313" y="1628775"/>
            <a:ext cx="4038600" cy="4525963"/>
          </a:xfrm>
        </p:spPr>
        <p:txBody>
          <a:bodyPr/>
          <a:lstStyle/>
          <a:p>
            <a:pPr algn="l" rtl="0"/>
            <a:r>
              <a:rPr lang="fr-FR" b="1" dirty="0">
                <a:solidFill>
                  <a:schemeClr val="bg1">
                    <a:lumMod val="95000"/>
                  </a:schemeClr>
                </a:solidFill>
              </a:rPr>
              <a:t>Les hôtes obligatoires </a:t>
            </a:r>
          </a:p>
          <a:p>
            <a:pPr algn="l" rtl="0"/>
            <a:r>
              <a:rPr lang="fr-FR" sz="3200" dirty="0">
                <a:solidFill>
                  <a:srgbClr val="FFFF00"/>
                </a:solidFill>
              </a:rPr>
              <a:t>Développement</a:t>
            </a:r>
            <a:r>
              <a:rPr lang="fr-FR" sz="2000" dirty="0">
                <a:solidFill>
                  <a:srgbClr val="FF00FF"/>
                </a:solidFill>
              </a:rPr>
              <a:t> </a:t>
            </a:r>
            <a:r>
              <a:rPr lang="fr-FR" sz="2000" dirty="0">
                <a:solidFill>
                  <a:schemeClr val="accent1"/>
                </a:solidFill>
              </a:rPr>
              <a:t>du parasite</a:t>
            </a:r>
            <a:r>
              <a:rPr lang="fr-FR" b="1" dirty="0">
                <a:solidFill>
                  <a:schemeClr val="accent1"/>
                </a:solidFill>
              </a:rPr>
              <a:t> </a:t>
            </a:r>
          </a:p>
          <a:p>
            <a:pPr algn="l" rtl="0">
              <a:buFontTx/>
              <a:buNone/>
            </a:pPr>
            <a:endParaRPr lang="fr-FR" b="1" dirty="0"/>
          </a:p>
        </p:txBody>
      </p:sp>
      <p:sp>
        <p:nvSpPr>
          <p:cNvPr id="22534" name="Rectangle 6"/>
          <p:cNvSpPr>
            <a:spLocks noGrp="1" noChangeArrowheads="1"/>
          </p:cNvSpPr>
          <p:nvPr>
            <p:ph type="body" sz="half" idx="2"/>
          </p:nvPr>
        </p:nvSpPr>
        <p:spPr/>
        <p:txBody>
          <a:bodyPr/>
          <a:lstStyle/>
          <a:p>
            <a:pPr algn="l" rtl="0"/>
            <a:r>
              <a:rPr lang="fr-FR" b="1" dirty="0">
                <a:solidFill>
                  <a:schemeClr val="bg1">
                    <a:lumMod val="95000"/>
                  </a:schemeClr>
                </a:solidFill>
              </a:rPr>
              <a:t>Les hôtes facultatifs ou auxiliaires</a:t>
            </a:r>
            <a:r>
              <a:rPr lang="fr-FR" dirty="0">
                <a:solidFill>
                  <a:schemeClr val="bg1">
                    <a:lumMod val="95000"/>
                  </a:schemeClr>
                </a:solidFill>
              </a:rPr>
              <a:t> </a:t>
            </a:r>
          </a:p>
          <a:p>
            <a:pPr algn="l" rtl="0"/>
            <a:r>
              <a:rPr lang="fr-FR" sz="3200" dirty="0">
                <a:solidFill>
                  <a:srgbClr val="FFFF00"/>
                </a:solidFill>
              </a:rPr>
              <a:t>aucune</a:t>
            </a:r>
            <a:r>
              <a:rPr lang="fr-FR" sz="3200" dirty="0">
                <a:solidFill>
                  <a:srgbClr val="FF00FF"/>
                </a:solidFill>
              </a:rPr>
              <a:t> </a:t>
            </a:r>
            <a:r>
              <a:rPr lang="fr-FR" sz="3200" dirty="0">
                <a:solidFill>
                  <a:srgbClr val="FFFF00"/>
                </a:solidFill>
              </a:rPr>
              <a:t>transformation</a:t>
            </a:r>
            <a:r>
              <a:rPr lang="fr-FR" sz="2000" dirty="0"/>
              <a:t> </a:t>
            </a:r>
            <a:r>
              <a:rPr lang="fr-FR" sz="2000" dirty="0">
                <a:solidFill>
                  <a:schemeClr val="accent1"/>
                </a:solidFill>
              </a:rPr>
              <a:t>du parasite</a:t>
            </a:r>
          </a:p>
        </p:txBody>
      </p:sp>
    </p:spTree>
  </p:cSld>
  <p:clrMapOvr>
    <a:masterClrMapping/>
  </p:clrMapOvr>
  <p:transition>
    <p:comb/>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Grp="1" noChangeArrowheads="1"/>
          </p:cNvSpPr>
          <p:nvPr>
            <p:ph type="title"/>
          </p:nvPr>
        </p:nvSpPr>
        <p:spPr/>
        <p:txBody>
          <a:bodyPr/>
          <a:lstStyle/>
          <a:p>
            <a:r>
              <a:rPr lang="fr-FR" b="1" dirty="0">
                <a:solidFill>
                  <a:srgbClr val="FF0000"/>
                </a:solidFill>
              </a:rPr>
              <a:t>Les hôtes obligatoires </a:t>
            </a:r>
            <a:r>
              <a:rPr lang="en-US" dirty="0">
                <a:solidFill>
                  <a:srgbClr val="FF0000"/>
                </a:solidFill>
              </a:rPr>
              <a:t> </a:t>
            </a:r>
          </a:p>
        </p:txBody>
      </p:sp>
      <p:sp>
        <p:nvSpPr>
          <p:cNvPr id="24581" name="Rectangle 5"/>
          <p:cNvSpPr>
            <a:spLocks noGrp="1" noChangeArrowheads="1"/>
          </p:cNvSpPr>
          <p:nvPr>
            <p:ph type="body" sz="half" idx="1"/>
          </p:nvPr>
        </p:nvSpPr>
        <p:spPr/>
        <p:txBody>
          <a:bodyPr/>
          <a:lstStyle/>
          <a:p>
            <a:pPr algn="l" rtl="0"/>
            <a:r>
              <a:rPr lang="fr-FR" b="1" dirty="0">
                <a:solidFill>
                  <a:schemeClr val="bg1"/>
                </a:solidFill>
              </a:rPr>
              <a:t>L’hôte définitif (HD) ou hôte primaire ou principal</a:t>
            </a:r>
            <a:endParaRPr lang="fr-FR" dirty="0">
              <a:solidFill>
                <a:schemeClr val="bg1"/>
              </a:solidFill>
            </a:endParaRPr>
          </a:p>
          <a:p>
            <a:pPr algn="l" rtl="0"/>
            <a:r>
              <a:rPr lang="fr-FR" dirty="0">
                <a:solidFill>
                  <a:schemeClr val="accent5">
                    <a:lumMod val="75000"/>
                  </a:schemeClr>
                </a:solidFill>
              </a:rPr>
              <a:t>parasite</a:t>
            </a:r>
            <a:r>
              <a:rPr lang="fr-FR" dirty="0"/>
              <a:t> </a:t>
            </a:r>
            <a:r>
              <a:rPr lang="fr-FR" sz="3600" dirty="0">
                <a:solidFill>
                  <a:srgbClr val="FFFF00"/>
                </a:solidFill>
              </a:rPr>
              <a:t>adulte</a:t>
            </a:r>
          </a:p>
          <a:p>
            <a:pPr algn="l" rtl="0"/>
            <a:r>
              <a:rPr lang="fr-FR" dirty="0"/>
              <a:t> </a:t>
            </a:r>
            <a:r>
              <a:rPr lang="fr-FR" dirty="0">
                <a:solidFill>
                  <a:schemeClr val="accent5">
                    <a:lumMod val="75000"/>
                  </a:schemeClr>
                </a:solidFill>
              </a:rPr>
              <a:t>reproduction</a:t>
            </a:r>
            <a:r>
              <a:rPr lang="fr-FR" dirty="0"/>
              <a:t> </a:t>
            </a:r>
            <a:r>
              <a:rPr lang="fr-FR" sz="3600" dirty="0">
                <a:solidFill>
                  <a:srgbClr val="FFFF00"/>
                </a:solidFill>
              </a:rPr>
              <a:t>sexuée</a:t>
            </a:r>
            <a:r>
              <a:rPr lang="fr-FR" sz="3600" dirty="0">
                <a:solidFill>
                  <a:srgbClr val="FF00FF"/>
                </a:solidFill>
              </a:rPr>
              <a:t>.</a:t>
            </a:r>
          </a:p>
          <a:p>
            <a:pPr algn="l" rtl="0">
              <a:buFontTx/>
              <a:buNone/>
            </a:pPr>
            <a:endParaRPr lang="fr-FR" dirty="0"/>
          </a:p>
          <a:p>
            <a:pPr algn="l" rtl="0"/>
            <a:endParaRPr lang="fr-FR" b="1" dirty="0"/>
          </a:p>
        </p:txBody>
      </p:sp>
      <p:sp>
        <p:nvSpPr>
          <p:cNvPr id="24582" name="Rectangle 6"/>
          <p:cNvSpPr>
            <a:spLocks noGrp="1" noChangeArrowheads="1"/>
          </p:cNvSpPr>
          <p:nvPr>
            <p:ph type="body" sz="half" idx="2"/>
          </p:nvPr>
        </p:nvSpPr>
        <p:spPr/>
        <p:txBody>
          <a:bodyPr/>
          <a:lstStyle/>
          <a:p>
            <a:pPr algn="l" rtl="0"/>
            <a:r>
              <a:rPr lang="fr-FR" b="1" dirty="0">
                <a:solidFill>
                  <a:schemeClr val="bg1"/>
                </a:solidFill>
              </a:rPr>
              <a:t>L’hôte intermédiaire (HI) ou hôte secondaire</a:t>
            </a:r>
            <a:r>
              <a:rPr lang="fr-FR" dirty="0">
                <a:solidFill>
                  <a:schemeClr val="bg1"/>
                </a:solidFill>
              </a:rPr>
              <a:t> </a:t>
            </a:r>
          </a:p>
          <a:p>
            <a:pPr algn="l" rtl="0"/>
            <a:r>
              <a:rPr lang="fr-FR" dirty="0">
                <a:solidFill>
                  <a:schemeClr val="accent5">
                    <a:lumMod val="75000"/>
                  </a:schemeClr>
                </a:solidFill>
              </a:rPr>
              <a:t>parasite</a:t>
            </a:r>
            <a:r>
              <a:rPr lang="fr-FR" sz="3600" dirty="0"/>
              <a:t> </a:t>
            </a:r>
            <a:r>
              <a:rPr lang="fr-FR" sz="3600" dirty="0">
                <a:solidFill>
                  <a:srgbClr val="FFFF00"/>
                </a:solidFill>
              </a:rPr>
              <a:t>larvaire</a:t>
            </a:r>
            <a:r>
              <a:rPr lang="fr-FR" sz="3600" dirty="0"/>
              <a:t> </a:t>
            </a:r>
          </a:p>
          <a:p>
            <a:pPr algn="l" rtl="0"/>
            <a:r>
              <a:rPr lang="fr-FR" sz="3200" dirty="0">
                <a:solidFill>
                  <a:srgbClr val="FFFF00"/>
                </a:solidFill>
              </a:rPr>
              <a:t>maturation </a:t>
            </a:r>
            <a:r>
              <a:rPr lang="fr-FR" sz="3200" dirty="0">
                <a:solidFill>
                  <a:srgbClr val="FFFF00"/>
                </a:solidFill>
                <a:sym typeface="Wingdings" pitchFamily="2" charset="2"/>
              </a:rPr>
              <a:t></a:t>
            </a:r>
            <a:r>
              <a:rPr lang="fr-FR" sz="3200" dirty="0">
                <a:solidFill>
                  <a:srgbClr val="FFFF00"/>
                </a:solidFill>
              </a:rPr>
              <a:t> stade infestant. </a:t>
            </a:r>
          </a:p>
          <a:p>
            <a:pPr algn="l" rtl="0"/>
            <a:r>
              <a:rPr lang="fr-FR" dirty="0">
                <a:solidFill>
                  <a:schemeClr val="accent5">
                    <a:lumMod val="75000"/>
                  </a:schemeClr>
                </a:solidFill>
              </a:rPr>
              <a:t>Reproduction</a:t>
            </a:r>
            <a:r>
              <a:rPr lang="fr-FR" dirty="0"/>
              <a:t> </a:t>
            </a:r>
            <a:r>
              <a:rPr lang="fr-FR" sz="3600" dirty="0">
                <a:solidFill>
                  <a:srgbClr val="FFFF00"/>
                </a:solidFill>
              </a:rPr>
              <a:t>asexuée</a:t>
            </a:r>
            <a:r>
              <a:rPr lang="fr-FR" sz="3600" dirty="0">
                <a:solidFill>
                  <a:srgbClr val="FF00FF"/>
                </a:solidFill>
              </a:rPr>
              <a:t>.</a:t>
            </a:r>
          </a:p>
          <a:p>
            <a:pPr algn="l" rtl="0"/>
            <a:endParaRPr lang="fr-FR" dirty="0"/>
          </a:p>
          <a:p>
            <a:pPr algn="l" rtl="0"/>
            <a:endParaRPr lang="en-US" dirty="0"/>
          </a:p>
          <a:p>
            <a:endParaRPr lang="en-US" dirty="0"/>
          </a:p>
        </p:txBody>
      </p:sp>
    </p:spTree>
  </p:cSld>
  <p:clrMapOvr>
    <a:masterClrMapping/>
  </p:clrMapOvr>
  <p:transition>
    <p:comb/>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Grp="1" noChangeArrowheads="1"/>
          </p:cNvSpPr>
          <p:nvPr>
            <p:ph type="title"/>
          </p:nvPr>
        </p:nvSpPr>
        <p:spPr/>
        <p:txBody>
          <a:bodyPr/>
          <a:lstStyle/>
          <a:p>
            <a:r>
              <a:rPr lang="fr-FR" sz="4000" b="1" dirty="0">
                <a:solidFill>
                  <a:srgbClr val="FF0000"/>
                </a:solidFill>
              </a:rPr>
              <a:t>Les hôtes facultatifs ou auxiliaires </a:t>
            </a:r>
            <a:br>
              <a:rPr lang="fr-FR" sz="4000" b="1" dirty="0">
                <a:solidFill>
                  <a:srgbClr val="FF0000"/>
                </a:solidFill>
              </a:rPr>
            </a:br>
            <a:endParaRPr lang="en-US" sz="4000" b="1" dirty="0">
              <a:solidFill>
                <a:srgbClr val="FF0000"/>
              </a:solidFill>
            </a:endParaRPr>
          </a:p>
        </p:txBody>
      </p:sp>
      <p:sp>
        <p:nvSpPr>
          <p:cNvPr id="26629" name="Rectangle 5"/>
          <p:cNvSpPr>
            <a:spLocks noGrp="1" noChangeArrowheads="1"/>
          </p:cNvSpPr>
          <p:nvPr>
            <p:ph type="body" sz="half" idx="1"/>
          </p:nvPr>
        </p:nvSpPr>
        <p:spPr/>
        <p:txBody>
          <a:bodyPr/>
          <a:lstStyle/>
          <a:p>
            <a:pPr algn="l" rtl="0">
              <a:lnSpc>
                <a:spcPct val="80000"/>
              </a:lnSpc>
              <a:buFontTx/>
              <a:buNone/>
            </a:pPr>
            <a:r>
              <a:rPr lang="fr-FR" sz="1800" b="1" dirty="0">
                <a:solidFill>
                  <a:srgbClr val="003300"/>
                </a:solidFill>
              </a:rPr>
              <a:t>   </a:t>
            </a:r>
            <a:r>
              <a:rPr lang="fr-FR" sz="1800" b="1" dirty="0">
                <a:solidFill>
                  <a:schemeClr val="bg1"/>
                </a:solidFill>
              </a:rPr>
              <a:t>Les hôtes vecteurs</a:t>
            </a:r>
            <a:r>
              <a:rPr lang="fr-FR" sz="1800" dirty="0">
                <a:solidFill>
                  <a:schemeClr val="bg1"/>
                </a:solidFill>
              </a:rPr>
              <a:t> </a:t>
            </a:r>
            <a:r>
              <a:rPr lang="fr-FR" sz="1800" b="1" dirty="0">
                <a:solidFill>
                  <a:schemeClr val="bg1"/>
                </a:solidFill>
              </a:rPr>
              <a:t>(</a:t>
            </a:r>
            <a:r>
              <a:rPr lang="fr-FR" sz="2400" b="1" dirty="0">
                <a:solidFill>
                  <a:schemeClr val="bg1"/>
                </a:solidFill>
              </a:rPr>
              <a:t>HV</a:t>
            </a:r>
            <a:r>
              <a:rPr lang="fr-FR" sz="2400" dirty="0">
                <a:solidFill>
                  <a:schemeClr val="bg1"/>
                </a:solidFill>
              </a:rPr>
              <a:t>)</a:t>
            </a:r>
          </a:p>
          <a:p>
            <a:pPr algn="l" rtl="0">
              <a:lnSpc>
                <a:spcPct val="80000"/>
              </a:lnSpc>
            </a:pPr>
            <a:r>
              <a:rPr lang="fr-FR" sz="2000" b="1" dirty="0">
                <a:solidFill>
                  <a:srgbClr val="FFFF00"/>
                </a:solidFill>
              </a:rPr>
              <a:t>agents transmetteurs</a:t>
            </a:r>
            <a:r>
              <a:rPr lang="fr-FR" sz="1800" dirty="0">
                <a:solidFill>
                  <a:srgbClr val="FFFF00"/>
                </a:solidFill>
              </a:rPr>
              <a:t> </a:t>
            </a:r>
            <a:r>
              <a:rPr lang="fr-FR" sz="1800" dirty="0">
                <a:solidFill>
                  <a:schemeClr val="accent5">
                    <a:lumMod val="75000"/>
                  </a:schemeClr>
                </a:solidFill>
              </a:rPr>
              <a:t>des parasites.</a:t>
            </a:r>
          </a:p>
          <a:p>
            <a:pPr algn="l" rtl="0">
              <a:lnSpc>
                <a:spcPct val="80000"/>
              </a:lnSpc>
              <a:buFontTx/>
              <a:buNone/>
            </a:pPr>
            <a:r>
              <a:rPr lang="fr-FR" sz="1800" dirty="0"/>
              <a:t> </a:t>
            </a:r>
            <a:endParaRPr lang="fr-FR" sz="1800" b="1" dirty="0"/>
          </a:p>
          <a:p>
            <a:pPr algn="l" rtl="0">
              <a:lnSpc>
                <a:spcPct val="80000"/>
              </a:lnSpc>
            </a:pPr>
            <a:r>
              <a:rPr lang="fr-FR" sz="1800" b="1" dirty="0">
                <a:solidFill>
                  <a:srgbClr val="FFC000"/>
                </a:solidFill>
              </a:rPr>
              <a:t>- vecteurs mécaniques</a:t>
            </a:r>
            <a:r>
              <a:rPr lang="fr-FR" sz="1800" dirty="0">
                <a:solidFill>
                  <a:srgbClr val="FFC000"/>
                </a:solidFill>
              </a:rPr>
              <a:t> </a:t>
            </a:r>
            <a:r>
              <a:rPr lang="fr-FR" sz="1800" dirty="0">
                <a:solidFill>
                  <a:schemeClr val="bg1"/>
                </a:solidFill>
              </a:rPr>
              <a:t>= </a:t>
            </a:r>
            <a:r>
              <a:rPr lang="fr-FR" sz="1800" b="1" dirty="0">
                <a:solidFill>
                  <a:schemeClr val="bg1"/>
                </a:solidFill>
              </a:rPr>
              <a:t>hôtes</a:t>
            </a:r>
            <a:r>
              <a:rPr lang="fr-FR" sz="1800" b="1" dirty="0"/>
              <a:t> </a:t>
            </a:r>
            <a:r>
              <a:rPr lang="fr-FR" sz="1800" b="1" dirty="0" err="1">
                <a:solidFill>
                  <a:schemeClr val="accent1"/>
                </a:solidFill>
              </a:rPr>
              <a:t>paraténiques</a:t>
            </a:r>
            <a:r>
              <a:rPr lang="fr-FR" sz="1800" b="1" dirty="0">
                <a:solidFill>
                  <a:schemeClr val="accent1"/>
                </a:solidFill>
              </a:rPr>
              <a:t> (HP)</a:t>
            </a:r>
            <a:r>
              <a:rPr lang="fr-FR" sz="1800" dirty="0">
                <a:solidFill>
                  <a:schemeClr val="accent1"/>
                </a:solidFill>
              </a:rPr>
              <a:t>.</a:t>
            </a:r>
          </a:p>
          <a:p>
            <a:pPr algn="l" rtl="0">
              <a:lnSpc>
                <a:spcPct val="80000"/>
              </a:lnSpc>
            </a:pPr>
            <a:r>
              <a:rPr lang="fr-FR" sz="1800" dirty="0">
                <a:solidFill>
                  <a:schemeClr val="bg1">
                    <a:lumMod val="95000"/>
                  </a:schemeClr>
                </a:solidFill>
              </a:rPr>
              <a:t> phorétique </a:t>
            </a:r>
            <a:r>
              <a:rPr lang="fr-FR" sz="1800" dirty="0" smtClean="0">
                <a:solidFill>
                  <a:schemeClr val="bg1"/>
                </a:solidFill>
              </a:rPr>
              <a:t>(transporteurs)</a:t>
            </a:r>
          </a:p>
          <a:p>
            <a:pPr algn="l" rtl="0">
              <a:lnSpc>
                <a:spcPct val="80000"/>
              </a:lnSpc>
            </a:pPr>
            <a:r>
              <a:rPr lang="fr-FR" sz="1800" dirty="0">
                <a:solidFill>
                  <a:schemeClr val="bg1">
                    <a:lumMod val="95000"/>
                  </a:schemeClr>
                </a:solidFill>
              </a:rPr>
              <a:t>«concentrateurs» </a:t>
            </a:r>
            <a:r>
              <a:rPr lang="fr-FR" sz="1800" dirty="0">
                <a:solidFill>
                  <a:schemeClr val="bg1"/>
                </a:solidFill>
              </a:rPr>
              <a:t>la forme </a:t>
            </a:r>
            <a:r>
              <a:rPr lang="fr-FR" sz="1800" dirty="0" err="1">
                <a:solidFill>
                  <a:schemeClr val="bg1"/>
                </a:solidFill>
              </a:rPr>
              <a:t>infestante</a:t>
            </a:r>
            <a:endParaRPr lang="fr-FR" sz="1800" dirty="0">
              <a:solidFill>
                <a:schemeClr val="bg1"/>
              </a:solidFill>
            </a:endParaRPr>
          </a:p>
          <a:p>
            <a:pPr algn="l" rtl="0">
              <a:lnSpc>
                <a:spcPct val="80000"/>
              </a:lnSpc>
            </a:pPr>
            <a:r>
              <a:rPr lang="fr-FR" sz="1800" dirty="0">
                <a:solidFill>
                  <a:schemeClr val="bg1"/>
                </a:solidFill>
              </a:rPr>
              <a:t> transmission efficace du parasite à l’hôte définitif </a:t>
            </a:r>
          </a:p>
          <a:p>
            <a:pPr algn="l" rtl="0">
              <a:lnSpc>
                <a:spcPct val="80000"/>
              </a:lnSpc>
              <a:buFontTx/>
              <a:buNone/>
            </a:pPr>
            <a:endParaRPr lang="fr-FR" sz="1800" dirty="0"/>
          </a:p>
          <a:p>
            <a:pPr algn="l" rtl="0">
              <a:lnSpc>
                <a:spcPct val="80000"/>
              </a:lnSpc>
            </a:pPr>
            <a:r>
              <a:rPr lang="fr-FR" sz="1800" b="1" dirty="0">
                <a:solidFill>
                  <a:srgbClr val="0066FF"/>
                </a:solidFill>
              </a:rPr>
              <a:t>- </a:t>
            </a:r>
            <a:r>
              <a:rPr lang="fr-FR" sz="1800" b="1" dirty="0">
                <a:solidFill>
                  <a:srgbClr val="FFC000"/>
                </a:solidFill>
              </a:rPr>
              <a:t>vecteurs biologique</a:t>
            </a:r>
            <a:r>
              <a:rPr lang="fr-FR" sz="1800" b="1" dirty="0">
                <a:solidFill>
                  <a:srgbClr val="0066FF"/>
                </a:solidFill>
              </a:rPr>
              <a:t>s </a:t>
            </a:r>
            <a:r>
              <a:rPr lang="fr-FR" sz="1800" dirty="0">
                <a:solidFill>
                  <a:srgbClr val="0066FF"/>
                </a:solidFill>
              </a:rPr>
              <a:t>: </a:t>
            </a:r>
          </a:p>
          <a:p>
            <a:pPr algn="l" rtl="0">
              <a:lnSpc>
                <a:spcPct val="80000"/>
              </a:lnSpc>
            </a:pPr>
            <a:r>
              <a:rPr lang="fr-FR" sz="1800" b="1" dirty="0">
                <a:solidFill>
                  <a:schemeClr val="bg1">
                    <a:lumMod val="95000"/>
                  </a:schemeClr>
                </a:solidFill>
              </a:rPr>
              <a:t>actifs </a:t>
            </a:r>
          </a:p>
          <a:p>
            <a:pPr algn="l" rtl="0">
              <a:lnSpc>
                <a:spcPct val="80000"/>
              </a:lnSpc>
            </a:pPr>
            <a:r>
              <a:rPr lang="fr-FR" sz="1800" dirty="0">
                <a:solidFill>
                  <a:schemeClr val="bg1">
                    <a:lumMod val="95000"/>
                  </a:schemeClr>
                </a:solidFill>
              </a:rPr>
              <a:t>transmission par piqûre.</a:t>
            </a:r>
          </a:p>
          <a:p>
            <a:pPr algn="l" rtl="0">
              <a:lnSpc>
                <a:spcPct val="80000"/>
              </a:lnSpc>
            </a:pPr>
            <a:endParaRPr lang="fr-FR" sz="1800" b="1" dirty="0">
              <a:solidFill>
                <a:srgbClr val="FF0000"/>
              </a:solidFill>
            </a:endParaRPr>
          </a:p>
          <a:p>
            <a:pPr algn="l" rtl="0">
              <a:lnSpc>
                <a:spcPct val="80000"/>
              </a:lnSpc>
              <a:buFontTx/>
              <a:buNone/>
            </a:pPr>
            <a:endParaRPr lang="fr-FR" sz="1800" b="1" dirty="0"/>
          </a:p>
          <a:p>
            <a:pPr algn="l" rtl="0">
              <a:lnSpc>
                <a:spcPct val="80000"/>
              </a:lnSpc>
            </a:pPr>
            <a:endParaRPr lang="fr-FR" sz="1800" dirty="0"/>
          </a:p>
          <a:p>
            <a:pPr algn="l" rtl="0">
              <a:lnSpc>
                <a:spcPct val="80000"/>
              </a:lnSpc>
            </a:pPr>
            <a:endParaRPr lang="en-US" sz="1800" dirty="0"/>
          </a:p>
        </p:txBody>
      </p:sp>
      <p:sp>
        <p:nvSpPr>
          <p:cNvPr id="26630" name="Rectangle 6"/>
          <p:cNvSpPr>
            <a:spLocks noGrp="1" noChangeArrowheads="1"/>
          </p:cNvSpPr>
          <p:nvPr>
            <p:ph type="body" sz="half" idx="2"/>
          </p:nvPr>
        </p:nvSpPr>
        <p:spPr/>
        <p:txBody>
          <a:bodyPr/>
          <a:lstStyle/>
          <a:p>
            <a:pPr algn="l" rtl="0">
              <a:lnSpc>
                <a:spcPct val="80000"/>
              </a:lnSpc>
              <a:buFontTx/>
              <a:buNone/>
            </a:pPr>
            <a:r>
              <a:rPr lang="fr-FR" sz="1800" b="1" dirty="0">
                <a:solidFill>
                  <a:schemeClr val="bg1"/>
                </a:solidFill>
              </a:rPr>
              <a:t>Les hôtes réservoirs ou réservoirs de parasites (</a:t>
            </a:r>
            <a:r>
              <a:rPr lang="fr-FR" sz="2400" b="1" dirty="0">
                <a:solidFill>
                  <a:schemeClr val="bg1"/>
                </a:solidFill>
              </a:rPr>
              <a:t>RP</a:t>
            </a:r>
            <a:r>
              <a:rPr lang="fr-FR" sz="1800" b="1" dirty="0">
                <a:solidFill>
                  <a:schemeClr val="bg1"/>
                </a:solidFill>
              </a:rPr>
              <a:t>) ou réservoirs</a:t>
            </a:r>
            <a:r>
              <a:rPr lang="fr-FR" sz="1800" dirty="0">
                <a:solidFill>
                  <a:schemeClr val="bg1"/>
                </a:solidFill>
              </a:rPr>
              <a:t> </a:t>
            </a:r>
            <a:r>
              <a:rPr lang="fr-FR" sz="1800" b="1" dirty="0">
                <a:solidFill>
                  <a:schemeClr val="bg1"/>
                </a:solidFill>
              </a:rPr>
              <a:t>de virus</a:t>
            </a:r>
          </a:p>
          <a:p>
            <a:pPr algn="l" rtl="0">
              <a:lnSpc>
                <a:spcPct val="80000"/>
              </a:lnSpc>
              <a:buFontTx/>
              <a:buNone/>
            </a:pPr>
            <a:r>
              <a:rPr lang="fr-FR" sz="1800" b="1" dirty="0">
                <a:solidFill>
                  <a:srgbClr val="FFFF00"/>
                </a:solidFill>
              </a:rPr>
              <a:t> </a:t>
            </a:r>
            <a:r>
              <a:rPr lang="fr-FR" sz="2000" b="1" dirty="0">
                <a:solidFill>
                  <a:srgbClr val="FFFF00"/>
                </a:solidFill>
              </a:rPr>
              <a:t>source de diffusion</a:t>
            </a:r>
            <a:r>
              <a:rPr lang="fr-FR" sz="1800" dirty="0">
                <a:solidFill>
                  <a:srgbClr val="FFFF00"/>
                </a:solidFill>
              </a:rPr>
              <a:t> </a:t>
            </a:r>
            <a:r>
              <a:rPr lang="fr-FR" sz="1800" dirty="0">
                <a:solidFill>
                  <a:schemeClr val="bg1"/>
                </a:solidFill>
              </a:rPr>
              <a:t>du parasite vers d’autres hôtes, parfois plus sensibles</a:t>
            </a:r>
          </a:p>
          <a:p>
            <a:pPr algn="l" rtl="0">
              <a:lnSpc>
                <a:spcPct val="80000"/>
              </a:lnSpc>
              <a:buFontTx/>
              <a:buNone/>
            </a:pPr>
            <a:endParaRPr lang="fr-FR" sz="1800" b="1" dirty="0"/>
          </a:p>
          <a:p>
            <a:pPr algn="l" rtl="0">
              <a:lnSpc>
                <a:spcPct val="80000"/>
              </a:lnSpc>
            </a:pPr>
            <a:r>
              <a:rPr lang="fr-FR" sz="1800" dirty="0">
                <a:solidFill>
                  <a:schemeClr val="bg1">
                    <a:lumMod val="95000"/>
                  </a:schemeClr>
                </a:solidFill>
              </a:rPr>
              <a:t>« porteur sain »</a:t>
            </a:r>
          </a:p>
          <a:p>
            <a:pPr algn="l" rtl="0">
              <a:lnSpc>
                <a:spcPct val="80000"/>
              </a:lnSpc>
            </a:pPr>
            <a:r>
              <a:rPr lang="fr-FR" sz="1800" dirty="0">
                <a:solidFill>
                  <a:schemeClr val="bg1">
                    <a:lumMod val="95000"/>
                  </a:schemeClr>
                </a:solidFill>
              </a:rPr>
              <a:t>Survie </a:t>
            </a:r>
            <a:r>
              <a:rPr lang="fr-FR" sz="1800" dirty="0">
                <a:solidFill>
                  <a:schemeClr val="bg1"/>
                </a:solidFill>
              </a:rPr>
              <a:t>du parasite</a:t>
            </a:r>
            <a:r>
              <a:rPr lang="fr-FR" sz="1800" dirty="0">
                <a:solidFill>
                  <a:srgbClr val="FF0000"/>
                </a:solidFill>
              </a:rPr>
              <a:t> </a:t>
            </a:r>
          </a:p>
          <a:p>
            <a:pPr algn="l" rtl="0">
              <a:lnSpc>
                <a:spcPct val="80000"/>
              </a:lnSpc>
            </a:pPr>
            <a:r>
              <a:rPr lang="fr-FR" sz="1800" dirty="0">
                <a:solidFill>
                  <a:schemeClr val="bg1">
                    <a:lumMod val="95000"/>
                  </a:schemeClr>
                </a:solidFill>
              </a:rPr>
              <a:t>pérennité</a:t>
            </a:r>
            <a:r>
              <a:rPr lang="fr-FR" sz="1800" dirty="0"/>
              <a:t> </a:t>
            </a:r>
            <a:r>
              <a:rPr lang="fr-FR" sz="1800" dirty="0">
                <a:solidFill>
                  <a:schemeClr val="bg1"/>
                </a:solidFill>
              </a:rPr>
              <a:t>du parasite</a:t>
            </a:r>
          </a:p>
          <a:p>
            <a:pPr algn="l" rtl="0">
              <a:lnSpc>
                <a:spcPct val="80000"/>
              </a:lnSpc>
              <a:buFontTx/>
              <a:buNone/>
            </a:pPr>
            <a:endParaRPr lang="fr-FR" sz="1800" dirty="0"/>
          </a:p>
          <a:p>
            <a:pPr algn="l" rtl="0">
              <a:lnSpc>
                <a:spcPct val="80000"/>
              </a:lnSpc>
            </a:pPr>
            <a:r>
              <a:rPr lang="fr-FR" sz="2000" b="1" dirty="0">
                <a:solidFill>
                  <a:srgbClr val="FFFF00"/>
                </a:solidFill>
              </a:rPr>
              <a:t>Les RP jouent un rôle très important dans la chaîne épidémiologique</a:t>
            </a:r>
            <a:r>
              <a:rPr lang="fr-FR" sz="2000" b="1" dirty="0">
                <a:solidFill>
                  <a:srgbClr val="FF00FF"/>
                </a:solidFill>
              </a:rPr>
              <a:t>.</a:t>
            </a:r>
            <a:r>
              <a:rPr lang="fr-FR" sz="2000" b="1" dirty="0"/>
              <a:t> </a:t>
            </a:r>
            <a:endParaRPr lang="en-US" sz="2000" b="1" dirty="0"/>
          </a:p>
          <a:p>
            <a:pPr>
              <a:lnSpc>
                <a:spcPct val="80000"/>
              </a:lnSpc>
            </a:pPr>
            <a:endParaRPr lang="en-US" sz="2000" b="1" dirty="0"/>
          </a:p>
        </p:txBody>
      </p:sp>
    </p:spTree>
  </p:cSld>
  <p:clrMapOvr>
    <a:masterClrMapping/>
  </p:clrMapOvr>
  <p:transition>
    <p:comb/>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fr-FR" b="1" dirty="0">
                <a:solidFill>
                  <a:srgbClr val="FF0000"/>
                </a:solidFill>
              </a:rPr>
              <a:t>réservoirs de parasites (RP)</a:t>
            </a:r>
            <a:r>
              <a:rPr lang="fr-FR" dirty="0">
                <a:solidFill>
                  <a:srgbClr val="FF0000"/>
                </a:solidFill>
              </a:rPr>
              <a:t> </a:t>
            </a:r>
            <a:endParaRPr lang="en-US" dirty="0">
              <a:solidFill>
                <a:srgbClr val="FF0000"/>
              </a:solidFill>
            </a:endParaRPr>
          </a:p>
        </p:txBody>
      </p:sp>
      <p:sp>
        <p:nvSpPr>
          <p:cNvPr id="28675" name="Rectangle 3"/>
          <p:cNvSpPr>
            <a:spLocks noGrp="1" noChangeArrowheads="1"/>
          </p:cNvSpPr>
          <p:nvPr>
            <p:ph type="body" idx="1"/>
          </p:nvPr>
        </p:nvSpPr>
        <p:spPr/>
        <p:txBody>
          <a:bodyPr/>
          <a:lstStyle/>
          <a:p>
            <a:pPr algn="l" rtl="0">
              <a:lnSpc>
                <a:spcPct val="90000"/>
              </a:lnSpc>
            </a:pPr>
            <a:r>
              <a:rPr lang="fr-FR" sz="2800" dirty="0">
                <a:solidFill>
                  <a:schemeClr val="bg1"/>
                </a:solidFill>
              </a:rPr>
              <a:t>-</a:t>
            </a:r>
            <a:r>
              <a:rPr lang="fr-FR" sz="2800" dirty="0">
                <a:solidFill>
                  <a:srgbClr val="FF0000"/>
                </a:solidFill>
              </a:rPr>
              <a:t> </a:t>
            </a:r>
            <a:r>
              <a:rPr lang="fr-FR" sz="2800" dirty="0">
                <a:solidFill>
                  <a:schemeClr val="bg1"/>
                </a:solidFill>
              </a:rPr>
              <a:t>affection inapparente;</a:t>
            </a:r>
          </a:p>
          <a:p>
            <a:pPr algn="l" rtl="0">
              <a:lnSpc>
                <a:spcPct val="90000"/>
              </a:lnSpc>
            </a:pPr>
            <a:r>
              <a:rPr lang="fr-FR" sz="2800" dirty="0">
                <a:solidFill>
                  <a:schemeClr val="bg1"/>
                </a:solidFill>
              </a:rPr>
              <a:t>- abondance; </a:t>
            </a:r>
          </a:p>
          <a:p>
            <a:pPr algn="l" rtl="0">
              <a:lnSpc>
                <a:spcPct val="90000"/>
              </a:lnSpc>
            </a:pPr>
            <a:r>
              <a:rPr lang="fr-FR" sz="2800" dirty="0">
                <a:solidFill>
                  <a:schemeClr val="bg1"/>
                </a:solidFill>
              </a:rPr>
              <a:t>- contact avec les hôtes normaux du parasite.</a:t>
            </a:r>
          </a:p>
          <a:p>
            <a:pPr algn="l" rtl="0">
              <a:lnSpc>
                <a:spcPct val="90000"/>
              </a:lnSpc>
            </a:pPr>
            <a:endParaRPr lang="fr-FR" sz="2800" dirty="0">
              <a:solidFill>
                <a:srgbClr val="FF0000"/>
              </a:solidFill>
            </a:endParaRPr>
          </a:p>
          <a:p>
            <a:pPr algn="l" rtl="0">
              <a:lnSpc>
                <a:spcPct val="90000"/>
              </a:lnSpc>
              <a:buFontTx/>
              <a:buChar char="-"/>
            </a:pPr>
            <a:r>
              <a:rPr lang="fr-FR" sz="2800" b="1" dirty="0">
                <a:solidFill>
                  <a:schemeClr val="accent1"/>
                </a:solidFill>
              </a:rPr>
              <a:t>RP humain</a:t>
            </a:r>
            <a:r>
              <a:rPr lang="fr-FR" sz="2800" dirty="0">
                <a:solidFill>
                  <a:schemeClr val="accent1"/>
                </a:solidFill>
              </a:rPr>
              <a:t> : L'homme = hôte définitif + hôte réservoir </a:t>
            </a:r>
            <a:r>
              <a:rPr lang="fr-FR" sz="2800" dirty="0">
                <a:solidFill>
                  <a:schemeClr val="accent1"/>
                </a:solidFill>
                <a:sym typeface="Wingdings" pitchFamily="2" charset="2"/>
              </a:rPr>
              <a:t> </a:t>
            </a:r>
            <a:r>
              <a:rPr lang="fr-FR" sz="2800" dirty="0" err="1">
                <a:solidFill>
                  <a:srgbClr val="FFFF00"/>
                </a:solidFill>
              </a:rPr>
              <a:t>anthroponoses</a:t>
            </a:r>
            <a:r>
              <a:rPr lang="fr-FR" sz="2800" dirty="0">
                <a:solidFill>
                  <a:srgbClr val="FFFF00"/>
                </a:solidFill>
              </a:rPr>
              <a:t> </a:t>
            </a:r>
          </a:p>
          <a:p>
            <a:pPr algn="l" rtl="0">
              <a:lnSpc>
                <a:spcPct val="90000"/>
              </a:lnSpc>
              <a:buFontTx/>
              <a:buChar char="-"/>
            </a:pPr>
            <a:r>
              <a:rPr lang="fr-FR" sz="2800" b="1" dirty="0">
                <a:solidFill>
                  <a:schemeClr val="accent1"/>
                </a:solidFill>
              </a:rPr>
              <a:t>RP animal</a:t>
            </a:r>
            <a:r>
              <a:rPr lang="fr-FR" sz="2800" dirty="0">
                <a:solidFill>
                  <a:schemeClr val="accent1"/>
                </a:solidFill>
              </a:rPr>
              <a:t> : domestique </a:t>
            </a:r>
          </a:p>
          <a:p>
            <a:pPr algn="l" rtl="0">
              <a:lnSpc>
                <a:spcPct val="90000"/>
              </a:lnSpc>
              <a:buFontTx/>
              <a:buNone/>
            </a:pPr>
            <a:r>
              <a:rPr lang="fr-FR" sz="2800" dirty="0">
                <a:solidFill>
                  <a:schemeClr val="accent1"/>
                </a:solidFill>
              </a:rPr>
              <a:t>                        sauvage.</a:t>
            </a:r>
          </a:p>
          <a:p>
            <a:pPr algn="l" rtl="0">
              <a:lnSpc>
                <a:spcPct val="90000"/>
              </a:lnSpc>
              <a:buFontTx/>
              <a:buNone/>
            </a:pPr>
            <a:r>
              <a:rPr lang="fr-FR" sz="2800" dirty="0">
                <a:solidFill>
                  <a:schemeClr val="accent1"/>
                </a:solidFill>
                <a:sym typeface="Wingdings" pitchFamily="2" charset="2"/>
              </a:rPr>
              <a:t> </a:t>
            </a:r>
            <a:r>
              <a:rPr lang="fr-FR" sz="2800" dirty="0">
                <a:solidFill>
                  <a:schemeClr val="accent1"/>
                </a:solidFill>
              </a:rPr>
              <a:t>homme/animal :</a:t>
            </a:r>
            <a:r>
              <a:rPr lang="fr-FR" sz="2800" dirty="0">
                <a:solidFill>
                  <a:schemeClr val="accent1"/>
                </a:solidFill>
                <a:sym typeface="Wingdings" pitchFamily="2" charset="2"/>
              </a:rPr>
              <a:t> </a:t>
            </a:r>
            <a:r>
              <a:rPr lang="fr-FR" sz="2800" dirty="0" err="1">
                <a:solidFill>
                  <a:srgbClr val="FFFF00"/>
                </a:solidFill>
              </a:rPr>
              <a:t>Anthropozoonoses</a:t>
            </a:r>
            <a:r>
              <a:rPr lang="fr-FR" sz="2800" dirty="0">
                <a:solidFill>
                  <a:srgbClr val="FFFF00"/>
                </a:solidFill>
              </a:rPr>
              <a:t> (Zoonoses) </a:t>
            </a:r>
          </a:p>
          <a:p>
            <a:pPr algn="l" rtl="0">
              <a:lnSpc>
                <a:spcPct val="90000"/>
              </a:lnSpc>
              <a:buFontTx/>
              <a:buNone/>
            </a:pPr>
            <a:r>
              <a:rPr lang="fr-FR" sz="2800" dirty="0">
                <a:solidFill>
                  <a:schemeClr val="accent1"/>
                </a:solidFill>
                <a:sym typeface="Wingdings" pitchFamily="2" charset="2"/>
              </a:rPr>
              <a:t></a:t>
            </a:r>
            <a:r>
              <a:rPr lang="fr-FR" sz="2800" dirty="0">
                <a:solidFill>
                  <a:schemeClr val="accent1"/>
                </a:solidFill>
              </a:rPr>
              <a:t> animal </a:t>
            </a:r>
            <a:endParaRPr lang="en-US" sz="2800" dirty="0">
              <a:solidFill>
                <a:schemeClr val="accent1"/>
              </a:solidFill>
            </a:endParaRPr>
          </a:p>
        </p:txBody>
      </p:sp>
    </p:spTree>
  </p:cSld>
  <p:clrMapOvr>
    <a:masterClrMapping/>
  </p:clrMapOvr>
  <p:transition>
    <p:comb/>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1" name="Rectangle 7"/>
          <p:cNvSpPr>
            <a:spLocks noGrp="1" noChangeArrowheads="1"/>
          </p:cNvSpPr>
          <p:nvPr>
            <p:ph type="title"/>
          </p:nvPr>
        </p:nvSpPr>
        <p:spPr/>
        <p:txBody>
          <a:bodyPr/>
          <a:lstStyle/>
          <a:p>
            <a:r>
              <a:rPr lang="fr-FR" sz="4800" b="1" dirty="0">
                <a:solidFill>
                  <a:srgbClr val="FF0000"/>
                </a:solidFill>
              </a:rPr>
              <a:t>Cycles parasitaires</a:t>
            </a:r>
            <a:r>
              <a:rPr lang="fr-FR" sz="4000" b="1" dirty="0">
                <a:solidFill>
                  <a:srgbClr val="FF0000"/>
                </a:solidFill>
              </a:rPr>
              <a:t> </a:t>
            </a:r>
            <a:r>
              <a:rPr lang="en-US" sz="4000" b="1" dirty="0">
                <a:solidFill>
                  <a:srgbClr val="FF0000"/>
                </a:solidFill>
              </a:rPr>
              <a:t/>
            </a:r>
            <a:br>
              <a:rPr lang="en-US" sz="4000" b="1" dirty="0">
                <a:solidFill>
                  <a:srgbClr val="FF0000"/>
                </a:solidFill>
              </a:rPr>
            </a:br>
            <a:endParaRPr lang="en-US" sz="4000" dirty="0">
              <a:solidFill>
                <a:srgbClr val="FF0000"/>
              </a:solidFill>
            </a:endParaRPr>
          </a:p>
        </p:txBody>
      </p:sp>
      <p:sp>
        <p:nvSpPr>
          <p:cNvPr id="7" name="Rectangle 6"/>
          <p:cNvSpPr/>
          <p:nvPr/>
        </p:nvSpPr>
        <p:spPr>
          <a:xfrm>
            <a:off x="251520" y="1556792"/>
            <a:ext cx="8676456" cy="3785652"/>
          </a:xfrm>
          <a:prstGeom prst="rect">
            <a:avLst/>
          </a:prstGeom>
        </p:spPr>
        <p:txBody>
          <a:bodyPr wrap="square">
            <a:spAutoFit/>
          </a:bodyPr>
          <a:lstStyle/>
          <a:p>
            <a:pPr algn="l" rtl="0"/>
            <a:r>
              <a:rPr lang="fr-FR" dirty="0" smtClean="0">
                <a:solidFill>
                  <a:schemeClr val="bg1"/>
                </a:solidFill>
              </a:rPr>
              <a:t>- </a:t>
            </a:r>
            <a:r>
              <a:rPr lang="fr-FR" dirty="0" err="1" smtClean="0">
                <a:solidFill>
                  <a:schemeClr val="bg1"/>
                </a:solidFill>
              </a:rPr>
              <a:t>Bcp</a:t>
            </a:r>
            <a:r>
              <a:rPr lang="fr-FR" dirty="0" smtClean="0">
                <a:solidFill>
                  <a:schemeClr val="bg1"/>
                </a:solidFill>
              </a:rPr>
              <a:t> de parasites ne se développent que sur 1seulle espèce-hôte ( rencontre aléatoire)</a:t>
            </a:r>
          </a:p>
          <a:p>
            <a:pPr algn="l" rtl="0"/>
            <a:r>
              <a:rPr lang="fr-FR" dirty="0" smtClean="0">
                <a:solidFill>
                  <a:schemeClr val="bg1"/>
                </a:solidFill>
              </a:rPr>
              <a:t>• Certains nécessitent des hôtes intermédiaires pour poursuivre leur </a:t>
            </a:r>
            <a:r>
              <a:rPr lang="fr-FR" dirty="0" err="1" smtClean="0">
                <a:solidFill>
                  <a:schemeClr val="bg1"/>
                </a:solidFill>
              </a:rPr>
              <a:t>dvlpt</a:t>
            </a:r>
            <a:endParaRPr lang="fr-FR" dirty="0" smtClean="0">
              <a:solidFill>
                <a:schemeClr val="bg1"/>
              </a:solidFill>
            </a:endParaRPr>
          </a:p>
          <a:p>
            <a:pPr algn="l" rtl="0">
              <a:buFontTx/>
              <a:buChar char="-"/>
            </a:pPr>
            <a:r>
              <a:rPr lang="fr-FR" dirty="0" smtClean="0">
                <a:solidFill>
                  <a:schemeClr val="bg1"/>
                </a:solidFill>
              </a:rPr>
              <a:t> complexité de certains cycles  </a:t>
            </a:r>
            <a:r>
              <a:rPr lang="fr-FR" dirty="0" smtClean="0">
                <a:solidFill>
                  <a:schemeClr val="bg1"/>
                </a:solidFill>
                <a:sym typeface="Wingdings" pitchFamily="2" charset="2"/>
              </a:rPr>
              <a:t> </a:t>
            </a:r>
            <a:r>
              <a:rPr lang="fr-FR" dirty="0" smtClean="0">
                <a:solidFill>
                  <a:schemeClr val="bg1"/>
                </a:solidFill>
              </a:rPr>
              <a:t>chances de survie aléatoires </a:t>
            </a:r>
          </a:p>
          <a:p>
            <a:pPr algn="l" rtl="0">
              <a:buFontTx/>
              <a:buChar char="-"/>
            </a:pPr>
            <a:r>
              <a:rPr lang="fr-FR" dirty="0" smtClean="0">
                <a:solidFill>
                  <a:schemeClr val="bg1"/>
                </a:solidFill>
              </a:rPr>
              <a:t> Le parasite doit faire face à ≠ contraintes:   </a:t>
            </a:r>
            <a:br>
              <a:rPr lang="fr-FR" dirty="0" smtClean="0">
                <a:solidFill>
                  <a:schemeClr val="bg1"/>
                </a:solidFill>
              </a:rPr>
            </a:br>
            <a:r>
              <a:rPr lang="fr-FR" dirty="0" smtClean="0">
                <a:solidFill>
                  <a:schemeClr val="bg1"/>
                </a:solidFill>
              </a:rPr>
              <a:t>        -  rencontrer son hôte,</a:t>
            </a:r>
          </a:p>
          <a:p>
            <a:pPr algn="l" rtl="0"/>
            <a:r>
              <a:rPr lang="fr-FR" dirty="0" smtClean="0">
                <a:solidFill>
                  <a:schemeClr val="bg1"/>
                </a:solidFill>
              </a:rPr>
              <a:t>        - éviter la réaction de celui-ci, </a:t>
            </a:r>
          </a:p>
          <a:p>
            <a:pPr algn="l" rtl="0"/>
            <a:r>
              <a:rPr lang="fr-FR" dirty="0" smtClean="0">
                <a:solidFill>
                  <a:schemeClr val="bg1"/>
                </a:solidFill>
              </a:rPr>
              <a:t>        - sortir de l’hôte et en trouver un autre.</a:t>
            </a:r>
            <a:endParaRPr lang="fr-FR"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11560" y="836712"/>
            <a:ext cx="7434064" cy="5262979"/>
          </a:xfrm>
          <a:prstGeom prst="rect">
            <a:avLst/>
          </a:prstGeom>
        </p:spPr>
        <p:txBody>
          <a:bodyPr wrap="square">
            <a:spAutoFit/>
          </a:bodyPr>
          <a:lstStyle/>
          <a:p>
            <a:pPr algn="l" rtl="0"/>
            <a:r>
              <a:rPr lang="fr-FR" dirty="0" smtClean="0">
                <a:solidFill>
                  <a:schemeClr val="bg1"/>
                </a:solidFill>
              </a:rPr>
              <a:t>• rencontre  hypothétique compensée  par par :</a:t>
            </a:r>
          </a:p>
          <a:p>
            <a:pPr algn="l" rtl="0"/>
            <a:endParaRPr lang="fr-FR" dirty="0" smtClean="0">
              <a:solidFill>
                <a:schemeClr val="bg1"/>
              </a:solidFill>
            </a:endParaRPr>
          </a:p>
          <a:p>
            <a:pPr algn="l" rtl="0"/>
            <a:r>
              <a:rPr lang="fr-FR" dirty="0" smtClean="0">
                <a:solidFill>
                  <a:schemeClr val="bg1"/>
                </a:solidFill>
              </a:rPr>
              <a:t>- une fécondité importante</a:t>
            </a:r>
          </a:p>
          <a:p>
            <a:pPr algn="l" rtl="0"/>
            <a:r>
              <a:rPr lang="fr-FR" dirty="0" smtClean="0">
                <a:solidFill>
                  <a:schemeClr val="bg1"/>
                </a:solidFill>
              </a:rPr>
              <a:t>          •  Ex : </a:t>
            </a:r>
            <a:r>
              <a:rPr lang="fr-FR" i="1" dirty="0" err="1" smtClean="0">
                <a:solidFill>
                  <a:schemeClr val="bg1"/>
                </a:solidFill>
              </a:rPr>
              <a:t>Taenia</a:t>
            </a:r>
            <a:r>
              <a:rPr lang="fr-FR" i="1" dirty="0" smtClean="0">
                <a:solidFill>
                  <a:schemeClr val="bg1"/>
                </a:solidFill>
              </a:rPr>
              <a:t> </a:t>
            </a:r>
            <a:r>
              <a:rPr lang="fr-FR" i="1" dirty="0" err="1" smtClean="0">
                <a:solidFill>
                  <a:schemeClr val="bg1"/>
                </a:solidFill>
              </a:rPr>
              <a:t>saginata</a:t>
            </a:r>
            <a:r>
              <a:rPr lang="fr-FR" dirty="0" smtClean="0">
                <a:solidFill>
                  <a:schemeClr val="bg1"/>
                </a:solidFill>
              </a:rPr>
              <a:t> (150 M d’œufs/an)</a:t>
            </a:r>
          </a:p>
          <a:p>
            <a:pPr algn="l" rtl="0"/>
            <a:endParaRPr lang="fr-FR" dirty="0" smtClean="0">
              <a:solidFill>
                <a:schemeClr val="bg1"/>
              </a:solidFill>
            </a:endParaRPr>
          </a:p>
          <a:p>
            <a:pPr algn="l" rtl="0"/>
            <a:r>
              <a:rPr lang="fr-FR" dirty="0" smtClean="0">
                <a:solidFill>
                  <a:schemeClr val="bg1"/>
                </a:solidFill>
              </a:rPr>
              <a:t>- Une polyembryonie: x° intense au stade larvaire</a:t>
            </a:r>
          </a:p>
          <a:p>
            <a:pPr algn="l" rtl="0"/>
            <a:r>
              <a:rPr lang="fr-FR" dirty="0" smtClean="0">
                <a:solidFill>
                  <a:schemeClr val="bg1"/>
                </a:solidFill>
              </a:rPr>
              <a:t>         • Ex : hydatide (</a:t>
            </a:r>
            <a:r>
              <a:rPr lang="fr-FR" i="1" dirty="0" err="1" smtClean="0">
                <a:solidFill>
                  <a:schemeClr val="bg1"/>
                </a:solidFill>
              </a:rPr>
              <a:t>Echinococcus</a:t>
            </a:r>
            <a:r>
              <a:rPr lang="fr-FR" i="1" dirty="0" smtClean="0">
                <a:solidFill>
                  <a:schemeClr val="bg1"/>
                </a:solidFill>
              </a:rPr>
              <a:t> </a:t>
            </a:r>
            <a:r>
              <a:rPr lang="fr-FR" i="1" dirty="0" err="1" smtClean="0">
                <a:solidFill>
                  <a:schemeClr val="bg1"/>
                </a:solidFill>
              </a:rPr>
              <a:t>granulosus</a:t>
            </a:r>
            <a:r>
              <a:rPr lang="fr-FR" dirty="0" smtClean="0">
                <a:solidFill>
                  <a:schemeClr val="bg1"/>
                </a:solidFill>
              </a:rPr>
              <a:t>)</a:t>
            </a:r>
          </a:p>
          <a:p>
            <a:pPr algn="l" rtl="0"/>
            <a:endParaRPr lang="fr-FR" dirty="0" smtClean="0">
              <a:solidFill>
                <a:schemeClr val="bg1"/>
              </a:solidFill>
            </a:endParaRPr>
          </a:p>
          <a:p>
            <a:pPr algn="l" rtl="0"/>
            <a:r>
              <a:rPr lang="fr-FR" dirty="0" smtClean="0">
                <a:solidFill>
                  <a:schemeClr val="bg1"/>
                </a:solidFill>
              </a:rPr>
              <a:t>- une résistance importante </a:t>
            </a:r>
            <a:r>
              <a:rPr lang="fr-FR" dirty="0" err="1" smtClean="0">
                <a:solidFill>
                  <a:schemeClr val="bg1"/>
                </a:solidFill>
              </a:rPr>
              <a:t>ds</a:t>
            </a:r>
            <a:r>
              <a:rPr lang="fr-FR" dirty="0" smtClean="0">
                <a:solidFill>
                  <a:schemeClr val="bg1"/>
                </a:solidFill>
              </a:rPr>
              <a:t> le milieu </a:t>
            </a:r>
            <a:r>
              <a:rPr lang="fr-FR" dirty="0" err="1" smtClean="0">
                <a:solidFill>
                  <a:schemeClr val="bg1"/>
                </a:solidFill>
              </a:rPr>
              <a:t>ext</a:t>
            </a:r>
            <a:endParaRPr lang="fr-FR" dirty="0" smtClean="0">
              <a:solidFill>
                <a:schemeClr val="bg1"/>
              </a:solidFill>
            </a:endParaRPr>
          </a:p>
          <a:p>
            <a:pPr algn="l" rtl="0"/>
            <a:r>
              <a:rPr lang="fr-FR" dirty="0" smtClean="0">
                <a:solidFill>
                  <a:schemeClr val="bg1"/>
                </a:solidFill>
              </a:rPr>
              <a:t>        • Ex : œufs d’Ascaris</a:t>
            </a:r>
          </a:p>
          <a:p>
            <a:pPr algn="l" rtl="0"/>
            <a:endParaRPr lang="fr-FR" dirty="0" smtClean="0">
              <a:solidFill>
                <a:schemeClr val="bg1"/>
              </a:solidFill>
            </a:endParaRPr>
          </a:p>
          <a:p>
            <a:pPr algn="l" rtl="0"/>
            <a:r>
              <a:rPr lang="fr-FR" dirty="0" smtClean="0">
                <a:solidFill>
                  <a:schemeClr val="bg1"/>
                </a:solidFill>
              </a:rPr>
              <a:t>- une longévité très grande chez l’hôte</a:t>
            </a:r>
          </a:p>
          <a:p>
            <a:pPr algn="l" rtl="0"/>
            <a:r>
              <a:rPr lang="fr-FR" dirty="0" smtClean="0">
                <a:solidFill>
                  <a:schemeClr val="bg1"/>
                </a:solidFill>
              </a:rPr>
              <a:t>          • Ex : </a:t>
            </a:r>
            <a:r>
              <a:rPr lang="fr-FR" i="1" dirty="0" smtClean="0">
                <a:solidFill>
                  <a:schemeClr val="bg1"/>
                </a:solidFill>
              </a:rPr>
              <a:t>Plasmodium </a:t>
            </a:r>
            <a:r>
              <a:rPr lang="fr-FR" i="1" dirty="0" err="1" smtClean="0">
                <a:solidFill>
                  <a:schemeClr val="bg1"/>
                </a:solidFill>
              </a:rPr>
              <a:t>malariae</a:t>
            </a:r>
            <a:r>
              <a:rPr lang="fr-FR" dirty="0" smtClean="0">
                <a:solidFill>
                  <a:schemeClr val="bg1"/>
                </a:solidFill>
              </a:rPr>
              <a:t>, </a:t>
            </a:r>
            <a:r>
              <a:rPr lang="fr-FR" dirty="0" err="1" smtClean="0">
                <a:solidFill>
                  <a:schemeClr val="bg1"/>
                </a:solidFill>
              </a:rPr>
              <a:t>anguillules,filaires</a:t>
            </a:r>
            <a:r>
              <a:rPr lang="fr-FR" dirty="0" smtClean="0">
                <a:solidFill>
                  <a:schemeClr val="bg1"/>
                </a:solidFill>
              </a:rPr>
              <a:t>, </a:t>
            </a:r>
            <a:br>
              <a:rPr lang="fr-FR" dirty="0" smtClean="0">
                <a:solidFill>
                  <a:schemeClr val="bg1"/>
                </a:solidFill>
              </a:rPr>
            </a:br>
            <a:r>
              <a:rPr lang="fr-FR" dirty="0" smtClean="0">
                <a:solidFill>
                  <a:schemeClr val="bg1"/>
                </a:solidFill>
              </a:rPr>
              <a:t>                    bilharzies…</a:t>
            </a:r>
            <a:endParaRPr lang="fr-FR"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611560" y="116632"/>
            <a:ext cx="7704856" cy="923330"/>
          </a:xfrm>
          <a:prstGeom prst="rect">
            <a:avLst/>
          </a:prstGeom>
          <a:noFill/>
        </p:spPr>
        <p:txBody>
          <a:bodyPr wrap="square" rtlCol="0">
            <a:spAutoFit/>
          </a:bodyPr>
          <a:lstStyle/>
          <a:p>
            <a:pPr algn="ctr"/>
            <a:r>
              <a:rPr lang="fr-FR" sz="5400" dirty="0" smtClean="0">
                <a:solidFill>
                  <a:schemeClr val="bg1"/>
                </a:solidFill>
              </a:rPr>
              <a:t>Associations du vivant</a:t>
            </a:r>
            <a:endParaRPr lang="fr-FR" sz="5400" dirty="0">
              <a:solidFill>
                <a:schemeClr val="bg1"/>
              </a:solidFill>
            </a:endParaRPr>
          </a:p>
        </p:txBody>
      </p:sp>
      <p:sp>
        <p:nvSpPr>
          <p:cNvPr id="6" name="Rectangle 5"/>
          <p:cNvSpPr/>
          <p:nvPr/>
        </p:nvSpPr>
        <p:spPr>
          <a:xfrm>
            <a:off x="107504" y="1124744"/>
            <a:ext cx="9036496" cy="646331"/>
          </a:xfrm>
          <a:prstGeom prst="rect">
            <a:avLst/>
          </a:prstGeom>
        </p:spPr>
        <p:txBody>
          <a:bodyPr wrap="square">
            <a:spAutoFit/>
          </a:bodyPr>
          <a:lstStyle/>
          <a:p>
            <a:pPr algn="l" rtl="0"/>
            <a:r>
              <a:rPr lang="fr-FR" sz="1800" dirty="0" smtClean="0">
                <a:solidFill>
                  <a:schemeClr val="bg1"/>
                </a:solidFill>
              </a:rPr>
              <a:t>Différents types d'interaction entre espèces en fonction d'un critère de bénéfice et de la durée des interactions.</a:t>
            </a:r>
            <a:endParaRPr lang="fr-FR" sz="1800" dirty="0">
              <a:solidFill>
                <a:schemeClr val="bg1"/>
              </a:solidFill>
            </a:endParaRPr>
          </a:p>
        </p:txBody>
      </p:sp>
      <p:pic>
        <p:nvPicPr>
          <p:cNvPr id="1027" name="Picture 3"/>
          <p:cNvPicPr>
            <a:picLocks noChangeAspect="1" noChangeArrowheads="1"/>
          </p:cNvPicPr>
          <p:nvPr/>
        </p:nvPicPr>
        <p:blipFill>
          <a:blip r:embed="rId2" cstate="print"/>
          <a:srcRect/>
          <a:stretch>
            <a:fillRect/>
          </a:stretch>
        </p:blipFill>
        <p:spPr bwMode="auto">
          <a:xfrm>
            <a:off x="1043608" y="1772816"/>
            <a:ext cx="6773369" cy="2383705"/>
          </a:xfrm>
          <a:prstGeom prst="rect">
            <a:avLst/>
          </a:prstGeom>
          <a:noFill/>
          <a:ln w="9525">
            <a:noFill/>
            <a:miter lim="800000"/>
            <a:headEnd/>
            <a:tailEnd/>
          </a:ln>
        </p:spPr>
      </p:pic>
      <p:sp>
        <p:nvSpPr>
          <p:cNvPr id="9" name="ZoneTexte 8"/>
          <p:cNvSpPr txBox="1"/>
          <p:nvPr/>
        </p:nvSpPr>
        <p:spPr>
          <a:xfrm>
            <a:off x="395536" y="4221088"/>
            <a:ext cx="9144000" cy="584775"/>
          </a:xfrm>
          <a:prstGeom prst="rect">
            <a:avLst/>
          </a:prstGeom>
          <a:noFill/>
        </p:spPr>
        <p:txBody>
          <a:bodyPr wrap="square" rtlCol="0">
            <a:spAutoFit/>
          </a:bodyPr>
          <a:lstStyle/>
          <a:p>
            <a:pPr algn="l" rtl="0"/>
            <a:r>
              <a:rPr lang="fr-FR" sz="1600" dirty="0" smtClean="0">
                <a:solidFill>
                  <a:schemeClr val="bg1"/>
                </a:solidFill>
              </a:rPr>
              <a:t>+: bénéfice pour l'espèce;         -: désavantage pour l'espèce;    0: indifférent</a:t>
            </a:r>
          </a:p>
          <a:p>
            <a:pPr algn="l" rtl="0"/>
            <a:r>
              <a:rPr lang="fr-FR" sz="1600" dirty="0" smtClean="0">
                <a:solidFill>
                  <a:schemeClr val="bg1"/>
                </a:solidFill>
              </a:rPr>
              <a:t>++: durée longue;  - : durée courte</a:t>
            </a:r>
            <a:endParaRPr lang="fr-FR" sz="1600" dirty="0">
              <a:solidFill>
                <a:schemeClr val="bg1"/>
              </a:solidFill>
            </a:endParaRPr>
          </a:p>
        </p:txBody>
      </p:sp>
      <p:sp>
        <p:nvSpPr>
          <p:cNvPr id="10" name="Rectangle 9"/>
          <p:cNvSpPr/>
          <p:nvPr/>
        </p:nvSpPr>
        <p:spPr>
          <a:xfrm>
            <a:off x="251520" y="4797152"/>
            <a:ext cx="8856984" cy="1754326"/>
          </a:xfrm>
          <a:prstGeom prst="rect">
            <a:avLst/>
          </a:prstGeom>
        </p:spPr>
        <p:txBody>
          <a:bodyPr wrap="square">
            <a:spAutoFit/>
          </a:bodyPr>
          <a:lstStyle/>
          <a:p>
            <a:pPr algn="l" rtl="0"/>
            <a:r>
              <a:rPr lang="fr-FR" sz="1800" u="sng" dirty="0" smtClean="0">
                <a:solidFill>
                  <a:schemeClr val="bg1"/>
                </a:solidFill>
              </a:rPr>
              <a:t>Exemple</a:t>
            </a:r>
          </a:p>
          <a:p>
            <a:pPr algn="l" rtl="0"/>
            <a:r>
              <a:rPr lang="fr-FR" sz="1800" dirty="0" smtClean="0">
                <a:solidFill>
                  <a:schemeClr val="bg1"/>
                </a:solidFill>
              </a:rPr>
              <a:t>- Le moustique est hématophage, mais il n'y a pas d'interaction durable avec son</a:t>
            </a:r>
          </a:p>
          <a:p>
            <a:pPr algn="l" rtl="0"/>
            <a:r>
              <a:rPr lang="fr-FR" sz="1800" dirty="0" smtClean="0">
                <a:solidFill>
                  <a:schemeClr val="bg1"/>
                </a:solidFill>
              </a:rPr>
              <a:t>hôte: ce n'est pas un parasite (l'étude de moustiques  peut  néanmoins  se justifier</a:t>
            </a:r>
          </a:p>
          <a:p>
            <a:pPr algn="l" rtl="0"/>
            <a:r>
              <a:rPr lang="fr-FR" sz="1800" dirty="0" smtClean="0">
                <a:solidFill>
                  <a:schemeClr val="bg1"/>
                </a:solidFill>
              </a:rPr>
              <a:t>parce qu'ils peuvent être des vecteurs de parasites).</a:t>
            </a:r>
          </a:p>
          <a:p>
            <a:pPr algn="l" rtl="0"/>
            <a:r>
              <a:rPr lang="fr-FR" sz="1800" dirty="0" smtClean="0">
                <a:solidFill>
                  <a:schemeClr val="bg1"/>
                </a:solidFill>
              </a:rPr>
              <a:t>· La tique est un hématophage qui établit une interaction durable avec son hôte:</a:t>
            </a:r>
          </a:p>
          <a:p>
            <a:pPr algn="l" rtl="0"/>
            <a:r>
              <a:rPr lang="fr-FR" sz="1800" dirty="0" smtClean="0">
                <a:solidFill>
                  <a:schemeClr val="bg1"/>
                </a:solidFill>
              </a:rPr>
              <a:t>c'est un parasite.</a:t>
            </a:r>
            <a:endParaRPr lang="fr-FR" sz="1800"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1" name="Rectangle 7"/>
          <p:cNvSpPr>
            <a:spLocks noGrp="1" noChangeArrowheads="1"/>
          </p:cNvSpPr>
          <p:nvPr>
            <p:ph type="title"/>
          </p:nvPr>
        </p:nvSpPr>
        <p:spPr/>
        <p:txBody>
          <a:bodyPr/>
          <a:lstStyle/>
          <a:p>
            <a:r>
              <a:rPr lang="fr-FR" sz="4800" b="1" dirty="0">
                <a:solidFill>
                  <a:srgbClr val="FF0000"/>
                </a:solidFill>
              </a:rPr>
              <a:t>Cycles parasitaires</a:t>
            </a:r>
            <a:r>
              <a:rPr lang="fr-FR" sz="4000" b="1" dirty="0">
                <a:solidFill>
                  <a:srgbClr val="FF0000"/>
                </a:solidFill>
              </a:rPr>
              <a:t> </a:t>
            </a:r>
            <a:r>
              <a:rPr lang="en-US" sz="4000" b="1" dirty="0">
                <a:solidFill>
                  <a:srgbClr val="FF0000"/>
                </a:solidFill>
              </a:rPr>
              <a:t/>
            </a:r>
            <a:br>
              <a:rPr lang="en-US" sz="4000" b="1" dirty="0">
                <a:solidFill>
                  <a:srgbClr val="FF0000"/>
                </a:solidFill>
              </a:rPr>
            </a:br>
            <a:endParaRPr lang="en-US" sz="4000" dirty="0">
              <a:solidFill>
                <a:srgbClr val="FF0000"/>
              </a:solidFill>
            </a:endParaRPr>
          </a:p>
        </p:txBody>
      </p:sp>
      <p:sp>
        <p:nvSpPr>
          <p:cNvPr id="31752" name="Rectangle 8"/>
          <p:cNvSpPr>
            <a:spLocks noGrp="1" noChangeArrowheads="1"/>
          </p:cNvSpPr>
          <p:nvPr>
            <p:ph type="body" sz="half" idx="1"/>
          </p:nvPr>
        </p:nvSpPr>
        <p:spPr/>
        <p:txBody>
          <a:bodyPr/>
          <a:lstStyle/>
          <a:p>
            <a:pPr algn="l" rtl="0"/>
            <a:r>
              <a:rPr lang="fr-FR" sz="2800" dirty="0">
                <a:solidFill>
                  <a:srgbClr val="FFFF00"/>
                </a:solidFill>
              </a:rPr>
              <a:t>Suite des différentes étapes de la vie permettant le passage d’une génération du parasite à une autre. </a:t>
            </a:r>
            <a:endParaRPr lang="en-US" sz="2800" dirty="0">
              <a:solidFill>
                <a:srgbClr val="FFFF00"/>
              </a:solidFill>
            </a:endParaRPr>
          </a:p>
        </p:txBody>
      </p:sp>
      <p:pic>
        <p:nvPicPr>
          <p:cNvPr id="31754" name="Picture 10"/>
          <p:cNvPicPr>
            <a:picLocks noGrp="1" noChangeAspect="1" noChangeArrowheads="1"/>
          </p:cNvPicPr>
          <p:nvPr>
            <p:ph sz="half" idx="2"/>
          </p:nvPr>
        </p:nvPicPr>
        <p:blipFill>
          <a:blip r:embed="rId2" cstate="print"/>
          <a:srcRect/>
          <a:stretch>
            <a:fillRect/>
          </a:stretch>
        </p:blipFill>
        <p:spPr>
          <a:xfrm>
            <a:off x="2300288" y="3068638"/>
            <a:ext cx="4541837" cy="3057525"/>
          </a:xfrm>
          <a:ln/>
        </p:spPr>
      </p:pic>
    </p:spTree>
  </p:cSld>
  <p:clrMapOvr>
    <a:masterClrMapping/>
  </p:clrMapOvr>
  <p:transition>
    <p:comb/>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87624" y="260648"/>
            <a:ext cx="7200800" cy="584775"/>
          </a:xfrm>
          <a:prstGeom prst="rect">
            <a:avLst/>
          </a:prstGeom>
        </p:spPr>
        <p:txBody>
          <a:bodyPr wrap="square">
            <a:spAutoFit/>
          </a:bodyPr>
          <a:lstStyle/>
          <a:p>
            <a:pPr algn="l" rtl="0"/>
            <a:r>
              <a:rPr lang="fr-FR" sz="3200" b="1" dirty="0" smtClean="0">
                <a:solidFill>
                  <a:srgbClr val="FF0000"/>
                </a:solidFill>
              </a:rPr>
              <a:t>Les éléments du cycle parasitaire</a:t>
            </a:r>
            <a:endParaRPr lang="fr-FR" sz="3200" b="1" dirty="0">
              <a:solidFill>
                <a:srgbClr val="FF0000"/>
              </a:solidFill>
            </a:endParaRPr>
          </a:p>
        </p:txBody>
      </p:sp>
      <p:sp>
        <p:nvSpPr>
          <p:cNvPr id="6" name="Rectangle 5"/>
          <p:cNvSpPr/>
          <p:nvPr/>
        </p:nvSpPr>
        <p:spPr>
          <a:xfrm>
            <a:off x="505352" y="908720"/>
            <a:ext cx="8352928" cy="5324535"/>
          </a:xfrm>
          <a:prstGeom prst="rect">
            <a:avLst/>
          </a:prstGeom>
        </p:spPr>
        <p:txBody>
          <a:bodyPr wrap="square">
            <a:spAutoFit/>
          </a:bodyPr>
          <a:lstStyle/>
          <a:p>
            <a:pPr algn="l" rtl="0"/>
            <a:r>
              <a:rPr lang="fr-FR" sz="2000" dirty="0" smtClean="0">
                <a:solidFill>
                  <a:schemeClr val="bg1"/>
                </a:solidFill>
              </a:rPr>
              <a:t>- Le </a:t>
            </a:r>
            <a:r>
              <a:rPr lang="fr-FR" sz="2000" dirty="0" smtClean="0">
                <a:solidFill>
                  <a:srgbClr val="FFFF00"/>
                </a:solidFill>
              </a:rPr>
              <a:t>parasite</a:t>
            </a:r>
            <a:r>
              <a:rPr lang="fr-FR" sz="2000" dirty="0" smtClean="0">
                <a:solidFill>
                  <a:schemeClr val="bg1"/>
                </a:solidFill>
              </a:rPr>
              <a:t> = agent pathogène </a:t>
            </a:r>
          </a:p>
          <a:p>
            <a:pPr algn="l" rtl="0"/>
            <a:r>
              <a:rPr lang="fr-FR" sz="2000" dirty="0" smtClean="0">
                <a:solidFill>
                  <a:schemeClr val="bg1"/>
                </a:solidFill>
              </a:rPr>
              <a:t>- </a:t>
            </a:r>
            <a:r>
              <a:rPr lang="fr-FR" sz="2000" dirty="0" smtClean="0">
                <a:solidFill>
                  <a:srgbClr val="FFFF00"/>
                </a:solidFill>
              </a:rPr>
              <a:t>l’hôte définitif (HD) </a:t>
            </a:r>
            <a:r>
              <a:rPr lang="fr-FR" sz="2000" dirty="0" smtClean="0">
                <a:solidFill>
                  <a:schemeClr val="bg1"/>
                </a:solidFill>
              </a:rPr>
              <a:t>= héberge la forme adulte ou sexuée</a:t>
            </a:r>
          </a:p>
          <a:p>
            <a:pPr algn="l" rtl="0"/>
            <a:r>
              <a:rPr lang="fr-FR" sz="2000" dirty="0" smtClean="0">
                <a:solidFill>
                  <a:schemeClr val="bg1"/>
                </a:solidFill>
              </a:rPr>
              <a:t>   Ex :: homme HD </a:t>
            </a:r>
            <a:r>
              <a:rPr lang="fr-FR" sz="2000" i="1" dirty="0" smtClean="0">
                <a:solidFill>
                  <a:schemeClr val="bg1"/>
                </a:solidFill>
              </a:rPr>
              <a:t>d’Ascaris</a:t>
            </a:r>
            <a:r>
              <a:rPr lang="fr-FR" sz="2000" dirty="0" smtClean="0">
                <a:solidFill>
                  <a:schemeClr val="bg1"/>
                </a:solidFill>
              </a:rPr>
              <a:t> </a:t>
            </a:r>
          </a:p>
          <a:p>
            <a:pPr algn="l" rtl="0"/>
            <a:r>
              <a:rPr lang="fr-FR" sz="2000" dirty="0" smtClean="0">
                <a:solidFill>
                  <a:schemeClr val="bg1"/>
                </a:solidFill>
              </a:rPr>
              <a:t>     </a:t>
            </a:r>
          </a:p>
          <a:p>
            <a:pPr algn="l" rtl="0"/>
            <a:r>
              <a:rPr lang="fr-FR" sz="2000" dirty="0" smtClean="0">
                <a:solidFill>
                  <a:schemeClr val="bg1"/>
                </a:solidFill>
              </a:rPr>
              <a:t>-  </a:t>
            </a:r>
            <a:r>
              <a:rPr lang="fr-FR" sz="2000" dirty="0" smtClean="0">
                <a:solidFill>
                  <a:srgbClr val="FFFF00"/>
                </a:solidFill>
              </a:rPr>
              <a:t>l’hôte intermédiaire (HI) </a:t>
            </a:r>
            <a:r>
              <a:rPr lang="fr-FR" sz="2000" dirty="0" smtClean="0">
                <a:solidFill>
                  <a:schemeClr val="bg1"/>
                </a:solidFill>
              </a:rPr>
              <a:t>= héberge la forme larvaire ou  non sexuée (assure la maturation et/ou la multiplication du parasite)</a:t>
            </a:r>
          </a:p>
          <a:p>
            <a:pPr algn="l" rtl="0"/>
            <a:r>
              <a:rPr lang="fr-FR" sz="2000" dirty="0" smtClean="0">
                <a:solidFill>
                  <a:schemeClr val="bg1"/>
                </a:solidFill>
              </a:rPr>
              <a:t>       Passif : Porc = HI de </a:t>
            </a:r>
            <a:r>
              <a:rPr lang="fr-FR" sz="2000" i="1" dirty="0" err="1" smtClean="0">
                <a:solidFill>
                  <a:schemeClr val="bg1"/>
                </a:solidFill>
              </a:rPr>
              <a:t>Taenia</a:t>
            </a:r>
            <a:r>
              <a:rPr lang="fr-FR" sz="2000" dirty="0" smtClean="0">
                <a:solidFill>
                  <a:schemeClr val="bg1"/>
                </a:solidFill>
              </a:rPr>
              <a:t> </a:t>
            </a:r>
            <a:r>
              <a:rPr lang="fr-FR" sz="2000" i="1" dirty="0" err="1" smtClean="0">
                <a:solidFill>
                  <a:schemeClr val="bg1"/>
                </a:solidFill>
              </a:rPr>
              <a:t>solium</a:t>
            </a:r>
            <a:r>
              <a:rPr lang="fr-FR" sz="2000" dirty="0" smtClean="0">
                <a:solidFill>
                  <a:schemeClr val="bg1"/>
                </a:solidFill>
              </a:rPr>
              <a:t>,</a:t>
            </a:r>
          </a:p>
          <a:p>
            <a:pPr algn="l" rtl="0"/>
            <a:r>
              <a:rPr lang="fr-FR" sz="2000" dirty="0" smtClean="0">
                <a:solidFill>
                  <a:schemeClr val="bg1"/>
                </a:solidFill>
              </a:rPr>
              <a:t>       Actif </a:t>
            </a:r>
            <a:r>
              <a:rPr lang="fr-FR" sz="2000" dirty="0" err="1" smtClean="0">
                <a:solidFill>
                  <a:schemeClr val="bg1"/>
                </a:solidFill>
              </a:rPr>
              <a:t>Actif</a:t>
            </a:r>
            <a:r>
              <a:rPr lang="fr-FR" sz="2000" dirty="0" smtClean="0">
                <a:solidFill>
                  <a:schemeClr val="bg1"/>
                </a:solidFill>
              </a:rPr>
              <a:t> :: Mouche </a:t>
            </a:r>
            <a:r>
              <a:rPr lang="fr-FR" sz="2000" dirty="0" err="1" smtClean="0">
                <a:solidFill>
                  <a:schemeClr val="bg1"/>
                </a:solidFill>
              </a:rPr>
              <a:t>Mouche</a:t>
            </a:r>
            <a:r>
              <a:rPr lang="fr-FR" sz="2000" dirty="0" smtClean="0">
                <a:solidFill>
                  <a:schemeClr val="bg1"/>
                </a:solidFill>
              </a:rPr>
              <a:t>  </a:t>
            </a:r>
            <a:r>
              <a:rPr lang="fr-FR" sz="2000" dirty="0" err="1" smtClean="0">
                <a:solidFill>
                  <a:schemeClr val="bg1"/>
                </a:solidFill>
              </a:rPr>
              <a:t>Tsé-Tsé</a:t>
            </a:r>
            <a:r>
              <a:rPr lang="fr-FR" sz="2000" dirty="0" smtClean="0">
                <a:solidFill>
                  <a:schemeClr val="bg1"/>
                </a:solidFill>
              </a:rPr>
              <a:t>  = HI et et vecteur </a:t>
            </a:r>
            <a:br>
              <a:rPr lang="fr-FR" sz="2000" dirty="0" smtClean="0">
                <a:solidFill>
                  <a:schemeClr val="bg1"/>
                </a:solidFill>
              </a:rPr>
            </a:br>
            <a:r>
              <a:rPr lang="fr-FR" sz="2000" dirty="0" smtClean="0">
                <a:solidFill>
                  <a:schemeClr val="bg1"/>
                </a:solidFill>
              </a:rPr>
              <a:t>       </a:t>
            </a:r>
            <a:r>
              <a:rPr lang="fr-FR" sz="2000" dirty="0" err="1" smtClean="0">
                <a:solidFill>
                  <a:schemeClr val="bg1"/>
                </a:solidFill>
              </a:rPr>
              <a:t>vecteur</a:t>
            </a:r>
            <a:r>
              <a:rPr lang="fr-FR" sz="2000" dirty="0" smtClean="0">
                <a:solidFill>
                  <a:schemeClr val="bg1"/>
                </a:solidFill>
              </a:rPr>
              <a:t> du Trypanosome.</a:t>
            </a:r>
          </a:p>
          <a:p>
            <a:pPr algn="l" rtl="0"/>
            <a:endParaRPr lang="fr-FR" sz="2000" dirty="0" smtClean="0">
              <a:solidFill>
                <a:schemeClr val="bg1"/>
              </a:solidFill>
            </a:endParaRPr>
          </a:p>
          <a:p>
            <a:pPr algn="l" rtl="0"/>
            <a:r>
              <a:rPr lang="fr-FR" sz="2000" dirty="0" smtClean="0">
                <a:solidFill>
                  <a:schemeClr val="bg1"/>
                </a:solidFill>
              </a:rPr>
              <a:t>- </a:t>
            </a:r>
            <a:r>
              <a:rPr lang="fr-FR" sz="2000" dirty="0" smtClean="0">
                <a:solidFill>
                  <a:srgbClr val="FFFF00"/>
                </a:solidFill>
              </a:rPr>
              <a:t>les hôtes facultatifs ou auxiliaires </a:t>
            </a:r>
            <a:r>
              <a:rPr lang="fr-FR" sz="2000" dirty="0" smtClean="0">
                <a:solidFill>
                  <a:schemeClr val="bg1"/>
                </a:solidFill>
              </a:rPr>
              <a:t>:</a:t>
            </a:r>
          </a:p>
          <a:p>
            <a:pPr algn="l" rtl="0"/>
            <a:r>
              <a:rPr lang="fr-FR" sz="2000" dirty="0" smtClean="0">
                <a:solidFill>
                  <a:schemeClr val="bg1"/>
                </a:solidFill>
              </a:rPr>
              <a:t>    Vecteurs = agents transmetteurs des parasites</a:t>
            </a:r>
          </a:p>
          <a:p>
            <a:pPr algn="l" rtl="0"/>
            <a:r>
              <a:rPr lang="fr-FR" sz="2000" dirty="0" smtClean="0">
                <a:solidFill>
                  <a:schemeClr val="bg1"/>
                </a:solidFill>
              </a:rPr>
              <a:t>     Réservoir de parasites = Hôte qui héberge un parasite</a:t>
            </a:r>
            <a:br>
              <a:rPr lang="fr-FR" sz="2000" dirty="0" smtClean="0">
                <a:solidFill>
                  <a:schemeClr val="bg1"/>
                </a:solidFill>
              </a:rPr>
            </a:br>
            <a:r>
              <a:rPr lang="fr-FR" sz="2000" dirty="0" smtClean="0">
                <a:solidFill>
                  <a:schemeClr val="bg1"/>
                </a:solidFill>
              </a:rPr>
              <a:t>         à potentialité pathogène tt en restant bien portant  </a:t>
            </a:r>
            <a:r>
              <a:rPr lang="fr-FR" sz="2000" dirty="0" smtClean="0">
                <a:solidFill>
                  <a:schemeClr val="bg1"/>
                </a:solidFill>
                <a:sym typeface="Wingdings" pitchFamily="2" charset="2"/>
              </a:rPr>
              <a:t> </a:t>
            </a:r>
            <a:br>
              <a:rPr lang="fr-FR" sz="2000" dirty="0" smtClean="0">
                <a:solidFill>
                  <a:schemeClr val="bg1"/>
                </a:solidFill>
                <a:sym typeface="Wingdings" pitchFamily="2" charset="2"/>
              </a:rPr>
            </a:br>
            <a:r>
              <a:rPr lang="fr-FR" sz="2000" dirty="0" smtClean="0">
                <a:solidFill>
                  <a:schemeClr val="bg1"/>
                </a:solidFill>
                <a:sym typeface="Wingdings" pitchFamily="2" charset="2"/>
              </a:rPr>
              <a:t>         </a:t>
            </a:r>
            <a:r>
              <a:rPr lang="fr-FR" sz="2000" dirty="0" smtClean="0">
                <a:solidFill>
                  <a:schemeClr val="bg1"/>
                </a:solidFill>
              </a:rPr>
              <a:t>source de diffusion du parasite       </a:t>
            </a:r>
          </a:p>
          <a:p>
            <a:pPr algn="l" rtl="0"/>
            <a:r>
              <a:rPr lang="fr-FR" sz="2000" dirty="0" smtClean="0">
                <a:solidFill>
                  <a:schemeClr val="bg1"/>
                </a:solidFill>
              </a:rPr>
              <a:t>                humain (sauf impasses parasitaires)</a:t>
            </a:r>
          </a:p>
          <a:p>
            <a:pPr algn="l" rtl="0"/>
            <a:r>
              <a:rPr lang="fr-FR" sz="2000" dirty="0" smtClean="0">
                <a:solidFill>
                  <a:schemeClr val="bg1"/>
                </a:solidFill>
              </a:rPr>
              <a:t>                animaux domestiques et sauvages (majorité des zoonoses)</a:t>
            </a:r>
          </a:p>
        </p:txBody>
      </p:sp>
    </p:spTree>
  </p:cSld>
  <p:clrMapOvr>
    <a:masterClrMapping/>
  </p:clrMapOvr>
  <p:transition>
    <p:comb/>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4"/>
          <p:cNvSpPr>
            <a:spLocks noGrp="1" noChangeArrowheads="1"/>
          </p:cNvSpPr>
          <p:nvPr>
            <p:ph type="title"/>
          </p:nvPr>
        </p:nvSpPr>
        <p:spPr>
          <a:xfrm>
            <a:off x="539552" y="2132856"/>
            <a:ext cx="8229600" cy="1143000"/>
          </a:xfrm>
        </p:spPr>
        <p:txBody>
          <a:bodyPr/>
          <a:lstStyle/>
          <a:p>
            <a:r>
              <a:rPr lang="fr-FR" sz="4000" b="1" dirty="0">
                <a:solidFill>
                  <a:srgbClr val="FF0000"/>
                </a:solidFill>
              </a:rPr>
              <a:t>Voies d'entrée et de sortie du parasite</a:t>
            </a:r>
            <a:r>
              <a:rPr lang="fr-FR" sz="4000" dirty="0"/>
              <a:t> </a:t>
            </a:r>
            <a:endParaRPr lang="en-US" sz="4000" dirty="0"/>
          </a:p>
        </p:txBody>
      </p:sp>
    </p:spTree>
  </p:cSld>
  <p:clrMapOvr>
    <a:masterClrMapping/>
  </p:clrMapOvr>
  <p:transition>
    <p:comb/>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88640"/>
            <a:ext cx="9810328" cy="6617196"/>
          </a:xfrm>
          <a:prstGeom prst="rect">
            <a:avLst/>
          </a:prstGeom>
        </p:spPr>
        <p:txBody>
          <a:bodyPr wrap="square">
            <a:spAutoFit/>
          </a:bodyPr>
          <a:lstStyle/>
          <a:p>
            <a:pPr algn="ctr" rtl="0"/>
            <a:r>
              <a:rPr lang="fr-FR" u="sng" dirty="0" smtClean="0">
                <a:solidFill>
                  <a:srgbClr val="FFFF00"/>
                </a:solidFill>
              </a:rPr>
              <a:t>Voies d’entrée des parasites </a:t>
            </a:r>
            <a:r>
              <a:rPr lang="fr-FR" dirty="0" smtClean="0">
                <a:solidFill>
                  <a:schemeClr val="bg1"/>
                </a:solidFill>
              </a:rPr>
              <a:t>:</a:t>
            </a:r>
          </a:p>
          <a:p>
            <a:pPr algn="ctr" rtl="0"/>
            <a:r>
              <a:rPr lang="fr-FR" sz="2000" dirty="0" smtClean="0">
                <a:solidFill>
                  <a:schemeClr val="bg1"/>
                </a:solidFill>
              </a:rPr>
              <a:t>conditionnent  la mise en œuvre de la prophylaxie  individuelle</a:t>
            </a:r>
          </a:p>
          <a:p>
            <a:pPr algn="l" rtl="0"/>
            <a:endParaRPr lang="fr-FR" sz="2000" dirty="0" smtClean="0">
              <a:solidFill>
                <a:schemeClr val="bg1"/>
              </a:solidFill>
            </a:endParaRPr>
          </a:p>
          <a:p>
            <a:pPr algn="l" rtl="0"/>
            <a:r>
              <a:rPr lang="fr-FR" sz="2000" dirty="0" smtClean="0">
                <a:solidFill>
                  <a:srgbClr val="FFFF00"/>
                </a:solidFill>
              </a:rPr>
              <a:t>- voie digestive :    </a:t>
            </a:r>
          </a:p>
          <a:p>
            <a:pPr algn="l" rtl="0"/>
            <a:r>
              <a:rPr lang="fr-FR" sz="2000" dirty="0" smtClean="0">
                <a:solidFill>
                  <a:schemeClr val="bg1"/>
                </a:solidFill>
              </a:rPr>
              <a:t>        ingestion de kystes (</a:t>
            </a:r>
            <a:r>
              <a:rPr lang="fr-FR" sz="2000" i="1" dirty="0" err="1" smtClean="0">
                <a:solidFill>
                  <a:schemeClr val="bg1"/>
                </a:solidFill>
              </a:rPr>
              <a:t>Entamoeba</a:t>
            </a:r>
            <a:r>
              <a:rPr lang="fr-FR" sz="2000" i="1" dirty="0" smtClean="0">
                <a:solidFill>
                  <a:schemeClr val="bg1"/>
                </a:solidFill>
              </a:rPr>
              <a:t> </a:t>
            </a:r>
            <a:r>
              <a:rPr lang="fr-FR" sz="2000" i="1" dirty="0" err="1" smtClean="0">
                <a:solidFill>
                  <a:schemeClr val="bg1"/>
                </a:solidFill>
              </a:rPr>
              <a:t>histolyytica</a:t>
            </a:r>
            <a:r>
              <a:rPr lang="fr-FR" sz="2000" i="1" dirty="0" smtClean="0">
                <a:solidFill>
                  <a:schemeClr val="bg1"/>
                </a:solidFill>
              </a:rPr>
              <a:t>, Giardia </a:t>
            </a:r>
            <a:r>
              <a:rPr lang="fr-FR" sz="2000" i="1" dirty="0" err="1" smtClean="0">
                <a:solidFill>
                  <a:schemeClr val="bg1"/>
                </a:solidFill>
              </a:rPr>
              <a:t>intestinalis</a:t>
            </a:r>
            <a:r>
              <a:rPr lang="fr-FR" sz="2000" dirty="0" smtClean="0">
                <a:solidFill>
                  <a:schemeClr val="bg1"/>
                </a:solidFill>
              </a:rPr>
              <a:t>)</a:t>
            </a:r>
          </a:p>
          <a:p>
            <a:pPr algn="l" rtl="0"/>
            <a:r>
              <a:rPr lang="fr-FR" sz="2000" dirty="0" smtClean="0">
                <a:solidFill>
                  <a:schemeClr val="bg1"/>
                </a:solidFill>
              </a:rPr>
              <a:t>                        d’œufs (</a:t>
            </a:r>
            <a:r>
              <a:rPr lang="fr-FR" sz="2000" i="1" dirty="0" err="1" smtClean="0">
                <a:solidFill>
                  <a:schemeClr val="bg1"/>
                </a:solidFill>
              </a:rPr>
              <a:t>Enterobius</a:t>
            </a:r>
            <a:r>
              <a:rPr lang="fr-FR" sz="2000" i="1" dirty="0" smtClean="0">
                <a:solidFill>
                  <a:schemeClr val="bg1"/>
                </a:solidFill>
              </a:rPr>
              <a:t>  </a:t>
            </a:r>
            <a:r>
              <a:rPr lang="fr-FR" sz="2000" i="1" dirty="0" err="1" smtClean="0">
                <a:solidFill>
                  <a:schemeClr val="bg1"/>
                </a:solidFill>
              </a:rPr>
              <a:t>vermicularis</a:t>
            </a:r>
            <a:r>
              <a:rPr lang="fr-FR" sz="2000" i="1" dirty="0" smtClean="0">
                <a:solidFill>
                  <a:schemeClr val="bg1"/>
                </a:solidFill>
              </a:rPr>
              <a:t>, </a:t>
            </a:r>
            <a:r>
              <a:rPr lang="fr-FR" sz="2000" i="1" dirty="0" err="1" smtClean="0">
                <a:solidFill>
                  <a:schemeClr val="bg1"/>
                </a:solidFill>
              </a:rPr>
              <a:t>Echinococus</a:t>
            </a:r>
            <a:r>
              <a:rPr lang="fr-FR" sz="2000" i="1" dirty="0" smtClean="0">
                <a:solidFill>
                  <a:schemeClr val="bg1"/>
                </a:solidFill>
              </a:rPr>
              <a:t>  </a:t>
            </a:r>
            <a:r>
              <a:rPr lang="fr-FR" sz="2000" i="1" dirty="0" err="1" smtClean="0">
                <a:solidFill>
                  <a:schemeClr val="bg1"/>
                </a:solidFill>
              </a:rPr>
              <a:t>granulosus</a:t>
            </a:r>
            <a:r>
              <a:rPr lang="fr-FR" sz="2000" i="1" dirty="0" smtClean="0">
                <a:solidFill>
                  <a:schemeClr val="bg1"/>
                </a:solidFill>
              </a:rPr>
              <a:t>)</a:t>
            </a:r>
          </a:p>
          <a:p>
            <a:pPr algn="l" rtl="0"/>
            <a:r>
              <a:rPr lang="fr-FR" sz="2000" dirty="0" smtClean="0">
                <a:solidFill>
                  <a:schemeClr val="bg1"/>
                </a:solidFill>
              </a:rPr>
              <a:t>                        de larves (</a:t>
            </a:r>
            <a:r>
              <a:rPr lang="fr-FR" sz="2000" i="1" dirty="0" err="1" smtClean="0">
                <a:solidFill>
                  <a:schemeClr val="bg1"/>
                </a:solidFill>
              </a:rPr>
              <a:t>Fasciola</a:t>
            </a:r>
            <a:r>
              <a:rPr lang="fr-FR" sz="2000" i="1" dirty="0" smtClean="0">
                <a:solidFill>
                  <a:schemeClr val="bg1"/>
                </a:solidFill>
              </a:rPr>
              <a:t>  </a:t>
            </a:r>
            <a:r>
              <a:rPr lang="fr-FR" sz="2000" i="1" dirty="0" err="1" smtClean="0">
                <a:solidFill>
                  <a:schemeClr val="bg1"/>
                </a:solidFill>
              </a:rPr>
              <a:t>hepatica</a:t>
            </a:r>
            <a:r>
              <a:rPr lang="fr-FR" sz="2000" dirty="0" smtClean="0">
                <a:solidFill>
                  <a:schemeClr val="bg1"/>
                </a:solidFill>
              </a:rPr>
              <a:t>)</a:t>
            </a:r>
          </a:p>
          <a:p>
            <a:pPr algn="l" rtl="0"/>
            <a:r>
              <a:rPr lang="fr-FR" sz="2000" dirty="0" smtClean="0">
                <a:solidFill>
                  <a:schemeClr val="bg1"/>
                </a:solidFill>
              </a:rPr>
              <a:t>        par conso d’eau, de végétaux ou de crudités souillés</a:t>
            </a:r>
          </a:p>
          <a:p>
            <a:pPr algn="l" rtl="0"/>
            <a:r>
              <a:rPr lang="fr-FR" sz="2000" dirty="0" smtClean="0">
                <a:solidFill>
                  <a:schemeClr val="bg1"/>
                </a:solidFill>
              </a:rPr>
              <a:t>        consommation de chair animale parasitée (</a:t>
            </a:r>
            <a:r>
              <a:rPr lang="fr-FR" sz="2000" i="1" dirty="0" err="1" smtClean="0">
                <a:solidFill>
                  <a:schemeClr val="bg1"/>
                </a:solidFill>
              </a:rPr>
              <a:t>Trichinella</a:t>
            </a:r>
            <a:r>
              <a:rPr lang="fr-FR" sz="2000" i="1" dirty="0" smtClean="0">
                <a:solidFill>
                  <a:schemeClr val="bg1"/>
                </a:solidFill>
              </a:rPr>
              <a:t> </a:t>
            </a:r>
            <a:r>
              <a:rPr lang="fr-FR" sz="2000" i="1" dirty="0" err="1" smtClean="0">
                <a:solidFill>
                  <a:schemeClr val="bg1"/>
                </a:solidFill>
              </a:rPr>
              <a:t>spiralis</a:t>
            </a:r>
            <a:r>
              <a:rPr lang="fr-FR" sz="2000" i="1" dirty="0" smtClean="0">
                <a:solidFill>
                  <a:schemeClr val="bg1"/>
                </a:solidFill>
              </a:rPr>
              <a:t>, </a:t>
            </a:r>
            <a:br>
              <a:rPr lang="fr-FR" sz="2000" i="1" dirty="0" smtClean="0">
                <a:solidFill>
                  <a:schemeClr val="bg1"/>
                </a:solidFill>
              </a:rPr>
            </a:br>
            <a:r>
              <a:rPr lang="fr-FR" sz="2000" i="1" dirty="0" smtClean="0">
                <a:solidFill>
                  <a:schemeClr val="bg1"/>
                </a:solidFill>
              </a:rPr>
              <a:t>                                                      ténias, </a:t>
            </a:r>
            <a:r>
              <a:rPr lang="fr-FR" sz="2000" i="1" dirty="0" err="1" smtClean="0">
                <a:solidFill>
                  <a:schemeClr val="bg1"/>
                </a:solidFill>
              </a:rPr>
              <a:t>Toxoplasma</a:t>
            </a:r>
            <a:r>
              <a:rPr lang="fr-FR" sz="2000" i="1" dirty="0" smtClean="0">
                <a:solidFill>
                  <a:schemeClr val="bg1"/>
                </a:solidFill>
              </a:rPr>
              <a:t>  </a:t>
            </a:r>
            <a:r>
              <a:rPr lang="fr-FR" sz="2000" i="1" dirty="0" err="1" smtClean="0">
                <a:solidFill>
                  <a:schemeClr val="bg1"/>
                </a:solidFill>
              </a:rPr>
              <a:t>gondii</a:t>
            </a:r>
            <a:r>
              <a:rPr lang="fr-FR" sz="2000" dirty="0" smtClean="0">
                <a:solidFill>
                  <a:schemeClr val="bg1"/>
                </a:solidFill>
              </a:rPr>
              <a:t>)</a:t>
            </a:r>
          </a:p>
          <a:p>
            <a:pPr algn="l" rtl="0">
              <a:buFontTx/>
              <a:buChar char="-"/>
            </a:pPr>
            <a:r>
              <a:rPr lang="fr-FR" sz="2000" dirty="0" smtClean="0">
                <a:solidFill>
                  <a:srgbClr val="FFFF00"/>
                </a:solidFill>
              </a:rPr>
              <a:t>voie par contact des muqueuses</a:t>
            </a:r>
            <a:r>
              <a:rPr lang="fr-FR" sz="2000" dirty="0" smtClean="0">
                <a:solidFill>
                  <a:schemeClr val="bg1"/>
                </a:solidFill>
              </a:rPr>
              <a:t>:</a:t>
            </a:r>
          </a:p>
          <a:p>
            <a:pPr algn="l" rtl="0"/>
            <a:r>
              <a:rPr lang="fr-FR" sz="2000" dirty="0" smtClean="0">
                <a:solidFill>
                  <a:schemeClr val="bg1"/>
                </a:solidFill>
              </a:rPr>
              <a:t>        contact  individus sains/infestés: poux, sarcopte de la gale,  </a:t>
            </a:r>
          </a:p>
          <a:p>
            <a:pPr algn="l" rtl="0"/>
            <a:r>
              <a:rPr lang="fr-FR" sz="2000" dirty="0" smtClean="0">
                <a:solidFill>
                  <a:schemeClr val="bg1"/>
                </a:solidFill>
              </a:rPr>
              <a:t>        </a:t>
            </a:r>
            <a:r>
              <a:rPr lang="fr-FR" sz="2000" i="1" dirty="0" smtClean="0">
                <a:solidFill>
                  <a:schemeClr val="bg1"/>
                </a:solidFill>
              </a:rPr>
              <a:t>Trichomonas </a:t>
            </a:r>
            <a:r>
              <a:rPr lang="fr-FR" sz="2000" i="1" dirty="0" err="1" smtClean="0">
                <a:solidFill>
                  <a:schemeClr val="bg1"/>
                </a:solidFill>
              </a:rPr>
              <a:t>vaginalis</a:t>
            </a:r>
            <a:r>
              <a:rPr lang="fr-FR" sz="2000" i="1" dirty="0" smtClean="0">
                <a:solidFill>
                  <a:schemeClr val="bg1"/>
                </a:solidFill>
              </a:rPr>
              <a:t> </a:t>
            </a:r>
          </a:p>
          <a:p>
            <a:pPr algn="l" rtl="0"/>
            <a:r>
              <a:rPr lang="fr-FR" sz="2000" dirty="0" smtClean="0">
                <a:solidFill>
                  <a:schemeClr val="bg1"/>
                </a:solidFill>
              </a:rPr>
              <a:t>        contamination verticale mère/enfant : </a:t>
            </a:r>
            <a:r>
              <a:rPr lang="fr-FR" sz="2000" i="1" dirty="0" err="1" smtClean="0">
                <a:solidFill>
                  <a:schemeClr val="bg1"/>
                </a:solidFill>
              </a:rPr>
              <a:t>Toxoplasma</a:t>
            </a:r>
            <a:r>
              <a:rPr lang="fr-FR" sz="2000" i="1" dirty="0" smtClean="0">
                <a:solidFill>
                  <a:schemeClr val="bg1"/>
                </a:solidFill>
              </a:rPr>
              <a:t> </a:t>
            </a:r>
            <a:r>
              <a:rPr lang="fr-FR" sz="2000" i="1" dirty="0" err="1" smtClean="0">
                <a:solidFill>
                  <a:schemeClr val="bg1"/>
                </a:solidFill>
              </a:rPr>
              <a:t>gondii</a:t>
            </a:r>
            <a:endParaRPr lang="fr-FR" sz="2000" i="1" dirty="0" smtClean="0">
              <a:solidFill>
                <a:schemeClr val="bg1"/>
              </a:solidFill>
            </a:endParaRPr>
          </a:p>
          <a:p>
            <a:pPr algn="l" rtl="0"/>
            <a:endParaRPr lang="fr-FR" sz="2000" dirty="0" smtClean="0">
              <a:solidFill>
                <a:srgbClr val="FFFF00"/>
              </a:solidFill>
            </a:endParaRPr>
          </a:p>
          <a:p>
            <a:pPr algn="l" rtl="0"/>
            <a:r>
              <a:rPr lang="fr-FR" sz="2000" dirty="0" smtClean="0">
                <a:solidFill>
                  <a:srgbClr val="FFFF00"/>
                </a:solidFill>
              </a:rPr>
              <a:t>- voie transcutanée active :</a:t>
            </a:r>
          </a:p>
          <a:p>
            <a:pPr algn="l" rtl="0"/>
            <a:r>
              <a:rPr lang="fr-FR" sz="2000" dirty="0" smtClean="0">
                <a:solidFill>
                  <a:schemeClr val="bg1"/>
                </a:solidFill>
              </a:rPr>
              <a:t>        marche nu-pieds (anguillules, ankylostomes) </a:t>
            </a:r>
          </a:p>
          <a:p>
            <a:pPr algn="l" rtl="0"/>
            <a:r>
              <a:rPr lang="fr-FR" sz="2000" dirty="0" smtClean="0">
                <a:solidFill>
                  <a:schemeClr val="bg1"/>
                </a:solidFill>
              </a:rPr>
              <a:t>        baignade en eau douce (schistosomes = bilharzies)</a:t>
            </a:r>
          </a:p>
          <a:p>
            <a:pPr algn="l" rtl="0"/>
            <a:r>
              <a:rPr lang="fr-FR" sz="2000" dirty="0" smtClean="0">
                <a:solidFill>
                  <a:schemeClr val="bg1"/>
                </a:solidFill>
              </a:rPr>
              <a:t>        piqûre d’un vecteur hématophage (anophèle, glossine, réduve)</a:t>
            </a:r>
          </a:p>
          <a:p>
            <a:pPr algn="l" rtl="0"/>
            <a:endParaRPr lang="fr-FR" sz="2000" dirty="0" smtClean="0">
              <a:solidFill>
                <a:schemeClr val="bg1"/>
              </a:solidFill>
            </a:endParaRPr>
          </a:p>
          <a:p>
            <a:pPr algn="l" rtl="0"/>
            <a:r>
              <a:rPr lang="fr-FR" sz="2000" dirty="0" smtClean="0">
                <a:solidFill>
                  <a:srgbClr val="FFFF00"/>
                </a:solidFill>
              </a:rPr>
              <a:t>- voie aérienne / inhalation </a:t>
            </a:r>
            <a:r>
              <a:rPr lang="fr-FR" sz="2000" dirty="0" smtClean="0">
                <a:solidFill>
                  <a:schemeClr val="bg1"/>
                </a:solidFill>
              </a:rPr>
              <a:t>(</a:t>
            </a:r>
            <a:r>
              <a:rPr lang="fr-FR" sz="2000" i="1" dirty="0" err="1" smtClean="0">
                <a:solidFill>
                  <a:schemeClr val="bg1"/>
                </a:solidFill>
              </a:rPr>
              <a:t>Pneumocystis</a:t>
            </a:r>
            <a:r>
              <a:rPr lang="fr-FR" sz="2000" i="1" dirty="0" smtClean="0">
                <a:solidFill>
                  <a:schemeClr val="bg1"/>
                </a:solidFill>
              </a:rPr>
              <a:t> </a:t>
            </a:r>
            <a:r>
              <a:rPr lang="fr-FR" sz="2000" i="1" dirty="0" err="1" smtClean="0">
                <a:solidFill>
                  <a:schemeClr val="bg1"/>
                </a:solidFill>
              </a:rPr>
              <a:t>jiroveci</a:t>
            </a:r>
            <a:r>
              <a:rPr lang="fr-FR" sz="2000" dirty="0" smtClean="0">
                <a:solidFill>
                  <a:schemeClr val="bg1"/>
                </a:solidFill>
              </a:rPr>
              <a:t>)</a:t>
            </a:r>
            <a:endParaRPr lang="fr-FR" sz="2000"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979712" y="180975"/>
            <a:ext cx="5867400" cy="6677025"/>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691680" y="0"/>
            <a:ext cx="5715738" cy="4993927"/>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1691680" y="4797152"/>
            <a:ext cx="5737932" cy="2260618"/>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5536" y="404664"/>
            <a:ext cx="8803232" cy="5632311"/>
          </a:xfrm>
          <a:prstGeom prst="rect">
            <a:avLst/>
          </a:prstGeom>
        </p:spPr>
        <p:txBody>
          <a:bodyPr wrap="square">
            <a:spAutoFit/>
          </a:bodyPr>
          <a:lstStyle/>
          <a:p>
            <a:pPr algn="ctr" rtl="0"/>
            <a:r>
              <a:rPr lang="fr-FR" u="sng" dirty="0" smtClean="0">
                <a:solidFill>
                  <a:srgbClr val="FFFF00"/>
                </a:solidFill>
              </a:rPr>
              <a:t>Voies de sortie des parasites </a:t>
            </a:r>
            <a:r>
              <a:rPr lang="fr-FR" dirty="0" smtClean="0">
                <a:solidFill>
                  <a:schemeClr val="bg1"/>
                </a:solidFill>
              </a:rPr>
              <a:t>:</a:t>
            </a:r>
          </a:p>
          <a:p>
            <a:pPr algn="ctr" rtl="0"/>
            <a:r>
              <a:rPr lang="fr-FR" dirty="0" smtClean="0">
                <a:solidFill>
                  <a:schemeClr val="bg1"/>
                </a:solidFill>
              </a:rPr>
              <a:t>conditionne les modalités de l’examen </a:t>
            </a:r>
            <a:r>
              <a:rPr lang="fr-FR" dirty="0" err="1" smtClean="0">
                <a:solidFill>
                  <a:schemeClr val="bg1"/>
                </a:solidFill>
              </a:rPr>
              <a:t>parasitologique</a:t>
            </a:r>
            <a:r>
              <a:rPr lang="fr-FR" dirty="0" smtClean="0">
                <a:solidFill>
                  <a:schemeClr val="bg1"/>
                </a:solidFill>
              </a:rPr>
              <a:t> et les mesures de prophylaxie collective</a:t>
            </a:r>
          </a:p>
          <a:p>
            <a:pPr algn="l" rtl="0"/>
            <a:endParaRPr lang="fr-FR" dirty="0" smtClean="0">
              <a:solidFill>
                <a:schemeClr val="bg1"/>
              </a:solidFill>
            </a:endParaRPr>
          </a:p>
          <a:p>
            <a:pPr algn="l" rtl="0"/>
            <a:endParaRPr lang="fr-FR" dirty="0" smtClean="0">
              <a:solidFill>
                <a:schemeClr val="bg1"/>
              </a:solidFill>
            </a:endParaRPr>
          </a:p>
          <a:p>
            <a:pPr algn="l" rtl="0"/>
            <a:r>
              <a:rPr lang="fr-FR" dirty="0" smtClean="0">
                <a:solidFill>
                  <a:schemeClr val="bg1"/>
                </a:solidFill>
              </a:rPr>
              <a:t>- </a:t>
            </a:r>
            <a:r>
              <a:rPr lang="fr-FR" dirty="0" smtClean="0">
                <a:solidFill>
                  <a:srgbClr val="FFFF00"/>
                </a:solidFill>
              </a:rPr>
              <a:t>voie digestive</a:t>
            </a:r>
            <a:r>
              <a:rPr lang="fr-FR" dirty="0" smtClean="0">
                <a:solidFill>
                  <a:schemeClr val="bg1"/>
                </a:solidFill>
              </a:rPr>
              <a:t> +++ : dissémination par les selles (péril fécal)</a:t>
            </a:r>
          </a:p>
          <a:p>
            <a:pPr algn="l" rtl="0"/>
            <a:r>
              <a:rPr lang="fr-FR" dirty="0" smtClean="0">
                <a:solidFill>
                  <a:schemeClr val="bg1"/>
                </a:solidFill>
              </a:rPr>
              <a:t>- </a:t>
            </a:r>
            <a:r>
              <a:rPr lang="fr-FR" dirty="0" smtClean="0">
                <a:solidFill>
                  <a:srgbClr val="FFFF00"/>
                </a:solidFill>
              </a:rPr>
              <a:t>voie urinaire </a:t>
            </a:r>
            <a:r>
              <a:rPr lang="fr-FR" dirty="0" smtClean="0">
                <a:solidFill>
                  <a:schemeClr val="bg1"/>
                </a:solidFill>
              </a:rPr>
              <a:t>: </a:t>
            </a:r>
            <a:r>
              <a:rPr lang="fr-FR" i="1" dirty="0" err="1" smtClean="0">
                <a:solidFill>
                  <a:schemeClr val="bg1"/>
                </a:solidFill>
              </a:rPr>
              <a:t>Schistosoma</a:t>
            </a:r>
            <a:r>
              <a:rPr lang="fr-FR" i="1" dirty="0" smtClean="0">
                <a:solidFill>
                  <a:schemeClr val="bg1"/>
                </a:solidFill>
              </a:rPr>
              <a:t> </a:t>
            </a:r>
            <a:r>
              <a:rPr lang="fr-FR" i="1" dirty="0" err="1" smtClean="0">
                <a:solidFill>
                  <a:schemeClr val="bg1"/>
                </a:solidFill>
              </a:rPr>
              <a:t>haematobium</a:t>
            </a:r>
            <a:endParaRPr lang="fr-FR" i="1" dirty="0" smtClean="0">
              <a:solidFill>
                <a:schemeClr val="bg1"/>
              </a:solidFill>
            </a:endParaRPr>
          </a:p>
          <a:p>
            <a:pPr algn="l" rtl="0"/>
            <a:r>
              <a:rPr lang="fr-FR" dirty="0" smtClean="0">
                <a:solidFill>
                  <a:schemeClr val="bg1"/>
                </a:solidFill>
              </a:rPr>
              <a:t>- </a:t>
            </a:r>
            <a:r>
              <a:rPr lang="fr-FR" dirty="0" smtClean="0">
                <a:solidFill>
                  <a:srgbClr val="FFFF00"/>
                </a:solidFill>
              </a:rPr>
              <a:t>voie aérienne </a:t>
            </a:r>
            <a:r>
              <a:rPr lang="fr-FR" dirty="0" smtClean="0">
                <a:solidFill>
                  <a:schemeClr val="bg1"/>
                </a:solidFill>
              </a:rPr>
              <a:t>: </a:t>
            </a:r>
            <a:r>
              <a:rPr lang="fr-FR" i="1" dirty="0" err="1" smtClean="0">
                <a:solidFill>
                  <a:schemeClr val="bg1"/>
                </a:solidFill>
              </a:rPr>
              <a:t>Pneumocystis</a:t>
            </a:r>
            <a:endParaRPr lang="fr-FR" i="1" dirty="0" smtClean="0">
              <a:solidFill>
                <a:schemeClr val="bg1"/>
              </a:solidFill>
            </a:endParaRPr>
          </a:p>
          <a:p>
            <a:pPr algn="l" rtl="0"/>
            <a:r>
              <a:rPr lang="fr-FR" dirty="0" smtClean="0">
                <a:solidFill>
                  <a:schemeClr val="bg1"/>
                </a:solidFill>
              </a:rPr>
              <a:t>- </a:t>
            </a:r>
            <a:r>
              <a:rPr lang="fr-FR" dirty="0" smtClean="0">
                <a:solidFill>
                  <a:srgbClr val="FFFF00"/>
                </a:solidFill>
              </a:rPr>
              <a:t>voie cutanée ou muqueuse </a:t>
            </a:r>
            <a:r>
              <a:rPr lang="fr-FR" dirty="0" smtClean="0">
                <a:solidFill>
                  <a:schemeClr val="bg1"/>
                </a:solidFill>
              </a:rPr>
              <a:t>: contact direct (sarcopte de la</a:t>
            </a:r>
          </a:p>
          <a:p>
            <a:pPr algn="l" rtl="0"/>
            <a:r>
              <a:rPr lang="fr-FR" dirty="0" smtClean="0">
                <a:solidFill>
                  <a:schemeClr val="bg1"/>
                </a:solidFill>
              </a:rPr>
              <a:t>   gale, </a:t>
            </a:r>
            <a:r>
              <a:rPr lang="fr-FR" i="1" dirty="0" smtClean="0">
                <a:solidFill>
                  <a:schemeClr val="bg1"/>
                </a:solidFill>
              </a:rPr>
              <a:t>Trichomonas</a:t>
            </a:r>
            <a:r>
              <a:rPr lang="fr-FR" dirty="0" smtClean="0">
                <a:solidFill>
                  <a:schemeClr val="bg1"/>
                </a:solidFill>
              </a:rPr>
              <a:t>) ou intervention d’un vecteur </a:t>
            </a:r>
            <a:br>
              <a:rPr lang="fr-FR" dirty="0" smtClean="0">
                <a:solidFill>
                  <a:schemeClr val="bg1"/>
                </a:solidFill>
              </a:rPr>
            </a:br>
            <a:r>
              <a:rPr lang="fr-FR" dirty="0" smtClean="0">
                <a:solidFill>
                  <a:schemeClr val="bg1"/>
                </a:solidFill>
              </a:rPr>
              <a:t>   hématophage.</a:t>
            </a:r>
          </a:p>
          <a:p>
            <a:pPr algn="l" rtl="0"/>
            <a:endParaRPr lang="fr-FR" dirty="0" smtClean="0">
              <a:solidFill>
                <a:schemeClr val="bg1"/>
              </a:solidFill>
            </a:endParaRPr>
          </a:p>
          <a:p>
            <a:pPr algn="l" rtl="0"/>
            <a:r>
              <a:rPr lang="fr-FR" dirty="0" smtClean="0">
                <a:solidFill>
                  <a:schemeClr val="bg1"/>
                </a:solidFill>
              </a:rPr>
              <a:t>NB : il existe des parasites sans possibilité normale de sortie en dehors de la prédation. Ils sont  en impasse parasitaire chez    l’homme (</a:t>
            </a:r>
            <a:r>
              <a:rPr lang="fr-FR" i="1" dirty="0" err="1" smtClean="0">
                <a:solidFill>
                  <a:schemeClr val="bg1"/>
                </a:solidFill>
              </a:rPr>
              <a:t>Trichinella</a:t>
            </a:r>
            <a:r>
              <a:rPr lang="fr-FR" dirty="0" smtClean="0">
                <a:solidFill>
                  <a:schemeClr val="bg1"/>
                </a:solidFill>
              </a:rPr>
              <a:t> , </a:t>
            </a:r>
            <a:r>
              <a:rPr lang="fr-FR" i="1" dirty="0" err="1" smtClean="0">
                <a:solidFill>
                  <a:schemeClr val="bg1"/>
                </a:solidFill>
              </a:rPr>
              <a:t>Echinococcus</a:t>
            </a:r>
            <a:r>
              <a:rPr lang="fr-FR" dirty="0" smtClean="0">
                <a:solidFill>
                  <a:schemeClr val="bg1"/>
                </a:solidFill>
              </a:rPr>
              <a:t>...)</a:t>
            </a:r>
            <a:endParaRPr lang="fr-FR"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4"/>
          <p:cNvSpPr>
            <a:spLocks noGrp="1" noChangeArrowheads="1"/>
          </p:cNvSpPr>
          <p:nvPr>
            <p:ph type="title"/>
          </p:nvPr>
        </p:nvSpPr>
        <p:spPr>
          <a:xfrm>
            <a:off x="467544" y="0"/>
            <a:ext cx="8229600" cy="1143000"/>
          </a:xfrm>
        </p:spPr>
        <p:txBody>
          <a:bodyPr/>
          <a:lstStyle/>
          <a:p>
            <a:r>
              <a:rPr lang="fr-FR" b="1" dirty="0">
                <a:solidFill>
                  <a:srgbClr val="FF0000"/>
                </a:solidFill>
              </a:rPr>
              <a:t>	</a:t>
            </a:r>
            <a:r>
              <a:rPr lang="fr-FR" b="1" dirty="0" smtClean="0">
                <a:solidFill>
                  <a:srgbClr val="FF0000"/>
                </a:solidFill>
              </a:rPr>
              <a:t>Les </a:t>
            </a:r>
            <a:r>
              <a:rPr lang="fr-FR" b="1" dirty="0">
                <a:solidFill>
                  <a:srgbClr val="FF0000"/>
                </a:solidFill>
              </a:rPr>
              <a:t>différents types de cycles</a:t>
            </a:r>
            <a:endParaRPr lang="en-US" b="1" dirty="0">
              <a:solidFill>
                <a:srgbClr val="FF0000"/>
              </a:solidFill>
            </a:endParaRPr>
          </a:p>
        </p:txBody>
      </p:sp>
      <p:sp>
        <p:nvSpPr>
          <p:cNvPr id="57349" name="Rectangle 5"/>
          <p:cNvSpPr>
            <a:spLocks noGrp="1" noChangeArrowheads="1"/>
          </p:cNvSpPr>
          <p:nvPr>
            <p:ph type="body" sz="half" idx="1"/>
          </p:nvPr>
        </p:nvSpPr>
        <p:spPr/>
        <p:txBody>
          <a:bodyPr/>
          <a:lstStyle/>
          <a:p>
            <a:pPr algn="l" rtl="0">
              <a:lnSpc>
                <a:spcPct val="90000"/>
              </a:lnSpc>
            </a:pPr>
            <a:r>
              <a:rPr lang="fr-FR" sz="2800" b="1" dirty="0">
                <a:solidFill>
                  <a:srgbClr val="FFFF00"/>
                </a:solidFill>
              </a:rPr>
              <a:t>Cycles directs </a:t>
            </a:r>
          </a:p>
          <a:p>
            <a:pPr algn="l" rtl="0">
              <a:lnSpc>
                <a:spcPct val="90000"/>
              </a:lnSpc>
              <a:buFontTx/>
              <a:buNone/>
            </a:pPr>
            <a:r>
              <a:rPr lang="fr-FR" sz="2800" dirty="0"/>
              <a:t>                </a:t>
            </a:r>
            <a:r>
              <a:rPr lang="fr-FR" sz="2800" dirty="0" err="1">
                <a:solidFill>
                  <a:srgbClr val="FFC000"/>
                </a:solidFill>
              </a:rPr>
              <a:t>monoxènes</a:t>
            </a:r>
            <a:endParaRPr lang="fr-FR" sz="2800" dirty="0">
              <a:solidFill>
                <a:srgbClr val="FFC000"/>
              </a:solidFill>
            </a:endParaRPr>
          </a:p>
          <a:p>
            <a:pPr algn="l" rtl="0">
              <a:lnSpc>
                <a:spcPct val="90000"/>
              </a:lnSpc>
              <a:buFontTx/>
              <a:buNone/>
            </a:pPr>
            <a:r>
              <a:rPr lang="fr-FR" sz="2000" dirty="0">
                <a:solidFill>
                  <a:srgbClr val="FFC000"/>
                </a:solidFill>
              </a:rPr>
              <a:t>                      </a:t>
            </a:r>
            <a:r>
              <a:rPr lang="fr-FR" sz="2800" dirty="0" err="1">
                <a:solidFill>
                  <a:srgbClr val="FFC000"/>
                </a:solidFill>
              </a:rPr>
              <a:t>holoxènes</a:t>
            </a:r>
            <a:endParaRPr lang="fr-FR" sz="2800" dirty="0">
              <a:solidFill>
                <a:srgbClr val="FFC000"/>
              </a:solidFill>
            </a:endParaRPr>
          </a:p>
          <a:p>
            <a:pPr algn="l" rtl="0">
              <a:lnSpc>
                <a:spcPct val="90000"/>
              </a:lnSpc>
              <a:buFontTx/>
              <a:buNone/>
            </a:pPr>
            <a:r>
              <a:rPr lang="fr-FR" sz="2800" b="1" dirty="0">
                <a:solidFill>
                  <a:schemeClr val="bg1"/>
                </a:solidFill>
              </a:rPr>
              <a:t>Un seul hôte</a:t>
            </a:r>
          </a:p>
          <a:p>
            <a:pPr algn="l" rtl="0">
              <a:lnSpc>
                <a:spcPct val="90000"/>
              </a:lnSpc>
              <a:buFontTx/>
              <a:buNone/>
            </a:pPr>
            <a:endParaRPr lang="fr-FR" sz="1800" dirty="0"/>
          </a:p>
          <a:p>
            <a:pPr algn="l" rtl="0">
              <a:lnSpc>
                <a:spcPct val="90000"/>
              </a:lnSpc>
              <a:buFontTx/>
              <a:buNone/>
            </a:pPr>
            <a:endParaRPr lang="fr-FR" sz="1800" dirty="0">
              <a:solidFill>
                <a:srgbClr val="3333FF"/>
              </a:solidFill>
            </a:endParaRPr>
          </a:p>
          <a:p>
            <a:pPr algn="l" rtl="0">
              <a:lnSpc>
                <a:spcPct val="90000"/>
              </a:lnSpc>
            </a:pPr>
            <a:r>
              <a:rPr lang="fr-FR" sz="2800" b="1" dirty="0">
                <a:solidFill>
                  <a:srgbClr val="FFFF00"/>
                </a:solidFill>
              </a:rPr>
              <a:t>Cycles indirects</a:t>
            </a:r>
            <a:r>
              <a:rPr lang="fr-FR" sz="2800" dirty="0">
                <a:solidFill>
                  <a:srgbClr val="FFFF00"/>
                </a:solidFill>
              </a:rPr>
              <a:t> </a:t>
            </a:r>
            <a:r>
              <a:rPr lang="fr-FR" sz="2800" dirty="0"/>
              <a:t>            	</a:t>
            </a:r>
            <a:r>
              <a:rPr lang="fr-FR" sz="2800" dirty="0">
                <a:solidFill>
                  <a:srgbClr val="FFC000"/>
                </a:solidFill>
              </a:rPr>
              <a:t>      hétéroxènes</a:t>
            </a:r>
          </a:p>
          <a:p>
            <a:pPr algn="l" rtl="0">
              <a:lnSpc>
                <a:spcPct val="90000"/>
              </a:lnSpc>
              <a:buFontTx/>
              <a:buNone/>
            </a:pPr>
            <a:r>
              <a:rPr lang="fr-FR" sz="2800" b="1" dirty="0">
                <a:solidFill>
                  <a:schemeClr val="bg1"/>
                </a:solidFill>
              </a:rPr>
              <a:t>Deux ou plusieurs hôtes </a:t>
            </a:r>
            <a:endParaRPr lang="en-US" sz="2800" b="1" dirty="0">
              <a:solidFill>
                <a:schemeClr val="bg1"/>
              </a:solidFill>
            </a:endParaRPr>
          </a:p>
          <a:p>
            <a:pPr algn="l" rtl="0">
              <a:lnSpc>
                <a:spcPct val="90000"/>
              </a:lnSpc>
              <a:buFontTx/>
              <a:buNone/>
            </a:pPr>
            <a:endParaRPr lang="en-US" sz="2800" b="1" dirty="0"/>
          </a:p>
          <a:p>
            <a:pPr algn="l" rtl="0">
              <a:lnSpc>
                <a:spcPct val="90000"/>
              </a:lnSpc>
            </a:pPr>
            <a:endParaRPr lang="en-US" sz="2800" dirty="0"/>
          </a:p>
        </p:txBody>
      </p:sp>
      <p:pic>
        <p:nvPicPr>
          <p:cNvPr id="57352" name="Picture 8"/>
          <p:cNvPicPr>
            <a:picLocks noGrp="1" noChangeAspect="1" noChangeArrowheads="1"/>
          </p:cNvPicPr>
          <p:nvPr>
            <p:ph sz="quarter" idx="2"/>
          </p:nvPr>
        </p:nvPicPr>
        <p:blipFill>
          <a:blip r:embed="rId2" cstate="print"/>
          <a:srcRect/>
          <a:stretch>
            <a:fillRect/>
          </a:stretch>
        </p:blipFill>
        <p:spPr>
          <a:xfrm>
            <a:off x="5148263" y="1265238"/>
            <a:ext cx="3024187" cy="3024187"/>
          </a:xfrm>
          <a:ln/>
        </p:spPr>
      </p:pic>
      <p:pic>
        <p:nvPicPr>
          <p:cNvPr id="57353" name="Picture 9" descr="2HOTBUC"/>
          <p:cNvPicPr>
            <a:picLocks noGrp="1" noChangeAspect="1" noChangeArrowheads="1"/>
          </p:cNvPicPr>
          <p:nvPr>
            <p:ph sz="quarter" idx="3"/>
          </p:nvPr>
        </p:nvPicPr>
        <p:blipFill>
          <a:blip r:embed="rId3" cstate="print"/>
          <a:srcRect/>
          <a:stretch>
            <a:fillRect/>
          </a:stretch>
        </p:blipFill>
        <p:spPr>
          <a:xfrm>
            <a:off x="5003800" y="3789363"/>
            <a:ext cx="3384550" cy="2632075"/>
          </a:xfrm>
        </p:spPr>
      </p:pic>
    </p:spTree>
  </p:cSld>
  <p:clrMapOvr>
    <a:masterClrMapping/>
  </p:clrMapOvr>
  <p:transition>
    <p:comb/>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
          <p:cNvSpPr>
            <a:spLocks noGrp="1" noChangeArrowheads="1"/>
          </p:cNvSpPr>
          <p:nvPr>
            <p:ph type="title"/>
          </p:nvPr>
        </p:nvSpPr>
        <p:spPr/>
        <p:txBody>
          <a:bodyPr/>
          <a:lstStyle/>
          <a:p>
            <a:r>
              <a:rPr lang="fr-FR" sz="4800" b="1" dirty="0">
                <a:solidFill>
                  <a:srgbClr val="FF0000"/>
                </a:solidFill>
              </a:rPr>
              <a:t>Cycles directs</a:t>
            </a:r>
            <a:r>
              <a:rPr lang="en-US" dirty="0">
                <a:solidFill>
                  <a:srgbClr val="FF0000"/>
                </a:solidFill>
              </a:rPr>
              <a:t> </a:t>
            </a:r>
          </a:p>
        </p:txBody>
      </p:sp>
      <p:sp>
        <p:nvSpPr>
          <p:cNvPr id="41989" name="Rectangle 5"/>
          <p:cNvSpPr>
            <a:spLocks noGrp="1" noChangeArrowheads="1"/>
          </p:cNvSpPr>
          <p:nvPr>
            <p:ph type="body" sz="half" idx="1"/>
          </p:nvPr>
        </p:nvSpPr>
        <p:spPr/>
        <p:txBody>
          <a:bodyPr/>
          <a:lstStyle/>
          <a:p>
            <a:pPr algn="l" rtl="0">
              <a:lnSpc>
                <a:spcPct val="80000"/>
              </a:lnSpc>
              <a:buFontTx/>
              <a:buNone/>
            </a:pPr>
            <a:r>
              <a:rPr lang="fr-FR" sz="2400" b="1" dirty="0">
                <a:solidFill>
                  <a:schemeClr val="bg1"/>
                </a:solidFill>
              </a:rPr>
              <a:t>Cycle direct court</a:t>
            </a:r>
            <a:r>
              <a:rPr lang="fr-FR" sz="2400" dirty="0">
                <a:solidFill>
                  <a:schemeClr val="bg1"/>
                </a:solidFill>
              </a:rPr>
              <a:t> </a:t>
            </a:r>
            <a:endParaRPr lang="en-US" sz="2400" b="1" dirty="0">
              <a:solidFill>
                <a:schemeClr val="bg1"/>
              </a:solidFill>
            </a:endParaRPr>
          </a:p>
          <a:p>
            <a:pPr algn="l" rtl="0">
              <a:lnSpc>
                <a:spcPct val="80000"/>
              </a:lnSpc>
            </a:pPr>
            <a:r>
              <a:rPr lang="fr-FR" sz="2400" dirty="0">
                <a:solidFill>
                  <a:schemeClr val="bg1"/>
                </a:solidFill>
              </a:rPr>
              <a:t>parasite</a:t>
            </a:r>
            <a:r>
              <a:rPr lang="fr-FR" sz="2400" dirty="0"/>
              <a:t> </a:t>
            </a:r>
            <a:r>
              <a:rPr lang="fr-FR" sz="2400" b="1" dirty="0">
                <a:solidFill>
                  <a:srgbClr val="FFC000"/>
                </a:solidFill>
              </a:rPr>
              <a:t>directement infestant</a:t>
            </a:r>
            <a:r>
              <a:rPr lang="fr-FR" sz="2400" dirty="0">
                <a:solidFill>
                  <a:srgbClr val="FFC000"/>
                </a:solidFill>
              </a:rPr>
              <a:t>, </a:t>
            </a:r>
            <a:r>
              <a:rPr lang="fr-FR" sz="2400" dirty="0">
                <a:solidFill>
                  <a:schemeClr val="bg1"/>
                </a:solidFill>
              </a:rPr>
              <a:t>dès sa sortie de l’hôte. </a:t>
            </a:r>
          </a:p>
          <a:p>
            <a:pPr algn="l" rtl="0">
              <a:lnSpc>
                <a:spcPct val="80000"/>
              </a:lnSpc>
            </a:pPr>
            <a:r>
              <a:rPr lang="fr-FR" sz="1800" dirty="0">
                <a:solidFill>
                  <a:schemeClr val="bg1"/>
                </a:solidFill>
              </a:rPr>
              <a:t>le degré d'infestation dépend de la résistance du parasite dans le milieu extérieur ( 20 jours pour un kyste d'amibe.) </a:t>
            </a:r>
            <a:endParaRPr lang="fr-FR" sz="1800" dirty="0" smtClean="0">
              <a:solidFill>
                <a:schemeClr val="bg1"/>
              </a:solidFill>
            </a:endParaRPr>
          </a:p>
          <a:p>
            <a:pPr algn="l" rtl="0">
              <a:lnSpc>
                <a:spcPct val="80000"/>
              </a:lnSpc>
            </a:pPr>
            <a:endParaRPr lang="fr-FR" sz="1800" dirty="0" smtClean="0">
              <a:solidFill>
                <a:schemeClr val="bg1"/>
              </a:solidFill>
            </a:endParaRPr>
          </a:p>
          <a:p>
            <a:pPr algn="l" rtl="0">
              <a:lnSpc>
                <a:spcPct val="80000"/>
              </a:lnSpc>
            </a:pPr>
            <a:r>
              <a:rPr lang="en-US" sz="1800" dirty="0" smtClean="0">
                <a:solidFill>
                  <a:srgbClr val="FFFF00"/>
                </a:solidFill>
              </a:rPr>
              <a:t>Ex : </a:t>
            </a:r>
            <a:r>
              <a:rPr lang="en-US" sz="1800" dirty="0" err="1" smtClean="0">
                <a:solidFill>
                  <a:srgbClr val="FFFF00"/>
                </a:solidFill>
              </a:rPr>
              <a:t>oxyure</a:t>
            </a:r>
            <a:r>
              <a:rPr lang="en-US" sz="1800" dirty="0" smtClean="0">
                <a:solidFill>
                  <a:srgbClr val="FFFF00"/>
                </a:solidFill>
              </a:rPr>
              <a:t>, </a:t>
            </a:r>
            <a:r>
              <a:rPr lang="en-US" sz="1800" i="1" dirty="0" err="1" smtClean="0">
                <a:solidFill>
                  <a:srgbClr val="FFFF00"/>
                </a:solidFill>
              </a:rPr>
              <a:t>Entamoeba</a:t>
            </a:r>
            <a:r>
              <a:rPr lang="en-US" sz="1800" dirty="0" smtClean="0">
                <a:solidFill>
                  <a:srgbClr val="FFFF00"/>
                </a:solidFill>
              </a:rPr>
              <a:t> </a:t>
            </a:r>
            <a:r>
              <a:rPr lang="en-US" sz="1800" i="1" dirty="0" err="1" smtClean="0">
                <a:solidFill>
                  <a:srgbClr val="FFFF00"/>
                </a:solidFill>
              </a:rPr>
              <a:t>histolytica</a:t>
            </a:r>
            <a:endParaRPr lang="en-US" sz="1800" i="1" dirty="0">
              <a:solidFill>
                <a:srgbClr val="FFFF00"/>
              </a:solidFill>
            </a:endParaRPr>
          </a:p>
        </p:txBody>
      </p:sp>
      <p:sp>
        <p:nvSpPr>
          <p:cNvPr id="41990" name="Rectangle 6"/>
          <p:cNvSpPr>
            <a:spLocks noGrp="1" noChangeArrowheads="1"/>
          </p:cNvSpPr>
          <p:nvPr>
            <p:ph type="body" sz="half" idx="2"/>
          </p:nvPr>
        </p:nvSpPr>
        <p:spPr>
          <a:xfrm>
            <a:off x="4716463" y="1628775"/>
            <a:ext cx="4038600" cy="5229225"/>
          </a:xfrm>
        </p:spPr>
        <p:txBody>
          <a:bodyPr/>
          <a:lstStyle/>
          <a:p>
            <a:pPr algn="l" rtl="0">
              <a:lnSpc>
                <a:spcPct val="80000"/>
              </a:lnSpc>
              <a:buFontTx/>
              <a:buNone/>
            </a:pPr>
            <a:r>
              <a:rPr lang="fr-FR" sz="2400" b="1" dirty="0">
                <a:solidFill>
                  <a:schemeClr val="bg1"/>
                </a:solidFill>
              </a:rPr>
              <a:t>Cycle direct long</a:t>
            </a:r>
            <a:r>
              <a:rPr lang="fr-FR" sz="2400" dirty="0">
                <a:solidFill>
                  <a:schemeClr val="bg1"/>
                </a:solidFill>
              </a:rPr>
              <a:t> </a:t>
            </a:r>
            <a:endParaRPr lang="en-US" sz="2400" b="1" dirty="0">
              <a:solidFill>
                <a:schemeClr val="bg1"/>
              </a:solidFill>
            </a:endParaRPr>
          </a:p>
          <a:p>
            <a:pPr algn="l" rtl="0">
              <a:lnSpc>
                <a:spcPct val="80000"/>
              </a:lnSpc>
            </a:pPr>
            <a:r>
              <a:rPr lang="fr-FR" sz="2400" dirty="0">
                <a:solidFill>
                  <a:schemeClr val="bg1"/>
                </a:solidFill>
              </a:rPr>
              <a:t>le parasite doit subir une </a:t>
            </a:r>
            <a:r>
              <a:rPr lang="fr-FR" sz="2400" b="1" dirty="0">
                <a:solidFill>
                  <a:srgbClr val="FFC000"/>
                </a:solidFill>
              </a:rPr>
              <a:t>maturation</a:t>
            </a:r>
            <a:r>
              <a:rPr lang="fr-FR" sz="2400" b="1" dirty="0">
                <a:solidFill>
                  <a:srgbClr val="FF00FF"/>
                </a:solidFill>
              </a:rPr>
              <a:t> </a:t>
            </a:r>
            <a:r>
              <a:rPr lang="fr-FR" sz="2400" b="1" dirty="0">
                <a:solidFill>
                  <a:schemeClr val="bg1"/>
                </a:solidFill>
              </a:rPr>
              <a:t>dans le milieu extérieur</a:t>
            </a:r>
            <a:r>
              <a:rPr lang="fr-FR" sz="2400" dirty="0">
                <a:solidFill>
                  <a:schemeClr val="bg1"/>
                </a:solidFill>
              </a:rPr>
              <a:t> avant de parvenir au  stade infestant</a:t>
            </a:r>
            <a:r>
              <a:rPr lang="fr-FR" sz="1200" dirty="0">
                <a:solidFill>
                  <a:schemeClr val="bg1"/>
                </a:solidFill>
              </a:rPr>
              <a:t>. </a:t>
            </a:r>
          </a:p>
          <a:p>
            <a:pPr algn="l" rtl="0">
              <a:lnSpc>
                <a:spcPct val="80000"/>
              </a:lnSpc>
            </a:pPr>
            <a:r>
              <a:rPr lang="fr-FR" sz="1800" dirty="0">
                <a:solidFill>
                  <a:schemeClr val="bg1"/>
                </a:solidFill>
              </a:rPr>
              <a:t>Maturation variable selon les conditions climatiques ( hygrométrie élevée et température de 20° à 25°C ). </a:t>
            </a:r>
          </a:p>
          <a:p>
            <a:pPr algn="l" rtl="0">
              <a:lnSpc>
                <a:spcPct val="80000"/>
              </a:lnSpc>
            </a:pPr>
            <a:r>
              <a:rPr lang="fr-FR" sz="1800" dirty="0">
                <a:solidFill>
                  <a:schemeClr val="bg1"/>
                </a:solidFill>
              </a:rPr>
              <a:t>Elle consiste en : </a:t>
            </a:r>
          </a:p>
          <a:p>
            <a:pPr algn="l" rtl="0">
              <a:lnSpc>
                <a:spcPct val="80000"/>
              </a:lnSpc>
              <a:buFontTx/>
              <a:buNone/>
            </a:pPr>
            <a:r>
              <a:rPr lang="fr-FR" sz="1800" dirty="0">
                <a:solidFill>
                  <a:schemeClr val="bg1"/>
                </a:solidFill>
              </a:rPr>
              <a:t>-&gt;Formation d'embryon dans l'œuf </a:t>
            </a:r>
          </a:p>
          <a:p>
            <a:pPr algn="l" rtl="0">
              <a:lnSpc>
                <a:spcPct val="80000"/>
              </a:lnSpc>
              <a:buFontTx/>
              <a:buNone/>
            </a:pPr>
            <a:r>
              <a:rPr lang="fr-FR" sz="1800" dirty="0">
                <a:solidFill>
                  <a:schemeClr val="bg1"/>
                </a:solidFill>
              </a:rPr>
              <a:t>-&gt;Éclosion de l'œuf donnant une larve)</a:t>
            </a:r>
          </a:p>
          <a:p>
            <a:pPr algn="l" rtl="0">
              <a:lnSpc>
                <a:spcPct val="80000"/>
              </a:lnSpc>
              <a:buFontTx/>
              <a:buNone/>
            </a:pPr>
            <a:r>
              <a:rPr lang="fr-FR" sz="1800" dirty="0">
                <a:solidFill>
                  <a:schemeClr val="bg1"/>
                </a:solidFill>
              </a:rPr>
              <a:t>-&gt;Transformation de la larve en une larve </a:t>
            </a:r>
            <a:r>
              <a:rPr lang="fr-FR" sz="1800" dirty="0" err="1" smtClean="0">
                <a:solidFill>
                  <a:schemeClr val="bg1"/>
                </a:solidFill>
              </a:rPr>
              <a:t>infestante</a:t>
            </a:r>
            <a:endParaRPr lang="fr-FR" sz="1800" dirty="0" smtClean="0">
              <a:solidFill>
                <a:schemeClr val="bg1"/>
              </a:solidFill>
            </a:endParaRPr>
          </a:p>
          <a:p>
            <a:pPr algn="l" rtl="0">
              <a:lnSpc>
                <a:spcPct val="80000"/>
              </a:lnSpc>
              <a:buFontTx/>
              <a:buNone/>
            </a:pPr>
            <a:endParaRPr lang="fr-FR" sz="1800" dirty="0" smtClean="0">
              <a:solidFill>
                <a:srgbClr val="FFFF00"/>
              </a:solidFill>
            </a:endParaRPr>
          </a:p>
          <a:p>
            <a:pPr algn="l" rtl="0">
              <a:lnSpc>
                <a:spcPct val="80000"/>
              </a:lnSpc>
              <a:buFontTx/>
              <a:buNone/>
            </a:pPr>
            <a:r>
              <a:rPr lang="fr-FR" sz="1800" dirty="0" smtClean="0">
                <a:solidFill>
                  <a:srgbClr val="FFFF00"/>
                </a:solidFill>
              </a:rPr>
              <a:t>Ex : œufs </a:t>
            </a:r>
            <a:r>
              <a:rPr lang="fr-FR" sz="1800" i="1" dirty="0" smtClean="0">
                <a:solidFill>
                  <a:srgbClr val="FFFF00"/>
                </a:solidFill>
              </a:rPr>
              <a:t>d’Ascaris</a:t>
            </a:r>
            <a:r>
              <a:rPr lang="fr-FR" sz="1800" dirty="0" smtClean="0">
                <a:solidFill>
                  <a:srgbClr val="FFFF00"/>
                </a:solidFill>
              </a:rPr>
              <a:t>, larve d’anguillule</a:t>
            </a:r>
          </a:p>
          <a:p>
            <a:pPr algn="l" rtl="0">
              <a:lnSpc>
                <a:spcPct val="80000"/>
              </a:lnSpc>
              <a:buFontTx/>
              <a:buNone/>
            </a:pPr>
            <a:endParaRPr lang="en-US" sz="1800"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4"/>
          <p:cNvSpPr>
            <a:spLocks noGrp="1" noChangeArrowheads="1"/>
          </p:cNvSpPr>
          <p:nvPr>
            <p:ph type="title"/>
          </p:nvPr>
        </p:nvSpPr>
        <p:spPr/>
        <p:txBody>
          <a:bodyPr/>
          <a:lstStyle/>
          <a:p>
            <a:r>
              <a:rPr lang="fr-FR" b="1" dirty="0">
                <a:solidFill>
                  <a:srgbClr val="FF0000"/>
                </a:solidFill>
              </a:rPr>
              <a:t>Cycle direct court</a:t>
            </a:r>
            <a:r>
              <a:rPr lang="fr-FR" dirty="0">
                <a:solidFill>
                  <a:srgbClr val="FF0000"/>
                </a:solidFill>
              </a:rPr>
              <a:t> </a:t>
            </a:r>
            <a:endParaRPr lang="en-US" dirty="0">
              <a:solidFill>
                <a:srgbClr val="FF0000"/>
              </a:solidFill>
            </a:endParaRPr>
          </a:p>
        </p:txBody>
      </p:sp>
      <p:pic>
        <p:nvPicPr>
          <p:cNvPr id="44039" name="Picture 7" descr="Life Cycle of Entamoeba histolytica"/>
          <p:cNvPicPr>
            <a:picLocks noGrp="1" noChangeAspect="1" noChangeArrowheads="1"/>
          </p:cNvPicPr>
          <p:nvPr>
            <p:ph sz="half" idx="1"/>
          </p:nvPr>
        </p:nvPicPr>
        <p:blipFill>
          <a:blip r:embed="rId3" cstate="print"/>
          <a:srcRect/>
          <a:stretch>
            <a:fillRect/>
          </a:stretch>
        </p:blipFill>
        <p:spPr>
          <a:xfrm>
            <a:off x="690563" y="1628775"/>
            <a:ext cx="3592512" cy="4525963"/>
          </a:xfrm>
          <a:noFill/>
          <a:ln/>
        </p:spPr>
      </p:pic>
      <p:sp>
        <p:nvSpPr>
          <p:cNvPr id="44040" name="Rectangle 8"/>
          <p:cNvSpPr>
            <a:spLocks noChangeArrowheads="1"/>
          </p:cNvSpPr>
          <p:nvPr/>
        </p:nvSpPr>
        <p:spPr bwMode="auto">
          <a:xfrm>
            <a:off x="755650" y="6237288"/>
            <a:ext cx="3448050" cy="366712"/>
          </a:xfrm>
          <a:prstGeom prst="rect">
            <a:avLst/>
          </a:prstGeom>
          <a:noFill/>
          <a:ln w="9525">
            <a:noFill/>
            <a:miter lim="800000"/>
            <a:headEnd/>
            <a:tailEnd/>
          </a:ln>
          <a:effectLst/>
        </p:spPr>
        <p:txBody>
          <a:bodyPr wrap="none">
            <a:spAutoFit/>
          </a:bodyPr>
          <a:lstStyle/>
          <a:p>
            <a:pPr algn="l" rtl="0">
              <a:spcBef>
                <a:spcPct val="30000"/>
              </a:spcBef>
            </a:pPr>
            <a:r>
              <a:rPr lang="fr-FR" sz="1800">
                <a:solidFill>
                  <a:schemeClr val="bg1"/>
                </a:solidFill>
              </a:rPr>
              <a:t>Cycle </a:t>
            </a:r>
            <a:r>
              <a:rPr lang="fr-FR" sz="1800" b="1" i="1">
                <a:solidFill>
                  <a:schemeClr val="bg1"/>
                </a:solidFill>
              </a:rPr>
              <a:t>d’Entamoeba histolytica</a:t>
            </a:r>
            <a:endParaRPr lang="en-US" sz="1800" b="1" i="1">
              <a:solidFill>
                <a:schemeClr val="bg1"/>
              </a:solidFill>
            </a:endParaRPr>
          </a:p>
        </p:txBody>
      </p:sp>
      <p:pic>
        <p:nvPicPr>
          <p:cNvPr id="44041" name="Picture 9" descr="Life cycle of Enterobius vermicularis"/>
          <p:cNvPicPr>
            <a:picLocks noGrp="1" noChangeAspect="1" noChangeArrowheads="1"/>
          </p:cNvPicPr>
          <p:nvPr>
            <p:ph sz="half" idx="2"/>
          </p:nvPr>
        </p:nvPicPr>
        <p:blipFill>
          <a:blip r:embed="rId4" cstate="print"/>
          <a:srcRect/>
          <a:stretch>
            <a:fillRect/>
          </a:stretch>
        </p:blipFill>
        <p:spPr>
          <a:xfrm>
            <a:off x="4686300" y="1600200"/>
            <a:ext cx="3960813" cy="4525963"/>
          </a:xfrm>
          <a:noFill/>
          <a:ln/>
        </p:spPr>
      </p:pic>
      <p:sp>
        <p:nvSpPr>
          <p:cNvPr id="44042" name="Rectangle 10"/>
          <p:cNvSpPr>
            <a:spLocks noChangeArrowheads="1"/>
          </p:cNvSpPr>
          <p:nvPr/>
        </p:nvSpPr>
        <p:spPr bwMode="auto">
          <a:xfrm>
            <a:off x="4762500" y="6165850"/>
            <a:ext cx="3689350" cy="366713"/>
          </a:xfrm>
          <a:prstGeom prst="rect">
            <a:avLst/>
          </a:prstGeom>
          <a:noFill/>
          <a:ln w="9525">
            <a:noFill/>
            <a:miter lim="800000"/>
            <a:headEnd/>
            <a:tailEnd/>
          </a:ln>
          <a:effectLst/>
        </p:spPr>
        <p:txBody>
          <a:bodyPr wrap="none">
            <a:spAutoFit/>
          </a:bodyPr>
          <a:lstStyle/>
          <a:p>
            <a:pPr rtl="0">
              <a:spcBef>
                <a:spcPct val="30000"/>
              </a:spcBef>
            </a:pPr>
            <a:r>
              <a:rPr lang="fr-FR" sz="1800" dirty="0">
                <a:solidFill>
                  <a:schemeClr val="bg1"/>
                </a:solidFill>
              </a:rPr>
              <a:t>Cycle </a:t>
            </a:r>
            <a:r>
              <a:rPr lang="fr-FR" sz="1800" b="1" i="1" dirty="0">
                <a:solidFill>
                  <a:schemeClr val="bg1"/>
                </a:solidFill>
              </a:rPr>
              <a:t>d’</a:t>
            </a:r>
            <a:r>
              <a:rPr lang="fr-FR" sz="1800" b="1" i="1" dirty="0" err="1">
                <a:solidFill>
                  <a:schemeClr val="bg1"/>
                </a:solidFill>
              </a:rPr>
              <a:t>Enterobius</a:t>
            </a:r>
            <a:r>
              <a:rPr lang="fr-FR" sz="1800" b="1" i="1" dirty="0">
                <a:solidFill>
                  <a:schemeClr val="bg1"/>
                </a:solidFill>
              </a:rPr>
              <a:t> </a:t>
            </a:r>
            <a:r>
              <a:rPr lang="fr-FR" sz="1800" b="1" i="1" dirty="0" err="1">
                <a:solidFill>
                  <a:schemeClr val="bg1"/>
                </a:solidFill>
              </a:rPr>
              <a:t>vemercularis</a:t>
            </a:r>
            <a:endParaRPr lang="en-US" sz="1800" b="1" i="1"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just" rtl="0"/>
            <a:r>
              <a:rPr lang="fr-FR" u="sng" dirty="0" smtClean="0">
                <a:solidFill>
                  <a:srgbClr val="FFFF00"/>
                </a:solidFill>
              </a:rPr>
              <a:t>Le parasitisme</a:t>
            </a:r>
            <a:r>
              <a:rPr lang="fr-FR" dirty="0" smtClean="0">
                <a:solidFill>
                  <a:srgbClr val="FFFF00"/>
                </a:solidFill>
              </a:rPr>
              <a:t> est fondé sur un équilibre dynamique entre l’hôte et le parasite qui ne peut pas être rompu (si rupture par la mort de l’hôte par exemple, c’est la fin de l’association). Cela distingue les parasites des parasitoïdes qui tuent leur hôte (situation intermédiaire entre le parasitisme et la prédation), favorisant ainsi leur propre survie.</a:t>
            </a:r>
          </a:p>
          <a:p>
            <a:pPr algn="just" rtl="0"/>
            <a:endParaRPr lang="fr-FR" dirty="0">
              <a:solidFill>
                <a:srgbClr val="FFFF00"/>
              </a:solidFill>
            </a:endParaRPr>
          </a:p>
        </p:txBody>
      </p:sp>
    </p:spTree>
  </p:cSld>
  <p:clrMapOvr>
    <a:masterClrMapping/>
  </p:clrMapOvr>
  <p:transition>
    <p:comb/>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p:cNvSpPr>
            <a:spLocks noGrp="1" noChangeArrowheads="1"/>
          </p:cNvSpPr>
          <p:nvPr>
            <p:ph type="title"/>
          </p:nvPr>
        </p:nvSpPr>
        <p:spPr/>
        <p:txBody>
          <a:bodyPr/>
          <a:lstStyle/>
          <a:p>
            <a:r>
              <a:rPr lang="fr-FR" b="1" dirty="0">
                <a:solidFill>
                  <a:srgbClr val="FF0000"/>
                </a:solidFill>
              </a:rPr>
              <a:t>Cycle direct long</a:t>
            </a:r>
            <a:r>
              <a:rPr lang="fr-FR" dirty="0">
                <a:solidFill>
                  <a:srgbClr val="FF0000"/>
                </a:solidFill>
              </a:rPr>
              <a:t> </a:t>
            </a:r>
            <a:endParaRPr lang="en-US" dirty="0">
              <a:solidFill>
                <a:srgbClr val="FF0000"/>
              </a:solidFill>
            </a:endParaRPr>
          </a:p>
        </p:txBody>
      </p:sp>
      <p:pic>
        <p:nvPicPr>
          <p:cNvPr id="48135" name="Picture 7" descr="Life cycle of Isospora belli"/>
          <p:cNvPicPr>
            <a:picLocks noGrp="1" noChangeAspect="1" noChangeArrowheads="1"/>
          </p:cNvPicPr>
          <p:nvPr>
            <p:ph sz="half" idx="1"/>
          </p:nvPr>
        </p:nvPicPr>
        <p:blipFill>
          <a:blip r:embed="rId3" cstate="print"/>
          <a:srcRect/>
          <a:stretch>
            <a:fillRect/>
          </a:stretch>
        </p:blipFill>
        <p:spPr>
          <a:xfrm>
            <a:off x="1063625" y="1600200"/>
            <a:ext cx="2824163" cy="4525963"/>
          </a:xfrm>
          <a:noFill/>
          <a:ln/>
        </p:spPr>
      </p:pic>
      <p:sp>
        <p:nvSpPr>
          <p:cNvPr id="48136" name="Rectangle 8"/>
          <p:cNvSpPr>
            <a:spLocks noChangeArrowheads="1"/>
          </p:cNvSpPr>
          <p:nvPr/>
        </p:nvSpPr>
        <p:spPr bwMode="auto">
          <a:xfrm>
            <a:off x="1289050" y="6229350"/>
            <a:ext cx="2559050" cy="366713"/>
          </a:xfrm>
          <a:prstGeom prst="rect">
            <a:avLst/>
          </a:prstGeom>
          <a:noFill/>
          <a:ln w="9525">
            <a:noFill/>
            <a:miter lim="800000"/>
            <a:headEnd/>
            <a:tailEnd/>
          </a:ln>
          <a:effectLst/>
        </p:spPr>
        <p:txBody>
          <a:bodyPr wrap="none">
            <a:spAutoFit/>
          </a:bodyPr>
          <a:lstStyle/>
          <a:p>
            <a:pPr rtl="0">
              <a:spcBef>
                <a:spcPct val="30000"/>
              </a:spcBef>
            </a:pPr>
            <a:r>
              <a:rPr lang="fr-FR" sz="1800" dirty="0">
                <a:solidFill>
                  <a:schemeClr val="bg1"/>
                </a:solidFill>
              </a:rPr>
              <a:t>Cycle </a:t>
            </a:r>
            <a:r>
              <a:rPr lang="fr-FR" sz="1800" b="1" i="1" dirty="0">
                <a:solidFill>
                  <a:schemeClr val="bg1"/>
                </a:solidFill>
              </a:rPr>
              <a:t>d’ </a:t>
            </a:r>
            <a:r>
              <a:rPr lang="fr-FR" sz="1800" b="1" i="1" dirty="0" err="1">
                <a:solidFill>
                  <a:schemeClr val="bg1"/>
                </a:solidFill>
              </a:rPr>
              <a:t>Isospora</a:t>
            </a:r>
            <a:r>
              <a:rPr lang="fr-FR" sz="1800" b="1" i="1" dirty="0">
                <a:solidFill>
                  <a:schemeClr val="bg1"/>
                </a:solidFill>
              </a:rPr>
              <a:t> belli</a:t>
            </a:r>
            <a:endParaRPr lang="en-US" sz="1800" b="1" i="1" dirty="0">
              <a:solidFill>
                <a:schemeClr val="bg1"/>
              </a:solidFill>
            </a:endParaRPr>
          </a:p>
        </p:txBody>
      </p:sp>
      <p:pic>
        <p:nvPicPr>
          <p:cNvPr id="48137" name="Picture 9" descr="Life cycle of Ascaris lumbricoides"/>
          <p:cNvPicPr>
            <a:picLocks noGrp="1" noChangeAspect="1" noChangeArrowheads="1"/>
          </p:cNvPicPr>
          <p:nvPr>
            <p:ph sz="half" idx="2"/>
          </p:nvPr>
        </p:nvPicPr>
        <p:blipFill>
          <a:blip r:embed="rId4" cstate="print"/>
          <a:srcRect/>
          <a:stretch>
            <a:fillRect/>
          </a:stretch>
        </p:blipFill>
        <p:spPr>
          <a:xfrm>
            <a:off x="4648200" y="1806575"/>
            <a:ext cx="4038600" cy="4113213"/>
          </a:xfrm>
          <a:noFill/>
          <a:ln/>
        </p:spPr>
      </p:pic>
      <p:sp>
        <p:nvSpPr>
          <p:cNvPr id="48138" name="Rectangle 10"/>
          <p:cNvSpPr>
            <a:spLocks noChangeArrowheads="1"/>
          </p:cNvSpPr>
          <p:nvPr/>
        </p:nvSpPr>
        <p:spPr bwMode="auto">
          <a:xfrm>
            <a:off x="4826000" y="6153150"/>
            <a:ext cx="3333750" cy="366713"/>
          </a:xfrm>
          <a:prstGeom prst="rect">
            <a:avLst/>
          </a:prstGeom>
          <a:noFill/>
          <a:ln w="9525">
            <a:noFill/>
            <a:miter lim="800000"/>
            <a:headEnd/>
            <a:tailEnd/>
          </a:ln>
          <a:effectLst/>
        </p:spPr>
        <p:txBody>
          <a:bodyPr wrap="none">
            <a:spAutoFit/>
          </a:bodyPr>
          <a:lstStyle/>
          <a:p>
            <a:pPr rtl="0">
              <a:spcBef>
                <a:spcPct val="30000"/>
              </a:spcBef>
            </a:pPr>
            <a:r>
              <a:rPr lang="fr-FR" sz="1800" dirty="0">
                <a:solidFill>
                  <a:schemeClr val="bg1"/>
                </a:solidFill>
              </a:rPr>
              <a:t>Cycle </a:t>
            </a:r>
            <a:r>
              <a:rPr lang="fr-FR" sz="1800" b="1" i="1" dirty="0">
                <a:solidFill>
                  <a:schemeClr val="bg1"/>
                </a:solidFill>
              </a:rPr>
              <a:t>d’Ascaris </a:t>
            </a:r>
            <a:r>
              <a:rPr lang="fr-FR" sz="1800" b="1" i="1" dirty="0" err="1">
                <a:solidFill>
                  <a:schemeClr val="bg1"/>
                </a:solidFill>
              </a:rPr>
              <a:t>lumbricoides</a:t>
            </a:r>
            <a:endParaRPr lang="en-US" sz="1800" b="1" i="1"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9592" y="332656"/>
            <a:ext cx="7344816" cy="523220"/>
          </a:xfrm>
          <a:prstGeom prst="rect">
            <a:avLst/>
          </a:prstGeom>
        </p:spPr>
        <p:txBody>
          <a:bodyPr wrap="square">
            <a:spAutoFit/>
          </a:bodyPr>
          <a:lstStyle/>
          <a:p>
            <a:pPr algn="ctr" rtl="0"/>
            <a:r>
              <a:rPr lang="fr-FR" sz="2800" b="1" dirty="0" smtClean="0">
                <a:solidFill>
                  <a:srgbClr val="FF0000"/>
                </a:solidFill>
              </a:rPr>
              <a:t>Cas particulier : les impasses parasitaires</a:t>
            </a:r>
            <a:endParaRPr lang="fr-FR" sz="2800" b="1" dirty="0">
              <a:solidFill>
                <a:srgbClr val="FF0000"/>
              </a:solidFill>
            </a:endParaRPr>
          </a:p>
        </p:txBody>
      </p:sp>
      <p:sp>
        <p:nvSpPr>
          <p:cNvPr id="6" name="Rectangle 5"/>
          <p:cNvSpPr/>
          <p:nvPr/>
        </p:nvSpPr>
        <p:spPr>
          <a:xfrm>
            <a:off x="0" y="1052736"/>
            <a:ext cx="9756576" cy="4154984"/>
          </a:xfrm>
          <a:prstGeom prst="rect">
            <a:avLst/>
          </a:prstGeom>
        </p:spPr>
        <p:txBody>
          <a:bodyPr wrap="square">
            <a:spAutoFit/>
          </a:bodyPr>
          <a:lstStyle/>
          <a:p>
            <a:pPr algn="l" rtl="0"/>
            <a:r>
              <a:rPr lang="fr-FR" dirty="0" smtClean="0">
                <a:solidFill>
                  <a:schemeClr val="bg1"/>
                </a:solidFill>
              </a:rPr>
              <a:t>Dans les cycles précédents, l’homme est une étape « normale » </a:t>
            </a:r>
          </a:p>
          <a:p>
            <a:pPr algn="l" rtl="0"/>
            <a:r>
              <a:rPr lang="fr-FR" dirty="0" smtClean="0">
                <a:solidFill>
                  <a:schemeClr val="bg1"/>
                </a:solidFill>
              </a:rPr>
              <a:t>du cycle : le parasite a besoin de l’organisme humain pour se développer  sous sa forme adulte et disséminer.</a:t>
            </a:r>
          </a:p>
          <a:p>
            <a:pPr algn="l" rtl="0"/>
            <a:endParaRPr lang="fr-FR" dirty="0" smtClean="0">
              <a:solidFill>
                <a:schemeClr val="bg1"/>
              </a:solidFill>
            </a:endParaRPr>
          </a:p>
          <a:p>
            <a:pPr algn="l" rtl="0"/>
            <a:r>
              <a:rPr lang="fr-FR" dirty="0" smtClean="0">
                <a:solidFill>
                  <a:schemeClr val="bg1"/>
                </a:solidFill>
              </a:rPr>
              <a:t>• Impasse parasitaire = l’organisme humain est un « cul de sac » </a:t>
            </a:r>
          </a:p>
          <a:p>
            <a:pPr algn="l" rtl="0"/>
            <a:r>
              <a:rPr lang="fr-FR" dirty="0" smtClean="0">
                <a:solidFill>
                  <a:schemeClr val="bg1"/>
                </a:solidFill>
              </a:rPr>
              <a:t>pour le parasite, la contamination est accidentelle :</a:t>
            </a:r>
          </a:p>
          <a:p>
            <a:pPr algn="l" rtl="0"/>
            <a:r>
              <a:rPr lang="fr-FR" dirty="0" smtClean="0">
                <a:solidFill>
                  <a:schemeClr val="bg1"/>
                </a:solidFill>
              </a:rPr>
              <a:t>    – Impasse parasitaire vraie: l’évolution du parasite s’arrête </a:t>
            </a:r>
          </a:p>
          <a:p>
            <a:pPr algn="l" rtl="0"/>
            <a:r>
              <a:rPr lang="fr-FR" dirty="0" smtClean="0">
                <a:solidFill>
                  <a:schemeClr val="bg1"/>
                </a:solidFill>
              </a:rPr>
              <a:t>    </a:t>
            </a:r>
            <a:r>
              <a:rPr lang="fr-FR" i="1" dirty="0" smtClean="0">
                <a:solidFill>
                  <a:schemeClr val="bg1"/>
                </a:solidFill>
              </a:rPr>
              <a:t>(</a:t>
            </a:r>
            <a:r>
              <a:rPr lang="fr-FR" i="1" dirty="0" err="1" smtClean="0">
                <a:solidFill>
                  <a:srgbClr val="FFC000"/>
                </a:solidFill>
              </a:rPr>
              <a:t>Toxoplasma</a:t>
            </a:r>
            <a:r>
              <a:rPr lang="fr-FR" i="1" dirty="0" smtClean="0">
                <a:solidFill>
                  <a:srgbClr val="FFC000"/>
                </a:solidFill>
              </a:rPr>
              <a:t> </a:t>
            </a:r>
            <a:r>
              <a:rPr lang="fr-FR" i="1" dirty="0" err="1" smtClean="0">
                <a:solidFill>
                  <a:srgbClr val="FFC000"/>
                </a:solidFill>
              </a:rPr>
              <a:t>gondii</a:t>
            </a:r>
            <a:r>
              <a:rPr lang="fr-FR" i="1" dirty="0" smtClean="0">
                <a:solidFill>
                  <a:srgbClr val="FFC000"/>
                </a:solidFill>
              </a:rPr>
              <a:t>,</a:t>
            </a:r>
            <a:r>
              <a:rPr lang="fr-FR" dirty="0" smtClean="0">
                <a:solidFill>
                  <a:schemeClr val="bg1"/>
                </a:solidFill>
              </a:rPr>
              <a:t> </a:t>
            </a:r>
            <a:r>
              <a:rPr lang="fr-FR" i="1" dirty="0" err="1" smtClean="0">
                <a:solidFill>
                  <a:srgbClr val="FFC000"/>
                </a:solidFill>
              </a:rPr>
              <a:t>Echinoccocus</a:t>
            </a:r>
            <a:r>
              <a:rPr lang="fr-FR" i="1" dirty="0" smtClean="0">
                <a:solidFill>
                  <a:srgbClr val="FFC000"/>
                </a:solidFill>
              </a:rPr>
              <a:t> </a:t>
            </a:r>
            <a:r>
              <a:rPr lang="fr-FR" i="1" dirty="0" err="1" smtClean="0">
                <a:solidFill>
                  <a:srgbClr val="FFC000"/>
                </a:solidFill>
              </a:rPr>
              <a:t>granulosus</a:t>
            </a:r>
            <a:r>
              <a:rPr lang="fr-FR" dirty="0" smtClean="0">
                <a:solidFill>
                  <a:schemeClr val="bg1"/>
                </a:solidFill>
              </a:rPr>
              <a:t>)</a:t>
            </a:r>
          </a:p>
          <a:p>
            <a:pPr algn="l" rtl="0"/>
            <a:r>
              <a:rPr lang="fr-FR" dirty="0" smtClean="0">
                <a:solidFill>
                  <a:schemeClr val="bg1"/>
                </a:solidFill>
              </a:rPr>
              <a:t>– Impasse parasitaire de circonstance: le cycle parasitaire </a:t>
            </a:r>
          </a:p>
          <a:p>
            <a:pPr algn="l" rtl="0"/>
            <a:r>
              <a:rPr lang="fr-FR" dirty="0" smtClean="0">
                <a:solidFill>
                  <a:schemeClr val="bg1"/>
                </a:solidFill>
              </a:rPr>
              <a:t>   pourrait se continuer par ingestion de viande humaine…</a:t>
            </a:r>
          </a:p>
          <a:p>
            <a:pPr algn="l" rtl="0"/>
            <a:r>
              <a:rPr lang="fr-FR" dirty="0" smtClean="0">
                <a:solidFill>
                  <a:schemeClr val="bg1"/>
                </a:solidFill>
              </a:rPr>
              <a:t>   (</a:t>
            </a:r>
            <a:r>
              <a:rPr lang="fr-FR" dirty="0" err="1" smtClean="0">
                <a:solidFill>
                  <a:srgbClr val="FFFF00"/>
                </a:solidFill>
              </a:rPr>
              <a:t>trichinellose</a:t>
            </a:r>
            <a:r>
              <a:rPr lang="fr-FR" dirty="0" smtClean="0">
                <a:solidFill>
                  <a:schemeClr val="bg1"/>
                </a:solidFill>
              </a:rPr>
              <a:t>)</a:t>
            </a:r>
            <a:endParaRPr lang="fr-FR"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fr-FR" b="1" dirty="0">
                <a:solidFill>
                  <a:srgbClr val="FF0000"/>
                </a:solidFill>
              </a:rPr>
              <a:t>Cycles indirects</a:t>
            </a:r>
            <a:r>
              <a:rPr lang="fr-FR" dirty="0">
                <a:solidFill>
                  <a:srgbClr val="FF0000"/>
                </a:solidFill>
              </a:rPr>
              <a:t> </a:t>
            </a:r>
            <a:endParaRPr lang="en-US" dirty="0">
              <a:solidFill>
                <a:srgbClr val="FF0000"/>
              </a:solidFill>
            </a:endParaRPr>
          </a:p>
        </p:txBody>
      </p:sp>
      <p:sp>
        <p:nvSpPr>
          <p:cNvPr id="51203" name="Rectangle 3"/>
          <p:cNvSpPr>
            <a:spLocks noGrp="1" noChangeArrowheads="1"/>
          </p:cNvSpPr>
          <p:nvPr>
            <p:ph type="body" idx="1"/>
          </p:nvPr>
        </p:nvSpPr>
        <p:spPr>
          <a:xfrm>
            <a:off x="457200" y="1600200"/>
            <a:ext cx="8229600" cy="5257800"/>
          </a:xfrm>
        </p:spPr>
        <p:txBody>
          <a:bodyPr/>
          <a:lstStyle/>
          <a:p>
            <a:pPr algn="l" rtl="0">
              <a:buFontTx/>
              <a:buNone/>
            </a:pPr>
            <a:r>
              <a:rPr lang="fr-FR" dirty="0">
                <a:solidFill>
                  <a:schemeClr val="bg1"/>
                </a:solidFill>
              </a:rPr>
              <a:t>Cycle </a:t>
            </a:r>
            <a:r>
              <a:rPr lang="fr-FR" dirty="0" err="1">
                <a:solidFill>
                  <a:schemeClr val="bg1"/>
                </a:solidFill>
              </a:rPr>
              <a:t>dixène</a:t>
            </a:r>
            <a:r>
              <a:rPr lang="en-US" dirty="0">
                <a:solidFill>
                  <a:schemeClr val="bg1"/>
                </a:solidFill>
              </a:rPr>
              <a:t>  = </a:t>
            </a:r>
            <a:r>
              <a:rPr lang="fr-FR" dirty="0">
                <a:solidFill>
                  <a:schemeClr val="bg1"/>
                </a:solidFill>
              </a:rPr>
              <a:t>HD + HI1</a:t>
            </a:r>
          </a:p>
          <a:p>
            <a:pPr algn="l" rtl="0">
              <a:buFontTx/>
              <a:buNone/>
            </a:pPr>
            <a:endParaRPr lang="en-US" dirty="0">
              <a:solidFill>
                <a:schemeClr val="bg1"/>
              </a:solidFill>
            </a:endParaRPr>
          </a:p>
          <a:p>
            <a:pPr algn="l" rtl="0">
              <a:buFontTx/>
              <a:buNone/>
            </a:pPr>
            <a:r>
              <a:rPr lang="fr-FR" dirty="0">
                <a:solidFill>
                  <a:schemeClr val="bg1"/>
                </a:solidFill>
              </a:rPr>
              <a:t>Cycle à trois hôtes= HD + HI</a:t>
            </a:r>
            <a:r>
              <a:rPr lang="en-US" dirty="0">
                <a:solidFill>
                  <a:schemeClr val="bg1"/>
                </a:solidFill>
              </a:rPr>
              <a:t>1 + HI2</a:t>
            </a:r>
          </a:p>
          <a:p>
            <a:pPr algn="l" rtl="0">
              <a:buFontTx/>
              <a:buNone/>
            </a:pPr>
            <a:endParaRPr lang="en-US" dirty="0">
              <a:solidFill>
                <a:schemeClr val="bg1"/>
              </a:solidFill>
            </a:endParaRPr>
          </a:p>
          <a:p>
            <a:pPr algn="l" rtl="0">
              <a:buFontTx/>
              <a:buNone/>
            </a:pPr>
            <a:r>
              <a:rPr lang="en-US" dirty="0">
                <a:solidFill>
                  <a:schemeClr val="bg1"/>
                </a:solidFill>
              </a:rPr>
              <a:t>Cycle à </a:t>
            </a:r>
            <a:r>
              <a:rPr lang="en-US" dirty="0" err="1">
                <a:solidFill>
                  <a:schemeClr val="bg1"/>
                </a:solidFill>
              </a:rPr>
              <a:t>quatre</a:t>
            </a:r>
            <a:r>
              <a:rPr lang="en-US" dirty="0">
                <a:solidFill>
                  <a:schemeClr val="bg1"/>
                </a:solidFill>
              </a:rPr>
              <a:t> </a:t>
            </a:r>
            <a:r>
              <a:rPr lang="en-US" dirty="0" err="1">
                <a:solidFill>
                  <a:schemeClr val="bg1"/>
                </a:solidFill>
              </a:rPr>
              <a:t>hôtes</a:t>
            </a:r>
            <a:r>
              <a:rPr lang="en-US" dirty="0">
                <a:solidFill>
                  <a:schemeClr val="bg1"/>
                </a:solidFill>
              </a:rPr>
              <a:t> </a:t>
            </a:r>
            <a:r>
              <a:rPr lang="en-US" dirty="0" smtClean="0">
                <a:solidFill>
                  <a:schemeClr val="bg1"/>
                </a:solidFill>
              </a:rPr>
              <a:t>don’t 1 non </a:t>
            </a:r>
            <a:r>
              <a:rPr lang="en-US" dirty="0" err="1" smtClean="0">
                <a:solidFill>
                  <a:schemeClr val="bg1"/>
                </a:solidFill>
              </a:rPr>
              <a:t>obligatoire</a:t>
            </a:r>
            <a:r>
              <a:rPr lang="en-US" dirty="0" smtClean="0">
                <a:solidFill>
                  <a:schemeClr val="bg1"/>
                </a:solidFill>
              </a:rPr>
              <a:t> = </a:t>
            </a:r>
            <a:r>
              <a:rPr lang="en-US" dirty="0">
                <a:solidFill>
                  <a:schemeClr val="bg1"/>
                </a:solidFill>
              </a:rPr>
              <a:t>HD+ </a:t>
            </a:r>
            <a:r>
              <a:rPr lang="fr-FR" dirty="0">
                <a:solidFill>
                  <a:schemeClr val="bg1"/>
                </a:solidFill>
              </a:rPr>
              <a:t>HI</a:t>
            </a:r>
            <a:r>
              <a:rPr lang="en-US" dirty="0">
                <a:solidFill>
                  <a:schemeClr val="bg1"/>
                </a:solidFill>
              </a:rPr>
              <a:t>1 +HI2+</a:t>
            </a:r>
            <a:r>
              <a:rPr lang="fr-FR" dirty="0" smtClean="0">
                <a:solidFill>
                  <a:schemeClr val="bg1"/>
                </a:solidFill>
              </a:rPr>
              <a:t>HP</a:t>
            </a:r>
          </a:p>
          <a:p>
            <a:pPr algn="l" rtl="0">
              <a:buFontTx/>
              <a:buNone/>
            </a:pPr>
            <a:endParaRPr lang="fr-FR" dirty="0" smtClean="0">
              <a:solidFill>
                <a:schemeClr val="bg1"/>
              </a:solidFill>
            </a:endParaRPr>
          </a:p>
          <a:p>
            <a:pPr algn="l" rtl="0">
              <a:buFontTx/>
              <a:buNone/>
            </a:pPr>
            <a:r>
              <a:rPr lang="fr-FR" dirty="0" smtClean="0">
                <a:solidFill>
                  <a:schemeClr val="bg1"/>
                </a:solidFill>
              </a:rPr>
              <a:t>Cycle à quatre hôtes obligatoires = HD +HI1</a:t>
            </a:r>
            <a:br>
              <a:rPr lang="fr-FR" dirty="0" smtClean="0">
                <a:solidFill>
                  <a:schemeClr val="bg1"/>
                </a:solidFill>
              </a:rPr>
            </a:br>
            <a:r>
              <a:rPr lang="fr-FR" dirty="0" smtClean="0">
                <a:solidFill>
                  <a:schemeClr val="bg1"/>
                </a:solidFill>
              </a:rPr>
              <a:t>                                                  + HI2 +HI3</a:t>
            </a:r>
            <a:endParaRPr lang="en-US"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68313" y="260350"/>
            <a:ext cx="8229600" cy="1143000"/>
          </a:xfrm>
        </p:spPr>
        <p:txBody>
          <a:bodyPr/>
          <a:lstStyle/>
          <a:p>
            <a:r>
              <a:rPr lang="fr-FR" dirty="0">
                <a:solidFill>
                  <a:schemeClr val="bg1"/>
                </a:solidFill>
              </a:rPr>
              <a:t>Cycle </a:t>
            </a:r>
            <a:r>
              <a:rPr lang="fr-FR" dirty="0" err="1">
                <a:solidFill>
                  <a:schemeClr val="bg1"/>
                </a:solidFill>
              </a:rPr>
              <a:t>dixène</a:t>
            </a:r>
            <a:r>
              <a:rPr lang="en-US" dirty="0">
                <a:solidFill>
                  <a:schemeClr val="bg1"/>
                </a:solidFill>
              </a:rPr>
              <a:t>  = </a:t>
            </a:r>
            <a:r>
              <a:rPr lang="fr-FR" dirty="0">
                <a:solidFill>
                  <a:schemeClr val="bg1"/>
                </a:solidFill>
              </a:rPr>
              <a:t>HD + HI1</a:t>
            </a:r>
            <a:endParaRPr lang="en-US" dirty="0">
              <a:solidFill>
                <a:schemeClr val="bg1"/>
              </a:solidFill>
            </a:endParaRPr>
          </a:p>
        </p:txBody>
      </p:sp>
      <p:pic>
        <p:nvPicPr>
          <p:cNvPr id="87047" name="Picture 7" descr="cycle2"/>
          <p:cNvPicPr>
            <a:picLocks noGrp="1" noChangeAspect="1" noChangeArrowheads="1"/>
          </p:cNvPicPr>
          <p:nvPr>
            <p:ph sz="half" idx="1"/>
          </p:nvPr>
        </p:nvPicPr>
        <p:blipFill>
          <a:blip r:embed="rId2" cstate="print"/>
          <a:srcRect/>
          <a:stretch>
            <a:fillRect/>
          </a:stretch>
        </p:blipFill>
        <p:spPr>
          <a:xfrm>
            <a:off x="857224" y="2071678"/>
            <a:ext cx="3048000" cy="3048000"/>
          </a:xfrm>
          <a:noFill/>
          <a:ln/>
        </p:spPr>
      </p:pic>
      <p:pic>
        <p:nvPicPr>
          <p:cNvPr id="87048" name="Picture 8" descr="Life cycle of Schistosoma spp."/>
          <p:cNvPicPr>
            <a:picLocks noGrp="1" noChangeAspect="1" noChangeArrowheads="1"/>
          </p:cNvPicPr>
          <p:nvPr>
            <p:ph sz="quarter" idx="2"/>
          </p:nvPr>
        </p:nvPicPr>
        <p:blipFill>
          <a:blip r:embed="rId3" cstate="print"/>
          <a:srcRect/>
          <a:stretch>
            <a:fillRect/>
          </a:stretch>
        </p:blipFill>
        <p:spPr>
          <a:xfrm>
            <a:off x="4429124" y="1571612"/>
            <a:ext cx="4249737" cy="3521075"/>
          </a:xfrm>
          <a:noFill/>
          <a:ln/>
        </p:spPr>
      </p:pic>
      <p:sp>
        <p:nvSpPr>
          <p:cNvPr id="5" name="ZoneTexte 4"/>
          <p:cNvSpPr txBox="1"/>
          <p:nvPr/>
        </p:nvSpPr>
        <p:spPr>
          <a:xfrm>
            <a:off x="4857752" y="5286388"/>
            <a:ext cx="3286148" cy="461665"/>
          </a:xfrm>
          <a:prstGeom prst="rect">
            <a:avLst/>
          </a:prstGeom>
          <a:noFill/>
        </p:spPr>
        <p:txBody>
          <a:bodyPr wrap="square" rtlCol="0">
            <a:spAutoFit/>
          </a:bodyPr>
          <a:lstStyle/>
          <a:p>
            <a:pPr algn="l"/>
            <a:r>
              <a:rPr lang="fr-FR" i="1" dirty="0" err="1" smtClean="0">
                <a:solidFill>
                  <a:srgbClr val="FFC000"/>
                </a:solidFill>
              </a:rPr>
              <a:t>Schistisoma</a:t>
            </a:r>
            <a:r>
              <a:rPr lang="fr-FR" dirty="0" smtClean="0">
                <a:solidFill>
                  <a:srgbClr val="FFC000"/>
                </a:solidFill>
              </a:rPr>
              <a:t> </a:t>
            </a:r>
            <a:r>
              <a:rPr lang="fr-FR" dirty="0" err="1" smtClean="0">
                <a:solidFill>
                  <a:srgbClr val="FFC000"/>
                </a:solidFill>
              </a:rPr>
              <a:t>sp</a:t>
            </a:r>
            <a:r>
              <a:rPr lang="fr-FR" dirty="0" smtClean="0">
                <a:solidFill>
                  <a:srgbClr val="FFC000"/>
                </a:solidFill>
              </a:rPr>
              <a:t>. </a:t>
            </a:r>
            <a:endParaRPr lang="fr-FR" dirty="0">
              <a:solidFill>
                <a:srgbClr val="FFC000"/>
              </a:solidFill>
            </a:endParaRPr>
          </a:p>
        </p:txBody>
      </p:sp>
    </p:spTree>
  </p:cSld>
  <p:clrMapOvr>
    <a:masterClrMapping/>
  </p:clrMapOvr>
  <p:transition>
    <p:comb/>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fr-FR" b="1" dirty="0">
                <a:solidFill>
                  <a:srgbClr val="FF0000"/>
                </a:solidFill>
              </a:rPr>
              <a:t>Hôte intermédiaire (HI1)</a:t>
            </a:r>
            <a:r>
              <a:rPr lang="fr-FR" dirty="0">
                <a:solidFill>
                  <a:srgbClr val="FF0000"/>
                </a:solidFill>
              </a:rPr>
              <a:t> </a:t>
            </a:r>
            <a:endParaRPr lang="en-US" dirty="0">
              <a:solidFill>
                <a:srgbClr val="FF0000"/>
              </a:solidFill>
            </a:endParaRPr>
          </a:p>
        </p:txBody>
      </p:sp>
      <p:sp>
        <p:nvSpPr>
          <p:cNvPr id="52228" name="Rectangle 4"/>
          <p:cNvSpPr>
            <a:spLocks noGrp="1" noChangeArrowheads="1"/>
          </p:cNvSpPr>
          <p:nvPr>
            <p:ph type="body" sz="half" idx="1"/>
          </p:nvPr>
        </p:nvSpPr>
        <p:spPr/>
        <p:txBody>
          <a:bodyPr/>
          <a:lstStyle/>
          <a:p>
            <a:pPr algn="l" rtl="0">
              <a:lnSpc>
                <a:spcPct val="90000"/>
              </a:lnSpc>
            </a:pPr>
            <a:r>
              <a:rPr lang="fr-FR" dirty="0">
                <a:solidFill>
                  <a:schemeClr val="bg1"/>
                </a:solidFill>
                <a:sym typeface="Wingdings" pitchFamily="2" charset="2"/>
              </a:rPr>
              <a:t></a:t>
            </a:r>
            <a:r>
              <a:rPr lang="fr-FR" b="1" dirty="0">
                <a:solidFill>
                  <a:schemeClr val="bg1"/>
                </a:solidFill>
              </a:rPr>
              <a:t> passif</a:t>
            </a:r>
            <a:r>
              <a:rPr lang="fr-FR" sz="2000" dirty="0">
                <a:solidFill>
                  <a:schemeClr val="bg1"/>
                </a:solidFill>
              </a:rPr>
              <a:t> </a:t>
            </a:r>
          </a:p>
          <a:p>
            <a:pPr algn="l" rtl="0">
              <a:lnSpc>
                <a:spcPct val="90000"/>
              </a:lnSpc>
            </a:pPr>
            <a:r>
              <a:rPr lang="fr-FR" sz="2000" dirty="0">
                <a:solidFill>
                  <a:srgbClr val="FFFF00"/>
                </a:solidFill>
              </a:rPr>
              <a:t>toute espèce (Mammifères, poissons, crustacés, Mollusques…).</a:t>
            </a:r>
          </a:p>
          <a:p>
            <a:pPr algn="l" rtl="0">
              <a:lnSpc>
                <a:spcPct val="90000"/>
              </a:lnSpc>
              <a:buFontTx/>
              <a:buNone/>
            </a:pPr>
            <a:r>
              <a:rPr lang="fr-FR" sz="2000" dirty="0">
                <a:solidFill>
                  <a:srgbClr val="FFFF00"/>
                </a:solidFill>
              </a:rPr>
              <a:t> </a:t>
            </a:r>
          </a:p>
          <a:p>
            <a:pPr algn="l" rtl="0">
              <a:lnSpc>
                <a:spcPct val="90000"/>
              </a:lnSpc>
            </a:pPr>
            <a:r>
              <a:rPr lang="fr-FR" sz="2400" b="1" dirty="0">
                <a:solidFill>
                  <a:srgbClr val="FFC000"/>
                </a:solidFill>
              </a:rPr>
              <a:t>Infestation par </a:t>
            </a:r>
          </a:p>
          <a:p>
            <a:pPr algn="l" rtl="0">
              <a:lnSpc>
                <a:spcPct val="90000"/>
              </a:lnSpc>
              <a:buNone/>
            </a:pPr>
            <a:r>
              <a:rPr lang="fr-FR" sz="2400" b="1" dirty="0" smtClean="0">
                <a:solidFill>
                  <a:srgbClr val="FFC000"/>
                </a:solidFill>
              </a:rPr>
              <a:t>          - </a:t>
            </a:r>
            <a:r>
              <a:rPr lang="fr-FR" sz="2400" b="1" dirty="0">
                <a:solidFill>
                  <a:srgbClr val="FFC000"/>
                </a:solidFill>
              </a:rPr>
              <a:t>voie </a:t>
            </a:r>
            <a:r>
              <a:rPr lang="fr-FR" sz="2400" b="1" dirty="0" smtClean="0">
                <a:solidFill>
                  <a:srgbClr val="FFC000"/>
                </a:solidFill>
              </a:rPr>
              <a:t>alimentaire</a:t>
            </a:r>
          </a:p>
          <a:p>
            <a:pPr algn="l" rtl="0">
              <a:lnSpc>
                <a:spcPct val="90000"/>
              </a:lnSpc>
              <a:buNone/>
            </a:pPr>
            <a:r>
              <a:rPr lang="fr-FR" sz="2400" b="1" dirty="0" smtClean="0">
                <a:solidFill>
                  <a:srgbClr val="FFC000"/>
                </a:solidFill>
              </a:rPr>
              <a:t>        </a:t>
            </a:r>
            <a:r>
              <a:rPr lang="fr-FR" sz="2000" dirty="0" smtClean="0">
                <a:solidFill>
                  <a:srgbClr val="FFC000"/>
                </a:solidFill>
              </a:rPr>
              <a:t> </a:t>
            </a:r>
            <a:endParaRPr lang="en-US" sz="2000" dirty="0">
              <a:solidFill>
                <a:srgbClr val="FFC000"/>
              </a:solidFill>
            </a:endParaRPr>
          </a:p>
        </p:txBody>
      </p:sp>
      <p:sp>
        <p:nvSpPr>
          <p:cNvPr id="52229" name="Rectangle 5"/>
          <p:cNvSpPr>
            <a:spLocks noGrp="1" noChangeArrowheads="1"/>
          </p:cNvSpPr>
          <p:nvPr>
            <p:ph type="body" sz="half" idx="2"/>
          </p:nvPr>
        </p:nvSpPr>
        <p:spPr>
          <a:xfrm>
            <a:off x="4357686" y="1600200"/>
            <a:ext cx="4329114" cy="4525963"/>
          </a:xfrm>
        </p:spPr>
        <p:txBody>
          <a:bodyPr/>
          <a:lstStyle/>
          <a:p>
            <a:pPr algn="l" rtl="0">
              <a:lnSpc>
                <a:spcPct val="90000"/>
              </a:lnSpc>
            </a:pPr>
            <a:r>
              <a:rPr lang="fr-FR" b="1" dirty="0">
                <a:solidFill>
                  <a:schemeClr val="bg1"/>
                </a:solidFill>
                <a:sym typeface="Wingdings" pitchFamily="2" charset="2"/>
              </a:rPr>
              <a:t> </a:t>
            </a:r>
            <a:r>
              <a:rPr lang="fr-FR" b="1" dirty="0">
                <a:solidFill>
                  <a:schemeClr val="bg1"/>
                </a:solidFill>
              </a:rPr>
              <a:t>actif  ou vecteur.</a:t>
            </a:r>
            <a:endParaRPr lang="fr-FR" dirty="0">
              <a:solidFill>
                <a:schemeClr val="bg1"/>
              </a:solidFill>
            </a:endParaRPr>
          </a:p>
          <a:p>
            <a:pPr algn="l" rtl="0">
              <a:lnSpc>
                <a:spcPct val="90000"/>
              </a:lnSpc>
            </a:pPr>
            <a:r>
              <a:rPr lang="fr-FR" sz="2000" dirty="0">
                <a:solidFill>
                  <a:srgbClr val="FFFF00"/>
                </a:solidFill>
              </a:rPr>
              <a:t>arthropode hématophage (moustique, mouche piqueuse, punaise, sangsue, tique…).</a:t>
            </a:r>
          </a:p>
          <a:p>
            <a:pPr algn="l" rtl="0">
              <a:lnSpc>
                <a:spcPct val="90000"/>
              </a:lnSpc>
              <a:buFontTx/>
              <a:buNone/>
            </a:pPr>
            <a:r>
              <a:rPr lang="fr-FR" sz="2000" dirty="0"/>
              <a:t> </a:t>
            </a:r>
            <a:r>
              <a:rPr lang="fr-FR" sz="2000" dirty="0" smtClean="0"/>
              <a:t>      </a:t>
            </a:r>
            <a:r>
              <a:rPr lang="fr-FR" sz="2000" dirty="0" smtClean="0">
                <a:solidFill>
                  <a:schemeClr val="accent1">
                    <a:lumMod val="90000"/>
                  </a:schemeClr>
                </a:solidFill>
              </a:rPr>
              <a:t>- </a:t>
            </a:r>
            <a:r>
              <a:rPr lang="fr-FR" sz="1600" dirty="0" smtClean="0">
                <a:solidFill>
                  <a:schemeClr val="accent1">
                    <a:lumMod val="90000"/>
                  </a:schemeClr>
                </a:solidFill>
              </a:rPr>
              <a:t>L'hôte intermédiaire va chercher le parasite chez l'hôte définitif, le transforme puis le transmet à un autre hôte définitif. </a:t>
            </a:r>
            <a:r>
              <a:rPr lang="fr-FR" sz="1600" dirty="0" smtClean="0"/>
              <a:t> </a:t>
            </a:r>
            <a:endParaRPr lang="fr-FR" sz="1600" dirty="0" smtClean="0">
              <a:solidFill>
                <a:schemeClr val="accent1">
                  <a:lumMod val="90000"/>
                </a:schemeClr>
              </a:solidFill>
            </a:endParaRPr>
          </a:p>
          <a:p>
            <a:pPr algn="l" rtl="0">
              <a:lnSpc>
                <a:spcPct val="90000"/>
              </a:lnSpc>
              <a:buFontTx/>
              <a:buNone/>
            </a:pPr>
            <a:endParaRPr lang="fr-FR" sz="1600" dirty="0">
              <a:solidFill>
                <a:schemeClr val="accent1">
                  <a:lumMod val="90000"/>
                </a:schemeClr>
              </a:solidFill>
            </a:endParaRPr>
          </a:p>
          <a:p>
            <a:pPr algn="l" rtl="0">
              <a:lnSpc>
                <a:spcPct val="90000"/>
              </a:lnSpc>
            </a:pPr>
            <a:r>
              <a:rPr lang="fr-FR" sz="2400" b="1" dirty="0">
                <a:solidFill>
                  <a:srgbClr val="FFC000"/>
                </a:solidFill>
              </a:rPr>
              <a:t>Infestation par piqûre</a:t>
            </a:r>
          </a:p>
          <a:p>
            <a:pPr algn="l" rtl="0">
              <a:lnSpc>
                <a:spcPct val="90000"/>
              </a:lnSpc>
            </a:pPr>
            <a:endParaRPr lang="fr-FR" sz="2000" dirty="0"/>
          </a:p>
          <a:p>
            <a:pPr algn="l" rtl="0">
              <a:lnSpc>
                <a:spcPct val="90000"/>
              </a:lnSpc>
            </a:pPr>
            <a:r>
              <a:rPr lang="fr-FR" sz="2000" dirty="0">
                <a:solidFill>
                  <a:schemeClr val="accent1"/>
                </a:solidFill>
              </a:rPr>
              <a:t>Anophèle femelle &gt;</a:t>
            </a:r>
            <a:r>
              <a:rPr lang="fr-FR" sz="2000" i="1" dirty="0">
                <a:solidFill>
                  <a:schemeClr val="accent1"/>
                </a:solidFill>
              </a:rPr>
              <a:t>Plasmodium </a:t>
            </a:r>
          </a:p>
          <a:p>
            <a:pPr algn="l" rtl="0">
              <a:lnSpc>
                <a:spcPct val="90000"/>
              </a:lnSpc>
            </a:pPr>
            <a:r>
              <a:rPr lang="fr-FR" sz="2000" dirty="0">
                <a:solidFill>
                  <a:schemeClr val="accent1"/>
                </a:solidFill>
              </a:rPr>
              <a:t>mouche Tsé-tsé </a:t>
            </a:r>
            <a:r>
              <a:rPr lang="fr-FR" sz="2000" dirty="0">
                <a:solidFill>
                  <a:schemeClr val="accent1"/>
                </a:solidFill>
                <a:sym typeface="Wingdings" pitchFamily="2" charset="2"/>
              </a:rPr>
              <a:t>&gt;</a:t>
            </a:r>
            <a:r>
              <a:rPr lang="fr-FR" sz="2000" i="1" dirty="0" err="1">
                <a:solidFill>
                  <a:schemeClr val="accent1"/>
                </a:solidFill>
              </a:rPr>
              <a:t>Trypanosoma</a:t>
            </a:r>
            <a:endParaRPr lang="fr-FR" sz="2000" i="1" dirty="0">
              <a:solidFill>
                <a:schemeClr val="accent1"/>
              </a:solidFill>
            </a:endParaRPr>
          </a:p>
          <a:p>
            <a:pPr algn="l" rtl="0">
              <a:lnSpc>
                <a:spcPct val="90000"/>
              </a:lnSpc>
            </a:pPr>
            <a:r>
              <a:rPr lang="fr-FR" sz="2000" dirty="0">
                <a:solidFill>
                  <a:schemeClr val="accent1"/>
                </a:solidFill>
              </a:rPr>
              <a:t>phlébotome </a:t>
            </a:r>
            <a:r>
              <a:rPr lang="fr-FR" sz="2000" dirty="0" smtClean="0">
                <a:solidFill>
                  <a:schemeClr val="accent1"/>
                </a:solidFill>
                <a:sym typeface="Wingdings" pitchFamily="2" charset="2"/>
              </a:rPr>
              <a:t></a:t>
            </a:r>
            <a:r>
              <a:rPr lang="fr-FR" sz="2000" dirty="0" smtClean="0">
                <a:solidFill>
                  <a:schemeClr val="accent1"/>
                </a:solidFill>
              </a:rPr>
              <a:t> </a:t>
            </a:r>
            <a:r>
              <a:rPr lang="fr-FR" sz="2000" i="1" dirty="0" smtClean="0">
                <a:solidFill>
                  <a:schemeClr val="accent1"/>
                </a:solidFill>
              </a:rPr>
              <a:t>Leishmania</a:t>
            </a:r>
            <a:endParaRPr lang="fr-FR" sz="2000" i="1" dirty="0">
              <a:solidFill>
                <a:schemeClr val="accent1"/>
              </a:solidFill>
            </a:endParaRPr>
          </a:p>
        </p:txBody>
      </p:sp>
      <p:pic>
        <p:nvPicPr>
          <p:cNvPr id="5" name="Picture 25" descr="simulie"/>
          <p:cNvPicPr>
            <a:picLocks noChangeAspect="1" noChangeArrowheads="1"/>
          </p:cNvPicPr>
          <p:nvPr/>
        </p:nvPicPr>
        <p:blipFill>
          <a:blip r:embed="rId2" cstate="print"/>
          <a:srcRect/>
          <a:stretch>
            <a:fillRect/>
          </a:stretch>
        </p:blipFill>
        <p:spPr bwMode="auto">
          <a:xfrm>
            <a:off x="7358082" y="5715016"/>
            <a:ext cx="1428750" cy="1076325"/>
          </a:xfrm>
          <a:prstGeom prst="rect">
            <a:avLst/>
          </a:prstGeom>
          <a:noFill/>
        </p:spPr>
      </p:pic>
    </p:spTree>
  </p:cSld>
  <p:clrMapOvr>
    <a:masterClrMapping/>
  </p:clrMapOvr>
  <p:transition>
    <p:comb/>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4" name="Rectangle 8"/>
          <p:cNvSpPr>
            <a:spLocks noGrp="1" noChangeArrowheads="1"/>
          </p:cNvSpPr>
          <p:nvPr>
            <p:ph type="title"/>
          </p:nvPr>
        </p:nvSpPr>
        <p:spPr/>
        <p:txBody>
          <a:bodyPr/>
          <a:lstStyle/>
          <a:p>
            <a:r>
              <a:rPr lang="fr-FR" b="1" dirty="0">
                <a:solidFill>
                  <a:srgbClr val="FF0000"/>
                </a:solidFill>
              </a:rPr>
              <a:t>Hôte intermédiaire (HI1)</a:t>
            </a:r>
            <a:endParaRPr lang="en-US" b="1" dirty="0">
              <a:solidFill>
                <a:srgbClr val="FF0000"/>
              </a:solidFill>
            </a:endParaRPr>
          </a:p>
        </p:txBody>
      </p:sp>
      <p:sp>
        <p:nvSpPr>
          <p:cNvPr id="55310" name="Rectangle 14"/>
          <p:cNvSpPr>
            <a:spLocks noChangeArrowheads="1"/>
          </p:cNvSpPr>
          <p:nvPr/>
        </p:nvSpPr>
        <p:spPr bwMode="auto">
          <a:xfrm>
            <a:off x="946150" y="5867400"/>
            <a:ext cx="3067050" cy="366713"/>
          </a:xfrm>
          <a:prstGeom prst="rect">
            <a:avLst/>
          </a:prstGeom>
          <a:noFill/>
          <a:ln w="9525">
            <a:noFill/>
            <a:miter lim="800000"/>
            <a:headEnd/>
            <a:tailEnd/>
          </a:ln>
          <a:effectLst/>
        </p:spPr>
        <p:txBody>
          <a:bodyPr wrap="none">
            <a:spAutoFit/>
          </a:bodyPr>
          <a:lstStyle/>
          <a:p>
            <a:r>
              <a:rPr lang="fr-FR" sz="1800" dirty="0">
                <a:solidFill>
                  <a:schemeClr val="bg1"/>
                </a:solidFill>
              </a:rPr>
              <a:t>Cycle du </a:t>
            </a:r>
            <a:r>
              <a:rPr lang="fr-FR" sz="1800" b="1" i="1" dirty="0" err="1">
                <a:solidFill>
                  <a:schemeClr val="bg1"/>
                </a:solidFill>
              </a:rPr>
              <a:t>Taenia</a:t>
            </a:r>
            <a:r>
              <a:rPr lang="fr-FR" sz="1800" dirty="0">
                <a:solidFill>
                  <a:schemeClr val="bg1"/>
                </a:solidFill>
              </a:rPr>
              <a:t> : HI1 passif</a:t>
            </a:r>
            <a:endParaRPr lang="en-US" sz="1800" dirty="0">
              <a:solidFill>
                <a:schemeClr val="bg1"/>
              </a:solidFill>
            </a:endParaRPr>
          </a:p>
        </p:txBody>
      </p:sp>
      <p:sp>
        <p:nvSpPr>
          <p:cNvPr id="55311" name="Rectangle 15"/>
          <p:cNvSpPr>
            <a:spLocks noChangeArrowheads="1"/>
          </p:cNvSpPr>
          <p:nvPr/>
        </p:nvSpPr>
        <p:spPr bwMode="auto">
          <a:xfrm>
            <a:off x="4689542" y="5857892"/>
            <a:ext cx="3852337" cy="369332"/>
          </a:xfrm>
          <a:prstGeom prst="rect">
            <a:avLst/>
          </a:prstGeom>
          <a:noFill/>
          <a:ln w="9525">
            <a:noFill/>
            <a:miter lim="800000"/>
            <a:headEnd/>
            <a:tailEnd/>
          </a:ln>
          <a:effectLst/>
        </p:spPr>
        <p:txBody>
          <a:bodyPr wrap="none">
            <a:spAutoFit/>
          </a:bodyPr>
          <a:lstStyle/>
          <a:p>
            <a:pPr algn="l"/>
            <a:r>
              <a:rPr lang="fr-FR" sz="1800" dirty="0">
                <a:solidFill>
                  <a:schemeClr val="bg1"/>
                </a:solidFill>
              </a:rPr>
              <a:t>Cycle </a:t>
            </a:r>
            <a:r>
              <a:rPr lang="fr-FR" sz="1800" dirty="0" smtClean="0">
                <a:solidFill>
                  <a:schemeClr val="bg1"/>
                </a:solidFill>
              </a:rPr>
              <a:t>de </a:t>
            </a:r>
            <a:r>
              <a:rPr lang="fr-FR" sz="1800" b="1" i="1" dirty="0" smtClean="0">
                <a:solidFill>
                  <a:schemeClr val="bg1"/>
                </a:solidFill>
              </a:rPr>
              <a:t>Leishmania</a:t>
            </a:r>
            <a:r>
              <a:rPr lang="fr-FR" sz="1800" dirty="0" smtClean="0">
                <a:solidFill>
                  <a:schemeClr val="bg1"/>
                </a:solidFill>
              </a:rPr>
              <a:t> </a:t>
            </a:r>
            <a:r>
              <a:rPr lang="fr-FR" sz="1800" b="1" dirty="0" err="1" smtClean="0">
                <a:solidFill>
                  <a:schemeClr val="bg1"/>
                </a:solidFill>
              </a:rPr>
              <a:t>sp</a:t>
            </a:r>
            <a:r>
              <a:rPr lang="fr-FR" sz="1800" dirty="0" smtClean="0">
                <a:solidFill>
                  <a:schemeClr val="bg1"/>
                </a:solidFill>
              </a:rPr>
              <a:t>. </a:t>
            </a:r>
            <a:r>
              <a:rPr lang="fr-FR" sz="1800" dirty="0">
                <a:solidFill>
                  <a:schemeClr val="bg1"/>
                </a:solidFill>
              </a:rPr>
              <a:t>: </a:t>
            </a:r>
            <a:r>
              <a:rPr lang="fr-FR" sz="1800" dirty="0" smtClean="0">
                <a:solidFill>
                  <a:schemeClr val="bg1"/>
                </a:solidFill>
              </a:rPr>
              <a:t>HI1 actif</a:t>
            </a:r>
            <a:endParaRPr lang="en-US" sz="1800" dirty="0">
              <a:solidFill>
                <a:schemeClr val="bg1"/>
              </a:solidFill>
            </a:endParaRPr>
          </a:p>
        </p:txBody>
      </p:sp>
      <p:pic>
        <p:nvPicPr>
          <p:cNvPr id="55319" name="Picture 23" descr="Life cycle of Taenia saginata &amp; T. solium"/>
          <p:cNvPicPr>
            <a:picLocks noGrp="1" noChangeAspect="1" noChangeArrowheads="1"/>
          </p:cNvPicPr>
          <p:nvPr>
            <p:ph sz="half" idx="1"/>
          </p:nvPr>
        </p:nvPicPr>
        <p:blipFill>
          <a:blip r:embed="rId3" cstate="print"/>
          <a:srcRect/>
          <a:stretch>
            <a:fillRect/>
          </a:stretch>
        </p:blipFill>
        <p:spPr>
          <a:xfrm>
            <a:off x="457200" y="2271713"/>
            <a:ext cx="4038600" cy="3182937"/>
          </a:xfrm>
          <a:noFill/>
          <a:ln/>
        </p:spPr>
      </p:pic>
      <p:pic>
        <p:nvPicPr>
          <p:cNvPr id="41986" name="Picture 2" descr="http://farm5.static.flickr.com/4095/4920039350_b43fbacc12.jpg"/>
          <p:cNvPicPr>
            <a:picLocks noChangeAspect="1" noChangeArrowheads="1"/>
          </p:cNvPicPr>
          <p:nvPr/>
        </p:nvPicPr>
        <p:blipFill>
          <a:blip r:embed="rId4" cstate="print"/>
          <a:srcRect/>
          <a:stretch>
            <a:fillRect/>
          </a:stretch>
        </p:blipFill>
        <p:spPr bwMode="auto">
          <a:xfrm>
            <a:off x="4714876" y="2214576"/>
            <a:ext cx="4143404" cy="3286126"/>
          </a:xfrm>
          <a:prstGeom prst="rect">
            <a:avLst/>
          </a:prstGeom>
          <a:noFill/>
        </p:spPr>
      </p:pic>
    </p:spTree>
  </p:cSld>
  <p:clrMapOvr>
    <a:masterClrMapping/>
  </p:clrMapOvr>
  <p:transition>
    <p:comb/>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4"/>
          <p:cNvSpPr>
            <a:spLocks noGrp="1" noChangeArrowheads="1"/>
          </p:cNvSpPr>
          <p:nvPr>
            <p:ph type="title"/>
          </p:nvPr>
        </p:nvSpPr>
        <p:spPr/>
        <p:txBody>
          <a:bodyPr/>
          <a:lstStyle/>
          <a:p>
            <a:r>
              <a:rPr lang="fr-FR" sz="3600" b="1" dirty="0">
                <a:solidFill>
                  <a:srgbClr val="FF0000"/>
                </a:solidFill>
              </a:rPr>
              <a:t>Cycles à trois hôtes= HD + HI</a:t>
            </a:r>
            <a:r>
              <a:rPr lang="en-US" sz="3600" b="1" dirty="0">
                <a:solidFill>
                  <a:srgbClr val="FF0000"/>
                </a:solidFill>
              </a:rPr>
              <a:t>1 + HI2</a:t>
            </a:r>
            <a:r>
              <a:rPr lang="en-US" sz="4000" dirty="0">
                <a:solidFill>
                  <a:srgbClr val="FF0000"/>
                </a:solidFill>
              </a:rPr>
              <a:t/>
            </a:r>
            <a:br>
              <a:rPr lang="en-US" sz="4000" dirty="0">
                <a:solidFill>
                  <a:srgbClr val="FF0000"/>
                </a:solidFill>
              </a:rPr>
            </a:br>
            <a:endParaRPr lang="en-US" sz="4000" dirty="0">
              <a:solidFill>
                <a:srgbClr val="FF0000"/>
              </a:solidFill>
            </a:endParaRPr>
          </a:p>
        </p:txBody>
      </p:sp>
      <p:sp>
        <p:nvSpPr>
          <p:cNvPr id="65541" name="Rectangle 5"/>
          <p:cNvSpPr>
            <a:spLocks noGrp="1" noChangeArrowheads="1"/>
          </p:cNvSpPr>
          <p:nvPr>
            <p:ph type="body" sz="half" idx="1"/>
          </p:nvPr>
        </p:nvSpPr>
        <p:spPr>
          <a:xfrm>
            <a:off x="468313" y="1046178"/>
            <a:ext cx="4038600" cy="4525962"/>
          </a:xfrm>
        </p:spPr>
        <p:txBody>
          <a:bodyPr/>
          <a:lstStyle/>
          <a:p>
            <a:pPr algn="l" rtl="0">
              <a:buFontTx/>
              <a:buNone/>
            </a:pPr>
            <a:r>
              <a:rPr lang="fr-FR" sz="2000" dirty="0">
                <a:solidFill>
                  <a:schemeClr val="bg1"/>
                </a:solidFill>
              </a:rPr>
              <a:t>HD</a:t>
            </a:r>
            <a:r>
              <a:rPr lang="fr-FR" sz="2000" dirty="0"/>
              <a:t> : </a:t>
            </a:r>
            <a:r>
              <a:rPr lang="fr-FR" sz="2000" dirty="0">
                <a:solidFill>
                  <a:srgbClr val="FFFF00"/>
                </a:solidFill>
              </a:rPr>
              <a:t>adultes</a:t>
            </a:r>
            <a:r>
              <a:rPr lang="fr-FR" sz="2000" dirty="0"/>
              <a:t>, </a:t>
            </a:r>
            <a:r>
              <a:rPr lang="fr-FR" sz="2000" dirty="0">
                <a:solidFill>
                  <a:schemeClr val="bg1"/>
                </a:solidFill>
              </a:rPr>
              <a:t>reproduction</a:t>
            </a:r>
            <a:r>
              <a:rPr lang="fr-FR" sz="2000" dirty="0"/>
              <a:t> </a:t>
            </a:r>
            <a:r>
              <a:rPr lang="fr-FR" sz="2000" dirty="0">
                <a:solidFill>
                  <a:srgbClr val="FFFF00"/>
                </a:solidFill>
              </a:rPr>
              <a:t>sexuée</a:t>
            </a:r>
          </a:p>
          <a:p>
            <a:pPr algn="l" rtl="0">
              <a:buFontTx/>
              <a:buNone/>
            </a:pPr>
            <a:r>
              <a:rPr lang="fr-FR" sz="2000" dirty="0">
                <a:solidFill>
                  <a:schemeClr val="bg1"/>
                </a:solidFill>
              </a:rPr>
              <a:t>HI1</a:t>
            </a:r>
            <a:r>
              <a:rPr lang="fr-FR" sz="2000" dirty="0"/>
              <a:t> : </a:t>
            </a:r>
            <a:r>
              <a:rPr lang="fr-FR" sz="2000" dirty="0">
                <a:solidFill>
                  <a:srgbClr val="FFFF00"/>
                </a:solidFill>
              </a:rPr>
              <a:t>Larves</a:t>
            </a:r>
            <a:r>
              <a:rPr lang="fr-FR" sz="2000" dirty="0"/>
              <a:t>, </a:t>
            </a:r>
            <a:r>
              <a:rPr lang="fr-FR" sz="2000" dirty="0">
                <a:solidFill>
                  <a:schemeClr val="bg1"/>
                </a:solidFill>
              </a:rPr>
              <a:t>reproduction</a:t>
            </a:r>
            <a:r>
              <a:rPr lang="fr-FR" sz="2000" dirty="0"/>
              <a:t> </a:t>
            </a:r>
            <a:r>
              <a:rPr lang="fr-FR" sz="2000" dirty="0">
                <a:solidFill>
                  <a:srgbClr val="FFFF00"/>
                </a:solidFill>
              </a:rPr>
              <a:t>asexuée</a:t>
            </a:r>
          </a:p>
          <a:p>
            <a:pPr algn="l" rtl="0">
              <a:buFontTx/>
              <a:buNone/>
            </a:pPr>
            <a:r>
              <a:rPr lang="fr-FR" sz="2000" dirty="0">
                <a:solidFill>
                  <a:schemeClr val="bg1"/>
                </a:solidFill>
              </a:rPr>
              <a:t>HI2 : </a:t>
            </a:r>
            <a:r>
              <a:rPr lang="fr-FR" sz="2000" dirty="0">
                <a:solidFill>
                  <a:srgbClr val="FFFF00"/>
                </a:solidFill>
              </a:rPr>
              <a:t>forme </a:t>
            </a:r>
            <a:r>
              <a:rPr lang="fr-FR" sz="2000" dirty="0" err="1">
                <a:solidFill>
                  <a:srgbClr val="FFFF00"/>
                </a:solidFill>
              </a:rPr>
              <a:t>infestante</a:t>
            </a:r>
            <a:r>
              <a:rPr lang="fr-FR" sz="2000" dirty="0">
                <a:solidFill>
                  <a:srgbClr val="FFFF00"/>
                </a:solidFill>
              </a:rPr>
              <a:t> enkystée</a:t>
            </a:r>
            <a:endParaRPr lang="en-US" sz="2000" dirty="0">
              <a:solidFill>
                <a:srgbClr val="FFFF00"/>
              </a:solidFill>
            </a:endParaRPr>
          </a:p>
          <a:p>
            <a:pPr algn="l" rtl="0">
              <a:buFontTx/>
              <a:buNone/>
            </a:pPr>
            <a:endParaRPr lang="en-US" sz="2000" dirty="0"/>
          </a:p>
        </p:txBody>
      </p:sp>
      <p:pic>
        <p:nvPicPr>
          <p:cNvPr id="65544" name="Picture 8" descr="cycle3"/>
          <p:cNvPicPr>
            <a:picLocks noGrp="1" noChangeAspect="1" noChangeArrowheads="1"/>
          </p:cNvPicPr>
          <p:nvPr>
            <p:ph sz="quarter" idx="2"/>
          </p:nvPr>
        </p:nvPicPr>
        <p:blipFill>
          <a:blip r:embed="rId3" cstate="print"/>
          <a:srcRect/>
          <a:stretch>
            <a:fillRect/>
          </a:stretch>
        </p:blipFill>
        <p:spPr>
          <a:xfrm>
            <a:off x="500034" y="3071810"/>
            <a:ext cx="3960812" cy="2592388"/>
          </a:xfrm>
        </p:spPr>
      </p:pic>
      <p:pic>
        <p:nvPicPr>
          <p:cNvPr id="39937" name="Picture 1"/>
          <p:cNvPicPr>
            <a:picLocks noChangeAspect="1" noChangeArrowheads="1"/>
          </p:cNvPicPr>
          <p:nvPr/>
        </p:nvPicPr>
        <p:blipFill>
          <a:blip r:embed="rId4" cstate="print"/>
          <a:srcRect/>
          <a:stretch>
            <a:fillRect/>
          </a:stretch>
        </p:blipFill>
        <p:spPr bwMode="auto">
          <a:xfrm>
            <a:off x="4929190" y="1071546"/>
            <a:ext cx="3629025" cy="4495800"/>
          </a:xfrm>
          <a:prstGeom prst="rect">
            <a:avLst/>
          </a:prstGeom>
          <a:noFill/>
          <a:ln w="9525">
            <a:noFill/>
            <a:miter lim="800000"/>
            <a:headEnd/>
            <a:tailEnd/>
          </a:ln>
          <a:effectLst/>
        </p:spPr>
      </p:pic>
      <p:sp>
        <p:nvSpPr>
          <p:cNvPr id="8" name="Rectangle 14"/>
          <p:cNvSpPr>
            <a:spLocks noChangeArrowheads="1"/>
          </p:cNvSpPr>
          <p:nvPr/>
        </p:nvSpPr>
        <p:spPr bwMode="auto">
          <a:xfrm>
            <a:off x="5295461" y="5786454"/>
            <a:ext cx="3134191" cy="369332"/>
          </a:xfrm>
          <a:prstGeom prst="rect">
            <a:avLst/>
          </a:prstGeom>
          <a:noFill/>
          <a:ln w="9525">
            <a:noFill/>
            <a:miter lim="800000"/>
            <a:headEnd/>
            <a:tailEnd/>
          </a:ln>
          <a:effectLst/>
        </p:spPr>
        <p:txBody>
          <a:bodyPr wrap="none">
            <a:spAutoFit/>
          </a:bodyPr>
          <a:lstStyle/>
          <a:p>
            <a:pPr algn="r" rtl="0"/>
            <a:r>
              <a:rPr lang="fr-FR" sz="1800" dirty="0">
                <a:solidFill>
                  <a:schemeClr val="bg1"/>
                </a:solidFill>
              </a:rPr>
              <a:t>Cycle </a:t>
            </a:r>
            <a:r>
              <a:rPr lang="fr-FR" sz="1800" dirty="0" smtClean="0">
                <a:solidFill>
                  <a:schemeClr val="bg1"/>
                </a:solidFill>
              </a:rPr>
              <a:t>de </a:t>
            </a:r>
            <a:r>
              <a:rPr lang="fr-FR" sz="1800" b="1" i="1" dirty="0" err="1" smtClean="0">
                <a:solidFill>
                  <a:schemeClr val="bg1"/>
                </a:solidFill>
              </a:rPr>
              <a:t>Fasciola</a:t>
            </a:r>
            <a:r>
              <a:rPr lang="fr-FR" sz="1800" b="1" i="1" dirty="0" smtClean="0">
                <a:solidFill>
                  <a:schemeClr val="bg1"/>
                </a:solidFill>
              </a:rPr>
              <a:t> </a:t>
            </a:r>
            <a:r>
              <a:rPr lang="fr-FR" sz="1800" b="1" i="1" dirty="0" err="1" smtClean="0">
                <a:solidFill>
                  <a:schemeClr val="bg1"/>
                </a:solidFill>
              </a:rPr>
              <a:t>hepatica</a:t>
            </a:r>
            <a:r>
              <a:rPr lang="fr-FR" sz="1800" dirty="0" smtClean="0">
                <a:solidFill>
                  <a:schemeClr val="bg1"/>
                </a:solidFill>
              </a:rPr>
              <a:t> </a:t>
            </a:r>
            <a:endParaRPr lang="en-US" sz="1800"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Grp="1" noChangeArrowheads="1"/>
          </p:cNvSpPr>
          <p:nvPr>
            <p:ph type="title"/>
          </p:nvPr>
        </p:nvSpPr>
        <p:spPr>
          <a:xfrm>
            <a:off x="539552" y="260648"/>
            <a:ext cx="8229600" cy="1143000"/>
          </a:xfrm>
        </p:spPr>
        <p:txBody>
          <a:bodyPr/>
          <a:lstStyle/>
          <a:p>
            <a:r>
              <a:rPr lang="en-US" sz="4000" b="1" dirty="0">
                <a:solidFill>
                  <a:srgbClr val="FF0000"/>
                </a:solidFill>
              </a:rPr>
              <a:t>Cycles à </a:t>
            </a:r>
            <a:r>
              <a:rPr lang="en-US" sz="4000" b="1" dirty="0" err="1">
                <a:solidFill>
                  <a:srgbClr val="FF0000"/>
                </a:solidFill>
              </a:rPr>
              <a:t>quatre</a:t>
            </a:r>
            <a:r>
              <a:rPr lang="en-US" sz="4000" b="1" dirty="0">
                <a:solidFill>
                  <a:srgbClr val="FF0000"/>
                </a:solidFill>
              </a:rPr>
              <a:t> </a:t>
            </a:r>
            <a:r>
              <a:rPr lang="en-US" sz="4000" b="1" dirty="0" err="1">
                <a:solidFill>
                  <a:srgbClr val="FF0000"/>
                </a:solidFill>
              </a:rPr>
              <a:t>hôtes</a:t>
            </a:r>
            <a:r>
              <a:rPr lang="en-US" sz="4000" b="1" dirty="0">
                <a:solidFill>
                  <a:srgbClr val="FF0000"/>
                </a:solidFill>
              </a:rPr>
              <a:t> =</a:t>
            </a:r>
            <a:br>
              <a:rPr lang="en-US" sz="4000" b="1" dirty="0">
                <a:solidFill>
                  <a:srgbClr val="FF0000"/>
                </a:solidFill>
              </a:rPr>
            </a:br>
            <a:r>
              <a:rPr lang="en-US" sz="4000" b="1" dirty="0">
                <a:solidFill>
                  <a:srgbClr val="FF0000"/>
                </a:solidFill>
              </a:rPr>
              <a:t> HD+ </a:t>
            </a:r>
            <a:r>
              <a:rPr lang="fr-FR" sz="4000" b="1" dirty="0">
                <a:solidFill>
                  <a:srgbClr val="FF0000"/>
                </a:solidFill>
              </a:rPr>
              <a:t>HI</a:t>
            </a:r>
            <a:r>
              <a:rPr lang="en-US" sz="4000" b="1" dirty="0">
                <a:solidFill>
                  <a:srgbClr val="FF0000"/>
                </a:solidFill>
              </a:rPr>
              <a:t>1 +HI2+</a:t>
            </a:r>
            <a:r>
              <a:rPr lang="fr-FR" sz="4000" b="1" dirty="0">
                <a:solidFill>
                  <a:srgbClr val="FF0000"/>
                </a:solidFill>
              </a:rPr>
              <a:t>HP</a:t>
            </a:r>
            <a:endParaRPr lang="en-US" sz="4000" b="1" dirty="0">
              <a:solidFill>
                <a:srgbClr val="FF0000"/>
              </a:solidFill>
            </a:endParaRPr>
          </a:p>
        </p:txBody>
      </p:sp>
      <p:sp>
        <p:nvSpPr>
          <p:cNvPr id="67591" name="Rectangle 7"/>
          <p:cNvSpPr>
            <a:spLocks noGrp="1" noChangeArrowheads="1"/>
          </p:cNvSpPr>
          <p:nvPr>
            <p:ph type="body" sz="half" idx="1"/>
          </p:nvPr>
        </p:nvSpPr>
        <p:spPr/>
        <p:txBody>
          <a:bodyPr/>
          <a:lstStyle/>
          <a:p>
            <a:pPr algn="l" rtl="0">
              <a:buFontTx/>
              <a:buNone/>
            </a:pPr>
            <a:r>
              <a:rPr lang="fr-FR" sz="2800" dirty="0">
                <a:solidFill>
                  <a:schemeClr val="bg1"/>
                </a:solidFill>
              </a:rPr>
              <a:t>HD : adultes, reproduction sexuée</a:t>
            </a:r>
          </a:p>
          <a:p>
            <a:pPr algn="l" rtl="0">
              <a:buFontTx/>
              <a:buNone/>
            </a:pPr>
            <a:r>
              <a:rPr lang="fr-FR" sz="2800" dirty="0">
                <a:solidFill>
                  <a:schemeClr val="bg1"/>
                </a:solidFill>
              </a:rPr>
              <a:t>HI1 : Larves, reproduction asexuée</a:t>
            </a:r>
          </a:p>
          <a:p>
            <a:pPr algn="l" rtl="0">
              <a:buFontTx/>
              <a:buNone/>
            </a:pPr>
            <a:r>
              <a:rPr lang="fr-FR" sz="2800" dirty="0">
                <a:solidFill>
                  <a:schemeClr val="bg1"/>
                </a:solidFill>
              </a:rPr>
              <a:t>HI2 : forme </a:t>
            </a:r>
            <a:r>
              <a:rPr lang="fr-FR" sz="2800" dirty="0" err="1">
                <a:solidFill>
                  <a:schemeClr val="bg1"/>
                </a:solidFill>
              </a:rPr>
              <a:t>infestante</a:t>
            </a:r>
            <a:r>
              <a:rPr lang="fr-FR" sz="2800" dirty="0">
                <a:solidFill>
                  <a:schemeClr val="bg1"/>
                </a:solidFill>
              </a:rPr>
              <a:t> enkystée</a:t>
            </a:r>
            <a:endParaRPr lang="en-US" sz="2800" dirty="0">
              <a:solidFill>
                <a:schemeClr val="bg1"/>
              </a:solidFill>
            </a:endParaRPr>
          </a:p>
          <a:p>
            <a:pPr algn="l" rtl="0">
              <a:buFontTx/>
              <a:buNone/>
            </a:pPr>
            <a:r>
              <a:rPr lang="fr-FR" sz="2800" dirty="0">
                <a:solidFill>
                  <a:schemeClr val="bg1"/>
                </a:solidFill>
              </a:rPr>
              <a:t>HVP : forme </a:t>
            </a:r>
            <a:r>
              <a:rPr lang="fr-FR" sz="2800" dirty="0" err="1">
                <a:solidFill>
                  <a:schemeClr val="bg1"/>
                </a:solidFill>
              </a:rPr>
              <a:t>infestante</a:t>
            </a:r>
            <a:r>
              <a:rPr lang="fr-FR" sz="2800" dirty="0">
                <a:solidFill>
                  <a:schemeClr val="bg1"/>
                </a:solidFill>
              </a:rPr>
              <a:t> enkystée</a:t>
            </a:r>
            <a:endParaRPr lang="en-US" sz="2800" dirty="0">
              <a:solidFill>
                <a:schemeClr val="bg1"/>
              </a:solidFill>
            </a:endParaRPr>
          </a:p>
        </p:txBody>
      </p:sp>
      <p:pic>
        <p:nvPicPr>
          <p:cNvPr id="67593" name="Picture 9" descr="Life cycle of Diphyllobothrium latum"/>
          <p:cNvPicPr>
            <a:picLocks noGrp="1" noChangeAspect="1" noChangeArrowheads="1"/>
          </p:cNvPicPr>
          <p:nvPr>
            <p:ph sz="half" idx="2"/>
          </p:nvPr>
        </p:nvPicPr>
        <p:blipFill>
          <a:blip r:embed="rId2" cstate="print"/>
          <a:srcRect/>
          <a:stretch>
            <a:fillRect/>
          </a:stretch>
        </p:blipFill>
        <p:spPr>
          <a:xfrm>
            <a:off x="4643438" y="1857364"/>
            <a:ext cx="4038600" cy="3454400"/>
          </a:xfrm>
          <a:noFill/>
          <a:ln/>
        </p:spPr>
      </p:pic>
      <p:sp>
        <p:nvSpPr>
          <p:cNvPr id="5" name="Rectangle 14"/>
          <p:cNvSpPr>
            <a:spLocks noChangeArrowheads="1"/>
          </p:cNvSpPr>
          <p:nvPr/>
        </p:nvSpPr>
        <p:spPr bwMode="auto">
          <a:xfrm>
            <a:off x="4214810" y="5643578"/>
            <a:ext cx="4062885" cy="369332"/>
          </a:xfrm>
          <a:prstGeom prst="rect">
            <a:avLst/>
          </a:prstGeom>
          <a:noFill/>
          <a:ln w="9525">
            <a:noFill/>
            <a:miter lim="800000"/>
            <a:headEnd/>
            <a:tailEnd/>
          </a:ln>
          <a:effectLst/>
        </p:spPr>
        <p:txBody>
          <a:bodyPr wrap="square">
            <a:spAutoFit/>
          </a:bodyPr>
          <a:lstStyle/>
          <a:p>
            <a:pPr algn="r" rtl="0"/>
            <a:r>
              <a:rPr lang="fr-FR" sz="1800" dirty="0">
                <a:solidFill>
                  <a:schemeClr val="bg1"/>
                </a:solidFill>
              </a:rPr>
              <a:t>Cycle </a:t>
            </a:r>
            <a:r>
              <a:rPr lang="fr-FR" sz="1800" dirty="0" smtClean="0">
                <a:solidFill>
                  <a:schemeClr val="bg1"/>
                </a:solidFill>
              </a:rPr>
              <a:t>de </a:t>
            </a:r>
            <a:r>
              <a:rPr lang="fr-FR" sz="1800" b="1" i="1" dirty="0" err="1" smtClean="0">
                <a:solidFill>
                  <a:schemeClr val="bg1"/>
                </a:solidFill>
              </a:rPr>
              <a:t>Diphyllobothrium</a:t>
            </a:r>
            <a:r>
              <a:rPr lang="fr-FR" sz="1800" b="1" i="1" dirty="0" smtClean="0">
                <a:solidFill>
                  <a:schemeClr val="bg1"/>
                </a:solidFill>
              </a:rPr>
              <a:t> </a:t>
            </a:r>
            <a:r>
              <a:rPr lang="fr-FR" sz="1800" b="1" i="1" dirty="0" err="1" smtClean="0">
                <a:solidFill>
                  <a:schemeClr val="bg1"/>
                </a:solidFill>
              </a:rPr>
              <a:t>latum</a:t>
            </a:r>
            <a:r>
              <a:rPr lang="fr-FR" sz="1800" b="1" dirty="0" smtClean="0">
                <a:solidFill>
                  <a:schemeClr val="bg1"/>
                </a:solidFill>
              </a:rPr>
              <a:t> </a:t>
            </a:r>
            <a:endParaRPr lang="en-US" sz="1800" b="1"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sz="4000" b="1" dirty="0">
                <a:solidFill>
                  <a:srgbClr val="FF0000"/>
                </a:solidFill>
              </a:rPr>
              <a:t>Place de l’Homme dans les cycles parasitaires</a:t>
            </a:r>
            <a:r>
              <a:rPr lang="en-US" sz="4000" dirty="0">
                <a:solidFill>
                  <a:srgbClr val="FF0000"/>
                </a:solidFill>
              </a:rPr>
              <a:t> </a:t>
            </a:r>
          </a:p>
        </p:txBody>
      </p:sp>
      <p:sp>
        <p:nvSpPr>
          <p:cNvPr id="70659" name="Rectangle 3"/>
          <p:cNvSpPr>
            <a:spLocks noGrp="1" noChangeArrowheads="1"/>
          </p:cNvSpPr>
          <p:nvPr>
            <p:ph type="body" idx="1"/>
          </p:nvPr>
        </p:nvSpPr>
        <p:spPr/>
        <p:txBody>
          <a:bodyPr/>
          <a:lstStyle/>
          <a:p>
            <a:pPr algn="l" rtl="0"/>
            <a:r>
              <a:rPr lang="fr-FR" dirty="0">
                <a:solidFill>
                  <a:srgbClr val="FFFF00"/>
                </a:solidFill>
              </a:rPr>
              <a:t>- </a:t>
            </a:r>
            <a:r>
              <a:rPr lang="fr-FR" b="1" dirty="0">
                <a:solidFill>
                  <a:srgbClr val="FFFF00"/>
                </a:solidFill>
              </a:rPr>
              <a:t>étape normale</a:t>
            </a:r>
          </a:p>
          <a:p>
            <a:pPr algn="l" rtl="0"/>
            <a:r>
              <a:rPr lang="fr-FR" dirty="0">
                <a:solidFill>
                  <a:srgbClr val="FFFF00"/>
                </a:solidFill>
              </a:rPr>
              <a:t>- </a:t>
            </a:r>
            <a:r>
              <a:rPr lang="fr-FR" b="1" dirty="0" smtClean="0">
                <a:solidFill>
                  <a:srgbClr val="FFFF00"/>
                </a:solidFill>
              </a:rPr>
              <a:t>étape annexe</a:t>
            </a:r>
            <a:r>
              <a:rPr lang="fr-FR" dirty="0" smtClean="0">
                <a:solidFill>
                  <a:srgbClr val="FFFF00"/>
                </a:solidFill>
              </a:rPr>
              <a:t> : </a:t>
            </a:r>
            <a:r>
              <a:rPr lang="fr-FR" dirty="0" smtClean="0">
                <a:solidFill>
                  <a:schemeClr val="bg1"/>
                </a:solidFill>
              </a:rPr>
              <a:t>hôte </a:t>
            </a:r>
            <a:r>
              <a:rPr lang="fr-FR" dirty="0">
                <a:solidFill>
                  <a:schemeClr val="bg1"/>
                </a:solidFill>
              </a:rPr>
              <a:t>accidentel avec </a:t>
            </a:r>
            <a:r>
              <a:rPr lang="fr-FR" dirty="0" smtClean="0">
                <a:solidFill>
                  <a:schemeClr val="bg1"/>
                </a:solidFill>
              </a:rPr>
              <a:t>développement </a:t>
            </a:r>
            <a:r>
              <a:rPr lang="fr-FR" dirty="0">
                <a:solidFill>
                  <a:schemeClr val="bg1"/>
                </a:solidFill>
              </a:rPr>
              <a:t>du parasite</a:t>
            </a:r>
          </a:p>
          <a:p>
            <a:pPr algn="l" rtl="0"/>
            <a:r>
              <a:rPr lang="fr-FR" dirty="0">
                <a:solidFill>
                  <a:srgbClr val="FFFF00"/>
                </a:solidFill>
              </a:rPr>
              <a:t>-“</a:t>
            </a:r>
            <a:r>
              <a:rPr lang="fr-FR" b="1" dirty="0">
                <a:solidFill>
                  <a:srgbClr val="FFFF00"/>
                </a:solidFill>
              </a:rPr>
              <a:t>cul de sac</a:t>
            </a:r>
            <a:r>
              <a:rPr lang="fr-FR" dirty="0">
                <a:solidFill>
                  <a:srgbClr val="FFFF00"/>
                </a:solidFill>
              </a:rPr>
              <a:t> “ : impasse parasitaire</a:t>
            </a:r>
            <a:endParaRPr lang="ar-MA" dirty="0">
              <a:solidFill>
                <a:srgbClr val="FFFF00"/>
              </a:solidFill>
            </a:endParaRPr>
          </a:p>
          <a:p>
            <a:pPr algn="l" rtl="0"/>
            <a:r>
              <a:rPr lang="fr-FR" sz="2400" dirty="0">
                <a:solidFill>
                  <a:schemeClr val="bg1"/>
                </a:solidFill>
              </a:rPr>
              <a:t>- impasse parasitaire</a:t>
            </a:r>
            <a:r>
              <a:rPr lang="fr-FR" sz="2400" b="1" dirty="0">
                <a:solidFill>
                  <a:schemeClr val="bg1"/>
                </a:solidFill>
              </a:rPr>
              <a:t> </a:t>
            </a:r>
            <a:r>
              <a:rPr lang="fr-FR" sz="2400" b="1" dirty="0">
                <a:solidFill>
                  <a:schemeClr val="accent1"/>
                </a:solidFill>
              </a:rPr>
              <a:t>vraie</a:t>
            </a:r>
            <a:r>
              <a:rPr lang="fr-FR" sz="2400" dirty="0">
                <a:solidFill>
                  <a:srgbClr val="3333FF"/>
                </a:solidFill>
              </a:rPr>
              <a:t> </a:t>
            </a:r>
            <a:r>
              <a:rPr lang="fr-FR" sz="2400" dirty="0">
                <a:solidFill>
                  <a:schemeClr val="bg1"/>
                </a:solidFill>
              </a:rPr>
              <a:t>: arrêt de l’évolution du parasite </a:t>
            </a:r>
          </a:p>
          <a:p>
            <a:pPr algn="l" rtl="0"/>
            <a:r>
              <a:rPr lang="fr-FR" sz="2400" dirty="0">
                <a:solidFill>
                  <a:schemeClr val="bg1"/>
                </a:solidFill>
              </a:rPr>
              <a:t>- impasse parasitaire de </a:t>
            </a:r>
            <a:r>
              <a:rPr lang="fr-FR" sz="2400" b="1" dirty="0">
                <a:solidFill>
                  <a:schemeClr val="accent1"/>
                </a:solidFill>
              </a:rPr>
              <a:t>circonstance</a:t>
            </a:r>
            <a:r>
              <a:rPr lang="fr-FR" sz="2400" b="1" dirty="0"/>
              <a:t> </a:t>
            </a:r>
            <a:r>
              <a:rPr lang="fr-FR" sz="2400" dirty="0">
                <a:solidFill>
                  <a:schemeClr val="bg1"/>
                </a:solidFill>
              </a:rPr>
              <a:t>: poursuite de l’évolution du parasite si l’homme est dévoré</a:t>
            </a:r>
          </a:p>
        </p:txBody>
      </p:sp>
    </p:spTree>
  </p:cSld>
  <p:clrMapOvr>
    <a:masterClrMapping/>
  </p:clrMapOvr>
  <p:transition>
    <p:comb/>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Grp="1" noChangeArrowheads="1"/>
          </p:cNvSpPr>
          <p:nvPr>
            <p:ph type="title" sz="quarter"/>
          </p:nvPr>
        </p:nvSpPr>
        <p:spPr/>
        <p:txBody>
          <a:bodyPr/>
          <a:lstStyle/>
          <a:p>
            <a:r>
              <a:rPr lang="fr-FR" sz="2800" b="1" dirty="0">
                <a:solidFill>
                  <a:srgbClr val="FF0000"/>
                </a:solidFill>
              </a:rPr>
              <a:t>Place de l’Homme dans les cycles parasitaires</a:t>
            </a:r>
            <a:endParaRPr lang="en-US" sz="2800" b="1" dirty="0">
              <a:solidFill>
                <a:srgbClr val="FF0000"/>
              </a:solidFill>
            </a:endParaRPr>
          </a:p>
        </p:txBody>
      </p:sp>
      <p:pic>
        <p:nvPicPr>
          <p:cNvPr id="72713" name="Picture 9" descr="Life cycle of Taenia saginata &amp; T. solium"/>
          <p:cNvPicPr>
            <a:picLocks noGrp="1" noChangeAspect="1" noChangeArrowheads="1"/>
          </p:cNvPicPr>
          <p:nvPr>
            <p:ph sz="quarter" idx="1"/>
          </p:nvPr>
        </p:nvPicPr>
        <p:blipFill>
          <a:blip r:embed="rId3" cstate="print"/>
          <a:srcRect/>
          <a:stretch>
            <a:fillRect/>
          </a:stretch>
        </p:blipFill>
        <p:spPr>
          <a:xfrm>
            <a:off x="1116013" y="1412875"/>
            <a:ext cx="2773362" cy="2185988"/>
          </a:xfrm>
          <a:noFill/>
          <a:ln/>
        </p:spPr>
      </p:pic>
      <p:pic>
        <p:nvPicPr>
          <p:cNvPr id="72715" name="Picture 11" descr="Life cycle of Dipylidium caninum"/>
          <p:cNvPicPr>
            <a:picLocks noGrp="1" noChangeAspect="1" noChangeArrowheads="1"/>
          </p:cNvPicPr>
          <p:nvPr>
            <p:ph sz="quarter" idx="3"/>
          </p:nvPr>
        </p:nvPicPr>
        <p:blipFill>
          <a:blip r:embed="rId4" cstate="print"/>
          <a:srcRect/>
          <a:stretch>
            <a:fillRect/>
          </a:stretch>
        </p:blipFill>
        <p:spPr>
          <a:xfrm>
            <a:off x="1042988" y="4149725"/>
            <a:ext cx="2816225" cy="2187575"/>
          </a:xfrm>
          <a:noFill/>
          <a:ln/>
        </p:spPr>
      </p:pic>
      <p:pic>
        <p:nvPicPr>
          <p:cNvPr id="72716" name="Picture 12" descr="Life cycle of Echinococcus"/>
          <p:cNvPicPr>
            <a:picLocks noGrp="1" noChangeAspect="1" noChangeArrowheads="1"/>
          </p:cNvPicPr>
          <p:nvPr>
            <p:ph sz="quarter" idx="4"/>
          </p:nvPr>
        </p:nvPicPr>
        <p:blipFill>
          <a:blip r:embed="rId5" cstate="print"/>
          <a:srcRect/>
          <a:stretch>
            <a:fillRect/>
          </a:stretch>
        </p:blipFill>
        <p:spPr>
          <a:xfrm>
            <a:off x="5143504" y="2214554"/>
            <a:ext cx="2906713" cy="2187575"/>
          </a:xfrm>
          <a:noFill/>
          <a:ln/>
        </p:spPr>
      </p:pic>
      <p:sp>
        <p:nvSpPr>
          <p:cNvPr id="72717" name="Rectangle 13"/>
          <p:cNvSpPr>
            <a:spLocks noChangeArrowheads="1"/>
          </p:cNvSpPr>
          <p:nvPr/>
        </p:nvSpPr>
        <p:spPr bwMode="auto">
          <a:xfrm>
            <a:off x="1276350" y="3524250"/>
            <a:ext cx="1962150" cy="366713"/>
          </a:xfrm>
          <a:prstGeom prst="rect">
            <a:avLst/>
          </a:prstGeom>
          <a:noFill/>
          <a:ln w="9525">
            <a:noFill/>
            <a:miter lim="800000"/>
            <a:headEnd/>
            <a:tailEnd/>
          </a:ln>
          <a:effectLst/>
        </p:spPr>
        <p:txBody>
          <a:bodyPr wrap="none">
            <a:spAutoFit/>
          </a:bodyPr>
          <a:lstStyle/>
          <a:p>
            <a:r>
              <a:rPr lang="fr-FR" sz="1800" i="1" dirty="0" err="1">
                <a:solidFill>
                  <a:schemeClr val="bg1"/>
                </a:solidFill>
              </a:rPr>
              <a:t>Taenia</a:t>
            </a:r>
            <a:r>
              <a:rPr lang="fr-FR" sz="1800" dirty="0"/>
              <a:t> : </a:t>
            </a:r>
            <a:r>
              <a:rPr lang="fr-FR" sz="1800" b="1" dirty="0">
                <a:solidFill>
                  <a:srgbClr val="FFFF00"/>
                </a:solidFill>
              </a:rPr>
              <a:t>normale</a:t>
            </a:r>
            <a:endParaRPr lang="en-US" sz="1800" b="1" dirty="0">
              <a:solidFill>
                <a:srgbClr val="FFFF00"/>
              </a:solidFill>
            </a:endParaRPr>
          </a:p>
        </p:txBody>
      </p:sp>
      <p:sp>
        <p:nvSpPr>
          <p:cNvPr id="72718" name="Rectangle 14"/>
          <p:cNvSpPr>
            <a:spLocks noChangeArrowheads="1"/>
          </p:cNvSpPr>
          <p:nvPr/>
        </p:nvSpPr>
        <p:spPr bwMode="auto">
          <a:xfrm>
            <a:off x="725488" y="6491288"/>
            <a:ext cx="3143250" cy="366712"/>
          </a:xfrm>
          <a:prstGeom prst="rect">
            <a:avLst/>
          </a:prstGeom>
          <a:noFill/>
          <a:ln w="9525">
            <a:noFill/>
            <a:miter lim="800000"/>
            <a:headEnd/>
            <a:tailEnd/>
          </a:ln>
          <a:effectLst/>
        </p:spPr>
        <p:txBody>
          <a:bodyPr wrap="none">
            <a:spAutoFit/>
          </a:bodyPr>
          <a:lstStyle/>
          <a:p>
            <a:r>
              <a:rPr lang="fr-FR" sz="1800" i="1" dirty="0" err="1">
                <a:solidFill>
                  <a:schemeClr val="bg1"/>
                </a:solidFill>
              </a:rPr>
              <a:t>Dipylidium</a:t>
            </a:r>
            <a:r>
              <a:rPr lang="fr-FR" sz="1800" dirty="0">
                <a:solidFill>
                  <a:schemeClr val="bg1"/>
                </a:solidFill>
              </a:rPr>
              <a:t> </a:t>
            </a:r>
            <a:r>
              <a:rPr lang="fr-FR" sz="1800" i="1" dirty="0" err="1">
                <a:solidFill>
                  <a:schemeClr val="bg1"/>
                </a:solidFill>
              </a:rPr>
              <a:t>caninum</a:t>
            </a:r>
            <a:r>
              <a:rPr lang="fr-FR" sz="1800" dirty="0">
                <a:solidFill>
                  <a:schemeClr val="bg1"/>
                </a:solidFill>
              </a:rPr>
              <a:t> :</a:t>
            </a:r>
            <a:r>
              <a:rPr lang="fr-FR" sz="1800" b="1" dirty="0">
                <a:solidFill>
                  <a:schemeClr val="bg1"/>
                </a:solidFill>
              </a:rPr>
              <a:t> </a:t>
            </a:r>
            <a:r>
              <a:rPr lang="fr-FR" sz="1800" b="1" dirty="0">
                <a:solidFill>
                  <a:srgbClr val="FFFF00"/>
                </a:solidFill>
              </a:rPr>
              <a:t>annexe</a:t>
            </a:r>
            <a:endParaRPr lang="en-US" sz="1800" b="1" dirty="0">
              <a:solidFill>
                <a:srgbClr val="FFFF00"/>
              </a:solidFill>
            </a:endParaRPr>
          </a:p>
        </p:txBody>
      </p:sp>
      <p:sp>
        <p:nvSpPr>
          <p:cNvPr id="72720" name="Rectangle 16"/>
          <p:cNvSpPr>
            <a:spLocks noChangeArrowheads="1"/>
          </p:cNvSpPr>
          <p:nvPr/>
        </p:nvSpPr>
        <p:spPr bwMode="auto">
          <a:xfrm>
            <a:off x="4572000" y="4500570"/>
            <a:ext cx="4429156" cy="923330"/>
          </a:xfrm>
          <a:prstGeom prst="rect">
            <a:avLst/>
          </a:prstGeom>
          <a:noFill/>
          <a:ln w="9525">
            <a:noFill/>
            <a:miter lim="800000"/>
            <a:headEnd/>
            <a:tailEnd/>
          </a:ln>
          <a:effectLst/>
        </p:spPr>
        <p:txBody>
          <a:bodyPr wrap="square">
            <a:spAutoFit/>
          </a:bodyPr>
          <a:lstStyle/>
          <a:p>
            <a:pPr algn="l" rtl="0"/>
            <a:r>
              <a:rPr lang="fr-FR" sz="1800" dirty="0" smtClean="0">
                <a:solidFill>
                  <a:schemeClr val="bg1"/>
                </a:solidFill>
              </a:rPr>
              <a:t>  </a:t>
            </a:r>
            <a:r>
              <a:rPr lang="fr-FR" sz="1800" i="1" dirty="0" err="1" smtClean="0">
                <a:solidFill>
                  <a:schemeClr val="bg1"/>
                </a:solidFill>
              </a:rPr>
              <a:t>Echinoccocus</a:t>
            </a:r>
            <a:r>
              <a:rPr lang="fr-FR" sz="1800" i="1" dirty="0" smtClean="0">
                <a:solidFill>
                  <a:schemeClr val="bg1"/>
                </a:solidFill>
              </a:rPr>
              <a:t> </a:t>
            </a:r>
            <a:r>
              <a:rPr lang="fr-FR" sz="1800" i="1" dirty="0" err="1" smtClean="0">
                <a:solidFill>
                  <a:schemeClr val="bg1"/>
                </a:solidFill>
              </a:rPr>
              <a:t>granulosus</a:t>
            </a:r>
            <a:r>
              <a:rPr lang="fr-FR" sz="1800" dirty="0" smtClean="0">
                <a:solidFill>
                  <a:schemeClr val="bg1"/>
                </a:solidFill>
              </a:rPr>
              <a:t>: </a:t>
            </a:r>
            <a:r>
              <a:rPr lang="fr-FR" sz="1800" dirty="0" err="1" smtClean="0">
                <a:solidFill>
                  <a:schemeClr val="bg1"/>
                </a:solidFill>
              </a:rPr>
              <a:t>Hydatidose</a:t>
            </a:r>
            <a:r>
              <a:rPr lang="fr-FR" sz="1800" dirty="0" smtClean="0"/>
              <a:t> </a:t>
            </a:r>
            <a:endParaRPr lang="en-US" sz="1800" dirty="0"/>
          </a:p>
          <a:p>
            <a:pPr algn="l" rtl="0"/>
            <a:r>
              <a:rPr lang="fr-FR" sz="1800" b="1" dirty="0" smtClean="0">
                <a:solidFill>
                  <a:srgbClr val="FFFF00"/>
                </a:solidFill>
              </a:rPr>
              <a:t>           Impasse </a:t>
            </a:r>
            <a:r>
              <a:rPr lang="fr-FR" sz="1800" b="1" dirty="0">
                <a:solidFill>
                  <a:srgbClr val="FFFF00"/>
                </a:solidFill>
              </a:rPr>
              <a:t>parasitaire </a:t>
            </a:r>
            <a:r>
              <a:rPr lang="fr-FR" sz="1800" b="1" dirty="0" smtClean="0">
                <a:solidFill>
                  <a:srgbClr val="FFFF00"/>
                </a:solidFill>
              </a:rPr>
              <a:t>vraie</a:t>
            </a:r>
            <a:r>
              <a:rPr lang="fr-FR" sz="1800" dirty="0" smtClean="0">
                <a:solidFill>
                  <a:srgbClr val="FFFF00"/>
                </a:solidFill>
              </a:rPr>
              <a:t> </a:t>
            </a:r>
            <a:endParaRPr lang="fr-FR" sz="1800" dirty="0">
              <a:solidFill>
                <a:srgbClr val="FFFF00"/>
              </a:solidFill>
            </a:endParaRPr>
          </a:p>
          <a:p>
            <a:pPr algn="l" rtl="0"/>
            <a:r>
              <a:rPr lang="fr-FR" sz="1800" dirty="0">
                <a:solidFill>
                  <a:srgbClr val="FFFF00"/>
                </a:solidFill>
              </a:rPr>
              <a:t> </a:t>
            </a:r>
            <a:endParaRPr lang="en-US" sz="1800" dirty="0">
              <a:solidFill>
                <a:srgbClr val="FFFF00"/>
              </a:solidFill>
            </a:endParaRPr>
          </a:p>
        </p:txBody>
      </p:sp>
      <p:sp>
        <p:nvSpPr>
          <p:cNvPr id="35842" name="AutoShape 2" descr="http://upload.wikimedia.org/wikipedia/commons/a/a9/CDC_Echinococcus_Life_Cycle.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35844" name="AutoShape 4" descr="http://upload.wikimedia.org/wikipedia/commons/a/a9/CDC_Echinococcus_Life_Cycle.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35846" name="AutoShape 6" descr="http://upload.wikimedia.org/wikipedia/commons/a/a9/CDC_Echinococcus_Life_Cycle.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35848" name="AutoShape 8" descr="http://upload.wikimedia.org/wikipedia/commons/a/a9/CDC_Echinococcus_Life_Cycle.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Tree>
  </p:cSld>
  <p:clrMapOvr>
    <a:masterClrMapping/>
  </p:clrMapOvr>
  <p:transition>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797511"/>
            <a:ext cx="7848872" cy="4524315"/>
          </a:xfrm>
          <a:prstGeom prst="rect">
            <a:avLst/>
          </a:prstGeom>
        </p:spPr>
        <p:txBody>
          <a:bodyPr wrap="square">
            <a:spAutoFit/>
          </a:bodyPr>
          <a:lstStyle/>
          <a:p>
            <a:pPr algn="l" rtl="0">
              <a:lnSpc>
                <a:spcPct val="150000"/>
              </a:lnSpc>
            </a:pPr>
            <a:r>
              <a:rPr lang="fr-FR" dirty="0" smtClean="0">
                <a:solidFill>
                  <a:schemeClr val="bg1"/>
                </a:solidFill>
              </a:rPr>
              <a:t>  •  Les</a:t>
            </a:r>
            <a:r>
              <a:rPr lang="fr-FR" dirty="0" smtClean="0">
                <a:solidFill>
                  <a:srgbClr val="FFFF00"/>
                </a:solidFill>
              </a:rPr>
              <a:t>  </a:t>
            </a:r>
            <a:r>
              <a:rPr lang="fr-FR" b="1" dirty="0" smtClean="0">
                <a:solidFill>
                  <a:srgbClr val="FFFF00"/>
                </a:solidFill>
              </a:rPr>
              <a:t>parasitoïdes</a:t>
            </a:r>
            <a:r>
              <a:rPr lang="fr-FR" dirty="0" smtClean="0">
                <a:solidFill>
                  <a:srgbClr val="FFFF00"/>
                </a:solidFill>
              </a:rPr>
              <a:t> </a:t>
            </a:r>
            <a:r>
              <a:rPr lang="fr-FR" dirty="0" smtClean="0">
                <a:solidFill>
                  <a:schemeClr val="bg1"/>
                </a:solidFill>
              </a:rPr>
              <a:t>sont des organismes qui se comportent comme des  parasites puis deviennent prédateurs à la fin de leur  développement (Ex: les fourmis </a:t>
            </a:r>
            <a:r>
              <a:rPr lang="fr-FR" dirty="0" err="1" smtClean="0">
                <a:solidFill>
                  <a:schemeClr val="bg1"/>
                </a:solidFill>
              </a:rPr>
              <a:t>Scianyzides</a:t>
            </a:r>
            <a:r>
              <a:rPr lang="fr-FR" dirty="0" smtClean="0">
                <a:solidFill>
                  <a:schemeClr val="bg1"/>
                </a:solidFill>
              </a:rPr>
              <a:t>  pondent les </a:t>
            </a:r>
            <a:r>
              <a:rPr lang="fr-FR" dirty="0" err="1" smtClean="0">
                <a:solidFill>
                  <a:schemeClr val="bg1"/>
                </a:solidFill>
              </a:rPr>
              <a:t>oeufs</a:t>
            </a:r>
            <a:r>
              <a:rPr lang="fr-FR" dirty="0" smtClean="0">
                <a:solidFill>
                  <a:schemeClr val="bg1"/>
                </a:solidFill>
              </a:rPr>
              <a:t> dans </a:t>
            </a:r>
          </a:p>
          <a:p>
            <a:pPr algn="l" rtl="0">
              <a:lnSpc>
                <a:spcPct val="150000"/>
              </a:lnSpc>
            </a:pPr>
            <a:r>
              <a:rPr lang="fr-FR" dirty="0" smtClean="0">
                <a:solidFill>
                  <a:schemeClr val="bg1"/>
                </a:solidFill>
              </a:rPr>
              <a:t>les tissus du mollusque qui sera dévoré plus tard par les larves de  ces fourmis). </a:t>
            </a:r>
          </a:p>
          <a:p>
            <a:pPr algn="l" rtl="0">
              <a:lnSpc>
                <a:spcPct val="150000"/>
              </a:lnSpc>
            </a:pPr>
            <a:endParaRPr lang="fr-FR" dirty="0" smtClean="0">
              <a:solidFill>
                <a:schemeClr val="bg1"/>
              </a:solidFill>
            </a:endParaRPr>
          </a:p>
          <a:p>
            <a:pPr algn="l" rtl="0">
              <a:lnSpc>
                <a:spcPct val="150000"/>
              </a:lnSpc>
            </a:pPr>
            <a:r>
              <a:rPr lang="fr-FR" dirty="0" smtClean="0">
                <a:solidFill>
                  <a:schemeClr val="bg1"/>
                </a:solidFill>
              </a:rPr>
              <a:t> • Un </a:t>
            </a:r>
            <a:r>
              <a:rPr lang="fr-FR" b="1" dirty="0" smtClean="0">
                <a:solidFill>
                  <a:srgbClr val="FFFF00"/>
                </a:solidFill>
              </a:rPr>
              <a:t>Hyperparasite</a:t>
            </a:r>
            <a:r>
              <a:rPr lang="fr-FR" dirty="0" smtClean="0">
                <a:solidFill>
                  <a:schemeClr val="bg1"/>
                </a:solidFill>
              </a:rPr>
              <a:t> est le parasite d’un parasite.</a:t>
            </a:r>
            <a:endParaRPr lang="fr-FR"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fr-FR" sz="4000" b="1" dirty="0">
                <a:solidFill>
                  <a:srgbClr val="FF0000"/>
                </a:solidFill>
              </a:rPr>
              <a:t>Éléments favorables au maintien du cycle parasitaire</a:t>
            </a:r>
            <a:endParaRPr lang="en-US" sz="4000" b="1" dirty="0">
              <a:solidFill>
                <a:srgbClr val="FF0000"/>
              </a:solidFill>
            </a:endParaRPr>
          </a:p>
        </p:txBody>
      </p:sp>
      <p:sp>
        <p:nvSpPr>
          <p:cNvPr id="75779" name="Rectangle 3"/>
          <p:cNvSpPr>
            <a:spLocks noGrp="1" noChangeArrowheads="1"/>
          </p:cNvSpPr>
          <p:nvPr>
            <p:ph type="body" idx="1"/>
          </p:nvPr>
        </p:nvSpPr>
        <p:spPr/>
        <p:txBody>
          <a:bodyPr/>
          <a:lstStyle/>
          <a:p>
            <a:pPr algn="l" rtl="0"/>
            <a:endParaRPr lang="fr-FR" dirty="0"/>
          </a:p>
          <a:p>
            <a:pPr algn="l" rtl="0"/>
            <a:r>
              <a:rPr lang="fr-FR" sz="3600" dirty="0">
                <a:solidFill>
                  <a:schemeClr val="bg1"/>
                </a:solidFill>
              </a:rPr>
              <a:t>Facteurs liés au </a:t>
            </a:r>
            <a:r>
              <a:rPr lang="fr-FR" sz="3600" b="1" dirty="0">
                <a:solidFill>
                  <a:srgbClr val="FFFF00"/>
                </a:solidFill>
              </a:rPr>
              <a:t>parasite</a:t>
            </a:r>
          </a:p>
          <a:p>
            <a:pPr algn="l" rtl="0">
              <a:buFontTx/>
              <a:buNone/>
            </a:pPr>
            <a:endParaRPr lang="fr-FR" sz="3600" b="1" dirty="0">
              <a:solidFill>
                <a:srgbClr val="3333FF"/>
              </a:solidFill>
            </a:endParaRPr>
          </a:p>
          <a:p>
            <a:pPr algn="l" rtl="0"/>
            <a:r>
              <a:rPr lang="fr-FR" sz="3600" dirty="0">
                <a:solidFill>
                  <a:schemeClr val="bg1"/>
                </a:solidFill>
              </a:rPr>
              <a:t>Facteurs liés à </a:t>
            </a:r>
            <a:r>
              <a:rPr lang="fr-FR" sz="3600" b="1" dirty="0">
                <a:solidFill>
                  <a:srgbClr val="FFFF00"/>
                </a:solidFill>
              </a:rPr>
              <a:t>l’hôte</a:t>
            </a:r>
          </a:p>
          <a:p>
            <a:pPr algn="l" rtl="0">
              <a:buFontTx/>
              <a:buNone/>
            </a:pPr>
            <a:r>
              <a:rPr lang="fr-FR" sz="3600" dirty="0"/>
              <a:t> </a:t>
            </a:r>
          </a:p>
          <a:p>
            <a:pPr algn="l" rtl="0"/>
            <a:r>
              <a:rPr lang="fr-FR" sz="3600" dirty="0">
                <a:solidFill>
                  <a:schemeClr val="bg1"/>
                </a:solidFill>
              </a:rPr>
              <a:t>Facteurs liés au </a:t>
            </a:r>
            <a:r>
              <a:rPr lang="fr-FR" sz="3600" b="1" dirty="0">
                <a:solidFill>
                  <a:srgbClr val="FFFF00"/>
                </a:solidFill>
              </a:rPr>
              <a:t>milieu extérieur</a:t>
            </a:r>
            <a:endParaRPr lang="en-US" sz="3600" b="1" dirty="0">
              <a:solidFill>
                <a:srgbClr val="FFFF00"/>
              </a:solidFill>
            </a:endParaRPr>
          </a:p>
        </p:txBody>
      </p:sp>
    </p:spTree>
  </p:cSld>
  <p:clrMapOvr>
    <a:masterClrMapping/>
  </p:clrMapOvr>
  <p:transition>
    <p:comb/>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fr-FR" b="1" dirty="0">
                <a:solidFill>
                  <a:srgbClr val="FF0000"/>
                </a:solidFill>
              </a:rPr>
              <a:t>Facteurs liés au parasite</a:t>
            </a:r>
            <a:endParaRPr lang="en-US" b="1" dirty="0">
              <a:solidFill>
                <a:srgbClr val="FF0000"/>
              </a:solidFill>
            </a:endParaRPr>
          </a:p>
        </p:txBody>
      </p:sp>
      <p:sp>
        <p:nvSpPr>
          <p:cNvPr id="76803" name="Rectangle 3"/>
          <p:cNvSpPr>
            <a:spLocks noGrp="1" noChangeArrowheads="1"/>
          </p:cNvSpPr>
          <p:nvPr>
            <p:ph type="body" idx="1"/>
          </p:nvPr>
        </p:nvSpPr>
        <p:spPr/>
        <p:txBody>
          <a:bodyPr/>
          <a:lstStyle/>
          <a:p>
            <a:pPr algn="l" rtl="0"/>
            <a:r>
              <a:rPr lang="fr-FR" b="1" dirty="0">
                <a:solidFill>
                  <a:srgbClr val="FFC000"/>
                </a:solidFill>
              </a:rPr>
              <a:t>Formes de résistance</a:t>
            </a:r>
            <a:r>
              <a:rPr lang="fr-FR" b="1" dirty="0">
                <a:solidFill>
                  <a:schemeClr val="bg1"/>
                </a:solidFill>
              </a:rPr>
              <a:t> </a:t>
            </a:r>
          </a:p>
          <a:p>
            <a:pPr algn="l" rtl="0"/>
            <a:r>
              <a:rPr lang="fr-FR" b="1" dirty="0">
                <a:solidFill>
                  <a:srgbClr val="FFC000"/>
                </a:solidFill>
              </a:rPr>
              <a:t>Reproduction</a:t>
            </a:r>
          </a:p>
          <a:p>
            <a:pPr algn="l" rtl="0"/>
            <a:r>
              <a:rPr lang="fr-FR" b="1" dirty="0">
                <a:solidFill>
                  <a:schemeClr val="bg1"/>
                </a:solidFill>
              </a:rPr>
              <a:t>Synchronisme des cycles </a:t>
            </a:r>
            <a:endParaRPr lang="en-US" b="1" dirty="0">
              <a:solidFill>
                <a:schemeClr val="bg1"/>
              </a:solidFill>
            </a:endParaRPr>
          </a:p>
          <a:p>
            <a:pPr algn="l" rtl="0"/>
            <a:r>
              <a:rPr lang="fr-FR" b="1" dirty="0">
                <a:solidFill>
                  <a:schemeClr val="bg1"/>
                </a:solidFill>
              </a:rPr>
              <a:t>tactisme</a:t>
            </a:r>
            <a:endParaRPr lang="en-US" b="1" dirty="0">
              <a:solidFill>
                <a:schemeClr val="bg1"/>
              </a:solidFill>
            </a:endParaRPr>
          </a:p>
          <a:p>
            <a:pPr algn="l" rtl="0"/>
            <a:r>
              <a:rPr lang="fr-FR" b="1" dirty="0">
                <a:solidFill>
                  <a:schemeClr val="bg1"/>
                </a:solidFill>
              </a:rPr>
              <a:t>Modifications somatiques et éthologiques</a:t>
            </a:r>
          </a:p>
          <a:p>
            <a:pPr algn="l" rtl="0"/>
            <a:r>
              <a:rPr lang="fr-FR" b="1" dirty="0">
                <a:solidFill>
                  <a:srgbClr val="FFC000"/>
                </a:solidFill>
              </a:rPr>
              <a:t>Spécificité parasitaire </a:t>
            </a:r>
            <a:endParaRPr lang="en-US" b="1" dirty="0">
              <a:solidFill>
                <a:srgbClr val="FFC000"/>
              </a:solidFill>
            </a:endParaRPr>
          </a:p>
        </p:txBody>
      </p:sp>
    </p:spTree>
  </p:cSld>
  <p:clrMapOvr>
    <a:masterClrMapping/>
  </p:clrMapOvr>
  <p:transition>
    <p:comb/>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fr-FR" sz="3600" b="1" dirty="0">
                <a:solidFill>
                  <a:srgbClr val="FFC000"/>
                </a:solidFill>
              </a:rPr>
              <a:t>Formes de résistance</a:t>
            </a:r>
            <a:endParaRPr lang="en-US" sz="3600" b="1" dirty="0">
              <a:solidFill>
                <a:srgbClr val="FFC000"/>
              </a:solidFill>
            </a:endParaRPr>
          </a:p>
        </p:txBody>
      </p:sp>
      <p:sp>
        <p:nvSpPr>
          <p:cNvPr id="77827" name="Rectangle 3"/>
          <p:cNvSpPr>
            <a:spLocks noGrp="1" noChangeArrowheads="1"/>
          </p:cNvSpPr>
          <p:nvPr>
            <p:ph type="body" idx="1"/>
          </p:nvPr>
        </p:nvSpPr>
        <p:spPr>
          <a:xfrm>
            <a:off x="468313" y="1557338"/>
            <a:ext cx="8229600" cy="4525962"/>
          </a:xfrm>
        </p:spPr>
        <p:txBody>
          <a:bodyPr/>
          <a:lstStyle/>
          <a:p>
            <a:pPr algn="l" rtl="0">
              <a:lnSpc>
                <a:spcPct val="80000"/>
              </a:lnSpc>
            </a:pPr>
            <a:r>
              <a:rPr lang="fr-FR" sz="2400" b="1" dirty="0">
                <a:solidFill>
                  <a:schemeClr val="bg1"/>
                </a:solidFill>
              </a:rPr>
              <a:t>œufs</a:t>
            </a:r>
            <a:r>
              <a:rPr lang="fr-FR" sz="2000" b="1" dirty="0">
                <a:solidFill>
                  <a:srgbClr val="FFFF00"/>
                </a:solidFill>
              </a:rPr>
              <a:t> </a:t>
            </a:r>
            <a:r>
              <a:rPr lang="fr-FR" sz="2000" dirty="0">
                <a:solidFill>
                  <a:srgbClr val="FFFF00"/>
                </a:solidFill>
              </a:rPr>
              <a:t>(Nématodes, Cestodes, Trématodes),</a:t>
            </a:r>
          </a:p>
          <a:p>
            <a:pPr algn="l" rtl="0">
              <a:lnSpc>
                <a:spcPct val="80000"/>
              </a:lnSpc>
              <a:buFontTx/>
              <a:buNone/>
            </a:pPr>
            <a:r>
              <a:rPr lang="fr-FR" sz="1800" dirty="0">
                <a:solidFill>
                  <a:srgbClr val="FFFF00"/>
                </a:solidFill>
              </a:rPr>
              <a:t>			</a:t>
            </a:r>
            <a:r>
              <a:rPr lang="fr-FR" sz="1800" dirty="0" err="1">
                <a:solidFill>
                  <a:srgbClr val="FFFF00"/>
                </a:solidFill>
              </a:rPr>
              <a:t>oeuf</a:t>
            </a:r>
            <a:r>
              <a:rPr lang="fr-FR" sz="1800" dirty="0">
                <a:solidFill>
                  <a:srgbClr val="FFFF00"/>
                </a:solidFill>
              </a:rPr>
              <a:t> quiescent</a:t>
            </a:r>
          </a:p>
          <a:p>
            <a:pPr algn="l" rtl="0">
              <a:lnSpc>
                <a:spcPct val="80000"/>
              </a:lnSpc>
              <a:buFontTx/>
              <a:buNone/>
            </a:pPr>
            <a:r>
              <a:rPr lang="fr-FR" sz="1800" dirty="0">
                <a:solidFill>
                  <a:srgbClr val="FFFF00"/>
                </a:solidFill>
              </a:rPr>
              <a:t> 			</a:t>
            </a:r>
            <a:r>
              <a:rPr lang="fr-FR" sz="1800" dirty="0" err="1">
                <a:solidFill>
                  <a:srgbClr val="FFFF00"/>
                </a:solidFill>
              </a:rPr>
              <a:t>oeuf</a:t>
            </a:r>
            <a:r>
              <a:rPr lang="fr-FR" sz="1800" dirty="0">
                <a:solidFill>
                  <a:srgbClr val="FFFF00"/>
                </a:solidFill>
              </a:rPr>
              <a:t> </a:t>
            </a:r>
            <a:r>
              <a:rPr lang="fr-FR" sz="1800" dirty="0" err="1">
                <a:solidFill>
                  <a:srgbClr val="FFFF00"/>
                </a:solidFill>
              </a:rPr>
              <a:t>embryonné</a:t>
            </a:r>
            <a:endParaRPr lang="fr-FR" sz="1800" dirty="0">
              <a:solidFill>
                <a:srgbClr val="FFFF00"/>
              </a:solidFill>
            </a:endParaRPr>
          </a:p>
          <a:p>
            <a:pPr algn="l" rtl="0">
              <a:lnSpc>
                <a:spcPct val="80000"/>
              </a:lnSpc>
              <a:buFontTx/>
              <a:buNone/>
            </a:pPr>
            <a:endParaRPr lang="fr-FR" sz="1800" dirty="0"/>
          </a:p>
          <a:p>
            <a:pPr algn="l" rtl="0">
              <a:lnSpc>
                <a:spcPct val="80000"/>
              </a:lnSpc>
            </a:pPr>
            <a:r>
              <a:rPr lang="fr-FR" sz="2400" b="1" dirty="0">
                <a:solidFill>
                  <a:schemeClr val="bg1"/>
                </a:solidFill>
              </a:rPr>
              <a:t>larves enkystées</a:t>
            </a:r>
            <a:r>
              <a:rPr lang="fr-FR" sz="2000" dirty="0">
                <a:solidFill>
                  <a:schemeClr val="bg1"/>
                </a:solidFill>
              </a:rPr>
              <a:t> </a:t>
            </a:r>
            <a:r>
              <a:rPr lang="fr-FR" sz="2000" dirty="0">
                <a:solidFill>
                  <a:srgbClr val="FFFF00"/>
                </a:solidFill>
              </a:rPr>
              <a:t>(Nématodes, Douves) </a:t>
            </a:r>
          </a:p>
          <a:p>
            <a:pPr algn="l" rtl="0">
              <a:lnSpc>
                <a:spcPct val="80000"/>
              </a:lnSpc>
            </a:pPr>
            <a:endParaRPr lang="fr-FR" sz="2000" dirty="0"/>
          </a:p>
          <a:p>
            <a:pPr algn="l" rtl="0">
              <a:lnSpc>
                <a:spcPct val="80000"/>
              </a:lnSpc>
            </a:pPr>
            <a:r>
              <a:rPr lang="fr-FR" sz="2400" b="1" dirty="0">
                <a:solidFill>
                  <a:schemeClr val="bg1"/>
                </a:solidFill>
              </a:rPr>
              <a:t>kystes</a:t>
            </a:r>
            <a:r>
              <a:rPr lang="fr-FR" sz="2000" dirty="0">
                <a:solidFill>
                  <a:srgbClr val="FFFF00"/>
                </a:solidFill>
              </a:rPr>
              <a:t> (Protozoaires)</a:t>
            </a:r>
          </a:p>
          <a:p>
            <a:pPr algn="l" rtl="0">
              <a:lnSpc>
                <a:spcPct val="80000"/>
              </a:lnSpc>
              <a:buFontTx/>
              <a:buNone/>
            </a:pPr>
            <a:r>
              <a:rPr lang="fr-FR" sz="2000" dirty="0"/>
              <a:t>		</a:t>
            </a:r>
            <a:r>
              <a:rPr lang="fr-FR" sz="1800" dirty="0">
                <a:solidFill>
                  <a:srgbClr val="FFFF00"/>
                </a:solidFill>
              </a:rPr>
              <a:t>Les kystes de résistance </a:t>
            </a:r>
            <a:r>
              <a:rPr lang="en-US" sz="1800" dirty="0">
                <a:solidFill>
                  <a:srgbClr val="FFFF00"/>
                </a:solidFill>
              </a:rPr>
              <a:t> </a:t>
            </a:r>
          </a:p>
          <a:p>
            <a:pPr algn="l" rtl="0">
              <a:lnSpc>
                <a:spcPct val="80000"/>
              </a:lnSpc>
              <a:buFontTx/>
              <a:buNone/>
            </a:pPr>
            <a:r>
              <a:rPr lang="fr-FR" sz="1800" dirty="0">
                <a:solidFill>
                  <a:srgbClr val="FFFF00"/>
                </a:solidFill>
              </a:rPr>
              <a:t>		Les kystes végétatifs ou kystes de division </a:t>
            </a:r>
          </a:p>
          <a:p>
            <a:pPr lvl="3" algn="l" rtl="0">
              <a:lnSpc>
                <a:spcPct val="80000"/>
              </a:lnSpc>
            </a:pPr>
            <a:r>
              <a:rPr lang="fr-FR" sz="1600" b="1" dirty="0">
                <a:solidFill>
                  <a:schemeClr val="accent1"/>
                </a:solidFill>
              </a:rPr>
              <a:t>Gamétocyste</a:t>
            </a:r>
            <a:r>
              <a:rPr lang="fr-FR" sz="1200" dirty="0">
                <a:solidFill>
                  <a:schemeClr val="accent1"/>
                </a:solidFill>
              </a:rPr>
              <a:t> : </a:t>
            </a:r>
            <a:r>
              <a:rPr lang="fr-FR" sz="1200" dirty="0">
                <a:solidFill>
                  <a:schemeClr val="accent1">
                    <a:lumMod val="90000"/>
                  </a:schemeClr>
                </a:solidFill>
              </a:rPr>
              <a:t>gamétogenèse + fécondation,</a:t>
            </a:r>
            <a:r>
              <a:rPr lang="fr-FR" sz="1200" dirty="0"/>
              <a:t> </a:t>
            </a:r>
          </a:p>
          <a:p>
            <a:pPr lvl="3" algn="l" rtl="0">
              <a:lnSpc>
                <a:spcPct val="80000"/>
              </a:lnSpc>
            </a:pPr>
            <a:r>
              <a:rPr lang="fr-FR" sz="1600" b="1" dirty="0">
                <a:solidFill>
                  <a:schemeClr val="accent1"/>
                </a:solidFill>
              </a:rPr>
              <a:t>Oocyste</a:t>
            </a:r>
            <a:r>
              <a:rPr lang="fr-FR" sz="1200" dirty="0"/>
              <a:t> </a:t>
            </a:r>
            <a:r>
              <a:rPr lang="fr-FR" sz="1200" dirty="0">
                <a:solidFill>
                  <a:schemeClr val="accent1">
                    <a:lumMod val="90000"/>
                  </a:schemeClr>
                </a:solidFill>
              </a:rPr>
              <a:t>: renferme un œuf)</a:t>
            </a:r>
          </a:p>
          <a:p>
            <a:pPr lvl="3" algn="l" rtl="0">
              <a:lnSpc>
                <a:spcPct val="80000"/>
              </a:lnSpc>
            </a:pPr>
            <a:r>
              <a:rPr lang="fr-FR" sz="1600" b="1" dirty="0">
                <a:solidFill>
                  <a:schemeClr val="accent1">
                    <a:lumMod val="90000"/>
                  </a:schemeClr>
                </a:solidFill>
              </a:rPr>
              <a:t>Sporocyste</a:t>
            </a:r>
            <a:r>
              <a:rPr lang="fr-FR" sz="1600" dirty="0">
                <a:solidFill>
                  <a:schemeClr val="accent1">
                    <a:lumMod val="90000"/>
                  </a:schemeClr>
                </a:solidFill>
              </a:rPr>
              <a:t> </a:t>
            </a:r>
            <a:r>
              <a:rPr lang="fr-FR" sz="1200" dirty="0">
                <a:solidFill>
                  <a:schemeClr val="accent1">
                    <a:lumMod val="90000"/>
                  </a:schemeClr>
                </a:solidFill>
              </a:rPr>
              <a:t>: se divise en </a:t>
            </a:r>
            <a:r>
              <a:rPr lang="fr-FR" sz="1200" dirty="0" err="1">
                <a:solidFill>
                  <a:schemeClr val="accent1">
                    <a:lumMod val="90000"/>
                  </a:schemeClr>
                </a:solidFill>
              </a:rPr>
              <a:t>sporozoïtes</a:t>
            </a:r>
            <a:r>
              <a:rPr lang="fr-FR" dirty="0">
                <a:solidFill>
                  <a:schemeClr val="accent1">
                    <a:lumMod val="90000"/>
                  </a:schemeClr>
                </a:solidFill>
              </a:rPr>
              <a:t> </a:t>
            </a:r>
          </a:p>
          <a:p>
            <a:pPr lvl="3" algn="l" rtl="0">
              <a:lnSpc>
                <a:spcPct val="80000"/>
              </a:lnSpc>
            </a:pPr>
            <a:r>
              <a:rPr lang="fr-FR" sz="1600" b="1" dirty="0">
                <a:solidFill>
                  <a:schemeClr val="accent1">
                    <a:lumMod val="90000"/>
                  </a:schemeClr>
                </a:solidFill>
              </a:rPr>
              <a:t>Les kystes à </a:t>
            </a:r>
            <a:r>
              <a:rPr lang="fr-FR" sz="1600" b="1" dirty="0" err="1">
                <a:solidFill>
                  <a:schemeClr val="accent1">
                    <a:lumMod val="90000"/>
                  </a:schemeClr>
                </a:solidFill>
              </a:rPr>
              <a:t>bradyzoïtes</a:t>
            </a:r>
            <a:endParaRPr lang="fr-FR" sz="1600" b="1" dirty="0">
              <a:solidFill>
                <a:schemeClr val="accent1">
                  <a:lumMod val="90000"/>
                </a:schemeClr>
              </a:solidFill>
            </a:endParaRPr>
          </a:p>
          <a:p>
            <a:pPr algn="l" rtl="0">
              <a:lnSpc>
                <a:spcPct val="80000"/>
              </a:lnSpc>
              <a:buFontTx/>
              <a:buNone/>
            </a:pPr>
            <a:r>
              <a:rPr lang="fr-FR" sz="1800" dirty="0">
                <a:solidFill>
                  <a:schemeClr val="accent1">
                    <a:lumMod val="90000"/>
                  </a:schemeClr>
                </a:solidFill>
              </a:rPr>
              <a:t> </a:t>
            </a:r>
          </a:p>
          <a:p>
            <a:pPr algn="l" rtl="0">
              <a:lnSpc>
                <a:spcPct val="80000"/>
              </a:lnSpc>
            </a:pPr>
            <a:r>
              <a:rPr lang="fr-FR" sz="2400" b="1" dirty="0">
                <a:solidFill>
                  <a:schemeClr val="bg1"/>
                </a:solidFill>
              </a:rPr>
              <a:t>spores</a:t>
            </a:r>
            <a:r>
              <a:rPr lang="fr-FR" sz="2000" b="1" dirty="0"/>
              <a:t> </a:t>
            </a:r>
            <a:r>
              <a:rPr lang="fr-FR" sz="2000" dirty="0"/>
              <a:t>(</a:t>
            </a:r>
            <a:r>
              <a:rPr lang="fr-FR" sz="2000" dirty="0" err="1">
                <a:solidFill>
                  <a:srgbClr val="FFFF00"/>
                </a:solidFill>
              </a:rPr>
              <a:t>Microsporidies</a:t>
            </a:r>
            <a:r>
              <a:rPr lang="fr-FR" sz="2000" dirty="0"/>
              <a:t>)</a:t>
            </a:r>
            <a:r>
              <a:rPr lang="en-US" sz="2000" dirty="0"/>
              <a:t> </a:t>
            </a:r>
          </a:p>
          <a:p>
            <a:pPr algn="l" rtl="0">
              <a:lnSpc>
                <a:spcPct val="80000"/>
              </a:lnSpc>
            </a:pPr>
            <a:endParaRPr lang="en-US" sz="2000" dirty="0"/>
          </a:p>
        </p:txBody>
      </p:sp>
    </p:spTree>
  </p:cSld>
  <p:clrMapOvr>
    <a:masterClrMapping/>
  </p:clrMapOvr>
  <p:transition>
    <p:comb/>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323528" y="476672"/>
            <a:ext cx="8229600" cy="1143000"/>
          </a:xfrm>
        </p:spPr>
        <p:txBody>
          <a:bodyPr/>
          <a:lstStyle/>
          <a:p>
            <a:r>
              <a:rPr lang="fr-FR" sz="3600" b="1" dirty="0">
                <a:solidFill>
                  <a:srgbClr val="FFC000"/>
                </a:solidFill>
              </a:rPr>
              <a:t>Potentiel biotique et pérennité des espèces :</a:t>
            </a:r>
            <a:r>
              <a:rPr lang="en-US" sz="3600" dirty="0">
                <a:solidFill>
                  <a:srgbClr val="FFC000"/>
                </a:solidFill>
              </a:rPr>
              <a:t> </a:t>
            </a:r>
            <a:r>
              <a:rPr lang="fr-FR" sz="3600" b="1" dirty="0">
                <a:solidFill>
                  <a:srgbClr val="FFC000"/>
                </a:solidFill>
              </a:rPr>
              <a:t>Reproduction sexuée</a:t>
            </a:r>
            <a:r>
              <a:rPr lang="fr-FR" sz="4000" dirty="0">
                <a:solidFill>
                  <a:srgbClr val="FFC000"/>
                </a:solidFill>
              </a:rPr>
              <a:t/>
            </a:r>
            <a:br>
              <a:rPr lang="fr-FR" sz="4000" dirty="0">
                <a:solidFill>
                  <a:srgbClr val="FFC000"/>
                </a:solidFill>
              </a:rPr>
            </a:br>
            <a:endParaRPr lang="en-US" sz="4000" dirty="0">
              <a:solidFill>
                <a:srgbClr val="FFC000"/>
              </a:solidFill>
            </a:endParaRPr>
          </a:p>
        </p:txBody>
      </p:sp>
      <p:sp>
        <p:nvSpPr>
          <p:cNvPr id="78851" name="Rectangle 3"/>
          <p:cNvSpPr>
            <a:spLocks noGrp="1" noChangeArrowheads="1"/>
          </p:cNvSpPr>
          <p:nvPr>
            <p:ph type="body" idx="1"/>
          </p:nvPr>
        </p:nvSpPr>
        <p:spPr>
          <a:xfrm>
            <a:off x="457200" y="1600200"/>
            <a:ext cx="8686800" cy="4829196"/>
          </a:xfrm>
        </p:spPr>
        <p:txBody>
          <a:bodyPr/>
          <a:lstStyle/>
          <a:p>
            <a:pPr algn="l" rtl="0">
              <a:lnSpc>
                <a:spcPct val="80000"/>
              </a:lnSpc>
              <a:buFontTx/>
              <a:buNone/>
            </a:pPr>
            <a:endParaRPr lang="fr-FR" sz="2000" dirty="0"/>
          </a:p>
          <a:p>
            <a:pPr algn="l" rtl="0">
              <a:lnSpc>
                <a:spcPct val="80000"/>
              </a:lnSpc>
              <a:buFontTx/>
              <a:buNone/>
            </a:pPr>
            <a:r>
              <a:rPr lang="fr-FR" sz="2800" b="1" dirty="0">
                <a:solidFill>
                  <a:srgbClr val="FFFF00"/>
                </a:solidFill>
              </a:rPr>
              <a:t>- facilitée</a:t>
            </a:r>
          </a:p>
          <a:p>
            <a:pPr algn="l" rtl="0">
              <a:lnSpc>
                <a:spcPct val="80000"/>
              </a:lnSpc>
            </a:pPr>
            <a:r>
              <a:rPr lang="fr-FR" sz="2000" dirty="0">
                <a:solidFill>
                  <a:schemeClr val="bg1"/>
                </a:solidFill>
              </a:rPr>
              <a:t>- </a:t>
            </a:r>
            <a:r>
              <a:rPr lang="fr-FR" sz="2000" b="1" dirty="0">
                <a:solidFill>
                  <a:schemeClr val="bg1"/>
                </a:solidFill>
              </a:rPr>
              <a:t>Hermaphrodisme</a:t>
            </a:r>
            <a:r>
              <a:rPr lang="fr-FR" sz="2000" dirty="0">
                <a:solidFill>
                  <a:schemeClr val="bg1"/>
                </a:solidFill>
              </a:rPr>
              <a:t> (Trématodes, Cestodes) </a:t>
            </a:r>
          </a:p>
          <a:p>
            <a:pPr algn="l" rtl="0">
              <a:lnSpc>
                <a:spcPct val="80000"/>
              </a:lnSpc>
            </a:pPr>
            <a:r>
              <a:rPr lang="fr-FR" sz="2000" dirty="0">
                <a:solidFill>
                  <a:schemeClr val="bg1"/>
                </a:solidFill>
              </a:rPr>
              <a:t>- </a:t>
            </a:r>
            <a:r>
              <a:rPr lang="fr-FR" sz="2000" b="1" dirty="0">
                <a:solidFill>
                  <a:schemeClr val="bg1"/>
                </a:solidFill>
              </a:rPr>
              <a:t>gonochorisme avec exagération du dimorphisme sexuel et des dispositions favorables au rapprochement des deux sexes d’une manière permanente.</a:t>
            </a:r>
            <a:r>
              <a:rPr lang="fr-FR" sz="2000" dirty="0">
                <a:solidFill>
                  <a:schemeClr val="bg1"/>
                </a:solidFill>
              </a:rPr>
              <a:t> (ex : association des couples de Schistosomes, </a:t>
            </a:r>
            <a:r>
              <a:rPr lang="fr-FR" sz="2000" dirty="0" smtClean="0">
                <a:solidFill>
                  <a:schemeClr val="bg1"/>
                </a:solidFill>
              </a:rPr>
              <a:t>le mâle plus large héberge la femelle dans un canal) </a:t>
            </a:r>
            <a:endParaRPr lang="fr-FR" sz="2000" dirty="0">
              <a:solidFill>
                <a:schemeClr val="bg1"/>
              </a:solidFill>
            </a:endParaRPr>
          </a:p>
          <a:p>
            <a:pPr algn="l" rtl="0">
              <a:lnSpc>
                <a:spcPct val="80000"/>
              </a:lnSpc>
            </a:pPr>
            <a:r>
              <a:rPr lang="fr-FR" sz="2000" dirty="0">
                <a:solidFill>
                  <a:schemeClr val="bg1"/>
                </a:solidFill>
              </a:rPr>
              <a:t>-  </a:t>
            </a:r>
            <a:r>
              <a:rPr lang="fr-FR" sz="2000" b="1" dirty="0">
                <a:solidFill>
                  <a:schemeClr val="bg1"/>
                </a:solidFill>
              </a:rPr>
              <a:t>Parthénogenèse </a:t>
            </a:r>
            <a:r>
              <a:rPr lang="fr-FR" sz="2000" dirty="0">
                <a:solidFill>
                  <a:schemeClr val="bg1"/>
                </a:solidFill>
              </a:rPr>
              <a:t>(Anguillule)</a:t>
            </a:r>
          </a:p>
          <a:p>
            <a:pPr algn="l" rtl="0">
              <a:lnSpc>
                <a:spcPct val="80000"/>
              </a:lnSpc>
              <a:buFontTx/>
              <a:buNone/>
            </a:pPr>
            <a:endParaRPr lang="fr-FR" sz="2000" dirty="0">
              <a:solidFill>
                <a:srgbClr val="FFFF00"/>
              </a:solidFill>
            </a:endParaRPr>
          </a:p>
          <a:p>
            <a:pPr algn="l" rtl="0">
              <a:lnSpc>
                <a:spcPct val="80000"/>
              </a:lnSpc>
              <a:buFontTx/>
              <a:buNone/>
            </a:pPr>
            <a:r>
              <a:rPr lang="fr-FR" sz="2800" dirty="0">
                <a:solidFill>
                  <a:srgbClr val="FFFF00"/>
                </a:solidFill>
              </a:rPr>
              <a:t>- </a:t>
            </a:r>
            <a:r>
              <a:rPr lang="fr-FR" sz="2800" b="1" dirty="0">
                <a:solidFill>
                  <a:srgbClr val="FFFF00"/>
                </a:solidFill>
              </a:rPr>
              <a:t>Forte fécondité</a:t>
            </a:r>
          </a:p>
          <a:p>
            <a:pPr algn="l" rtl="0">
              <a:lnSpc>
                <a:spcPct val="80000"/>
              </a:lnSpc>
            </a:pPr>
            <a:r>
              <a:rPr lang="fr-FR" sz="2000" dirty="0">
                <a:solidFill>
                  <a:schemeClr val="bg1"/>
                </a:solidFill>
              </a:rPr>
              <a:t>- </a:t>
            </a:r>
            <a:r>
              <a:rPr lang="fr-FR" sz="2000" b="1" dirty="0">
                <a:solidFill>
                  <a:schemeClr val="bg1"/>
                </a:solidFill>
              </a:rPr>
              <a:t>Hypertrophie des ovaires : </a:t>
            </a:r>
          </a:p>
          <a:p>
            <a:pPr algn="l" rtl="0">
              <a:lnSpc>
                <a:spcPct val="80000"/>
              </a:lnSpc>
            </a:pPr>
            <a:r>
              <a:rPr lang="fr-FR" sz="2000" b="1" dirty="0">
                <a:solidFill>
                  <a:schemeClr val="bg1"/>
                </a:solidFill>
              </a:rPr>
              <a:t>- Ponte excessive </a:t>
            </a:r>
            <a:r>
              <a:rPr lang="fr-FR" sz="2000" b="1" dirty="0" smtClean="0">
                <a:solidFill>
                  <a:schemeClr val="bg1"/>
                </a:solidFill>
              </a:rPr>
              <a:t>:</a:t>
            </a:r>
          </a:p>
          <a:p>
            <a:pPr algn="l" rtl="0">
              <a:buNone/>
            </a:pPr>
            <a:r>
              <a:rPr lang="fr-FR" sz="1800" i="1" dirty="0" smtClean="0">
                <a:solidFill>
                  <a:schemeClr val="bg1"/>
                </a:solidFill>
              </a:rPr>
              <a:t>        Ascaris</a:t>
            </a:r>
            <a:r>
              <a:rPr lang="fr-FR" sz="1800" dirty="0" smtClean="0">
                <a:solidFill>
                  <a:schemeClr val="bg1"/>
                </a:solidFill>
              </a:rPr>
              <a:t>: production de 60 x10</a:t>
            </a:r>
            <a:r>
              <a:rPr lang="fr-FR" sz="1800" baseline="30000" dirty="0" smtClean="0">
                <a:solidFill>
                  <a:schemeClr val="bg1"/>
                </a:solidFill>
              </a:rPr>
              <a:t>6</a:t>
            </a:r>
            <a:r>
              <a:rPr lang="fr-FR" sz="1800" dirty="0" smtClean="0">
                <a:solidFill>
                  <a:schemeClr val="bg1"/>
                </a:solidFill>
              </a:rPr>
              <a:t> </a:t>
            </a:r>
            <a:r>
              <a:rPr lang="fr-FR" sz="1800" dirty="0" err="1" smtClean="0">
                <a:solidFill>
                  <a:schemeClr val="bg1"/>
                </a:solidFill>
              </a:rPr>
              <a:t>oeufs</a:t>
            </a:r>
            <a:r>
              <a:rPr lang="fr-FR" sz="1800" dirty="0" smtClean="0">
                <a:solidFill>
                  <a:schemeClr val="bg1"/>
                </a:solidFill>
              </a:rPr>
              <a:t> par an (1700 fois son poids).</a:t>
            </a:r>
          </a:p>
          <a:p>
            <a:pPr algn="l" rtl="0">
              <a:buNone/>
            </a:pPr>
            <a:r>
              <a:rPr lang="fr-FR" sz="1800" dirty="0" smtClean="0">
                <a:solidFill>
                  <a:schemeClr val="bg1"/>
                </a:solidFill>
              </a:rPr>
              <a:t>       Ténias: </a:t>
            </a:r>
            <a:r>
              <a:rPr lang="fr-FR" sz="1800" i="1" dirty="0" smtClean="0">
                <a:solidFill>
                  <a:schemeClr val="bg1"/>
                </a:solidFill>
              </a:rPr>
              <a:t>T. </a:t>
            </a:r>
            <a:r>
              <a:rPr lang="fr-FR" sz="1800" i="1" dirty="0" err="1" smtClean="0">
                <a:solidFill>
                  <a:schemeClr val="bg1"/>
                </a:solidFill>
              </a:rPr>
              <a:t>solium</a:t>
            </a:r>
            <a:r>
              <a:rPr lang="fr-FR" sz="1800" i="1" dirty="0" smtClean="0">
                <a:solidFill>
                  <a:schemeClr val="bg1"/>
                </a:solidFill>
              </a:rPr>
              <a:t>,</a:t>
            </a:r>
            <a:r>
              <a:rPr lang="fr-FR" sz="1800" dirty="0" smtClean="0">
                <a:solidFill>
                  <a:schemeClr val="bg1"/>
                </a:solidFill>
              </a:rPr>
              <a:t> 80x10</a:t>
            </a:r>
            <a:r>
              <a:rPr lang="fr-FR" sz="1800" baseline="30000" dirty="0" smtClean="0">
                <a:solidFill>
                  <a:schemeClr val="bg1"/>
                </a:solidFill>
              </a:rPr>
              <a:t>6</a:t>
            </a:r>
            <a:r>
              <a:rPr lang="fr-FR" sz="1800" dirty="0" smtClean="0">
                <a:solidFill>
                  <a:schemeClr val="bg1"/>
                </a:solidFill>
              </a:rPr>
              <a:t> </a:t>
            </a:r>
            <a:r>
              <a:rPr lang="fr-FR" sz="1800" dirty="0" err="1" smtClean="0">
                <a:solidFill>
                  <a:schemeClr val="bg1"/>
                </a:solidFill>
              </a:rPr>
              <a:t>oeufs</a:t>
            </a:r>
            <a:r>
              <a:rPr lang="fr-FR" sz="1800" dirty="0" smtClean="0">
                <a:solidFill>
                  <a:schemeClr val="bg1"/>
                </a:solidFill>
              </a:rPr>
              <a:t> par an; </a:t>
            </a:r>
            <a:r>
              <a:rPr lang="fr-FR" sz="1800" i="1" dirty="0" smtClean="0">
                <a:solidFill>
                  <a:schemeClr val="bg1"/>
                </a:solidFill>
              </a:rPr>
              <a:t>T. </a:t>
            </a:r>
            <a:r>
              <a:rPr lang="fr-FR" sz="1800" i="1" dirty="0" err="1" smtClean="0">
                <a:solidFill>
                  <a:schemeClr val="bg1"/>
                </a:solidFill>
              </a:rPr>
              <a:t>saginata</a:t>
            </a:r>
            <a:r>
              <a:rPr lang="fr-FR" sz="1800" i="1" dirty="0" smtClean="0">
                <a:solidFill>
                  <a:schemeClr val="bg1"/>
                </a:solidFill>
              </a:rPr>
              <a:t>:</a:t>
            </a:r>
            <a:r>
              <a:rPr lang="fr-FR" sz="1800" dirty="0" smtClean="0">
                <a:solidFill>
                  <a:schemeClr val="bg1"/>
                </a:solidFill>
              </a:rPr>
              <a:t> 10x10</a:t>
            </a:r>
            <a:r>
              <a:rPr lang="fr-FR" sz="1800" baseline="30000" dirty="0" smtClean="0">
                <a:solidFill>
                  <a:schemeClr val="bg1"/>
                </a:solidFill>
              </a:rPr>
              <a:t>9</a:t>
            </a:r>
            <a:r>
              <a:rPr lang="fr-FR" sz="1800" dirty="0" smtClean="0">
                <a:solidFill>
                  <a:schemeClr val="bg1"/>
                </a:solidFill>
              </a:rPr>
              <a:t> </a:t>
            </a:r>
            <a:r>
              <a:rPr lang="fr-FR" sz="1800" dirty="0" err="1" smtClean="0">
                <a:solidFill>
                  <a:schemeClr val="bg1"/>
                </a:solidFill>
              </a:rPr>
              <a:t>oeufs</a:t>
            </a:r>
            <a:r>
              <a:rPr lang="fr-FR" sz="1800" dirty="0" smtClean="0">
                <a:solidFill>
                  <a:schemeClr val="bg1"/>
                </a:solidFill>
              </a:rPr>
              <a:t> en 18 ans.</a:t>
            </a:r>
          </a:p>
          <a:p>
            <a:pPr algn="l" rtl="0">
              <a:buNone/>
            </a:pPr>
            <a:endParaRPr lang="fr-FR" sz="1800"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fr-FR" sz="3600" b="1" dirty="0">
                <a:solidFill>
                  <a:srgbClr val="FFC000"/>
                </a:solidFill>
              </a:rPr>
              <a:t>Potentiel biotique et pérennité des espèces </a:t>
            </a:r>
            <a:r>
              <a:rPr lang="en-US" sz="3600" b="1" dirty="0">
                <a:solidFill>
                  <a:srgbClr val="FFC000"/>
                </a:solidFill>
              </a:rPr>
              <a:t>multiplication </a:t>
            </a:r>
            <a:r>
              <a:rPr lang="en-US" sz="3600" b="1" dirty="0" err="1">
                <a:solidFill>
                  <a:srgbClr val="FFC000"/>
                </a:solidFill>
              </a:rPr>
              <a:t>asexuée</a:t>
            </a:r>
            <a:r>
              <a:rPr lang="en-US" sz="3600" b="1" dirty="0">
                <a:solidFill>
                  <a:srgbClr val="FFC000"/>
                </a:solidFill>
              </a:rPr>
              <a:t> </a:t>
            </a:r>
          </a:p>
        </p:txBody>
      </p:sp>
      <p:sp>
        <p:nvSpPr>
          <p:cNvPr id="79875" name="Rectangle 3"/>
          <p:cNvSpPr>
            <a:spLocks noGrp="1" noChangeArrowheads="1"/>
          </p:cNvSpPr>
          <p:nvPr>
            <p:ph type="body" idx="1"/>
          </p:nvPr>
        </p:nvSpPr>
        <p:spPr/>
        <p:txBody>
          <a:bodyPr/>
          <a:lstStyle/>
          <a:p>
            <a:pPr algn="l" rtl="0">
              <a:lnSpc>
                <a:spcPct val="90000"/>
              </a:lnSpc>
              <a:buFontTx/>
              <a:buNone/>
            </a:pPr>
            <a:endParaRPr lang="fr-FR" sz="2800" dirty="0"/>
          </a:p>
          <a:p>
            <a:pPr algn="l" rtl="0">
              <a:lnSpc>
                <a:spcPct val="90000"/>
              </a:lnSpc>
            </a:pPr>
            <a:r>
              <a:rPr lang="fr-FR" sz="2800" dirty="0">
                <a:solidFill>
                  <a:schemeClr val="bg1"/>
                </a:solidFill>
              </a:rPr>
              <a:t>- divisions binaires  </a:t>
            </a:r>
            <a:r>
              <a:rPr lang="fr-FR" sz="2800" dirty="0">
                <a:solidFill>
                  <a:srgbClr val="FFFF00"/>
                </a:solidFill>
              </a:rPr>
              <a:t>fréquentes : (Cilié astomes, Trypanosomes…) </a:t>
            </a:r>
          </a:p>
          <a:p>
            <a:pPr algn="l" rtl="0">
              <a:lnSpc>
                <a:spcPct val="90000"/>
              </a:lnSpc>
            </a:pPr>
            <a:r>
              <a:rPr lang="fr-FR" sz="2800" dirty="0">
                <a:solidFill>
                  <a:schemeClr val="bg1"/>
                </a:solidFill>
              </a:rPr>
              <a:t>- Schizogonie</a:t>
            </a:r>
            <a:r>
              <a:rPr lang="fr-FR" sz="2800" dirty="0"/>
              <a:t>  </a:t>
            </a:r>
            <a:r>
              <a:rPr lang="fr-FR" sz="2800" dirty="0">
                <a:solidFill>
                  <a:srgbClr val="FFFF00"/>
                </a:solidFill>
              </a:rPr>
              <a:t>ou </a:t>
            </a:r>
            <a:r>
              <a:rPr lang="fr-FR" sz="2800" dirty="0" err="1">
                <a:solidFill>
                  <a:srgbClr val="FFFF00"/>
                </a:solidFill>
              </a:rPr>
              <a:t>mérogonie</a:t>
            </a:r>
            <a:r>
              <a:rPr lang="fr-FR" sz="2800" dirty="0">
                <a:solidFill>
                  <a:srgbClr val="FFFF00"/>
                </a:solidFill>
              </a:rPr>
              <a:t> : (sporozoaires)</a:t>
            </a:r>
          </a:p>
          <a:p>
            <a:pPr algn="l" rtl="0">
              <a:lnSpc>
                <a:spcPct val="90000"/>
              </a:lnSpc>
            </a:pPr>
            <a:r>
              <a:rPr lang="fr-FR" sz="2800" dirty="0">
                <a:solidFill>
                  <a:schemeClr val="bg1"/>
                </a:solidFill>
              </a:rPr>
              <a:t>- </a:t>
            </a:r>
            <a:r>
              <a:rPr lang="fr-FR" sz="2800" dirty="0" err="1">
                <a:solidFill>
                  <a:schemeClr val="bg1"/>
                </a:solidFill>
              </a:rPr>
              <a:t>Endodyogenèse</a:t>
            </a:r>
            <a:r>
              <a:rPr lang="fr-FR" sz="2800" dirty="0">
                <a:solidFill>
                  <a:schemeClr val="bg1"/>
                </a:solidFill>
              </a:rPr>
              <a:t> </a:t>
            </a:r>
            <a:r>
              <a:rPr lang="fr-FR" sz="2800" dirty="0">
                <a:solidFill>
                  <a:srgbClr val="FFFF00"/>
                </a:solidFill>
              </a:rPr>
              <a:t>multiple synchrone </a:t>
            </a:r>
          </a:p>
          <a:p>
            <a:pPr algn="l" rtl="0">
              <a:lnSpc>
                <a:spcPct val="90000"/>
              </a:lnSpc>
            </a:pPr>
            <a:r>
              <a:rPr lang="fr-FR" sz="2800" dirty="0">
                <a:solidFill>
                  <a:schemeClr val="bg1"/>
                </a:solidFill>
              </a:rPr>
              <a:t>- Bourgeonnement : </a:t>
            </a:r>
          </a:p>
          <a:p>
            <a:pPr lvl="2" algn="l" rtl="0">
              <a:lnSpc>
                <a:spcPct val="90000"/>
              </a:lnSpc>
            </a:pPr>
            <a:r>
              <a:rPr lang="fr-FR" sz="1600" dirty="0">
                <a:solidFill>
                  <a:schemeClr val="accent1"/>
                </a:solidFill>
              </a:rPr>
              <a:t>75 têtes par </a:t>
            </a:r>
            <a:r>
              <a:rPr lang="fr-FR" sz="1600" dirty="0" err="1">
                <a:solidFill>
                  <a:schemeClr val="accent1"/>
                </a:solidFill>
              </a:rPr>
              <a:t>coenure</a:t>
            </a:r>
            <a:r>
              <a:rPr lang="fr-FR" sz="1600" dirty="0">
                <a:solidFill>
                  <a:schemeClr val="accent1"/>
                </a:solidFill>
              </a:rPr>
              <a:t> </a:t>
            </a:r>
          </a:p>
          <a:p>
            <a:pPr lvl="2" algn="l" rtl="0">
              <a:lnSpc>
                <a:spcPct val="90000"/>
              </a:lnSpc>
            </a:pPr>
            <a:r>
              <a:rPr lang="fr-FR" sz="1600" dirty="0">
                <a:solidFill>
                  <a:schemeClr val="accent1"/>
                </a:solidFill>
              </a:rPr>
              <a:t>milliers de têtes par  kyste hydatide</a:t>
            </a:r>
            <a:r>
              <a:rPr lang="fr-FR" sz="2000" dirty="0">
                <a:solidFill>
                  <a:schemeClr val="accent1"/>
                </a:solidFill>
              </a:rPr>
              <a:t> </a:t>
            </a:r>
          </a:p>
          <a:p>
            <a:pPr algn="l" rtl="0">
              <a:lnSpc>
                <a:spcPct val="90000"/>
              </a:lnSpc>
            </a:pPr>
            <a:r>
              <a:rPr lang="fr-FR" sz="2800" dirty="0">
                <a:solidFill>
                  <a:schemeClr val="bg1"/>
                </a:solidFill>
              </a:rPr>
              <a:t>- </a:t>
            </a:r>
            <a:r>
              <a:rPr lang="fr-FR" sz="2800" dirty="0"/>
              <a:t> </a:t>
            </a:r>
            <a:r>
              <a:rPr lang="fr-FR" sz="2800" dirty="0">
                <a:solidFill>
                  <a:schemeClr val="bg1"/>
                </a:solidFill>
              </a:rPr>
              <a:t>Polyembryonie : </a:t>
            </a:r>
            <a:r>
              <a:rPr lang="fr-FR" sz="2800" dirty="0">
                <a:solidFill>
                  <a:srgbClr val="FFFF00"/>
                </a:solidFill>
              </a:rPr>
              <a:t>Trématodes </a:t>
            </a:r>
            <a:r>
              <a:rPr lang="fr-FR" sz="2800" dirty="0" err="1" smtClean="0">
                <a:solidFill>
                  <a:srgbClr val="FFFF00"/>
                </a:solidFill>
              </a:rPr>
              <a:t>Digénétiques</a:t>
            </a:r>
            <a:r>
              <a:rPr lang="fr-FR" sz="2800" dirty="0">
                <a:solidFill>
                  <a:srgbClr val="FFFF00"/>
                </a:solidFill>
              </a:rPr>
              <a:t>,</a:t>
            </a:r>
          </a:p>
          <a:p>
            <a:pPr algn="l" rtl="0">
              <a:lnSpc>
                <a:spcPct val="90000"/>
              </a:lnSpc>
            </a:pPr>
            <a:r>
              <a:rPr lang="fr-FR" sz="2800" dirty="0">
                <a:solidFill>
                  <a:schemeClr val="bg1"/>
                </a:solidFill>
              </a:rPr>
              <a:t>-</a:t>
            </a:r>
            <a:r>
              <a:rPr lang="fr-FR" sz="2800" dirty="0"/>
              <a:t> </a:t>
            </a:r>
            <a:r>
              <a:rPr lang="fr-FR" sz="2800" dirty="0" err="1">
                <a:solidFill>
                  <a:schemeClr val="bg1"/>
                </a:solidFill>
              </a:rPr>
              <a:t>Strobilisation</a:t>
            </a:r>
            <a:r>
              <a:rPr lang="fr-FR" sz="2800" dirty="0">
                <a:solidFill>
                  <a:schemeClr val="bg1"/>
                </a:solidFill>
              </a:rPr>
              <a:t> : </a:t>
            </a:r>
            <a:r>
              <a:rPr lang="fr-FR" sz="2800" dirty="0">
                <a:solidFill>
                  <a:srgbClr val="FFFF00"/>
                </a:solidFill>
              </a:rPr>
              <a:t>Cestodes</a:t>
            </a:r>
            <a:endParaRPr lang="en-US" sz="2800" dirty="0">
              <a:solidFill>
                <a:srgbClr val="FFFF00"/>
              </a:solidFill>
            </a:endParaRPr>
          </a:p>
        </p:txBody>
      </p:sp>
    </p:spTree>
  </p:cSld>
  <p:clrMapOvr>
    <a:masterClrMapping/>
  </p:clrMapOvr>
  <p:transition>
    <p:comb/>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fr-FR" sz="4000" b="1" dirty="0">
                <a:solidFill>
                  <a:srgbClr val="FFC000"/>
                </a:solidFill>
              </a:rPr>
              <a:t>Spécificité parasitaire</a:t>
            </a:r>
            <a:br>
              <a:rPr lang="fr-FR" sz="4000" b="1" dirty="0">
                <a:solidFill>
                  <a:srgbClr val="FFC000"/>
                </a:solidFill>
              </a:rPr>
            </a:br>
            <a:endParaRPr lang="en-US" sz="4000" b="1" dirty="0">
              <a:solidFill>
                <a:srgbClr val="FFC000"/>
              </a:solidFill>
            </a:endParaRPr>
          </a:p>
        </p:txBody>
      </p:sp>
      <p:sp>
        <p:nvSpPr>
          <p:cNvPr id="5" name="Rectangle 4"/>
          <p:cNvSpPr/>
          <p:nvPr/>
        </p:nvSpPr>
        <p:spPr>
          <a:xfrm>
            <a:off x="323528" y="1268760"/>
            <a:ext cx="8388424" cy="5078313"/>
          </a:xfrm>
          <a:prstGeom prst="rect">
            <a:avLst/>
          </a:prstGeom>
        </p:spPr>
        <p:txBody>
          <a:bodyPr wrap="square">
            <a:spAutoFit/>
          </a:bodyPr>
          <a:lstStyle/>
          <a:p>
            <a:pPr algn="l" rtl="0">
              <a:lnSpc>
                <a:spcPct val="150000"/>
              </a:lnSpc>
            </a:pPr>
            <a:r>
              <a:rPr lang="fr-FR" dirty="0" smtClean="0">
                <a:solidFill>
                  <a:schemeClr val="bg1"/>
                </a:solidFill>
              </a:rPr>
              <a:t>Spécificité parasitaire = adaptation </a:t>
            </a:r>
            <a:r>
              <a:rPr lang="fr-FR" dirty="0" err="1" smtClean="0">
                <a:solidFill>
                  <a:schemeClr val="bg1"/>
                </a:solidFill>
              </a:rPr>
              <a:t>ds</a:t>
            </a:r>
            <a:r>
              <a:rPr lang="fr-FR" dirty="0" smtClean="0">
                <a:solidFill>
                  <a:schemeClr val="bg1"/>
                </a:solidFill>
              </a:rPr>
              <a:t> le tps du parasite </a:t>
            </a:r>
          </a:p>
          <a:p>
            <a:pPr algn="l" rtl="0">
              <a:lnSpc>
                <a:spcPct val="150000"/>
              </a:lnSpc>
            </a:pPr>
            <a:r>
              <a:rPr lang="fr-FR" dirty="0" smtClean="0">
                <a:solidFill>
                  <a:schemeClr val="bg1"/>
                </a:solidFill>
              </a:rPr>
              <a:t>aux conditions de vie que lui offre l’hôte.</a:t>
            </a:r>
          </a:p>
          <a:p>
            <a:pPr algn="l" rtl="0">
              <a:lnSpc>
                <a:spcPct val="150000"/>
              </a:lnSpc>
            </a:pPr>
            <a:endParaRPr lang="fr-FR" dirty="0" smtClean="0">
              <a:solidFill>
                <a:schemeClr val="bg1"/>
              </a:solidFill>
            </a:endParaRPr>
          </a:p>
          <a:p>
            <a:pPr algn="l" rtl="0">
              <a:lnSpc>
                <a:spcPct val="150000"/>
              </a:lnSpc>
            </a:pPr>
            <a:r>
              <a:rPr lang="fr-FR" dirty="0" smtClean="0">
                <a:solidFill>
                  <a:schemeClr val="bg1"/>
                </a:solidFill>
              </a:rPr>
              <a:t>Parasite d’origine animale récemment introduit chez </a:t>
            </a:r>
          </a:p>
          <a:p>
            <a:pPr algn="l" rtl="0">
              <a:lnSpc>
                <a:spcPct val="150000"/>
              </a:lnSpc>
            </a:pPr>
            <a:r>
              <a:rPr lang="fr-FR" dirty="0" smtClean="0">
                <a:solidFill>
                  <a:schemeClr val="bg1"/>
                </a:solidFill>
              </a:rPr>
              <a:t>l’homme, </a:t>
            </a:r>
          </a:p>
          <a:p>
            <a:pPr algn="l" rtl="0">
              <a:lnSpc>
                <a:spcPct val="150000"/>
              </a:lnSpc>
            </a:pPr>
            <a:r>
              <a:rPr lang="fr-FR" dirty="0" smtClean="0">
                <a:solidFill>
                  <a:schemeClr val="bg1"/>
                </a:solidFill>
              </a:rPr>
              <a:t>        peu adapté et peu spécifique  </a:t>
            </a:r>
            <a:r>
              <a:rPr lang="fr-FR" dirty="0" smtClean="0">
                <a:solidFill>
                  <a:schemeClr val="bg1"/>
                </a:solidFill>
                <a:sym typeface="Wingdings" pitchFamily="2" charset="2"/>
              </a:rPr>
              <a:t> </a:t>
            </a:r>
            <a:r>
              <a:rPr lang="fr-FR" dirty="0" smtClean="0">
                <a:solidFill>
                  <a:schemeClr val="bg1"/>
                </a:solidFill>
              </a:rPr>
              <a:t>maladie  bruyante</a:t>
            </a:r>
            <a:br>
              <a:rPr lang="fr-FR" dirty="0" smtClean="0">
                <a:solidFill>
                  <a:schemeClr val="bg1"/>
                </a:solidFill>
              </a:rPr>
            </a:br>
            <a:r>
              <a:rPr lang="fr-FR" dirty="0" smtClean="0">
                <a:solidFill>
                  <a:schemeClr val="bg1"/>
                </a:solidFill>
              </a:rPr>
              <a:t>        et grave   </a:t>
            </a:r>
          </a:p>
          <a:p>
            <a:pPr algn="l" rtl="0">
              <a:lnSpc>
                <a:spcPct val="150000"/>
              </a:lnSpc>
            </a:pPr>
            <a:r>
              <a:rPr lang="fr-FR" dirty="0" smtClean="0">
                <a:solidFill>
                  <a:schemeClr val="bg1"/>
                </a:solidFill>
              </a:rPr>
              <a:t>       et parasite plus adapté à l’homme</a:t>
            </a:r>
            <a:r>
              <a:rPr lang="he-IL" dirty="0" smtClean="0">
                <a:solidFill>
                  <a:schemeClr val="bg1"/>
                </a:solidFill>
              </a:rPr>
              <a:t>ֲ</a:t>
            </a:r>
            <a:r>
              <a:rPr lang="fr-FR" dirty="0" smtClean="0">
                <a:solidFill>
                  <a:schemeClr val="bg1"/>
                </a:solidFill>
              </a:rPr>
              <a:t> </a:t>
            </a:r>
            <a:r>
              <a:rPr lang="fr-FR" dirty="0" smtClean="0">
                <a:solidFill>
                  <a:schemeClr val="bg1"/>
                </a:solidFill>
                <a:sym typeface="Wingdings" pitchFamily="2" charset="2"/>
              </a:rPr>
              <a:t> </a:t>
            </a:r>
            <a:r>
              <a:rPr lang="fr-FR" dirty="0" smtClean="0">
                <a:solidFill>
                  <a:schemeClr val="bg1"/>
                </a:solidFill>
              </a:rPr>
              <a:t>maladie mieux </a:t>
            </a:r>
            <a:br>
              <a:rPr lang="fr-FR" dirty="0" smtClean="0">
                <a:solidFill>
                  <a:schemeClr val="bg1"/>
                </a:solidFill>
              </a:rPr>
            </a:br>
            <a:r>
              <a:rPr lang="fr-FR" dirty="0" smtClean="0">
                <a:solidFill>
                  <a:schemeClr val="bg1"/>
                </a:solidFill>
              </a:rPr>
              <a:t>       supportée, chronique et tenace.</a:t>
            </a:r>
            <a:endParaRPr lang="fr-FR"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5093861" cy="6858000"/>
          </a:xfrm>
          <a:prstGeom prst="rect">
            <a:avLst/>
          </a:prstGeom>
          <a:noFill/>
          <a:ln w="9525">
            <a:noFill/>
            <a:miter lim="800000"/>
            <a:headEnd/>
            <a:tailEnd/>
          </a:ln>
        </p:spPr>
      </p:pic>
      <p:sp>
        <p:nvSpPr>
          <p:cNvPr id="82946" name="Rectangle 2"/>
          <p:cNvSpPr>
            <a:spLocks noGrp="1" noChangeArrowheads="1"/>
          </p:cNvSpPr>
          <p:nvPr>
            <p:ph type="title"/>
          </p:nvPr>
        </p:nvSpPr>
        <p:spPr>
          <a:xfrm>
            <a:off x="3779912" y="332656"/>
            <a:ext cx="576064" cy="4464496"/>
          </a:xfrm>
        </p:spPr>
        <p:txBody>
          <a:bodyPr vert="vert"/>
          <a:lstStyle/>
          <a:p>
            <a:r>
              <a:rPr lang="fr-FR" sz="2800" b="1" dirty="0">
                <a:solidFill>
                  <a:srgbClr val="FF0000"/>
                </a:solidFill>
              </a:rPr>
              <a:t>Spécificité parasitaire</a:t>
            </a:r>
            <a:br>
              <a:rPr lang="fr-FR" sz="2800" b="1" dirty="0">
                <a:solidFill>
                  <a:srgbClr val="FF0000"/>
                </a:solidFill>
              </a:rPr>
            </a:br>
            <a:endParaRPr lang="en-US" sz="2800" b="1" dirty="0">
              <a:solidFill>
                <a:srgbClr val="FF0000"/>
              </a:solidFill>
            </a:endParaRPr>
          </a:p>
        </p:txBody>
      </p:sp>
      <p:sp>
        <p:nvSpPr>
          <p:cNvPr id="82947" name="Rectangle 3"/>
          <p:cNvSpPr>
            <a:spLocks noGrp="1" noChangeArrowheads="1"/>
          </p:cNvSpPr>
          <p:nvPr>
            <p:ph type="body" idx="1"/>
          </p:nvPr>
        </p:nvSpPr>
        <p:spPr>
          <a:xfrm>
            <a:off x="5076056" y="442589"/>
            <a:ext cx="4067944" cy="5938739"/>
          </a:xfrm>
        </p:spPr>
        <p:txBody>
          <a:bodyPr/>
          <a:lstStyle/>
          <a:p>
            <a:pPr algn="l" rtl="0"/>
            <a:r>
              <a:rPr lang="fr-FR" sz="2000" b="1" dirty="0" err="1">
                <a:solidFill>
                  <a:schemeClr val="bg1"/>
                </a:solidFill>
              </a:rPr>
              <a:t>Oïoxène</a:t>
            </a:r>
            <a:r>
              <a:rPr lang="fr-FR" sz="2000" b="1" dirty="0"/>
              <a:t> </a:t>
            </a:r>
            <a:r>
              <a:rPr lang="fr-FR" sz="2000" dirty="0">
                <a:solidFill>
                  <a:srgbClr val="FFFF00"/>
                </a:solidFill>
              </a:rPr>
              <a:t>: </a:t>
            </a:r>
            <a:r>
              <a:rPr lang="fr-FR" sz="2000" dirty="0" smtClean="0">
                <a:solidFill>
                  <a:srgbClr val="FFFF00"/>
                </a:solidFill>
              </a:rPr>
              <a:t>les parasites ne peuvent vivre que chez une </a:t>
            </a:r>
            <a:r>
              <a:rPr lang="fr-FR" sz="2000" dirty="0">
                <a:solidFill>
                  <a:srgbClr val="FFFF00"/>
                </a:solidFill>
              </a:rPr>
              <a:t>seule espèce </a:t>
            </a:r>
            <a:r>
              <a:rPr lang="fr-FR" sz="2000" dirty="0" smtClean="0">
                <a:solidFill>
                  <a:srgbClr val="FFFF00"/>
                </a:solidFill>
              </a:rPr>
              <a:t>d'hôte</a:t>
            </a:r>
          </a:p>
          <a:p>
            <a:pPr algn="l" rtl="0"/>
            <a:endParaRPr lang="fr-FR" sz="2000" dirty="0" smtClean="0">
              <a:solidFill>
                <a:srgbClr val="FFFF00"/>
              </a:solidFill>
            </a:endParaRPr>
          </a:p>
          <a:p>
            <a:pPr algn="l" rtl="0">
              <a:buNone/>
            </a:pPr>
            <a:endParaRPr lang="fr-FR" sz="2000" dirty="0"/>
          </a:p>
          <a:p>
            <a:pPr algn="l" rtl="0"/>
            <a:r>
              <a:rPr lang="fr-FR" sz="2000" b="1" dirty="0" err="1">
                <a:solidFill>
                  <a:schemeClr val="bg1"/>
                </a:solidFill>
              </a:rPr>
              <a:t>Sténoxène</a:t>
            </a:r>
            <a:r>
              <a:rPr lang="fr-FR" sz="2000" dirty="0"/>
              <a:t> </a:t>
            </a:r>
            <a:r>
              <a:rPr lang="fr-FR" sz="2000" dirty="0">
                <a:solidFill>
                  <a:srgbClr val="FFFF00"/>
                </a:solidFill>
              </a:rPr>
              <a:t>: </a:t>
            </a:r>
            <a:r>
              <a:rPr lang="fr-FR" sz="2000" dirty="0" smtClean="0">
                <a:solidFill>
                  <a:srgbClr val="FFFF00"/>
                </a:solidFill>
              </a:rPr>
              <a:t>les parasites  peuvent se retrouver chez des espèces </a:t>
            </a:r>
            <a:r>
              <a:rPr lang="fr-FR" sz="2000" dirty="0">
                <a:solidFill>
                  <a:srgbClr val="FFFF00"/>
                </a:solidFill>
              </a:rPr>
              <a:t>d'hôtes </a:t>
            </a:r>
            <a:r>
              <a:rPr lang="fr-FR" sz="2000" dirty="0" smtClean="0">
                <a:solidFill>
                  <a:srgbClr val="FFFF00"/>
                </a:solidFill>
              </a:rPr>
              <a:t>apparentés</a:t>
            </a:r>
          </a:p>
          <a:p>
            <a:pPr algn="l" rtl="0">
              <a:buNone/>
            </a:pPr>
            <a:endParaRPr lang="fr-FR" sz="2000" dirty="0" smtClean="0"/>
          </a:p>
          <a:p>
            <a:pPr algn="l" rtl="0">
              <a:buNone/>
            </a:pPr>
            <a:endParaRPr lang="fr-FR" sz="2000" dirty="0" smtClean="0"/>
          </a:p>
          <a:p>
            <a:pPr algn="l" rtl="0">
              <a:buNone/>
            </a:pPr>
            <a:endParaRPr lang="fr-FR" sz="2000" dirty="0"/>
          </a:p>
          <a:p>
            <a:pPr algn="l" rtl="0"/>
            <a:r>
              <a:rPr lang="fr-FR" sz="2000" b="1" dirty="0" err="1">
                <a:solidFill>
                  <a:schemeClr val="bg1"/>
                </a:solidFill>
              </a:rPr>
              <a:t>Euryxène</a:t>
            </a:r>
            <a:r>
              <a:rPr lang="fr-FR" sz="2000" b="1" dirty="0"/>
              <a:t> </a:t>
            </a:r>
            <a:r>
              <a:rPr lang="fr-FR" sz="2000" dirty="0">
                <a:solidFill>
                  <a:srgbClr val="FFC000"/>
                </a:solidFill>
              </a:rPr>
              <a:t>:</a:t>
            </a:r>
            <a:r>
              <a:rPr lang="fr-FR" sz="2000" dirty="0"/>
              <a:t> </a:t>
            </a:r>
            <a:r>
              <a:rPr lang="fr-FR" sz="2000" dirty="0" smtClean="0">
                <a:solidFill>
                  <a:srgbClr val="FFFF00"/>
                </a:solidFill>
              </a:rPr>
              <a:t>les parasites peuvent vivre chez  plusieurs </a:t>
            </a:r>
            <a:r>
              <a:rPr lang="fr-FR" sz="2000" dirty="0">
                <a:solidFill>
                  <a:srgbClr val="FFFF00"/>
                </a:solidFill>
              </a:rPr>
              <a:t>espèces d'hôtes non apparentées.</a:t>
            </a:r>
            <a:endParaRPr lang="en-US" sz="2000" dirty="0">
              <a:solidFill>
                <a:srgbClr val="FFFF00"/>
              </a:solidFill>
            </a:endParaRPr>
          </a:p>
        </p:txBody>
      </p:sp>
    </p:spTree>
  </p:cSld>
  <p:clrMapOvr>
    <a:masterClrMapping/>
  </p:clrMapOvr>
  <p:transition>
    <p:comb/>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fr-FR" b="1" dirty="0">
                <a:solidFill>
                  <a:srgbClr val="FF0000"/>
                </a:solidFill>
              </a:rPr>
              <a:t>Facteurs liés à l’hôte </a:t>
            </a:r>
            <a:endParaRPr lang="en-US" b="1" dirty="0">
              <a:solidFill>
                <a:srgbClr val="FF0000"/>
              </a:solidFill>
            </a:endParaRPr>
          </a:p>
        </p:txBody>
      </p:sp>
      <p:sp>
        <p:nvSpPr>
          <p:cNvPr id="83971" name="Rectangle 3"/>
          <p:cNvSpPr>
            <a:spLocks noGrp="1" noChangeArrowheads="1"/>
          </p:cNvSpPr>
          <p:nvPr>
            <p:ph type="body" idx="1"/>
          </p:nvPr>
        </p:nvSpPr>
        <p:spPr/>
        <p:txBody>
          <a:bodyPr/>
          <a:lstStyle/>
          <a:p>
            <a:endParaRPr lang="fr-FR" sz="2800" dirty="0"/>
          </a:p>
          <a:p>
            <a:pPr algn="l" rtl="0"/>
            <a:r>
              <a:rPr lang="fr-FR" sz="2800" dirty="0">
                <a:solidFill>
                  <a:schemeClr val="bg1"/>
                </a:solidFill>
              </a:rPr>
              <a:t>- </a:t>
            </a:r>
            <a:r>
              <a:rPr lang="fr-FR" sz="2800" b="1" dirty="0">
                <a:solidFill>
                  <a:schemeClr val="bg1"/>
                </a:solidFill>
              </a:rPr>
              <a:t>Réservoir de parasite</a:t>
            </a:r>
            <a:r>
              <a:rPr lang="fr-FR" sz="2800" dirty="0">
                <a:solidFill>
                  <a:schemeClr val="bg1"/>
                </a:solidFill>
              </a:rPr>
              <a:t> </a:t>
            </a:r>
          </a:p>
          <a:p>
            <a:pPr algn="l" rtl="0"/>
            <a:r>
              <a:rPr lang="fr-FR" sz="2800" dirty="0">
                <a:solidFill>
                  <a:schemeClr val="bg1"/>
                </a:solidFill>
              </a:rPr>
              <a:t>-</a:t>
            </a:r>
            <a:r>
              <a:rPr lang="fr-FR" sz="2800" b="1" dirty="0">
                <a:solidFill>
                  <a:schemeClr val="bg1"/>
                </a:solidFill>
              </a:rPr>
              <a:t> Facteurs éthologiques</a:t>
            </a:r>
            <a:r>
              <a:rPr lang="fr-FR" sz="2800" dirty="0">
                <a:solidFill>
                  <a:schemeClr val="bg1"/>
                </a:solidFill>
              </a:rPr>
              <a:t> </a:t>
            </a:r>
            <a:r>
              <a:rPr lang="fr-FR" sz="2000" dirty="0">
                <a:solidFill>
                  <a:srgbClr val="FFFF00"/>
                </a:solidFill>
              </a:rPr>
              <a:t>( ethnie, sexe, âge, réceptivité…)</a:t>
            </a:r>
          </a:p>
          <a:p>
            <a:pPr algn="l" rtl="0"/>
            <a:r>
              <a:rPr lang="fr-FR" sz="2800" dirty="0">
                <a:solidFill>
                  <a:schemeClr val="bg1"/>
                </a:solidFill>
              </a:rPr>
              <a:t>-</a:t>
            </a:r>
            <a:r>
              <a:rPr lang="fr-FR" sz="2800" dirty="0"/>
              <a:t> </a:t>
            </a:r>
            <a:r>
              <a:rPr lang="fr-FR" sz="2800" b="1" dirty="0">
                <a:solidFill>
                  <a:schemeClr val="bg1"/>
                </a:solidFill>
              </a:rPr>
              <a:t>Facteurs culturaux</a:t>
            </a:r>
            <a:r>
              <a:rPr lang="fr-FR" sz="2800" dirty="0">
                <a:solidFill>
                  <a:schemeClr val="bg1"/>
                </a:solidFill>
              </a:rPr>
              <a:t> </a:t>
            </a:r>
            <a:r>
              <a:rPr lang="fr-FR" sz="2000" dirty="0">
                <a:solidFill>
                  <a:srgbClr val="FFFF00"/>
                </a:solidFill>
              </a:rPr>
              <a:t>( tradition culinaires, religion…)</a:t>
            </a:r>
          </a:p>
          <a:p>
            <a:pPr algn="l" rtl="0"/>
            <a:r>
              <a:rPr lang="fr-FR" sz="2800" dirty="0">
                <a:solidFill>
                  <a:schemeClr val="bg1"/>
                </a:solidFill>
              </a:rPr>
              <a:t>- </a:t>
            </a:r>
            <a:r>
              <a:rPr lang="fr-FR" sz="2800" b="1" dirty="0">
                <a:solidFill>
                  <a:schemeClr val="bg1"/>
                </a:solidFill>
              </a:rPr>
              <a:t>Mode de vie, niveau socio-économique</a:t>
            </a:r>
            <a:r>
              <a:rPr lang="fr-FR" sz="2800" dirty="0">
                <a:solidFill>
                  <a:schemeClr val="bg1"/>
                </a:solidFill>
              </a:rPr>
              <a:t> </a:t>
            </a:r>
            <a:r>
              <a:rPr lang="fr-FR" sz="2000" dirty="0">
                <a:solidFill>
                  <a:srgbClr val="FFFF00"/>
                </a:solidFill>
              </a:rPr>
              <a:t>(Hygiène sanitaire précaire, activités professionnelles…</a:t>
            </a:r>
            <a:r>
              <a:rPr lang="fr-FR" sz="2000" dirty="0">
                <a:solidFill>
                  <a:schemeClr val="bg1"/>
                </a:solidFill>
              </a:rPr>
              <a:t>) </a:t>
            </a:r>
          </a:p>
        </p:txBody>
      </p:sp>
    </p:spTree>
  </p:cSld>
  <p:clrMapOvr>
    <a:masterClrMapping/>
  </p:clrMapOvr>
  <p:transition>
    <p:comb/>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fr-FR" sz="4000" b="1" dirty="0">
                <a:solidFill>
                  <a:srgbClr val="FF0000"/>
                </a:solidFill>
              </a:rPr>
              <a:t>Facteurs liés au milieu extérieur</a:t>
            </a:r>
            <a:endParaRPr lang="en-US" sz="4000" b="1" dirty="0">
              <a:solidFill>
                <a:srgbClr val="FF0000"/>
              </a:solidFill>
            </a:endParaRPr>
          </a:p>
        </p:txBody>
      </p:sp>
      <p:sp>
        <p:nvSpPr>
          <p:cNvPr id="84995" name="Rectangle 3"/>
          <p:cNvSpPr>
            <a:spLocks noGrp="1" noChangeArrowheads="1"/>
          </p:cNvSpPr>
          <p:nvPr>
            <p:ph type="body" idx="1"/>
          </p:nvPr>
        </p:nvSpPr>
        <p:spPr/>
        <p:txBody>
          <a:bodyPr/>
          <a:lstStyle/>
          <a:p>
            <a:endParaRPr lang="fr-FR" dirty="0"/>
          </a:p>
          <a:p>
            <a:pPr algn="l" rtl="0"/>
            <a:r>
              <a:rPr lang="fr-FR" dirty="0">
                <a:solidFill>
                  <a:schemeClr val="bg1"/>
                </a:solidFill>
              </a:rPr>
              <a:t>- </a:t>
            </a:r>
            <a:r>
              <a:rPr lang="fr-FR" b="1" dirty="0">
                <a:solidFill>
                  <a:schemeClr val="bg1"/>
                </a:solidFill>
              </a:rPr>
              <a:t>Géographie</a:t>
            </a:r>
            <a:r>
              <a:rPr lang="fr-FR" dirty="0">
                <a:solidFill>
                  <a:schemeClr val="bg1"/>
                </a:solidFill>
              </a:rPr>
              <a:t> </a:t>
            </a:r>
            <a:r>
              <a:rPr lang="fr-FR" dirty="0">
                <a:solidFill>
                  <a:srgbClr val="FFFF00"/>
                </a:solidFill>
              </a:rPr>
              <a:t>: </a:t>
            </a:r>
            <a:r>
              <a:rPr lang="fr-FR" sz="2000" dirty="0">
                <a:solidFill>
                  <a:srgbClr val="FFFF00"/>
                </a:solidFill>
              </a:rPr>
              <a:t>(hôte et parasite présents ensemble)</a:t>
            </a:r>
          </a:p>
          <a:p>
            <a:pPr algn="l" rtl="0">
              <a:buFontTx/>
              <a:buNone/>
            </a:pPr>
            <a:endParaRPr lang="fr-FR" sz="2000" dirty="0">
              <a:solidFill>
                <a:schemeClr val="bg1"/>
              </a:solidFill>
            </a:endParaRPr>
          </a:p>
          <a:p>
            <a:pPr algn="l" rtl="0"/>
            <a:r>
              <a:rPr lang="fr-FR" dirty="0">
                <a:solidFill>
                  <a:schemeClr val="bg1"/>
                </a:solidFill>
              </a:rPr>
              <a:t>- </a:t>
            </a:r>
            <a:r>
              <a:rPr lang="fr-FR" b="1" dirty="0">
                <a:solidFill>
                  <a:schemeClr val="bg1"/>
                </a:solidFill>
              </a:rPr>
              <a:t>Facteurs climatiques</a:t>
            </a:r>
            <a:r>
              <a:rPr lang="fr-FR" dirty="0">
                <a:solidFill>
                  <a:schemeClr val="bg1"/>
                </a:solidFill>
              </a:rPr>
              <a:t> </a:t>
            </a:r>
            <a:r>
              <a:rPr lang="fr-FR" sz="2000" dirty="0">
                <a:solidFill>
                  <a:srgbClr val="FFFF00"/>
                </a:solidFill>
              </a:rPr>
              <a:t>(chaud et humide)</a:t>
            </a:r>
          </a:p>
          <a:p>
            <a:pPr algn="l" rtl="0"/>
            <a:endParaRPr lang="fr-FR" dirty="0"/>
          </a:p>
          <a:p>
            <a:pPr algn="l" rtl="0"/>
            <a:r>
              <a:rPr lang="fr-FR" dirty="0">
                <a:solidFill>
                  <a:schemeClr val="bg1"/>
                </a:solidFill>
              </a:rPr>
              <a:t>-</a:t>
            </a:r>
            <a:r>
              <a:rPr lang="fr-FR" dirty="0"/>
              <a:t> </a:t>
            </a:r>
            <a:r>
              <a:rPr lang="fr-FR" b="1" dirty="0">
                <a:solidFill>
                  <a:schemeClr val="bg1"/>
                </a:solidFill>
              </a:rPr>
              <a:t>Extension du réseau hydraulique        </a:t>
            </a:r>
            <a:r>
              <a:rPr lang="fr-FR" dirty="0">
                <a:solidFill>
                  <a:schemeClr val="bg1"/>
                </a:solidFill>
              </a:rPr>
              <a:t> </a:t>
            </a:r>
            <a:r>
              <a:rPr lang="fr-FR" sz="2000" dirty="0">
                <a:solidFill>
                  <a:srgbClr val="FFFF00"/>
                </a:solidFill>
              </a:rPr>
              <a:t>( barrages, réseaux d'irrigations)</a:t>
            </a:r>
            <a:r>
              <a:rPr lang="fr-FR" dirty="0">
                <a:solidFill>
                  <a:srgbClr val="FFFF00"/>
                </a:solidFill>
              </a:rPr>
              <a:t> </a:t>
            </a:r>
            <a:endParaRPr lang="en-US" dirty="0">
              <a:solidFill>
                <a:srgbClr val="FFFF00"/>
              </a:solidFill>
            </a:endParaRPr>
          </a:p>
        </p:txBody>
      </p:sp>
    </p:spTree>
  </p:cSld>
  <p:clrMapOvr>
    <a:masterClrMapping/>
  </p:clrMapOvr>
  <p:transition>
    <p:comb/>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560" y="1268760"/>
            <a:ext cx="7992888" cy="4524315"/>
          </a:xfrm>
          <a:prstGeom prst="rect">
            <a:avLst/>
          </a:prstGeom>
        </p:spPr>
        <p:txBody>
          <a:bodyPr wrap="square">
            <a:spAutoFit/>
          </a:bodyPr>
          <a:lstStyle/>
          <a:p>
            <a:pPr algn="l" rtl="0">
              <a:lnSpc>
                <a:spcPct val="150000"/>
              </a:lnSpc>
            </a:pPr>
            <a:r>
              <a:rPr lang="fr-FR" dirty="0" smtClean="0">
                <a:solidFill>
                  <a:schemeClr val="bg1"/>
                </a:solidFill>
              </a:rPr>
              <a:t> - </a:t>
            </a:r>
            <a:r>
              <a:rPr lang="fr-FR" b="1" dirty="0" smtClean="0">
                <a:solidFill>
                  <a:schemeClr val="bg1"/>
                </a:solidFill>
              </a:rPr>
              <a:t>Augmenter les rencontres et donc la transmission</a:t>
            </a:r>
          </a:p>
          <a:p>
            <a:pPr algn="l" rtl="0">
              <a:lnSpc>
                <a:spcPct val="150000"/>
              </a:lnSpc>
            </a:pPr>
            <a:r>
              <a:rPr lang="fr-FR" b="1" dirty="0" smtClean="0">
                <a:solidFill>
                  <a:schemeClr val="bg1"/>
                </a:solidFill>
              </a:rPr>
              <a:t>des parasites</a:t>
            </a:r>
            <a:r>
              <a:rPr lang="fr-FR" b="1" dirty="0" smtClean="0">
                <a:solidFill>
                  <a:schemeClr val="bg1"/>
                </a:solidFill>
                <a:sym typeface="Wingdings" pitchFamily="2" charset="2"/>
              </a:rPr>
              <a:t> </a:t>
            </a:r>
            <a:r>
              <a:rPr lang="fr-FR" b="1" dirty="0" smtClean="0">
                <a:solidFill>
                  <a:schemeClr val="bg1"/>
                </a:solidFill>
              </a:rPr>
              <a:t> processus de favorisation</a:t>
            </a:r>
          </a:p>
          <a:p>
            <a:pPr algn="l" rtl="0">
              <a:lnSpc>
                <a:spcPct val="150000"/>
              </a:lnSpc>
            </a:pPr>
            <a:r>
              <a:rPr lang="fr-FR" dirty="0" smtClean="0">
                <a:solidFill>
                  <a:schemeClr val="bg1"/>
                </a:solidFill>
              </a:rPr>
              <a:t>-  </a:t>
            </a:r>
            <a:r>
              <a:rPr lang="fr-FR" b="1" dirty="0" smtClean="0">
                <a:solidFill>
                  <a:schemeClr val="bg1"/>
                </a:solidFill>
              </a:rPr>
              <a:t>Augmenter les moyens de défense vis à vis des</a:t>
            </a:r>
          </a:p>
          <a:p>
            <a:pPr algn="l" rtl="0">
              <a:lnSpc>
                <a:spcPct val="150000"/>
              </a:lnSpc>
            </a:pPr>
            <a:r>
              <a:rPr lang="fr-FR" b="1" dirty="0" smtClean="0">
                <a:solidFill>
                  <a:schemeClr val="bg1"/>
                </a:solidFill>
              </a:rPr>
              <a:t>défenses mises en place par l’hôte </a:t>
            </a:r>
            <a:r>
              <a:rPr lang="fr-FR" b="1" dirty="0" smtClean="0">
                <a:solidFill>
                  <a:schemeClr val="bg1"/>
                </a:solidFill>
                <a:sym typeface="Wingdings" pitchFamily="2" charset="2"/>
              </a:rPr>
              <a:t> </a:t>
            </a:r>
            <a:r>
              <a:rPr lang="fr-FR" b="1" dirty="0" smtClean="0">
                <a:solidFill>
                  <a:schemeClr val="bg1"/>
                </a:solidFill>
              </a:rPr>
              <a:t>processus</a:t>
            </a:r>
          </a:p>
          <a:p>
            <a:pPr algn="l" rtl="0">
              <a:lnSpc>
                <a:spcPct val="150000"/>
              </a:lnSpc>
            </a:pPr>
            <a:r>
              <a:rPr lang="fr-FR" b="1" dirty="0" smtClean="0">
                <a:solidFill>
                  <a:schemeClr val="bg1"/>
                </a:solidFill>
              </a:rPr>
              <a:t>d’échappement</a:t>
            </a:r>
            <a:endParaRPr lang="fr-FR" dirty="0" smtClean="0">
              <a:solidFill>
                <a:schemeClr val="bg1"/>
              </a:solidFill>
            </a:endParaRPr>
          </a:p>
          <a:p>
            <a:pPr algn="l" rtl="0">
              <a:lnSpc>
                <a:spcPct val="150000"/>
              </a:lnSpc>
            </a:pPr>
            <a:r>
              <a:rPr lang="fr-FR" dirty="0" smtClean="0">
                <a:solidFill>
                  <a:schemeClr val="bg1"/>
                </a:solidFill>
              </a:rPr>
              <a:t> - </a:t>
            </a:r>
            <a:r>
              <a:rPr lang="fr-FR" b="1" dirty="0" smtClean="0">
                <a:solidFill>
                  <a:schemeClr val="bg1"/>
                </a:solidFill>
              </a:rPr>
              <a:t>Assurer une stratégie permettant une pression de</a:t>
            </a:r>
          </a:p>
          <a:p>
            <a:pPr algn="l" rtl="0">
              <a:lnSpc>
                <a:spcPct val="150000"/>
              </a:lnSpc>
            </a:pPr>
            <a:r>
              <a:rPr lang="fr-FR" b="1" dirty="0" smtClean="0">
                <a:solidFill>
                  <a:schemeClr val="bg1"/>
                </a:solidFill>
              </a:rPr>
              <a:t>sélection et assurer la dissémination</a:t>
            </a:r>
          </a:p>
          <a:p>
            <a:pPr algn="l" rtl="0">
              <a:lnSpc>
                <a:spcPct val="150000"/>
              </a:lnSpc>
            </a:pPr>
            <a:r>
              <a:rPr lang="fr-FR" dirty="0" smtClean="0">
                <a:solidFill>
                  <a:schemeClr val="bg1"/>
                </a:solidFill>
              </a:rPr>
              <a:t>-  </a:t>
            </a:r>
            <a:r>
              <a:rPr lang="fr-FR" b="1" dirty="0" smtClean="0">
                <a:solidFill>
                  <a:schemeClr val="bg1"/>
                </a:solidFill>
              </a:rPr>
              <a:t>Augmenter la capacité à se reproduire (fitness)</a:t>
            </a:r>
            <a:endParaRPr lang="fr-FR" dirty="0">
              <a:solidFill>
                <a:schemeClr val="bg1"/>
              </a:solidFill>
            </a:endParaRPr>
          </a:p>
        </p:txBody>
      </p:sp>
      <p:sp>
        <p:nvSpPr>
          <p:cNvPr id="5" name="Rectangle 4"/>
          <p:cNvSpPr/>
          <p:nvPr/>
        </p:nvSpPr>
        <p:spPr>
          <a:xfrm>
            <a:off x="2000250" y="260648"/>
            <a:ext cx="5308054" cy="707886"/>
          </a:xfrm>
          <a:prstGeom prst="rect">
            <a:avLst/>
          </a:prstGeom>
        </p:spPr>
        <p:txBody>
          <a:bodyPr wrap="square">
            <a:spAutoFit/>
          </a:bodyPr>
          <a:lstStyle/>
          <a:p>
            <a:pPr lvl="0" algn="l"/>
            <a:r>
              <a:rPr lang="fr-FR" sz="4000" b="1" dirty="0" smtClean="0">
                <a:solidFill>
                  <a:srgbClr val="FF0000"/>
                </a:solidFill>
              </a:rPr>
              <a:t>Pour le parasite</a:t>
            </a:r>
          </a:p>
        </p:txBody>
      </p:sp>
    </p:spTree>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fr-FR" sz="6600" dirty="0">
                <a:solidFill>
                  <a:schemeClr val="bg1"/>
                </a:solidFill>
                <a:latin typeface="Bangle" pitchFamily="2" charset="0"/>
              </a:rPr>
              <a:t>Parasitologie</a:t>
            </a:r>
            <a:endParaRPr lang="en-US" sz="6600" dirty="0">
              <a:solidFill>
                <a:schemeClr val="bg1"/>
              </a:solidFill>
              <a:latin typeface="Bangle" pitchFamily="2" charset="0"/>
            </a:endParaRPr>
          </a:p>
        </p:txBody>
      </p:sp>
      <p:sp>
        <p:nvSpPr>
          <p:cNvPr id="62467" name="Rectangle 3"/>
          <p:cNvSpPr>
            <a:spLocks noGrp="1" noChangeArrowheads="1"/>
          </p:cNvSpPr>
          <p:nvPr>
            <p:ph type="body" idx="1"/>
          </p:nvPr>
        </p:nvSpPr>
        <p:spPr/>
        <p:txBody>
          <a:bodyPr/>
          <a:lstStyle/>
          <a:p>
            <a:pPr algn="l" rtl="0">
              <a:lnSpc>
                <a:spcPct val="80000"/>
              </a:lnSpc>
            </a:pPr>
            <a:r>
              <a:rPr lang="fr-FR" sz="2800" dirty="0">
                <a:solidFill>
                  <a:schemeClr val="bg1"/>
                </a:solidFill>
              </a:rPr>
              <a:t>La parasitologie est la science qui étudie les </a:t>
            </a:r>
            <a:r>
              <a:rPr lang="fr-FR" sz="2800" dirty="0">
                <a:solidFill>
                  <a:srgbClr val="FFFF00"/>
                </a:solidFill>
              </a:rPr>
              <a:t>parasites </a:t>
            </a:r>
          </a:p>
          <a:p>
            <a:pPr algn="l" rtl="0">
              <a:lnSpc>
                <a:spcPct val="80000"/>
              </a:lnSpc>
            </a:pPr>
            <a:endParaRPr lang="fr-FR" sz="2800" dirty="0">
              <a:solidFill>
                <a:srgbClr val="0000FF"/>
              </a:solidFill>
            </a:endParaRPr>
          </a:p>
          <a:p>
            <a:pPr algn="l" rtl="0">
              <a:lnSpc>
                <a:spcPct val="80000"/>
              </a:lnSpc>
            </a:pPr>
            <a:endParaRPr lang="fr-FR" sz="2800" dirty="0"/>
          </a:p>
          <a:p>
            <a:pPr algn="l" rtl="0">
              <a:lnSpc>
                <a:spcPct val="80000"/>
              </a:lnSpc>
            </a:pPr>
            <a:r>
              <a:rPr lang="fr-FR" sz="2800" dirty="0">
                <a:solidFill>
                  <a:schemeClr val="bg1"/>
                </a:solidFill>
              </a:rPr>
              <a:t>Le</a:t>
            </a:r>
            <a:r>
              <a:rPr lang="fr-FR" sz="2800" dirty="0"/>
              <a:t> </a:t>
            </a:r>
            <a:r>
              <a:rPr lang="fr-FR" sz="2800" dirty="0">
                <a:solidFill>
                  <a:srgbClr val="FFFF00"/>
                </a:solidFill>
              </a:rPr>
              <a:t>parasite</a:t>
            </a:r>
            <a:r>
              <a:rPr lang="fr-FR" sz="2800" dirty="0"/>
              <a:t> (</a:t>
            </a:r>
            <a:r>
              <a:rPr lang="fr-FR" sz="2800" dirty="0">
                <a:solidFill>
                  <a:schemeClr val="bg1"/>
                </a:solidFill>
              </a:rPr>
              <a:t>para = à côté, </a:t>
            </a:r>
            <a:r>
              <a:rPr lang="fr-FR" sz="2800" dirty="0" err="1">
                <a:solidFill>
                  <a:schemeClr val="bg1"/>
                </a:solidFill>
              </a:rPr>
              <a:t>sit</a:t>
            </a:r>
            <a:r>
              <a:rPr lang="fr-FR" sz="2800" dirty="0">
                <a:solidFill>
                  <a:schemeClr val="bg1"/>
                </a:solidFill>
              </a:rPr>
              <a:t> = manger) </a:t>
            </a:r>
          </a:p>
          <a:p>
            <a:pPr algn="l" rtl="0">
              <a:lnSpc>
                <a:spcPct val="80000"/>
              </a:lnSpc>
            </a:pPr>
            <a:r>
              <a:rPr lang="fr-FR" sz="2800" dirty="0">
                <a:solidFill>
                  <a:srgbClr val="FFC000"/>
                </a:solidFill>
              </a:rPr>
              <a:t>"Animal, végétal ou bactérie qui pendant une partie ou la totalité de son existence, vit aux dépend d'un individu d'une autre espèce dont il altère parfois la santé." </a:t>
            </a:r>
            <a:r>
              <a:rPr lang="fr-FR" sz="2800" dirty="0" err="1">
                <a:solidFill>
                  <a:schemeClr val="bg1"/>
                </a:solidFill>
              </a:rPr>
              <a:t>Garnia</a:t>
            </a:r>
            <a:r>
              <a:rPr lang="fr-FR" sz="2800" dirty="0">
                <a:solidFill>
                  <a:schemeClr val="bg1"/>
                </a:solidFill>
              </a:rPr>
              <a:t> et </a:t>
            </a:r>
            <a:r>
              <a:rPr lang="fr-FR" sz="2800" dirty="0" err="1">
                <a:solidFill>
                  <a:schemeClr val="bg1"/>
                </a:solidFill>
              </a:rPr>
              <a:t>Delamare</a:t>
            </a:r>
            <a:r>
              <a:rPr lang="fr-FR" sz="2800" dirty="0">
                <a:solidFill>
                  <a:schemeClr val="bg1"/>
                </a:solidFill>
              </a:rPr>
              <a:t> 2002</a:t>
            </a:r>
            <a:endParaRPr lang="en-US" sz="2800"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026" y="332656"/>
            <a:ext cx="7677102" cy="707886"/>
          </a:xfrm>
          <a:prstGeom prst="rect">
            <a:avLst/>
          </a:prstGeom>
        </p:spPr>
        <p:txBody>
          <a:bodyPr wrap="none">
            <a:spAutoFit/>
          </a:bodyPr>
          <a:lstStyle/>
          <a:p>
            <a:r>
              <a:rPr lang="fr-FR" sz="4000" b="1" dirty="0" smtClean="0">
                <a:solidFill>
                  <a:srgbClr val="FF0000"/>
                </a:solidFill>
              </a:rPr>
              <a:t>Pour l’hôte : objectifs opposés</a:t>
            </a:r>
            <a:endParaRPr lang="fr-FR" sz="4000" b="1" dirty="0">
              <a:solidFill>
                <a:srgbClr val="FF0000"/>
              </a:solidFill>
            </a:endParaRPr>
          </a:p>
        </p:txBody>
      </p:sp>
      <p:sp>
        <p:nvSpPr>
          <p:cNvPr id="3" name="Rectangle 2"/>
          <p:cNvSpPr/>
          <p:nvPr/>
        </p:nvSpPr>
        <p:spPr>
          <a:xfrm>
            <a:off x="611560" y="1556792"/>
            <a:ext cx="8136904" cy="2862322"/>
          </a:xfrm>
          <a:prstGeom prst="rect">
            <a:avLst/>
          </a:prstGeom>
        </p:spPr>
        <p:txBody>
          <a:bodyPr wrap="square">
            <a:spAutoFit/>
          </a:bodyPr>
          <a:lstStyle/>
          <a:p>
            <a:pPr algn="l" rtl="0">
              <a:lnSpc>
                <a:spcPct val="150000"/>
              </a:lnSpc>
            </a:pPr>
            <a:r>
              <a:rPr lang="fr-FR" b="1" dirty="0" smtClean="0">
                <a:solidFill>
                  <a:schemeClr val="bg1"/>
                </a:solidFill>
              </a:rPr>
              <a:t>- Eviter les rencontres</a:t>
            </a:r>
          </a:p>
          <a:p>
            <a:pPr algn="l" rtl="0">
              <a:lnSpc>
                <a:spcPct val="150000"/>
              </a:lnSpc>
            </a:pPr>
            <a:r>
              <a:rPr lang="fr-FR" dirty="0" smtClean="0">
                <a:solidFill>
                  <a:schemeClr val="bg1"/>
                </a:solidFill>
              </a:rPr>
              <a:t>- </a:t>
            </a:r>
            <a:r>
              <a:rPr lang="fr-FR" b="1" dirty="0" smtClean="0">
                <a:solidFill>
                  <a:schemeClr val="bg1"/>
                </a:solidFill>
              </a:rPr>
              <a:t>Affiner les moyens de défense vis-à-vis des parasites</a:t>
            </a:r>
          </a:p>
          <a:p>
            <a:pPr algn="l" rtl="0">
              <a:lnSpc>
                <a:spcPct val="150000"/>
              </a:lnSpc>
            </a:pPr>
            <a:r>
              <a:rPr lang="fr-FR" dirty="0" smtClean="0">
                <a:solidFill>
                  <a:schemeClr val="bg1"/>
                </a:solidFill>
              </a:rPr>
              <a:t>- </a:t>
            </a:r>
            <a:r>
              <a:rPr lang="fr-FR" b="1" dirty="0" smtClean="0">
                <a:solidFill>
                  <a:schemeClr val="bg1"/>
                </a:solidFill>
              </a:rPr>
              <a:t>Reconnaître l’individu parasité</a:t>
            </a:r>
          </a:p>
          <a:p>
            <a:pPr algn="l" rtl="0">
              <a:lnSpc>
                <a:spcPct val="150000"/>
              </a:lnSpc>
            </a:pPr>
            <a:r>
              <a:rPr lang="fr-FR" dirty="0" smtClean="0">
                <a:solidFill>
                  <a:schemeClr val="bg1"/>
                </a:solidFill>
              </a:rPr>
              <a:t>- </a:t>
            </a:r>
            <a:r>
              <a:rPr lang="fr-FR" b="1" dirty="0" smtClean="0">
                <a:solidFill>
                  <a:schemeClr val="bg1"/>
                </a:solidFill>
              </a:rPr>
              <a:t>Assurer une stratégie permettant une pression de sélection ou atténuer les effets délétères du parasite</a:t>
            </a:r>
            <a:endParaRPr lang="fr-FR"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332656"/>
            <a:ext cx="8820472" cy="646331"/>
          </a:xfrm>
          <a:prstGeom prst="rect">
            <a:avLst/>
          </a:prstGeom>
        </p:spPr>
        <p:txBody>
          <a:bodyPr wrap="square">
            <a:spAutoFit/>
          </a:bodyPr>
          <a:lstStyle/>
          <a:p>
            <a:pPr algn="ctr" rtl="0"/>
            <a:r>
              <a:rPr lang="fr-FR" sz="3600" b="1" dirty="0" smtClean="0">
                <a:solidFill>
                  <a:srgbClr val="FF0000"/>
                </a:solidFill>
              </a:rPr>
              <a:t>Relation hôte parasite et </a:t>
            </a:r>
            <a:r>
              <a:rPr lang="fr-FR" sz="3600" b="1" dirty="0" err="1" smtClean="0">
                <a:solidFill>
                  <a:srgbClr val="FF0000"/>
                </a:solidFill>
              </a:rPr>
              <a:t>pathogénicité</a:t>
            </a:r>
            <a:endParaRPr lang="fr-FR" sz="3600" b="1" dirty="0">
              <a:solidFill>
                <a:srgbClr val="FF0000"/>
              </a:solidFill>
            </a:endParaRPr>
          </a:p>
        </p:txBody>
      </p:sp>
      <p:sp>
        <p:nvSpPr>
          <p:cNvPr id="5" name="Rectangle 4"/>
          <p:cNvSpPr/>
          <p:nvPr/>
        </p:nvSpPr>
        <p:spPr>
          <a:xfrm>
            <a:off x="395536" y="1124744"/>
            <a:ext cx="7920880" cy="2677656"/>
          </a:xfrm>
          <a:prstGeom prst="rect">
            <a:avLst/>
          </a:prstGeom>
        </p:spPr>
        <p:txBody>
          <a:bodyPr wrap="square">
            <a:spAutoFit/>
          </a:bodyPr>
          <a:lstStyle/>
          <a:p>
            <a:pPr algn="l" rtl="0"/>
            <a:r>
              <a:rPr lang="fr-FR" dirty="0" smtClean="0">
                <a:solidFill>
                  <a:schemeClr val="bg1"/>
                </a:solidFill>
              </a:rPr>
              <a:t>• Conflit entre parasite et hôte peut s’étendre du portage </a:t>
            </a:r>
          </a:p>
          <a:p>
            <a:pPr algn="l" rtl="0"/>
            <a:r>
              <a:rPr lang="fr-FR" dirty="0" smtClean="0">
                <a:solidFill>
                  <a:schemeClr val="bg1"/>
                </a:solidFill>
              </a:rPr>
              <a:t>asymptomatique à la maladie aiguë ou chronique.</a:t>
            </a:r>
          </a:p>
          <a:p>
            <a:pPr algn="l" rtl="0"/>
            <a:endParaRPr lang="fr-FR" dirty="0" smtClean="0">
              <a:solidFill>
                <a:schemeClr val="bg1"/>
              </a:solidFill>
            </a:endParaRPr>
          </a:p>
          <a:p>
            <a:pPr algn="l" rtl="0"/>
            <a:r>
              <a:rPr lang="fr-FR" dirty="0" smtClean="0">
                <a:solidFill>
                  <a:schemeClr val="bg1"/>
                </a:solidFill>
              </a:rPr>
              <a:t>• Réaction de l’hôte parasité par des mécanismes de </a:t>
            </a:r>
          </a:p>
          <a:p>
            <a:pPr algn="l" rtl="0"/>
            <a:r>
              <a:rPr lang="fr-FR" dirty="0" smtClean="0">
                <a:solidFill>
                  <a:schemeClr val="bg1"/>
                </a:solidFill>
              </a:rPr>
              <a:t>défense :</a:t>
            </a:r>
          </a:p>
          <a:p>
            <a:pPr algn="l" rtl="0"/>
            <a:r>
              <a:rPr lang="fr-FR" dirty="0" smtClean="0">
                <a:solidFill>
                  <a:schemeClr val="bg1"/>
                </a:solidFill>
              </a:rPr>
              <a:t>      - aspécifiques (R° inflammatoires, allergiques…)         </a:t>
            </a:r>
          </a:p>
          <a:p>
            <a:pPr algn="l" rtl="0"/>
            <a:r>
              <a:rPr lang="fr-FR" dirty="0" smtClean="0">
                <a:solidFill>
                  <a:schemeClr val="bg1"/>
                </a:solidFill>
              </a:rPr>
              <a:t>      - spécifiques (R° immunitaire humorale et cellulaire)</a:t>
            </a:r>
            <a:endParaRPr lang="fr-FR" dirty="0">
              <a:solidFill>
                <a:schemeClr val="bg1"/>
              </a:solidFill>
            </a:endParaRPr>
          </a:p>
        </p:txBody>
      </p:sp>
      <p:sp>
        <p:nvSpPr>
          <p:cNvPr id="6" name="Rectangle 5"/>
          <p:cNvSpPr/>
          <p:nvPr/>
        </p:nvSpPr>
        <p:spPr>
          <a:xfrm>
            <a:off x="323528" y="4149080"/>
            <a:ext cx="9073008" cy="1569660"/>
          </a:xfrm>
          <a:prstGeom prst="rect">
            <a:avLst/>
          </a:prstGeom>
        </p:spPr>
        <p:txBody>
          <a:bodyPr wrap="square">
            <a:spAutoFit/>
          </a:bodyPr>
          <a:lstStyle/>
          <a:p>
            <a:pPr algn="l" rtl="0"/>
            <a:r>
              <a:rPr lang="fr-FR" dirty="0" smtClean="0">
                <a:solidFill>
                  <a:schemeClr val="bg1"/>
                </a:solidFill>
              </a:rPr>
              <a:t>• Parasites diversement virulents. </a:t>
            </a:r>
            <a:r>
              <a:rPr lang="fr-FR" dirty="0" err="1" smtClean="0">
                <a:solidFill>
                  <a:schemeClr val="bg1"/>
                </a:solidFill>
              </a:rPr>
              <a:t>Pathogénicité</a:t>
            </a:r>
            <a:r>
              <a:rPr lang="fr-FR" dirty="0" smtClean="0">
                <a:solidFill>
                  <a:schemeClr val="bg1"/>
                </a:solidFill>
              </a:rPr>
              <a:t> liée :</a:t>
            </a:r>
          </a:p>
          <a:p>
            <a:pPr algn="l" rtl="0"/>
            <a:r>
              <a:rPr lang="fr-FR" dirty="0" smtClean="0">
                <a:solidFill>
                  <a:schemeClr val="bg1"/>
                </a:solidFill>
              </a:rPr>
              <a:t>       - à la charge parasitaire </a:t>
            </a:r>
          </a:p>
          <a:p>
            <a:pPr algn="l" rtl="0"/>
            <a:r>
              <a:rPr lang="fr-FR" dirty="0" smtClean="0">
                <a:solidFill>
                  <a:schemeClr val="bg1"/>
                </a:solidFill>
              </a:rPr>
              <a:t>      - à la capacité des parasites à contourner les défenses </a:t>
            </a:r>
          </a:p>
          <a:p>
            <a:pPr algn="l" rtl="0"/>
            <a:r>
              <a:rPr lang="fr-FR" dirty="0" smtClean="0">
                <a:solidFill>
                  <a:schemeClr val="bg1"/>
                </a:solidFill>
              </a:rPr>
              <a:t>        de l’hôte.</a:t>
            </a:r>
            <a:endParaRPr lang="fr-FR"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043608" y="332656"/>
            <a:ext cx="6546182" cy="576064"/>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899592" y="1772816"/>
            <a:ext cx="2200275" cy="4781550"/>
          </a:xfrm>
          <a:prstGeom prst="rect">
            <a:avLst/>
          </a:prstGeom>
          <a:noFill/>
          <a:ln w="9525">
            <a:noFill/>
            <a:miter lim="800000"/>
            <a:headEnd/>
            <a:tailEnd/>
          </a:ln>
        </p:spPr>
      </p:pic>
      <p:pic>
        <p:nvPicPr>
          <p:cNvPr id="10244" name="Picture 4"/>
          <p:cNvPicPr>
            <a:picLocks noChangeAspect="1" noChangeArrowheads="1"/>
          </p:cNvPicPr>
          <p:nvPr/>
        </p:nvPicPr>
        <p:blipFill>
          <a:blip r:embed="rId4" cstate="print"/>
          <a:srcRect/>
          <a:stretch>
            <a:fillRect/>
          </a:stretch>
        </p:blipFill>
        <p:spPr bwMode="auto">
          <a:xfrm>
            <a:off x="3491880" y="2996952"/>
            <a:ext cx="4599012" cy="695325"/>
          </a:xfrm>
          <a:prstGeom prst="rect">
            <a:avLst/>
          </a:prstGeom>
          <a:noFill/>
          <a:ln w="9525">
            <a:noFill/>
            <a:miter lim="800000"/>
            <a:headEnd/>
            <a:tailEnd/>
          </a:ln>
        </p:spPr>
      </p:pic>
      <p:pic>
        <p:nvPicPr>
          <p:cNvPr id="10245" name="Picture 5"/>
          <p:cNvPicPr>
            <a:picLocks noChangeAspect="1" noChangeArrowheads="1"/>
          </p:cNvPicPr>
          <p:nvPr/>
        </p:nvPicPr>
        <p:blipFill>
          <a:blip r:embed="rId5" cstate="print"/>
          <a:srcRect/>
          <a:stretch>
            <a:fillRect/>
          </a:stretch>
        </p:blipFill>
        <p:spPr bwMode="auto">
          <a:xfrm>
            <a:off x="2339752" y="1124744"/>
            <a:ext cx="4276725" cy="381000"/>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985838" y="476250"/>
            <a:ext cx="7172325" cy="5905500"/>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971600" y="548680"/>
            <a:ext cx="5362575" cy="457200"/>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1619672" y="1268760"/>
            <a:ext cx="3457575" cy="400050"/>
          </a:xfrm>
          <a:prstGeom prst="rect">
            <a:avLst/>
          </a:prstGeom>
          <a:noFill/>
          <a:ln w="9525">
            <a:noFill/>
            <a:miter lim="800000"/>
            <a:headEnd/>
            <a:tailEnd/>
          </a:ln>
        </p:spPr>
      </p:pic>
      <p:pic>
        <p:nvPicPr>
          <p:cNvPr id="12292" name="Picture 4"/>
          <p:cNvPicPr>
            <a:picLocks noChangeAspect="1" noChangeArrowheads="1"/>
          </p:cNvPicPr>
          <p:nvPr/>
        </p:nvPicPr>
        <p:blipFill>
          <a:blip r:embed="rId4" cstate="print"/>
          <a:srcRect/>
          <a:stretch>
            <a:fillRect/>
          </a:stretch>
        </p:blipFill>
        <p:spPr bwMode="auto">
          <a:xfrm>
            <a:off x="1691680" y="2492896"/>
            <a:ext cx="962025" cy="266700"/>
          </a:xfrm>
          <a:prstGeom prst="rect">
            <a:avLst/>
          </a:prstGeom>
          <a:noFill/>
          <a:ln w="9525">
            <a:noFill/>
            <a:miter lim="800000"/>
            <a:headEnd/>
            <a:tailEnd/>
          </a:ln>
        </p:spPr>
      </p:pic>
      <p:pic>
        <p:nvPicPr>
          <p:cNvPr id="12293" name="Picture 5"/>
          <p:cNvPicPr>
            <a:picLocks noChangeAspect="1" noChangeArrowheads="1"/>
          </p:cNvPicPr>
          <p:nvPr/>
        </p:nvPicPr>
        <p:blipFill>
          <a:blip r:embed="rId5" cstate="print"/>
          <a:srcRect/>
          <a:stretch>
            <a:fillRect/>
          </a:stretch>
        </p:blipFill>
        <p:spPr bwMode="auto">
          <a:xfrm>
            <a:off x="5508104" y="1196752"/>
            <a:ext cx="1143000" cy="1266825"/>
          </a:xfrm>
          <a:prstGeom prst="rect">
            <a:avLst/>
          </a:prstGeom>
          <a:noFill/>
          <a:ln w="9525">
            <a:noFill/>
            <a:miter lim="800000"/>
            <a:headEnd/>
            <a:tailEnd/>
          </a:ln>
        </p:spPr>
      </p:pic>
      <p:pic>
        <p:nvPicPr>
          <p:cNvPr id="12294" name="Picture 6"/>
          <p:cNvPicPr>
            <a:picLocks noChangeAspect="1" noChangeArrowheads="1"/>
          </p:cNvPicPr>
          <p:nvPr/>
        </p:nvPicPr>
        <p:blipFill>
          <a:blip r:embed="rId6" cstate="print"/>
          <a:srcRect/>
          <a:stretch>
            <a:fillRect/>
          </a:stretch>
        </p:blipFill>
        <p:spPr bwMode="auto">
          <a:xfrm>
            <a:off x="2339752" y="2852936"/>
            <a:ext cx="4943475" cy="504825"/>
          </a:xfrm>
          <a:prstGeom prst="rect">
            <a:avLst/>
          </a:prstGeom>
          <a:noFill/>
          <a:ln w="9525">
            <a:noFill/>
            <a:miter lim="800000"/>
            <a:headEnd/>
            <a:tailEnd/>
          </a:ln>
        </p:spPr>
      </p:pic>
      <p:pic>
        <p:nvPicPr>
          <p:cNvPr id="12295" name="Picture 7"/>
          <p:cNvPicPr>
            <a:picLocks noChangeAspect="1" noChangeArrowheads="1"/>
          </p:cNvPicPr>
          <p:nvPr/>
        </p:nvPicPr>
        <p:blipFill>
          <a:blip r:embed="rId7" cstate="print"/>
          <a:srcRect/>
          <a:stretch>
            <a:fillRect/>
          </a:stretch>
        </p:blipFill>
        <p:spPr bwMode="auto">
          <a:xfrm>
            <a:off x="1691680" y="5877272"/>
            <a:ext cx="1114425" cy="295275"/>
          </a:xfrm>
          <a:prstGeom prst="rect">
            <a:avLst/>
          </a:prstGeom>
          <a:noFill/>
          <a:ln w="9525">
            <a:noFill/>
            <a:miter lim="800000"/>
            <a:headEnd/>
            <a:tailEnd/>
          </a:ln>
        </p:spPr>
      </p:pic>
      <p:pic>
        <p:nvPicPr>
          <p:cNvPr id="1026" name="Picture 2"/>
          <p:cNvPicPr>
            <a:picLocks noChangeAspect="1" noChangeArrowheads="1"/>
          </p:cNvPicPr>
          <p:nvPr/>
        </p:nvPicPr>
        <p:blipFill>
          <a:blip r:embed="rId8" cstate="print"/>
          <a:srcRect/>
          <a:stretch>
            <a:fillRect/>
          </a:stretch>
        </p:blipFill>
        <p:spPr bwMode="auto">
          <a:xfrm>
            <a:off x="251520" y="3429000"/>
            <a:ext cx="3833394" cy="1512168"/>
          </a:xfrm>
          <a:prstGeom prst="rect">
            <a:avLst/>
          </a:prstGeom>
          <a:noFill/>
          <a:ln w="9525">
            <a:noFill/>
            <a:miter lim="800000"/>
            <a:headEnd/>
            <a:tailEnd/>
          </a:ln>
        </p:spPr>
      </p:pic>
      <p:pic>
        <p:nvPicPr>
          <p:cNvPr id="1027" name="Picture 3"/>
          <p:cNvPicPr>
            <a:picLocks noChangeAspect="1" noChangeArrowheads="1"/>
          </p:cNvPicPr>
          <p:nvPr/>
        </p:nvPicPr>
        <p:blipFill>
          <a:blip r:embed="rId9" cstate="print"/>
          <a:srcRect/>
          <a:stretch>
            <a:fillRect/>
          </a:stretch>
        </p:blipFill>
        <p:spPr bwMode="auto">
          <a:xfrm>
            <a:off x="4932040" y="3356992"/>
            <a:ext cx="2087495" cy="2232248"/>
          </a:xfrm>
          <a:prstGeom prst="rect">
            <a:avLst/>
          </a:prstGeom>
          <a:noFill/>
          <a:ln w="9525">
            <a:noFill/>
            <a:miter lim="800000"/>
            <a:headEnd/>
            <a:tailEnd/>
          </a:ln>
        </p:spPr>
      </p:pic>
      <p:pic>
        <p:nvPicPr>
          <p:cNvPr id="1029" name="Picture 5" descr="http://www.fmp-usmba.ac.ma/umvf/UMVFmiroir/campus-numeriques/campus-parasitologie/enseignement/protozooses/site/html/images/figure9.jpg"/>
          <p:cNvPicPr>
            <a:picLocks noChangeAspect="1" noChangeArrowheads="1"/>
          </p:cNvPicPr>
          <p:nvPr/>
        </p:nvPicPr>
        <p:blipFill>
          <a:blip r:embed="rId10" cstate="print"/>
          <a:srcRect/>
          <a:stretch>
            <a:fillRect/>
          </a:stretch>
        </p:blipFill>
        <p:spPr bwMode="auto">
          <a:xfrm flipV="1">
            <a:off x="3131839" y="5589240"/>
            <a:ext cx="1891499" cy="1268760"/>
          </a:xfrm>
          <a:prstGeom prst="rect">
            <a:avLst/>
          </a:prstGeom>
          <a:noFill/>
        </p:spPr>
      </p:pic>
    </p:spTree>
  </p:cSld>
  <p:clrMapOvr>
    <a:masterClrMapping/>
  </p:clrMapOvr>
  <p:transition>
    <p:comb/>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971600" y="476672"/>
            <a:ext cx="4305300" cy="485775"/>
          </a:xfrm>
          <a:prstGeom prst="rect">
            <a:avLst/>
          </a:prstGeom>
          <a:noFill/>
          <a:ln w="9525">
            <a:noFill/>
            <a:miter lim="800000"/>
            <a:headEnd/>
            <a:tailEnd/>
          </a:ln>
        </p:spPr>
      </p:pic>
      <p:pic>
        <p:nvPicPr>
          <p:cNvPr id="13315" name="Picture 3"/>
          <p:cNvPicPr>
            <a:picLocks noChangeAspect="1" noChangeArrowheads="1"/>
          </p:cNvPicPr>
          <p:nvPr/>
        </p:nvPicPr>
        <p:blipFill>
          <a:blip r:embed="rId3" cstate="print"/>
          <a:srcRect/>
          <a:stretch>
            <a:fillRect/>
          </a:stretch>
        </p:blipFill>
        <p:spPr bwMode="auto">
          <a:xfrm>
            <a:off x="1259632" y="1268760"/>
            <a:ext cx="6734175" cy="4762500"/>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052736"/>
            <a:ext cx="8229600" cy="4525963"/>
          </a:xfrm>
        </p:spPr>
        <p:txBody>
          <a:bodyPr/>
          <a:lstStyle/>
          <a:p>
            <a:pPr algn="just" rtl="0"/>
            <a:r>
              <a:rPr lang="fr-FR" dirty="0" smtClean="0">
                <a:solidFill>
                  <a:srgbClr val="FFFF00"/>
                </a:solidFill>
              </a:rPr>
              <a:t>La fécondité est bien plus importante chez les parasite que chez l’organisme libre. En effet, le parasite situé dans son hôte est en permanence dans un réfrigérateur où le problème d’accès à la nourriture n’existe pas. Par contre il va devoir investir toute son énergie dans le succès reproducteur, d’autant que la mortalité due à la recherche de l’hôte sera importante et la rencontre du partenaire sexuel difficile dans la plupart des cas.</a:t>
            </a:r>
            <a:endParaRPr lang="fr-FR" dirty="0">
              <a:solidFill>
                <a:srgbClr val="FFFF00"/>
              </a:solidFill>
            </a:endParaRPr>
          </a:p>
        </p:txBody>
      </p:sp>
    </p:spTree>
  </p:cSld>
  <p:clrMapOvr>
    <a:masterClrMapping/>
  </p:clrMapOvr>
  <p:transition>
    <p:comb/>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683568" y="260648"/>
            <a:ext cx="4886325" cy="371475"/>
          </a:xfrm>
          <a:prstGeom prst="rect">
            <a:avLst/>
          </a:prstGeom>
          <a:noFill/>
          <a:ln w="9525">
            <a:noFill/>
            <a:miter lim="800000"/>
            <a:headEnd/>
            <a:tailEnd/>
          </a:ln>
        </p:spPr>
      </p:pic>
      <p:pic>
        <p:nvPicPr>
          <p:cNvPr id="14339" name="Picture 3"/>
          <p:cNvPicPr>
            <a:picLocks noChangeAspect="1" noChangeArrowheads="1"/>
          </p:cNvPicPr>
          <p:nvPr/>
        </p:nvPicPr>
        <p:blipFill>
          <a:blip r:embed="rId3" cstate="print"/>
          <a:srcRect/>
          <a:stretch>
            <a:fillRect/>
          </a:stretch>
        </p:blipFill>
        <p:spPr bwMode="auto">
          <a:xfrm>
            <a:off x="323528" y="548680"/>
            <a:ext cx="5368453" cy="6107642"/>
          </a:xfrm>
          <a:prstGeom prst="rect">
            <a:avLst/>
          </a:prstGeom>
          <a:noFill/>
          <a:ln w="9525">
            <a:noFill/>
            <a:miter lim="800000"/>
            <a:headEnd/>
            <a:tailEnd/>
          </a:ln>
        </p:spPr>
      </p:pic>
      <p:sp>
        <p:nvSpPr>
          <p:cNvPr id="4" name="Rectangle 3"/>
          <p:cNvSpPr/>
          <p:nvPr/>
        </p:nvSpPr>
        <p:spPr>
          <a:xfrm>
            <a:off x="5760640" y="532993"/>
            <a:ext cx="3383360" cy="5324535"/>
          </a:xfrm>
          <a:prstGeom prst="rect">
            <a:avLst/>
          </a:prstGeom>
        </p:spPr>
        <p:txBody>
          <a:bodyPr wrap="square">
            <a:spAutoFit/>
          </a:bodyPr>
          <a:lstStyle/>
          <a:p>
            <a:pPr algn="l" rtl="0"/>
            <a:r>
              <a:rPr lang="fr-FR" sz="2000" dirty="0" smtClean="0">
                <a:solidFill>
                  <a:srgbClr val="FFFF00"/>
                </a:solidFill>
              </a:rPr>
              <a:t>Chez les espèces libres, le gonochorisme est le mode de reproduction le plus</a:t>
            </a:r>
          </a:p>
          <a:p>
            <a:pPr algn="l" rtl="0"/>
            <a:r>
              <a:rPr lang="fr-FR" sz="2000" dirty="0" smtClean="0">
                <a:solidFill>
                  <a:srgbClr val="FFFF00"/>
                </a:solidFill>
              </a:rPr>
              <a:t>répandu. Par contre, la rencontre des sexes peut constituer un problème chez</a:t>
            </a:r>
          </a:p>
          <a:p>
            <a:pPr algn="l" rtl="0"/>
            <a:r>
              <a:rPr lang="fr-FR" sz="2000" dirty="0" smtClean="0">
                <a:solidFill>
                  <a:srgbClr val="FFFF00"/>
                </a:solidFill>
              </a:rPr>
              <a:t>les parasites, en raison de leur dispersion, avec quelquefois un seul parasite par hôte. Plusieurs stratégies ont été adoptées par les parasites:</a:t>
            </a:r>
          </a:p>
          <a:p>
            <a:pPr algn="l" rtl="0"/>
            <a:r>
              <a:rPr lang="fr-FR" sz="2000" dirty="0" smtClean="0">
                <a:solidFill>
                  <a:schemeClr val="bg1"/>
                </a:solidFill>
              </a:rPr>
              <a:t>- exagération du dimorphisme sexuel.</a:t>
            </a:r>
          </a:p>
          <a:p>
            <a:pPr algn="l" rtl="0"/>
            <a:r>
              <a:rPr lang="fr-FR" sz="2000" dirty="0" smtClean="0">
                <a:solidFill>
                  <a:schemeClr val="bg1"/>
                </a:solidFill>
              </a:rPr>
              <a:t>- hermaphrodisme</a:t>
            </a:r>
          </a:p>
          <a:p>
            <a:pPr algn="l" rtl="0"/>
            <a:r>
              <a:rPr lang="fr-FR" sz="2000" dirty="0" smtClean="0">
                <a:solidFill>
                  <a:schemeClr val="bg1"/>
                </a:solidFill>
              </a:rPr>
              <a:t>- parthénogenèse</a:t>
            </a:r>
          </a:p>
          <a:p>
            <a:pPr algn="l" rtl="0"/>
            <a:r>
              <a:rPr lang="fr-FR" sz="2000" dirty="0" smtClean="0">
                <a:solidFill>
                  <a:schemeClr val="bg1"/>
                </a:solidFill>
              </a:rPr>
              <a:t>- multiplication asexuée</a:t>
            </a:r>
            <a:endParaRPr lang="fr-FR" sz="2000"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323529" y="260648"/>
            <a:ext cx="6048672" cy="6076950"/>
          </a:xfrm>
          <a:prstGeom prst="rect">
            <a:avLst/>
          </a:prstGeom>
          <a:noFill/>
          <a:ln w="9525">
            <a:noFill/>
            <a:miter lim="800000"/>
            <a:headEnd/>
            <a:tailEnd/>
          </a:ln>
        </p:spPr>
      </p:pic>
      <p:sp>
        <p:nvSpPr>
          <p:cNvPr id="3" name="ZoneTexte 2"/>
          <p:cNvSpPr txBox="1"/>
          <p:nvPr/>
        </p:nvSpPr>
        <p:spPr>
          <a:xfrm>
            <a:off x="6408712" y="677009"/>
            <a:ext cx="2627784" cy="5632311"/>
          </a:xfrm>
          <a:prstGeom prst="rect">
            <a:avLst/>
          </a:prstGeom>
          <a:noFill/>
        </p:spPr>
        <p:txBody>
          <a:bodyPr wrap="square" rtlCol="0">
            <a:spAutoFit/>
          </a:bodyPr>
          <a:lstStyle/>
          <a:p>
            <a:pPr algn="l" rtl="0"/>
            <a:r>
              <a:rPr lang="fr-FR" sz="2000" dirty="0" smtClean="0">
                <a:solidFill>
                  <a:schemeClr val="bg1"/>
                </a:solidFill>
              </a:rPr>
              <a:t>- </a:t>
            </a:r>
            <a:r>
              <a:rPr lang="fr-FR" sz="2000" i="1" dirty="0" smtClean="0">
                <a:solidFill>
                  <a:schemeClr val="bg1"/>
                </a:solidFill>
              </a:rPr>
              <a:t>Ascaris</a:t>
            </a:r>
            <a:r>
              <a:rPr lang="fr-FR" sz="2000" dirty="0" smtClean="0">
                <a:solidFill>
                  <a:schemeClr val="bg1"/>
                </a:solidFill>
              </a:rPr>
              <a:t>: production de 60 x10</a:t>
            </a:r>
            <a:r>
              <a:rPr lang="fr-FR" sz="2000" baseline="30000" dirty="0" smtClean="0">
                <a:solidFill>
                  <a:schemeClr val="bg1"/>
                </a:solidFill>
              </a:rPr>
              <a:t>6</a:t>
            </a:r>
            <a:r>
              <a:rPr lang="fr-FR" sz="2000" dirty="0" smtClean="0">
                <a:solidFill>
                  <a:schemeClr val="bg1"/>
                </a:solidFill>
              </a:rPr>
              <a:t> </a:t>
            </a:r>
            <a:r>
              <a:rPr lang="fr-FR" sz="2000" dirty="0" err="1" smtClean="0">
                <a:solidFill>
                  <a:schemeClr val="bg1"/>
                </a:solidFill>
              </a:rPr>
              <a:t>oeufs</a:t>
            </a:r>
            <a:r>
              <a:rPr lang="fr-FR" sz="2000" dirty="0" smtClean="0">
                <a:solidFill>
                  <a:schemeClr val="bg1"/>
                </a:solidFill>
              </a:rPr>
              <a:t> par an (1700 fois son poids).</a:t>
            </a:r>
          </a:p>
          <a:p>
            <a:pPr algn="l" rtl="0"/>
            <a:r>
              <a:rPr lang="fr-FR" sz="2000" dirty="0" smtClean="0">
                <a:solidFill>
                  <a:schemeClr val="bg1"/>
                </a:solidFill>
              </a:rPr>
              <a:t>· Ténias: </a:t>
            </a:r>
            <a:r>
              <a:rPr lang="fr-FR" sz="2000" i="1" dirty="0" smtClean="0">
                <a:solidFill>
                  <a:schemeClr val="bg1"/>
                </a:solidFill>
              </a:rPr>
              <a:t>T. </a:t>
            </a:r>
            <a:r>
              <a:rPr lang="fr-FR" sz="2000" i="1" dirty="0" err="1" smtClean="0">
                <a:solidFill>
                  <a:schemeClr val="bg1"/>
                </a:solidFill>
              </a:rPr>
              <a:t>solium</a:t>
            </a:r>
            <a:r>
              <a:rPr lang="fr-FR" sz="2000" i="1" dirty="0" smtClean="0">
                <a:solidFill>
                  <a:schemeClr val="bg1"/>
                </a:solidFill>
              </a:rPr>
              <a:t>,</a:t>
            </a:r>
            <a:r>
              <a:rPr lang="fr-FR" sz="2000" dirty="0" smtClean="0">
                <a:solidFill>
                  <a:schemeClr val="bg1"/>
                </a:solidFill>
              </a:rPr>
              <a:t> 80x10</a:t>
            </a:r>
            <a:r>
              <a:rPr lang="fr-FR" sz="2000" baseline="30000" dirty="0" smtClean="0">
                <a:solidFill>
                  <a:schemeClr val="bg1"/>
                </a:solidFill>
              </a:rPr>
              <a:t>6</a:t>
            </a:r>
            <a:r>
              <a:rPr lang="fr-FR" sz="2000" dirty="0" smtClean="0">
                <a:solidFill>
                  <a:schemeClr val="bg1"/>
                </a:solidFill>
              </a:rPr>
              <a:t> </a:t>
            </a:r>
            <a:r>
              <a:rPr lang="fr-FR" sz="2000" dirty="0" err="1" smtClean="0">
                <a:solidFill>
                  <a:schemeClr val="bg1"/>
                </a:solidFill>
              </a:rPr>
              <a:t>oeufs</a:t>
            </a:r>
            <a:r>
              <a:rPr lang="fr-FR" sz="2000" dirty="0" smtClean="0">
                <a:solidFill>
                  <a:schemeClr val="bg1"/>
                </a:solidFill>
              </a:rPr>
              <a:t> par an; </a:t>
            </a:r>
            <a:r>
              <a:rPr lang="fr-FR" sz="2000" i="1" dirty="0" smtClean="0">
                <a:solidFill>
                  <a:schemeClr val="bg1"/>
                </a:solidFill>
              </a:rPr>
              <a:t>T. </a:t>
            </a:r>
            <a:r>
              <a:rPr lang="fr-FR" sz="2000" i="1" dirty="0" err="1" smtClean="0">
                <a:solidFill>
                  <a:schemeClr val="bg1"/>
                </a:solidFill>
              </a:rPr>
              <a:t>saginata</a:t>
            </a:r>
            <a:r>
              <a:rPr lang="fr-FR" sz="2000" i="1" dirty="0" smtClean="0">
                <a:solidFill>
                  <a:schemeClr val="bg1"/>
                </a:solidFill>
              </a:rPr>
              <a:t>:</a:t>
            </a:r>
            <a:r>
              <a:rPr lang="fr-FR" sz="2000" dirty="0" smtClean="0">
                <a:solidFill>
                  <a:schemeClr val="bg1"/>
                </a:solidFill>
              </a:rPr>
              <a:t> 10x10</a:t>
            </a:r>
            <a:r>
              <a:rPr lang="fr-FR" sz="2000" baseline="30000" dirty="0" smtClean="0">
                <a:solidFill>
                  <a:schemeClr val="bg1"/>
                </a:solidFill>
              </a:rPr>
              <a:t>9</a:t>
            </a:r>
            <a:r>
              <a:rPr lang="fr-FR" sz="2000" dirty="0" smtClean="0">
                <a:solidFill>
                  <a:schemeClr val="bg1"/>
                </a:solidFill>
              </a:rPr>
              <a:t> </a:t>
            </a:r>
            <a:r>
              <a:rPr lang="fr-FR" sz="2000" dirty="0" err="1" smtClean="0">
                <a:solidFill>
                  <a:schemeClr val="bg1"/>
                </a:solidFill>
              </a:rPr>
              <a:t>oeufs</a:t>
            </a:r>
            <a:r>
              <a:rPr lang="fr-FR" sz="2000" dirty="0" smtClean="0">
                <a:solidFill>
                  <a:schemeClr val="bg1"/>
                </a:solidFill>
              </a:rPr>
              <a:t> en 18 ans. Multiplication des appareils reproducteurs: 45000 proglottis chez</a:t>
            </a:r>
          </a:p>
          <a:p>
            <a:pPr algn="l" rtl="0"/>
            <a:r>
              <a:rPr lang="fr-FR" sz="2000" i="1" dirty="0" err="1" smtClean="0">
                <a:solidFill>
                  <a:schemeClr val="bg1"/>
                </a:solidFill>
              </a:rPr>
              <a:t>Polygonoporus</a:t>
            </a:r>
            <a:r>
              <a:rPr lang="fr-FR" sz="2000" i="1" dirty="0" smtClean="0">
                <a:solidFill>
                  <a:schemeClr val="bg1"/>
                </a:solidFill>
              </a:rPr>
              <a:t> (ténia de cétacé, 40 m de long).</a:t>
            </a:r>
          </a:p>
          <a:p>
            <a:pPr algn="l" rtl="0"/>
            <a:r>
              <a:rPr lang="fr-FR" sz="2000" dirty="0" smtClean="0">
                <a:solidFill>
                  <a:schemeClr val="bg1"/>
                </a:solidFill>
              </a:rPr>
              <a:t>· Ankylostome: production de 1000 à 1500 </a:t>
            </a:r>
            <a:r>
              <a:rPr lang="fr-FR" sz="2000" dirty="0" err="1" smtClean="0">
                <a:solidFill>
                  <a:schemeClr val="bg1"/>
                </a:solidFill>
              </a:rPr>
              <a:t>oeufs</a:t>
            </a:r>
            <a:r>
              <a:rPr lang="fr-FR" sz="2000" dirty="0" smtClean="0">
                <a:solidFill>
                  <a:schemeClr val="bg1"/>
                </a:solidFill>
              </a:rPr>
              <a:t> par jour</a:t>
            </a:r>
            <a:endParaRPr lang="fr-FR" sz="2000" dirty="0">
              <a:solidFill>
                <a:schemeClr val="bg1"/>
              </a:solidFill>
            </a:endParaRPr>
          </a:p>
        </p:txBody>
      </p:sp>
    </p:spTree>
  </p:cSld>
  <p:clrMapOvr>
    <a:masterClrMapping/>
  </p:clrMapOvr>
  <p:transition>
    <p:comb/>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1475656" y="1340768"/>
            <a:ext cx="5321300" cy="2016224"/>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cstate="print"/>
          <a:srcRect/>
          <a:stretch>
            <a:fillRect/>
          </a:stretch>
        </p:blipFill>
        <p:spPr bwMode="auto">
          <a:xfrm>
            <a:off x="1187624" y="692696"/>
            <a:ext cx="6829425" cy="5867400"/>
          </a:xfrm>
          <a:prstGeom prst="rect">
            <a:avLst/>
          </a:prstGeom>
          <a:noFill/>
          <a:ln w="9525">
            <a:noFill/>
            <a:miter lim="800000"/>
            <a:headEnd/>
            <a:tailEnd/>
          </a:ln>
        </p:spPr>
      </p:pic>
      <p:pic>
        <p:nvPicPr>
          <p:cNvPr id="3077" name="Picture 5"/>
          <p:cNvPicPr>
            <a:picLocks noChangeAspect="1" noChangeArrowheads="1"/>
          </p:cNvPicPr>
          <p:nvPr/>
        </p:nvPicPr>
        <p:blipFill>
          <a:blip r:embed="rId3" cstate="print"/>
          <a:srcRect/>
          <a:stretch>
            <a:fillRect/>
          </a:stretch>
        </p:blipFill>
        <p:spPr bwMode="auto">
          <a:xfrm>
            <a:off x="3347864" y="3717032"/>
            <a:ext cx="3152775" cy="476250"/>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548680"/>
            <a:ext cx="8927976" cy="4525963"/>
          </a:xfrm>
        </p:spPr>
        <p:txBody>
          <a:bodyPr/>
          <a:lstStyle/>
          <a:p>
            <a:pPr algn="ctr" rtl="0">
              <a:buNone/>
            </a:pPr>
            <a:r>
              <a:rPr lang="fr-FR" sz="2800" b="1" dirty="0" smtClean="0">
                <a:solidFill>
                  <a:srgbClr val="FF0000"/>
                </a:solidFill>
              </a:rPr>
              <a:t>Co-sélection de l'hôte et de son  parasite </a:t>
            </a:r>
          </a:p>
          <a:p>
            <a:pPr algn="l" rtl="0">
              <a:buNone/>
            </a:pPr>
            <a:endParaRPr lang="fr-FR" sz="1800" dirty="0" smtClean="0">
              <a:solidFill>
                <a:srgbClr val="FFFF00"/>
              </a:solidFill>
            </a:endParaRPr>
          </a:p>
          <a:p>
            <a:pPr algn="l" rtl="0">
              <a:buNone/>
            </a:pPr>
            <a:endParaRPr lang="fr-FR" sz="1800" dirty="0" smtClean="0">
              <a:solidFill>
                <a:srgbClr val="FFFF00"/>
              </a:solidFill>
            </a:endParaRPr>
          </a:p>
          <a:p>
            <a:pPr algn="l" rtl="0">
              <a:buNone/>
            </a:pPr>
            <a:endParaRPr lang="fr-FR" sz="1800" dirty="0" smtClean="0">
              <a:solidFill>
                <a:srgbClr val="FFFF00"/>
              </a:solidFill>
            </a:endParaRPr>
          </a:p>
          <a:p>
            <a:pPr algn="l" rtl="0">
              <a:buNone/>
            </a:pPr>
            <a:r>
              <a:rPr lang="fr-FR" sz="1800" dirty="0" smtClean="0">
                <a:solidFill>
                  <a:srgbClr val="FFFF00"/>
                </a:solidFill>
              </a:rPr>
              <a:t>• Développement de mécanismes de résistances  aux parasites et de mécanismes d'échappement à cette résistance.</a:t>
            </a:r>
          </a:p>
          <a:p>
            <a:pPr algn="l" rtl="0">
              <a:buNone/>
            </a:pPr>
            <a:endParaRPr lang="fr-FR" sz="1800" dirty="0" smtClean="0">
              <a:solidFill>
                <a:srgbClr val="FFFF00"/>
              </a:solidFill>
            </a:endParaRPr>
          </a:p>
          <a:p>
            <a:pPr algn="l" rtl="0">
              <a:buNone/>
            </a:pPr>
            <a:r>
              <a:rPr lang="fr-FR" sz="1800" dirty="0" smtClean="0">
                <a:solidFill>
                  <a:srgbClr val="FFFF00"/>
                </a:solidFill>
              </a:rPr>
              <a:t>• Impératifs, buts de chaque espèce :</a:t>
            </a:r>
          </a:p>
          <a:p>
            <a:pPr algn="l" rtl="0">
              <a:buNone/>
            </a:pPr>
            <a:r>
              <a:rPr lang="fr-FR" sz="1800" dirty="0" smtClean="0">
                <a:solidFill>
                  <a:srgbClr val="FFFF00"/>
                </a:solidFill>
              </a:rPr>
              <a:t>           – de l'agent infectieux : survivre et se multiplier pour  assurer sa descendance</a:t>
            </a:r>
          </a:p>
          <a:p>
            <a:pPr algn="l" rtl="0">
              <a:buNone/>
            </a:pPr>
            <a:r>
              <a:rPr lang="fr-FR" sz="1800" dirty="0" smtClean="0">
                <a:solidFill>
                  <a:srgbClr val="FFFF00"/>
                </a:solidFill>
              </a:rPr>
              <a:t>           – de l'hôte : prévenir ou limiter la colonisation de ces tissus</a:t>
            </a:r>
          </a:p>
          <a:p>
            <a:pPr algn="l" rtl="0">
              <a:buNone/>
            </a:pPr>
            <a:endParaRPr lang="fr-FR" sz="1800" dirty="0" smtClean="0">
              <a:solidFill>
                <a:srgbClr val="FFFF00"/>
              </a:solidFill>
            </a:endParaRPr>
          </a:p>
          <a:p>
            <a:pPr algn="l" rtl="0">
              <a:buNone/>
            </a:pPr>
            <a:r>
              <a:rPr lang="fr-FR" sz="1800" dirty="0" smtClean="0">
                <a:solidFill>
                  <a:srgbClr val="FFFF00"/>
                </a:solidFill>
              </a:rPr>
              <a:t>• Équilibre entre le pouvoir pathogène de l'agent  infectieux et les mécanismes de défense de l'hôte.</a:t>
            </a:r>
            <a:endParaRPr lang="fr-FR" sz="1800" dirty="0">
              <a:solidFill>
                <a:srgbClr val="FFFF00"/>
              </a:solidFill>
            </a:endParaRPr>
          </a:p>
        </p:txBody>
      </p:sp>
    </p:spTree>
  </p:cSld>
  <p:clrMapOvr>
    <a:masterClrMapping/>
  </p:clrMapOvr>
  <p:transition>
    <p:comb/>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1301859"/>
            <a:ext cx="5292080" cy="830997"/>
          </a:xfrm>
          <a:prstGeom prst="rect">
            <a:avLst/>
          </a:prstGeom>
        </p:spPr>
        <p:txBody>
          <a:bodyPr wrap="square">
            <a:spAutoFit/>
          </a:bodyPr>
          <a:lstStyle/>
          <a:p>
            <a:pPr algn="l" rtl="0">
              <a:buFontTx/>
              <a:buChar char="-"/>
            </a:pPr>
            <a:r>
              <a:rPr lang="fr-FR" sz="1600" b="1" dirty="0" smtClean="0">
                <a:solidFill>
                  <a:srgbClr val="FFFF00"/>
                </a:solidFill>
              </a:rPr>
              <a:t> Action spoliatrice</a:t>
            </a:r>
            <a:r>
              <a:rPr lang="fr-FR" sz="1600" dirty="0" smtClean="0">
                <a:solidFill>
                  <a:schemeClr val="bg1"/>
                </a:solidFill>
              </a:rPr>
              <a:t> : le parasite vivant aux dépens de </a:t>
            </a:r>
          </a:p>
          <a:p>
            <a:pPr algn="l" rtl="0"/>
            <a:r>
              <a:rPr lang="fr-FR" sz="1600" dirty="0" smtClean="0">
                <a:solidFill>
                  <a:schemeClr val="bg1"/>
                </a:solidFill>
              </a:rPr>
              <a:t> son hôte est spoliateur par définition  (vitamine B12, </a:t>
            </a:r>
          </a:p>
          <a:p>
            <a:pPr algn="l" rtl="0"/>
            <a:r>
              <a:rPr lang="fr-FR" sz="1600" dirty="0" smtClean="0">
                <a:solidFill>
                  <a:schemeClr val="bg1"/>
                </a:solidFill>
              </a:rPr>
              <a:t> sang, alimentation, …); </a:t>
            </a:r>
          </a:p>
        </p:txBody>
      </p:sp>
      <p:pic>
        <p:nvPicPr>
          <p:cNvPr id="102402" name="Picture 2"/>
          <p:cNvPicPr>
            <a:picLocks noChangeAspect="1" noChangeArrowheads="1"/>
          </p:cNvPicPr>
          <p:nvPr/>
        </p:nvPicPr>
        <p:blipFill>
          <a:blip r:embed="rId2" cstate="print"/>
          <a:srcRect/>
          <a:stretch>
            <a:fillRect/>
          </a:stretch>
        </p:blipFill>
        <p:spPr bwMode="auto">
          <a:xfrm>
            <a:off x="5508104" y="1340768"/>
            <a:ext cx="3075333" cy="1260000"/>
          </a:xfrm>
          <a:prstGeom prst="rect">
            <a:avLst/>
          </a:prstGeom>
          <a:noFill/>
          <a:ln w="9525">
            <a:noFill/>
            <a:miter lim="800000"/>
            <a:headEnd/>
            <a:tailEnd/>
          </a:ln>
        </p:spPr>
      </p:pic>
      <p:sp>
        <p:nvSpPr>
          <p:cNvPr id="4" name="Rectangle 3"/>
          <p:cNvSpPr/>
          <p:nvPr/>
        </p:nvSpPr>
        <p:spPr>
          <a:xfrm>
            <a:off x="179512" y="2780928"/>
            <a:ext cx="5328592" cy="1569660"/>
          </a:xfrm>
          <a:prstGeom prst="rect">
            <a:avLst/>
          </a:prstGeom>
        </p:spPr>
        <p:txBody>
          <a:bodyPr wrap="square">
            <a:spAutoFit/>
          </a:bodyPr>
          <a:lstStyle/>
          <a:p>
            <a:pPr algn="l" rtl="0"/>
            <a:r>
              <a:rPr lang="fr-FR" sz="1600" b="1" dirty="0" smtClean="0">
                <a:solidFill>
                  <a:srgbClr val="FFFF00"/>
                </a:solidFill>
              </a:rPr>
              <a:t>- Action mécanique-traumatique </a:t>
            </a:r>
            <a:r>
              <a:rPr lang="fr-FR" sz="1600" dirty="0" smtClean="0">
                <a:solidFill>
                  <a:schemeClr val="bg1"/>
                </a:solidFill>
              </a:rPr>
              <a:t>: elle est fréquente et elle est fonction de la taille des parasites,  de leur localisation et leur éventuelle migration ectopique (lyse des hématies, occlusion des  vaisseaux lymphatiques ou des canaux biliaires, compression d'organes, perforation tissulaire, muqueuse ou cutanée) ; </a:t>
            </a:r>
          </a:p>
        </p:txBody>
      </p:sp>
      <p:pic>
        <p:nvPicPr>
          <p:cNvPr id="102403" name="Picture 3"/>
          <p:cNvPicPr>
            <a:picLocks noChangeAspect="1" noChangeArrowheads="1"/>
          </p:cNvPicPr>
          <p:nvPr/>
        </p:nvPicPr>
        <p:blipFill>
          <a:blip r:embed="rId3" cstate="print"/>
          <a:srcRect/>
          <a:stretch>
            <a:fillRect/>
          </a:stretch>
        </p:blipFill>
        <p:spPr bwMode="auto">
          <a:xfrm>
            <a:off x="5508104" y="4725144"/>
            <a:ext cx="3082099" cy="1584000"/>
          </a:xfrm>
          <a:prstGeom prst="rect">
            <a:avLst/>
          </a:prstGeom>
          <a:noFill/>
          <a:ln w="9525">
            <a:noFill/>
            <a:miter lim="800000"/>
            <a:headEnd/>
            <a:tailEnd/>
          </a:ln>
        </p:spPr>
      </p:pic>
      <p:pic>
        <p:nvPicPr>
          <p:cNvPr id="102404" name="Picture 4"/>
          <p:cNvPicPr>
            <a:picLocks noChangeAspect="1" noChangeArrowheads="1"/>
          </p:cNvPicPr>
          <p:nvPr/>
        </p:nvPicPr>
        <p:blipFill>
          <a:blip r:embed="rId4" cstate="print"/>
          <a:srcRect/>
          <a:stretch>
            <a:fillRect/>
          </a:stretch>
        </p:blipFill>
        <p:spPr bwMode="auto">
          <a:xfrm>
            <a:off x="5508104" y="2852936"/>
            <a:ext cx="3168352" cy="1681528"/>
          </a:xfrm>
          <a:prstGeom prst="rect">
            <a:avLst/>
          </a:prstGeom>
          <a:noFill/>
          <a:ln w="9525">
            <a:noFill/>
            <a:miter lim="800000"/>
            <a:headEnd/>
            <a:tailEnd/>
          </a:ln>
        </p:spPr>
      </p:pic>
      <p:sp>
        <p:nvSpPr>
          <p:cNvPr id="7" name="Rectangle 6"/>
          <p:cNvSpPr/>
          <p:nvPr/>
        </p:nvSpPr>
        <p:spPr>
          <a:xfrm>
            <a:off x="251520" y="4725144"/>
            <a:ext cx="5328592" cy="830997"/>
          </a:xfrm>
          <a:prstGeom prst="rect">
            <a:avLst/>
          </a:prstGeom>
        </p:spPr>
        <p:txBody>
          <a:bodyPr wrap="square">
            <a:spAutoFit/>
          </a:bodyPr>
          <a:lstStyle/>
          <a:p>
            <a:pPr algn="l" rtl="0"/>
            <a:r>
              <a:rPr lang="fr-FR" sz="1600" dirty="0" smtClean="0">
                <a:solidFill>
                  <a:srgbClr val="FFFF00"/>
                </a:solidFill>
              </a:rPr>
              <a:t>-  </a:t>
            </a:r>
            <a:r>
              <a:rPr lang="fr-FR" sz="1600" b="1" dirty="0" smtClean="0">
                <a:solidFill>
                  <a:srgbClr val="FFFF00"/>
                </a:solidFill>
              </a:rPr>
              <a:t>Action traumatique </a:t>
            </a:r>
            <a:r>
              <a:rPr lang="fr-FR" sz="1600" b="1" dirty="0" err="1" smtClean="0">
                <a:solidFill>
                  <a:srgbClr val="FFFF00"/>
                </a:solidFill>
              </a:rPr>
              <a:t>bactérifère</a:t>
            </a:r>
            <a:r>
              <a:rPr lang="fr-FR" sz="1600" b="1" dirty="0" smtClean="0">
                <a:solidFill>
                  <a:srgbClr val="FFFF00"/>
                </a:solidFill>
              </a:rPr>
              <a:t> </a:t>
            </a:r>
            <a:r>
              <a:rPr lang="fr-FR" sz="1600" dirty="0" smtClean="0">
                <a:solidFill>
                  <a:schemeClr val="bg1"/>
                </a:solidFill>
              </a:rPr>
              <a:t>: tout parasite perforant une muqueuse ou le revêtement cutané  peut constituer une porte d’entrée microbienne ; </a:t>
            </a:r>
          </a:p>
        </p:txBody>
      </p:sp>
      <p:sp>
        <p:nvSpPr>
          <p:cNvPr id="8" name="Rectangle 3"/>
          <p:cNvSpPr txBox="1">
            <a:spLocks noChangeArrowheads="1"/>
          </p:cNvSpPr>
          <p:nvPr/>
        </p:nvSpPr>
        <p:spPr bwMode="auto">
          <a:xfrm>
            <a:off x="683568" y="188640"/>
            <a:ext cx="7920880" cy="86409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ctr" defTabSz="914400" rtl="0" eaLnBrk="1" fontAlgn="base" latinLnBrk="0" hangingPunct="1">
              <a:lnSpc>
                <a:spcPct val="100000"/>
              </a:lnSpc>
              <a:spcBef>
                <a:spcPct val="20000"/>
              </a:spcBef>
              <a:spcAft>
                <a:spcPct val="0"/>
              </a:spcAft>
              <a:buClrTx/>
              <a:buSzTx/>
              <a:buFontTx/>
              <a:buChar char="•"/>
              <a:tabLst/>
              <a:defRPr/>
            </a:pPr>
            <a:r>
              <a:rPr kumimoji="0" lang="fr-FR" sz="4000" b="1" i="0" u="none" strike="noStrike" kern="0" cap="none" spc="0" normalizeH="0" baseline="0" noProof="0" dirty="0" err="1" smtClean="0">
                <a:ln>
                  <a:noFill/>
                </a:ln>
                <a:solidFill>
                  <a:srgbClr val="FF0000"/>
                </a:solidFill>
                <a:effectLst/>
                <a:uLnTx/>
                <a:uFillTx/>
                <a:latin typeface="Arial" charset="0"/>
                <a:ea typeface="+mn-ea"/>
                <a:cs typeface="+mn-cs"/>
              </a:rPr>
              <a:t>Actio</a:t>
            </a:r>
            <a:r>
              <a:rPr lang="fr-FR" sz="4000" b="1" kern="0" dirty="0" smtClean="0">
                <a:solidFill>
                  <a:srgbClr val="FF0000"/>
                </a:solidFill>
                <a:cs typeface="+mn-cs"/>
              </a:rPr>
              <a:t>n du parasite sur l’hôte</a:t>
            </a:r>
            <a:endParaRPr lang="fr-FR" sz="3200" kern="0" dirty="0" smtClean="0">
              <a:solidFill>
                <a:schemeClr val="bg1"/>
              </a:solidFill>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fr-FR" sz="3200" b="0" i="0" u="none" strike="noStrike" kern="0" cap="none" spc="0" normalizeH="0" baseline="0" noProof="0" dirty="0" smtClean="0">
              <a:ln>
                <a:noFill/>
              </a:ln>
              <a:solidFill>
                <a:schemeClr val="bg1"/>
              </a:solidFill>
              <a:effectLst/>
              <a:uLnTx/>
              <a:uFillTx/>
              <a:latin typeface="Arial" charset="0"/>
              <a:ea typeface="+mn-ea"/>
              <a:cs typeface="+mn-cs"/>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fr-FR" sz="3200" b="0" i="0" u="none" strike="noStrike" kern="0" cap="none" spc="0" normalizeH="0" baseline="0" noProof="0" dirty="0" smtClean="0">
              <a:ln>
                <a:noFill/>
              </a:ln>
              <a:solidFill>
                <a:schemeClr val="bg1"/>
              </a:solidFill>
              <a:effectLst/>
              <a:uLnTx/>
              <a:uFillTx/>
              <a:latin typeface="Arial" charset="0"/>
              <a:ea typeface="+mn-ea"/>
              <a:cs typeface="+mn-cs"/>
            </a:endParaRPr>
          </a:p>
        </p:txBody>
      </p:sp>
    </p:spTree>
  </p:cSld>
  <p:clrMapOvr>
    <a:masterClrMapping/>
  </p:clrMapOvr>
  <p:transition>
    <p:comb/>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6024" y="260648"/>
            <a:ext cx="8820472" cy="4832092"/>
          </a:xfrm>
          <a:prstGeom prst="rect">
            <a:avLst/>
          </a:prstGeom>
        </p:spPr>
        <p:txBody>
          <a:bodyPr wrap="square">
            <a:spAutoFit/>
          </a:bodyPr>
          <a:lstStyle/>
          <a:p>
            <a:pPr algn="l" rtl="0"/>
            <a:endParaRPr lang="fr-FR" sz="2000" dirty="0" smtClean="0">
              <a:solidFill>
                <a:schemeClr val="bg1"/>
              </a:solidFill>
            </a:endParaRPr>
          </a:p>
          <a:p>
            <a:pPr algn="l" rtl="0">
              <a:buFontTx/>
              <a:buChar char="-"/>
            </a:pPr>
            <a:r>
              <a:rPr lang="fr-FR" sz="1600" b="1" dirty="0" smtClean="0">
                <a:solidFill>
                  <a:srgbClr val="FFFF00"/>
                </a:solidFill>
              </a:rPr>
              <a:t> Action toxique</a:t>
            </a:r>
            <a:r>
              <a:rPr lang="fr-FR" sz="1600" dirty="0" smtClean="0">
                <a:solidFill>
                  <a:schemeClr val="bg1"/>
                </a:solidFill>
              </a:rPr>
              <a:t> due à l’émission, excrétion / sécrétion </a:t>
            </a:r>
          </a:p>
          <a:p>
            <a:pPr algn="l" rtl="0"/>
            <a:r>
              <a:rPr lang="fr-FR" sz="1600" dirty="0" smtClean="0">
                <a:solidFill>
                  <a:schemeClr val="bg1"/>
                </a:solidFill>
              </a:rPr>
              <a:t>  de toxines parasitaires qui ont des actions  </a:t>
            </a:r>
          </a:p>
          <a:p>
            <a:pPr algn="l" rtl="0"/>
            <a:r>
              <a:rPr lang="fr-FR" sz="1600" dirty="0" smtClean="0">
                <a:solidFill>
                  <a:schemeClr val="bg1"/>
                </a:solidFill>
              </a:rPr>
              <a:t>  allergisantes voir anaphylactiques, </a:t>
            </a:r>
          </a:p>
          <a:p>
            <a:pPr algn="l" rtl="0"/>
            <a:r>
              <a:rPr lang="fr-FR" sz="1600" dirty="0" smtClean="0">
                <a:solidFill>
                  <a:schemeClr val="bg1"/>
                </a:solidFill>
              </a:rPr>
              <a:t>  </a:t>
            </a:r>
            <a:r>
              <a:rPr lang="fr-FR" sz="1600" dirty="0" err="1" smtClean="0">
                <a:solidFill>
                  <a:schemeClr val="bg1"/>
                </a:solidFill>
              </a:rPr>
              <a:t>histolytiques</a:t>
            </a:r>
            <a:r>
              <a:rPr lang="fr-FR" sz="1600" dirty="0" smtClean="0">
                <a:solidFill>
                  <a:schemeClr val="bg1"/>
                </a:solidFill>
              </a:rPr>
              <a:t>, hémolytiques ou même nécrotiques ; </a:t>
            </a:r>
          </a:p>
          <a:p>
            <a:pPr algn="l" rtl="0"/>
            <a:endParaRPr lang="fr-FR" sz="1600" dirty="0" smtClean="0">
              <a:solidFill>
                <a:schemeClr val="bg1"/>
              </a:solidFill>
            </a:endParaRPr>
          </a:p>
          <a:p>
            <a:pPr algn="l" rtl="0"/>
            <a:r>
              <a:rPr lang="fr-FR" sz="1600" b="1" dirty="0" smtClean="0">
                <a:solidFill>
                  <a:srgbClr val="FFFF00"/>
                </a:solidFill>
              </a:rPr>
              <a:t>- Action irritative </a:t>
            </a:r>
            <a:r>
              <a:rPr lang="fr-FR" sz="1600" dirty="0" smtClean="0">
                <a:solidFill>
                  <a:schemeClr val="bg1"/>
                </a:solidFill>
              </a:rPr>
              <a:t>: elle peut être  réflexe (spasmes </a:t>
            </a:r>
          </a:p>
          <a:p>
            <a:pPr algn="l" rtl="0"/>
            <a:r>
              <a:rPr lang="fr-FR" sz="1600" dirty="0" smtClean="0">
                <a:solidFill>
                  <a:schemeClr val="bg1"/>
                </a:solidFill>
              </a:rPr>
              <a:t> intestinaux ou toux lors de l'agression  muqueuse) </a:t>
            </a:r>
          </a:p>
          <a:p>
            <a:pPr algn="l" rtl="0"/>
            <a:r>
              <a:rPr lang="fr-FR" sz="1600" dirty="0" smtClean="0">
                <a:solidFill>
                  <a:schemeClr val="bg1"/>
                </a:solidFill>
              </a:rPr>
              <a:t> ou </a:t>
            </a:r>
            <a:r>
              <a:rPr lang="fr-FR" sz="1600" dirty="0" err="1" smtClean="0">
                <a:solidFill>
                  <a:schemeClr val="bg1"/>
                </a:solidFill>
              </a:rPr>
              <a:t>immunopathologique</a:t>
            </a:r>
            <a:r>
              <a:rPr lang="fr-FR" sz="1600" dirty="0" smtClean="0">
                <a:solidFill>
                  <a:schemeClr val="bg1"/>
                </a:solidFill>
              </a:rPr>
              <a:t> (formation de </a:t>
            </a:r>
          </a:p>
          <a:p>
            <a:pPr algn="l" rtl="0"/>
            <a:r>
              <a:rPr lang="fr-FR" sz="1600" dirty="0" smtClean="0">
                <a:solidFill>
                  <a:schemeClr val="bg1"/>
                </a:solidFill>
              </a:rPr>
              <a:t> granulomes inflammatoires et de </a:t>
            </a:r>
            <a:r>
              <a:rPr lang="fr-FR" sz="1600" dirty="0" err="1" smtClean="0">
                <a:solidFill>
                  <a:schemeClr val="bg1"/>
                </a:solidFill>
              </a:rPr>
              <a:t>scléro</a:t>
            </a:r>
            <a:r>
              <a:rPr lang="fr-FR" sz="1600" dirty="0" smtClean="0">
                <a:solidFill>
                  <a:schemeClr val="bg1"/>
                </a:solidFill>
              </a:rPr>
              <a:t>-fibrose  </a:t>
            </a:r>
          </a:p>
          <a:p>
            <a:pPr algn="l" rtl="0"/>
            <a:r>
              <a:rPr lang="fr-FR" sz="1600" dirty="0" smtClean="0">
                <a:solidFill>
                  <a:schemeClr val="bg1"/>
                </a:solidFill>
              </a:rPr>
              <a:t> autour des parasites, allergie). </a:t>
            </a:r>
          </a:p>
          <a:p>
            <a:pPr algn="l" rtl="0">
              <a:buFontTx/>
              <a:buChar char="-"/>
            </a:pPr>
            <a:endParaRPr lang="fr-FR" sz="1600" dirty="0" smtClean="0">
              <a:solidFill>
                <a:schemeClr val="bg1"/>
              </a:solidFill>
            </a:endParaRPr>
          </a:p>
          <a:p>
            <a:pPr algn="l" rtl="0">
              <a:buFontTx/>
              <a:buChar char="-"/>
            </a:pPr>
            <a:endParaRPr lang="fr-FR" sz="1600" dirty="0" smtClean="0">
              <a:solidFill>
                <a:srgbClr val="FFFF00"/>
              </a:solidFill>
            </a:endParaRPr>
          </a:p>
          <a:p>
            <a:pPr algn="l" rtl="0"/>
            <a:endParaRPr lang="fr-FR" sz="1600" dirty="0" smtClean="0">
              <a:solidFill>
                <a:srgbClr val="FFFF00"/>
              </a:solidFill>
            </a:endParaRPr>
          </a:p>
          <a:p>
            <a:pPr algn="l" rtl="0">
              <a:buFontTx/>
              <a:buChar char="-"/>
            </a:pPr>
            <a:endParaRPr lang="fr-FR" sz="1600" dirty="0" smtClean="0">
              <a:solidFill>
                <a:srgbClr val="FFFF00"/>
              </a:solidFill>
            </a:endParaRPr>
          </a:p>
          <a:p>
            <a:pPr algn="l" rtl="0"/>
            <a:r>
              <a:rPr lang="fr-FR" sz="1600" b="1" dirty="0" smtClean="0">
                <a:solidFill>
                  <a:srgbClr val="FFFF00"/>
                </a:solidFill>
              </a:rPr>
              <a:t>-  Action immunodépressive du parasite sur son hôte</a:t>
            </a:r>
            <a:endParaRPr lang="fr-FR" sz="1600" dirty="0" smtClean="0">
              <a:solidFill>
                <a:srgbClr val="FFFF00"/>
              </a:solidFill>
            </a:endParaRPr>
          </a:p>
          <a:p>
            <a:pPr algn="l" rtl="0">
              <a:buFontTx/>
              <a:buChar char="-"/>
            </a:pPr>
            <a:endParaRPr lang="fr-FR" sz="1600" dirty="0" smtClean="0">
              <a:solidFill>
                <a:schemeClr val="bg1"/>
              </a:solidFill>
            </a:endParaRPr>
          </a:p>
          <a:p>
            <a:pPr algn="l" rtl="0">
              <a:buFontTx/>
              <a:buChar char="-"/>
            </a:pPr>
            <a:endParaRPr lang="fr-FR" sz="1600" dirty="0" smtClean="0">
              <a:solidFill>
                <a:schemeClr val="bg1"/>
              </a:solidFill>
            </a:endParaRPr>
          </a:p>
          <a:p>
            <a:pPr algn="l" rtl="0">
              <a:buFontTx/>
              <a:buChar char="-"/>
            </a:pPr>
            <a:endParaRPr lang="fr-FR" sz="1600" dirty="0">
              <a:solidFill>
                <a:schemeClr val="bg1"/>
              </a:solidFill>
            </a:endParaRPr>
          </a:p>
        </p:txBody>
      </p:sp>
      <p:pic>
        <p:nvPicPr>
          <p:cNvPr id="16385" name="Picture 1"/>
          <p:cNvPicPr>
            <a:picLocks noChangeAspect="1" noChangeArrowheads="1"/>
          </p:cNvPicPr>
          <p:nvPr/>
        </p:nvPicPr>
        <p:blipFill>
          <a:blip r:embed="rId2" cstate="print"/>
          <a:srcRect/>
          <a:stretch>
            <a:fillRect/>
          </a:stretch>
        </p:blipFill>
        <p:spPr bwMode="auto">
          <a:xfrm>
            <a:off x="5436096" y="548680"/>
            <a:ext cx="3382714" cy="764384"/>
          </a:xfrm>
          <a:prstGeom prst="rect">
            <a:avLst/>
          </a:prstGeom>
          <a:noFill/>
          <a:ln w="9525">
            <a:noFill/>
            <a:miter lim="800000"/>
            <a:headEnd/>
            <a:tailEnd/>
          </a:ln>
        </p:spPr>
      </p:pic>
      <p:pic>
        <p:nvPicPr>
          <p:cNvPr id="16386" name="Picture 2"/>
          <p:cNvPicPr>
            <a:picLocks noChangeAspect="1" noChangeArrowheads="1"/>
          </p:cNvPicPr>
          <p:nvPr/>
        </p:nvPicPr>
        <p:blipFill>
          <a:blip r:embed="rId3" cstate="print"/>
          <a:srcRect/>
          <a:stretch>
            <a:fillRect/>
          </a:stretch>
        </p:blipFill>
        <p:spPr bwMode="auto">
          <a:xfrm>
            <a:off x="5580112" y="3789040"/>
            <a:ext cx="1579821" cy="959496"/>
          </a:xfrm>
          <a:prstGeom prst="rect">
            <a:avLst/>
          </a:prstGeom>
          <a:noFill/>
          <a:ln w="9525">
            <a:noFill/>
            <a:miter lim="800000"/>
            <a:headEnd/>
            <a:tailEnd/>
          </a:ln>
        </p:spPr>
      </p:pic>
      <p:pic>
        <p:nvPicPr>
          <p:cNvPr id="16387" name="Picture 3"/>
          <p:cNvPicPr>
            <a:picLocks noChangeAspect="1" noChangeArrowheads="1"/>
          </p:cNvPicPr>
          <p:nvPr/>
        </p:nvPicPr>
        <p:blipFill>
          <a:blip r:embed="rId4" cstate="print"/>
          <a:srcRect/>
          <a:stretch>
            <a:fillRect/>
          </a:stretch>
        </p:blipFill>
        <p:spPr bwMode="auto">
          <a:xfrm>
            <a:off x="5436095" y="1628800"/>
            <a:ext cx="3514769" cy="1728192"/>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107504" y="-273025"/>
            <a:ext cx="8964488" cy="64325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tab pos="1143000" algn="l"/>
              </a:tabLst>
            </a:pPr>
            <a:r>
              <a:rPr kumimoji="0" lang="fr-FR" sz="4000" b="1" i="0" strike="noStrike" cap="none" normalizeH="0" baseline="0" dirty="0" smtClean="0">
                <a:ln>
                  <a:noFill/>
                </a:ln>
                <a:solidFill>
                  <a:srgbClr val="FF0000"/>
                </a:solidFill>
                <a:effectLst/>
                <a:latin typeface="Calibri" pitchFamily="34" charset="0"/>
                <a:ea typeface="Times New Roman" pitchFamily="18" charset="0"/>
                <a:cs typeface="Arial" pitchFamily="34" charset="0"/>
              </a:rPr>
              <a:t>Les mécanismes de défense de l’hôte</a:t>
            </a:r>
          </a:p>
          <a:p>
            <a:pPr marL="0" marR="0" lvl="0" indent="0" algn="ctr" defTabSz="914400" rtl="0" eaLnBrk="1" fontAlgn="base" latinLnBrk="0" hangingPunct="1">
              <a:lnSpc>
                <a:spcPct val="150000"/>
              </a:lnSpc>
              <a:spcBef>
                <a:spcPct val="0"/>
              </a:spcBef>
              <a:spcAft>
                <a:spcPct val="0"/>
              </a:spcAft>
              <a:buClrTx/>
              <a:buSzTx/>
              <a:buFontTx/>
              <a:buNone/>
              <a:tabLst>
                <a:tab pos="1143000" algn="l"/>
              </a:tabLst>
            </a:pPr>
            <a:endParaRPr kumimoji="0" lang="fr-FR" sz="4000" b="1" i="0"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Char char="•"/>
              <a:tabLst>
                <a:tab pos="1143000" algn="l"/>
              </a:tabLst>
            </a:pPr>
            <a:r>
              <a:rPr kumimoji="0" lang="fr-FR" b="1" i="0" strike="noStrike" cap="none" normalizeH="0" baseline="0" dirty="0" smtClean="0">
                <a:ln>
                  <a:noFill/>
                </a:ln>
                <a:solidFill>
                  <a:srgbClr val="FFFF00"/>
                </a:solidFill>
                <a:effectLst/>
                <a:latin typeface="Calibri" pitchFamily="34" charset="0"/>
                <a:ea typeface="Times New Roman" pitchFamily="18" charset="0"/>
                <a:cs typeface="Arial" pitchFamily="34" charset="0"/>
              </a:rPr>
              <a:t> L’immunité non-spécifique</a:t>
            </a:r>
            <a:endParaRPr kumimoji="0" lang="fr-FR" b="1" i="0" strike="noStrike" cap="none" normalizeH="0" baseline="0" dirty="0" smtClean="0">
              <a:ln>
                <a:noFill/>
              </a:ln>
              <a:solidFill>
                <a:srgbClr val="FFFF00"/>
              </a:solidFill>
              <a:effectLst/>
              <a:latin typeface="Calibri" pitchFamily="34" charset="0"/>
              <a:cs typeface="Arial" pitchFamily="34" charset="0"/>
            </a:endParaRPr>
          </a:p>
          <a:p>
            <a:pPr marL="0" marR="0" lvl="0" indent="0" algn="l" defTabSz="914400" rtl="0" eaLnBrk="0" fontAlgn="base" latinLnBrk="0" hangingPunct="0">
              <a:spcBef>
                <a:spcPct val="0"/>
              </a:spcBef>
              <a:spcAft>
                <a:spcPct val="0"/>
              </a:spcAft>
              <a:buClrTx/>
              <a:buSzTx/>
              <a:buFontTx/>
              <a:buNone/>
              <a:tabLst>
                <a:tab pos="1143000" algn="l"/>
              </a:tabLst>
            </a:pPr>
            <a:r>
              <a:rPr kumimoji="0" lang="fr-FR" b="0" i="0" strike="noStrike" cap="none" normalizeH="0" baseline="0" dirty="0" smtClean="0">
                <a:ln>
                  <a:noFill/>
                </a:ln>
                <a:solidFill>
                  <a:srgbClr val="FFFF00"/>
                </a:solidFill>
                <a:effectLst/>
                <a:latin typeface="Calibri" pitchFamily="34" charset="0"/>
                <a:ea typeface="Times New Roman" pitchFamily="18" charset="0"/>
                <a:cs typeface="Arial" pitchFamily="34" charset="0"/>
              </a:rPr>
              <a:t>        </a:t>
            </a:r>
            <a:r>
              <a:rPr kumimoji="0" lang="fr-FR" b="0" i="0" u="sng" strike="noStrike" cap="none" normalizeH="0" baseline="0" dirty="0" smtClean="0">
                <a:ln>
                  <a:noFill/>
                </a:ln>
                <a:solidFill>
                  <a:srgbClr val="FFFF00"/>
                </a:solidFill>
                <a:effectLst/>
                <a:latin typeface="Calibri" pitchFamily="34" charset="0"/>
                <a:ea typeface="Times New Roman" pitchFamily="18" charset="0"/>
                <a:cs typeface="Arial" pitchFamily="34" charset="0"/>
              </a:rPr>
              <a:t>Les barrières physiques </a:t>
            </a:r>
            <a:r>
              <a:rPr kumimoji="0" lang="fr-FR" b="0" i="0" u="none" strike="noStrike" cap="none" normalizeH="0" baseline="0" dirty="0" smtClean="0">
                <a:ln>
                  <a:noFill/>
                </a:ln>
                <a:solidFill>
                  <a:srgbClr val="FFFF00"/>
                </a:solidFill>
                <a:effectLst/>
                <a:latin typeface="Calibri" pitchFamily="34" charset="0"/>
                <a:ea typeface="Times New Roman" pitchFamily="18" charset="0"/>
                <a:cs typeface="Arial" pitchFamily="34" charset="0"/>
              </a:rPr>
              <a:t>: La peau, tractus urogénital, muqueuses, appareil respiratoire, tractus intestinal.</a:t>
            </a:r>
            <a:endParaRPr kumimoji="0" lang="fr-FR" b="0" i="0" u="none" strike="noStrike" cap="none" normalizeH="0" baseline="0" dirty="0" smtClean="0">
              <a:ln>
                <a:noFill/>
              </a:ln>
              <a:solidFill>
                <a:srgbClr val="FFFF00"/>
              </a:solidFill>
              <a:effectLst/>
              <a:latin typeface="Calibri" pitchFamily="34" charset="0"/>
              <a:cs typeface="Arial" pitchFamily="34" charset="0"/>
            </a:endParaRPr>
          </a:p>
          <a:p>
            <a:pPr marL="0" marR="0" lvl="0" indent="0" algn="l" defTabSz="914400" rtl="0" eaLnBrk="0" fontAlgn="base" latinLnBrk="0" hangingPunct="0">
              <a:spcBef>
                <a:spcPct val="0"/>
              </a:spcBef>
              <a:spcAft>
                <a:spcPct val="0"/>
              </a:spcAft>
              <a:buClrTx/>
              <a:buSzTx/>
              <a:buFontTx/>
              <a:buNone/>
              <a:tabLst>
                <a:tab pos="1143000" algn="l"/>
              </a:tabLst>
            </a:pPr>
            <a:r>
              <a:rPr kumimoji="0" lang="fr-FR" b="0" i="0" strike="noStrike" cap="none" normalizeH="0" baseline="0" dirty="0" smtClean="0">
                <a:ln>
                  <a:noFill/>
                </a:ln>
                <a:solidFill>
                  <a:srgbClr val="FFFF00"/>
                </a:solidFill>
                <a:effectLst/>
                <a:latin typeface="Calibri" pitchFamily="34" charset="0"/>
                <a:ea typeface="Times New Roman" pitchFamily="18" charset="0"/>
                <a:cs typeface="Arial" pitchFamily="34" charset="0"/>
              </a:rPr>
              <a:t>       </a:t>
            </a:r>
            <a:r>
              <a:rPr kumimoji="0" lang="fr-FR" b="0" i="0" u="sng" strike="noStrike" cap="none" normalizeH="0" baseline="0" dirty="0" smtClean="0">
                <a:ln>
                  <a:noFill/>
                </a:ln>
                <a:solidFill>
                  <a:srgbClr val="FFFF00"/>
                </a:solidFill>
                <a:effectLst/>
                <a:latin typeface="Calibri" pitchFamily="34" charset="0"/>
                <a:ea typeface="Times New Roman" pitchFamily="18" charset="0"/>
                <a:cs typeface="Arial" pitchFamily="34" charset="0"/>
              </a:rPr>
              <a:t>Les barrières chimiques : </a:t>
            </a:r>
            <a:r>
              <a:rPr kumimoji="0" lang="fr-FR" b="0" i="0" u="none" strike="noStrike" cap="none" normalizeH="0" baseline="0" dirty="0" smtClean="0">
                <a:ln>
                  <a:noFill/>
                </a:ln>
                <a:solidFill>
                  <a:srgbClr val="FFFF00"/>
                </a:solidFill>
                <a:effectLst/>
                <a:latin typeface="Calibri" pitchFamily="34" charset="0"/>
                <a:ea typeface="Times New Roman" pitchFamily="18" charset="0"/>
                <a:cs typeface="Arial" pitchFamily="34" charset="0"/>
              </a:rPr>
              <a:t>L’interféron, les polypeptides </a:t>
            </a:r>
            <a:r>
              <a:rPr kumimoji="0" lang="fr-FR" b="0" i="0" u="none" strike="noStrike" cap="none" normalizeH="0" baseline="0" dirty="0" err="1" smtClean="0">
                <a:ln>
                  <a:noFill/>
                </a:ln>
                <a:solidFill>
                  <a:srgbClr val="FFFF00"/>
                </a:solidFill>
                <a:effectLst/>
                <a:latin typeface="Calibri" pitchFamily="34" charset="0"/>
                <a:ea typeface="Times New Roman" pitchFamily="18" charset="0"/>
                <a:cs typeface="Arial" pitchFamily="34" charset="0"/>
              </a:rPr>
              <a:t>anti-bactériens</a:t>
            </a:r>
            <a:r>
              <a:rPr kumimoji="0" lang="fr-FR" b="0" i="0" u="none" strike="noStrike" cap="none" normalizeH="0" baseline="0" dirty="0" smtClean="0">
                <a:ln>
                  <a:noFill/>
                </a:ln>
                <a:solidFill>
                  <a:srgbClr val="FFFF00"/>
                </a:solidFill>
                <a:effectLst/>
                <a:latin typeface="Calibri" pitchFamily="34" charset="0"/>
                <a:ea typeface="Times New Roman" pitchFamily="18" charset="0"/>
                <a:cs typeface="Arial" pitchFamily="34" charset="0"/>
              </a:rPr>
              <a:t>, le TNF</a:t>
            </a:r>
            <a:r>
              <a:rPr kumimoji="0" lang="fr-FR" b="0" i="0" u="none"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rPr>
              <a:t></a:t>
            </a:r>
            <a:r>
              <a:rPr kumimoji="0" lang="fr-FR" b="0" i="0" u="none" strike="noStrike" cap="none" normalizeH="0" baseline="0" dirty="0" smtClean="0">
                <a:ln>
                  <a:noFill/>
                </a:ln>
                <a:solidFill>
                  <a:srgbClr val="FFFF00"/>
                </a:solidFill>
                <a:effectLst/>
                <a:latin typeface="Calibri" pitchFamily="34" charset="0"/>
                <a:ea typeface="Times New Roman" pitchFamily="18" charset="0"/>
                <a:cs typeface="Arial" pitchFamily="34" charset="0"/>
              </a:rPr>
              <a:t>, les bactériocines.</a:t>
            </a:r>
            <a:endParaRPr kumimoji="0" lang="fr-FR" b="0" i="0" u="none" strike="noStrike" cap="none" normalizeH="0" baseline="0" dirty="0" smtClean="0">
              <a:ln>
                <a:noFill/>
              </a:ln>
              <a:solidFill>
                <a:srgbClr val="FFFF00"/>
              </a:solidFill>
              <a:effectLst/>
              <a:latin typeface="Calibri" pitchFamily="34" charset="0"/>
              <a:cs typeface="Arial" pitchFamily="34" charset="0"/>
              <a:sym typeface="Symbol" pitchFamily="18" charset="2"/>
            </a:endParaRPr>
          </a:p>
          <a:p>
            <a:pPr marL="0" marR="0" lvl="0" indent="0" algn="l" defTabSz="914400" rtl="0" eaLnBrk="0" fontAlgn="base" latinLnBrk="0" hangingPunct="0">
              <a:spcBef>
                <a:spcPct val="0"/>
              </a:spcBef>
              <a:spcAft>
                <a:spcPct val="0"/>
              </a:spcAft>
              <a:buClrTx/>
              <a:buSzTx/>
              <a:buFontTx/>
              <a:buNone/>
              <a:tabLst>
                <a:tab pos="1143000" algn="l"/>
              </a:tabLst>
            </a:pPr>
            <a:r>
              <a:rPr kumimoji="0" lang="fr-FR" b="0" i="0"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rPr>
              <a:t>       </a:t>
            </a:r>
            <a:r>
              <a:rPr kumimoji="0" lang="fr-FR" b="0" i="0" u="sng"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rPr>
              <a:t>Les barrières biologiques : </a:t>
            </a:r>
            <a:r>
              <a:rPr kumimoji="0" lang="fr-FR" b="0" i="0" u="none"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rPr>
              <a:t>La réaction inflammatoire, la</a:t>
            </a:r>
            <a:r>
              <a:rPr kumimoji="0" lang="fr-FR" b="0" i="0" u="none" strike="noStrike" cap="none" normalizeH="0" dirty="0" smtClean="0">
                <a:ln>
                  <a:noFill/>
                </a:ln>
                <a:solidFill>
                  <a:srgbClr val="FFFF00"/>
                </a:solidFill>
                <a:effectLst/>
                <a:latin typeface="Calibri" pitchFamily="34" charset="0"/>
                <a:ea typeface="Times New Roman" pitchFamily="18" charset="0"/>
                <a:cs typeface="Arial" pitchFamily="34" charset="0"/>
                <a:sym typeface="Symbol" pitchFamily="18" charset="2"/>
              </a:rPr>
              <a:t> </a:t>
            </a:r>
            <a:r>
              <a:rPr kumimoji="0" lang="fr-FR" b="0" i="0" u="none"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rPr>
              <a:t>phagocytose, la fièvre, le système phagocytaire </a:t>
            </a:r>
            <a:r>
              <a:rPr kumimoji="0" lang="fr-FR" b="0" i="0" u="none" strike="noStrike" cap="none" normalizeH="0" baseline="0" dirty="0" err="1" smtClean="0">
                <a:ln>
                  <a:noFill/>
                </a:ln>
                <a:solidFill>
                  <a:srgbClr val="FFFF00"/>
                </a:solidFill>
                <a:effectLst/>
                <a:latin typeface="Calibri" pitchFamily="34" charset="0"/>
                <a:ea typeface="Times New Roman" pitchFamily="18" charset="0"/>
                <a:cs typeface="Arial" pitchFamily="34" charset="0"/>
                <a:sym typeface="Symbol" pitchFamily="18" charset="2"/>
              </a:rPr>
              <a:t>mononucléé</a:t>
            </a:r>
            <a:r>
              <a:rPr kumimoji="0" lang="fr-FR" b="0" i="0" u="none"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rPr>
              <a:t>.</a:t>
            </a:r>
            <a:endParaRPr lang="fr-FR" dirty="0" smtClean="0">
              <a:solidFill>
                <a:srgbClr val="FFFF00"/>
              </a:solidFill>
              <a:latin typeface="Calibri" pitchFamily="34" charset="0"/>
              <a:cs typeface="Arial" pitchFamily="34" charset="0"/>
              <a:sym typeface="Symbol" pitchFamily="18" charset="2"/>
            </a:endParaRPr>
          </a:p>
          <a:p>
            <a:pPr marL="0" marR="0" lvl="0" indent="0" algn="l" defTabSz="914400" rtl="0" eaLnBrk="0" fontAlgn="base" latinLnBrk="0" hangingPunct="0">
              <a:spcBef>
                <a:spcPct val="0"/>
              </a:spcBef>
              <a:spcAft>
                <a:spcPct val="0"/>
              </a:spcAft>
              <a:buClrTx/>
              <a:buSzTx/>
              <a:buFontTx/>
              <a:buNone/>
              <a:tabLst>
                <a:tab pos="1143000" algn="l"/>
              </a:tabLst>
            </a:pPr>
            <a:endParaRPr kumimoji="0" lang="fr-FR" sz="3200" b="0" i="0" u="sng"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endParaRPr>
          </a:p>
          <a:p>
            <a:pPr marL="0" marR="0" lvl="0" indent="0" algn="l" defTabSz="914400" rtl="0" eaLnBrk="0" fontAlgn="base" latinLnBrk="0" hangingPunct="0">
              <a:spcBef>
                <a:spcPct val="0"/>
              </a:spcBef>
              <a:spcAft>
                <a:spcPct val="0"/>
              </a:spcAft>
              <a:buClrTx/>
              <a:buSzTx/>
              <a:buFont typeface="Arial" pitchFamily="34" charset="0"/>
              <a:buChar char="•"/>
              <a:tabLst>
                <a:tab pos="1143000" algn="l"/>
              </a:tabLst>
            </a:pPr>
            <a:r>
              <a:rPr kumimoji="0" lang="fr-FR" sz="3200" b="1" i="0"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rPr>
              <a:t> </a:t>
            </a:r>
            <a:r>
              <a:rPr kumimoji="0" lang="fr-FR" b="1" i="0"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rPr>
              <a:t>L’immunité spécifique</a:t>
            </a:r>
            <a:endParaRPr kumimoji="0" lang="fr-FR" b="1" i="0" strike="noStrike" cap="none" normalizeH="0" baseline="0" dirty="0" smtClean="0">
              <a:ln>
                <a:noFill/>
              </a:ln>
              <a:solidFill>
                <a:srgbClr val="FFFF00"/>
              </a:solidFill>
              <a:effectLst/>
              <a:latin typeface="Calibri" pitchFamily="34" charset="0"/>
              <a:cs typeface="Arial" pitchFamily="34" charset="0"/>
              <a:sym typeface="Symbol" pitchFamily="18" charset="2"/>
            </a:endParaRPr>
          </a:p>
          <a:p>
            <a:pPr marL="0" marR="0" lvl="0" indent="0" algn="l" defTabSz="914400" rtl="0" eaLnBrk="0" fontAlgn="base" latinLnBrk="0" hangingPunct="0">
              <a:spcBef>
                <a:spcPct val="0"/>
              </a:spcBef>
              <a:spcAft>
                <a:spcPct val="0"/>
              </a:spcAft>
              <a:buClrTx/>
              <a:buSzTx/>
              <a:buFontTx/>
              <a:buNone/>
              <a:tabLst>
                <a:tab pos="1143000" algn="l"/>
              </a:tabLst>
            </a:pPr>
            <a:r>
              <a:rPr kumimoji="0" lang="fr-FR" b="0" i="0" u="none"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rPr>
              <a:t>               L’immunité à médiation cellulaire </a:t>
            </a:r>
            <a:endParaRPr kumimoji="0" lang="fr-FR" b="0" i="0" u="none" strike="noStrike" cap="none" normalizeH="0" baseline="0" dirty="0" smtClean="0">
              <a:ln>
                <a:noFill/>
              </a:ln>
              <a:solidFill>
                <a:srgbClr val="FFFF00"/>
              </a:solidFill>
              <a:effectLst/>
              <a:latin typeface="Calibri" pitchFamily="34" charset="0"/>
              <a:cs typeface="Arial" pitchFamily="34" charset="0"/>
              <a:sym typeface="Symbol" pitchFamily="18" charset="2"/>
            </a:endParaRPr>
          </a:p>
          <a:p>
            <a:pPr marL="0" marR="0" lvl="0" indent="0" algn="l" defTabSz="914400" rtl="0" eaLnBrk="0" fontAlgn="base" latinLnBrk="0" hangingPunct="0">
              <a:spcBef>
                <a:spcPct val="0"/>
              </a:spcBef>
              <a:spcAft>
                <a:spcPct val="0"/>
              </a:spcAft>
              <a:buClrTx/>
              <a:buSzTx/>
              <a:buFontTx/>
              <a:buNone/>
              <a:tabLst>
                <a:tab pos="1143000" algn="l"/>
              </a:tabLst>
            </a:pPr>
            <a:r>
              <a:rPr kumimoji="0" lang="fr-FR" b="0" i="0" u="none" strike="noStrike" cap="none" normalizeH="0" baseline="0" dirty="0" smtClean="0">
                <a:ln>
                  <a:noFill/>
                </a:ln>
                <a:solidFill>
                  <a:srgbClr val="FFFF00"/>
                </a:solidFill>
                <a:effectLst/>
                <a:latin typeface="Calibri" pitchFamily="34" charset="0"/>
                <a:ea typeface="Times New Roman" pitchFamily="18" charset="0"/>
                <a:cs typeface="Arial" pitchFamily="34" charset="0"/>
                <a:sym typeface="Symbol" pitchFamily="18" charset="2"/>
              </a:rPr>
              <a:t>               L’immunité à médiation humorale</a:t>
            </a:r>
          </a:p>
        </p:txBody>
      </p:sp>
    </p:spTree>
  </p:cSld>
  <p:clrMapOvr>
    <a:masterClrMapping/>
  </p:clrMapOvr>
  <p:transition>
    <p:comb/>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2051720" y="332656"/>
            <a:ext cx="5626861"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828800" algn="l"/>
              </a:tabLst>
            </a:pPr>
            <a:r>
              <a:rPr kumimoji="0" lang="fr-FR" sz="2000" b="1" i="0" strike="noStrike" cap="none" normalizeH="0" baseline="0" dirty="0" smtClean="0">
                <a:ln>
                  <a:noFill/>
                </a:ln>
                <a:solidFill>
                  <a:srgbClr val="FF0000"/>
                </a:solidFill>
                <a:effectLst/>
                <a:latin typeface="Arial" pitchFamily="34" charset="0"/>
                <a:ea typeface="Times New Roman" pitchFamily="18" charset="0"/>
                <a:cs typeface="Arial" pitchFamily="34" charset="0"/>
              </a:rPr>
              <a:t>Les mécanismes d’échappement du parasite</a:t>
            </a:r>
            <a:endParaRPr kumimoji="0" lang="fr-FR" sz="2000" b="0" i="0" strike="noStrike" cap="none" normalizeH="0" baseline="0" dirty="0" smtClean="0">
              <a:ln>
                <a:noFill/>
              </a:ln>
              <a:solidFill>
                <a:srgbClr val="FF0000"/>
              </a:solidFill>
              <a:effectLst/>
              <a:latin typeface="Arial" pitchFamily="34" charset="0"/>
              <a:cs typeface="Arial" pitchFamily="34" charset="0"/>
            </a:endParaRPr>
          </a:p>
        </p:txBody>
      </p:sp>
      <p:sp>
        <p:nvSpPr>
          <p:cNvPr id="14340" name="Rectangle 4"/>
          <p:cNvSpPr>
            <a:spLocks noChangeArrowheads="1"/>
          </p:cNvSpPr>
          <p:nvPr/>
        </p:nvSpPr>
        <p:spPr bwMode="auto">
          <a:xfrm>
            <a:off x="179512" y="924690"/>
            <a:ext cx="8424936"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marR="0" lvl="0" indent="-228600" algn="justLow" defTabSz="914400" rtl="0" eaLnBrk="1" fontAlgn="base" latinLnBrk="0" hangingPunct="1">
              <a:lnSpc>
                <a:spcPct val="100000"/>
              </a:lnSpc>
              <a:spcBef>
                <a:spcPct val="0"/>
              </a:spcBef>
              <a:spcAft>
                <a:spcPct val="0"/>
              </a:spcAft>
              <a:buClrTx/>
              <a:buSzTx/>
              <a:buFontTx/>
              <a:buAutoNum type="arabicPeriod"/>
              <a:tabLst/>
            </a:pPr>
            <a:r>
              <a:rPr kumimoji="0" lang="fr-FR" sz="1400" b="1" strike="noStrike" cap="none" normalizeH="0" baseline="0" dirty="0" smtClean="0">
                <a:ln>
                  <a:noFill/>
                </a:ln>
                <a:solidFill>
                  <a:schemeClr val="accent3"/>
                </a:solidFill>
                <a:effectLst/>
                <a:latin typeface="Arial" pitchFamily="34" charset="0"/>
                <a:ea typeface="Times New Roman" pitchFamily="18" charset="0"/>
                <a:cs typeface="Arial" pitchFamily="34" charset="0"/>
              </a:rPr>
              <a:t>Blocage des mécanismes de digestion</a:t>
            </a:r>
          </a:p>
          <a:p>
            <a:pPr marL="228600" marR="0" lvl="0" indent="-228600" algn="justLow" defTabSz="914400" rtl="0" eaLnBrk="1" fontAlgn="base" latinLnBrk="0" hangingPunct="1">
              <a:lnSpc>
                <a:spcPct val="100000"/>
              </a:lnSpc>
              <a:spcBef>
                <a:spcPct val="0"/>
              </a:spcBef>
              <a:spcAft>
                <a:spcPct val="0"/>
              </a:spcAft>
              <a:buClrTx/>
              <a:buSzTx/>
              <a:tabLst/>
            </a:pPr>
            <a:endParaRPr kumimoji="0" lang="fr-FR" sz="1400" b="1" strike="noStrike" cap="none" normalizeH="0" baseline="0" dirty="0" smtClean="0">
              <a:ln>
                <a:noFill/>
              </a:ln>
              <a:solidFill>
                <a:srgbClr val="FFFF0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Les nématodes intestinaux </a:t>
            </a:r>
            <a:r>
              <a:rPr lang="fr-FR" sz="1400" dirty="0" smtClean="0">
                <a:solidFill>
                  <a:srgbClr val="FFFF00"/>
                </a:solidFill>
                <a:latin typeface="Arial" pitchFamily="34" charset="0"/>
                <a:ea typeface="Times New Roman" pitchFamily="18" charset="0"/>
                <a:cs typeface="Arial" pitchFamily="34" charset="0"/>
              </a:rPr>
              <a:t> sont </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pourvus d’un tégument partiellement ou totalement résistant </a:t>
            </a:r>
            <a:r>
              <a:rPr kumimoji="0" lang="fr-FR" sz="1400" b="0" i="0" u="none" strike="noStrike" cap="none" normalizeH="0" dirty="0" smtClean="0">
                <a:ln>
                  <a:noFill/>
                </a:ln>
                <a:solidFill>
                  <a:srgbClr val="FFFF00"/>
                </a:solidFill>
                <a:effectLst/>
                <a:latin typeface="Arial" pitchFamily="34" charset="0"/>
                <a:ea typeface="Times New Roman" pitchFamily="18" charset="0"/>
                <a:cs typeface="Arial" pitchFamily="34" charset="0"/>
              </a:rPr>
              <a:t> à </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la digestion enzymatique et la réaction immunologique.</a:t>
            </a:r>
            <a:endParaRPr kumimoji="0" lang="fr-FR" sz="1400" b="0" i="0" u="none" strike="noStrike" cap="none" normalizeH="0" baseline="0" dirty="0" smtClean="0">
              <a:ln>
                <a:noFill/>
              </a:ln>
              <a:solidFill>
                <a:srgbClr val="FFFF0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Les ascaris vivent dans un milieu , l’intestin grêle, où la concentration en enzymes est très élevée. </a:t>
            </a:r>
            <a:r>
              <a:rPr lang="fr-FR" sz="1400" dirty="0" smtClean="0">
                <a:solidFill>
                  <a:srgbClr val="FFFF00"/>
                </a:solidFill>
                <a:latin typeface="Arial" pitchFamily="34" charset="0"/>
                <a:ea typeface="Times New Roman" pitchFamily="18" charset="0"/>
                <a:cs typeface="Arial" pitchFamily="34" charset="0"/>
              </a:rPr>
              <a:t>P</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our échapper à la digestion, la cuticule possède des </a:t>
            </a:r>
            <a:r>
              <a:rPr kumimoji="0" lang="fr-FR" sz="1400" b="0" i="0" u="none" strike="noStrike" cap="none" normalizeH="0" baseline="0" dirty="0" err="1" smtClean="0">
                <a:ln>
                  <a:noFill/>
                </a:ln>
                <a:solidFill>
                  <a:srgbClr val="FFFF00"/>
                </a:solidFill>
                <a:effectLst/>
                <a:latin typeface="Arial" pitchFamily="34" charset="0"/>
                <a:ea typeface="Times New Roman" pitchFamily="18" charset="0"/>
                <a:cs typeface="Arial" pitchFamily="34" charset="0"/>
              </a:rPr>
              <a:t>anti-enzymes</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surtout des </a:t>
            </a:r>
            <a:r>
              <a:rPr kumimoji="0" lang="fr-FR" sz="1400" b="0" i="0" u="none" strike="noStrike" cap="none" normalizeH="0" baseline="0" dirty="0" err="1" smtClean="0">
                <a:ln>
                  <a:noFill/>
                </a:ln>
                <a:solidFill>
                  <a:srgbClr val="FFFF00"/>
                </a:solidFill>
                <a:effectLst/>
                <a:latin typeface="Arial" pitchFamily="34" charset="0"/>
                <a:ea typeface="Times New Roman" pitchFamily="18" charset="0"/>
                <a:cs typeface="Arial" pitchFamily="34" charset="0"/>
              </a:rPr>
              <a:t>ihnibiteurs</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de la trypsine et de la </a:t>
            </a:r>
            <a:r>
              <a:rPr kumimoji="0" lang="fr-FR" sz="1400" b="0" i="0" u="none" strike="noStrike" cap="none" normalizeH="0" baseline="0" dirty="0" err="1" smtClean="0">
                <a:ln>
                  <a:noFill/>
                </a:ln>
                <a:solidFill>
                  <a:srgbClr val="FFFF00"/>
                </a:solidFill>
                <a:effectLst/>
                <a:latin typeface="Arial" pitchFamily="34" charset="0"/>
                <a:ea typeface="Times New Roman" pitchFamily="18" charset="0"/>
                <a:cs typeface="Arial" pitchFamily="34" charset="0"/>
              </a:rPr>
              <a:t>chemo</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-trypsine. </a:t>
            </a:r>
            <a:endParaRPr kumimoji="0" lang="fr-FR" sz="1400" b="0" i="0" u="none" strike="noStrike" cap="none" normalizeH="0" baseline="0" dirty="0" smtClean="0">
              <a:ln>
                <a:noFill/>
              </a:ln>
              <a:solidFill>
                <a:srgbClr val="FFFF00"/>
              </a:solidFill>
              <a:effectLst/>
              <a:latin typeface="Arial" pitchFamily="34" charset="0"/>
              <a:cs typeface="Arial" pitchFamily="34" charset="0"/>
            </a:endParaRPr>
          </a:p>
        </p:txBody>
      </p:sp>
      <p:sp>
        <p:nvSpPr>
          <p:cNvPr id="14341" name="Rectangle 5"/>
          <p:cNvSpPr>
            <a:spLocks noChangeArrowheads="1"/>
          </p:cNvSpPr>
          <p:nvPr/>
        </p:nvSpPr>
        <p:spPr bwMode="auto">
          <a:xfrm>
            <a:off x="251520" y="2765246"/>
            <a:ext cx="8496944"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sz="1400" b="1" strike="noStrike" cap="none" normalizeH="0" baseline="0" dirty="0" smtClean="0">
                <a:ln>
                  <a:noFill/>
                </a:ln>
                <a:solidFill>
                  <a:schemeClr val="accent3"/>
                </a:solidFill>
                <a:effectLst/>
                <a:latin typeface="Arial" pitchFamily="34" charset="0"/>
                <a:ea typeface="Times New Roman" pitchFamily="18" charset="0"/>
                <a:cs typeface="Arial" pitchFamily="34" charset="0"/>
              </a:rPr>
              <a:t>2. Protection liée à l’existence d’une surface résistante</a:t>
            </a:r>
            <a:endParaRPr kumimoji="0" lang="fr-FR" sz="1400" b="1" strike="noStrike" cap="none" normalizeH="0" baseline="0" dirty="0" smtClean="0">
              <a:ln>
                <a:noFill/>
              </a:ln>
              <a:solidFill>
                <a:schemeClr val="accent3"/>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D’autres facteurs protègent les parasites intestinaux des processus de digestion, comme la composition chimique du tégument, le </a:t>
            </a:r>
            <a:r>
              <a:rPr kumimoji="0" lang="fr-FR" sz="1400" b="0" i="0" u="none" strike="noStrike" cap="none" normalizeH="0" baseline="0" dirty="0" err="1" smtClean="0">
                <a:ln>
                  <a:noFill/>
                </a:ln>
                <a:solidFill>
                  <a:srgbClr val="FFFF00"/>
                </a:solidFill>
                <a:effectLst/>
                <a:latin typeface="Arial" pitchFamily="34" charset="0"/>
                <a:ea typeface="Times New Roman" pitchFamily="18" charset="0"/>
                <a:cs typeface="Arial" pitchFamily="34" charset="0"/>
              </a:rPr>
              <a:t>glycocalyx</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et l’imperméabilité sélective du tégument qui s’oppose à la pénétration des enzymes lytiques.</a:t>
            </a:r>
            <a:endParaRPr kumimoji="0" lang="fr-FR" sz="1400" b="0" i="0" u="none" strike="noStrike" cap="none" normalizeH="0" baseline="0" dirty="0" smtClean="0">
              <a:ln>
                <a:noFill/>
              </a:ln>
              <a:solidFill>
                <a:srgbClr val="FFFF0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Pour ce qui est de la composition chimique, la protection pourrait être liée à l’absence de certains acides aminés; les larves de strongles, ne possèdent pas dans leur tégument la lysine et de l’arginine : or, l’action de la pepsine ne s’exerce que sur des protéines pourvues de ces AA.</a:t>
            </a:r>
            <a:endParaRPr kumimoji="0" lang="fr-FR" sz="1400" b="0" i="0" u="none" strike="noStrike" cap="none" normalizeH="0" baseline="0" dirty="0" smtClean="0">
              <a:ln>
                <a:noFill/>
              </a:ln>
              <a:solidFill>
                <a:srgbClr val="FFFF00"/>
              </a:solidFill>
              <a:effectLst/>
              <a:latin typeface="Arial" pitchFamily="34" charset="0"/>
              <a:cs typeface="Arial" pitchFamily="34" charset="0"/>
            </a:endParaRPr>
          </a:p>
        </p:txBody>
      </p:sp>
      <p:sp>
        <p:nvSpPr>
          <p:cNvPr id="14342" name="Rectangle 6"/>
          <p:cNvSpPr>
            <a:spLocks noChangeArrowheads="1"/>
          </p:cNvSpPr>
          <p:nvPr/>
        </p:nvSpPr>
        <p:spPr bwMode="auto">
          <a:xfrm>
            <a:off x="179512" y="4664169"/>
            <a:ext cx="8712968"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sz="1400" b="1" strike="noStrike" cap="none" normalizeH="0" baseline="0" dirty="0" smtClean="0">
                <a:ln>
                  <a:noFill/>
                </a:ln>
                <a:solidFill>
                  <a:schemeClr val="accent3"/>
                </a:solidFill>
                <a:effectLst/>
                <a:latin typeface="Arial" pitchFamily="34" charset="0"/>
                <a:ea typeface="Times New Roman" pitchFamily="18" charset="0"/>
                <a:cs typeface="Arial" pitchFamily="34" charset="0"/>
              </a:rPr>
              <a:t>3. localisation dans des tissus à défense réduite</a:t>
            </a:r>
          </a:p>
          <a:p>
            <a:pPr marL="0" marR="0" lvl="0" indent="0" algn="justLow" defTabSz="914400" rtl="0" eaLnBrk="1" fontAlgn="base" latinLnBrk="0" hangingPunct="1">
              <a:lnSpc>
                <a:spcPct val="100000"/>
              </a:lnSpc>
              <a:spcBef>
                <a:spcPct val="0"/>
              </a:spcBef>
              <a:spcAft>
                <a:spcPct val="0"/>
              </a:spcAft>
              <a:buClrTx/>
              <a:buSzTx/>
              <a:buFontTx/>
              <a:buNone/>
              <a:tabLst/>
            </a:pPr>
            <a:endParaRPr kumimoji="0" lang="fr-FR" sz="1400" b="1" strike="noStrike" cap="none" normalizeH="0" baseline="0" dirty="0" smtClean="0">
              <a:ln>
                <a:noFill/>
              </a:ln>
              <a:solidFill>
                <a:srgbClr val="FFFF0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L’infestation par la trichine s’accompagne d’une réaction immunitaire cellulaire et humorale très violente. Les adultes dans la muqueuse intestinale sont éliminés entre le 8</a:t>
            </a:r>
            <a:r>
              <a:rPr kumimoji="0" lang="fr-FR" sz="1400" b="0" i="0" u="none" strike="noStrike" cap="none" normalizeH="0" baseline="30000" dirty="0" smtClean="0">
                <a:ln>
                  <a:noFill/>
                </a:ln>
                <a:solidFill>
                  <a:srgbClr val="FFFF00"/>
                </a:solidFill>
                <a:effectLst/>
                <a:latin typeface="Arial" pitchFamily="34" charset="0"/>
                <a:ea typeface="Times New Roman" pitchFamily="18" charset="0"/>
                <a:cs typeface="Arial" pitchFamily="34" charset="0"/>
              </a:rPr>
              <a:t>e</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et le 15</a:t>
            </a:r>
            <a:r>
              <a:rPr kumimoji="0" lang="fr-FR" sz="1400" b="0" i="0" u="none" strike="noStrike" cap="none" normalizeH="0" baseline="30000" dirty="0" smtClean="0">
                <a:ln>
                  <a:noFill/>
                </a:ln>
                <a:solidFill>
                  <a:srgbClr val="FFFF00"/>
                </a:solidFill>
                <a:effectLst/>
                <a:latin typeface="Arial" pitchFamily="34" charset="0"/>
                <a:ea typeface="Times New Roman" pitchFamily="18" charset="0"/>
                <a:cs typeface="Arial" pitchFamily="34" charset="0"/>
              </a:rPr>
              <a:t>e</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jour où la résorption est totale. Mais les femelles ovovivipares commencent à pondre le 5</a:t>
            </a:r>
            <a:r>
              <a:rPr kumimoji="0" lang="fr-FR" sz="1400" b="0" i="0" u="none" strike="noStrike" cap="none" normalizeH="0" baseline="30000" dirty="0" smtClean="0">
                <a:ln>
                  <a:noFill/>
                </a:ln>
                <a:solidFill>
                  <a:srgbClr val="FFFF00"/>
                </a:solidFill>
                <a:effectLst/>
                <a:latin typeface="Arial" pitchFamily="34" charset="0"/>
                <a:ea typeface="Times New Roman" pitchFamily="18" charset="0"/>
                <a:cs typeface="Arial" pitchFamily="34" charset="0"/>
              </a:rPr>
              <a:t>e</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jour. </a:t>
            </a:r>
            <a:r>
              <a:rPr lang="fr-FR" sz="1400" dirty="0" smtClean="0">
                <a:solidFill>
                  <a:srgbClr val="FFFF00"/>
                </a:solidFill>
                <a:latin typeface="Arial" pitchFamily="34" charset="0"/>
                <a:cs typeface="Arial" pitchFamily="34" charset="0"/>
              </a:rPr>
              <a:t> </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Les larves émigrent à travers la muqueuse intestinale, par voie lymphatique, vers les muscles striés. Pendant leur migration, elles sont en partie détruites par les AC de l’hôte qui en association avec le complément permet la fixation des éosinophiles.</a:t>
            </a:r>
            <a:endParaRPr kumimoji="0" lang="fr-FR" sz="1400" b="0" i="0" u="none" strike="noStrike" cap="none" normalizeH="0" baseline="0" dirty="0" smtClean="0">
              <a:ln>
                <a:noFill/>
              </a:ln>
              <a:solidFill>
                <a:srgbClr val="FFFF0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Malgré la montée de cette réponse immunitaire, à la fois contre les adultes et les larves, certaines résistent puis pénètrent rapidement dans les cellules musculaires striées. Elles survivent sous forme enkystées plusieurs années.</a:t>
            </a:r>
            <a:endParaRPr kumimoji="0" lang="fr-FR" sz="1400" b="0" i="0" u="none" strike="noStrike" cap="none" normalizeH="0" baseline="0" dirty="0" smtClean="0">
              <a:ln>
                <a:noFill/>
              </a:ln>
              <a:solidFill>
                <a:srgbClr val="FFFF00"/>
              </a:solidFill>
              <a:effectLst/>
              <a:latin typeface="Arial" pitchFamily="34" charset="0"/>
              <a:cs typeface="Arial" pitchFamily="34" charset="0"/>
            </a:endParaRPr>
          </a:p>
        </p:txBody>
      </p:sp>
    </p:spTree>
  </p:cSld>
  <p:clrMapOvr>
    <a:masterClrMapping/>
  </p:clrMapOvr>
  <p:transition>
    <p:comb/>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251520" y="-1283751"/>
            <a:ext cx="8640960" cy="74174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sz="1400" b="1" i="1" u="none" strike="noStrike" cap="none" normalizeH="0" baseline="0" dirty="0" err="1" smtClean="0">
                <a:ln>
                  <a:noFill/>
                </a:ln>
                <a:solidFill>
                  <a:srgbClr val="FFFF00"/>
                </a:solidFill>
                <a:effectLst/>
                <a:latin typeface="Arial" pitchFamily="34" charset="0"/>
                <a:ea typeface="Times New Roman" pitchFamily="18" charset="0"/>
                <a:cs typeface="Arial" pitchFamily="34" charset="0"/>
              </a:rPr>
              <a:t>Toxoplasma</a:t>
            </a:r>
            <a:r>
              <a:rPr kumimoji="0" lang="fr-FR" sz="1400" b="1" i="1"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gondi</a:t>
            </a:r>
            <a:endParaRPr kumimoji="0" lang="fr-FR" sz="1400" b="1" i="0" u="none" strike="noStrike" cap="none" normalizeH="0" baseline="0" dirty="0" smtClean="0">
              <a:ln>
                <a:noFill/>
              </a:ln>
              <a:solidFill>
                <a:srgbClr val="FFFF0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endParaRPr kumimoji="0" lang="fr-FR" sz="1400" b="0" i="1" u="none" strike="noStrike" cap="none" normalizeH="0" baseline="0" dirty="0" smtClean="0">
              <a:ln>
                <a:noFill/>
              </a:ln>
              <a:solidFill>
                <a:srgbClr val="FFFF00"/>
              </a:solidFill>
              <a:effectLst/>
              <a:latin typeface="Arial" pitchFamily="34" charset="0"/>
              <a:ea typeface="Times New Roman" pitchFamily="18"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1400" b="0" i="1"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Phase primaire, </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le parasite se multiplie dans les monocytes qui éclatent (multiplication végétative du parasite). Par voie sanguine, les formes végétatives se disséminent dans tous les viscères, endothélium, rate, foie. Au fur et à mesure que les AC augmentent, le parasitisme se réduit. </a:t>
            </a:r>
            <a:endParaRPr kumimoji="0" lang="fr-FR" sz="1400" b="0" i="0" u="none" strike="noStrike" cap="none" normalizeH="0" baseline="0" dirty="0" smtClean="0">
              <a:ln>
                <a:noFill/>
              </a:ln>
              <a:solidFill>
                <a:srgbClr val="FFFF0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endParaRPr kumimoji="0" lang="fr-FR" sz="1400" b="0" i="1" u="none" strike="noStrike" cap="none" normalizeH="0" baseline="0" dirty="0" smtClean="0">
              <a:ln>
                <a:noFill/>
              </a:ln>
              <a:solidFill>
                <a:srgbClr val="FFFF00"/>
              </a:solidFill>
              <a:effectLst/>
              <a:latin typeface="Arial" pitchFamily="34" charset="0"/>
              <a:ea typeface="Times New Roman" pitchFamily="18"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1400" b="0" i="1"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Phase secondaire</a:t>
            </a:r>
            <a:r>
              <a:rPr kumimoji="0" lang="fr-FR" sz="1400" b="0" i="0" u="none" strike="noStrike" cap="none" normalizeH="0" baseline="0" dirty="0" smtClean="0">
                <a:ln>
                  <a:noFill/>
                </a:ln>
                <a:solidFill>
                  <a:srgbClr val="FFFF00"/>
                </a:solidFill>
                <a:effectLst/>
                <a:latin typeface="Arial" pitchFamily="34" charset="0"/>
                <a:ea typeface="Times New Roman" pitchFamily="18" charset="0"/>
                <a:cs typeface="Arial" pitchFamily="34" charset="0"/>
              </a:rPr>
              <a:t>, le sujet s’immunise et les formes végétatives sont lysées dès qu’elles sont libérées de leurs cellules hôtes. Cependant, dans certains organes pauvres en AC, cerveau, œil, la multiplication continue.</a:t>
            </a:r>
          </a:p>
          <a:p>
            <a:pPr marL="0" marR="0" lvl="0" indent="0" algn="justLow" defTabSz="914400" rtl="0" eaLnBrk="0" fontAlgn="base" latinLnBrk="0" hangingPunct="0">
              <a:lnSpc>
                <a:spcPct val="100000"/>
              </a:lnSpc>
              <a:spcBef>
                <a:spcPct val="0"/>
              </a:spcBef>
              <a:spcAft>
                <a:spcPct val="0"/>
              </a:spcAft>
              <a:buClrTx/>
              <a:buSzTx/>
              <a:buFontTx/>
              <a:buNone/>
              <a:tabLst/>
            </a:pPr>
            <a:endParaRPr lang="fr-FR" sz="1400" dirty="0" smtClean="0">
              <a:solidFill>
                <a:srgbClr val="FFFF00"/>
              </a:solidFill>
              <a:latin typeface="Arial" pitchFamily="34" charset="0"/>
              <a:cs typeface="Arial" pitchFamily="34" charset="0"/>
            </a:endParaRPr>
          </a:p>
          <a:p>
            <a:pPr algn="justLow" rtl="0" eaLnBrk="0" hangingPunct="0"/>
            <a:r>
              <a:rPr lang="fr-FR" sz="1400" i="1" dirty="0" smtClean="0">
                <a:solidFill>
                  <a:srgbClr val="FFFF00"/>
                </a:solidFill>
              </a:rPr>
              <a:t>Phase tertiaire, </a:t>
            </a:r>
            <a:r>
              <a:rPr lang="fr-FR" sz="1400" dirty="0" smtClean="0">
                <a:solidFill>
                  <a:srgbClr val="FFFF00"/>
                </a:solidFill>
              </a:rPr>
              <a:t>c’est la toxoplasmose chronique qui peut durer des années. Il n’y a plus de formes végétatives mais seulement des kystes particulièrement nombreux dans le cerceau et la rétine, ainsi que des muscles. Ces kystes sont bien tolérés par l’hôte et n’entraînent pas la formation d’AC.</a:t>
            </a:r>
          </a:p>
          <a:p>
            <a:pPr algn="justLow" rtl="0" eaLnBrk="0" hangingPunct="0"/>
            <a:endParaRPr lang="fr-FR" sz="1400" dirty="0" smtClean="0">
              <a:solidFill>
                <a:srgbClr val="FFFF00"/>
              </a:solidFill>
            </a:endParaRPr>
          </a:p>
          <a:p>
            <a:pPr algn="l" rtl="0"/>
            <a:r>
              <a:rPr lang="fr-FR" sz="1400" b="1" u="sng" dirty="0" smtClean="0">
                <a:solidFill>
                  <a:srgbClr val="FFFF00"/>
                </a:solidFill>
              </a:rPr>
              <a:t>Résistance aux mécanismes effecteurs de l’hôte</a:t>
            </a:r>
            <a:endParaRPr lang="fr-FR" sz="1400" dirty="0" smtClean="0">
              <a:solidFill>
                <a:srgbClr val="FFFF00"/>
              </a:solidFill>
            </a:endParaRPr>
          </a:p>
          <a:p>
            <a:pPr algn="l" rtl="0"/>
            <a:r>
              <a:rPr lang="fr-FR" sz="1400" dirty="0" smtClean="0">
                <a:solidFill>
                  <a:srgbClr val="FFFF00"/>
                </a:solidFill>
              </a:rPr>
              <a:t> </a:t>
            </a:r>
          </a:p>
          <a:p>
            <a:pPr algn="l" rtl="0"/>
            <a:r>
              <a:rPr lang="fr-FR" sz="1400" u="sng" dirty="0" smtClean="0">
                <a:solidFill>
                  <a:srgbClr val="FFFF00"/>
                </a:solidFill>
              </a:rPr>
              <a:t>31 Parasitisme </a:t>
            </a:r>
            <a:r>
              <a:rPr lang="fr-FR" sz="1400" u="sng" dirty="0" err="1" smtClean="0">
                <a:solidFill>
                  <a:srgbClr val="FFFF00"/>
                </a:solidFill>
              </a:rPr>
              <a:t>endocellulaire</a:t>
            </a:r>
            <a:endParaRPr lang="fr-FR" sz="1400" dirty="0" smtClean="0">
              <a:solidFill>
                <a:srgbClr val="FFFF00"/>
              </a:solidFill>
            </a:endParaRPr>
          </a:p>
          <a:p>
            <a:pPr algn="l" rtl="0"/>
            <a:r>
              <a:rPr lang="fr-FR" sz="1400" dirty="0" smtClean="0">
                <a:solidFill>
                  <a:srgbClr val="FFFF00"/>
                </a:solidFill>
              </a:rPr>
              <a:t> </a:t>
            </a:r>
          </a:p>
          <a:p>
            <a:pPr algn="l" rtl="0"/>
            <a:r>
              <a:rPr lang="fr-FR" sz="1400" dirty="0" smtClean="0">
                <a:solidFill>
                  <a:srgbClr val="FFFF00"/>
                </a:solidFill>
              </a:rPr>
              <a:t>Certains protozoaires se localisent chez le mammifère dans les macrophages, c’est à dire au sein de cellules bien connues pour leur aptitude à détruire les microorganisme. La phagocytose est le processus par lequel les endoparasites cellulaires pénètrent dans la cellule cible. La phagocytose est provoquée Flagellés), ou détournée (Coccidies qui changent les membranes cellulaires). Il y a donc toujours formation d’une vacuole de phagocytose appelée vacuole </a:t>
            </a:r>
            <a:r>
              <a:rPr lang="fr-FR" sz="1400" dirty="0" err="1" smtClean="0">
                <a:solidFill>
                  <a:srgbClr val="FFFF00"/>
                </a:solidFill>
              </a:rPr>
              <a:t>parasitophore</a:t>
            </a:r>
            <a:r>
              <a:rPr lang="fr-FR" sz="1400" dirty="0" smtClean="0">
                <a:solidFill>
                  <a:srgbClr val="FFFF00"/>
                </a:solidFill>
              </a:rPr>
              <a:t> puisqu’elle contient le parasite. Ils sont à l’abri des </a:t>
            </a:r>
            <a:r>
              <a:rPr lang="fr-FR" sz="1400" dirty="0" err="1" smtClean="0">
                <a:solidFill>
                  <a:srgbClr val="FFFF00"/>
                </a:solidFill>
              </a:rPr>
              <a:t>anti-corps</a:t>
            </a:r>
            <a:r>
              <a:rPr lang="fr-FR" sz="1400" dirty="0" smtClean="0">
                <a:solidFill>
                  <a:srgbClr val="FFFF00"/>
                </a:solidFill>
              </a:rPr>
              <a:t> circulants mais doivent déjouer les processus de digestion intracellulaire. La survie des parasites est liée à un blocage des mécanismes de digestion cellulaires.</a:t>
            </a:r>
          </a:p>
          <a:p>
            <a:pPr algn="justLow" rtl="0" eaLnBrk="0" hangingPunct="0"/>
            <a:endParaRPr lang="fr-FR" sz="1400" dirty="0" smtClean="0">
              <a:solidFill>
                <a:srgbClr val="FFFF00"/>
              </a:solidFill>
            </a:endParaRPr>
          </a:p>
          <a:p>
            <a:pPr algn="justLow" rtl="0" eaLnBrk="0" hangingPunct="0"/>
            <a:endParaRPr lang="fr-FR" sz="1400" dirty="0" smtClean="0">
              <a:solidFill>
                <a:srgbClr val="FFFF00"/>
              </a:solidFill>
            </a:endParaRPr>
          </a:p>
          <a:p>
            <a:pPr algn="justLow" rtl="0" eaLnBrk="0" hangingPunct="0"/>
            <a:endParaRPr lang="fr-FR" sz="1400" dirty="0" smtClean="0">
              <a:solidFill>
                <a:srgbClr val="FFFF00"/>
              </a:solidFill>
            </a:endParaRPr>
          </a:p>
          <a:p>
            <a:pPr algn="justLow" rtl="0" eaLnBrk="0" hangingPunct="0"/>
            <a:endParaRPr lang="fr-FR" sz="1400" dirty="0" smtClean="0">
              <a:solidFill>
                <a:srgbClr val="FFFF00"/>
              </a:solidFill>
            </a:endParaRPr>
          </a:p>
          <a:p>
            <a:pPr algn="justLow" rtl="0" eaLnBrk="0" hangingPunct="0"/>
            <a:endParaRPr lang="fr-FR" sz="1400" dirty="0" smtClean="0">
              <a:solidFill>
                <a:srgbClr val="FFFF00"/>
              </a:solidFill>
            </a:endParaRPr>
          </a:p>
          <a:p>
            <a:pPr algn="justLow" rtl="0" eaLnBrk="0" hangingPunct="0"/>
            <a:endParaRPr lang="fr-FR" sz="1400" dirty="0" smtClean="0">
              <a:solidFill>
                <a:srgbClr val="FFFF00"/>
              </a:solidFill>
            </a:endParaRPr>
          </a:p>
          <a:p>
            <a:pPr algn="justLow" rtl="0" eaLnBrk="0" hangingPunct="0"/>
            <a:endParaRPr lang="fr-FR" sz="1400" dirty="0" smtClean="0">
              <a:solidFill>
                <a:srgbClr val="FFFF00"/>
              </a:solidFill>
            </a:endParaRPr>
          </a:p>
          <a:p>
            <a:pPr algn="justLow" rtl="0" eaLnBrk="0" hangingPunct="0"/>
            <a:endParaRPr lang="fr-FR" sz="1400" dirty="0" smtClean="0">
              <a:solidFill>
                <a:srgbClr val="FFFF00"/>
              </a:solidFill>
            </a:endParaRPr>
          </a:p>
          <a:p>
            <a:pPr algn="justLow" rtl="0" eaLnBrk="0" hangingPunct="0"/>
            <a:endParaRPr lang="fr-FR" sz="1400" dirty="0" smtClean="0">
              <a:solidFill>
                <a:srgbClr val="FFFF00"/>
              </a:solidFill>
            </a:endParaRPr>
          </a:p>
        </p:txBody>
      </p:sp>
    </p:spTree>
  </p:cSld>
  <p:clrMapOvr>
    <a:masterClrMapping/>
  </p:clrMapOvr>
  <p:transition>
    <p:comb/>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138113"/>
            <a:ext cx="9334500" cy="6581775"/>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47638" y="204788"/>
            <a:ext cx="8848725" cy="6448425"/>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1259632" y="1268760"/>
            <a:ext cx="6581775" cy="3009900"/>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76200" y="0"/>
            <a:ext cx="8991600" cy="6915150"/>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4" name="Rectangle 4"/>
          <p:cNvSpPr>
            <a:spLocks noChangeArrowheads="1"/>
          </p:cNvSpPr>
          <p:nvPr/>
        </p:nvSpPr>
        <p:spPr bwMode="auto">
          <a:xfrm>
            <a:off x="518864" y="-243408"/>
            <a:ext cx="8229600" cy="1143000"/>
          </a:xfrm>
          <a:prstGeom prst="rect">
            <a:avLst/>
          </a:prstGeom>
          <a:noFill/>
          <a:ln w="9525">
            <a:noFill/>
            <a:miter lim="800000"/>
            <a:headEnd/>
            <a:tailEnd/>
          </a:ln>
          <a:effectLst/>
        </p:spPr>
        <p:txBody>
          <a:bodyPr anchor="ctr"/>
          <a:lstStyle/>
          <a:p>
            <a:pPr algn="ctr"/>
            <a:r>
              <a:rPr lang="fr-FR" sz="3600" dirty="0">
                <a:solidFill>
                  <a:srgbClr val="FF0000"/>
                </a:solidFill>
              </a:rPr>
              <a:t>Caractères du parasite</a:t>
            </a:r>
            <a:r>
              <a:rPr lang="en-US" sz="3600" dirty="0">
                <a:solidFill>
                  <a:srgbClr val="FF0000"/>
                </a:solidFill>
              </a:rPr>
              <a:t> </a:t>
            </a:r>
          </a:p>
        </p:txBody>
      </p:sp>
      <p:sp>
        <p:nvSpPr>
          <p:cNvPr id="10245" name="Rectangle 5"/>
          <p:cNvSpPr>
            <a:spLocks noChangeArrowheads="1"/>
          </p:cNvSpPr>
          <p:nvPr/>
        </p:nvSpPr>
        <p:spPr bwMode="auto">
          <a:xfrm>
            <a:off x="457200" y="692696"/>
            <a:ext cx="8229600" cy="4525963"/>
          </a:xfrm>
          <a:prstGeom prst="rect">
            <a:avLst/>
          </a:prstGeom>
          <a:noFill/>
          <a:ln w="9525">
            <a:noFill/>
            <a:miter lim="800000"/>
            <a:headEnd/>
            <a:tailEnd/>
          </a:ln>
          <a:effectLst/>
        </p:spPr>
        <p:txBody>
          <a:bodyPr/>
          <a:lstStyle/>
          <a:p>
            <a:pPr marL="342900" indent="-342900" algn="l" rtl="0">
              <a:lnSpc>
                <a:spcPct val="90000"/>
              </a:lnSpc>
              <a:spcBef>
                <a:spcPct val="20000"/>
              </a:spcBef>
              <a:buFontTx/>
              <a:buChar char="•"/>
            </a:pPr>
            <a:r>
              <a:rPr lang="fr-FR" sz="3200" dirty="0">
                <a:solidFill>
                  <a:schemeClr val="bg1"/>
                </a:solidFill>
              </a:rPr>
              <a:t>Le parasite est toujours </a:t>
            </a:r>
            <a:r>
              <a:rPr lang="fr-FR" sz="3200" dirty="0">
                <a:solidFill>
                  <a:srgbClr val="FFFF00"/>
                </a:solidFill>
              </a:rPr>
              <a:t>plus petit</a:t>
            </a:r>
            <a:r>
              <a:rPr lang="fr-FR" sz="3200" dirty="0"/>
              <a:t> </a:t>
            </a:r>
            <a:r>
              <a:rPr lang="fr-FR" sz="3200" dirty="0">
                <a:solidFill>
                  <a:schemeClr val="bg1"/>
                </a:solidFill>
              </a:rPr>
              <a:t>que son hôte</a:t>
            </a:r>
          </a:p>
          <a:p>
            <a:pPr marL="342900" indent="-342900" algn="l" rtl="0">
              <a:lnSpc>
                <a:spcPct val="90000"/>
              </a:lnSpc>
              <a:spcBef>
                <a:spcPct val="20000"/>
              </a:spcBef>
              <a:buFontTx/>
              <a:buChar char="•"/>
            </a:pPr>
            <a:r>
              <a:rPr lang="fr-FR" sz="3200" dirty="0">
                <a:solidFill>
                  <a:schemeClr val="bg1"/>
                </a:solidFill>
              </a:rPr>
              <a:t>Le parasite </a:t>
            </a:r>
            <a:r>
              <a:rPr lang="fr-FR" sz="3200" dirty="0">
                <a:solidFill>
                  <a:srgbClr val="FFFF00"/>
                </a:solidFill>
              </a:rPr>
              <a:t>vit au dépens </a:t>
            </a:r>
            <a:endParaRPr lang="fr-FR" sz="3200" dirty="0" smtClean="0">
              <a:solidFill>
                <a:srgbClr val="FFFF00"/>
              </a:solidFill>
            </a:endParaRPr>
          </a:p>
          <a:p>
            <a:pPr marL="342900" indent="-342900" algn="l" rtl="0">
              <a:lnSpc>
                <a:spcPct val="90000"/>
              </a:lnSpc>
              <a:spcBef>
                <a:spcPct val="20000"/>
              </a:spcBef>
            </a:pPr>
            <a:r>
              <a:rPr lang="fr-FR" sz="3200" dirty="0" smtClean="0">
                <a:solidFill>
                  <a:srgbClr val="FFFF00"/>
                </a:solidFill>
              </a:rPr>
              <a:t>   </a:t>
            </a:r>
            <a:r>
              <a:rPr lang="fr-FR" sz="3200" dirty="0" smtClean="0">
                <a:solidFill>
                  <a:schemeClr val="bg1"/>
                </a:solidFill>
              </a:rPr>
              <a:t>d’un </a:t>
            </a:r>
            <a:r>
              <a:rPr lang="fr-FR" sz="3200" dirty="0">
                <a:solidFill>
                  <a:schemeClr val="bg1"/>
                </a:solidFill>
              </a:rPr>
              <a:t>autre être vivant : l’hôte </a:t>
            </a:r>
            <a:r>
              <a:rPr lang="fr-FR" sz="3200" dirty="0" smtClean="0">
                <a:solidFill>
                  <a:schemeClr val="bg1"/>
                </a:solidFill>
              </a:rPr>
              <a:t> </a:t>
            </a:r>
          </a:p>
          <a:p>
            <a:pPr marL="342900" indent="-342900" algn="l" rtl="0">
              <a:lnSpc>
                <a:spcPct val="90000"/>
              </a:lnSpc>
              <a:spcBef>
                <a:spcPct val="20000"/>
              </a:spcBef>
            </a:pPr>
            <a:r>
              <a:rPr lang="fr-FR" sz="3200" dirty="0" smtClean="0">
                <a:solidFill>
                  <a:schemeClr val="bg1"/>
                </a:solidFill>
              </a:rPr>
              <a:t>   source </a:t>
            </a:r>
            <a:r>
              <a:rPr lang="fr-FR" sz="3200" dirty="0">
                <a:solidFill>
                  <a:schemeClr val="bg1"/>
                </a:solidFill>
              </a:rPr>
              <a:t>nutritive et d’énergie.</a:t>
            </a:r>
          </a:p>
          <a:p>
            <a:pPr marL="342900" indent="-342900" algn="l" rtl="0">
              <a:lnSpc>
                <a:spcPct val="90000"/>
              </a:lnSpc>
              <a:spcBef>
                <a:spcPct val="20000"/>
              </a:spcBef>
              <a:buFontTx/>
              <a:buChar char="•"/>
            </a:pPr>
            <a:r>
              <a:rPr lang="fr-FR" sz="3200" dirty="0">
                <a:solidFill>
                  <a:schemeClr val="bg1"/>
                </a:solidFill>
              </a:rPr>
              <a:t>Le parasite </a:t>
            </a:r>
            <a:r>
              <a:rPr lang="fr-FR" sz="3200" dirty="0">
                <a:solidFill>
                  <a:srgbClr val="FFFF00"/>
                </a:solidFill>
              </a:rPr>
              <a:t>est porté par </a:t>
            </a:r>
            <a:endParaRPr lang="fr-FR" sz="3200" dirty="0" smtClean="0">
              <a:solidFill>
                <a:srgbClr val="FFFF00"/>
              </a:solidFill>
            </a:endParaRPr>
          </a:p>
          <a:p>
            <a:pPr marL="342900" indent="-342900" algn="l" rtl="0">
              <a:lnSpc>
                <a:spcPct val="90000"/>
              </a:lnSpc>
              <a:spcBef>
                <a:spcPct val="20000"/>
              </a:spcBef>
            </a:pPr>
            <a:r>
              <a:rPr lang="fr-FR" sz="3200" dirty="0" smtClean="0">
                <a:solidFill>
                  <a:srgbClr val="FFFF00"/>
                </a:solidFill>
              </a:rPr>
              <a:t>    </a:t>
            </a:r>
            <a:r>
              <a:rPr lang="fr-FR" sz="3200" dirty="0" smtClean="0">
                <a:solidFill>
                  <a:schemeClr val="bg1"/>
                </a:solidFill>
              </a:rPr>
              <a:t>l'hôte </a:t>
            </a:r>
            <a:r>
              <a:rPr lang="fr-FR" sz="3200" dirty="0">
                <a:solidFill>
                  <a:schemeClr val="bg1"/>
                </a:solidFill>
              </a:rPr>
              <a:t>: moyen de transport </a:t>
            </a:r>
          </a:p>
          <a:p>
            <a:pPr marL="342900" indent="-342900" algn="l" rtl="0">
              <a:lnSpc>
                <a:spcPct val="90000"/>
              </a:lnSpc>
              <a:spcBef>
                <a:spcPct val="20000"/>
              </a:spcBef>
              <a:buFontTx/>
              <a:buChar char="•"/>
            </a:pPr>
            <a:r>
              <a:rPr lang="fr-FR" sz="3200" dirty="0">
                <a:solidFill>
                  <a:schemeClr val="bg1"/>
                </a:solidFill>
              </a:rPr>
              <a:t>Le parasite</a:t>
            </a:r>
            <a:r>
              <a:rPr lang="fr-FR" sz="3200" dirty="0">
                <a:solidFill>
                  <a:srgbClr val="0000FF"/>
                </a:solidFill>
              </a:rPr>
              <a:t> </a:t>
            </a:r>
            <a:r>
              <a:rPr lang="fr-FR" sz="3200" dirty="0">
                <a:solidFill>
                  <a:srgbClr val="FFFF00"/>
                </a:solidFill>
              </a:rPr>
              <a:t>est protégé par </a:t>
            </a:r>
            <a:endParaRPr lang="fr-FR" sz="3200" dirty="0" smtClean="0">
              <a:solidFill>
                <a:srgbClr val="FFFF00"/>
              </a:solidFill>
            </a:endParaRPr>
          </a:p>
          <a:p>
            <a:pPr marL="342900" indent="-342900" algn="l" rtl="0">
              <a:lnSpc>
                <a:spcPct val="90000"/>
              </a:lnSpc>
              <a:spcBef>
                <a:spcPct val="20000"/>
              </a:spcBef>
            </a:pPr>
            <a:r>
              <a:rPr lang="fr-FR" sz="3200" dirty="0" smtClean="0">
                <a:solidFill>
                  <a:srgbClr val="FFFF00"/>
                </a:solidFill>
              </a:rPr>
              <a:t>   </a:t>
            </a:r>
            <a:r>
              <a:rPr lang="fr-FR" sz="3200" dirty="0" smtClean="0">
                <a:solidFill>
                  <a:schemeClr val="bg1"/>
                </a:solidFill>
              </a:rPr>
              <a:t>son </a:t>
            </a:r>
            <a:r>
              <a:rPr lang="fr-FR" sz="3200" dirty="0">
                <a:solidFill>
                  <a:schemeClr val="bg1"/>
                </a:solidFill>
              </a:rPr>
              <a:t>hôte : habitat protégé</a:t>
            </a:r>
            <a:r>
              <a:rPr lang="fr-FR" sz="3200" dirty="0" smtClean="0">
                <a:solidFill>
                  <a:schemeClr val="bg1"/>
                </a:solidFill>
              </a:rPr>
              <a:t>, </a:t>
            </a:r>
            <a:endParaRPr lang="fr-FR" sz="3200" dirty="0">
              <a:solidFill>
                <a:schemeClr val="bg1"/>
              </a:solidFill>
            </a:endParaRPr>
          </a:p>
          <a:p>
            <a:pPr marL="342900" indent="-342900" algn="l" rtl="0">
              <a:lnSpc>
                <a:spcPct val="90000"/>
              </a:lnSpc>
              <a:spcBef>
                <a:spcPct val="20000"/>
              </a:spcBef>
              <a:buFontTx/>
              <a:buChar char="•"/>
            </a:pPr>
            <a:r>
              <a:rPr lang="fr-FR" sz="3200" dirty="0">
                <a:solidFill>
                  <a:schemeClr val="bg1"/>
                </a:solidFill>
              </a:rPr>
              <a:t>Le parasite cause à son hôte des </a:t>
            </a:r>
            <a:r>
              <a:rPr lang="fr-FR" sz="3200" dirty="0">
                <a:solidFill>
                  <a:srgbClr val="FFFF00"/>
                </a:solidFill>
              </a:rPr>
              <a:t>effets nuisibles </a:t>
            </a:r>
            <a:r>
              <a:rPr lang="fr-FR" sz="3200" dirty="0">
                <a:solidFill>
                  <a:schemeClr val="bg1"/>
                </a:solidFill>
              </a:rPr>
              <a:t>mais sans jamais le tuer d’emblée </a:t>
            </a:r>
            <a:endParaRPr lang="en-US" sz="3200" dirty="0">
              <a:solidFill>
                <a:schemeClr val="bg1"/>
              </a:solidFill>
            </a:endParaRPr>
          </a:p>
        </p:txBody>
      </p:sp>
      <p:pic>
        <p:nvPicPr>
          <p:cNvPr id="1026" name="Picture 2"/>
          <p:cNvPicPr>
            <a:picLocks noChangeAspect="1" noChangeArrowheads="1"/>
          </p:cNvPicPr>
          <p:nvPr/>
        </p:nvPicPr>
        <p:blipFill>
          <a:blip r:embed="rId2" cstate="print"/>
          <a:srcRect/>
          <a:stretch>
            <a:fillRect/>
          </a:stretch>
        </p:blipFill>
        <p:spPr bwMode="auto">
          <a:xfrm>
            <a:off x="6012160" y="3933056"/>
            <a:ext cx="2324100" cy="10382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012160" y="2996952"/>
            <a:ext cx="2914650" cy="8667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6156176" y="1556792"/>
            <a:ext cx="2247900" cy="1088901"/>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0"/>
            <a:ext cx="9753600" cy="7000875"/>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280988" y="681038"/>
            <a:ext cx="8582025" cy="5495925"/>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228600"/>
            <a:ext cx="9563100" cy="6400800"/>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Rectangle 6"/>
          <p:cNvSpPr>
            <a:spLocks noChangeArrowheads="1"/>
          </p:cNvSpPr>
          <p:nvPr/>
        </p:nvSpPr>
        <p:spPr bwMode="auto">
          <a:xfrm>
            <a:off x="457200" y="274638"/>
            <a:ext cx="8229600" cy="1143000"/>
          </a:xfrm>
          <a:prstGeom prst="rect">
            <a:avLst/>
          </a:prstGeom>
          <a:noFill/>
          <a:ln w="9525">
            <a:noFill/>
            <a:miter lim="800000"/>
            <a:headEnd/>
            <a:tailEnd/>
          </a:ln>
          <a:effectLst/>
        </p:spPr>
        <p:txBody>
          <a:bodyPr anchor="ctr"/>
          <a:lstStyle/>
          <a:p>
            <a:pPr algn="ctr"/>
            <a:r>
              <a:rPr lang="fr-FR" sz="4400" b="1" dirty="0">
                <a:solidFill>
                  <a:srgbClr val="FF0000"/>
                </a:solidFill>
              </a:rPr>
              <a:t>Différents types de parasites</a:t>
            </a:r>
            <a:r>
              <a:rPr lang="fr-FR" sz="4400" dirty="0">
                <a:solidFill>
                  <a:srgbClr val="FF0000"/>
                </a:solidFill>
              </a:rPr>
              <a:t> </a:t>
            </a:r>
            <a:endParaRPr lang="en-US" sz="4400" dirty="0">
              <a:solidFill>
                <a:srgbClr val="FF0000"/>
              </a:solidFill>
            </a:endParaRPr>
          </a:p>
        </p:txBody>
      </p:sp>
      <p:sp>
        <p:nvSpPr>
          <p:cNvPr id="11271" name="Rectangle 7"/>
          <p:cNvSpPr>
            <a:spLocks noChangeArrowheads="1"/>
          </p:cNvSpPr>
          <p:nvPr/>
        </p:nvSpPr>
        <p:spPr bwMode="auto">
          <a:xfrm>
            <a:off x="457200" y="1600200"/>
            <a:ext cx="8229600" cy="4525963"/>
          </a:xfrm>
          <a:prstGeom prst="rect">
            <a:avLst/>
          </a:prstGeom>
          <a:noFill/>
          <a:ln w="9525">
            <a:noFill/>
            <a:miter lim="800000"/>
            <a:headEnd/>
            <a:tailEnd/>
          </a:ln>
          <a:effectLst/>
        </p:spPr>
        <p:txBody>
          <a:bodyPr/>
          <a:lstStyle/>
          <a:p>
            <a:pPr marL="342900" indent="-342900" algn="l" rtl="0">
              <a:spcBef>
                <a:spcPct val="20000"/>
              </a:spcBef>
              <a:buFontTx/>
              <a:buChar char="•"/>
            </a:pPr>
            <a:r>
              <a:rPr lang="fr-FR" sz="4000" b="1" dirty="0">
                <a:solidFill>
                  <a:schemeClr val="bg1"/>
                </a:solidFill>
              </a:rPr>
              <a:t>1 - Localisations des parasites</a:t>
            </a:r>
            <a:r>
              <a:rPr lang="en-US" sz="4000" dirty="0">
                <a:solidFill>
                  <a:schemeClr val="bg1"/>
                </a:solidFill>
              </a:rPr>
              <a:t> </a:t>
            </a:r>
          </a:p>
          <a:p>
            <a:pPr marL="342900" indent="-342900" algn="l" rtl="0">
              <a:spcBef>
                <a:spcPct val="20000"/>
              </a:spcBef>
              <a:buFontTx/>
              <a:buChar char="•"/>
            </a:pPr>
            <a:endParaRPr lang="en-US" sz="4000" dirty="0">
              <a:solidFill>
                <a:schemeClr val="bg1"/>
              </a:solidFill>
            </a:endParaRPr>
          </a:p>
          <a:p>
            <a:pPr marL="342900" indent="-342900" algn="l" rtl="0">
              <a:spcBef>
                <a:spcPct val="20000"/>
              </a:spcBef>
              <a:buFontTx/>
              <a:buChar char="•"/>
            </a:pPr>
            <a:r>
              <a:rPr lang="fr-FR" sz="4000" b="1" dirty="0">
                <a:solidFill>
                  <a:schemeClr val="bg1"/>
                </a:solidFill>
              </a:rPr>
              <a:t>2 - Taille des parasites</a:t>
            </a:r>
          </a:p>
          <a:p>
            <a:pPr marL="342900" indent="-342900" algn="l" rtl="0">
              <a:spcBef>
                <a:spcPct val="20000"/>
              </a:spcBef>
              <a:buFontTx/>
              <a:buChar char="•"/>
            </a:pPr>
            <a:endParaRPr lang="ar-MA" sz="4000" b="1" dirty="0">
              <a:solidFill>
                <a:schemeClr val="bg1"/>
              </a:solidFill>
            </a:endParaRPr>
          </a:p>
          <a:p>
            <a:pPr marL="342900" indent="-342900" algn="l" rtl="0">
              <a:spcBef>
                <a:spcPct val="20000"/>
              </a:spcBef>
              <a:buFontTx/>
              <a:buChar char="•"/>
            </a:pPr>
            <a:r>
              <a:rPr lang="fr-FR" sz="4000" b="1" dirty="0">
                <a:solidFill>
                  <a:schemeClr val="bg1"/>
                </a:solidFill>
              </a:rPr>
              <a:t>3 - Mode de vie des parasites</a:t>
            </a:r>
            <a:r>
              <a:rPr lang="fr-FR" sz="3200" b="1" dirty="0">
                <a:solidFill>
                  <a:schemeClr val="bg1"/>
                </a:solidFill>
              </a:rPr>
              <a:t> </a:t>
            </a:r>
          </a:p>
        </p:txBody>
      </p:sp>
    </p:spTree>
  </p:cSld>
  <p:clrMapOvr>
    <a:masterClrMapping/>
  </p:clrMapOvr>
  <p:transition>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75656" y="0"/>
            <a:ext cx="6619875" cy="21336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1475656" y="2132856"/>
            <a:ext cx="6624736" cy="1543050"/>
          </a:xfrm>
          <a:prstGeom prst="rect">
            <a:avLst/>
          </a:prstGeom>
          <a:noFill/>
          <a:ln w="9525">
            <a:noFill/>
            <a:miter lim="800000"/>
            <a:headEnd/>
            <a:tailEnd/>
          </a:ln>
        </p:spPr>
      </p:pic>
      <p:sp>
        <p:nvSpPr>
          <p:cNvPr id="10" name="Rectangle 4"/>
          <p:cNvSpPr>
            <a:spLocks noChangeArrowheads="1"/>
          </p:cNvSpPr>
          <p:nvPr/>
        </p:nvSpPr>
        <p:spPr bwMode="auto">
          <a:xfrm>
            <a:off x="107504" y="188640"/>
            <a:ext cx="1080120" cy="6583362"/>
          </a:xfrm>
          <a:prstGeom prst="rect">
            <a:avLst/>
          </a:prstGeom>
          <a:noFill/>
          <a:ln w="9525">
            <a:noFill/>
            <a:miter lim="800000"/>
            <a:headEnd/>
            <a:tailEnd/>
          </a:ln>
          <a:effectLst/>
        </p:spPr>
        <p:txBody>
          <a:bodyPr vert="vert270" anchor="ctr"/>
          <a:lstStyle/>
          <a:p>
            <a:pPr algn="ctr"/>
            <a:r>
              <a:rPr lang="fr-FR" sz="4400" b="1" dirty="0">
                <a:solidFill>
                  <a:srgbClr val="FF0000"/>
                </a:solidFill>
              </a:rPr>
              <a:t>Localisations des parasites</a:t>
            </a:r>
            <a:r>
              <a:rPr lang="en-US" sz="4400" dirty="0">
                <a:solidFill>
                  <a:srgbClr val="FF0000"/>
                </a:solidFill>
              </a:rPr>
              <a:t> </a:t>
            </a:r>
          </a:p>
        </p:txBody>
      </p:sp>
      <p:grpSp>
        <p:nvGrpSpPr>
          <p:cNvPr id="13" name="Groupe 12"/>
          <p:cNvGrpSpPr/>
          <p:nvPr/>
        </p:nvGrpSpPr>
        <p:grpSpPr>
          <a:xfrm>
            <a:off x="1475656" y="74861"/>
            <a:ext cx="6624736" cy="7046788"/>
            <a:chOff x="1475656" y="74861"/>
            <a:chExt cx="6624736" cy="7046788"/>
          </a:xfrm>
        </p:grpSpPr>
        <p:pic>
          <p:nvPicPr>
            <p:cNvPr id="2053" name="Picture 5"/>
            <p:cNvPicPr>
              <a:picLocks noChangeAspect="1" noChangeArrowheads="1"/>
            </p:cNvPicPr>
            <p:nvPr/>
          </p:nvPicPr>
          <p:blipFill>
            <a:blip r:embed="rId4" cstate="print"/>
            <a:srcRect/>
            <a:stretch>
              <a:fillRect/>
            </a:stretch>
          </p:blipFill>
          <p:spPr bwMode="auto">
            <a:xfrm>
              <a:off x="1475656" y="3645024"/>
              <a:ext cx="6624736" cy="3476625"/>
            </a:xfrm>
            <a:prstGeom prst="rect">
              <a:avLst/>
            </a:prstGeom>
            <a:noFill/>
            <a:ln w="9525">
              <a:noFill/>
              <a:miter lim="800000"/>
              <a:headEnd/>
              <a:tailEnd/>
            </a:ln>
          </p:spPr>
        </p:pic>
        <p:grpSp>
          <p:nvGrpSpPr>
            <p:cNvPr id="12" name="Groupe 11"/>
            <p:cNvGrpSpPr/>
            <p:nvPr/>
          </p:nvGrpSpPr>
          <p:grpSpPr>
            <a:xfrm>
              <a:off x="1475656" y="74861"/>
              <a:ext cx="6624736" cy="4218234"/>
              <a:chOff x="1475656" y="74861"/>
              <a:chExt cx="6624736" cy="4218234"/>
            </a:xfrm>
          </p:grpSpPr>
          <p:sp>
            <p:nvSpPr>
              <p:cNvPr id="71681" name="Rectangle 1"/>
              <p:cNvSpPr>
                <a:spLocks noChangeArrowheads="1"/>
              </p:cNvSpPr>
              <p:nvPr/>
            </p:nvSpPr>
            <p:spPr bwMode="auto">
              <a:xfrm>
                <a:off x="3059832" y="74861"/>
                <a:ext cx="4968552" cy="646331"/>
              </a:xfrm>
              <a:prstGeom prst="rect">
                <a:avLst/>
              </a:prstGeom>
              <a:solidFill>
                <a:srgbClr val="FFFFCC"/>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envahissent le milieu intérieur et /ou les cellules de leur hôte, c’est-à-dire un milieu sans ouverture sur l’extérieur (effraction pour sortir).</a:t>
                </a:r>
                <a:endParaRPr kumimoji="0" lang="fr-FR" sz="1800" b="1" i="0" u="none" strike="noStrike" cap="none" normalizeH="0" baseline="0" dirty="0" smtClean="0">
                  <a:ln>
                    <a:noFill/>
                  </a:ln>
                  <a:solidFill>
                    <a:schemeClr val="tx1"/>
                  </a:solidFill>
                  <a:effectLst/>
                  <a:latin typeface="Arial" pitchFamily="34" charset="0"/>
                  <a:cs typeface="Arial" pitchFamily="34" charset="0"/>
                </a:endParaRPr>
              </a:p>
            </p:txBody>
          </p:sp>
          <p:sp>
            <p:nvSpPr>
              <p:cNvPr id="7" name="ZoneTexte 6"/>
              <p:cNvSpPr txBox="1"/>
              <p:nvPr/>
            </p:nvSpPr>
            <p:spPr>
              <a:xfrm>
                <a:off x="1547664" y="260648"/>
                <a:ext cx="1512168" cy="461665"/>
              </a:xfrm>
              <a:prstGeom prst="rect">
                <a:avLst/>
              </a:prstGeom>
              <a:solidFill>
                <a:srgbClr val="FFFFCC"/>
              </a:solidFill>
            </p:spPr>
            <p:txBody>
              <a:bodyPr wrap="square" rtlCol="0">
                <a:spAutoFit/>
              </a:bodyPr>
              <a:lstStyle/>
              <a:p>
                <a:endParaRPr lang="fr-FR" dirty="0"/>
              </a:p>
            </p:txBody>
          </p:sp>
          <p:sp>
            <p:nvSpPr>
              <p:cNvPr id="71682" name="Rectangle 2"/>
              <p:cNvSpPr>
                <a:spLocks noChangeArrowheads="1"/>
              </p:cNvSpPr>
              <p:nvPr/>
            </p:nvSpPr>
            <p:spPr bwMode="auto">
              <a:xfrm>
                <a:off x="2987824" y="2088430"/>
                <a:ext cx="5112568" cy="692497"/>
              </a:xfrm>
              <a:prstGeom prst="rect">
                <a:avLst/>
              </a:prstGeom>
              <a:solidFill>
                <a:srgbClr val="FFFFCC"/>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3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vivent dans les milieux corporels ouverts naturellement sur l’extérieur de l’hôte (poumons, voies digestives, urinaires, génitales).</a:t>
                </a:r>
                <a:endParaRPr kumimoji="0" lang="fr-FR" sz="1300" b="1" i="0" u="none" strike="noStrike" cap="none" normalizeH="0" baseline="0" dirty="0" smtClean="0">
                  <a:ln>
                    <a:noFill/>
                  </a:ln>
                  <a:solidFill>
                    <a:schemeClr val="tx1"/>
                  </a:solidFill>
                  <a:effectLst/>
                  <a:latin typeface="Arial" pitchFamily="34" charset="0"/>
                  <a:cs typeface="Arial" pitchFamily="34" charset="0"/>
                </a:endParaRPr>
              </a:p>
            </p:txBody>
          </p:sp>
          <p:sp>
            <p:nvSpPr>
              <p:cNvPr id="9" name="ZoneTexte 8"/>
              <p:cNvSpPr txBox="1"/>
              <p:nvPr/>
            </p:nvSpPr>
            <p:spPr>
              <a:xfrm>
                <a:off x="1547664" y="2319262"/>
                <a:ext cx="1512168" cy="461665"/>
              </a:xfrm>
              <a:prstGeom prst="rect">
                <a:avLst/>
              </a:prstGeom>
              <a:solidFill>
                <a:srgbClr val="FFFFCC"/>
              </a:solidFill>
            </p:spPr>
            <p:txBody>
              <a:bodyPr wrap="square" rtlCol="0">
                <a:spAutoFit/>
              </a:bodyPr>
              <a:lstStyle/>
              <a:p>
                <a:endParaRPr lang="fr-FR" dirty="0"/>
              </a:p>
            </p:txBody>
          </p:sp>
          <p:sp>
            <p:nvSpPr>
              <p:cNvPr id="71683" name="Rectangle 3"/>
              <p:cNvSpPr>
                <a:spLocks noChangeArrowheads="1"/>
              </p:cNvSpPr>
              <p:nvPr/>
            </p:nvSpPr>
            <p:spPr bwMode="auto">
              <a:xfrm>
                <a:off x="2987824" y="3584628"/>
                <a:ext cx="5083034" cy="492443"/>
              </a:xfrm>
              <a:prstGeom prst="rect">
                <a:avLst/>
              </a:prstGeom>
              <a:solidFill>
                <a:srgbClr val="FFFFCC"/>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3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restent externes, accrochés aux téguments, branchies ou aux phanères de l’hôte.</a:t>
                </a:r>
                <a:endParaRPr kumimoji="0" lang="fr-FR" sz="1300" b="1" i="0" u="none" strike="noStrike" cap="none" normalizeH="0" baseline="0" dirty="0" smtClean="0">
                  <a:ln>
                    <a:noFill/>
                  </a:ln>
                  <a:solidFill>
                    <a:schemeClr val="tx1"/>
                  </a:solidFill>
                  <a:effectLst/>
                  <a:latin typeface="Arial" pitchFamily="34" charset="0"/>
                  <a:cs typeface="Arial" pitchFamily="34" charset="0"/>
                </a:endParaRPr>
              </a:p>
            </p:txBody>
          </p:sp>
          <p:sp>
            <p:nvSpPr>
              <p:cNvPr id="11" name="ZoneTexte 10"/>
              <p:cNvSpPr txBox="1"/>
              <p:nvPr/>
            </p:nvSpPr>
            <p:spPr>
              <a:xfrm flipV="1">
                <a:off x="1475656" y="3831430"/>
                <a:ext cx="1512168" cy="461665"/>
              </a:xfrm>
              <a:prstGeom prst="rect">
                <a:avLst/>
              </a:prstGeom>
              <a:solidFill>
                <a:srgbClr val="FFFFCC"/>
              </a:solidFill>
            </p:spPr>
            <p:txBody>
              <a:bodyPr wrap="square" rtlCol="0">
                <a:spAutoFit/>
              </a:bodyPr>
              <a:lstStyle/>
              <a:p>
                <a:endParaRPr lang="fr-FR" dirty="0"/>
              </a:p>
            </p:txBody>
          </p:sp>
        </p:grpSp>
      </p:grpSp>
    </p:spTree>
  </p:cSld>
  <p:clrMapOvr>
    <a:masterClrMapping/>
  </p:clrMapOvr>
  <p:transition>
    <p:comb/>
  </p:transition>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3019</Words>
  <Application>Microsoft Office PowerPoint</Application>
  <PresentationFormat>Affichage à l'écran (4:3)</PresentationFormat>
  <Paragraphs>481</Paragraphs>
  <Slides>72</Slides>
  <Notes>5</Notes>
  <HiddenSlides>0</HiddenSlides>
  <MMClips>0</MMClips>
  <ScaleCrop>false</ScaleCrop>
  <HeadingPairs>
    <vt:vector size="4" baseType="variant">
      <vt:variant>
        <vt:lpstr>Thème</vt:lpstr>
      </vt:variant>
      <vt:variant>
        <vt:i4>1</vt:i4>
      </vt:variant>
      <vt:variant>
        <vt:lpstr>Titres des diapositives</vt:lpstr>
      </vt:variant>
      <vt:variant>
        <vt:i4>72</vt:i4>
      </vt:variant>
    </vt:vector>
  </HeadingPairs>
  <TitlesOfParts>
    <vt:vector size="73" baseType="lpstr">
      <vt:lpstr>Modèle par défaut</vt:lpstr>
      <vt:lpstr>Diapositive 1</vt:lpstr>
      <vt:lpstr>Diapositive 2</vt:lpstr>
      <vt:lpstr>Diapositive 3</vt:lpstr>
      <vt:lpstr>Diapositive 4</vt:lpstr>
      <vt:lpstr>Parasitologie</vt:lpstr>
      <vt:lpstr>Diapositive 6</vt:lpstr>
      <vt:lpstr>Diapositive 7</vt:lpstr>
      <vt:lpstr>Diapositive 8</vt:lpstr>
      <vt:lpstr>Diapositive 9</vt:lpstr>
      <vt:lpstr>Diapositive 10</vt:lpstr>
      <vt:lpstr>Taille des parasites </vt:lpstr>
      <vt:lpstr>Diapositive 12</vt:lpstr>
      <vt:lpstr>Mode de vie des parasites </vt:lpstr>
      <vt:lpstr>Les différents types d'hôtes </vt:lpstr>
      <vt:lpstr>Les hôtes obligatoires  </vt:lpstr>
      <vt:lpstr>Les hôtes facultatifs ou auxiliaires  </vt:lpstr>
      <vt:lpstr>réservoirs de parasites (RP) </vt:lpstr>
      <vt:lpstr>Cycles parasitaires  </vt:lpstr>
      <vt:lpstr>Diapositive 19</vt:lpstr>
      <vt:lpstr>Cycles parasitaires  </vt:lpstr>
      <vt:lpstr>Diapositive 21</vt:lpstr>
      <vt:lpstr>Voies d'entrée et de sortie du parasite </vt:lpstr>
      <vt:lpstr>Diapositive 23</vt:lpstr>
      <vt:lpstr>Diapositive 24</vt:lpstr>
      <vt:lpstr>Diapositive 25</vt:lpstr>
      <vt:lpstr>Diapositive 26</vt:lpstr>
      <vt:lpstr> Les différents types de cycles</vt:lpstr>
      <vt:lpstr>Cycles directs </vt:lpstr>
      <vt:lpstr>Cycle direct court </vt:lpstr>
      <vt:lpstr>Cycle direct long </vt:lpstr>
      <vt:lpstr>Diapositive 31</vt:lpstr>
      <vt:lpstr>Cycles indirects </vt:lpstr>
      <vt:lpstr>Cycle dixène  = HD + HI1</vt:lpstr>
      <vt:lpstr>Hôte intermédiaire (HI1) </vt:lpstr>
      <vt:lpstr>Hôte intermédiaire (HI1)</vt:lpstr>
      <vt:lpstr>Cycles à trois hôtes= HD + HI1 + HI2 </vt:lpstr>
      <vt:lpstr>Cycles à quatre hôtes =  HD+ HI1 +HI2+HP</vt:lpstr>
      <vt:lpstr>Place de l’Homme dans les cycles parasitaires </vt:lpstr>
      <vt:lpstr>Place de l’Homme dans les cycles parasitaires</vt:lpstr>
      <vt:lpstr>Éléments favorables au maintien du cycle parasitaire</vt:lpstr>
      <vt:lpstr>Facteurs liés au parasite</vt:lpstr>
      <vt:lpstr>Formes de résistance</vt:lpstr>
      <vt:lpstr>Potentiel biotique et pérennité des espèces : Reproduction sexuée </vt:lpstr>
      <vt:lpstr>Potentiel biotique et pérennité des espèces multiplication asexuée </vt:lpstr>
      <vt:lpstr>Spécificité parasitaire </vt:lpstr>
      <vt:lpstr>Spécificité parasitaire </vt:lpstr>
      <vt:lpstr>Facteurs liés à l’hôte </vt:lpstr>
      <vt:lpstr>Facteurs liés au milieu extérieur</vt:lpstr>
      <vt:lpstr>Diapositive 49</vt:lpstr>
      <vt:lpstr>Diapositive 50</vt:lpstr>
      <vt:lpstr>Diapositive 51</vt:lpstr>
      <vt:lpstr>Diapositive 52</vt:lpstr>
      <vt:lpstr>Diapositive 53</vt:lpstr>
      <vt:lpstr>Diapositive 54</vt:lpstr>
      <vt:lpstr>Diapositive 55</vt:lpstr>
      <vt:lpstr>Diapositive 56</vt:lpstr>
      <vt:lpstr>Diapositive 57</vt:lpstr>
      <vt:lpstr>Diapositive 58</vt:lpstr>
      <vt:lpstr>Diapositive 59</vt:lpstr>
      <vt:lpstr>Diapositive 60</vt:lpstr>
      <vt:lpstr>Diapositive 61</vt:lpstr>
      <vt:lpstr>Diapositive 62</vt:lpstr>
      <vt:lpstr>Diapositive 63</vt:lpstr>
      <vt:lpstr>Diapositive 64</vt:lpstr>
      <vt:lpstr>Diapositive 65</vt:lpstr>
      <vt:lpstr>Diapositive 66</vt:lpstr>
      <vt:lpstr>Diapositive 67</vt:lpstr>
      <vt:lpstr>Diapositive 68</vt:lpstr>
      <vt:lpstr>Diapositive 69</vt:lpstr>
      <vt:lpstr>Diapositive 70</vt:lpstr>
      <vt:lpstr>Diapositive 71</vt:lpstr>
      <vt:lpstr>Diapositive 72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Lilis</dc:creator>
  <cp:lastModifiedBy>Lilis</cp:lastModifiedBy>
  <cp:revision>1</cp:revision>
  <dcterms:modified xsi:type="dcterms:W3CDTF">2013-12-09T19:32:34Z</dcterms:modified>
</cp:coreProperties>
</file>