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1" r:id="rId1"/>
  </p:sldMasterIdLst>
  <p:notesMasterIdLst>
    <p:notesMasterId r:id="rId52"/>
  </p:notesMasterIdLst>
  <p:sldIdLst>
    <p:sldId id="256" r:id="rId2"/>
    <p:sldId id="257" r:id="rId3"/>
    <p:sldId id="260" r:id="rId4"/>
    <p:sldId id="339" r:id="rId5"/>
    <p:sldId id="259" r:id="rId6"/>
    <p:sldId id="263" r:id="rId7"/>
    <p:sldId id="269" r:id="rId8"/>
    <p:sldId id="343" r:id="rId9"/>
    <p:sldId id="344" r:id="rId10"/>
    <p:sldId id="333" r:id="rId11"/>
    <p:sldId id="345" r:id="rId12"/>
    <p:sldId id="353" r:id="rId13"/>
    <p:sldId id="356" r:id="rId14"/>
    <p:sldId id="337" r:id="rId15"/>
    <p:sldId id="348" r:id="rId16"/>
    <p:sldId id="341" r:id="rId17"/>
    <p:sldId id="264" r:id="rId18"/>
    <p:sldId id="266" r:id="rId19"/>
    <p:sldId id="267" r:id="rId20"/>
    <p:sldId id="338" r:id="rId21"/>
    <p:sldId id="282" r:id="rId22"/>
    <p:sldId id="285" r:id="rId23"/>
    <p:sldId id="286" r:id="rId24"/>
    <p:sldId id="287" r:id="rId25"/>
    <p:sldId id="288" r:id="rId26"/>
    <p:sldId id="289" r:id="rId27"/>
    <p:sldId id="290" r:id="rId28"/>
    <p:sldId id="355" r:id="rId29"/>
    <p:sldId id="301" r:id="rId30"/>
    <p:sldId id="313" r:id="rId31"/>
    <p:sldId id="316" r:id="rId32"/>
    <p:sldId id="291" r:id="rId33"/>
    <p:sldId id="293" r:id="rId34"/>
    <p:sldId id="294" r:id="rId35"/>
    <p:sldId id="295" r:id="rId36"/>
    <p:sldId id="296" r:id="rId37"/>
    <p:sldId id="349" r:id="rId38"/>
    <p:sldId id="318" r:id="rId39"/>
    <p:sldId id="306" r:id="rId40"/>
    <p:sldId id="307" r:id="rId41"/>
    <p:sldId id="308" r:id="rId42"/>
    <p:sldId id="310" r:id="rId43"/>
    <p:sldId id="312" r:id="rId44"/>
    <p:sldId id="320" r:id="rId45"/>
    <p:sldId id="328" r:id="rId46"/>
    <p:sldId id="346" r:id="rId47"/>
    <p:sldId id="347" r:id="rId48"/>
    <p:sldId id="351" r:id="rId49"/>
    <p:sldId id="352" r:id="rId50"/>
    <p:sldId id="314" r:id="rId5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100"/>
    <a:srgbClr val="542A00"/>
    <a:srgbClr val="BC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5" autoAdjust="0"/>
    <p:restoredTop sz="94660"/>
  </p:normalViewPr>
  <p:slideViewPr>
    <p:cSldViewPr>
      <p:cViewPr>
        <p:scale>
          <a:sx n="50" d="100"/>
          <a:sy n="50" d="100"/>
        </p:scale>
        <p:origin x="516" y="4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0D128-A4D4-409C-AFD7-A33EAF8B1320}" type="doc">
      <dgm:prSet loTypeId="urn:microsoft.com/office/officeart/2005/8/layout/radial4" loCatId="relationship" qsTypeId="urn:microsoft.com/office/officeart/2005/8/quickstyle/3d2" qsCatId="3D" csTypeId="urn:microsoft.com/office/officeart/2005/8/colors/colorful5" csCatId="colorful" phldr="1"/>
      <dgm:spPr/>
      <dgm:t>
        <a:bodyPr/>
        <a:lstStyle/>
        <a:p>
          <a:endParaRPr lang="fr-FR"/>
        </a:p>
      </dgm:t>
    </dgm:pt>
    <dgm:pt modelId="{51A8BBCD-7E09-4CB7-A38E-E8961811C5AD}">
      <dgm:prSet phldrT="[Texte]" custT="1">
        <dgm:style>
          <a:lnRef idx="0">
            <a:schemeClr val="accent2"/>
          </a:lnRef>
          <a:fillRef idx="3">
            <a:schemeClr val="accent2"/>
          </a:fillRef>
          <a:effectRef idx="3">
            <a:schemeClr val="accent2"/>
          </a:effectRef>
          <a:fontRef idx="minor">
            <a:schemeClr val="lt1"/>
          </a:fontRef>
        </dgm:style>
      </dgm:prSet>
      <dgm:spPr/>
      <dgm:t>
        <a:bodyPr/>
        <a:lstStyle/>
        <a:p>
          <a:r>
            <a:rPr lang="fr-FR" sz="2000" b="0" i="0" dirty="0" smtClean="0">
              <a:solidFill>
                <a:schemeClr val="bg1"/>
              </a:solidFill>
              <a:latin typeface="Britannic Bold" pitchFamily="34" charset="0"/>
            </a:rPr>
            <a:t>Logiciel</a:t>
          </a:r>
          <a:r>
            <a:rPr lang="fr-FR" sz="2000" b="0" i="0" dirty="0" smtClean="0">
              <a:solidFill>
                <a:schemeClr val="accent1"/>
              </a:solidFill>
              <a:latin typeface="Britannic Bold" pitchFamily="34" charset="0"/>
            </a:rPr>
            <a:t> </a:t>
          </a:r>
          <a:r>
            <a:rPr lang="fr-FR" sz="2000" b="0" i="0" dirty="0" smtClean="0">
              <a:solidFill>
                <a:schemeClr val="bg1"/>
              </a:solidFill>
              <a:latin typeface="Britannic Bold" pitchFamily="34" charset="0"/>
            </a:rPr>
            <a:t>malveillant  (</a:t>
          </a:r>
          <a:r>
            <a:rPr lang="fr-FR" sz="2000" b="0" i="1" dirty="0" smtClean="0">
              <a:solidFill>
                <a:schemeClr val="bg1"/>
              </a:solidFill>
              <a:latin typeface="Britannic Bold" pitchFamily="34" charset="0"/>
            </a:rPr>
            <a:t>malware</a:t>
          </a:r>
          <a:r>
            <a:rPr lang="fr-FR" sz="2000" b="0" i="0" dirty="0" smtClean="0">
              <a:solidFill>
                <a:schemeClr val="bg1"/>
              </a:solidFill>
              <a:latin typeface="Britannic Bold" pitchFamily="34" charset="0"/>
            </a:rPr>
            <a:t>)</a:t>
          </a:r>
          <a:endParaRPr lang="fr-FR" sz="2000" b="0" dirty="0">
            <a:solidFill>
              <a:schemeClr val="bg1"/>
            </a:solidFill>
            <a:latin typeface="Britannic Bold" pitchFamily="34" charset="0"/>
          </a:endParaRPr>
        </a:p>
      </dgm:t>
    </dgm:pt>
    <dgm:pt modelId="{0C5C79EE-7247-4685-9A4E-07A49419718E}" type="parTrans" cxnId="{61F0860C-A547-4AFD-B1EB-9B85F2545B6E}">
      <dgm:prSet/>
      <dgm:spPr/>
      <dgm:t>
        <a:bodyPr/>
        <a:lstStyle/>
        <a:p>
          <a:endParaRPr lang="fr-FR"/>
        </a:p>
      </dgm:t>
    </dgm:pt>
    <dgm:pt modelId="{8DBA7949-2062-4333-B9E8-D9D01C54369D}" type="sibTrans" cxnId="{61F0860C-A547-4AFD-B1EB-9B85F2545B6E}">
      <dgm:prSet/>
      <dgm:spPr/>
      <dgm:t>
        <a:bodyPr/>
        <a:lstStyle/>
        <a:p>
          <a:endParaRPr lang="fr-FR"/>
        </a:p>
      </dgm:t>
    </dgm:pt>
    <dgm:pt modelId="{45EAFA99-AF88-4A9F-811B-FF6AFB9B566B}">
      <dgm:prSet phldrT="[Texte]" custT="1">
        <dgm:style>
          <a:lnRef idx="1">
            <a:schemeClr val="dk1"/>
          </a:lnRef>
          <a:fillRef idx="3">
            <a:schemeClr val="dk1"/>
          </a:fillRef>
          <a:effectRef idx="2">
            <a:schemeClr val="dk1"/>
          </a:effectRef>
          <a:fontRef idx="minor">
            <a:schemeClr val="lt1"/>
          </a:fontRef>
        </dgm:style>
      </dgm:prSet>
      <dgm:spPr/>
      <dgm:t>
        <a:bodyPr/>
        <a:lstStyle/>
        <a:p>
          <a:r>
            <a:rPr lang="fr-FR" sz="2800" dirty="0" smtClean="0">
              <a:solidFill>
                <a:schemeClr val="bg1"/>
              </a:solidFill>
              <a:latin typeface="Britannic Bold" pitchFamily="34" charset="0"/>
            </a:rPr>
            <a:t>Cheval de Troie</a:t>
          </a:r>
          <a:endParaRPr lang="fr-FR" sz="2800" dirty="0">
            <a:solidFill>
              <a:schemeClr val="bg1"/>
            </a:solidFill>
            <a:latin typeface="Britannic Bold" pitchFamily="34" charset="0"/>
          </a:endParaRPr>
        </a:p>
      </dgm:t>
    </dgm:pt>
    <dgm:pt modelId="{6F16727E-357F-466F-94D2-D4CF01D6BD05}" type="parTrans" cxnId="{4EB239A7-FFEF-4DB3-92DC-93F8295CAC75}">
      <dgm:prSet/>
      <dgm:spPr>
        <a:solidFill>
          <a:schemeClr val="accent2"/>
        </a:solidFill>
      </dgm:spPr>
      <dgm:t>
        <a:bodyPr/>
        <a:lstStyle/>
        <a:p>
          <a:endParaRPr lang="fr-FR"/>
        </a:p>
      </dgm:t>
    </dgm:pt>
    <dgm:pt modelId="{3F04681D-60FF-418E-9A44-6668AAED3EEE}" type="sibTrans" cxnId="{4EB239A7-FFEF-4DB3-92DC-93F8295CAC75}">
      <dgm:prSet/>
      <dgm:spPr/>
      <dgm:t>
        <a:bodyPr/>
        <a:lstStyle/>
        <a:p>
          <a:endParaRPr lang="fr-FR"/>
        </a:p>
      </dgm:t>
    </dgm:pt>
    <dgm:pt modelId="{85A72A1A-E25C-4BD6-8F6C-6871EABE3A35}">
      <dgm:prSet phldrT="[Texte]" custT="1">
        <dgm:style>
          <a:lnRef idx="1">
            <a:schemeClr val="dk1"/>
          </a:lnRef>
          <a:fillRef idx="3">
            <a:schemeClr val="dk1"/>
          </a:fillRef>
          <a:effectRef idx="2">
            <a:schemeClr val="dk1"/>
          </a:effectRef>
          <a:fontRef idx="minor">
            <a:schemeClr val="lt1"/>
          </a:fontRef>
        </dgm:style>
      </dgm:prSet>
      <dgm:spPr/>
      <dgm:t>
        <a:bodyPr/>
        <a:lstStyle/>
        <a:p>
          <a:r>
            <a:rPr lang="fr-FR" sz="2800" b="0" dirty="0" smtClean="0">
              <a:solidFill>
                <a:schemeClr val="bg1"/>
              </a:solidFill>
              <a:latin typeface="Britannic Bold" pitchFamily="34" charset="0"/>
            </a:rPr>
            <a:t>Vers</a:t>
          </a:r>
          <a:endParaRPr lang="fr-FR" sz="2800" b="0" dirty="0">
            <a:solidFill>
              <a:schemeClr val="bg1"/>
            </a:solidFill>
            <a:latin typeface="Britannic Bold" pitchFamily="34" charset="0"/>
          </a:endParaRPr>
        </a:p>
      </dgm:t>
    </dgm:pt>
    <dgm:pt modelId="{A610FCA6-84FE-433D-8EF1-567F93AD62BC}" type="parTrans" cxnId="{E236A364-21F4-4C38-8BAC-7FC682C85E89}">
      <dgm:prSet/>
      <dgm:spPr>
        <a:solidFill>
          <a:schemeClr val="accent2"/>
        </a:solidFill>
      </dgm:spPr>
      <dgm:t>
        <a:bodyPr/>
        <a:lstStyle/>
        <a:p>
          <a:endParaRPr lang="fr-FR"/>
        </a:p>
      </dgm:t>
    </dgm:pt>
    <dgm:pt modelId="{D8EE41C8-9750-4FFE-883F-A07EBCA0B51D}" type="sibTrans" cxnId="{E236A364-21F4-4C38-8BAC-7FC682C85E89}">
      <dgm:prSet/>
      <dgm:spPr/>
      <dgm:t>
        <a:bodyPr/>
        <a:lstStyle/>
        <a:p>
          <a:endParaRPr lang="fr-FR"/>
        </a:p>
      </dgm:t>
    </dgm:pt>
    <dgm:pt modelId="{3FA3241E-81DD-4428-B124-A4F7612C1B2C}">
      <dgm:prSet phldrT="[Texte]" custT="1">
        <dgm:style>
          <a:lnRef idx="1">
            <a:schemeClr val="dk1"/>
          </a:lnRef>
          <a:fillRef idx="3">
            <a:schemeClr val="dk1"/>
          </a:fillRef>
          <a:effectRef idx="2">
            <a:schemeClr val="dk1"/>
          </a:effectRef>
          <a:fontRef idx="minor">
            <a:schemeClr val="lt1"/>
          </a:fontRef>
        </dgm:style>
      </dgm:prSet>
      <dgm:spPr/>
      <dgm:t>
        <a:bodyPr/>
        <a:lstStyle/>
        <a:p>
          <a:r>
            <a:rPr lang="fr-FR" sz="2800" b="0" dirty="0" smtClean="0">
              <a:solidFill>
                <a:schemeClr val="bg1"/>
              </a:solidFill>
              <a:latin typeface="Britannic Bold" pitchFamily="34" charset="0"/>
            </a:rPr>
            <a:t>Virus</a:t>
          </a:r>
        </a:p>
        <a:p>
          <a:endParaRPr lang="fr-FR" sz="2800" b="0" dirty="0" smtClean="0">
            <a:solidFill>
              <a:schemeClr val="bg1"/>
            </a:solidFill>
            <a:latin typeface="Britannic Bold" pitchFamily="34" charset="0"/>
          </a:endParaRPr>
        </a:p>
      </dgm:t>
    </dgm:pt>
    <dgm:pt modelId="{68563D2C-301A-44F7-9088-3F25F509EFEE}" type="parTrans" cxnId="{2E68EA03-2EDC-4EE0-BEA5-849C0E53F8ED}">
      <dgm:prSet/>
      <dgm:spPr>
        <a:solidFill>
          <a:schemeClr val="accent2"/>
        </a:solidFill>
      </dgm:spPr>
      <dgm:t>
        <a:bodyPr/>
        <a:lstStyle/>
        <a:p>
          <a:endParaRPr lang="fr-FR"/>
        </a:p>
      </dgm:t>
    </dgm:pt>
    <dgm:pt modelId="{BCF06760-30B3-46ED-970C-AD59653BB56A}" type="sibTrans" cxnId="{2E68EA03-2EDC-4EE0-BEA5-849C0E53F8ED}">
      <dgm:prSet/>
      <dgm:spPr/>
      <dgm:t>
        <a:bodyPr/>
        <a:lstStyle/>
        <a:p>
          <a:endParaRPr lang="fr-FR"/>
        </a:p>
      </dgm:t>
    </dgm:pt>
    <dgm:pt modelId="{880D747C-4741-4E9F-B8DB-67A61223AC4E}" type="pres">
      <dgm:prSet presAssocID="{6860D128-A4D4-409C-AFD7-A33EAF8B1320}" presName="cycle" presStyleCnt="0">
        <dgm:presLayoutVars>
          <dgm:chMax val="1"/>
          <dgm:dir val="rev"/>
          <dgm:animLvl val="ctr"/>
          <dgm:resizeHandles val="exact"/>
        </dgm:presLayoutVars>
      </dgm:prSet>
      <dgm:spPr/>
      <dgm:t>
        <a:bodyPr/>
        <a:lstStyle/>
        <a:p>
          <a:endParaRPr lang="fr-FR"/>
        </a:p>
      </dgm:t>
    </dgm:pt>
    <dgm:pt modelId="{5A3251E5-7616-4DEE-9590-547B0EB3987A}" type="pres">
      <dgm:prSet presAssocID="{51A8BBCD-7E09-4CB7-A38E-E8961811C5AD}" presName="centerShape" presStyleLbl="node0" presStyleIdx="0" presStyleCnt="1" custLinFactNeighborX="2636" custLinFactNeighborY="1959"/>
      <dgm:spPr/>
      <dgm:t>
        <a:bodyPr/>
        <a:lstStyle/>
        <a:p>
          <a:endParaRPr lang="fr-FR"/>
        </a:p>
      </dgm:t>
    </dgm:pt>
    <dgm:pt modelId="{923D4F75-63BF-4CA4-918C-A249ACD84753}" type="pres">
      <dgm:prSet presAssocID="{6F16727E-357F-466F-94D2-D4CF01D6BD05}" presName="parTrans" presStyleLbl="bgSibTrans2D1" presStyleIdx="0" presStyleCnt="3"/>
      <dgm:spPr/>
      <dgm:t>
        <a:bodyPr/>
        <a:lstStyle/>
        <a:p>
          <a:endParaRPr lang="fr-FR"/>
        </a:p>
      </dgm:t>
    </dgm:pt>
    <dgm:pt modelId="{AFE732ED-821D-44BA-B705-054D66494791}" type="pres">
      <dgm:prSet presAssocID="{45EAFA99-AF88-4A9F-811B-FF6AFB9B566B}" presName="node" presStyleLbl="node1" presStyleIdx="0" presStyleCnt="3">
        <dgm:presLayoutVars>
          <dgm:bulletEnabled val="1"/>
        </dgm:presLayoutVars>
      </dgm:prSet>
      <dgm:spPr/>
      <dgm:t>
        <a:bodyPr/>
        <a:lstStyle/>
        <a:p>
          <a:endParaRPr lang="fr-FR"/>
        </a:p>
      </dgm:t>
    </dgm:pt>
    <dgm:pt modelId="{B0F58673-7660-4725-BAE6-0FC1369F8EB5}" type="pres">
      <dgm:prSet presAssocID="{A610FCA6-84FE-433D-8EF1-567F93AD62BC}" presName="parTrans" presStyleLbl="bgSibTrans2D1" presStyleIdx="1" presStyleCnt="3"/>
      <dgm:spPr/>
      <dgm:t>
        <a:bodyPr/>
        <a:lstStyle/>
        <a:p>
          <a:endParaRPr lang="fr-FR"/>
        </a:p>
      </dgm:t>
    </dgm:pt>
    <dgm:pt modelId="{BF3CEB10-F2B0-437D-9675-862C0B2DE7FC}" type="pres">
      <dgm:prSet presAssocID="{85A72A1A-E25C-4BD6-8F6C-6871EABE3A35}" presName="node" presStyleLbl="node1" presStyleIdx="1" presStyleCnt="3" custRadScaleRad="98736" custRadScaleInc="2129">
        <dgm:presLayoutVars>
          <dgm:bulletEnabled val="1"/>
        </dgm:presLayoutVars>
      </dgm:prSet>
      <dgm:spPr/>
      <dgm:t>
        <a:bodyPr/>
        <a:lstStyle/>
        <a:p>
          <a:endParaRPr lang="fr-FR"/>
        </a:p>
      </dgm:t>
    </dgm:pt>
    <dgm:pt modelId="{82F33FEF-206F-4D24-8A1F-805D8A56BCA8}" type="pres">
      <dgm:prSet presAssocID="{68563D2C-301A-44F7-9088-3F25F509EFEE}" presName="parTrans" presStyleLbl="bgSibTrans2D1" presStyleIdx="2" presStyleCnt="3"/>
      <dgm:spPr/>
      <dgm:t>
        <a:bodyPr/>
        <a:lstStyle/>
        <a:p>
          <a:endParaRPr lang="fr-FR"/>
        </a:p>
      </dgm:t>
    </dgm:pt>
    <dgm:pt modelId="{6775224C-A0D9-4384-BB86-EE6C948F79FF}" type="pres">
      <dgm:prSet presAssocID="{3FA3241E-81DD-4428-B124-A4F7612C1B2C}" presName="node" presStyleLbl="node1" presStyleIdx="2" presStyleCnt="3">
        <dgm:presLayoutVars>
          <dgm:bulletEnabled val="1"/>
        </dgm:presLayoutVars>
      </dgm:prSet>
      <dgm:spPr/>
      <dgm:t>
        <a:bodyPr/>
        <a:lstStyle/>
        <a:p>
          <a:endParaRPr lang="fr-FR"/>
        </a:p>
      </dgm:t>
    </dgm:pt>
  </dgm:ptLst>
  <dgm:cxnLst>
    <dgm:cxn modelId="{A695B684-D3D5-4079-B45C-B27586934928}" type="presOf" srcId="{51A8BBCD-7E09-4CB7-A38E-E8961811C5AD}" destId="{5A3251E5-7616-4DEE-9590-547B0EB3987A}" srcOrd="0" destOrd="0" presId="urn:microsoft.com/office/officeart/2005/8/layout/radial4"/>
    <dgm:cxn modelId="{61F0860C-A547-4AFD-B1EB-9B85F2545B6E}" srcId="{6860D128-A4D4-409C-AFD7-A33EAF8B1320}" destId="{51A8BBCD-7E09-4CB7-A38E-E8961811C5AD}" srcOrd="0" destOrd="0" parTransId="{0C5C79EE-7247-4685-9A4E-07A49419718E}" sibTransId="{8DBA7949-2062-4333-B9E8-D9D01C54369D}"/>
    <dgm:cxn modelId="{4FE85168-96FB-4FF8-ADE7-C1B0ECE56B81}" type="presOf" srcId="{3FA3241E-81DD-4428-B124-A4F7612C1B2C}" destId="{6775224C-A0D9-4384-BB86-EE6C948F79FF}" srcOrd="0" destOrd="0" presId="urn:microsoft.com/office/officeart/2005/8/layout/radial4"/>
    <dgm:cxn modelId="{2E68EA03-2EDC-4EE0-BEA5-849C0E53F8ED}" srcId="{51A8BBCD-7E09-4CB7-A38E-E8961811C5AD}" destId="{3FA3241E-81DD-4428-B124-A4F7612C1B2C}" srcOrd="2" destOrd="0" parTransId="{68563D2C-301A-44F7-9088-3F25F509EFEE}" sibTransId="{BCF06760-30B3-46ED-970C-AD59653BB56A}"/>
    <dgm:cxn modelId="{4EB239A7-FFEF-4DB3-92DC-93F8295CAC75}" srcId="{51A8BBCD-7E09-4CB7-A38E-E8961811C5AD}" destId="{45EAFA99-AF88-4A9F-811B-FF6AFB9B566B}" srcOrd="0" destOrd="0" parTransId="{6F16727E-357F-466F-94D2-D4CF01D6BD05}" sibTransId="{3F04681D-60FF-418E-9A44-6668AAED3EEE}"/>
    <dgm:cxn modelId="{23A4AA96-1435-4BCF-801B-7EF92EA5885D}" type="presOf" srcId="{68563D2C-301A-44F7-9088-3F25F509EFEE}" destId="{82F33FEF-206F-4D24-8A1F-805D8A56BCA8}" srcOrd="0" destOrd="0" presId="urn:microsoft.com/office/officeart/2005/8/layout/radial4"/>
    <dgm:cxn modelId="{E86E8EAF-2179-4225-A692-6B2BAB37DC26}" type="presOf" srcId="{A610FCA6-84FE-433D-8EF1-567F93AD62BC}" destId="{B0F58673-7660-4725-BAE6-0FC1369F8EB5}" srcOrd="0" destOrd="0" presId="urn:microsoft.com/office/officeart/2005/8/layout/radial4"/>
    <dgm:cxn modelId="{30095F94-51F1-4997-B2D9-9F4590259E5F}" type="presOf" srcId="{6F16727E-357F-466F-94D2-D4CF01D6BD05}" destId="{923D4F75-63BF-4CA4-918C-A249ACD84753}" srcOrd="0" destOrd="0" presId="urn:microsoft.com/office/officeart/2005/8/layout/radial4"/>
    <dgm:cxn modelId="{E236A364-21F4-4C38-8BAC-7FC682C85E89}" srcId="{51A8BBCD-7E09-4CB7-A38E-E8961811C5AD}" destId="{85A72A1A-E25C-4BD6-8F6C-6871EABE3A35}" srcOrd="1" destOrd="0" parTransId="{A610FCA6-84FE-433D-8EF1-567F93AD62BC}" sibTransId="{D8EE41C8-9750-4FFE-883F-A07EBCA0B51D}"/>
    <dgm:cxn modelId="{DF934317-9336-41AC-A8EC-51058A466768}" type="presOf" srcId="{45EAFA99-AF88-4A9F-811B-FF6AFB9B566B}" destId="{AFE732ED-821D-44BA-B705-054D66494791}" srcOrd="0" destOrd="0" presId="urn:microsoft.com/office/officeart/2005/8/layout/radial4"/>
    <dgm:cxn modelId="{667AFB84-5554-4C8C-96F2-887F514DF51B}" type="presOf" srcId="{6860D128-A4D4-409C-AFD7-A33EAF8B1320}" destId="{880D747C-4741-4E9F-B8DB-67A61223AC4E}" srcOrd="0" destOrd="0" presId="urn:microsoft.com/office/officeart/2005/8/layout/radial4"/>
    <dgm:cxn modelId="{BE44419E-6C1A-40B5-916D-C778FB4B0827}" type="presOf" srcId="{85A72A1A-E25C-4BD6-8F6C-6871EABE3A35}" destId="{BF3CEB10-F2B0-437D-9675-862C0B2DE7FC}" srcOrd="0" destOrd="0" presId="urn:microsoft.com/office/officeart/2005/8/layout/radial4"/>
    <dgm:cxn modelId="{695EFAFA-D1BD-42B6-8C1B-07337E511B51}" type="presParOf" srcId="{880D747C-4741-4E9F-B8DB-67A61223AC4E}" destId="{5A3251E5-7616-4DEE-9590-547B0EB3987A}" srcOrd="0" destOrd="0" presId="urn:microsoft.com/office/officeart/2005/8/layout/radial4"/>
    <dgm:cxn modelId="{1F69DEDA-D991-459D-ADAC-42BB38A6521B}" type="presParOf" srcId="{880D747C-4741-4E9F-B8DB-67A61223AC4E}" destId="{923D4F75-63BF-4CA4-918C-A249ACD84753}" srcOrd="1" destOrd="0" presId="urn:microsoft.com/office/officeart/2005/8/layout/radial4"/>
    <dgm:cxn modelId="{CF517117-8016-4BE1-8EA8-2939AF68A773}" type="presParOf" srcId="{880D747C-4741-4E9F-B8DB-67A61223AC4E}" destId="{AFE732ED-821D-44BA-B705-054D66494791}" srcOrd="2" destOrd="0" presId="urn:microsoft.com/office/officeart/2005/8/layout/radial4"/>
    <dgm:cxn modelId="{C2125226-C589-4DB1-846D-A98FC9C5E066}" type="presParOf" srcId="{880D747C-4741-4E9F-B8DB-67A61223AC4E}" destId="{B0F58673-7660-4725-BAE6-0FC1369F8EB5}" srcOrd="3" destOrd="0" presId="urn:microsoft.com/office/officeart/2005/8/layout/radial4"/>
    <dgm:cxn modelId="{0CAB9043-92C1-4FDB-AA01-705BDD892E27}" type="presParOf" srcId="{880D747C-4741-4E9F-B8DB-67A61223AC4E}" destId="{BF3CEB10-F2B0-437D-9675-862C0B2DE7FC}" srcOrd="4" destOrd="0" presId="urn:microsoft.com/office/officeart/2005/8/layout/radial4"/>
    <dgm:cxn modelId="{63DE4C1C-7647-4B54-9013-C22221213DFA}" type="presParOf" srcId="{880D747C-4741-4E9F-B8DB-67A61223AC4E}" destId="{82F33FEF-206F-4D24-8A1F-805D8A56BCA8}" srcOrd="5" destOrd="0" presId="urn:microsoft.com/office/officeart/2005/8/layout/radial4"/>
    <dgm:cxn modelId="{D075D9CE-D765-417F-8518-FA5BB2EC5A42}" type="presParOf" srcId="{880D747C-4741-4E9F-B8DB-67A61223AC4E}" destId="{6775224C-A0D9-4384-BB86-EE6C948F79FF}"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251E5-7616-4DEE-9590-547B0EB3987A}">
      <dsp:nvSpPr>
        <dsp:cNvPr id="0" name=""/>
        <dsp:cNvSpPr/>
      </dsp:nvSpPr>
      <dsp:spPr>
        <a:xfrm>
          <a:off x="3453093" y="2459962"/>
          <a:ext cx="2065999" cy="2065999"/>
        </a:xfrm>
        <a:prstGeom prst="ellipse">
          <a:avLst/>
        </a:prstGeom>
        <a:blipFill rotWithShape="1">
          <a:blip xmlns:r="http://schemas.openxmlformats.org/officeDocument/2006/relationships" r:embed="rId1">
            <a:duotone>
              <a:schemeClr val="accent2">
                <a:shade val="36000"/>
                <a:satMod val="120000"/>
              </a:schemeClr>
              <a:schemeClr val="accent2">
                <a:tint val="40000"/>
              </a:schemeClr>
            </a:duotone>
          </a:blip>
          <a:tile tx="0" ty="0" sx="60000" sy="59000" flip="none" algn="tl"/>
        </a:blipFill>
        <a:ln>
          <a:noFill/>
        </a:ln>
        <a:effectLst>
          <a:outerShdw blurRad="50800" dist="19050" dir="5400000" algn="tl" rotWithShape="0">
            <a:srgbClr val="000000">
              <a:alpha val="60000"/>
            </a:srgbClr>
          </a:outerShdw>
          <a:softEdge rad="12700"/>
        </a:effectLst>
        <a:scene3d>
          <a:camera prst="orthographicFront"/>
          <a:lightRig rig="threePt" dir="t">
            <a:rot lat="0" lon="0" rev="75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0" i="0" kern="1200" dirty="0" smtClean="0">
              <a:solidFill>
                <a:schemeClr val="bg1"/>
              </a:solidFill>
              <a:latin typeface="Britannic Bold" pitchFamily="34" charset="0"/>
            </a:rPr>
            <a:t>Logiciel</a:t>
          </a:r>
          <a:r>
            <a:rPr lang="fr-FR" sz="2000" b="0" i="0" kern="1200" dirty="0" smtClean="0">
              <a:solidFill>
                <a:schemeClr val="accent1"/>
              </a:solidFill>
              <a:latin typeface="Britannic Bold" pitchFamily="34" charset="0"/>
            </a:rPr>
            <a:t> </a:t>
          </a:r>
          <a:r>
            <a:rPr lang="fr-FR" sz="2000" b="0" i="0" kern="1200" dirty="0" smtClean="0">
              <a:solidFill>
                <a:schemeClr val="bg1"/>
              </a:solidFill>
              <a:latin typeface="Britannic Bold" pitchFamily="34" charset="0"/>
            </a:rPr>
            <a:t>malveillant  (</a:t>
          </a:r>
          <a:r>
            <a:rPr lang="fr-FR" sz="2000" b="0" i="1" kern="1200" dirty="0" smtClean="0">
              <a:solidFill>
                <a:schemeClr val="bg1"/>
              </a:solidFill>
              <a:latin typeface="Britannic Bold" pitchFamily="34" charset="0"/>
            </a:rPr>
            <a:t>malware</a:t>
          </a:r>
          <a:r>
            <a:rPr lang="fr-FR" sz="2000" b="0" i="0" kern="1200" dirty="0" smtClean="0">
              <a:solidFill>
                <a:schemeClr val="bg1"/>
              </a:solidFill>
              <a:latin typeface="Britannic Bold" pitchFamily="34" charset="0"/>
            </a:rPr>
            <a:t>)</a:t>
          </a:r>
          <a:endParaRPr lang="fr-FR" sz="2000" b="0" kern="1200" dirty="0">
            <a:solidFill>
              <a:schemeClr val="bg1"/>
            </a:solidFill>
            <a:latin typeface="Britannic Bold" pitchFamily="34" charset="0"/>
          </a:endParaRPr>
        </a:p>
      </dsp:txBody>
      <dsp:txXfrm>
        <a:off x="3755652" y="2762521"/>
        <a:ext cx="1460881" cy="1460881"/>
      </dsp:txXfrm>
    </dsp:sp>
    <dsp:sp modelId="{923D4F75-63BF-4CA4-918C-A249ACD84753}">
      <dsp:nvSpPr>
        <dsp:cNvPr id="0" name=""/>
        <dsp:cNvSpPr/>
      </dsp:nvSpPr>
      <dsp:spPr>
        <a:xfrm rot="19390719">
          <a:off x="5234735" y="2086780"/>
          <a:ext cx="1472691" cy="588809"/>
        </a:xfrm>
        <a:prstGeom prst="leftArrow">
          <a:avLst>
            <a:gd name="adj1" fmla="val 60000"/>
            <a:gd name="adj2" fmla="val 50000"/>
          </a:avLst>
        </a:prstGeom>
        <a:solidFill>
          <a:schemeClr val="accent2"/>
        </a:solidFill>
        <a:ln>
          <a:noFill/>
        </a:ln>
        <a:effectLst>
          <a:softEdge rad="12700"/>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FE732ED-821D-44BA-B705-054D66494791}">
      <dsp:nvSpPr>
        <dsp:cNvPr id="0" name=""/>
        <dsp:cNvSpPr/>
      </dsp:nvSpPr>
      <dsp:spPr>
        <a:xfrm>
          <a:off x="5579182" y="1154797"/>
          <a:ext cx="1962699" cy="1570159"/>
        </a:xfrm>
        <a:prstGeom prst="roundRect">
          <a:avLst>
            <a:gd name="adj" fmla="val 10000"/>
          </a:avLst>
        </a:prstGeom>
        <a:blipFill rotWithShape="1">
          <a:blip xmlns:r="http://schemas.openxmlformats.org/officeDocument/2006/relationships" r:embed="rId1">
            <a:duotone>
              <a:schemeClr val="dk1">
                <a:shade val="36000"/>
                <a:satMod val="120000"/>
              </a:schemeClr>
              <a:schemeClr val="dk1">
                <a:tint val="40000"/>
              </a:schemeClr>
            </a:duotone>
          </a:blip>
          <a:tile tx="0" ty="0" sx="60000" sy="59000" flip="none" algn="tl"/>
        </a:blipFill>
        <a:ln w="6350" cap="flat" cmpd="sng" algn="ctr">
          <a:solidFill>
            <a:schemeClr val="dk1"/>
          </a:solidFill>
          <a:prstDash val="solid"/>
        </a:ln>
        <a:effectLst>
          <a:softEdge rad="12700"/>
        </a:effectLst>
        <a:scene3d>
          <a:camera prst="orthographicFront"/>
          <a:lightRig rig="threePt" dir="t">
            <a:rot lat="0" lon="0" rev="7500000"/>
          </a:lightRig>
        </a:scene3d>
        <a:sp3d/>
      </dsp:spPr>
      <dsp:style>
        <a:lnRef idx="1">
          <a:schemeClr val="dk1"/>
        </a:lnRef>
        <a:fillRef idx="3">
          <a:schemeClr val="dk1"/>
        </a:fillRef>
        <a:effectRef idx="2">
          <a:schemeClr val="dk1"/>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fr-FR" sz="2800" kern="1200" dirty="0" smtClean="0">
              <a:solidFill>
                <a:schemeClr val="bg1"/>
              </a:solidFill>
              <a:latin typeface="Britannic Bold" pitchFamily="34" charset="0"/>
            </a:rPr>
            <a:t>Cheval de Troie</a:t>
          </a:r>
          <a:endParaRPr lang="fr-FR" sz="2800" kern="1200" dirty="0">
            <a:solidFill>
              <a:schemeClr val="bg1"/>
            </a:solidFill>
            <a:latin typeface="Britannic Bold" pitchFamily="34" charset="0"/>
          </a:endParaRPr>
        </a:p>
      </dsp:txBody>
      <dsp:txXfrm>
        <a:off x="5625170" y="1200785"/>
        <a:ext cx="1870723" cy="1478183"/>
      </dsp:txXfrm>
    </dsp:sp>
    <dsp:sp modelId="{B0F58673-7660-4725-BAE6-0FC1369F8EB5}">
      <dsp:nvSpPr>
        <dsp:cNvPr id="0" name=""/>
        <dsp:cNvSpPr/>
      </dsp:nvSpPr>
      <dsp:spPr>
        <a:xfrm rot="16093113">
          <a:off x="3651859" y="1301023"/>
          <a:ext cx="1550430" cy="588809"/>
        </a:xfrm>
        <a:prstGeom prst="leftArrow">
          <a:avLst>
            <a:gd name="adj1" fmla="val 60000"/>
            <a:gd name="adj2" fmla="val 50000"/>
          </a:avLst>
        </a:prstGeom>
        <a:solidFill>
          <a:schemeClr val="accent2"/>
        </a:solidFill>
        <a:ln>
          <a:noFill/>
        </a:ln>
        <a:effectLst>
          <a:softEdge rad="12700"/>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F3CEB10-F2B0-437D-9675-862C0B2DE7FC}">
      <dsp:nvSpPr>
        <dsp:cNvPr id="0" name=""/>
        <dsp:cNvSpPr/>
      </dsp:nvSpPr>
      <dsp:spPr>
        <a:xfrm>
          <a:off x="3421626" y="35508"/>
          <a:ext cx="1962699" cy="1570159"/>
        </a:xfrm>
        <a:prstGeom prst="roundRect">
          <a:avLst>
            <a:gd name="adj" fmla="val 10000"/>
          </a:avLst>
        </a:prstGeom>
        <a:blipFill rotWithShape="1">
          <a:blip xmlns:r="http://schemas.openxmlformats.org/officeDocument/2006/relationships" r:embed="rId1">
            <a:duotone>
              <a:schemeClr val="dk1">
                <a:shade val="36000"/>
                <a:satMod val="120000"/>
              </a:schemeClr>
              <a:schemeClr val="dk1">
                <a:tint val="40000"/>
              </a:schemeClr>
            </a:duotone>
          </a:blip>
          <a:tile tx="0" ty="0" sx="60000" sy="59000" flip="none" algn="tl"/>
        </a:blipFill>
        <a:ln w="6350" cap="flat" cmpd="sng" algn="ctr">
          <a:solidFill>
            <a:schemeClr val="dk1"/>
          </a:solidFill>
          <a:prstDash val="solid"/>
        </a:ln>
        <a:effectLst>
          <a:softEdge rad="12700"/>
        </a:effectLst>
        <a:scene3d>
          <a:camera prst="orthographicFront"/>
          <a:lightRig rig="threePt" dir="t">
            <a:rot lat="0" lon="0" rev="7500000"/>
          </a:lightRig>
        </a:scene3d>
        <a:sp3d/>
      </dsp:spPr>
      <dsp:style>
        <a:lnRef idx="1">
          <a:schemeClr val="dk1"/>
        </a:lnRef>
        <a:fillRef idx="3">
          <a:schemeClr val="dk1"/>
        </a:fillRef>
        <a:effectRef idx="2">
          <a:schemeClr val="dk1"/>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fr-FR" sz="2800" b="0" kern="1200" dirty="0" smtClean="0">
              <a:solidFill>
                <a:schemeClr val="bg1"/>
              </a:solidFill>
              <a:latin typeface="Britannic Bold" pitchFamily="34" charset="0"/>
            </a:rPr>
            <a:t>Vers</a:t>
          </a:r>
          <a:endParaRPr lang="fr-FR" sz="2800" b="0" kern="1200" dirty="0">
            <a:solidFill>
              <a:schemeClr val="bg1"/>
            </a:solidFill>
            <a:latin typeface="Britannic Bold" pitchFamily="34" charset="0"/>
          </a:endParaRPr>
        </a:p>
      </dsp:txBody>
      <dsp:txXfrm>
        <a:off x="3467614" y="81496"/>
        <a:ext cx="1870723" cy="1478183"/>
      </dsp:txXfrm>
    </dsp:sp>
    <dsp:sp modelId="{82F33FEF-206F-4D24-8A1F-805D8A56BCA8}">
      <dsp:nvSpPr>
        <dsp:cNvPr id="0" name=""/>
        <dsp:cNvSpPr/>
      </dsp:nvSpPr>
      <dsp:spPr>
        <a:xfrm rot="12801020">
          <a:off x="1986831" y="2110973"/>
          <a:ext cx="1693477" cy="588809"/>
        </a:xfrm>
        <a:prstGeom prst="leftArrow">
          <a:avLst>
            <a:gd name="adj1" fmla="val 60000"/>
            <a:gd name="adj2" fmla="val 50000"/>
          </a:avLst>
        </a:prstGeom>
        <a:solidFill>
          <a:schemeClr val="accent2"/>
        </a:solidFill>
        <a:ln>
          <a:noFill/>
        </a:ln>
        <a:effectLst>
          <a:softEdge rad="12700"/>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775224C-A0D9-4384-BB86-EE6C948F79FF}">
      <dsp:nvSpPr>
        <dsp:cNvPr id="0" name=""/>
        <dsp:cNvSpPr/>
      </dsp:nvSpPr>
      <dsp:spPr>
        <a:xfrm>
          <a:off x="1144918" y="1154797"/>
          <a:ext cx="1962699" cy="1570159"/>
        </a:xfrm>
        <a:prstGeom prst="roundRect">
          <a:avLst>
            <a:gd name="adj" fmla="val 10000"/>
          </a:avLst>
        </a:prstGeom>
        <a:blipFill rotWithShape="1">
          <a:blip xmlns:r="http://schemas.openxmlformats.org/officeDocument/2006/relationships" r:embed="rId1">
            <a:duotone>
              <a:schemeClr val="dk1">
                <a:shade val="36000"/>
                <a:satMod val="120000"/>
              </a:schemeClr>
              <a:schemeClr val="dk1">
                <a:tint val="40000"/>
              </a:schemeClr>
            </a:duotone>
          </a:blip>
          <a:tile tx="0" ty="0" sx="60000" sy="59000" flip="none" algn="tl"/>
        </a:blipFill>
        <a:ln w="6350" cap="flat" cmpd="sng" algn="ctr">
          <a:solidFill>
            <a:schemeClr val="dk1"/>
          </a:solidFill>
          <a:prstDash val="solid"/>
        </a:ln>
        <a:effectLst>
          <a:softEdge rad="12700"/>
        </a:effectLst>
        <a:scene3d>
          <a:camera prst="orthographicFront"/>
          <a:lightRig rig="threePt" dir="t">
            <a:rot lat="0" lon="0" rev="7500000"/>
          </a:lightRig>
        </a:scene3d>
        <a:sp3d/>
      </dsp:spPr>
      <dsp:style>
        <a:lnRef idx="1">
          <a:schemeClr val="dk1"/>
        </a:lnRef>
        <a:fillRef idx="3">
          <a:schemeClr val="dk1"/>
        </a:fillRef>
        <a:effectRef idx="2">
          <a:schemeClr val="dk1"/>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fr-FR" sz="2800" b="0" kern="1200" dirty="0" smtClean="0">
              <a:solidFill>
                <a:schemeClr val="bg1"/>
              </a:solidFill>
              <a:latin typeface="Britannic Bold" pitchFamily="34" charset="0"/>
            </a:rPr>
            <a:t>Virus</a:t>
          </a:r>
        </a:p>
        <a:p>
          <a:pPr lvl="0" algn="ctr" defTabSz="1244600">
            <a:lnSpc>
              <a:spcPct val="90000"/>
            </a:lnSpc>
            <a:spcBef>
              <a:spcPct val="0"/>
            </a:spcBef>
            <a:spcAft>
              <a:spcPct val="35000"/>
            </a:spcAft>
          </a:pPr>
          <a:endParaRPr lang="fr-FR" sz="2800" b="0" kern="1200" dirty="0" smtClean="0">
            <a:solidFill>
              <a:schemeClr val="bg1"/>
            </a:solidFill>
            <a:latin typeface="Britannic Bold" pitchFamily="34" charset="0"/>
          </a:endParaRPr>
        </a:p>
      </dsp:txBody>
      <dsp:txXfrm>
        <a:off x="1190906" y="1200785"/>
        <a:ext cx="1870723" cy="147818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30AA6-EFB5-4591-A394-A6CF4BD6F639}" type="datetimeFigureOut">
              <a:rPr lang="fr-FR" smtClean="0"/>
              <a:pPr/>
              <a:t>30/01/2014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34AB3-544C-4DA8-8956-BFE7453C86A5}" type="slidenum">
              <a:rPr lang="fr-FR" smtClean="0"/>
              <a:pPr/>
              <a:t>‹N°›</a:t>
            </a:fld>
            <a:endParaRPr lang="fr-FR"/>
          </a:p>
        </p:txBody>
      </p:sp>
    </p:spTree>
    <p:extLst>
      <p:ext uri="{BB962C8B-B14F-4D97-AF65-F5344CB8AC3E}">
        <p14:creationId xmlns:p14="http://schemas.microsoft.com/office/powerpoint/2010/main" val="98567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fr-FR" smtClean="0"/>
              <a:t>Modifiez le style du titre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EB2E481-4B2C-4238-8820-09C414DC9357}" type="datetimeFigureOut">
              <a:rPr lang="en-US" smtClean="0"/>
              <a:t>1/30/2014</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1BF24E5-66D3-4A11-AD57-BF107E63688D}" type="slidenum">
              <a:rPr lang="en-US" smtClean="0"/>
              <a:t>‹N°›</a:t>
            </a:fld>
            <a:endParaRPr lang="en-US"/>
          </a:p>
        </p:txBody>
      </p:sp>
    </p:spTree>
    <p:extLst>
      <p:ext uri="{BB962C8B-B14F-4D97-AF65-F5344CB8AC3E}">
        <p14:creationId xmlns:p14="http://schemas.microsoft.com/office/powerpoint/2010/main" val="258653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68CA4D9-FE1B-4EC9-B360-EA9DFA61D5F5}" type="datetime1">
              <a:rPr lang="fr-FR" smtClean="0"/>
              <a:pPr/>
              <a:t>30/01/2014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108783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5DEADD6E-1CD7-4096-9FA8-6A20EDDC294E}" type="datetime1">
              <a:rPr lang="fr-FR" smtClean="0"/>
              <a:pPr/>
              <a:t>30/01/2014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89008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75DA563-AD1C-47AD-90C0-0A1C9C3228A0}" type="datetime1">
              <a:rPr lang="fr-FR" smtClean="0"/>
              <a:pPr/>
              <a:t>30/01/2014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90791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fr-FR" smtClean="0"/>
              <a:t>Modifiez le style du titre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AEB2E481-4B2C-4238-8820-09C414DC9357}" type="datetimeFigureOut">
              <a:rPr lang="en-US" smtClean="0"/>
              <a:t>1/30/2014</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1BF24E5-66D3-4A11-AD57-BF107E63688D}" type="slidenum">
              <a:rPr lang="en-US" smtClean="0"/>
              <a:t>‹N°›</a:t>
            </a:fld>
            <a:endParaRPr lang="en-US"/>
          </a:p>
        </p:txBody>
      </p:sp>
    </p:spTree>
    <p:extLst>
      <p:ext uri="{BB962C8B-B14F-4D97-AF65-F5344CB8AC3E}">
        <p14:creationId xmlns:p14="http://schemas.microsoft.com/office/powerpoint/2010/main" val="423917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FCC47E2-4458-4F62-99C2-BEC22CA80944}" type="datetime1">
              <a:rPr lang="fr-FR" smtClean="0"/>
              <a:pPr/>
              <a:t>30/01/2014</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135723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308ED1D-94D0-47B8-A746-73E514949EA8}" type="datetime1">
              <a:rPr lang="fr-FR" smtClean="0"/>
              <a:pPr/>
              <a:t>30/01/2014</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211947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FBC2D76A-49F3-47BB-A515-E0A0E35DE595}" type="datetime1">
              <a:rPr lang="fr-FR" smtClean="0"/>
              <a:pPr/>
              <a:t>30/01/2014</a:t>
            </a:fld>
            <a:endParaRPr lang="fr-BE"/>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170817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40AB9-683C-4906-934F-D2ABBDF60C05}" type="datetime1">
              <a:rPr lang="fr-FR" smtClean="0"/>
              <a:pPr/>
              <a:t>30/01/2014</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346213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fr-FR" smtClean="0"/>
              <a:t>Modifiez le style du titre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77C357A-22CB-4628-8ACD-05C35459102B}" type="datetime1">
              <a:rPr lang="fr-FR" smtClean="0"/>
              <a:pPr/>
              <a:t>30/01/2014</a:t>
            </a:fld>
            <a:endParaRPr lang="fr-BE"/>
          </a:p>
        </p:txBody>
      </p:sp>
      <p:sp>
        <p:nvSpPr>
          <p:cNvPr id="10" name="Footer Placeholder 9"/>
          <p:cNvSpPr>
            <a:spLocks noGrp="1"/>
          </p:cNvSpPr>
          <p:nvPr>
            <p:ph type="ftr" sz="quarter" idx="11"/>
          </p:nvPr>
        </p:nvSpPr>
        <p:spPr/>
        <p:txBody>
          <a:bodyPr/>
          <a:lstStyle/>
          <a:p>
            <a:endParaRPr lang="fr-BE"/>
          </a:p>
        </p:txBody>
      </p:sp>
      <p:sp>
        <p:nvSpPr>
          <p:cNvPr id="11" name="Slide Number Placeholder 10"/>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1383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61502A50-5AA2-464B-9D9B-D040159E5BC6}" type="datetime1">
              <a:rPr lang="fr-FR" smtClean="0"/>
              <a:pPr/>
              <a:t>30/01/2014</a:t>
            </a:fld>
            <a:endParaRPr lang="fr-BE"/>
          </a:p>
        </p:txBody>
      </p:sp>
      <p:sp>
        <p:nvSpPr>
          <p:cNvPr id="10" name="Slide Number Placeholder 9"/>
          <p:cNvSpPr>
            <a:spLocks noGrp="1"/>
          </p:cNvSpPr>
          <p:nvPr>
            <p:ph type="sldNum" sz="quarter" idx="12"/>
          </p:nvPr>
        </p:nvSpPr>
        <p:spPr/>
        <p:txBody>
          <a:bodyPr/>
          <a:lstStyle/>
          <a:p>
            <a:fld id="{CF4668DC-857F-487D-BFFA-8C0CA5037977}" type="slidenum">
              <a:rPr lang="fr-BE" smtClean="0"/>
              <a:pPr/>
              <a:t>‹N°›</a:t>
            </a:fld>
            <a:endParaRPr lang="fr-BE"/>
          </a:p>
        </p:txBody>
      </p:sp>
    </p:spTree>
    <p:extLst>
      <p:ext uri="{BB962C8B-B14F-4D97-AF65-F5344CB8AC3E}">
        <p14:creationId xmlns:p14="http://schemas.microsoft.com/office/powerpoint/2010/main" val="420875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503EC5F-BACF-4CAE-BF9F-89D059216A8D}" type="datetime1">
              <a:rPr lang="fr-FR" smtClean="0"/>
              <a:pPr/>
              <a:t>30/01/2014</a:t>
            </a:fld>
            <a:endParaRPr lang="fr-BE"/>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fr-BE"/>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CF4668DC-857F-487D-BFFA-8C0CA5037977}" type="slidenum">
              <a:rPr lang="fr-BE" smtClean="0"/>
              <a:pPr/>
              <a:t>‹N°›</a:t>
            </a:fld>
            <a:endParaRPr lang="fr-BE"/>
          </a:p>
        </p:txBody>
      </p:sp>
    </p:spTree>
    <p:extLst>
      <p:ext uri="{BB962C8B-B14F-4D97-AF65-F5344CB8AC3E}">
        <p14:creationId xmlns:p14="http://schemas.microsoft.com/office/powerpoint/2010/main" val="153068562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2536" y="3356992"/>
            <a:ext cx="8496944" cy="1512168"/>
          </a:xfrm>
        </p:spPr>
        <p:txBody>
          <a:bodyPr>
            <a:normAutofit/>
          </a:bodyPr>
          <a:lstStyle/>
          <a:p>
            <a:r>
              <a:rPr lang="fr-FR" sz="88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 </a:t>
            </a:r>
            <a:r>
              <a:rPr lang="fr-FR" sz="88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Les antivirus</a:t>
            </a:r>
          </a:p>
        </p:txBody>
      </p:sp>
      <p:sp>
        <p:nvSpPr>
          <p:cNvPr id="3" name="Sous-titre 2"/>
          <p:cNvSpPr>
            <a:spLocks noGrp="1"/>
          </p:cNvSpPr>
          <p:nvPr>
            <p:ph type="subTitle" idx="1"/>
          </p:nvPr>
        </p:nvSpPr>
        <p:spPr>
          <a:xfrm>
            <a:off x="5580112" y="5357023"/>
            <a:ext cx="8458200" cy="914400"/>
          </a:xfrm>
        </p:spPr>
        <p:txBody>
          <a:bodyPr>
            <a:normAutofit/>
          </a:bodyPr>
          <a:lstStyle/>
          <a:p>
            <a:r>
              <a:rPr lang="fr-FR" sz="2000" dirty="0" smtClean="0">
                <a:solidFill>
                  <a:schemeClr val="accent2"/>
                </a:solidFill>
                <a:latin typeface="Britannic Bold" pitchFamily="34" charset="0"/>
              </a:rPr>
              <a:t>Par: ►</a:t>
            </a:r>
            <a:r>
              <a:rPr lang="fr-FR" sz="2000" dirty="0" err="1" smtClean="0">
                <a:solidFill>
                  <a:schemeClr val="accent2"/>
                </a:solidFill>
                <a:latin typeface="Britannic Bold" pitchFamily="34" charset="0"/>
              </a:rPr>
              <a:t>Ubaid</a:t>
            </a:r>
            <a:r>
              <a:rPr lang="fr-FR" sz="2000" dirty="0" smtClean="0">
                <a:solidFill>
                  <a:schemeClr val="accent2"/>
                </a:solidFill>
                <a:latin typeface="Britannic Bold" pitchFamily="34" charset="0"/>
              </a:rPr>
              <a:t> </a:t>
            </a:r>
            <a:r>
              <a:rPr lang="fr-FR" sz="2000" dirty="0" err="1" smtClean="0">
                <a:solidFill>
                  <a:schemeClr val="accent2"/>
                </a:solidFill>
                <a:latin typeface="Britannic Bold" pitchFamily="34" charset="0"/>
              </a:rPr>
              <a:t>Ullah</a:t>
            </a:r>
            <a:endParaRPr lang="fr-FR" sz="2000" dirty="0" smtClean="0">
              <a:solidFill>
                <a:schemeClr val="accent2"/>
              </a:solidFill>
              <a:latin typeface="Britannic Bold" pitchFamily="34" charset="0"/>
            </a:endParaRPr>
          </a:p>
          <a:p>
            <a:r>
              <a:rPr lang="fr-FR" sz="2000" dirty="0" smtClean="0">
                <a:solidFill>
                  <a:schemeClr val="accent2"/>
                </a:solidFill>
                <a:latin typeface="Britannic Bold" pitchFamily="34" charset="0"/>
              </a:rPr>
              <a:t>       ►Khalil Kamel</a:t>
            </a:r>
            <a:endParaRPr lang="fr-FR" sz="2000" dirty="0">
              <a:solidFill>
                <a:schemeClr val="accent2"/>
              </a:solidFill>
              <a:latin typeface="Britannic Bold" pitchFamily="34" charset="0"/>
            </a:endParaRPr>
          </a:p>
        </p:txBody>
      </p:sp>
      <p:sp>
        <p:nvSpPr>
          <p:cNvPr id="4" name="Espace réservé du numéro de diapositive 3"/>
          <p:cNvSpPr>
            <a:spLocks noGrp="1"/>
          </p:cNvSpPr>
          <p:nvPr>
            <p:ph type="sldNum" sz="quarter" idx="12"/>
          </p:nvPr>
        </p:nvSpPr>
        <p:spPr>
          <a:xfrm>
            <a:off x="8732838" y="6116638"/>
            <a:ext cx="411162" cy="365125"/>
          </a:xfrm>
        </p:spPr>
        <p:txBody>
          <a:bodyPr/>
          <a:lstStyle/>
          <a:p>
            <a:fld id="{CF4668DC-857F-487D-BFFA-8C0CA5037977}" type="slidenum">
              <a:rPr lang="fr-BE" smtClean="0"/>
              <a:pPr/>
              <a:t>1</a:t>
            </a:fld>
            <a:endParaRPr lang="fr-BE"/>
          </a:p>
        </p:txBody>
      </p:sp>
    </p:spTree>
  </p:cSld>
  <p:clrMapOvr>
    <a:masterClrMapping/>
  </p:clrMapOvr>
  <mc:AlternateContent xmlns:mc="http://schemas.openxmlformats.org/markup-compatibility/2006" xmlns:p14="http://schemas.microsoft.com/office/powerpoint/2010/main">
    <mc:Choice Requires="p14">
      <p:transition spd="med" p14:dur="700">
        <p:fade/>
        <p:sndAc>
          <p:stSnd>
            <p:snd r:embed="rId2" name="camera.wav"/>
          </p:stSnd>
        </p:sndAc>
      </p:transition>
    </mc:Choice>
    <mc:Fallback xmlns="">
      <p:transition spd="med">
        <p:fade/>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a:t>
            </a:r>
            <a:r>
              <a:rPr lang="fr-FR" dirty="0" err="1" smtClean="0"/>
              <a:t>rootkits</a:t>
            </a:r>
            <a:endParaRPr lang="fr-FR" dirty="0"/>
          </a:p>
        </p:txBody>
      </p:sp>
      <p:sp>
        <p:nvSpPr>
          <p:cNvPr id="3" name="Espace réservé du contenu 2"/>
          <p:cNvSpPr>
            <a:spLocks noGrp="1"/>
          </p:cNvSpPr>
          <p:nvPr>
            <p:ph idx="1"/>
          </p:nvPr>
        </p:nvSpPr>
        <p:spPr>
          <a:xfrm>
            <a:off x="214282" y="2000240"/>
            <a:ext cx="8686800" cy="4525963"/>
          </a:xfrm>
        </p:spPr>
        <p:txBody>
          <a:bodyPr/>
          <a:lstStyle/>
          <a:p>
            <a:pPr>
              <a:buNone/>
            </a:pPr>
            <a:r>
              <a:rPr lang="fr-FR" dirty="0" smtClean="0"/>
              <a:t>		</a:t>
            </a:r>
            <a:r>
              <a:rPr lang="fr-FR" sz="2800" dirty="0"/>
              <a:t>C’est un programme malveillant qui est utilisé par une personne malintentionnée et qui dissimule la présence de programmes néfastes aux yeux de l'utilisateur du système et des logiciels de sécurité (antivirus, firewall). Contrairement aux virus ou bien aux vers, les </a:t>
            </a:r>
            <a:r>
              <a:rPr lang="fr-FR" sz="2800" dirty="0" err="1"/>
              <a:t>rootkits</a:t>
            </a:r>
            <a:r>
              <a:rPr lang="fr-FR" sz="2800" dirty="0"/>
              <a:t> ne sont pas capables de se dupliquer. </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10</a:t>
            </a:fld>
            <a:endParaRPr lang="fr-BE"/>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8529" y="512064"/>
            <a:ext cx="7772400" cy="1609344"/>
          </a:xfrm>
        </p:spPr>
        <p:txBody>
          <a:bodyPr/>
          <a:lstStyle/>
          <a:p>
            <a:r>
              <a:rPr lang="fr-FR" dirty="0" smtClean="0"/>
              <a:t>        Les vers</a:t>
            </a:r>
            <a:endParaRPr lang="de-DE" dirty="0"/>
          </a:p>
        </p:txBody>
      </p:sp>
      <p:sp>
        <p:nvSpPr>
          <p:cNvPr id="3" name="Espace réservé du contenu 2"/>
          <p:cNvSpPr>
            <a:spLocks noGrp="1"/>
          </p:cNvSpPr>
          <p:nvPr>
            <p:ph idx="1"/>
          </p:nvPr>
        </p:nvSpPr>
        <p:spPr/>
        <p:txBody>
          <a:bodyPr/>
          <a:lstStyle/>
          <a:p>
            <a:r>
              <a:rPr lang="fr-FR" dirty="0" smtClean="0"/>
              <a:t>Leur </a:t>
            </a:r>
            <a:r>
              <a:rPr lang="fr-FR" dirty="0"/>
              <a:t>mode de propagation est lié au réseau, comme des vers, en général via l'exploitation de failles de sécurité.</a:t>
            </a:r>
          </a:p>
          <a:p>
            <a:endParaRPr lang="fr-FR" dirty="0" smtClean="0"/>
          </a:p>
          <a:p>
            <a:r>
              <a:rPr lang="fr-FR" dirty="0" smtClean="0"/>
              <a:t>Comme </a:t>
            </a:r>
            <a:r>
              <a:rPr lang="fr-FR" dirty="0"/>
              <a:t>des vers, leur action se veut discrète, et non-destructrice pour les utilisateurs de la machine infectée.</a:t>
            </a:r>
          </a:p>
          <a:p>
            <a:endParaRPr lang="fr-FR" dirty="0" smtClean="0"/>
          </a:p>
          <a:p>
            <a:r>
              <a:rPr lang="fr-FR" dirty="0" smtClean="0"/>
              <a:t>Comme </a:t>
            </a:r>
            <a:r>
              <a:rPr lang="fr-FR" dirty="0"/>
              <a:t>des vers, ils poursuivent des buts à visée large, tels que l'attaque par saturation des ressources ou attaque </a:t>
            </a:r>
            <a:r>
              <a:rPr lang="fr-FR" dirty="0" err="1"/>
              <a:t>DoS</a:t>
            </a:r>
            <a:r>
              <a:rPr lang="fr-FR" dirty="0"/>
              <a:t> (</a:t>
            </a:r>
            <a:r>
              <a:rPr lang="fr-FR" dirty="0" err="1"/>
              <a:t>Denial</a:t>
            </a:r>
            <a:r>
              <a:rPr lang="fr-FR" dirty="0"/>
              <a:t> of Service) d'un serveur par des milliers de machines infectées se connectant simultanément</a:t>
            </a:r>
          </a:p>
          <a:p>
            <a:endParaRPr lang="de-D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11</a:t>
            </a:fld>
            <a:endParaRPr lang="fr-BE"/>
          </a:p>
        </p:txBody>
      </p:sp>
      <p:pic>
        <p:nvPicPr>
          <p:cNvPr id="5" name="Image 4"/>
          <p:cNvPicPr>
            <a:picLocks noChangeAspect="1"/>
          </p:cNvPicPr>
          <p:nvPr/>
        </p:nvPicPr>
        <p:blipFill>
          <a:blip r:embed="rId2"/>
          <a:stretch>
            <a:fillRect/>
          </a:stretch>
        </p:blipFill>
        <p:spPr>
          <a:xfrm>
            <a:off x="323528" y="154930"/>
            <a:ext cx="1867649" cy="1905336"/>
          </a:xfrm>
          <a:prstGeom prst="rect">
            <a:avLst/>
          </a:prstGeom>
        </p:spPr>
      </p:pic>
    </p:spTree>
    <p:extLst>
      <p:ext uri="{BB962C8B-B14F-4D97-AF65-F5344CB8AC3E}">
        <p14:creationId xmlns:p14="http://schemas.microsoft.com/office/powerpoint/2010/main" val="305934555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de-DE"/>
          </a:p>
        </p:txBody>
      </p:sp>
      <p:sp>
        <p:nvSpPr>
          <p:cNvPr id="3" name="Espace réservé du contenu 2"/>
          <p:cNvSpPr>
            <a:spLocks noGrp="1"/>
          </p:cNvSpPr>
          <p:nvPr>
            <p:ph idx="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a:t>
            </a:fld>
            <a:endParaRPr lang="fr-BE"/>
          </a:p>
        </p:txBody>
      </p:sp>
      <p:pic>
        <p:nvPicPr>
          <p:cNvPr id="5" name="Image 4"/>
          <p:cNvPicPr/>
          <p:nvPr/>
        </p:nvPicPr>
        <p:blipFill>
          <a:blip r:embed="rId2"/>
          <a:stretch>
            <a:fillRect/>
          </a:stretch>
        </p:blipFill>
        <p:spPr>
          <a:xfrm>
            <a:off x="-3128" y="0"/>
            <a:ext cx="9147127" cy="6858000"/>
          </a:xfrm>
          <a:prstGeom prst="rect">
            <a:avLst/>
          </a:prstGeom>
        </p:spPr>
      </p:pic>
    </p:spTree>
    <p:extLst>
      <p:ext uri="{BB962C8B-B14F-4D97-AF65-F5344CB8AC3E}">
        <p14:creationId xmlns:p14="http://schemas.microsoft.com/office/powerpoint/2010/main" val="173011539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t>
            </a:r>
            <a:r>
              <a:rPr lang="fr-FR" dirty="0" err="1" smtClean="0"/>
              <a:t>hoax</a:t>
            </a:r>
            <a:r>
              <a:rPr lang="fr-FR" dirty="0" smtClean="0"/>
              <a:t> ou faux virus</a:t>
            </a:r>
            <a:endParaRPr lang="de-DE" dirty="0"/>
          </a:p>
        </p:txBody>
      </p:sp>
      <p:sp>
        <p:nvSpPr>
          <p:cNvPr id="3" name="Espace réservé du contenu 2"/>
          <p:cNvSpPr>
            <a:spLocks noGrp="1"/>
          </p:cNvSpPr>
          <p:nvPr>
            <p:ph idx="1"/>
          </p:nvPr>
        </p:nvSpPr>
        <p:spPr>
          <a:xfrm>
            <a:off x="827584" y="2404555"/>
            <a:ext cx="7772400" cy="4050792"/>
          </a:xfrm>
        </p:spPr>
        <p:txBody>
          <a:bodyPr>
            <a:normAutofit/>
          </a:bodyPr>
          <a:lstStyle/>
          <a:p>
            <a:r>
              <a:rPr lang="fr-FR" sz="2800" dirty="0" smtClean="0"/>
              <a:t>Fausses alertes aussi sérieuses que les vrais virus .</a:t>
            </a:r>
          </a:p>
          <a:p>
            <a:r>
              <a:rPr lang="fr-FR" sz="2800" dirty="0" smtClean="0"/>
              <a:t>Pertes de temps .</a:t>
            </a:r>
          </a:p>
          <a:p>
            <a:r>
              <a:rPr lang="fr-FR" sz="2800" dirty="0" smtClean="0"/>
              <a:t>Provocation d’une certaine anxiété par rapport à la vérité ou non du message .</a:t>
            </a:r>
            <a:endParaRPr lang="de-DE" sz="28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13</a:t>
            </a:fld>
            <a:endParaRPr lang="fr-BE"/>
          </a:p>
        </p:txBody>
      </p:sp>
    </p:spTree>
    <p:extLst>
      <p:ext uri="{BB962C8B-B14F-4D97-AF65-F5344CB8AC3E}">
        <p14:creationId xmlns:p14="http://schemas.microsoft.com/office/powerpoint/2010/main" val="2013106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Virus informatiques </a:t>
            </a:r>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célèbres</a:t>
            </a:r>
            <a:endParaRPr lang="de-DE"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endParaRPr>
          </a:p>
        </p:txBody>
      </p:sp>
      <p:sp>
        <p:nvSpPr>
          <p:cNvPr id="3" name="Espace réservé du contenu 2"/>
          <p:cNvSpPr>
            <a:spLocks noGrp="1"/>
          </p:cNvSpPr>
          <p:nvPr>
            <p:ph idx="1"/>
          </p:nvPr>
        </p:nvSpPr>
        <p:spPr>
          <a:xfrm>
            <a:off x="681336" y="1988840"/>
            <a:ext cx="7776864" cy="7248852"/>
          </a:xfrm>
        </p:spPr>
        <p:txBody>
          <a:bodyPr>
            <a:noAutofit/>
          </a:bodyPr>
          <a:lstStyle/>
          <a:p>
            <a:pPr>
              <a:lnSpc>
                <a:spcPct val="70000"/>
              </a:lnSpc>
            </a:pPr>
            <a:r>
              <a:rPr lang="fr-FR" sz="3200" u="sng" dirty="0" err="1"/>
              <a:t>Cabir</a:t>
            </a:r>
            <a:r>
              <a:rPr lang="fr-FR" sz="2800" u="sng" dirty="0"/>
              <a:t> </a:t>
            </a:r>
            <a:r>
              <a:rPr lang="fr-FR" sz="2800" dirty="0"/>
              <a:t>est considéré comme le tout premier virus informatique proof of concept recensé se propageant par la téléphonie mobile grâce à la technologie Bluetooth et du système d'</a:t>
            </a:r>
            <a:r>
              <a:rPr lang="fr-FR" sz="2800" dirty="0" err="1"/>
              <a:t>exploitationSymbian</a:t>
            </a:r>
            <a:r>
              <a:rPr lang="fr-FR" sz="2800" dirty="0"/>
              <a:t> OS.</a:t>
            </a:r>
          </a:p>
          <a:p>
            <a:pPr>
              <a:lnSpc>
                <a:spcPct val="70000"/>
              </a:lnSpc>
            </a:pPr>
            <a:endParaRPr lang="fr-FR" sz="2800" dirty="0" smtClean="0"/>
          </a:p>
          <a:p>
            <a:pPr>
              <a:lnSpc>
                <a:spcPct val="70000"/>
              </a:lnSpc>
            </a:pPr>
            <a:r>
              <a:rPr lang="fr-FR" sz="3200" u="sng" dirty="0" err="1" smtClean="0"/>
              <a:t>MyDoom.A</a:t>
            </a:r>
            <a:r>
              <a:rPr lang="fr-FR" sz="2800" dirty="0"/>
              <a:t> est un virus informatique qui se propage par les courriels et le service P2P de </a:t>
            </a:r>
            <a:r>
              <a:rPr lang="fr-FR" sz="2800" dirty="0" err="1"/>
              <a:t>Kazaa</a:t>
            </a:r>
            <a:r>
              <a:rPr lang="fr-FR" sz="2800" dirty="0"/>
              <a:t>. Les premières infections ont eu lieu le 26 janvier 2004.</a:t>
            </a:r>
          </a:p>
          <a:p>
            <a:pPr marL="0" indent="0">
              <a:lnSpc>
                <a:spcPct val="70000"/>
              </a:lnSpc>
              <a:buNone/>
            </a:pP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14</a:t>
            </a:fld>
            <a:endParaRPr lang="fr-BE"/>
          </a:p>
        </p:txBody>
      </p:sp>
    </p:spTree>
    <p:extLst>
      <p:ext uri="{BB962C8B-B14F-4D97-AF65-F5344CB8AC3E}">
        <p14:creationId xmlns:p14="http://schemas.microsoft.com/office/powerpoint/2010/main" val="81562324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endParaRPr lang="de-DE"/>
          </a:p>
        </p:txBody>
      </p:sp>
      <p:sp>
        <p:nvSpPr>
          <p:cNvPr id="9" name="Espace réservé du contenu 8"/>
          <p:cNvSpPr>
            <a:spLocks noGrp="1"/>
          </p:cNvSpPr>
          <p:nvPr>
            <p:ph idx="1"/>
          </p:nvPr>
        </p:nvSpPr>
        <p:spPr>
          <a:xfrm>
            <a:off x="620973" y="1240581"/>
            <a:ext cx="7772400" cy="4050792"/>
          </a:xfrm>
        </p:spPr>
        <p:txBody>
          <a:bodyPr>
            <a:noAutofit/>
          </a:bodyPr>
          <a:lstStyle/>
          <a:p>
            <a:r>
              <a:rPr lang="fr-FR" sz="2800" u="sng" dirty="0"/>
              <a:t>Psyb0t</a:t>
            </a:r>
            <a:r>
              <a:rPr lang="fr-FR" sz="2400" dirty="0"/>
              <a:t> est un virus informatique découvert en janvier 2009. Il est considéré comme étant le seul virus informatique ayant la capacité d'infecter les routeurs et modem haut-débit.</a:t>
            </a:r>
          </a:p>
          <a:p>
            <a:r>
              <a:rPr lang="fr-FR" sz="2800" u="sng" dirty="0"/>
              <a:t>Le virus Tchernobyl ou CIH </a:t>
            </a:r>
            <a:r>
              <a:rPr lang="fr-FR" sz="2400" dirty="0"/>
              <a:t>est connu pour avoir été un des plus destructeurs. Il détruisait l'ensemble des informations du système attaqué et parfois il rendait la machine quasiment inutilisable. Il a sévi de 1998 à 2002.</a:t>
            </a:r>
          </a:p>
          <a:p>
            <a:r>
              <a:rPr lang="fr-FR" sz="2800" u="sng" dirty="0"/>
              <a:t>Le ver </a:t>
            </a:r>
            <a:r>
              <a:rPr lang="fr-FR" sz="2800" u="sng" dirty="0" err="1"/>
              <a:t>Conficker</a:t>
            </a:r>
            <a:r>
              <a:rPr lang="fr-FR" sz="2400" dirty="0"/>
              <a:t> exploite une faille du Windows Server Service utilisé par Windows 2000, Windows XP, Windows Vista, Windows 7, Windows Server 2003 et Windows Server 2008.</a:t>
            </a:r>
          </a:p>
          <a:p>
            <a:endParaRPr lang="fr-FR" sz="2400" dirty="0"/>
          </a:p>
          <a:p>
            <a:endParaRPr lang="de-D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15</a:t>
            </a:fld>
            <a:endParaRPr lang="fr-BE"/>
          </a:p>
        </p:txBody>
      </p:sp>
    </p:spTree>
    <p:extLst>
      <p:ext uri="{BB962C8B-B14F-4D97-AF65-F5344CB8AC3E}">
        <p14:creationId xmlns:p14="http://schemas.microsoft.com/office/powerpoint/2010/main" val="175536522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61840"/>
            <a:ext cx="7772400" cy="1609344"/>
          </a:xfrm>
        </p:spPr>
        <p:txBody>
          <a:bodyPr>
            <a:normAutofit/>
          </a:bodyPr>
          <a:lstStyle/>
          <a:p>
            <a:r>
              <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Symptômes de l’infection</a:t>
            </a:r>
          </a:p>
        </p:txBody>
      </p:sp>
      <p:sp>
        <p:nvSpPr>
          <p:cNvPr id="3" name="Espace réservé du contenu 2"/>
          <p:cNvSpPr>
            <a:spLocks noGrp="1"/>
          </p:cNvSpPr>
          <p:nvPr>
            <p:ph sz="quarter" idx="1"/>
          </p:nvPr>
        </p:nvSpPr>
        <p:spPr>
          <a:xfrm>
            <a:off x="611560" y="2041560"/>
            <a:ext cx="7774632" cy="4248472"/>
          </a:xfrm>
        </p:spPr>
        <p:txBody>
          <a:bodyPr>
            <a:noAutofit/>
          </a:bodyPr>
          <a:lstStyle/>
          <a:p>
            <a:pPr>
              <a:lnSpc>
                <a:spcPct val="70000"/>
              </a:lnSpc>
            </a:pPr>
            <a:r>
              <a:rPr lang="fr-FR" sz="2400" dirty="0"/>
              <a:t>Activité anormale du modem </a:t>
            </a:r>
          </a:p>
          <a:p>
            <a:pPr>
              <a:lnSpc>
                <a:spcPct val="70000"/>
              </a:lnSpc>
            </a:pPr>
            <a:endParaRPr lang="fr-FR" sz="2400" dirty="0"/>
          </a:p>
          <a:p>
            <a:pPr>
              <a:lnSpc>
                <a:spcPct val="70000"/>
              </a:lnSpc>
            </a:pPr>
            <a:r>
              <a:rPr lang="fr-FR" sz="2400" dirty="0"/>
              <a:t>Données qui changent </a:t>
            </a:r>
            <a:r>
              <a:rPr lang="fr-FR" sz="2400" dirty="0" smtClean="0"/>
              <a:t>sans </a:t>
            </a:r>
          </a:p>
          <a:p>
            <a:pPr marL="0" indent="0">
              <a:lnSpc>
                <a:spcPct val="70000"/>
              </a:lnSpc>
              <a:buNone/>
            </a:pPr>
            <a:r>
              <a:rPr lang="fr-FR" sz="2400" dirty="0"/>
              <a:t> </a:t>
            </a:r>
            <a:r>
              <a:rPr lang="fr-FR" sz="2400" dirty="0" smtClean="0"/>
              <a:t>  intervention</a:t>
            </a:r>
            <a:endParaRPr lang="fr-FR" sz="2400" dirty="0"/>
          </a:p>
          <a:p>
            <a:pPr>
              <a:lnSpc>
                <a:spcPct val="70000"/>
              </a:lnSpc>
            </a:pPr>
            <a:endParaRPr lang="fr-FR" sz="2400" dirty="0"/>
          </a:p>
          <a:p>
            <a:pPr>
              <a:lnSpc>
                <a:spcPct val="70000"/>
              </a:lnSpc>
            </a:pPr>
            <a:r>
              <a:rPr lang="fr-FR" sz="2400" dirty="0"/>
              <a:t>Plantages à répétitions</a:t>
            </a:r>
          </a:p>
          <a:p>
            <a:pPr>
              <a:lnSpc>
                <a:spcPct val="70000"/>
              </a:lnSpc>
            </a:pPr>
            <a:endParaRPr lang="fr-FR" sz="2400" dirty="0"/>
          </a:p>
          <a:p>
            <a:pPr>
              <a:lnSpc>
                <a:spcPct val="70000"/>
              </a:lnSpc>
            </a:pPr>
            <a:r>
              <a:rPr lang="fr-FR" sz="2400" dirty="0"/>
              <a:t>Ouvertures impromptues de programmes </a:t>
            </a:r>
          </a:p>
        </p:txBody>
      </p:sp>
      <p:pic>
        <p:nvPicPr>
          <p:cNvPr id="4" name="Image 3" descr="SC20121121-173024.png"/>
          <p:cNvPicPr>
            <a:picLocks noChangeAspect="1"/>
          </p:cNvPicPr>
          <p:nvPr/>
        </p:nvPicPr>
        <p:blipFill>
          <a:blip r:embed="rId2" cstate="print"/>
          <a:srcRect l="1001" t="24800" r="1001" b="21650"/>
          <a:stretch>
            <a:fillRect/>
          </a:stretch>
        </p:blipFill>
        <p:spPr>
          <a:xfrm>
            <a:off x="5543600" y="1484784"/>
            <a:ext cx="3600400" cy="3278936"/>
          </a:xfrm>
          <a:prstGeom prst="rect">
            <a:avLst/>
          </a:prstGeom>
        </p:spPr>
      </p:pic>
    </p:spTree>
    <p:extLst>
      <p:ext uri="{BB962C8B-B14F-4D97-AF65-F5344CB8AC3E}">
        <p14:creationId xmlns:p14="http://schemas.microsoft.com/office/powerpoint/2010/main" val="284125883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Comment s’épar</a:t>
            </a:r>
            <a:r>
              <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gner </a:t>
            </a:r>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des virus</a:t>
            </a:r>
            <a:endParaRPr lang="fr-FR" sz="3200" b="1" dirty="0">
              <a:effectLst>
                <a:outerShdw blurRad="38100" dist="38100" dir="2700000" algn="tl">
                  <a:srgbClr val="000000">
                    <a:alpha val="43137"/>
                  </a:srgbClr>
                </a:outerShdw>
                <a:reflection blurRad="12700" stA="48000" endA="300" endPos="55000" dir="5400000" sy="-90000" algn="bl" rotWithShape="0"/>
              </a:effectLst>
            </a:endParaRPr>
          </a:p>
        </p:txBody>
      </p:sp>
      <p:sp>
        <p:nvSpPr>
          <p:cNvPr id="3" name="Espace réservé du contenu 2"/>
          <p:cNvSpPr>
            <a:spLocks noGrp="1"/>
          </p:cNvSpPr>
          <p:nvPr>
            <p:ph idx="1"/>
          </p:nvPr>
        </p:nvSpPr>
        <p:spPr>
          <a:xfrm>
            <a:off x="685800" y="1700808"/>
            <a:ext cx="7772400" cy="4050792"/>
          </a:xfrm>
        </p:spPr>
        <p:txBody>
          <a:bodyPr>
            <a:normAutofit fontScale="25000" lnSpcReduction="20000"/>
          </a:bodyPr>
          <a:lstStyle/>
          <a:p>
            <a:pPr marL="742950" indent="-742950">
              <a:buAutoNum type="alphaLcParenR"/>
            </a:pPr>
            <a:endParaRPr lang="fr-FR" sz="4000" b="1" dirty="0" smtClean="0">
              <a:solidFill>
                <a:srgbClr val="BC5E00"/>
              </a:solidFill>
              <a:latin typeface="Britannic Bold" pitchFamily="34" charset="0"/>
            </a:endParaRPr>
          </a:p>
          <a:p>
            <a:pPr>
              <a:buNone/>
            </a:pPr>
            <a:r>
              <a:rPr lang="fr-FR" sz="9600" dirty="0"/>
              <a:t>Les règles de base sont évidentes mais peu ou jamais appliquées :</a:t>
            </a:r>
          </a:p>
          <a:p>
            <a:r>
              <a:rPr lang="fr-FR" sz="9600" dirty="0"/>
              <a:t>· Utiliser un antivirus dont les définitions sont maintenues à jour.</a:t>
            </a:r>
          </a:p>
          <a:p>
            <a:r>
              <a:rPr lang="fr-FR" sz="9600" dirty="0"/>
              <a:t>· Ne jamais ouvrir de pièce jointe si l'expéditeur du message n'est pas connu, et si le contenu du message ne semble pas cohérent (un ami français qui vous écrit en anglais…).</a:t>
            </a:r>
          </a:p>
          <a:p>
            <a:r>
              <a:rPr lang="fr-FR" sz="9600" dirty="0"/>
              <a:t>· Ne pas télécharger de fichiers provenant de sites douteux.</a:t>
            </a:r>
          </a:p>
          <a:p>
            <a:r>
              <a:rPr lang="fr-FR" sz="9600" dirty="0"/>
              <a:t>· Ne pas récupérer tous les programmes qui courent sur disquettes, CD-ROM ou toute source de données dont la provenance est inconnue.</a:t>
            </a:r>
          </a:p>
          <a:p>
            <a:r>
              <a:rPr lang="fr-FR" sz="9600" dirty="0"/>
              <a:t>· Dans les applications Office, forcer la demande d'autorisation d'exécution des macros.</a:t>
            </a:r>
          </a:p>
          <a:p>
            <a:pPr>
              <a:buNone/>
            </a:pPr>
            <a:endParaRPr lang="fr-FR" sz="88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17</a:t>
            </a:fld>
            <a:endParaRPr lang="fr-BE"/>
          </a:p>
        </p:txBody>
      </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Les virus sur MAC</a:t>
            </a:r>
            <a:endParaRPr lang="fr-FR" sz="3200" b="1" dirty="0">
              <a:effectLst>
                <a:outerShdw blurRad="38100" dist="38100" dir="2700000" algn="tl">
                  <a:srgbClr val="000000">
                    <a:alpha val="43137"/>
                  </a:srgbClr>
                </a:outerShdw>
                <a:reflection blurRad="12700" stA="48000" endA="300" endPos="55000" dir="5400000" sy="-90000" algn="bl" rotWithShape="0"/>
              </a:effectLst>
            </a:endParaRPr>
          </a:p>
        </p:txBody>
      </p:sp>
      <p:sp>
        <p:nvSpPr>
          <p:cNvPr id="3" name="Espace réservé du contenu 2"/>
          <p:cNvSpPr>
            <a:spLocks noGrp="1"/>
          </p:cNvSpPr>
          <p:nvPr>
            <p:ph idx="1"/>
          </p:nvPr>
        </p:nvSpPr>
        <p:spPr>
          <a:xfrm>
            <a:off x="457200" y="2071678"/>
            <a:ext cx="8686800" cy="4525963"/>
          </a:xfrm>
        </p:spPr>
        <p:txBody>
          <a:bodyPr>
            <a:normAutofit fontScale="77500" lnSpcReduction="20000"/>
          </a:bodyPr>
          <a:lstStyle/>
          <a:p>
            <a:pPr>
              <a:buNone/>
            </a:pPr>
            <a:r>
              <a:rPr lang="fr-FR" dirty="0" smtClean="0"/>
              <a:t>		</a:t>
            </a:r>
            <a:r>
              <a:rPr lang="fr-FR" sz="3300" dirty="0"/>
              <a:t>Il existe moins d’une centaine de virus sous l’environnement Macintosh. Les virus du monde de Windows sont sans effet sous cet environnement à l’exception de quelques virus de macros. Les raisons généralement invoquées pour expliquer ce faible nombre sont:</a:t>
            </a:r>
          </a:p>
          <a:p>
            <a:pPr>
              <a:buFont typeface="Wingdings" pitchFamily="2" charset="2"/>
              <a:buChar char="ü"/>
            </a:pPr>
            <a:r>
              <a:rPr lang="fr-FR" sz="3300" dirty="0"/>
              <a:t>La sécurisation de l’installation des applications sur OS X.</a:t>
            </a:r>
          </a:p>
          <a:p>
            <a:pPr>
              <a:buFont typeface="Wingdings" pitchFamily="2" charset="2"/>
              <a:buChar char="ü"/>
            </a:pPr>
            <a:r>
              <a:rPr lang="fr-FR" sz="3300" dirty="0"/>
              <a:t>Un développement en open source.</a:t>
            </a:r>
          </a:p>
          <a:p>
            <a:pPr>
              <a:buFont typeface="Wingdings" pitchFamily="2" charset="2"/>
              <a:buChar char="ü"/>
            </a:pPr>
            <a:r>
              <a:rPr lang="fr-FR" sz="3300" dirty="0"/>
              <a:t>Un intérêt moindre pour les auteurs de virus par rapport au nombre beaucoup plus important de machines installées sous Windows.</a:t>
            </a:r>
          </a:p>
          <a:p>
            <a:pPr>
              <a:buNone/>
            </a:pPr>
            <a:r>
              <a:rPr lang="fr-FR" sz="3300" dirty="0"/>
              <a:t>		</a:t>
            </a:r>
          </a:p>
          <a:p>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18</a:t>
            </a:fld>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089" y="0"/>
            <a:ext cx="2567200" cy="2132166"/>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685800" y="1556792"/>
            <a:ext cx="7772400" cy="4050792"/>
          </a:xfrm>
        </p:spPr>
        <p:txBody>
          <a:bodyPr>
            <a:normAutofit fontScale="92500" lnSpcReduction="20000"/>
          </a:bodyPr>
          <a:lstStyle/>
          <a:p>
            <a:pPr fontAlgn="base">
              <a:buNone/>
            </a:pPr>
            <a:r>
              <a:rPr lang="fr-FR" dirty="0" smtClean="0">
                <a:solidFill>
                  <a:schemeClr val="accent6"/>
                </a:solidFill>
              </a:rPr>
              <a:t>►</a:t>
            </a:r>
            <a:r>
              <a:rPr lang="fr-FR" sz="2600" dirty="0" smtClean="0"/>
              <a:t>Parmi les virus macintosh on peut citer: </a:t>
            </a:r>
            <a:r>
              <a:rPr lang="fr-FR" sz="2600" dirty="0" err="1" smtClean="0"/>
              <a:t>MacMag</a:t>
            </a:r>
            <a:r>
              <a:rPr lang="fr-FR" sz="2600" dirty="0" smtClean="0"/>
              <a:t>, </a:t>
            </a:r>
            <a:r>
              <a:rPr lang="fr-FR" sz="2600" dirty="0" err="1" smtClean="0"/>
              <a:t>Hpat</a:t>
            </a:r>
            <a:r>
              <a:rPr lang="fr-FR" sz="2600" dirty="0" smtClean="0"/>
              <a:t>, Unit29 et Flashback. En effet, 600 000 Mac auraient déjà été infectés par ce dernier. Près de la moitié des machines touchées sont localisées aux États-Unis dont 247 plus précisément à Cupertino en Californie, là où se trouve le siège d’Apple.</a:t>
            </a:r>
          </a:p>
          <a:p>
            <a:pPr fontAlgn="base">
              <a:buNone/>
            </a:pPr>
            <a:endParaRPr lang="fr-FR" sz="2600" dirty="0" smtClean="0">
              <a:solidFill>
                <a:schemeClr val="accent6"/>
              </a:solidFill>
            </a:endParaRPr>
          </a:p>
          <a:p>
            <a:pPr fontAlgn="base">
              <a:buNone/>
            </a:pPr>
            <a:r>
              <a:rPr lang="fr-FR" sz="2600" dirty="0" smtClean="0">
                <a:solidFill>
                  <a:schemeClr val="accent6"/>
                </a:solidFill>
              </a:rPr>
              <a:t>►</a:t>
            </a:r>
            <a:r>
              <a:rPr lang="fr-FR" sz="2600" dirty="0" smtClean="0"/>
              <a:t>Il s’attaque à une faille de sécurité dans Java pour Mac OS X et se propage via des pages web piégées. Une fois installé, il récupère des données personnelles telles que des mots de passe tapés dans les navigateurs Internet et les applications. Apple a d’ores et déjà publié un correctif pour combler cette faille. </a:t>
            </a:r>
          </a:p>
          <a:p>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19</a:t>
            </a:fld>
            <a:endParaRPr lang="fr-BE"/>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800" b="1" u="sng" dirty="0"/>
              <a:t>SOMMAIRE</a:t>
            </a:r>
            <a:endParaRPr lang="fr-FR" b="1" u="sng" dirty="0"/>
          </a:p>
        </p:txBody>
      </p:sp>
      <p:sp>
        <p:nvSpPr>
          <p:cNvPr id="3" name="Espace réservé du contenu 2"/>
          <p:cNvSpPr>
            <a:spLocks noGrp="1"/>
          </p:cNvSpPr>
          <p:nvPr>
            <p:ph idx="1"/>
          </p:nvPr>
        </p:nvSpPr>
        <p:spPr/>
        <p:txBody>
          <a:bodyPr>
            <a:normAutofit fontScale="92500" lnSpcReduction="10000"/>
          </a:bodyPr>
          <a:lstStyle/>
          <a:p>
            <a:pPr>
              <a:buFont typeface="Wingdings" pitchFamily="2" charset="2"/>
              <a:buChar char="v"/>
            </a:pPr>
            <a:r>
              <a:rPr lang="fr-FR" sz="2800" dirty="0">
                <a:solidFill>
                  <a:prstClr val="black"/>
                </a:solidFill>
                <a:latin typeface="Century Gothic"/>
              </a:rPr>
              <a:t>Introduction</a:t>
            </a:r>
          </a:p>
          <a:p>
            <a:pPr>
              <a:buNone/>
            </a:pPr>
            <a:r>
              <a:rPr lang="fr-FR" sz="2800" dirty="0">
                <a:solidFill>
                  <a:prstClr val="black"/>
                </a:solidFill>
                <a:latin typeface="Century Gothic"/>
              </a:rPr>
              <a:t>      LES VIRUS</a:t>
            </a:r>
          </a:p>
          <a:p>
            <a:pPr>
              <a:buNone/>
            </a:pPr>
            <a:r>
              <a:rPr lang="fr-FR" sz="2800" dirty="0">
                <a:solidFill>
                  <a:prstClr val="black"/>
                </a:solidFill>
                <a:latin typeface="Century Gothic"/>
              </a:rPr>
              <a:t>		♦Définition du virus.</a:t>
            </a:r>
          </a:p>
          <a:p>
            <a:pPr>
              <a:buNone/>
            </a:pPr>
            <a:r>
              <a:rPr lang="fr-FR" sz="2800" dirty="0">
                <a:solidFill>
                  <a:prstClr val="black"/>
                </a:solidFill>
                <a:latin typeface="Century Gothic"/>
              </a:rPr>
              <a:t>		♦Informations diverses </a:t>
            </a:r>
            <a:r>
              <a:rPr lang="fr-FR" sz="2800" dirty="0" smtClean="0">
                <a:solidFill>
                  <a:prstClr val="black"/>
                </a:solidFill>
                <a:latin typeface="Century Gothic"/>
              </a:rPr>
              <a:t>concernant les    virus</a:t>
            </a:r>
            <a:r>
              <a:rPr lang="fr-FR" sz="2800" dirty="0">
                <a:solidFill>
                  <a:prstClr val="black"/>
                </a:solidFill>
                <a:latin typeface="Century Gothic"/>
              </a:rPr>
              <a:t>.</a:t>
            </a:r>
          </a:p>
          <a:p>
            <a:pPr>
              <a:buNone/>
            </a:pPr>
            <a:r>
              <a:rPr lang="fr-FR" sz="2800" dirty="0">
                <a:solidFill>
                  <a:prstClr val="black"/>
                </a:solidFill>
                <a:latin typeface="Century Gothic"/>
              </a:rPr>
              <a:t>		♦Fonctionnement du virus.</a:t>
            </a:r>
          </a:p>
          <a:p>
            <a:pPr>
              <a:buNone/>
            </a:pPr>
            <a:r>
              <a:rPr lang="fr-FR" sz="2800" dirty="0">
                <a:solidFill>
                  <a:prstClr val="black"/>
                </a:solidFill>
                <a:latin typeface="Century Gothic"/>
              </a:rPr>
              <a:t>		♦Comment s’épargner des virus,</a:t>
            </a:r>
          </a:p>
          <a:p>
            <a:pPr>
              <a:buNone/>
            </a:pPr>
            <a:r>
              <a:rPr lang="fr-FR" sz="2800" dirty="0">
                <a:solidFill>
                  <a:prstClr val="black"/>
                </a:solidFill>
                <a:latin typeface="Century Gothic"/>
              </a:rPr>
              <a:t>		♦ Les virus sur </a:t>
            </a:r>
            <a:r>
              <a:rPr lang="fr-FR" sz="2800" dirty="0" smtClean="0">
                <a:solidFill>
                  <a:prstClr val="black"/>
                </a:solidFill>
                <a:latin typeface="Century Gothic"/>
              </a:rPr>
              <a:t>Mac.</a:t>
            </a:r>
            <a:endParaRPr lang="fr-FR" sz="2800" dirty="0">
              <a:solidFill>
                <a:prstClr val="black"/>
              </a:solidFill>
              <a:latin typeface="Century Gothic"/>
            </a:endParaRPr>
          </a:p>
          <a:p>
            <a:pPr>
              <a:buNone/>
            </a:pPr>
            <a:r>
              <a:rPr lang="fr-FR" sz="2800" dirty="0">
                <a:solidFill>
                  <a:prstClr val="black"/>
                </a:solidFill>
                <a:latin typeface="Century Gothic"/>
              </a:rPr>
              <a:t>		</a:t>
            </a:r>
          </a:p>
          <a:p>
            <a:pPr>
              <a:buNone/>
            </a:pPr>
            <a:endParaRPr lang="fr-FR" sz="2600" dirty="0" smtClean="0"/>
          </a:p>
          <a:p>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a:t>
            </a:fld>
            <a:endParaRPr lang="fr-BE"/>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ctrTitle"/>
          </p:nvPr>
        </p:nvSpPr>
        <p:spPr/>
        <p:txBody>
          <a:bodyPr/>
          <a:lstStyle/>
          <a:p>
            <a:r>
              <a:rPr lang="fr-FR" dirty="0" smtClean="0"/>
              <a:t>Les </a:t>
            </a:r>
            <a:r>
              <a:rPr lang="fr-FR" dirty="0" err="1" smtClean="0"/>
              <a:t>antivurus</a:t>
            </a:r>
            <a:endParaRPr lang="de-DE" dirty="0"/>
          </a:p>
        </p:txBody>
      </p:sp>
      <p:sp>
        <p:nvSpPr>
          <p:cNvPr id="9" name="Sous-titre 8"/>
          <p:cNvSpPr>
            <a:spLocks noGrp="1"/>
          </p:cNvSpPr>
          <p:nvPr>
            <p:ph type="subTitle" idx="1"/>
          </p:nvPr>
        </p:nvSpPr>
        <p:spPr/>
        <p:txBody>
          <a:bodyPr/>
          <a:lstStyle/>
          <a:p>
            <a:r>
              <a:rPr lang="fr-FR" dirty="0" smtClean="0"/>
              <a:t>( Partie 2 )</a:t>
            </a:r>
          </a:p>
          <a:p>
            <a:endParaRPr lang="de-D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20</a:t>
            </a:fld>
            <a:endParaRPr lang="fr-BE"/>
          </a:p>
        </p:txBody>
      </p:sp>
    </p:spTree>
    <p:extLst>
      <p:ext uri="{BB962C8B-B14F-4D97-AF65-F5344CB8AC3E}">
        <p14:creationId xmlns:p14="http://schemas.microsoft.com/office/powerpoint/2010/main" val="200090538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             Définition </a:t>
            </a:r>
            <a:r>
              <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de </a:t>
            </a:r>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l’antivirus</a:t>
            </a:r>
            <a:endPar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21</a:t>
            </a:fld>
            <a:endParaRPr lang="fr-BE"/>
          </a:p>
        </p:txBody>
      </p:sp>
      <p:sp>
        <p:nvSpPr>
          <p:cNvPr id="3" name="Rectangle 2"/>
          <p:cNvSpPr/>
          <p:nvPr/>
        </p:nvSpPr>
        <p:spPr>
          <a:xfrm>
            <a:off x="467544" y="2750008"/>
            <a:ext cx="8352928" cy="2554545"/>
          </a:xfrm>
          <a:prstGeom prst="rect">
            <a:avLst/>
          </a:prstGeom>
        </p:spPr>
        <p:txBody>
          <a:bodyPr wrap="square">
            <a:spAutoFit/>
          </a:bodyPr>
          <a:lstStyle/>
          <a:p>
            <a:r>
              <a:rPr lang="fr-FR" sz="3200" dirty="0" smtClean="0">
                <a:latin typeface="Britannic Bold" pitchFamily="34" charset="0"/>
              </a:rPr>
              <a:t> </a:t>
            </a:r>
            <a:r>
              <a:rPr lang="fr-FR" sz="3200" dirty="0"/>
              <a:t>Un antivirus est un logiciel capable de détecter et détruire le virus et surveiller sa présence </a:t>
            </a:r>
            <a:r>
              <a:rPr lang="fr-FR" sz="3200" dirty="0"/>
              <a:t>,</a:t>
            </a:r>
            <a:r>
              <a:rPr lang="fr-FR" sz="3200" dirty="0" smtClean="0"/>
              <a:t> la </a:t>
            </a:r>
            <a:r>
              <a:rPr lang="fr-FR" sz="3200" dirty="0"/>
              <a:t>mémoire et les unités de stockage pour préserver l’intégrité des données de </a:t>
            </a:r>
            <a:r>
              <a:rPr lang="fr-FR" sz="3200" dirty="0" smtClean="0"/>
              <a:t>l’ordinateur.</a:t>
            </a:r>
            <a:endParaRPr lang="de-DE" sz="3200" dirty="0"/>
          </a:p>
        </p:txBody>
      </p:sp>
      <p:pic>
        <p:nvPicPr>
          <p:cNvPr id="5" name="Image 4"/>
          <p:cNvPicPr>
            <a:picLocks noChangeAspect="1"/>
          </p:cNvPicPr>
          <p:nvPr/>
        </p:nvPicPr>
        <p:blipFill>
          <a:blip r:embed="rId2"/>
          <a:stretch>
            <a:fillRect/>
          </a:stretch>
        </p:blipFill>
        <p:spPr>
          <a:xfrm>
            <a:off x="467544" y="-171400"/>
            <a:ext cx="2523355" cy="2276552"/>
          </a:xfrm>
          <a:prstGeom prst="rect">
            <a:avLst/>
          </a:prstGeom>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Fonctionnement de l’antivirus</a:t>
            </a:r>
            <a:r>
              <a:rPr lang="fr-FR" dirty="0"/>
              <a:t> </a:t>
            </a:r>
            <a:endParaRPr lang="de-DE" dirty="0"/>
          </a:p>
        </p:txBody>
      </p:sp>
      <p:sp>
        <p:nvSpPr>
          <p:cNvPr id="3" name="Espace réservé du contenu 2"/>
          <p:cNvSpPr>
            <a:spLocks noGrp="1"/>
          </p:cNvSpPr>
          <p:nvPr>
            <p:ph idx="1"/>
          </p:nvPr>
        </p:nvSpPr>
        <p:spPr>
          <a:xfrm>
            <a:off x="827584" y="2403031"/>
            <a:ext cx="7772400" cy="4050792"/>
          </a:xfrm>
        </p:spPr>
        <p:txBody>
          <a:bodyPr>
            <a:normAutofit/>
          </a:bodyPr>
          <a:lstStyle/>
          <a:p>
            <a:pPr>
              <a:buNone/>
            </a:pPr>
            <a:r>
              <a:rPr lang="fr-FR" sz="2800" b="1" dirty="0" smtClean="0"/>
              <a:t>- la </a:t>
            </a:r>
            <a:r>
              <a:rPr lang="fr-FR" sz="2800" b="1" dirty="0"/>
              <a:t>signature; </a:t>
            </a:r>
            <a:r>
              <a:rPr lang="fr-FR" sz="2400" dirty="0"/>
              <a:t>consiste à analyser le disque dur à la recherche de la signature du virus présente dans la base de données.</a:t>
            </a:r>
          </a:p>
          <a:p>
            <a:pPr>
              <a:buNone/>
            </a:pPr>
            <a:r>
              <a:rPr lang="fr-FR" sz="2800" b="1" dirty="0" smtClean="0"/>
              <a:t>- le </a:t>
            </a:r>
            <a:r>
              <a:rPr lang="fr-FR" sz="2800" b="1" dirty="0"/>
              <a:t>comportement; </a:t>
            </a:r>
            <a:r>
              <a:rPr lang="fr-FR" sz="2400" dirty="0"/>
              <a:t>protection contre tous les nouveaux virus qui n'existent pas encore dans la base virale. On ne cherche pas à identifier les virus connus mais à surveiller le comportement de tous les programmes exécutable.</a:t>
            </a:r>
          </a:p>
          <a:p>
            <a:pPr>
              <a:buNone/>
            </a:pPr>
            <a:r>
              <a:rPr lang="fr-FR" sz="2400" dirty="0" smtClean="0"/>
              <a:t> </a:t>
            </a:r>
            <a:endParaRPr lang="fr-FR" sz="3600" dirty="0">
              <a:latin typeface="Britannic Bold"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22</a:t>
            </a:fld>
            <a:endParaRPr lang="fr-BE"/>
          </a:p>
        </p:txBody>
      </p:sp>
      <p:sp>
        <p:nvSpPr>
          <p:cNvPr id="6" name="Rectangle 5"/>
          <p:cNvSpPr/>
          <p:nvPr/>
        </p:nvSpPr>
        <p:spPr>
          <a:xfrm>
            <a:off x="2286000" y="3105835"/>
            <a:ext cx="4572000" cy="369332"/>
          </a:xfrm>
          <a:prstGeom prst="rect">
            <a:avLst/>
          </a:prstGeom>
        </p:spPr>
        <p:txBody>
          <a:bodyPr>
            <a:spAutoFit/>
          </a:bodyPr>
          <a:lstStyle/>
          <a:p>
            <a:r>
              <a:rPr lang="fr-FR" dirty="0">
                <a:solidFill>
                  <a:srgbClr val="00CCFF"/>
                </a:solidFill>
                <a:latin typeface="Tahoma" panose="020B0604030504040204" pitchFamily="34" charset="0"/>
              </a:rPr>
              <a:t> </a:t>
            </a:r>
            <a:endParaRPr lang="de-DE" dirty="0"/>
          </a:p>
        </p:txBody>
      </p:sp>
    </p:spTree>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642918"/>
            <a:ext cx="8686800" cy="5450378"/>
          </a:xfrm>
        </p:spPr>
        <p:txBody>
          <a:bodyPr>
            <a:normAutofit/>
          </a:bodyPr>
          <a:lstStyle/>
          <a:p>
            <a:pPr>
              <a:buNone/>
            </a:pPr>
            <a:r>
              <a:rPr lang="fr-FR" dirty="0" smtClean="0"/>
              <a:t>	</a:t>
            </a:r>
          </a:p>
          <a:p>
            <a:pPr>
              <a:buNone/>
            </a:pPr>
            <a:r>
              <a:rPr lang="fr-FR" sz="32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 </a:t>
            </a:r>
            <a:r>
              <a:rPr lang="fr-FR" sz="3200" b="1" cap="all" dirty="0" smtClean="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 La </a:t>
            </a:r>
            <a:r>
              <a:rPr lang="fr-FR" sz="32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recherche </a:t>
            </a:r>
            <a:r>
              <a:rPr lang="fr-FR" sz="3200" b="1" cap="all" dirty="0" smtClean="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générique</a:t>
            </a:r>
            <a:endParaRPr lang="fr-FR" sz="32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endParaRPr>
          </a:p>
          <a:p>
            <a:pPr>
              <a:buNone/>
            </a:pPr>
            <a:endParaRPr lang="fr-FR" sz="3300" u="sng" dirty="0" smtClean="0">
              <a:latin typeface="Britannic Bold" pitchFamily="34" charset="0"/>
            </a:endParaRPr>
          </a:p>
          <a:p>
            <a:pPr>
              <a:buNone/>
            </a:pPr>
            <a:endParaRPr lang="fr-FR" sz="3300" u="sng" dirty="0" smtClean="0">
              <a:latin typeface="Britannic Bold" pitchFamily="34" charset="0"/>
            </a:endParaRPr>
          </a:p>
          <a:p>
            <a:pPr>
              <a:buNone/>
            </a:pPr>
            <a:r>
              <a:rPr lang="fr-FR" dirty="0"/>
              <a:t> </a:t>
            </a:r>
            <a:r>
              <a:rPr lang="fr-FR" dirty="0" smtClean="0"/>
              <a:t>   </a:t>
            </a:r>
            <a:r>
              <a:rPr lang="fr-FR" sz="2800" dirty="0" smtClean="0"/>
              <a:t>La </a:t>
            </a:r>
            <a:r>
              <a:rPr lang="fr-FR" sz="2800" dirty="0"/>
              <a:t>recherche générique est basée sur le même principe que la recherche par signature, mais d'une façon un peu plus floue. Cette fois-ci le programmes va rechercher dans son registre si tel ou tel codes de programmes ne correspond pas a une «famille de virus » </a:t>
            </a:r>
            <a:r>
              <a:rPr lang="fr-FR" sz="3200" dirty="0"/>
              <a: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23</a:t>
            </a:fld>
            <a:endParaRPr lang="fr-BE"/>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71480"/>
            <a:ext cx="8686800" cy="5521816"/>
          </a:xfrm>
        </p:spPr>
        <p:txBody>
          <a:bodyPr>
            <a:normAutofit/>
          </a:bodyPr>
          <a:lstStyle/>
          <a:p>
            <a:pPr>
              <a:buNone/>
            </a:pPr>
            <a:r>
              <a:rPr lang="fr-FR" sz="5100" dirty="0" smtClean="0"/>
              <a:t>	</a:t>
            </a:r>
            <a:r>
              <a:rPr lang="fr-FR" sz="4000" b="1" cap="all" dirty="0" smtClean="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Le </a:t>
            </a:r>
            <a:r>
              <a:rPr lang="fr-FR" sz="40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contrôle d'intégrité.</a:t>
            </a:r>
          </a:p>
          <a:p>
            <a:pPr>
              <a:buNone/>
            </a:pPr>
            <a:endParaRPr lang="fr-FR" sz="2800" u="sng" dirty="0" smtClean="0">
              <a:latin typeface="Britannic Bold" pitchFamily="34" charset="0"/>
            </a:endParaRPr>
          </a:p>
          <a:p>
            <a:pPr fontAlgn="base">
              <a:buNone/>
            </a:pPr>
            <a:r>
              <a:rPr lang="fr-FR" sz="2800" dirty="0" smtClean="0"/>
              <a:t>	   </a:t>
            </a:r>
            <a:r>
              <a:rPr lang="fr-FR" sz="3600" dirty="0" smtClean="0"/>
              <a:t>Théoriquement </a:t>
            </a:r>
            <a:r>
              <a:rPr lang="fr-FR" sz="3600" dirty="0"/>
              <a:t>infaillible, cette méthode a toutefois su se montrer inefficace dans certains cas. Mais ce n'est pas exactement pour cela qu'il été délaissé au fil du temps.</a:t>
            </a:r>
          </a:p>
          <a:p>
            <a:pPr>
              <a:buNone/>
            </a:pPr>
            <a:endParaRPr lang="fr-FR" sz="3600" dirty="0"/>
          </a:p>
          <a:p>
            <a:endParaRPr lang="fr-FR" sz="36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24</a:t>
            </a:fld>
            <a:endParaRPr lang="fr-BE"/>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500042"/>
            <a:ext cx="8686800" cy="4873174"/>
          </a:xfrm>
        </p:spPr>
        <p:txBody>
          <a:bodyPr/>
          <a:lstStyle/>
          <a:p>
            <a:pPr>
              <a:buNone/>
            </a:pPr>
            <a:r>
              <a:rPr lang="fr-FR" dirty="0" smtClean="0"/>
              <a:t>	</a:t>
            </a:r>
          </a:p>
          <a:p>
            <a:pPr>
              <a:buNone/>
            </a:pPr>
            <a:r>
              <a:rPr lang="fr-FR" sz="3600" b="1" cap="all" dirty="0" smtClean="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Le</a:t>
            </a:r>
            <a:r>
              <a:rPr lang="fr-FR" sz="36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 monitoring de </a:t>
            </a:r>
            <a:r>
              <a:rPr lang="fr-FR" sz="3600" b="1" cap="all" dirty="0" smtClean="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rPr>
              <a:t>programmes</a:t>
            </a:r>
            <a:endParaRPr lang="fr-FR" sz="36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endParaRPr>
          </a:p>
          <a:p>
            <a:pPr>
              <a:buNone/>
            </a:pPr>
            <a:endParaRPr lang="fr-FR" sz="4600" b="1" cap="all" dirty="0">
              <a:blipFill>
                <a:blip r:embed="rId2">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reflection blurRad="12700" stA="48000" endA="300" endPos="55000" dir="5400000" sy="-90000" algn="bl" rotWithShape="0"/>
              </a:effectLst>
              <a:latin typeface="Britannic Bold" pitchFamily="34" charset="0"/>
              <a:ea typeface="+mj-ea"/>
              <a:cs typeface="+mj-cs"/>
            </a:endParaRPr>
          </a:p>
          <a:p>
            <a:pPr>
              <a:buNone/>
            </a:pPr>
            <a:r>
              <a:rPr lang="fr-FR" sz="2800" dirty="0" smtClean="0"/>
              <a:t>		</a:t>
            </a:r>
            <a:r>
              <a:rPr lang="fr-FR" sz="3200" dirty="0"/>
              <a:t>Le monitoring consiste a analyser toutes les actions sur le système qui montrerait quelque chose de suspect. Cela peut être par exemple l'écriture sur un fichier.</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25</a:t>
            </a:fld>
            <a:endParaRPr lang="fr-BE" dirty="0"/>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Des méthodes un peu plus récentes…</a:t>
            </a:r>
            <a:r>
              <a:rPr lang="fr-FR" b="1" dirty="0" smtClean="0"/>
              <a:t/>
            </a:r>
            <a:br>
              <a:rPr lang="fr-FR" b="1" dirty="0" smtClean="0"/>
            </a:br>
            <a:endParaRPr lang="fr-FR" dirty="0"/>
          </a:p>
        </p:txBody>
      </p:sp>
      <p:sp>
        <p:nvSpPr>
          <p:cNvPr id="3" name="Espace réservé du contenu 2"/>
          <p:cNvSpPr>
            <a:spLocks noGrp="1"/>
          </p:cNvSpPr>
          <p:nvPr>
            <p:ph idx="1"/>
          </p:nvPr>
        </p:nvSpPr>
        <p:spPr/>
        <p:txBody>
          <a:bodyPr>
            <a:normAutofit/>
          </a:bodyPr>
          <a:lstStyle/>
          <a:p>
            <a:pPr>
              <a:buNone/>
            </a:pPr>
            <a:r>
              <a:rPr lang="fr-FR" dirty="0" smtClean="0"/>
              <a:t>	</a:t>
            </a:r>
            <a:r>
              <a:rPr lang="fr-FR" sz="3200" u="sng" dirty="0" smtClean="0"/>
              <a:t>La </a:t>
            </a:r>
            <a:r>
              <a:rPr lang="fr-FR" sz="3200" u="sng" dirty="0"/>
              <a:t>recherche </a:t>
            </a:r>
            <a:r>
              <a:rPr lang="fr-FR" sz="3200" u="sng" dirty="0" smtClean="0"/>
              <a:t>heuristique</a:t>
            </a:r>
            <a:endParaRPr lang="fr-FR" sz="3200" u="sng" dirty="0"/>
          </a:p>
          <a:p>
            <a:pPr>
              <a:buNone/>
            </a:pPr>
            <a:endParaRPr lang="fr-FR" sz="3200" dirty="0"/>
          </a:p>
          <a:p>
            <a:pPr>
              <a:buNone/>
            </a:pPr>
            <a:r>
              <a:rPr lang="fr-FR" sz="3200" dirty="0"/>
              <a:t>		</a:t>
            </a:r>
            <a:r>
              <a:rPr lang="fr-FR" sz="3200" dirty="0" smtClean="0"/>
              <a:t>Ce </a:t>
            </a:r>
            <a:r>
              <a:rPr lang="fr-FR" sz="3200" dirty="0"/>
              <a:t>système va en fait chercher dans les programmes les ensembles de fonctions s'apparentant a une famille générale de </a:t>
            </a:r>
            <a:r>
              <a:rPr lang="fr-FR" sz="3200" dirty="0" smtClean="0"/>
              <a:t>virus à l’aide d’un scanner heuristique</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26</a:t>
            </a:fld>
            <a:endParaRPr lang="fr-BE" dirty="0"/>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986968" y="1412776"/>
            <a:ext cx="7772400" cy="4050792"/>
          </a:xfrm>
        </p:spPr>
        <p:txBody>
          <a:bodyPr>
            <a:normAutofit/>
          </a:bodyPr>
          <a:lstStyle/>
          <a:p>
            <a:pPr>
              <a:lnSpc>
                <a:spcPct val="80000"/>
              </a:lnSpc>
              <a:buNone/>
            </a:pPr>
            <a:r>
              <a:rPr lang="fr-FR" dirty="0" smtClean="0"/>
              <a:t>		</a:t>
            </a:r>
            <a:r>
              <a:rPr lang="fr-FR" u="sng" dirty="0" smtClean="0"/>
              <a:t> </a:t>
            </a:r>
            <a:r>
              <a:rPr lang="fr-FR" sz="2500" u="sng" dirty="0"/>
              <a:t>L'Analyse </a:t>
            </a:r>
            <a:r>
              <a:rPr lang="fr-FR" sz="2500" u="sng" dirty="0" smtClean="0"/>
              <a:t>spectrale</a:t>
            </a:r>
            <a:endParaRPr lang="fr-FR" sz="2500" u="sng" dirty="0"/>
          </a:p>
          <a:p>
            <a:pPr>
              <a:lnSpc>
                <a:spcPct val="80000"/>
              </a:lnSpc>
              <a:buNone/>
            </a:pPr>
            <a:endParaRPr lang="fr-FR" sz="2500" dirty="0"/>
          </a:p>
          <a:p>
            <a:pPr>
              <a:lnSpc>
                <a:spcPct val="80000"/>
              </a:lnSpc>
              <a:buNone/>
            </a:pPr>
            <a:r>
              <a:rPr lang="fr-FR" sz="2500" dirty="0"/>
              <a:t>		</a:t>
            </a:r>
            <a:r>
              <a:rPr lang="fr-FR" sz="2500" dirty="0" smtClean="0"/>
              <a:t>L</a:t>
            </a:r>
            <a:r>
              <a:rPr lang="fr-FR" sz="2500" dirty="0"/>
              <a:t>' Analyse spectrale va consister a reprendre ces principes de fonctionnement pour son analyse. On en déduit le programme avec lequel le virus, ou sa copie a été construite, et ainsi les autres formes d'un virus polymorphe.</a:t>
            </a:r>
          </a:p>
          <a:p>
            <a:pPr>
              <a:buNone/>
            </a:pP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27</a:t>
            </a:fld>
            <a:endParaRPr lang="fr-BE"/>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Conseils </a:t>
            </a:r>
            <a:endParaRPr lang="fr-FR" dirty="0"/>
          </a:p>
        </p:txBody>
      </p:sp>
      <p:sp>
        <p:nvSpPr>
          <p:cNvPr id="3" name="Espace réservé du contenu 2"/>
          <p:cNvSpPr>
            <a:spLocks noGrp="1"/>
          </p:cNvSpPr>
          <p:nvPr>
            <p:ph sz="quarter" idx="1"/>
          </p:nvPr>
        </p:nvSpPr>
        <p:spPr>
          <a:xfrm>
            <a:off x="1115616" y="1484784"/>
            <a:ext cx="7772400" cy="4050792"/>
          </a:xfrm>
        </p:spPr>
        <p:txBody>
          <a:bodyPr>
            <a:normAutofit/>
          </a:bodyPr>
          <a:lstStyle/>
          <a:p>
            <a:endParaRPr lang="fr-FR" sz="2800" dirty="0" smtClean="0"/>
          </a:p>
          <a:p>
            <a:r>
              <a:rPr lang="fr-FR" sz="2800" dirty="0" smtClean="0"/>
              <a:t>Préférez un autre navigateur qu’internet explorer</a:t>
            </a:r>
          </a:p>
          <a:p>
            <a:r>
              <a:rPr lang="fr-FR" sz="2800" dirty="0" smtClean="0"/>
              <a:t>Maintenez votre système à jour</a:t>
            </a:r>
          </a:p>
          <a:p>
            <a:r>
              <a:rPr lang="fr-FR" sz="2800" dirty="0" smtClean="0"/>
              <a:t>Faites des sauvegardes régulières</a:t>
            </a:r>
          </a:p>
          <a:p>
            <a:r>
              <a:rPr lang="fr-FR" sz="2800" dirty="0" smtClean="0"/>
              <a:t>Préférez un compte limité plutôt qu’un code administrateur </a:t>
            </a:r>
          </a:p>
          <a:p>
            <a:r>
              <a:rPr lang="fr-FR" sz="2800" dirty="0" smtClean="0"/>
              <a:t>Protéger votre réseau sans fil </a:t>
            </a:r>
          </a:p>
          <a:p>
            <a:endParaRPr lang="fr-FR" sz="2800" dirty="0"/>
          </a:p>
        </p:txBody>
      </p:sp>
    </p:spTree>
    <p:extLst>
      <p:ext uri="{BB962C8B-B14F-4D97-AF65-F5344CB8AC3E}">
        <p14:creationId xmlns:p14="http://schemas.microsoft.com/office/powerpoint/2010/main" val="2007587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571744"/>
            <a:ext cx="8686800" cy="1643074"/>
          </a:xfrm>
        </p:spPr>
        <p:txBody>
          <a:bodyPr>
            <a:normAutofit fontScale="90000"/>
          </a:bodyPr>
          <a:lstStyle/>
          <a:p>
            <a:r>
              <a:rPr lang="fr-FR" sz="4000"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Lorsque l'antivirus détecte un virus, il offre trois possibilités à l'utilisateur…</a:t>
            </a:r>
            <a:r>
              <a:rPr lang="fr-FR" dirty="0" smtClean="0"/>
              <a:t/>
            </a:r>
            <a:br>
              <a:rPr lang="fr-FR" dirty="0" smtClean="0"/>
            </a:b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29</a:t>
            </a:fld>
            <a:endParaRPr lang="fr-BE"/>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1331640" y="1733848"/>
            <a:ext cx="8686800" cy="4714908"/>
          </a:xfrm>
        </p:spPr>
        <p:txBody>
          <a:bodyPr>
            <a:normAutofit/>
          </a:bodyPr>
          <a:lstStyle/>
          <a:p>
            <a:pPr>
              <a:buFont typeface="Wingdings" pitchFamily="2" charset="2"/>
              <a:buChar char="v"/>
            </a:pPr>
            <a:r>
              <a:rPr lang="fr-FR" dirty="0">
                <a:latin typeface="Britannic Bold" pitchFamily="34" charset="0"/>
              </a:rPr>
              <a:t> </a:t>
            </a:r>
            <a:r>
              <a:rPr lang="fr-FR" sz="2400" dirty="0">
                <a:solidFill>
                  <a:prstClr val="black"/>
                </a:solidFill>
                <a:latin typeface="Century Gothic"/>
              </a:rPr>
              <a:t>LES ANTIVIRUS</a:t>
            </a:r>
          </a:p>
          <a:p>
            <a:pPr lvl="2">
              <a:buNone/>
            </a:pPr>
            <a:r>
              <a:rPr lang="fr-FR" sz="2400" dirty="0">
                <a:solidFill>
                  <a:prstClr val="black"/>
                </a:solidFill>
                <a:latin typeface="Century Gothic"/>
              </a:rPr>
              <a:t>♦Définition de l’antivirus</a:t>
            </a:r>
          </a:p>
          <a:p>
            <a:pPr lvl="2">
              <a:buNone/>
            </a:pPr>
            <a:r>
              <a:rPr lang="fr-FR" sz="2400" dirty="0">
                <a:solidFill>
                  <a:prstClr val="black"/>
                </a:solidFill>
                <a:latin typeface="Century Gothic"/>
              </a:rPr>
              <a:t>♦Fonctionnement de l’antivirus</a:t>
            </a:r>
          </a:p>
          <a:p>
            <a:pPr>
              <a:buNone/>
            </a:pPr>
            <a:r>
              <a:rPr lang="fr-FR" sz="2400" dirty="0">
                <a:solidFill>
                  <a:prstClr val="black"/>
                </a:solidFill>
                <a:latin typeface="Century Gothic"/>
              </a:rPr>
              <a:t>		♦Les antivirus gratuits</a:t>
            </a:r>
          </a:p>
          <a:p>
            <a:pPr>
              <a:buNone/>
            </a:pPr>
            <a:r>
              <a:rPr lang="fr-FR" sz="2400" dirty="0">
                <a:solidFill>
                  <a:prstClr val="black"/>
                </a:solidFill>
                <a:latin typeface="Century Gothic"/>
              </a:rPr>
              <a:t>		♦Les antivirus payants</a:t>
            </a:r>
          </a:p>
          <a:p>
            <a:pPr>
              <a:buNone/>
            </a:pPr>
            <a:r>
              <a:rPr lang="fr-FR" sz="2400" dirty="0">
                <a:solidFill>
                  <a:prstClr val="black"/>
                </a:solidFill>
                <a:latin typeface="Century Gothic"/>
              </a:rPr>
              <a:t>		</a:t>
            </a:r>
            <a:r>
              <a:rPr lang="fr-FR" sz="2400" dirty="0" smtClean="0">
                <a:solidFill>
                  <a:prstClr val="black"/>
                </a:solidFill>
                <a:latin typeface="Century Gothic"/>
              </a:rPr>
              <a:t>Conclusion</a:t>
            </a:r>
            <a:endParaRPr lang="fr-FR" sz="2400" dirty="0">
              <a:solidFill>
                <a:prstClr val="black"/>
              </a:solidFill>
              <a:latin typeface="Century Gothic"/>
            </a:endParaRPr>
          </a:p>
          <a:p>
            <a:pPr>
              <a:buNone/>
            </a:pPr>
            <a:r>
              <a:rPr lang="fr-FR" sz="2400" dirty="0" smtClean="0">
                <a:latin typeface="Britannic Bold" pitchFamily="34" charset="0"/>
              </a:rPr>
              <a:t>		</a:t>
            </a:r>
            <a:endParaRPr lang="fr-FR" sz="2400" dirty="0">
              <a:latin typeface="Britannic Bold"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a:t>
            </a:fld>
            <a:endParaRPr lang="fr-BE"/>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6634" y="139215"/>
            <a:ext cx="8426772" cy="6305254"/>
          </a:xfrm>
        </p:spPr>
        <p:txBody>
          <a:bodyPr>
            <a:normAutofit fontScale="92500" lnSpcReduction="10000"/>
          </a:bodyPr>
          <a:lstStyle/>
          <a:p>
            <a:pPr>
              <a:buNone/>
            </a:pPr>
            <a:r>
              <a:rPr lang="fr-FR" sz="2700" b="1" u="sng" dirty="0" smtClean="0"/>
              <a:t>- Réparer </a:t>
            </a:r>
            <a:r>
              <a:rPr lang="fr-FR" sz="2700" b="1" u="sng" dirty="0"/>
              <a:t>le fichier :</a:t>
            </a:r>
          </a:p>
          <a:p>
            <a:pPr>
              <a:buNone/>
            </a:pPr>
            <a:r>
              <a:rPr lang="fr-FR" sz="2700" dirty="0"/>
              <a:t/>
            </a:r>
            <a:br>
              <a:rPr lang="fr-FR" sz="2700" dirty="0"/>
            </a:br>
            <a:r>
              <a:rPr lang="fr-FR" sz="2700" dirty="0"/>
              <a:t>L'antivirus doit être capable de réparer un fichier atteint. Mais ce n'est pas toujours possible.</a:t>
            </a:r>
          </a:p>
          <a:p>
            <a:pPr>
              <a:buNone/>
            </a:pPr>
            <a:endParaRPr lang="fr-FR" sz="2700" dirty="0"/>
          </a:p>
          <a:p>
            <a:pPr>
              <a:buNone/>
            </a:pPr>
            <a:r>
              <a:rPr lang="fr-FR" sz="2700" b="1" u="sng" dirty="0" smtClean="0"/>
              <a:t>- Supprimer </a:t>
            </a:r>
            <a:r>
              <a:rPr lang="fr-FR" sz="2700" b="1" u="sng" dirty="0"/>
              <a:t>le fichier : </a:t>
            </a:r>
          </a:p>
          <a:p>
            <a:pPr>
              <a:buNone/>
            </a:pPr>
            <a:r>
              <a:rPr lang="fr-FR" sz="2700" dirty="0"/>
              <a:t/>
            </a:r>
            <a:br>
              <a:rPr lang="fr-FR" sz="2700" dirty="0"/>
            </a:br>
            <a:r>
              <a:rPr lang="fr-FR" sz="2700" dirty="0"/>
              <a:t>Si l'antivirus n'est pas capable de supprimer le fichier, vous pouvez le supprimer. Je vous conseille cette option si le fichier n'est pas important, sinon, mettez le en quarantaine.</a:t>
            </a:r>
          </a:p>
          <a:p>
            <a:pPr>
              <a:buNone/>
            </a:pPr>
            <a:r>
              <a:rPr lang="fr-FR" sz="2700" b="1" u="sng" dirty="0" smtClean="0"/>
              <a:t>- La </a:t>
            </a:r>
            <a:r>
              <a:rPr lang="fr-FR" sz="2700" b="1" u="sng" dirty="0"/>
              <a:t>mise en quarantaine :</a:t>
            </a:r>
          </a:p>
          <a:p>
            <a:pPr>
              <a:buNone/>
            </a:pPr>
            <a:r>
              <a:rPr lang="fr-FR" sz="2700" dirty="0"/>
              <a:t/>
            </a:r>
            <a:br>
              <a:rPr lang="fr-FR" sz="2700" dirty="0"/>
            </a:br>
            <a:r>
              <a:rPr lang="fr-FR" sz="2700" dirty="0"/>
              <a:t>C'est une solution d'attente. L'antivirus place le fichier dans un dossier sûr du disque dur. Lorsque l'antivirus sera capable de réparer le fichier, vous pourrez extraire le fichier du dossier et le réparer.</a:t>
            </a:r>
          </a:p>
          <a:p>
            <a:endParaRPr lang="fr-FR" sz="2800" dirty="0">
              <a:latin typeface="Britannic Bold"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30</a:t>
            </a:fld>
            <a:endParaRPr lang="fr-BE"/>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268760"/>
            <a:ext cx="8858280" cy="1500198"/>
          </a:xfrm>
        </p:spPr>
        <p:txBody>
          <a:bodyPr/>
          <a:lstStyle/>
          <a:p>
            <a:r>
              <a:rPr lang="fr-FR"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     Les antivirus gratuits</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31</a:t>
            </a:fld>
            <a:endParaRPr lang="fr-BE"/>
          </a:p>
        </p:txBody>
      </p:sp>
      <p:pic>
        <p:nvPicPr>
          <p:cNvPr id="3" name="Image 2" descr="avira.jpg"/>
          <p:cNvPicPr>
            <a:picLocks noChangeAspect="1"/>
          </p:cNvPicPr>
          <p:nvPr/>
        </p:nvPicPr>
        <p:blipFill>
          <a:blip r:embed="rId2"/>
          <a:stretch>
            <a:fillRect/>
          </a:stretch>
        </p:blipFill>
        <p:spPr>
          <a:xfrm>
            <a:off x="899592" y="2996952"/>
            <a:ext cx="7210455" cy="22353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Les antivirus gratuits</a:t>
            </a:r>
            <a:endParaRPr lang="fr-FR" sz="32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endParaRPr>
          </a:p>
        </p:txBody>
      </p:sp>
      <p:sp>
        <p:nvSpPr>
          <p:cNvPr id="3" name="Espace réservé du contenu 2"/>
          <p:cNvSpPr>
            <a:spLocks noGrp="1"/>
          </p:cNvSpPr>
          <p:nvPr>
            <p:ph idx="1"/>
          </p:nvPr>
        </p:nvSpPr>
        <p:spPr>
          <a:xfrm>
            <a:off x="685800" y="1772816"/>
            <a:ext cx="7772400" cy="4050792"/>
          </a:xfrm>
        </p:spPr>
        <p:txBody>
          <a:bodyPr>
            <a:noAutofit/>
          </a:bodyPr>
          <a:lstStyle/>
          <a:p>
            <a:pPr>
              <a:buNone/>
            </a:pPr>
            <a:r>
              <a:rPr lang="fr-FR" dirty="0" err="1"/>
              <a:t>Avira</a:t>
            </a:r>
            <a:r>
              <a:rPr lang="fr-FR" dirty="0"/>
              <a:t> </a:t>
            </a:r>
            <a:r>
              <a:rPr lang="fr-FR" dirty="0" err="1"/>
              <a:t>antivir</a:t>
            </a:r>
            <a:r>
              <a:rPr lang="fr-FR" dirty="0"/>
              <a:t> Free Edition</a:t>
            </a:r>
          </a:p>
          <a:p>
            <a:endParaRPr lang="fr-FR" dirty="0"/>
          </a:p>
          <a:p>
            <a:r>
              <a:rPr lang="fr-FR" dirty="0"/>
              <a:t>Bon antivirus, en français. </a:t>
            </a:r>
          </a:p>
          <a:p>
            <a:r>
              <a:rPr lang="fr-FR" dirty="0"/>
              <a:t>Compatible avec Windows 98, Me, 2000, XP, Vista et </a:t>
            </a:r>
            <a:r>
              <a:rPr lang="fr-FR" dirty="0" err="1"/>
              <a:t>Seven</a:t>
            </a:r>
            <a:r>
              <a:rPr lang="fr-FR" dirty="0"/>
              <a:t> (32Bits &amp; 64 Bits) ainsi que Linux, FreeBSD et Solaris. </a:t>
            </a:r>
          </a:p>
          <a:p>
            <a:r>
              <a:rPr lang="fr-FR" dirty="0"/>
              <a:t>Gratuit pour un usage privé. </a:t>
            </a:r>
          </a:p>
          <a:p>
            <a:r>
              <a:rPr lang="fr-FR" dirty="0"/>
              <a:t>Surveillance des fichiers téléchargés sur Internet. </a:t>
            </a:r>
          </a:p>
          <a:p>
            <a:r>
              <a:rPr lang="fr-FR" dirty="0"/>
              <a:t>Identification et réparation des virus logés dans des macros et sur le disque dur.</a:t>
            </a:r>
          </a:p>
          <a:p>
            <a:r>
              <a:rPr lang="fr-FR" dirty="0"/>
              <a:t>Intègre aussi un détecteur de rootkit et un anti-spyware. </a:t>
            </a:r>
          </a:p>
          <a:p>
            <a:r>
              <a:rPr lang="fr-FR" dirty="0"/>
              <a:t>A l'avantage d'être très léger et de posséder un taux de détection des menaces récentes élevé. </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32</a:t>
            </a:fld>
            <a:endParaRPr lang="fr-BE"/>
          </a:p>
        </p:txBody>
      </p:sp>
      <p:pic>
        <p:nvPicPr>
          <p:cNvPr id="4" name="Image 3" descr="antivir.png"/>
          <p:cNvPicPr>
            <a:picLocks noChangeAspect="1"/>
          </p:cNvPicPr>
          <p:nvPr/>
        </p:nvPicPr>
        <p:blipFill>
          <a:blip r:embed="rId2"/>
          <a:stretch>
            <a:fillRect/>
          </a:stretch>
        </p:blipFill>
        <p:spPr>
          <a:xfrm>
            <a:off x="5548154" y="777792"/>
            <a:ext cx="3429024" cy="21431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u="sng" dirty="0" smtClean="0">
                <a:effectLst>
                  <a:outerShdw blurRad="38100" dist="38100" dir="2700000" algn="tl">
                    <a:srgbClr val="000000">
                      <a:alpha val="43137"/>
                    </a:srgbClr>
                  </a:outerShdw>
                </a:effectLst>
                <a:latin typeface="Britannic Bold" pitchFamily="34" charset="0"/>
              </a:rPr>
              <a:t>AVG</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p:txBody>
          <a:bodyPr>
            <a:normAutofit/>
          </a:bodyPr>
          <a:lstStyle/>
          <a:p>
            <a:pPr>
              <a:buNone/>
            </a:pPr>
            <a:endParaRPr lang="fr-FR" sz="2800" u="sng" dirty="0" smtClean="0">
              <a:effectLst>
                <a:outerShdw blurRad="38100" dist="38100" dir="2700000" algn="tl">
                  <a:srgbClr val="000000">
                    <a:alpha val="43137"/>
                  </a:srgbClr>
                </a:outerShdw>
              </a:effectLst>
              <a:latin typeface="Britannic Bold" pitchFamily="34" charset="0"/>
            </a:endParaRPr>
          </a:p>
          <a:p>
            <a:r>
              <a:rPr lang="fr-FR" sz="2800" dirty="0"/>
              <a:t>Permet la mise à jour planifiée et manuelle de sa base de données (mises à jour régulières). </a:t>
            </a:r>
          </a:p>
          <a:p>
            <a:r>
              <a:rPr lang="fr-FR" sz="2800" dirty="0"/>
              <a:t>Permet des analyses complètes et personnalisées (réseau pour peu que l'on ait monté les disques durs comme des lecteurs réseau).</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33</a:t>
            </a:fld>
            <a:endParaRPr lang="fr-BE"/>
          </a:p>
        </p:txBody>
      </p:sp>
      <p:pic>
        <p:nvPicPr>
          <p:cNvPr id="4" name="Image 3" descr="35-d2MvlmPeazJJkwgN-s-.png"/>
          <p:cNvPicPr>
            <a:picLocks noChangeAspect="1"/>
          </p:cNvPicPr>
          <p:nvPr/>
        </p:nvPicPr>
        <p:blipFill>
          <a:blip r:embed="rId2"/>
          <a:stretch>
            <a:fillRect/>
          </a:stretch>
        </p:blipFill>
        <p:spPr>
          <a:xfrm>
            <a:off x="4499992" y="428604"/>
            <a:ext cx="3877704" cy="21327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u="sng" dirty="0">
                <a:effectLst>
                  <a:outerShdw blurRad="38100" dist="38100" dir="2700000" algn="tl">
                    <a:srgbClr val="000000">
                      <a:alpha val="43137"/>
                    </a:srgbClr>
                  </a:outerShdw>
                </a:effectLst>
                <a:latin typeface="Britannic Bold" pitchFamily="34" charset="0"/>
              </a:rPr>
              <a:t>Microsoft Security </a:t>
            </a:r>
            <a:r>
              <a:rPr lang="fr-FR" sz="4400" u="sng" dirty="0" smtClean="0">
                <a:effectLst>
                  <a:outerShdw blurRad="38100" dist="38100" dir="2700000" algn="tl">
                    <a:srgbClr val="000000">
                      <a:alpha val="43137"/>
                    </a:srgbClr>
                  </a:outerShdw>
                </a:effectLst>
                <a:latin typeface="Britannic Bold" pitchFamily="34" charset="0"/>
              </a:rPr>
              <a:t>Essentials</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p:txBody>
          <a:bodyPr>
            <a:normAutofit fontScale="92500" lnSpcReduction="20000"/>
          </a:bodyPr>
          <a:lstStyle/>
          <a:p>
            <a:pPr>
              <a:buNone/>
            </a:pPr>
            <a:endParaRPr lang="fr-FR" sz="2800" u="sng" dirty="0" smtClean="0">
              <a:effectLst>
                <a:outerShdw blurRad="38100" dist="38100" dir="2700000" algn="tl">
                  <a:srgbClr val="000000">
                    <a:alpha val="43137"/>
                  </a:srgbClr>
                </a:outerShdw>
              </a:effectLst>
              <a:latin typeface="Britannic Bold" pitchFamily="34" charset="0"/>
            </a:endParaRPr>
          </a:p>
          <a:p>
            <a:r>
              <a:rPr lang="fr-FR" sz="2400" dirty="0"/>
              <a:t>Offre une protection en temps réel pour défendre l’ordinateur des virus, logiciels espions et autres logiciels malveillants.</a:t>
            </a:r>
            <a:br>
              <a:rPr lang="fr-FR" sz="2400" dirty="0"/>
            </a:br>
            <a:endParaRPr lang="fr-FR" sz="2400" dirty="0"/>
          </a:p>
          <a:p>
            <a:r>
              <a:rPr lang="fr-FR" sz="2400" dirty="0"/>
              <a:t>C’est un composant simple à installer, facile à utiliser et toujours à jour pour avoir la garantie que le PC est protégé par les toutes dernières technologies.  </a:t>
            </a:r>
            <a:br>
              <a:rPr lang="fr-FR" sz="2400" dirty="0"/>
            </a:br>
            <a:endParaRPr lang="fr-FR" sz="2400" dirty="0"/>
          </a:p>
          <a:p>
            <a:r>
              <a:rPr lang="fr-FR" sz="2400" dirty="0"/>
              <a:t>Fonctionne efficacement et silencieusement en arrière-plan pour laisser l’utilisateur libre d'utiliser son PC Windows comme il le souhaitez : pas d'interruptions ni de temps d'attente prolongés.</a:t>
            </a:r>
          </a:p>
          <a:p>
            <a:endParaRPr lang="fr-FR"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34</a:t>
            </a:fld>
            <a:endParaRPr lang="fr-BE"/>
          </a:p>
        </p:txBody>
      </p:sp>
      <p:pic>
        <p:nvPicPr>
          <p:cNvPr id="4" name="Image 3" descr="35-2I7QhQ81tyaFGmsS-s-.png"/>
          <p:cNvPicPr>
            <a:picLocks noChangeAspect="1"/>
          </p:cNvPicPr>
          <p:nvPr/>
        </p:nvPicPr>
        <p:blipFill>
          <a:blip r:embed="rId2"/>
          <a:stretch>
            <a:fillRect/>
          </a:stretch>
        </p:blipFill>
        <p:spPr>
          <a:xfrm>
            <a:off x="6286512" y="1"/>
            <a:ext cx="2428892" cy="22145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u="sng" dirty="0">
                <a:effectLst>
                  <a:outerShdw blurRad="38100" dist="38100" dir="2700000" algn="tl">
                    <a:srgbClr val="000000">
                      <a:alpha val="43137"/>
                    </a:srgbClr>
                  </a:outerShdw>
                </a:effectLst>
                <a:latin typeface="Britannic Bold" pitchFamily="34" charset="0"/>
              </a:rPr>
              <a:t>Panda Cloud </a:t>
            </a:r>
            <a:r>
              <a:rPr lang="fr-FR" sz="3600" u="sng" dirty="0" smtClean="0">
                <a:effectLst>
                  <a:outerShdw blurRad="38100" dist="38100" dir="2700000" algn="tl">
                    <a:srgbClr val="000000">
                      <a:alpha val="43137"/>
                    </a:srgbClr>
                  </a:outerShdw>
                </a:effectLst>
                <a:latin typeface="Britannic Bold" pitchFamily="34" charset="0"/>
              </a:rPr>
              <a:t>Antivirus</a:t>
            </a:r>
            <a:endParaRPr lang="de-DE" sz="3600" u="sng" dirty="0"/>
          </a:p>
        </p:txBody>
      </p:sp>
      <p:sp>
        <p:nvSpPr>
          <p:cNvPr id="3" name="Espace réservé du contenu 2"/>
          <p:cNvSpPr>
            <a:spLocks noGrp="1"/>
          </p:cNvSpPr>
          <p:nvPr>
            <p:ph idx="1"/>
          </p:nvPr>
        </p:nvSpPr>
        <p:spPr/>
        <p:txBody>
          <a:bodyPr>
            <a:normAutofit/>
          </a:bodyPr>
          <a:lstStyle/>
          <a:p>
            <a:pPr>
              <a:buNone/>
            </a:pPr>
            <a:endParaRPr lang="fr-FR" sz="3000" u="sng" dirty="0" smtClean="0">
              <a:effectLst>
                <a:outerShdw blurRad="38100" dist="38100" dir="2700000" algn="tl">
                  <a:srgbClr val="000000">
                    <a:alpha val="43137"/>
                  </a:srgbClr>
                </a:outerShdw>
              </a:effectLst>
              <a:latin typeface="Britannic Bold" pitchFamily="34" charset="0"/>
            </a:endParaRPr>
          </a:p>
          <a:p>
            <a:r>
              <a:rPr lang="fr-FR" sz="2400" dirty="0" smtClean="0">
                <a:latin typeface="Britannic Bold" pitchFamily="34" charset="0"/>
              </a:rPr>
              <a:t> </a:t>
            </a:r>
            <a:r>
              <a:rPr lang="fr-FR" sz="2200" dirty="0"/>
              <a:t>Fait office d'antivirus, d'antispywares (logiciels espions) et d'</a:t>
            </a:r>
            <a:r>
              <a:rPr lang="fr-FR" sz="2200" dirty="0" err="1"/>
              <a:t>antirootkits</a:t>
            </a:r>
            <a:r>
              <a:rPr lang="fr-FR" sz="2200" dirty="0"/>
              <a:t>. </a:t>
            </a:r>
          </a:p>
          <a:p>
            <a:r>
              <a:rPr lang="fr-FR" sz="2200" dirty="0"/>
              <a:t>Son argument majeur est la simplicité d'utilisation et notamment sa base de données antivirale qui est mise à jour seconde par seconde.</a:t>
            </a:r>
          </a:p>
          <a:p>
            <a:r>
              <a:rPr lang="fr-FR" sz="2200" dirty="0"/>
              <a:t> L'installation de Panda Cloud Antivirus nécessite une inscription préalable sur le site de l'éditeur.</a:t>
            </a:r>
          </a:p>
          <a:p>
            <a:r>
              <a:rPr lang="fr-FR" sz="2200" dirty="0"/>
              <a:t> De nouvelles améliorations ont été apportées à cette nouvelle version y compris les corrections des bugs.</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35</a:t>
            </a:fld>
            <a:endParaRPr lang="fr-BE"/>
          </a:p>
        </p:txBody>
      </p:sp>
      <p:pic>
        <p:nvPicPr>
          <p:cNvPr id="4" name="Image 3" descr="35-panda-s-.png"/>
          <p:cNvPicPr>
            <a:picLocks noChangeAspect="1"/>
          </p:cNvPicPr>
          <p:nvPr/>
        </p:nvPicPr>
        <p:blipFill>
          <a:blip r:embed="rId2"/>
          <a:stretch>
            <a:fillRect/>
          </a:stretch>
        </p:blipFill>
        <p:spPr>
          <a:xfrm>
            <a:off x="6398356" y="74870"/>
            <a:ext cx="2428868" cy="24288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u="sng" dirty="0" err="1">
                <a:effectLst>
                  <a:outerShdw blurRad="38100" dist="38100" dir="2700000" algn="tl">
                    <a:srgbClr val="000000">
                      <a:alpha val="43137"/>
                    </a:srgbClr>
                  </a:outerShdw>
                </a:effectLst>
                <a:latin typeface="Britannic Bold" pitchFamily="34" charset="0"/>
              </a:rPr>
              <a:t>Avast</a:t>
            </a:r>
            <a:r>
              <a:rPr lang="fr-FR" sz="4400" u="sng" dirty="0">
                <a:effectLst>
                  <a:outerShdw blurRad="38100" dist="38100" dir="2700000" algn="tl">
                    <a:srgbClr val="000000">
                      <a:alpha val="43137"/>
                    </a:srgbClr>
                  </a:outerShdw>
                </a:effectLst>
                <a:latin typeface="Britannic Bold" pitchFamily="34" charset="0"/>
              </a:rPr>
              <a:t> </a:t>
            </a:r>
            <a:r>
              <a:rPr lang="fr-FR" sz="4400" u="sng" dirty="0" smtClean="0">
                <a:effectLst>
                  <a:outerShdw blurRad="38100" dist="38100" dir="2700000" algn="tl">
                    <a:srgbClr val="000000">
                      <a:alpha val="43137"/>
                    </a:srgbClr>
                  </a:outerShdw>
                </a:effectLst>
                <a:latin typeface="Britannic Bold" pitchFamily="34" charset="0"/>
              </a:rPr>
              <a:t>antivirus</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p:txBody>
          <a:bodyPr>
            <a:normAutofit fontScale="92500" lnSpcReduction="10000"/>
          </a:bodyPr>
          <a:lstStyle/>
          <a:p>
            <a:pPr>
              <a:buNone/>
            </a:pPr>
            <a:endParaRPr lang="fr-FR" sz="2800" u="sng" dirty="0" smtClean="0">
              <a:effectLst>
                <a:outerShdw blurRad="38100" dist="38100" dir="2700000" algn="tl">
                  <a:srgbClr val="000000">
                    <a:alpha val="43137"/>
                  </a:srgbClr>
                </a:outerShdw>
              </a:effectLst>
              <a:latin typeface="Britannic Bold" pitchFamily="34" charset="0"/>
            </a:endParaRPr>
          </a:p>
          <a:p>
            <a:r>
              <a:rPr lang="fr-FR" sz="2400" dirty="0"/>
              <a:t>Gratuit, simple à installer et à utiliser.</a:t>
            </a:r>
          </a:p>
          <a:p>
            <a:r>
              <a:rPr lang="fr-FR" sz="2400" dirty="0"/>
              <a:t>Dispose d'une interface tout en français.</a:t>
            </a:r>
          </a:p>
          <a:p>
            <a:r>
              <a:rPr lang="fr-FR" sz="2400" dirty="0"/>
              <a:t> Possède une "protection résidente" qui protège des virus et de quelques malwares.</a:t>
            </a:r>
          </a:p>
          <a:p>
            <a:r>
              <a:rPr lang="fr-FR" sz="2400" dirty="0"/>
              <a:t> Un peu moins performant que son concurrent Antivir en terme de détection, il a néanmoins la faveur de nombreux utilisateurs de PC qui l'utilisent chaque jour.</a:t>
            </a:r>
          </a:p>
          <a:p>
            <a:r>
              <a:rPr lang="fr-FR" sz="2400" dirty="0"/>
              <a:t> Les utilisateurs bénéficient des mises à jour automatiques pendant 1 an après une simple inscription sur le site d'</a:t>
            </a:r>
            <a:r>
              <a:rPr lang="fr-FR" sz="2400" dirty="0" err="1"/>
              <a:t>avast</a:t>
            </a:r>
            <a:r>
              <a:rPr lang="fr-FR" sz="2400" dirty="0"/>
              <a:t>.</a:t>
            </a:r>
          </a:p>
          <a:p>
            <a:pPr>
              <a:buNone/>
            </a:pPr>
            <a:endParaRPr lang="fr-FR" sz="24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36</a:t>
            </a:fld>
            <a:endParaRPr lang="fr-BE"/>
          </a:p>
        </p:txBody>
      </p:sp>
      <p:pic>
        <p:nvPicPr>
          <p:cNvPr id="4" name="Image 3" descr="avast.png"/>
          <p:cNvPicPr>
            <a:picLocks noChangeAspect="1"/>
          </p:cNvPicPr>
          <p:nvPr/>
        </p:nvPicPr>
        <p:blipFill>
          <a:blip r:embed="rId2"/>
          <a:stretch>
            <a:fillRect/>
          </a:stretch>
        </p:blipFill>
        <p:spPr>
          <a:xfrm>
            <a:off x="4927133" y="764704"/>
            <a:ext cx="4000528" cy="17145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37</a:t>
            </a:fld>
            <a:endParaRPr lang="fr-BE"/>
          </a:p>
        </p:txBody>
      </p:sp>
      <p:pic>
        <p:nvPicPr>
          <p:cNvPr id="6" name="Espace réservé du contenu 3" descr="untitledg.bmp"/>
          <p:cNvPicPr>
            <a:picLocks noChangeAspect="1"/>
          </p:cNvPicPr>
          <p:nvPr/>
        </p:nvPicPr>
        <p:blipFill>
          <a:blip r:embed="rId2" cstate="print"/>
          <a:stretch>
            <a:fillRect/>
          </a:stretch>
        </p:blipFill>
        <p:spPr>
          <a:xfrm>
            <a:off x="-180594" y="188640"/>
            <a:ext cx="9144000" cy="3065417"/>
          </a:xfrm>
          <a:prstGeom prst="rect">
            <a:avLst/>
          </a:prstGeom>
        </p:spPr>
      </p:pic>
      <p:sp>
        <p:nvSpPr>
          <p:cNvPr id="8" name="Espace réservé du contenu 7"/>
          <p:cNvSpPr>
            <a:spLocks noGrp="1"/>
          </p:cNvSpPr>
          <p:nvPr>
            <p:ph idx="1"/>
          </p:nvPr>
        </p:nvSpPr>
        <p:spPr/>
        <p:txBody>
          <a:bodyPr/>
          <a:lstStyle/>
          <a:p>
            <a:endParaRPr lang="de-DE"/>
          </a:p>
        </p:txBody>
      </p:sp>
      <p:pic>
        <p:nvPicPr>
          <p:cNvPr id="9" name="Espace réservé du contenu 3" descr="anti grattuits.png"/>
          <p:cNvPicPr>
            <a:picLocks noChangeAspect="1"/>
          </p:cNvPicPr>
          <p:nvPr/>
        </p:nvPicPr>
        <p:blipFill>
          <a:blip r:embed="rId3"/>
          <a:stretch>
            <a:fillRect/>
          </a:stretch>
        </p:blipFill>
        <p:spPr>
          <a:xfrm>
            <a:off x="1127586" y="2958643"/>
            <a:ext cx="6527640" cy="3652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7332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606" y="1491231"/>
            <a:ext cx="8686800" cy="838200"/>
          </a:xfrm>
        </p:spPr>
        <p:txBody>
          <a:bodyPr/>
          <a:lstStyle/>
          <a:p>
            <a:r>
              <a:rPr lang="fr-FR"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       Les antivirus payants</a:t>
            </a:r>
            <a:endParaRPr lang="fr-FR" dirty="0"/>
          </a:p>
        </p:txBody>
      </p:sp>
      <p:pic>
        <p:nvPicPr>
          <p:cNvPr id="4" name="Espace réservé du contenu 3" descr="Comparativa-Antivirus-a-pagamento1.jpg"/>
          <p:cNvPicPr>
            <a:picLocks noGrp="1" noChangeAspect="1"/>
          </p:cNvPicPr>
          <p:nvPr>
            <p:ph idx="1"/>
          </p:nvPr>
        </p:nvPicPr>
        <p:blipFill>
          <a:blip r:embed="rId2"/>
          <a:stretch>
            <a:fillRect/>
          </a:stretch>
        </p:blipFill>
        <p:spPr>
          <a:xfrm>
            <a:off x="683568" y="2924944"/>
            <a:ext cx="7931317" cy="2736304"/>
          </a:xfrm>
          <a:prstGeom prst="rect">
            <a:avLst/>
          </a:prstGeom>
          <a:ln>
            <a:noFill/>
          </a:ln>
          <a:effectLst>
            <a:outerShdw blurRad="292100" dist="139700" dir="2700000" algn="tl" rotWithShape="0">
              <a:srgbClr val="333333">
                <a:alpha val="65000"/>
              </a:srgbClr>
            </a:outerShdw>
          </a:effec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38</a:t>
            </a:fld>
            <a:endParaRPr lang="fr-BE"/>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u="sng" dirty="0">
                <a:effectLst>
                  <a:outerShdw blurRad="38100" dist="38100" dir="2700000" algn="tl">
                    <a:srgbClr val="000000">
                      <a:alpha val="43137"/>
                    </a:srgbClr>
                  </a:outerShdw>
                </a:effectLst>
                <a:latin typeface="Britannic Bold" pitchFamily="34" charset="0"/>
              </a:rPr>
              <a:t>Bit Defender </a:t>
            </a:r>
            <a:r>
              <a:rPr lang="fr-FR" sz="4400" u="sng" dirty="0" smtClean="0">
                <a:effectLst>
                  <a:outerShdw blurRad="38100" dist="38100" dir="2700000" algn="tl">
                    <a:srgbClr val="000000">
                      <a:alpha val="43137"/>
                    </a:srgbClr>
                  </a:outerShdw>
                </a:effectLst>
                <a:latin typeface="Britannic Bold" pitchFamily="34" charset="0"/>
              </a:rPr>
              <a:t>Antivirus</a:t>
            </a:r>
            <a:br>
              <a:rPr lang="fr-FR" sz="4400" u="sng" dirty="0" smtClean="0">
                <a:effectLst>
                  <a:outerShdw blurRad="38100" dist="38100" dir="2700000" algn="tl">
                    <a:srgbClr val="000000">
                      <a:alpha val="43137"/>
                    </a:srgbClr>
                  </a:outerShdw>
                </a:effectLst>
                <a:latin typeface="Britannic Bold" pitchFamily="34" charset="0"/>
              </a:rPr>
            </a:br>
            <a:r>
              <a:rPr lang="fr-FR" sz="4400" u="sng" dirty="0" smtClean="0">
                <a:effectLst>
                  <a:outerShdw blurRad="38100" dist="38100" dir="2700000" algn="tl">
                    <a:srgbClr val="000000">
                      <a:alpha val="43137"/>
                    </a:srgbClr>
                  </a:outerShdw>
                </a:effectLst>
                <a:latin typeface="Britannic Bold" pitchFamily="34" charset="0"/>
              </a:rPr>
              <a:t> </a:t>
            </a:r>
            <a:r>
              <a:rPr lang="fr-FR" sz="4400" u="sng" dirty="0">
                <a:effectLst>
                  <a:outerShdw blurRad="38100" dist="38100" dir="2700000" algn="tl">
                    <a:srgbClr val="000000">
                      <a:alpha val="43137"/>
                    </a:srgbClr>
                  </a:outerShdw>
                </a:effectLst>
                <a:latin typeface="Britannic Bold" pitchFamily="34" charset="0"/>
              </a:rPr>
              <a:t>Plus 2013</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p:txBody>
          <a:bodyPr>
            <a:normAutofit fontScale="77500" lnSpcReduction="20000"/>
          </a:bodyPr>
          <a:lstStyle/>
          <a:p>
            <a:pPr>
              <a:buNone/>
            </a:pPr>
            <a:endParaRPr lang="fr-FR" sz="2800" u="sng" dirty="0" smtClean="0">
              <a:effectLst>
                <a:outerShdw blurRad="38100" dist="38100" dir="2700000" algn="tl">
                  <a:srgbClr val="000000">
                    <a:alpha val="43137"/>
                  </a:srgbClr>
                </a:outerShdw>
              </a:effectLst>
              <a:latin typeface="Britannic Bold" pitchFamily="34" charset="0"/>
            </a:endParaRPr>
          </a:p>
          <a:p>
            <a:pPr>
              <a:lnSpc>
                <a:spcPct val="100000"/>
              </a:lnSpc>
            </a:pPr>
            <a:r>
              <a:rPr lang="fr-FR" sz="2800" dirty="0"/>
              <a:t>Antispyware, </a:t>
            </a:r>
            <a:r>
              <a:rPr lang="fr-FR" sz="2800" dirty="0" err="1"/>
              <a:t>antirootkit</a:t>
            </a:r>
            <a:r>
              <a:rPr lang="fr-FR" sz="2800" dirty="0"/>
              <a:t> et </a:t>
            </a:r>
            <a:r>
              <a:rPr lang="fr-FR" sz="2800" dirty="0" err="1"/>
              <a:t>antiphishing</a:t>
            </a:r>
            <a:r>
              <a:rPr lang="fr-FR" sz="2800" dirty="0"/>
              <a:t> . </a:t>
            </a:r>
          </a:p>
          <a:p>
            <a:pPr>
              <a:lnSpc>
                <a:spcPct val="100000"/>
              </a:lnSpc>
            </a:pPr>
            <a:r>
              <a:rPr lang="fr-FR" sz="2800" dirty="0"/>
              <a:t>La double interface simplifiée/avancée convient aux utilisateurs de tous niveaux. </a:t>
            </a:r>
          </a:p>
          <a:p>
            <a:pPr>
              <a:lnSpc>
                <a:spcPct val="100000"/>
              </a:lnSpc>
            </a:pPr>
            <a:r>
              <a:rPr lang="fr-FR" sz="2800" dirty="0"/>
              <a:t>Un mode spécifique, mobilisant moins de ressources, permet aux joueurs de bénéficier d'une fluidité de jeu et d'une sécurité optimales.</a:t>
            </a:r>
          </a:p>
          <a:p>
            <a:pPr>
              <a:lnSpc>
                <a:spcPct val="100000"/>
              </a:lnSpc>
            </a:pPr>
            <a:r>
              <a:rPr lang="fr-FR" sz="2800" dirty="0"/>
              <a:t> Parmi les nouveautés de la version 2013, il est intéressant de signaler une protection spécifique sur les réseaux sociaux et le système de protection silencieux (aucune interruption ni fenêtre de dialogue).</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39</a:t>
            </a:fld>
            <a:endParaRPr lang="fr-BE"/>
          </a:p>
        </p:txBody>
      </p:sp>
      <p:pic>
        <p:nvPicPr>
          <p:cNvPr id="5" name="Image 4" descr="0000009604552234-photo-logiciel-bitdefender-antivirus-2012-1-an-1-postes.jpg"/>
          <p:cNvPicPr>
            <a:picLocks noChangeAspect="1"/>
          </p:cNvPicPr>
          <p:nvPr/>
        </p:nvPicPr>
        <p:blipFill>
          <a:blip r:embed="rId2"/>
          <a:stretch>
            <a:fillRect/>
          </a:stretch>
        </p:blipFill>
        <p:spPr>
          <a:xfrm>
            <a:off x="7072330" y="214290"/>
            <a:ext cx="1857356" cy="1785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400" fill="hold">
                                          <p:stCondLst>
                                            <p:cond delay="0"/>
                                          </p:stCondLst>
                                        </p:cTn>
                                        <p:tgtEl>
                                          <p:spTgt spid="5"/>
                                        </p:tgtEl>
                                        <p:attrNameLst>
                                          <p:attrName>r</p:attrName>
                                        </p:attrNameLst>
                                      </p:cBhvr>
                                    </p:animRot>
                                    <p:animRot by="-240000">
                                      <p:cBhvr>
                                        <p:cTn id="7" dur="800" fill="hold">
                                          <p:stCondLst>
                                            <p:cond delay="800"/>
                                          </p:stCondLst>
                                        </p:cTn>
                                        <p:tgtEl>
                                          <p:spTgt spid="5"/>
                                        </p:tgtEl>
                                        <p:attrNameLst>
                                          <p:attrName>r</p:attrName>
                                        </p:attrNameLst>
                                      </p:cBhvr>
                                    </p:animRot>
                                    <p:animRot by="240000">
                                      <p:cBhvr>
                                        <p:cTn id="8" dur="800" fill="hold">
                                          <p:stCondLst>
                                            <p:cond delay="1600"/>
                                          </p:stCondLst>
                                        </p:cTn>
                                        <p:tgtEl>
                                          <p:spTgt spid="5"/>
                                        </p:tgtEl>
                                        <p:attrNameLst>
                                          <p:attrName>r</p:attrName>
                                        </p:attrNameLst>
                                      </p:cBhvr>
                                    </p:animRot>
                                    <p:animRot by="-240000">
                                      <p:cBhvr>
                                        <p:cTn id="9" dur="800" fill="hold">
                                          <p:stCondLst>
                                            <p:cond delay="2400"/>
                                          </p:stCondLst>
                                        </p:cTn>
                                        <p:tgtEl>
                                          <p:spTgt spid="5"/>
                                        </p:tgtEl>
                                        <p:attrNameLst>
                                          <p:attrName>r</p:attrName>
                                        </p:attrNameLst>
                                      </p:cBhvr>
                                    </p:animRot>
                                    <p:animRot by="120000">
                                      <p:cBhvr>
                                        <p:cTn id="10" dur="800" fill="hold">
                                          <p:stCondLst>
                                            <p:cond delay="32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Les virus</a:t>
            </a:r>
            <a:endParaRPr lang="de-DE" dirty="0"/>
          </a:p>
        </p:txBody>
      </p:sp>
      <p:sp>
        <p:nvSpPr>
          <p:cNvPr id="6" name="Sous-titre 5"/>
          <p:cNvSpPr>
            <a:spLocks noGrp="1"/>
          </p:cNvSpPr>
          <p:nvPr>
            <p:ph type="subTitle" idx="1"/>
          </p:nvPr>
        </p:nvSpPr>
        <p:spPr/>
        <p:txBody>
          <a:bodyPr/>
          <a:lstStyle/>
          <a:p>
            <a:r>
              <a:rPr lang="fr-FR" dirty="0"/>
              <a:t>(</a:t>
            </a:r>
            <a:r>
              <a:rPr lang="fr-FR" dirty="0" smtClean="0"/>
              <a:t> Partie 1)</a:t>
            </a:r>
            <a:endParaRPr lang="de-D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a:t>
            </a:fld>
            <a:endParaRPr lang="fr-BE"/>
          </a:p>
        </p:txBody>
      </p:sp>
    </p:spTree>
    <p:extLst>
      <p:ext uri="{BB962C8B-B14F-4D97-AF65-F5344CB8AC3E}">
        <p14:creationId xmlns:p14="http://schemas.microsoft.com/office/powerpoint/2010/main" val="1501379976"/>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3280"/>
            <a:ext cx="7772400" cy="1609344"/>
          </a:xfrm>
        </p:spPr>
        <p:txBody>
          <a:bodyPr/>
          <a:lstStyle/>
          <a:p>
            <a:r>
              <a:rPr lang="fr-FR" sz="4400" b="1" u="sng" dirty="0">
                <a:effectLst>
                  <a:outerShdw blurRad="38100" dist="38100" dir="2700000" algn="tl">
                    <a:srgbClr val="000000">
                      <a:alpha val="43137"/>
                    </a:srgbClr>
                  </a:outerShdw>
                </a:effectLst>
                <a:latin typeface="Britannic Bold" pitchFamily="34" charset="0"/>
              </a:rPr>
              <a:t>Norton </a:t>
            </a:r>
            <a:r>
              <a:rPr lang="fr-FR" sz="4400" b="1" u="sng" dirty="0" err="1">
                <a:effectLst>
                  <a:outerShdw blurRad="38100" dist="38100" dir="2700000" algn="tl">
                    <a:srgbClr val="000000">
                      <a:alpha val="43137"/>
                    </a:srgbClr>
                  </a:outerShdw>
                </a:effectLst>
                <a:latin typeface="Britannic Bold" pitchFamily="34" charset="0"/>
              </a:rPr>
              <a:t>AntiVirus</a:t>
            </a:r>
            <a:r>
              <a:rPr lang="fr-FR" sz="4400" b="1" u="sng" dirty="0">
                <a:effectLst>
                  <a:outerShdw blurRad="38100" dist="38100" dir="2700000" algn="tl">
                    <a:srgbClr val="000000">
                      <a:alpha val="43137"/>
                    </a:srgbClr>
                  </a:outerShdw>
                </a:effectLst>
                <a:latin typeface="Britannic Bold" pitchFamily="34" charset="0"/>
              </a:rPr>
              <a:t> 2012</a:t>
            </a:r>
            <a:br>
              <a:rPr lang="fr-FR" sz="4400" b="1" u="sng" dirty="0">
                <a:effectLst>
                  <a:outerShdw blurRad="38100" dist="38100" dir="2700000" algn="tl">
                    <a:srgbClr val="000000">
                      <a:alpha val="43137"/>
                    </a:srgbClr>
                  </a:outerShdw>
                </a:effectLst>
                <a:latin typeface="Britannic Bold" pitchFamily="34" charset="0"/>
              </a:rPr>
            </a:br>
            <a:endParaRPr lang="de-DE" dirty="0"/>
          </a:p>
        </p:txBody>
      </p:sp>
      <p:sp>
        <p:nvSpPr>
          <p:cNvPr id="5" name="Espace réservé du contenu 4"/>
          <p:cNvSpPr>
            <a:spLocks noGrp="1"/>
          </p:cNvSpPr>
          <p:nvPr>
            <p:ph idx="1"/>
          </p:nvPr>
        </p:nvSpPr>
        <p:spPr>
          <a:xfrm>
            <a:off x="323528" y="620688"/>
            <a:ext cx="7772400" cy="4050792"/>
          </a:xfrm>
        </p:spPr>
        <p:txBody>
          <a:bodyPr>
            <a:noAutofit/>
          </a:bodyPr>
          <a:lstStyle/>
          <a:p>
            <a:pPr>
              <a:buNone/>
            </a:pPr>
            <a:endParaRPr lang="fr-FR" sz="2800" u="sng" dirty="0" smtClean="0">
              <a:effectLst>
                <a:outerShdw blurRad="38100" dist="38100" dir="2700000" algn="tl">
                  <a:srgbClr val="000000">
                    <a:alpha val="43137"/>
                  </a:srgbClr>
                </a:outerShdw>
              </a:effectLst>
              <a:latin typeface="Britannic Bold" pitchFamily="34" charset="0"/>
            </a:endParaRPr>
          </a:p>
          <a:p>
            <a:endParaRPr lang="fr-FR" sz="2400" dirty="0" smtClean="0"/>
          </a:p>
          <a:p>
            <a:r>
              <a:rPr lang="fr-FR" sz="2400" dirty="0" smtClean="0"/>
              <a:t>Se </a:t>
            </a:r>
            <a:r>
              <a:rPr lang="fr-FR" sz="2400" dirty="0"/>
              <a:t>charge d’analyser </a:t>
            </a:r>
            <a:r>
              <a:rPr lang="fr-FR" sz="2400" dirty="0" smtClean="0"/>
              <a:t>automatiquement </a:t>
            </a:r>
            <a:r>
              <a:rPr lang="fr-FR" sz="2400" dirty="0"/>
              <a:t>les pièces.</a:t>
            </a:r>
          </a:p>
          <a:p>
            <a:r>
              <a:rPr lang="fr-FR" sz="2400" dirty="0"/>
              <a:t>A la capacité de lutter contre les logiciels espions (spywares).</a:t>
            </a:r>
          </a:p>
          <a:p>
            <a:r>
              <a:rPr lang="fr-FR" sz="2400" dirty="0"/>
              <a:t> Propose un </a:t>
            </a:r>
            <a:r>
              <a:rPr lang="fr-FR" sz="2400" dirty="0" err="1"/>
              <a:t>antirootkit</a:t>
            </a:r>
            <a:r>
              <a:rPr lang="fr-FR" sz="2400" dirty="0"/>
              <a:t>. </a:t>
            </a:r>
          </a:p>
          <a:p>
            <a:r>
              <a:rPr lang="fr-FR" sz="2400" dirty="0"/>
              <a:t>Il utilise plusieurs couches de protection qui collaborent entre elles pour détecter et bloquer les différentes menaces</a:t>
            </a:r>
          </a:p>
          <a:p>
            <a:r>
              <a:rPr lang="fr-FR" sz="2400" dirty="0"/>
              <a:t> Norton Insight identifie et analyse uniquement les fichiers présentant des risques, réduisant ainsi réduire le nombre d'analyses nécessaires et leurs temps. </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40</a:t>
            </a:fld>
            <a:endParaRPr lang="fr-BE"/>
          </a:p>
        </p:txBody>
      </p:sp>
      <p:pic>
        <p:nvPicPr>
          <p:cNvPr id="6" name="Image 5" descr="0000009604594394-photo-logiciel-norton-antivirus-2012-1-an-1-postes.jpg"/>
          <p:cNvPicPr>
            <a:picLocks noChangeAspect="1"/>
          </p:cNvPicPr>
          <p:nvPr/>
        </p:nvPicPr>
        <p:blipFill>
          <a:blip r:embed="rId2"/>
          <a:stretch>
            <a:fillRect/>
          </a:stretch>
        </p:blipFill>
        <p:spPr>
          <a:xfrm>
            <a:off x="7677522" y="116632"/>
            <a:ext cx="1285884" cy="18026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u="sng" dirty="0">
                <a:effectLst>
                  <a:outerShdw blurRad="38100" dist="38100" dir="2700000" algn="tl">
                    <a:srgbClr val="000000">
                      <a:alpha val="43137"/>
                    </a:srgbClr>
                  </a:outerShdw>
                </a:effectLst>
                <a:latin typeface="Britannic Bold" pitchFamily="34" charset="0"/>
              </a:rPr>
              <a:t>Kaspersky </a:t>
            </a:r>
            <a:r>
              <a:rPr lang="fr-FR" sz="4400" u="sng" dirty="0" smtClean="0">
                <a:effectLst>
                  <a:outerShdw blurRad="38100" dist="38100" dir="2700000" algn="tl">
                    <a:srgbClr val="000000">
                      <a:alpha val="43137"/>
                    </a:srgbClr>
                  </a:outerShdw>
                </a:effectLst>
                <a:latin typeface="Britannic Bold" pitchFamily="34" charset="0"/>
              </a:rPr>
              <a:t>Antivirus</a:t>
            </a:r>
            <a:br>
              <a:rPr lang="fr-FR" sz="4400" u="sng" dirty="0" smtClean="0">
                <a:effectLst>
                  <a:outerShdw blurRad="38100" dist="38100" dir="2700000" algn="tl">
                    <a:srgbClr val="000000">
                      <a:alpha val="43137"/>
                    </a:srgbClr>
                  </a:outerShdw>
                </a:effectLst>
                <a:latin typeface="Britannic Bold" pitchFamily="34" charset="0"/>
              </a:rPr>
            </a:br>
            <a:r>
              <a:rPr lang="fr-FR" sz="4400" u="sng" dirty="0" smtClean="0">
                <a:effectLst>
                  <a:outerShdw blurRad="38100" dist="38100" dir="2700000" algn="tl">
                    <a:srgbClr val="000000">
                      <a:alpha val="43137"/>
                    </a:srgbClr>
                  </a:outerShdw>
                </a:effectLst>
                <a:latin typeface="Britannic Bold" pitchFamily="34" charset="0"/>
              </a:rPr>
              <a:t>  2013</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a:xfrm>
            <a:off x="467187" y="1484784"/>
            <a:ext cx="7772400" cy="4050792"/>
          </a:xfrm>
        </p:spPr>
        <p:txBody>
          <a:bodyPr>
            <a:noAutofit/>
          </a:bodyPr>
          <a:lstStyle/>
          <a:p>
            <a:pPr>
              <a:buNone/>
            </a:pPr>
            <a:endParaRPr lang="fr-FR" sz="1100" b="1" dirty="0" smtClean="0"/>
          </a:p>
          <a:p>
            <a:pPr>
              <a:lnSpc>
                <a:spcPct val="110000"/>
              </a:lnSpc>
            </a:pPr>
            <a:r>
              <a:rPr lang="fr-FR" sz="2400" dirty="0"/>
              <a:t>Ses dernières versions avaient </a:t>
            </a:r>
            <a:endParaRPr lang="fr-FR" sz="2400" dirty="0" smtClean="0"/>
          </a:p>
          <a:p>
            <a:pPr marL="0" indent="0">
              <a:lnSpc>
                <a:spcPct val="110000"/>
              </a:lnSpc>
              <a:buNone/>
            </a:pPr>
            <a:r>
              <a:rPr lang="fr-FR" sz="2400" dirty="0" smtClean="0"/>
              <a:t>considérablement </a:t>
            </a:r>
            <a:r>
              <a:rPr lang="fr-FR" sz="2400" dirty="0"/>
              <a:t>alourdi l'antivirus mais il a su évoluer au fil de ses versions pour passer d'un antivirus réputé pour ses performances à un modèle du genre.</a:t>
            </a:r>
          </a:p>
          <a:p>
            <a:pPr>
              <a:lnSpc>
                <a:spcPct val="110000"/>
              </a:lnSpc>
            </a:pPr>
            <a:r>
              <a:rPr lang="fr-FR" sz="2400" dirty="0"/>
              <a:t>Allie richesse des fonctionnalités et simplicité d'utilisation.</a:t>
            </a:r>
            <a:br>
              <a:rPr lang="fr-FR" sz="2400" dirty="0"/>
            </a:br>
            <a:endParaRPr lang="fr-FR" sz="2400" dirty="0"/>
          </a:p>
          <a:p>
            <a:pPr>
              <a:lnSpc>
                <a:spcPct val="110000"/>
              </a:lnSpc>
            </a:pPr>
            <a:r>
              <a:rPr lang="fr-FR" sz="2400" dirty="0"/>
              <a:t>La dernière version a su conserver la même robustesse et les performances et offre une nouvelle interface tactile.</a:t>
            </a:r>
            <a:br>
              <a:rPr lang="fr-FR" sz="2400" dirty="0"/>
            </a:br>
            <a:endParaRPr lang="fr-FR" sz="2400"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41</a:t>
            </a:fld>
            <a:endParaRPr lang="fr-BE"/>
          </a:p>
        </p:txBody>
      </p:sp>
      <p:pic>
        <p:nvPicPr>
          <p:cNvPr id="4" name="Image 3" descr="0000009604363074-photo-logiciel-kaspersky-antivirus-2012-1-an-1-poste.jpg"/>
          <p:cNvPicPr>
            <a:picLocks noChangeAspect="1"/>
          </p:cNvPicPr>
          <p:nvPr/>
        </p:nvPicPr>
        <p:blipFill>
          <a:blip r:embed="rId2"/>
          <a:stretch>
            <a:fillRect/>
          </a:stretch>
        </p:blipFill>
        <p:spPr>
          <a:xfrm>
            <a:off x="6488838" y="116632"/>
            <a:ext cx="1679098" cy="23538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00" fill="hold">
                                          <p:stCondLst>
                                            <p:cond delay="0"/>
                                          </p:stCondLst>
                                        </p:cTn>
                                        <p:tgtEl>
                                          <p:spTgt spid="4"/>
                                        </p:tgtEl>
                                        <p:attrNameLst>
                                          <p:attrName>r</p:attrName>
                                        </p:attrNameLst>
                                      </p:cBhvr>
                                    </p:animRot>
                                    <p:animRot by="-240000">
                                      <p:cBhvr>
                                        <p:cTn id="7" dur="800" fill="hold">
                                          <p:stCondLst>
                                            <p:cond delay="800"/>
                                          </p:stCondLst>
                                        </p:cTn>
                                        <p:tgtEl>
                                          <p:spTgt spid="4"/>
                                        </p:tgtEl>
                                        <p:attrNameLst>
                                          <p:attrName>r</p:attrName>
                                        </p:attrNameLst>
                                      </p:cBhvr>
                                    </p:animRot>
                                    <p:animRot by="240000">
                                      <p:cBhvr>
                                        <p:cTn id="8" dur="800" fill="hold">
                                          <p:stCondLst>
                                            <p:cond delay="1600"/>
                                          </p:stCondLst>
                                        </p:cTn>
                                        <p:tgtEl>
                                          <p:spTgt spid="4"/>
                                        </p:tgtEl>
                                        <p:attrNameLst>
                                          <p:attrName>r</p:attrName>
                                        </p:attrNameLst>
                                      </p:cBhvr>
                                    </p:animRot>
                                    <p:animRot by="-240000">
                                      <p:cBhvr>
                                        <p:cTn id="9" dur="800" fill="hold">
                                          <p:stCondLst>
                                            <p:cond delay="2400"/>
                                          </p:stCondLst>
                                        </p:cTn>
                                        <p:tgtEl>
                                          <p:spTgt spid="4"/>
                                        </p:tgtEl>
                                        <p:attrNameLst>
                                          <p:attrName>r</p:attrName>
                                        </p:attrNameLst>
                                      </p:cBhvr>
                                    </p:animRot>
                                    <p:animRot by="120000">
                                      <p:cBhvr>
                                        <p:cTn id="10" dur="800" fill="hold">
                                          <p:stCondLst>
                                            <p:cond delay="32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u="sng" dirty="0">
                <a:effectLst>
                  <a:outerShdw blurRad="38100" dist="38100" dir="2700000" algn="tl">
                    <a:srgbClr val="000000">
                      <a:alpha val="43137"/>
                    </a:srgbClr>
                  </a:outerShdw>
                </a:effectLst>
                <a:latin typeface="Britannic Bold" pitchFamily="34" charset="0"/>
              </a:rPr>
              <a:t>ESET NOD32 </a:t>
            </a:r>
            <a:r>
              <a:rPr lang="fr-FR" sz="4400" u="sng" dirty="0" smtClean="0">
                <a:effectLst>
                  <a:outerShdw blurRad="38100" dist="38100" dir="2700000" algn="tl">
                    <a:srgbClr val="000000">
                      <a:alpha val="43137"/>
                    </a:srgbClr>
                  </a:outerShdw>
                </a:effectLst>
                <a:latin typeface="Britannic Bold" pitchFamily="34" charset="0"/>
              </a:rPr>
              <a:t/>
            </a:r>
            <a:br>
              <a:rPr lang="fr-FR" sz="4400" u="sng" dirty="0" smtClean="0">
                <a:effectLst>
                  <a:outerShdw blurRad="38100" dist="38100" dir="2700000" algn="tl">
                    <a:srgbClr val="000000">
                      <a:alpha val="43137"/>
                    </a:srgbClr>
                  </a:outerShdw>
                </a:effectLst>
                <a:latin typeface="Britannic Bold" pitchFamily="34" charset="0"/>
              </a:rPr>
            </a:br>
            <a:r>
              <a:rPr lang="fr-FR" sz="4400" u="sng" dirty="0" smtClean="0">
                <a:effectLst>
                  <a:outerShdw blurRad="38100" dist="38100" dir="2700000" algn="tl">
                    <a:srgbClr val="000000">
                      <a:alpha val="43137"/>
                    </a:srgbClr>
                  </a:outerShdw>
                </a:effectLst>
                <a:latin typeface="Britannic Bold" pitchFamily="34" charset="0"/>
              </a:rPr>
              <a:t>Antivirus 5</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3" name="Espace réservé du contenu 2"/>
          <p:cNvSpPr>
            <a:spLocks noGrp="1"/>
          </p:cNvSpPr>
          <p:nvPr>
            <p:ph idx="1"/>
          </p:nvPr>
        </p:nvSpPr>
        <p:spPr/>
        <p:txBody>
          <a:bodyPr>
            <a:normAutofit/>
          </a:bodyPr>
          <a:lstStyle/>
          <a:p>
            <a:pPr>
              <a:buNone/>
            </a:pPr>
            <a:endParaRPr lang="fr-FR" dirty="0" smtClean="0"/>
          </a:p>
          <a:p>
            <a:r>
              <a:rPr lang="fr-FR" sz="2400" dirty="0" smtClean="0"/>
              <a:t>Des </a:t>
            </a:r>
            <a:r>
              <a:rPr lang="fr-FR" sz="2400" dirty="0"/>
              <a:t>fonctions intuitives et complètes</a:t>
            </a:r>
          </a:p>
          <a:p>
            <a:r>
              <a:rPr lang="fr-FR" sz="2400" dirty="0"/>
              <a:t>Protège au maximum lors de la navigation sur Internet, sur les réseaux sociaux, des téléchargez de fichiers, jeux en ligne ou échange de données par médias amovibles.</a:t>
            </a:r>
          </a:p>
          <a:p>
            <a:r>
              <a:rPr lang="fr-FR" sz="2400" dirty="0"/>
              <a:t>Utilise de nombreux niveaux de protection, notamment grâce à sa technologie Cloud.</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42</a:t>
            </a:fld>
            <a:endParaRPr lang="fr-BE"/>
          </a:p>
        </p:txBody>
      </p:sp>
      <p:pic>
        <p:nvPicPr>
          <p:cNvPr id="4" name="Image 3" descr="0000009604594966-photo-eset-nod32-antivirus-5-boxshot-3d-web-def.jpg"/>
          <p:cNvPicPr>
            <a:picLocks noChangeAspect="1"/>
          </p:cNvPicPr>
          <p:nvPr/>
        </p:nvPicPr>
        <p:blipFill>
          <a:blip r:embed="rId2"/>
          <a:stretch>
            <a:fillRect/>
          </a:stretch>
        </p:blipFill>
        <p:spPr>
          <a:xfrm>
            <a:off x="6463076" y="0"/>
            <a:ext cx="2500330" cy="26045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00" fill="hold">
                                          <p:stCondLst>
                                            <p:cond delay="0"/>
                                          </p:stCondLst>
                                        </p:cTn>
                                        <p:tgtEl>
                                          <p:spTgt spid="4"/>
                                        </p:tgtEl>
                                        <p:attrNameLst>
                                          <p:attrName>r</p:attrName>
                                        </p:attrNameLst>
                                      </p:cBhvr>
                                    </p:animRot>
                                    <p:animRot by="-240000">
                                      <p:cBhvr>
                                        <p:cTn id="7" dur="800" fill="hold">
                                          <p:stCondLst>
                                            <p:cond delay="800"/>
                                          </p:stCondLst>
                                        </p:cTn>
                                        <p:tgtEl>
                                          <p:spTgt spid="4"/>
                                        </p:tgtEl>
                                        <p:attrNameLst>
                                          <p:attrName>r</p:attrName>
                                        </p:attrNameLst>
                                      </p:cBhvr>
                                    </p:animRot>
                                    <p:animRot by="240000">
                                      <p:cBhvr>
                                        <p:cTn id="8" dur="800" fill="hold">
                                          <p:stCondLst>
                                            <p:cond delay="1600"/>
                                          </p:stCondLst>
                                        </p:cTn>
                                        <p:tgtEl>
                                          <p:spTgt spid="4"/>
                                        </p:tgtEl>
                                        <p:attrNameLst>
                                          <p:attrName>r</p:attrName>
                                        </p:attrNameLst>
                                      </p:cBhvr>
                                    </p:animRot>
                                    <p:animRot by="-240000">
                                      <p:cBhvr>
                                        <p:cTn id="9" dur="800" fill="hold">
                                          <p:stCondLst>
                                            <p:cond delay="2400"/>
                                          </p:stCondLst>
                                        </p:cTn>
                                        <p:tgtEl>
                                          <p:spTgt spid="4"/>
                                        </p:tgtEl>
                                        <p:attrNameLst>
                                          <p:attrName>r</p:attrName>
                                        </p:attrNameLst>
                                      </p:cBhvr>
                                    </p:animRot>
                                    <p:animRot by="120000">
                                      <p:cBhvr>
                                        <p:cTn id="10" dur="800" fill="hold">
                                          <p:stCondLst>
                                            <p:cond delay="32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u="sng" dirty="0">
                <a:effectLst>
                  <a:outerShdw blurRad="38100" dist="38100" dir="2700000" algn="tl">
                    <a:srgbClr val="000000">
                      <a:alpha val="43137"/>
                    </a:srgbClr>
                  </a:outerShdw>
                </a:effectLst>
                <a:latin typeface="Britannic Bold" pitchFamily="34" charset="0"/>
              </a:rPr>
              <a:t>Panda Antivirus </a:t>
            </a:r>
            <a:r>
              <a:rPr lang="fr-FR" sz="4400" u="sng" dirty="0" smtClean="0">
                <a:effectLst>
                  <a:outerShdw blurRad="38100" dist="38100" dir="2700000" algn="tl">
                    <a:srgbClr val="000000">
                      <a:alpha val="43137"/>
                    </a:srgbClr>
                  </a:outerShdw>
                </a:effectLst>
                <a:latin typeface="Britannic Bold" pitchFamily="34" charset="0"/>
              </a:rPr>
              <a:t/>
            </a:r>
            <a:br>
              <a:rPr lang="fr-FR" sz="4400" u="sng" dirty="0" smtClean="0">
                <a:effectLst>
                  <a:outerShdw blurRad="38100" dist="38100" dir="2700000" algn="tl">
                    <a:srgbClr val="000000">
                      <a:alpha val="43137"/>
                    </a:srgbClr>
                  </a:outerShdw>
                </a:effectLst>
                <a:latin typeface="Britannic Bold" pitchFamily="34" charset="0"/>
              </a:rPr>
            </a:br>
            <a:r>
              <a:rPr lang="fr-FR" sz="4400" u="sng" dirty="0" smtClean="0">
                <a:effectLst>
                  <a:outerShdw blurRad="38100" dist="38100" dir="2700000" algn="tl">
                    <a:srgbClr val="000000">
                      <a:alpha val="43137"/>
                    </a:srgbClr>
                  </a:outerShdw>
                </a:effectLst>
                <a:latin typeface="Britannic Bold" pitchFamily="34" charset="0"/>
              </a:rPr>
              <a:t>Pro 2013</a:t>
            </a:r>
            <a:r>
              <a:rPr lang="fr-FR" sz="4400" u="sng" dirty="0">
                <a:effectLst>
                  <a:outerShdw blurRad="38100" dist="38100" dir="2700000" algn="tl">
                    <a:srgbClr val="000000">
                      <a:alpha val="43137"/>
                    </a:srgbClr>
                  </a:outerShdw>
                </a:effectLst>
                <a:latin typeface="Britannic Bold" pitchFamily="34" charset="0"/>
              </a:rPr>
              <a:t/>
            </a:r>
            <a:br>
              <a:rPr lang="fr-FR" sz="4400" u="sng" dirty="0">
                <a:effectLst>
                  <a:outerShdw blurRad="38100" dist="38100" dir="2700000" algn="tl">
                    <a:srgbClr val="000000">
                      <a:alpha val="43137"/>
                    </a:srgbClr>
                  </a:outerShdw>
                </a:effectLst>
                <a:latin typeface="Britannic Bold" pitchFamily="34" charset="0"/>
              </a:rPr>
            </a:br>
            <a:endParaRPr lang="de-DE" dirty="0"/>
          </a:p>
        </p:txBody>
      </p:sp>
      <p:sp>
        <p:nvSpPr>
          <p:cNvPr id="5" name="Espace réservé du contenu 4"/>
          <p:cNvSpPr>
            <a:spLocks noGrp="1"/>
          </p:cNvSpPr>
          <p:nvPr>
            <p:ph idx="1"/>
          </p:nvPr>
        </p:nvSpPr>
        <p:spPr/>
        <p:txBody>
          <a:bodyPr>
            <a:normAutofit fontScale="92500"/>
          </a:bodyPr>
          <a:lstStyle/>
          <a:p>
            <a:endParaRPr lang="fr-FR" dirty="0" smtClean="0"/>
          </a:p>
          <a:p>
            <a:r>
              <a:rPr lang="fr-FR" sz="2600" dirty="0"/>
              <a:t>Peut être </a:t>
            </a:r>
            <a:r>
              <a:rPr lang="fr-FR" sz="2600" dirty="0" smtClean="0"/>
              <a:t>installé </a:t>
            </a:r>
            <a:r>
              <a:rPr lang="fr-FR" sz="2600" dirty="0"/>
              <a:t>et </a:t>
            </a:r>
            <a:r>
              <a:rPr lang="fr-FR" sz="2600" dirty="0" smtClean="0"/>
              <a:t>oublié</a:t>
            </a:r>
            <a:r>
              <a:rPr lang="fr-FR" sz="2600" dirty="0"/>
              <a:t> , l’utilisateur n’a pas à se préoccuper des décisions complexes.</a:t>
            </a:r>
          </a:p>
          <a:p>
            <a:r>
              <a:rPr lang="fr-FR" sz="2600" dirty="0"/>
              <a:t>Protège pendant la navigation, le jeu ou le travailler et n’est même pas remarquable. </a:t>
            </a:r>
          </a:p>
          <a:p>
            <a:r>
              <a:rPr lang="fr-FR" sz="2600" dirty="0"/>
              <a:t>Fournit une protection rapide et efficace contre les virus les plus récents grâce à sa basés sur le </a:t>
            </a:r>
            <a:r>
              <a:rPr lang="fr-FR" sz="2600" dirty="0" err="1"/>
              <a:t>cloud</a:t>
            </a:r>
            <a:r>
              <a:rPr lang="fr-FR" sz="2600" dirty="0"/>
              <a:t>.</a:t>
            </a:r>
          </a:p>
          <a:p>
            <a:r>
              <a:rPr lang="fr-FR" sz="2600" dirty="0"/>
              <a:t>Accès gratuitement à la première classe de soutien technique pour tous les clients.</a:t>
            </a:r>
            <a:br>
              <a:rPr lang="fr-FR" sz="2600" dirty="0"/>
            </a:br>
            <a:endParaRPr lang="fr-FR" sz="2600"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43</a:t>
            </a:fld>
            <a:endParaRPr lang="fr-BE"/>
          </a:p>
        </p:txBody>
      </p:sp>
      <p:pic>
        <p:nvPicPr>
          <p:cNvPr id="4" name="Image 3" descr="00BX_antivirus2lic_XL_2012.gif"/>
          <p:cNvPicPr>
            <a:picLocks noChangeAspect="1"/>
          </p:cNvPicPr>
          <p:nvPr/>
        </p:nvPicPr>
        <p:blipFill>
          <a:blip r:embed="rId2"/>
          <a:stretch>
            <a:fillRect/>
          </a:stretch>
        </p:blipFill>
        <p:spPr>
          <a:xfrm>
            <a:off x="6516216" y="188640"/>
            <a:ext cx="1676762" cy="22456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00" fill="hold">
                                          <p:stCondLst>
                                            <p:cond delay="0"/>
                                          </p:stCondLst>
                                        </p:cTn>
                                        <p:tgtEl>
                                          <p:spTgt spid="4"/>
                                        </p:tgtEl>
                                        <p:attrNameLst>
                                          <p:attrName>r</p:attrName>
                                        </p:attrNameLst>
                                      </p:cBhvr>
                                    </p:animRot>
                                    <p:animRot by="-240000">
                                      <p:cBhvr>
                                        <p:cTn id="7" dur="800" fill="hold">
                                          <p:stCondLst>
                                            <p:cond delay="800"/>
                                          </p:stCondLst>
                                        </p:cTn>
                                        <p:tgtEl>
                                          <p:spTgt spid="4"/>
                                        </p:tgtEl>
                                        <p:attrNameLst>
                                          <p:attrName>r</p:attrName>
                                        </p:attrNameLst>
                                      </p:cBhvr>
                                    </p:animRot>
                                    <p:animRot by="240000">
                                      <p:cBhvr>
                                        <p:cTn id="8" dur="800" fill="hold">
                                          <p:stCondLst>
                                            <p:cond delay="1600"/>
                                          </p:stCondLst>
                                        </p:cTn>
                                        <p:tgtEl>
                                          <p:spTgt spid="4"/>
                                        </p:tgtEl>
                                        <p:attrNameLst>
                                          <p:attrName>r</p:attrName>
                                        </p:attrNameLst>
                                      </p:cBhvr>
                                    </p:animRot>
                                    <p:animRot by="-240000">
                                      <p:cBhvr>
                                        <p:cTn id="9" dur="800" fill="hold">
                                          <p:stCondLst>
                                            <p:cond delay="2400"/>
                                          </p:stCondLst>
                                        </p:cTn>
                                        <p:tgtEl>
                                          <p:spTgt spid="4"/>
                                        </p:tgtEl>
                                        <p:attrNameLst>
                                          <p:attrName>r</p:attrName>
                                        </p:attrNameLst>
                                      </p:cBhvr>
                                    </p:animRot>
                                    <p:animRot by="120000">
                                      <p:cBhvr>
                                        <p:cTn id="10" dur="800" fill="hold">
                                          <p:stCondLst>
                                            <p:cond delay="32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4282" y="2571744"/>
            <a:ext cx="8686800" cy="838200"/>
          </a:xfrm>
        </p:spPr>
        <p:txBody>
          <a:bodyPr/>
          <a:lstStyle/>
          <a:p>
            <a:r>
              <a:rPr lang="fr-FR"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Comparatif vidéo.</a:t>
            </a:r>
            <a:endParaRPr lang="fr-FR"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endParaRP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44</a:t>
            </a:fld>
            <a:endParaRPr lang="fr-BE"/>
          </a:p>
        </p:txBody>
      </p:sp>
      <p:pic>
        <p:nvPicPr>
          <p:cNvPr id="5" name="Comparatif vidéo des 5 meilleurs antivirus payants pour 2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194"/>
            <a:ext cx="9144000" cy="51435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513302"/>
            <a:ext cx="8686800" cy="1357322"/>
          </a:xfrm>
        </p:spPr>
        <p:txBody>
          <a:bodyPr/>
          <a:lstStyle/>
          <a:p>
            <a:r>
              <a:rPr lang="fr-FR" sz="44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ANTIVIRUS POUR MOBILES</a:t>
            </a: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45</a:t>
            </a:fld>
            <a:endParaRPr lang="fr-BE"/>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88" y="2132856"/>
            <a:ext cx="8082874" cy="3312368"/>
          </a:xfrm>
          <a:prstGeom prst="rect">
            <a:avLst/>
          </a:prstGeom>
        </p:spPr>
      </p:pic>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F4668DC-857F-487D-BFFA-8C0CA5037977}" type="slidenum">
              <a:rPr lang="fr-BE" smtClean="0"/>
              <a:pPr/>
              <a:t>46</a:t>
            </a:fld>
            <a:endParaRPr lang="fr-BE"/>
          </a:p>
        </p:txBody>
      </p:sp>
      <p:pic>
        <p:nvPicPr>
          <p:cNvPr id="5" name="TOP 5 - Antivirus pour mobiles Android - EAZ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9096672" cy="5116878"/>
          </a:xfrm>
          <a:prstGeom prst="rect">
            <a:avLst/>
          </a:prstGeom>
        </p:spPr>
      </p:pic>
    </p:spTree>
    <p:extLst>
      <p:ext uri="{BB962C8B-B14F-4D97-AF65-F5344CB8AC3E}">
        <p14:creationId xmlns:p14="http://schemas.microsoft.com/office/powerpoint/2010/main" val="34432799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7273">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pPr/>
              <a:t>47</a:t>
            </a:fld>
            <a:endParaRPr lang="fr-BE"/>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24744"/>
            <a:ext cx="5402163" cy="5402163"/>
          </a:xfrm>
          <a:prstGeom prst="rect">
            <a:avLst/>
          </a:prstGeom>
        </p:spPr>
      </p:pic>
      <p:sp>
        <p:nvSpPr>
          <p:cNvPr id="5" name="Rectangle 4"/>
          <p:cNvSpPr/>
          <p:nvPr/>
        </p:nvSpPr>
        <p:spPr>
          <a:xfrm>
            <a:off x="2390280" y="332656"/>
            <a:ext cx="3911648" cy="923330"/>
          </a:xfrm>
          <a:prstGeom prst="rect">
            <a:avLst/>
          </a:prstGeom>
          <a:noFill/>
        </p:spPr>
        <p:txBody>
          <a:bodyPr wrap="none" lIns="91440" tIns="45720" rIns="91440" bIns="45720">
            <a:spAutoFit/>
          </a:bodyPr>
          <a:lstStyle/>
          <a:p>
            <a:pPr algn="ctr"/>
            <a:r>
              <a:rPr lang="fr-FR" sz="5400" b="1" dirty="0" smtClean="0">
                <a:ln w="22225">
                  <a:solidFill>
                    <a:schemeClr val="accent2"/>
                  </a:solidFill>
                  <a:prstDash val="solid"/>
                </a:ln>
                <a:solidFill>
                  <a:srgbClr val="FF0000"/>
                </a:solidFill>
              </a:rPr>
              <a:t>LIKE BOSS</a:t>
            </a:r>
            <a:endParaRPr lang="fr-FR" sz="54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884609834"/>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Est-ce que les antivirus sont toujours </a:t>
            </a:r>
            <a:r>
              <a:rPr lang="fr-FR" dirty="0"/>
              <a:t>e</a:t>
            </a:r>
            <a:r>
              <a:rPr lang="fr-FR" dirty="0" smtClean="0"/>
              <a:t>fficaces ?</a:t>
            </a:r>
            <a:endParaRPr lang="de-DE" dirty="0"/>
          </a:p>
        </p:txBody>
      </p:sp>
      <p:sp>
        <p:nvSpPr>
          <p:cNvPr id="4" name="Espace réservé du texte 3"/>
          <p:cNvSpPr>
            <a:spLocks noGrp="1"/>
          </p:cNvSpPr>
          <p:nvPr>
            <p:ph type="body" idx="1"/>
          </p:nvPr>
        </p:nvSpPr>
        <p:spPr/>
        <p:txBody>
          <a:bodyPr/>
          <a:lstStyle/>
          <a:p>
            <a:endParaRPr lang="de-DE" dirty="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48</a:t>
            </a:fld>
            <a:endParaRPr lang="fr-BE"/>
          </a:p>
        </p:txBody>
      </p:sp>
    </p:spTree>
    <p:extLst>
      <p:ext uri="{BB962C8B-B14F-4D97-AF65-F5344CB8AC3E}">
        <p14:creationId xmlns:p14="http://schemas.microsoft.com/office/powerpoint/2010/main" val="892082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1BF24E5-66D3-4A11-AD57-BF107E63688D}" type="slidenum">
              <a:rPr lang="en-US" smtClean="0"/>
              <a:t>49</a:t>
            </a:fld>
            <a:endParaRPr lang="en-US"/>
          </a:p>
        </p:txBody>
      </p:sp>
      <p:pic>
        <p:nvPicPr>
          <p:cNvPr id="2" name="Antivirus ! La veritÃ©  F3 CHAMPAGNE ARDEN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9" y="980728"/>
            <a:ext cx="9153092" cy="4996063"/>
          </a:xfrm>
          <a:prstGeom prst="rect">
            <a:avLst/>
          </a:prstGeom>
        </p:spPr>
      </p:pic>
    </p:spTree>
    <p:extLst>
      <p:ext uri="{BB962C8B-B14F-4D97-AF65-F5344CB8AC3E}">
        <p14:creationId xmlns:p14="http://schemas.microsoft.com/office/powerpoint/2010/main" val="34798938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50976" y="404664"/>
            <a:ext cx="7772400" cy="1609344"/>
          </a:xfrm>
        </p:spPr>
        <p:txBody>
          <a:bodyPr>
            <a:normAutofit/>
          </a:bodyPr>
          <a:lstStyle/>
          <a:p>
            <a:r>
              <a:rPr lang="fr-FR" dirty="0" smtClean="0"/>
              <a:t>         </a:t>
            </a:r>
            <a:r>
              <a:rPr lang="fr-FR" sz="5400" dirty="0" smtClean="0"/>
              <a:t>Définition </a:t>
            </a:r>
            <a:r>
              <a:rPr lang="fr-FR" sz="5400" dirty="0"/>
              <a:t>du </a:t>
            </a:r>
            <a:r>
              <a:rPr lang="fr-FR" sz="5400" dirty="0" smtClean="0"/>
              <a:t>virus</a:t>
            </a:r>
            <a:endParaRPr lang="fr-FR" sz="4400" b="1" dirty="0">
              <a:solidFill>
                <a:schemeClr val="accent2"/>
              </a:solidFill>
              <a:latin typeface="Britannic Bold" pitchFamily="34" charset="0"/>
            </a:endParaRPr>
          </a:p>
        </p:txBody>
      </p:sp>
      <p:sp>
        <p:nvSpPr>
          <p:cNvPr id="3" name="Espace réservé du contenu 2"/>
          <p:cNvSpPr>
            <a:spLocks noGrp="1"/>
          </p:cNvSpPr>
          <p:nvPr>
            <p:ph idx="1"/>
          </p:nvPr>
        </p:nvSpPr>
        <p:spPr>
          <a:xfrm>
            <a:off x="1371600" y="2360290"/>
            <a:ext cx="7772400" cy="4050792"/>
          </a:xfrm>
        </p:spPr>
        <p:txBody>
          <a:bodyPr>
            <a:normAutofit/>
          </a:bodyPr>
          <a:lstStyle/>
          <a:p>
            <a:pPr>
              <a:buNone/>
            </a:pPr>
            <a:r>
              <a:rPr lang="fr-FR" dirty="0"/>
              <a:t> </a:t>
            </a:r>
            <a:r>
              <a:rPr lang="fr-FR" dirty="0" smtClean="0"/>
              <a:t>     </a:t>
            </a:r>
            <a:r>
              <a:rPr lang="fr-FR" sz="2400" dirty="0">
                <a:solidFill>
                  <a:prstClr val="black"/>
                </a:solidFill>
                <a:latin typeface="Century Gothic"/>
              </a:rPr>
              <a:t>Un virus informatique est un logiciel malveillant conçu pour se propager à d'autres ordinateurs en s'insérant dans des logiciels légitimes, appelés « hôtes ». Il peut perturber plus ou moins gravement le fonctionnement de l'ordinateur infecté. Il peut se répandre à travers tout moyen d'échange de données numériques comme les réseaux informatiques et les cédéroms, les clefs USB, etc</a:t>
            </a:r>
            <a:r>
              <a:rPr lang="fr-FR" sz="2400" dirty="0"/>
              <a:t>.</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a:t>
            </a:fld>
            <a:endParaRPr lang="fr-BE"/>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22544" cy="2360290"/>
          </a:xfrm>
          <a:prstGeom prst="rect">
            <a:avLst/>
          </a:prstGeom>
        </p:spPr>
      </p:pic>
    </p:spTree>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6" y="154702"/>
            <a:ext cx="7772400" cy="1609344"/>
          </a:xfrm>
        </p:spPr>
        <p:txBody>
          <a:bodyPr>
            <a:normAutofit/>
          </a:bodyPr>
          <a:lstStyle/>
          <a:p>
            <a:r>
              <a:rPr lang="fr-FR" sz="32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                 </a:t>
            </a:r>
            <a:r>
              <a:rPr lang="fr-FR" sz="8800" b="1" dirty="0" smtClean="0">
                <a:effectLst>
                  <a:outerShdw blurRad="38100" dist="38100" dir="2700000" algn="tl">
                    <a:srgbClr val="000000">
                      <a:alpha val="43137"/>
                    </a:srgbClr>
                  </a:outerShdw>
                  <a:reflection blurRad="12700" stA="48000" endA="300" endPos="55000" dir="5400000" sy="-90000" algn="bl" rotWithShape="0"/>
                </a:effectLst>
                <a:latin typeface="Britannic Bold" pitchFamily="34" charset="0"/>
              </a:rPr>
              <a:t>FIN</a:t>
            </a:r>
            <a:endParaRPr lang="fr-FR" sz="11500" b="1" dirty="0">
              <a:effectLst>
                <a:outerShdw blurRad="38100" dist="38100" dir="2700000" algn="tl">
                  <a:srgbClr val="000000">
                    <a:alpha val="43137"/>
                  </a:srgbClr>
                </a:outerShdw>
                <a:reflection blurRad="12700" stA="48000" endA="300" endPos="55000" dir="5400000" sy="-90000" algn="bl" rotWithShape="0"/>
              </a:effectLst>
              <a:latin typeface="Britannic Bold" pitchFamily="34" charset="0"/>
            </a:endParaRPr>
          </a:p>
        </p:txBody>
      </p:sp>
      <p:sp>
        <p:nvSpPr>
          <p:cNvPr id="3" name="Espace réservé du contenu 2"/>
          <p:cNvSpPr>
            <a:spLocks noGrp="1"/>
          </p:cNvSpPr>
          <p:nvPr>
            <p:ph idx="1"/>
          </p:nvPr>
        </p:nvSpPr>
        <p:spPr/>
        <p:txBody>
          <a:bodyPr>
            <a:normAutofit/>
          </a:bodyPr>
          <a:lstStyle/>
          <a:p>
            <a:pPr>
              <a:buNone/>
            </a:pPr>
            <a:r>
              <a:rPr lang="fr-FR" dirty="0" smtClean="0"/>
              <a:t>		</a:t>
            </a:r>
            <a:endParaRPr lang="fr-FR" sz="2400" dirty="0">
              <a:latin typeface="Britannic Bold"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50</a:t>
            </a:fld>
            <a:endParaRPr lang="fr-BE"/>
          </a:p>
        </p:txBody>
      </p:sp>
      <p:pic>
        <p:nvPicPr>
          <p:cNvPr id="5" name="Espace réservé du contenu 3" descr="industries_antivirus3.gif"/>
          <p:cNvPicPr>
            <a:picLocks noChangeAspect="1"/>
          </p:cNvPicPr>
          <p:nvPr/>
        </p:nvPicPr>
        <p:blipFill>
          <a:blip r:embed="rId2" cstate="print"/>
          <a:stretch>
            <a:fillRect/>
          </a:stretch>
        </p:blipFill>
        <p:spPr>
          <a:xfrm>
            <a:off x="1187624" y="1605204"/>
            <a:ext cx="6768752" cy="508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endParaRPr lang="de-DE" sz="2400" dirty="0">
              <a:solidFill>
                <a:prstClr val="black"/>
              </a:solidFill>
              <a:latin typeface="Century Gothic"/>
              <a:ea typeface="+mn-ea"/>
              <a:cs typeface="+mn-cs"/>
            </a:endParaRPr>
          </a:p>
        </p:txBody>
      </p:sp>
      <p:sp>
        <p:nvSpPr>
          <p:cNvPr id="3" name="Espace réservé du contenu 2"/>
          <p:cNvSpPr>
            <a:spLocks noGrp="1"/>
          </p:cNvSpPr>
          <p:nvPr>
            <p:ph idx="1"/>
          </p:nvPr>
        </p:nvSpPr>
        <p:spPr>
          <a:xfrm>
            <a:off x="698288" y="1628800"/>
            <a:ext cx="8199410" cy="3672408"/>
          </a:xfrm>
        </p:spPr>
        <p:txBody>
          <a:bodyPr>
            <a:noAutofit/>
          </a:bodyPr>
          <a:lstStyle/>
          <a:p>
            <a:r>
              <a:rPr lang="fr-FR" sz="2400" dirty="0">
                <a:solidFill>
                  <a:prstClr val="black"/>
                </a:solidFill>
                <a:latin typeface="Century Gothic"/>
              </a:rPr>
              <a:t>Le nombre total de programmes malveillants connus serait de l'ordre de </a:t>
            </a:r>
            <a:r>
              <a:rPr lang="de-DE" sz="2400" dirty="0">
                <a:solidFill>
                  <a:prstClr val="black"/>
                </a:solidFill>
                <a:latin typeface="Century Gothic"/>
              </a:rPr>
              <a:t> 95 000  </a:t>
            </a:r>
            <a:r>
              <a:rPr lang="fr-FR" sz="2400" dirty="0">
                <a:solidFill>
                  <a:prstClr val="black"/>
                </a:solidFill>
                <a:latin typeface="Century Gothic"/>
              </a:rPr>
              <a:t>(2010) . La très grande majorité touche la plate-forme Windows.</a:t>
            </a:r>
          </a:p>
          <a:p>
            <a:r>
              <a:rPr lang="fr-FR" sz="2400" dirty="0">
                <a:solidFill>
                  <a:prstClr val="black"/>
                </a:solidFill>
                <a:latin typeface="Century Gothic"/>
              </a:rPr>
              <a:t> Le reste est essentiellement destiné à des systèmes d'exploitation qui ne sont plus distribués depuis quelques années, comme les 27 virus — aucun n'étant dangereux — frappant Mac OS 9 et ses prédécesseurs.</a:t>
            </a:r>
          </a:p>
          <a:p>
            <a:r>
              <a:rPr lang="fr-FR" sz="2400" dirty="0">
                <a:solidFill>
                  <a:prstClr val="black"/>
                </a:solidFill>
                <a:latin typeface="Century Gothic"/>
              </a:rPr>
              <a:t> Les systèmes les moins touchés sont FreeBSD qui axe son développement sur la sécurité, ainsi que Novell NetWare et OS/2 trop rares pour apporter une notoriété à un développeur de virus.</a:t>
            </a:r>
          </a:p>
          <a:p>
            <a:endParaRPr lang="fr-FR" sz="2400" dirty="0">
              <a:solidFill>
                <a:prstClr val="black"/>
              </a:solidFill>
              <a:latin typeface="Century Gothic"/>
            </a:endParaRPr>
          </a:p>
          <a:p>
            <a:pPr>
              <a:buNone/>
            </a:pPr>
            <a:endParaRPr lang="fr-FR" sz="2400" dirty="0">
              <a:latin typeface="Britannic Bold" pitchFamily="34" charset="0"/>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6</a:t>
            </a:fld>
            <a:endParaRPr lang="fr-BE"/>
          </a:p>
        </p:txBody>
      </p:sp>
      <p:sp>
        <p:nvSpPr>
          <p:cNvPr id="4" name="Rectangle 3"/>
          <p:cNvSpPr/>
          <p:nvPr/>
        </p:nvSpPr>
        <p:spPr>
          <a:xfrm>
            <a:off x="0" y="2143116"/>
            <a:ext cx="9144000" cy="646331"/>
          </a:xfrm>
          <a:prstGeom prst="rect">
            <a:avLst/>
          </a:prstGeom>
        </p:spPr>
        <p:txBody>
          <a:bodyPr wrap="square">
            <a:spAutoFit/>
          </a:bodyPr>
          <a:lstStyle/>
          <a:p>
            <a:r>
              <a:rPr lang="fr-FR" dirty="0" smtClean="0"/>
              <a:t>.</a:t>
            </a:r>
          </a:p>
          <a:p>
            <a:endParaRPr lang="fr-FR" dirty="0" smtClean="0"/>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775041966"/>
              </p:ext>
            </p:extLst>
          </p:nvPr>
        </p:nvGraphicFramePr>
        <p:xfrm>
          <a:off x="254826" y="11663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numéro de diapositive 5"/>
          <p:cNvSpPr>
            <a:spLocks noGrp="1"/>
          </p:cNvSpPr>
          <p:nvPr>
            <p:ph type="sldNum" sz="quarter" idx="12"/>
          </p:nvPr>
        </p:nvSpPr>
        <p:spPr/>
        <p:txBody>
          <a:bodyPr/>
          <a:lstStyle/>
          <a:p>
            <a:fld id="{CF4668DC-857F-487D-BFFA-8C0CA5037977}" type="slidenum">
              <a:rPr lang="fr-BE" smtClean="0"/>
              <a:pPr/>
              <a:t>7</a:t>
            </a:fld>
            <a:endParaRPr lang="fr-BE"/>
          </a:p>
        </p:txBody>
      </p:sp>
      <p:sp>
        <p:nvSpPr>
          <p:cNvPr id="5" name="Rectangle 4"/>
          <p:cNvSpPr/>
          <p:nvPr/>
        </p:nvSpPr>
        <p:spPr>
          <a:xfrm>
            <a:off x="436568" y="4698918"/>
            <a:ext cx="8286808" cy="1938992"/>
          </a:xfrm>
          <a:prstGeom prst="rect">
            <a:avLst/>
          </a:prstGeom>
        </p:spPr>
        <p:txBody>
          <a:bodyPr wrap="square">
            <a:spAutoFit/>
          </a:bodyPr>
          <a:lstStyle/>
          <a:p>
            <a:r>
              <a:rPr lang="fr-FR" sz="2400" dirty="0">
                <a:latin typeface="Century" panose="02040604050505020304" pitchFamily="18" charset="0"/>
              </a:rPr>
              <a:t>Un logiciel malveillant est un programme développé dans le but de nuire à un système informatique, sans le consentement de l'utilisateur infecté. De nos jours, le terme virus est souvent employé, à tort, pour désigner toutes sortes de logiciels malveillants.</a:t>
            </a: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t>
            </a:r>
            <a:r>
              <a:rPr lang="fr-FR" dirty="0"/>
              <a:t>virus classiques</a:t>
            </a:r>
            <a:endParaRPr lang="de-DE" dirty="0"/>
          </a:p>
        </p:txBody>
      </p:sp>
      <p:sp>
        <p:nvSpPr>
          <p:cNvPr id="3" name="Espace réservé du contenu 2"/>
          <p:cNvSpPr>
            <a:spLocks noGrp="1"/>
          </p:cNvSpPr>
          <p:nvPr>
            <p:ph idx="1"/>
          </p:nvPr>
        </p:nvSpPr>
        <p:spPr/>
        <p:txBody>
          <a:bodyPr/>
          <a:lstStyle/>
          <a:p>
            <a:r>
              <a:rPr lang="fr-FR" dirty="0"/>
              <a:t>	</a:t>
            </a:r>
            <a:r>
              <a:rPr lang="fr-FR" sz="2800" dirty="0"/>
              <a:t>Le virus classique est un morceau de programme, souvent écrit en assembleur, qui s'intègre dans un programme normal, le plus souvent à la fin, mais cela peut varier. Chaque fois que l'utilisateur exécute ce programme « infecté », il active le virus qui en profite pour aller s'intégrer dans d'autres programmes exécutables</a:t>
            </a:r>
            <a:r>
              <a:rPr lang="fr-FR" dirty="0"/>
              <a:t>. </a:t>
            </a:r>
            <a:endParaRPr lang="de-D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8</a:t>
            </a:fld>
            <a:endParaRPr lang="fr-BE"/>
          </a:p>
        </p:txBody>
      </p:sp>
    </p:spTree>
    <p:extLst>
      <p:ext uri="{BB962C8B-B14F-4D97-AF65-F5344CB8AC3E}">
        <p14:creationId xmlns:p14="http://schemas.microsoft.com/office/powerpoint/2010/main" val="412733353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macrovirus</a:t>
            </a:r>
            <a:endParaRPr lang="de-DE" dirty="0"/>
          </a:p>
        </p:txBody>
      </p:sp>
      <p:sp>
        <p:nvSpPr>
          <p:cNvPr id="3" name="Espace réservé du contenu 2"/>
          <p:cNvSpPr>
            <a:spLocks noGrp="1"/>
          </p:cNvSpPr>
          <p:nvPr>
            <p:ph idx="1"/>
          </p:nvPr>
        </p:nvSpPr>
        <p:spPr/>
        <p:txBody>
          <a:bodyPr/>
          <a:lstStyle/>
          <a:p>
            <a:r>
              <a:rPr lang="fr-FR" dirty="0"/>
              <a:t>	</a:t>
            </a:r>
            <a:r>
              <a:rPr lang="fr-FR" sz="2800" dirty="0"/>
              <a:t>Les macrovirus qui s'attaquent aux macros de logiciels de la suite Microsoft Office (Word, Excel, etc.) grâce au VBA de Microsoft. Par exemple, en s'intégrant dans le modèle normal.dot de Word, un virus peut être activé à chaque fois que l'utilisateur lance ce programme.</a:t>
            </a:r>
            <a:endParaRPr lang="de-DE" sz="28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9</a:t>
            </a:fld>
            <a:endParaRPr lang="fr-BE"/>
          </a:p>
        </p:txBody>
      </p:sp>
    </p:spTree>
    <p:extLst>
      <p:ext uri="{BB962C8B-B14F-4D97-AF65-F5344CB8AC3E}">
        <p14:creationId xmlns:p14="http://schemas.microsoft.com/office/powerpoint/2010/main" val="1145815555"/>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ype de bois">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ype de bois">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0</TotalTime>
  <Words>975</Words>
  <Application>Microsoft Office PowerPoint</Application>
  <PresentationFormat>Affichage à l'écran (4:3)</PresentationFormat>
  <Paragraphs>243</Paragraphs>
  <Slides>50</Slides>
  <Notes>0</Notes>
  <HiddenSlides>0</HiddenSlides>
  <MMClips>3</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50</vt:i4>
      </vt:variant>
    </vt:vector>
  </HeadingPairs>
  <TitlesOfParts>
    <vt:vector size="59" baseType="lpstr">
      <vt:lpstr>Britannic Bold</vt:lpstr>
      <vt:lpstr>Calibri</vt:lpstr>
      <vt:lpstr>Century</vt:lpstr>
      <vt:lpstr>Century Gothic</vt:lpstr>
      <vt:lpstr>Rockwell</vt:lpstr>
      <vt:lpstr>Rockwell Condensed</vt:lpstr>
      <vt:lpstr>Tahoma</vt:lpstr>
      <vt:lpstr>Wingdings</vt:lpstr>
      <vt:lpstr>Type de bois</vt:lpstr>
      <vt:lpstr> Les antivirus</vt:lpstr>
      <vt:lpstr>SOMMAIRE</vt:lpstr>
      <vt:lpstr>Présentation PowerPoint</vt:lpstr>
      <vt:lpstr>Les virus</vt:lpstr>
      <vt:lpstr>         Définition du virus</vt:lpstr>
      <vt:lpstr>Présentation PowerPoint</vt:lpstr>
      <vt:lpstr>Présentation PowerPoint</vt:lpstr>
      <vt:lpstr>Les virus classiques</vt:lpstr>
      <vt:lpstr>Les macrovirus</vt:lpstr>
      <vt:lpstr>les rootkits</vt:lpstr>
      <vt:lpstr>        Les vers</vt:lpstr>
      <vt:lpstr>Présentation PowerPoint</vt:lpstr>
      <vt:lpstr>Les hoax ou faux virus</vt:lpstr>
      <vt:lpstr>Virus informatiques célèbres</vt:lpstr>
      <vt:lpstr>Présentation PowerPoint</vt:lpstr>
      <vt:lpstr>Symptômes de l’infection</vt:lpstr>
      <vt:lpstr>Comment s’épargner des virus</vt:lpstr>
      <vt:lpstr>Les virus sur MAC</vt:lpstr>
      <vt:lpstr>Présentation PowerPoint</vt:lpstr>
      <vt:lpstr>Les antivurus</vt:lpstr>
      <vt:lpstr>             Définition de l’antivirus</vt:lpstr>
      <vt:lpstr>Fonctionnement de l’antivirus </vt:lpstr>
      <vt:lpstr>Présentation PowerPoint</vt:lpstr>
      <vt:lpstr>Présentation PowerPoint</vt:lpstr>
      <vt:lpstr>Présentation PowerPoint</vt:lpstr>
      <vt:lpstr>Des méthodes un peu plus récentes… </vt:lpstr>
      <vt:lpstr>Présentation PowerPoint</vt:lpstr>
      <vt:lpstr>Conseils </vt:lpstr>
      <vt:lpstr>Lorsque l'antivirus détecte un virus, il offre trois possibilités à l'utilisateur… </vt:lpstr>
      <vt:lpstr>Présentation PowerPoint</vt:lpstr>
      <vt:lpstr>     Les antivirus gratuits</vt:lpstr>
      <vt:lpstr>Les antivirus gratuits</vt:lpstr>
      <vt:lpstr>AVG </vt:lpstr>
      <vt:lpstr>Microsoft Security Essentials </vt:lpstr>
      <vt:lpstr>Panda Cloud Antivirus</vt:lpstr>
      <vt:lpstr>Avast antivirus </vt:lpstr>
      <vt:lpstr>Présentation PowerPoint</vt:lpstr>
      <vt:lpstr>       Les antivirus payants</vt:lpstr>
      <vt:lpstr>Bit Defender Antivirus  Plus 2013 </vt:lpstr>
      <vt:lpstr>Norton AntiVirus 2012 </vt:lpstr>
      <vt:lpstr>Kaspersky Antivirus   2013 </vt:lpstr>
      <vt:lpstr>ESET NOD32  Antivirus 5 </vt:lpstr>
      <vt:lpstr>Panda Antivirus  Pro 2013 </vt:lpstr>
      <vt:lpstr>Comparatif vidéo.</vt:lpstr>
      <vt:lpstr>ANTIVIRUS POUR MOBILES</vt:lpstr>
      <vt:lpstr>Présentation PowerPoint</vt:lpstr>
      <vt:lpstr>Présentation PowerPoint</vt:lpstr>
      <vt:lpstr>Est-ce que les antivirus sont toujours efficaces ?</vt:lpstr>
      <vt:lpstr>Présentation PowerPoint</vt:lpstr>
      <vt:lpstr>                 FIN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antivirus.</dc:title>
  <dc:creator>Meryam</dc:creator>
  <cp:lastModifiedBy>Khalil</cp:lastModifiedBy>
  <cp:revision>144</cp:revision>
  <dcterms:created xsi:type="dcterms:W3CDTF">2012-11-20T15:32:07Z</dcterms:created>
  <dcterms:modified xsi:type="dcterms:W3CDTF">2014-01-30T14:21:40Z</dcterms:modified>
</cp:coreProperties>
</file>