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78" r:id="rId7"/>
    <p:sldId id="260" r:id="rId8"/>
    <p:sldId id="262" r:id="rId9"/>
    <p:sldId id="271" r:id="rId10"/>
    <p:sldId id="272" r:id="rId11"/>
    <p:sldId id="279" r:id="rId12"/>
    <p:sldId id="263" r:id="rId13"/>
    <p:sldId id="265" r:id="rId14"/>
    <p:sldId id="264" r:id="rId15"/>
    <p:sldId id="267" r:id="rId16"/>
    <p:sldId id="289" r:id="rId17"/>
    <p:sldId id="280" r:id="rId18"/>
    <p:sldId id="282" r:id="rId19"/>
    <p:sldId id="283" r:id="rId20"/>
    <p:sldId id="284" r:id="rId21"/>
    <p:sldId id="285" r:id="rId22"/>
    <p:sldId id="286" r:id="rId23"/>
    <p:sldId id="266" r:id="rId24"/>
    <p:sldId id="268" r:id="rId25"/>
    <p:sldId id="269" r:id="rId26"/>
    <p:sldId id="275" r:id="rId27"/>
    <p:sldId id="276" r:id="rId28"/>
    <p:sldId id="287" r:id="rId29"/>
    <p:sldId id="277"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0" autoAdjust="0"/>
  </p:normalViewPr>
  <p:slideViewPr>
    <p:cSldViewPr>
      <p:cViewPr varScale="1">
        <p:scale>
          <a:sx n="73" d="100"/>
          <a:sy n="73" d="100"/>
        </p:scale>
        <p:origin x="5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0CB30-DDF9-4E55-A6DE-7AA7086E8CD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CF246C1C-634F-488B-B3A9-D06E8FF152D7}">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FR" sz="2400"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plusieurs cas d’arthrites inflammatoires juvéniles alarment les habitants de Old </a:t>
          </a:r>
          <a:r>
            <a:rPr lang="fr-FR" sz="2000" b="1" dirty="0" err="1" smtClean="0">
              <a:latin typeface="Arial" panose="020B0604020202020204" pitchFamily="34" charset="0"/>
              <a:cs typeface="Arial" panose="020B0604020202020204" pitchFamily="34" charset="0"/>
            </a:rPr>
            <a:t>Lyme</a:t>
          </a:r>
          <a:r>
            <a:rPr lang="fr-FR" sz="2000" b="1" dirty="0" smtClean="0">
              <a:latin typeface="Arial" panose="020B0604020202020204" pitchFamily="34" charset="0"/>
              <a:cs typeface="Arial" panose="020B0604020202020204" pitchFamily="34" charset="0"/>
            </a:rPr>
            <a:t> (US)</a:t>
          </a:r>
          <a:endParaRPr lang="fr-FR" sz="2000" b="1" dirty="0">
            <a:latin typeface="Arial" panose="020B0604020202020204" pitchFamily="34" charset="0"/>
            <a:cs typeface="Arial" panose="020B0604020202020204" pitchFamily="34" charset="0"/>
          </a:endParaRPr>
        </a:p>
      </dgm:t>
    </dgm:pt>
    <dgm:pt modelId="{8D27FF4B-4FEA-4BAF-A30E-396B03F6B528}" type="parTrans" cxnId="{C6C92BF9-2380-42E0-86DA-83AD43BDB9E2}">
      <dgm:prSet/>
      <dgm:spPr/>
      <dgm:t>
        <a:bodyPr/>
        <a:lstStyle/>
        <a:p>
          <a:endParaRPr lang="fr-FR"/>
        </a:p>
      </dgm:t>
    </dgm:pt>
    <dgm:pt modelId="{DD4D9EFF-DFE9-4B34-A15E-86A1E8C48747}" type="sibTrans" cxnId="{C6C92BF9-2380-42E0-86DA-83AD43BDB9E2}">
      <dgm:prSet/>
      <dgm:spPr/>
      <dgm:t>
        <a:bodyPr/>
        <a:lstStyle/>
        <a:p>
          <a:endParaRPr lang="fr-FR"/>
        </a:p>
      </dgm:t>
    </dgm:pt>
    <dgm:pt modelId="{5F5AFC33-4BE3-4F21-9F7A-756D3BC2D74E}">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FR" sz="2000"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A .</a:t>
          </a:r>
          <a:r>
            <a:rPr lang="fr-FR" sz="2000" b="1" dirty="0" err="1" smtClean="0">
              <a:latin typeface="Arial" panose="020B0604020202020204" pitchFamily="34" charset="0"/>
              <a:cs typeface="Arial" panose="020B0604020202020204" pitchFamily="34" charset="0"/>
            </a:rPr>
            <a:t>Steere</a:t>
          </a:r>
          <a:r>
            <a:rPr lang="fr-FR" sz="2000" b="1" dirty="0" smtClean="0">
              <a:latin typeface="Arial" panose="020B0604020202020204" pitchFamily="34" charset="0"/>
              <a:cs typeface="Arial" panose="020B0604020202020204" pitchFamily="34" charset="0"/>
            </a:rPr>
            <a:t> établit l’aspect épidémique des arthrites de </a:t>
          </a:r>
          <a:r>
            <a:rPr lang="fr-FR" sz="2000" b="1" dirty="0" err="1" smtClean="0">
              <a:latin typeface="Arial" panose="020B0604020202020204" pitchFamily="34" charset="0"/>
              <a:cs typeface="Arial" panose="020B0604020202020204" pitchFamily="34" charset="0"/>
            </a:rPr>
            <a:t>Lyme</a:t>
          </a:r>
          <a:endParaRPr lang="fr-FR" sz="2000" b="1" dirty="0">
            <a:latin typeface="Arial" panose="020B0604020202020204" pitchFamily="34" charset="0"/>
            <a:cs typeface="Arial" panose="020B0604020202020204" pitchFamily="34" charset="0"/>
          </a:endParaRPr>
        </a:p>
      </dgm:t>
    </dgm:pt>
    <dgm:pt modelId="{89A335EA-486D-4386-BF67-601E77FA4994}" type="parTrans" cxnId="{3F477116-5F61-4FA2-9D8C-3A884593F166}">
      <dgm:prSet/>
      <dgm:spPr/>
      <dgm:t>
        <a:bodyPr/>
        <a:lstStyle/>
        <a:p>
          <a:endParaRPr lang="fr-FR"/>
        </a:p>
      </dgm:t>
    </dgm:pt>
    <dgm:pt modelId="{DE6E5370-033C-4B45-940C-0A09A535B75A}" type="sibTrans" cxnId="{3F477116-5F61-4FA2-9D8C-3A884593F166}">
      <dgm:prSet/>
      <dgm:spPr/>
      <dgm:t>
        <a:bodyPr/>
        <a:lstStyle/>
        <a:p>
          <a:endParaRPr lang="fr-FR"/>
        </a:p>
      </dgm:t>
    </dgm:pt>
    <dgm:pt modelId="{9BBE7638-DEDF-4449-AF8F-7DBEB751BE03}">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FR" sz="2000" b="1" dirty="0" smtClean="0">
              <a:latin typeface="Arial" panose="020B0604020202020204" pitchFamily="34" charset="0"/>
              <a:cs typeface="Arial" panose="020B0604020202020204" pitchFamily="34" charset="0"/>
            </a:rPr>
            <a:t> des spirochètes retrouvés dans l’intestin de tiques</a:t>
          </a:r>
          <a:endParaRPr lang="fr-FR" sz="2000" b="1" dirty="0">
            <a:latin typeface="Arial" panose="020B0604020202020204" pitchFamily="34" charset="0"/>
            <a:cs typeface="Arial" panose="020B0604020202020204" pitchFamily="34" charset="0"/>
          </a:endParaRPr>
        </a:p>
      </dgm:t>
    </dgm:pt>
    <dgm:pt modelId="{7703149E-DD02-4496-A8E1-861ED20A00A4}" type="parTrans" cxnId="{A6A7B597-D4AC-4058-9567-3D5F30EE8091}">
      <dgm:prSet/>
      <dgm:spPr/>
      <dgm:t>
        <a:bodyPr/>
        <a:lstStyle/>
        <a:p>
          <a:endParaRPr lang="fr-FR"/>
        </a:p>
      </dgm:t>
    </dgm:pt>
    <dgm:pt modelId="{23203381-6599-41BC-B478-9C0A1F3B7346}" type="sibTrans" cxnId="{A6A7B597-D4AC-4058-9567-3D5F30EE8091}">
      <dgm:prSet/>
      <dgm:spPr/>
      <dgm:t>
        <a:bodyPr/>
        <a:lstStyle/>
        <a:p>
          <a:endParaRPr lang="fr-FR"/>
        </a:p>
      </dgm:t>
    </dgm:pt>
    <dgm:pt modelId="{56764B2A-E27A-4AB3-8949-C80F2ADA0F2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FR" sz="2000" b="1" dirty="0" smtClean="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l</a:t>
          </a:r>
          <a:r>
            <a:rPr lang="fr-FR" sz="2000" b="1" dirty="0" smtClean="0">
              <a:latin typeface="Arial" panose="020B0604020202020204" pitchFamily="34" charset="0"/>
              <a:cs typeface="Arial" panose="020B0604020202020204" pitchFamily="34" charset="0"/>
            </a:rPr>
            <a:t>a bactérie responsable de la maladie de </a:t>
          </a:r>
          <a:r>
            <a:rPr lang="fr-FR" sz="2000" b="1" dirty="0" err="1" smtClean="0">
              <a:latin typeface="Arial" panose="020B0604020202020204" pitchFamily="34" charset="0"/>
              <a:cs typeface="Arial" panose="020B0604020202020204" pitchFamily="34" charset="0"/>
            </a:rPr>
            <a:t>Lyme</a:t>
          </a:r>
          <a:r>
            <a:rPr lang="fr-FR" sz="2000" b="1" dirty="0" smtClean="0">
              <a:latin typeface="Arial" panose="020B0604020202020204" pitchFamily="34" charset="0"/>
              <a:cs typeface="Arial" panose="020B0604020202020204" pitchFamily="34" charset="0"/>
            </a:rPr>
            <a:t> est isolée du sang, elle est nommée </a:t>
          </a:r>
          <a:r>
            <a:rPr lang="fr-FR" sz="2000" b="1" dirty="0" err="1" smtClean="0">
              <a:solidFill>
                <a:schemeClr val="accent1">
                  <a:lumMod val="50000"/>
                </a:schemeClr>
              </a:solidFill>
              <a:latin typeface="Arial" panose="020B0604020202020204" pitchFamily="34" charset="0"/>
              <a:cs typeface="Arial" panose="020B0604020202020204" pitchFamily="34" charset="0"/>
            </a:rPr>
            <a:t>Borrelia</a:t>
          </a:r>
          <a:r>
            <a:rPr lang="fr-FR" sz="2000" b="1" dirty="0" smtClean="0">
              <a:solidFill>
                <a:schemeClr val="accent1">
                  <a:lumMod val="50000"/>
                </a:schemeClr>
              </a:solidFill>
              <a:latin typeface="Arial" panose="020B0604020202020204" pitchFamily="34" charset="0"/>
              <a:cs typeface="Arial" panose="020B0604020202020204" pitchFamily="34" charset="0"/>
            </a:rPr>
            <a:t> </a:t>
          </a:r>
          <a:r>
            <a:rPr lang="fr-FR" sz="2000" b="1" dirty="0" err="1" smtClean="0">
              <a:solidFill>
                <a:schemeClr val="accent1">
                  <a:lumMod val="50000"/>
                </a:schemeClr>
              </a:solidFill>
              <a:latin typeface="Arial" panose="020B0604020202020204" pitchFamily="34" charset="0"/>
              <a:cs typeface="Arial" panose="020B0604020202020204" pitchFamily="34" charset="0"/>
            </a:rPr>
            <a:t>burgdorfer</a:t>
          </a:r>
          <a:r>
            <a:rPr lang="fr-FR" sz="2000" dirty="0" err="1" smtClean="0">
              <a:solidFill>
                <a:schemeClr val="accent1">
                  <a:lumMod val="50000"/>
                </a:schemeClr>
              </a:solidFill>
              <a:latin typeface="Arial" panose="020B0604020202020204" pitchFamily="34" charset="0"/>
              <a:cs typeface="Arial" panose="020B0604020202020204" pitchFamily="34" charset="0"/>
            </a:rPr>
            <a:t>i</a:t>
          </a:r>
          <a:r>
            <a:rPr lang="fr-FR" sz="2000" dirty="0" smtClean="0">
              <a:solidFill>
                <a:schemeClr val="accent1">
                  <a:lumMod val="50000"/>
                </a:schemeClr>
              </a:solidFill>
              <a:latin typeface="Arial" panose="020B0604020202020204" pitchFamily="34" charset="0"/>
              <a:cs typeface="Arial" panose="020B0604020202020204" pitchFamily="34" charset="0"/>
            </a:rPr>
            <a:t>.</a:t>
          </a:r>
          <a:endParaRPr lang="fr-FR" sz="2000" dirty="0">
            <a:solidFill>
              <a:schemeClr val="accent1">
                <a:lumMod val="50000"/>
              </a:schemeClr>
            </a:solidFill>
            <a:latin typeface="Arial" panose="020B0604020202020204" pitchFamily="34" charset="0"/>
            <a:cs typeface="Arial" panose="020B0604020202020204" pitchFamily="34" charset="0"/>
          </a:endParaRPr>
        </a:p>
      </dgm:t>
    </dgm:pt>
    <dgm:pt modelId="{37086A72-893E-496B-BF93-06B7365AC8B9}" type="parTrans" cxnId="{C0DF75BC-5FB3-430A-8EED-AD4EC1F7D4C7}">
      <dgm:prSet/>
      <dgm:spPr/>
      <dgm:t>
        <a:bodyPr/>
        <a:lstStyle/>
        <a:p>
          <a:endParaRPr lang="fr-FR"/>
        </a:p>
      </dgm:t>
    </dgm:pt>
    <dgm:pt modelId="{821482BC-05C4-4942-AF47-6EB9941515A9}" type="sibTrans" cxnId="{C0DF75BC-5FB3-430A-8EED-AD4EC1F7D4C7}">
      <dgm:prSet/>
      <dgm:spPr/>
      <dgm:t>
        <a:bodyPr/>
        <a:lstStyle/>
        <a:p>
          <a:endParaRPr lang="fr-FR"/>
        </a:p>
      </dgm:t>
    </dgm:pt>
    <dgm:pt modelId="{5E4DF6D4-4B13-47D4-A31D-91CB75C971D0}" type="pres">
      <dgm:prSet presAssocID="{0800CB30-DDF9-4E55-A6DE-7AA7086E8CD1}" presName="CompostProcess" presStyleCnt="0">
        <dgm:presLayoutVars>
          <dgm:dir/>
          <dgm:resizeHandles val="exact"/>
        </dgm:presLayoutVars>
      </dgm:prSet>
      <dgm:spPr/>
    </dgm:pt>
    <dgm:pt modelId="{3A98A826-15C4-41A6-B1B4-FDCE29EF50D4}" type="pres">
      <dgm:prSet presAssocID="{0800CB30-DDF9-4E55-A6DE-7AA7086E8CD1}" presName="arrow" presStyleLbl="bgShp" presStyleIdx="0" presStyleCnt="1">
        <dgm:style>
          <a:lnRef idx="0">
            <a:schemeClr val="accent1"/>
          </a:lnRef>
          <a:fillRef idx="3">
            <a:schemeClr val="accent1"/>
          </a:fillRef>
          <a:effectRef idx="3">
            <a:schemeClr val="accent1"/>
          </a:effectRef>
          <a:fontRef idx="minor">
            <a:schemeClr val="lt1"/>
          </a:fontRef>
        </dgm:style>
      </dgm:prSet>
      <dgm:spPr/>
    </dgm:pt>
    <dgm:pt modelId="{96B707E1-7BF5-4F66-8257-5C8F3CCAF6A6}" type="pres">
      <dgm:prSet presAssocID="{0800CB30-DDF9-4E55-A6DE-7AA7086E8CD1}" presName="linearProcess" presStyleCnt="0"/>
      <dgm:spPr/>
    </dgm:pt>
    <dgm:pt modelId="{B8F4AEB0-7276-4E59-8D4D-78B8B7ACC531}" type="pres">
      <dgm:prSet presAssocID="{CF246C1C-634F-488B-B3A9-D06E8FF152D7}" presName="textNode" presStyleLbl="node1" presStyleIdx="0" presStyleCnt="4" custScaleX="131978" custScaleY="121282">
        <dgm:presLayoutVars>
          <dgm:bulletEnabled val="1"/>
        </dgm:presLayoutVars>
      </dgm:prSet>
      <dgm:spPr/>
      <dgm:t>
        <a:bodyPr/>
        <a:lstStyle/>
        <a:p>
          <a:endParaRPr lang="fr-FR"/>
        </a:p>
      </dgm:t>
    </dgm:pt>
    <dgm:pt modelId="{8E003981-D1D6-44E3-820F-338E81BA8ECF}" type="pres">
      <dgm:prSet presAssocID="{DD4D9EFF-DFE9-4B34-A15E-86A1E8C48747}" presName="sibTrans" presStyleCnt="0"/>
      <dgm:spPr/>
    </dgm:pt>
    <dgm:pt modelId="{5BD361F4-8D6E-4E80-B7A9-7C8F41AF2D4A}" type="pres">
      <dgm:prSet presAssocID="{5F5AFC33-4BE3-4F21-9F7A-756D3BC2D74E}" presName="textNode" presStyleLbl="node1" presStyleIdx="1" presStyleCnt="4" custScaleY="121282">
        <dgm:presLayoutVars>
          <dgm:bulletEnabled val="1"/>
        </dgm:presLayoutVars>
      </dgm:prSet>
      <dgm:spPr/>
      <dgm:t>
        <a:bodyPr/>
        <a:lstStyle/>
        <a:p>
          <a:endParaRPr lang="fr-FR"/>
        </a:p>
      </dgm:t>
    </dgm:pt>
    <dgm:pt modelId="{3E248AD5-0B24-4C6F-B873-0CBCB5ABDECA}" type="pres">
      <dgm:prSet presAssocID="{DE6E5370-033C-4B45-940C-0A09A535B75A}" presName="sibTrans" presStyleCnt="0"/>
      <dgm:spPr/>
    </dgm:pt>
    <dgm:pt modelId="{7818CA86-79A7-4114-B0D0-BEEA19D277B9}" type="pres">
      <dgm:prSet presAssocID="{9BBE7638-DEDF-4449-AF8F-7DBEB751BE03}" presName="textNode" presStyleLbl="node1" presStyleIdx="2" presStyleCnt="4" custScaleX="112497" custScaleY="121282">
        <dgm:presLayoutVars>
          <dgm:bulletEnabled val="1"/>
        </dgm:presLayoutVars>
      </dgm:prSet>
      <dgm:spPr/>
      <dgm:t>
        <a:bodyPr/>
        <a:lstStyle/>
        <a:p>
          <a:endParaRPr lang="fr-FR"/>
        </a:p>
      </dgm:t>
    </dgm:pt>
    <dgm:pt modelId="{10F7E041-5E02-452A-AEE9-2C2BCC2DA6FC}" type="pres">
      <dgm:prSet presAssocID="{23203381-6599-41BC-B478-9C0A1F3B7346}" presName="sibTrans" presStyleCnt="0"/>
      <dgm:spPr/>
    </dgm:pt>
    <dgm:pt modelId="{7CB9CA73-06F6-4597-AC2E-F585CAD4CA30}" type="pres">
      <dgm:prSet presAssocID="{56764B2A-E27A-4AB3-8949-C80F2ADA0F2B}" presName="textNode" presStyleLbl="node1" presStyleIdx="3" presStyleCnt="4" custScaleX="136810" custScaleY="118718">
        <dgm:presLayoutVars>
          <dgm:bulletEnabled val="1"/>
        </dgm:presLayoutVars>
      </dgm:prSet>
      <dgm:spPr/>
      <dgm:t>
        <a:bodyPr/>
        <a:lstStyle/>
        <a:p>
          <a:endParaRPr lang="fr-FR"/>
        </a:p>
      </dgm:t>
    </dgm:pt>
  </dgm:ptLst>
  <dgm:cxnLst>
    <dgm:cxn modelId="{C0DF75BC-5FB3-430A-8EED-AD4EC1F7D4C7}" srcId="{0800CB30-DDF9-4E55-A6DE-7AA7086E8CD1}" destId="{56764B2A-E27A-4AB3-8949-C80F2ADA0F2B}" srcOrd="3" destOrd="0" parTransId="{37086A72-893E-496B-BF93-06B7365AC8B9}" sibTransId="{821482BC-05C4-4942-AF47-6EB9941515A9}"/>
    <dgm:cxn modelId="{0248EFF4-827B-41D7-BCAB-B2A11E432D5C}" type="presOf" srcId="{56764B2A-E27A-4AB3-8949-C80F2ADA0F2B}" destId="{7CB9CA73-06F6-4597-AC2E-F585CAD4CA30}" srcOrd="0" destOrd="0" presId="urn:microsoft.com/office/officeart/2005/8/layout/hProcess9"/>
    <dgm:cxn modelId="{A87D44EE-0410-4890-B3CF-88FAC68B170D}" type="presOf" srcId="{5F5AFC33-4BE3-4F21-9F7A-756D3BC2D74E}" destId="{5BD361F4-8D6E-4E80-B7A9-7C8F41AF2D4A}" srcOrd="0" destOrd="0" presId="urn:microsoft.com/office/officeart/2005/8/layout/hProcess9"/>
    <dgm:cxn modelId="{A6A7B597-D4AC-4058-9567-3D5F30EE8091}" srcId="{0800CB30-DDF9-4E55-A6DE-7AA7086E8CD1}" destId="{9BBE7638-DEDF-4449-AF8F-7DBEB751BE03}" srcOrd="2" destOrd="0" parTransId="{7703149E-DD02-4496-A8E1-861ED20A00A4}" sibTransId="{23203381-6599-41BC-B478-9C0A1F3B7346}"/>
    <dgm:cxn modelId="{3F477116-5F61-4FA2-9D8C-3A884593F166}" srcId="{0800CB30-DDF9-4E55-A6DE-7AA7086E8CD1}" destId="{5F5AFC33-4BE3-4F21-9F7A-756D3BC2D74E}" srcOrd="1" destOrd="0" parTransId="{89A335EA-486D-4386-BF67-601E77FA4994}" sibTransId="{DE6E5370-033C-4B45-940C-0A09A535B75A}"/>
    <dgm:cxn modelId="{C6C92BF9-2380-42E0-86DA-83AD43BDB9E2}" srcId="{0800CB30-DDF9-4E55-A6DE-7AA7086E8CD1}" destId="{CF246C1C-634F-488B-B3A9-D06E8FF152D7}" srcOrd="0" destOrd="0" parTransId="{8D27FF4B-4FEA-4BAF-A30E-396B03F6B528}" sibTransId="{DD4D9EFF-DFE9-4B34-A15E-86A1E8C48747}"/>
    <dgm:cxn modelId="{8DBA3BC5-4A64-4A75-97D3-BC5F5D0C2938}" type="presOf" srcId="{9BBE7638-DEDF-4449-AF8F-7DBEB751BE03}" destId="{7818CA86-79A7-4114-B0D0-BEEA19D277B9}" srcOrd="0" destOrd="0" presId="urn:microsoft.com/office/officeart/2005/8/layout/hProcess9"/>
    <dgm:cxn modelId="{883FFF02-7D40-4218-B8A3-95FB427C87F2}" type="presOf" srcId="{0800CB30-DDF9-4E55-A6DE-7AA7086E8CD1}" destId="{5E4DF6D4-4B13-47D4-A31D-91CB75C971D0}" srcOrd="0" destOrd="0" presId="urn:microsoft.com/office/officeart/2005/8/layout/hProcess9"/>
    <dgm:cxn modelId="{E2352011-8C51-4B58-901B-9EAA6BA15CA3}" type="presOf" srcId="{CF246C1C-634F-488B-B3A9-D06E8FF152D7}" destId="{B8F4AEB0-7276-4E59-8D4D-78B8B7ACC531}" srcOrd="0" destOrd="0" presId="urn:microsoft.com/office/officeart/2005/8/layout/hProcess9"/>
    <dgm:cxn modelId="{7F54E1C7-DD56-4110-BC25-CC1CDE0CF39E}" type="presParOf" srcId="{5E4DF6D4-4B13-47D4-A31D-91CB75C971D0}" destId="{3A98A826-15C4-41A6-B1B4-FDCE29EF50D4}" srcOrd="0" destOrd="0" presId="urn:microsoft.com/office/officeart/2005/8/layout/hProcess9"/>
    <dgm:cxn modelId="{31A04EB7-E431-48D8-A303-66CA975B8FC0}" type="presParOf" srcId="{5E4DF6D4-4B13-47D4-A31D-91CB75C971D0}" destId="{96B707E1-7BF5-4F66-8257-5C8F3CCAF6A6}" srcOrd="1" destOrd="0" presId="urn:microsoft.com/office/officeart/2005/8/layout/hProcess9"/>
    <dgm:cxn modelId="{873B22EC-17DB-45F5-8E7A-AED728BF0A07}" type="presParOf" srcId="{96B707E1-7BF5-4F66-8257-5C8F3CCAF6A6}" destId="{B8F4AEB0-7276-4E59-8D4D-78B8B7ACC531}" srcOrd="0" destOrd="0" presId="urn:microsoft.com/office/officeart/2005/8/layout/hProcess9"/>
    <dgm:cxn modelId="{FAC9A731-10CE-4F37-A70E-270FD63EF464}" type="presParOf" srcId="{96B707E1-7BF5-4F66-8257-5C8F3CCAF6A6}" destId="{8E003981-D1D6-44E3-820F-338E81BA8ECF}" srcOrd="1" destOrd="0" presId="urn:microsoft.com/office/officeart/2005/8/layout/hProcess9"/>
    <dgm:cxn modelId="{A9189977-108C-44A3-8285-75B6A22BDF77}" type="presParOf" srcId="{96B707E1-7BF5-4F66-8257-5C8F3CCAF6A6}" destId="{5BD361F4-8D6E-4E80-B7A9-7C8F41AF2D4A}" srcOrd="2" destOrd="0" presId="urn:microsoft.com/office/officeart/2005/8/layout/hProcess9"/>
    <dgm:cxn modelId="{F193D654-5907-4F8A-9D22-7D54846167FE}" type="presParOf" srcId="{96B707E1-7BF5-4F66-8257-5C8F3CCAF6A6}" destId="{3E248AD5-0B24-4C6F-B873-0CBCB5ABDECA}" srcOrd="3" destOrd="0" presId="urn:microsoft.com/office/officeart/2005/8/layout/hProcess9"/>
    <dgm:cxn modelId="{0CF3AA12-115D-4F8F-ABA4-D0886DD86BCE}" type="presParOf" srcId="{96B707E1-7BF5-4F66-8257-5C8F3CCAF6A6}" destId="{7818CA86-79A7-4114-B0D0-BEEA19D277B9}" srcOrd="4" destOrd="0" presId="urn:microsoft.com/office/officeart/2005/8/layout/hProcess9"/>
    <dgm:cxn modelId="{212C7399-F65C-4674-A485-95F086FDC7E9}" type="presParOf" srcId="{96B707E1-7BF5-4F66-8257-5C8F3CCAF6A6}" destId="{10F7E041-5E02-452A-AEE9-2C2BCC2DA6FC}" srcOrd="5" destOrd="0" presId="urn:microsoft.com/office/officeart/2005/8/layout/hProcess9"/>
    <dgm:cxn modelId="{7B52D3C2-7559-4E55-B656-92484CF1E28C}" type="presParOf" srcId="{96B707E1-7BF5-4F66-8257-5C8F3CCAF6A6}" destId="{7CB9CA73-06F6-4597-AC2E-F585CAD4CA3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8A826-15C4-41A6-B1B4-FDCE29EF50D4}">
      <dsp:nvSpPr>
        <dsp:cNvPr id="0" name=""/>
        <dsp:cNvSpPr/>
      </dsp:nvSpPr>
      <dsp:spPr>
        <a:xfrm>
          <a:off x="648071" y="0"/>
          <a:ext cx="7344816" cy="7120062"/>
        </a:xfrm>
        <a:prstGeom prst="rightArrow">
          <a:avLst/>
        </a:prstGeom>
        <a:gradFill rotWithShape="1">
          <a:gsLst>
            <a:gs pos="0">
              <a:schemeClr val="accent1">
                <a:tint val="48000"/>
                <a:satMod val="138000"/>
              </a:schemeClr>
            </a:gs>
            <a:gs pos="25000">
              <a:schemeClr val="accent1">
                <a:tint val="85000"/>
              </a:schemeClr>
            </a:gs>
            <a:gs pos="40000">
              <a:schemeClr val="accent1">
                <a:tint val="92000"/>
              </a:schemeClr>
            </a:gs>
            <a:gs pos="50000">
              <a:schemeClr val="accent1">
                <a:tint val="93000"/>
              </a:schemeClr>
            </a:gs>
            <a:gs pos="60000">
              <a:schemeClr val="accent1">
                <a:tint val="92000"/>
              </a:schemeClr>
            </a:gs>
            <a:gs pos="75000">
              <a:schemeClr val="accent1">
                <a:tint val="83000"/>
                <a:satMod val="108000"/>
              </a:schemeClr>
            </a:gs>
            <a:gs pos="100000">
              <a:schemeClr val="accent1">
                <a:tint val="48000"/>
                <a:satMod val="150000"/>
              </a:schemeClr>
            </a:gs>
          </a:gsLst>
          <a:lin ang="5400000" scaled="0"/>
        </a:gradFill>
        <a:ln>
          <a:noFill/>
        </a:ln>
        <a:effectLst>
          <a:glow rad="101500">
            <a:schemeClr val="accent1">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1"/>
          </a:contourClr>
        </a:sp3d>
      </dsp:spPr>
      <dsp:style>
        <a:lnRef idx="0">
          <a:schemeClr val="accent1"/>
        </a:lnRef>
        <a:fillRef idx="3">
          <a:schemeClr val="accent1"/>
        </a:fillRef>
        <a:effectRef idx="3">
          <a:schemeClr val="accent1"/>
        </a:effectRef>
        <a:fontRef idx="minor">
          <a:schemeClr val="lt1"/>
        </a:fontRef>
      </dsp:style>
    </dsp:sp>
    <dsp:sp modelId="{B8F4AEB0-7276-4E59-8D4D-78B8B7ACC531}">
      <dsp:nvSpPr>
        <dsp:cNvPr id="0" name=""/>
        <dsp:cNvSpPr/>
      </dsp:nvSpPr>
      <dsp:spPr>
        <a:xfrm>
          <a:off x="3143" y="1832960"/>
          <a:ext cx="2144963" cy="3454141"/>
        </a:xfrm>
        <a:prstGeom prst="roundRect">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kern="1200" dirty="0" smtClean="0">
              <a:latin typeface="Arial" panose="020B0604020202020204" pitchFamily="34" charset="0"/>
              <a:cs typeface="Arial" panose="020B0604020202020204" pitchFamily="34" charset="0"/>
            </a:rPr>
            <a:t>  </a:t>
          </a:r>
          <a:r>
            <a:rPr lang="fr-FR" sz="2000" b="1" kern="1200" dirty="0" smtClean="0">
              <a:latin typeface="Arial" panose="020B0604020202020204" pitchFamily="34" charset="0"/>
              <a:cs typeface="Arial" panose="020B0604020202020204" pitchFamily="34" charset="0"/>
            </a:rPr>
            <a:t>plusieurs cas d’arthrites inflammatoires juvéniles alarment les habitants de Old </a:t>
          </a:r>
          <a:r>
            <a:rPr lang="fr-FR" sz="2000" b="1" kern="1200" dirty="0" err="1" smtClean="0">
              <a:latin typeface="Arial" panose="020B0604020202020204" pitchFamily="34" charset="0"/>
              <a:cs typeface="Arial" panose="020B0604020202020204" pitchFamily="34" charset="0"/>
            </a:rPr>
            <a:t>Lyme</a:t>
          </a:r>
          <a:r>
            <a:rPr lang="fr-FR" sz="2000" b="1" kern="1200" dirty="0" smtClean="0">
              <a:latin typeface="Arial" panose="020B0604020202020204" pitchFamily="34" charset="0"/>
              <a:cs typeface="Arial" panose="020B0604020202020204" pitchFamily="34" charset="0"/>
            </a:rPr>
            <a:t> (US)</a:t>
          </a:r>
          <a:endParaRPr lang="fr-FR" sz="2000" b="1" kern="1200" dirty="0">
            <a:latin typeface="Arial" panose="020B0604020202020204" pitchFamily="34" charset="0"/>
            <a:cs typeface="Arial" panose="020B0604020202020204" pitchFamily="34" charset="0"/>
          </a:endParaRPr>
        </a:p>
      </dsp:txBody>
      <dsp:txXfrm>
        <a:off x="107851" y="1937668"/>
        <a:ext cx="1935547" cy="3244725"/>
      </dsp:txXfrm>
    </dsp:sp>
    <dsp:sp modelId="{5BD361F4-8D6E-4E80-B7A9-7C8F41AF2D4A}">
      <dsp:nvSpPr>
        <dsp:cNvPr id="0" name=""/>
        <dsp:cNvSpPr/>
      </dsp:nvSpPr>
      <dsp:spPr>
        <a:xfrm>
          <a:off x="2418980" y="1832960"/>
          <a:ext cx="1625243" cy="3454141"/>
        </a:xfrm>
        <a:prstGeom prst="roundRect">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 </a:t>
          </a:r>
          <a:r>
            <a:rPr lang="fr-FR" sz="2000" b="1" kern="1200" dirty="0" smtClean="0">
              <a:latin typeface="Arial" panose="020B0604020202020204" pitchFamily="34" charset="0"/>
              <a:cs typeface="Arial" panose="020B0604020202020204" pitchFamily="34" charset="0"/>
            </a:rPr>
            <a:t>A .</a:t>
          </a:r>
          <a:r>
            <a:rPr lang="fr-FR" sz="2000" b="1" kern="1200" dirty="0" err="1" smtClean="0">
              <a:latin typeface="Arial" panose="020B0604020202020204" pitchFamily="34" charset="0"/>
              <a:cs typeface="Arial" panose="020B0604020202020204" pitchFamily="34" charset="0"/>
            </a:rPr>
            <a:t>Steere</a:t>
          </a:r>
          <a:r>
            <a:rPr lang="fr-FR" sz="2000" b="1" kern="1200" dirty="0" smtClean="0">
              <a:latin typeface="Arial" panose="020B0604020202020204" pitchFamily="34" charset="0"/>
              <a:cs typeface="Arial" panose="020B0604020202020204" pitchFamily="34" charset="0"/>
            </a:rPr>
            <a:t> établit l’aspect épidémique des arthrites de </a:t>
          </a:r>
          <a:r>
            <a:rPr lang="fr-FR" sz="2000" b="1" kern="1200" dirty="0" err="1" smtClean="0">
              <a:latin typeface="Arial" panose="020B0604020202020204" pitchFamily="34" charset="0"/>
              <a:cs typeface="Arial" panose="020B0604020202020204" pitchFamily="34" charset="0"/>
            </a:rPr>
            <a:t>Lyme</a:t>
          </a:r>
          <a:endParaRPr lang="fr-FR" sz="2000" b="1" kern="1200" dirty="0">
            <a:latin typeface="Arial" panose="020B0604020202020204" pitchFamily="34" charset="0"/>
            <a:cs typeface="Arial" panose="020B0604020202020204" pitchFamily="34" charset="0"/>
          </a:endParaRPr>
        </a:p>
      </dsp:txBody>
      <dsp:txXfrm>
        <a:off x="2498318" y="1912298"/>
        <a:ext cx="1466567" cy="3295465"/>
      </dsp:txXfrm>
    </dsp:sp>
    <dsp:sp modelId="{7818CA86-79A7-4114-B0D0-BEEA19D277B9}">
      <dsp:nvSpPr>
        <dsp:cNvPr id="0" name=""/>
        <dsp:cNvSpPr/>
      </dsp:nvSpPr>
      <dsp:spPr>
        <a:xfrm>
          <a:off x="4315097" y="1832960"/>
          <a:ext cx="1828349" cy="3454141"/>
        </a:xfrm>
        <a:prstGeom prst="roundRect">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kern="1200" dirty="0" smtClean="0">
              <a:latin typeface="Arial" panose="020B0604020202020204" pitchFamily="34" charset="0"/>
              <a:cs typeface="Arial" panose="020B0604020202020204" pitchFamily="34" charset="0"/>
            </a:rPr>
            <a:t> des spirochètes retrouvés dans l’intestin de tiques</a:t>
          </a:r>
          <a:endParaRPr lang="fr-FR" sz="2000" b="1" kern="1200" dirty="0">
            <a:latin typeface="Arial" panose="020B0604020202020204" pitchFamily="34" charset="0"/>
            <a:cs typeface="Arial" panose="020B0604020202020204" pitchFamily="34" charset="0"/>
          </a:endParaRPr>
        </a:p>
      </dsp:txBody>
      <dsp:txXfrm>
        <a:off x="4404350" y="1922213"/>
        <a:ext cx="1649843" cy="3275635"/>
      </dsp:txXfrm>
    </dsp:sp>
    <dsp:sp modelId="{7CB9CA73-06F6-4597-AC2E-F585CAD4CA30}">
      <dsp:nvSpPr>
        <dsp:cNvPr id="0" name=""/>
        <dsp:cNvSpPr/>
      </dsp:nvSpPr>
      <dsp:spPr>
        <a:xfrm>
          <a:off x="6414321" y="1869471"/>
          <a:ext cx="2223495" cy="3381118"/>
        </a:xfrm>
        <a:prstGeom prst="roundRect">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kern="1200" dirty="0" smtClean="0">
              <a:latin typeface="Arial" panose="020B0604020202020204" pitchFamily="34" charset="0"/>
              <a:cs typeface="Arial" panose="020B0604020202020204" pitchFamily="34" charset="0"/>
            </a:rPr>
            <a:t> </a:t>
          </a:r>
          <a:r>
            <a:rPr lang="fr-FR" sz="2400" b="1" kern="1200" dirty="0" smtClean="0">
              <a:latin typeface="Arial" panose="020B0604020202020204" pitchFamily="34" charset="0"/>
              <a:cs typeface="Arial" panose="020B0604020202020204" pitchFamily="34" charset="0"/>
            </a:rPr>
            <a:t>l</a:t>
          </a:r>
          <a:r>
            <a:rPr lang="fr-FR" sz="2000" b="1" kern="1200" dirty="0" smtClean="0">
              <a:latin typeface="Arial" panose="020B0604020202020204" pitchFamily="34" charset="0"/>
              <a:cs typeface="Arial" panose="020B0604020202020204" pitchFamily="34" charset="0"/>
            </a:rPr>
            <a:t>a bactérie responsable de la maladie de </a:t>
          </a:r>
          <a:r>
            <a:rPr lang="fr-FR" sz="2000" b="1" kern="1200" dirty="0" err="1" smtClean="0">
              <a:latin typeface="Arial" panose="020B0604020202020204" pitchFamily="34" charset="0"/>
              <a:cs typeface="Arial" panose="020B0604020202020204" pitchFamily="34" charset="0"/>
            </a:rPr>
            <a:t>Lyme</a:t>
          </a:r>
          <a:r>
            <a:rPr lang="fr-FR" sz="2000" b="1" kern="1200" dirty="0" smtClean="0">
              <a:latin typeface="Arial" panose="020B0604020202020204" pitchFamily="34" charset="0"/>
              <a:cs typeface="Arial" panose="020B0604020202020204" pitchFamily="34" charset="0"/>
            </a:rPr>
            <a:t> est isolée du sang, elle est nommée </a:t>
          </a:r>
          <a:r>
            <a:rPr lang="fr-FR" sz="2000" b="1" kern="1200" dirty="0" err="1" smtClean="0">
              <a:solidFill>
                <a:schemeClr val="accent1">
                  <a:lumMod val="50000"/>
                </a:schemeClr>
              </a:solidFill>
              <a:latin typeface="Arial" panose="020B0604020202020204" pitchFamily="34" charset="0"/>
              <a:cs typeface="Arial" panose="020B0604020202020204" pitchFamily="34" charset="0"/>
            </a:rPr>
            <a:t>Borrelia</a:t>
          </a:r>
          <a:r>
            <a:rPr lang="fr-FR" sz="2000" b="1" kern="1200" dirty="0" smtClean="0">
              <a:solidFill>
                <a:schemeClr val="accent1">
                  <a:lumMod val="50000"/>
                </a:schemeClr>
              </a:solidFill>
              <a:latin typeface="Arial" panose="020B0604020202020204" pitchFamily="34" charset="0"/>
              <a:cs typeface="Arial" panose="020B0604020202020204" pitchFamily="34" charset="0"/>
            </a:rPr>
            <a:t> </a:t>
          </a:r>
          <a:r>
            <a:rPr lang="fr-FR" sz="2000" b="1" kern="1200" dirty="0" err="1" smtClean="0">
              <a:solidFill>
                <a:schemeClr val="accent1">
                  <a:lumMod val="50000"/>
                </a:schemeClr>
              </a:solidFill>
              <a:latin typeface="Arial" panose="020B0604020202020204" pitchFamily="34" charset="0"/>
              <a:cs typeface="Arial" panose="020B0604020202020204" pitchFamily="34" charset="0"/>
            </a:rPr>
            <a:t>burgdorfer</a:t>
          </a:r>
          <a:r>
            <a:rPr lang="fr-FR" sz="2000" kern="1200" dirty="0" err="1" smtClean="0">
              <a:solidFill>
                <a:schemeClr val="accent1">
                  <a:lumMod val="50000"/>
                </a:schemeClr>
              </a:solidFill>
              <a:latin typeface="Arial" panose="020B0604020202020204" pitchFamily="34" charset="0"/>
              <a:cs typeface="Arial" panose="020B0604020202020204" pitchFamily="34" charset="0"/>
            </a:rPr>
            <a:t>i</a:t>
          </a:r>
          <a:r>
            <a:rPr lang="fr-FR" sz="2000" kern="1200" dirty="0" smtClean="0">
              <a:solidFill>
                <a:schemeClr val="accent1">
                  <a:lumMod val="50000"/>
                </a:schemeClr>
              </a:solidFill>
              <a:latin typeface="Arial" panose="020B0604020202020204" pitchFamily="34" charset="0"/>
              <a:cs typeface="Arial" panose="020B0604020202020204" pitchFamily="34" charset="0"/>
            </a:rPr>
            <a:t>.</a:t>
          </a:r>
          <a:endParaRPr lang="fr-FR" sz="2000" kern="1200" dirty="0">
            <a:solidFill>
              <a:schemeClr val="accent1">
                <a:lumMod val="50000"/>
              </a:schemeClr>
            </a:solidFill>
            <a:latin typeface="Arial" panose="020B0604020202020204" pitchFamily="34" charset="0"/>
            <a:cs typeface="Arial" panose="020B0604020202020204" pitchFamily="34" charset="0"/>
          </a:endParaRPr>
        </a:p>
      </dsp:txBody>
      <dsp:txXfrm>
        <a:off x="6522863" y="1978013"/>
        <a:ext cx="2006411" cy="3164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7BEB6AE1-854F-4AF2-8583-92BB8990B127}"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BEB6AE1-854F-4AF2-8583-92BB8990B127}"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7BEB6AE1-854F-4AF2-8583-92BB8990B127}"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0860E60-06F1-4609-A0D0-8F71C9BFBEE2}" type="datetimeFigureOut">
              <a:rPr lang="fr-FR" smtClean="0"/>
              <a:pPr/>
              <a:t>17/11/2014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0860E60-06F1-4609-A0D0-8F71C9BFBEE2}" type="datetimeFigureOut">
              <a:rPr lang="fr-FR" smtClean="0"/>
              <a:pPr/>
              <a:t>17/11/2014</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7BEB6AE1-854F-4AF2-8583-92BB8990B127}" type="slidenum">
              <a:rPr lang="fr-FR" smtClean="0"/>
              <a:pPr/>
              <a:t>‹N°›</a:t>
            </a:fld>
            <a:endParaRPr lang="fr-F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0860E60-06F1-4609-A0D0-8F71C9BFBEE2}" type="datetimeFigureOut">
              <a:rPr lang="fr-FR" smtClean="0"/>
              <a:pPr/>
              <a:t>17/11/2014</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BEB6AE1-854F-4AF2-8583-92BB8990B12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6" name="Bulle ronde 5"/>
          <p:cNvSpPr/>
          <p:nvPr/>
        </p:nvSpPr>
        <p:spPr>
          <a:xfrm>
            <a:off x="4714876" y="357166"/>
            <a:ext cx="4429124" cy="178595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i="1" dirty="0" smtClean="0">
                <a:solidFill>
                  <a:schemeClr val="bg1"/>
                </a:solidFill>
              </a:rPr>
              <a:t>Burgdorferi</a:t>
            </a:r>
          </a:p>
          <a:p>
            <a:pPr algn="ctr"/>
            <a:r>
              <a:rPr lang="fr-FR" sz="2400" b="1" i="1" dirty="0" smtClean="0">
                <a:solidFill>
                  <a:schemeClr val="bg1"/>
                </a:solidFill>
              </a:rPr>
              <a:t>« </a:t>
            </a:r>
            <a:r>
              <a:rPr lang="fr-FR" sz="2400" b="1" i="1" dirty="0" err="1" smtClean="0">
                <a:solidFill>
                  <a:schemeClr val="bg1"/>
                </a:solidFill>
              </a:rPr>
              <a:t>lyme</a:t>
            </a:r>
            <a:r>
              <a:rPr lang="fr-FR" sz="2400" b="1" i="1" dirty="0" smtClean="0">
                <a:solidFill>
                  <a:schemeClr val="bg1"/>
                </a:solidFill>
              </a:rPr>
              <a:t> »</a:t>
            </a:r>
            <a:endParaRPr lang="fr-FR" sz="2400"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3923928" y="5244719"/>
            <a:ext cx="4641534" cy="10720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dirty="0" smtClean="0">
                <a:solidFill>
                  <a:schemeClr val="bg1">
                    <a:lumMod val="95000"/>
                    <a:lumOff val="5000"/>
                  </a:schemeClr>
                </a:solidFill>
              </a:rPr>
              <a:t> </a:t>
            </a:r>
            <a:endParaRPr lang="fr-FR" sz="2400" b="1" dirty="0">
              <a:latin typeface="Arial" panose="020B0604020202020204" pitchFamily="34" charset="0"/>
              <a:cs typeface="Arial" panose="020B0604020202020204" pitchFamily="34" charset="0"/>
            </a:endParaRPr>
          </a:p>
          <a:p>
            <a:pPr algn="ctr"/>
            <a:r>
              <a:rPr lang="fr-FR" sz="2400" b="1" dirty="0">
                <a:latin typeface="Arial" panose="020B0604020202020204" pitchFamily="34" charset="0"/>
                <a:cs typeface="Arial" panose="020B0604020202020204" pitchFamily="34" charset="0"/>
              </a:rPr>
              <a:t> Variable selon les régions</a:t>
            </a:r>
          </a:p>
          <a:p>
            <a:pPr algn="ctr"/>
            <a:r>
              <a:rPr lang="fr-FR" sz="2400" b="1" dirty="0">
                <a:latin typeface="Arial" panose="020B0604020202020204" pitchFamily="34" charset="0"/>
                <a:cs typeface="Arial" panose="020B0604020202020204" pitchFamily="34" charset="0"/>
              </a:rPr>
              <a:t>(</a:t>
            </a:r>
            <a:r>
              <a:rPr lang="fr-FR" sz="2400" b="1" dirty="0">
                <a:latin typeface="Arial" panose="020B0604020202020204" pitchFamily="34" charset="0"/>
                <a:cs typeface="Arial" panose="020B0604020202020204" pitchFamily="34" charset="0"/>
              </a:rPr>
              <a:t> Très élevé dans l’est de la France).</a:t>
            </a:r>
          </a:p>
          <a:p>
            <a:pPr algn="ctr"/>
            <a:endParaRPr lang="fr-FR" sz="2800" dirty="0">
              <a:solidFill>
                <a:schemeClr val="bg1">
                  <a:lumMod val="95000"/>
                  <a:lumOff val="5000"/>
                </a:schemeClr>
              </a:solidFill>
            </a:endParaRPr>
          </a:p>
        </p:txBody>
      </p:sp>
      <p:sp>
        <p:nvSpPr>
          <p:cNvPr id="2" name="Plaque 1"/>
          <p:cNvSpPr/>
          <p:nvPr/>
        </p:nvSpPr>
        <p:spPr>
          <a:xfrm>
            <a:off x="179512" y="116632"/>
            <a:ext cx="8856984" cy="1368152"/>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3600" b="1" dirty="0">
                <a:latin typeface="Arial" panose="020B0604020202020204" pitchFamily="34" charset="0"/>
                <a:cs typeface="Arial" panose="020B0604020202020204" pitchFamily="34" charset="0"/>
              </a:rPr>
              <a:t>Risque pour l’homme de contracter la maladie</a:t>
            </a:r>
          </a:p>
        </p:txBody>
      </p:sp>
      <p:sp>
        <p:nvSpPr>
          <p:cNvPr id="3" name="Flèche droite 2"/>
          <p:cNvSpPr/>
          <p:nvPr/>
        </p:nvSpPr>
        <p:spPr>
          <a:xfrm>
            <a:off x="198823" y="1567258"/>
            <a:ext cx="3312367" cy="147188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Saison</a:t>
            </a:r>
          </a:p>
        </p:txBody>
      </p:sp>
      <p:sp>
        <p:nvSpPr>
          <p:cNvPr id="4" name="Rectangle 3"/>
          <p:cNvSpPr/>
          <p:nvPr/>
        </p:nvSpPr>
        <p:spPr>
          <a:xfrm>
            <a:off x="3923928" y="1700808"/>
            <a:ext cx="4608512"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anose="020B0604020202020204" pitchFamily="34" charset="0"/>
                <a:cs typeface="Arial" panose="020B0604020202020204" pitchFamily="34" charset="0"/>
              </a:rPr>
              <a:t>Maximum  au printemps et</a:t>
            </a:r>
          </a:p>
          <a:p>
            <a:pPr algn="ctr"/>
            <a:r>
              <a:rPr lang="fr-FR" sz="2400" b="1" dirty="0">
                <a:latin typeface="Arial" panose="020B0604020202020204" pitchFamily="34" charset="0"/>
                <a:cs typeface="Arial" panose="020B0604020202020204" pitchFamily="34" charset="0"/>
              </a:rPr>
              <a:t>début de l’été</a:t>
            </a:r>
          </a:p>
        </p:txBody>
      </p:sp>
      <p:sp>
        <p:nvSpPr>
          <p:cNvPr id="7" name="Flèche droite 6"/>
          <p:cNvSpPr/>
          <p:nvPr/>
        </p:nvSpPr>
        <p:spPr>
          <a:xfrm>
            <a:off x="176266" y="3362396"/>
            <a:ext cx="3312368" cy="145239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Abondance du vecteur</a:t>
            </a:r>
          </a:p>
        </p:txBody>
      </p:sp>
      <p:sp>
        <p:nvSpPr>
          <p:cNvPr id="8" name="Rectangle 7"/>
          <p:cNvSpPr/>
          <p:nvPr/>
        </p:nvSpPr>
        <p:spPr>
          <a:xfrm>
            <a:off x="3956950" y="3509455"/>
            <a:ext cx="4608512" cy="1158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anose="020B0604020202020204" pitchFamily="34" charset="0"/>
                <a:cs typeface="Arial" panose="020B0604020202020204" pitchFamily="34" charset="0"/>
              </a:rPr>
              <a:t>Variable </a:t>
            </a:r>
            <a:r>
              <a:rPr lang="fr-FR" sz="2400" b="1" dirty="0">
                <a:latin typeface="Arial" panose="020B0604020202020204" pitchFamily="34" charset="0"/>
                <a:cs typeface="Arial" panose="020B0604020202020204" pitchFamily="34" charset="0"/>
              </a:rPr>
              <a:t>selon les forêts</a:t>
            </a:r>
          </a:p>
          <a:p>
            <a:pPr algn="ctr"/>
            <a:r>
              <a:rPr lang="fr-FR" sz="2400" b="1"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Rare dans les forêts</a:t>
            </a:r>
          </a:p>
          <a:p>
            <a:pPr algn="ctr"/>
            <a:r>
              <a:rPr lang="fr-FR" sz="2400" b="1" dirty="0">
                <a:latin typeface="Arial" panose="020B0604020202020204" pitchFamily="34" charset="0"/>
                <a:cs typeface="Arial" panose="020B0604020202020204" pitchFamily="34" charset="0"/>
              </a:rPr>
              <a:t>Littorales)</a:t>
            </a:r>
            <a:endParaRPr lang="fr-FR" sz="2400" b="1" dirty="0">
              <a:latin typeface="Arial" panose="020B0604020202020204" pitchFamily="34" charset="0"/>
              <a:cs typeface="Arial" panose="020B0604020202020204" pitchFamily="34" charset="0"/>
            </a:endParaRPr>
          </a:p>
        </p:txBody>
      </p:sp>
      <p:sp>
        <p:nvSpPr>
          <p:cNvPr id="9" name="Flèche droite 8"/>
          <p:cNvSpPr/>
          <p:nvPr/>
        </p:nvSpPr>
        <p:spPr>
          <a:xfrm>
            <a:off x="198822" y="4867533"/>
            <a:ext cx="3312368" cy="182637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b="1" dirty="0" smtClean="0">
                <a:latin typeface="Arial" panose="020B0604020202020204" pitchFamily="34" charset="0"/>
                <a:cs typeface="Arial" panose="020B0604020202020204" pitchFamily="34" charset="0"/>
              </a:rPr>
              <a:t>Taux d’infestation </a:t>
            </a:r>
            <a:r>
              <a:rPr lang="fr-FR" sz="2400" b="1" dirty="0">
                <a:latin typeface="Arial" panose="020B0604020202020204" pitchFamily="34" charset="0"/>
                <a:cs typeface="Arial" panose="020B0604020202020204" pitchFamily="34" charset="0"/>
              </a:rPr>
              <a:t>du vecteur</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1432" y="1857364"/>
            <a:ext cx="7929618" cy="42862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Wingdings" panose="05000000000000000000" pitchFamily="2" charset="2"/>
              <a:buChar char="v"/>
            </a:pPr>
            <a:r>
              <a:rPr lang="fr-FR" sz="3200" b="1" dirty="0" smtClean="0">
                <a:solidFill>
                  <a:schemeClr val="bg1"/>
                </a:solidFill>
                <a:latin typeface="Arial" panose="020B0604020202020204" pitchFamily="34" charset="0"/>
                <a:cs typeface="Arial" panose="020B0604020202020204" pitchFamily="34" charset="0"/>
              </a:rPr>
              <a:t>Petite taille (nymphe ++)</a:t>
            </a:r>
          </a:p>
          <a:p>
            <a:pPr marL="457200" indent="-457200">
              <a:buFont typeface="Wingdings" panose="05000000000000000000" pitchFamily="2" charset="2"/>
              <a:buChar char="v"/>
            </a:pPr>
            <a:r>
              <a:rPr lang="fr-FR" sz="3200" b="1" dirty="0" smtClean="0">
                <a:solidFill>
                  <a:schemeClr val="bg1"/>
                </a:solidFill>
                <a:latin typeface="Arial" panose="020B0604020202020204" pitchFamily="34" charset="0"/>
                <a:cs typeface="Arial" panose="020B0604020202020204" pitchFamily="34" charset="0"/>
              </a:rPr>
              <a:t>Piqûre non douloureuse</a:t>
            </a:r>
          </a:p>
          <a:p>
            <a:r>
              <a:rPr lang="fr-FR" sz="3200" b="1" dirty="0" smtClean="0">
                <a:solidFill>
                  <a:schemeClr val="bg1"/>
                </a:solidFill>
                <a:latin typeface="Arial" panose="020B0604020202020204" pitchFamily="34" charset="0"/>
                <a:cs typeface="Arial" panose="020B0604020202020204" pitchFamily="34" charset="0"/>
              </a:rPr>
              <a:t>inaperçue</a:t>
            </a:r>
          </a:p>
          <a:p>
            <a:pPr marL="457200" indent="-457200">
              <a:buFont typeface="Wingdings" panose="05000000000000000000" pitchFamily="2" charset="2"/>
              <a:buChar char="v"/>
            </a:pPr>
            <a:r>
              <a:rPr lang="fr-FR" sz="3200" b="1" dirty="0" smtClean="0">
                <a:solidFill>
                  <a:schemeClr val="bg1"/>
                </a:solidFill>
                <a:latin typeface="Arial" panose="020B0604020202020204" pitchFamily="34" charset="0"/>
                <a:cs typeface="Arial" panose="020B0604020202020204" pitchFamily="34" charset="0"/>
              </a:rPr>
              <a:t>Délai de fixation</a:t>
            </a:r>
          </a:p>
          <a:p>
            <a:r>
              <a:rPr lang="fr-FR" sz="3200" b="1" dirty="0" smtClean="0">
                <a:solidFill>
                  <a:schemeClr val="bg1"/>
                </a:solidFill>
                <a:latin typeface="Arial" panose="020B0604020202020204" pitchFamily="34" charset="0"/>
                <a:cs typeface="Arial" panose="020B0604020202020204" pitchFamily="34" charset="0"/>
              </a:rPr>
              <a:t>– &lt; 24h : pas de risque</a:t>
            </a:r>
          </a:p>
          <a:p>
            <a:r>
              <a:rPr lang="fr-FR" sz="3200" b="1" dirty="0" smtClean="0">
                <a:solidFill>
                  <a:schemeClr val="bg1"/>
                </a:solidFill>
                <a:latin typeface="Arial" panose="020B0604020202020204" pitchFamily="34" charset="0"/>
                <a:cs typeface="Arial" panose="020B0604020202020204" pitchFamily="34" charset="0"/>
              </a:rPr>
              <a:t>– 24h : B. afzelii</a:t>
            </a:r>
          </a:p>
          <a:p>
            <a:r>
              <a:rPr lang="fr-FR" sz="3200" b="1" dirty="0" smtClean="0">
                <a:solidFill>
                  <a:schemeClr val="bg1"/>
                </a:solidFill>
                <a:latin typeface="Arial" panose="020B0604020202020204" pitchFamily="34" charset="0"/>
                <a:cs typeface="Arial" panose="020B0604020202020204" pitchFamily="34" charset="0"/>
              </a:rPr>
              <a:t>– 48h : B. burgdorferi</a:t>
            </a:r>
          </a:p>
          <a:p>
            <a:endParaRPr lang="fr-FR" dirty="0"/>
          </a:p>
        </p:txBody>
      </p:sp>
      <p:pic>
        <p:nvPicPr>
          <p:cNvPr id="36866" name="Picture 2"/>
          <p:cNvPicPr>
            <a:picLocks noChangeAspect="1" noChangeArrowheads="1"/>
          </p:cNvPicPr>
          <p:nvPr/>
        </p:nvPicPr>
        <p:blipFill>
          <a:blip r:embed="rId2" cstate="print"/>
          <a:srcRect/>
          <a:stretch>
            <a:fillRect/>
          </a:stretch>
        </p:blipFill>
        <p:spPr bwMode="auto">
          <a:xfrm>
            <a:off x="6645447" y="1928802"/>
            <a:ext cx="2433637" cy="4214842"/>
          </a:xfrm>
          <a:prstGeom prst="rect">
            <a:avLst/>
          </a:prstGeom>
          <a:noFill/>
          <a:ln w="9525">
            <a:noFill/>
            <a:miter lim="800000"/>
            <a:headEnd/>
            <a:tailEnd/>
          </a:ln>
          <a:effectLst/>
        </p:spPr>
      </p:pic>
      <p:sp>
        <p:nvSpPr>
          <p:cNvPr id="5" name="Rectangle 4"/>
          <p:cNvSpPr/>
          <p:nvPr/>
        </p:nvSpPr>
        <p:spPr>
          <a:xfrm>
            <a:off x="4857752" y="4214818"/>
            <a:ext cx="178595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Nymphe fixée</a:t>
            </a:r>
            <a:endParaRPr lang="fr-FR" dirty="0"/>
          </a:p>
        </p:txBody>
      </p:sp>
      <p:cxnSp>
        <p:nvCxnSpPr>
          <p:cNvPr id="7" name="Connecteur droit avec flèche 6"/>
          <p:cNvCxnSpPr/>
          <p:nvPr/>
        </p:nvCxnSpPr>
        <p:spPr>
          <a:xfrm rot="10800000" flipV="1">
            <a:off x="6429388" y="3929066"/>
            <a:ext cx="1285884" cy="714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Plaque 3"/>
          <p:cNvSpPr/>
          <p:nvPr/>
        </p:nvSpPr>
        <p:spPr>
          <a:xfrm>
            <a:off x="251520" y="-1"/>
            <a:ext cx="8784976" cy="1371593"/>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Relation homme/vecteur</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a:xfrm>
            <a:off x="107504" y="1542317"/>
            <a:ext cx="8856984" cy="461665"/>
          </a:xfrm>
          <a:prstGeom prst="rect">
            <a:avLst/>
          </a:prstGeom>
        </p:spPr>
        <p:txBody>
          <a:bodyPr wrap="square">
            <a:spAutoFit/>
          </a:bodyPr>
          <a:lstStyle/>
          <a:p>
            <a:pPr>
              <a:buClr>
                <a:schemeClr val="accent2">
                  <a:lumMod val="75000"/>
                </a:schemeClr>
              </a:buClr>
              <a:buFont typeface="Wingdings" pitchFamily="2" charset="2"/>
              <a:buChar char="v"/>
            </a:pPr>
            <a:r>
              <a:rPr lang="fr-FR" sz="2400" b="1" dirty="0" smtClean="0">
                <a:solidFill>
                  <a:schemeClr val="bg1"/>
                </a:solidFill>
                <a:latin typeface="Arial" panose="020B0604020202020204" pitchFamily="34" charset="0"/>
                <a:cs typeface="Arial" panose="020B0604020202020204" pitchFamily="34" charset="0"/>
              </a:rPr>
              <a:t>   on distingue 3 phases dans l’évolution de </a:t>
            </a:r>
            <a:r>
              <a:rPr lang="fr-FR" sz="2400" b="1" dirty="0" smtClean="0">
                <a:solidFill>
                  <a:schemeClr val="bg1"/>
                </a:solidFill>
                <a:latin typeface="Arial" panose="020B0604020202020204" pitchFamily="34" charset="0"/>
                <a:cs typeface="Arial" panose="020B0604020202020204" pitchFamily="34" charset="0"/>
              </a:rPr>
              <a:t>la maladie</a:t>
            </a:r>
            <a:r>
              <a:rPr lang="fr-FR" sz="2400" dirty="0" smtClean="0">
                <a:solidFill>
                  <a:schemeClr val="bg1"/>
                </a:solidFill>
              </a:rPr>
              <a:t>:</a:t>
            </a:r>
            <a:endParaRPr lang="fr-FR" sz="2400" dirty="0">
              <a:solidFill>
                <a:schemeClr val="bg1"/>
              </a:solidFill>
            </a:endParaRPr>
          </a:p>
        </p:txBody>
      </p:sp>
      <p:pic>
        <p:nvPicPr>
          <p:cNvPr id="14" name="Picture 4"/>
          <p:cNvPicPr>
            <a:picLocks noChangeAspect="1" noChangeArrowheads="1"/>
          </p:cNvPicPr>
          <p:nvPr/>
        </p:nvPicPr>
        <p:blipFill>
          <a:blip r:embed="rId2">
            <a:lum bright="-8000" contrast="20000"/>
          </a:blip>
          <a:srcRect/>
          <a:stretch>
            <a:fillRect/>
          </a:stretch>
        </p:blipFill>
        <p:spPr bwMode="auto">
          <a:xfrm>
            <a:off x="-11958" y="4388772"/>
            <a:ext cx="2711750" cy="2469228"/>
          </a:xfrm>
          <a:prstGeom prst="rect">
            <a:avLst/>
          </a:prstGeom>
          <a:noFill/>
          <a:ln w="9525">
            <a:noFill/>
            <a:miter lim="800000"/>
            <a:headEnd/>
            <a:tailEnd/>
          </a:ln>
          <a:effectLst/>
        </p:spPr>
      </p:pic>
      <p:sp>
        <p:nvSpPr>
          <p:cNvPr id="3" name="Plaque 2"/>
          <p:cNvSpPr/>
          <p:nvPr/>
        </p:nvSpPr>
        <p:spPr>
          <a:xfrm>
            <a:off x="467544" y="116632"/>
            <a:ext cx="8496944" cy="1296144"/>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3600" b="1" dirty="0">
                <a:latin typeface="Arial" panose="020B0604020202020204" pitchFamily="34" charset="0"/>
                <a:cs typeface="Arial" panose="020B0604020202020204" pitchFamily="34" charset="0"/>
              </a:rPr>
              <a:t>Les manifestations de la maladie</a:t>
            </a:r>
          </a:p>
        </p:txBody>
      </p:sp>
      <p:sp>
        <p:nvSpPr>
          <p:cNvPr id="5" name="Rectangle 4"/>
          <p:cNvSpPr/>
          <p:nvPr/>
        </p:nvSpPr>
        <p:spPr>
          <a:xfrm>
            <a:off x="107504" y="3423274"/>
            <a:ext cx="2232248" cy="8640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solidFill>
                  <a:schemeClr val="bg1"/>
                </a:solidFill>
                <a:latin typeface="Arial" panose="020B0604020202020204" pitchFamily="34" charset="0"/>
                <a:cs typeface="Arial" panose="020B0604020202020204" pitchFamily="34" charset="0"/>
              </a:rPr>
              <a:t>Phase primaire</a:t>
            </a:r>
          </a:p>
        </p:txBody>
      </p:sp>
      <p:cxnSp>
        <p:nvCxnSpPr>
          <p:cNvPr id="7" name="Connecteur en angle 6"/>
          <p:cNvCxnSpPr/>
          <p:nvPr/>
        </p:nvCxnSpPr>
        <p:spPr>
          <a:xfrm flipV="1">
            <a:off x="2339752" y="2612241"/>
            <a:ext cx="1296144" cy="1224136"/>
          </a:xfrm>
          <a:prstGeom prst="bentConnector3">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51920" y="2276872"/>
            <a:ext cx="5292080"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Apparait environ 2 à 32 jours après la piqûre de tique</a:t>
            </a:r>
          </a:p>
        </p:txBody>
      </p:sp>
      <p:cxnSp>
        <p:nvCxnSpPr>
          <p:cNvPr id="13" name="Connecteur droit avec flèche 12"/>
          <p:cNvCxnSpPr/>
          <p:nvPr/>
        </p:nvCxnSpPr>
        <p:spPr>
          <a:xfrm>
            <a:off x="2411760" y="3836377"/>
            <a:ext cx="1224136"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51920" y="3423274"/>
            <a:ext cx="5292080" cy="10138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Principale </a:t>
            </a:r>
            <a:r>
              <a:rPr lang="fr-FR" sz="2000" b="1" dirty="0" smtClean="0">
                <a:latin typeface="Arial" panose="020B0604020202020204" pitchFamily="34" charset="0"/>
                <a:cs typeface="Arial" panose="020B0604020202020204" pitchFamily="34" charset="0"/>
              </a:rPr>
              <a:t>manifestation c’est la </a:t>
            </a:r>
            <a:r>
              <a:rPr lang="fr-FR" sz="2000" b="1" dirty="0">
                <a:latin typeface="Arial" panose="020B0604020202020204" pitchFamily="34" charset="0"/>
                <a:cs typeface="Arial" panose="020B0604020202020204" pitchFamily="34" charset="0"/>
              </a:rPr>
              <a:t>lésion au niveau de la piqûre (érythème chronique migrant « EM </a:t>
            </a:r>
            <a:r>
              <a:rPr lang="fr-FR" sz="2000" b="1" dirty="0" smtClean="0">
                <a:latin typeface="Arial" panose="020B0604020202020204" pitchFamily="34" charset="0"/>
                <a:cs typeface="Arial" panose="020B0604020202020204" pitchFamily="34" charset="0"/>
              </a:rPr>
              <a:t>»)</a:t>
            </a:r>
            <a:endParaRPr lang="fr-FR" sz="2000" b="1" dirty="0">
              <a:latin typeface="Arial" panose="020B0604020202020204" pitchFamily="34" charset="0"/>
              <a:cs typeface="Arial" panose="020B0604020202020204" pitchFamily="34" charset="0"/>
            </a:endParaRPr>
          </a:p>
        </p:txBody>
      </p:sp>
      <p:cxnSp>
        <p:nvCxnSpPr>
          <p:cNvPr id="18" name="Connecteur en angle 17"/>
          <p:cNvCxnSpPr/>
          <p:nvPr/>
        </p:nvCxnSpPr>
        <p:spPr>
          <a:xfrm>
            <a:off x="2378545" y="3836377"/>
            <a:ext cx="1224136" cy="1104791"/>
          </a:xfrm>
          <a:prstGeom prst="bentConnector3">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1920" y="4722501"/>
            <a:ext cx="5292080"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D’autres manifestations peuvent être associées à cette rougeur, comme une fièvre modérée, de la fatigue, des douleurs musculaires et des maux de tête</a:t>
            </a:r>
            <a:r>
              <a:rPr lang="fr-FR" dirty="0"/>
              <a:t>.</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619672" y="25517"/>
            <a:ext cx="5400600" cy="6629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solidFill>
                  <a:schemeClr val="bg1"/>
                </a:solidFill>
                <a:latin typeface="Arial" panose="020B0604020202020204" pitchFamily="34" charset="0"/>
                <a:cs typeface="Arial" panose="020B0604020202020204" pitchFamily="34" charset="0"/>
              </a:rPr>
              <a:t>Phase secondaire</a:t>
            </a:r>
          </a:p>
        </p:txBody>
      </p:sp>
      <p:sp>
        <p:nvSpPr>
          <p:cNvPr id="5" name="Flèche vers le bas 4"/>
          <p:cNvSpPr/>
          <p:nvPr/>
        </p:nvSpPr>
        <p:spPr>
          <a:xfrm>
            <a:off x="3995936" y="701827"/>
            <a:ext cx="484632" cy="566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6976" y="1282373"/>
            <a:ext cx="8869520"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Suit la phase primaire de quelques </a:t>
            </a:r>
            <a:r>
              <a:rPr lang="fr-FR" sz="2000" b="1" dirty="0" smtClean="0">
                <a:latin typeface="Arial" panose="020B0604020202020204" pitchFamily="34" charset="0"/>
                <a:cs typeface="Arial" panose="020B0604020202020204" pitchFamily="34" charset="0"/>
              </a:rPr>
              <a:t>semaines ou  </a:t>
            </a:r>
            <a:r>
              <a:rPr lang="fr-FR" sz="2000" b="1" dirty="0">
                <a:latin typeface="Arial" panose="020B0604020202020204" pitchFamily="34" charset="0"/>
                <a:cs typeface="Arial" panose="020B0604020202020204" pitchFamily="34" charset="0"/>
              </a:rPr>
              <a:t>quelques mois</a:t>
            </a:r>
          </a:p>
        </p:txBody>
      </p:sp>
      <p:sp>
        <p:nvSpPr>
          <p:cNvPr id="8" name="Rectangle 7"/>
          <p:cNvSpPr/>
          <p:nvPr/>
        </p:nvSpPr>
        <p:spPr>
          <a:xfrm>
            <a:off x="156813" y="2123133"/>
            <a:ext cx="2808312" cy="7652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Manifestations cutanées </a:t>
            </a:r>
          </a:p>
        </p:txBody>
      </p:sp>
      <p:sp>
        <p:nvSpPr>
          <p:cNvPr id="9" name="Rectangle à coins arrondis 8"/>
          <p:cNvSpPr/>
          <p:nvPr/>
        </p:nvSpPr>
        <p:spPr>
          <a:xfrm>
            <a:off x="4095160" y="2065813"/>
            <a:ext cx="5038006" cy="9171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Wingdings" panose="05000000000000000000" pitchFamily="2" charset="2"/>
              <a:buChar char="v"/>
            </a:pPr>
            <a:r>
              <a:rPr lang="fr-FR" sz="2000" b="1" dirty="0">
                <a:latin typeface="Arial" panose="020B0604020202020204" pitchFamily="34" charset="0"/>
                <a:cs typeface="Arial" panose="020B0604020202020204" pitchFamily="34" charset="0"/>
              </a:rPr>
              <a:t>Érythème chronique</a:t>
            </a:r>
            <a:r>
              <a:rPr lang="fr-FR" sz="2000" b="1" dirty="0">
                <a:latin typeface="Arial" panose="020B0604020202020204" pitchFamily="34" charset="0"/>
                <a:cs typeface="Arial" panose="020B0604020202020204" pitchFamily="34" charset="0"/>
              </a:rPr>
              <a:t>, </a:t>
            </a:r>
            <a:endParaRPr lang="fr-FR"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fr-FR" sz="2000" b="1" dirty="0" err="1" smtClean="0">
                <a:latin typeface="Arial" panose="020B0604020202020204" pitchFamily="34" charset="0"/>
                <a:cs typeface="Arial" panose="020B0604020202020204" pitchFamily="34" charset="0"/>
              </a:rPr>
              <a:t>lymphocytome</a:t>
            </a:r>
            <a:r>
              <a:rPr lang="fr-FR" sz="2000" b="1" dirty="0" smtClean="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cutané bénin.</a:t>
            </a:r>
          </a:p>
        </p:txBody>
      </p:sp>
      <p:sp>
        <p:nvSpPr>
          <p:cNvPr id="10" name="Rectangle 9"/>
          <p:cNvSpPr/>
          <p:nvPr/>
        </p:nvSpPr>
        <p:spPr>
          <a:xfrm>
            <a:off x="166976" y="3311837"/>
            <a:ext cx="2803412" cy="7088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Manifestations articulaires </a:t>
            </a:r>
          </a:p>
        </p:txBody>
      </p:sp>
      <p:sp>
        <p:nvSpPr>
          <p:cNvPr id="11" name="Rectangle à coins arrondis 10"/>
          <p:cNvSpPr/>
          <p:nvPr/>
        </p:nvSpPr>
        <p:spPr>
          <a:xfrm>
            <a:off x="4095158" y="5661247"/>
            <a:ext cx="5024144" cy="11967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lang="fr-FR" sz="2000" b="1" dirty="0" smtClean="0">
                <a:latin typeface="Arial" panose="020B0604020202020204" pitchFamily="34" charset="0"/>
                <a:cs typeface="Arial" panose="020B0604020202020204" pitchFamily="34" charset="0"/>
              </a:rPr>
              <a:t>maux </a:t>
            </a:r>
            <a:r>
              <a:rPr lang="fr-FR" sz="2000" b="1" dirty="0">
                <a:latin typeface="Arial" panose="020B0604020202020204" pitchFamily="34" charset="0"/>
                <a:cs typeface="Arial" panose="020B0604020202020204" pitchFamily="34" charset="0"/>
              </a:rPr>
              <a:t>de </a:t>
            </a:r>
            <a:r>
              <a:rPr lang="fr-FR" sz="2000" b="1" dirty="0" smtClean="0">
                <a:latin typeface="Arial" panose="020B0604020202020204" pitchFamily="34" charset="0"/>
                <a:cs typeface="Arial" panose="020B0604020202020204" pitchFamily="34" charset="0"/>
              </a:rPr>
              <a:t>tête / </a:t>
            </a:r>
            <a:r>
              <a:rPr lang="fr-FR" sz="2000" b="1" dirty="0">
                <a:latin typeface="Arial" panose="020B0604020202020204" pitchFamily="34" charset="0"/>
                <a:cs typeface="Arial" panose="020B0604020202020204" pitchFamily="34" charset="0"/>
              </a:rPr>
              <a:t>douleurs le long des trajets </a:t>
            </a:r>
            <a:r>
              <a:rPr lang="fr-FR" sz="2000" b="1" dirty="0" smtClean="0">
                <a:latin typeface="Arial" panose="020B0604020202020204" pitchFamily="34" charset="0"/>
                <a:cs typeface="Arial" panose="020B0604020202020204" pitchFamily="34" charset="0"/>
              </a:rPr>
              <a:t>nerveux / paralysie </a:t>
            </a:r>
            <a:r>
              <a:rPr lang="fr-FR" sz="2000" b="1" dirty="0">
                <a:latin typeface="Arial" panose="020B0604020202020204" pitchFamily="34" charset="0"/>
                <a:cs typeface="Arial" panose="020B0604020202020204" pitchFamily="34" charset="0"/>
              </a:rPr>
              <a:t>faciale et méningite lymphocytaire</a:t>
            </a:r>
          </a:p>
        </p:txBody>
      </p:sp>
      <p:sp>
        <p:nvSpPr>
          <p:cNvPr id="12" name="Rectangle 11"/>
          <p:cNvSpPr/>
          <p:nvPr/>
        </p:nvSpPr>
        <p:spPr>
          <a:xfrm>
            <a:off x="156813" y="5877272"/>
            <a:ext cx="2808312" cy="7115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Manifestations cardiaques</a:t>
            </a:r>
          </a:p>
        </p:txBody>
      </p:sp>
      <p:sp>
        <p:nvSpPr>
          <p:cNvPr id="13" name="Rectangle à coins arrondis 12"/>
          <p:cNvSpPr/>
          <p:nvPr/>
        </p:nvSpPr>
        <p:spPr>
          <a:xfrm>
            <a:off x="4095159" y="3149155"/>
            <a:ext cx="5051537" cy="10342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troubles du rythme ou de conduction, inflammation de l’enveloppe ou du muscle cardiaque</a:t>
            </a:r>
          </a:p>
        </p:txBody>
      </p:sp>
      <p:sp>
        <p:nvSpPr>
          <p:cNvPr id="14" name="Rectangle 13"/>
          <p:cNvSpPr/>
          <p:nvPr/>
        </p:nvSpPr>
        <p:spPr>
          <a:xfrm>
            <a:off x="186031" y="4459606"/>
            <a:ext cx="2798149" cy="8517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Manifestations nerveuses </a:t>
            </a:r>
          </a:p>
        </p:txBody>
      </p:sp>
      <p:sp>
        <p:nvSpPr>
          <p:cNvPr id="15" name="Rectangle à coins arrondis 14"/>
          <p:cNvSpPr/>
          <p:nvPr/>
        </p:nvSpPr>
        <p:spPr>
          <a:xfrm>
            <a:off x="4095159" y="4327671"/>
            <a:ext cx="5051537" cy="11155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a:latin typeface="Arial" panose="020B0604020202020204" pitchFamily="34" charset="0"/>
                <a:cs typeface="Arial" panose="020B0604020202020204" pitchFamily="34" charset="0"/>
              </a:rPr>
              <a:t>l’arthrite devient chronique et touche principalement les grosses articulations</a:t>
            </a:r>
          </a:p>
        </p:txBody>
      </p:sp>
      <p:sp>
        <p:nvSpPr>
          <p:cNvPr id="16" name="Flèche droite 15"/>
          <p:cNvSpPr/>
          <p:nvPr/>
        </p:nvSpPr>
        <p:spPr>
          <a:xfrm>
            <a:off x="3170102" y="2226048"/>
            <a:ext cx="720080" cy="539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3170102" y="3429000"/>
            <a:ext cx="753826" cy="591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3170102" y="4653136"/>
            <a:ext cx="720080" cy="658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3170102" y="6021288"/>
            <a:ext cx="753826" cy="56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00034" y="357166"/>
            <a:ext cx="7927999" cy="2286017"/>
          </a:xfrm>
          <a:prstGeom prst="rect">
            <a:avLst/>
          </a:prstGeom>
          <a:noFill/>
          <a:ln w="9525">
            <a:noFill/>
            <a:miter lim="800000"/>
            <a:headEnd/>
            <a:tailEnd/>
          </a:ln>
          <a:effectLst/>
        </p:spPr>
      </p:pic>
      <p:pic>
        <p:nvPicPr>
          <p:cNvPr id="3" name="Picture 2" descr="C:\Users\boumansour dts\Desktop\bras.jpg"/>
          <p:cNvPicPr>
            <a:picLocks noChangeAspect="1" noChangeArrowheads="1"/>
          </p:cNvPicPr>
          <p:nvPr/>
        </p:nvPicPr>
        <p:blipFill>
          <a:blip r:embed="rId3" cstate="print"/>
          <a:srcRect/>
          <a:stretch>
            <a:fillRect/>
          </a:stretch>
        </p:blipFill>
        <p:spPr bwMode="auto">
          <a:xfrm>
            <a:off x="107504" y="2852936"/>
            <a:ext cx="4536504" cy="35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p:cNvPicPr>
            <a:picLocks noChangeAspect="1"/>
          </p:cNvPicPr>
          <p:nvPr/>
        </p:nvPicPr>
        <p:blipFill>
          <a:blip r:embed="rId4"/>
          <a:stretch>
            <a:fillRect/>
          </a:stretch>
        </p:blipFill>
        <p:spPr>
          <a:xfrm>
            <a:off x="5723154" y="2996952"/>
            <a:ext cx="2689342" cy="7136968"/>
          </a:xfrm>
          <a:prstGeom prst="rect">
            <a:avLst/>
          </a:prstGeom>
          <a:effec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428604"/>
            <a:ext cx="5143504" cy="621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b="1" i="1" dirty="0" smtClean="0">
                <a:solidFill>
                  <a:schemeClr val="bg1"/>
                </a:solidFill>
              </a:rPr>
              <a:t>3. </a:t>
            </a:r>
            <a:r>
              <a:rPr lang="fr-FR" b="1" i="1" u="sng" dirty="0" smtClean="0">
                <a:solidFill>
                  <a:schemeClr val="bg1"/>
                </a:solidFill>
              </a:rPr>
              <a:t>Phase tertiaire ou tardive:</a:t>
            </a:r>
          </a:p>
          <a:p>
            <a:pPr lvl="1">
              <a:buFont typeface="Arial" pitchFamily="34" charset="0"/>
              <a:buChar char="•"/>
            </a:pPr>
            <a:r>
              <a:rPr lang="fr-FR" sz="2400" dirty="0" smtClean="0">
                <a:solidFill>
                  <a:schemeClr val="bg1"/>
                </a:solidFill>
              </a:rPr>
              <a:t>Evolution chronique des symptômes; </a:t>
            </a:r>
          </a:p>
          <a:p>
            <a:pPr lvl="1">
              <a:buFont typeface="Arial" pitchFamily="34" charset="0"/>
              <a:buChar char="•"/>
            </a:pPr>
            <a:r>
              <a:rPr lang="fr-FR" sz="2400" dirty="0" smtClean="0">
                <a:solidFill>
                  <a:schemeClr val="bg1"/>
                </a:solidFill>
              </a:rPr>
              <a:t>La nocivité de la bactérie se révèle par les réactions immunologiques qu’elle a provoquées, et qui demeurent encore mal comprises;</a:t>
            </a:r>
            <a:r>
              <a:rPr lang="fr-FR" dirty="0" smtClean="0">
                <a:solidFill>
                  <a:schemeClr val="bg1"/>
                </a:solidFill>
              </a:rPr>
              <a:t> </a:t>
            </a:r>
          </a:p>
          <a:p>
            <a:pPr lvl="1">
              <a:buFont typeface="Wingdings" pitchFamily="2" charset="2"/>
              <a:buChar char="Ø"/>
            </a:pPr>
            <a:r>
              <a:rPr lang="fr-FR" dirty="0" smtClean="0">
                <a:solidFill>
                  <a:schemeClr val="bg1"/>
                </a:solidFill>
              </a:rPr>
              <a:t>-</a:t>
            </a:r>
            <a:r>
              <a:rPr lang="fr-FR" sz="2200" dirty="0" smtClean="0">
                <a:solidFill>
                  <a:schemeClr val="bg1"/>
                </a:solidFill>
              </a:rPr>
              <a:t>Atteintes dermatologiques </a:t>
            </a:r>
            <a:r>
              <a:rPr lang="fr-FR" sz="2200" dirty="0" smtClean="0">
                <a:solidFill>
                  <a:schemeClr val="bg1"/>
                </a:solidFill>
                <a:sym typeface="Wingdings" pitchFamily="2" charset="2"/>
              </a:rPr>
              <a:t> acrodermatite chronique atrophiant, évolue ensuite vers une atrophie cutanée;   </a:t>
            </a:r>
          </a:p>
          <a:p>
            <a:pPr lvl="1">
              <a:buFont typeface="Wingdings" pitchFamily="2" charset="2"/>
              <a:buChar char="Ø"/>
            </a:pPr>
            <a:r>
              <a:rPr lang="fr-FR" sz="2200" dirty="0" smtClean="0">
                <a:solidFill>
                  <a:schemeClr val="bg1"/>
                </a:solidFill>
                <a:sym typeface="Wingdings" pitchFamily="2" charset="2"/>
              </a:rPr>
              <a:t>  Atteintes neurologiques  atteinte du cerveau, affections démyélinisant es du SNC.</a:t>
            </a:r>
          </a:p>
          <a:p>
            <a:pPr lvl="3">
              <a:buNone/>
            </a:pPr>
            <a:endParaRPr lang="fr-FR" dirty="0"/>
          </a:p>
        </p:txBody>
      </p:sp>
      <p:pic>
        <p:nvPicPr>
          <p:cNvPr id="3" name="Picture 2"/>
          <p:cNvPicPr>
            <a:picLocks noChangeAspect="1" noChangeArrowheads="1"/>
          </p:cNvPicPr>
          <p:nvPr/>
        </p:nvPicPr>
        <p:blipFill>
          <a:blip r:embed="rId2"/>
          <a:srcRect/>
          <a:stretch>
            <a:fillRect/>
          </a:stretch>
        </p:blipFill>
        <p:spPr bwMode="auto">
          <a:xfrm>
            <a:off x="5214942" y="571480"/>
            <a:ext cx="3857621" cy="578647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626911"/>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857356" y="642918"/>
            <a:ext cx="4572000" cy="646331"/>
          </a:xfrm>
          <a:prstGeom prst="rect">
            <a:avLst/>
          </a:prstGeom>
        </p:spPr>
        <p:txBody>
          <a:bodyPr wrap="square">
            <a:spAutoFit/>
          </a:bodyPr>
          <a:lstStyle/>
          <a:p>
            <a:pPr lvl="0"/>
            <a:r>
              <a:rPr lang="fr-FR" dirty="0" smtClean="0">
                <a:solidFill>
                  <a:schemeClr val="bg1">
                    <a:lumMod val="95000"/>
                    <a:lumOff val="5000"/>
                  </a:schemeClr>
                </a:solidFill>
              </a:rPr>
              <a:t/>
            </a:r>
            <a:br>
              <a:rPr lang="fr-FR" dirty="0" smtClean="0">
                <a:solidFill>
                  <a:schemeClr val="bg1">
                    <a:lumMod val="95000"/>
                    <a:lumOff val="5000"/>
                  </a:schemeClr>
                </a:solidFill>
              </a:rPr>
            </a:br>
            <a:endParaRPr lang="fr-FR" dirty="0"/>
          </a:p>
        </p:txBody>
      </p:sp>
      <p:sp>
        <p:nvSpPr>
          <p:cNvPr id="4" name="Rectangle 3"/>
          <p:cNvSpPr/>
          <p:nvPr/>
        </p:nvSpPr>
        <p:spPr>
          <a:xfrm>
            <a:off x="3857620" y="357166"/>
            <a:ext cx="4786346" cy="6143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b="1" dirty="0" smtClean="0">
                <a:solidFill>
                  <a:schemeClr val="bg1">
                    <a:lumMod val="95000"/>
                    <a:lumOff val="5000"/>
                  </a:schemeClr>
                </a:solidFill>
              </a:rPr>
              <a:t>neuroborrélioses précoces:</a:t>
            </a:r>
          </a:p>
          <a:p>
            <a:r>
              <a:rPr lang="fr-FR" dirty="0" smtClean="0">
                <a:solidFill>
                  <a:schemeClr val="bg1">
                    <a:lumMod val="95000"/>
                    <a:lumOff val="5000"/>
                  </a:schemeClr>
                </a:solidFill>
              </a:rPr>
              <a:t>• Environ 15 % des patients atteints de borréliose</a:t>
            </a:r>
          </a:p>
          <a:p>
            <a:r>
              <a:rPr lang="fr-FR" dirty="0" smtClean="0">
                <a:solidFill>
                  <a:schemeClr val="bg1">
                    <a:lumMod val="95000"/>
                    <a:lumOff val="5000"/>
                  </a:schemeClr>
                </a:solidFill>
              </a:rPr>
              <a:t>de Lyme</a:t>
            </a:r>
          </a:p>
          <a:p>
            <a:r>
              <a:rPr lang="fr-FR" dirty="0" smtClean="0">
                <a:solidFill>
                  <a:schemeClr val="bg1">
                    <a:lumMod val="95000"/>
                    <a:lumOff val="5000"/>
                  </a:schemeClr>
                </a:solidFill>
              </a:rPr>
              <a:t>• Les </a:t>
            </a:r>
            <a:r>
              <a:rPr lang="fr-FR" dirty="0" err="1" smtClean="0">
                <a:solidFill>
                  <a:schemeClr val="bg1">
                    <a:lumMod val="95000"/>
                    <a:lumOff val="5000"/>
                  </a:schemeClr>
                </a:solidFill>
              </a:rPr>
              <a:t>méningoradiculites</a:t>
            </a:r>
            <a:r>
              <a:rPr lang="fr-FR" dirty="0" smtClean="0">
                <a:solidFill>
                  <a:schemeClr val="bg1">
                    <a:lumMod val="95000"/>
                    <a:lumOff val="5000"/>
                  </a:schemeClr>
                </a:solidFill>
              </a:rPr>
              <a:t> représentent 67 à 85 </a:t>
            </a:r>
          </a:p>
          <a:p>
            <a:r>
              <a:rPr lang="fr-FR" dirty="0" smtClean="0">
                <a:solidFill>
                  <a:schemeClr val="bg1">
                    <a:lumMod val="95000"/>
                    <a:lumOff val="5000"/>
                  </a:schemeClr>
                </a:solidFill>
              </a:rPr>
              <a:t>% des neuroborrélioses</a:t>
            </a:r>
          </a:p>
          <a:p>
            <a:r>
              <a:rPr lang="fr-FR" dirty="0" smtClean="0">
                <a:solidFill>
                  <a:schemeClr val="bg1">
                    <a:lumMod val="95000"/>
                    <a:lumOff val="5000"/>
                  </a:schemeClr>
                </a:solidFill>
              </a:rPr>
              <a:t>– apparaissent entre 5 jours et 3 mois après la piqûre</a:t>
            </a:r>
          </a:p>
          <a:p>
            <a:r>
              <a:rPr lang="fr-FR" dirty="0" smtClean="0">
                <a:solidFill>
                  <a:schemeClr val="bg1">
                    <a:lumMod val="95000"/>
                    <a:lumOff val="5000"/>
                  </a:schemeClr>
                </a:solidFill>
              </a:rPr>
              <a:t>– douleurs de topographie radiculaire, sévères, </a:t>
            </a:r>
          </a:p>
          <a:p>
            <a:r>
              <a:rPr lang="fr-FR" dirty="0" smtClean="0">
                <a:solidFill>
                  <a:schemeClr val="bg1">
                    <a:lumMod val="95000"/>
                    <a:lumOff val="5000"/>
                  </a:schemeClr>
                </a:solidFill>
              </a:rPr>
              <a:t>volontiers résistantes aux antalgiques</a:t>
            </a:r>
          </a:p>
          <a:p>
            <a:r>
              <a:rPr lang="fr-FR" dirty="0" smtClean="0">
                <a:solidFill>
                  <a:schemeClr val="bg1">
                    <a:lumMod val="95000"/>
                    <a:lumOff val="5000"/>
                  </a:schemeClr>
                </a:solidFill>
              </a:rPr>
              <a:t>– présence d’un déficit sensitif ou moteur ou d’une abolition des reflexes </a:t>
            </a:r>
            <a:r>
              <a:rPr lang="fr-FR" dirty="0" err="1" smtClean="0">
                <a:solidFill>
                  <a:schemeClr val="bg1">
                    <a:lumMod val="95000"/>
                    <a:lumOff val="5000"/>
                  </a:schemeClr>
                </a:solidFill>
              </a:rPr>
              <a:t>osté</a:t>
            </a:r>
            <a:r>
              <a:rPr lang="fr-FR" dirty="0" smtClean="0">
                <a:solidFill>
                  <a:schemeClr val="bg1">
                    <a:lumMod val="95000"/>
                    <a:lumOff val="5000"/>
                  </a:schemeClr>
                </a:solidFill>
              </a:rPr>
              <a:t>-</a:t>
            </a:r>
            <a:r>
              <a:rPr lang="fr-FR" dirty="0" err="1" smtClean="0">
                <a:solidFill>
                  <a:schemeClr val="bg1">
                    <a:lumMod val="95000"/>
                    <a:lumOff val="5000"/>
                  </a:schemeClr>
                </a:solidFill>
              </a:rPr>
              <a:t>otendineux</a:t>
            </a:r>
            <a:r>
              <a:rPr lang="fr-FR" dirty="0" smtClean="0">
                <a:solidFill>
                  <a:schemeClr val="bg1">
                    <a:lumMod val="95000"/>
                    <a:lumOff val="5000"/>
                  </a:schemeClr>
                </a:solidFill>
              </a:rPr>
              <a:t> dans le territoire douloureux est inconstante </a:t>
            </a:r>
          </a:p>
          <a:p>
            <a:r>
              <a:rPr lang="fr-FR" dirty="0" smtClean="0">
                <a:solidFill>
                  <a:schemeClr val="bg1">
                    <a:lumMod val="95000"/>
                    <a:lumOff val="5000"/>
                  </a:schemeClr>
                </a:solidFill>
              </a:rPr>
              <a:t>– Il existe une méningite :</a:t>
            </a:r>
          </a:p>
          <a:p>
            <a:r>
              <a:rPr lang="fr-FR" dirty="0" smtClean="0">
                <a:solidFill>
                  <a:schemeClr val="bg1">
                    <a:lumMod val="95000"/>
                    <a:lumOff val="5000"/>
                  </a:schemeClr>
                </a:solidFill>
              </a:rPr>
              <a:t>• réaction cellulaire le plus souvent lymphocytaire.</a:t>
            </a:r>
          </a:p>
          <a:p>
            <a:r>
              <a:rPr lang="fr-FR" dirty="0" smtClean="0">
                <a:solidFill>
                  <a:schemeClr val="bg1">
                    <a:lumMod val="95000"/>
                    <a:lumOff val="5000"/>
                  </a:schemeClr>
                </a:solidFill>
              </a:rPr>
              <a:t>• hyperprotéinorachie modérée sans hypoglycorachie.</a:t>
            </a:r>
            <a:endParaRPr lang="fr-FR" dirty="0">
              <a:solidFill>
                <a:schemeClr val="bg1">
                  <a:lumMod val="95000"/>
                  <a:lumOff val="5000"/>
                </a:schemeClr>
              </a:solidFill>
            </a:endParaRPr>
          </a:p>
        </p:txBody>
      </p:sp>
      <p:sp>
        <p:nvSpPr>
          <p:cNvPr id="5" name="Flèche droite 4"/>
          <p:cNvSpPr/>
          <p:nvPr/>
        </p:nvSpPr>
        <p:spPr>
          <a:xfrm>
            <a:off x="214282" y="428604"/>
            <a:ext cx="3571900" cy="228601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b="1" dirty="0" smtClean="0">
                <a:solidFill>
                  <a:schemeClr val="bg1">
                    <a:lumMod val="95000"/>
                    <a:lumOff val="5000"/>
                  </a:schemeClr>
                </a:solidFill>
              </a:rPr>
              <a:t>Manifestations neurologiques</a:t>
            </a:r>
            <a:r>
              <a:rPr lang="fr-FR" sz="2000" b="1" dirty="0" smtClean="0">
                <a:solidFill>
                  <a:schemeClr val="bg1">
                    <a:lumMod val="95000"/>
                    <a:lumOff val="5000"/>
                  </a:schemeClr>
                </a:solidFill>
              </a:rPr>
              <a:t>:</a:t>
            </a:r>
            <a:endParaRPr lang="fr-FR" sz="2000" b="1" dirty="0">
              <a:solidFill>
                <a:schemeClr val="bg1">
                  <a:lumMod val="95000"/>
                  <a:lumOff val="5000"/>
                </a:schemeClr>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643306" y="357166"/>
            <a:ext cx="5000660" cy="6143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dirty="0" smtClean="0">
                <a:solidFill>
                  <a:schemeClr val="bg1">
                    <a:lumMod val="95000"/>
                    <a:lumOff val="5000"/>
                  </a:schemeClr>
                </a:solidFill>
              </a:rPr>
              <a:t>• </a:t>
            </a:r>
            <a:r>
              <a:rPr lang="fr-FR" sz="2000" b="1" dirty="0" smtClean="0">
                <a:solidFill>
                  <a:schemeClr val="bg1">
                    <a:lumMod val="95000"/>
                    <a:lumOff val="5000"/>
                  </a:schemeClr>
                </a:solidFill>
              </a:rPr>
              <a:t>Les localisations crâniennes de la</a:t>
            </a:r>
          </a:p>
          <a:p>
            <a:r>
              <a:rPr lang="fr-FR" sz="2000" b="1" dirty="0" err="1" smtClean="0">
                <a:solidFill>
                  <a:schemeClr val="bg1">
                    <a:lumMod val="95000"/>
                    <a:lumOff val="5000"/>
                  </a:schemeClr>
                </a:solidFill>
              </a:rPr>
              <a:t>méningoradiculite</a:t>
            </a:r>
            <a:r>
              <a:rPr lang="fr-FR" sz="2000" b="1" dirty="0" smtClean="0">
                <a:solidFill>
                  <a:schemeClr val="bg1">
                    <a:lumMod val="95000"/>
                    <a:lumOff val="5000"/>
                  </a:schemeClr>
                </a:solidFill>
              </a:rPr>
              <a:t> </a:t>
            </a:r>
            <a:r>
              <a:rPr lang="fr-FR" sz="2000" dirty="0" smtClean="0">
                <a:solidFill>
                  <a:schemeClr val="bg1">
                    <a:lumMod val="95000"/>
                    <a:lumOff val="5000"/>
                  </a:schemeClr>
                </a:solidFill>
              </a:rPr>
              <a:t>sont fréquentes (50% des </a:t>
            </a:r>
          </a:p>
          <a:p>
            <a:r>
              <a:rPr lang="fr-FR" sz="2000" dirty="0" smtClean="0">
                <a:solidFill>
                  <a:schemeClr val="bg1">
                    <a:lumMod val="95000"/>
                    <a:lumOff val="5000"/>
                  </a:schemeClr>
                </a:solidFill>
              </a:rPr>
              <a:t>cas selon </a:t>
            </a:r>
            <a:r>
              <a:rPr lang="fr-FR" sz="2000" dirty="0" err="1" smtClean="0">
                <a:solidFill>
                  <a:schemeClr val="bg1">
                    <a:lumMod val="95000"/>
                    <a:lumOff val="5000"/>
                  </a:schemeClr>
                </a:solidFill>
              </a:rPr>
              <a:t>Oschmann</a:t>
            </a:r>
            <a:endParaRPr lang="fr-FR" sz="2000" dirty="0" smtClean="0">
              <a:solidFill>
                <a:schemeClr val="bg1">
                  <a:lumMod val="95000"/>
                  <a:lumOff val="5000"/>
                </a:schemeClr>
              </a:solidFill>
            </a:endParaRPr>
          </a:p>
          <a:p>
            <a:r>
              <a:rPr lang="fr-FR" sz="2000" dirty="0" smtClean="0">
                <a:solidFill>
                  <a:schemeClr val="bg1">
                    <a:lumMod val="95000"/>
                    <a:lumOff val="5000"/>
                  </a:schemeClr>
                </a:solidFill>
              </a:rPr>
              <a:t>– paralysie faciale périphérique uni- ou bilatérale est</a:t>
            </a:r>
          </a:p>
          <a:p>
            <a:r>
              <a:rPr lang="fr-FR" sz="2000" dirty="0" smtClean="0">
                <a:solidFill>
                  <a:schemeClr val="bg1">
                    <a:lumMod val="95000"/>
                    <a:lumOff val="5000"/>
                  </a:schemeClr>
                </a:solidFill>
              </a:rPr>
              <a:t>l’atteinte crânienne la plus fréquente. </a:t>
            </a:r>
          </a:p>
          <a:p>
            <a:r>
              <a:rPr lang="fr-FR" sz="2000" dirty="0" smtClean="0">
                <a:solidFill>
                  <a:schemeClr val="bg1">
                    <a:lumMod val="95000"/>
                    <a:lumOff val="5000"/>
                  </a:schemeClr>
                </a:solidFill>
              </a:rPr>
              <a:t>– paralysie oculomotrice à l’origine d’une diplopie, une névrite optique rétrobulbaire, une surdité brusque ou un syndrome vestibulaire, voire une atteinte du nerf trijumeau</a:t>
            </a:r>
          </a:p>
          <a:p>
            <a:r>
              <a:rPr lang="fr-FR" dirty="0" smtClean="0">
                <a:solidFill>
                  <a:schemeClr val="bg1">
                    <a:lumMod val="95000"/>
                    <a:lumOff val="5000"/>
                  </a:schemeClr>
                </a:solidFill>
              </a:rPr>
              <a:t>• </a:t>
            </a:r>
            <a:r>
              <a:rPr lang="fr-FR" sz="2000" b="1" dirty="0" smtClean="0">
                <a:solidFill>
                  <a:schemeClr val="bg1">
                    <a:lumMod val="95000"/>
                    <a:lumOff val="5000"/>
                  </a:schemeClr>
                </a:solidFill>
              </a:rPr>
              <a:t>Une méningite isolée</a:t>
            </a:r>
            <a:r>
              <a:rPr lang="fr-FR" dirty="0" smtClean="0">
                <a:solidFill>
                  <a:schemeClr val="bg1">
                    <a:lumMod val="95000"/>
                    <a:lumOff val="5000"/>
                  </a:schemeClr>
                </a:solidFill>
              </a:rPr>
              <a:t> </a:t>
            </a:r>
            <a:r>
              <a:rPr lang="fr-FR" sz="2000" dirty="0" smtClean="0">
                <a:solidFill>
                  <a:schemeClr val="bg1">
                    <a:lumMod val="95000"/>
                    <a:lumOff val="5000"/>
                  </a:schemeClr>
                </a:solidFill>
              </a:rPr>
              <a:t>est plus rare (4 à 5 % des</a:t>
            </a:r>
          </a:p>
          <a:p>
            <a:r>
              <a:rPr lang="fr-FR" sz="2000" dirty="0" smtClean="0">
                <a:solidFill>
                  <a:schemeClr val="bg1">
                    <a:lumMod val="95000"/>
                    <a:lumOff val="5000"/>
                  </a:schemeClr>
                </a:solidFill>
              </a:rPr>
              <a:t>neuroborrélioses).</a:t>
            </a:r>
          </a:p>
          <a:p>
            <a:r>
              <a:rPr lang="fr-FR" dirty="0" smtClean="0">
                <a:solidFill>
                  <a:schemeClr val="bg1">
                    <a:lumMod val="95000"/>
                    <a:lumOff val="5000"/>
                  </a:schemeClr>
                </a:solidFill>
              </a:rPr>
              <a:t>• </a:t>
            </a:r>
            <a:r>
              <a:rPr lang="fr-FR" b="1" dirty="0" smtClean="0">
                <a:solidFill>
                  <a:schemeClr val="bg1">
                    <a:lumMod val="95000"/>
                    <a:lumOff val="5000"/>
                  </a:schemeClr>
                </a:solidFill>
              </a:rPr>
              <a:t>Les myélites aiguës </a:t>
            </a:r>
            <a:r>
              <a:rPr lang="fr-FR" dirty="0" smtClean="0">
                <a:solidFill>
                  <a:schemeClr val="bg1">
                    <a:lumMod val="95000"/>
                    <a:lumOff val="5000"/>
                  </a:schemeClr>
                </a:solidFill>
              </a:rPr>
              <a:t>(moins de 5 % des NB)</a:t>
            </a:r>
          </a:p>
          <a:p>
            <a:r>
              <a:rPr lang="fr-FR" dirty="0" smtClean="0">
                <a:solidFill>
                  <a:schemeClr val="bg1">
                    <a:lumMod val="95000"/>
                    <a:lumOff val="5000"/>
                  </a:schemeClr>
                </a:solidFill>
              </a:rPr>
              <a:t>• Un tableau d’encéphalite est à ce stade plus rare </a:t>
            </a:r>
          </a:p>
          <a:p>
            <a:r>
              <a:rPr lang="fr-FR" dirty="0" smtClean="0">
                <a:solidFill>
                  <a:schemeClr val="bg1">
                    <a:lumMod val="95000"/>
                    <a:lumOff val="5000"/>
                  </a:schemeClr>
                </a:solidFill>
              </a:rPr>
              <a:t>• Quel que soit le tableau neurologique, à la phase</a:t>
            </a:r>
          </a:p>
          <a:p>
            <a:r>
              <a:rPr lang="fr-FR" dirty="0" smtClean="0">
                <a:solidFill>
                  <a:schemeClr val="bg1">
                    <a:lumMod val="95000"/>
                    <a:lumOff val="5000"/>
                  </a:schemeClr>
                </a:solidFill>
              </a:rPr>
              <a:t>secondaire, la recherche d’une méningite </a:t>
            </a:r>
          </a:p>
          <a:p>
            <a:r>
              <a:rPr lang="fr-FR" dirty="0" smtClean="0">
                <a:solidFill>
                  <a:schemeClr val="bg1">
                    <a:lumMod val="95000"/>
                    <a:lumOff val="5000"/>
                  </a:schemeClr>
                </a:solidFill>
              </a:rPr>
              <a:t>lymphocytaire associée est un élément essentiel du diagnostic. </a:t>
            </a:r>
            <a:endParaRPr lang="fr-FR" dirty="0">
              <a:solidFill>
                <a:schemeClr val="bg1">
                  <a:lumMod val="95000"/>
                  <a:lumOff val="5000"/>
                </a:schemeClr>
              </a:solidFill>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643306" y="357166"/>
            <a:ext cx="5143536" cy="6143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err="1" smtClean="0">
                <a:solidFill>
                  <a:schemeClr val="bg1">
                    <a:lumMod val="95000"/>
                    <a:lumOff val="5000"/>
                  </a:schemeClr>
                </a:solidFill>
              </a:rPr>
              <a:t>neuroborréliose</a:t>
            </a:r>
            <a:r>
              <a:rPr lang="fr-FR" sz="2000" b="1" dirty="0" smtClean="0">
                <a:solidFill>
                  <a:schemeClr val="bg1">
                    <a:lumMod val="95000"/>
                    <a:lumOff val="5000"/>
                  </a:schemeClr>
                </a:solidFill>
              </a:rPr>
              <a:t> tardive):</a:t>
            </a:r>
          </a:p>
          <a:p>
            <a:r>
              <a:rPr lang="fr-FR" sz="2000" dirty="0" smtClean="0">
                <a:solidFill>
                  <a:schemeClr val="bg1">
                    <a:lumMod val="95000"/>
                    <a:lumOff val="5000"/>
                  </a:schemeClr>
                </a:solidFill>
              </a:rPr>
              <a:t>• moins de 10 % de l’ensemble des neuroborrélioses.</a:t>
            </a:r>
          </a:p>
          <a:p>
            <a:r>
              <a:rPr lang="fr-FR" sz="2000" dirty="0" smtClean="0">
                <a:solidFill>
                  <a:schemeClr val="bg1">
                    <a:lumMod val="95000"/>
                    <a:lumOff val="5000"/>
                  </a:schemeClr>
                </a:solidFill>
              </a:rPr>
              <a:t>Elles se manifestent dans un délai de plus de 6 mois </a:t>
            </a:r>
          </a:p>
          <a:p>
            <a:r>
              <a:rPr lang="fr-FR" sz="2000" dirty="0" smtClean="0">
                <a:solidFill>
                  <a:schemeClr val="bg1">
                    <a:lumMod val="95000"/>
                    <a:lumOff val="5000"/>
                  </a:schemeClr>
                </a:solidFill>
              </a:rPr>
              <a:t>après la piqûre. </a:t>
            </a:r>
          </a:p>
          <a:p>
            <a:r>
              <a:rPr lang="fr-FR" sz="2000" dirty="0" smtClean="0">
                <a:solidFill>
                  <a:schemeClr val="bg1">
                    <a:lumMod val="95000"/>
                    <a:lumOff val="5000"/>
                  </a:schemeClr>
                </a:solidFill>
              </a:rPr>
              <a:t>• encéphalomyélites chroniques</a:t>
            </a:r>
          </a:p>
          <a:p>
            <a:r>
              <a:rPr lang="fr-FR" sz="2000" dirty="0" smtClean="0">
                <a:solidFill>
                  <a:schemeClr val="bg1">
                    <a:lumMod val="95000"/>
                    <a:lumOff val="5000"/>
                  </a:schemeClr>
                </a:solidFill>
              </a:rPr>
              <a:t>– tableaux cliniques polymorphes </a:t>
            </a:r>
          </a:p>
          <a:p>
            <a:r>
              <a:rPr lang="fr-FR" sz="2000" dirty="0" smtClean="0">
                <a:solidFill>
                  <a:schemeClr val="bg1">
                    <a:lumMod val="95000"/>
                    <a:lumOff val="5000"/>
                  </a:schemeClr>
                </a:solidFill>
              </a:rPr>
              <a:t>• atteinte médullaire (para parésie, ataxie proprioceptive, trouble </a:t>
            </a:r>
            <a:r>
              <a:rPr lang="fr-FR" sz="2000" dirty="0" err="1" smtClean="0">
                <a:solidFill>
                  <a:schemeClr val="bg1">
                    <a:lumMod val="95000"/>
                    <a:lumOff val="5000"/>
                  </a:schemeClr>
                </a:solidFill>
              </a:rPr>
              <a:t>surinaires</a:t>
            </a:r>
            <a:r>
              <a:rPr lang="fr-FR" sz="2000" dirty="0" smtClean="0">
                <a:solidFill>
                  <a:schemeClr val="bg1">
                    <a:lumMod val="95000"/>
                    <a:lumOff val="5000"/>
                  </a:schemeClr>
                </a:solidFill>
              </a:rPr>
              <a:t>)</a:t>
            </a:r>
          </a:p>
          <a:p>
            <a:r>
              <a:rPr lang="fr-FR" sz="2000" dirty="0" smtClean="0">
                <a:solidFill>
                  <a:schemeClr val="bg1">
                    <a:lumMod val="95000"/>
                    <a:lumOff val="5000"/>
                  </a:schemeClr>
                </a:solidFill>
              </a:rPr>
              <a:t>• signes encéphalitiques (déficit pyramidal, syndrome </a:t>
            </a:r>
            <a:r>
              <a:rPr lang="fr-FR" sz="2000" dirty="0" err="1" smtClean="0">
                <a:solidFill>
                  <a:schemeClr val="bg1">
                    <a:lumMod val="95000"/>
                    <a:lumOff val="5000"/>
                  </a:schemeClr>
                </a:solidFill>
              </a:rPr>
              <a:t>cérébelleux,troubles</a:t>
            </a:r>
            <a:r>
              <a:rPr lang="fr-FR" sz="2000" dirty="0" smtClean="0">
                <a:solidFill>
                  <a:schemeClr val="bg1">
                    <a:lumMod val="95000"/>
                    <a:lumOff val="5000"/>
                  </a:schemeClr>
                </a:solidFill>
              </a:rPr>
              <a:t> cognitifs dominés par une atteinte mnésique) </a:t>
            </a:r>
          </a:p>
          <a:p>
            <a:r>
              <a:rPr lang="fr-FR" sz="2000" dirty="0" smtClean="0">
                <a:solidFill>
                  <a:schemeClr val="bg1">
                    <a:lumMod val="95000"/>
                    <a:lumOff val="5000"/>
                  </a:schemeClr>
                </a:solidFill>
              </a:rPr>
              <a:t>• voire une atteinte des nerfs crâniens </a:t>
            </a:r>
          </a:p>
          <a:p>
            <a:r>
              <a:rPr lang="fr-FR" sz="2000" dirty="0" smtClean="0">
                <a:solidFill>
                  <a:schemeClr val="bg1">
                    <a:lumMod val="95000"/>
                    <a:lumOff val="5000"/>
                  </a:schemeClr>
                </a:solidFill>
              </a:rPr>
              <a:t>– anomalies IRM sont inconstantes et aspécifiques</a:t>
            </a:r>
          </a:p>
          <a:p>
            <a:r>
              <a:rPr lang="fr-FR" sz="2000" dirty="0" smtClean="0">
                <a:solidFill>
                  <a:schemeClr val="bg1">
                    <a:lumMod val="95000"/>
                    <a:lumOff val="5000"/>
                  </a:schemeClr>
                </a:solidFill>
              </a:rPr>
              <a:t>– hyperprotéinorachie souvent élevée (3,5 g/l en moyenne) et une </a:t>
            </a:r>
          </a:p>
          <a:p>
            <a:r>
              <a:rPr lang="fr-FR" sz="2000" dirty="0" smtClean="0">
                <a:solidFill>
                  <a:schemeClr val="bg1">
                    <a:lumMod val="95000"/>
                    <a:lumOff val="5000"/>
                  </a:schemeClr>
                </a:solidFill>
              </a:rPr>
              <a:t>réaction cellulaire lymphocytaire </a:t>
            </a:r>
            <a:endParaRPr lang="fr-FR" sz="2000" dirty="0">
              <a:solidFill>
                <a:schemeClr val="bg1">
                  <a:lumMod val="95000"/>
                  <a:lumOff val="5000"/>
                </a:schemeClr>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95536" y="116632"/>
            <a:ext cx="8215370" cy="141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fr-FR" sz="2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Université des Sciences et de la Technologie Houari Boumediene</a:t>
            </a:r>
            <a:endParaRPr kumimoji="0" lang="fr-FR" sz="2000" i="0" u="none" strike="noStrike" cap="none" normalizeH="0" baseline="0" dirty="0" smtClean="0">
              <a:ln>
                <a:noFill/>
              </a:ln>
              <a:solidFill>
                <a:schemeClr val="bg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2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Faculté des Sciences Biologiques</a:t>
            </a:r>
            <a:endParaRPr kumimoji="0" lang="fr-FR" sz="2000" i="0" u="none" strike="noStrike" cap="none" normalizeH="0" baseline="0" dirty="0" smtClean="0">
              <a:ln>
                <a:noFill/>
              </a:ln>
              <a:solidFill>
                <a:schemeClr val="bg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2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Département de Biologie et Physiologie des Organisme</a:t>
            </a:r>
            <a:endParaRPr kumimoji="0" lang="fr-FR" sz="2000" i="0" u="none" strike="noStrike" cap="none" normalizeH="0" baseline="0" dirty="0" smtClean="0">
              <a:ln>
                <a:noFill/>
              </a:ln>
              <a:solidFill>
                <a:schemeClr val="bg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200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Master 1 : Neurobiologie Cellulaire et Fonctionnelle</a:t>
            </a:r>
            <a:endParaRPr lang="fr-FR" sz="2000" dirty="0">
              <a:solidFill>
                <a:schemeClr val="bg1"/>
              </a:solidFill>
            </a:endParaRPr>
          </a:p>
        </p:txBody>
      </p:sp>
      <p:sp>
        <p:nvSpPr>
          <p:cNvPr id="4" name="Parchemin horizontal 3"/>
          <p:cNvSpPr/>
          <p:nvPr/>
        </p:nvSpPr>
        <p:spPr>
          <a:xfrm>
            <a:off x="1619672" y="1535357"/>
            <a:ext cx="6215106" cy="23574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fr-FR"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La maladie de Lyme</a:t>
            </a:r>
            <a:endParaRPr kumimoji="0" lang="fr-FR"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Rectangle 4"/>
          <p:cNvSpPr/>
          <p:nvPr/>
        </p:nvSpPr>
        <p:spPr>
          <a:xfrm>
            <a:off x="3635896" y="3861048"/>
            <a:ext cx="5508104" cy="299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fr-FR"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Présenté par :</a:t>
            </a:r>
          </a:p>
          <a:p>
            <a:pPr eaLnBrk="0" fontAlgn="base" hangingPunct="0">
              <a:spcBef>
                <a:spcPct val="0"/>
              </a:spcBef>
              <a:spcAft>
                <a:spcPct val="0"/>
              </a:spcAft>
            </a:pPr>
            <a:r>
              <a:rPr lang="fr-FR" sz="2800" dirty="0">
                <a:solidFill>
                  <a:schemeClr val="bg1"/>
                </a:solidFill>
                <a:latin typeface="Times New Roman" pitchFamily="18" charset="0"/>
                <a:ea typeface="Calibri" pitchFamily="34" charset="0"/>
                <a:cs typeface="Times New Roman" pitchFamily="18" charset="0"/>
              </a:rPr>
              <a:t>Debbeche Djallel</a:t>
            </a:r>
          </a:p>
          <a:p>
            <a:pPr lvl="0" eaLnBrk="0" fontAlgn="base" hangingPunct="0">
              <a:spcBef>
                <a:spcPct val="0"/>
              </a:spcBef>
              <a:spcAft>
                <a:spcPct val="0"/>
              </a:spcAft>
            </a:pPr>
            <a:r>
              <a:rPr lang="fr-FR" sz="2800" dirty="0" smtClean="0">
                <a:solidFill>
                  <a:schemeClr val="bg1"/>
                </a:solidFill>
                <a:latin typeface="Times New Roman" pitchFamily="18" charset="0"/>
                <a:ea typeface="Calibri" pitchFamily="34" charset="0"/>
                <a:cs typeface="Times New Roman" pitchFamily="18" charset="0"/>
              </a:rPr>
              <a:t>Chahdane </a:t>
            </a:r>
            <a:r>
              <a:rPr lang="fr-FR" sz="2800" dirty="0">
                <a:solidFill>
                  <a:schemeClr val="bg1"/>
                </a:solidFill>
                <a:latin typeface="Times New Roman" pitchFamily="18" charset="0"/>
                <a:ea typeface="Calibri" pitchFamily="34" charset="0"/>
                <a:cs typeface="Times New Roman" pitchFamily="18" charset="0"/>
              </a:rPr>
              <a:t>S</a:t>
            </a:r>
            <a:r>
              <a:rPr lang="fr-FR" sz="2800" dirty="0" smtClean="0">
                <a:solidFill>
                  <a:schemeClr val="bg1"/>
                </a:solidFill>
                <a:latin typeface="Times New Roman" pitchFamily="18" charset="0"/>
                <a:ea typeface="Calibri" pitchFamily="34" charset="0"/>
                <a:cs typeface="Times New Roman" pitchFamily="18" charset="0"/>
              </a:rPr>
              <a:t>alwa</a:t>
            </a:r>
            <a:endParaRPr lang="fr-FR" sz="2800" dirty="0">
              <a:solidFill>
                <a:schemeClr val="bg1"/>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fr-FR" sz="2800" dirty="0">
                <a:solidFill>
                  <a:schemeClr val="bg1"/>
                </a:solidFill>
                <a:latin typeface="Times New Roman" pitchFamily="18" charset="0"/>
                <a:ea typeface="Calibri" pitchFamily="34" charset="0"/>
                <a:cs typeface="Times New Roman" pitchFamily="18" charset="0"/>
              </a:rPr>
              <a:t>Guellati </a:t>
            </a:r>
            <a:r>
              <a:rPr lang="fr-FR" sz="2800" dirty="0" smtClean="0">
                <a:solidFill>
                  <a:schemeClr val="bg1"/>
                </a:solidFill>
                <a:latin typeface="Times New Roman" pitchFamily="18" charset="0"/>
                <a:ea typeface="Calibri" pitchFamily="34" charset="0"/>
                <a:cs typeface="Times New Roman" pitchFamily="18" charset="0"/>
              </a:rPr>
              <a:t>Sarah</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Tameur </a:t>
            </a:r>
            <a:r>
              <a:rPr kumimoji="0" lang="fr-F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Imene </a:t>
            </a:r>
            <a:r>
              <a:rPr lang="fr-FR" sz="2800" baseline="0" dirty="0" smtClean="0">
                <a:solidFill>
                  <a:schemeClr val="bg1"/>
                </a:solidFill>
                <a:latin typeface="Times New Roman" pitchFamily="18" charset="0"/>
                <a:cs typeface="Times New Roman" pitchFamily="18" charset="0"/>
              </a:rPr>
              <a:t>                                                                                                         </a:t>
            </a:r>
            <a:r>
              <a:rPr lang="fr-FR" sz="2800" baseline="0" dirty="0" smtClean="0">
                <a:solidFill>
                  <a:schemeClr val="bg1"/>
                </a:solidFill>
                <a:latin typeface="Times New Roman" pitchFamily="18" charset="0"/>
                <a:cs typeface="Times New Roman" pitchFamily="18" charset="0"/>
              </a:rPr>
              <a:t>zebiri </a:t>
            </a:r>
            <a:r>
              <a:rPr lang="fr-FR" sz="2800" baseline="0" dirty="0" smtClean="0">
                <a:solidFill>
                  <a:schemeClr val="bg1"/>
                </a:solidFill>
                <a:latin typeface="Times New Roman" pitchFamily="18" charset="0"/>
                <a:cs typeface="Times New Roman" pitchFamily="18" charset="0"/>
              </a:rPr>
              <a:t>Meriem</a:t>
            </a:r>
            <a:r>
              <a:rPr kumimoji="0" lang="fr-FR"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fr-FR" sz="2800" b="0" i="0" u="none" strike="noStrike" cap="none" normalizeH="0" baseline="0" dirty="0" smtClean="0">
                <a:ln>
                  <a:noFill/>
                </a:ln>
                <a:solidFill>
                  <a:schemeClr val="bg1"/>
                </a:solidFill>
                <a:effectLst/>
                <a:latin typeface="Times New Roman" pitchFamily="18" charset="0"/>
                <a:cs typeface="Times New Roman" pitchFamily="18" charset="0"/>
              </a:rPr>
              <a:t>Zouaoui </a:t>
            </a:r>
            <a:r>
              <a:rPr kumimoji="0" lang="fr-FR" sz="2800" b="0" i="0" u="none" strike="noStrike" cap="none" normalizeH="0" baseline="0" dirty="0" smtClean="0">
                <a:ln>
                  <a:noFill/>
                </a:ln>
                <a:solidFill>
                  <a:schemeClr val="bg1"/>
                </a:solidFill>
                <a:effectLst/>
                <a:latin typeface="Times New Roman" pitchFamily="18" charset="0"/>
                <a:cs typeface="Times New Roman" pitchFamily="18" charset="0"/>
              </a:rPr>
              <a:t>Meriem</a:t>
            </a:r>
            <a:endParaRPr lang="fr-FR" sz="28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571868" y="285728"/>
            <a:ext cx="5072098" cy="60007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smtClean="0">
                <a:solidFill>
                  <a:schemeClr val="bg1">
                    <a:lumMod val="95000"/>
                    <a:lumOff val="5000"/>
                  </a:schemeClr>
                </a:solidFill>
              </a:rPr>
              <a:t>poly neuropathies sensitives axonales: </a:t>
            </a:r>
          </a:p>
          <a:p>
            <a:r>
              <a:rPr lang="fr-FR" sz="2000" dirty="0" smtClean="0">
                <a:solidFill>
                  <a:schemeClr val="bg1">
                    <a:lumMod val="95000"/>
                    <a:lumOff val="5000"/>
                  </a:schemeClr>
                </a:solidFill>
              </a:rPr>
              <a:t>– se manifestent par des douleurs ou des dysesthésies a  prédominance distale</a:t>
            </a:r>
          </a:p>
          <a:p>
            <a:r>
              <a:rPr lang="fr-FR" sz="2000" dirty="0" smtClean="0">
                <a:solidFill>
                  <a:schemeClr val="bg1">
                    <a:lumMod val="95000"/>
                    <a:lumOff val="5000"/>
                  </a:schemeClr>
                </a:solidFill>
              </a:rPr>
              <a:t>– une diminution de la pal esthésie</a:t>
            </a:r>
          </a:p>
          <a:p>
            <a:r>
              <a:rPr lang="fr-FR" sz="2000" dirty="0" smtClean="0">
                <a:solidFill>
                  <a:schemeClr val="bg1">
                    <a:lumMod val="95000"/>
                    <a:lumOff val="5000"/>
                  </a:schemeClr>
                </a:solidFill>
              </a:rPr>
              <a:t>– une hypoesthésie thermo-algique</a:t>
            </a:r>
          </a:p>
          <a:p>
            <a:r>
              <a:rPr lang="fr-FR" sz="2000" dirty="0" smtClean="0">
                <a:solidFill>
                  <a:schemeClr val="bg1">
                    <a:lumMod val="95000"/>
                    <a:lumOff val="5000"/>
                  </a:schemeClr>
                </a:solidFill>
              </a:rPr>
              <a:t>– une abolition inconstante des ROT</a:t>
            </a:r>
          </a:p>
          <a:p>
            <a:r>
              <a:rPr lang="fr-FR" sz="2000" dirty="0" smtClean="0">
                <a:solidFill>
                  <a:schemeClr val="bg1">
                    <a:lumMod val="95000"/>
                    <a:lumOff val="5000"/>
                  </a:schemeClr>
                </a:solidFill>
              </a:rPr>
              <a:t>– présence d’une méningite lymphocytaire associée est</a:t>
            </a:r>
          </a:p>
          <a:p>
            <a:r>
              <a:rPr lang="fr-FR" sz="2000" dirty="0" smtClean="0">
                <a:solidFill>
                  <a:schemeClr val="bg1">
                    <a:lumMod val="95000"/>
                    <a:lumOff val="5000"/>
                  </a:schemeClr>
                </a:solidFill>
              </a:rPr>
              <a:t>rare</a:t>
            </a:r>
          </a:p>
          <a:p>
            <a:r>
              <a:rPr lang="fr-FR" sz="2000" dirty="0" smtClean="0">
                <a:solidFill>
                  <a:schemeClr val="bg1">
                    <a:lumMod val="95000"/>
                    <a:lumOff val="5000"/>
                  </a:schemeClr>
                </a:solidFill>
              </a:rPr>
              <a:t>– souvent décrites en association avec des </a:t>
            </a:r>
          </a:p>
          <a:p>
            <a:r>
              <a:rPr lang="fr-FR" sz="2000" dirty="0" smtClean="0">
                <a:solidFill>
                  <a:schemeClr val="bg1">
                    <a:lumMod val="95000"/>
                    <a:lumOff val="5000"/>
                  </a:schemeClr>
                </a:solidFill>
              </a:rPr>
              <a:t>manifestations dermatologiques (acrodermatite</a:t>
            </a:r>
          </a:p>
          <a:p>
            <a:r>
              <a:rPr lang="fr-FR" sz="2000" dirty="0" smtClean="0">
                <a:solidFill>
                  <a:schemeClr val="bg1">
                    <a:lumMod val="95000"/>
                    <a:lumOff val="5000"/>
                  </a:schemeClr>
                </a:solidFill>
              </a:rPr>
              <a:t>chronique </a:t>
            </a:r>
            <a:r>
              <a:rPr lang="fr-FR" sz="2000" dirty="0" err="1" smtClean="0">
                <a:solidFill>
                  <a:schemeClr val="bg1">
                    <a:lumMod val="95000"/>
                    <a:lumOff val="5000"/>
                  </a:schemeClr>
                </a:solidFill>
              </a:rPr>
              <a:t>atrophiante</a:t>
            </a:r>
            <a:r>
              <a:rPr lang="fr-FR" sz="2000" dirty="0" smtClean="0">
                <a:solidFill>
                  <a:schemeClr val="bg1">
                    <a:lumMod val="95000"/>
                    <a:lumOff val="5000"/>
                  </a:schemeClr>
                </a:solidFill>
              </a:rPr>
              <a:t> </a:t>
            </a:r>
            <a:r>
              <a:rPr lang="fr-FR" dirty="0" smtClean="0">
                <a:solidFill>
                  <a:schemeClr val="bg1">
                    <a:lumMod val="95000"/>
                    <a:lumOff val="5000"/>
                  </a:schemeClr>
                </a:solidFill>
              </a:rPr>
              <a:t>) .</a:t>
            </a:r>
            <a:endParaRPr lang="fr-FR" dirty="0">
              <a:solidFill>
                <a:schemeClr val="bg1">
                  <a:lumMod val="95000"/>
                  <a:lumOff val="5000"/>
                </a:schemeClr>
              </a:solidFill>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Flèche droite 1"/>
          <p:cNvSpPr/>
          <p:nvPr/>
        </p:nvSpPr>
        <p:spPr>
          <a:xfrm>
            <a:off x="285720" y="642918"/>
            <a:ext cx="3143272" cy="20002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chemeClr val="bg1">
                    <a:lumMod val="95000"/>
                    <a:lumOff val="5000"/>
                  </a:schemeClr>
                </a:solidFill>
              </a:rPr>
              <a:t>Manifestations cardiologiques</a:t>
            </a:r>
            <a:r>
              <a:rPr lang="fr-FR" b="1" dirty="0" smtClean="0">
                <a:solidFill>
                  <a:schemeClr val="bg1">
                    <a:lumMod val="95000"/>
                    <a:lumOff val="5000"/>
                  </a:schemeClr>
                </a:solidFill>
              </a:rPr>
              <a:t>:</a:t>
            </a:r>
            <a:endParaRPr lang="fr-FR" b="1" dirty="0">
              <a:solidFill>
                <a:schemeClr val="bg1">
                  <a:lumMod val="95000"/>
                  <a:lumOff val="5000"/>
                </a:schemeClr>
              </a:solidFill>
            </a:endParaRPr>
          </a:p>
        </p:txBody>
      </p:sp>
      <p:sp>
        <p:nvSpPr>
          <p:cNvPr id="3" name="Rectangle 2"/>
          <p:cNvSpPr/>
          <p:nvPr/>
        </p:nvSpPr>
        <p:spPr>
          <a:xfrm>
            <a:off x="3428992" y="214290"/>
            <a:ext cx="5429288" cy="62865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800" dirty="0" smtClean="0">
                <a:solidFill>
                  <a:schemeClr val="bg1">
                    <a:lumMod val="95000"/>
                    <a:lumOff val="5000"/>
                  </a:schemeClr>
                </a:solidFill>
              </a:rPr>
              <a:t>F</a:t>
            </a:r>
            <a:r>
              <a:rPr lang="fr-FR" sz="2400" dirty="0" smtClean="0">
                <a:solidFill>
                  <a:schemeClr val="bg1">
                    <a:lumMod val="95000"/>
                    <a:lumOff val="5000"/>
                  </a:schemeClr>
                </a:solidFill>
              </a:rPr>
              <a:t>réquence difficile à estimer:  0 à 8%</a:t>
            </a:r>
          </a:p>
          <a:p>
            <a:r>
              <a:rPr lang="fr-FR" sz="2400" dirty="0" smtClean="0">
                <a:solidFill>
                  <a:schemeClr val="bg1">
                    <a:lumMod val="95000"/>
                    <a:lumOff val="5000"/>
                  </a:schemeClr>
                </a:solidFill>
              </a:rPr>
              <a:t>– Facteurs de surestimation et de sous estimation</a:t>
            </a:r>
          </a:p>
          <a:p>
            <a:r>
              <a:rPr lang="fr-FR" sz="2400" dirty="0" smtClean="0">
                <a:solidFill>
                  <a:schemeClr val="bg1">
                    <a:lumMod val="95000"/>
                    <a:lumOff val="5000"/>
                  </a:schemeClr>
                </a:solidFill>
              </a:rPr>
              <a:t>– Variations selon les pays et le type de </a:t>
            </a:r>
            <a:r>
              <a:rPr lang="fr-FR" sz="2400" dirty="0" err="1" smtClean="0">
                <a:solidFill>
                  <a:schemeClr val="bg1">
                    <a:lumMod val="95000"/>
                    <a:lumOff val="5000"/>
                  </a:schemeClr>
                </a:solidFill>
              </a:rPr>
              <a:t>borrelia</a:t>
            </a:r>
            <a:endParaRPr lang="fr-FR" sz="2400" dirty="0" smtClean="0">
              <a:solidFill>
                <a:schemeClr val="bg1">
                  <a:lumMod val="95000"/>
                  <a:lumOff val="5000"/>
                </a:schemeClr>
              </a:solidFill>
            </a:endParaRPr>
          </a:p>
          <a:p>
            <a:r>
              <a:rPr lang="fr-FR" sz="2400" dirty="0" smtClean="0">
                <a:solidFill>
                  <a:schemeClr val="bg1">
                    <a:lumMod val="95000"/>
                    <a:lumOff val="5000"/>
                  </a:schemeClr>
                </a:solidFill>
              </a:rPr>
              <a:t>– Possible prévention en cas de traitement précoce</a:t>
            </a:r>
          </a:p>
          <a:p>
            <a:r>
              <a:rPr lang="fr-FR" sz="2400" dirty="0" smtClean="0">
                <a:solidFill>
                  <a:schemeClr val="bg1">
                    <a:lumMod val="95000"/>
                    <a:lumOff val="5000"/>
                  </a:schemeClr>
                </a:solidFill>
              </a:rPr>
              <a:t>• Essentiellement phase secondaire sous forme de troubles de conduction .</a:t>
            </a:r>
          </a:p>
          <a:p>
            <a:r>
              <a:rPr lang="fr-FR" sz="2400" dirty="0" smtClean="0">
                <a:solidFill>
                  <a:schemeClr val="bg1">
                    <a:lumMod val="95000"/>
                    <a:lumOff val="5000"/>
                  </a:schemeClr>
                </a:solidFill>
              </a:rPr>
              <a:t>• En moyenne 21 jours (4-83) après le début de l’ECM</a:t>
            </a:r>
          </a:p>
          <a:p>
            <a:r>
              <a:rPr lang="fr-FR" sz="2400" dirty="0" smtClean="0">
                <a:solidFill>
                  <a:schemeClr val="bg1">
                    <a:lumMod val="95000"/>
                    <a:lumOff val="5000"/>
                  </a:schemeClr>
                </a:solidFill>
              </a:rPr>
              <a:t>• Peut être isolée</a:t>
            </a:r>
          </a:p>
          <a:p>
            <a:r>
              <a:rPr lang="fr-FR" sz="2400" dirty="0" smtClean="0">
                <a:solidFill>
                  <a:schemeClr val="bg1">
                    <a:lumMod val="95000"/>
                    <a:lumOff val="5000"/>
                  </a:schemeClr>
                </a:solidFill>
              </a:rPr>
              <a:t>• Atteinte tardive (phase tertiaire) exceptionnelle</a:t>
            </a:r>
            <a:endParaRPr lang="fr-FR" sz="2400" dirty="0">
              <a:solidFill>
                <a:schemeClr val="bg1">
                  <a:lumMod val="95000"/>
                  <a:lumOff val="5000"/>
                </a:schemeClr>
              </a:solidFill>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Flèche droite 1"/>
          <p:cNvSpPr/>
          <p:nvPr/>
        </p:nvSpPr>
        <p:spPr>
          <a:xfrm>
            <a:off x="214282" y="642918"/>
            <a:ext cx="2786082" cy="18573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2000" b="1" dirty="0" smtClean="0">
                <a:solidFill>
                  <a:schemeClr val="bg1">
                    <a:lumMod val="95000"/>
                    <a:lumOff val="5000"/>
                  </a:schemeClr>
                </a:solidFill>
              </a:rPr>
              <a:t>Manifestations articulaires et </a:t>
            </a:r>
          </a:p>
          <a:p>
            <a:r>
              <a:rPr lang="fr-FR" sz="2000" b="1" dirty="0" smtClean="0">
                <a:solidFill>
                  <a:schemeClr val="bg1">
                    <a:lumMod val="95000"/>
                    <a:lumOff val="5000"/>
                  </a:schemeClr>
                </a:solidFill>
              </a:rPr>
              <a:t>Musculaires:</a:t>
            </a:r>
            <a:endParaRPr lang="fr-FR" sz="2000" b="1" dirty="0">
              <a:solidFill>
                <a:schemeClr val="bg1">
                  <a:lumMod val="95000"/>
                  <a:lumOff val="5000"/>
                </a:schemeClr>
              </a:solidFill>
            </a:endParaRPr>
          </a:p>
        </p:txBody>
      </p:sp>
      <p:sp>
        <p:nvSpPr>
          <p:cNvPr id="3" name="Rectangle 2"/>
          <p:cNvSpPr/>
          <p:nvPr/>
        </p:nvSpPr>
        <p:spPr>
          <a:xfrm>
            <a:off x="3000364" y="285728"/>
            <a:ext cx="5786478" cy="6357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4000" b="1" dirty="0" smtClean="0">
                <a:solidFill>
                  <a:schemeClr val="bg1">
                    <a:lumMod val="95000"/>
                    <a:lumOff val="5000"/>
                  </a:schemeClr>
                </a:solidFill>
              </a:rPr>
              <a:t>L’arthrite de Lyme: seule</a:t>
            </a:r>
          </a:p>
          <a:p>
            <a:r>
              <a:rPr lang="fr-FR" sz="4000" b="1" dirty="0" smtClean="0">
                <a:solidFill>
                  <a:schemeClr val="bg1">
                    <a:lumMod val="95000"/>
                    <a:lumOff val="5000"/>
                  </a:schemeClr>
                </a:solidFill>
              </a:rPr>
              <a:t>situation caractéristique:</a:t>
            </a:r>
          </a:p>
          <a:p>
            <a:r>
              <a:rPr lang="fr-FR" sz="4000" dirty="0" smtClean="0">
                <a:solidFill>
                  <a:schemeClr val="bg1">
                    <a:lumMod val="95000"/>
                    <a:lumOff val="5000"/>
                  </a:schemeClr>
                </a:solidFill>
              </a:rPr>
              <a:t>• Mono-</a:t>
            </a:r>
            <a:r>
              <a:rPr lang="fr-FR" sz="4000" dirty="0" err="1" smtClean="0">
                <a:solidFill>
                  <a:schemeClr val="bg1">
                    <a:lumMod val="95000"/>
                    <a:lumOff val="5000"/>
                  </a:schemeClr>
                </a:solidFill>
              </a:rPr>
              <a:t>oligoarthrite</a:t>
            </a:r>
            <a:endParaRPr lang="fr-FR" sz="4000" dirty="0" smtClean="0">
              <a:solidFill>
                <a:schemeClr val="bg1">
                  <a:lumMod val="95000"/>
                  <a:lumOff val="5000"/>
                </a:schemeClr>
              </a:solidFill>
            </a:endParaRPr>
          </a:p>
          <a:p>
            <a:r>
              <a:rPr lang="fr-FR" sz="4000" dirty="0" smtClean="0">
                <a:solidFill>
                  <a:schemeClr val="bg1">
                    <a:lumMod val="95000"/>
                    <a:lumOff val="5000"/>
                  </a:schemeClr>
                </a:solidFill>
              </a:rPr>
              <a:t>• Évoluant par accès</a:t>
            </a:r>
          </a:p>
          <a:p>
            <a:r>
              <a:rPr lang="fr-FR" sz="4000" dirty="0" smtClean="0">
                <a:solidFill>
                  <a:schemeClr val="bg1">
                    <a:lumMod val="95000"/>
                    <a:lumOff val="5000"/>
                  </a:schemeClr>
                </a:solidFill>
              </a:rPr>
              <a:t>• Grosses articulations</a:t>
            </a:r>
          </a:p>
          <a:p>
            <a:r>
              <a:rPr lang="fr-FR" sz="4000" dirty="0" smtClean="0">
                <a:solidFill>
                  <a:schemeClr val="bg1">
                    <a:lumMod val="95000"/>
                    <a:lumOff val="5000"/>
                  </a:schemeClr>
                </a:solidFill>
              </a:rPr>
              <a:t>(genou)</a:t>
            </a:r>
          </a:p>
          <a:p>
            <a:r>
              <a:rPr lang="fr-FR" sz="4000" dirty="0" smtClean="0">
                <a:solidFill>
                  <a:schemeClr val="bg1">
                    <a:lumMod val="95000"/>
                    <a:lumOff val="5000"/>
                  </a:schemeClr>
                </a:solidFill>
              </a:rPr>
              <a:t>• 2 semaines à 2 mois après</a:t>
            </a:r>
          </a:p>
          <a:p>
            <a:r>
              <a:rPr lang="fr-FR" sz="4000" dirty="0" smtClean="0">
                <a:solidFill>
                  <a:schemeClr val="bg1">
                    <a:lumMod val="95000"/>
                    <a:lumOff val="5000"/>
                  </a:schemeClr>
                </a:solidFill>
              </a:rPr>
              <a:t>le début (USA)</a:t>
            </a:r>
          </a:p>
          <a:p>
            <a:r>
              <a:rPr lang="fr-FR" sz="4000" dirty="0" smtClean="0">
                <a:solidFill>
                  <a:schemeClr val="bg1">
                    <a:lumMod val="95000"/>
                    <a:lumOff val="5000"/>
                  </a:schemeClr>
                </a:solidFill>
              </a:rPr>
              <a:t>• Adultes et enfants</a:t>
            </a:r>
          </a:p>
        </p:txBody>
      </p:sp>
      <p:pic>
        <p:nvPicPr>
          <p:cNvPr id="4" name="Picture 1"/>
          <p:cNvPicPr>
            <a:picLocks noChangeAspect="1" noChangeArrowheads="1"/>
          </p:cNvPicPr>
          <p:nvPr/>
        </p:nvPicPr>
        <p:blipFill>
          <a:blip r:embed="rId2"/>
          <a:srcRect/>
          <a:stretch>
            <a:fillRect/>
          </a:stretch>
        </p:blipFill>
        <p:spPr bwMode="auto">
          <a:xfrm>
            <a:off x="214282" y="2714620"/>
            <a:ext cx="2786082" cy="285752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428596" y="642918"/>
            <a:ext cx="3714776" cy="528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rrowheads="1"/>
          </p:cNvPicPr>
          <p:nvPr/>
        </p:nvPicPr>
        <p:blipFill>
          <a:blip r:embed="rId2"/>
          <a:srcRect/>
          <a:stretch>
            <a:fillRect/>
          </a:stretch>
        </p:blipFill>
        <p:spPr bwMode="auto">
          <a:xfrm>
            <a:off x="428596" y="642919"/>
            <a:ext cx="3700491" cy="5286411"/>
          </a:xfrm>
          <a:prstGeom prst="rect">
            <a:avLst/>
          </a:prstGeom>
          <a:noFill/>
          <a:ln w="9525">
            <a:noFill/>
            <a:miter lim="800000"/>
            <a:headEnd/>
            <a:tailEnd/>
          </a:ln>
          <a:effectLst/>
        </p:spPr>
      </p:pic>
      <p:sp>
        <p:nvSpPr>
          <p:cNvPr id="5" name="Rectangle 4"/>
          <p:cNvSpPr/>
          <p:nvPr/>
        </p:nvSpPr>
        <p:spPr>
          <a:xfrm>
            <a:off x="4429124" y="214290"/>
            <a:ext cx="4214842"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descr="C:\Users\boumansour dts\Desktop\arthritis_fig4.jpg"/>
          <p:cNvPicPr>
            <a:picLocks noChangeAspect="1" noChangeArrowheads="1"/>
          </p:cNvPicPr>
          <p:nvPr/>
        </p:nvPicPr>
        <p:blipFill>
          <a:blip r:embed="rId3" cstate="print"/>
          <a:srcRect/>
          <a:stretch>
            <a:fillRect/>
          </a:stretch>
        </p:blipFill>
        <p:spPr bwMode="auto">
          <a:xfrm>
            <a:off x="4357686" y="214290"/>
            <a:ext cx="4357718"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4643438" y="3214686"/>
            <a:ext cx="4000528"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4" descr="C:\Users\boumansour dts\Desktop\dummy"/>
          <p:cNvPicPr>
            <a:picLocks noChangeAspect="1" noChangeArrowheads="1"/>
          </p:cNvPicPr>
          <p:nvPr/>
        </p:nvPicPr>
        <p:blipFill>
          <a:blip r:embed="rId4" cstate="print"/>
          <a:srcRect/>
          <a:stretch>
            <a:fillRect/>
          </a:stretch>
        </p:blipFill>
        <p:spPr bwMode="auto">
          <a:xfrm>
            <a:off x="4500562" y="3214686"/>
            <a:ext cx="4286280"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85786" y="428604"/>
            <a:ext cx="3786214" cy="5786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descr="C:\Users\boumansour dts\Desktop\img0086.jpg"/>
          <p:cNvPicPr>
            <a:picLocks noChangeAspect="1" noChangeArrowheads="1"/>
          </p:cNvPicPr>
          <p:nvPr/>
        </p:nvPicPr>
        <p:blipFill>
          <a:blip r:embed="rId2" cstate="print"/>
          <a:srcRect/>
          <a:stretch>
            <a:fillRect/>
          </a:stretch>
        </p:blipFill>
        <p:spPr bwMode="auto">
          <a:xfrm>
            <a:off x="642910" y="428604"/>
            <a:ext cx="4214842"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357818" y="642918"/>
            <a:ext cx="3271854" cy="550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3" descr="C:\Users\boumansour dts\Desktop\visu_SEP_comp_defi.jpg"/>
          <p:cNvPicPr>
            <a:picLocks noChangeAspect="1" noChangeArrowheads="1"/>
          </p:cNvPicPr>
          <p:nvPr/>
        </p:nvPicPr>
        <p:blipFill>
          <a:blip r:embed="rId3" cstate="print"/>
          <a:srcRect/>
          <a:stretch>
            <a:fillRect/>
          </a:stretch>
        </p:blipFill>
        <p:spPr bwMode="auto">
          <a:xfrm>
            <a:off x="5148064" y="418106"/>
            <a:ext cx="3638778" cy="5725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 name="Organigramme : Processus 5"/>
          <p:cNvSpPr/>
          <p:nvPr/>
        </p:nvSpPr>
        <p:spPr>
          <a:xfrm>
            <a:off x="0" y="1500174"/>
            <a:ext cx="8858280" cy="5357826"/>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v"/>
            </a:pPr>
            <a:r>
              <a:rPr lang="fr-FR" sz="2000" b="1" dirty="0" smtClean="0">
                <a:solidFill>
                  <a:schemeClr val="bg1">
                    <a:lumMod val="95000"/>
                    <a:lumOff val="5000"/>
                  </a:schemeClr>
                </a:solidFill>
              </a:rPr>
              <a:t>Par culture : </a:t>
            </a:r>
            <a:r>
              <a:rPr lang="fr-FR" sz="2000" dirty="0" smtClean="0">
                <a:solidFill>
                  <a:schemeClr val="bg1">
                    <a:lumMod val="95000"/>
                    <a:lumOff val="5000"/>
                  </a:schemeClr>
                </a:solidFill>
              </a:rPr>
              <a:t>elle est longue et difficile. Elle est réservée à des laboratoires spécialisés. Peu sensible</a:t>
            </a:r>
            <a:r>
              <a:rPr lang="fr-FR" sz="2000" dirty="0" smtClean="0">
                <a:solidFill>
                  <a:schemeClr val="bg1">
                    <a:lumMod val="95000"/>
                    <a:lumOff val="5000"/>
                  </a:schemeClr>
                </a:solidFill>
              </a:rPr>
              <a:t>.</a:t>
            </a:r>
          </a:p>
          <a:p>
            <a:endParaRPr lang="fr-FR" sz="2000" dirty="0" smtClean="0">
              <a:solidFill>
                <a:schemeClr val="bg1">
                  <a:lumMod val="95000"/>
                  <a:lumOff val="5000"/>
                </a:schemeClr>
              </a:solidFill>
            </a:endParaRPr>
          </a:p>
          <a:p>
            <a:pPr marL="285750" indent="-285750">
              <a:buFont typeface="Wingdings" panose="05000000000000000000" pitchFamily="2" charset="2"/>
              <a:buChar char="v"/>
            </a:pPr>
            <a:r>
              <a:rPr lang="fr-FR" sz="2000" b="1" dirty="0" smtClean="0">
                <a:solidFill>
                  <a:schemeClr val="bg1">
                    <a:lumMod val="95000"/>
                    <a:lumOff val="5000"/>
                  </a:schemeClr>
                </a:solidFill>
              </a:rPr>
              <a:t>Par PCR </a:t>
            </a:r>
            <a:r>
              <a:rPr lang="fr-FR" sz="2000" dirty="0" smtClean="0">
                <a:solidFill>
                  <a:schemeClr val="bg1">
                    <a:lumMod val="95000"/>
                    <a:lumOff val="5000"/>
                  </a:schemeClr>
                </a:solidFill>
              </a:rPr>
              <a:t>dans les urines, les biopsies cutanées et surtout synoviales (+++). Très spécifique et très sensible mais n’est pas </a:t>
            </a:r>
            <a:r>
              <a:rPr lang="fr-FR" sz="2000" dirty="0" smtClean="0">
                <a:solidFill>
                  <a:schemeClr val="bg1">
                    <a:lumMod val="95000"/>
                    <a:lumOff val="5000"/>
                  </a:schemeClr>
                </a:solidFill>
              </a:rPr>
              <a:t>standardisée.</a:t>
            </a:r>
          </a:p>
          <a:p>
            <a:endParaRPr lang="fr-FR" sz="2000" dirty="0" smtClean="0">
              <a:solidFill>
                <a:schemeClr val="bg1">
                  <a:lumMod val="95000"/>
                  <a:lumOff val="5000"/>
                </a:schemeClr>
              </a:solidFill>
            </a:endParaRPr>
          </a:p>
          <a:p>
            <a:pPr marL="285750" indent="-285750">
              <a:buFont typeface="Wingdings" panose="05000000000000000000" pitchFamily="2" charset="2"/>
              <a:buChar char="v"/>
            </a:pPr>
            <a:r>
              <a:rPr lang="fr-FR" sz="2000" b="1" dirty="0" smtClean="0">
                <a:solidFill>
                  <a:schemeClr val="bg1">
                    <a:lumMod val="95000"/>
                    <a:lumOff val="5000"/>
                  </a:schemeClr>
                </a:solidFill>
              </a:rPr>
              <a:t>Par la sérologie +++ : dans le sérum, le LCR et le liquide articulaire. </a:t>
            </a:r>
          </a:p>
          <a:p>
            <a:pPr>
              <a:buFont typeface="Wingdings" pitchFamily="2" charset="2"/>
              <a:buChar char="Ø"/>
            </a:pPr>
            <a:r>
              <a:rPr lang="fr-FR" sz="2000" b="1" dirty="0" smtClean="0">
                <a:solidFill>
                  <a:schemeClr val="bg1">
                    <a:lumMod val="95000"/>
                    <a:lumOff val="5000"/>
                  </a:schemeClr>
                </a:solidFill>
              </a:rPr>
              <a:t> Immunofluorescence indirecte </a:t>
            </a:r>
            <a:r>
              <a:rPr lang="fr-FR" sz="2000" dirty="0" smtClean="0">
                <a:solidFill>
                  <a:schemeClr val="bg1">
                    <a:lumMod val="95000"/>
                    <a:lumOff val="5000"/>
                  </a:schemeClr>
                </a:solidFill>
              </a:rPr>
              <a:t>(Ag = bactérie entière) ou </a:t>
            </a:r>
            <a:r>
              <a:rPr lang="fr-FR" sz="2000" b="1" dirty="0" smtClean="0">
                <a:solidFill>
                  <a:schemeClr val="bg1">
                    <a:lumMod val="95000"/>
                    <a:lumOff val="5000"/>
                  </a:schemeClr>
                </a:solidFill>
              </a:rPr>
              <a:t>ELISA</a:t>
            </a:r>
            <a:r>
              <a:rPr lang="fr-FR" sz="2000" dirty="0" smtClean="0">
                <a:solidFill>
                  <a:schemeClr val="bg1">
                    <a:lumMod val="95000"/>
                    <a:lumOff val="5000"/>
                  </a:schemeClr>
                </a:solidFill>
              </a:rPr>
              <a:t> (ici le choix de l’Ag est primordial).  Positive une fois sur deux à la phase primaire.</a:t>
            </a:r>
          </a:p>
          <a:p>
            <a:r>
              <a:rPr lang="fr-FR" sz="2000" dirty="0" smtClean="0">
                <a:solidFill>
                  <a:schemeClr val="bg1">
                    <a:lumMod val="95000"/>
                    <a:lumOff val="5000"/>
                  </a:schemeClr>
                </a:solidFill>
              </a:rPr>
              <a:t> Toujours positive aux deux phases suivantes. </a:t>
            </a:r>
          </a:p>
          <a:p>
            <a:r>
              <a:rPr lang="fr-FR" sz="2000" dirty="0" smtClean="0">
                <a:solidFill>
                  <a:schemeClr val="bg1">
                    <a:lumMod val="95000"/>
                    <a:lumOff val="5000"/>
                  </a:schemeClr>
                </a:solidFill>
              </a:rPr>
              <a:t>Réactions croisées avec </a:t>
            </a:r>
            <a:r>
              <a:rPr lang="fr-FR" sz="2000" i="1" dirty="0" smtClean="0">
                <a:solidFill>
                  <a:schemeClr val="bg1">
                    <a:lumMod val="95000"/>
                    <a:lumOff val="5000"/>
                  </a:schemeClr>
                </a:solidFill>
              </a:rPr>
              <a:t>Treponema, Leptospira, autres borrélioses. Toujours faire en parallèle une </a:t>
            </a:r>
            <a:r>
              <a:rPr lang="fr-FR" sz="2000" dirty="0" smtClean="0">
                <a:solidFill>
                  <a:schemeClr val="bg1">
                    <a:lumMod val="95000"/>
                    <a:lumOff val="5000"/>
                  </a:schemeClr>
                </a:solidFill>
              </a:rPr>
              <a:t>sérologie syphilitique. </a:t>
            </a:r>
          </a:p>
          <a:p>
            <a:pPr>
              <a:buFont typeface="Wingdings" pitchFamily="2" charset="2"/>
              <a:buChar char="Ø"/>
            </a:pPr>
            <a:r>
              <a:rPr lang="fr-FR" sz="2000" dirty="0" smtClean="0">
                <a:solidFill>
                  <a:schemeClr val="bg1">
                    <a:lumMod val="95000"/>
                    <a:lumOff val="5000"/>
                  </a:schemeClr>
                </a:solidFill>
              </a:rPr>
              <a:t> </a:t>
            </a:r>
            <a:r>
              <a:rPr lang="fr-FR" sz="2000" b="1" dirty="0" smtClean="0">
                <a:solidFill>
                  <a:schemeClr val="bg1">
                    <a:lumMod val="95000"/>
                    <a:lumOff val="5000"/>
                  </a:schemeClr>
                </a:solidFill>
              </a:rPr>
              <a:t>Western blot </a:t>
            </a:r>
            <a:r>
              <a:rPr lang="fr-FR" sz="2000" dirty="0" smtClean="0">
                <a:solidFill>
                  <a:schemeClr val="bg1">
                    <a:lumMod val="95000"/>
                    <a:lumOff val="5000"/>
                  </a:schemeClr>
                </a:solidFill>
              </a:rPr>
              <a:t>: pour confirmer IFI ou ELISA + ; utile dans les zones à forte endémicité.</a:t>
            </a:r>
          </a:p>
          <a:p>
            <a:r>
              <a:rPr lang="fr-FR" sz="2000" b="1" dirty="0" smtClean="0">
                <a:solidFill>
                  <a:schemeClr val="bg1">
                    <a:lumMod val="95000"/>
                    <a:lumOff val="5000"/>
                  </a:schemeClr>
                </a:solidFill>
              </a:rPr>
              <a:t>Par l’épreuve thérapeutique : tellement le diagnostic biologique est décevant parfois.</a:t>
            </a:r>
          </a:p>
          <a:p>
            <a:r>
              <a:rPr lang="fr-FR" sz="2000" b="1" dirty="0" smtClean="0">
                <a:solidFill>
                  <a:schemeClr val="bg1">
                    <a:lumMod val="95000"/>
                    <a:lumOff val="5000"/>
                  </a:schemeClr>
                </a:solidFill>
              </a:rPr>
              <a:t>SENSIBILITE AUX ANTIBIOTIQUES :  </a:t>
            </a:r>
            <a:r>
              <a:rPr lang="fr-FR" sz="2000" dirty="0" smtClean="0">
                <a:solidFill>
                  <a:schemeClr val="bg1">
                    <a:lumMod val="95000"/>
                    <a:lumOff val="5000"/>
                  </a:schemeClr>
                </a:solidFill>
              </a:rPr>
              <a:t>ß-</a:t>
            </a:r>
            <a:r>
              <a:rPr lang="fr-FR" sz="2000" dirty="0" err="1" smtClean="0">
                <a:solidFill>
                  <a:schemeClr val="bg1">
                    <a:lumMod val="95000"/>
                    <a:lumOff val="5000"/>
                  </a:schemeClr>
                </a:solidFill>
              </a:rPr>
              <a:t>lactamines</a:t>
            </a:r>
            <a:r>
              <a:rPr lang="fr-FR" sz="2000" dirty="0" smtClean="0">
                <a:solidFill>
                  <a:schemeClr val="bg1">
                    <a:lumMod val="95000"/>
                    <a:lumOff val="5000"/>
                  </a:schemeClr>
                </a:solidFill>
              </a:rPr>
              <a:t>, cyclines, macrolides</a:t>
            </a:r>
            <a:r>
              <a:rPr lang="fr-FR" sz="2000" dirty="0" smtClean="0"/>
              <a:t>.</a:t>
            </a:r>
          </a:p>
        </p:txBody>
      </p:sp>
      <p:sp>
        <p:nvSpPr>
          <p:cNvPr id="3" name="Plaque 2"/>
          <p:cNvSpPr/>
          <p:nvPr/>
        </p:nvSpPr>
        <p:spPr>
          <a:xfrm>
            <a:off x="357158" y="116632"/>
            <a:ext cx="8679338" cy="1152128"/>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Le </a:t>
            </a:r>
            <a:r>
              <a:rPr lang="fr-FR" sz="4400" b="1" dirty="0" smtClean="0">
                <a:latin typeface="Arial" panose="020B0604020202020204" pitchFamily="34" charset="0"/>
                <a:cs typeface="Arial" panose="020B0604020202020204" pitchFamily="34" charset="0"/>
              </a:rPr>
              <a:t>diagnostic</a:t>
            </a:r>
            <a:endParaRPr lang="fr-FR" sz="4400" b="1" dirty="0">
              <a:latin typeface="Arial" panose="020B0604020202020204" pitchFamily="34" charset="0"/>
              <a:cs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 name="Plaque 4"/>
          <p:cNvSpPr/>
          <p:nvPr/>
        </p:nvSpPr>
        <p:spPr>
          <a:xfrm>
            <a:off x="179512" y="0"/>
            <a:ext cx="8712968" cy="1196752"/>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itre 1"/>
          <p:cNvSpPr txBox="1">
            <a:spLocks/>
          </p:cNvSpPr>
          <p:nvPr/>
        </p:nvSpPr>
        <p:spPr>
          <a:xfrm>
            <a:off x="357158" y="214290"/>
            <a:ext cx="7467600"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strike="noStrike" kern="1200" cap="none" spc="-10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Le </a:t>
            </a:r>
            <a:r>
              <a:rPr kumimoji="0" lang="fr-FR" sz="4400" b="1" i="0" strike="noStrike" kern="1200" cap="none" spc="-10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traitement</a:t>
            </a:r>
            <a:endParaRPr kumimoji="0" lang="fr-FR" sz="4400" b="1" i="0" strike="noStrike" kern="1200" cap="none" spc="-10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Rectangle 2"/>
          <p:cNvSpPr/>
          <p:nvPr/>
        </p:nvSpPr>
        <p:spPr>
          <a:xfrm>
            <a:off x="357158" y="1411042"/>
            <a:ext cx="7858180" cy="6340197"/>
          </a:xfrm>
          <a:prstGeom prst="rect">
            <a:avLst/>
          </a:prstGeom>
        </p:spPr>
        <p:txBody>
          <a:bodyPr wrap="square">
            <a:spAutoFit/>
          </a:bodyPr>
          <a:lstStyle/>
          <a:p>
            <a:r>
              <a:rPr lang="fr-FR" sz="2800" dirty="0" smtClean="0">
                <a:solidFill>
                  <a:schemeClr val="bg1"/>
                </a:solidFill>
              </a:rPr>
              <a:t>Antibiotiques (ATB); cyclines ou </a:t>
            </a:r>
            <a:r>
              <a:rPr lang="el-GR" sz="2800" dirty="0" smtClean="0">
                <a:solidFill>
                  <a:schemeClr val="bg1"/>
                </a:solidFill>
              </a:rPr>
              <a:t>β</a:t>
            </a:r>
            <a:r>
              <a:rPr lang="fr-FR" sz="2800" dirty="0" smtClean="0">
                <a:solidFill>
                  <a:schemeClr val="bg1"/>
                </a:solidFill>
              </a:rPr>
              <a:t>-</a:t>
            </a:r>
            <a:r>
              <a:rPr lang="fr-FR" sz="2800" dirty="0" err="1" smtClean="0">
                <a:solidFill>
                  <a:schemeClr val="bg1"/>
                </a:solidFill>
              </a:rPr>
              <a:t>lactamines</a:t>
            </a:r>
            <a:r>
              <a:rPr lang="fr-FR" sz="2800" dirty="0" smtClean="0">
                <a:solidFill>
                  <a:schemeClr val="bg1"/>
                </a:solidFill>
              </a:rPr>
              <a:t>;</a:t>
            </a:r>
          </a:p>
          <a:p>
            <a:r>
              <a:rPr lang="fr-FR" sz="2800" dirty="0" smtClean="0">
                <a:solidFill>
                  <a:schemeClr val="bg1"/>
                </a:solidFill>
              </a:rPr>
              <a:t>Le type d’ATB est adapté au stade et aux manifestations:</a:t>
            </a:r>
          </a:p>
          <a:p>
            <a:pPr lvl="1">
              <a:buNone/>
            </a:pPr>
            <a:r>
              <a:rPr lang="fr-FR" sz="2800" dirty="0" smtClean="0">
                <a:solidFill>
                  <a:schemeClr val="bg1"/>
                </a:solidFill>
              </a:rPr>
              <a:t> </a:t>
            </a:r>
          </a:p>
          <a:p>
            <a:pPr lvl="1">
              <a:buFont typeface="Wingdings" pitchFamily="2" charset="2"/>
              <a:buChar char="Ø"/>
            </a:pPr>
            <a:r>
              <a:rPr lang="fr-FR" sz="2800" b="1" u="sng" dirty="0" smtClean="0">
                <a:solidFill>
                  <a:schemeClr val="bg1"/>
                </a:solidFill>
              </a:rPr>
              <a:t>Dans la phase primaire, ATB</a:t>
            </a:r>
            <a:r>
              <a:rPr lang="fr-FR" sz="2800" u="sng" dirty="0" smtClean="0">
                <a:solidFill>
                  <a:schemeClr val="bg1"/>
                </a:solidFill>
              </a:rPr>
              <a:t>: </a:t>
            </a:r>
            <a:r>
              <a:rPr lang="el-GR" sz="2800" dirty="0" smtClean="0">
                <a:solidFill>
                  <a:schemeClr val="bg1"/>
                </a:solidFill>
              </a:rPr>
              <a:t>β</a:t>
            </a:r>
            <a:r>
              <a:rPr lang="fr-FR" sz="2800" dirty="0" smtClean="0">
                <a:solidFill>
                  <a:schemeClr val="bg1"/>
                </a:solidFill>
              </a:rPr>
              <a:t>-</a:t>
            </a:r>
            <a:r>
              <a:rPr lang="fr-FR" sz="2800" dirty="0" err="1" smtClean="0">
                <a:solidFill>
                  <a:schemeClr val="bg1"/>
                </a:solidFill>
              </a:rPr>
              <a:t>lactamines</a:t>
            </a:r>
            <a:r>
              <a:rPr lang="fr-FR" sz="2800" dirty="0" smtClean="0">
                <a:solidFill>
                  <a:schemeClr val="bg1"/>
                </a:solidFill>
              </a:rPr>
              <a:t>, but: faire disparaître les symptômes et prévenir l’apparition des manifestations tardives;</a:t>
            </a:r>
          </a:p>
          <a:p>
            <a:pPr lvl="1">
              <a:buFont typeface="Wingdings" pitchFamily="2" charset="2"/>
              <a:buChar char="Ø"/>
            </a:pPr>
            <a:r>
              <a:rPr lang="fr-FR" sz="2800" dirty="0" smtClean="0">
                <a:solidFill>
                  <a:schemeClr val="bg1"/>
                </a:solidFill>
              </a:rPr>
              <a:t> </a:t>
            </a:r>
            <a:r>
              <a:rPr lang="fr-FR" sz="2800" b="1" u="sng" dirty="0" smtClean="0">
                <a:solidFill>
                  <a:schemeClr val="bg1"/>
                </a:solidFill>
              </a:rPr>
              <a:t>Dans la phase tardive: </a:t>
            </a:r>
            <a:r>
              <a:rPr lang="fr-FR" sz="2800" dirty="0" smtClean="0">
                <a:solidFill>
                  <a:schemeClr val="bg1"/>
                </a:solidFill>
              </a:rPr>
              <a:t>céphalosporines de 3éme génération par voie intraveineuse, les macrolides ou les tétracyclines. </a:t>
            </a:r>
          </a:p>
          <a:p>
            <a:pPr lvl="1">
              <a:buFont typeface="Wingdings" pitchFamily="2" charset="2"/>
              <a:buChar char="Ø"/>
            </a:pPr>
            <a:endParaRPr lang="fr-FR" dirty="0"/>
          </a:p>
          <a:p>
            <a:pPr lvl="1">
              <a:buFont typeface="Wingdings" pitchFamily="2" charset="2"/>
              <a:buChar char="Ø"/>
            </a:pPr>
            <a:endParaRPr lang="fr-FR" dirty="0" smtClean="0"/>
          </a:p>
          <a:p>
            <a:pPr lvl="1">
              <a:buFont typeface="Wingdings" pitchFamily="2" charset="2"/>
              <a:buChar char="Ø"/>
            </a:pPr>
            <a:endParaRPr lang="fr-FR" dirty="0"/>
          </a:p>
          <a:p>
            <a:pPr lvl="1">
              <a:buFont typeface="Wingdings" pitchFamily="2" charset="2"/>
              <a:buChar char="Ø"/>
            </a:pPr>
            <a:endParaRPr lang="fr-FR" dirty="0" smtClean="0"/>
          </a:p>
          <a:p>
            <a:pPr lvl="1">
              <a:buFont typeface="Wingdings" pitchFamily="2" charset="2"/>
              <a:buChar char="Ø"/>
            </a:pPr>
            <a:endParaRPr lang="fr-FR" dirty="0"/>
          </a:p>
          <a:p>
            <a:pPr lvl="1">
              <a:buFont typeface="Wingdings" pitchFamily="2" charset="2"/>
              <a:buChar char="Ø"/>
            </a:pPr>
            <a:endParaRPr lang="fr-FR" dirty="0" smtClean="0"/>
          </a:p>
          <a:p>
            <a:pPr lvl="1">
              <a:buFont typeface="Wingdings" pitchFamily="2" charset="2"/>
              <a:buChar char="Ø"/>
            </a:pPr>
            <a:endParaRPr lang="fr-FR"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84730" y="1494456"/>
            <a:ext cx="8633583" cy="52469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justLow" fontAlgn="base">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Se protéger contre d'éventuelles morsures de tiques constitue la meilleure prévention. Lors d’une promenade en forêt, elle suppose :</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•le port de vêtements longs et fermés, de couleur claire pour repérer plus facilement les tiques,</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•l'usage d’un répulsif de synthèse pour les parties découvertes, cependant proscrit chez la femme enceinte et le petit enfant.</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Après une sortie "à risque", un examen soigneux de tout le corps et du cuir chevelu est nécessaire pour repérer et retirer précocement toute tique.</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L’application préalable d’éther, de pétrole ou d’un autre produit chimique provoque régurgitation de la tique et la libération de Borrelia. Son retrait peut être réalisé à l'aide d'une pince fine ou simplement avec les ongles, en agrippant la tique le plus près possible de la peau.</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La zone est ensuite désinfectée et une surveillance locale attentive est menée pendant trente jours afin de détecter une rougeur extensive, signe d’érythème migrant qui sera alors traité.</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Aucune </a:t>
            </a:r>
            <a:r>
              <a:rPr lang="fr-FR" dirty="0" err="1" smtClean="0">
                <a:solidFill>
                  <a:schemeClr val="bg1">
                    <a:lumMod val="95000"/>
                    <a:lumOff val="5000"/>
                  </a:schemeClr>
                </a:solidFill>
                <a:latin typeface="Calibri" pitchFamily="34" charset="0"/>
                <a:ea typeface="LetterGothicText-Roman" charset="-128"/>
                <a:cs typeface="Arial" pitchFamily="34" charset="0"/>
              </a:rPr>
              <a:t>antibioprophylaxie</a:t>
            </a:r>
            <a:r>
              <a:rPr lang="fr-FR" dirty="0" smtClean="0">
                <a:solidFill>
                  <a:schemeClr val="bg1">
                    <a:lumMod val="95000"/>
                    <a:lumOff val="5000"/>
                  </a:schemeClr>
                </a:solidFill>
                <a:latin typeface="Calibri" pitchFamily="34" charset="0"/>
                <a:ea typeface="LetterGothicText-Roman" charset="-128"/>
                <a:cs typeface="Arial" pitchFamily="34" charset="0"/>
              </a:rPr>
              <a:t> n’est réalisée face à une morsure de tique, sauf chez la femme enceinte.</a:t>
            </a:r>
            <a:endParaRPr lang="fr-FR" sz="1050" dirty="0" smtClean="0">
              <a:solidFill>
                <a:schemeClr val="bg1">
                  <a:lumMod val="95000"/>
                  <a:lumOff val="5000"/>
                </a:schemeClr>
              </a:solidFill>
              <a:latin typeface="Arial" pitchFamily="34" charset="0"/>
              <a:cs typeface="Arial" pitchFamily="34" charset="0"/>
            </a:endParaRPr>
          </a:p>
          <a:p>
            <a:pPr lvl="0" algn="justLow" eaLnBrk="0" fontAlgn="base" hangingPunct="0">
              <a:spcBef>
                <a:spcPct val="0"/>
              </a:spcBef>
              <a:spcAft>
                <a:spcPct val="0"/>
              </a:spcAft>
            </a:pPr>
            <a:r>
              <a:rPr lang="fr-FR" dirty="0" smtClean="0">
                <a:solidFill>
                  <a:schemeClr val="bg1">
                    <a:lumMod val="95000"/>
                    <a:lumOff val="5000"/>
                  </a:schemeClr>
                </a:solidFill>
                <a:latin typeface="Calibri" pitchFamily="34" charset="0"/>
                <a:ea typeface="LetterGothicText-Roman" charset="-128"/>
                <a:cs typeface="Arial" pitchFamily="34" charset="0"/>
              </a:rPr>
              <a:t>Actuellement, aucun vaccin contre la maladie de Lyme n’est disponible en France</a:t>
            </a:r>
            <a:r>
              <a:rPr lang="fr-FR" dirty="0" smtClean="0">
                <a:solidFill>
                  <a:schemeClr val="tx1"/>
                </a:solidFill>
                <a:latin typeface="Calibri" pitchFamily="34" charset="0"/>
                <a:ea typeface="LetterGothicText-Roman" charset="-128"/>
                <a:cs typeface="Arial" pitchFamily="34" charset="0"/>
              </a:rPr>
              <a:t>.</a:t>
            </a:r>
            <a:endParaRPr lang="fr-FR" sz="2800" dirty="0" smtClean="0">
              <a:solidFill>
                <a:schemeClr val="tx1"/>
              </a:solidFill>
              <a:latin typeface="Arial" pitchFamily="34" charset="0"/>
              <a:cs typeface="Arial" pitchFamily="34" charset="0"/>
            </a:endParaRPr>
          </a:p>
        </p:txBody>
      </p:sp>
      <p:sp>
        <p:nvSpPr>
          <p:cNvPr id="2051" name="Rectangle 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Plaque 2"/>
          <p:cNvSpPr/>
          <p:nvPr/>
        </p:nvSpPr>
        <p:spPr>
          <a:xfrm>
            <a:off x="67538" y="153688"/>
            <a:ext cx="8750776" cy="1187080"/>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PRÉVENTION</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Parchemin vertical 2"/>
          <p:cNvSpPr/>
          <p:nvPr/>
        </p:nvSpPr>
        <p:spPr>
          <a:xfrm>
            <a:off x="395536" y="1628800"/>
            <a:ext cx="7814102" cy="4968552"/>
          </a:xfrm>
          <a:prstGeom prst="verticalScroll">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b="1" dirty="0" smtClean="0">
                <a:solidFill>
                  <a:schemeClr val="bg1"/>
                </a:solidFill>
                <a:latin typeface="Arial" panose="020B0604020202020204" pitchFamily="34" charset="0"/>
                <a:cs typeface="Arial" panose="020B0604020202020204" pitchFamily="34" charset="0"/>
              </a:rPr>
              <a:t>L’explication </a:t>
            </a:r>
            <a:r>
              <a:rPr lang="fr-FR" sz="2400" b="1" dirty="0" smtClean="0">
                <a:solidFill>
                  <a:schemeClr val="bg1"/>
                </a:solidFill>
                <a:latin typeface="Arial" panose="020B0604020202020204" pitchFamily="34" charset="0"/>
                <a:cs typeface="Arial" panose="020B0604020202020204" pitchFamily="34" charset="0"/>
              </a:rPr>
              <a:t>de la physiopathologie de la borréliose chronique du système nerveux central et l’arthrite liée à la maladie de Lyme résistant au traitement sont des conditions préalables à un développement futur de traitements efficaces de ces manifestations.</a:t>
            </a:r>
          </a:p>
          <a:p>
            <a:r>
              <a:rPr lang="fr-FR" sz="2400" b="1" dirty="0" smtClean="0">
                <a:solidFill>
                  <a:schemeClr val="bg1"/>
                </a:solidFill>
                <a:latin typeface="Arial" panose="020B0604020202020204" pitchFamily="34" charset="0"/>
                <a:cs typeface="Arial" panose="020B0604020202020204" pitchFamily="34" charset="0"/>
              </a:rPr>
              <a:t>Au stade tardif de la maladie</a:t>
            </a:r>
            <a:r>
              <a:rPr lang="fr-FR" sz="2400" b="1" i="1" dirty="0" smtClean="0">
                <a:solidFill>
                  <a:schemeClr val="bg1"/>
                </a:solidFill>
                <a:latin typeface="Arial" panose="020B0604020202020204" pitchFamily="34" charset="0"/>
                <a:cs typeface="Arial" panose="020B0604020202020204" pitchFamily="34" charset="0"/>
              </a:rPr>
              <a:t>. burgdorferi </a:t>
            </a:r>
            <a:r>
              <a:rPr lang="fr-FR" sz="2400" b="1" dirty="0" smtClean="0">
                <a:solidFill>
                  <a:schemeClr val="bg1"/>
                </a:solidFill>
                <a:latin typeface="Arial" panose="020B0604020202020204" pitchFamily="34" charset="0"/>
                <a:cs typeface="Arial" panose="020B0604020202020204" pitchFamily="34" charset="0"/>
              </a:rPr>
              <a:t>induit une réponse immunitaire entraînant des symptômes au niveau de divers organes avec peu d’éléments prouvant une invasion bactérienne</a:t>
            </a:r>
            <a:r>
              <a:rPr lang="fr-FR" b="1" dirty="0" smtClean="0">
                <a:solidFill>
                  <a:schemeClr val="bg1"/>
                </a:solidFill>
              </a:rPr>
              <a:t>. </a:t>
            </a:r>
            <a:endParaRPr lang="fr-FR" b="1" dirty="0">
              <a:solidFill>
                <a:schemeClr val="bg1"/>
              </a:solidFill>
            </a:endParaRPr>
          </a:p>
        </p:txBody>
      </p:sp>
      <p:sp>
        <p:nvSpPr>
          <p:cNvPr id="2" name="Plaque 1"/>
          <p:cNvSpPr/>
          <p:nvPr/>
        </p:nvSpPr>
        <p:spPr>
          <a:xfrm>
            <a:off x="395536" y="188640"/>
            <a:ext cx="8352928" cy="129614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latin typeface="Arial" panose="020B0604020202020204" pitchFamily="34" charset="0"/>
                <a:cs typeface="Arial" panose="020B0604020202020204" pitchFamily="34" charset="0"/>
              </a:rPr>
              <a:t>Conclusion</a:t>
            </a:r>
            <a:r>
              <a:rPr lang="fr-FR" dirty="0" smtClean="0"/>
              <a:t> </a:t>
            </a:r>
            <a:endParaRPr lang="fr-FR"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Nuage 2"/>
          <p:cNvSpPr/>
          <p:nvPr/>
        </p:nvSpPr>
        <p:spPr>
          <a:xfrm>
            <a:off x="642910" y="714356"/>
            <a:ext cx="7358114" cy="507209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5400" dirty="0" smtClean="0">
                <a:solidFill>
                  <a:schemeClr val="bg1"/>
                </a:solidFill>
              </a:rPr>
              <a:t>Merci de votre attention </a:t>
            </a:r>
            <a:endParaRPr lang="fr-FR" sz="54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alpha val="72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74643" y="188640"/>
            <a:ext cx="3857652"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000" b="1" dirty="0" smtClean="0"/>
              <a:t>Le plan </a:t>
            </a:r>
            <a:endParaRPr lang="fr-FR" sz="4000" b="1" dirty="0"/>
          </a:p>
        </p:txBody>
      </p:sp>
      <p:sp>
        <p:nvSpPr>
          <p:cNvPr id="3" name="Rectangle à coins arrondis 2"/>
          <p:cNvSpPr/>
          <p:nvPr/>
        </p:nvSpPr>
        <p:spPr>
          <a:xfrm>
            <a:off x="17809" y="1484784"/>
            <a:ext cx="6591106" cy="52149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endParaRPr lang="fr-FR" sz="2400" b="1" dirty="0" smtClean="0">
              <a:solidFill>
                <a:schemeClr val="bg1"/>
              </a:solidFill>
            </a:endParaRPr>
          </a:p>
          <a:p>
            <a:pPr>
              <a:buFont typeface="Wingdings" pitchFamily="2" charset="2"/>
              <a:buChar char="Ø"/>
            </a:pPr>
            <a:r>
              <a:rPr lang="fr-FR" sz="2400" b="1" dirty="0" smtClean="0">
                <a:solidFill>
                  <a:schemeClr val="bg1"/>
                </a:solidFill>
              </a:rPr>
              <a:t>Introduction.</a:t>
            </a:r>
          </a:p>
          <a:p>
            <a:pPr>
              <a:buFont typeface="Wingdings" pitchFamily="2" charset="2"/>
              <a:buChar char="Ø"/>
            </a:pPr>
            <a:r>
              <a:rPr lang="fr-FR" sz="2400" b="1" dirty="0" smtClean="0">
                <a:solidFill>
                  <a:schemeClr val="bg1">
                    <a:lumMod val="95000"/>
                    <a:lumOff val="5000"/>
                  </a:schemeClr>
                </a:solidFill>
              </a:rPr>
              <a:t>Etiologie</a:t>
            </a:r>
          </a:p>
          <a:p>
            <a:pPr>
              <a:buFont typeface="Wingdings" pitchFamily="2" charset="2"/>
              <a:buChar char="Ø"/>
            </a:pPr>
            <a:r>
              <a:rPr lang="fr-FR" sz="2400" b="1" dirty="0" smtClean="0">
                <a:solidFill>
                  <a:schemeClr val="bg1"/>
                </a:solidFill>
              </a:rPr>
              <a:t>Historique</a:t>
            </a:r>
          </a:p>
          <a:p>
            <a:pPr>
              <a:buFont typeface="Wingdings" pitchFamily="2" charset="2"/>
              <a:buChar char="Ø"/>
            </a:pPr>
            <a:r>
              <a:rPr lang="fr-FR" sz="2400" b="1" dirty="0" smtClean="0">
                <a:solidFill>
                  <a:schemeClr val="bg1"/>
                </a:solidFill>
              </a:rPr>
              <a:t>  </a:t>
            </a:r>
            <a:r>
              <a:rPr lang="fr-FR" sz="2400" b="1" dirty="0" smtClean="0">
                <a:solidFill>
                  <a:schemeClr val="bg1">
                    <a:lumMod val="95000"/>
                    <a:lumOff val="5000"/>
                  </a:schemeClr>
                </a:solidFill>
              </a:rPr>
              <a:t>Relation Ixodes/Borrelia</a:t>
            </a:r>
          </a:p>
          <a:p>
            <a:pPr>
              <a:buFont typeface="Wingdings" pitchFamily="2" charset="2"/>
              <a:buChar char="Ø"/>
            </a:pPr>
            <a:r>
              <a:rPr lang="fr-FR" sz="2400" b="1" dirty="0" smtClean="0">
                <a:solidFill>
                  <a:schemeClr val="bg1"/>
                </a:solidFill>
              </a:rPr>
              <a:t>  </a:t>
            </a:r>
            <a:r>
              <a:rPr lang="fr-FR" sz="2400" b="1" dirty="0" smtClean="0">
                <a:solidFill>
                  <a:schemeClr val="bg1">
                    <a:lumMod val="95000"/>
                    <a:lumOff val="5000"/>
                  </a:schemeClr>
                </a:solidFill>
              </a:rPr>
              <a:t>Mécanisme de transmission</a:t>
            </a:r>
          </a:p>
          <a:p>
            <a:pPr>
              <a:buFont typeface="Wingdings" pitchFamily="2" charset="2"/>
              <a:buChar char="Ø"/>
            </a:pPr>
            <a:r>
              <a:rPr lang="fr-FR" sz="2400" b="1" dirty="0" smtClean="0">
                <a:solidFill>
                  <a:schemeClr val="bg1"/>
                </a:solidFill>
              </a:rPr>
              <a:t> </a:t>
            </a:r>
            <a:r>
              <a:rPr lang="fr-FR" sz="2400" b="1" dirty="0" smtClean="0">
                <a:solidFill>
                  <a:schemeClr val="bg1">
                    <a:lumMod val="95000"/>
                    <a:lumOff val="5000"/>
                  </a:schemeClr>
                </a:solidFill>
              </a:rPr>
              <a:t>Risque pour l’homme de contracter la maladie</a:t>
            </a:r>
          </a:p>
          <a:p>
            <a:pPr>
              <a:buFont typeface="Wingdings" pitchFamily="2" charset="2"/>
              <a:buChar char="Ø"/>
            </a:pPr>
            <a:r>
              <a:rPr lang="fr-FR" sz="2400" b="1" dirty="0" smtClean="0">
                <a:solidFill>
                  <a:schemeClr val="bg1"/>
                </a:solidFill>
              </a:rPr>
              <a:t> </a:t>
            </a:r>
            <a:r>
              <a:rPr lang="fr-FR" sz="2400" b="1" dirty="0" smtClean="0">
                <a:solidFill>
                  <a:schemeClr val="bg1">
                    <a:lumMod val="95000"/>
                    <a:lumOff val="5000"/>
                  </a:schemeClr>
                </a:solidFill>
              </a:rPr>
              <a:t>Relation homme/vecteur</a:t>
            </a:r>
          </a:p>
          <a:p>
            <a:pPr>
              <a:buFont typeface="Wingdings" pitchFamily="2" charset="2"/>
              <a:buChar char="Ø"/>
            </a:pPr>
            <a:r>
              <a:rPr lang="fr-FR" sz="2400" b="1" dirty="0" smtClean="0">
                <a:solidFill>
                  <a:schemeClr val="bg1">
                    <a:lumMod val="95000"/>
                    <a:lumOff val="5000"/>
                  </a:schemeClr>
                </a:solidFill>
              </a:rPr>
              <a:t> </a:t>
            </a:r>
            <a:r>
              <a:rPr lang="fr-FR" sz="2400" b="1" dirty="0" smtClean="0">
                <a:solidFill>
                  <a:schemeClr val="bg1"/>
                </a:solidFill>
              </a:rPr>
              <a:t>Les manifestations de la maladie</a:t>
            </a:r>
            <a:r>
              <a:rPr lang="fr-FR" sz="2400" b="1" dirty="0" smtClean="0">
                <a:solidFill>
                  <a:schemeClr val="bg1">
                    <a:lumMod val="95000"/>
                    <a:lumOff val="5000"/>
                  </a:schemeClr>
                </a:solidFill>
              </a:rPr>
              <a:t> </a:t>
            </a:r>
          </a:p>
          <a:p>
            <a:pPr>
              <a:buFont typeface="Wingdings" pitchFamily="2" charset="2"/>
              <a:buChar char="Ø"/>
            </a:pPr>
            <a:r>
              <a:rPr lang="fr-FR" sz="2400" b="1" dirty="0" smtClean="0">
                <a:solidFill>
                  <a:schemeClr val="bg1">
                    <a:lumMod val="95000"/>
                    <a:lumOff val="5000"/>
                  </a:schemeClr>
                </a:solidFill>
              </a:rPr>
              <a:t> </a:t>
            </a:r>
            <a:r>
              <a:rPr lang="fr-FR" sz="2400" b="1" dirty="0" smtClean="0">
                <a:solidFill>
                  <a:schemeClr val="bg1"/>
                </a:solidFill>
              </a:rPr>
              <a:t>Le diagnostic</a:t>
            </a:r>
          </a:p>
          <a:p>
            <a:pPr>
              <a:buFont typeface="Wingdings" pitchFamily="2" charset="2"/>
              <a:buChar char="Ø"/>
            </a:pPr>
            <a:r>
              <a:rPr lang="fr-FR" sz="2400" b="1" dirty="0" smtClean="0">
                <a:solidFill>
                  <a:schemeClr val="bg1">
                    <a:lumMod val="95000"/>
                    <a:lumOff val="5000"/>
                  </a:schemeClr>
                </a:solidFill>
              </a:rPr>
              <a:t> </a:t>
            </a:r>
            <a:r>
              <a:rPr lang="fr-FR" sz="2400" b="1" spc="-100" dirty="0" smtClean="0">
                <a:solidFill>
                  <a:schemeClr val="bg1"/>
                </a:solidFill>
              </a:rPr>
              <a:t>Le traitement</a:t>
            </a:r>
          </a:p>
          <a:p>
            <a:pPr>
              <a:buFont typeface="Wingdings" pitchFamily="2" charset="2"/>
              <a:buChar char="Ø"/>
            </a:pPr>
            <a:r>
              <a:rPr lang="fr-FR" sz="2400" b="1" dirty="0" smtClean="0">
                <a:solidFill>
                  <a:schemeClr val="bg1">
                    <a:lumMod val="95000"/>
                    <a:lumOff val="5000"/>
                  </a:schemeClr>
                </a:solidFill>
              </a:rPr>
              <a:t> </a:t>
            </a:r>
            <a:r>
              <a:rPr lang="fr-FR" sz="2400" b="1" dirty="0" smtClean="0">
                <a:solidFill>
                  <a:schemeClr val="bg1">
                    <a:lumMod val="95000"/>
                    <a:lumOff val="5000"/>
                  </a:schemeClr>
                </a:solidFill>
                <a:latin typeface="Calibri" pitchFamily="34" charset="0"/>
                <a:ea typeface="Calibri" pitchFamily="34" charset="0"/>
                <a:cs typeface="Arial" pitchFamily="34" charset="0"/>
              </a:rPr>
              <a:t>PRÉVENTION</a:t>
            </a:r>
            <a:r>
              <a:rPr lang="fr-FR" sz="2400" b="1" dirty="0" smtClean="0">
                <a:solidFill>
                  <a:schemeClr val="bg1">
                    <a:lumMod val="95000"/>
                    <a:lumOff val="5000"/>
                  </a:schemeClr>
                </a:solidFill>
              </a:rPr>
              <a:t>  </a:t>
            </a:r>
          </a:p>
          <a:p>
            <a:pPr>
              <a:buFont typeface="Wingdings" pitchFamily="2" charset="2"/>
              <a:buChar char="Ø"/>
            </a:pPr>
            <a:r>
              <a:rPr lang="fr-FR" sz="2400" b="1" dirty="0" smtClean="0">
                <a:solidFill>
                  <a:schemeClr val="bg1">
                    <a:lumMod val="95000"/>
                    <a:lumOff val="5000"/>
                  </a:schemeClr>
                </a:solidFill>
              </a:rPr>
              <a:t> Conclusion                                                                </a:t>
            </a:r>
            <a:endParaRPr lang="fr-FR" sz="2400" dirty="0"/>
          </a:p>
          <a:p>
            <a:pPr>
              <a:buFont typeface="Wingdings" pitchFamily="2" charset="2"/>
              <a:buChar char="Ø"/>
            </a:pPr>
            <a:endParaRPr lang="fr-FR" sz="2400" b="1" dirty="0">
              <a:solidFill>
                <a:schemeClr val="bg1"/>
              </a:solidFill>
            </a:endParaRPr>
          </a:p>
          <a:p>
            <a:pPr>
              <a:buFont typeface="Wingdings" pitchFamily="2" charset="2"/>
              <a:buChar char="Ø"/>
            </a:pPr>
            <a:endParaRPr lang="fr-FR" dirty="0" smtClean="0">
              <a:solidFill>
                <a:schemeClr val="bg1"/>
              </a:solidFill>
            </a:endParaRPr>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a:p>
            <a:pPr>
              <a:buFont typeface="Wingdings" pitchFamily="2" charset="2"/>
              <a:buChar char="Ø"/>
            </a:pPr>
            <a:endParaRPr lang="fr-FR" dirty="0" smtClean="0"/>
          </a:p>
          <a:p>
            <a:pPr>
              <a:buFont typeface="Wingdings" pitchFamily="2" charset="2"/>
              <a:buChar char="Ø"/>
            </a:pPr>
            <a:endParaRPr lang="fr-FR" dirty="0"/>
          </a:p>
        </p:txBody>
      </p:sp>
      <p:pic>
        <p:nvPicPr>
          <p:cNvPr id="4" name="Image 3"/>
          <p:cNvPicPr>
            <a:picLocks noChangeAspect="1"/>
          </p:cNvPicPr>
          <p:nvPr/>
        </p:nvPicPr>
        <p:blipFill>
          <a:blip r:embed="rId2"/>
          <a:stretch>
            <a:fillRect/>
          </a:stretch>
        </p:blipFill>
        <p:spPr>
          <a:xfrm>
            <a:off x="4522421" y="0"/>
            <a:ext cx="4645555" cy="1408298"/>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Plaque 3"/>
          <p:cNvSpPr/>
          <p:nvPr/>
        </p:nvSpPr>
        <p:spPr>
          <a:xfrm>
            <a:off x="251520" y="188640"/>
            <a:ext cx="8640960" cy="122413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Introduction</a:t>
            </a:r>
          </a:p>
        </p:txBody>
      </p:sp>
      <p:pic>
        <p:nvPicPr>
          <p:cNvPr id="5" name="Image 4"/>
          <p:cNvPicPr>
            <a:picLocks noChangeAspect="1"/>
          </p:cNvPicPr>
          <p:nvPr/>
        </p:nvPicPr>
        <p:blipFill>
          <a:blip r:embed="rId2"/>
          <a:stretch>
            <a:fillRect/>
          </a:stretch>
        </p:blipFill>
        <p:spPr>
          <a:xfrm>
            <a:off x="10589" y="1452922"/>
            <a:ext cx="8892480" cy="5000414"/>
          </a:xfrm>
          <a:prstGeom prst="rect">
            <a:avLst/>
          </a:prstGeom>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357290" y="285728"/>
            <a:ext cx="250033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t>Etiologie:</a:t>
            </a:r>
            <a:endParaRPr lang="fr-FR" sz="2000" b="1" dirty="0"/>
          </a:p>
        </p:txBody>
      </p:sp>
      <p:sp>
        <p:nvSpPr>
          <p:cNvPr id="4" name="Rectangle 3"/>
          <p:cNvSpPr/>
          <p:nvPr/>
        </p:nvSpPr>
        <p:spPr>
          <a:xfrm>
            <a:off x="571472" y="1428736"/>
            <a:ext cx="8072494" cy="25003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t>Les Borrelia</a:t>
            </a:r>
            <a:r>
              <a:rPr lang="fr-FR" sz="2400" dirty="0" smtClean="0"/>
              <a:t> sont des </a:t>
            </a:r>
            <a:r>
              <a:rPr lang="fr-FR" sz="2400" b="1" dirty="0" smtClean="0"/>
              <a:t>bactéries</a:t>
            </a:r>
            <a:r>
              <a:rPr lang="fr-FR" sz="2400" dirty="0" smtClean="0"/>
              <a:t> de l'ordre des </a:t>
            </a:r>
            <a:r>
              <a:rPr lang="fr-FR" sz="2400" b="1" dirty="0" err="1" smtClean="0"/>
              <a:t>Spirochaetales</a:t>
            </a:r>
            <a:r>
              <a:rPr lang="fr-FR" sz="2400" dirty="0" smtClean="0"/>
              <a:t> et de famille </a:t>
            </a:r>
            <a:r>
              <a:rPr lang="fr-FR" sz="2400" b="1" dirty="0" smtClean="0"/>
              <a:t>des </a:t>
            </a:r>
            <a:r>
              <a:rPr lang="fr-FR" sz="2400" b="1" dirty="0" err="1" smtClean="0"/>
              <a:t>Spirochaetaceae</a:t>
            </a:r>
            <a:r>
              <a:rPr lang="fr-FR" sz="2400" dirty="0" smtClean="0"/>
              <a:t>. Ce sont des bactéries</a:t>
            </a:r>
            <a:r>
              <a:rPr lang="fr-FR" sz="2400" b="1" dirty="0" smtClean="0"/>
              <a:t> </a:t>
            </a:r>
            <a:r>
              <a:rPr lang="fr-FR" sz="2400" b="1" dirty="0" err="1" smtClean="0"/>
              <a:t>mobile</a:t>
            </a:r>
            <a:r>
              <a:rPr lang="fr-FR" sz="2400" dirty="0" err="1" smtClean="0"/>
              <a:t>de</a:t>
            </a:r>
            <a:r>
              <a:rPr lang="fr-FR" sz="2400" dirty="0" smtClean="0"/>
              <a:t> forme </a:t>
            </a:r>
            <a:r>
              <a:rPr lang="fr-FR" sz="2400" b="1" dirty="0" smtClean="0"/>
              <a:t>hélicoïdale</a:t>
            </a:r>
            <a:r>
              <a:rPr lang="fr-FR" sz="2400" dirty="0" smtClean="0"/>
              <a:t>, </a:t>
            </a:r>
            <a:r>
              <a:rPr lang="fr-FR" sz="2400" b="1" dirty="0" smtClean="0"/>
              <a:t>micro-aérophiles</a:t>
            </a:r>
            <a:r>
              <a:rPr lang="fr-FR" sz="2400" dirty="0" smtClean="0"/>
              <a:t>, colorables par la coloration de </a:t>
            </a:r>
            <a:r>
              <a:rPr lang="fr-FR" sz="2400" b="1" dirty="0" err="1" smtClean="0"/>
              <a:t>Giemsa</a:t>
            </a:r>
            <a:r>
              <a:rPr lang="fr-FR" sz="2400" dirty="0" smtClean="0"/>
              <a:t>. Elles mesurent de 5 à 23 µm de long pour 0.2 à 0.4 µm de diamèt</a:t>
            </a:r>
            <a:r>
              <a:rPr lang="fr-FR" sz="2000" dirty="0" smtClean="0"/>
              <a:t>re.</a:t>
            </a:r>
            <a:endParaRPr lang="fr-FR" sz="2000" dirty="0"/>
          </a:p>
        </p:txBody>
      </p:sp>
      <p:sp>
        <p:nvSpPr>
          <p:cNvPr id="6" name="Rectangle 5"/>
          <p:cNvSpPr/>
          <p:nvPr/>
        </p:nvSpPr>
        <p:spPr>
          <a:xfrm>
            <a:off x="571472" y="4143380"/>
            <a:ext cx="8215370" cy="17716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fontAlgn="base">
              <a:spcBef>
                <a:spcPct val="0"/>
              </a:spcBef>
              <a:spcAft>
                <a:spcPct val="0"/>
              </a:spcAft>
            </a:pPr>
            <a:r>
              <a:rPr lang="fr-FR" sz="2400" dirty="0" smtClean="0">
                <a:solidFill>
                  <a:schemeClr val="bg1">
                    <a:lumMod val="95000"/>
                    <a:lumOff val="5000"/>
                  </a:schemeClr>
                </a:solidFill>
                <a:latin typeface="Calibri" pitchFamily="34" charset="0"/>
                <a:ea typeface="Calibri" pitchFamily="34" charset="0"/>
                <a:cs typeface="Arial" pitchFamily="34" charset="0"/>
              </a:rPr>
              <a:t>Elles se caractérisent par le fait qu'elles sont transmises par des arthropodes vecteurs. Elles sont constituées par </a:t>
            </a:r>
            <a:r>
              <a:rPr lang="fr-FR" sz="1200" dirty="0" smtClean="0">
                <a:solidFill>
                  <a:schemeClr val="tx1"/>
                </a:solidFill>
                <a:latin typeface="Calibri" pitchFamily="34" charset="0"/>
                <a:ea typeface="Calibri" pitchFamily="34" charset="0"/>
                <a:cs typeface="Arial" pitchFamily="34" charset="0"/>
              </a:rPr>
              <a:t>:</a:t>
            </a:r>
            <a:r>
              <a:rPr lang="fr-FR" sz="1200" dirty="0" smtClean="0">
                <a:solidFill>
                  <a:schemeClr val="bg1">
                    <a:lumMod val="95000"/>
                    <a:lumOff val="5000"/>
                  </a:schemeClr>
                </a:solidFill>
                <a:latin typeface="Calibri" pitchFamily="34" charset="0"/>
                <a:ea typeface="Calibri" pitchFamily="34" charset="0"/>
                <a:cs typeface="Arial" pitchFamily="34" charset="0"/>
              </a:rPr>
              <a:t>:</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28662" y="642918"/>
            <a:ext cx="7572428" cy="57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Une enveloppe externe </a:t>
            </a:r>
            <a:r>
              <a:rPr kumimoji="0" lang="fr-FR" sz="2000"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fr-FR" sz="2400"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similaire à la paroi des bactéries Gram négatif, qui  renferme différentes protéines dont une protéine A de surface</a:t>
            </a:r>
            <a:r>
              <a:rPr kumimoji="0" lang="fr-FR" sz="2400" b="0" i="0" u="none" strike="noStrike" cap="none" normalizeH="0" dirty="0" smtClean="0">
                <a:ln>
                  <a:noFill/>
                </a:ln>
                <a:solidFill>
                  <a:schemeClr val="bg1">
                    <a:lumMod val="95000"/>
                    <a:lumOff val="5000"/>
                  </a:schemeClr>
                </a:solidFill>
                <a:effectLst/>
                <a:latin typeface="Calibri" pitchFamily="34" charset="0"/>
                <a:ea typeface="Calibri" pitchFamily="34" charset="0"/>
                <a:cs typeface="Arial" pitchFamily="34" charset="0"/>
              </a:rPr>
              <a:t> </a:t>
            </a:r>
            <a:r>
              <a:rPr kumimoji="0" lang="fr-FR" sz="2400"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et une protéine B de surface . Une autre protéine de</a:t>
            </a:r>
            <a:r>
              <a:rPr kumimoji="0" lang="fr-FR" sz="2400" b="0" i="0" u="none" strike="noStrike" cap="none" normalizeH="0" dirty="0" smtClean="0">
                <a:ln>
                  <a:noFill/>
                </a:ln>
                <a:solidFill>
                  <a:schemeClr val="bg1">
                    <a:lumMod val="95000"/>
                    <a:lumOff val="5000"/>
                  </a:schemeClr>
                </a:solidFill>
                <a:effectLst/>
                <a:latin typeface="Calibri" pitchFamily="34" charset="0"/>
                <a:ea typeface="Calibri" pitchFamily="34" charset="0"/>
                <a:cs typeface="Arial" pitchFamily="34" charset="0"/>
              </a:rPr>
              <a:t> </a:t>
            </a:r>
            <a:r>
              <a:rPr kumimoji="0" lang="fr-FR" sz="2400"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surface C est uniquement détectée chez les Borrelia présentes dans l'hôte infecté</a:t>
            </a:r>
            <a:r>
              <a:rPr kumimoji="0" lang="fr-FR" sz="2000" b="0" i="0" u="none" strike="noStrike" cap="none" normalizeH="0" baseline="0" dirty="0" smtClean="0">
                <a:ln>
                  <a:noFill/>
                </a:ln>
                <a:solidFill>
                  <a:schemeClr val="bg1">
                    <a:lumMod val="95000"/>
                    <a:lumOff val="5000"/>
                  </a:schemeClr>
                </a:solidFill>
                <a:effectLst/>
                <a:latin typeface="Calibri" pitchFamily="34" charset="0"/>
                <a:ea typeface="Calibri" pitchFamily="34" charset="0"/>
                <a:cs typeface="Arial" pitchFamily="34" charset="0"/>
              </a:rPr>
              <a:t>. </a:t>
            </a:r>
            <a:endParaRPr kumimoji="0" lang="fr-FR" sz="2800" b="1" i="0" u="none" strike="noStrike" cap="none" normalizeH="0" baseline="0" dirty="0" smtClean="0">
              <a:ln>
                <a:noFill/>
              </a:ln>
              <a:solidFill>
                <a:schemeClr val="bg1">
                  <a:lumMod val="95000"/>
                  <a:lumOff val="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lumMod val="95000"/>
                    <a:lumOff val="5000"/>
                  </a:schemeClr>
                </a:solidFill>
                <a:effectLst/>
                <a:latin typeface="Arial" pitchFamily="34" charset="0"/>
                <a:ea typeface="Calibri" pitchFamily="34" charset="0"/>
                <a:cs typeface="Arial" pitchFamily="34" charset="0"/>
              </a:rPr>
              <a:t>un système locomoteur </a:t>
            </a:r>
            <a:r>
              <a:rPr kumimoji="0" lang="fr-FR" sz="2000" b="0" i="0" u="none" strike="noStrike" cap="none" normalizeH="0" baseline="0" dirty="0" smtClean="0">
                <a:ln>
                  <a:noFill/>
                </a:ln>
                <a:solidFill>
                  <a:schemeClr val="bg1">
                    <a:lumMod val="95000"/>
                    <a:lumOff val="5000"/>
                  </a:schemeClr>
                </a:solidFill>
                <a:effectLst/>
                <a:latin typeface="Arial" pitchFamily="34" charset="0"/>
                <a:ea typeface="Calibri" pitchFamily="34" charset="0"/>
                <a:cs typeface="Arial" pitchFamily="34" charset="0"/>
              </a:rPr>
              <a:t>:</a:t>
            </a:r>
          </a:p>
          <a:p>
            <a:pPr lvl="0"/>
            <a:r>
              <a:rPr kumimoji="0" lang="fr-FR" sz="2000" b="0" i="0" u="none" strike="noStrike" cap="none" normalizeH="0" baseline="0" dirty="0" smtClean="0">
                <a:ln>
                  <a:noFill/>
                </a:ln>
                <a:solidFill>
                  <a:schemeClr val="bg1">
                    <a:lumMod val="95000"/>
                    <a:lumOff val="5000"/>
                  </a:schemeClr>
                </a:solidFill>
                <a:effectLst/>
                <a:latin typeface="Arial" pitchFamily="34" charset="0"/>
                <a:ea typeface="Calibri" pitchFamily="34" charset="0"/>
                <a:cs typeface="Arial" pitchFamily="34" charset="0"/>
              </a:rPr>
              <a:t> des flagelles sont insérés à chaque extrémité des bactéries sur un corps basal. Le nombre de ces flagelles est compris entre 14 et 20. La protéine flagellaire est susceptible de présenter des réactions sérologiques croisées avec d'autres espèces de spirochètes comme </a:t>
            </a:r>
            <a:r>
              <a:rPr lang="fr-FR" sz="2000" dirty="0" smtClean="0">
                <a:solidFill>
                  <a:schemeClr val="bg1">
                    <a:lumMod val="95000"/>
                    <a:lumOff val="5000"/>
                  </a:schemeClr>
                </a:solidFill>
                <a:latin typeface="Arial" pitchFamily="34" charset="0"/>
                <a:ea typeface="Calibri" pitchFamily="34" charset="0"/>
                <a:cs typeface="Arial" pitchFamily="34" charset="0"/>
              </a:rPr>
              <a:t>l</a:t>
            </a:r>
            <a:r>
              <a:rPr kumimoji="0" lang="fr-FR" sz="2000" b="0" i="0" u="none" strike="noStrike" cap="none" normalizeH="0" baseline="0" dirty="0" smtClean="0">
                <a:ln>
                  <a:noFill/>
                </a:ln>
                <a:solidFill>
                  <a:schemeClr val="bg1">
                    <a:lumMod val="95000"/>
                    <a:lumOff val="5000"/>
                  </a:schemeClr>
                </a:solidFill>
                <a:effectLst/>
                <a:latin typeface="Arial" pitchFamily="34" charset="0"/>
                <a:ea typeface="Calibri" pitchFamily="34" charset="0"/>
                <a:cs typeface="Arial" pitchFamily="34" charset="0"/>
              </a:rPr>
              <a:t>es Borrelia, les Treponema et les Leptospira </a:t>
            </a:r>
            <a:r>
              <a:rPr lang="fr-FR" sz="2800" b="1" dirty="0" smtClean="0">
                <a:solidFill>
                  <a:schemeClr val="bg1">
                    <a:lumMod val="95000"/>
                    <a:lumOff val="5000"/>
                  </a:schemeClr>
                </a:solidFill>
              </a:rPr>
              <a:t>le cylindre protoplasmique</a:t>
            </a:r>
            <a:r>
              <a:rPr lang="fr-FR" sz="1600" dirty="0" smtClean="0">
                <a:solidFill>
                  <a:schemeClr val="bg1">
                    <a:lumMod val="95000"/>
                    <a:lumOff val="5000"/>
                  </a:schemeClr>
                </a:solidFill>
              </a:rPr>
              <a:t> </a:t>
            </a:r>
            <a:r>
              <a:rPr lang="fr-FR" sz="2000" b="1" dirty="0" smtClean="0">
                <a:solidFill>
                  <a:schemeClr val="bg1">
                    <a:lumMod val="95000"/>
                    <a:lumOff val="5000"/>
                  </a:schemeClr>
                </a:solidFill>
              </a:rPr>
              <a:t>:</a:t>
            </a:r>
          </a:p>
          <a:p>
            <a:pPr lvl="0"/>
            <a:r>
              <a:rPr lang="fr-FR" sz="2000" dirty="0" smtClean="0">
                <a:solidFill>
                  <a:schemeClr val="bg1">
                    <a:lumMod val="95000"/>
                    <a:lumOff val="5000"/>
                  </a:schemeClr>
                </a:solidFill>
              </a:rPr>
              <a:t> il est limité par une membrane cytoplasmique associée à un peptidoglycane qui assure la rigidité du corps bactérien.</a:t>
            </a:r>
            <a:r>
              <a:rPr lang="fr-FR" sz="1400" dirty="0" smtClean="0"/>
              <a:t/>
            </a:r>
            <a:br>
              <a:rPr lang="fr-FR" sz="1400" dirty="0" smtClean="0"/>
            </a:br>
            <a:r>
              <a:rPr kumimoji="0" lang="fr-FR" sz="1400" b="0" i="0" u="none" strike="noStrike" cap="none" normalizeH="0" baseline="0" dirty="0" smtClean="0">
                <a:ln>
                  <a:noFill/>
                </a:ln>
                <a:solidFill>
                  <a:schemeClr val="bg1">
                    <a:lumMod val="95000"/>
                    <a:lumOff val="5000"/>
                  </a:schemeClr>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 name="Ellipse 4"/>
          <p:cNvSpPr/>
          <p:nvPr/>
        </p:nvSpPr>
        <p:spPr>
          <a:xfrm>
            <a:off x="827583" y="1808164"/>
            <a:ext cx="1319515" cy="723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a:srcRect/>
          <a:stretch>
            <a:fillRect/>
          </a:stretch>
        </p:blipFill>
        <p:spPr bwMode="auto">
          <a:xfrm>
            <a:off x="7500958" y="0"/>
            <a:ext cx="1643042" cy="6858000"/>
          </a:xfrm>
          <a:prstGeom prst="rect">
            <a:avLst/>
          </a:prstGeom>
          <a:noFill/>
          <a:ln w="9525">
            <a:noFill/>
            <a:miter lim="800000"/>
            <a:headEnd/>
            <a:tailEnd/>
          </a:ln>
          <a:effectLst/>
        </p:spPr>
      </p:pic>
      <p:graphicFrame>
        <p:nvGraphicFramePr>
          <p:cNvPr id="4" name="Espace réservé du contenu 3"/>
          <p:cNvGraphicFramePr>
            <a:graphicFrameLocks noGrp="1"/>
          </p:cNvGraphicFramePr>
          <p:nvPr>
            <p:ph idx="1"/>
            <p:extLst>
              <p:ext uri="{D42A27DB-BD31-4B8C-83A1-F6EECF244321}">
                <p14:modId xmlns:p14="http://schemas.microsoft.com/office/powerpoint/2010/main" val="3990669335"/>
              </p:ext>
            </p:extLst>
          </p:nvPr>
        </p:nvGraphicFramePr>
        <p:xfrm>
          <a:off x="480120" y="725584"/>
          <a:ext cx="8640960" cy="712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3197084" y="1808164"/>
            <a:ext cx="1368152" cy="723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1976</a:t>
            </a:r>
          </a:p>
        </p:txBody>
      </p:sp>
      <p:sp>
        <p:nvSpPr>
          <p:cNvPr id="8" name="Ellipse 7"/>
          <p:cNvSpPr/>
          <p:nvPr/>
        </p:nvSpPr>
        <p:spPr>
          <a:xfrm>
            <a:off x="5116650" y="1808164"/>
            <a:ext cx="1334322" cy="723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1982</a:t>
            </a:r>
          </a:p>
        </p:txBody>
      </p:sp>
      <p:sp>
        <p:nvSpPr>
          <p:cNvPr id="9" name="Ellipse 8"/>
          <p:cNvSpPr/>
          <p:nvPr/>
        </p:nvSpPr>
        <p:spPr>
          <a:xfrm>
            <a:off x="7620655" y="1765920"/>
            <a:ext cx="1403648" cy="679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1983</a:t>
            </a:r>
          </a:p>
        </p:txBody>
      </p:sp>
      <p:sp>
        <p:nvSpPr>
          <p:cNvPr id="10" name="ZoneTexte 9"/>
          <p:cNvSpPr txBox="1"/>
          <p:nvPr/>
        </p:nvSpPr>
        <p:spPr>
          <a:xfrm>
            <a:off x="1109672" y="1938528"/>
            <a:ext cx="755335"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1975</a:t>
            </a:r>
            <a:endParaRPr lang="fr-FR" sz="2000" b="1" dirty="0">
              <a:latin typeface="Arial" panose="020B0604020202020204" pitchFamily="34" charset="0"/>
              <a:cs typeface="Arial" panose="020B0604020202020204" pitchFamily="34" charset="0"/>
            </a:endParaRPr>
          </a:p>
        </p:txBody>
      </p:sp>
      <p:sp>
        <p:nvSpPr>
          <p:cNvPr id="12" name="Plaque 11"/>
          <p:cNvSpPr/>
          <p:nvPr/>
        </p:nvSpPr>
        <p:spPr>
          <a:xfrm>
            <a:off x="467544" y="4184"/>
            <a:ext cx="8412743" cy="1165870"/>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smtClean="0">
                <a:latin typeface="Arial" panose="020B0604020202020204" pitchFamily="34" charset="0"/>
                <a:cs typeface="Arial" panose="020B0604020202020204" pitchFamily="34" charset="0"/>
              </a:rPr>
              <a:t>Historique</a:t>
            </a:r>
            <a:endParaRPr lang="fr-FR" sz="4400" b="1" dirty="0">
              <a:latin typeface="Arial" panose="020B0604020202020204" pitchFamily="34" charset="0"/>
              <a:cs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rot="5400000">
            <a:off x="3603323" y="4325670"/>
            <a:ext cx="2492898" cy="2571768"/>
          </a:xfrm>
          <a:prstGeom prst="rect">
            <a:avLst/>
          </a:prstGeom>
          <a:noFill/>
          <a:ln w="9525">
            <a:noFill/>
            <a:miter lim="800000"/>
            <a:headEnd/>
            <a:tailEnd/>
          </a:ln>
          <a:effectLst/>
        </p:spPr>
      </p:pic>
      <p:sp>
        <p:nvSpPr>
          <p:cNvPr id="7" name="Rectangle 6"/>
          <p:cNvSpPr/>
          <p:nvPr/>
        </p:nvSpPr>
        <p:spPr>
          <a:xfrm>
            <a:off x="357158" y="5109424"/>
            <a:ext cx="2786082"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t>Femelle gorgée</a:t>
            </a:r>
            <a:endParaRPr lang="fr-FR" sz="2400" b="1" dirty="0"/>
          </a:p>
        </p:txBody>
      </p:sp>
      <p:sp>
        <p:nvSpPr>
          <p:cNvPr id="4" name="Plaque 3"/>
          <p:cNvSpPr/>
          <p:nvPr/>
        </p:nvSpPr>
        <p:spPr>
          <a:xfrm>
            <a:off x="357158" y="116632"/>
            <a:ext cx="8607330" cy="1152128"/>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Relation Ixodes/</a:t>
            </a:r>
            <a:r>
              <a:rPr lang="fr-FR" sz="4400" b="1" dirty="0" err="1">
                <a:latin typeface="Arial" panose="020B0604020202020204" pitchFamily="34" charset="0"/>
                <a:cs typeface="Arial" panose="020B0604020202020204" pitchFamily="34" charset="0"/>
              </a:rPr>
              <a:t>Borrelia</a:t>
            </a:r>
            <a:endParaRPr lang="fr-FR" sz="4400" b="1" dirty="0">
              <a:latin typeface="Arial" panose="020B0604020202020204" pitchFamily="34" charset="0"/>
              <a:cs typeface="Arial" panose="020B0604020202020204" pitchFamily="34" charset="0"/>
            </a:endParaRPr>
          </a:p>
        </p:txBody>
      </p:sp>
      <p:sp>
        <p:nvSpPr>
          <p:cNvPr id="6" name="Rectangle 5"/>
          <p:cNvSpPr/>
          <p:nvPr/>
        </p:nvSpPr>
        <p:spPr>
          <a:xfrm>
            <a:off x="107504" y="1532473"/>
            <a:ext cx="3893403" cy="672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 </a:t>
            </a:r>
            <a:r>
              <a:rPr lang="fr-FR" sz="2400" b="1" dirty="0">
                <a:latin typeface="Arial" panose="020B0604020202020204" pitchFamily="34" charset="0"/>
                <a:cs typeface="Arial" panose="020B0604020202020204" pitchFamily="34" charset="0"/>
              </a:rPr>
              <a:t>Infestation de la tique</a:t>
            </a:r>
          </a:p>
        </p:txBody>
      </p:sp>
      <p:sp>
        <p:nvSpPr>
          <p:cNvPr id="8" name="Flèche droite 7"/>
          <p:cNvSpPr/>
          <p:nvPr/>
        </p:nvSpPr>
        <p:spPr>
          <a:xfrm>
            <a:off x="4228775" y="1558700"/>
            <a:ext cx="864096" cy="576064"/>
          </a:xfrm>
          <a:prstGeom prst="rightArrow">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 name="Rectangle 8"/>
          <p:cNvSpPr/>
          <p:nvPr/>
        </p:nvSpPr>
        <p:spPr>
          <a:xfrm>
            <a:off x="5320739" y="1532473"/>
            <a:ext cx="3643749" cy="7769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b="1" dirty="0">
                <a:latin typeface="Arial" panose="020B0604020202020204" pitchFamily="34" charset="0"/>
                <a:cs typeface="Arial" panose="020B0604020202020204" pitchFamily="34" charset="0"/>
              </a:rPr>
              <a:t>Repas sanguin sur </a:t>
            </a:r>
            <a:r>
              <a:rPr lang="fr-FR" sz="2400" b="1" dirty="0" smtClean="0">
                <a:latin typeface="Arial" panose="020B0604020202020204" pitchFamily="34" charset="0"/>
                <a:cs typeface="Arial" panose="020B0604020202020204" pitchFamily="34" charset="0"/>
              </a:rPr>
              <a:t>un vertébré contaminé</a:t>
            </a:r>
            <a:endParaRPr lang="fr-FR" sz="2400" b="1" dirty="0">
              <a:latin typeface="Arial" panose="020B0604020202020204" pitchFamily="34" charset="0"/>
              <a:cs typeface="Arial" panose="020B0604020202020204" pitchFamily="34" charset="0"/>
            </a:endParaRPr>
          </a:p>
        </p:txBody>
      </p:sp>
      <p:sp>
        <p:nvSpPr>
          <p:cNvPr id="10" name="Rectangle 9"/>
          <p:cNvSpPr/>
          <p:nvPr/>
        </p:nvSpPr>
        <p:spPr>
          <a:xfrm>
            <a:off x="107503" y="2599399"/>
            <a:ext cx="3893403" cy="68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Localisation des spirochètes</a:t>
            </a:r>
          </a:p>
        </p:txBody>
      </p:sp>
      <p:sp>
        <p:nvSpPr>
          <p:cNvPr id="11" name="Flèche droite 10"/>
          <p:cNvSpPr/>
          <p:nvPr/>
        </p:nvSpPr>
        <p:spPr>
          <a:xfrm>
            <a:off x="4228775" y="2599399"/>
            <a:ext cx="864096" cy="648072"/>
          </a:xfrm>
          <a:prstGeom prst="rightArrow">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5364088" y="2599399"/>
            <a:ext cx="3600400" cy="8296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anose="020B0604020202020204" pitchFamily="34" charset="0"/>
                <a:cs typeface="Arial" panose="020B0604020202020204" pitchFamily="34" charset="0"/>
              </a:rPr>
              <a:t>Tube digestif chez la tique à jeun</a:t>
            </a:r>
          </a:p>
        </p:txBody>
      </p:sp>
      <p:sp>
        <p:nvSpPr>
          <p:cNvPr id="13" name="Rectangle 12"/>
          <p:cNvSpPr/>
          <p:nvPr/>
        </p:nvSpPr>
        <p:spPr>
          <a:xfrm>
            <a:off x="107503" y="3574924"/>
            <a:ext cx="3850055" cy="75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atin typeface="Arial" panose="020B0604020202020204" pitchFamily="34" charset="0"/>
                <a:cs typeface="Arial" panose="020B0604020202020204" pitchFamily="34" charset="0"/>
              </a:rPr>
              <a:t>Transmission de la bactérie </a:t>
            </a:r>
            <a:r>
              <a:rPr lang="fr-FR" sz="2400" dirty="0" smtClean="0">
                <a:latin typeface="Arial" panose="020B0604020202020204" pitchFamily="34" charset="0"/>
                <a:cs typeface="Arial" panose="020B0604020202020204" pitchFamily="34" charset="0"/>
              </a:rPr>
              <a:t>à un </a:t>
            </a:r>
            <a:r>
              <a:rPr lang="fr-FR" sz="2400" dirty="0">
                <a:latin typeface="Arial" panose="020B0604020202020204" pitchFamily="34" charset="0"/>
                <a:cs typeface="Arial" panose="020B0604020202020204" pitchFamily="34" charset="0"/>
              </a:rPr>
              <a:t>hôte</a:t>
            </a:r>
          </a:p>
        </p:txBody>
      </p:sp>
      <p:sp>
        <p:nvSpPr>
          <p:cNvPr id="14" name="Flèche droite 13"/>
          <p:cNvSpPr/>
          <p:nvPr/>
        </p:nvSpPr>
        <p:spPr>
          <a:xfrm>
            <a:off x="4228775" y="3679519"/>
            <a:ext cx="864096" cy="685585"/>
          </a:xfrm>
          <a:prstGeom prst="rightArrow">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Rectangle 14"/>
          <p:cNvSpPr/>
          <p:nvPr/>
        </p:nvSpPr>
        <p:spPr>
          <a:xfrm>
            <a:off x="5364088" y="3571108"/>
            <a:ext cx="3600400" cy="7595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anose="020B0604020202020204" pitchFamily="34" charset="0"/>
                <a:cs typeface="Arial" panose="020B0604020202020204" pitchFamily="34" charset="0"/>
              </a:rPr>
              <a:t>Transmission par la salive</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Plaque 1"/>
          <p:cNvSpPr/>
          <p:nvPr/>
        </p:nvSpPr>
        <p:spPr>
          <a:xfrm>
            <a:off x="250001" y="0"/>
            <a:ext cx="8714487" cy="1196752"/>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400" b="1" dirty="0">
                <a:latin typeface="Arial" panose="020B0604020202020204" pitchFamily="34" charset="0"/>
                <a:cs typeface="Arial" panose="020B0604020202020204" pitchFamily="34" charset="0"/>
              </a:rPr>
              <a:t>Mécanisme de transmission</a:t>
            </a:r>
          </a:p>
        </p:txBody>
      </p:sp>
      <p:sp>
        <p:nvSpPr>
          <p:cNvPr id="6" name="Rectangle à coins arrondis 5"/>
          <p:cNvSpPr/>
          <p:nvPr/>
        </p:nvSpPr>
        <p:spPr>
          <a:xfrm>
            <a:off x="148215" y="1748456"/>
            <a:ext cx="2088232"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1ère étape </a:t>
            </a:r>
          </a:p>
        </p:txBody>
      </p:sp>
      <p:sp>
        <p:nvSpPr>
          <p:cNvPr id="9" name="Rogner un rectangle avec un coin du même côté 8"/>
          <p:cNvSpPr/>
          <p:nvPr/>
        </p:nvSpPr>
        <p:spPr>
          <a:xfrm>
            <a:off x="13590" y="2525735"/>
            <a:ext cx="2357482" cy="1407320"/>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t"/>
          <a:lstStyle/>
          <a:p>
            <a:r>
              <a:rPr lang="fr-FR" sz="2000" b="1" dirty="0">
                <a:solidFill>
                  <a:schemeClr val="bg1"/>
                </a:solidFill>
                <a:latin typeface="Arial" panose="020B0604020202020204" pitchFamily="34" charset="0"/>
                <a:cs typeface="Arial" panose="020B0604020202020204" pitchFamily="34" charset="0"/>
              </a:rPr>
              <a:t>acquisition de l’agent pathogène</a:t>
            </a:r>
          </a:p>
        </p:txBody>
      </p:sp>
      <p:sp>
        <p:nvSpPr>
          <p:cNvPr id="11" name="Rectangle à coins arrondis 10"/>
          <p:cNvSpPr/>
          <p:nvPr/>
        </p:nvSpPr>
        <p:spPr>
          <a:xfrm>
            <a:off x="2787460" y="1802612"/>
            <a:ext cx="2232248" cy="5791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2ème étape</a:t>
            </a:r>
            <a:endParaRPr lang="fr-FR" sz="2000" b="1" dirty="0">
              <a:latin typeface="Arial" panose="020B0604020202020204" pitchFamily="34" charset="0"/>
              <a:cs typeface="Arial" panose="020B0604020202020204" pitchFamily="34" charset="0"/>
            </a:endParaRPr>
          </a:p>
        </p:txBody>
      </p:sp>
      <p:sp>
        <p:nvSpPr>
          <p:cNvPr id="12" name="Rogner un rectangle avec un coin du même côté 11"/>
          <p:cNvSpPr/>
          <p:nvPr/>
        </p:nvSpPr>
        <p:spPr>
          <a:xfrm>
            <a:off x="2607440" y="2525734"/>
            <a:ext cx="2592288" cy="1407321"/>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fixation  des spirochètes dans l’intestin.</a:t>
            </a:r>
          </a:p>
        </p:txBody>
      </p:sp>
      <p:sp>
        <p:nvSpPr>
          <p:cNvPr id="13" name="Rectangle à coins arrondis 12"/>
          <p:cNvSpPr/>
          <p:nvPr/>
        </p:nvSpPr>
        <p:spPr>
          <a:xfrm>
            <a:off x="6084168" y="1802612"/>
            <a:ext cx="2232248" cy="5791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3ème étape </a:t>
            </a:r>
          </a:p>
        </p:txBody>
      </p:sp>
      <p:sp>
        <p:nvSpPr>
          <p:cNvPr id="14" name="Rogner un rectangle avec un coin du même côté 13"/>
          <p:cNvSpPr/>
          <p:nvPr/>
        </p:nvSpPr>
        <p:spPr>
          <a:xfrm>
            <a:off x="5436096" y="2525734"/>
            <a:ext cx="3707904" cy="1407322"/>
          </a:xfrm>
          <a:prstGeom prst="snip2SameRect">
            <a:avLst>
              <a:gd name="adj1" fmla="val 16667"/>
              <a:gd name="adj2" fmla="val 1008"/>
            </a:avLst>
          </a:prstGeom>
        </p:spPr>
        <p:style>
          <a:lnRef idx="0">
            <a:schemeClr val="accent3"/>
          </a:lnRef>
          <a:fillRef idx="3">
            <a:schemeClr val="accent3"/>
          </a:fillRef>
          <a:effectRef idx="3">
            <a:schemeClr val="accent3"/>
          </a:effectRef>
          <a:fontRef idx="minor">
            <a:schemeClr val="lt1"/>
          </a:fontRef>
        </p:style>
        <p:txBody>
          <a:bodyPr rtlCol="0" anchor="t"/>
          <a:lstStyle/>
          <a:p>
            <a:pPr marL="342900" indent="-342900">
              <a:buFont typeface="Wingdings" panose="05000000000000000000" pitchFamily="2" charset="2"/>
              <a:buChar char="v"/>
            </a:pPr>
            <a:r>
              <a:rPr lang="fr-FR" sz="2000" dirty="0">
                <a:solidFill>
                  <a:schemeClr val="bg1"/>
                </a:solidFill>
                <a:latin typeface="Arial" panose="020B0604020202020204" pitchFamily="34" charset="0"/>
                <a:cs typeface="Arial" panose="020B0604020202020204" pitchFamily="34" charset="0"/>
              </a:rPr>
              <a:t>Maturation (Nouvel hôte)</a:t>
            </a:r>
          </a:p>
          <a:p>
            <a:pPr marL="342900" indent="-342900">
              <a:buFont typeface="Wingdings" panose="05000000000000000000" pitchFamily="2" charset="2"/>
              <a:buChar char="v"/>
            </a:pPr>
            <a:r>
              <a:rPr lang="fr-FR" sz="2000" dirty="0">
                <a:solidFill>
                  <a:schemeClr val="bg1"/>
                </a:solidFill>
                <a:latin typeface="Arial" panose="020B0604020202020204" pitchFamily="34" charset="0"/>
                <a:cs typeface="Arial" panose="020B0604020202020204" pitchFamily="34" charset="0"/>
              </a:rPr>
              <a:t>Modification de l’expression des protéines membranaires A ,C.</a:t>
            </a:r>
          </a:p>
        </p:txBody>
      </p:sp>
      <p:sp>
        <p:nvSpPr>
          <p:cNvPr id="16" name="Rectangle à coins arrondis 15"/>
          <p:cNvSpPr/>
          <p:nvPr/>
        </p:nvSpPr>
        <p:spPr>
          <a:xfrm>
            <a:off x="3300922" y="4184845"/>
            <a:ext cx="2612644" cy="60022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4ème étape </a:t>
            </a:r>
          </a:p>
        </p:txBody>
      </p:sp>
      <p:sp>
        <p:nvSpPr>
          <p:cNvPr id="17" name="Rogner un rectangle avec un coin du même côté 16"/>
          <p:cNvSpPr/>
          <p:nvPr/>
        </p:nvSpPr>
        <p:spPr>
          <a:xfrm>
            <a:off x="2483768" y="5036862"/>
            <a:ext cx="4423785" cy="1152128"/>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passage dans les glandes salivaires (2 à 3 jours)</a:t>
            </a: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843</TotalTime>
  <Words>1497</Words>
  <Application>Microsoft Office PowerPoint</Application>
  <PresentationFormat>Affichage à l'écran (4:3)</PresentationFormat>
  <Paragraphs>232</Paragraphs>
  <Slides>29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Consolas</vt:lpstr>
      <vt:lpstr>Corbel</vt:lpstr>
      <vt:lpstr>LetterGothicText-Roman</vt:lpstr>
      <vt:lpstr>Times New Roman</vt:lpstr>
      <vt:lpstr>Wingdings</vt:lpstr>
      <vt:lpstr>Wingdings 2</vt:lpstr>
      <vt:lpstr>Wingdings 3</vt:lpstr>
      <vt:lpstr>Métro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Imene</dc:creator>
  <cp:lastModifiedBy>SAMSUNG</cp:lastModifiedBy>
  <cp:revision>79</cp:revision>
  <dcterms:created xsi:type="dcterms:W3CDTF">2014-10-24T14:01:00Z</dcterms:created>
  <dcterms:modified xsi:type="dcterms:W3CDTF">2014-11-17T19:46:26Z</dcterms:modified>
</cp:coreProperties>
</file>