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78" r:id="rId2"/>
    <p:sldId id="277" r:id="rId3"/>
    <p:sldId id="281" r:id="rId4"/>
    <p:sldId id="280" r:id="rId5"/>
    <p:sldId id="263" r:id="rId6"/>
    <p:sldId id="258" r:id="rId7"/>
    <p:sldId id="259" r:id="rId8"/>
    <p:sldId id="260" r:id="rId9"/>
    <p:sldId id="261"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3" autoAdjust="0"/>
    <p:restoredTop sz="94624" autoAdjust="0"/>
  </p:normalViewPr>
  <p:slideViewPr>
    <p:cSldViewPr>
      <p:cViewPr varScale="1">
        <p:scale>
          <a:sx n="69" d="100"/>
          <a:sy n="69" d="100"/>
        </p:scale>
        <p:origin x="-1410" y="-102"/>
      </p:cViewPr>
      <p:guideLst>
        <p:guide orient="horz" pos="2160"/>
        <p:guide pos="2880"/>
      </p:guideLst>
    </p:cSldViewPr>
  </p:slideViewPr>
  <p:outlineViewPr>
    <p:cViewPr>
      <p:scale>
        <a:sx n="33" d="100"/>
        <a:sy n="33" d="100"/>
      </p:scale>
      <p:origin x="0" y="1181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smtClean="0"/>
              <a:t>Cliquez pour modifier le style du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fld id="{FB627915-A11C-407F-A370-ABC70376164B}" type="datetimeFigureOut">
              <a:rPr lang="fr-FR" smtClean="0"/>
              <a:pPr/>
              <a:t>12/11/2014</a:t>
            </a:fld>
            <a:endParaRPr lang="fr-FR"/>
          </a:p>
        </p:txBody>
      </p:sp>
      <p:sp>
        <p:nvSpPr>
          <p:cNvPr id="16" name="Espace réservé du numéro de diapositive 15"/>
          <p:cNvSpPr>
            <a:spLocks noGrp="1"/>
          </p:cNvSpPr>
          <p:nvPr>
            <p:ph type="sldNum" sz="quarter" idx="11"/>
          </p:nvPr>
        </p:nvSpPr>
        <p:spPr/>
        <p:txBody>
          <a:bodyPr/>
          <a:lstStyle/>
          <a:p>
            <a:fld id="{326048C9-2DCD-40E5-9E3E-98DA3FE33B47}" type="slidenum">
              <a:rPr lang="fr-FR" smtClean="0"/>
              <a:pPr/>
              <a:t>‹N°›</a:t>
            </a:fld>
            <a:endParaRPr lang="fr-FR"/>
          </a:p>
        </p:txBody>
      </p:sp>
      <p:sp>
        <p:nvSpPr>
          <p:cNvPr id="17" name="Espace réservé du pied de page 16"/>
          <p:cNvSpPr>
            <a:spLocks noGrp="1"/>
          </p:cNvSpPr>
          <p:nvPr>
            <p:ph type="ftr" sz="quarter" idx="12"/>
          </p:nvPr>
        </p:nvSpPr>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B627915-A11C-407F-A370-ABC70376164B}" type="datetimeFigureOut">
              <a:rPr lang="fr-FR" smtClean="0"/>
              <a:pPr/>
              <a:t>12/11/2014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6048C9-2DCD-40E5-9E3E-98DA3FE33B4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B627915-A11C-407F-A370-ABC70376164B}" type="datetimeFigureOut">
              <a:rPr lang="fr-FR" smtClean="0"/>
              <a:pPr/>
              <a:t>12/11/2014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6048C9-2DCD-40E5-9E3E-98DA3FE33B4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4" name="Espace réservé de la date 13"/>
          <p:cNvSpPr>
            <a:spLocks noGrp="1"/>
          </p:cNvSpPr>
          <p:nvPr>
            <p:ph type="dt" sz="half" idx="14"/>
          </p:nvPr>
        </p:nvSpPr>
        <p:spPr/>
        <p:txBody>
          <a:bodyPr/>
          <a:lstStyle/>
          <a:p>
            <a:fld id="{FB627915-A11C-407F-A370-ABC70376164B}" type="datetimeFigureOut">
              <a:rPr lang="fr-FR" smtClean="0"/>
              <a:pPr/>
              <a:t>12/11/2014</a:t>
            </a:fld>
            <a:endParaRPr lang="fr-FR"/>
          </a:p>
        </p:txBody>
      </p:sp>
      <p:sp>
        <p:nvSpPr>
          <p:cNvPr id="15" name="Espace réservé du numéro de diapositive 14"/>
          <p:cNvSpPr>
            <a:spLocks noGrp="1"/>
          </p:cNvSpPr>
          <p:nvPr>
            <p:ph type="sldNum" sz="quarter" idx="15"/>
          </p:nvPr>
        </p:nvSpPr>
        <p:spPr/>
        <p:txBody>
          <a:bodyPr/>
          <a:lstStyle>
            <a:lvl1pPr algn="ctr">
              <a:defRPr/>
            </a:lvl1pPr>
          </a:lstStyle>
          <a:p>
            <a:fld id="{326048C9-2DCD-40E5-9E3E-98DA3FE33B47}" type="slidenum">
              <a:rPr lang="fr-FR" smtClean="0"/>
              <a:pPr/>
              <a:t>‹N°›</a:t>
            </a:fld>
            <a:endParaRPr lang="fr-FR"/>
          </a:p>
        </p:txBody>
      </p:sp>
      <p:sp>
        <p:nvSpPr>
          <p:cNvPr id="16" name="Espace réservé du pied de page 15"/>
          <p:cNvSpPr>
            <a:spLocks noGrp="1"/>
          </p:cNvSpPr>
          <p:nvPr>
            <p:ph type="ftr" sz="quarter" idx="16"/>
          </p:nvPr>
        </p:nvSpPr>
        <p:spPr/>
        <p:txBody>
          <a:bodyPr/>
          <a:lstStyle/>
          <a:p>
            <a:endParaRPr lang="fr-FR"/>
          </a:p>
        </p:txBody>
      </p:sp>
      <p:sp>
        <p:nvSpPr>
          <p:cNvPr id="17" name="Titre 16"/>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FB627915-A11C-407F-A370-ABC70376164B}" type="datetimeFigureOut">
              <a:rPr lang="fr-FR" smtClean="0"/>
              <a:pPr/>
              <a:t>12/11/2014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6048C9-2DCD-40E5-9E3E-98DA3FE33B47}" type="slidenum">
              <a:rPr lang="fr-FR" smtClean="0"/>
              <a:pPr/>
              <a:t>‹N°›</a:t>
            </a:fld>
            <a:endParaRPr lang="fr-FR"/>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fld id="{FB627915-A11C-407F-A370-ABC70376164B}" type="datetimeFigureOut">
              <a:rPr lang="fr-FR" smtClean="0"/>
              <a:pPr/>
              <a:t>12/11/2014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6048C9-2DCD-40E5-9E3E-98DA3FE33B47}" type="slidenum">
              <a:rPr lang="fr-FR" smtClean="0"/>
              <a:pPr/>
              <a:t>‹N°›</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326048C9-2DCD-40E5-9E3E-98DA3FE33B47}" type="slidenum">
              <a:rPr lang="fr-FR" smtClean="0"/>
              <a:pPr/>
              <a:t>‹N°›</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7" name="Espace réservé de la date 6"/>
          <p:cNvSpPr>
            <a:spLocks noGrp="1"/>
          </p:cNvSpPr>
          <p:nvPr>
            <p:ph type="dt" sz="half" idx="10"/>
          </p:nvPr>
        </p:nvSpPr>
        <p:spPr/>
        <p:txBody>
          <a:bodyPr/>
          <a:lstStyle/>
          <a:p>
            <a:fld id="{FB627915-A11C-407F-A370-ABC70376164B}" type="datetimeFigureOut">
              <a:rPr lang="fr-FR" smtClean="0"/>
              <a:pPr/>
              <a:t>12/11/2014</a:t>
            </a:fld>
            <a:endParaRPr lang="fr-FR"/>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smtClean="0"/>
              <a:t>Cliquez pour modifier le style du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FB627915-A11C-407F-A370-ABC70376164B}" type="datetimeFigureOut">
              <a:rPr lang="fr-FR" smtClean="0"/>
              <a:pPr/>
              <a:t>12/11/2014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26048C9-2DCD-40E5-9E3E-98DA3FE33B47}" type="slidenum">
              <a:rPr lang="fr-FR" smtClean="0"/>
              <a:pPr/>
              <a:t>‹N°›</a:t>
            </a:fld>
            <a:endParaRPr lang="fr-FR"/>
          </a:p>
        </p:txBody>
      </p:sp>
      <p:sp>
        <p:nvSpPr>
          <p:cNvPr id="2" name="Titre 1"/>
          <p:cNvSpPr>
            <a:spLocks noGrp="1"/>
          </p:cNvSpPr>
          <p:nvPr>
            <p:ph type="title"/>
          </p:nvPr>
        </p:nvSpPr>
        <p:spPr/>
        <p:txBody>
          <a:bodyPr/>
          <a:lstStyle/>
          <a:p>
            <a:r>
              <a:rPr kumimoji="0" lang="fr-FR" smtClean="0"/>
              <a:t>Cliquez pour modifier le style du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B627915-A11C-407F-A370-ABC70376164B}" type="datetimeFigureOut">
              <a:rPr lang="fr-FR" smtClean="0"/>
              <a:pPr/>
              <a:t>12/11/2014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26048C9-2DCD-40E5-9E3E-98DA3FE33B4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8" name="Espace réservé de la date 7"/>
          <p:cNvSpPr>
            <a:spLocks noGrp="1"/>
          </p:cNvSpPr>
          <p:nvPr>
            <p:ph type="dt" sz="half" idx="14"/>
          </p:nvPr>
        </p:nvSpPr>
        <p:spPr/>
        <p:txBody>
          <a:bodyPr/>
          <a:lstStyle/>
          <a:p>
            <a:fld id="{FB627915-A11C-407F-A370-ABC70376164B}" type="datetimeFigureOut">
              <a:rPr lang="fr-FR" smtClean="0"/>
              <a:pPr/>
              <a:t>12/11/2014</a:t>
            </a:fld>
            <a:endParaRPr lang="fr-FR"/>
          </a:p>
        </p:txBody>
      </p:sp>
      <p:sp>
        <p:nvSpPr>
          <p:cNvPr id="9" name="Espace réservé du numéro de diapositive 8"/>
          <p:cNvSpPr>
            <a:spLocks noGrp="1"/>
          </p:cNvSpPr>
          <p:nvPr>
            <p:ph type="sldNum" sz="quarter" idx="15"/>
          </p:nvPr>
        </p:nvSpPr>
        <p:spPr/>
        <p:txBody>
          <a:bodyPr/>
          <a:lstStyle/>
          <a:p>
            <a:fld id="{326048C9-2DCD-40E5-9E3E-98DA3FE33B47}" type="slidenum">
              <a:rPr lang="fr-FR" smtClean="0"/>
              <a:pPr/>
              <a:t>‹N°›</a:t>
            </a:fld>
            <a:endParaRPr lang="fr-FR"/>
          </a:p>
        </p:txBody>
      </p:sp>
      <p:sp>
        <p:nvSpPr>
          <p:cNvPr id="10" name="Espace réservé du pied de page 9"/>
          <p:cNvSpPr>
            <a:spLocks noGrp="1"/>
          </p:cNvSpPr>
          <p:nvPr>
            <p:ph type="ftr" sz="quarter" idx="16"/>
          </p:nvPr>
        </p:nvSpPr>
        <p:spPr/>
        <p:txBody>
          <a:bodyPr/>
          <a:lstStyle/>
          <a:p>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p:txBody>
          <a:bodyPr/>
          <a:lstStyle/>
          <a:p>
            <a:fld id="{FB627915-A11C-407F-A370-ABC70376164B}" type="datetimeFigureOut">
              <a:rPr lang="fr-FR" smtClean="0"/>
              <a:pPr/>
              <a:t>12/11/2014</a:t>
            </a:fld>
            <a:endParaRPr lang="fr-FR"/>
          </a:p>
        </p:txBody>
      </p:sp>
      <p:sp>
        <p:nvSpPr>
          <p:cNvPr id="9" name="Espace réservé du numéro de diapositive 8"/>
          <p:cNvSpPr>
            <a:spLocks noGrp="1"/>
          </p:cNvSpPr>
          <p:nvPr>
            <p:ph type="sldNum" sz="quarter" idx="11"/>
          </p:nvPr>
        </p:nvSpPr>
        <p:spPr/>
        <p:txBody>
          <a:bodyPr/>
          <a:lstStyle/>
          <a:p>
            <a:fld id="{326048C9-2DCD-40E5-9E3E-98DA3FE33B47}" type="slidenum">
              <a:rPr lang="fr-FR" smtClean="0"/>
              <a:pPr/>
              <a:t>‹N°›</a:t>
            </a:fld>
            <a:endParaRPr lang="fr-FR"/>
          </a:p>
        </p:txBody>
      </p:sp>
      <p:sp>
        <p:nvSpPr>
          <p:cNvPr id="10" name="Espace réservé du pied de page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FB627915-A11C-407F-A370-ABC70376164B}" type="datetimeFigureOut">
              <a:rPr lang="fr-FR" smtClean="0"/>
              <a:pPr/>
              <a:t>12/11/2014</a:t>
            </a:fld>
            <a:endParaRPr lang="fr-FR"/>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fr-FR"/>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26048C9-2DCD-40E5-9E3E-98DA3FE33B47}" type="slidenum">
              <a:rPr lang="fr-FR" smtClean="0"/>
              <a:pPr/>
              <a:t>‹N°›</a:t>
            </a:fld>
            <a:endParaRPr lang="fr-FR"/>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smtClean="0"/>
              <a:t>Cliquez pour modifier le style du titre</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836712"/>
            <a:ext cx="8280920" cy="4154984"/>
          </a:xfrm>
          <a:prstGeom prst="rect">
            <a:avLst/>
          </a:prstGeom>
        </p:spPr>
        <p:txBody>
          <a:bodyPr wrap="square">
            <a:spAutoFit/>
          </a:bodyPr>
          <a:lstStyle/>
          <a:p>
            <a:pPr algn="ctr"/>
            <a:r>
              <a:rPr lang="fr-FR" sz="6600" b="1" dirty="0" smtClean="0">
                <a:solidFill>
                  <a:schemeClr val="tx2">
                    <a:lumMod val="75000"/>
                  </a:schemeClr>
                </a:solidFill>
                <a:latin typeface="Lucida Handwriting" pitchFamily="66" charset="0"/>
              </a:rPr>
              <a:t>PARTIE 2</a:t>
            </a:r>
          </a:p>
          <a:p>
            <a:pPr algn="ctr"/>
            <a:endParaRPr lang="fr-FR" sz="6600" b="1" dirty="0" smtClean="0">
              <a:solidFill>
                <a:schemeClr val="tx2">
                  <a:lumMod val="75000"/>
                </a:schemeClr>
              </a:solidFill>
              <a:latin typeface="Lucida Handwriting" pitchFamily="66" charset="0"/>
            </a:endParaRPr>
          </a:p>
          <a:p>
            <a:pPr algn="ctr"/>
            <a:endParaRPr lang="fr-FR" sz="6600" b="1" dirty="0" smtClean="0">
              <a:solidFill>
                <a:schemeClr val="tx2">
                  <a:lumMod val="75000"/>
                </a:schemeClr>
              </a:solidFill>
              <a:latin typeface="Lucida Handwriting" pitchFamily="66" charset="0"/>
            </a:endParaRPr>
          </a:p>
          <a:p>
            <a:pPr algn="ctr"/>
            <a:endParaRPr lang="fr-FR" sz="6600" dirty="0">
              <a:solidFill>
                <a:schemeClr val="tx2">
                  <a:lumMod val="75000"/>
                </a:schemeClr>
              </a:solidFill>
              <a:latin typeface="Lucida Handwriting" pitchFamily="66" charset="0"/>
            </a:endParaRPr>
          </a:p>
        </p:txBody>
      </p:sp>
      <p:sp>
        <p:nvSpPr>
          <p:cNvPr id="8" name="Rectangle 7"/>
          <p:cNvSpPr/>
          <p:nvPr/>
        </p:nvSpPr>
        <p:spPr>
          <a:xfrm>
            <a:off x="395536" y="2060849"/>
            <a:ext cx="8424936" cy="1938992"/>
          </a:xfrm>
          <a:prstGeom prst="rect">
            <a:avLst/>
          </a:prstGeom>
        </p:spPr>
        <p:txBody>
          <a:bodyPr wrap="square">
            <a:spAutoFit/>
          </a:bodyPr>
          <a:lstStyle/>
          <a:p>
            <a:pPr algn="ctr"/>
            <a:endParaRPr lang="fr-FR" sz="4000" b="1" dirty="0" smtClean="0">
              <a:latin typeface="Lucida Fax" pitchFamily="18" charset="0"/>
            </a:endParaRPr>
          </a:p>
          <a:p>
            <a:pPr algn="ctr"/>
            <a:r>
              <a:rPr lang="fr-FR" sz="4000" b="1" dirty="0" smtClean="0">
                <a:latin typeface="Lucida Fax" pitchFamily="18" charset="0"/>
              </a:rPr>
              <a:t>Les effets du principe « </a:t>
            </a:r>
            <a:r>
              <a:rPr lang="fr-FR" sz="4000" b="1" dirty="0" err="1" smtClean="0">
                <a:latin typeface="Lucida Fax" pitchFamily="18" charset="0"/>
              </a:rPr>
              <a:t>pacta</a:t>
            </a:r>
            <a:r>
              <a:rPr lang="fr-FR" sz="4000" b="1" dirty="0" smtClean="0">
                <a:latin typeface="Lucida Fax" pitchFamily="18" charset="0"/>
              </a:rPr>
              <a:t> </a:t>
            </a:r>
            <a:r>
              <a:rPr lang="fr-FR" sz="4000" b="1" dirty="0" err="1" smtClean="0">
                <a:latin typeface="Lucida Fax" pitchFamily="18" charset="0"/>
              </a:rPr>
              <a:t>sunt</a:t>
            </a:r>
            <a:r>
              <a:rPr lang="fr-FR" sz="4000" b="1" dirty="0" smtClean="0">
                <a:latin typeface="Lucida Fax" pitchFamily="18" charset="0"/>
              </a:rPr>
              <a:t> </a:t>
            </a:r>
            <a:r>
              <a:rPr lang="fr-FR" sz="4000" b="1" dirty="0" err="1" smtClean="0">
                <a:latin typeface="Lucida Fax" pitchFamily="18" charset="0"/>
              </a:rPr>
              <a:t>servanda</a:t>
            </a:r>
            <a:r>
              <a:rPr lang="fr-FR" sz="4000" b="1" dirty="0" smtClean="0">
                <a:latin typeface="Lucida Fax" pitchFamily="18" charset="0"/>
              </a:rPr>
              <a:t> »</a:t>
            </a:r>
            <a:endParaRPr lang="fr-FR" sz="4000" dirty="0">
              <a:latin typeface="Lucida Fax"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1071546"/>
            <a:ext cx="8286808" cy="2000548"/>
          </a:xfrm>
          <a:prstGeom prst="rect">
            <a:avLst/>
          </a:prstGeom>
          <a:noFill/>
        </p:spPr>
        <p:txBody>
          <a:bodyPr wrap="square">
            <a:spAutoFit/>
          </a:bodyPr>
          <a:lstStyle/>
          <a:p>
            <a:pPr>
              <a:buFont typeface="Arial" pitchFamily="34" charset="0"/>
              <a:buChar char="•"/>
            </a:pPr>
            <a:r>
              <a:rPr lang="fr-FR" sz="2400" dirty="0" smtClean="0"/>
              <a:t>  </a:t>
            </a:r>
            <a:r>
              <a:rPr lang="fr-FR" sz="2000" dirty="0" smtClean="0"/>
              <a:t>Certes une résiliation du contrat peut engendrer des conséquences néfastes aussi bien pour le créancier que sur lé débiteur et dans le seul  but d’éviter de tels dommages les parties ont la faculté d’insérer des dispositions soit assurant le maintien de l’équilibre initial des prestations, soit par des clauses générales organisant l’adaptation du contrat en fonction de ces évènements </a:t>
            </a:r>
            <a:endParaRPr lang="fr-FR" sz="2400" dirty="0"/>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214282" y="785794"/>
            <a:ext cx="8929718" cy="5447645"/>
          </a:xfrm>
          <a:prstGeom prst="rect">
            <a:avLst/>
          </a:prstGeom>
          <a:noFill/>
        </p:spPr>
        <p:txBody>
          <a:bodyPr wrap="square" rtlCol="0">
            <a:spAutoFit/>
          </a:bodyPr>
          <a:lstStyle/>
          <a:p>
            <a:endParaRPr lang="fr-FR" dirty="0" smtClean="0"/>
          </a:p>
          <a:p>
            <a:endParaRPr lang="fr-FR" sz="2000" dirty="0" smtClean="0"/>
          </a:p>
          <a:p>
            <a:pPr>
              <a:buFont typeface="Arial" pitchFamily="34" charset="0"/>
              <a:buChar char="•"/>
            </a:pPr>
            <a:r>
              <a:rPr lang="fr-FR" sz="2000" dirty="0" smtClean="0"/>
              <a:t>  En Outre les clauses générales d’adaptation du contrat sont variées parmi lesquelles on peut citer à titre d’exemple </a:t>
            </a:r>
            <a:r>
              <a:rPr lang="fr-FR" sz="2000" u="sng" dirty="0" smtClean="0"/>
              <a:t>la clause de </a:t>
            </a:r>
            <a:r>
              <a:rPr lang="fr-FR" sz="2000" i="1" u="sng" dirty="0" err="1" smtClean="0"/>
              <a:t>hardship</a:t>
            </a:r>
            <a:r>
              <a:rPr lang="fr-FR" sz="2000" i="1" u="sng" dirty="0" smtClean="0"/>
              <a:t> </a:t>
            </a:r>
            <a:r>
              <a:rPr lang="fr-FR" sz="2000" i="1" dirty="0" smtClean="0"/>
              <a:t>qui </a:t>
            </a:r>
            <a:r>
              <a:rPr lang="fr-FR" sz="2000" dirty="0" smtClean="0"/>
              <a:t>permet à l'une comme à l'autre des parties signataires d'exiger que s'ouvre une nouvelle négociation lorsque la survenance d'un évènement de nature économique ou technologique, bouleverse gravement l'équilibre des prestations prévues au contrat </a:t>
            </a:r>
          </a:p>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endParaRPr lang="fr-FR" sz="2000" dirty="0" smtClean="0"/>
          </a:p>
          <a:p>
            <a:pPr>
              <a:buFont typeface="Arial" pitchFamily="34" charset="0"/>
              <a:buChar char="•"/>
            </a:pPr>
            <a:r>
              <a:rPr lang="fr-FR" sz="2000" dirty="0" smtClean="0"/>
              <a:t>  à part la clause de </a:t>
            </a:r>
            <a:r>
              <a:rPr lang="fr-FR" sz="2000" dirty="0" err="1" smtClean="0"/>
              <a:t>hardship</a:t>
            </a:r>
            <a:r>
              <a:rPr lang="fr-FR" sz="2000" dirty="0" smtClean="0"/>
              <a:t> , il ya aussi </a:t>
            </a:r>
            <a:r>
              <a:rPr lang="fr-FR" sz="2000" u="sng" dirty="0" smtClean="0"/>
              <a:t>la clause de l’offre concurrente</a:t>
            </a:r>
            <a:r>
              <a:rPr lang="fr-FR" sz="2000" dirty="0" smtClean="0"/>
              <a:t> qui « permet à une partie d’opposer à son partenaire l’offre plus intéressante d’un tiers pour l’exécution d’un contrat en cours. Si ce dernier accepte de s’aligner sur cette proposition concurrente, le contrat se poursuit aux nouvelles conditions ».</a:t>
            </a:r>
          </a:p>
          <a:p>
            <a:endParaRPr lang="fr-FR" dirty="0" smtClean="0"/>
          </a:p>
          <a:p>
            <a:endParaRPr lang="fr-FR" dirty="0"/>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188640"/>
            <a:ext cx="8858280" cy="830997"/>
          </a:xfrm>
          <a:prstGeom prst="rect">
            <a:avLst/>
          </a:prstGeom>
        </p:spPr>
        <p:txBody>
          <a:bodyPr wrap="square">
            <a:spAutoFit/>
          </a:bodyPr>
          <a:lstStyle/>
          <a:p>
            <a:r>
              <a:rPr lang="fr-FR" sz="2400" u="sng" dirty="0" smtClean="0">
                <a:solidFill>
                  <a:schemeClr val="tx2">
                    <a:lumMod val="75000"/>
                  </a:schemeClr>
                </a:solidFill>
                <a:effectLst>
                  <a:outerShdw blurRad="38100" dist="38100" dir="2700000" algn="tl">
                    <a:srgbClr val="000000">
                      <a:alpha val="43137"/>
                    </a:srgbClr>
                  </a:outerShdw>
                </a:effectLst>
              </a:rPr>
              <a:t>Les limites du principe de </a:t>
            </a:r>
            <a:r>
              <a:rPr lang="fr-FR" sz="2400" u="sng" dirty="0" smtClean="0">
                <a:solidFill>
                  <a:schemeClr val="tx2">
                    <a:lumMod val="75000"/>
                  </a:schemeClr>
                </a:solidFill>
                <a:effectLst>
                  <a:outerShdw blurRad="38100" dist="38100" dir="2700000" algn="tl">
                    <a:srgbClr val="000000">
                      <a:alpha val="43137"/>
                    </a:srgbClr>
                  </a:outerShdw>
                </a:effectLst>
              </a:rPr>
              <a:t>l'interdiction de la modification </a:t>
            </a:r>
            <a:r>
              <a:rPr lang="fr-FR" sz="2400" u="sng" dirty="0" smtClean="0">
                <a:solidFill>
                  <a:schemeClr val="tx2">
                    <a:lumMod val="75000"/>
                  </a:schemeClr>
                </a:solidFill>
                <a:effectLst>
                  <a:outerShdw blurRad="38100" dist="38100" dir="2700000" algn="tl">
                    <a:srgbClr val="000000">
                      <a:alpha val="43137"/>
                    </a:srgbClr>
                  </a:outerShdw>
                </a:effectLst>
              </a:rPr>
              <a:t>unilatérale du contrat</a:t>
            </a:r>
            <a:endParaRPr lang="fr-FR" sz="2400" u="sng" dirty="0">
              <a:solidFill>
                <a:schemeClr val="tx2">
                  <a:lumMod val="75000"/>
                </a:schemeClr>
              </a:solidFill>
              <a:effectLst>
                <a:outerShdw blurRad="38100" dist="38100" dir="2700000" algn="tl">
                  <a:srgbClr val="000000">
                    <a:alpha val="43137"/>
                  </a:srgbClr>
                </a:outerShdw>
              </a:effectLst>
            </a:endParaRPr>
          </a:p>
        </p:txBody>
      </p:sp>
      <p:graphicFrame>
        <p:nvGraphicFramePr>
          <p:cNvPr id="4" name="Tableau 3"/>
          <p:cNvGraphicFramePr>
            <a:graphicFrameLocks noGrp="1"/>
          </p:cNvGraphicFramePr>
          <p:nvPr/>
        </p:nvGraphicFramePr>
        <p:xfrm>
          <a:off x="4360985" y="633046"/>
          <a:ext cx="240030" cy="6175717"/>
        </p:xfrm>
        <a:graphic>
          <a:graphicData uri="http://schemas.openxmlformats.org/drawingml/2006/table">
            <a:tbl>
              <a:tblPr>
                <a:tableStyleId>{69C7853C-536D-4A76-A0AE-DD22124D55A5}</a:tableStyleId>
              </a:tblPr>
              <a:tblGrid>
                <a:gridCol w="240030"/>
              </a:tblGrid>
              <a:tr h="6175717">
                <a:tc>
                  <a:txBody>
                    <a:bodyPr/>
                    <a:lstStyle/>
                    <a:p>
                      <a:endParaRPr lang="fr-FR" i="0" dirty="0"/>
                    </a:p>
                  </a:txBody>
                  <a:tcPr/>
                </a:tc>
              </a:tr>
            </a:tbl>
          </a:graphicData>
        </a:graphic>
      </p:graphicFrame>
      <p:sp>
        <p:nvSpPr>
          <p:cNvPr id="6" name="ZoneTexte 5"/>
          <p:cNvSpPr txBox="1"/>
          <p:nvPr/>
        </p:nvSpPr>
        <p:spPr>
          <a:xfrm>
            <a:off x="323528" y="1340768"/>
            <a:ext cx="3929090" cy="3970318"/>
          </a:xfrm>
          <a:prstGeom prst="rect">
            <a:avLst/>
          </a:prstGeom>
          <a:noFill/>
        </p:spPr>
        <p:txBody>
          <a:bodyPr wrap="square" rtlCol="0">
            <a:spAutoFit/>
          </a:bodyPr>
          <a:lstStyle/>
          <a:p>
            <a:r>
              <a:rPr lang="fr-FR" dirty="0" smtClean="0"/>
              <a:t>Le </a:t>
            </a:r>
            <a:r>
              <a:rPr lang="fr-FR" dirty="0" smtClean="0"/>
              <a:t>cas </a:t>
            </a:r>
            <a:r>
              <a:rPr lang="fr-FR" dirty="0" smtClean="0"/>
              <a:t>d’absence de réaction du créancier autrement dit en cas de non refus de ce dernier , suite à une proposition de modification faite par son débiteur le créancier est supposé soutenir la modification de son cocontractant  , si non en cas de refus il doit impérativement manifester expressément son opposition à la modification du contrat, cela, pour chacune des demandes de modification du contrat proposée par son débiteur.</a:t>
            </a:r>
          </a:p>
          <a:p>
            <a:endParaRPr lang="fr-FR" dirty="0"/>
          </a:p>
        </p:txBody>
      </p:sp>
      <p:sp>
        <p:nvSpPr>
          <p:cNvPr id="7" name="ZoneTexte 6"/>
          <p:cNvSpPr txBox="1"/>
          <p:nvPr/>
        </p:nvSpPr>
        <p:spPr>
          <a:xfrm>
            <a:off x="4714876" y="1268760"/>
            <a:ext cx="4429124" cy="4247317"/>
          </a:xfrm>
          <a:prstGeom prst="rect">
            <a:avLst/>
          </a:prstGeom>
          <a:noFill/>
        </p:spPr>
        <p:txBody>
          <a:bodyPr wrap="square" rtlCol="0">
            <a:spAutoFit/>
          </a:bodyPr>
          <a:lstStyle/>
          <a:p>
            <a:r>
              <a:rPr lang="fr-FR" dirty="0" smtClean="0"/>
              <a:t>la modification unilatérale est retenue pour minimiser son dommage comme étant une exception pour le principe optant pour l’interdiction de toute modification unilatérale.</a:t>
            </a:r>
            <a:br>
              <a:rPr lang="fr-FR" dirty="0" smtClean="0"/>
            </a:br>
            <a:r>
              <a:rPr lang="fr-FR" dirty="0" smtClean="0"/>
              <a:t>l’article 77 de la C.V.I.M autorise l’une des parties à modifier le contrat par volonté unilatérale et ce afin de minimiser son dommage Ce qui met à la charge du créancier d’exploiter tous les moyens raisonnables pouvant limiter L’accroissement de son préjudice, il lui est permis par exemple de recourir à un rachat de remplacement ou encore une revente rapide de la marchandise</a:t>
            </a:r>
            <a:endParaRPr lang="fr-FR" dirty="0"/>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500042"/>
            <a:ext cx="7500990" cy="1785104"/>
          </a:xfrm>
          <a:prstGeom prst="rect">
            <a:avLst/>
          </a:prstGeom>
          <a:noFill/>
        </p:spPr>
        <p:txBody>
          <a:bodyPr wrap="square" rtlCol="0">
            <a:spAutoFit/>
          </a:bodyPr>
          <a:lstStyle/>
          <a:p>
            <a:r>
              <a:rPr lang="fr-FR" b="1" i="1" dirty="0" smtClean="0">
                <a:solidFill>
                  <a:srgbClr val="FF0000"/>
                </a:solidFill>
                <a:latin typeface="Aharoni" pitchFamily="2" charset="-79"/>
                <a:cs typeface="Aharoni" pitchFamily="2" charset="-79"/>
              </a:rPr>
              <a:t>=&gt;</a:t>
            </a:r>
            <a:r>
              <a:rPr lang="fr-FR" dirty="0" smtClean="0"/>
              <a:t> le principe de la </a:t>
            </a:r>
            <a:r>
              <a:rPr lang="fr-FR" dirty="0" err="1" smtClean="0"/>
              <a:t>pacta</a:t>
            </a:r>
            <a:r>
              <a:rPr lang="fr-FR" dirty="0" smtClean="0"/>
              <a:t> </a:t>
            </a:r>
            <a:r>
              <a:rPr lang="fr-FR" dirty="0" err="1" smtClean="0"/>
              <a:t>sunt</a:t>
            </a:r>
            <a:r>
              <a:rPr lang="fr-FR" dirty="0" smtClean="0"/>
              <a:t> </a:t>
            </a:r>
            <a:r>
              <a:rPr lang="fr-FR" dirty="0" err="1" smtClean="0"/>
              <a:t>servenda</a:t>
            </a:r>
            <a:r>
              <a:rPr lang="fr-FR" dirty="0" smtClean="0"/>
              <a:t> n’est pas une simple règle qui régie les rapports internationaux entres commerçants mais plutôt une règle qui a pour finalité de faire prévaloir le commerce, il est soumis aux impératifs économiques qui commandent d’apprécier la force obligatoire du contrat de façon à ce que son inexécution n’entraine que les coûts les moins élevés pour l’ensemble des parties.</a:t>
            </a:r>
            <a:endParaRPr lang="fr-FR" dirty="0"/>
          </a:p>
        </p:txBody>
      </p:sp>
    </p:spTree>
  </p:cSld>
  <p:clrMapOvr>
    <a:masterClrMapping/>
  </p:clrMapOvr>
  <p:transition>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FR" sz="2000" dirty="0" smtClean="0"/>
              <a:t>le principe </a:t>
            </a:r>
            <a:r>
              <a:rPr lang="fr-FR" sz="2000" dirty="0" err="1" smtClean="0"/>
              <a:t>pacta</a:t>
            </a:r>
            <a:r>
              <a:rPr lang="fr-FR" sz="2000" dirty="0" smtClean="0"/>
              <a:t> </a:t>
            </a:r>
            <a:r>
              <a:rPr lang="fr-FR" sz="2000" dirty="0" err="1" smtClean="0"/>
              <a:t>sunt</a:t>
            </a:r>
            <a:r>
              <a:rPr lang="fr-FR" sz="2000" dirty="0" smtClean="0"/>
              <a:t> </a:t>
            </a:r>
            <a:r>
              <a:rPr lang="fr-FR" sz="2000" dirty="0" err="1" smtClean="0"/>
              <a:t>servanda</a:t>
            </a:r>
            <a:r>
              <a:rPr lang="fr-FR" sz="2000" dirty="0" smtClean="0"/>
              <a:t> implique que le contrat ne peut </a:t>
            </a:r>
            <a:r>
              <a:rPr lang="fr-FR" sz="2000" dirty="0" err="1" smtClean="0"/>
              <a:t>étre</a:t>
            </a:r>
            <a:r>
              <a:rPr lang="fr-FR" sz="2000" dirty="0" smtClean="0"/>
              <a:t> révoqué que par le consentement mutuel c'est-à-dire par le biais d’une convention par laquelle les parties conviennent de l’extinction du rapport contractuel initial d’où la révocabilité n’est admise que si elle émane d’un commun accord.</a:t>
            </a:r>
            <a:br>
              <a:rPr lang="fr-FR" sz="2000" dirty="0" smtClean="0"/>
            </a:br>
            <a:endParaRPr lang="fr-FR" sz="2000" dirty="0"/>
          </a:p>
        </p:txBody>
      </p:sp>
      <p:sp>
        <p:nvSpPr>
          <p:cNvPr id="3" name="Titre 2"/>
          <p:cNvSpPr>
            <a:spLocks noGrp="1"/>
          </p:cNvSpPr>
          <p:nvPr>
            <p:ph type="title"/>
          </p:nvPr>
        </p:nvSpPr>
        <p:spPr/>
        <p:txBody>
          <a:bodyPr>
            <a:normAutofit fontScale="90000"/>
          </a:bodyPr>
          <a:lstStyle/>
          <a:p>
            <a:r>
              <a:rPr lang="fr-FR" u="sng" dirty="0" smtClean="0">
                <a:solidFill>
                  <a:schemeClr val="tx2">
                    <a:lumMod val="75000"/>
                  </a:schemeClr>
                </a:solidFill>
              </a:rPr>
              <a:t>l'irrévocabilité du contrat du commerce international</a:t>
            </a:r>
            <a:endParaRPr lang="fr-FR" u="sng" dirty="0">
              <a:solidFill>
                <a:schemeClr val="tx2">
                  <a:lumMod val="75000"/>
                </a:schemeClr>
              </a:solidFill>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57158" y="428604"/>
            <a:ext cx="8229600" cy="4572000"/>
          </a:xfrm>
        </p:spPr>
        <p:txBody>
          <a:bodyPr>
            <a:normAutofit/>
          </a:bodyPr>
          <a:lstStyle/>
          <a:p>
            <a:endParaRPr lang="fr-FR" sz="2000" dirty="0" smtClean="0"/>
          </a:p>
          <a:p>
            <a:endParaRPr lang="fr-FR" sz="2000" dirty="0" smtClean="0"/>
          </a:p>
          <a:p>
            <a:endParaRPr lang="fr-FR" sz="2000" dirty="0" smtClean="0"/>
          </a:p>
          <a:p>
            <a:r>
              <a:rPr lang="fr-FR" sz="2000" dirty="0" smtClean="0"/>
              <a:t>Cet effet est au cœur du principe de l’obligation de respecter la parole donnée en droit du commerce international il répond largement et parfaitement à l’essence même du principe.</a:t>
            </a:r>
          </a:p>
          <a:p>
            <a:r>
              <a:rPr lang="fr-FR" sz="2000" dirty="0" smtClean="0"/>
              <a:t>En admettant que le principe </a:t>
            </a:r>
            <a:r>
              <a:rPr lang="fr-FR" sz="2000" dirty="0" err="1" smtClean="0"/>
              <a:t>pacta</a:t>
            </a:r>
            <a:r>
              <a:rPr lang="fr-FR" sz="2000" dirty="0" smtClean="0"/>
              <a:t> </a:t>
            </a:r>
            <a:r>
              <a:rPr lang="fr-FR" sz="2000" dirty="0" err="1" smtClean="0"/>
              <a:t>sunt</a:t>
            </a:r>
            <a:r>
              <a:rPr lang="fr-FR" sz="2000" dirty="0" smtClean="0"/>
              <a:t> </a:t>
            </a:r>
            <a:r>
              <a:rPr lang="fr-FR" sz="2000" dirty="0" err="1" smtClean="0"/>
              <a:t>servanda</a:t>
            </a:r>
            <a:r>
              <a:rPr lang="fr-FR" sz="2000" dirty="0" smtClean="0"/>
              <a:t> est intimement lié aux impératifs de la vie économique ses dispositions vont servir d’une façon ou d’une autre à favoriser le commerce .</a:t>
            </a:r>
            <a:endParaRPr lang="fr-FR" sz="2000" dirty="0"/>
          </a:p>
        </p:txBody>
      </p:sp>
    </p:spTree>
  </p:cSld>
  <p:clrMapOvr>
    <a:masterClrMapping/>
  </p:clrMapOvr>
  <p:transition>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4282" y="500042"/>
            <a:ext cx="8929718" cy="2862322"/>
          </a:xfrm>
          <a:prstGeom prst="rect">
            <a:avLst/>
          </a:prstGeom>
        </p:spPr>
        <p:txBody>
          <a:bodyPr wrap="square">
            <a:spAutoFit/>
          </a:bodyPr>
          <a:lstStyle/>
          <a:p>
            <a:pPr>
              <a:buFont typeface="Arial" pitchFamily="34" charset="0"/>
              <a:buChar char="•"/>
            </a:pPr>
            <a:endParaRPr lang="fr-FR" dirty="0" smtClean="0"/>
          </a:p>
          <a:p>
            <a:pPr>
              <a:buFont typeface="Arial" pitchFamily="34" charset="0"/>
              <a:buChar char="•"/>
            </a:pPr>
            <a:endParaRPr lang="fr-FR" dirty="0" smtClean="0"/>
          </a:p>
          <a:p>
            <a:endParaRPr lang="fr-FR" dirty="0" smtClean="0"/>
          </a:p>
          <a:p>
            <a:pPr>
              <a:buFont typeface="Arial" pitchFamily="34" charset="0"/>
              <a:buChar char="•"/>
            </a:pPr>
            <a:r>
              <a:rPr lang="fr-FR" dirty="0" smtClean="0"/>
              <a:t> à cet égard la révocabilité du contrat peut être strictement admise pour réaffirmer l’idée que le principe </a:t>
            </a:r>
            <a:r>
              <a:rPr lang="fr-FR" dirty="0" err="1" smtClean="0"/>
              <a:t>pacta</a:t>
            </a:r>
            <a:r>
              <a:rPr lang="fr-FR" dirty="0" smtClean="0"/>
              <a:t> </a:t>
            </a:r>
            <a:r>
              <a:rPr lang="fr-FR" dirty="0" err="1" smtClean="0"/>
              <a:t>sunt</a:t>
            </a:r>
            <a:r>
              <a:rPr lang="fr-FR" dirty="0" smtClean="0"/>
              <a:t> </a:t>
            </a:r>
            <a:r>
              <a:rPr lang="fr-FR" dirty="0" err="1" smtClean="0"/>
              <a:t>servanda</a:t>
            </a:r>
            <a:r>
              <a:rPr lang="fr-FR" dirty="0" smtClean="0"/>
              <a:t> ne peut pas </a:t>
            </a:r>
            <a:r>
              <a:rPr lang="fr-FR" dirty="0" err="1" smtClean="0"/>
              <a:t>étre</a:t>
            </a:r>
            <a:r>
              <a:rPr lang="fr-FR" dirty="0" smtClean="0"/>
              <a:t> perçu indépendamment et voir même isolement des impératifs de rentabilité économique .</a:t>
            </a:r>
          </a:p>
          <a:p>
            <a:endParaRPr lang="fr-FR" dirty="0" smtClean="0"/>
          </a:p>
          <a:p>
            <a:pPr>
              <a:buFont typeface="Arial" pitchFamily="34" charset="0"/>
              <a:buChar char="•"/>
            </a:pPr>
            <a:r>
              <a:rPr lang="fr-FR" dirty="0" smtClean="0"/>
              <a:t>à l’occasion de l’intervention d’événements pouvant rendre la poursuite de la relation contractuelle impossible des clauses peuvent </a:t>
            </a:r>
            <a:r>
              <a:rPr lang="fr-FR" dirty="0" err="1" smtClean="0"/>
              <a:t>étre</a:t>
            </a:r>
            <a:r>
              <a:rPr lang="fr-FR" dirty="0" smtClean="0"/>
              <a:t> insérées :</a:t>
            </a:r>
          </a:p>
          <a:p>
            <a:endParaRPr lang="fr-FR" dirty="0"/>
          </a:p>
        </p:txBody>
      </p:sp>
    </p:spTree>
  </p:cSld>
  <p:clrMapOvr>
    <a:masterClrMapping/>
  </p:clrMapOvr>
  <p:transition>
    <p:wipe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751344"/>
            <a:ext cx="8572560" cy="2862322"/>
          </a:xfrm>
          <a:prstGeom prst="rect">
            <a:avLst/>
          </a:prstGeom>
        </p:spPr>
        <p:txBody>
          <a:bodyPr wrap="square">
            <a:spAutoFit/>
          </a:bodyPr>
          <a:lstStyle/>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r>
              <a:rPr lang="fr-FR" dirty="0" smtClean="0"/>
              <a:t>Il s’agit des clauses de rupture pour nullité ou invalidité du contrat, les clauses de rupture par consentement mutuel (</a:t>
            </a:r>
            <a:r>
              <a:rPr lang="fr-FR" dirty="0" err="1" smtClean="0"/>
              <a:t>mutuus</a:t>
            </a:r>
            <a:r>
              <a:rPr lang="fr-FR" dirty="0" smtClean="0"/>
              <a:t> </a:t>
            </a:r>
            <a:r>
              <a:rPr lang="fr-FR" dirty="0" err="1" smtClean="0"/>
              <a:t>dissensus</a:t>
            </a:r>
            <a:r>
              <a:rPr lang="fr-FR" dirty="0" smtClean="0"/>
              <a:t>) tant que les parties peuvent conclure librement des contrats ils peuvent aussi y mettre fin par consentement mutuel. , les clauses de rupture pour impossibilité définitive d’exécution résultant de la force majeure, enfin plus largement les clauses résolutoires.</a:t>
            </a:r>
            <a:br>
              <a:rPr lang="fr-FR" dirty="0" smtClean="0"/>
            </a:br>
            <a:r>
              <a:rPr lang="fr-FR" dirty="0" smtClean="0"/>
              <a:t>.</a:t>
            </a:r>
            <a:endParaRPr lang="fr-FR" dirty="0"/>
          </a:p>
        </p:txBody>
      </p:sp>
    </p:spTree>
  </p:cSld>
  <p:clrMapOvr>
    <a:masterClrMapping/>
  </p:clrMapOvr>
  <p:transition>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1285860"/>
            <a:ext cx="8572560" cy="2308324"/>
          </a:xfrm>
          <a:prstGeom prst="rect">
            <a:avLst/>
          </a:prstGeom>
        </p:spPr>
        <p:txBody>
          <a:bodyPr wrap="square">
            <a:spAutoFit/>
          </a:bodyPr>
          <a:lstStyle/>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r>
              <a:rPr lang="fr-FR" dirty="0" smtClean="0"/>
              <a:t>il faut noter que la révocation du contrat doit se prononcer conformément au délai de préavis convenu entre les parties .</a:t>
            </a:r>
            <a:br>
              <a:rPr lang="fr-FR" dirty="0" smtClean="0"/>
            </a:br>
            <a:r>
              <a:rPr lang="fr-FR" dirty="0" smtClean="0"/>
              <a:t>Mise à part les clauses de rupture, le contrat peut être révoqué unilatéralement en cas d’inexécution de son objet qui peut causer à l’autre partie un préjudice et ce pour assurer l’efficacité économique des transactions en droit du commerce international</a:t>
            </a:r>
            <a:endParaRPr lang="fr-FR" dirty="0"/>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428604"/>
            <a:ext cx="8501122" cy="2862322"/>
          </a:xfrm>
          <a:prstGeom prst="rect">
            <a:avLst/>
          </a:prstGeom>
        </p:spPr>
        <p:txBody>
          <a:bodyPr wrap="square">
            <a:spAutoFit/>
          </a:bodyPr>
          <a:lstStyle/>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r>
              <a:rPr lang="fr-FR" dirty="0" smtClean="0"/>
              <a:t>Finalement , l’inexécution entrainant la rupture du contrat doit être bien évidemment d’une gravité particulière tel que par exemple le non paiement du prix par le débiteur ou l’absence de livraison de la marchandise à l’échéance convenue ou encore la non livraison définitive par le vendeur .</a:t>
            </a:r>
            <a:endParaRPr lang="fr-FR" dirty="0"/>
          </a:p>
        </p:txBody>
      </p:sp>
    </p:spTree>
  </p:cSld>
  <p:clrMapOvr>
    <a:masterClrMapping/>
  </p:clrMapOvr>
  <p:transition>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357158" y="1428736"/>
            <a:ext cx="8258204" cy="3554419"/>
          </a:xfrm>
        </p:spPr>
        <p:txBody>
          <a:bodyPr>
            <a:normAutofit/>
          </a:bodyPr>
          <a:lstStyle/>
          <a:p>
            <a:r>
              <a:rPr lang="fr-FR" sz="2000" dirty="0"/>
              <a:t>En droit du commerce international les principes généraux sont vagues dés lors qu’un «  principe général du droit doit présenter un degré suffisent d’abstraction et de généralisation pour pouvoir être prononcé » , en effet le principe  </a:t>
            </a:r>
            <a:r>
              <a:rPr lang="fr-FR" sz="2000" dirty="0" err="1"/>
              <a:t>pacta</a:t>
            </a:r>
            <a:r>
              <a:rPr lang="fr-FR" sz="2000" dirty="0"/>
              <a:t> </a:t>
            </a:r>
            <a:r>
              <a:rPr lang="fr-FR" sz="2000" dirty="0" err="1"/>
              <a:t>sunt</a:t>
            </a:r>
            <a:r>
              <a:rPr lang="fr-FR" sz="2000" dirty="0"/>
              <a:t> </a:t>
            </a:r>
            <a:r>
              <a:rPr lang="fr-FR" sz="2000" dirty="0" err="1"/>
              <a:t>servanda</a:t>
            </a:r>
            <a:r>
              <a:rPr lang="fr-FR" sz="2000" dirty="0"/>
              <a:t> répond parfaitement à cette définition , dans la mesure où ce dernier a un impact sur les divers opérateurs du commerce international et il a également une influence sur les décisions prises par les juges .</a:t>
            </a:r>
          </a:p>
          <a:p>
            <a:r>
              <a:rPr lang="fr-FR" sz="2000" dirty="0"/>
              <a:t>A cet égard on va mettre l’accent en premier lieu sur les effets vis-à-vis les opérateurs du commerce international (section 1) pour cerner en second lieu les effets vis-à-vis les juges du commerce international (section 2).</a:t>
            </a:r>
          </a:p>
          <a:p>
            <a:endParaRPr lang="fr-FR" dirty="0"/>
          </a:p>
        </p:txBody>
      </p:sp>
      <p:sp>
        <p:nvSpPr>
          <p:cNvPr id="4" name="Titre 3"/>
          <p:cNvSpPr>
            <a:spLocks noGrp="1"/>
          </p:cNvSpPr>
          <p:nvPr>
            <p:ph type="title"/>
          </p:nvPr>
        </p:nvSpPr>
        <p:spPr>
          <a:xfrm>
            <a:off x="500033" y="214290"/>
            <a:ext cx="8215371" cy="1571636"/>
          </a:xfrm>
        </p:spPr>
        <p:txBody>
          <a:bodyPr>
            <a:normAutofit/>
          </a:bodyPr>
          <a:lstStyle/>
          <a:p>
            <a:r>
              <a:rPr lang="fr-FR" dirty="0"/>
              <a:t/>
            </a:r>
            <a:br>
              <a:rPr lang="fr-FR" dirty="0"/>
            </a:br>
            <a:endParaRPr lang="fr-FR" dirty="0"/>
          </a:p>
        </p:txBody>
      </p:sp>
    </p:spTree>
  </p:cSld>
  <p:clrMapOvr>
    <a:masterClrMapping/>
  </p:clrMapOvr>
  <p:transition>
    <p:cut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928670"/>
            <a:ext cx="8715404" cy="2585323"/>
          </a:xfrm>
          <a:prstGeom prst="rect">
            <a:avLst/>
          </a:prstGeom>
        </p:spPr>
        <p:txBody>
          <a:bodyPr wrap="square">
            <a:spAutoFit/>
          </a:bodyPr>
          <a:lstStyle/>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r>
              <a:rPr lang="fr-FR" dirty="0" smtClean="0"/>
              <a:t>cette règle a pour fondement l’article 72 de la CVIM «Si, avant la date de l’exécution du contrat, il est manifesté qu’une partie commettra une contravention essentielle au contrat, l’autre partie peut déclarer celui-ci résolu.».</a:t>
            </a:r>
            <a:br>
              <a:rPr lang="fr-FR" dirty="0" smtClean="0"/>
            </a:br>
            <a:r>
              <a:rPr lang="fr-FR" dirty="0" smtClean="0"/>
              <a:t>On peut se référer également à l’article 7.3.3 des Principes d’UNIDROIT qui dispose qu’ « Une partie est fondée à résoudre le contrat si, avant l’échéance, il est manifeste qu’il y aura inexécution essentielle de la part de l’autre partie. » et L’article 73 de la CVIM .</a:t>
            </a:r>
            <a:endParaRPr lang="fr-FR" dirty="0"/>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40" y="857232"/>
            <a:ext cx="8572560" cy="2031325"/>
          </a:xfrm>
          <a:prstGeom prst="rect">
            <a:avLst/>
          </a:prstGeom>
        </p:spPr>
        <p:txBody>
          <a:bodyPr wrap="square">
            <a:spAutoFit/>
          </a:bodyPr>
          <a:lstStyle/>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endParaRPr lang="fr-FR" dirty="0" smtClean="0"/>
          </a:p>
          <a:p>
            <a:pPr>
              <a:buFont typeface="Arial" pitchFamily="34" charset="0"/>
              <a:buChar char="•"/>
            </a:pPr>
            <a:r>
              <a:rPr lang="fr-FR" dirty="0" smtClean="0"/>
              <a:t>Donc après avoir citer les différents effets du principe vis-à-vis les opérateurs du commerce international on va entamer l’impact de cette </a:t>
            </a:r>
            <a:r>
              <a:rPr lang="fr-FR" dirty="0" err="1" smtClean="0"/>
              <a:t>régle</a:t>
            </a:r>
            <a:r>
              <a:rPr lang="fr-FR" dirty="0" smtClean="0"/>
              <a:t> sur les juges .</a:t>
            </a:r>
            <a:endParaRPr lang="fr-FR" dirty="0"/>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836712"/>
            <a:ext cx="8280920" cy="3139321"/>
          </a:xfrm>
          <a:prstGeom prst="rect">
            <a:avLst/>
          </a:prstGeom>
        </p:spPr>
        <p:txBody>
          <a:bodyPr wrap="square">
            <a:spAutoFit/>
          </a:bodyPr>
          <a:lstStyle/>
          <a:p>
            <a:pPr algn="ctr"/>
            <a:r>
              <a:rPr lang="fr-FR" sz="6600" b="1" dirty="0" smtClean="0">
                <a:solidFill>
                  <a:schemeClr val="tx2">
                    <a:lumMod val="75000"/>
                  </a:schemeClr>
                </a:solidFill>
                <a:latin typeface="Lucida Handwriting" pitchFamily="66" charset="0"/>
              </a:rPr>
              <a:t>SECTION 1</a:t>
            </a:r>
          </a:p>
          <a:p>
            <a:pPr algn="ctr"/>
            <a:endParaRPr lang="fr-FR" sz="6600" b="1" dirty="0" smtClean="0">
              <a:solidFill>
                <a:schemeClr val="tx2">
                  <a:lumMod val="75000"/>
                </a:schemeClr>
              </a:solidFill>
              <a:latin typeface="Lucida Handwriting" pitchFamily="66" charset="0"/>
            </a:endParaRPr>
          </a:p>
          <a:p>
            <a:pPr algn="ctr"/>
            <a:endParaRPr lang="fr-FR" sz="6600" dirty="0">
              <a:solidFill>
                <a:schemeClr val="tx2">
                  <a:lumMod val="75000"/>
                </a:schemeClr>
              </a:solidFill>
              <a:latin typeface="Lucida Handwriting" pitchFamily="66" charset="0"/>
            </a:endParaRPr>
          </a:p>
        </p:txBody>
      </p:sp>
      <p:sp>
        <p:nvSpPr>
          <p:cNvPr id="6" name="Rectangle 5"/>
          <p:cNvSpPr/>
          <p:nvPr/>
        </p:nvSpPr>
        <p:spPr>
          <a:xfrm>
            <a:off x="755576" y="2921169"/>
            <a:ext cx="7344816" cy="1015663"/>
          </a:xfrm>
          <a:prstGeom prst="rect">
            <a:avLst/>
          </a:prstGeom>
        </p:spPr>
        <p:txBody>
          <a:bodyPr wrap="square">
            <a:spAutoFit/>
          </a:bodyPr>
          <a:lstStyle/>
          <a:p>
            <a:r>
              <a:rPr lang="fr-FR" dirty="0" smtClean="0">
                <a:latin typeface="Lucida Calligraphy" pitchFamily="66" charset="0"/>
              </a:rPr>
              <a:t>Présentée par :</a:t>
            </a:r>
          </a:p>
          <a:p>
            <a:endParaRPr lang="fr-FR" dirty="0" smtClean="0"/>
          </a:p>
          <a:p>
            <a:pPr algn="ctr"/>
            <a:r>
              <a:rPr lang="fr-FR" sz="2400" dirty="0" err="1" smtClean="0">
                <a:latin typeface="Lucida Calligraphy" pitchFamily="66" charset="0"/>
                <a:cs typeface="Lucida Sans Unicode" pitchFamily="34" charset="0"/>
              </a:rPr>
              <a:t>Sayadi</a:t>
            </a:r>
            <a:r>
              <a:rPr lang="fr-FR" sz="2400" dirty="0" smtClean="0">
                <a:latin typeface="Lucida Calligraphy" pitchFamily="66" charset="0"/>
                <a:cs typeface="Lucida Sans Unicode" pitchFamily="34" charset="0"/>
              </a:rPr>
              <a:t> </a:t>
            </a:r>
            <a:r>
              <a:rPr lang="fr-FR" sz="2400" dirty="0" err="1" smtClean="0">
                <a:latin typeface="Lucida Calligraphy" pitchFamily="66" charset="0"/>
                <a:cs typeface="Lucida Sans Unicode" pitchFamily="34" charset="0"/>
              </a:rPr>
              <a:t>Emna</a:t>
            </a:r>
            <a:endParaRPr lang="fr-FR" sz="2400" dirty="0">
              <a:latin typeface="Lucida Calligraphy" pitchFamily="66" charset="0"/>
              <a:cs typeface="Lucida Sans Unicode" pitchFamily="34" charset="0"/>
            </a:endParaRPr>
          </a:p>
        </p:txBody>
      </p:sp>
      <p:pic>
        <p:nvPicPr>
          <p:cNvPr id="5" name="Image 4" descr="10582281_10205129245460772_1222186169_n.jpg"/>
          <p:cNvPicPr>
            <a:picLocks noChangeAspect="1"/>
          </p:cNvPicPr>
          <p:nvPr/>
        </p:nvPicPr>
        <p:blipFill>
          <a:blip r:embed="rId2" cstate="print"/>
          <a:stretch>
            <a:fillRect/>
          </a:stretch>
        </p:blipFill>
        <p:spPr>
          <a:xfrm>
            <a:off x="7196873" y="4077072"/>
            <a:ext cx="1263212" cy="144016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000108"/>
            <a:ext cx="8258204" cy="5857892"/>
          </a:xfrm>
        </p:spPr>
        <p:txBody>
          <a:bodyPr>
            <a:normAutofit fontScale="25000" lnSpcReduction="20000"/>
          </a:bodyPr>
          <a:lstStyle/>
          <a:p>
            <a:pPr>
              <a:buNone/>
            </a:pPr>
            <a:r>
              <a:rPr lang="fr-FR" sz="6800" dirty="0" smtClean="0"/>
              <a:t>Dans un monde largement structuré par les échanges, il n'est guère besoin d'insister sur l'importance du commerce international .</a:t>
            </a:r>
          </a:p>
          <a:p>
            <a:r>
              <a:rPr lang="fr-FR" sz="6800" dirty="0" smtClean="0"/>
              <a:t>Aujourd’hui on participe à une multiplicité des opérateurs : Mise à part les personnes physiques on trouve des sociétés voir même des groupes de sociétés qui sont régis par les règles du droit du commerce international.</a:t>
            </a:r>
          </a:p>
          <a:p>
            <a:endParaRPr lang="fr-FR" sz="6800" dirty="0" smtClean="0"/>
          </a:p>
          <a:p>
            <a:r>
              <a:rPr lang="fr-FR" sz="6800" dirty="0" smtClean="0"/>
              <a:t>Si le principe sacro-saint en droit des contrats, qui se traduit par l’adage </a:t>
            </a:r>
            <a:r>
              <a:rPr lang="fr-FR" sz="6800" dirty="0" err="1" smtClean="0"/>
              <a:t>pacta</a:t>
            </a:r>
            <a:r>
              <a:rPr lang="fr-FR" sz="6800" dirty="0" smtClean="0"/>
              <a:t> </a:t>
            </a:r>
            <a:r>
              <a:rPr lang="fr-FR" sz="6800" dirty="0" err="1" smtClean="0"/>
              <a:t>sunt</a:t>
            </a:r>
            <a:r>
              <a:rPr lang="fr-FR" sz="6800" dirty="0" smtClean="0"/>
              <a:t> </a:t>
            </a:r>
            <a:r>
              <a:rPr lang="fr-FR" sz="6800" dirty="0" err="1" smtClean="0"/>
              <a:t>servanda</a:t>
            </a:r>
            <a:r>
              <a:rPr lang="fr-FR" sz="6800" dirty="0" smtClean="0"/>
              <a:t>,  ne pose pas de problème lorsque les deux parties sont des personnes privées, cela n’est  pas le cas lorsqu’on a en face de soi comme cocontractant l’Etat. Les difficultés rencontrées dans  l’exécution des contrats d’Etat proviennent essentiellement du fait que même en s’engageant dans le  commerce, l’Etat ne perd pas de facto les prérogatives liées à sa souveraineté en tant qu’entité  souveraine , en définitive  Si la </a:t>
            </a:r>
            <a:r>
              <a:rPr lang="fr-FR" sz="6800" dirty="0" err="1" smtClean="0"/>
              <a:t>régle</a:t>
            </a:r>
            <a:r>
              <a:rPr lang="fr-FR" sz="6800" dirty="0" smtClean="0"/>
              <a:t> </a:t>
            </a:r>
            <a:r>
              <a:rPr lang="fr-FR" sz="6800" dirty="0" err="1" smtClean="0"/>
              <a:t>pacta</a:t>
            </a:r>
            <a:r>
              <a:rPr lang="fr-FR" sz="6800" dirty="0" smtClean="0"/>
              <a:t> </a:t>
            </a:r>
            <a:r>
              <a:rPr lang="fr-FR" sz="6800" dirty="0" err="1" smtClean="0"/>
              <a:t>sunt</a:t>
            </a:r>
            <a:r>
              <a:rPr lang="fr-FR" sz="6800" dirty="0" smtClean="0"/>
              <a:t> </a:t>
            </a:r>
            <a:r>
              <a:rPr lang="fr-FR" sz="6800" dirty="0" err="1" smtClean="0"/>
              <a:t>servanda</a:t>
            </a:r>
            <a:r>
              <a:rPr lang="fr-FR" sz="6800" dirty="0" smtClean="0"/>
              <a:t> est considérée comme une règle de principe pour les opérateurs privés du commerce international , elle est prise comme une règle d’exception pour les personnes morales du droit public à savoir les Etats .</a:t>
            </a:r>
          </a:p>
          <a:p>
            <a:endParaRPr lang="fr-FR" sz="6800" dirty="0" smtClean="0"/>
          </a:p>
          <a:p>
            <a:r>
              <a:rPr lang="fr-FR" sz="6800" dirty="0" smtClean="0"/>
              <a:t>Si les parties en droit interne ont l’opportunité de modifier ou de mettre fin à leurs engagements , cette possibilité n’est guère admise en matière du contrat d’État, les parties viennent au contraire négocier de ne pas modifier ou révoquer unilatéralement le contrat </a:t>
            </a:r>
          </a:p>
          <a:p>
            <a:endParaRPr lang="fr-FR" sz="6800" dirty="0" smtClean="0"/>
          </a:p>
          <a:p>
            <a:r>
              <a:rPr lang="fr-FR" sz="6800" dirty="0" smtClean="0"/>
              <a:t>Au total les acteurs du commerce international sont variés : il s'agit bien entendu des sociétés mais aussi des Etats c’est l’une des manifestations du particularisme du droit du commerce international </a:t>
            </a:r>
          </a:p>
          <a:p>
            <a:endParaRPr lang="fr-FR" dirty="0" smtClean="0"/>
          </a:p>
          <a:p>
            <a:endParaRPr lang="fr-FR" dirty="0" smtClean="0"/>
          </a:p>
          <a:p>
            <a:endParaRPr lang="fr-FR" dirty="0"/>
          </a:p>
        </p:txBody>
      </p:sp>
      <p:sp>
        <p:nvSpPr>
          <p:cNvPr id="2" name="Titre 1"/>
          <p:cNvSpPr>
            <a:spLocks noGrp="1"/>
          </p:cNvSpPr>
          <p:nvPr>
            <p:ph type="title"/>
          </p:nvPr>
        </p:nvSpPr>
        <p:spPr>
          <a:xfrm>
            <a:off x="0" y="-285776"/>
            <a:ext cx="8358214" cy="2428892"/>
          </a:xfrm>
        </p:spPr>
        <p:txBody>
          <a:bodyPr>
            <a:normAutofit fontScale="90000"/>
          </a:bodyPr>
          <a:lstStyle/>
          <a:p>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sz="3600" b="1" i="1" u="sng" dirty="0" smtClean="0">
                <a:solidFill>
                  <a:schemeClr val="tx2">
                    <a:lumMod val="75000"/>
                  </a:schemeClr>
                </a:solidFill>
              </a:rPr>
              <a:t>Section 1 : Les effets vis-à-vis les </a:t>
            </a:r>
            <a:br>
              <a:rPr lang="fr-FR" sz="3600" b="1" i="1" u="sng" dirty="0" smtClean="0">
                <a:solidFill>
                  <a:schemeClr val="tx2">
                    <a:lumMod val="75000"/>
                  </a:schemeClr>
                </a:solidFill>
              </a:rPr>
            </a:br>
            <a:r>
              <a:rPr lang="fr-FR" sz="3600" b="1" i="1" u="sng" dirty="0" smtClean="0">
                <a:solidFill>
                  <a:schemeClr val="tx2">
                    <a:lumMod val="75000"/>
                  </a:schemeClr>
                </a:solidFill>
              </a:rPr>
              <a:t>opérateurs du commerce international</a:t>
            </a:r>
            <a:r>
              <a:rPr lang="fr-FR" dirty="0" smtClean="0"/>
              <a:t/>
            </a:r>
            <a:br>
              <a:rPr lang="fr-FR" dirty="0" smtClean="0"/>
            </a:br>
            <a:r>
              <a:rPr lang="fr-FR" dirty="0" smtClean="0"/>
              <a:t/>
            </a:r>
            <a:br>
              <a:rPr lang="fr-FR" dirty="0" smtClean="0"/>
            </a:br>
            <a:endParaRPr lang="fr-FR"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428604"/>
            <a:ext cx="8501122" cy="3139321"/>
          </a:xfrm>
          <a:prstGeom prst="rect">
            <a:avLst/>
          </a:prstGeom>
        </p:spPr>
        <p:txBody>
          <a:bodyPr wrap="square">
            <a:spAutoFit/>
          </a:bodyPr>
          <a:lstStyle/>
          <a:p>
            <a:endParaRPr lang="fr-FR" dirty="0" smtClean="0"/>
          </a:p>
          <a:p>
            <a:r>
              <a:rPr lang="fr-FR" sz="2000" dirty="0" smtClean="0"/>
              <a:t>En revanche on va mettre l’accent sur précisément  les effets du principe </a:t>
            </a:r>
            <a:r>
              <a:rPr lang="fr-FR" sz="2000" dirty="0" err="1" smtClean="0"/>
              <a:t>pacta</a:t>
            </a:r>
            <a:r>
              <a:rPr lang="fr-FR" sz="2000" dirty="0" smtClean="0"/>
              <a:t> </a:t>
            </a:r>
            <a:r>
              <a:rPr lang="fr-FR" sz="2000" dirty="0" err="1" smtClean="0"/>
              <a:t>sunt</a:t>
            </a:r>
            <a:r>
              <a:rPr lang="fr-FR" sz="2000" dirty="0" smtClean="0"/>
              <a:t> </a:t>
            </a:r>
            <a:r>
              <a:rPr lang="fr-FR" sz="2000" dirty="0" err="1" smtClean="0"/>
              <a:t>servanda</a:t>
            </a:r>
            <a:r>
              <a:rPr lang="fr-FR" sz="2000" dirty="0" smtClean="0"/>
              <a:t> sur les opérateurs privés en tant principales parties soumises à ce dit principe en d’autres termes on va cerner les obligations qui découlent du principe </a:t>
            </a:r>
            <a:r>
              <a:rPr lang="fr-FR" sz="2000" dirty="0" err="1" smtClean="0"/>
              <a:t>pacta</a:t>
            </a:r>
            <a:r>
              <a:rPr lang="fr-FR" sz="2000" dirty="0" smtClean="0"/>
              <a:t> </a:t>
            </a:r>
            <a:r>
              <a:rPr lang="fr-FR" sz="2000" dirty="0" err="1" smtClean="0"/>
              <a:t>sunt</a:t>
            </a:r>
            <a:r>
              <a:rPr lang="fr-FR" sz="2000" dirty="0" smtClean="0"/>
              <a:t> </a:t>
            </a:r>
            <a:r>
              <a:rPr lang="fr-FR" sz="2000" dirty="0" err="1" smtClean="0"/>
              <a:t>servanda</a:t>
            </a:r>
            <a:r>
              <a:rPr lang="fr-FR" sz="2000" dirty="0" smtClean="0"/>
              <a:t> et qui sont mises à la charge des opérateurs privés du commerce international.</a:t>
            </a:r>
          </a:p>
          <a:p>
            <a:r>
              <a:rPr lang="fr-FR" sz="2000" dirty="0" smtClean="0"/>
              <a:t>Il apparait clairement que  le principe selon lequel les pactes doivent être exécutés  implique deux principaux effets qui sont l’obligation de respecter la lettre des stipulations (a) et l’irrévocabilité du contrat de commerce international (b).</a:t>
            </a:r>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1500174"/>
            <a:ext cx="8472519" cy="3911609"/>
          </a:xfrm>
        </p:spPr>
        <p:txBody>
          <a:bodyPr>
            <a:normAutofit/>
          </a:bodyPr>
          <a:lstStyle/>
          <a:p>
            <a:r>
              <a:rPr lang="fr-FR" sz="2000" dirty="0"/>
              <a:t>Il s’agit en réalité de respecter les dispositions mises par les parties au contrat ce qui entraine par conséquent que toute clause expresse du contrat doit être rigoureusement respectée et la violation d’une telle clause, quand bien même elle serait accessoire, semble suffisant pour invoquer l’inexécution du contrat .</a:t>
            </a:r>
          </a:p>
          <a:p>
            <a:r>
              <a:rPr lang="fr-CH" sz="2000" dirty="0"/>
              <a:t>L’obligation de respecter la lettre des stipulations exige l’étude tout d’abord de l’obligation de ponctualité, pour ensuite aborder l’interdiction de la modification unilatérale du contrat du commerce international .</a:t>
            </a:r>
            <a:endParaRPr lang="fr-FR" sz="2000" dirty="0"/>
          </a:p>
          <a:p>
            <a:endParaRPr lang="fr-FR" dirty="0"/>
          </a:p>
        </p:txBody>
      </p:sp>
      <p:sp>
        <p:nvSpPr>
          <p:cNvPr id="2" name="Titre 1"/>
          <p:cNvSpPr>
            <a:spLocks noGrp="1"/>
          </p:cNvSpPr>
          <p:nvPr>
            <p:ph type="title"/>
          </p:nvPr>
        </p:nvSpPr>
        <p:spPr>
          <a:xfrm>
            <a:off x="285720" y="274639"/>
            <a:ext cx="8401080" cy="1725602"/>
          </a:xfrm>
        </p:spPr>
        <p:txBody>
          <a:bodyPr>
            <a:normAutofit fontScale="90000"/>
          </a:bodyPr>
          <a:lstStyle/>
          <a:p>
            <a:pPr lvl="0"/>
            <a:r>
              <a:rPr lang="fr-FR" b="1" i="1" u="sng" dirty="0">
                <a:solidFill>
                  <a:schemeClr val="tx2">
                    <a:lumMod val="75000"/>
                  </a:schemeClr>
                </a:solidFill>
              </a:rPr>
              <a:t>L’obligation de respecter la lettre des stipulations </a:t>
            </a:r>
            <a:r>
              <a:rPr lang="fr-FR" dirty="0"/>
              <a:t/>
            </a:r>
            <a:br>
              <a:rPr lang="fr-FR" dirty="0"/>
            </a:br>
            <a:endParaRPr lang="fr-FR" dirty="0"/>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sz="2000" dirty="0"/>
              <a:t>On entend par </a:t>
            </a:r>
            <a:r>
              <a:rPr lang="fr-FR" sz="2000" b="1" i="1" u="sng" dirty="0"/>
              <a:t>ponctualité</a:t>
            </a:r>
            <a:r>
              <a:rPr lang="fr-FR" sz="2000" dirty="0"/>
              <a:t> dans ce sens bien précis non pas le faite d’exécuter son obligation à la date préalablement fixée par les parties mais aussi  l’interdiction </a:t>
            </a:r>
            <a:r>
              <a:rPr lang="fr-FR" sz="2000" dirty="0" smtClean="0"/>
              <a:t>aux parties </a:t>
            </a:r>
            <a:r>
              <a:rPr lang="fr-FR" sz="2000" dirty="0"/>
              <a:t>d’une part d’exécuter les prestations à une date antérieure et d’autre part le retard de l’exécution . </a:t>
            </a:r>
          </a:p>
          <a:p>
            <a:endParaRPr lang="fr-FR" dirty="0"/>
          </a:p>
        </p:txBody>
      </p:sp>
      <p:sp>
        <p:nvSpPr>
          <p:cNvPr id="2" name="Titre 1"/>
          <p:cNvSpPr>
            <a:spLocks noGrp="1"/>
          </p:cNvSpPr>
          <p:nvPr>
            <p:ph type="title"/>
          </p:nvPr>
        </p:nvSpPr>
        <p:spPr/>
        <p:txBody>
          <a:bodyPr/>
          <a:lstStyle/>
          <a:p>
            <a:r>
              <a:rPr lang="fr-FR" b="1" i="1" u="sng" dirty="0" smtClean="0">
                <a:solidFill>
                  <a:schemeClr val="tx2">
                    <a:lumMod val="75000"/>
                  </a:schemeClr>
                </a:solidFill>
              </a:rPr>
              <a:t>Obligation de ponctualité</a:t>
            </a:r>
            <a:endParaRPr lang="fr-FR" b="1" i="1" u="sng" dirty="0">
              <a:solidFill>
                <a:schemeClr val="tx2">
                  <a:lumMod val="75000"/>
                </a:schemeClr>
              </a:solidFill>
            </a:endParaRP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57166"/>
            <a:ext cx="7686700" cy="500066"/>
          </a:xfrm>
        </p:spPr>
        <p:txBody>
          <a:bodyPr>
            <a:normAutofit fontScale="90000"/>
          </a:bodyPr>
          <a:lstStyle/>
          <a:p>
            <a:r>
              <a:rPr lang="fr-FR" u="sng" dirty="0" smtClean="0"/>
              <a:t> </a:t>
            </a:r>
            <a:endParaRPr lang="fr-FR" u="sng" dirty="0"/>
          </a:p>
        </p:txBody>
      </p:sp>
      <p:sp>
        <p:nvSpPr>
          <p:cNvPr id="3" name="Espace réservé du contenu 2"/>
          <p:cNvSpPr>
            <a:spLocks noGrp="1"/>
          </p:cNvSpPr>
          <p:nvPr>
            <p:ph sz="half" idx="1"/>
          </p:nvPr>
        </p:nvSpPr>
        <p:spPr>
          <a:xfrm>
            <a:off x="0" y="928670"/>
            <a:ext cx="4517136" cy="5929330"/>
          </a:xfrm>
        </p:spPr>
        <p:txBody>
          <a:bodyPr>
            <a:normAutofit fontScale="40000" lnSpcReduction="20000"/>
          </a:bodyPr>
          <a:lstStyle/>
          <a:p>
            <a:pPr>
              <a:buNone/>
            </a:pPr>
            <a:endParaRPr lang="fr-FR" sz="3400" dirty="0" smtClean="0"/>
          </a:p>
          <a:p>
            <a:endParaRPr lang="fr-FR" sz="3700" dirty="0" smtClean="0"/>
          </a:p>
          <a:p>
            <a:r>
              <a:rPr lang="fr-FR" sz="3700" dirty="0" smtClean="0"/>
              <a:t>Quant </a:t>
            </a:r>
            <a:r>
              <a:rPr lang="fr-FR" sz="3700" dirty="0"/>
              <a:t>à </a:t>
            </a:r>
            <a:r>
              <a:rPr lang="fr-FR" sz="3700" u="sng" dirty="0"/>
              <a:t>l’exécution anticipée des prestations</a:t>
            </a:r>
            <a:r>
              <a:rPr lang="fr-FR" sz="3700" dirty="0"/>
              <a:t>  elle est certes considérée comme une inexécution du contrat  et demeure contraire au principe  </a:t>
            </a:r>
            <a:r>
              <a:rPr lang="fr-FR" sz="3700" dirty="0" err="1"/>
              <a:t>pacta</a:t>
            </a:r>
            <a:r>
              <a:rPr lang="fr-FR" sz="3700" dirty="0"/>
              <a:t> </a:t>
            </a:r>
            <a:r>
              <a:rPr lang="fr-FR" sz="3700" dirty="0" err="1"/>
              <a:t>sunt</a:t>
            </a:r>
            <a:r>
              <a:rPr lang="fr-FR" sz="3700" dirty="0"/>
              <a:t> </a:t>
            </a:r>
            <a:r>
              <a:rPr lang="fr-FR" sz="3700" dirty="0" err="1"/>
              <a:t>servenda</a:t>
            </a:r>
            <a:r>
              <a:rPr lang="fr-FR" sz="3700" dirty="0"/>
              <a:t> , de manière à considérer que l’exécution anticipée par l’acheteur à titre d’exemple ne lui accorde </a:t>
            </a:r>
            <a:r>
              <a:rPr lang="fr-FR" sz="3700" dirty="0" smtClean="0"/>
              <a:t>aucun </a:t>
            </a:r>
            <a:r>
              <a:rPr lang="fr-FR" sz="3700" dirty="0"/>
              <a:t>droit d’obtenir du vendeur une livraison avant l’échéance initialement convenue et inversement </a:t>
            </a:r>
            <a:r>
              <a:rPr lang="fr-FR" sz="3700" dirty="0" smtClean="0"/>
              <a:t>.</a:t>
            </a:r>
            <a:endParaRPr lang="fr-FR" sz="2900" dirty="0"/>
          </a:p>
          <a:p>
            <a:endParaRPr lang="fr-FR" sz="3500" dirty="0" smtClean="0"/>
          </a:p>
          <a:p>
            <a:r>
              <a:rPr lang="fr-FR" sz="3500" dirty="0" smtClean="0"/>
              <a:t>Cette </a:t>
            </a:r>
            <a:r>
              <a:rPr lang="fr-FR" sz="3500" dirty="0"/>
              <a:t>règle est confirmée par l’article 6.1. 5. 2) des Principes d’UNIDROIT </a:t>
            </a:r>
            <a:endParaRPr lang="fr-FR" sz="3500" dirty="0" smtClean="0"/>
          </a:p>
          <a:p>
            <a:pPr>
              <a:buNone/>
            </a:pPr>
            <a:endParaRPr lang="fr-FR" sz="3400" dirty="0" smtClean="0"/>
          </a:p>
          <a:p>
            <a:r>
              <a:rPr lang="fr-FR" sz="3400" dirty="0" smtClean="0"/>
              <a:t>En </a:t>
            </a:r>
            <a:r>
              <a:rPr lang="fr-FR" sz="3400" dirty="0"/>
              <a:t>plus l’exécution anticipée  se manifeste dans  l’obligation de payer et celle de livrer conformément à l’article 53 de la C.V.I.M. l’acheteur s’oblige « </a:t>
            </a:r>
            <a:r>
              <a:rPr lang="fr-FR" sz="3400" i="1" dirty="0"/>
              <a:t>dans les conditions prévues au contrat et par la présente Convention</a:t>
            </a:r>
            <a:r>
              <a:rPr lang="fr-FR" sz="3400" dirty="0"/>
              <a:t>, </a:t>
            </a:r>
            <a:r>
              <a:rPr lang="fr-FR" sz="3400" i="1" dirty="0"/>
              <a:t>à payer le prix et à prendre livraison des marchandises</a:t>
            </a:r>
            <a:r>
              <a:rPr lang="fr-FR" sz="3400" dirty="0"/>
              <a:t> </a:t>
            </a:r>
            <a:r>
              <a:rPr lang="fr-FR" sz="3400" i="1" dirty="0"/>
              <a:t> </a:t>
            </a:r>
            <a:r>
              <a:rPr lang="fr-FR" sz="3400" dirty="0"/>
              <a:t>» en effet l’obligation de paiement de prix n’intéresse pas exclusivement le droit du commerce international , elle se manifeste aussi en droit interne dans précisément l’article 675 du code des obligations et des contrats  qui aux termes duquel : </a:t>
            </a:r>
            <a:r>
              <a:rPr lang="fr-FR" sz="3400" i="1" dirty="0"/>
              <a:t>« L’acheteur a deux obligations principales : 1) celle de payer le prix .2) et celle de prendre livraison de la chose »</a:t>
            </a:r>
            <a:endParaRPr lang="fr-FR" sz="3400" dirty="0"/>
          </a:p>
          <a:p>
            <a:endParaRPr lang="fr-FR" dirty="0"/>
          </a:p>
        </p:txBody>
      </p:sp>
      <p:sp>
        <p:nvSpPr>
          <p:cNvPr id="4" name="Espace réservé du contenu 3"/>
          <p:cNvSpPr>
            <a:spLocks noGrp="1"/>
          </p:cNvSpPr>
          <p:nvPr>
            <p:ph sz="half" idx="2"/>
          </p:nvPr>
        </p:nvSpPr>
        <p:spPr>
          <a:xfrm>
            <a:off x="4714876" y="928670"/>
            <a:ext cx="4429124" cy="5929330"/>
          </a:xfrm>
        </p:spPr>
        <p:txBody>
          <a:bodyPr>
            <a:normAutofit fontScale="40000" lnSpcReduction="20000"/>
          </a:bodyPr>
          <a:lstStyle/>
          <a:p>
            <a:endParaRPr lang="fr-FR" sz="2900" dirty="0" smtClean="0"/>
          </a:p>
          <a:p>
            <a:endParaRPr lang="fr-FR" sz="3400" dirty="0" smtClean="0"/>
          </a:p>
          <a:p>
            <a:r>
              <a:rPr lang="fr-FR" sz="3400" dirty="0" smtClean="0"/>
              <a:t>Comme </a:t>
            </a:r>
            <a:r>
              <a:rPr lang="fr-FR" sz="3400" dirty="0"/>
              <a:t>le principe  </a:t>
            </a:r>
            <a:r>
              <a:rPr lang="fr-FR" sz="3400" dirty="0" err="1"/>
              <a:t>pacta</a:t>
            </a:r>
            <a:r>
              <a:rPr lang="fr-FR" sz="3400" dirty="0"/>
              <a:t> </a:t>
            </a:r>
            <a:r>
              <a:rPr lang="fr-FR" sz="3400" dirty="0" err="1"/>
              <a:t>sunt</a:t>
            </a:r>
            <a:r>
              <a:rPr lang="fr-FR" sz="3400" dirty="0"/>
              <a:t> </a:t>
            </a:r>
            <a:r>
              <a:rPr lang="fr-FR" sz="3400" dirty="0" err="1"/>
              <a:t>servenda</a:t>
            </a:r>
            <a:r>
              <a:rPr lang="fr-FR" sz="3400" dirty="0"/>
              <a:t> condamne l’exécution antérieure du débiteur de ses obligations émanant du contrat , le dit principe interdit bien évidemment </a:t>
            </a:r>
            <a:r>
              <a:rPr lang="fr-FR" sz="3400" u="sng" dirty="0"/>
              <a:t>le retard en paiement</a:t>
            </a:r>
            <a:r>
              <a:rPr lang="fr-FR" sz="3400" dirty="0"/>
              <a:t> qui fait naître à la charge du créancier du prix un droit à des dommages-intérêts spécifiques, dits moratoires , ces intérêts dits spécifiques parce qu’on est face à une  réparation forfaitaire du préjudice subi par le créancier en l’absence de réception de la somme d’argent à l’échéance convenue </a:t>
            </a:r>
            <a:endParaRPr lang="fr-FR" sz="3400" dirty="0" smtClean="0"/>
          </a:p>
          <a:p>
            <a:endParaRPr lang="fr-FR" sz="2900" dirty="0"/>
          </a:p>
          <a:p>
            <a:endParaRPr lang="fr-FR" sz="3400" dirty="0" smtClean="0"/>
          </a:p>
          <a:p>
            <a:r>
              <a:rPr lang="fr-FR" sz="3400" dirty="0" smtClean="0"/>
              <a:t>Dans </a:t>
            </a:r>
            <a:r>
              <a:rPr lang="fr-FR" sz="3400" dirty="0"/>
              <a:t>ce sens l’article 78 de la Convention de Vienne du 11 avril 1980  prévoit que : « </a:t>
            </a:r>
            <a:r>
              <a:rPr lang="fr-FR" sz="3400" i="1" dirty="0"/>
              <a:t>Si une partie ne paie pas le prix ou toute autre somme due, l’autre partie a droit à des intérêts sur cette somme, sans préjudice des dommages-intérêts qu’elle serait fondée à demander en vertu de l’article 74 </a:t>
            </a:r>
            <a:r>
              <a:rPr lang="fr-FR" sz="3400" dirty="0" smtClean="0"/>
              <a:t>»</a:t>
            </a:r>
          </a:p>
          <a:p>
            <a:endParaRPr lang="fr-FR" sz="2900" dirty="0"/>
          </a:p>
          <a:p>
            <a:endParaRPr lang="fr-FR" sz="3400" dirty="0" smtClean="0"/>
          </a:p>
          <a:p>
            <a:endParaRPr lang="fr-FR" sz="3400" dirty="0" smtClean="0"/>
          </a:p>
          <a:p>
            <a:r>
              <a:rPr lang="fr-FR" sz="3400" dirty="0" smtClean="0"/>
              <a:t>Pour </a:t>
            </a:r>
            <a:r>
              <a:rPr lang="fr-FR" sz="3400" dirty="0"/>
              <a:t>conclure on peut aboutir à l’idée que le </a:t>
            </a:r>
            <a:r>
              <a:rPr lang="fr-FR" sz="3400" dirty="0" smtClean="0"/>
              <a:t>principe  </a:t>
            </a:r>
            <a:r>
              <a:rPr lang="fr-FR" sz="3400" dirty="0" err="1"/>
              <a:t>pacta</a:t>
            </a:r>
            <a:r>
              <a:rPr lang="fr-FR" sz="3400" dirty="0"/>
              <a:t> </a:t>
            </a:r>
            <a:r>
              <a:rPr lang="fr-FR" sz="3400" dirty="0" err="1"/>
              <a:t>sunt</a:t>
            </a:r>
            <a:r>
              <a:rPr lang="fr-FR" sz="3400" dirty="0"/>
              <a:t> </a:t>
            </a:r>
            <a:r>
              <a:rPr lang="fr-FR" sz="3400" dirty="0" err="1"/>
              <a:t>servenda</a:t>
            </a:r>
            <a:r>
              <a:rPr lang="fr-FR" sz="3400" dirty="0"/>
              <a:t> accorde le droit de s’opposer à une exécution anticipée pour dire que « </a:t>
            </a:r>
            <a:r>
              <a:rPr lang="fr-FR" sz="3400" i="1" dirty="0"/>
              <a:t>Une livraison anticipée serait, autant qu’une livraison tardive, a priori fautive » </a:t>
            </a:r>
            <a:endParaRPr lang="fr-FR" sz="3400" dirty="0"/>
          </a:p>
          <a:p>
            <a:endParaRPr lang="fr-FR" dirty="0"/>
          </a:p>
        </p:txBody>
      </p:sp>
      <p:graphicFrame>
        <p:nvGraphicFramePr>
          <p:cNvPr id="5" name="Tableau 4"/>
          <p:cNvGraphicFramePr>
            <a:graphicFrameLocks noGrp="1"/>
          </p:cNvGraphicFramePr>
          <p:nvPr/>
        </p:nvGraphicFramePr>
        <p:xfrm>
          <a:off x="4572000" y="857232"/>
          <a:ext cx="229481" cy="5543568"/>
        </p:xfrm>
        <a:graphic>
          <a:graphicData uri="http://schemas.openxmlformats.org/drawingml/2006/table">
            <a:tbl>
              <a:tblPr>
                <a:tableStyleId>{69C7853C-536D-4A76-A0AE-DD22124D55A5}</a:tableStyleId>
              </a:tblPr>
              <a:tblGrid>
                <a:gridCol w="229481"/>
              </a:tblGrid>
              <a:tr h="5543568">
                <a:tc>
                  <a:txBody>
                    <a:bodyPr/>
                    <a:lstStyle/>
                    <a:p>
                      <a:endParaRPr lang="fr-FR" dirty="0">
                        <a:solidFill>
                          <a:schemeClr val="tx1"/>
                        </a:solidFill>
                      </a:endParaRPr>
                    </a:p>
                  </a:txBody>
                  <a:tcPr/>
                </a:tc>
              </a:tr>
            </a:tbl>
          </a:graphicData>
        </a:graphic>
      </p:graphicFrame>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FR" sz="2000" dirty="0"/>
              <a:t>Cette règle ne paraît pas présenter d’originalité particulière dans cette discipline dés lors le droit du commerce international exige au même titre que les droits internes, qu’une volonté conjointe des parties se soit manifestée pour la modification licite du contrat conformément à l’article 242 du code des obligations et des contrats .</a:t>
            </a:r>
          </a:p>
          <a:p>
            <a:r>
              <a:rPr lang="fr-FR" sz="2000" dirty="0"/>
              <a:t>Cependant au regard des nécessités économiques quelques clauses peuvent </a:t>
            </a:r>
            <a:r>
              <a:rPr lang="fr-FR" sz="2000" dirty="0" err="1"/>
              <a:t>étre</a:t>
            </a:r>
            <a:r>
              <a:rPr lang="fr-FR" sz="2000" dirty="0"/>
              <a:t> retenues afin de limiter la rigueur de cette règle, mais elle demeure certes la règle la plus caractéristique de la force obligatoire des contrats du commerce international elle est expressément instaurée  par l’article 1. 3 des Principes d’UNIDROIT qui en vertu ce ces termes : « […] </a:t>
            </a:r>
            <a:r>
              <a:rPr lang="fr-FR" sz="2000" i="1" dirty="0"/>
              <a:t>Les parties ne peuvent le modifier ou y mettre fin que selon ses dispositions, </a:t>
            </a:r>
            <a:r>
              <a:rPr lang="fr-FR" sz="2000" dirty="0"/>
              <a:t>ou </a:t>
            </a:r>
            <a:r>
              <a:rPr lang="fr-FR" sz="2000" i="1" dirty="0"/>
              <a:t>d’un commun accord </a:t>
            </a:r>
            <a:r>
              <a:rPr lang="fr-FR" sz="2000" dirty="0"/>
              <a:t>[…] »</a:t>
            </a:r>
          </a:p>
        </p:txBody>
      </p:sp>
      <p:sp>
        <p:nvSpPr>
          <p:cNvPr id="2" name="Titre 1"/>
          <p:cNvSpPr>
            <a:spLocks noGrp="1"/>
          </p:cNvSpPr>
          <p:nvPr>
            <p:ph type="title"/>
          </p:nvPr>
        </p:nvSpPr>
        <p:spPr/>
        <p:txBody>
          <a:bodyPr>
            <a:normAutofit fontScale="90000"/>
          </a:bodyPr>
          <a:lstStyle/>
          <a:p>
            <a:r>
              <a:rPr lang="fr-FR" u="sng" dirty="0" smtClean="0">
                <a:solidFill>
                  <a:schemeClr val="tx2">
                    <a:lumMod val="75000"/>
                  </a:schemeClr>
                </a:solidFill>
              </a:rPr>
              <a:t>Interdiction aux parties de modifier unilatéralement le contrat</a:t>
            </a:r>
            <a:endParaRPr lang="fr-FR" u="sng" dirty="0">
              <a:solidFill>
                <a:schemeClr val="tx2">
                  <a:lumMod val="75000"/>
                </a:schemeClr>
              </a:solidFill>
            </a:endParaRPr>
          </a:p>
        </p:txBody>
      </p:sp>
    </p:spTree>
  </p:cSld>
  <p:clrMapOvr>
    <a:masterClrMapping/>
  </p:clrMapOvr>
  <p:transition>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i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i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205</TotalTime>
  <Words>1368</Words>
  <Application>Microsoft Office PowerPoint</Application>
  <PresentationFormat>Affichage à l'écran (4:3)</PresentationFormat>
  <Paragraphs>102</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Papier</vt:lpstr>
      <vt:lpstr>Diapositive 1</vt:lpstr>
      <vt:lpstr> </vt:lpstr>
      <vt:lpstr>Diapositive 3</vt:lpstr>
      <vt:lpstr>                Section 1 : Les effets vis-à-vis les  opérateurs du commerce international  </vt:lpstr>
      <vt:lpstr>Diapositive 5</vt:lpstr>
      <vt:lpstr>L’obligation de respecter la lettre des stipulations  </vt:lpstr>
      <vt:lpstr>Obligation de ponctualité</vt:lpstr>
      <vt:lpstr> </vt:lpstr>
      <vt:lpstr>Interdiction aux parties de modifier unilatéralement le contrat</vt:lpstr>
      <vt:lpstr>Diapositive 10</vt:lpstr>
      <vt:lpstr>Diapositive 11</vt:lpstr>
      <vt:lpstr>Diapositive 12</vt:lpstr>
      <vt:lpstr>Diapositive 13</vt:lpstr>
      <vt:lpstr>l'irrévocabilité du contrat du commerce international</vt:lpstr>
      <vt:lpstr>Diapositive 15</vt:lpstr>
      <vt:lpstr>Diapositive 16</vt:lpstr>
      <vt:lpstr>Diapositive 17</vt:lpstr>
      <vt:lpstr>Diapositive 18</vt:lpstr>
      <vt:lpstr>Diapositive 19</vt:lpstr>
      <vt:lpstr>Diapositive 20</vt:lpstr>
      <vt:lpstr>Diapositive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Partie 2 : Les effets du principe « pacta sunt servanda »</dc:title>
  <dc:creator>emna</dc:creator>
  <cp:lastModifiedBy>ADEM</cp:lastModifiedBy>
  <cp:revision>27</cp:revision>
  <dcterms:created xsi:type="dcterms:W3CDTF">2014-11-11T17:59:58Z</dcterms:created>
  <dcterms:modified xsi:type="dcterms:W3CDTF">2014-11-11T23:18:25Z</dcterms:modified>
</cp:coreProperties>
</file>