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7"/>
  </p:notesMasterIdLst>
  <p:sldIdLst>
    <p:sldId id="286" r:id="rId2"/>
    <p:sldId id="285"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6" r:id="rId21"/>
    <p:sldId id="279" r:id="rId22"/>
    <p:sldId id="280" r:id="rId23"/>
    <p:sldId id="282" r:id="rId24"/>
    <p:sldId id="283" r:id="rId25"/>
    <p:sldId id="281" r:id="rId2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500" autoAdjust="0"/>
    <p:restoredTop sz="86380" autoAdjust="0"/>
  </p:normalViewPr>
  <p:slideViewPr>
    <p:cSldViewPr>
      <p:cViewPr varScale="1">
        <p:scale>
          <a:sx n="71" d="100"/>
          <a:sy n="71" d="100"/>
        </p:scale>
        <p:origin x="-570" y="-96"/>
      </p:cViewPr>
      <p:guideLst>
        <p:guide orient="horz" pos="2160"/>
        <p:guide pos="2880"/>
      </p:guideLst>
    </p:cSldViewPr>
  </p:slideViewPr>
  <p:outlineViewPr>
    <p:cViewPr>
      <p:scale>
        <a:sx n="33" d="100"/>
        <a:sy n="33" d="100"/>
      </p:scale>
      <p:origin x="258"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59A80CF-68E9-47BA-AB1E-6EBAE430D39E}" type="datetimeFigureOut">
              <a:rPr lang="fr-FR" smtClean="0"/>
              <a:pPr/>
              <a:t>12/11/2014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840455E-5532-453B-A363-962F9D545A93}"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4840455E-5532-453B-A363-962F9D545A93}" type="slidenum">
              <a:rPr lang="fr-FR" smtClean="0"/>
              <a:pPr/>
              <a:t>2</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9" name="Sous-titr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Titr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fr-FR" smtClean="0"/>
              <a:t>Cliquez pour modifier le style du titre</a:t>
            </a:r>
            <a:endParaRPr kumimoji="0" lang="en-US"/>
          </a:p>
        </p:txBody>
      </p:sp>
      <p:cxnSp>
        <p:nvCxnSpPr>
          <p:cNvPr id="8" name="Connecteur droit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Connecteur droit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Ellipse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Espace réservé de la date 14"/>
          <p:cNvSpPr>
            <a:spLocks noGrp="1"/>
          </p:cNvSpPr>
          <p:nvPr>
            <p:ph type="dt" sz="half" idx="10"/>
          </p:nvPr>
        </p:nvSpPr>
        <p:spPr/>
        <p:txBody>
          <a:bodyPr/>
          <a:lstStyle/>
          <a:p>
            <a:fld id="{AA309A6D-C09C-4548-B29A-6CF363A7E532}" type="datetimeFigureOut">
              <a:rPr lang="fr-FR" smtClean="0"/>
              <a:pPr/>
              <a:t>12/11/2014</a:t>
            </a:fld>
            <a:endParaRPr lang="fr-BE"/>
          </a:p>
        </p:txBody>
      </p:sp>
      <p:sp>
        <p:nvSpPr>
          <p:cNvPr id="16" name="Espace réservé du numéro de diapositive 15"/>
          <p:cNvSpPr>
            <a:spLocks noGrp="1"/>
          </p:cNvSpPr>
          <p:nvPr>
            <p:ph type="sldNum" sz="quarter" idx="11"/>
          </p:nvPr>
        </p:nvSpPr>
        <p:spPr/>
        <p:txBody>
          <a:bodyPr/>
          <a:lstStyle/>
          <a:p>
            <a:fld id="{CF4668DC-857F-487D-BFFA-8C0CA5037977}" type="slidenum">
              <a:rPr lang="fr-BE" smtClean="0"/>
              <a:pPr/>
              <a:t>‹N°›</a:t>
            </a:fld>
            <a:endParaRPr lang="fr-BE"/>
          </a:p>
        </p:txBody>
      </p:sp>
      <p:sp>
        <p:nvSpPr>
          <p:cNvPr id="17" name="Espace réservé du pied de page 16"/>
          <p:cNvSpPr>
            <a:spLocks noGrp="1"/>
          </p:cNvSpPr>
          <p:nvPr>
            <p:ph type="ftr" sz="quarter" idx="12"/>
          </p:nvPr>
        </p:nvSpPr>
        <p:spPr/>
        <p:txBody>
          <a:bodyPr/>
          <a:lstStyle/>
          <a:p>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12/11/2014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12/11/2014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9" name="Espace réservé du contenu 8"/>
          <p:cNvSpPr>
            <a:spLocks noGrp="1"/>
          </p:cNvSpPr>
          <p:nvPr>
            <p:ph idx="1"/>
          </p:nvPr>
        </p:nvSpPr>
        <p:spPr>
          <a:xfrm>
            <a:off x="457200" y="1524000"/>
            <a:ext cx="8229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4" name="Espace réservé de la date 13"/>
          <p:cNvSpPr>
            <a:spLocks noGrp="1"/>
          </p:cNvSpPr>
          <p:nvPr>
            <p:ph type="dt" sz="half" idx="14"/>
          </p:nvPr>
        </p:nvSpPr>
        <p:spPr/>
        <p:txBody>
          <a:bodyPr/>
          <a:lstStyle/>
          <a:p>
            <a:fld id="{AA309A6D-C09C-4548-B29A-6CF363A7E532}" type="datetimeFigureOut">
              <a:rPr lang="fr-FR" smtClean="0"/>
              <a:pPr/>
              <a:t>12/11/2014</a:t>
            </a:fld>
            <a:endParaRPr lang="fr-BE"/>
          </a:p>
        </p:txBody>
      </p:sp>
      <p:sp>
        <p:nvSpPr>
          <p:cNvPr id="15" name="Espace réservé du numéro de diapositive 14"/>
          <p:cNvSpPr>
            <a:spLocks noGrp="1"/>
          </p:cNvSpPr>
          <p:nvPr>
            <p:ph type="sldNum" sz="quarter" idx="15"/>
          </p:nvPr>
        </p:nvSpPr>
        <p:spPr/>
        <p:txBody>
          <a:bodyPr/>
          <a:lstStyle>
            <a:lvl1pPr algn="ctr">
              <a:defRPr/>
            </a:lvl1pPr>
          </a:lstStyle>
          <a:p>
            <a:fld id="{CF4668DC-857F-487D-BFFA-8C0CA5037977}" type="slidenum">
              <a:rPr lang="fr-BE" smtClean="0"/>
              <a:pPr/>
              <a:t>‹N°›</a:t>
            </a:fld>
            <a:endParaRPr lang="fr-BE"/>
          </a:p>
        </p:txBody>
      </p:sp>
      <p:sp>
        <p:nvSpPr>
          <p:cNvPr id="16" name="Espace réservé du pied de page 15"/>
          <p:cNvSpPr>
            <a:spLocks noGrp="1"/>
          </p:cNvSpPr>
          <p:nvPr>
            <p:ph type="ftr" sz="quarter" idx="16"/>
          </p:nvPr>
        </p:nvSpPr>
        <p:spPr/>
        <p:txBody>
          <a:bodyPr/>
          <a:lstStyle/>
          <a:p>
            <a:endParaRPr lang="fr-BE"/>
          </a:p>
        </p:txBody>
      </p:sp>
      <p:sp>
        <p:nvSpPr>
          <p:cNvPr id="17" name="Titre 16"/>
          <p:cNvSpPr>
            <a:spLocks noGrp="1"/>
          </p:cNvSpPr>
          <p:nvPr>
            <p:ph type="title"/>
          </p:nvPr>
        </p:nvSpPr>
        <p:spPr/>
        <p:txBody>
          <a:bodyPr rtlCol="0" anchor="b" anchorCtr="0"/>
          <a:lstStyle/>
          <a:p>
            <a:r>
              <a:rPr kumimoji="0" lang="fr-FR" smtClean="0"/>
              <a:t>Cliquez pour modifier le style du titre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fld id="{AA309A6D-C09C-4548-B29A-6CF363A7E532}" type="datetimeFigureOut">
              <a:rPr lang="fr-FR" smtClean="0"/>
              <a:pPr/>
              <a:t>12/11/2014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
        <p:nvSpPr>
          <p:cNvPr id="2" name="Titr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cxnSp>
        <p:nvCxnSpPr>
          <p:cNvPr id="7" name="Connecteur droit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5" name="Espace réservé de la date 4"/>
          <p:cNvSpPr>
            <a:spLocks noGrp="1"/>
          </p:cNvSpPr>
          <p:nvPr>
            <p:ph type="dt" sz="half" idx="10"/>
          </p:nvPr>
        </p:nvSpPr>
        <p:spPr/>
        <p:txBody>
          <a:bodyPr/>
          <a:lstStyle/>
          <a:p>
            <a:fld id="{AA309A6D-C09C-4548-B29A-6CF363A7E532}" type="datetimeFigureOut">
              <a:rPr lang="fr-FR" smtClean="0"/>
              <a:pPr/>
              <a:t>12/11/2014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11" name="Espace réservé du contenu 10"/>
          <p:cNvSpPr>
            <a:spLocks noGrp="1"/>
          </p:cNvSpPr>
          <p:nvPr>
            <p:ph sz="half" idx="1"/>
          </p:nvPr>
        </p:nvSpPr>
        <p:spPr>
          <a:xfrm>
            <a:off x="457200" y="1524000"/>
            <a:ext cx="4059936"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2"/>
          </p:nvPr>
        </p:nvSpPr>
        <p:spPr>
          <a:xfrm>
            <a:off x="4648200" y="1524000"/>
            <a:ext cx="4059936"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pPr/>
              <a:t>12/11/2014</a:t>
            </a:fld>
            <a:endParaRPr lang="fr-BE"/>
          </a:p>
        </p:txBody>
      </p:sp>
      <p:sp>
        <p:nvSpPr>
          <p:cNvPr id="3" name="Espace réservé du texte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32" name="Espace réservé du contenu 31"/>
          <p:cNvSpPr>
            <a:spLocks noGrp="1"/>
          </p:cNvSpPr>
          <p:nvPr>
            <p:ph sz="half" idx="2"/>
          </p:nvPr>
        </p:nvSpPr>
        <p:spPr>
          <a:xfrm>
            <a:off x="457200" y="2201896"/>
            <a:ext cx="4038600" cy="391363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34" name="Espace réservé du contenu 33"/>
          <p:cNvSpPr>
            <a:spLocks noGrp="1"/>
          </p:cNvSpPr>
          <p:nvPr>
            <p:ph sz="quarter" idx="4"/>
          </p:nvPr>
        </p:nvSpPr>
        <p:spPr>
          <a:xfrm>
            <a:off x="4649788" y="2201896"/>
            <a:ext cx="4038600" cy="391363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 name="Titre 1"/>
          <p:cNvSpPr>
            <a:spLocks noGrp="1"/>
          </p:cNvSpPr>
          <p:nvPr>
            <p:ph type="title"/>
          </p:nvPr>
        </p:nvSpPr>
        <p:spPr>
          <a:xfrm>
            <a:off x="457200" y="155448"/>
            <a:ext cx="8229600" cy="1143000"/>
          </a:xfrm>
        </p:spPr>
        <p:txBody>
          <a:bodyPr anchor="b" anchorCtr="0"/>
          <a:lstStyle>
            <a:lvl1pPr>
              <a:defRPr/>
            </a:lvl1pPr>
          </a:lstStyle>
          <a:p>
            <a:r>
              <a:rPr kumimoji="0" lang="fr-FR" smtClean="0"/>
              <a:t>Cliquez pour modifier le style du titre</a:t>
            </a:r>
            <a:endParaRPr kumimoji="0" lang="en-US"/>
          </a:p>
        </p:txBody>
      </p:sp>
      <p:sp>
        <p:nvSpPr>
          <p:cNvPr id="12" name="Espace réservé du texte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cxnSp>
        <p:nvCxnSpPr>
          <p:cNvPr id="10" name="Connecteur droit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Connecteur droit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fld id="{AA309A6D-C09C-4548-B29A-6CF363A7E532}" type="datetimeFigureOut">
              <a:rPr lang="fr-FR" smtClean="0"/>
              <a:pPr/>
              <a:t>12/11/2014</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
        <p:nvSpPr>
          <p:cNvPr id="2" name="Titre 1"/>
          <p:cNvSpPr>
            <a:spLocks noGrp="1"/>
          </p:cNvSpPr>
          <p:nvPr>
            <p:ph type="title"/>
          </p:nvPr>
        </p:nvSpPr>
        <p:spPr/>
        <p:txBody>
          <a:bodyPr/>
          <a:lstStyle/>
          <a:p>
            <a:r>
              <a:rPr kumimoji="0" lang="fr-FR" smtClean="0"/>
              <a:t>Cliquez pour modifier le style du titre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12/11/2014</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9" name="Espace réservé du contenu 28"/>
          <p:cNvSpPr>
            <a:spLocks noGrp="1"/>
          </p:cNvSpPr>
          <p:nvPr>
            <p:ph sz="quarter" idx="1"/>
          </p:nvPr>
        </p:nvSpPr>
        <p:spPr>
          <a:xfrm>
            <a:off x="457200" y="457200"/>
            <a:ext cx="6248400" cy="5715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3" name="Espace réservé du texte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31" name="Titr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fr-FR" smtClean="0"/>
              <a:t>Cliquez pour modifier le style du titre</a:t>
            </a:r>
            <a:endParaRPr kumimoji="0" lang="en-US"/>
          </a:p>
        </p:txBody>
      </p:sp>
      <p:sp>
        <p:nvSpPr>
          <p:cNvPr id="8" name="Espace réservé de la date 7"/>
          <p:cNvSpPr>
            <a:spLocks noGrp="1"/>
          </p:cNvSpPr>
          <p:nvPr>
            <p:ph type="dt" sz="half" idx="14"/>
          </p:nvPr>
        </p:nvSpPr>
        <p:spPr/>
        <p:txBody>
          <a:bodyPr/>
          <a:lstStyle/>
          <a:p>
            <a:fld id="{AA309A6D-C09C-4548-B29A-6CF363A7E532}" type="datetimeFigureOut">
              <a:rPr lang="fr-FR" smtClean="0"/>
              <a:pPr/>
              <a:t>12/11/2014</a:t>
            </a:fld>
            <a:endParaRPr lang="fr-BE"/>
          </a:p>
        </p:txBody>
      </p:sp>
      <p:sp>
        <p:nvSpPr>
          <p:cNvPr id="9" name="Espace réservé du numéro de diapositive 8"/>
          <p:cNvSpPr>
            <a:spLocks noGrp="1"/>
          </p:cNvSpPr>
          <p:nvPr>
            <p:ph type="sldNum" sz="quarter" idx="15"/>
          </p:nvPr>
        </p:nvSpPr>
        <p:spPr/>
        <p:txBody>
          <a:bodyPr/>
          <a:lstStyle/>
          <a:p>
            <a:fld id="{CF4668DC-857F-487D-BFFA-8C0CA5037977}" type="slidenum">
              <a:rPr lang="fr-BE" smtClean="0"/>
              <a:pPr/>
              <a:t>‹N°›</a:t>
            </a:fld>
            <a:endParaRPr lang="fr-BE"/>
          </a:p>
        </p:txBody>
      </p:sp>
      <p:sp>
        <p:nvSpPr>
          <p:cNvPr id="10" name="Espace réservé du pied de page 9"/>
          <p:cNvSpPr>
            <a:spLocks noGrp="1"/>
          </p:cNvSpPr>
          <p:nvPr>
            <p:ph type="ftr" sz="quarter" idx="16"/>
          </p:nvPr>
        </p:nvSpPr>
        <p:spPr/>
        <p:txBody>
          <a:bodyPr/>
          <a:lstStyle/>
          <a:p>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fr-FR" smtClean="0"/>
              <a:t>Cliquez sur l'icône pour ajouter une image</a:t>
            </a:r>
            <a:endParaRPr kumimoji="0" lang="en-US"/>
          </a:p>
        </p:txBody>
      </p:sp>
      <p:sp>
        <p:nvSpPr>
          <p:cNvPr id="4" name="Espace réservé du texte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8" name="Espace réservé de la date 7"/>
          <p:cNvSpPr>
            <a:spLocks noGrp="1"/>
          </p:cNvSpPr>
          <p:nvPr>
            <p:ph type="dt" sz="half" idx="10"/>
          </p:nvPr>
        </p:nvSpPr>
        <p:spPr/>
        <p:txBody>
          <a:bodyPr/>
          <a:lstStyle/>
          <a:p>
            <a:fld id="{AA309A6D-C09C-4548-B29A-6CF363A7E532}" type="datetimeFigureOut">
              <a:rPr lang="fr-FR" smtClean="0"/>
              <a:pPr/>
              <a:t>12/11/2014</a:t>
            </a:fld>
            <a:endParaRPr lang="fr-BE"/>
          </a:p>
        </p:txBody>
      </p:sp>
      <p:sp>
        <p:nvSpPr>
          <p:cNvPr id="9" name="Espace réservé du numéro de diapositive 8"/>
          <p:cNvSpPr>
            <a:spLocks noGrp="1"/>
          </p:cNvSpPr>
          <p:nvPr>
            <p:ph type="sldNum" sz="quarter" idx="11"/>
          </p:nvPr>
        </p:nvSpPr>
        <p:spPr/>
        <p:txBody>
          <a:bodyPr/>
          <a:lstStyle/>
          <a:p>
            <a:fld id="{CF4668DC-857F-487D-BFFA-8C0CA5037977}" type="slidenum">
              <a:rPr lang="fr-BE" smtClean="0"/>
              <a:pPr/>
              <a:t>‹N°›</a:t>
            </a:fld>
            <a:endParaRPr lang="fr-BE"/>
          </a:p>
        </p:txBody>
      </p:sp>
      <p:sp>
        <p:nvSpPr>
          <p:cNvPr id="10" name="Espace réservé du pied de page 9"/>
          <p:cNvSpPr>
            <a:spLocks noGrp="1"/>
          </p:cNvSpPr>
          <p:nvPr>
            <p:ph type="ftr" sz="quarter" idx="12"/>
          </p:nvPr>
        </p:nvSpPr>
        <p:spPr/>
        <p:txBody>
          <a:bodyPr/>
          <a:lstStyle/>
          <a:p>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Espace réservé du texte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AA309A6D-C09C-4548-B29A-6CF363A7E532}" type="datetimeFigureOut">
              <a:rPr lang="fr-FR" smtClean="0"/>
              <a:pPr/>
              <a:t>12/11/2014</a:t>
            </a:fld>
            <a:endParaRPr lang="fr-BE"/>
          </a:p>
        </p:txBody>
      </p:sp>
      <p:sp>
        <p:nvSpPr>
          <p:cNvPr id="10" name="Espace réservé du pied de page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fr-BE"/>
          </a:p>
        </p:txBody>
      </p:sp>
      <p:sp>
        <p:nvSpPr>
          <p:cNvPr id="22" name="Espace réservé du numéro de diapositive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CF4668DC-857F-487D-BFFA-8C0CA5037977}" type="slidenum">
              <a:rPr lang="fr-BE" smtClean="0"/>
              <a:pPr/>
              <a:t>‹N°›</a:t>
            </a:fld>
            <a:endParaRPr lang="fr-BE"/>
          </a:p>
        </p:txBody>
      </p:sp>
      <p:sp>
        <p:nvSpPr>
          <p:cNvPr id="5" name="Espace réservé du titre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fr-FR" smtClean="0"/>
              <a:t>Cliquez pour modifier le style du titre</a:t>
            </a:r>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467544" y="908720"/>
            <a:ext cx="8352928" cy="1107996"/>
          </a:xfrm>
          <a:prstGeom prst="rect">
            <a:avLst/>
          </a:prstGeom>
          <a:noFill/>
        </p:spPr>
        <p:txBody>
          <a:bodyPr wrap="square" rtlCol="0">
            <a:spAutoFit/>
          </a:bodyPr>
          <a:lstStyle/>
          <a:p>
            <a:pPr algn="ctr"/>
            <a:r>
              <a:rPr lang="fr-FR" sz="6600" dirty="0" smtClean="0">
                <a:solidFill>
                  <a:schemeClr val="tx2">
                    <a:lumMod val="75000"/>
                  </a:schemeClr>
                </a:solidFill>
                <a:latin typeface="Lucida Handwriting" pitchFamily="66" charset="0"/>
              </a:rPr>
              <a:t>SECTION 2</a:t>
            </a:r>
            <a:endParaRPr lang="fr-FR" sz="6600" dirty="0">
              <a:solidFill>
                <a:schemeClr val="tx2">
                  <a:lumMod val="75000"/>
                </a:schemeClr>
              </a:solidFill>
              <a:latin typeface="Lucida Handwriting" pitchFamily="66" charset="0"/>
            </a:endParaRPr>
          </a:p>
        </p:txBody>
      </p:sp>
      <p:sp>
        <p:nvSpPr>
          <p:cNvPr id="3" name="ZoneTexte 2"/>
          <p:cNvSpPr txBox="1"/>
          <p:nvPr/>
        </p:nvSpPr>
        <p:spPr>
          <a:xfrm>
            <a:off x="971600" y="2780928"/>
            <a:ext cx="7560840" cy="1015663"/>
          </a:xfrm>
          <a:prstGeom prst="rect">
            <a:avLst/>
          </a:prstGeom>
          <a:noFill/>
        </p:spPr>
        <p:txBody>
          <a:bodyPr wrap="square" rtlCol="0">
            <a:spAutoFit/>
          </a:bodyPr>
          <a:lstStyle/>
          <a:p>
            <a:r>
              <a:rPr lang="fr-FR" dirty="0" smtClean="0">
                <a:latin typeface="Lucida Calligraphy" pitchFamily="66" charset="0"/>
              </a:rPr>
              <a:t>Présentée par :</a:t>
            </a:r>
          </a:p>
          <a:p>
            <a:endParaRPr lang="fr-FR" dirty="0" smtClean="0"/>
          </a:p>
          <a:p>
            <a:pPr algn="ctr"/>
            <a:r>
              <a:rPr lang="fr-FR" sz="2400" dirty="0" err="1" smtClean="0">
                <a:latin typeface="Lucida Calligraphy" pitchFamily="66" charset="0"/>
                <a:cs typeface="Lucida Sans Unicode" pitchFamily="34" charset="0"/>
              </a:rPr>
              <a:t>Mkaddem</a:t>
            </a:r>
            <a:r>
              <a:rPr lang="fr-FR" sz="2400" dirty="0" smtClean="0">
                <a:latin typeface="Lucida Calligraphy" pitchFamily="66" charset="0"/>
                <a:cs typeface="Lucida Sans Unicode" pitchFamily="34" charset="0"/>
              </a:rPr>
              <a:t> Asma</a:t>
            </a:r>
            <a:endParaRPr lang="fr-FR" sz="2400" dirty="0">
              <a:latin typeface="Lucida Calligraphy" pitchFamily="66" charset="0"/>
              <a:cs typeface="Lucida Sans Unicode" pitchFamily="34" charset="0"/>
            </a:endParaRPr>
          </a:p>
        </p:txBody>
      </p:sp>
      <p:pic>
        <p:nvPicPr>
          <p:cNvPr id="5" name="Image 4" descr="securedownload.jpg"/>
          <p:cNvPicPr>
            <a:picLocks noChangeAspect="1"/>
          </p:cNvPicPr>
          <p:nvPr/>
        </p:nvPicPr>
        <p:blipFill>
          <a:blip r:embed="rId2" cstate="print"/>
          <a:stretch>
            <a:fillRect/>
          </a:stretch>
        </p:blipFill>
        <p:spPr>
          <a:xfrm>
            <a:off x="7164288" y="4149080"/>
            <a:ext cx="1094234" cy="1426713"/>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323528" y="260648"/>
            <a:ext cx="8568952" cy="6336704"/>
          </a:xfrm>
        </p:spPr>
        <p:txBody>
          <a:bodyPr>
            <a:normAutofit/>
          </a:bodyPr>
          <a:lstStyle/>
          <a:p>
            <a:pPr algn="just"/>
            <a:r>
              <a:rPr lang="fr-FR" sz="2200" dirty="0" smtClean="0"/>
              <a:t>Or parmi les sources de la </a:t>
            </a:r>
            <a:r>
              <a:rPr lang="fr-FR" sz="2200" dirty="0" err="1" smtClean="0"/>
              <a:t>lex</a:t>
            </a:r>
            <a:r>
              <a:rPr lang="fr-FR" sz="2200" dirty="0" smtClean="0"/>
              <a:t> </a:t>
            </a:r>
            <a:r>
              <a:rPr lang="fr-FR" sz="2200" dirty="0" err="1" smtClean="0"/>
              <a:t>mercatoria</a:t>
            </a:r>
            <a:r>
              <a:rPr lang="fr-FR" sz="2200" dirty="0" smtClean="0"/>
              <a:t> le principe </a:t>
            </a:r>
            <a:r>
              <a:rPr lang="fr-FR" sz="2200" dirty="0" err="1" smtClean="0"/>
              <a:t>pacta</a:t>
            </a:r>
            <a:r>
              <a:rPr lang="fr-FR" sz="2200" dirty="0" smtClean="0"/>
              <a:t> </a:t>
            </a:r>
            <a:r>
              <a:rPr lang="fr-FR" sz="2200" dirty="0" err="1" smtClean="0"/>
              <a:t>sunt</a:t>
            </a:r>
            <a:r>
              <a:rPr lang="fr-FR" sz="2200" dirty="0" smtClean="0"/>
              <a:t> </a:t>
            </a:r>
            <a:r>
              <a:rPr lang="fr-FR" sz="2200" dirty="0" err="1" smtClean="0"/>
              <a:t>servanda</a:t>
            </a:r>
            <a:r>
              <a:rPr lang="fr-FR" sz="2200" dirty="0" smtClean="0"/>
              <a:t> joue un </a:t>
            </a:r>
            <a:r>
              <a:rPr lang="fr-FR" sz="2200" dirty="0" err="1" smtClean="0"/>
              <a:t>role</a:t>
            </a:r>
            <a:r>
              <a:rPr lang="fr-FR" sz="2200" dirty="0" smtClean="0"/>
              <a:t> important et fondamental que dans certaines sentences il est qualifié de principe d’ordre public</a:t>
            </a:r>
          </a:p>
          <a:p>
            <a:pPr algn="just"/>
            <a:endParaRPr lang="fr-FR" sz="2200" dirty="0" smtClean="0"/>
          </a:p>
          <a:p>
            <a:pPr algn="just">
              <a:buNone/>
            </a:pPr>
            <a:r>
              <a:rPr lang="fr-FR" sz="2200" dirty="0" smtClean="0"/>
              <a:t> (-) mais ces qualifications formelles n’accordent pas au principe </a:t>
            </a:r>
            <a:r>
              <a:rPr lang="fr-FR" sz="2200" dirty="0" err="1" smtClean="0"/>
              <a:t>pacta</a:t>
            </a:r>
            <a:r>
              <a:rPr lang="fr-FR" sz="2200" dirty="0" smtClean="0"/>
              <a:t> </a:t>
            </a:r>
            <a:r>
              <a:rPr lang="fr-FR" sz="2200" dirty="0" err="1" smtClean="0"/>
              <a:t>sunt</a:t>
            </a:r>
            <a:r>
              <a:rPr lang="fr-FR" sz="2200" dirty="0" smtClean="0"/>
              <a:t> </a:t>
            </a:r>
            <a:r>
              <a:rPr lang="fr-FR" sz="2200" dirty="0" err="1" smtClean="0"/>
              <a:t>servenda</a:t>
            </a:r>
            <a:r>
              <a:rPr lang="fr-FR" sz="2200" dirty="0" smtClean="0"/>
              <a:t> les effets d’un principe impératif ce qui affaiblit fortement la valeur de leur qualification d’ordre public. </a:t>
            </a:r>
          </a:p>
          <a:p>
            <a:pPr>
              <a:buNone/>
            </a:pPr>
            <a:endParaRPr lang="fr-FR" sz="2200" dirty="0" smtClean="0"/>
          </a:p>
          <a:p>
            <a:pPr>
              <a:buNone/>
            </a:pPr>
            <a:r>
              <a:rPr lang="fr-FR" sz="2200" dirty="0" smtClean="0"/>
              <a:t>    </a:t>
            </a:r>
            <a:r>
              <a:rPr lang="fr-FR" sz="2400" dirty="0" smtClean="0"/>
              <a:t>D’ailleurs plusieurs sentences (la sentence CCI rendue dans l’affaire n° 7518 en 1994)ont expressément reconnu le caractère d’ordre public du principe </a:t>
            </a:r>
            <a:r>
              <a:rPr lang="fr-FR" sz="2400" dirty="0" err="1" smtClean="0"/>
              <a:t>pacta</a:t>
            </a:r>
            <a:r>
              <a:rPr lang="fr-FR" sz="2400" dirty="0" smtClean="0"/>
              <a:t> </a:t>
            </a:r>
            <a:r>
              <a:rPr lang="fr-FR" sz="2400" dirty="0" err="1" smtClean="0"/>
              <a:t>sunt</a:t>
            </a:r>
            <a:r>
              <a:rPr lang="fr-FR" sz="2400" dirty="0" smtClean="0"/>
              <a:t> </a:t>
            </a:r>
            <a:r>
              <a:rPr lang="fr-FR" sz="2400" dirty="0" err="1" smtClean="0"/>
              <a:t>servanda</a:t>
            </a:r>
            <a:r>
              <a:rPr lang="fr-FR" sz="2400" dirty="0" smtClean="0"/>
              <a:t> ;</a:t>
            </a:r>
          </a:p>
          <a:p>
            <a:pPr>
              <a:buNone/>
            </a:pPr>
            <a:r>
              <a:rPr lang="fr-FR" sz="2400" dirty="0" smtClean="0"/>
              <a:t>   elles l’ont qualifié             </a:t>
            </a:r>
            <a:r>
              <a:rPr lang="fr-FR" sz="2400" u="sng" dirty="0" smtClean="0"/>
              <a:t>tantôt d’usage d’ordre public</a:t>
            </a:r>
          </a:p>
          <a:p>
            <a:pPr>
              <a:buNone/>
            </a:pPr>
            <a:r>
              <a:rPr lang="fr-FR" sz="2400" dirty="0" smtClean="0"/>
              <a:t>  </a:t>
            </a:r>
          </a:p>
          <a:p>
            <a:pPr>
              <a:buNone/>
            </a:pPr>
            <a:endParaRPr lang="fr-FR" sz="2200" dirty="0" smtClean="0"/>
          </a:p>
          <a:p>
            <a:pPr>
              <a:buNone/>
            </a:pPr>
            <a:r>
              <a:rPr lang="fr-FR" sz="2000" dirty="0" smtClean="0"/>
              <a:t>                   </a:t>
            </a:r>
            <a:r>
              <a:rPr lang="fr-FR" sz="2400" u="sng" dirty="0" smtClean="0"/>
              <a:t>tantôt de règle d’ordre public</a:t>
            </a:r>
          </a:p>
          <a:p>
            <a:pPr>
              <a:buNone/>
            </a:pPr>
            <a:r>
              <a:rPr lang="fr-FR" sz="2200" dirty="0" smtClean="0"/>
              <a:t>                        </a:t>
            </a:r>
            <a:endParaRPr lang="fr-FR" sz="2200" dirty="0"/>
          </a:p>
        </p:txBody>
      </p:sp>
      <p:sp>
        <p:nvSpPr>
          <p:cNvPr id="11" name="Flèche vers le bas 10"/>
          <p:cNvSpPr/>
          <p:nvPr/>
        </p:nvSpPr>
        <p:spPr>
          <a:xfrm>
            <a:off x="2987824" y="4797152"/>
            <a:ext cx="484632" cy="978408"/>
          </a:xfrm>
          <a:prstGeom prst="downArrow">
            <a:avLst>
              <a:gd name="adj1" fmla="val 50000"/>
              <a:gd name="adj2" fmla="val 5580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Flèche droite 11"/>
          <p:cNvSpPr/>
          <p:nvPr/>
        </p:nvSpPr>
        <p:spPr>
          <a:xfrm>
            <a:off x="3059832" y="4509120"/>
            <a:ext cx="978408" cy="412624"/>
          </a:xfrm>
          <a:prstGeom prst="rightArrow">
            <a:avLst>
              <a:gd name="adj1" fmla="val 50000"/>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ransition>
    <p:wedg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323528" y="476672"/>
            <a:ext cx="8496944" cy="5976664"/>
          </a:xfrm>
        </p:spPr>
        <p:txBody>
          <a:bodyPr>
            <a:normAutofit fontScale="92500" lnSpcReduction="20000"/>
          </a:bodyPr>
          <a:lstStyle/>
          <a:p>
            <a:endParaRPr lang="fr-FR" dirty="0" smtClean="0"/>
          </a:p>
          <a:p>
            <a:pPr>
              <a:buNone/>
            </a:pPr>
            <a:endParaRPr lang="fr-FR" dirty="0" smtClean="0"/>
          </a:p>
          <a:p>
            <a:pPr>
              <a:buNone/>
            </a:pPr>
            <a:r>
              <a:rPr lang="fr-FR" dirty="0" smtClean="0"/>
              <a:t> D’après M. CHEDLY</a:t>
            </a:r>
          </a:p>
          <a:p>
            <a:endParaRPr lang="fr-FR" dirty="0" smtClean="0"/>
          </a:p>
          <a:p>
            <a:endParaRPr lang="fr-FR" dirty="0" smtClean="0"/>
          </a:p>
          <a:p>
            <a:pPr algn="just"/>
            <a:r>
              <a:rPr lang="fr-FR" dirty="0" smtClean="0"/>
              <a:t>L’existence d’un usage </a:t>
            </a:r>
            <a:r>
              <a:rPr lang="fr-FR" i="1" dirty="0" err="1" smtClean="0"/>
              <a:t>pacta</a:t>
            </a:r>
            <a:r>
              <a:rPr lang="fr-FR" i="1" dirty="0" smtClean="0"/>
              <a:t> </a:t>
            </a:r>
            <a:r>
              <a:rPr lang="fr-FR" i="1" dirty="0" err="1" smtClean="0"/>
              <a:t>sunt</a:t>
            </a:r>
            <a:r>
              <a:rPr lang="fr-FR" i="1" dirty="0" smtClean="0"/>
              <a:t> </a:t>
            </a:r>
            <a:r>
              <a:rPr lang="fr-FR" i="1" dirty="0" err="1" smtClean="0"/>
              <a:t>servanda</a:t>
            </a:r>
            <a:r>
              <a:rPr lang="fr-FR" i="1" dirty="0" smtClean="0"/>
              <a:t> d’ordre public est critiquable</a:t>
            </a:r>
            <a:r>
              <a:rPr lang="fr-FR" dirty="0" smtClean="0"/>
              <a:t> parce que le principe </a:t>
            </a:r>
            <a:r>
              <a:rPr lang="fr-FR" i="1" dirty="0" err="1" smtClean="0"/>
              <a:t>pacta</a:t>
            </a:r>
            <a:r>
              <a:rPr lang="fr-FR" i="1" dirty="0" smtClean="0"/>
              <a:t> </a:t>
            </a:r>
            <a:r>
              <a:rPr lang="fr-FR" i="1" dirty="0" err="1" smtClean="0"/>
              <a:t>sunt</a:t>
            </a:r>
            <a:r>
              <a:rPr lang="fr-FR" i="1" dirty="0" smtClean="0"/>
              <a:t> </a:t>
            </a:r>
            <a:r>
              <a:rPr lang="fr-FR" i="1" dirty="0" err="1" smtClean="0"/>
              <a:t>servanda</a:t>
            </a:r>
            <a:r>
              <a:rPr lang="fr-FR" i="1" dirty="0" smtClean="0"/>
              <a:t> ne s’avère pas – d’un point de vue strict – un usage du commerce.</a:t>
            </a:r>
          </a:p>
          <a:p>
            <a:pPr algn="just"/>
            <a:r>
              <a:rPr lang="fr-FR" dirty="0" smtClean="0"/>
              <a:t>Les usages du commerce sont </a:t>
            </a:r>
            <a:r>
              <a:rPr lang="fr-FR" dirty="0" smtClean="0">
                <a:solidFill>
                  <a:srgbClr val="C00000"/>
                </a:solidFill>
              </a:rPr>
              <a:t>« </a:t>
            </a:r>
            <a:r>
              <a:rPr lang="fr-FR" i="1" dirty="0" smtClean="0">
                <a:solidFill>
                  <a:srgbClr val="C00000"/>
                </a:solidFill>
              </a:rPr>
              <a:t>les comportements des opérateurs dans les relations économiques internationales, qui ont acquis progressivement, par leur généralisation dans le temps et dans l’espace, que peut renforcer leur constatation dans la jurisprudence arbitrale, ou éventuellement étatique, la force de véritables prescriptions qui s’appliquent sans que les intéressés aient à s’y référer des lors qu’ils n’y ont pas expressément ou clairement dérogé »</a:t>
            </a:r>
            <a:endParaRPr lang="fr-FR" dirty="0">
              <a:solidFill>
                <a:srgbClr val="C00000"/>
              </a:solidFill>
            </a:endParaRPr>
          </a:p>
        </p:txBody>
      </p:sp>
      <p:sp>
        <p:nvSpPr>
          <p:cNvPr id="4" name="Rectangle à coins arrondis 3"/>
          <p:cNvSpPr/>
          <p:nvPr/>
        </p:nvSpPr>
        <p:spPr>
          <a:xfrm>
            <a:off x="3563888" y="764704"/>
            <a:ext cx="5256584" cy="1440160"/>
          </a:xfrm>
          <a:prstGeom prst="wedgeRoundRectCallout">
            <a:avLst>
              <a:gd name="adj1" fmla="val -57622"/>
              <a:gd name="adj2" fmla="val -1969"/>
              <a:gd name="adj3" fmla="val 16667"/>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 </a:t>
            </a:r>
            <a:r>
              <a:rPr lang="fr-FR" sz="2200" dirty="0" smtClean="0">
                <a:solidFill>
                  <a:schemeClr val="accent5">
                    <a:lumMod val="75000"/>
                  </a:schemeClr>
                </a:solidFill>
              </a:rPr>
              <a:t>« </a:t>
            </a:r>
            <a:r>
              <a:rPr lang="fr-FR" sz="2200" i="1" dirty="0" smtClean="0">
                <a:solidFill>
                  <a:schemeClr val="accent5">
                    <a:lumMod val="75000"/>
                  </a:schemeClr>
                </a:solidFill>
              </a:rPr>
              <a:t>on ne peut affirmer plus clairement le caractère d’ordre public transnational du principe </a:t>
            </a:r>
            <a:r>
              <a:rPr lang="fr-FR" sz="2200" i="1" dirty="0" err="1" smtClean="0">
                <a:solidFill>
                  <a:schemeClr val="accent5">
                    <a:lumMod val="75000"/>
                  </a:schemeClr>
                </a:solidFill>
              </a:rPr>
              <a:t>pacta</a:t>
            </a:r>
            <a:r>
              <a:rPr lang="fr-FR" sz="2200" i="1" dirty="0" smtClean="0">
                <a:solidFill>
                  <a:schemeClr val="accent5">
                    <a:lumMod val="75000"/>
                  </a:schemeClr>
                </a:solidFill>
              </a:rPr>
              <a:t> </a:t>
            </a:r>
            <a:r>
              <a:rPr lang="fr-FR" sz="2200" i="1" dirty="0" err="1" smtClean="0">
                <a:solidFill>
                  <a:schemeClr val="accent5">
                    <a:lumMod val="75000"/>
                  </a:schemeClr>
                </a:solidFill>
              </a:rPr>
              <a:t>sunt</a:t>
            </a:r>
            <a:r>
              <a:rPr lang="fr-FR" sz="2200" i="1" dirty="0" smtClean="0">
                <a:solidFill>
                  <a:schemeClr val="accent5">
                    <a:lumMod val="75000"/>
                  </a:schemeClr>
                </a:solidFill>
              </a:rPr>
              <a:t> </a:t>
            </a:r>
            <a:r>
              <a:rPr lang="fr-FR" sz="2200" i="1" dirty="0" err="1" smtClean="0">
                <a:solidFill>
                  <a:schemeClr val="accent5">
                    <a:lumMod val="75000"/>
                  </a:schemeClr>
                </a:solidFill>
              </a:rPr>
              <a:t>servanda</a:t>
            </a:r>
            <a:r>
              <a:rPr lang="fr-FR" sz="2200" i="1" dirty="0" smtClean="0">
                <a:solidFill>
                  <a:schemeClr val="accent5">
                    <a:lumMod val="75000"/>
                  </a:schemeClr>
                </a:solidFill>
              </a:rPr>
              <a:t> »</a:t>
            </a:r>
            <a:endParaRPr lang="fr-FR" sz="2200" dirty="0">
              <a:solidFill>
                <a:schemeClr val="accent5">
                  <a:lumMod val="75000"/>
                </a:schemeClr>
              </a:solidFill>
            </a:endParaRPr>
          </a:p>
        </p:txBody>
      </p:sp>
    </p:spTree>
  </p:cSld>
  <p:clrMapOvr>
    <a:masterClrMapping/>
  </p:clrMapOvr>
  <p:transition>
    <p:wedg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404664"/>
            <a:ext cx="8363272" cy="5976664"/>
          </a:xfrm>
        </p:spPr>
        <p:txBody>
          <a:bodyPr/>
          <a:lstStyle/>
          <a:p>
            <a:pPr algn="just">
              <a:buNone/>
            </a:pPr>
            <a:endParaRPr lang="fr-FR" b="1" dirty="0" smtClean="0"/>
          </a:p>
          <a:p>
            <a:pPr algn="just"/>
            <a:r>
              <a:rPr lang="fr-FR" dirty="0" smtClean="0"/>
              <a:t>Le principe de droit transnational </a:t>
            </a:r>
            <a:r>
              <a:rPr lang="fr-FR" i="1" dirty="0" err="1" smtClean="0"/>
              <a:t>pacta</a:t>
            </a:r>
            <a:r>
              <a:rPr lang="fr-FR" i="1" dirty="0" smtClean="0"/>
              <a:t> </a:t>
            </a:r>
            <a:r>
              <a:rPr lang="fr-FR" i="1" dirty="0" err="1" smtClean="0"/>
              <a:t>sunt</a:t>
            </a:r>
            <a:r>
              <a:rPr lang="fr-FR" i="1" dirty="0" smtClean="0"/>
              <a:t> </a:t>
            </a:r>
            <a:r>
              <a:rPr lang="fr-FR" i="1" dirty="0" err="1" smtClean="0"/>
              <a:t>servanda</a:t>
            </a:r>
            <a:r>
              <a:rPr lang="fr-FR" i="1" dirty="0" smtClean="0"/>
              <a:t> ne répond pas à la qualification d’usage de commerce notamment parce que l’un des critères de l’usage semble lui faire défaut: notre principe ne naît pas de la pratique.</a:t>
            </a:r>
          </a:p>
          <a:p>
            <a:pPr algn="just"/>
            <a:r>
              <a:rPr lang="fr-FR" i="1" dirty="0" smtClean="0"/>
              <a:t>            Le principe de droit est donc par nature une règle de droit si général, qu’il ne peut être réduit à un secteur d’activité, ou un groupe professionnel.</a:t>
            </a:r>
            <a:endParaRPr lang="fr-FR" dirty="0"/>
          </a:p>
        </p:txBody>
      </p:sp>
      <p:sp>
        <p:nvSpPr>
          <p:cNvPr id="4" name="Flèche droite 3"/>
          <p:cNvSpPr/>
          <p:nvPr/>
        </p:nvSpPr>
        <p:spPr>
          <a:xfrm>
            <a:off x="899592" y="2996952"/>
            <a:ext cx="936104" cy="43204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ransition>
    <p:wedg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323528" y="404664"/>
            <a:ext cx="8496944" cy="6120680"/>
          </a:xfrm>
        </p:spPr>
        <p:txBody>
          <a:bodyPr>
            <a:normAutofit/>
          </a:bodyPr>
          <a:lstStyle/>
          <a:p>
            <a:r>
              <a:rPr lang="fr-FR" sz="2200" dirty="0" smtClean="0"/>
              <a:t>Mais en pratique les arbitres n’expriment que peu d’attachements à ces distinctions formelles et cela va dans la plupart des cas dans l’intérêt de la survie du contrat.</a:t>
            </a:r>
          </a:p>
          <a:p>
            <a:endParaRPr lang="fr-FR" sz="2200" dirty="0" smtClean="0"/>
          </a:p>
          <a:p>
            <a:r>
              <a:rPr lang="fr-FR" sz="2200" dirty="0" smtClean="0"/>
              <a:t>A coté des sources privées de l’ordre public transnational l’observation de ses sources publiques permettra à son tour de souligner et de constater l’inadéquation d’une telle qualification du principe </a:t>
            </a:r>
            <a:r>
              <a:rPr lang="fr-FR" sz="2200" dirty="0" err="1" smtClean="0"/>
              <a:t>pacta</a:t>
            </a:r>
            <a:r>
              <a:rPr lang="fr-FR" sz="2200" dirty="0" smtClean="0"/>
              <a:t> </a:t>
            </a:r>
            <a:r>
              <a:rPr lang="fr-FR" sz="2200" dirty="0" err="1" smtClean="0"/>
              <a:t>sunt</a:t>
            </a:r>
            <a:r>
              <a:rPr lang="fr-FR" sz="2200" dirty="0" smtClean="0"/>
              <a:t> </a:t>
            </a:r>
            <a:r>
              <a:rPr lang="fr-FR" sz="2200" dirty="0" err="1" smtClean="0"/>
              <a:t>servanda</a:t>
            </a:r>
            <a:r>
              <a:rPr lang="fr-FR" sz="2200" dirty="0" smtClean="0"/>
              <a:t>.</a:t>
            </a:r>
          </a:p>
          <a:p>
            <a:r>
              <a:rPr lang="fr-FR" sz="2200" b="1" i="1" u="sng" dirty="0" smtClean="0">
                <a:solidFill>
                  <a:srgbClr val="FF0000"/>
                </a:solidFill>
              </a:rPr>
              <a:t>Les sources publiques :</a:t>
            </a:r>
            <a:endParaRPr lang="fr-FR" sz="2400" b="1" dirty="0" smtClean="0"/>
          </a:p>
          <a:p>
            <a:r>
              <a:rPr lang="fr-FR" sz="2400" dirty="0" smtClean="0"/>
              <a:t>L’impérativité transnationale s’alimente de </a:t>
            </a:r>
            <a:r>
              <a:rPr lang="fr-FR" sz="2400" b="1" dirty="0" smtClean="0">
                <a:solidFill>
                  <a:schemeClr val="accent5">
                    <a:lumMod val="75000"/>
                  </a:schemeClr>
                </a:solidFill>
              </a:rPr>
              <a:t>l’ordre public des gens </a:t>
            </a:r>
            <a:r>
              <a:rPr lang="fr-FR" sz="2400" dirty="0" smtClean="0"/>
              <a:t>qui représente l’une des acceptations de la notion d’ordre public dans la doctrine et qui désigne aussi l’ordre public de la société internationale ,dans les relations économiques entre Etats et personne privé ressortissantes d’un autre Etat ainsi de </a:t>
            </a:r>
            <a:r>
              <a:rPr lang="fr-FR" sz="2400" b="1" dirty="0" smtClean="0">
                <a:solidFill>
                  <a:schemeClr val="accent5">
                    <a:lumMod val="75000"/>
                  </a:schemeClr>
                </a:solidFill>
              </a:rPr>
              <a:t>l’ordre public international des Etats </a:t>
            </a:r>
            <a:r>
              <a:rPr lang="fr-FR" sz="2400" dirty="0" smtClean="0"/>
              <a:t>. </a:t>
            </a:r>
          </a:p>
        </p:txBody>
      </p:sp>
    </p:spTree>
  </p:cSld>
  <p:clrMapOvr>
    <a:masterClrMapping/>
  </p:clrMapOvr>
  <p:transition>
    <p:wedg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251520" y="404664"/>
            <a:ext cx="8640960" cy="6192688"/>
          </a:xfrm>
        </p:spPr>
        <p:txBody>
          <a:bodyPr>
            <a:normAutofit/>
          </a:bodyPr>
          <a:lstStyle/>
          <a:p>
            <a:pPr algn="just"/>
            <a:r>
              <a:rPr lang="fr-FR" sz="2900" dirty="0" smtClean="0"/>
              <a:t>L’article 38 des statuts de la cour internationale de Justice  fait des principes généraux des normes privilégiées dans l’élaboration d’un ordre public transnational parmi ceux-ci le principe </a:t>
            </a:r>
            <a:r>
              <a:rPr lang="fr-FR" sz="2900" dirty="0" err="1" smtClean="0"/>
              <a:t>pacta</a:t>
            </a:r>
            <a:r>
              <a:rPr lang="fr-FR" sz="2900" dirty="0" smtClean="0"/>
              <a:t> </a:t>
            </a:r>
            <a:r>
              <a:rPr lang="fr-FR" sz="2900" dirty="0" err="1" smtClean="0"/>
              <a:t>sunt</a:t>
            </a:r>
            <a:r>
              <a:rPr lang="fr-FR" sz="2900" dirty="0" smtClean="0"/>
              <a:t> </a:t>
            </a:r>
            <a:r>
              <a:rPr lang="fr-FR" sz="2900" dirty="0" err="1" smtClean="0"/>
              <a:t>servanda</a:t>
            </a:r>
            <a:r>
              <a:rPr lang="fr-FR" sz="2900" dirty="0" smtClean="0"/>
              <a:t> d’où son assimilation spontané à un principe d’ordre public transnational.</a:t>
            </a:r>
          </a:p>
          <a:p>
            <a:pPr algn="just"/>
            <a:endParaRPr lang="fr-FR" sz="2900" dirty="0" smtClean="0"/>
          </a:p>
          <a:p>
            <a:pPr algn="just">
              <a:buNone/>
            </a:pPr>
            <a:endParaRPr lang="fr-FR" dirty="0"/>
          </a:p>
        </p:txBody>
      </p:sp>
    </p:spTree>
  </p:cSld>
  <p:clrMapOvr>
    <a:masterClrMapping/>
  </p:clrMapOvr>
  <p:transition>
    <p:wedg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476672"/>
            <a:ext cx="8435280" cy="6048672"/>
          </a:xfrm>
        </p:spPr>
        <p:txBody>
          <a:bodyPr/>
          <a:lstStyle/>
          <a:p>
            <a:r>
              <a:rPr lang="fr-FR" b="1" dirty="0" smtClean="0">
                <a:solidFill>
                  <a:srgbClr val="FF0000"/>
                </a:solidFill>
              </a:rPr>
              <a:t>En conclusion le principe </a:t>
            </a:r>
            <a:r>
              <a:rPr lang="fr-FR" b="1" dirty="0" err="1" smtClean="0">
                <a:solidFill>
                  <a:srgbClr val="FF0000"/>
                </a:solidFill>
              </a:rPr>
              <a:t>pacta</a:t>
            </a:r>
            <a:r>
              <a:rPr lang="fr-FR" b="1" dirty="0" smtClean="0">
                <a:solidFill>
                  <a:srgbClr val="FF0000"/>
                </a:solidFill>
              </a:rPr>
              <a:t> </a:t>
            </a:r>
            <a:r>
              <a:rPr lang="fr-FR" b="1" dirty="0" err="1" smtClean="0">
                <a:solidFill>
                  <a:srgbClr val="FF0000"/>
                </a:solidFill>
              </a:rPr>
              <a:t>sunt</a:t>
            </a:r>
            <a:r>
              <a:rPr lang="fr-FR" b="1" dirty="0" smtClean="0">
                <a:solidFill>
                  <a:srgbClr val="FF0000"/>
                </a:solidFill>
              </a:rPr>
              <a:t> </a:t>
            </a:r>
            <a:r>
              <a:rPr lang="fr-FR" b="1" dirty="0" err="1" smtClean="0">
                <a:solidFill>
                  <a:srgbClr val="FF0000"/>
                </a:solidFill>
              </a:rPr>
              <a:t>servanda</a:t>
            </a:r>
            <a:r>
              <a:rPr lang="fr-FR" b="1" dirty="0" smtClean="0">
                <a:solidFill>
                  <a:srgbClr val="FF0000"/>
                </a:solidFill>
              </a:rPr>
              <a:t> ne bénéficie de l’impérativité nécessaire pour </a:t>
            </a:r>
            <a:r>
              <a:rPr lang="fr-FR" b="1" dirty="0" err="1" smtClean="0">
                <a:solidFill>
                  <a:srgbClr val="FF0000"/>
                </a:solidFill>
              </a:rPr>
              <a:t>etre</a:t>
            </a:r>
            <a:r>
              <a:rPr lang="fr-FR" b="1" dirty="0" smtClean="0">
                <a:solidFill>
                  <a:srgbClr val="FF0000"/>
                </a:solidFill>
              </a:rPr>
              <a:t> qualifié d’ordre public transnational mais il reste toujours à vérifier s’il remplit la fonction généralement dévolue à l’ordre public transnational dans l’arbitrage international à savoir l’éviction de la loi compétente à l’instar des juridictions étatiques. </a:t>
            </a:r>
            <a:endParaRPr lang="fr-FR" b="1" dirty="0">
              <a:solidFill>
                <a:srgbClr val="FF0000"/>
              </a:solidFill>
            </a:endParaRPr>
          </a:p>
        </p:txBody>
      </p:sp>
    </p:spTree>
  </p:cSld>
  <p:clrMapOvr>
    <a:masterClrMapping/>
  </p:clrMapOvr>
  <p:transition>
    <p:wedg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r>
              <a:rPr lang="fr-FR" dirty="0" smtClean="0"/>
              <a:t>Dans ce </a:t>
            </a:r>
            <a:r>
              <a:rPr lang="fr-FR" dirty="0" smtClean="0"/>
              <a:t>cadre il </a:t>
            </a:r>
            <a:r>
              <a:rPr lang="fr-FR" dirty="0" smtClean="0"/>
              <a:t>sera envisagé </a:t>
            </a:r>
            <a:r>
              <a:rPr lang="fr-FR" b="1" dirty="0" smtClean="0"/>
              <a:t>les cas d’éviction de la loi applicable remettant en cause le contrat lorsque la partie qui souhaite s’en prévaloir l’a invoquée de manière déloyale </a:t>
            </a:r>
            <a:r>
              <a:rPr lang="fr-FR" dirty="0" smtClean="0"/>
              <a:t> </a:t>
            </a:r>
            <a:r>
              <a:rPr lang="fr-FR" dirty="0" smtClean="0"/>
              <a:t>et</a:t>
            </a:r>
            <a:r>
              <a:rPr lang="fr-FR" b="1" dirty="0" smtClean="0"/>
              <a:t> </a:t>
            </a:r>
            <a:r>
              <a:rPr lang="fr-FR" b="1" dirty="0" smtClean="0"/>
              <a:t>l’éviction de la loi applicable pour abus de droit.                                                        </a:t>
            </a:r>
            <a:endParaRPr lang="fr-FR" b="1" dirty="0"/>
          </a:p>
        </p:txBody>
      </p:sp>
      <p:sp>
        <p:nvSpPr>
          <p:cNvPr id="3" name="Titre 2"/>
          <p:cNvSpPr>
            <a:spLocks noGrp="1"/>
          </p:cNvSpPr>
          <p:nvPr>
            <p:ph type="title"/>
          </p:nvPr>
        </p:nvSpPr>
        <p:spPr>
          <a:xfrm>
            <a:off x="539552" y="404664"/>
            <a:ext cx="8229600" cy="1038944"/>
          </a:xfrm>
        </p:spPr>
        <p:txBody>
          <a:bodyPr>
            <a:noAutofit/>
          </a:bodyPr>
          <a:lstStyle/>
          <a:p>
            <a:r>
              <a:rPr lang="fr-FR" sz="2600" dirty="0" smtClean="0">
                <a:solidFill>
                  <a:schemeClr val="tx2">
                    <a:lumMod val="75000"/>
                  </a:schemeClr>
                </a:solidFill>
                <a:latin typeface="Lucida Fax" pitchFamily="18" charset="0"/>
              </a:rPr>
              <a:t>b) Le rejet du principe </a:t>
            </a:r>
            <a:r>
              <a:rPr lang="fr-FR" sz="2600" dirty="0" err="1" smtClean="0">
                <a:solidFill>
                  <a:schemeClr val="tx2">
                    <a:lumMod val="75000"/>
                  </a:schemeClr>
                </a:solidFill>
                <a:latin typeface="Lucida Fax" pitchFamily="18" charset="0"/>
              </a:rPr>
              <a:t>pacta</a:t>
            </a:r>
            <a:r>
              <a:rPr lang="fr-FR" sz="2600" dirty="0" smtClean="0">
                <a:solidFill>
                  <a:schemeClr val="tx2">
                    <a:lumMod val="75000"/>
                  </a:schemeClr>
                </a:solidFill>
                <a:latin typeface="Lucida Fax" pitchFamily="18" charset="0"/>
              </a:rPr>
              <a:t> </a:t>
            </a:r>
            <a:r>
              <a:rPr lang="fr-FR" sz="2600" dirty="0" err="1" smtClean="0">
                <a:solidFill>
                  <a:schemeClr val="tx2">
                    <a:lumMod val="75000"/>
                  </a:schemeClr>
                </a:solidFill>
                <a:latin typeface="Lucida Fax" pitchFamily="18" charset="0"/>
              </a:rPr>
              <a:t>sunt</a:t>
            </a:r>
            <a:r>
              <a:rPr lang="fr-FR" sz="2600" dirty="0" smtClean="0">
                <a:solidFill>
                  <a:schemeClr val="tx2">
                    <a:lumMod val="75000"/>
                  </a:schemeClr>
                </a:solidFill>
                <a:latin typeface="Lucida Fax" pitchFamily="18" charset="0"/>
              </a:rPr>
              <a:t> </a:t>
            </a:r>
            <a:r>
              <a:rPr lang="fr-FR" sz="2600" dirty="0" err="1" smtClean="0">
                <a:solidFill>
                  <a:schemeClr val="tx2">
                    <a:lumMod val="75000"/>
                  </a:schemeClr>
                </a:solidFill>
                <a:latin typeface="Lucida Fax" pitchFamily="18" charset="0"/>
              </a:rPr>
              <a:t>servanda</a:t>
            </a:r>
            <a:r>
              <a:rPr lang="fr-FR" sz="2600" dirty="0" smtClean="0">
                <a:solidFill>
                  <a:schemeClr val="tx2">
                    <a:lumMod val="75000"/>
                  </a:schemeClr>
                </a:solidFill>
                <a:latin typeface="Lucida Fax" pitchFamily="18" charset="0"/>
              </a:rPr>
              <a:t> au niveau de la fonction d’éviction de l’ordre public transnational</a:t>
            </a:r>
            <a:endParaRPr lang="fr-FR" sz="2600" dirty="0">
              <a:solidFill>
                <a:schemeClr val="tx2">
                  <a:lumMod val="75000"/>
                </a:schemeClr>
              </a:solidFill>
              <a:latin typeface="Lucida Fax" pitchFamily="18" charset="0"/>
            </a:endParaRPr>
          </a:p>
        </p:txBody>
      </p:sp>
    </p:spTree>
  </p:cSld>
  <p:clrMapOvr>
    <a:masterClrMapping/>
  </p:clrMapOvr>
  <p:transition>
    <p:wedg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1556792"/>
            <a:ext cx="8229600" cy="4968552"/>
          </a:xfrm>
        </p:spPr>
        <p:txBody>
          <a:bodyPr>
            <a:normAutofit/>
          </a:bodyPr>
          <a:lstStyle/>
          <a:p>
            <a:r>
              <a:rPr lang="fr-FR" sz="2000" dirty="0" smtClean="0">
                <a:latin typeface="Lucida Fax" pitchFamily="18" charset="0"/>
              </a:rPr>
              <a:t>L’ordre public transnational est invoqué dans l’arbitrage international pour écarter la loi personnelle des personnes publiques affirmant leur inaptitude à compromettre lorsque celle-ci était invoquée de manière déloyale.</a:t>
            </a:r>
          </a:p>
          <a:p>
            <a:endParaRPr lang="fr-FR" sz="2000" dirty="0" smtClean="0">
              <a:latin typeface="Lucida Fax" pitchFamily="18" charset="0"/>
            </a:endParaRPr>
          </a:p>
          <a:p>
            <a:r>
              <a:rPr lang="fr-FR" sz="2000" dirty="0" smtClean="0">
                <a:latin typeface="Lucida Fax" pitchFamily="18" charset="0"/>
              </a:rPr>
              <a:t>L’éviction de l’inaptitude à compromettre est fondée sur le principe de bonne foi d’ordre public </a:t>
            </a:r>
            <a:r>
              <a:rPr lang="fr-FR" sz="2000" dirty="0" smtClean="0">
                <a:latin typeface="Lucida Fax" pitchFamily="18" charset="0"/>
              </a:rPr>
              <a:t>transnational.</a:t>
            </a:r>
            <a:endParaRPr lang="fr-FR" sz="2000" dirty="0">
              <a:latin typeface="Lucida Fax" pitchFamily="18" charset="0"/>
            </a:endParaRPr>
          </a:p>
        </p:txBody>
      </p:sp>
    </p:spTree>
  </p:cSld>
  <p:clrMapOvr>
    <a:masterClrMapping/>
  </p:clrMapOvr>
  <p:transition>
    <p:wedg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323528" y="1052736"/>
            <a:ext cx="8496944" cy="5400600"/>
          </a:xfrm>
        </p:spPr>
        <p:txBody>
          <a:bodyPr/>
          <a:lstStyle/>
          <a:p>
            <a:pPr algn="just">
              <a:buNone/>
            </a:pPr>
            <a:r>
              <a:rPr lang="fr-FR" dirty="0" smtClean="0"/>
              <a:t>   </a:t>
            </a:r>
            <a:r>
              <a:rPr lang="fr-FR" sz="3000" dirty="0" smtClean="0"/>
              <a:t>Le devoir d’exécuter ses obligations de bonne foi s’avère donc incontournable pour les parties. Il est d’une intensité telle, qu’il bénéficie de la primauté sur l’ordre public de la loi applicable à la cause.</a:t>
            </a:r>
            <a:endParaRPr lang="fr-FR" sz="3000" dirty="0"/>
          </a:p>
        </p:txBody>
      </p:sp>
    </p:spTree>
  </p:cSld>
  <p:clrMapOvr>
    <a:masterClrMapping/>
  </p:clrMapOvr>
  <p:transition>
    <p:wedg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836712"/>
            <a:ext cx="8435280" cy="5832648"/>
          </a:xfrm>
        </p:spPr>
        <p:txBody>
          <a:bodyPr>
            <a:normAutofit lnSpcReduction="10000"/>
          </a:bodyPr>
          <a:lstStyle/>
          <a:p>
            <a:pPr algn="just"/>
            <a:r>
              <a:rPr lang="fr-FR" sz="2200" dirty="0" smtClean="0">
                <a:latin typeface="Lucida Fax" pitchFamily="18" charset="0"/>
              </a:rPr>
              <a:t>Une telle approche de l’ordre public transnational qui consiste à ne l’apprécier qu’à travers ses effets ne peux que conduire à une confusion ,elle peut notamment conduire à qualifier d’ordre public transnational le principe </a:t>
            </a:r>
            <a:r>
              <a:rPr lang="fr-FR" sz="2200" dirty="0" err="1" smtClean="0">
                <a:latin typeface="Lucida Fax" pitchFamily="18" charset="0"/>
              </a:rPr>
              <a:t>pacta</a:t>
            </a:r>
            <a:r>
              <a:rPr lang="fr-FR" sz="2200" dirty="0" smtClean="0">
                <a:latin typeface="Lucida Fax" pitchFamily="18" charset="0"/>
              </a:rPr>
              <a:t> </a:t>
            </a:r>
            <a:r>
              <a:rPr lang="fr-FR" sz="2200" dirty="0" err="1" smtClean="0">
                <a:latin typeface="Lucida Fax" pitchFamily="18" charset="0"/>
              </a:rPr>
              <a:t>sunt</a:t>
            </a:r>
            <a:r>
              <a:rPr lang="fr-FR" sz="2200" dirty="0" smtClean="0">
                <a:latin typeface="Lucida Fax" pitchFamily="18" charset="0"/>
              </a:rPr>
              <a:t> </a:t>
            </a:r>
            <a:r>
              <a:rPr lang="fr-FR" sz="2200" dirty="0" err="1" smtClean="0">
                <a:latin typeface="Lucida Fax" pitchFamily="18" charset="0"/>
              </a:rPr>
              <a:t>servanda</a:t>
            </a:r>
            <a:r>
              <a:rPr lang="fr-FR" sz="2200" dirty="0" smtClean="0">
                <a:latin typeface="Lucida Fax" pitchFamily="18" charset="0"/>
              </a:rPr>
              <a:t> qui par le biais du principe de bonne foi évince le droit applicable qui conteste l’obligation de respecter la parole donnée alors que ce n’est pas l’effet qui constitue l’ordre public transnational.</a:t>
            </a:r>
          </a:p>
          <a:p>
            <a:pPr algn="just"/>
            <a:endParaRPr lang="fr-FR" sz="2200" dirty="0" smtClean="0">
              <a:latin typeface="Lucida Fax" pitchFamily="18" charset="0"/>
            </a:endParaRPr>
          </a:p>
          <a:p>
            <a:pPr algn="just"/>
            <a:r>
              <a:rPr lang="fr-FR" dirty="0" smtClean="0"/>
              <a:t> </a:t>
            </a:r>
            <a:r>
              <a:rPr lang="fr-FR" sz="2200" dirty="0" smtClean="0">
                <a:latin typeface="Lucida Fax" pitchFamily="18" charset="0"/>
              </a:rPr>
              <a:t>En conclusion on ne peut pas voir dans le principe </a:t>
            </a:r>
            <a:r>
              <a:rPr lang="fr-FR" sz="2200" dirty="0" err="1" smtClean="0">
                <a:latin typeface="Lucida Fax" pitchFamily="18" charset="0"/>
              </a:rPr>
              <a:t>pacta</a:t>
            </a:r>
            <a:r>
              <a:rPr lang="fr-FR" sz="2200" dirty="0" smtClean="0">
                <a:latin typeface="Lucida Fax" pitchFamily="18" charset="0"/>
              </a:rPr>
              <a:t> </a:t>
            </a:r>
            <a:r>
              <a:rPr lang="fr-FR" sz="2200" dirty="0" err="1" smtClean="0">
                <a:latin typeface="Lucida Fax" pitchFamily="18" charset="0"/>
              </a:rPr>
              <a:t>sunt</a:t>
            </a:r>
            <a:r>
              <a:rPr lang="fr-FR" sz="2200" dirty="0" smtClean="0">
                <a:latin typeface="Lucida Fax" pitchFamily="18" charset="0"/>
              </a:rPr>
              <a:t> </a:t>
            </a:r>
            <a:r>
              <a:rPr lang="fr-FR" sz="2200" dirty="0" err="1" smtClean="0">
                <a:latin typeface="Lucida Fax" pitchFamily="18" charset="0"/>
              </a:rPr>
              <a:t>servanda</a:t>
            </a:r>
            <a:r>
              <a:rPr lang="fr-FR" sz="2200" dirty="0" smtClean="0">
                <a:latin typeface="Lucida Fax" pitchFamily="18" charset="0"/>
              </a:rPr>
              <a:t> la fonction de l’ordre public transnational et ceci va de même en cas d’abus de droit par la partie qui cherche à se libérer de ses obligations </a:t>
            </a:r>
            <a:r>
              <a:rPr lang="fr-FR" sz="2200" dirty="0" smtClean="0">
                <a:latin typeface="Lucida Fax" pitchFamily="18" charset="0"/>
              </a:rPr>
              <a:t>contractuelles</a:t>
            </a:r>
            <a:r>
              <a:rPr lang="fr-FR" sz="2200" dirty="0" smtClean="0">
                <a:latin typeface="Lucida Fax" pitchFamily="18" charset="0"/>
              </a:rPr>
              <a:t>, cet abus de droit n’a pas vocation à faire du principe </a:t>
            </a:r>
            <a:r>
              <a:rPr lang="fr-FR" sz="2200" dirty="0" err="1" smtClean="0">
                <a:latin typeface="Lucida Fax" pitchFamily="18" charset="0"/>
              </a:rPr>
              <a:t>pacta</a:t>
            </a:r>
            <a:r>
              <a:rPr lang="fr-FR" sz="2200" dirty="0" smtClean="0">
                <a:latin typeface="Lucida Fax" pitchFamily="18" charset="0"/>
              </a:rPr>
              <a:t> </a:t>
            </a:r>
            <a:r>
              <a:rPr lang="fr-FR" sz="2200" dirty="0" err="1" smtClean="0">
                <a:latin typeface="Lucida Fax" pitchFamily="18" charset="0"/>
              </a:rPr>
              <a:t>sunt</a:t>
            </a:r>
            <a:r>
              <a:rPr lang="fr-FR" sz="2200" dirty="0" smtClean="0">
                <a:latin typeface="Lucida Fax" pitchFamily="18" charset="0"/>
              </a:rPr>
              <a:t> </a:t>
            </a:r>
            <a:r>
              <a:rPr lang="fr-FR" sz="2200" dirty="0" err="1" smtClean="0">
                <a:latin typeface="Lucida Fax" pitchFamily="18" charset="0"/>
              </a:rPr>
              <a:t>servanda</a:t>
            </a:r>
            <a:r>
              <a:rPr lang="fr-FR" sz="2200" dirty="0" smtClean="0">
                <a:latin typeface="Lucida Fax" pitchFamily="18" charset="0"/>
              </a:rPr>
              <a:t> un principe d’ordre public transnational mais au contraire il en fixe les limites</a:t>
            </a:r>
            <a:endParaRPr lang="fr-FR" sz="2200" dirty="0" smtClean="0">
              <a:latin typeface="Lucida Fax" pitchFamily="18" charset="0"/>
            </a:endParaRPr>
          </a:p>
          <a:p>
            <a:pPr algn="just"/>
            <a:endParaRPr lang="fr-FR" dirty="0" smtClean="0"/>
          </a:p>
          <a:p>
            <a:pPr algn="just"/>
            <a:endParaRPr lang="fr-FR" dirty="0"/>
          </a:p>
        </p:txBody>
      </p:sp>
    </p:spTree>
  </p:cSld>
  <p:clrMapOvr>
    <a:masterClrMapping/>
  </p:clrMapOvr>
  <p:transition>
    <p:wedg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196752"/>
            <a:ext cx="8229600" cy="5472608"/>
          </a:xfrm>
        </p:spPr>
        <p:txBody>
          <a:bodyPr>
            <a:normAutofit fontScale="92500" lnSpcReduction="20000"/>
          </a:bodyPr>
          <a:lstStyle/>
          <a:p>
            <a:pPr algn="r">
              <a:buNone/>
            </a:pPr>
            <a:endParaRPr lang="fr-FR" dirty="0" smtClean="0"/>
          </a:p>
          <a:p>
            <a:pPr algn="ctr">
              <a:buNone/>
            </a:pPr>
            <a:r>
              <a:rPr lang="fr-FR" dirty="0" smtClean="0"/>
              <a:t>Si la société est une réalité</a:t>
            </a:r>
          </a:p>
          <a:p>
            <a:pPr algn="ctr">
              <a:buNone/>
            </a:pPr>
            <a:r>
              <a:rPr lang="fr-FR" dirty="0" smtClean="0"/>
              <a:t>     </a:t>
            </a:r>
          </a:p>
          <a:p>
            <a:pPr algn="ctr">
              <a:buNone/>
            </a:pPr>
            <a:r>
              <a:rPr lang="fr-FR" dirty="0" smtClean="0"/>
              <a:t>  se dote d’un ordre                                                            juridique </a:t>
            </a:r>
          </a:p>
          <a:p>
            <a:pPr algn="ctr">
              <a:buNone/>
            </a:pPr>
            <a:r>
              <a:rPr lang="fr-FR" dirty="0" smtClean="0"/>
              <a:t>Spécifique </a:t>
            </a:r>
          </a:p>
          <a:p>
            <a:pPr algn="ctr">
              <a:buNone/>
            </a:pPr>
            <a:endParaRPr lang="fr-FR" dirty="0" smtClean="0"/>
          </a:p>
          <a:p>
            <a:pPr algn="ctr">
              <a:buNone/>
            </a:pPr>
            <a:endParaRPr lang="fr-FR" dirty="0" smtClean="0"/>
          </a:p>
          <a:p>
            <a:pPr algn="ctr">
              <a:buNone/>
            </a:pPr>
            <a:r>
              <a:rPr lang="fr-FR" dirty="0" smtClean="0"/>
              <a:t> un ordre public transnational</a:t>
            </a:r>
          </a:p>
          <a:p>
            <a:pPr algn="just">
              <a:buNone/>
            </a:pPr>
            <a:endParaRPr lang="fr-FR" dirty="0" smtClean="0"/>
          </a:p>
          <a:p>
            <a:pPr algn="just">
              <a:buNone/>
            </a:pPr>
            <a:r>
              <a:rPr lang="fr-FR" dirty="0" smtClean="0"/>
              <a:t>   Ce qui est commun aux nations ses sources sont toutes les formes dont use l’humanité dans son ensemble non seulement à travers l’Etat premier sujet de la société internationale mais aussi de l’action nouveaux sujets de l’ordre transnational agissant dans les associations et autres forums.</a:t>
            </a:r>
          </a:p>
          <a:p>
            <a:pPr algn="just">
              <a:buNone/>
            </a:pPr>
            <a:endParaRPr lang="fr-FR" dirty="0" smtClean="0"/>
          </a:p>
          <a:p>
            <a:pPr algn="just">
              <a:buNone/>
            </a:pPr>
            <a:endParaRPr lang="fr-FR" dirty="0" smtClean="0"/>
          </a:p>
          <a:p>
            <a:pPr algn="just">
              <a:buNone/>
            </a:pPr>
            <a:endParaRPr lang="fr-FR" dirty="0" smtClean="0"/>
          </a:p>
          <a:p>
            <a:pPr algn="just">
              <a:buNone/>
            </a:pPr>
            <a:endParaRPr lang="fr-FR" dirty="0" smtClean="0"/>
          </a:p>
          <a:p>
            <a:pPr algn="just">
              <a:buNone/>
            </a:pPr>
            <a:endParaRPr lang="fr-FR" dirty="0" smtClean="0"/>
          </a:p>
          <a:p>
            <a:pPr algn="just">
              <a:buNone/>
            </a:pPr>
            <a:endParaRPr lang="fr-FR" dirty="0" smtClean="0"/>
          </a:p>
          <a:p>
            <a:pPr algn="just">
              <a:buNone/>
            </a:pPr>
            <a:endParaRPr lang="fr-FR" dirty="0" smtClean="0"/>
          </a:p>
          <a:p>
            <a:pPr algn="just">
              <a:buNone/>
            </a:pPr>
            <a:endParaRPr lang="fr-FR" dirty="0" smtClean="0"/>
          </a:p>
          <a:p>
            <a:pPr algn="just">
              <a:buNone/>
            </a:pPr>
            <a:endParaRPr lang="fr-FR" dirty="0" smtClean="0"/>
          </a:p>
          <a:p>
            <a:pPr algn="just">
              <a:buNone/>
            </a:pPr>
            <a:endParaRPr lang="fr-FR" dirty="0" smtClean="0"/>
          </a:p>
          <a:p>
            <a:pPr algn="just">
              <a:buNone/>
            </a:pPr>
            <a:endParaRPr lang="fr-FR" dirty="0" smtClean="0"/>
          </a:p>
          <a:p>
            <a:pPr algn="just">
              <a:buNone/>
            </a:pPr>
            <a:endParaRPr lang="fr-FR" dirty="0" smtClean="0"/>
          </a:p>
          <a:p>
            <a:pPr algn="just">
              <a:buNone/>
            </a:pPr>
            <a:endParaRPr lang="fr-FR" dirty="0" smtClean="0"/>
          </a:p>
          <a:p>
            <a:pPr algn="just">
              <a:buNone/>
            </a:pPr>
            <a:endParaRPr lang="fr-FR" dirty="0" smtClean="0"/>
          </a:p>
          <a:p>
            <a:pPr algn="just">
              <a:buNone/>
            </a:pPr>
            <a:endParaRPr lang="fr-FR" dirty="0" smtClean="0"/>
          </a:p>
          <a:p>
            <a:pPr algn="just">
              <a:buNone/>
            </a:pPr>
            <a:endParaRPr lang="fr-FR" dirty="0" smtClean="0"/>
          </a:p>
          <a:p>
            <a:pPr algn="just">
              <a:buNone/>
            </a:pPr>
            <a:endParaRPr lang="fr-FR" dirty="0" smtClean="0"/>
          </a:p>
          <a:p>
            <a:pPr algn="just">
              <a:buNone/>
            </a:pPr>
            <a:endParaRPr lang="fr-FR" dirty="0" smtClean="0"/>
          </a:p>
          <a:p>
            <a:pPr algn="just">
              <a:buNone/>
            </a:pPr>
            <a:endParaRPr lang="fr-FR" dirty="0" smtClean="0"/>
          </a:p>
          <a:p>
            <a:pPr algn="just">
              <a:buNone/>
            </a:pPr>
            <a:endParaRPr lang="fr-FR" dirty="0" smtClean="0"/>
          </a:p>
          <a:p>
            <a:pPr algn="just">
              <a:buNone/>
            </a:pPr>
            <a:endParaRPr lang="fr-FR" dirty="0"/>
          </a:p>
        </p:txBody>
      </p:sp>
      <p:sp>
        <p:nvSpPr>
          <p:cNvPr id="2" name="Titre 1"/>
          <p:cNvSpPr>
            <a:spLocks noGrp="1"/>
          </p:cNvSpPr>
          <p:nvPr>
            <p:ph type="title"/>
          </p:nvPr>
        </p:nvSpPr>
        <p:spPr/>
        <p:txBody>
          <a:bodyPr>
            <a:noAutofit/>
          </a:bodyPr>
          <a:lstStyle/>
          <a:p>
            <a:r>
              <a:rPr lang="fr-FR" sz="2800" b="1" dirty="0" smtClean="0">
                <a:solidFill>
                  <a:schemeClr val="tx2">
                    <a:lumMod val="75000"/>
                  </a:schemeClr>
                </a:solidFill>
                <a:latin typeface="Lucida Fax" pitchFamily="18" charset="0"/>
                <a:cs typeface="David" pitchFamily="34" charset="-79"/>
              </a:rPr>
              <a:t>Section 2 : le rejet d’un principe «  </a:t>
            </a:r>
            <a:r>
              <a:rPr lang="fr-FR" sz="2800" b="1" dirty="0" err="1" smtClean="0">
                <a:solidFill>
                  <a:schemeClr val="tx2">
                    <a:lumMod val="75000"/>
                  </a:schemeClr>
                </a:solidFill>
                <a:latin typeface="Lucida Fax" pitchFamily="18" charset="0"/>
                <a:cs typeface="David" pitchFamily="34" charset="-79"/>
              </a:rPr>
              <a:t>pacta</a:t>
            </a:r>
            <a:r>
              <a:rPr lang="fr-FR" sz="2800" b="1" dirty="0" smtClean="0">
                <a:solidFill>
                  <a:schemeClr val="tx2">
                    <a:lumMod val="75000"/>
                  </a:schemeClr>
                </a:solidFill>
                <a:latin typeface="Lucida Fax" pitchFamily="18" charset="0"/>
                <a:cs typeface="David" pitchFamily="34" charset="-79"/>
              </a:rPr>
              <a:t> </a:t>
            </a:r>
            <a:r>
              <a:rPr lang="fr-FR" sz="2800" b="1" dirty="0" err="1" smtClean="0">
                <a:solidFill>
                  <a:schemeClr val="tx2">
                    <a:lumMod val="75000"/>
                  </a:schemeClr>
                </a:solidFill>
                <a:latin typeface="Lucida Fax" pitchFamily="18" charset="0"/>
                <a:cs typeface="David" pitchFamily="34" charset="-79"/>
              </a:rPr>
              <a:t>sunt</a:t>
            </a:r>
            <a:r>
              <a:rPr lang="fr-FR" sz="2800" b="1" dirty="0" smtClean="0">
                <a:solidFill>
                  <a:schemeClr val="tx2">
                    <a:lumMod val="75000"/>
                  </a:schemeClr>
                </a:solidFill>
                <a:latin typeface="Lucida Fax" pitchFamily="18" charset="0"/>
                <a:cs typeface="David" pitchFamily="34" charset="-79"/>
              </a:rPr>
              <a:t> </a:t>
            </a:r>
            <a:r>
              <a:rPr lang="fr-FR" sz="2800" b="1" dirty="0" err="1" smtClean="0">
                <a:solidFill>
                  <a:schemeClr val="tx2">
                    <a:lumMod val="75000"/>
                  </a:schemeClr>
                </a:solidFill>
                <a:latin typeface="Lucida Fax" pitchFamily="18" charset="0"/>
                <a:cs typeface="David" pitchFamily="34" charset="-79"/>
              </a:rPr>
              <a:t>servanda</a:t>
            </a:r>
            <a:r>
              <a:rPr lang="fr-FR" sz="2800" b="1" dirty="0" smtClean="0">
                <a:solidFill>
                  <a:schemeClr val="tx2">
                    <a:lumMod val="75000"/>
                  </a:schemeClr>
                </a:solidFill>
                <a:latin typeface="Lucida Fax" pitchFamily="18" charset="0"/>
                <a:cs typeface="David" pitchFamily="34" charset="-79"/>
              </a:rPr>
              <a:t>  d’ordre public transnational</a:t>
            </a:r>
            <a:endParaRPr lang="fr-FR" sz="2800" b="1" dirty="0">
              <a:solidFill>
                <a:schemeClr val="tx2">
                  <a:lumMod val="75000"/>
                </a:schemeClr>
              </a:solidFill>
              <a:latin typeface="Lucida Fax" pitchFamily="18" charset="0"/>
              <a:cs typeface="David" pitchFamily="34" charset="-79"/>
            </a:endParaRPr>
          </a:p>
        </p:txBody>
      </p:sp>
      <p:sp>
        <p:nvSpPr>
          <p:cNvPr id="13" name="Plus 12"/>
          <p:cNvSpPr/>
          <p:nvPr/>
        </p:nvSpPr>
        <p:spPr>
          <a:xfrm>
            <a:off x="4427984" y="1844824"/>
            <a:ext cx="360040" cy="504056"/>
          </a:xfrm>
          <a:prstGeom prst="mathPlus">
            <a:avLst>
              <a:gd name="adj1" fmla="val 3654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4" name="Flèche vers le bas 13"/>
          <p:cNvSpPr/>
          <p:nvPr/>
        </p:nvSpPr>
        <p:spPr>
          <a:xfrm>
            <a:off x="4355976" y="3356992"/>
            <a:ext cx="484632" cy="64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Égal 15"/>
          <p:cNvSpPr/>
          <p:nvPr/>
        </p:nvSpPr>
        <p:spPr>
          <a:xfrm>
            <a:off x="4211960" y="4365104"/>
            <a:ext cx="914400" cy="432048"/>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Tree>
  </p:cSld>
  <p:clrMapOvr>
    <a:masterClrMapping/>
  </p:clrMapOvr>
  <p:transition>
    <p:wedg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548680"/>
            <a:ext cx="8229600" cy="5976664"/>
          </a:xfrm>
        </p:spPr>
        <p:txBody>
          <a:bodyPr>
            <a:noAutofit/>
          </a:bodyPr>
          <a:lstStyle/>
          <a:p>
            <a:r>
              <a:rPr lang="fr-FR" sz="2200" dirty="0" smtClean="0">
                <a:latin typeface="Lucida Fax" pitchFamily="18" charset="0"/>
              </a:rPr>
              <a:t>Si la fonction négative de l’ordre public transnational ne permet d’y accueillir le principe </a:t>
            </a:r>
            <a:r>
              <a:rPr lang="fr-FR" sz="2200" dirty="0" err="1" smtClean="0">
                <a:latin typeface="Lucida Fax" pitchFamily="18" charset="0"/>
              </a:rPr>
              <a:t>pacta</a:t>
            </a:r>
            <a:r>
              <a:rPr lang="fr-FR" sz="2200" dirty="0" smtClean="0">
                <a:latin typeface="Lucida Fax" pitchFamily="18" charset="0"/>
              </a:rPr>
              <a:t> </a:t>
            </a:r>
            <a:r>
              <a:rPr lang="fr-FR" sz="2200" dirty="0" err="1" smtClean="0">
                <a:latin typeface="Lucida Fax" pitchFamily="18" charset="0"/>
              </a:rPr>
              <a:t>sunt</a:t>
            </a:r>
            <a:r>
              <a:rPr lang="fr-FR" sz="2200" dirty="0" smtClean="0">
                <a:latin typeface="Lucida Fax" pitchFamily="18" charset="0"/>
              </a:rPr>
              <a:t> </a:t>
            </a:r>
            <a:r>
              <a:rPr lang="fr-FR" sz="2200" dirty="0" err="1" smtClean="0">
                <a:latin typeface="Lucida Fax" pitchFamily="18" charset="0"/>
              </a:rPr>
              <a:t>servanda</a:t>
            </a:r>
            <a:r>
              <a:rPr lang="fr-FR" sz="2200" dirty="0" smtClean="0">
                <a:latin typeface="Lucida Fax" pitchFamily="18" charset="0"/>
              </a:rPr>
              <a:t> il en va de même pour sa fonction positive. </a:t>
            </a:r>
          </a:p>
          <a:p>
            <a:r>
              <a:rPr lang="fr-FR" sz="2200" dirty="0" smtClean="0">
                <a:solidFill>
                  <a:srgbClr val="FF0000"/>
                </a:solidFill>
                <a:latin typeface="Lucida Fax" pitchFamily="18" charset="0"/>
              </a:rPr>
              <a:t>« </a:t>
            </a:r>
            <a:r>
              <a:rPr lang="fr-FR" sz="2200" i="1" dirty="0" smtClean="0">
                <a:solidFill>
                  <a:srgbClr val="FF0000"/>
                </a:solidFill>
                <a:latin typeface="Lucida Fax" pitchFamily="18" charset="0"/>
              </a:rPr>
              <a:t>Dans sa fonction positive, l’ordre public transnational agit comme règle impérative : il limite la liberté contractuelle des acteurs économiques. »</a:t>
            </a:r>
          </a:p>
          <a:p>
            <a:endParaRPr lang="fr-FR" sz="2200" i="1" dirty="0" smtClean="0">
              <a:latin typeface="Lucida Fax" pitchFamily="18" charset="0"/>
            </a:endParaRPr>
          </a:p>
          <a:p>
            <a:pPr>
              <a:buNone/>
            </a:pPr>
            <a:r>
              <a:rPr lang="fr-FR" sz="2200" dirty="0" smtClean="0">
                <a:latin typeface="Lucida Fax" pitchFamily="18" charset="0"/>
              </a:rPr>
              <a:t>               cette définition simple de la fonction positive de l’ordre public transnationale ne peut qu’exclure le principe </a:t>
            </a:r>
            <a:r>
              <a:rPr lang="fr-FR" sz="2200" dirty="0" err="1" smtClean="0">
                <a:latin typeface="Lucida Fax" pitchFamily="18" charset="0"/>
              </a:rPr>
              <a:t>pacta</a:t>
            </a:r>
            <a:r>
              <a:rPr lang="fr-FR" sz="2200" dirty="0" smtClean="0">
                <a:latin typeface="Lucida Fax" pitchFamily="18" charset="0"/>
              </a:rPr>
              <a:t> </a:t>
            </a:r>
            <a:r>
              <a:rPr lang="fr-FR" sz="2200" dirty="0" err="1" smtClean="0">
                <a:latin typeface="Lucida Fax" pitchFamily="18" charset="0"/>
              </a:rPr>
              <a:t>sunt</a:t>
            </a:r>
            <a:r>
              <a:rPr lang="fr-FR" sz="2200" dirty="0" smtClean="0">
                <a:latin typeface="Lucida Fax" pitchFamily="18" charset="0"/>
              </a:rPr>
              <a:t> </a:t>
            </a:r>
            <a:r>
              <a:rPr lang="fr-FR" sz="2200" dirty="0" err="1" smtClean="0">
                <a:latin typeface="Lucida Fax" pitchFamily="18" charset="0"/>
              </a:rPr>
              <a:t>servanda</a:t>
            </a:r>
            <a:r>
              <a:rPr lang="fr-FR" sz="2200" dirty="0" smtClean="0">
                <a:latin typeface="Lucida Fax" pitchFamily="18" charset="0"/>
              </a:rPr>
              <a:t> qui est apprécié comme le prolongement immédiat de la liberté contractuelle. </a:t>
            </a:r>
          </a:p>
          <a:p>
            <a:r>
              <a:rPr lang="fr-FR" sz="2200" dirty="0" smtClean="0">
                <a:latin typeface="Lucida Fax" pitchFamily="18" charset="0"/>
              </a:rPr>
              <a:t>Et par la suite la fonction positive de l’ordre public transnational permet autant à l’arbitre d’écarter la loi étatique normalement applicable au contrat que d’annuler le contrat qui viole l’une des règles qui le composent</a:t>
            </a:r>
            <a:endParaRPr lang="fr-FR" sz="2200" dirty="0">
              <a:latin typeface="Lucida Fax" pitchFamily="18" charset="0"/>
            </a:endParaRPr>
          </a:p>
        </p:txBody>
      </p:sp>
      <p:sp>
        <p:nvSpPr>
          <p:cNvPr id="4" name="Flèche droite 3"/>
          <p:cNvSpPr/>
          <p:nvPr/>
        </p:nvSpPr>
        <p:spPr>
          <a:xfrm>
            <a:off x="755576" y="3068960"/>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ransition>
    <p:wedg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692696"/>
            <a:ext cx="8229600" cy="5760640"/>
          </a:xfrm>
        </p:spPr>
        <p:txBody>
          <a:bodyPr>
            <a:normAutofit/>
          </a:bodyPr>
          <a:lstStyle/>
          <a:p>
            <a:r>
              <a:rPr lang="fr-FR" sz="2000" dirty="0" smtClean="0">
                <a:latin typeface="Lucida Fax" pitchFamily="18" charset="0"/>
              </a:rPr>
              <a:t>Le cas du principe </a:t>
            </a:r>
            <a:r>
              <a:rPr lang="fr-FR" sz="2000" i="1" dirty="0" err="1" smtClean="0">
                <a:latin typeface="Lucida Fax" pitchFamily="18" charset="0"/>
              </a:rPr>
              <a:t>pacta</a:t>
            </a:r>
            <a:r>
              <a:rPr lang="fr-FR" sz="2000" i="1" dirty="0" smtClean="0">
                <a:latin typeface="Lucida Fax" pitchFamily="18" charset="0"/>
              </a:rPr>
              <a:t> </a:t>
            </a:r>
            <a:r>
              <a:rPr lang="fr-FR" sz="2000" i="1" dirty="0" err="1" smtClean="0">
                <a:latin typeface="Lucida Fax" pitchFamily="18" charset="0"/>
              </a:rPr>
              <a:t>sunt</a:t>
            </a:r>
            <a:r>
              <a:rPr lang="fr-FR" sz="2000" i="1" dirty="0" smtClean="0">
                <a:latin typeface="Lucida Fax" pitchFamily="18" charset="0"/>
              </a:rPr>
              <a:t> </a:t>
            </a:r>
            <a:r>
              <a:rPr lang="fr-FR" sz="2000" i="1" dirty="0" err="1" smtClean="0">
                <a:latin typeface="Lucida Fax" pitchFamily="18" charset="0"/>
              </a:rPr>
              <a:t>servanda</a:t>
            </a:r>
            <a:r>
              <a:rPr lang="fr-FR" sz="2000" i="1" dirty="0" smtClean="0">
                <a:latin typeface="Lucida Fax" pitchFamily="18" charset="0"/>
              </a:rPr>
              <a:t> est topique :</a:t>
            </a:r>
          </a:p>
          <a:p>
            <a:pPr>
              <a:buNone/>
            </a:pPr>
            <a:r>
              <a:rPr lang="fr-FR" sz="2000" i="1" dirty="0" smtClean="0">
                <a:latin typeface="Lucida Fax" pitchFamily="18" charset="0"/>
              </a:rPr>
              <a:t>   * il défend la primauté de l’effet utile du contrat sans même qu’il ne soit nécessaire de le viser</a:t>
            </a:r>
          </a:p>
          <a:p>
            <a:pPr>
              <a:buNone/>
            </a:pPr>
            <a:r>
              <a:rPr lang="fr-FR" sz="2000" i="1" dirty="0" smtClean="0">
                <a:latin typeface="Lucida Fax" pitchFamily="18" charset="0"/>
              </a:rPr>
              <a:t>    *il évite ainsi à l’arbitre de rechercher une loi susceptible de reconnaître la validité du contrat même verbal </a:t>
            </a:r>
          </a:p>
          <a:p>
            <a:pPr>
              <a:buNone/>
            </a:pPr>
            <a:r>
              <a:rPr lang="fr-FR" sz="2000" i="1" dirty="0" smtClean="0">
                <a:latin typeface="Lucida Fax" pitchFamily="18" charset="0"/>
              </a:rPr>
              <a:t>             d’où Il exige de l’arbitre qu’il écarte les conditions de  validité trop particularistes de certains États restreignant l’obligation de respecter la parole donnée</a:t>
            </a:r>
          </a:p>
          <a:p>
            <a:pPr>
              <a:buNone/>
            </a:pPr>
            <a:r>
              <a:rPr lang="fr-FR" sz="2000" i="1" dirty="0" smtClean="0">
                <a:latin typeface="Lucida Fax" pitchFamily="18" charset="0"/>
              </a:rPr>
              <a:t>.      par conséquent il lui commande de rechercher la loi qui                            permet à l’accord de volonté de produire son plein effet en dépit de la loi du siège de l’arbitrage ou de la loi applicable au fond</a:t>
            </a:r>
          </a:p>
          <a:p>
            <a:pPr>
              <a:buNone/>
            </a:pPr>
            <a:r>
              <a:rPr lang="fr-FR" sz="2000" i="1" dirty="0" smtClean="0">
                <a:latin typeface="Lucida Fax" pitchFamily="18" charset="0"/>
              </a:rPr>
              <a:t> </a:t>
            </a:r>
          </a:p>
          <a:p>
            <a:r>
              <a:rPr lang="fr-FR" sz="2000" dirty="0" smtClean="0">
                <a:latin typeface="Lucida Fax" pitchFamily="18" charset="0"/>
              </a:rPr>
              <a:t>En conclusion, il justifie que l’arbitre international fasse primer l’autonomie de la volonté des parties sur ces lois étatiques supposées la restreindre. </a:t>
            </a:r>
          </a:p>
        </p:txBody>
      </p:sp>
      <p:sp>
        <p:nvSpPr>
          <p:cNvPr id="3" name="Flèche droite 2"/>
          <p:cNvSpPr/>
          <p:nvPr/>
        </p:nvSpPr>
        <p:spPr>
          <a:xfrm>
            <a:off x="611560" y="2492896"/>
            <a:ext cx="978408" cy="288032"/>
          </a:xfrm>
          <a:prstGeom prst="rightArrow">
            <a:avLst>
              <a:gd name="adj1" fmla="val 50000"/>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Forme en L 4"/>
          <p:cNvSpPr/>
          <p:nvPr/>
        </p:nvSpPr>
        <p:spPr>
          <a:xfrm>
            <a:off x="611560" y="2708920"/>
            <a:ext cx="432048" cy="1008112"/>
          </a:xfrm>
          <a:prstGeom prst="corne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ransition>
    <p:wedg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404664"/>
            <a:ext cx="8229600" cy="5976664"/>
          </a:xfrm>
        </p:spPr>
        <p:txBody>
          <a:bodyPr>
            <a:noAutofit/>
          </a:bodyPr>
          <a:lstStyle/>
          <a:p>
            <a:r>
              <a:rPr lang="fr-FR" sz="2000" dirty="0" smtClean="0">
                <a:latin typeface="Lucida Fax" pitchFamily="18" charset="0"/>
              </a:rPr>
              <a:t>Donc s’il n’est pas possible de réduire la fonction positive de l’ordre public transnational à l’« application immédiate » d’une règle matérielle transnational sans regard pour le droit étatique normalement applicable la règle matérielle venant se substituer au droit étatique évincé pour sa contrariété avec l’ordre public transnational  .</a:t>
            </a:r>
          </a:p>
          <a:p>
            <a:endParaRPr lang="fr-FR" sz="2000" dirty="0" smtClean="0">
              <a:latin typeface="Lucida Fax" pitchFamily="18" charset="0"/>
            </a:endParaRPr>
          </a:p>
          <a:p>
            <a:r>
              <a:rPr lang="fr-FR" sz="2000" dirty="0" smtClean="0">
                <a:latin typeface="Lucida Fax" pitchFamily="18" charset="0"/>
              </a:rPr>
              <a:t>Une telle substitution s’avère clairement par la fonction positive de l’ordre public transnational telle qu’elle est connu par la plupart des auteurs à l’instar M.RACINE qui précise que</a:t>
            </a:r>
            <a:r>
              <a:rPr lang="fr-FR" sz="2000" b="1" dirty="0" smtClean="0">
                <a:solidFill>
                  <a:srgbClr val="FF0000"/>
                </a:solidFill>
                <a:latin typeface="Lucida Fax" pitchFamily="18" charset="0"/>
              </a:rPr>
              <a:t> « </a:t>
            </a:r>
            <a:r>
              <a:rPr lang="fr-FR" sz="2000" b="1" i="1" dirty="0" smtClean="0">
                <a:solidFill>
                  <a:srgbClr val="FF0000"/>
                </a:solidFill>
                <a:latin typeface="Lucida Fax" pitchFamily="18" charset="0"/>
              </a:rPr>
              <a:t>l’ordre public transnational fournit également la norme de substitution après l’éviction du droit normalement applicable. Lorsque les </a:t>
            </a:r>
            <a:r>
              <a:rPr lang="fr-FR" sz="2000" b="1" i="1" dirty="0" err="1" smtClean="0">
                <a:solidFill>
                  <a:srgbClr val="FF0000"/>
                </a:solidFill>
                <a:latin typeface="Lucida Fax" pitchFamily="18" charset="0"/>
              </a:rPr>
              <a:t>arbitresn</a:t>
            </a:r>
            <a:r>
              <a:rPr lang="fr-FR" sz="2000" b="1" i="1" dirty="0" smtClean="0">
                <a:solidFill>
                  <a:srgbClr val="FF0000"/>
                </a:solidFill>
                <a:latin typeface="Lucida Fax" pitchFamily="18" charset="0"/>
              </a:rPr>
              <a:t> ont écarté le droit de l’État contractant prohibant les clauses compromissoires conclues par les personnes publiques, les arbitres ont appliqué positivement un principe de licéité de la clause. » </a:t>
            </a:r>
            <a:endParaRPr lang="fr-FR" sz="2000" b="1" dirty="0">
              <a:solidFill>
                <a:srgbClr val="FF0000"/>
              </a:solidFill>
              <a:latin typeface="Lucida Fax" pitchFamily="18" charset="0"/>
            </a:endParaRPr>
          </a:p>
        </p:txBody>
      </p:sp>
    </p:spTree>
  </p:cSld>
  <p:clrMapOvr>
    <a:masterClrMapping/>
  </p:clrMapOvr>
  <p:transition>
    <p:wedg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548680"/>
            <a:ext cx="8229600" cy="5832648"/>
          </a:xfrm>
        </p:spPr>
        <p:txBody>
          <a:bodyPr>
            <a:normAutofit/>
          </a:bodyPr>
          <a:lstStyle/>
          <a:p>
            <a:r>
              <a:rPr lang="fr-FR" dirty="0" smtClean="0">
                <a:latin typeface="Lucida Fax" pitchFamily="18" charset="0"/>
              </a:rPr>
              <a:t>Il faut en effet pour comprendre pourquoi l’application du principe </a:t>
            </a:r>
            <a:r>
              <a:rPr lang="fr-FR" i="1" dirty="0" err="1" smtClean="0">
                <a:latin typeface="Lucida Fax" pitchFamily="18" charset="0"/>
              </a:rPr>
              <a:t>pacta</a:t>
            </a:r>
            <a:r>
              <a:rPr lang="fr-FR" i="1" dirty="0" smtClean="0">
                <a:latin typeface="Lucida Fax" pitchFamily="18" charset="0"/>
              </a:rPr>
              <a:t> </a:t>
            </a:r>
            <a:r>
              <a:rPr lang="fr-FR" i="1" dirty="0" err="1" smtClean="0">
                <a:latin typeface="Lucida Fax" pitchFamily="18" charset="0"/>
              </a:rPr>
              <a:t>sunt</a:t>
            </a:r>
            <a:r>
              <a:rPr lang="fr-FR" i="1" dirty="0" smtClean="0">
                <a:latin typeface="Lucida Fax" pitchFamily="18" charset="0"/>
              </a:rPr>
              <a:t> </a:t>
            </a:r>
            <a:r>
              <a:rPr lang="fr-FR" i="1" dirty="0" err="1" smtClean="0">
                <a:latin typeface="Lucida Fax" pitchFamily="18" charset="0"/>
              </a:rPr>
              <a:t>servanda</a:t>
            </a:r>
            <a:r>
              <a:rPr lang="fr-FR" i="1" dirty="0" smtClean="0">
                <a:latin typeface="Lucida Fax" pitchFamily="18" charset="0"/>
              </a:rPr>
              <a:t> suite à l’éviction de la loi normalement applicable contraire à l’ordre public transnational ne préjuge en rien son caractère d’ordre public transnational retenir que la fonction positive de l’ordre public transnational peut conduire à l’application d’une règle d’ordre public transnational en substitution de la loi normalement applicable, </a:t>
            </a:r>
            <a:r>
              <a:rPr lang="fr-FR" b="1" i="1" dirty="0" smtClean="0">
                <a:latin typeface="Lucida Fax" pitchFamily="18" charset="0"/>
              </a:rPr>
              <a:t>mais pas nécessairement </a:t>
            </a:r>
            <a:r>
              <a:rPr lang="fr-FR" i="1" dirty="0" smtClean="0">
                <a:latin typeface="Lucida Fax" pitchFamily="18" charset="0"/>
              </a:rPr>
              <a:t>puisque l’éviction du droit étatique normalement applicable n’appelle pas nécessairement sa substitution par des règles d’ordre public transnational .</a:t>
            </a:r>
          </a:p>
        </p:txBody>
      </p:sp>
    </p:spTree>
  </p:cSld>
  <p:clrMapOvr>
    <a:masterClrMapping/>
  </p:clrMapOvr>
  <p:transition>
    <p:wedg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548680"/>
            <a:ext cx="8229600" cy="6048672"/>
          </a:xfrm>
        </p:spPr>
        <p:txBody>
          <a:bodyPr/>
          <a:lstStyle/>
          <a:p>
            <a:r>
              <a:rPr lang="fr-FR" i="1" dirty="0" smtClean="0">
                <a:latin typeface="Lucida Fax" pitchFamily="18" charset="0"/>
              </a:rPr>
              <a:t>cette loi évincée peut </a:t>
            </a:r>
            <a:r>
              <a:rPr lang="fr-FR" i="1" dirty="0" err="1" smtClean="0">
                <a:latin typeface="Lucida Fax" pitchFamily="18" charset="0"/>
              </a:rPr>
              <a:t>etre</a:t>
            </a:r>
            <a:r>
              <a:rPr lang="fr-FR" i="1" dirty="0" smtClean="0">
                <a:latin typeface="Lucida Fax" pitchFamily="18" charset="0"/>
              </a:rPr>
              <a:t> substituable par de simples règles matérielles transnationales et lorsque c’est la loi étatique normalement applicable qui est jugée choquante au regard de l’ordre public transnational, il revient naturellement au contrat tel qu’initialement convenu de s’y substituer et cela seulement en vertu du principe </a:t>
            </a:r>
            <a:r>
              <a:rPr lang="fr-FR" i="1" dirty="0" err="1" smtClean="0">
                <a:latin typeface="Lucida Fax" pitchFamily="18" charset="0"/>
              </a:rPr>
              <a:t>pacta</a:t>
            </a:r>
            <a:r>
              <a:rPr lang="fr-FR" i="1" dirty="0" smtClean="0">
                <a:latin typeface="Lucida Fax" pitchFamily="18" charset="0"/>
              </a:rPr>
              <a:t> </a:t>
            </a:r>
            <a:r>
              <a:rPr lang="fr-FR" i="1" dirty="0" err="1" smtClean="0">
                <a:latin typeface="Lucida Fax" pitchFamily="18" charset="0"/>
              </a:rPr>
              <a:t>sunt</a:t>
            </a:r>
            <a:r>
              <a:rPr lang="fr-FR" i="1" dirty="0" smtClean="0">
                <a:latin typeface="Lucida Fax" pitchFamily="18" charset="0"/>
              </a:rPr>
              <a:t> </a:t>
            </a:r>
            <a:r>
              <a:rPr lang="fr-FR" i="1" dirty="0" err="1" smtClean="0">
                <a:latin typeface="Lucida Fax" pitchFamily="18" charset="0"/>
              </a:rPr>
              <a:t>servanda</a:t>
            </a:r>
            <a:r>
              <a:rPr lang="fr-FR" i="1" dirty="0" smtClean="0">
                <a:latin typeface="Lucida Fax" pitchFamily="18" charset="0"/>
              </a:rPr>
              <a:t> d’où la confusion entre ce principe et l’ordre public transnational</a:t>
            </a:r>
            <a:r>
              <a:rPr lang="fr-FR" i="1" dirty="0" smtClean="0"/>
              <a:t>. </a:t>
            </a:r>
            <a:endParaRPr lang="fr-FR" dirty="0" smtClean="0"/>
          </a:p>
          <a:p>
            <a:endParaRPr lang="fr-FR" dirty="0"/>
          </a:p>
        </p:txBody>
      </p:sp>
    </p:spTree>
  </p:cSld>
  <p:clrMapOvr>
    <a:masterClrMapping/>
  </p:clrMapOvr>
  <p:transition>
    <p:wedg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476672"/>
            <a:ext cx="8229600" cy="6048672"/>
          </a:xfrm>
        </p:spPr>
        <p:txBody>
          <a:bodyPr>
            <a:normAutofit/>
          </a:bodyPr>
          <a:lstStyle/>
          <a:p>
            <a:r>
              <a:rPr lang="fr-FR" sz="2800" dirty="0" smtClean="0">
                <a:latin typeface="Lucida Fax" pitchFamily="18" charset="0"/>
              </a:rPr>
              <a:t>On peut donc conclure que  l’hypothèse d’un principe </a:t>
            </a:r>
            <a:r>
              <a:rPr lang="fr-FR" sz="2800" i="1" dirty="0" err="1" smtClean="0">
                <a:latin typeface="Lucida Fax" pitchFamily="18" charset="0"/>
              </a:rPr>
              <a:t>pacta</a:t>
            </a:r>
            <a:r>
              <a:rPr lang="fr-FR" sz="2800" i="1" dirty="0" smtClean="0">
                <a:latin typeface="Lucida Fax" pitchFamily="18" charset="0"/>
              </a:rPr>
              <a:t> </a:t>
            </a:r>
            <a:r>
              <a:rPr lang="fr-FR" sz="2800" i="1" dirty="0" err="1" smtClean="0">
                <a:latin typeface="Lucida Fax" pitchFamily="18" charset="0"/>
              </a:rPr>
              <a:t>sunt</a:t>
            </a:r>
            <a:r>
              <a:rPr lang="fr-FR" sz="2800" i="1" dirty="0" smtClean="0">
                <a:latin typeface="Lucida Fax" pitchFamily="18" charset="0"/>
              </a:rPr>
              <a:t> </a:t>
            </a:r>
            <a:r>
              <a:rPr lang="fr-FR" sz="2800" i="1" dirty="0" err="1" smtClean="0">
                <a:latin typeface="Lucida Fax" pitchFamily="18" charset="0"/>
              </a:rPr>
              <a:t>servanda</a:t>
            </a:r>
            <a:r>
              <a:rPr lang="fr-FR" sz="2800" i="1" dirty="0" smtClean="0">
                <a:latin typeface="Lucida Fax" pitchFamily="18" charset="0"/>
              </a:rPr>
              <a:t> d’ordre public transnational est exclut définitivement</a:t>
            </a:r>
            <a:r>
              <a:rPr lang="fr-FR" sz="2800" dirty="0" smtClean="0">
                <a:latin typeface="Lucida Fax" pitchFamily="18" charset="0"/>
              </a:rPr>
              <a:t> même si ses contours et son effectivité sont encore incertains.</a:t>
            </a:r>
          </a:p>
          <a:p>
            <a:endParaRPr lang="fr-FR" sz="2800" dirty="0" smtClean="0">
              <a:latin typeface="Lucida Fax" pitchFamily="18" charset="0"/>
            </a:endParaRPr>
          </a:p>
          <a:p>
            <a:r>
              <a:rPr lang="fr-FR" sz="2800" dirty="0" smtClean="0">
                <a:latin typeface="Lucida Fax" pitchFamily="18" charset="0"/>
              </a:rPr>
              <a:t>L’étude du principe </a:t>
            </a:r>
            <a:r>
              <a:rPr lang="fr-FR" sz="2800" dirty="0" err="1" smtClean="0">
                <a:latin typeface="Lucida Fax" pitchFamily="18" charset="0"/>
              </a:rPr>
              <a:t>pacta</a:t>
            </a:r>
            <a:r>
              <a:rPr lang="fr-FR" sz="2800" dirty="0" smtClean="0">
                <a:latin typeface="Lucida Fax" pitchFamily="18" charset="0"/>
              </a:rPr>
              <a:t> </a:t>
            </a:r>
            <a:r>
              <a:rPr lang="fr-FR" sz="2800" dirty="0" err="1" smtClean="0">
                <a:latin typeface="Lucida Fax" pitchFamily="18" charset="0"/>
              </a:rPr>
              <a:t>sunt</a:t>
            </a:r>
            <a:r>
              <a:rPr lang="fr-FR" sz="2800" dirty="0" smtClean="0">
                <a:latin typeface="Lucida Fax" pitchFamily="18" charset="0"/>
              </a:rPr>
              <a:t> </a:t>
            </a:r>
            <a:r>
              <a:rPr lang="fr-FR" sz="2800" dirty="0" err="1" smtClean="0">
                <a:latin typeface="Lucida Fax" pitchFamily="18" charset="0"/>
              </a:rPr>
              <a:t>servanda</a:t>
            </a:r>
            <a:r>
              <a:rPr lang="fr-FR" sz="2800" dirty="0" smtClean="0">
                <a:latin typeface="Lucida Fax" pitchFamily="18" charset="0"/>
              </a:rPr>
              <a:t> nécessite mettre l’accent sur sa nature d’une part pour cerner d’autre part les effets qui en découlent. </a:t>
            </a:r>
            <a:endParaRPr lang="fr-FR" sz="2800" dirty="0">
              <a:latin typeface="Lucida Fax" pitchFamily="18" charset="0"/>
            </a:endParaRPr>
          </a:p>
        </p:txBody>
      </p:sp>
    </p:spTree>
  </p:cSld>
  <p:clrMapOvr>
    <a:masterClrMapping/>
  </p:clrMapOvr>
  <p:transition>
    <p:wedg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251520" y="188640"/>
            <a:ext cx="8892480" cy="6480720"/>
          </a:xfrm>
        </p:spPr>
        <p:txBody>
          <a:bodyPr>
            <a:normAutofit fontScale="77500" lnSpcReduction="20000"/>
          </a:bodyPr>
          <a:lstStyle/>
          <a:p>
            <a:r>
              <a:rPr lang="fr-FR" dirty="0" smtClean="0">
                <a:latin typeface="Lucida Fax" pitchFamily="18" charset="0"/>
              </a:rPr>
              <a:t>Les auteurs sont nombreux à défendre le caractère d’ordre public transnational du principe </a:t>
            </a:r>
            <a:r>
              <a:rPr lang="fr-FR" i="1" dirty="0" err="1" smtClean="0">
                <a:latin typeface="Lucida Fax" pitchFamily="18" charset="0"/>
              </a:rPr>
              <a:t>pacta</a:t>
            </a:r>
            <a:r>
              <a:rPr lang="fr-FR" i="1" dirty="0" smtClean="0">
                <a:latin typeface="Lucida Fax" pitchFamily="18" charset="0"/>
              </a:rPr>
              <a:t> </a:t>
            </a:r>
            <a:r>
              <a:rPr lang="fr-FR" i="1" dirty="0" err="1" smtClean="0">
                <a:latin typeface="Lucida Fax" pitchFamily="18" charset="0"/>
              </a:rPr>
              <a:t>sunt</a:t>
            </a:r>
            <a:r>
              <a:rPr lang="fr-FR" i="1" dirty="0" smtClean="0">
                <a:latin typeface="Lucida Fax" pitchFamily="18" charset="0"/>
              </a:rPr>
              <a:t> </a:t>
            </a:r>
            <a:r>
              <a:rPr lang="fr-FR" i="1" dirty="0" err="1" smtClean="0">
                <a:latin typeface="Lucida Fax" pitchFamily="18" charset="0"/>
              </a:rPr>
              <a:t>servanda</a:t>
            </a:r>
            <a:r>
              <a:rPr lang="fr-FR" dirty="0" smtClean="0">
                <a:latin typeface="Lucida Fax" pitchFamily="18" charset="0"/>
              </a:rPr>
              <a:t>.</a:t>
            </a:r>
          </a:p>
          <a:p>
            <a:endParaRPr lang="fr-FR" dirty="0" smtClean="0">
              <a:latin typeface="Lucida Fax" pitchFamily="18" charset="0"/>
            </a:endParaRPr>
          </a:p>
          <a:p>
            <a:r>
              <a:rPr lang="fr-FR" dirty="0" smtClean="0">
                <a:latin typeface="Lucida Fax" pitchFamily="18" charset="0"/>
              </a:rPr>
              <a:t>Or une telle qualification est </a:t>
            </a:r>
            <a:r>
              <a:rPr lang="fr-FR" dirty="0" smtClean="0">
                <a:solidFill>
                  <a:srgbClr val="C00000"/>
                </a:solidFill>
                <a:latin typeface="Lucida Fax" pitchFamily="18" charset="0"/>
              </a:rPr>
              <a:t>« dangereuse » </a:t>
            </a:r>
            <a:r>
              <a:rPr lang="fr-FR" dirty="0" smtClean="0">
                <a:latin typeface="Lucida Fax" pitchFamily="18" charset="0"/>
              </a:rPr>
              <a:t>précisément au regard de </a:t>
            </a:r>
            <a:r>
              <a:rPr lang="fr-FR" b="1" dirty="0" smtClean="0">
                <a:latin typeface="Lucida Fax" pitchFamily="18" charset="0"/>
              </a:rPr>
              <a:t>sa fonction </a:t>
            </a:r>
            <a:r>
              <a:rPr lang="fr-FR" dirty="0" smtClean="0">
                <a:latin typeface="Lucida Fax" pitchFamily="18" charset="0"/>
              </a:rPr>
              <a:t>puisqu’il  est admis que la violation de l’ordre public transnational doit conduire à l’éviction de la loi normalement applicable au contrat, même si la règle écartée soit d’ordre public international étatique</a:t>
            </a:r>
            <a:r>
              <a:rPr lang="fr-FR" b="1" dirty="0" smtClean="0">
                <a:latin typeface="Lucida Fax" pitchFamily="18" charset="0"/>
              </a:rPr>
              <a:t>.</a:t>
            </a:r>
          </a:p>
          <a:p>
            <a:endParaRPr lang="fr-FR" b="1" dirty="0" smtClean="0">
              <a:latin typeface="Lucida Fax" pitchFamily="18" charset="0"/>
            </a:endParaRPr>
          </a:p>
          <a:p>
            <a:r>
              <a:rPr lang="fr-FR" dirty="0" smtClean="0">
                <a:latin typeface="Lucida Fax" pitchFamily="18" charset="0"/>
              </a:rPr>
              <a:t>             dans ses pires extrémités, le principe </a:t>
            </a:r>
            <a:r>
              <a:rPr lang="fr-FR" i="1" dirty="0" err="1" smtClean="0">
                <a:latin typeface="Lucida Fax" pitchFamily="18" charset="0"/>
              </a:rPr>
              <a:t>pacta</a:t>
            </a:r>
            <a:r>
              <a:rPr lang="fr-FR" i="1" dirty="0" smtClean="0">
                <a:latin typeface="Lucida Fax" pitchFamily="18" charset="0"/>
              </a:rPr>
              <a:t> </a:t>
            </a:r>
            <a:r>
              <a:rPr lang="fr-FR" i="1" dirty="0" err="1" smtClean="0">
                <a:latin typeface="Lucida Fax" pitchFamily="18" charset="0"/>
              </a:rPr>
              <a:t>sunt</a:t>
            </a:r>
            <a:r>
              <a:rPr lang="fr-FR" i="1" dirty="0" smtClean="0">
                <a:latin typeface="Lucida Fax" pitchFamily="18" charset="0"/>
              </a:rPr>
              <a:t> </a:t>
            </a:r>
            <a:r>
              <a:rPr lang="fr-FR" i="1" dirty="0" err="1" smtClean="0">
                <a:latin typeface="Lucida Fax" pitchFamily="18" charset="0"/>
              </a:rPr>
              <a:t>servanda</a:t>
            </a:r>
            <a:r>
              <a:rPr lang="fr-FR" i="1" dirty="0" smtClean="0">
                <a:latin typeface="Lucida Fax" pitchFamily="18" charset="0"/>
              </a:rPr>
              <a:t> </a:t>
            </a:r>
            <a:r>
              <a:rPr lang="fr-FR" dirty="0" smtClean="0">
                <a:latin typeface="Lucida Fax" pitchFamily="18" charset="0"/>
              </a:rPr>
              <a:t>exige de l’arbitre qu’il écarte les dispositions d’ordre public de la </a:t>
            </a:r>
            <a:r>
              <a:rPr lang="fr-FR" i="1" dirty="0" err="1" smtClean="0">
                <a:latin typeface="Lucida Fax" pitchFamily="18" charset="0"/>
              </a:rPr>
              <a:t>lex</a:t>
            </a:r>
            <a:r>
              <a:rPr lang="fr-FR" i="1" dirty="0" smtClean="0">
                <a:latin typeface="Lucida Fax" pitchFamily="18" charset="0"/>
              </a:rPr>
              <a:t> </a:t>
            </a:r>
            <a:r>
              <a:rPr lang="fr-FR" i="1" dirty="0" err="1" smtClean="0">
                <a:latin typeface="Lucida Fax" pitchFamily="18" charset="0"/>
              </a:rPr>
              <a:t>contractus</a:t>
            </a:r>
            <a:r>
              <a:rPr lang="fr-FR" i="1" dirty="0" smtClean="0">
                <a:latin typeface="Lucida Fax" pitchFamily="18" charset="0"/>
              </a:rPr>
              <a:t> </a:t>
            </a:r>
            <a:r>
              <a:rPr lang="fr-FR" dirty="0" smtClean="0">
                <a:latin typeface="Lucida Fax" pitchFamily="18" charset="0"/>
              </a:rPr>
              <a:t>au seul motif que celles-ci contestent la force obligatoire du contrat qu’il régit.</a:t>
            </a:r>
          </a:p>
          <a:p>
            <a:r>
              <a:rPr lang="fr-FR" dirty="0" smtClean="0">
                <a:latin typeface="Lucida Fax" pitchFamily="18" charset="0"/>
              </a:rPr>
              <a:t>Il faut démontrer que le principe </a:t>
            </a:r>
            <a:r>
              <a:rPr lang="fr-FR" dirty="0" err="1" smtClean="0">
                <a:latin typeface="Lucida Fax" pitchFamily="18" charset="0"/>
              </a:rPr>
              <a:t>pacta</a:t>
            </a:r>
            <a:r>
              <a:rPr lang="fr-FR" dirty="0" smtClean="0">
                <a:latin typeface="Lucida Fax" pitchFamily="18" charset="0"/>
              </a:rPr>
              <a:t> </a:t>
            </a:r>
            <a:r>
              <a:rPr lang="fr-FR" dirty="0" err="1" smtClean="0">
                <a:latin typeface="Lucida Fax" pitchFamily="18" charset="0"/>
              </a:rPr>
              <a:t>sunt</a:t>
            </a:r>
            <a:r>
              <a:rPr lang="fr-FR" dirty="0" smtClean="0">
                <a:latin typeface="Lucida Fax" pitchFamily="18" charset="0"/>
              </a:rPr>
              <a:t> </a:t>
            </a:r>
            <a:r>
              <a:rPr lang="fr-FR" dirty="0" err="1" smtClean="0">
                <a:latin typeface="Lucida Fax" pitchFamily="18" charset="0"/>
              </a:rPr>
              <a:t>servanda</a:t>
            </a:r>
            <a:r>
              <a:rPr lang="fr-FR" dirty="0" smtClean="0">
                <a:latin typeface="Lucida Fax" pitchFamily="18" charset="0"/>
              </a:rPr>
              <a:t> ne répond </a:t>
            </a:r>
          </a:p>
          <a:p>
            <a:pPr>
              <a:buNone/>
            </a:pPr>
            <a:r>
              <a:rPr lang="fr-FR" dirty="0" smtClean="0">
                <a:latin typeface="Lucida Fax" pitchFamily="18" charset="0"/>
              </a:rPr>
              <a:t>   </a:t>
            </a:r>
          </a:p>
          <a:p>
            <a:pPr>
              <a:buNone/>
            </a:pPr>
            <a:r>
              <a:rPr lang="fr-FR" dirty="0" smtClean="0">
                <a:latin typeface="Lucida Fax" pitchFamily="18" charset="0"/>
              </a:rPr>
              <a:t>                                                   ni au critère de l’impérativité   </a:t>
            </a:r>
          </a:p>
          <a:p>
            <a:pPr>
              <a:buNone/>
            </a:pPr>
            <a:r>
              <a:rPr lang="fr-FR" dirty="0" smtClean="0">
                <a:latin typeface="Lucida Fax" pitchFamily="18" charset="0"/>
              </a:rPr>
              <a:t>                                                  inhérente aux règles d’ordre                     </a:t>
            </a:r>
          </a:p>
          <a:p>
            <a:pPr>
              <a:buNone/>
            </a:pPr>
            <a:r>
              <a:rPr lang="fr-FR" dirty="0" smtClean="0">
                <a:latin typeface="Lucida Fax" pitchFamily="18" charset="0"/>
              </a:rPr>
              <a:t>                                                   public transnational (a) . </a:t>
            </a:r>
          </a:p>
          <a:p>
            <a:pPr>
              <a:buNone/>
            </a:pPr>
            <a:r>
              <a:rPr lang="fr-FR" dirty="0" smtClean="0">
                <a:latin typeface="Lucida Fax" pitchFamily="18" charset="0"/>
              </a:rPr>
              <a:t>                                                   ni à leurs fonctions en droit du </a:t>
            </a:r>
          </a:p>
          <a:p>
            <a:pPr>
              <a:buNone/>
            </a:pPr>
            <a:r>
              <a:rPr lang="fr-FR" dirty="0" smtClean="0">
                <a:latin typeface="Lucida Fax" pitchFamily="18" charset="0"/>
              </a:rPr>
              <a:t>                                                   commerce international (b) .</a:t>
            </a:r>
          </a:p>
          <a:p>
            <a:pPr>
              <a:buNone/>
            </a:pPr>
            <a:endParaRPr lang="fr-FR" dirty="0" smtClean="0"/>
          </a:p>
        </p:txBody>
      </p:sp>
      <p:sp>
        <p:nvSpPr>
          <p:cNvPr id="5" name="Flèche droite 4"/>
          <p:cNvSpPr/>
          <p:nvPr/>
        </p:nvSpPr>
        <p:spPr>
          <a:xfrm>
            <a:off x="539552" y="2708920"/>
            <a:ext cx="978408"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Flèche droite 6"/>
          <p:cNvSpPr/>
          <p:nvPr/>
        </p:nvSpPr>
        <p:spPr>
          <a:xfrm>
            <a:off x="3131840" y="4509120"/>
            <a:ext cx="978408" cy="2160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Flèche droite 8"/>
          <p:cNvSpPr/>
          <p:nvPr/>
        </p:nvSpPr>
        <p:spPr>
          <a:xfrm>
            <a:off x="3131840" y="5517232"/>
            <a:ext cx="978408" cy="2160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Accolade ouvrante 11"/>
          <p:cNvSpPr/>
          <p:nvPr/>
        </p:nvSpPr>
        <p:spPr>
          <a:xfrm>
            <a:off x="2843808" y="4509120"/>
            <a:ext cx="299463" cy="144016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dirty="0">
              <a:solidFill>
                <a:schemeClr val="accent3">
                  <a:lumMod val="50000"/>
                </a:schemeClr>
              </a:solidFill>
            </a:endParaRPr>
          </a:p>
        </p:txBody>
      </p:sp>
    </p:spTree>
  </p:cSld>
  <p:clrMapOvr>
    <a:masterClrMapping/>
  </p:clrMapOvr>
  <p:transition>
    <p:wedg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67544" y="1844824"/>
            <a:ext cx="8229600" cy="4680520"/>
          </a:xfrm>
        </p:spPr>
        <p:txBody>
          <a:bodyPr>
            <a:normAutofit/>
          </a:bodyPr>
          <a:lstStyle/>
          <a:p>
            <a:pPr>
              <a:buNone/>
            </a:pPr>
            <a:endParaRPr lang="fr-FR" dirty="0" smtClean="0"/>
          </a:p>
          <a:p>
            <a:pPr>
              <a:buNone/>
            </a:pPr>
            <a:endParaRPr lang="fr-FR" dirty="0" smtClean="0"/>
          </a:p>
          <a:p>
            <a:pPr>
              <a:buNone/>
            </a:pPr>
            <a:endParaRPr lang="fr-FR" dirty="0" smtClean="0"/>
          </a:p>
          <a:p>
            <a:pPr>
              <a:buNone/>
            </a:pPr>
            <a:endParaRPr lang="fr-FR" dirty="0" smtClean="0"/>
          </a:p>
          <a:p>
            <a:pPr>
              <a:buNone/>
            </a:pPr>
            <a:endParaRPr lang="fr-FR" dirty="0" smtClean="0"/>
          </a:p>
          <a:p>
            <a:pPr>
              <a:buNone/>
            </a:pPr>
            <a:endParaRPr lang="fr-FR" dirty="0" smtClean="0"/>
          </a:p>
          <a:p>
            <a:pPr>
              <a:buNone/>
            </a:pPr>
            <a:r>
              <a:rPr lang="fr-FR" sz="2200" dirty="0" smtClean="0"/>
              <a:t> </a:t>
            </a:r>
            <a:r>
              <a:rPr lang="fr-FR" dirty="0" smtClean="0"/>
              <a:t>Or, pour affirmer le caractère d’ordre public transnational du principe </a:t>
            </a:r>
            <a:r>
              <a:rPr lang="fr-FR" i="1" dirty="0" err="1" smtClean="0"/>
              <a:t>pacta</a:t>
            </a:r>
            <a:r>
              <a:rPr lang="fr-FR" i="1" dirty="0" smtClean="0"/>
              <a:t> </a:t>
            </a:r>
            <a:r>
              <a:rPr lang="fr-FR" i="1" dirty="0" err="1" smtClean="0"/>
              <a:t>sunt</a:t>
            </a:r>
            <a:r>
              <a:rPr lang="fr-FR" i="1" dirty="0" smtClean="0"/>
              <a:t> </a:t>
            </a:r>
            <a:r>
              <a:rPr lang="fr-FR" i="1" dirty="0" err="1" smtClean="0"/>
              <a:t>servanda</a:t>
            </a:r>
            <a:r>
              <a:rPr lang="fr-FR" dirty="0" smtClean="0"/>
              <a:t>, la plupart des auteurs semblent se contenter de s</a:t>
            </a:r>
            <a:r>
              <a:rPr lang="fr-FR" b="1" dirty="0" smtClean="0"/>
              <a:t>on caractère </a:t>
            </a:r>
            <a:r>
              <a:rPr lang="fr-FR" b="1" i="1" dirty="0" smtClean="0"/>
              <a:t>fondamental .</a:t>
            </a:r>
          </a:p>
        </p:txBody>
      </p:sp>
      <p:sp>
        <p:nvSpPr>
          <p:cNvPr id="3" name="Titre 2"/>
          <p:cNvSpPr>
            <a:spLocks noGrp="1"/>
          </p:cNvSpPr>
          <p:nvPr>
            <p:ph type="title"/>
          </p:nvPr>
        </p:nvSpPr>
        <p:spPr>
          <a:xfrm>
            <a:off x="457200" y="152400"/>
            <a:ext cx="8229600" cy="1620416"/>
          </a:xfrm>
        </p:spPr>
        <p:txBody>
          <a:bodyPr>
            <a:normAutofit/>
          </a:bodyPr>
          <a:lstStyle/>
          <a:p>
            <a:r>
              <a:rPr lang="fr-FR" sz="2800" dirty="0" smtClean="0">
                <a:solidFill>
                  <a:schemeClr val="tx2">
                    <a:lumMod val="75000"/>
                  </a:schemeClr>
                </a:solidFill>
                <a:latin typeface="Lucida Fax" pitchFamily="18" charset="0"/>
              </a:rPr>
              <a:t>a) Le rejet d’un  principe  </a:t>
            </a:r>
            <a:r>
              <a:rPr lang="fr-FR" sz="2800" dirty="0" err="1" smtClean="0">
                <a:solidFill>
                  <a:schemeClr val="tx2">
                    <a:lumMod val="75000"/>
                  </a:schemeClr>
                </a:solidFill>
                <a:latin typeface="Lucida Fax" pitchFamily="18" charset="0"/>
              </a:rPr>
              <a:t>pacta</a:t>
            </a:r>
            <a:r>
              <a:rPr lang="fr-FR" sz="2800" dirty="0" smtClean="0">
                <a:solidFill>
                  <a:schemeClr val="tx2">
                    <a:lumMod val="75000"/>
                  </a:schemeClr>
                </a:solidFill>
                <a:latin typeface="Lucida Fax" pitchFamily="18" charset="0"/>
              </a:rPr>
              <a:t> </a:t>
            </a:r>
            <a:r>
              <a:rPr lang="fr-FR" sz="2800" dirty="0" err="1" smtClean="0">
                <a:solidFill>
                  <a:schemeClr val="tx2">
                    <a:lumMod val="75000"/>
                  </a:schemeClr>
                </a:solidFill>
                <a:latin typeface="Lucida Fax" pitchFamily="18" charset="0"/>
              </a:rPr>
              <a:t>sunt</a:t>
            </a:r>
            <a:r>
              <a:rPr lang="fr-FR" sz="2800" dirty="0" smtClean="0">
                <a:solidFill>
                  <a:schemeClr val="tx2">
                    <a:lumMod val="75000"/>
                  </a:schemeClr>
                </a:solidFill>
                <a:latin typeface="Lucida Fax" pitchFamily="18" charset="0"/>
              </a:rPr>
              <a:t> </a:t>
            </a:r>
            <a:r>
              <a:rPr lang="fr-FR" sz="2800" dirty="0" err="1" smtClean="0">
                <a:solidFill>
                  <a:schemeClr val="tx2">
                    <a:lumMod val="75000"/>
                  </a:schemeClr>
                </a:solidFill>
                <a:latin typeface="Lucida Fax" pitchFamily="18" charset="0"/>
              </a:rPr>
              <a:t>servanda</a:t>
            </a:r>
            <a:r>
              <a:rPr lang="fr-FR" sz="2800" dirty="0" smtClean="0">
                <a:solidFill>
                  <a:schemeClr val="tx2">
                    <a:lumMod val="75000"/>
                  </a:schemeClr>
                </a:solidFill>
                <a:latin typeface="Lucida Fax" pitchFamily="18" charset="0"/>
              </a:rPr>
              <a:t>  au  niveau  du  caractère impératif de l’ordre  public  transnational.</a:t>
            </a:r>
            <a:endParaRPr lang="fr-FR" sz="2800" dirty="0">
              <a:solidFill>
                <a:schemeClr val="tx2">
                  <a:lumMod val="75000"/>
                </a:schemeClr>
              </a:solidFill>
              <a:latin typeface="Lucida Fax" pitchFamily="18" charset="0"/>
            </a:endParaRPr>
          </a:p>
        </p:txBody>
      </p:sp>
      <p:sp>
        <p:nvSpPr>
          <p:cNvPr id="4" name="Rectangle à coins arrondis 3"/>
          <p:cNvSpPr/>
          <p:nvPr/>
        </p:nvSpPr>
        <p:spPr>
          <a:xfrm>
            <a:off x="755576" y="1988840"/>
            <a:ext cx="7200800" cy="2016224"/>
          </a:xfrm>
          <a:prstGeom prst="wedgeRoundRectCallout">
            <a:avLst>
              <a:gd name="adj1" fmla="val -30305"/>
              <a:gd name="adj2" fmla="val 72094"/>
              <a:gd name="adj3" fmla="val 16667"/>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sz="2200" dirty="0" smtClean="0">
                <a:solidFill>
                  <a:schemeClr val="tx2">
                    <a:lumMod val="75000"/>
                  </a:schemeClr>
                </a:solidFill>
              </a:rPr>
              <a:t>«</a:t>
            </a:r>
            <a:r>
              <a:rPr lang="fr-FR" sz="2200" i="1" dirty="0" smtClean="0">
                <a:solidFill>
                  <a:schemeClr val="tx2">
                    <a:lumMod val="75000"/>
                  </a:schemeClr>
                </a:solidFill>
              </a:rPr>
              <a:t>seuls ceux qui apparaissent comme essentiels, comme appuyés </a:t>
            </a:r>
            <a:r>
              <a:rPr lang="fr-FR" sz="2200" i="1" dirty="0" smtClean="0">
                <a:solidFill>
                  <a:schemeClr val="tx2">
                    <a:lumMod val="75000"/>
                  </a:schemeClr>
                </a:solidFill>
                <a:latin typeface="Comic Sans MS" pitchFamily="66" charset="0"/>
              </a:rPr>
              <a:t>par</a:t>
            </a:r>
            <a:r>
              <a:rPr lang="fr-FR" sz="2200" i="1" dirty="0" smtClean="0">
                <a:solidFill>
                  <a:schemeClr val="tx2">
                    <a:lumMod val="75000"/>
                  </a:schemeClr>
                </a:solidFill>
              </a:rPr>
              <a:t> un consensus très large sinon universel, comme jouissant, vu leur importance, d’une force et d’une impérativité particulières, mériteront d’être considérés comme constituant le concept d’ordre public transnational </a:t>
            </a:r>
            <a:r>
              <a:rPr lang="fr-FR" sz="2200" dirty="0" smtClean="0">
                <a:solidFill>
                  <a:schemeClr val="tx2">
                    <a:lumMod val="75000"/>
                  </a:schemeClr>
                </a:solidFill>
              </a:rPr>
              <a:t>».</a:t>
            </a:r>
            <a:endParaRPr lang="fr-FR" sz="2200" dirty="0">
              <a:solidFill>
                <a:schemeClr val="tx2">
                  <a:lumMod val="75000"/>
                </a:schemeClr>
              </a:solidFill>
            </a:endParaRPr>
          </a:p>
        </p:txBody>
      </p:sp>
    </p:spTree>
  </p:cSld>
  <p:clrMapOvr>
    <a:masterClrMapping/>
  </p:clrMapOvr>
  <p:transition>
    <p:wedg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260648"/>
            <a:ext cx="8229600" cy="6336704"/>
          </a:xfrm>
        </p:spPr>
        <p:txBody>
          <a:bodyPr>
            <a:normAutofit/>
          </a:bodyPr>
          <a:lstStyle/>
          <a:p>
            <a:r>
              <a:rPr lang="fr-FR" sz="2200" i="1" dirty="0" smtClean="0"/>
              <a:t>bien évidement si toutes les règles d’ordre public transnational sont des principes fondamentaux du droit ceci n’implique pas que tous les principes fondamentaux sont certainement des règles impératives et d’ailleurs pour la plupart les principes ou droits fondamentaux ne sont que des libertés individuelles y compris la liberté contractuelle dont le principe </a:t>
            </a:r>
            <a:r>
              <a:rPr lang="fr-FR" sz="2200" i="1" dirty="0" err="1" smtClean="0"/>
              <a:t>pacta</a:t>
            </a:r>
            <a:r>
              <a:rPr lang="fr-FR" sz="2200" i="1" dirty="0" smtClean="0"/>
              <a:t> </a:t>
            </a:r>
            <a:r>
              <a:rPr lang="fr-FR" sz="2200" i="1" dirty="0" err="1" smtClean="0"/>
              <a:t>sunt</a:t>
            </a:r>
            <a:r>
              <a:rPr lang="fr-FR" sz="2200" i="1" dirty="0" smtClean="0"/>
              <a:t> </a:t>
            </a:r>
            <a:r>
              <a:rPr lang="fr-FR" sz="2200" i="1" dirty="0" err="1" smtClean="0"/>
              <a:t>servanda</a:t>
            </a:r>
            <a:r>
              <a:rPr lang="fr-FR" sz="2200" i="1" dirty="0" smtClean="0"/>
              <a:t> n’est que le prolongement naturel.</a:t>
            </a:r>
          </a:p>
          <a:p>
            <a:endParaRPr lang="fr-FR" sz="2200" i="1" dirty="0" smtClean="0"/>
          </a:p>
          <a:p>
            <a:r>
              <a:rPr lang="fr-FR" sz="2200" b="1" i="1" dirty="0" smtClean="0"/>
              <a:t>les règles d’ordre public transnational</a:t>
            </a:r>
            <a:r>
              <a:rPr lang="fr-FR" sz="2200" i="1" dirty="0" smtClean="0"/>
              <a:t>              </a:t>
            </a:r>
            <a:endParaRPr lang="fr-FR" sz="2200" b="1" i="1" dirty="0" smtClean="0"/>
          </a:p>
          <a:p>
            <a:endParaRPr lang="fr-FR" sz="2200" i="1" dirty="0" smtClean="0"/>
          </a:p>
          <a:p>
            <a:r>
              <a:rPr lang="fr-FR" sz="2200" b="1" dirty="0" smtClean="0"/>
              <a:t>Principes fondamentaux  </a:t>
            </a:r>
          </a:p>
          <a:p>
            <a:pPr>
              <a:buNone/>
            </a:pPr>
            <a:endParaRPr lang="fr-FR" sz="2200" b="1" dirty="0" smtClean="0"/>
          </a:p>
          <a:p>
            <a:r>
              <a:rPr lang="fr-FR" sz="2200" b="1" dirty="0" smtClean="0"/>
              <a:t>Principes fondamentaux </a:t>
            </a:r>
          </a:p>
          <a:p>
            <a:endParaRPr lang="fr-FR" sz="2200" b="1" dirty="0" smtClean="0"/>
          </a:p>
          <a:p>
            <a:r>
              <a:rPr lang="fr-FR" sz="2200" b="1" u="sng" dirty="0" smtClean="0"/>
              <a:t>Certainement</a:t>
            </a:r>
            <a:r>
              <a:rPr lang="fr-FR" sz="2200" b="1" dirty="0" smtClean="0"/>
              <a:t> des règles </a:t>
            </a:r>
            <a:r>
              <a:rPr lang="fr-FR" sz="2200" b="1" dirty="0" smtClean="0">
                <a:solidFill>
                  <a:srgbClr val="FF0000"/>
                </a:solidFill>
              </a:rPr>
              <a:t>impératives</a:t>
            </a:r>
            <a:r>
              <a:rPr lang="fr-FR" sz="2200" b="1" dirty="0" smtClean="0"/>
              <a:t> .</a:t>
            </a:r>
          </a:p>
        </p:txBody>
      </p:sp>
      <p:sp>
        <p:nvSpPr>
          <p:cNvPr id="4" name="Égal 3"/>
          <p:cNvSpPr/>
          <p:nvPr/>
        </p:nvSpPr>
        <p:spPr>
          <a:xfrm flipV="1">
            <a:off x="1763688" y="3429000"/>
            <a:ext cx="914400" cy="504056"/>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7" name="Flèche vers le bas 6"/>
          <p:cNvSpPr/>
          <p:nvPr/>
        </p:nvSpPr>
        <p:spPr>
          <a:xfrm>
            <a:off x="2123728" y="4293096"/>
            <a:ext cx="72008"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Différent de 10"/>
          <p:cNvSpPr/>
          <p:nvPr/>
        </p:nvSpPr>
        <p:spPr>
          <a:xfrm>
            <a:off x="1763688" y="5229200"/>
            <a:ext cx="914400" cy="360040"/>
          </a:xfrm>
          <a:prstGeom prst="mathNotEqual">
            <a:avLst>
              <a:gd name="adj1" fmla="val 23520"/>
              <a:gd name="adj2" fmla="val 6290681"/>
              <a:gd name="adj3" fmla="val 1176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Tree>
  </p:cSld>
  <p:clrMapOvr>
    <a:masterClrMapping/>
  </p:clrMapOvr>
  <p:transition>
    <p:wedg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260648"/>
            <a:ext cx="8229600" cy="6336704"/>
          </a:xfrm>
        </p:spPr>
        <p:txBody>
          <a:bodyPr>
            <a:normAutofit fontScale="92500" lnSpcReduction="10000"/>
          </a:bodyPr>
          <a:lstStyle/>
          <a:p>
            <a:r>
              <a:rPr lang="fr-FR" dirty="0" smtClean="0"/>
              <a:t>La méthode la plus simple pour déterminer si le principe </a:t>
            </a:r>
            <a:r>
              <a:rPr lang="fr-FR" i="1" dirty="0" err="1" smtClean="0"/>
              <a:t>pacta</a:t>
            </a:r>
            <a:r>
              <a:rPr lang="fr-FR" i="1" dirty="0" smtClean="0"/>
              <a:t> </a:t>
            </a:r>
            <a:r>
              <a:rPr lang="fr-FR" i="1" dirty="0" err="1" smtClean="0"/>
              <a:t>sunt</a:t>
            </a:r>
            <a:r>
              <a:rPr lang="fr-FR" i="1" dirty="0" smtClean="0"/>
              <a:t> </a:t>
            </a:r>
            <a:r>
              <a:rPr lang="fr-FR" i="1" dirty="0" err="1" smtClean="0"/>
              <a:t>servanda</a:t>
            </a:r>
            <a:r>
              <a:rPr lang="fr-FR" i="1" dirty="0" smtClean="0"/>
              <a:t> répond à la qualification d’ordre public transnational réside dans l’examen de ses sources afin de vérifier si elles accueillent ou non ledit principe.</a:t>
            </a:r>
          </a:p>
          <a:p>
            <a:r>
              <a:rPr lang="fr-FR" i="1" dirty="0" smtClean="0"/>
              <a:t> Cette étude doit se faire aussi bien au niveau des </a:t>
            </a:r>
            <a:r>
              <a:rPr lang="fr-FR" b="1" i="1" dirty="0" smtClean="0"/>
              <a:t>sources privés </a:t>
            </a:r>
            <a:r>
              <a:rPr lang="fr-FR" i="1" dirty="0" smtClean="0"/>
              <a:t>de l’ordre public transnational qu’au niveau de </a:t>
            </a:r>
            <a:r>
              <a:rPr lang="fr-FR" b="1" i="1" dirty="0" smtClean="0"/>
              <a:t>ses sources publiques</a:t>
            </a:r>
            <a:r>
              <a:rPr lang="fr-FR" i="1" dirty="0" smtClean="0"/>
              <a:t>.</a:t>
            </a:r>
          </a:p>
          <a:p>
            <a:r>
              <a:rPr lang="fr-FR" i="1" u="sng" dirty="0" smtClean="0">
                <a:solidFill>
                  <a:srgbClr val="FF0000"/>
                </a:solidFill>
              </a:rPr>
              <a:t>les sources privées:</a:t>
            </a:r>
          </a:p>
          <a:p>
            <a:pPr>
              <a:buNone/>
            </a:pPr>
            <a:r>
              <a:rPr lang="fr-FR" dirty="0" smtClean="0"/>
              <a:t>l’ordre public transnational s’alimente:</a:t>
            </a:r>
          </a:p>
          <a:p>
            <a:pPr>
              <a:buFont typeface="Arial" charset="0"/>
              <a:buChar char="•"/>
            </a:pPr>
            <a:r>
              <a:rPr lang="fr-FR" dirty="0" smtClean="0"/>
              <a:t>de règles issues des milieux professionnels</a:t>
            </a:r>
          </a:p>
          <a:p>
            <a:pPr>
              <a:buFont typeface="Arial" charset="0"/>
              <a:buChar char="•"/>
            </a:pPr>
            <a:r>
              <a:rPr lang="fr-FR" dirty="0" smtClean="0"/>
              <a:t> de la pratique arbitrale,</a:t>
            </a:r>
          </a:p>
          <a:p>
            <a:pPr>
              <a:buFont typeface="Arial" charset="0"/>
              <a:buChar char="•"/>
            </a:pPr>
            <a:r>
              <a:rPr lang="fr-FR" dirty="0" smtClean="0"/>
              <a:t> aussi de la doctrine, particulièrement celle qui s’intéresse à la </a:t>
            </a:r>
            <a:r>
              <a:rPr lang="fr-FR" i="1" dirty="0" err="1" smtClean="0"/>
              <a:t>lex</a:t>
            </a:r>
            <a:r>
              <a:rPr lang="fr-FR" i="1" dirty="0" smtClean="0"/>
              <a:t> </a:t>
            </a:r>
            <a:r>
              <a:rPr lang="fr-FR" i="1" dirty="0" err="1" smtClean="0"/>
              <a:t>mercatoria</a:t>
            </a:r>
            <a:r>
              <a:rPr lang="fr-FR" i="1" dirty="0" smtClean="0"/>
              <a:t>. </a:t>
            </a:r>
          </a:p>
          <a:p>
            <a:pPr algn="just">
              <a:buNone/>
            </a:pPr>
            <a:r>
              <a:rPr lang="fr-FR" i="1" dirty="0" smtClean="0"/>
              <a:t>              </a:t>
            </a:r>
            <a:r>
              <a:rPr lang="fr-FR" dirty="0" smtClean="0"/>
              <a:t>L’examen de ces sources permet de constater que le principe </a:t>
            </a:r>
            <a:r>
              <a:rPr lang="fr-FR" i="1" dirty="0" err="1" smtClean="0"/>
              <a:t>pacta</a:t>
            </a:r>
            <a:r>
              <a:rPr lang="fr-FR" i="1" dirty="0" smtClean="0"/>
              <a:t> </a:t>
            </a:r>
            <a:r>
              <a:rPr lang="fr-FR" i="1" dirty="0" err="1" smtClean="0"/>
              <a:t>sunt</a:t>
            </a:r>
            <a:r>
              <a:rPr lang="fr-FR" i="1" dirty="0" smtClean="0"/>
              <a:t> </a:t>
            </a:r>
            <a:r>
              <a:rPr lang="fr-FR" i="1" dirty="0" err="1" smtClean="0"/>
              <a:t>servanda</a:t>
            </a:r>
            <a:r>
              <a:rPr lang="fr-FR" i="1" dirty="0" smtClean="0"/>
              <a:t> n’est pas reconnu comme un principe impératif, ce qui permet de douter de son caractère d’ordre public transnational. </a:t>
            </a:r>
          </a:p>
          <a:p>
            <a:pPr>
              <a:buFont typeface="Arial" charset="0"/>
              <a:buChar char="•"/>
            </a:pPr>
            <a:endParaRPr lang="fr-FR" dirty="0"/>
          </a:p>
        </p:txBody>
      </p:sp>
      <p:sp>
        <p:nvSpPr>
          <p:cNvPr id="5" name="Flèche droite 4"/>
          <p:cNvSpPr/>
          <p:nvPr/>
        </p:nvSpPr>
        <p:spPr>
          <a:xfrm>
            <a:off x="755576" y="5085184"/>
            <a:ext cx="834392" cy="3600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ransition>
    <p:wedg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251520" y="188640"/>
            <a:ext cx="8712968" cy="6480720"/>
          </a:xfrm>
        </p:spPr>
        <p:txBody>
          <a:bodyPr>
            <a:normAutofit/>
          </a:bodyPr>
          <a:lstStyle/>
          <a:p>
            <a:pPr algn="just">
              <a:buNone/>
            </a:pPr>
            <a:endParaRPr lang="fr-FR" dirty="0" smtClean="0"/>
          </a:p>
          <a:p>
            <a:pPr algn="just"/>
            <a:r>
              <a:rPr lang="fr-FR" dirty="0" smtClean="0"/>
              <a:t>Le postulat d’une impérativité nécessaire d’un principe </a:t>
            </a:r>
            <a:r>
              <a:rPr lang="fr-FR" dirty="0" err="1" smtClean="0"/>
              <a:t>pacta</a:t>
            </a:r>
            <a:r>
              <a:rPr lang="fr-FR" dirty="0" smtClean="0"/>
              <a:t> </a:t>
            </a:r>
            <a:r>
              <a:rPr lang="fr-FR" dirty="0" err="1" smtClean="0"/>
              <a:t>sunt</a:t>
            </a:r>
            <a:r>
              <a:rPr lang="fr-FR" dirty="0" smtClean="0"/>
              <a:t> </a:t>
            </a:r>
            <a:r>
              <a:rPr lang="fr-FR" dirty="0" err="1" smtClean="0"/>
              <a:t>servenda</a:t>
            </a:r>
            <a:r>
              <a:rPr lang="fr-FR" dirty="0" smtClean="0"/>
              <a:t> trouve sa source dans la doctrine de GOLDMAN lui même qui accorde – dans son premier article relatif à ce droit transnational - une place majeure à ce principe pour la juridicité du système tout entier. </a:t>
            </a:r>
          </a:p>
          <a:p>
            <a:pPr algn="just"/>
            <a:endParaRPr lang="fr-FR" dirty="0" smtClean="0"/>
          </a:p>
          <a:p>
            <a:pPr algn="just"/>
            <a:r>
              <a:rPr lang="fr-FR" dirty="0" smtClean="0"/>
              <a:t>Toutefois ce postulat ne signifie pas nécessairement qu’il fait partie des impératifs fondamentaux qui caractérisent l’ordre public transnational et par la suite le terme impératif est important car il est plus précis que le terme fondamental. </a:t>
            </a:r>
            <a:endParaRPr lang="fr-FR" i="1" dirty="0" smtClean="0"/>
          </a:p>
          <a:p>
            <a:endParaRPr lang="fr-FR" sz="2200" i="1" dirty="0" smtClean="0"/>
          </a:p>
          <a:p>
            <a:endParaRPr lang="fr-FR" sz="2200" dirty="0"/>
          </a:p>
        </p:txBody>
      </p:sp>
    </p:spTree>
  </p:cSld>
  <p:clrMapOvr>
    <a:masterClrMapping/>
  </p:clrMapOvr>
  <p:transition>
    <p:wedg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323528" y="188640"/>
            <a:ext cx="8568952" cy="6408712"/>
          </a:xfrm>
        </p:spPr>
        <p:txBody>
          <a:bodyPr>
            <a:normAutofit lnSpcReduction="10000"/>
          </a:bodyPr>
          <a:lstStyle/>
          <a:p>
            <a:pPr algn="just"/>
            <a:r>
              <a:rPr lang="fr-FR" i="1" u="sng" dirty="0" smtClean="0"/>
              <a:t>D’un point de vue strict,</a:t>
            </a:r>
          </a:p>
          <a:p>
            <a:pPr algn="just">
              <a:buNone/>
            </a:pPr>
            <a:r>
              <a:rPr lang="fr-FR" dirty="0" smtClean="0"/>
              <a:t>   une règle impérative est d’une </a:t>
            </a:r>
            <a:r>
              <a:rPr lang="fr-FR" dirty="0" err="1" smtClean="0"/>
              <a:t>obligatoriété</a:t>
            </a:r>
            <a:r>
              <a:rPr lang="fr-FR" dirty="0" smtClean="0"/>
              <a:t> telle qu’elle ne peut être écartée par une manifestation de volonté commune aux parties .</a:t>
            </a:r>
          </a:p>
          <a:p>
            <a:pPr algn="just">
              <a:buNone/>
            </a:pPr>
            <a:r>
              <a:rPr lang="fr-FR" dirty="0" smtClean="0"/>
              <a:t>           cela signifie qu’on ne peut pas déroger aux principes impératifs par un accord de volonté.</a:t>
            </a:r>
          </a:p>
          <a:p>
            <a:pPr algn="just"/>
            <a:r>
              <a:rPr lang="fr-FR" dirty="0" smtClean="0"/>
              <a:t>il existe des principes qui se contentent d’exprimer des obligations. </a:t>
            </a:r>
          </a:p>
          <a:p>
            <a:pPr algn="just"/>
            <a:r>
              <a:rPr lang="fr-FR" dirty="0" smtClean="0"/>
              <a:t>Dépourvue de caractère impératif,</a:t>
            </a:r>
            <a:r>
              <a:rPr lang="fr-FR" b="1" u="sng" dirty="0" smtClean="0"/>
              <a:t> l’obligation constitue le lien de droit par lequel le créancier peut contraindre son débiteur à faire, ne pas faire, ou donner quelque chose ce qui entraine sa responsabilité civile dans le cas échéant,</a:t>
            </a:r>
          </a:p>
          <a:p>
            <a:pPr algn="just"/>
            <a:r>
              <a:rPr lang="fr-FR" dirty="0" smtClean="0"/>
              <a:t> ces deux notions ne doivent pas </a:t>
            </a:r>
            <a:r>
              <a:rPr lang="fr-FR" dirty="0" err="1" smtClean="0"/>
              <a:t>etre</a:t>
            </a:r>
            <a:r>
              <a:rPr lang="fr-FR" dirty="0" smtClean="0"/>
              <a:t> confondues puisque toutes les deux participent à la qualification des règles issues des principes fondamentaux. </a:t>
            </a:r>
          </a:p>
        </p:txBody>
      </p:sp>
      <p:sp>
        <p:nvSpPr>
          <p:cNvPr id="5" name="Flèche droite 4"/>
          <p:cNvSpPr/>
          <p:nvPr/>
        </p:nvSpPr>
        <p:spPr>
          <a:xfrm>
            <a:off x="611560" y="1772816"/>
            <a:ext cx="720080" cy="3600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ransition>
    <p:wedg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251520" y="260648"/>
            <a:ext cx="8568952" cy="6264696"/>
          </a:xfrm>
        </p:spPr>
        <p:txBody>
          <a:bodyPr>
            <a:normAutofit fontScale="92500" lnSpcReduction="10000"/>
          </a:bodyPr>
          <a:lstStyle/>
          <a:p>
            <a:pPr algn="just"/>
            <a:r>
              <a:rPr lang="fr-FR" sz="2400" dirty="0" smtClean="0"/>
              <a:t>Citons l’exemple du principe de bonne foi, autant que le principe </a:t>
            </a:r>
            <a:r>
              <a:rPr lang="fr-FR" sz="2400" i="1" dirty="0" err="1" smtClean="0"/>
              <a:t>pacta</a:t>
            </a:r>
            <a:r>
              <a:rPr lang="fr-FR" sz="2400" i="1" dirty="0" smtClean="0"/>
              <a:t> </a:t>
            </a:r>
            <a:r>
              <a:rPr lang="fr-FR" sz="2400" i="1" dirty="0" err="1" smtClean="0"/>
              <a:t>sunt</a:t>
            </a:r>
            <a:r>
              <a:rPr lang="fr-FR" sz="2400" i="1" dirty="0" smtClean="0"/>
              <a:t> </a:t>
            </a:r>
            <a:r>
              <a:rPr lang="fr-FR" sz="2400" i="1" dirty="0" err="1" smtClean="0"/>
              <a:t>servanda</a:t>
            </a:r>
            <a:r>
              <a:rPr lang="fr-FR" sz="2400" i="1" dirty="0" smtClean="0"/>
              <a:t>, il : </a:t>
            </a:r>
          </a:p>
          <a:p>
            <a:pPr algn="just">
              <a:buNone/>
            </a:pPr>
            <a:r>
              <a:rPr lang="fr-FR" sz="2400" i="1" dirty="0" smtClean="0"/>
              <a:t>   *reflète un principe fondamental de la </a:t>
            </a:r>
            <a:r>
              <a:rPr lang="fr-FR" sz="2400" i="1" dirty="0" err="1" smtClean="0"/>
              <a:t>lex</a:t>
            </a:r>
            <a:r>
              <a:rPr lang="fr-FR" sz="2400" i="1" dirty="0" smtClean="0"/>
              <a:t> </a:t>
            </a:r>
            <a:r>
              <a:rPr lang="fr-FR" sz="2400" i="1" dirty="0" err="1" smtClean="0"/>
              <a:t>mercatoria</a:t>
            </a:r>
            <a:r>
              <a:rPr lang="fr-FR" sz="2400" i="1" dirty="0" smtClean="0"/>
              <a:t> </a:t>
            </a:r>
          </a:p>
          <a:p>
            <a:pPr algn="just">
              <a:buNone/>
            </a:pPr>
            <a:r>
              <a:rPr lang="fr-FR" sz="2400" i="1" dirty="0" smtClean="0"/>
              <a:t>   *également il participe à l’enrichissement de l’ordre public transnational</a:t>
            </a:r>
          </a:p>
          <a:p>
            <a:pPr algn="just"/>
            <a:r>
              <a:rPr lang="fr-FR" sz="2400" i="1" dirty="0" smtClean="0"/>
              <a:t> pour autant toutes les règles qui en découlent ne sont pas impératives.</a:t>
            </a:r>
          </a:p>
          <a:p>
            <a:pPr algn="just"/>
            <a:r>
              <a:rPr lang="fr-FR" sz="2400" i="1" dirty="0" smtClean="0"/>
              <a:t>il en va de même de principe </a:t>
            </a:r>
            <a:r>
              <a:rPr lang="fr-FR" sz="2400" i="1" dirty="0" err="1" smtClean="0"/>
              <a:t>pacta</a:t>
            </a:r>
            <a:r>
              <a:rPr lang="fr-FR" sz="2400" i="1" dirty="0" smtClean="0"/>
              <a:t> </a:t>
            </a:r>
            <a:r>
              <a:rPr lang="fr-FR" sz="2400" i="1" dirty="0" err="1" smtClean="0"/>
              <a:t>sunt</a:t>
            </a:r>
            <a:r>
              <a:rPr lang="fr-FR" sz="2400" i="1" dirty="0" smtClean="0"/>
              <a:t> </a:t>
            </a:r>
            <a:r>
              <a:rPr lang="fr-FR" sz="2400" i="1" dirty="0" err="1" smtClean="0"/>
              <a:t>servenda</a:t>
            </a:r>
            <a:r>
              <a:rPr lang="fr-FR" sz="2400" i="1" dirty="0" smtClean="0"/>
              <a:t> -et malgré que tous les auteurs le considère comme principe fondamental de la </a:t>
            </a:r>
            <a:r>
              <a:rPr lang="fr-FR" sz="2400" i="1" dirty="0" err="1" smtClean="0"/>
              <a:t>lex</a:t>
            </a:r>
            <a:r>
              <a:rPr lang="fr-FR" sz="2400" i="1" dirty="0" smtClean="0"/>
              <a:t> </a:t>
            </a:r>
            <a:r>
              <a:rPr lang="fr-FR" sz="2400" i="1" dirty="0" err="1" smtClean="0"/>
              <a:t>mercatoria</a:t>
            </a:r>
            <a:r>
              <a:rPr lang="fr-FR" sz="2400" i="1" dirty="0" smtClean="0"/>
              <a:t>- rares sont ceux qui vont jusqu’à défendre l’idée que les règles qui s’y rattachent sont nécessairement impératives telles </a:t>
            </a:r>
            <a:r>
              <a:rPr lang="fr-FR" sz="2200" b="1" i="1" dirty="0" smtClean="0">
                <a:solidFill>
                  <a:srgbClr val="FF0000"/>
                </a:solidFill>
              </a:rPr>
              <a:t>la règle de l’intangibilité </a:t>
            </a:r>
            <a:r>
              <a:rPr lang="fr-FR" sz="2200" i="1" dirty="0" smtClean="0"/>
              <a:t>ou de </a:t>
            </a:r>
            <a:r>
              <a:rPr lang="fr-FR" sz="2200" b="1" i="1" dirty="0" smtClean="0">
                <a:solidFill>
                  <a:srgbClr val="FF0000"/>
                </a:solidFill>
              </a:rPr>
              <a:t>l’effet utile de contrat .</a:t>
            </a:r>
            <a:r>
              <a:rPr lang="fr-FR" sz="2400" dirty="0" smtClean="0"/>
              <a:t>         </a:t>
            </a:r>
          </a:p>
          <a:p>
            <a:pPr algn="just"/>
            <a:r>
              <a:rPr lang="fr-FR" sz="2400" dirty="0" smtClean="0"/>
              <a:t>             ce prétendu caractère impératif du principe </a:t>
            </a:r>
            <a:r>
              <a:rPr lang="fr-FR" sz="2400" i="1" dirty="0" err="1" smtClean="0"/>
              <a:t>pacta</a:t>
            </a:r>
            <a:r>
              <a:rPr lang="fr-FR" sz="2400" i="1" dirty="0" smtClean="0"/>
              <a:t> </a:t>
            </a:r>
            <a:r>
              <a:rPr lang="fr-FR" sz="2400" i="1" dirty="0" err="1" smtClean="0"/>
              <a:t>sunt</a:t>
            </a:r>
            <a:r>
              <a:rPr lang="fr-FR" sz="2400" i="1" dirty="0" smtClean="0"/>
              <a:t> </a:t>
            </a:r>
            <a:r>
              <a:rPr lang="fr-FR" sz="2400" i="1" dirty="0" err="1" smtClean="0"/>
              <a:t>servanda</a:t>
            </a:r>
            <a:r>
              <a:rPr lang="fr-FR" sz="2400" i="1" dirty="0" smtClean="0"/>
              <a:t> n’est que le résultat d’une exagération de son rôle dans la juridicité de la </a:t>
            </a:r>
            <a:r>
              <a:rPr lang="fr-FR" sz="2400" i="1" dirty="0" err="1" smtClean="0"/>
              <a:t>lex</a:t>
            </a:r>
            <a:r>
              <a:rPr lang="fr-FR" sz="2400" i="1" dirty="0" smtClean="0"/>
              <a:t> </a:t>
            </a:r>
            <a:r>
              <a:rPr lang="fr-FR" sz="2400" i="1" dirty="0" err="1" smtClean="0"/>
              <a:t>mercatoria</a:t>
            </a:r>
            <a:r>
              <a:rPr lang="fr-FR" sz="2400" i="1" dirty="0" smtClean="0"/>
              <a:t>. </a:t>
            </a:r>
          </a:p>
          <a:p>
            <a:pPr algn="just"/>
            <a:r>
              <a:rPr lang="fr-FR" sz="2400" i="1" dirty="0" smtClean="0"/>
              <a:t> Par conséquent, la qualification de </a:t>
            </a:r>
            <a:r>
              <a:rPr lang="fr-FR" sz="2400" i="1" dirty="0" err="1" smtClean="0"/>
              <a:t>pacta</a:t>
            </a:r>
            <a:r>
              <a:rPr lang="fr-FR" sz="2400" i="1" dirty="0" smtClean="0"/>
              <a:t> </a:t>
            </a:r>
            <a:r>
              <a:rPr lang="fr-FR" sz="2400" i="1" dirty="0" err="1" smtClean="0"/>
              <a:t>sunt</a:t>
            </a:r>
            <a:r>
              <a:rPr lang="fr-FR" sz="2400" i="1" dirty="0" smtClean="0"/>
              <a:t> </a:t>
            </a:r>
            <a:r>
              <a:rPr lang="fr-FR" sz="2400" i="1" dirty="0" err="1" smtClean="0"/>
              <a:t>servanda</a:t>
            </a:r>
            <a:r>
              <a:rPr lang="fr-FR" sz="2400" i="1" dirty="0" smtClean="0"/>
              <a:t> de principe d’ordre public par la jurisprudence devient un argument de poids pour la détermination de son caractère impératif. </a:t>
            </a:r>
            <a:endParaRPr lang="fr-FR" sz="2200" b="1" i="1" dirty="0" smtClean="0">
              <a:solidFill>
                <a:srgbClr val="FF0000"/>
              </a:solidFill>
            </a:endParaRPr>
          </a:p>
          <a:p>
            <a:endParaRPr lang="fr-FR" sz="2200" b="1" i="1" dirty="0" smtClean="0">
              <a:solidFill>
                <a:srgbClr val="FF0000"/>
              </a:solidFill>
            </a:endParaRPr>
          </a:p>
          <a:p>
            <a:endParaRPr lang="fr-FR" sz="2200" b="1" dirty="0" smtClean="0">
              <a:solidFill>
                <a:srgbClr val="FF0000"/>
              </a:solidFill>
            </a:endParaRPr>
          </a:p>
        </p:txBody>
      </p:sp>
      <p:sp>
        <p:nvSpPr>
          <p:cNvPr id="3" name="Titre 2"/>
          <p:cNvSpPr>
            <a:spLocks noGrp="1"/>
          </p:cNvSpPr>
          <p:nvPr>
            <p:ph type="title"/>
          </p:nvPr>
        </p:nvSpPr>
        <p:spPr>
          <a:xfrm>
            <a:off x="457200" y="152400"/>
            <a:ext cx="8229600" cy="45719"/>
          </a:xfrm>
        </p:spPr>
        <p:txBody>
          <a:bodyPr>
            <a:normAutofit fontScale="90000"/>
          </a:bodyPr>
          <a:lstStyle/>
          <a:p>
            <a:endParaRPr lang="fr-FR" dirty="0"/>
          </a:p>
        </p:txBody>
      </p:sp>
      <p:sp>
        <p:nvSpPr>
          <p:cNvPr id="4" name="Flèche droite 3"/>
          <p:cNvSpPr/>
          <p:nvPr/>
        </p:nvSpPr>
        <p:spPr>
          <a:xfrm>
            <a:off x="539552" y="4293096"/>
            <a:ext cx="978408" cy="3600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ransition>
    <p:wedg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ier">
  <a:themeElements>
    <a:clrScheme name="Papi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pi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770</TotalTime>
  <Words>2271</Words>
  <Application>Microsoft Office PowerPoint</Application>
  <PresentationFormat>Affichage à l'écran (4:3)</PresentationFormat>
  <Paragraphs>147</Paragraphs>
  <Slides>25</Slides>
  <Notes>1</Notes>
  <HiddenSlides>0</HiddenSlides>
  <MMClips>0</MMClips>
  <ScaleCrop>false</ScaleCrop>
  <HeadingPairs>
    <vt:vector size="4" baseType="variant">
      <vt:variant>
        <vt:lpstr>Thème</vt:lpstr>
      </vt:variant>
      <vt:variant>
        <vt:i4>1</vt:i4>
      </vt:variant>
      <vt:variant>
        <vt:lpstr>Titres des diapositives</vt:lpstr>
      </vt:variant>
      <vt:variant>
        <vt:i4>25</vt:i4>
      </vt:variant>
    </vt:vector>
  </HeadingPairs>
  <TitlesOfParts>
    <vt:vector size="26" baseType="lpstr">
      <vt:lpstr>Papier</vt:lpstr>
      <vt:lpstr>Diapositive 1</vt:lpstr>
      <vt:lpstr>Section 2 : le rejet d’un principe «  pacta sunt servanda  d’ordre public transnational</vt:lpstr>
      <vt:lpstr>Diapositive 3</vt:lpstr>
      <vt:lpstr>a) Le rejet d’un  principe  pacta sunt servanda  au  niveau  du  caractère impératif de l’ordre  public  transnational.</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b) Le rejet du principe pacta sunt servanda au niveau de la fonction d’éviction de l’ordre public transnational</vt:lpstr>
      <vt:lpstr>Diapositive 17</vt:lpstr>
      <vt:lpstr>Diapositive 18</vt:lpstr>
      <vt:lpstr>Diapositive 19</vt:lpstr>
      <vt:lpstr>Diapositive 20</vt:lpstr>
      <vt:lpstr>Diapositive 21</vt:lpstr>
      <vt:lpstr>Diapositive 22</vt:lpstr>
      <vt:lpstr>Diapositive 23</vt:lpstr>
      <vt:lpstr>Diapositive 24</vt:lpstr>
      <vt:lpstr>Diapositive 25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ADAM</dc:creator>
  <cp:lastModifiedBy>ADEM</cp:lastModifiedBy>
  <cp:revision>81</cp:revision>
  <dcterms:created xsi:type="dcterms:W3CDTF">2014-11-10T17:17:28Z</dcterms:created>
  <dcterms:modified xsi:type="dcterms:W3CDTF">2014-11-12T11:13:00Z</dcterms:modified>
</cp:coreProperties>
</file>