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ppt/theme/themeOverride1.xml" ContentType="application/vnd.openxmlformats-officedocument.themeOverride+xml"/>
  <Override PartName="/ppt/theme/themeOverride2.xml" ContentType="application/vnd.openxmlformats-officedocument.themeOverride+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sldIdLst>
    <p:sldId id="258" r:id="rId2"/>
    <p:sldId id="283" r:id="rId3"/>
    <p:sldId id="259" r:id="rId4"/>
    <p:sldId id="284" r:id="rId5"/>
    <p:sldId id="280" r:id="rId6"/>
    <p:sldId id="261" r:id="rId7"/>
    <p:sldId id="262" r:id="rId8"/>
    <p:sldId id="263" r:id="rId9"/>
    <p:sldId id="264" r:id="rId10"/>
    <p:sldId id="265" r:id="rId11"/>
    <p:sldId id="266" r:id="rId12"/>
    <p:sldId id="267" r:id="rId13"/>
    <p:sldId id="268" r:id="rId14"/>
    <p:sldId id="269" r:id="rId15"/>
    <p:sldId id="270" r:id="rId16"/>
    <p:sldId id="272" r:id="rId17"/>
    <p:sldId id="273" r:id="rId18"/>
    <p:sldId id="274" r:id="rId19"/>
    <p:sldId id="275" r:id="rId20"/>
    <p:sldId id="276" r:id="rId21"/>
    <p:sldId id="277" r:id="rId22"/>
    <p:sldId id="278" r:id="rId23"/>
    <p:sldId id="279" r:id="rId24"/>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26" autoAdjust="0"/>
    <p:restoredTop sz="94624" autoAdjust="0"/>
  </p:normalViewPr>
  <p:slideViewPr>
    <p:cSldViewPr>
      <p:cViewPr>
        <p:scale>
          <a:sx n="66" d="100"/>
          <a:sy n="66" d="100"/>
        </p:scale>
        <p:origin x="-648" y="-168"/>
      </p:cViewPr>
      <p:guideLst>
        <p:guide orient="horz" pos="2160"/>
        <p:guide pos="2880"/>
      </p:guideLst>
    </p:cSldViewPr>
  </p:slideViewPr>
  <p:outlineViewPr>
    <p:cViewPr>
      <p:scale>
        <a:sx n="33" d="100"/>
        <a:sy n="33" d="100"/>
      </p:scale>
      <p:origin x="0" y="3894"/>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9" name="Sous-titre 8"/>
          <p:cNvSpPr>
            <a:spLocks noGrp="1"/>
          </p:cNvSpPr>
          <p:nvPr>
            <p:ph type="subTitle" idx="1"/>
          </p:nvPr>
        </p:nvSpPr>
        <p:spPr>
          <a:xfrm>
            <a:off x="457200" y="3699804"/>
            <a:ext cx="8305800" cy="1143000"/>
          </a:xfrm>
        </p:spPr>
        <p:txBody>
          <a:bodyPr>
            <a:noAutofit/>
          </a:bodyPr>
          <a:lstStyle>
            <a:lvl1pPr marL="0" indent="0" algn="ctr">
              <a:buNone/>
              <a:defRPr sz="2200" spc="10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fr-FR" smtClean="0"/>
              <a:t>Cliquez pour modifier le style des sous-titres du masque</a:t>
            </a:r>
            <a:endParaRPr kumimoji="0" lang="en-US"/>
          </a:p>
        </p:txBody>
      </p:sp>
      <p:sp>
        <p:nvSpPr>
          <p:cNvPr id="28" name="Titre 27"/>
          <p:cNvSpPr>
            <a:spLocks noGrp="1"/>
          </p:cNvSpPr>
          <p:nvPr>
            <p:ph type="ctrTitle"/>
          </p:nvPr>
        </p:nvSpPr>
        <p:spPr>
          <a:xfrm>
            <a:off x="457200" y="1433732"/>
            <a:ext cx="8305800" cy="1981200"/>
          </a:xfrm>
          <a:ln w="6350" cap="rnd">
            <a:noFill/>
          </a:ln>
        </p:spPr>
        <p:txBody>
          <a:bodyPr anchor="b" anchorCtr="0">
            <a:noAutofit/>
          </a:bodyPr>
          <a:lstStyle>
            <a:lvl1pPr algn="ctr">
              <a:defRPr lang="en-US" sz="4800" b="0" dirty="0">
                <a:ln w="3200">
                  <a:solidFill>
                    <a:schemeClr val="bg2">
                      <a:shade val="75000"/>
                      <a:alpha val="25000"/>
                    </a:schemeClr>
                  </a:solidFill>
                  <a:prstDash val="solid"/>
                  <a:round/>
                </a:ln>
                <a:solidFill>
                  <a:srgbClr val="F9F9F9"/>
                </a:solidFill>
                <a:effectLst>
                  <a:innerShdw blurRad="50800" dist="25400" dir="13500000">
                    <a:srgbClr val="000000">
                      <a:alpha val="70000"/>
                    </a:srgbClr>
                  </a:innerShdw>
                </a:effectLst>
              </a:defRPr>
            </a:lvl1pPr>
          </a:lstStyle>
          <a:p>
            <a:r>
              <a:rPr kumimoji="0" lang="fr-FR" smtClean="0"/>
              <a:t>Cliquez pour modifier le style du titre</a:t>
            </a:r>
            <a:endParaRPr kumimoji="0" lang="en-US"/>
          </a:p>
        </p:txBody>
      </p:sp>
      <p:cxnSp>
        <p:nvCxnSpPr>
          <p:cNvPr id="8" name="Connecteur droit 7"/>
          <p:cNvCxnSpPr/>
          <p:nvPr/>
        </p:nvCxnSpPr>
        <p:spPr>
          <a:xfrm>
            <a:off x="1463626"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3" name="Connecteur droit 12"/>
          <p:cNvCxnSpPr/>
          <p:nvPr/>
        </p:nvCxnSpPr>
        <p:spPr>
          <a:xfrm>
            <a:off x="4708574"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
        <p:nvSpPr>
          <p:cNvPr id="14" name="Ellipse 13"/>
          <p:cNvSpPr/>
          <p:nvPr/>
        </p:nvSpPr>
        <p:spPr>
          <a:xfrm>
            <a:off x="4540348" y="3526302"/>
            <a:ext cx="45720" cy="45720"/>
          </a:xfrm>
          <a:prstGeom prst="ellipse">
            <a:avLst/>
          </a:prstGeom>
          <a:effectLst>
            <a:outerShdw blurRad="31750" dir="2700000" algn="tl" rotWithShape="0">
              <a:srgbClr val="000000">
                <a:alpha val="55000"/>
              </a:srgbClr>
            </a:outerShdw>
          </a:effectLst>
        </p:spPr>
        <p:style>
          <a:lnRef idx="2">
            <a:schemeClr val="accent2"/>
          </a:lnRef>
          <a:fillRef idx="1">
            <a:schemeClr val="accent2"/>
          </a:fillRef>
          <a:effectRef idx="0">
            <a:schemeClr val="accent2"/>
          </a:effectRef>
          <a:fontRef idx="minor">
            <a:schemeClr val="lt1"/>
          </a:fontRef>
        </p:style>
        <p:txBody>
          <a:bodyPr rtlCol="0" anchor="ctr"/>
          <a:lstStyle/>
          <a:p>
            <a:pPr algn="ctr" eaLnBrk="1" latinLnBrk="0" hangingPunct="1"/>
            <a:endParaRPr kumimoji="0" lang="en-US"/>
          </a:p>
        </p:txBody>
      </p:sp>
      <p:sp>
        <p:nvSpPr>
          <p:cNvPr id="15" name="Espace réservé de la date 14"/>
          <p:cNvSpPr>
            <a:spLocks noGrp="1"/>
          </p:cNvSpPr>
          <p:nvPr>
            <p:ph type="dt" sz="half" idx="10"/>
          </p:nvPr>
        </p:nvSpPr>
        <p:spPr/>
        <p:txBody>
          <a:bodyPr/>
          <a:lstStyle/>
          <a:p>
            <a:fld id="{73FCD29C-30A0-43B4-BB20-674099D81990}" type="datetimeFigureOut">
              <a:rPr lang="fr-FR" smtClean="0"/>
              <a:pPr/>
              <a:t>12/11/2014</a:t>
            </a:fld>
            <a:endParaRPr lang="fr-FR"/>
          </a:p>
        </p:txBody>
      </p:sp>
      <p:sp>
        <p:nvSpPr>
          <p:cNvPr id="16" name="Espace réservé du numéro de diapositive 15"/>
          <p:cNvSpPr>
            <a:spLocks noGrp="1"/>
          </p:cNvSpPr>
          <p:nvPr>
            <p:ph type="sldNum" sz="quarter" idx="11"/>
          </p:nvPr>
        </p:nvSpPr>
        <p:spPr/>
        <p:txBody>
          <a:bodyPr/>
          <a:lstStyle/>
          <a:p>
            <a:fld id="{F794BA0B-435B-4222-8F93-8B8875ED818E}" type="slidenum">
              <a:rPr lang="fr-FR" smtClean="0"/>
              <a:pPr/>
              <a:t>‹N°›</a:t>
            </a:fld>
            <a:endParaRPr lang="fr-FR"/>
          </a:p>
        </p:txBody>
      </p:sp>
      <p:sp>
        <p:nvSpPr>
          <p:cNvPr id="17" name="Espace réservé du pied de page 16"/>
          <p:cNvSpPr>
            <a:spLocks noGrp="1"/>
          </p:cNvSpPr>
          <p:nvPr>
            <p:ph type="ftr" sz="quarter" idx="12"/>
          </p:nvPr>
        </p:nvSpPr>
        <p:spPr/>
        <p:txBody>
          <a:bodyPr/>
          <a:lstStyle/>
          <a:p>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73FCD29C-30A0-43B4-BB20-674099D81990}" type="datetimeFigureOut">
              <a:rPr lang="fr-FR" smtClean="0"/>
              <a:pPr/>
              <a:t>12/11/2014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F794BA0B-435B-4222-8F93-8B8875ED818E}"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73FCD29C-30A0-43B4-BB20-674099D81990}" type="datetimeFigureOut">
              <a:rPr lang="fr-FR" smtClean="0"/>
              <a:pPr/>
              <a:t>12/11/2014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F794BA0B-435B-4222-8F93-8B8875ED818E}"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9" name="Espace réservé du contenu 8"/>
          <p:cNvSpPr>
            <a:spLocks noGrp="1"/>
          </p:cNvSpPr>
          <p:nvPr>
            <p:ph idx="1"/>
          </p:nvPr>
        </p:nvSpPr>
        <p:spPr>
          <a:xfrm>
            <a:off x="457200" y="1524000"/>
            <a:ext cx="8229600" cy="4572000"/>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14" name="Espace réservé de la date 13"/>
          <p:cNvSpPr>
            <a:spLocks noGrp="1"/>
          </p:cNvSpPr>
          <p:nvPr>
            <p:ph type="dt" sz="half" idx="14"/>
          </p:nvPr>
        </p:nvSpPr>
        <p:spPr/>
        <p:txBody>
          <a:bodyPr/>
          <a:lstStyle/>
          <a:p>
            <a:fld id="{73FCD29C-30A0-43B4-BB20-674099D81990}" type="datetimeFigureOut">
              <a:rPr lang="fr-FR" smtClean="0"/>
              <a:pPr/>
              <a:t>12/11/2014</a:t>
            </a:fld>
            <a:endParaRPr lang="fr-FR"/>
          </a:p>
        </p:txBody>
      </p:sp>
      <p:sp>
        <p:nvSpPr>
          <p:cNvPr id="15" name="Espace réservé du numéro de diapositive 14"/>
          <p:cNvSpPr>
            <a:spLocks noGrp="1"/>
          </p:cNvSpPr>
          <p:nvPr>
            <p:ph type="sldNum" sz="quarter" idx="15"/>
          </p:nvPr>
        </p:nvSpPr>
        <p:spPr/>
        <p:txBody>
          <a:bodyPr/>
          <a:lstStyle>
            <a:lvl1pPr algn="ctr">
              <a:defRPr/>
            </a:lvl1pPr>
          </a:lstStyle>
          <a:p>
            <a:fld id="{F794BA0B-435B-4222-8F93-8B8875ED818E}" type="slidenum">
              <a:rPr lang="fr-FR" smtClean="0"/>
              <a:pPr/>
              <a:t>‹N°›</a:t>
            </a:fld>
            <a:endParaRPr lang="fr-FR"/>
          </a:p>
        </p:txBody>
      </p:sp>
      <p:sp>
        <p:nvSpPr>
          <p:cNvPr id="16" name="Espace réservé du pied de page 15"/>
          <p:cNvSpPr>
            <a:spLocks noGrp="1"/>
          </p:cNvSpPr>
          <p:nvPr>
            <p:ph type="ftr" sz="quarter" idx="16"/>
          </p:nvPr>
        </p:nvSpPr>
        <p:spPr/>
        <p:txBody>
          <a:bodyPr/>
          <a:lstStyle/>
          <a:p>
            <a:endParaRPr lang="fr-FR"/>
          </a:p>
        </p:txBody>
      </p:sp>
      <p:sp>
        <p:nvSpPr>
          <p:cNvPr id="17" name="Titre 16"/>
          <p:cNvSpPr>
            <a:spLocks noGrp="1"/>
          </p:cNvSpPr>
          <p:nvPr>
            <p:ph type="title"/>
          </p:nvPr>
        </p:nvSpPr>
        <p:spPr/>
        <p:txBody>
          <a:bodyPr rtlCol="0" anchor="b" anchorCtr="0"/>
          <a:lstStyle/>
          <a:p>
            <a:r>
              <a:rPr kumimoji="0" lang="fr-FR" smtClean="0"/>
              <a:t>Cliquez pour modifier le style du titre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4" name="Espace réservé de la date 3"/>
          <p:cNvSpPr>
            <a:spLocks noGrp="1"/>
          </p:cNvSpPr>
          <p:nvPr>
            <p:ph type="dt" sz="half" idx="10"/>
          </p:nvPr>
        </p:nvSpPr>
        <p:spPr/>
        <p:txBody>
          <a:bodyPr/>
          <a:lstStyle/>
          <a:p>
            <a:fld id="{73FCD29C-30A0-43B4-BB20-674099D81990}" type="datetimeFigureOut">
              <a:rPr lang="fr-FR" smtClean="0"/>
              <a:pPr/>
              <a:t>12/11/2014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F794BA0B-435B-4222-8F93-8B8875ED818E}" type="slidenum">
              <a:rPr lang="fr-FR" smtClean="0"/>
              <a:pPr/>
              <a:t>‹N°›</a:t>
            </a:fld>
            <a:endParaRPr lang="fr-FR"/>
          </a:p>
        </p:txBody>
      </p:sp>
      <p:sp>
        <p:nvSpPr>
          <p:cNvPr id="2" name="Titre 1"/>
          <p:cNvSpPr>
            <a:spLocks noGrp="1"/>
          </p:cNvSpPr>
          <p:nvPr>
            <p:ph type="title"/>
          </p:nvPr>
        </p:nvSpPr>
        <p:spPr>
          <a:xfrm>
            <a:off x="685800" y="3505200"/>
            <a:ext cx="7924800" cy="1371600"/>
          </a:xfrm>
        </p:spPr>
        <p:txBody>
          <a:bodyPr>
            <a:noAutofit/>
          </a:bodyPr>
          <a:lstStyle>
            <a:lvl1pPr algn="l" rtl="0">
              <a:spcBef>
                <a:spcPct val="0"/>
              </a:spcBef>
              <a:buNone/>
              <a:defRPr lang="en-US" sz="4800" b="0" dirty="0">
                <a:ln w="3200">
                  <a:solidFill>
                    <a:schemeClr val="bg2">
                      <a:shade val="25000"/>
                      <a:alpha val="25000"/>
                    </a:schemeClr>
                  </a:solidFill>
                  <a:prstDash val="solid"/>
                  <a:round/>
                </a:ln>
                <a:solidFill>
                  <a:srgbClr val="F9F9F9"/>
                </a:solidFill>
                <a:effectLst>
                  <a:innerShdw blurRad="38100" dist="25400" dir="13500000">
                    <a:prstClr val="black">
                      <a:alpha val="70000"/>
                    </a:prstClr>
                  </a:innerShdw>
                </a:effectLst>
              </a:defRPr>
            </a:lvl1pPr>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685800" y="4958864"/>
            <a:ext cx="7924800" cy="984736"/>
          </a:xfrm>
        </p:spPr>
        <p:txBody>
          <a:bodyPr anchor="t"/>
          <a:lstStyle>
            <a:lvl1pPr marL="0" indent="0">
              <a:buNone/>
              <a:defRPr sz="2000" spc="10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fr-FR" smtClean="0"/>
              <a:t>Cliquez pour modifier les styles du texte du masque</a:t>
            </a:r>
          </a:p>
        </p:txBody>
      </p:sp>
      <p:cxnSp>
        <p:nvCxnSpPr>
          <p:cNvPr id="7" name="Connecteur droit 6"/>
          <p:cNvCxnSpPr/>
          <p:nvPr/>
        </p:nvCxnSpPr>
        <p:spPr>
          <a:xfrm>
            <a:off x="685800" y="4916992"/>
            <a:ext cx="7924800" cy="4301"/>
          </a:xfrm>
          <a:prstGeom prst="line">
            <a:avLst/>
          </a:prstGeom>
          <a:noFill/>
          <a:ln w="9525" cap="flat" cmpd="sng" algn="ctr">
            <a:solidFill>
              <a:srgbClr val="E9E9E8"/>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5" name="Espace réservé de la date 4"/>
          <p:cNvSpPr>
            <a:spLocks noGrp="1"/>
          </p:cNvSpPr>
          <p:nvPr>
            <p:ph type="dt" sz="half" idx="10"/>
          </p:nvPr>
        </p:nvSpPr>
        <p:spPr/>
        <p:txBody>
          <a:bodyPr/>
          <a:lstStyle/>
          <a:p>
            <a:fld id="{73FCD29C-30A0-43B4-BB20-674099D81990}" type="datetimeFigureOut">
              <a:rPr lang="fr-FR" smtClean="0"/>
              <a:pPr/>
              <a:t>12/11/2014</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F794BA0B-435B-4222-8F93-8B8875ED818E}" type="slidenum">
              <a:rPr lang="fr-FR" smtClean="0"/>
              <a:pPr/>
              <a:t>‹N°›</a:t>
            </a:fld>
            <a:endParaRPr lang="fr-FR"/>
          </a:p>
        </p:txBody>
      </p:sp>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11" name="Espace réservé du contenu 10"/>
          <p:cNvSpPr>
            <a:spLocks noGrp="1"/>
          </p:cNvSpPr>
          <p:nvPr>
            <p:ph sz="half" idx="1"/>
          </p:nvPr>
        </p:nvSpPr>
        <p:spPr>
          <a:xfrm>
            <a:off x="457200" y="1524000"/>
            <a:ext cx="4059936" cy="4572000"/>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13" name="Espace réservé du contenu 12"/>
          <p:cNvSpPr>
            <a:spLocks noGrp="1"/>
          </p:cNvSpPr>
          <p:nvPr>
            <p:ph sz="half" idx="2"/>
          </p:nvPr>
        </p:nvSpPr>
        <p:spPr>
          <a:xfrm>
            <a:off x="4648200" y="1524000"/>
            <a:ext cx="4059936" cy="4572000"/>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9" name="Espace réservé du numéro de diapositive 8"/>
          <p:cNvSpPr>
            <a:spLocks noGrp="1"/>
          </p:cNvSpPr>
          <p:nvPr>
            <p:ph type="sldNum" sz="quarter" idx="12"/>
          </p:nvPr>
        </p:nvSpPr>
        <p:spPr/>
        <p:txBody>
          <a:bodyPr/>
          <a:lstStyle/>
          <a:p>
            <a:fld id="{F794BA0B-435B-4222-8F93-8B8875ED818E}" type="slidenum">
              <a:rPr lang="fr-FR" smtClean="0"/>
              <a:pPr/>
              <a:t>‹N°›</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7" name="Espace réservé de la date 6"/>
          <p:cNvSpPr>
            <a:spLocks noGrp="1"/>
          </p:cNvSpPr>
          <p:nvPr>
            <p:ph type="dt" sz="half" idx="10"/>
          </p:nvPr>
        </p:nvSpPr>
        <p:spPr/>
        <p:txBody>
          <a:bodyPr/>
          <a:lstStyle/>
          <a:p>
            <a:fld id="{73FCD29C-30A0-43B4-BB20-674099D81990}" type="datetimeFigureOut">
              <a:rPr lang="fr-FR" smtClean="0"/>
              <a:pPr/>
              <a:t>12/11/2014</a:t>
            </a:fld>
            <a:endParaRPr lang="fr-FR"/>
          </a:p>
        </p:txBody>
      </p:sp>
      <p:sp>
        <p:nvSpPr>
          <p:cNvPr id="3" name="Espace réservé du texte 2"/>
          <p:cNvSpPr>
            <a:spLocks noGrp="1"/>
          </p:cNvSpPr>
          <p:nvPr>
            <p:ph type="body" idx="1"/>
          </p:nvPr>
        </p:nvSpPr>
        <p:spPr>
          <a:xfrm>
            <a:off x="457200" y="1399593"/>
            <a:ext cx="4040188" cy="762000"/>
          </a:xfrm>
          <a:noFill/>
          <a:ln w="25400" cap="rnd" cmpd="sng" algn="ctr">
            <a:noFill/>
            <a:prstDash val="solid"/>
          </a:ln>
          <a:effectLst>
            <a:softEdge rad="63500"/>
          </a:effectLst>
          <a:sp3d prstMaterial="fla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Cliquez pour modifier les styles du texte du masque</a:t>
            </a:r>
          </a:p>
        </p:txBody>
      </p:sp>
      <p:sp>
        <p:nvSpPr>
          <p:cNvPr id="32" name="Espace réservé du contenu 31"/>
          <p:cNvSpPr>
            <a:spLocks noGrp="1"/>
          </p:cNvSpPr>
          <p:nvPr>
            <p:ph sz="half" idx="2"/>
          </p:nvPr>
        </p:nvSpPr>
        <p:spPr>
          <a:xfrm>
            <a:off x="457200" y="2201896"/>
            <a:ext cx="4038600" cy="3913632"/>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34" name="Espace réservé du contenu 33"/>
          <p:cNvSpPr>
            <a:spLocks noGrp="1"/>
          </p:cNvSpPr>
          <p:nvPr>
            <p:ph sz="quarter" idx="4"/>
          </p:nvPr>
        </p:nvSpPr>
        <p:spPr>
          <a:xfrm>
            <a:off x="4649788" y="2201896"/>
            <a:ext cx="4038600" cy="3913632"/>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2" name="Titre 1"/>
          <p:cNvSpPr>
            <a:spLocks noGrp="1"/>
          </p:cNvSpPr>
          <p:nvPr>
            <p:ph type="title"/>
          </p:nvPr>
        </p:nvSpPr>
        <p:spPr>
          <a:xfrm>
            <a:off x="457200" y="155448"/>
            <a:ext cx="8229600" cy="1143000"/>
          </a:xfrm>
        </p:spPr>
        <p:txBody>
          <a:bodyPr anchor="b" anchorCtr="0"/>
          <a:lstStyle>
            <a:lvl1pPr>
              <a:defRPr/>
            </a:lvl1pPr>
          </a:lstStyle>
          <a:p>
            <a:r>
              <a:rPr kumimoji="0" lang="fr-FR" smtClean="0"/>
              <a:t>Cliquez pour modifier le style du titre</a:t>
            </a:r>
            <a:endParaRPr kumimoji="0" lang="en-US"/>
          </a:p>
        </p:txBody>
      </p:sp>
      <p:sp>
        <p:nvSpPr>
          <p:cNvPr id="12" name="Espace réservé du texte 11"/>
          <p:cNvSpPr>
            <a:spLocks noGrp="1"/>
          </p:cNvSpPr>
          <p:nvPr>
            <p:ph type="body" idx="3"/>
          </p:nvPr>
        </p:nvSpPr>
        <p:spPr>
          <a:xfrm>
            <a:off x="4648200" y="1399593"/>
            <a:ext cx="4040188" cy="762000"/>
          </a:xfrm>
          <a:noFill/>
          <a:ln w="25400" cap="rnd" cmpd="sng" algn="ctr">
            <a:noFill/>
            <a:prstDash val="solid"/>
          </a:ln>
          <a:effectLst>
            <a:softEdge rad="63500"/>
          </a:effectLs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baseline="0">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Cliquez pour modifier les styles du texte du masque</a:t>
            </a:r>
          </a:p>
        </p:txBody>
      </p:sp>
      <p:cxnSp>
        <p:nvCxnSpPr>
          <p:cNvPr id="10" name="Connecteur droit 9"/>
          <p:cNvCxnSpPr/>
          <p:nvPr/>
        </p:nvCxnSpPr>
        <p:spPr>
          <a:xfrm>
            <a:off x="562945"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7" name="Connecteur droit 16"/>
          <p:cNvCxnSpPr/>
          <p:nvPr/>
        </p:nvCxnSpPr>
        <p:spPr>
          <a:xfrm>
            <a:off x="4754880"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3" name="Espace réservé de la date 2"/>
          <p:cNvSpPr>
            <a:spLocks noGrp="1"/>
          </p:cNvSpPr>
          <p:nvPr>
            <p:ph type="dt" sz="half" idx="10"/>
          </p:nvPr>
        </p:nvSpPr>
        <p:spPr/>
        <p:txBody>
          <a:bodyPr/>
          <a:lstStyle/>
          <a:p>
            <a:fld id="{73FCD29C-30A0-43B4-BB20-674099D81990}" type="datetimeFigureOut">
              <a:rPr lang="fr-FR" smtClean="0"/>
              <a:pPr/>
              <a:t>12/11/2014</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F794BA0B-435B-4222-8F93-8B8875ED818E}" type="slidenum">
              <a:rPr lang="fr-FR" smtClean="0"/>
              <a:pPr/>
              <a:t>‹N°›</a:t>
            </a:fld>
            <a:endParaRPr lang="fr-FR"/>
          </a:p>
        </p:txBody>
      </p:sp>
      <p:sp>
        <p:nvSpPr>
          <p:cNvPr id="2" name="Titre 1"/>
          <p:cNvSpPr>
            <a:spLocks noGrp="1"/>
          </p:cNvSpPr>
          <p:nvPr>
            <p:ph type="title"/>
          </p:nvPr>
        </p:nvSpPr>
        <p:spPr/>
        <p:txBody>
          <a:bodyPr/>
          <a:lstStyle/>
          <a:p>
            <a:r>
              <a:rPr kumimoji="0" lang="fr-FR" smtClean="0"/>
              <a:t>Cliquez pour modifier le style du titre</a:t>
            </a:r>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73FCD29C-30A0-43B4-BB20-674099D81990}" type="datetimeFigureOut">
              <a:rPr lang="fr-FR" smtClean="0"/>
              <a:pPr/>
              <a:t>12/11/2014</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F794BA0B-435B-4222-8F93-8B8875ED818E}"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spTree>
      <p:nvGrpSpPr>
        <p:cNvPr id="1" name=""/>
        <p:cNvGrpSpPr/>
        <p:nvPr/>
      </p:nvGrpSpPr>
      <p:grpSpPr>
        <a:xfrm>
          <a:off x="0" y="0"/>
          <a:ext cx="0" cy="0"/>
          <a:chOff x="0" y="0"/>
          <a:chExt cx="0" cy="0"/>
        </a:xfrm>
      </p:grpSpPr>
      <p:sp>
        <p:nvSpPr>
          <p:cNvPr id="29" name="Espace réservé du contenu 28"/>
          <p:cNvSpPr>
            <a:spLocks noGrp="1"/>
          </p:cNvSpPr>
          <p:nvPr>
            <p:ph sz="quarter" idx="1"/>
          </p:nvPr>
        </p:nvSpPr>
        <p:spPr>
          <a:xfrm>
            <a:off x="457200" y="457200"/>
            <a:ext cx="6248400" cy="5715000"/>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3" name="Espace réservé du texte 2"/>
          <p:cNvSpPr>
            <a:spLocks noGrp="1"/>
          </p:cNvSpPr>
          <p:nvPr>
            <p:ph type="body" idx="2"/>
          </p:nvPr>
        </p:nvSpPr>
        <p:spPr>
          <a:xfrm>
            <a:off x="6781800" y="1600200"/>
            <a:ext cx="1984248" cy="3733800"/>
          </a:xfrm>
        </p:spPr>
        <p:txBody>
          <a:bodyPr tIns="45720" bIns="45720" anchor="t" anchorCtr="0"/>
          <a:lstStyle>
            <a:lvl1pPr marL="0" indent="0">
              <a:lnSpc>
                <a:spcPct val="1250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fr-FR" smtClean="0"/>
              <a:t>Cliquez pour modifier les styles du texte du masque</a:t>
            </a:r>
          </a:p>
        </p:txBody>
      </p:sp>
      <p:sp>
        <p:nvSpPr>
          <p:cNvPr id="31" name="Titre 30"/>
          <p:cNvSpPr>
            <a:spLocks noGrp="1"/>
          </p:cNvSpPr>
          <p:nvPr>
            <p:ph type="title"/>
          </p:nvPr>
        </p:nvSpPr>
        <p:spPr>
          <a:xfrm>
            <a:off x="6781800" y="457200"/>
            <a:ext cx="1981200" cy="10668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fr-FR" smtClean="0"/>
              <a:t>Cliquez pour modifier le style du titre</a:t>
            </a:r>
            <a:endParaRPr kumimoji="0" lang="en-US"/>
          </a:p>
        </p:txBody>
      </p:sp>
      <p:sp>
        <p:nvSpPr>
          <p:cNvPr id="8" name="Espace réservé de la date 7"/>
          <p:cNvSpPr>
            <a:spLocks noGrp="1"/>
          </p:cNvSpPr>
          <p:nvPr>
            <p:ph type="dt" sz="half" idx="14"/>
          </p:nvPr>
        </p:nvSpPr>
        <p:spPr/>
        <p:txBody>
          <a:bodyPr/>
          <a:lstStyle/>
          <a:p>
            <a:fld id="{73FCD29C-30A0-43B4-BB20-674099D81990}" type="datetimeFigureOut">
              <a:rPr lang="fr-FR" smtClean="0"/>
              <a:pPr/>
              <a:t>12/11/2014</a:t>
            </a:fld>
            <a:endParaRPr lang="fr-FR"/>
          </a:p>
        </p:txBody>
      </p:sp>
      <p:sp>
        <p:nvSpPr>
          <p:cNvPr id="9" name="Espace réservé du numéro de diapositive 8"/>
          <p:cNvSpPr>
            <a:spLocks noGrp="1"/>
          </p:cNvSpPr>
          <p:nvPr>
            <p:ph type="sldNum" sz="quarter" idx="15"/>
          </p:nvPr>
        </p:nvSpPr>
        <p:spPr/>
        <p:txBody>
          <a:bodyPr/>
          <a:lstStyle/>
          <a:p>
            <a:fld id="{F794BA0B-435B-4222-8F93-8B8875ED818E}" type="slidenum">
              <a:rPr lang="fr-FR" smtClean="0"/>
              <a:pPr/>
              <a:t>‹N°›</a:t>
            </a:fld>
            <a:endParaRPr lang="fr-FR"/>
          </a:p>
        </p:txBody>
      </p:sp>
      <p:sp>
        <p:nvSpPr>
          <p:cNvPr id="10" name="Espace réservé du pied de page 9"/>
          <p:cNvSpPr>
            <a:spLocks noGrp="1"/>
          </p:cNvSpPr>
          <p:nvPr>
            <p:ph type="ftr" sz="quarter" idx="16"/>
          </p:nvPr>
        </p:nvSpPr>
        <p:spPr/>
        <p:txBody>
          <a:bodyPr/>
          <a:lstStyle/>
          <a:p>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6629400" y="457200"/>
            <a:ext cx="2057400" cy="10668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fr-FR" smtClean="0"/>
              <a:t>Cliquez pour modifier le style du titre</a:t>
            </a:r>
            <a:endParaRPr kumimoji="0" lang="en-US"/>
          </a:p>
        </p:txBody>
      </p:sp>
      <p:sp>
        <p:nvSpPr>
          <p:cNvPr id="3" name="Espace réservé pour une image  2"/>
          <p:cNvSpPr>
            <a:spLocks noGrp="1"/>
          </p:cNvSpPr>
          <p:nvPr>
            <p:ph type="pic" idx="1"/>
          </p:nvPr>
        </p:nvSpPr>
        <p:spPr>
          <a:xfrm>
            <a:off x="457200" y="457200"/>
            <a:ext cx="6019800" cy="5562600"/>
          </a:xfrm>
          <a:solidFill>
            <a:schemeClr val="tx2">
              <a:tint val="40000"/>
            </a:schemeClr>
          </a:solidFill>
          <a:effectLst>
            <a:outerShdw blurRad="88900" sx="103000" sy="103000" algn="ctr" rotWithShape="0">
              <a:prstClr val="black">
                <a:alpha val="32000"/>
              </a:prstClr>
            </a:outerShdw>
            <a:softEdge rad="127000"/>
          </a:effectLst>
        </p:spPr>
        <p:txBody>
          <a:bodyPr/>
          <a:lstStyle>
            <a:lvl1pPr marL="0" indent="0">
              <a:buNone/>
              <a:defRPr sz="3200">
                <a:solidFill>
                  <a:schemeClr val="bg1"/>
                </a:solidFill>
              </a:defRPr>
            </a:lvl1pPr>
          </a:lstStyle>
          <a:p>
            <a:r>
              <a:rPr kumimoji="0" lang="fr-FR" smtClean="0"/>
              <a:t>Cliquez sur l'icône pour ajouter une image</a:t>
            </a:r>
            <a:endParaRPr kumimoji="0" lang="en-US"/>
          </a:p>
        </p:txBody>
      </p:sp>
      <p:sp>
        <p:nvSpPr>
          <p:cNvPr id="4" name="Espace réservé du texte 3"/>
          <p:cNvSpPr>
            <a:spLocks noGrp="1"/>
          </p:cNvSpPr>
          <p:nvPr>
            <p:ph type="body" sz="half" idx="2"/>
          </p:nvPr>
        </p:nvSpPr>
        <p:spPr>
          <a:xfrm>
            <a:off x="6629400" y="1600200"/>
            <a:ext cx="2057400" cy="4419600"/>
          </a:xfrm>
        </p:spPr>
        <p:txBody>
          <a:bodyPr anchor="t" anchorCtr="0"/>
          <a:lstStyle>
            <a:lvl1pPr marL="0" indent="0">
              <a:lnSpc>
                <a:spcPct val="125000"/>
              </a:lnSpc>
              <a:spcAft>
                <a:spcPts val="1000"/>
              </a:spcAft>
              <a:buFontTx/>
              <a:buNone/>
              <a:defRPr sz="1600" b="0">
                <a:solidFill>
                  <a:schemeClr val="tx2"/>
                </a:solidFill>
              </a:defRPr>
            </a:lvl1pPr>
            <a:lvl2pPr>
              <a:defRPr sz="1200"/>
            </a:lvl2pPr>
            <a:lvl3pPr>
              <a:defRPr sz="1000"/>
            </a:lvl3pPr>
            <a:lvl4pPr>
              <a:defRPr sz="900"/>
            </a:lvl4pPr>
            <a:lvl5pPr>
              <a:defRPr sz="900"/>
            </a:lvl5pPr>
          </a:lstStyle>
          <a:p>
            <a:pPr lvl="0" eaLnBrk="1" latinLnBrk="0" hangingPunct="1"/>
            <a:r>
              <a:rPr kumimoji="0" lang="fr-FR" smtClean="0"/>
              <a:t>Cliquez pour modifier les styles du texte du masque</a:t>
            </a:r>
          </a:p>
        </p:txBody>
      </p:sp>
      <p:sp>
        <p:nvSpPr>
          <p:cNvPr id="8" name="Espace réservé de la date 7"/>
          <p:cNvSpPr>
            <a:spLocks noGrp="1"/>
          </p:cNvSpPr>
          <p:nvPr>
            <p:ph type="dt" sz="half" idx="10"/>
          </p:nvPr>
        </p:nvSpPr>
        <p:spPr/>
        <p:txBody>
          <a:bodyPr/>
          <a:lstStyle/>
          <a:p>
            <a:fld id="{73FCD29C-30A0-43B4-BB20-674099D81990}" type="datetimeFigureOut">
              <a:rPr lang="fr-FR" smtClean="0"/>
              <a:pPr/>
              <a:t>12/11/2014</a:t>
            </a:fld>
            <a:endParaRPr lang="fr-FR"/>
          </a:p>
        </p:txBody>
      </p:sp>
      <p:sp>
        <p:nvSpPr>
          <p:cNvPr id="9" name="Espace réservé du numéro de diapositive 8"/>
          <p:cNvSpPr>
            <a:spLocks noGrp="1"/>
          </p:cNvSpPr>
          <p:nvPr>
            <p:ph type="sldNum" sz="quarter" idx="11"/>
          </p:nvPr>
        </p:nvSpPr>
        <p:spPr/>
        <p:txBody>
          <a:bodyPr/>
          <a:lstStyle/>
          <a:p>
            <a:fld id="{F794BA0B-435B-4222-8F93-8B8875ED818E}" type="slidenum">
              <a:rPr lang="fr-FR" smtClean="0"/>
              <a:pPr/>
              <a:t>‹N°›</a:t>
            </a:fld>
            <a:endParaRPr lang="fr-FR"/>
          </a:p>
        </p:txBody>
      </p:sp>
      <p:sp>
        <p:nvSpPr>
          <p:cNvPr id="10" name="Espace réservé du pied de page 9"/>
          <p:cNvSpPr>
            <a:spLocks noGrp="1"/>
          </p:cNvSpPr>
          <p:nvPr>
            <p:ph type="ftr" sz="quarter" idx="12"/>
          </p:nvPr>
        </p:nvSpPr>
        <p:spPr/>
        <p:txBody>
          <a:bodyPr/>
          <a:lstStyle/>
          <a:p>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9" name="Espace réservé du texte 8"/>
          <p:cNvSpPr>
            <a:spLocks noGrp="1"/>
          </p:cNvSpPr>
          <p:nvPr>
            <p:ph type="body" idx="1"/>
          </p:nvPr>
        </p:nvSpPr>
        <p:spPr>
          <a:xfrm>
            <a:off x="457200" y="1447800"/>
            <a:ext cx="8229600" cy="4678363"/>
          </a:xfrm>
          <a:prstGeom prst="rect">
            <a:avLst/>
          </a:prstGeom>
        </p:spPr>
        <p:txBody>
          <a:bodyPr vert="horz">
            <a:normAutofit/>
          </a:bodyPr>
          <a:lstStyle/>
          <a:p>
            <a:pPr lvl="0" eaLnBrk="1" latinLnBrk="0" hangingPunct="1"/>
            <a:r>
              <a:rPr kumimoji="0" lang="fr-FR" smtClean="0"/>
              <a:t>Cliquez pour modifier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24" name="Espace réservé de la date 23"/>
          <p:cNvSpPr>
            <a:spLocks noGrp="1"/>
          </p:cNvSpPr>
          <p:nvPr>
            <p:ph type="dt" sz="half" idx="2"/>
          </p:nvPr>
        </p:nvSpPr>
        <p:spPr>
          <a:xfrm>
            <a:off x="5791200" y="6203667"/>
            <a:ext cx="2590800" cy="384048"/>
          </a:xfrm>
          <a:prstGeom prst="rect">
            <a:avLst/>
          </a:prstGeom>
        </p:spPr>
        <p:txBody>
          <a:bodyPr vert="horz" anchor="ctr" anchorCtr="0"/>
          <a:lstStyle>
            <a:lvl1pPr algn="l" eaLnBrk="1" latinLnBrk="0" hangingPunct="1">
              <a:defRPr kumimoji="0" sz="1200">
                <a:solidFill>
                  <a:schemeClr val="tx2"/>
                </a:solidFill>
              </a:defRPr>
            </a:lvl1pPr>
          </a:lstStyle>
          <a:p>
            <a:fld id="{73FCD29C-30A0-43B4-BB20-674099D81990}" type="datetimeFigureOut">
              <a:rPr lang="fr-FR" smtClean="0"/>
              <a:pPr/>
              <a:t>12/11/2014</a:t>
            </a:fld>
            <a:endParaRPr lang="fr-FR"/>
          </a:p>
        </p:txBody>
      </p:sp>
      <p:sp>
        <p:nvSpPr>
          <p:cNvPr id="10" name="Espace réservé du pied de page 9"/>
          <p:cNvSpPr>
            <a:spLocks noGrp="1"/>
          </p:cNvSpPr>
          <p:nvPr>
            <p:ph type="ftr" sz="quarter" idx="3"/>
          </p:nvPr>
        </p:nvSpPr>
        <p:spPr>
          <a:xfrm>
            <a:off x="2133600" y="6203667"/>
            <a:ext cx="3581400" cy="384048"/>
          </a:xfrm>
          <a:prstGeom prst="rect">
            <a:avLst/>
          </a:prstGeom>
        </p:spPr>
        <p:txBody>
          <a:bodyPr vert="horz" anchor="ctr" anchorCtr="0"/>
          <a:lstStyle>
            <a:lvl1pPr algn="r" eaLnBrk="1" latinLnBrk="0" hangingPunct="1">
              <a:defRPr kumimoji="0" sz="1200">
                <a:solidFill>
                  <a:schemeClr val="tx2"/>
                </a:solidFill>
              </a:defRPr>
            </a:lvl1pPr>
          </a:lstStyle>
          <a:p>
            <a:endParaRPr lang="fr-FR"/>
          </a:p>
        </p:txBody>
      </p:sp>
      <p:sp>
        <p:nvSpPr>
          <p:cNvPr id="22" name="Espace réservé du numéro de diapositive 21"/>
          <p:cNvSpPr>
            <a:spLocks noGrp="1"/>
          </p:cNvSpPr>
          <p:nvPr>
            <p:ph type="sldNum" sz="quarter" idx="4"/>
          </p:nvPr>
        </p:nvSpPr>
        <p:spPr>
          <a:xfrm>
            <a:off x="8410575" y="6181531"/>
            <a:ext cx="609600" cy="457200"/>
          </a:xfrm>
          <a:prstGeom prst="rect">
            <a:avLst/>
          </a:prstGeom>
          <a:noFill/>
        </p:spPr>
        <p:txBody>
          <a:bodyPr vert="horz" lIns="0" tIns="0" rIns="0" bIns="0" anchor="ctr" anchorCtr="0">
            <a:noAutofit/>
          </a:bodyPr>
          <a:lstStyle>
            <a:lvl1pPr algn="ctr" eaLnBrk="1" latinLnBrk="0" hangingPunct="1">
              <a:defRPr kumimoji="0" sz="1600" baseline="0">
                <a:solidFill>
                  <a:schemeClr val="tx2"/>
                </a:solidFill>
              </a:defRPr>
            </a:lvl1pPr>
          </a:lstStyle>
          <a:p>
            <a:fld id="{F794BA0B-435B-4222-8F93-8B8875ED818E}" type="slidenum">
              <a:rPr lang="fr-FR" smtClean="0"/>
              <a:pPr/>
              <a:t>‹N°›</a:t>
            </a:fld>
            <a:endParaRPr lang="fr-FR"/>
          </a:p>
        </p:txBody>
      </p:sp>
      <p:sp>
        <p:nvSpPr>
          <p:cNvPr id="5" name="Espace réservé du titre 4"/>
          <p:cNvSpPr>
            <a:spLocks noGrp="1"/>
          </p:cNvSpPr>
          <p:nvPr>
            <p:ph type="title"/>
          </p:nvPr>
        </p:nvSpPr>
        <p:spPr>
          <a:xfrm>
            <a:off x="457200" y="152400"/>
            <a:ext cx="8229600" cy="1219200"/>
          </a:xfrm>
          <a:prstGeom prst="rect">
            <a:avLst/>
          </a:prstGeom>
          <a:ln w="6350" cap="rnd">
            <a:noFill/>
          </a:ln>
        </p:spPr>
        <p:txBody>
          <a:bodyPr vert="horz" anchor="b" anchorCtr="0">
            <a:normAutofit/>
          </a:bodyPr>
          <a:lstStyle/>
          <a:p>
            <a:r>
              <a:rPr kumimoji="0" lang="fr-FR" smtClean="0"/>
              <a:t>Cliquez pour modifier le style du titre</a:t>
            </a:r>
            <a:endParaRPr kumimoji="0" lang="en-US"/>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rtl="0" eaLnBrk="1" latinLnBrk="0" hangingPunct="1">
        <a:spcBef>
          <a:spcPct val="0"/>
        </a:spcBef>
        <a:buNone/>
        <a:defRPr kumimoji="0" lang="en-US" sz="4200" b="0" kern="1200" spc="-100" baseline="0" dirty="0">
          <a:ln w="3200">
            <a:solidFill>
              <a:schemeClr val="bg2">
                <a:shade val="75000"/>
                <a:alpha val="25000"/>
              </a:schemeClr>
            </a:solidFill>
            <a:prstDash val="solid"/>
            <a:round/>
          </a:ln>
          <a:solidFill>
            <a:srgbClr val="F9F9F9"/>
          </a:solidFill>
          <a:effectLst>
            <a:innerShdw blurRad="50800" dist="25400" dir="13500000">
              <a:prstClr val="black">
                <a:alpha val="70000"/>
              </a:prstClr>
            </a:innerShdw>
          </a:effectLst>
          <a:latin typeface="+mj-lt"/>
          <a:ea typeface="+mj-ea"/>
          <a:cs typeface="+mj-cs"/>
        </a:defRPr>
      </a:lvl1pPr>
    </p:titleStyle>
    <p:bodyStyle>
      <a:lvl1pPr marL="274320" indent="-274320" algn="l" rtl="0" eaLnBrk="1" latinLnBrk="0" hangingPunct="1">
        <a:spcBef>
          <a:spcPts val="600"/>
        </a:spcBef>
        <a:buClr>
          <a:schemeClr val="accent2"/>
        </a:buClr>
        <a:buSzPct val="85000"/>
        <a:buFont typeface="Wingdings 2"/>
        <a:buChar char=""/>
        <a:defRPr kumimoji="0" sz="2600" kern="1200">
          <a:solidFill>
            <a:schemeClr val="tx1"/>
          </a:solidFill>
          <a:latin typeface="+mn-lt"/>
          <a:ea typeface="+mn-ea"/>
          <a:cs typeface="+mn-cs"/>
        </a:defRPr>
      </a:lvl1pPr>
      <a:lvl2pPr marL="640080" indent="-274320" algn="l" rtl="0" eaLnBrk="1" latinLnBrk="0" hangingPunct="1">
        <a:spcBef>
          <a:spcPts val="300"/>
        </a:spcBef>
        <a:buClr>
          <a:schemeClr val="accent2">
            <a:shade val="75000"/>
          </a:schemeClr>
        </a:buClr>
        <a:buSzPct val="85000"/>
        <a:buFont typeface="Wingdings 2"/>
        <a:buChar char=""/>
        <a:defRPr kumimoji="0" sz="2400" kern="1200">
          <a:solidFill>
            <a:schemeClr val="tx2"/>
          </a:solidFill>
          <a:latin typeface="+mn-lt"/>
          <a:ea typeface="+mn-ea"/>
          <a:cs typeface="+mn-cs"/>
        </a:defRPr>
      </a:lvl2pPr>
      <a:lvl3pPr marL="1005840" indent="-228600" algn="l" rtl="0" eaLnBrk="1" latinLnBrk="0" hangingPunct="1">
        <a:spcBef>
          <a:spcPts val="300"/>
        </a:spcBef>
        <a:buClr>
          <a:schemeClr val="accent2">
            <a:shade val="50000"/>
          </a:schemeClr>
        </a:buClr>
        <a:buSzPct val="85000"/>
        <a:buFont typeface="Wingdings 2"/>
        <a:buChar char=""/>
        <a:defRPr kumimoji="0" sz="2100" kern="1200">
          <a:solidFill>
            <a:schemeClr val="tx1"/>
          </a:solidFill>
          <a:latin typeface="+mn-lt"/>
          <a:ea typeface="+mn-ea"/>
          <a:cs typeface="+mn-cs"/>
        </a:defRPr>
      </a:lvl3pPr>
      <a:lvl4pPr marL="1280160" indent="-228600" algn="l" rtl="0" eaLnBrk="1" latinLnBrk="0" hangingPunct="1">
        <a:spcBef>
          <a:spcPts val="300"/>
        </a:spcBef>
        <a:buClr>
          <a:schemeClr val="accent2">
            <a:shade val="75000"/>
          </a:schemeClr>
        </a:buClr>
        <a:buSzPct val="85000"/>
        <a:buFont typeface="Wingdings 2" pitchFamily="18" charset="2"/>
        <a:buChar char=""/>
        <a:defRPr kumimoji="0" sz="1900" kern="1200">
          <a:solidFill>
            <a:schemeClr val="tx1"/>
          </a:solidFill>
          <a:latin typeface="+mn-lt"/>
          <a:ea typeface="+mn-ea"/>
          <a:cs typeface="+mn-cs"/>
        </a:defRPr>
      </a:lvl4pPr>
      <a:lvl5pPr marL="1554480" indent="-228600" algn="l" rtl="0" eaLnBrk="1" latinLnBrk="0" hangingPunct="1">
        <a:spcBef>
          <a:spcPts val="340"/>
        </a:spcBef>
        <a:buClr>
          <a:schemeClr val="accent2">
            <a:shade val="75000"/>
          </a:schemeClr>
        </a:buClr>
        <a:buSzPct val="85000"/>
        <a:buFont typeface="Wingdings 2" pitchFamily="18" charset="2"/>
        <a:buChar char=""/>
        <a:defRPr kumimoji="0" sz="1600" kern="1200">
          <a:solidFill>
            <a:schemeClr val="tx1"/>
          </a:solidFill>
          <a:latin typeface="+mn-lt"/>
          <a:ea typeface="+mn-ea"/>
          <a:cs typeface="+mn-cs"/>
        </a:defRPr>
      </a:lvl5pPr>
      <a:lvl6pPr marL="1828800" indent="-228600" algn="l" rtl="0" eaLnBrk="1" latinLnBrk="0" hangingPunct="1">
        <a:spcBef>
          <a:spcPts val="340"/>
        </a:spcBef>
        <a:buClr>
          <a:schemeClr val="accent2">
            <a:shade val="75000"/>
          </a:schemeClr>
        </a:buClr>
        <a:buSzPct val="85000"/>
        <a:buFont typeface="Wingdings 2" pitchFamily="18" charset="2"/>
        <a:buChar char="?"/>
        <a:defRPr kumimoji="0" sz="1700" kern="1200">
          <a:solidFill>
            <a:schemeClr val="tx1"/>
          </a:solidFill>
          <a:latin typeface="+mn-lt"/>
          <a:ea typeface="+mn-ea"/>
          <a:cs typeface="+mn-cs"/>
        </a:defRPr>
      </a:lvl6pPr>
      <a:lvl7pPr marL="2011680" indent="-182880" algn="l" rtl="0" eaLnBrk="1" latinLnBrk="0" hangingPunct="1">
        <a:spcBef>
          <a:spcPts val="340"/>
        </a:spcBef>
        <a:buClr>
          <a:schemeClr val="accent2">
            <a:shade val="75000"/>
          </a:schemeClr>
        </a:buClr>
        <a:buSzPct val="85000"/>
        <a:buFont typeface="Wingdings 2" pitchFamily="18" charset="2"/>
        <a:buChar char="?"/>
        <a:defRPr kumimoji="0" sz="1600" kern="1200" baseline="0">
          <a:solidFill>
            <a:schemeClr val="tx1"/>
          </a:solidFill>
          <a:latin typeface="+mn-lt"/>
          <a:ea typeface="+mn-ea"/>
          <a:cs typeface="+mn-cs"/>
        </a:defRPr>
      </a:lvl7pPr>
      <a:lvl8pPr marL="228600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8pPr>
      <a:lvl9pPr marL="256032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2.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4" name="Rectangle 3"/>
          <p:cNvSpPr/>
          <p:nvPr/>
        </p:nvSpPr>
        <p:spPr>
          <a:xfrm>
            <a:off x="539552" y="836712"/>
            <a:ext cx="8280920" cy="4154984"/>
          </a:xfrm>
          <a:prstGeom prst="rect">
            <a:avLst/>
          </a:prstGeom>
        </p:spPr>
        <p:txBody>
          <a:bodyPr wrap="square">
            <a:spAutoFit/>
          </a:bodyPr>
          <a:lstStyle/>
          <a:p>
            <a:pPr algn="ctr"/>
            <a:r>
              <a:rPr lang="fr-FR" sz="6600" b="1" dirty="0" smtClean="0">
                <a:solidFill>
                  <a:schemeClr val="tx2">
                    <a:lumMod val="75000"/>
                  </a:schemeClr>
                </a:solidFill>
                <a:latin typeface="Lucida Handwriting" pitchFamily="66" charset="0"/>
              </a:rPr>
              <a:t>PARTIE 1</a:t>
            </a:r>
          </a:p>
          <a:p>
            <a:pPr algn="ctr"/>
            <a:endParaRPr lang="fr-FR" sz="6600" b="1" dirty="0" smtClean="0">
              <a:solidFill>
                <a:schemeClr val="tx2">
                  <a:lumMod val="75000"/>
                </a:schemeClr>
              </a:solidFill>
              <a:latin typeface="Lucida Handwriting" pitchFamily="66" charset="0"/>
            </a:endParaRPr>
          </a:p>
          <a:p>
            <a:pPr algn="ctr"/>
            <a:endParaRPr lang="fr-FR" sz="6600" b="1" dirty="0" smtClean="0">
              <a:solidFill>
                <a:schemeClr val="tx2">
                  <a:lumMod val="75000"/>
                </a:schemeClr>
              </a:solidFill>
              <a:latin typeface="Lucida Handwriting" pitchFamily="66" charset="0"/>
            </a:endParaRPr>
          </a:p>
          <a:p>
            <a:pPr algn="ctr"/>
            <a:endParaRPr lang="fr-FR" sz="6600" dirty="0">
              <a:solidFill>
                <a:schemeClr val="tx2">
                  <a:lumMod val="75000"/>
                </a:schemeClr>
              </a:solidFill>
              <a:latin typeface="Lucida Handwriting" pitchFamily="66" charset="0"/>
            </a:endParaRPr>
          </a:p>
        </p:txBody>
      </p:sp>
      <p:sp>
        <p:nvSpPr>
          <p:cNvPr id="8" name="Rectangle 7"/>
          <p:cNvSpPr/>
          <p:nvPr/>
        </p:nvSpPr>
        <p:spPr>
          <a:xfrm>
            <a:off x="395536" y="2060849"/>
            <a:ext cx="8424936" cy="2554545"/>
          </a:xfrm>
          <a:prstGeom prst="rect">
            <a:avLst/>
          </a:prstGeom>
        </p:spPr>
        <p:txBody>
          <a:bodyPr wrap="square">
            <a:spAutoFit/>
          </a:bodyPr>
          <a:lstStyle/>
          <a:p>
            <a:pPr algn="ctr"/>
            <a:endParaRPr lang="fr-FR" sz="4000" b="1" dirty="0" smtClean="0">
              <a:latin typeface="Lucida Fax" pitchFamily="18" charset="0"/>
            </a:endParaRPr>
          </a:p>
          <a:p>
            <a:pPr algn="ctr"/>
            <a:r>
              <a:rPr lang="fr-FR" sz="4000" b="1" dirty="0" smtClean="0">
                <a:latin typeface="Lucida Fax" pitchFamily="18" charset="0"/>
              </a:rPr>
              <a:t>la nature du principe </a:t>
            </a:r>
            <a:r>
              <a:rPr lang="fr-FR" sz="4000" b="1" dirty="0" err="1" smtClean="0">
                <a:latin typeface="Lucida Fax" pitchFamily="18" charset="0"/>
              </a:rPr>
              <a:t>pacta</a:t>
            </a:r>
            <a:r>
              <a:rPr lang="fr-FR" sz="4000" b="1" dirty="0" smtClean="0">
                <a:latin typeface="Lucida Fax" pitchFamily="18" charset="0"/>
              </a:rPr>
              <a:t> </a:t>
            </a:r>
            <a:r>
              <a:rPr lang="fr-FR" sz="4000" b="1" dirty="0" err="1" smtClean="0">
                <a:latin typeface="Lucida Fax" pitchFamily="18" charset="0"/>
              </a:rPr>
              <a:t>sunt</a:t>
            </a:r>
            <a:r>
              <a:rPr lang="fr-FR" sz="4000" b="1" dirty="0" smtClean="0">
                <a:latin typeface="Lucida Fax" pitchFamily="18" charset="0"/>
              </a:rPr>
              <a:t> </a:t>
            </a:r>
            <a:r>
              <a:rPr lang="fr-FR" sz="4000" b="1" dirty="0" err="1" smtClean="0">
                <a:latin typeface="Lucida Fax" pitchFamily="18" charset="0"/>
              </a:rPr>
              <a:t>servanda</a:t>
            </a:r>
            <a:r>
              <a:rPr lang="fr-FR" sz="4000" b="1" dirty="0" smtClean="0">
                <a:latin typeface="Lucida Fax" pitchFamily="18" charset="0"/>
              </a:rPr>
              <a:t> en droit du commerce international</a:t>
            </a:r>
            <a:endParaRPr lang="fr-FR" sz="4000" dirty="0">
              <a:latin typeface="Lucida Fax" pitchFamily="18" charset="0"/>
            </a:endParaRPr>
          </a:p>
        </p:txBody>
      </p:sp>
    </p:spTree>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457200" y="476672"/>
            <a:ext cx="8229600" cy="5619328"/>
          </a:xfrm>
        </p:spPr>
        <p:txBody>
          <a:bodyPr>
            <a:normAutofit/>
          </a:bodyPr>
          <a:lstStyle/>
          <a:p>
            <a:endParaRPr lang="fr-FR" dirty="0" smtClean="0"/>
          </a:p>
          <a:p>
            <a:endParaRPr lang="fr-FR" sz="2000" dirty="0" smtClean="0">
              <a:latin typeface="Lucida Fax" pitchFamily="18" charset="0"/>
            </a:endParaRPr>
          </a:p>
          <a:p>
            <a:endParaRPr lang="fr-FR" sz="2000" dirty="0" smtClean="0">
              <a:latin typeface="Lucida Fax" pitchFamily="18" charset="0"/>
            </a:endParaRPr>
          </a:p>
          <a:p>
            <a:r>
              <a:rPr lang="fr-FR" sz="2000" dirty="0" smtClean="0">
                <a:latin typeface="Lucida Fax" pitchFamily="18" charset="0"/>
              </a:rPr>
              <a:t>  Le principe transnational </a:t>
            </a:r>
            <a:r>
              <a:rPr lang="fr-FR" sz="2000" dirty="0" err="1" smtClean="0">
                <a:latin typeface="Lucida Fax" pitchFamily="18" charset="0"/>
              </a:rPr>
              <a:t>pacta</a:t>
            </a:r>
            <a:r>
              <a:rPr lang="fr-FR" sz="2000" dirty="0" smtClean="0">
                <a:latin typeface="Lucida Fax" pitchFamily="18" charset="0"/>
              </a:rPr>
              <a:t> </a:t>
            </a:r>
            <a:r>
              <a:rPr lang="fr-FR" sz="2000" dirty="0" err="1" smtClean="0">
                <a:latin typeface="Lucida Fax" pitchFamily="18" charset="0"/>
              </a:rPr>
              <a:t>sunt</a:t>
            </a:r>
            <a:r>
              <a:rPr lang="fr-FR" sz="2000" dirty="0" smtClean="0">
                <a:latin typeface="Lucida Fax" pitchFamily="18" charset="0"/>
              </a:rPr>
              <a:t> </a:t>
            </a:r>
            <a:r>
              <a:rPr lang="fr-FR" sz="2000" dirty="0" err="1" smtClean="0">
                <a:latin typeface="Lucida Fax" pitchFamily="18" charset="0"/>
              </a:rPr>
              <a:t>servanda</a:t>
            </a:r>
            <a:r>
              <a:rPr lang="fr-FR" sz="2000" dirty="0" smtClean="0">
                <a:latin typeface="Lucida Fax" pitchFamily="18" charset="0"/>
              </a:rPr>
              <a:t> n’est pas la simple projection en droit du commerce international du régime juridique de droit interne relatif à la force obligatoire du contrat. Il bénéficie d’un régime propre, essentiellement composé de règles matérielles transnationales applicables à la cause </a:t>
            </a:r>
          </a:p>
          <a:p>
            <a:endParaRPr lang="fr-FR" sz="2000" dirty="0" smtClean="0">
              <a:latin typeface="Lucida Fax" pitchFamily="18" charset="0"/>
            </a:endParaRPr>
          </a:p>
          <a:p>
            <a:pPr>
              <a:buNone/>
            </a:pPr>
            <a:endParaRPr lang="fr-FR" sz="2000" dirty="0" smtClean="0">
              <a:latin typeface="Lucida Fax" pitchFamily="18" charset="0"/>
            </a:endParaRPr>
          </a:p>
          <a:p>
            <a:r>
              <a:rPr lang="fr-FR" sz="2000" dirty="0" smtClean="0">
                <a:latin typeface="Lucida Fax" pitchFamily="18" charset="0"/>
              </a:rPr>
              <a:t>  Qu’en l’absence d’un droit étatique approprié, que le principe </a:t>
            </a:r>
            <a:r>
              <a:rPr lang="fr-FR" sz="2000" dirty="0" err="1" smtClean="0">
                <a:latin typeface="Lucida Fax" pitchFamily="18" charset="0"/>
              </a:rPr>
              <a:t>pacta</a:t>
            </a:r>
            <a:r>
              <a:rPr lang="fr-FR" sz="2000" dirty="0" smtClean="0">
                <a:latin typeface="Lucida Fax" pitchFamily="18" charset="0"/>
              </a:rPr>
              <a:t> </a:t>
            </a:r>
            <a:r>
              <a:rPr lang="fr-FR" sz="2000" dirty="0" err="1" smtClean="0">
                <a:latin typeface="Lucida Fax" pitchFamily="18" charset="0"/>
              </a:rPr>
              <a:t>sunt</a:t>
            </a:r>
            <a:r>
              <a:rPr lang="fr-FR" sz="2000" dirty="0" smtClean="0">
                <a:latin typeface="Lucida Fax" pitchFamily="18" charset="0"/>
              </a:rPr>
              <a:t> </a:t>
            </a:r>
            <a:r>
              <a:rPr lang="fr-FR" sz="2000" dirty="0" err="1" smtClean="0">
                <a:latin typeface="Lucida Fax" pitchFamily="18" charset="0"/>
              </a:rPr>
              <a:t>servanda</a:t>
            </a:r>
            <a:r>
              <a:rPr lang="fr-FR" sz="2000" dirty="0" smtClean="0">
                <a:latin typeface="Lucida Fax" pitchFamily="18" charset="0"/>
              </a:rPr>
              <a:t> serait applicable, mais ces solutions furent </a:t>
            </a:r>
            <a:r>
              <a:rPr lang="fr-FR" sz="2000" dirty="0" err="1" smtClean="0">
                <a:latin typeface="Lucida Fax" pitchFamily="18" charset="0"/>
              </a:rPr>
              <a:t>tres</a:t>
            </a:r>
            <a:r>
              <a:rPr lang="fr-FR" sz="2000" dirty="0" smtClean="0">
                <a:latin typeface="Lucida Fax" pitchFamily="18" charset="0"/>
              </a:rPr>
              <a:t> vite critiquées dans le sens où </a:t>
            </a:r>
            <a:endParaRPr lang="fr-FR" sz="2000" dirty="0">
              <a:latin typeface="Lucida Fax" pitchFamily="18" charset="0"/>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457200" y="404664"/>
            <a:ext cx="8229600" cy="5691336"/>
          </a:xfrm>
        </p:spPr>
        <p:txBody>
          <a:bodyPr>
            <a:normAutofit/>
          </a:bodyPr>
          <a:lstStyle/>
          <a:p>
            <a:endParaRPr lang="fr-FR" dirty="0" smtClean="0"/>
          </a:p>
          <a:p>
            <a:endParaRPr lang="fr-FR" dirty="0" smtClean="0"/>
          </a:p>
          <a:p>
            <a:r>
              <a:rPr lang="fr-FR" dirty="0" smtClean="0"/>
              <a:t>  </a:t>
            </a:r>
            <a:r>
              <a:rPr lang="fr-FR" sz="2000" dirty="0" smtClean="0">
                <a:latin typeface="Lucida Fax" pitchFamily="18" charset="0"/>
              </a:rPr>
              <a:t>On n'a pas postulé ce principe transnational parce qu’il est difficile de prévoir par avance le droit étatique susceptible d’être appliqué à l’appréciation de la force obligatoire d’un contrat du commerce international, mais parce qu’entre opérateurs avisés, et conscients des enjeux économiques des relations qu’ils nouent entre eux, souvent entre partenaires de nationalités étrangères. </a:t>
            </a:r>
          </a:p>
          <a:p>
            <a:endParaRPr lang="fr-FR" sz="2000" dirty="0" smtClean="0">
              <a:latin typeface="Lucida Fax" pitchFamily="18" charset="0"/>
            </a:endParaRPr>
          </a:p>
          <a:p>
            <a:r>
              <a:rPr lang="fr-FR" sz="2000" dirty="0" smtClean="0">
                <a:latin typeface="Lucida Fax" pitchFamily="18" charset="0"/>
              </a:rPr>
              <a:t>  Les sentences plus récentes aient rejeté ce prétendu caractère subsidiaire de la </a:t>
            </a:r>
            <a:r>
              <a:rPr lang="fr-FR" sz="2000" dirty="0" err="1" smtClean="0">
                <a:latin typeface="Lucida Fax" pitchFamily="18" charset="0"/>
              </a:rPr>
              <a:t>lex</a:t>
            </a:r>
            <a:r>
              <a:rPr lang="fr-FR" sz="2000" dirty="0" smtClean="0">
                <a:latin typeface="Lucida Fax" pitchFamily="18" charset="0"/>
              </a:rPr>
              <a:t> </a:t>
            </a:r>
            <a:r>
              <a:rPr lang="fr-FR" sz="2000" dirty="0" err="1" smtClean="0">
                <a:latin typeface="Lucida Fax" pitchFamily="18" charset="0"/>
              </a:rPr>
              <a:t>mercatoria</a:t>
            </a:r>
            <a:r>
              <a:rPr lang="fr-FR" sz="2000" dirty="0" smtClean="0">
                <a:latin typeface="Lucida Fax" pitchFamily="18" charset="0"/>
              </a:rPr>
              <a:t>, pour préférer appliquer directement le principe </a:t>
            </a:r>
            <a:r>
              <a:rPr lang="fr-FR" sz="2000" dirty="0" err="1" smtClean="0">
                <a:latin typeface="Lucida Fax" pitchFamily="18" charset="0"/>
              </a:rPr>
              <a:t>pacta</a:t>
            </a:r>
            <a:r>
              <a:rPr lang="fr-FR" sz="2000" dirty="0" smtClean="0">
                <a:latin typeface="Lucida Fax" pitchFamily="18" charset="0"/>
              </a:rPr>
              <a:t> </a:t>
            </a:r>
            <a:r>
              <a:rPr lang="fr-FR" sz="2000" dirty="0" err="1" smtClean="0">
                <a:latin typeface="Lucida Fax" pitchFamily="18" charset="0"/>
              </a:rPr>
              <a:t>sunt</a:t>
            </a:r>
            <a:r>
              <a:rPr lang="fr-FR" sz="2000" dirty="0" smtClean="0">
                <a:latin typeface="Lucida Fax" pitchFamily="18" charset="0"/>
              </a:rPr>
              <a:t> </a:t>
            </a:r>
            <a:r>
              <a:rPr lang="fr-FR" sz="2000" dirty="0" err="1" smtClean="0">
                <a:latin typeface="Lucida Fax" pitchFamily="18" charset="0"/>
              </a:rPr>
              <a:t>servanda</a:t>
            </a:r>
            <a:r>
              <a:rPr lang="fr-FR" sz="2000" dirty="0" smtClean="0">
                <a:latin typeface="Lucida Fax" pitchFamily="18" charset="0"/>
              </a:rPr>
              <a:t> sans chercher au préalable l’existence d’une loi étatique plus appropriée</a:t>
            </a:r>
            <a:r>
              <a:rPr lang="fr-FR" dirty="0" smtClean="0"/>
              <a:t>. </a:t>
            </a:r>
          </a:p>
          <a:p>
            <a:pPr>
              <a:buNone/>
            </a:pPr>
            <a:endParaRPr lang="fr-FR" dirty="0" smtClean="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457200" y="404664"/>
            <a:ext cx="8229600" cy="6120680"/>
          </a:xfrm>
        </p:spPr>
        <p:txBody>
          <a:bodyPr>
            <a:normAutofit fontScale="92500"/>
          </a:bodyPr>
          <a:lstStyle/>
          <a:p>
            <a:pPr>
              <a:buNone/>
            </a:pPr>
            <a:r>
              <a:rPr lang="fr-FR" dirty="0" smtClean="0"/>
              <a:t>      </a:t>
            </a:r>
            <a:r>
              <a:rPr lang="fr-FR" sz="2200" dirty="0" smtClean="0">
                <a:latin typeface="Lucida Fax" pitchFamily="18" charset="0"/>
              </a:rPr>
              <a:t>Cette tendance plus « moderne » confirme l’autonomie du principe transnational </a:t>
            </a:r>
            <a:r>
              <a:rPr lang="fr-FR" sz="2200" dirty="0" err="1" smtClean="0">
                <a:latin typeface="Lucida Fax" pitchFamily="18" charset="0"/>
              </a:rPr>
              <a:t>pacta</a:t>
            </a:r>
            <a:r>
              <a:rPr lang="fr-FR" sz="2200" dirty="0" smtClean="0">
                <a:latin typeface="Lucida Fax" pitchFamily="18" charset="0"/>
              </a:rPr>
              <a:t> </a:t>
            </a:r>
            <a:r>
              <a:rPr lang="fr-FR" sz="2200" dirty="0" err="1" smtClean="0">
                <a:latin typeface="Lucida Fax" pitchFamily="18" charset="0"/>
              </a:rPr>
              <a:t>sunt</a:t>
            </a:r>
            <a:r>
              <a:rPr lang="fr-FR" sz="2200" dirty="0" smtClean="0">
                <a:latin typeface="Lucida Fax" pitchFamily="18" charset="0"/>
              </a:rPr>
              <a:t> </a:t>
            </a:r>
            <a:r>
              <a:rPr lang="fr-FR" sz="2200" dirty="0" err="1" smtClean="0">
                <a:latin typeface="Lucida Fax" pitchFamily="18" charset="0"/>
              </a:rPr>
              <a:t>servanda</a:t>
            </a:r>
            <a:r>
              <a:rPr lang="fr-FR" sz="2200" dirty="0" smtClean="0">
                <a:latin typeface="Lucida Fax" pitchFamily="18" charset="0"/>
              </a:rPr>
              <a:t> en droit du commerce .international, dans la mesure où dans l’exercice de leur liberté la règle de conflit la plus appropriée, les arbitres n’en font pas une norme subsidiaire du droit étatique.   </a:t>
            </a:r>
          </a:p>
          <a:p>
            <a:pPr>
              <a:buNone/>
            </a:pPr>
            <a:r>
              <a:rPr lang="fr-FR" sz="2200" dirty="0" smtClean="0">
                <a:latin typeface="Lucida Fax" pitchFamily="18" charset="0"/>
              </a:rPr>
              <a:t> </a:t>
            </a:r>
          </a:p>
          <a:p>
            <a:r>
              <a:rPr lang="fr-FR" sz="2200" dirty="0" smtClean="0">
                <a:latin typeface="Lucida Fax" pitchFamily="18" charset="0"/>
              </a:rPr>
              <a:t>  Les sentences les plus récentes attestent  du déclin du critère selon lequel la </a:t>
            </a:r>
            <a:r>
              <a:rPr lang="fr-FR" sz="2200" dirty="0" err="1" smtClean="0">
                <a:latin typeface="Lucida Fax" pitchFamily="18" charset="0"/>
              </a:rPr>
              <a:t>lex</a:t>
            </a:r>
            <a:r>
              <a:rPr lang="fr-FR" sz="2200" dirty="0" smtClean="0">
                <a:latin typeface="Lucida Fax" pitchFamily="18" charset="0"/>
              </a:rPr>
              <a:t> </a:t>
            </a:r>
            <a:r>
              <a:rPr lang="fr-FR" sz="2200" dirty="0" err="1" smtClean="0">
                <a:latin typeface="Lucida Fax" pitchFamily="18" charset="0"/>
              </a:rPr>
              <a:t>mercatoria</a:t>
            </a:r>
            <a:r>
              <a:rPr lang="fr-FR" sz="2200" dirty="0" smtClean="0">
                <a:latin typeface="Lucida Fax" pitchFamily="18" charset="0"/>
              </a:rPr>
              <a:t> n’est applicable qu’après l’échec des règles de conflit de lois qu’ils ont jugés appropriées.</a:t>
            </a:r>
          </a:p>
          <a:p>
            <a:pPr>
              <a:buNone/>
            </a:pPr>
            <a:r>
              <a:rPr lang="fr-FR" sz="2200" dirty="0" smtClean="0">
                <a:latin typeface="Lucida Fax" pitchFamily="18" charset="0"/>
              </a:rPr>
              <a:t>  </a:t>
            </a:r>
          </a:p>
          <a:p>
            <a:r>
              <a:rPr lang="fr-FR" sz="2200" dirty="0" smtClean="0">
                <a:latin typeface="Lucida Fax" pitchFamily="18" charset="0"/>
              </a:rPr>
              <a:t> L’analyse s’est en effet déplacée du terrain des conflits de lois étatiques, vers celui de la recherche de la volonté commune des parties et l’application de la </a:t>
            </a:r>
            <a:r>
              <a:rPr lang="fr-FR" sz="2200" dirty="0" err="1" smtClean="0">
                <a:latin typeface="Lucida Fax" pitchFamily="18" charset="0"/>
              </a:rPr>
              <a:t>lex</a:t>
            </a:r>
            <a:r>
              <a:rPr lang="fr-FR" sz="2200" dirty="0" smtClean="0">
                <a:latin typeface="Lucida Fax" pitchFamily="18" charset="0"/>
              </a:rPr>
              <a:t> </a:t>
            </a:r>
            <a:r>
              <a:rPr lang="fr-FR" sz="2200" dirty="0" err="1" smtClean="0">
                <a:latin typeface="Lucida Fax" pitchFamily="18" charset="0"/>
              </a:rPr>
              <a:t>mercatoria</a:t>
            </a:r>
            <a:r>
              <a:rPr lang="fr-FR" sz="2200" dirty="0" smtClean="0">
                <a:latin typeface="Lucida Fax" pitchFamily="18" charset="0"/>
              </a:rPr>
              <a:t> par l'</a:t>
            </a:r>
            <a:r>
              <a:rPr lang="fr-FR" sz="2200" dirty="0" err="1" smtClean="0">
                <a:latin typeface="Lucida Fax" pitchFamily="18" charset="0"/>
              </a:rPr>
              <a:t>intermediaire</a:t>
            </a:r>
            <a:r>
              <a:rPr lang="fr-FR" sz="2200" dirty="0" smtClean="0">
                <a:latin typeface="Lucida Fax" pitchFamily="18" charset="0"/>
              </a:rPr>
              <a:t> de la méthode de la « voie directe »dont l’objectif est de satisfaire toujours plus leurs attentes légitimes en matière de prévisibilité de la règle de droit.    </a:t>
            </a:r>
          </a:p>
          <a:p>
            <a:endParaRPr lang="fr-FR"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457200" y="260648"/>
            <a:ext cx="8229600" cy="5835352"/>
          </a:xfrm>
        </p:spPr>
        <p:txBody>
          <a:bodyPr>
            <a:normAutofit fontScale="92500"/>
          </a:bodyPr>
          <a:lstStyle/>
          <a:p>
            <a:pPr>
              <a:buNone/>
            </a:pPr>
            <a:r>
              <a:rPr lang="fr-FR" dirty="0" smtClean="0"/>
              <a:t> </a:t>
            </a:r>
          </a:p>
          <a:p>
            <a:r>
              <a:rPr lang="fr-FR" sz="2200" dirty="0" smtClean="0">
                <a:latin typeface="Lucida Fax" pitchFamily="18" charset="0"/>
              </a:rPr>
              <a:t>   L’application du principe transnational </a:t>
            </a:r>
            <a:r>
              <a:rPr lang="fr-FR" sz="2200" dirty="0" err="1" smtClean="0">
                <a:latin typeface="Lucida Fax" pitchFamily="18" charset="0"/>
              </a:rPr>
              <a:t>pacta</a:t>
            </a:r>
            <a:r>
              <a:rPr lang="fr-FR" sz="2200" dirty="0" smtClean="0">
                <a:latin typeface="Lucida Fax" pitchFamily="18" charset="0"/>
              </a:rPr>
              <a:t> </a:t>
            </a:r>
            <a:r>
              <a:rPr lang="fr-FR" sz="2200" dirty="0" err="1" smtClean="0">
                <a:latin typeface="Lucida Fax" pitchFamily="18" charset="0"/>
              </a:rPr>
              <a:t>sunt</a:t>
            </a:r>
            <a:r>
              <a:rPr lang="fr-FR" sz="2200" dirty="0" smtClean="0">
                <a:latin typeface="Lucida Fax" pitchFamily="18" charset="0"/>
              </a:rPr>
              <a:t> </a:t>
            </a:r>
            <a:r>
              <a:rPr lang="fr-FR" sz="2200" dirty="0" err="1" smtClean="0">
                <a:latin typeface="Lucida Fax" pitchFamily="18" charset="0"/>
              </a:rPr>
              <a:t>servanda</a:t>
            </a:r>
            <a:r>
              <a:rPr lang="fr-FR" sz="2200" dirty="0" smtClean="0">
                <a:latin typeface="Lucida Fax" pitchFamily="18" charset="0"/>
              </a:rPr>
              <a:t> n’est certainement pas subordonnée à l’utilisation d’une méthode conflictuelle particulière dans la mesure où l’arbitre peut librement user de la méthode de la voie directe pour déclarer la </a:t>
            </a:r>
            <a:r>
              <a:rPr lang="fr-FR" sz="2200" dirty="0" err="1" smtClean="0">
                <a:latin typeface="Lucida Fax" pitchFamily="18" charset="0"/>
              </a:rPr>
              <a:t>lex</a:t>
            </a:r>
            <a:r>
              <a:rPr lang="fr-FR" sz="2200" dirty="0" smtClean="0">
                <a:latin typeface="Lucida Fax" pitchFamily="18" charset="0"/>
              </a:rPr>
              <a:t> </a:t>
            </a:r>
            <a:r>
              <a:rPr lang="fr-FR" sz="2200" dirty="0" err="1" smtClean="0">
                <a:latin typeface="Lucida Fax" pitchFamily="18" charset="0"/>
              </a:rPr>
              <a:t>mercatoria</a:t>
            </a:r>
            <a:r>
              <a:rPr lang="fr-FR" sz="2200" dirty="0" smtClean="0">
                <a:latin typeface="Lucida Fax" pitchFamily="18" charset="0"/>
              </a:rPr>
              <a:t> applicable au fond.</a:t>
            </a:r>
          </a:p>
          <a:p>
            <a:pPr>
              <a:buNone/>
            </a:pPr>
            <a:r>
              <a:rPr lang="fr-FR" sz="2200" dirty="0" smtClean="0">
                <a:latin typeface="Lucida Fax" pitchFamily="18" charset="0"/>
              </a:rPr>
              <a:t>  </a:t>
            </a:r>
          </a:p>
          <a:p>
            <a:r>
              <a:rPr lang="fr-FR" sz="2200" dirty="0" smtClean="0">
                <a:latin typeface="Lucida Fax" pitchFamily="18" charset="0"/>
              </a:rPr>
              <a:t>  GOLDMAN insiste sur la nécessité de reconnaître la pleine autonomie de la liberté de l’arbitre d’avoir recours à la méthode de la voie directe en l’absence de clause contraire.</a:t>
            </a:r>
          </a:p>
          <a:p>
            <a:pPr>
              <a:buNone/>
            </a:pPr>
            <a:endParaRPr lang="fr-FR" sz="2200" dirty="0" smtClean="0">
              <a:latin typeface="Lucida Fax" pitchFamily="18" charset="0"/>
            </a:endParaRPr>
          </a:p>
          <a:p>
            <a:r>
              <a:rPr lang="fr-FR" sz="2200" dirty="0" smtClean="0">
                <a:latin typeface="Lucida Fax" pitchFamily="18" charset="0"/>
              </a:rPr>
              <a:t>  La force obligatoire du contrat est renforcée par la désignation de la </a:t>
            </a:r>
            <a:r>
              <a:rPr lang="fr-FR" sz="2200" dirty="0" err="1" smtClean="0">
                <a:latin typeface="Lucida Fax" pitchFamily="18" charset="0"/>
              </a:rPr>
              <a:t>lex</a:t>
            </a:r>
            <a:r>
              <a:rPr lang="fr-FR" sz="2200" dirty="0" smtClean="0">
                <a:latin typeface="Lucida Fax" pitchFamily="18" charset="0"/>
              </a:rPr>
              <a:t> </a:t>
            </a:r>
            <a:r>
              <a:rPr lang="fr-FR" sz="2200" dirty="0" err="1" smtClean="0">
                <a:latin typeface="Lucida Fax" pitchFamily="18" charset="0"/>
              </a:rPr>
              <a:t>mercatoria</a:t>
            </a:r>
            <a:r>
              <a:rPr lang="fr-FR" sz="2200" dirty="0" smtClean="0">
                <a:latin typeface="Lucida Fax" pitchFamily="18" charset="0"/>
              </a:rPr>
              <a:t>, en excluant toute législation étatique susceptible de commander la nullité du contrat.</a:t>
            </a:r>
          </a:p>
          <a:p>
            <a:pPr>
              <a:buNone/>
            </a:pPr>
            <a:r>
              <a:rPr lang="fr-FR" dirty="0" smtClean="0"/>
              <a:t>       </a:t>
            </a:r>
            <a:endParaRPr lang="fr-FR"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467544" y="332656"/>
            <a:ext cx="8229600" cy="6048672"/>
          </a:xfrm>
        </p:spPr>
        <p:txBody>
          <a:bodyPr>
            <a:normAutofit/>
          </a:bodyPr>
          <a:lstStyle/>
          <a:p>
            <a:r>
              <a:rPr lang="fr-FR" dirty="0" smtClean="0"/>
              <a:t>  </a:t>
            </a:r>
            <a:r>
              <a:rPr lang="fr-FR" sz="2000" dirty="0" smtClean="0">
                <a:latin typeface="Lucida Fax" pitchFamily="18" charset="0"/>
              </a:rPr>
              <a:t>Pour l’arbitre, la voie directe reste une simple faculté ce qui est l’une des explications du faible recours à la </a:t>
            </a:r>
            <a:r>
              <a:rPr lang="fr-FR" sz="2000" dirty="0" err="1" smtClean="0">
                <a:latin typeface="Lucida Fax" pitchFamily="18" charset="0"/>
              </a:rPr>
              <a:t>lex</a:t>
            </a:r>
            <a:r>
              <a:rPr lang="fr-FR" sz="2000" dirty="0" smtClean="0">
                <a:latin typeface="Lucida Fax" pitchFamily="18" charset="0"/>
              </a:rPr>
              <a:t> </a:t>
            </a:r>
            <a:r>
              <a:rPr lang="fr-FR" sz="2000" dirty="0" err="1" smtClean="0">
                <a:latin typeface="Lucida Fax" pitchFamily="18" charset="0"/>
              </a:rPr>
              <a:t>mercatoria</a:t>
            </a:r>
            <a:r>
              <a:rPr lang="fr-FR" sz="2000" dirty="0" smtClean="0">
                <a:latin typeface="Lucida Fax" pitchFamily="18" charset="0"/>
              </a:rPr>
              <a:t> afin de résoudre les litiges transnationaux.</a:t>
            </a:r>
          </a:p>
          <a:p>
            <a:endParaRPr lang="fr-FR" sz="2000" dirty="0" smtClean="0">
              <a:latin typeface="Lucida Fax" pitchFamily="18" charset="0"/>
            </a:endParaRPr>
          </a:p>
          <a:p>
            <a:r>
              <a:rPr lang="fr-FR" sz="2000" dirty="0" smtClean="0">
                <a:latin typeface="Lucida Fax" pitchFamily="18" charset="0"/>
              </a:rPr>
              <a:t>  La </a:t>
            </a:r>
            <a:r>
              <a:rPr lang="fr-FR" sz="2000" dirty="0" err="1" smtClean="0">
                <a:latin typeface="Lucida Fax" pitchFamily="18" charset="0"/>
              </a:rPr>
              <a:t>lex</a:t>
            </a:r>
            <a:r>
              <a:rPr lang="fr-FR" sz="2000" dirty="0" smtClean="0">
                <a:latin typeface="Lucida Fax" pitchFamily="18" charset="0"/>
              </a:rPr>
              <a:t> </a:t>
            </a:r>
            <a:r>
              <a:rPr lang="fr-FR" sz="2000" dirty="0" err="1" smtClean="0">
                <a:latin typeface="Lucida Fax" pitchFamily="18" charset="0"/>
              </a:rPr>
              <a:t>mercatoria</a:t>
            </a:r>
            <a:r>
              <a:rPr lang="fr-FR" sz="2000" dirty="0" smtClean="0">
                <a:latin typeface="Lucida Fax" pitchFamily="18" charset="0"/>
              </a:rPr>
              <a:t> a été rejetée vu  l’inexistence  ou inapplication – du principe </a:t>
            </a:r>
            <a:r>
              <a:rPr lang="fr-FR" sz="2000" dirty="0" err="1" smtClean="0">
                <a:latin typeface="Lucida Fax" pitchFamily="18" charset="0"/>
              </a:rPr>
              <a:t>pacta</a:t>
            </a:r>
            <a:r>
              <a:rPr lang="fr-FR" sz="2000" dirty="0" smtClean="0">
                <a:latin typeface="Lucida Fax" pitchFamily="18" charset="0"/>
              </a:rPr>
              <a:t> </a:t>
            </a:r>
            <a:r>
              <a:rPr lang="fr-FR" sz="2000" dirty="0" err="1" smtClean="0">
                <a:latin typeface="Lucida Fax" pitchFamily="18" charset="0"/>
              </a:rPr>
              <a:t>sunt</a:t>
            </a:r>
            <a:r>
              <a:rPr lang="fr-FR" sz="2000" dirty="0" smtClean="0">
                <a:latin typeface="Lucida Fax" pitchFamily="18" charset="0"/>
              </a:rPr>
              <a:t> </a:t>
            </a:r>
            <a:r>
              <a:rPr lang="fr-FR" sz="2000" dirty="0" err="1" smtClean="0">
                <a:latin typeface="Lucida Fax" pitchFamily="18" charset="0"/>
              </a:rPr>
              <a:t>servanda</a:t>
            </a:r>
            <a:r>
              <a:rPr lang="fr-FR" sz="2000" dirty="0" smtClean="0">
                <a:latin typeface="Lucida Fax" pitchFamily="18" charset="0"/>
              </a:rPr>
              <a:t> en droit positif français qui s'avère </a:t>
            </a:r>
            <a:r>
              <a:rPr lang="fr-FR" sz="2000" u="sng" dirty="0" smtClean="0">
                <a:latin typeface="Lucida Fax" pitchFamily="18" charset="0"/>
              </a:rPr>
              <a:t> </a:t>
            </a:r>
            <a:r>
              <a:rPr lang="fr-FR" sz="2000" dirty="0" smtClean="0">
                <a:latin typeface="Lucida Fax" pitchFamily="18" charset="0"/>
              </a:rPr>
              <a:t>inexistant dans la jurisprudence française où nous n’avons trouvé qu’une décision dans laquelle le principe transnational a été directement appliqué en tant que fondement de la force obligatoire d’un contrat du commerce international d’où l’arbitre n’a pas hésité, en l’absence de stipulation contraire, à user de la méthode de la voie directe afin d’appliquer le principe </a:t>
            </a:r>
            <a:r>
              <a:rPr lang="fr-FR" sz="2000" dirty="0" err="1" smtClean="0">
                <a:latin typeface="Lucida Fax" pitchFamily="18" charset="0"/>
              </a:rPr>
              <a:t>pacta</a:t>
            </a:r>
            <a:r>
              <a:rPr lang="fr-FR" sz="2000" dirty="0" smtClean="0">
                <a:latin typeface="Lucida Fax" pitchFamily="18" charset="0"/>
              </a:rPr>
              <a:t> </a:t>
            </a:r>
            <a:r>
              <a:rPr lang="fr-FR" sz="2000" dirty="0" err="1" smtClean="0">
                <a:latin typeface="Lucida Fax" pitchFamily="18" charset="0"/>
              </a:rPr>
              <a:t>sunt</a:t>
            </a:r>
            <a:r>
              <a:rPr lang="fr-FR" sz="2000" dirty="0" smtClean="0">
                <a:latin typeface="Lucida Fax" pitchFamily="18" charset="0"/>
              </a:rPr>
              <a:t> </a:t>
            </a:r>
            <a:r>
              <a:rPr lang="fr-FR" sz="2000" dirty="0" err="1" smtClean="0">
                <a:latin typeface="Lucida Fax" pitchFamily="18" charset="0"/>
              </a:rPr>
              <a:t>servanda</a:t>
            </a:r>
            <a:r>
              <a:rPr lang="fr-FR" sz="2000" dirty="0" smtClean="0">
                <a:latin typeface="Lucida Fax" pitchFamily="18" charset="0"/>
              </a:rPr>
              <a:t> à un contrat du commerce international.</a:t>
            </a:r>
            <a:endParaRPr lang="fr-FR" sz="2000" dirty="0">
              <a:latin typeface="Lucida Fax" pitchFamily="18" charset="0"/>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467544" y="476672"/>
            <a:ext cx="8229600" cy="5832648"/>
          </a:xfrm>
        </p:spPr>
        <p:txBody>
          <a:bodyPr>
            <a:normAutofit/>
          </a:bodyPr>
          <a:lstStyle/>
          <a:p>
            <a:endParaRPr lang="fr-FR" sz="2000" dirty="0" smtClean="0">
              <a:latin typeface="Lucida Fax" pitchFamily="18" charset="0"/>
            </a:endParaRPr>
          </a:p>
          <a:p>
            <a:r>
              <a:rPr lang="fr-FR" sz="2000" dirty="0" smtClean="0">
                <a:latin typeface="Lucida Fax" pitchFamily="18" charset="0"/>
              </a:rPr>
              <a:t>   Mais cette inexistence du principe </a:t>
            </a:r>
            <a:r>
              <a:rPr lang="fr-FR" sz="2000" dirty="0" err="1" smtClean="0">
                <a:latin typeface="Lucida Fax" pitchFamily="18" charset="0"/>
              </a:rPr>
              <a:t>pacta</a:t>
            </a:r>
            <a:r>
              <a:rPr lang="fr-FR" sz="2000" dirty="0" smtClean="0">
                <a:latin typeface="Lucida Fax" pitchFamily="18" charset="0"/>
              </a:rPr>
              <a:t> </a:t>
            </a:r>
            <a:r>
              <a:rPr lang="fr-FR" sz="2000" dirty="0" err="1" smtClean="0">
                <a:latin typeface="Lucida Fax" pitchFamily="18" charset="0"/>
              </a:rPr>
              <a:t>sunt</a:t>
            </a:r>
            <a:r>
              <a:rPr lang="fr-FR" sz="2000" dirty="0" smtClean="0">
                <a:latin typeface="Lucida Fax" pitchFamily="18" charset="0"/>
              </a:rPr>
              <a:t> </a:t>
            </a:r>
            <a:r>
              <a:rPr lang="fr-FR" sz="2000" dirty="0" err="1" smtClean="0">
                <a:latin typeface="Lucida Fax" pitchFamily="18" charset="0"/>
              </a:rPr>
              <a:t>servanda</a:t>
            </a:r>
            <a:r>
              <a:rPr lang="fr-FR" sz="2000" dirty="0" smtClean="0">
                <a:latin typeface="Lucida Fax" pitchFamily="18" charset="0"/>
              </a:rPr>
              <a:t> dans la jurisprudence </a:t>
            </a:r>
            <a:r>
              <a:rPr lang="fr-FR" sz="2000" b="1" dirty="0" smtClean="0">
                <a:latin typeface="Lucida Fax" pitchFamily="18" charset="0"/>
              </a:rPr>
              <a:t>étatique</a:t>
            </a:r>
            <a:r>
              <a:rPr lang="fr-FR" sz="2000" dirty="0" smtClean="0">
                <a:latin typeface="Lucida Fax" pitchFamily="18" charset="0"/>
              </a:rPr>
              <a:t> ne doit pas être interprétée comme une négation de sa nature de principe de droit.</a:t>
            </a:r>
          </a:p>
          <a:p>
            <a:endParaRPr lang="fr-FR" sz="2000" dirty="0" smtClean="0">
              <a:latin typeface="Lucida Fax" pitchFamily="18" charset="0"/>
            </a:endParaRPr>
          </a:p>
          <a:p>
            <a:r>
              <a:rPr lang="fr-FR" sz="2000" dirty="0" smtClean="0">
                <a:latin typeface="Lucida Fax" pitchFamily="18" charset="0"/>
              </a:rPr>
              <a:t>  Donc il ne semble pas permis de douter que même le droit interne français reconnaît la nature de principe de droit de </a:t>
            </a:r>
            <a:r>
              <a:rPr lang="fr-FR" sz="2000" dirty="0" err="1" smtClean="0">
                <a:latin typeface="Lucida Fax" pitchFamily="18" charset="0"/>
              </a:rPr>
              <a:t>pacta</a:t>
            </a:r>
            <a:r>
              <a:rPr lang="fr-FR" sz="2000" dirty="0" smtClean="0">
                <a:latin typeface="Lucida Fax" pitchFamily="18" charset="0"/>
              </a:rPr>
              <a:t> </a:t>
            </a:r>
            <a:r>
              <a:rPr lang="fr-FR" sz="2000" dirty="0" err="1" smtClean="0">
                <a:latin typeface="Lucida Fax" pitchFamily="18" charset="0"/>
              </a:rPr>
              <a:t>sunt</a:t>
            </a:r>
            <a:r>
              <a:rPr lang="fr-FR" sz="2000" dirty="0" smtClean="0">
                <a:latin typeface="Lucida Fax" pitchFamily="18" charset="0"/>
              </a:rPr>
              <a:t> </a:t>
            </a:r>
            <a:r>
              <a:rPr lang="fr-FR" sz="2000" dirty="0" err="1" smtClean="0">
                <a:latin typeface="Lucida Fax" pitchFamily="18" charset="0"/>
              </a:rPr>
              <a:t>servanda</a:t>
            </a:r>
            <a:r>
              <a:rPr lang="fr-FR" sz="2000" dirty="0" smtClean="0">
                <a:latin typeface="Lucida Fax" pitchFamily="18" charset="0"/>
              </a:rPr>
              <a:t>. Il est toutefois dommage que ce principe soit autant négligé par la jurisprudence dans les situations où il aurait légitimement trouvé à s’appliquer.</a:t>
            </a:r>
          </a:p>
          <a:p>
            <a:endParaRPr lang="fr-FR" sz="2000" dirty="0" smtClean="0">
              <a:latin typeface="Lucida Fax" pitchFamily="18" charset="0"/>
            </a:endParaRPr>
          </a:p>
          <a:p>
            <a:r>
              <a:rPr lang="fr-FR" sz="2000" dirty="0" smtClean="0">
                <a:latin typeface="Lucida Fax" pitchFamily="18" charset="0"/>
              </a:rPr>
              <a:t>   C’est une inexistence « flagrante » de la </a:t>
            </a:r>
            <a:r>
              <a:rPr lang="fr-FR" sz="2000" dirty="0" err="1" smtClean="0">
                <a:latin typeface="Lucida Fax" pitchFamily="18" charset="0"/>
              </a:rPr>
              <a:t>lex</a:t>
            </a:r>
            <a:r>
              <a:rPr lang="fr-FR" sz="2000" dirty="0" smtClean="0">
                <a:latin typeface="Lucida Fax" pitchFamily="18" charset="0"/>
              </a:rPr>
              <a:t> </a:t>
            </a:r>
            <a:r>
              <a:rPr lang="fr-FR" sz="2000" dirty="0" err="1" smtClean="0">
                <a:latin typeface="Lucida Fax" pitchFamily="18" charset="0"/>
              </a:rPr>
              <a:t>mercatoria</a:t>
            </a:r>
            <a:r>
              <a:rPr lang="fr-FR" sz="2000" dirty="0" smtClean="0">
                <a:latin typeface="Lucida Fax" pitchFamily="18" charset="0"/>
              </a:rPr>
              <a:t> dans la jurisprudence française où le juge étatique n’est pas autorisé à recourir à la méthode de la voie directe afin de déterminer la loi applicable au contrat du commerce international.  </a:t>
            </a:r>
          </a:p>
          <a:p>
            <a:endParaRPr lang="fr-FR"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6" name="Rectangle 2"/>
          <p:cNvSpPr>
            <a:spLocks noChangeArrowheads="1"/>
          </p:cNvSpPr>
          <p:nvPr/>
        </p:nvSpPr>
        <p:spPr bwMode="auto">
          <a:xfrm>
            <a:off x="323528" y="899948"/>
            <a:ext cx="8496944" cy="501675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2000" b="0" i="0" u="none" strike="noStrike" cap="none" normalizeH="0" baseline="0" dirty="0" smtClean="0">
                <a:ln>
                  <a:noFill/>
                </a:ln>
                <a:solidFill>
                  <a:srgbClr val="000000"/>
                </a:solidFill>
                <a:effectLst/>
                <a:latin typeface="Lucida Fax" pitchFamily="18" charset="0"/>
                <a:ea typeface="Calibri" pitchFamily="34" charset="0"/>
                <a:cs typeface="Arial" pitchFamily="34" charset="0"/>
              </a:rPr>
              <a:t>    En l’absence de choix des parties d’un droit applicable au fond, c est au rôle du juge de désigner celui avec lequel le contrat entretient des liens les plus étroits.</a:t>
            </a:r>
          </a:p>
          <a:p>
            <a:pPr marL="0" marR="0" lvl="0" indent="0" algn="l" defTabSz="914400" rtl="0" eaLnBrk="0" fontAlgn="base" latinLnBrk="0" hangingPunct="0">
              <a:lnSpc>
                <a:spcPct val="100000"/>
              </a:lnSpc>
              <a:spcBef>
                <a:spcPct val="0"/>
              </a:spcBef>
              <a:spcAft>
                <a:spcPct val="0"/>
              </a:spcAft>
              <a:buClrTx/>
              <a:buSzTx/>
              <a:buFontTx/>
              <a:buNone/>
              <a:tabLst/>
            </a:pPr>
            <a:r>
              <a:rPr kumimoji="0" lang="fr-FR" sz="2000" b="0" i="0" u="none" strike="noStrike" cap="none" normalizeH="0" baseline="0" dirty="0" smtClean="0">
                <a:ln>
                  <a:noFill/>
                </a:ln>
                <a:solidFill>
                  <a:srgbClr val="000000"/>
                </a:solidFill>
                <a:effectLst/>
                <a:latin typeface="Lucida Fax" pitchFamily="18" charset="0"/>
                <a:ea typeface="Calibri" pitchFamily="34" charset="0"/>
                <a:cs typeface="Arial" pitchFamily="34" charset="0"/>
              </a:rPr>
              <a:t>  </a:t>
            </a:r>
          </a:p>
          <a:p>
            <a:pPr marL="0" marR="0" lvl="0" indent="0" algn="l" defTabSz="914400" rtl="0" eaLnBrk="0" fontAlgn="base" latinLnBrk="0" hangingPunct="0">
              <a:lnSpc>
                <a:spcPct val="100000"/>
              </a:lnSpc>
              <a:spcBef>
                <a:spcPct val="0"/>
              </a:spcBef>
              <a:spcAft>
                <a:spcPct val="0"/>
              </a:spcAft>
              <a:buClrTx/>
              <a:buSzTx/>
              <a:buFontTx/>
              <a:buNone/>
              <a:tabLst/>
            </a:pPr>
            <a:endParaRPr lang="fr-FR" sz="2000" dirty="0">
              <a:solidFill>
                <a:srgbClr val="000000"/>
              </a:solidFill>
              <a:latin typeface="Lucida Fax" pitchFamily="18" charset="0"/>
              <a:ea typeface="Calibri"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lang="fr-FR" sz="2000" dirty="0">
                <a:solidFill>
                  <a:srgbClr val="000000"/>
                </a:solidFill>
                <a:latin typeface="Lucida Fax" pitchFamily="18" charset="0"/>
                <a:ea typeface="Calibri" pitchFamily="34" charset="0"/>
                <a:cs typeface="Arial" pitchFamily="34" charset="0"/>
              </a:rPr>
              <a:t> </a:t>
            </a:r>
            <a:r>
              <a:rPr lang="fr-FR" sz="2000" dirty="0" smtClean="0">
                <a:solidFill>
                  <a:srgbClr val="000000"/>
                </a:solidFill>
                <a:latin typeface="Lucida Fax" pitchFamily="18" charset="0"/>
                <a:ea typeface="Calibri" pitchFamily="34" charset="0"/>
                <a:cs typeface="Arial" pitchFamily="34" charset="0"/>
              </a:rPr>
              <a:t>  </a:t>
            </a:r>
            <a:r>
              <a:rPr kumimoji="0" lang="fr-FR" sz="2000" b="0" i="0" u="none" strike="noStrike" cap="none" normalizeH="0" baseline="0" dirty="0" smtClean="0">
                <a:ln>
                  <a:noFill/>
                </a:ln>
                <a:solidFill>
                  <a:srgbClr val="000000"/>
                </a:solidFill>
                <a:effectLst/>
                <a:latin typeface="Lucida Fax" pitchFamily="18" charset="0"/>
                <a:ea typeface="Calibri" pitchFamily="34" charset="0"/>
                <a:cs typeface="Arial" pitchFamily="34" charset="0"/>
              </a:rPr>
              <a:t>Ce rejet du principe </a:t>
            </a:r>
            <a:r>
              <a:rPr kumimoji="0" lang="fr-FR" sz="2000" b="0" i="0" u="none" strike="noStrike" cap="none" normalizeH="0" baseline="0" dirty="0" err="1" smtClean="0">
                <a:ln>
                  <a:noFill/>
                </a:ln>
                <a:solidFill>
                  <a:srgbClr val="000000"/>
                </a:solidFill>
                <a:effectLst/>
                <a:latin typeface="Lucida Fax" pitchFamily="18" charset="0"/>
                <a:ea typeface="Calibri" pitchFamily="34" charset="0"/>
                <a:cs typeface="Arial" pitchFamily="34" charset="0"/>
              </a:rPr>
              <a:t>pacta</a:t>
            </a:r>
            <a:r>
              <a:rPr kumimoji="0" lang="fr-FR" sz="2000" b="0" i="0" u="none" strike="noStrike" cap="none" normalizeH="0" baseline="0" dirty="0" smtClean="0">
                <a:ln>
                  <a:noFill/>
                </a:ln>
                <a:solidFill>
                  <a:srgbClr val="000000"/>
                </a:solidFill>
                <a:effectLst/>
                <a:latin typeface="Lucida Fax" pitchFamily="18" charset="0"/>
                <a:ea typeface="Calibri" pitchFamily="34" charset="0"/>
                <a:cs typeface="Arial" pitchFamily="34" charset="0"/>
              </a:rPr>
              <a:t> </a:t>
            </a:r>
            <a:r>
              <a:rPr kumimoji="0" lang="fr-FR" sz="2000" b="0" i="0" u="none" strike="noStrike" cap="none" normalizeH="0" baseline="0" dirty="0" err="1" smtClean="0">
                <a:ln>
                  <a:noFill/>
                </a:ln>
                <a:solidFill>
                  <a:srgbClr val="000000"/>
                </a:solidFill>
                <a:effectLst/>
                <a:latin typeface="Lucida Fax" pitchFamily="18" charset="0"/>
                <a:ea typeface="Calibri" pitchFamily="34" charset="0"/>
                <a:cs typeface="Arial" pitchFamily="34" charset="0"/>
              </a:rPr>
              <a:t>sunt</a:t>
            </a:r>
            <a:r>
              <a:rPr kumimoji="0" lang="fr-FR" sz="2000" b="0" i="0" u="none" strike="noStrike" cap="none" normalizeH="0" baseline="0" dirty="0" smtClean="0">
                <a:ln>
                  <a:noFill/>
                </a:ln>
                <a:solidFill>
                  <a:srgbClr val="000000"/>
                </a:solidFill>
                <a:effectLst/>
                <a:latin typeface="Lucida Fax" pitchFamily="18" charset="0"/>
                <a:ea typeface="Calibri" pitchFamily="34" charset="0"/>
                <a:cs typeface="Arial" pitchFamily="34" charset="0"/>
              </a:rPr>
              <a:t> </a:t>
            </a:r>
            <a:r>
              <a:rPr kumimoji="0" lang="fr-FR" sz="2000" b="0" i="0" u="none" strike="noStrike" cap="none" normalizeH="0" baseline="0" dirty="0" err="1" smtClean="0">
                <a:ln>
                  <a:noFill/>
                </a:ln>
                <a:solidFill>
                  <a:srgbClr val="000000"/>
                </a:solidFill>
                <a:effectLst/>
                <a:latin typeface="Lucida Fax" pitchFamily="18" charset="0"/>
                <a:ea typeface="Calibri" pitchFamily="34" charset="0"/>
                <a:cs typeface="Arial" pitchFamily="34" charset="0"/>
              </a:rPr>
              <a:t>servanda</a:t>
            </a:r>
            <a:r>
              <a:rPr kumimoji="0" lang="fr-FR" sz="2000" b="0" i="0" u="none" strike="noStrike" cap="none" normalizeH="0" baseline="0" dirty="0" smtClean="0">
                <a:ln>
                  <a:noFill/>
                </a:ln>
                <a:solidFill>
                  <a:srgbClr val="000000"/>
                </a:solidFill>
                <a:effectLst/>
                <a:latin typeface="Lucida Fax" pitchFamily="18" charset="0"/>
                <a:ea typeface="Calibri" pitchFamily="34" charset="0"/>
                <a:cs typeface="Arial" pitchFamily="34" charset="0"/>
              </a:rPr>
              <a:t> devant le juge est d’abord justifié par la règle classique selon laquelle tout contrat est nécessairement rattaché à la loi d’un État, et par la négation encore vivace de l’existence d’un ordre juridique de la </a:t>
            </a:r>
            <a:r>
              <a:rPr kumimoji="0" lang="fr-FR" sz="2000" b="0" i="0" u="none" strike="noStrike" cap="none" normalizeH="0" baseline="0" dirty="0" err="1" smtClean="0">
                <a:ln>
                  <a:noFill/>
                </a:ln>
                <a:solidFill>
                  <a:srgbClr val="000000"/>
                </a:solidFill>
                <a:effectLst/>
                <a:latin typeface="Lucida Fax" pitchFamily="18" charset="0"/>
                <a:ea typeface="Calibri" pitchFamily="34" charset="0"/>
                <a:cs typeface="Arial" pitchFamily="34" charset="0"/>
              </a:rPr>
              <a:t>lex</a:t>
            </a:r>
            <a:r>
              <a:rPr kumimoji="0" lang="fr-FR" sz="2000" b="0" i="0" u="none" strike="noStrike" cap="none" normalizeH="0" baseline="0" dirty="0" smtClean="0">
                <a:ln>
                  <a:noFill/>
                </a:ln>
                <a:solidFill>
                  <a:srgbClr val="000000"/>
                </a:solidFill>
                <a:effectLst/>
                <a:latin typeface="Lucida Fax" pitchFamily="18" charset="0"/>
                <a:ea typeface="Calibri" pitchFamily="34" charset="0"/>
                <a:cs typeface="Arial" pitchFamily="34" charset="0"/>
              </a:rPr>
              <a:t> </a:t>
            </a:r>
            <a:r>
              <a:rPr kumimoji="0" lang="fr-FR" sz="2000" b="0" i="0" u="none" strike="noStrike" cap="none" normalizeH="0" baseline="0" dirty="0" err="1" smtClean="0">
                <a:ln>
                  <a:noFill/>
                </a:ln>
                <a:solidFill>
                  <a:srgbClr val="000000"/>
                </a:solidFill>
                <a:effectLst/>
                <a:latin typeface="Lucida Fax" pitchFamily="18" charset="0"/>
                <a:ea typeface="Calibri" pitchFamily="34" charset="0"/>
                <a:cs typeface="Arial" pitchFamily="34" charset="0"/>
              </a:rPr>
              <a:t>mercatoria</a:t>
            </a:r>
            <a:r>
              <a:rPr kumimoji="0" lang="fr-FR" sz="2000" b="0" i="0" u="none" strike="noStrike" cap="none" normalizeH="0" baseline="0" dirty="0" smtClean="0">
                <a:ln>
                  <a:noFill/>
                </a:ln>
                <a:solidFill>
                  <a:srgbClr val="000000"/>
                </a:solidFill>
                <a:effectLst/>
                <a:latin typeface="Lucida Fax" pitchFamily="18" charset="0"/>
                <a:ea typeface="Calibri" pitchFamily="34" charset="0"/>
                <a:cs typeface="Arial" pitchFamily="34" charset="0"/>
              </a:rPr>
              <a:t>.</a:t>
            </a:r>
          </a:p>
          <a:p>
            <a:pPr marL="0" marR="0" lvl="0" indent="0" algn="l" defTabSz="914400" rtl="0" eaLnBrk="0" fontAlgn="base" latinLnBrk="0" hangingPunct="0">
              <a:lnSpc>
                <a:spcPct val="100000"/>
              </a:lnSpc>
              <a:spcBef>
                <a:spcPct val="0"/>
              </a:spcBef>
              <a:spcAft>
                <a:spcPct val="0"/>
              </a:spcAft>
              <a:buClrTx/>
              <a:buSzTx/>
              <a:buFontTx/>
              <a:buNone/>
              <a:tabLst/>
            </a:pPr>
            <a:r>
              <a:rPr lang="fr-FR" sz="2000" dirty="0">
                <a:solidFill>
                  <a:srgbClr val="000000"/>
                </a:solidFill>
                <a:latin typeface="Lucida Fax" pitchFamily="18" charset="0"/>
                <a:ea typeface="Calibri" pitchFamily="34" charset="0"/>
                <a:cs typeface="Arial" pitchFamily="34" charset="0"/>
              </a:rPr>
              <a:t> </a:t>
            </a:r>
            <a:r>
              <a:rPr lang="fr-FR" sz="2000" dirty="0" smtClean="0">
                <a:solidFill>
                  <a:srgbClr val="000000"/>
                </a:solidFill>
                <a:latin typeface="Lucida Fax" pitchFamily="18" charset="0"/>
                <a:ea typeface="Calibri" pitchFamily="34" charset="0"/>
                <a:cs typeface="Arial" pitchFamily="34" charset="0"/>
              </a:rPr>
              <a:t> </a:t>
            </a:r>
          </a:p>
          <a:p>
            <a:pPr marL="0" marR="0" lvl="0" indent="0" algn="l" defTabSz="914400" rtl="0" eaLnBrk="0" fontAlgn="base" latinLnBrk="0" hangingPunct="0">
              <a:lnSpc>
                <a:spcPct val="100000"/>
              </a:lnSpc>
              <a:spcBef>
                <a:spcPct val="0"/>
              </a:spcBef>
              <a:spcAft>
                <a:spcPct val="0"/>
              </a:spcAft>
              <a:buClrTx/>
              <a:buSzTx/>
              <a:buFontTx/>
              <a:buNone/>
              <a:tabLst/>
            </a:pPr>
            <a:endParaRPr lang="fr-FR" sz="2000" dirty="0" smtClean="0">
              <a:solidFill>
                <a:srgbClr val="000000"/>
              </a:solidFill>
              <a:latin typeface="Lucida Fax" pitchFamily="18" charset="0"/>
              <a:ea typeface="Calibri"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FR" sz="2000" b="0" i="0" u="none" strike="noStrike" cap="none" normalizeH="0" baseline="0" dirty="0">
                <a:ln>
                  <a:noFill/>
                </a:ln>
                <a:solidFill>
                  <a:srgbClr val="000000"/>
                </a:solidFill>
                <a:effectLst/>
                <a:latin typeface="Lucida Fax" pitchFamily="18" charset="0"/>
                <a:ea typeface="Calibri" pitchFamily="34" charset="0"/>
                <a:cs typeface="Arial" pitchFamily="34" charset="0"/>
              </a:rPr>
              <a:t> </a:t>
            </a:r>
            <a:r>
              <a:rPr kumimoji="0" lang="fr-FR" sz="2000" b="0" i="0" u="none" strike="noStrike" cap="none" normalizeH="0" baseline="0" dirty="0" smtClean="0">
                <a:ln>
                  <a:noFill/>
                </a:ln>
                <a:solidFill>
                  <a:srgbClr val="000000"/>
                </a:solidFill>
                <a:effectLst/>
                <a:latin typeface="Lucida Fax" pitchFamily="18" charset="0"/>
                <a:ea typeface="Calibri" pitchFamily="34" charset="0"/>
                <a:cs typeface="Arial" pitchFamily="34" charset="0"/>
              </a:rPr>
              <a:t>  Aussi, peut être parce que la </a:t>
            </a:r>
            <a:r>
              <a:rPr kumimoji="0" lang="fr-FR" sz="2000" b="0" i="0" u="none" strike="noStrike" cap="none" normalizeH="0" baseline="0" dirty="0" err="1" smtClean="0">
                <a:ln>
                  <a:noFill/>
                </a:ln>
                <a:solidFill>
                  <a:srgbClr val="000000"/>
                </a:solidFill>
                <a:effectLst/>
                <a:latin typeface="Lucida Fax" pitchFamily="18" charset="0"/>
                <a:ea typeface="Calibri" pitchFamily="34" charset="0"/>
                <a:cs typeface="Arial" pitchFamily="34" charset="0"/>
              </a:rPr>
              <a:t>lex</a:t>
            </a:r>
            <a:r>
              <a:rPr kumimoji="0" lang="fr-FR" sz="2000" b="0" i="0" u="none" strike="noStrike" cap="none" normalizeH="0" baseline="0" dirty="0" smtClean="0">
                <a:ln>
                  <a:noFill/>
                </a:ln>
                <a:solidFill>
                  <a:srgbClr val="000000"/>
                </a:solidFill>
                <a:effectLst/>
                <a:latin typeface="Lucida Fax" pitchFamily="18" charset="0"/>
                <a:ea typeface="Calibri" pitchFamily="34" charset="0"/>
                <a:cs typeface="Arial" pitchFamily="34" charset="0"/>
              </a:rPr>
              <a:t> </a:t>
            </a:r>
            <a:r>
              <a:rPr kumimoji="0" lang="fr-FR" sz="2000" b="0" i="0" u="none" strike="noStrike" cap="none" normalizeH="0" baseline="0" dirty="0" err="1" smtClean="0">
                <a:ln>
                  <a:noFill/>
                </a:ln>
                <a:solidFill>
                  <a:srgbClr val="000000"/>
                </a:solidFill>
                <a:effectLst/>
                <a:latin typeface="Lucida Fax" pitchFamily="18" charset="0"/>
                <a:ea typeface="Calibri" pitchFamily="34" charset="0"/>
                <a:cs typeface="Arial" pitchFamily="34" charset="0"/>
              </a:rPr>
              <a:t>mercatoria</a:t>
            </a:r>
            <a:r>
              <a:rPr kumimoji="0" lang="fr-FR" sz="2000" b="0" i="0" u="none" strike="noStrike" cap="none" normalizeH="0" baseline="0" dirty="0" smtClean="0">
                <a:ln>
                  <a:noFill/>
                </a:ln>
                <a:solidFill>
                  <a:srgbClr val="000000"/>
                </a:solidFill>
                <a:effectLst/>
                <a:latin typeface="Lucida Fax" pitchFamily="18" charset="0"/>
                <a:ea typeface="Calibri" pitchFamily="34" charset="0"/>
                <a:cs typeface="Arial" pitchFamily="34" charset="0"/>
              </a:rPr>
              <a:t> est probablement encore considéré comme trop vague pour régir toutes les questions relatives à la force obligatoire d’un contrat international.</a:t>
            </a:r>
            <a:r>
              <a:rPr kumimoji="0" lang="fr-FR" sz="2000" b="0" i="0" u="none" strike="noStrike" cap="none" normalizeH="0" baseline="0" dirty="0" smtClean="0">
                <a:ln>
                  <a:noFill/>
                </a:ln>
                <a:solidFill>
                  <a:schemeClr val="tx1"/>
                </a:solidFill>
                <a:effectLst/>
                <a:latin typeface="Lucida Fax" pitchFamily="18" charset="0"/>
                <a:cs typeface="Arial" pitchFamily="34" charset="0"/>
              </a:rPr>
              <a:t> </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457200" y="332656"/>
            <a:ext cx="8229600" cy="6048672"/>
          </a:xfrm>
        </p:spPr>
        <p:txBody>
          <a:bodyPr>
            <a:normAutofit/>
          </a:bodyPr>
          <a:lstStyle/>
          <a:p>
            <a:r>
              <a:rPr lang="fr-FR" sz="2000" dirty="0" smtClean="0">
                <a:latin typeface="Lucida Fax" pitchFamily="18" charset="0"/>
              </a:rPr>
              <a:t>   L’autonomie d’un tel principe en vertu de la méthode de la voie directe est donc bien réelle en droit positif, et elle semble surtout suffisante pour y voir le fondement légitime de la force obligatoire des contrats du commerce international soumis à l’arbitrage.</a:t>
            </a:r>
          </a:p>
          <a:p>
            <a:pPr>
              <a:buNone/>
            </a:pPr>
            <a:endParaRPr lang="fr-FR" sz="2000" dirty="0" smtClean="0">
              <a:latin typeface="Lucida Fax" pitchFamily="18" charset="0"/>
            </a:endParaRPr>
          </a:p>
          <a:p>
            <a:r>
              <a:rPr lang="fr-FR" sz="2000" dirty="0" smtClean="0">
                <a:latin typeface="Lucida Fax" pitchFamily="18" charset="0"/>
              </a:rPr>
              <a:t>   L’importance réside au niveau de son utilité d'où sa fonction  vise à détacher l’appréciation de la validité des contrats du commerce international des restrictions particularistes que pourraient leurs imposés les droits étatiques pris individuellement.</a:t>
            </a:r>
          </a:p>
          <a:p>
            <a:endParaRPr lang="fr-FR" sz="2000" dirty="0" smtClean="0">
              <a:latin typeface="Lucida Fax" pitchFamily="18" charset="0"/>
            </a:endParaRPr>
          </a:p>
          <a:p>
            <a:r>
              <a:rPr lang="fr-FR" sz="2000" dirty="0" smtClean="0">
                <a:latin typeface="Lucida Fax" pitchFamily="18" charset="0"/>
              </a:rPr>
              <a:t>    En cela, l’application du principe </a:t>
            </a:r>
            <a:r>
              <a:rPr lang="fr-FR" sz="2000" dirty="0" err="1" smtClean="0">
                <a:latin typeface="Lucida Fax" pitchFamily="18" charset="0"/>
              </a:rPr>
              <a:t>pacta</a:t>
            </a:r>
            <a:r>
              <a:rPr lang="fr-FR" sz="2000" dirty="0" smtClean="0">
                <a:latin typeface="Lucida Fax" pitchFamily="18" charset="0"/>
              </a:rPr>
              <a:t> </a:t>
            </a:r>
            <a:r>
              <a:rPr lang="fr-FR" sz="2000" dirty="0" err="1" smtClean="0">
                <a:latin typeface="Lucida Fax" pitchFamily="18" charset="0"/>
              </a:rPr>
              <a:t>sunt</a:t>
            </a:r>
            <a:r>
              <a:rPr lang="fr-FR" sz="2000" dirty="0" smtClean="0">
                <a:latin typeface="Lucida Fax" pitchFamily="18" charset="0"/>
              </a:rPr>
              <a:t> </a:t>
            </a:r>
            <a:r>
              <a:rPr lang="fr-FR" sz="2000" dirty="0" err="1" smtClean="0">
                <a:latin typeface="Lucida Fax" pitchFamily="18" charset="0"/>
              </a:rPr>
              <a:t>servanda</a:t>
            </a:r>
            <a:r>
              <a:rPr lang="fr-FR" sz="2000" dirty="0" smtClean="0">
                <a:latin typeface="Lucida Fax" pitchFamily="18" charset="0"/>
              </a:rPr>
              <a:t> au fond postule une véritable primauté des usages du commerce et des principes transnationaux pour l’appréciation de la validité des contrats.</a:t>
            </a:r>
            <a:endParaRPr lang="fr-FR" sz="2000" dirty="0">
              <a:latin typeface="Lucida Fax" pitchFamily="18" charset="0"/>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457200" y="332656"/>
            <a:ext cx="8229600" cy="5763344"/>
          </a:xfrm>
        </p:spPr>
        <p:txBody>
          <a:bodyPr>
            <a:normAutofit fontScale="92500" lnSpcReduction="10000"/>
          </a:bodyPr>
          <a:lstStyle/>
          <a:p>
            <a:pPr>
              <a:buNone/>
            </a:pPr>
            <a:r>
              <a:rPr lang="fr-FR" sz="2000" dirty="0" smtClean="0">
                <a:latin typeface="Lucida Fax" pitchFamily="18" charset="0"/>
              </a:rPr>
              <a:t> </a:t>
            </a:r>
          </a:p>
          <a:p>
            <a:r>
              <a:rPr lang="fr-FR" sz="2000" dirty="0" smtClean="0">
                <a:latin typeface="Lucida Fax" pitchFamily="18" charset="0"/>
              </a:rPr>
              <a:t>  Le principe transnational </a:t>
            </a:r>
            <a:r>
              <a:rPr lang="fr-FR" sz="2000" dirty="0" err="1" smtClean="0">
                <a:latin typeface="Lucida Fax" pitchFamily="18" charset="0"/>
              </a:rPr>
              <a:t>pacta</a:t>
            </a:r>
            <a:r>
              <a:rPr lang="fr-FR" sz="2000" dirty="0" smtClean="0">
                <a:latin typeface="Lucida Fax" pitchFamily="18" charset="0"/>
              </a:rPr>
              <a:t> </a:t>
            </a:r>
            <a:r>
              <a:rPr lang="fr-FR" sz="2000" dirty="0" err="1" smtClean="0">
                <a:latin typeface="Lucida Fax" pitchFamily="18" charset="0"/>
              </a:rPr>
              <a:t>sunt</a:t>
            </a:r>
            <a:r>
              <a:rPr lang="fr-FR" sz="2000" dirty="0" smtClean="0">
                <a:latin typeface="Lucida Fax" pitchFamily="18" charset="0"/>
              </a:rPr>
              <a:t> </a:t>
            </a:r>
            <a:r>
              <a:rPr lang="fr-FR" sz="2000" dirty="0" err="1" smtClean="0">
                <a:latin typeface="Lucida Fax" pitchFamily="18" charset="0"/>
              </a:rPr>
              <a:t>servanda</a:t>
            </a:r>
            <a:r>
              <a:rPr lang="fr-FR" sz="2000" dirty="0" smtClean="0">
                <a:latin typeface="Lucida Fax" pitchFamily="18" charset="0"/>
              </a:rPr>
              <a:t> s’oppose à ce que l’effet obligatoire du contrat du commerce international ne soit remis en cause pour des motifs particularistes tirés d’un droit étatique.</a:t>
            </a:r>
          </a:p>
          <a:p>
            <a:endParaRPr lang="fr-FR" sz="2000" dirty="0" smtClean="0">
              <a:latin typeface="Lucida Fax" pitchFamily="18" charset="0"/>
            </a:endParaRPr>
          </a:p>
          <a:p>
            <a:r>
              <a:rPr lang="fr-FR" sz="2000" dirty="0" smtClean="0">
                <a:latin typeface="Lucida Fax" pitchFamily="18" charset="0"/>
              </a:rPr>
              <a:t>   Les arbitres internationaux expriment implicitement leur attachement à un tel principe même  lorsque la </a:t>
            </a:r>
            <a:r>
              <a:rPr lang="fr-FR" sz="2000" dirty="0" err="1" smtClean="0">
                <a:latin typeface="Lucida Fax" pitchFamily="18" charset="0"/>
              </a:rPr>
              <a:t>lex</a:t>
            </a:r>
            <a:r>
              <a:rPr lang="fr-FR" sz="2000" dirty="0" smtClean="0">
                <a:latin typeface="Lucida Fax" pitchFamily="18" charset="0"/>
              </a:rPr>
              <a:t> </a:t>
            </a:r>
            <a:r>
              <a:rPr lang="fr-FR" sz="2000" dirty="0" err="1" smtClean="0">
                <a:latin typeface="Lucida Fax" pitchFamily="18" charset="0"/>
              </a:rPr>
              <a:t>mercatoria</a:t>
            </a:r>
            <a:r>
              <a:rPr lang="fr-FR" sz="2000" dirty="0" smtClean="0">
                <a:latin typeface="Lucida Fax" pitchFamily="18" charset="0"/>
              </a:rPr>
              <a:t> n’est pas applicable.</a:t>
            </a:r>
          </a:p>
          <a:p>
            <a:endParaRPr lang="fr-FR" sz="2000" dirty="0" smtClean="0">
              <a:latin typeface="Lucida Fax" pitchFamily="18" charset="0"/>
            </a:endParaRPr>
          </a:p>
          <a:p>
            <a:r>
              <a:rPr lang="fr-FR" sz="2000" dirty="0" smtClean="0">
                <a:latin typeface="Lucida Fax" pitchFamily="18" charset="0"/>
              </a:rPr>
              <a:t>   En effet, lorsque l’arbitre estime préférable l'application d' un droit étatique pour la résolution au fond du litige, ce dernier veille à ce que la règle de conflit de lois utilisée ne désigne pas une loi invalidant le contrat pour des motifs purement « nationaux ».</a:t>
            </a:r>
          </a:p>
          <a:p>
            <a:endParaRPr lang="fr-FR" sz="2000" dirty="0" smtClean="0">
              <a:latin typeface="Lucida Fax" pitchFamily="18" charset="0"/>
            </a:endParaRPr>
          </a:p>
          <a:p>
            <a:r>
              <a:rPr lang="fr-FR" sz="2000" dirty="0" smtClean="0">
                <a:latin typeface="Lucida Fax" pitchFamily="18" charset="0"/>
              </a:rPr>
              <a:t> Le droit étatique invalidant sera tout simplement exclu, cela quand bien même il présenterait les liens « territoriaux » les plus étroits avec le contrat</a:t>
            </a:r>
            <a:r>
              <a:rPr lang="fr-FR" dirty="0" smtClean="0"/>
              <a:t>.   </a:t>
            </a:r>
            <a:endParaRPr lang="fr-FR" dirty="0"/>
          </a:p>
        </p:txBody>
      </p:sp>
      <p:sp>
        <p:nvSpPr>
          <p:cNvPr id="6" name="Flèche courbée vers la droite 5"/>
          <p:cNvSpPr/>
          <p:nvPr/>
        </p:nvSpPr>
        <p:spPr>
          <a:xfrm>
            <a:off x="179512" y="2636912"/>
            <a:ext cx="432048" cy="792088"/>
          </a:xfrm>
          <a:prstGeom prst="curv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200" dirty="0">
              <a:solidFill>
                <a:schemeClr val="tx1"/>
              </a:solidFill>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457200" y="404664"/>
            <a:ext cx="8229600" cy="5691336"/>
          </a:xfrm>
        </p:spPr>
        <p:txBody>
          <a:bodyPr>
            <a:normAutofit/>
          </a:bodyPr>
          <a:lstStyle/>
          <a:p>
            <a:r>
              <a:rPr lang="fr-FR" sz="2000" dirty="0" smtClean="0">
                <a:latin typeface="Lucida Fax" pitchFamily="18" charset="0"/>
              </a:rPr>
              <a:t>   Ce qui fait de ce phénomène une manifestation implicite du principe transnational </a:t>
            </a:r>
            <a:r>
              <a:rPr lang="fr-FR" sz="2000" dirty="0" err="1" smtClean="0">
                <a:latin typeface="Lucida Fax" pitchFamily="18" charset="0"/>
              </a:rPr>
              <a:t>pacta</a:t>
            </a:r>
            <a:r>
              <a:rPr lang="fr-FR" sz="2000" dirty="0" smtClean="0">
                <a:latin typeface="Lucida Fax" pitchFamily="18" charset="0"/>
              </a:rPr>
              <a:t> </a:t>
            </a:r>
            <a:r>
              <a:rPr lang="fr-FR" sz="2000" dirty="0" err="1" smtClean="0">
                <a:latin typeface="Lucida Fax" pitchFamily="18" charset="0"/>
              </a:rPr>
              <a:t>sunt</a:t>
            </a:r>
            <a:r>
              <a:rPr lang="fr-FR" sz="2000" dirty="0" smtClean="0">
                <a:latin typeface="Lucida Fax" pitchFamily="18" charset="0"/>
              </a:rPr>
              <a:t> </a:t>
            </a:r>
            <a:r>
              <a:rPr lang="fr-FR" sz="2000" dirty="0" err="1" smtClean="0">
                <a:latin typeface="Lucida Fax" pitchFamily="18" charset="0"/>
              </a:rPr>
              <a:t>servanda</a:t>
            </a:r>
            <a:r>
              <a:rPr lang="fr-FR" sz="2000" dirty="0" smtClean="0">
                <a:latin typeface="Lucida Fax" pitchFamily="18" charset="0"/>
              </a:rPr>
              <a:t>, car le contrat est en apparence régi par le droit étatique désigné</a:t>
            </a:r>
            <a:r>
              <a:rPr lang="fr-FR" sz="2000" dirty="0" smtClean="0">
                <a:latin typeface="Lucida Fax" pitchFamily="18" charset="0"/>
              </a:rPr>
              <a:t>, alors qu’en </a:t>
            </a:r>
            <a:r>
              <a:rPr lang="fr-FR" sz="2000" dirty="0" smtClean="0">
                <a:latin typeface="Lucida Fax" pitchFamily="18" charset="0"/>
              </a:rPr>
              <a:t>réalité, ce droit étatique n’a été désigné que parce qu’il est conforme à l’acception transnationale du principe de la force obligatoire du contrat.</a:t>
            </a:r>
          </a:p>
          <a:p>
            <a:endParaRPr lang="fr-FR" sz="2000" dirty="0" smtClean="0">
              <a:latin typeface="Lucida Fax" pitchFamily="18" charset="0"/>
            </a:endParaRPr>
          </a:p>
          <a:p>
            <a:r>
              <a:rPr lang="fr-FR" sz="2000" dirty="0" smtClean="0">
                <a:latin typeface="Lucida Fax" pitchFamily="18" charset="0"/>
              </a:rPr>
              <a:t>cela exclu la subordination de l’application du principe transnational </a:t>
            </a:r>
            <a:r>
              <a:rPr lang="fr-FR" sz="2000" dirty="0" err="1" smtClean="0">
                <a:latin typeface="Lucida Fax" pitchFamily="18" charset="0"/>
              </a:rPr>
              <a:t>pacta</a:t>
            </a:r>
            <a:r>
              <a:rPr lang="fr-FR" sz="2000" dirty="0" smtClean="0">
                <a:latin typeface="Lucida Fax" pitchFamily="18" charset="0"/>
              </a:rPr>
              <a:t> </a:t>
            </a:r>
            <a:r>
              <a:rPr lang="fr-FR" sz="2000" dirty="0" err="1" smtClean="0">
                <a:latin typeface="Lucida Fax" pitchFamily="18" charset="0"/>
              </a:rPr>
              <a:t>sunt</a:t>
            </a:r>
            <a:r>
              <a:rPr lang="fr-FR" sz="2000" dirty="0" smtClean="0">
                <a:latin typeface="Lucida Fax" pitchFamily="18" charset="0"/>
              </a:rPr>
              <a:t> </a:t>
            </a:r>
            <a:r>
              <a:rPr lang="fr-FR" sz="2000" dirty="0" err="1" smtClean="0">
                <a:latin typeface="Lucida Fax" pitchFamily="18" charset="0"/>
              </a:rPr>
              <a:t>servanda</a:t>
            </a:r>
            <a:r>
              <a:rPr lang="fr-FR" sz="2000" dirty="0" smtClean="0">
                <a:latin typeface="Lucida Fax" pitchFamily="18" charset="0"/>
              </a:rPr>
              <a:t> à la désignation formelle de la </a:t>
            </a:r>
            <a:r>
              <a:rPr lang="fr-FR" sz="2000" dirty="0" err="1" smtClean="0">
                <a:latin typeface="Lucida Fax" pitchFamily="18" charset="0"/>
              </a:rPr>
              <a:t>lex</a:t>
            </a:r>
            <a:r>
              <a:rPr lang="fr-FR" sz="2000" dirty="0" smtClean="0">
                <a:latin typeface="Lucida Fax" pitchFamily="18" charset="0"/>
              </a:rPr>
              <a:t> </a:t>
            </a:r>
            <a:r>
              <a:rPr lang="fr-FR" sz="2000" dirty="0" err="1" smtClean="0">
                <a:latin typeface="Lucida Fax" pitchFamily="18" charset="0"/>
              </a:rPr>
              <a:t>mercatoria</a:t>
            </a:r>
            <a:r>
              <a:rPr lang="fr-FR" sz="2000" dirty="0" smtClean="0">
                <a:latin typeface="Lucida Fax" pitchFamily="18" charset="0"/>
              </a:rPr>
              <a:t> par une quelconque règle de conflit de lois étatiques.</a:t>
            </a:r>
          </a:p>
          <a:p>
            <a:endParaRPr lang="fr-FR" sz="2000" dirty="0" smtClean="0">
              <a:latin typeface="Lucida Fax" pitchFamily="18"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620688"/>
            <a:ext cx="8229600" cy="5505475"/>
          </a:xfrm>
        </p:spPr>
        <p:txBody>
          <a:bodyPr>
            <a:normAutofit/>
          </a:bodyPr>
          <a:lstStyle/>
          <a:p>
            <a:pPr algn="just"/>
            <a:endParaRPr lang="fr-FR" sz="2000" dirty="0" smtClean="0">
              <a:latin typeface="Lucida Fax" pitchFamily="18" charset="0"/>
            </a:endParaRPr>
          </a:p>
          <a:p>
            <a:pPr algn="just"/>
            <a:r>
              <a:rPr lang="fr-FR" sz="2000" dirty="0" smtClean="0">
                <a:latin typeface="Lucida Fax" pitchFamily="18" charset="0"/>
              </a:rPr>
              <a:t>  En matière de droit du commerce international, "</a:t>
            </a:r>
            <a:r>
              <a:rPr lang="fr-FR" sz="2000" dirty="0" err="1" smtClean="0">
                <a:latin typeface="Lucida Fax" pitchFamily="18" charset="0"/>
              </a:rPr>
              <a:t>pacta</a:t>
            </a:r>
            <a:r>
              <a:rPr lang="fr-FR" sz="2000" dirty="0" smtClean="0">
                <a:latin typeface="Lucida Fax" pitchFamily="18" charset="0"/>
              </a:rPr>
              <a:t> </a:t>
            </a:r>
            <a:r>
              <a:rPr lang="fr-FR" sz="2000" dirty="0" err="1" smtClean="0">
                <a:latin typeface="Lucida Fax" pitchFamily="18" charset="0"/>
              </a:rPr>
              <a:t>sunt</a:t>
            </a:r>
            <a:r>
              <a:rPr lang="fr-FR" sz="2000" dirty="0" smtClean="0">
                <a:latin typeface="Lucida Fax" pitchFamily="18" charset="0"/>
              </a:rPr>
              <a:t> </a:t>
            </a:r>
            <a:r>
              <a:rPr lang="fr-FR" sz="2000" dirty="0" err="1" smtClean="0">
                <a:latin typeface="Lucida Fax" pitchFamily="18" charset="0"/>
              </a:rPr>
              <a:t>servanda</a:t>
            </a:r>
            <a:r>
              <a:rPr lang="fr-FR" sz="2000" dirty="0" smtClean="0">
                <a:latin typeface="Lucida Fax" pitchFamily="18" charset="0"/>
              </a:rPr>
              <a:t>" est en général qualifié de principe </a:t>
            </a:r>
            <a:r>
              <a:rPr lang="fr-FR" sz="2000" dirty="0" err="1" smtClean="0">
                <a:latin typeface="Lucida Fax" pitchFamily="18" charset="0"/>
              </a:rPr>
              <a:t>transnational,qui</a:t>
            </a:r>
            <a:r>
              <a:rPr lang="fr-FR" sz="2000" dirty="0" smtClean="0">
                <a:latin typeface="Lucida Fax" pitchFamily="18" charset="0"/>
              </a:rPr>
              <a:t> s'avère comme un fondement pertinent de la force obligatoire des contrats. </a:t>
            </a:r>
          </a:p>
          <a:p>
            <a:pPr algn="just"/>
            <a:endParaRPr lang="fr-FR" sz="2000" dirty="0" smtClean="0">
              <a:latin typeface="Lucida Fax" pitchFamily="18" charset="0"/>
            </a:endParaRPr>
          </a:p>
          <a:p>
            <a:pPr algn="just"/>
            <a:r>
              <a:rPr lang="fr-FR" sz="2000" dirty="0" smtClean="0">
                <a:latin typeface="Lucida Fax" pitchFamily="18" charset="0"/>
              </a:rPr>
              <a:t>  Ce principe de droit transnational serait alors susceptible d’être invoqué contre la loi étatique applicable au contrat, dans le cas  où cette dernière lui dénierait tout effet pour des motifs purement particularistes.</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457200" y="548680"/>
            <a:ext cx="8229600" cy="5688632"/>
          </a:xfrm>
        </p:spPr>
        <p:txBody>
          <a:bodyPr>
            <a:normAutofit/>
          </a:bodyPr>
          <a:lstStyle/>
          <a:p>
            <a:pPr>
              <a:buNone/>
            </a:pPr>
            <a:r>
              <a:rPr lang="fr-FR" dirty="0" smtClean="0"/>
              <a:t>  </a:t>
            </a:r>
          </a:p>
          <a:p>
            <a:pPr>
              <a:buNone/>
            </a:pPr>
            <a:r>
              <a:rPr lang="fr-FR" sz="2000" dirty="0" smtClean="0">
                <a:latin typeface="Lucida Fax" pitchFamily="18" charset="0"/>
              </a:rPr>
              <a:t>       C'est à dire devant l’arbitre la loi applicable au contrat prime le principe </a:t>
            </a:r>
            <a:r>
              <a:rPr lang="fr-FR" sz="2000" dirty="0" err="1" smtClean="0">
                <a:latin typeface="Lucida Fax" pitchFamily="18" charset="0"/>
              </a:rPr>
              <a:t>pacta</a:t>
            </a:r>
            <a:r>
              <a:rPr lang="fr-FR" sz="2000" dirty="0" smtClean="0">
                <a:latin typeface="Lucida Fax" pitchFamily="18" charset="0"/>
              </a:rPr>
              <a:t> </a:t>
            </a:r>
            <a:r>
              <a:rPr lang="fr-FR" sz="2000" dirty="0" err="1" smtClean="0">
                <a:latin typeface="Lucida Fax" pitchFamily="18" charset="0"/>
              </a:rPr>
              <a:t>sunt</a:t>
            </a:r>
            <a:r>
              <a:rPr lang="fr-FR" sz="2000" dirty="0" smtClean="0">
                <a:latin typeface="Lucida Fax" pitchFamily="18" charset="0"/>
              </a:rPr>
              <a:t> </a:t>
            </a:r>
            <a:r>
              <a:rPr lang="fr-FR" sz="2000" dirty="0" err="1" smtClean="0">
                <a:latin typeface="Lucida Fax" pitchFamily="18" charset="0"/>
              </a:rPr>
              <a:t>servanda</a:t>
            </a:r>
            <a:r>
              <a:rPr lang="fr-FR" sz="2000" dirty="0" smtClean="0">
                <a:latin typeface="Lucida Fax" pitchFamily="18" charset="0"/>
              </a:rPr>
              <a:t>. </a:t>
            </a:r>
          </a:p>
          <a:p>
            <a:pPr>
              <a:buNone/>
            </a:pPr>
            <a:r>
              <a:rPr lang="fr-FR" sz="2000" dirty="0" smtClean="0">
                <a:latin typeface="Lucida Fax" pitchFamily="18" charset="0"/>
              </a:rPr>
              <a:t>     </a:t>
            </a:r>
          </a:p>
          <a:p>
            <a:pPr>
              <a:buNone/>
            </a:pPr>
            <a:r>
              <a:rPr lang="fr-FR" sz="2000" dirty="0" smtClean="0">
                <a:latin typeface="Lucida Fax" pitchFamily="18" charset="0"/>
              </a:rPr>
              <a:t>         Si un tel postulat est incontestable devant le juge étatique, il faut admettre que l’arbitre, dépourvu de for.</a:t>
            </a:r>
          </a:p>
          <a:p>
            <a:pPr>
              <a:buNone/>
            </a:pPr>
            <a:r>
              <a:rPr lang="fr-FR" sz="2000" dirty="0" smtClean="0">
                <a:latin typeface="Lucida Fax" pitchFamily="18" charset="0"/>
              </a:rPr>
              <a:t>        Le propos peut surprendre puisqu’il postule un véritable renversement de la hiérarchie des normes où c’est le principe transnational qui justifie devant l’arbitre l’application de la loi.</a:t>
            </a:r>
          </a:p>
          <a:p>
            <a:pPr>
              <a:buNone/>
            </a:pPr>
            <a:r>
              <a:rPr lang="fr-FR" sz="2000" dirty="0" smtClean="0">
                <a:latin typeface="Lucida Fax" pitchFamily="18" charset="0"/>
              </a:rPr>
              <a:t>    </a:t>
            </a:r>
            <a:r>
              <a:rPr lang="fr-FR" sz="2000" dirty="0" smtClean="0">
                <a:latin typeface="Lucida Fax" pitchFamily="18" charset="0"/>
              </a:rPr>
              <a:t>en </a:t>
            </a:r>
            <a:r>
              <a:rPr lang="fr-FR" sz="2000" dirty="0" smtClean="0">
                <a:latin typeface="Lucida Fax" pitchFamily="18" charset="0"/>
              </a:rPr>
              <a:t>cas </a:t>
            </a:r>
            <a:r>
              <a:rPr lang="fr-FR" sz="2000" dirty="0" smtClean="0">
                <a:latin typeface="Lucida Fax" pitchFamily="18" charset="0"/>
              </a:rPr>
              <a:t>de conflit entre les dispositions de la loi et celles du contrat, ce sont ces dernières qui </a:t>
            </a:r>
            <a:r>
              <a:rPr lang="fr-FR" sz="2000" u="sng" dirty="0" smtClean="0">
                <a:latin typeface="Lucida Fax" pitchFamily="18" charset="0"/>
              </a:rPr>
              <a:t>doivent</a:t>
            </a:r>
            <a:r>
              <a:rPr lang="fr-FR" sz="2000" dirty="0" smtClean="0">
                <a:latin typeface="Lucida Fax" pitchFamily="18" charset="0"/>
              </a:rPr>
              <a:t> l’emporter. Une telle primauté du contrat sur la loi devant l’arbitre étant vraisemblablement justifiée par l’attente légitime des parties.</a:t>
            </a:r>
            <a:endParaRPr lang="fr-FR" sz="2000" dirty="0">
              <a:latin typeface="Lucida Fax" pitchFamily="18" charset="0"/>
            </a:endParaRPr>
          </a:p>
        </p:txBody>
      </p:sp>
      <p:sp>
        <p:nvSpPr>
          <p:cNvPr id="6" name="Flèche vers le bas 5"/>
          <p:cNvSpPr/>
          <p:nvPr/>
        </p:nvSpPr>
        <p:spPr>
          <a:xfrm>
            <a:off x="611560" y="1628800"/>
            <a:ext cx="216024" cy="648072"/>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457200" y="332656"/>
            <a:ext cx="8229600" cy="5763344"/>
          </a:xfrm>
        </p:spPr>
        <p:txBody>
          <a:bodyPr>
            <a:normAutofit/>
          </a:bodyPr>
          <a:lstStyle/>
          <a:p>
            <a:endParaRPr lang="fr-FR" sz="2000" dirty="0" smtClean="0">
              <a:latin typeface="Lucida Fax" pitchFamily="18" charset="0"/>
            </a:endParaRPr>
          </a:p>
          <a:p>
            <a:r>
              <a:rPr lang="fr-FR" sz="2000" dirty="0" smtClean="0">
                <a:latin typeface="Lucida Fax" pitchFamily="18" charset="0"/>
              </a:rPr>
              <a:t>  La fonction du principe transnational </a:t>
            </a:r>
            <a:r>
              <a:rPr lang="fr-FR" sz="2000" dirty="0" err="1" smtClean="0">
                <a:latin typeface="Lucida Fax" pitchFamily="18" charset="0"/>
              </a:rPr>
              <a:t>pacta</a:t>
            </a:r>
            <a:r>
              <a:rPr lang="fr-FR" sz="2000" dirty="0" smtClean="0">
                <a:latin typeface="Lucida Fax" pitchFamily="18" charset="0"/>
              </a:rPr>
              <a:t> </a:t>
            </a:r>
            <a:r>
              <a:rPr lang="fr-FR" sz="2000" dirty="0" err="1" smtClean="0">
                <a:latin typeface="Lucida Fax" pitchFamily="18" charset="0"/>
              </a:rPr>
              <a:t>sunt</a:t>
            </a:r>
            <a:r>
              <a:rPr lang="fr-FR" sz="2000" dirty="0" smtClean="0">
                <a:latin typeface="Lucida Fax" pitchFamily="18" charset="0"/>
              </a:rPr>
              <a:t> </a:t>
            </a:r>
            <a:r>
              <a:rPr lang="fr-FR" sz="2000" dirty="0" err="1" smtClean="0">
                <a:latin typeface="Lucida Fax" pitchFamily="18" charset="0"/>
              </a:rPr>
              <a:t>servanda</a:t>
            </a:r>
            <a:r>
              <a:rPr lang="fr-FR" sz="2000" dirty="0" smtClean="0">
                <a:latin typeface="Lucida Fax" pitchFamily="18" charset="0"/>
              </a:rPr>
              <a:t> est de permettre au contrat de produire son effet utile conformément aux règles matérielles transnationales, sans pour autant que la </a:t>
            </a:r>
            <a:r>
              <a:rPr lang="fr-FR" sz="2000" dirty="0" err="1" smtClean="0">
                <a:latin typeface="Lucida Fax" pitchFamily="18" charset="0"/>
              </a:rPr>
              <a:t>lex</a:t>
            </a:r>
            <a:r>
              <a:rPr lang="fr-FR" sz="2000" dirty="0" smtClean="0">
                <a:latin typeface="Lucida Fax" pitchFamily="18" charset="0"/>
              </a:rPr>
              <a:t> </a:t>
            </a:r>
            <a:r>
              <a:rPr lang="fr-FR" sz="2000" dirty="0" err="1" smtClean="0">
                <a:latin typeface="Lucida Fax" pitchFamily="18" charset="0"/>
              </a:rPr>
              <a:t>mercatoria</a:t>
            </a:r>
            <a:r>
              <a:rPr lang="fr-FR" sz="2000" dirty="0" smtClean="0">
                <a:latin typeface="Lucida Fax" pitchFamily="18" charset="0"/>
              </a:rPr>
              <a:t> soit applicable au fond ou qu’une règle de conflit de loi ait désigné un droit étatique invalidant le contrat.</a:t>
            </a:r>
          </a:p>
          <a:p>
            <a:pPr>
              <a:buNone/>
            </a:pPr>
            <a:endParaRPr lang="fr-FR" sz="2000" dirty="0" smtClean="0">
              <a:latin typeface="Lucida Fax" pitchFamily="18" charset="0"/>
            </a:endParaRPr>
          </a:p>
          <a:p>
            <a:r>
              <a:rPr lang="fr-FR" sz="2000" dirty="0" smtClean="0">
                <a:latin typeface="Lucida Fax" pitchFamily="18" charset="0"/>
              </a:rPr>
              <a:t>  Elle se trouve alors justifiée par l’interprétation de la seule volonté des parties, excluant les critères objectifs de rattachement tels les liens les plus étroits, puisque les parties jouissent de la liberté pour le choix de la loi applicable au fond, et c est pareil pour l’arbitre.   </a:t>
            </a:r>
          </a:p>
          <a:p>
            <a:endParaRPr lang="fr-FR" dirty="0" smtClean="0"/>
          </a:p>
          <a:p>
            <a:endParaRPr lang="fr-FR"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323528" y="0"/>
            <a:ext cx="8496944" cy="6669360"/>
          </a:xfrm>
        </p:spPr>
        <p:txBody>
          <a:bodyPr>
            <a:normAutofit/>
          </a:bodyPr>
          <a:lstStyle/>
          <a:p>
            <a:pPr>
              <a:buNone/>
            </a:pPr>
            <a:endParaRPr lang="fr-FR" sz="2000" dirty="0" smtClean="0">
              <a:latin typeface="Lucida Fax" pitchFamily="18" charset="0"/>
            </a:endParaRPr>
          </a:p>
          <a:p>
            <a:pPr>
              <a:buNone/>
            </a:pPr>
            <a:r>
              <a:rPr lang="fr-FR" sz="2000" dirty="0" smtClean="0">
                <a:latin typeface="Lucida Fax" pitchFamily="18" charset="0"/>
              </a:rPr>
              <a:t>       Dans l’arbitrage commercial international, les parties jouissent de liberté pour choisir n’importe quelle loi, qu’elle entretient des liens directs ou non avec l’exécution du </a:t>
            </a:r>
            <a:r>
              <a:rPr lang="fr-FR" sz="2000" dirty="0" smtClean="0">
                <a:latin typeface="Lucida Fax" pitchFamily="18" charset="0"/>
              </a:rPr>
              <a:t>contrat.</a:t>
            </a:r>
            <a:endParaRPr lang="fr-FR" sz="2000" dirty="0" smtClean="0">
              <a:latin typeface="Lucida Fax" pitchFamily="18" charset="0"/>
            </a:endParaRPr>
          </a:p>
          <a:p>
            <a:endParaRPr lang="fr-FR" sz="2000" dirty="0" smtClean="0">
              <a:latin typeface="Lucida Fax" pitchFamily="18" charset="0"/>
            </a:endParaRPr>
          </a:p>
          <a:p>
            <a:pPr>
              <a:buNone/>
            </a:pPr>
            <a:r>
              <a:rPr lang="fr-FR" sz="2000" dirty="0" smtClean="0">
                <a:latin typeface="Lucida Fax" pitchFamily="18" charset="0"/>
              </a:rPr>
              <a:t>          La primauté du principe transnational </a:t>
            </a:r>
            <a:r>
              <a:rPr lang="fr-FR" sz="2000" dirty="0" err="1" smtClean="0">
                <a:latin typeface="Lucida Fax" pitchFamily="18" charset="0"/>
              </a:rPr>
              <a:t>pacta</a:t>
            </a:r>
            <a:r>
              <a:rPr lang="fr-FR" sz="2000" dirty="0" smtClean="0">
                <a:latin typeface="Lucida Fax" pitchFamily="18" charset="0"/>
              </a:rPr>
              <a:t> </a:t>
            </a:r>
            <a:r>
              <a:rPr lang="fr-FR" sz="2000" dirty="0" err="1" smtClean="0">
                <a:latin typeface="Lucida Fax" pitchFamily="18" charset="0"/>
              </a:rPr>
              <a:t>sunt</a:t>
            </a:r>
            <a:r>
              <a:rPr lang="fr-FR" sz="2000" dirty="0" smtClean="0">
                <a:latin typeface="Lucida Fax" pitchFamily="18" charset="0"/>
              </a:rPr>
              <a:t> </a:t>
            </a:r>
            <a:r>
              <a:rPr lang="fr-FR" sz="2000" dirty="0" err="1" smtClean="0">
                <a:latin typeface="Lucida Fax" pitchFamily="18" charset="0"/>
              </a:rPr>
              <a:t>servanda</a:t>
            </a:r>
            <a:r>
              <a:rPr lang="fr-FR" sz="2000" dirty="0" smtClean="0">
                <a:latin typeface="Lucida Fax" pitchFamily="18" charset="0"/>
              </a:rPr>
              <a:t> sur les règles étatiques de conflit de loi est intimement liée au pouvoir du juge d’appliquer ou non la </a:t>
            </a:r>
            <a:r>
              <a:rPr lang="fr-FR" sz="2000" dirty="0" err="1" smtClean="0">
                <a:latin typeface="Lucida Fax" pitchFamily="18" charset="0"/>
              </a:rPr>
              <a:t>lex</a:t>
            </a:r>
            <a:r>
              <a:rPr lang="fr-FR" sz="2000" dirty="0" smtClean="0">
                <a:latin typeface="Lucida Fax" pitchFamily="18" charset="0"/>
              </a:rPr>
              <a:t> </a:t>
            </a:r>
            <a:r>
              <a:rPr lang="fr-FR" sz="2000" dirty="0" err="1" smtClean="0">
                <a:latin typeface="Lucida Fax" pitchFamily="18" charset="0"/>
              </a:rPr>
              <a:t>mercatoria</a:t>
            </a:r>
            <a:r>
              <a:rPr lang="fr-FR" sz="2000" dirty="0" smtClean="0">
                <a:latin typeface="Lucida Fax" pitchFamily="18" charset="0"/>
              </a:rPr>
              <a:t>. </a:t>
            </a:r>
          </a:p>
          <a:p>
            <a:pPr>
              <a:buNone/>
            </a:pPr>
            <a:r>
              <a:rPr lang="fr-FR" sz="2000" dirty="0" smtClean="0">
                <a:latin typeface="Lucida Fax" pitchFamily="18" charset="0"/>
              </a:rPr>
              <a:t>        </a:t>
            </a:r>
          </a:p>
          <a:p>
            <a:pPr>
              <a:buNone/>
            </a:pPr>
            <a:r>
              <a:rPr lang="fr-FR" sz="2000" dirty="0" smtClean="0">
                <a:latin typeface="Lucida Fax" pitchFamily="18" charset="0"/>
              </a:rPr>
              <a:t>        Pour l’instant, seul l’arbitre international est autorisé à voir dans le principe transnational </a:t>
            </a:r>
            <a:r>
              <a:rPr lang="fr-FR" sz="2000" dirty="0" err="1" smtClean="0">
                <a:latin typeface="Lucida Fax" pitchFamily="18" charset="0"/>
              </a:rPr>
              <a:t>pacta</a:t>
            </a:r>
            <a:r>
              <a:rPr lang="fr-FR" sz="2000" dirty="0" smtClean="0">
                <a:latin typeface="Lucida Fax" pitchFamily="18" charset="0"/>
              </a:rPr>
              <a:t> </a:t>
            </a:r>
            <a:r>
              <a:rPr lang="fr-FR" sz="2000" dirty="0" err="1" smtClean="0">
                <a:latin typeface="Lucida Fax" pitchFamily="18" charset="0"/>
              </a:rPr>
              <a:t>sunt</a:t>
            </a:r>
            <a:r>
              <a:rPr lang="fr-FR" sz="2000" dirty="0" smtClean="0">
                <a:latin typeface="Lucida Fax" pitchFamily="18" charset="0"/>
              </a:rPr>
              <a:t> </a:t>
            </a:r>
            <a:r>
              <a:rPr lang="fr-FR" sz="2000" dirty="0" err="1" smtClean="0">
                <a:latin typeface="Lucida Fax" pitchFamily="18" charset="0"/>
              </a:rPr>
              <a:t>servanda</a:t>
            </a:r>
            <a:r>
              <a:rPr lang="fr-FR" sz="2000" dirty="0" smtClean="0">
                <a:latin typeface="Lucida Fax" pitchFamily="18" charset="0"/>
              </a:rPr>
              <a:t> un fondement  suffisant – de la force obligatoire du contrat, ce qui implique que la validité du contrat ne peut être contestée pour des motifs autres que ceux admis par le droit transnational</a:t>
            </a:r>
            <a:endParaRPr lang="fr-FR" sz="2000" dirty="0">
              <a:latin typeface="Lucida Fax" pitchFamily="18" charset="0"/>
            </a:endParaRPr>
          </a:p>
        </p:txBody>
      </p:sp>
      <p:sp>
        <p:nvSpPr>
          <p:cNvPr id="4" name="Flèche droite 3"/>
          <p:cNvSpPr/>
          <p:nvPr/>
        </p:nvSpPr>
        <p:spPr>
          <a:xfrm>
            <a:off x="323528" y="476672"/>
            <a:ext cx="582872" cy="2880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457200" y="260648"/>
            <a:ext cx="8229600" cy="5835352"/>
          </a:xfrm>
        </p:spPr>
        <p:txBody>
          <a:bodyPr/>
          <a:lstStyle/>
          <a:p>
            <a:pPr>
              <a:buNone/>
            </a:pPr>
            <a:endParaRPr lang="fr-FR" dirty="0" smtClean="0"/>
          </a:p>
          <a:p>
            <a:pPr>
              <a:buNone/>
            </a:pPr>
            <a:r>
              <a:rPr lang="fr-FR" dirty="0" smtClean="0"/>
              <a:t> </a:t>
            </a:r>
          </a:p>
          <a:p>
            <a:endParaRPr lang="fr-FR" dirty="0" smtClean="0"/>
          </a:p>
          <a:p>
            <a:pPr>
              <a:buNone/>
            </a:pPr>
            <a:r>
              <a:rPr lang="fr-FR" sz="2000" dirty="0" smtClean="0">
                <a:latin typeface="Lucida Fax" pitchFamily="18" charset="0"/>
              </a:rPr>
              <a:t>         Le principe </a:t>
            </a:r>
            <a:r>
              <a:rPr lang="fr-FR" sz="2000" dirty="0" err="1" smtClean="0">
                <a:latin typeface="Lucida Fax" pitchFamily="18" charset="0"/>
              </a:rPr>
              <a:t>pacta</a:t>
            </a:r>
            <a:r>
              <a:rPr lang="fr-FR" sz="2000" dirty="0" smtClean="0">
                <a:latin typeface="Lucida Fax" pitchFamily="18" charset="0"/>
              </a:rPr>
              <a:t> </a:t>
            </a:r>
            <a:r>
              <a:rPr lang="fr-FR" sz="2000" dirty="0" err="1" smtClean="0">
                <a:latin typeface="Lucida Fax" pitchFamily="18" charset="0"/>
              </a:rPr>
              <a:t>sunt</a:t>
            </a:r>
            <a:r>
              <a:rPr lang="fr-FR" sz="2000" dirty="0" smtClean="0">
                <a:latin typeface="Lucida Fax" pitchFamily="18" charset="0"/>
              </a:rPr>
              <a:t> </a:t>
            </a:r>
            <a:r>
              <a:rPr lang="fr-FR" sz="2000" dirty="0" err="1" smtClean="0">
                <a:latin typeface="Lucida Fax" pitchFamily="18" charset="0"/>
              </a:rPr>
              <a:t>servanda</a:t>
            </a:r>
            <a:r>
              <a:rPr lang="fr-FR" sz="2000" dirty="0" smtClean="0">
                <a:latin typeface="Lucida Fax" pitchFamily="18" charset="0"/>
              </a:rPr>
              <a:t> se placerait donc au cœur de la méthode de conflit </a:t>
            </a:r>
            <a:r>
              <a:rPr lang="fr-FR" sz="2000" smtClean="0">
                <a:latin typeface="Lucida Fax" pitchFamily="18" charset="0"/>
              </a:rPr>
              <a:t>de </a:t>
            </a:r>
            <a:r>
              <a:rPr lang="fr-FR" sz="2000" smtClean="0">
                <a:latin typeface="Lucida Fax" pitchFamily="18" charset="0"/>
              </a:rPr>
              <a:t>lois.</a:t>
            </a:r>
            <a:endParaRPr lang="fr-FR" sz="2000" dirty="0" smtClean="0">
              <a:latin typeface="Lucida Fax" pitchFamily="18" charset="0"/>
            </a:endParaRPr>
          </a:p>
          <a:p>
            <a:pPr>
              <a:buNone/>
            </a:pPr>
            <a:endParaRPr lang="fr-FR" sz="2000" dirty="0" smtClean="0">
              <a:latin typeface="Lucida Fax" pitchFamily="18" charset="0"/>
            </a:endParaRPr>
          </a:p>
          <a:p>
            <a:pPr>
              <a:buNone/>
            </a:pPr>
            <a:r>
              <a:rPr lang="fr-FR" sz="2000" dirty="0" smtClean="0">
                <a:latin typeface="Lucida Fax" pitchFamily="18" charset="0"/>
              </a:rPr>
              <a:t>       Cette dernière est en principe une liberté pour l’arbitre international, qui en l’absence de stipulations contraires, nie la compétence des lois étatiques susceptibles d’invalider le contrat</a:t>
            </a:r>
            <a:r>
              <a:rPr lang="fr-FR" dirty="0" smtClean="0"/>
              <a:t>.   </a:t>
            </a:r>
          </a:p>
          <a:p>
            <a:endParaRPr lang="fr-FR" dirty="0"/>
          </a:p>
        </p:txBody>
      </p:sp>
      <p:sp>
        <p:nvSpPr>
          <p:cNvPr id="3" name="Titre 2"/>
          <p:cNvSpPr>
            <a:spLocks noGrp="1"/>
          </p:cNvSpPr>
          <p:nvPr>
            <p:ph type="title"/>
          </p:nvPr>
        </p:nvSpPr>
        <p:spPr>
          <a:xfrm>
            <a:off x="457200" y="152400"/>
            <a:ext cx="8229600" cy="252264"/>
          </a:xfrm>
        </p:spPr>
        <p:txBody>
          <a:bodyPr>
            <a:normAutofit fontScale="90000"/>
          </a:bodyPr>
          <a:lstStyle/>
          <a:p>
            <a:r>
              <a:rPr lang="fr-FR" dirty="0" smtClean="0"/>
              <a:t> </a:t>
            </a:r>
            <a:endParaRPr lang="fr-F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764704"/>
            <a:ext cx="8229600" cy="5361459"/>
          </a:xfrm>
        </p:spPr>
        <p:txBody>
          <a:bodyPr/>
          <a:lstStyle/>
          <a:p>
            <a:endParaRPr lang="fr-FR" dirty="0" smtClean="0"/>
          </a:p>
          <a:p>
            <a:endParaRPr lang="fr-FR" dirty="0" smtClean="0"/>
          </a:p>
          <a:p>
            <a:r>
              <a:rPr lang="fr-FR" dirty="0" smtClean="0"/>
              <a:t>  </a:t>
            </a:r>
            <a:r>
              <a:rPr lang="fr-FR" sz="2000" dirty="0" smtClean="0">
                <a:latin typeface="Lucida Fax" pitchFamily="18" charset="0"/>
              </a:rPr>
              <a:t>Mais l’absence de définitions précises du principe </a:t>
            </a:r>
            <a:r>
              <a:rPr lang="fr-FR" sz="2000" dirty="0" err="1" smtClean="0">
                <a:latin typeface="Lucida Fax" pitchFamily="18" charset="0"/>
              </a:rPr>
              <a:t>pacta</a:t>
            </a:r>
            <a:r>
              <a:rPr lang="fr-FR" sz="2000" dirty="0" smtClean="0">
                <a:latin typeface="Lucida Fax" pitchFamily="18" charset="0"/>
              </a:rPr>
              <a:t> </a:t>
            </a:r>
            <a:r>
              <a:rPr lang="fr-FR" sz="2000" dirty="0" err="1" smtClean="0">
                <a:latin typeface="Lucida Fax" pitchFamily="18" charset="0"/>
              </a:rPr>
              <a:t>sunt</a:t>
            </a:r>
            <a:r>
              <a:rPr lang="fr-FR" sz="2000" dirty="0" smtClean="0">
                <a:latin typeface="Lucida Fax" pitchFamily="18" charset="0"/>
              </a:rPr>
              <a:t> </a:t>
            </a:r>
            <a:r>
              <a:rPr lang="fr-FR" sz="2000" dirty="0" err="1" smtClean="0">
                <a:latin typeface="Lucida Fax" pitchFamily="18" charset="0"/>
              </a:rPr>
              <a:t>servanda</a:t>
            </a:r>
            <a:r>
              <a:rPr lang="fr-FR" sz="2000" dirty="0" smtClean="0">
                <a:latin typeface="Lucida Fax" pitchFamily="18" charset="0"/>
              </a:rPr>
              <a:t> alimente par ailleurs une controverse doctrinale à propos de la nature dudit principe. </a:t>
            </a:r>
          </a:p>
          <a:p>
            <a:endParaRPr lang="fr-FR" sz="2000" dirty="0" smtClean="0">
              <a:latin typeface="Lucida Fax" pitchFamily="18" charset="0"/>
            </a:endParaRPr>
          </a:p>
          <a:p>
            <a:r>
              <a:rPr lang="fr-FR" sz="2000" dirty="0" smtClean="0">
                <a:latin typeface="Lucida Fax" pitchFamily="18" charset="0"/>
              </a:rPr>
              <a:t>  Pour les uns, il serait indubitablement un principe d’ordre public transnational, alors que pour les autres, </a:t>
            </a:r>
            <a:r>
              <a:rPr lang="fr-FR" sz="2000" dirty="0" err="1" smtClean="0">
                <a:latin typeface="Lucida Fax" pitchFamily="18" charset="0"/>
              </a:rPr>
              <a:t>pacta</a:t>
            </a:r>
            <a:r>
              <a:rPr lang="fr-FR" sz="2000" dirty="0" smtClean="0">
                <a:latin typeface="Lucida Fax" pitchFamily="18" charset="0"/>
              </a:rPr>
              <a:t> </a:t>
            </a:r>
            <a:r>
              <a:rPr lang="fr-FR" sz="2000" dirty="0" err="1" smtClean="0">
                <a:latin typeface="Lucida Fax" pitchFamily="18" charset="0"/>
              </a:rPr>
              <a:t>sunt</a:t>
            </a:r>
            <a:r>
              <a:rPr lang="fr-FR" sz="2000" dirty="0" smtClean="0">
                <a:latin typeface="Lucida Fax" pitchFamily="18" charset="0"/>
              </a:rPr>
              <a:t> </a:t>
            </a:r>
            <a:r>
              <a:rPr lang="fr-FR" sz="2000" dirty="0" err="1" smtClean="0">
                <a:latin typeface="Lucida Fax" pitchFamily="18" charset="0"/>
              </a:rPr>
              <a:t>servanda</a:t>
            </a:r>
            <a:r>
              <a:rPr lang="fr-FR" sz="2000" dirty="0" smtClean="0">
                <a:latin typeface="Lucida Fax" pitchFamily="18" charset="0"/>
              </a:rPr>
              <a:t> est le contraire de l’ordre public, nécessairement impératif.</a:t>
            </a:r>
          </a:p>
          <a:p>
            <a:endParaRPr lang="fr-FR" dirty="0"/>
          </a:p>
        </p:txBody>
      </p:sp>
    </p:spTree>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539552" y="836712"/>
            <a:ext cx="8280920" cy="3139321"/>
          </a:xfrm>
          <a:prstGeom prst="rect">
            <a:avLst/>
          </a:prstGeom>
        </p:spPr>
        <p:txBody>
          <a:bodyPr wrap="square">
            <a:spAutoFit/>
          </a:bodyPr>
          <a:lstStyle/>
          <a:p>
            <a:pPr algn="ctr"/>
            <a:r>
              <a:rPr lang="fr-FR" sz="6600" b="1" dirty="0" smtClean="0">
                <a:solidFill>
                  <a:schemeClr val="tx2">
                    <a:lumMod val="75000"/>
                  </a:schemeClr>
                </a:solidFill>
                <a:latin typeface="Lucida Handwriting" pitchFamily="66" charset="0"/>
              </a:rPr>
              <a:t>SECTION 1</a:t>
            </a:r>
          </a:p>
          <a:p>
            <a:pPr algn="ctr"/>
            <a:endParaRPr lang="fr-FR" sz="6600" b="1" dirty="0" smtClean="0">
              <a:solidFill>
                <a:schemeClr val="tx2">
                  <a:lumMod val="75000"/>
                </a:schemeClr>
              </a:solidFill>
              <a:latin typeface="Lucida Handwriting" pitchFamily="66" charset="0"/>
            </a:endParaRPr>
          </a:p>
          <a:p>
            <a:pPr algn="ctr"/>
            <a:endParaRPr lang="fr-FR" sz="6600" dirty="0">
              <a:solidFill>
                <a:schemeClr val="tx2">
                  <a:lumMod val="75000"/>
                </a:schemeClr>
              </a:solidFill>
              <a:latin typeface="Lucida Handwriting" pitchFamily="66" charset="0"/>
            </a:endParaRPr>
          </a:p>
        </p:txBody>
      </p:sp>
      <p:sp>
        <p:nvSpPr>
          <p:cNvPr id="6" name="Rectangle 5"/>
          <p:cNvSpPr/>
          <p:nvPr/>
        </p:nvSpPr>
        <p:spPr>
          <a:xfrm>
            <a:off x="755576" y="2921169"/>
            <a:ext cx="7344816" cy="1015663"/>
          </a:xfrm>
          <a:prstGeom prst="rect">
            <a:avLst/>
          </a:prstGeom>
        </p:spPr>
        <p:txBody>
          <a:bodyPr wrap="square">
            <a:spAutoFit/>
          </a:bodyPr>
          <a:lstStyle/>
          <a:p>
            <a:r>
              <a:rPr lang="fr-FR" dirty="0" smtClean="0">
                <a:latin typeface="Lucida Calligraphy" pitchFamily="66" charset="0"/>
              </a:rPr>
              <a:t>Présentée par :</a:t>
            </a:r>
          </a:p>
          <a:p>
            <a:endParaRPr lang="fr-FR" dirty="0" smtClean="0"/>
          </a:p>
          <a:p>
            <a:pPr algn="ctr"/>
            <a:r>
              <a:rPr lang="fr-FR" sz="2400" dirty="0" err="1" smtClean="0">
                <a:latin typeface="Lucida Calligraphy" pitchFamily="66" charset="0"/>
                <a:cs typeface="Lucida Sans Unicode" pitchFamily="34" charset="0"/>
              </a:rPr>
              <a:t>Louati</a:t>
            </a:r>
            <a:r>
              <a:rPr lang="fr-FR" sz="2400" dirty="0" smtClean="0">
                <a:latin typeface="Lucida Calligraphy" pitchFamily="66" charset="0"/>
                <a:cs typeface="Lucida Sans Unicode" pitchFamily="34" charset="0"/>
              </a:rPr>
              <a:t> </a:t>
            </a:r>
            <a:r>
              <a:rPr lang="fr-FR" sz="2400" dirty="0" err="1" smtClean="0">
                <a:latin typeface="Lucida Calligraphy" pitchFamily="66" charset="0"/>
                <a:cs typeface="Lucida Sans Unicode" pitchFamily="34" charset="0"/>
              </a:rPr>
              <a:t>Mariem</a:t>
            </a:r>
            <a:endParaRPr lang="fr-FR" sz="2400" dirty="0">
              <a:latin typeface="Lucida Calligraphy" pitchFamily="66" charset="0"/>
              <a:cs typeface="Lucida Sans Unicode" pitchFamily="34" charset="0"/>
            </a:endParaRPr>
          </a:p>
        </p:txBody>
      </p:sp>
      <p:pic>
        <p:nvPicPr>
          <p:cNvPr id="7" name="Image 6" descr="425932_10151108491793557_1236731796_n.jpg"/>
          <p:cNvPicPr>
            <a:picLocks noChangeAspect="1"/>
          </p:cNvPicPr>
          <p:nvPr/>
        </p:nvPicPr>
        <p:blipFill>
          <a:blip r:embed="rId2" cstate="print"/>
          <a:stretch>
            <a:fillRect/>
          </a:stretch>
        </p:blipFill>
        <p:spPr>
          <a:xfrm>
            <a:off x="6876256" y="3933056"/>
            <a:ext cx="1292175" cy="1711541"/>
          </a:xfrm>
          <a:prstGeom prst="rect">
            <a:avLst/>
          </a:prstGeom>
          <a:ln>
            <a:noFill/>
          </a:ln>
          <a:effectLst>
            <a:softEdge rad="112500"/>
          </a:effectLst>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457200" y="476672"/>
            <a:ext cx="8229600" cy="5976664"/>
          </a:xfrm>
        </p:spPr>
        <p:txBody>
          <a:bodyPr>
            <a:normAutofit lnSpcReduction="10000"/>
          </a:bodyPr>
          <a:lstStyle/>
          <a:p>
            <a:pPr>
              <a:buNone/>
            </a:pPr>
            <a:r>
              <a:rPr lang="fr-FR" dirty="0" smtClean="0"/>
              <a:t>Section 1: l’admission d’un principe </a:t>
            </a:r>
            <a:r>
              <a:rPr lang="fr-FR" dirty="0" err="1" smtClean="0"/>
              <a:t>pacta</a:t>
            </a:r>
            <a:r>
              <a:rPr lang="fr-FR" dirty="0" smtClean="0"/>
              <a:t> </a:t>
            </a:r>
            <a:r>
              <a:rPr lang="fr-FR" dirty="0" err="1" smtClean="0"/>
              <a:t>sunt</a:t>
            </a:r>
            <a:r>
              <a:rPr lang="fr-FR" dirty="0" smtClean="0"/>
              <a:t> </a:t>
            </a:r>
            <a:r>
              <a:rPr lang="fr-FR" dirty="0" err="1" smtClean="0"/>
              <a:t>servanda</a:t>
            </a:r>
            <a:r>
              <a:rPr lang="fr-FR" dirty="0" smtClean="0"/>
              <a:t> du droit transnational</a:t>
            </a:r>
          </a:p>
          <a:p>
            <a:r>
              <a:rPr lang="fr-FR" dirty="0" smtClean="0"/>
              <a:t>   </a:t>
            </a:r>
            <a:r>
              <a:rPr lang="fr-FR" sz="1900" dirty="0" smtClean="0">
                <a:latin typeface="Lucida Fax" pitchFamily="18" charset="0"/>
              </a:rPr>
              <a:t>Ce principe est admis dans le sens où les principes généraux ne peuvent exister en tant que catégorie juridique que s’ils constituent une source autonome du droit et non s’ils se confondent avec une autre source.</a:t>
            </a:r>
          </a:p>
          <a:p>
            <a:pPr>
              <a:buNone/>
            </a:pPr>
            <a:r>
              <a:rPr lang="fr-FR" sz="1900" dirty="0" smtClean="0">
                <a:latin typeface="Lucida Fax" pitchFamily="18" charset="0"/>
              </a:rPr>
              <a:t>    </a:t>
            </a:r>
          </a:p>
          <a:p>
            <a:r>
              <a:rPr lang="fr-FR" sz="1900" b="1" dirty="0" smtClean="0">
                <a:latin typeface="Lucida Fax" pitchFamily="18" charset="0"/>
              </a:rPr>
              <a:t>   L’autonomie </a:t>
            </a:r>
            <a:r>
              <a:rPr lang="fr-FR" sz="1900" dirty="0" smtClean="0">
                <a:latin typeface="Lucida Fax" pitchFamily="18" charset="0"/>
              </a:rPr>
              <a:t>est en effet un critère indispensable à la qualification d’un principe de droit, en fait , les manifestations de cette dernière seront recherchées dans deux situations principales, lors de l’application du droit transnational – </a:t>
            </a:r>
            <a:r>
              <a:rPr lang="fr-FR" sz="1900" dirty="0" err="1" smtClean="0">
                <a:latin typeface="Lucida Fax" pitchFamily="18" charset="0"/>
              </a:rPr>
              <a:t>lex</a:t>
            </a:r>
            <a:r>
              <a:rPr lang="fr-FR" sz="1900" dirty="0" smtClean="0">
                <a:latin typeface="Lucida Fax" pitchFamily="18" charset="0"/>
              </a:rPr>
              <a:t> </a:t>
            </a:r>
            <a:r>
              <a:rPr lang="fr-FR" sz="1900" dirty="0" err="1" smtClean="0">
                <a:latin typeface="Lucida Fax" pitchFamily="18" charset="0"/>
              </a:rPr>
              <a:t>mercatoria</a:t>
            </a:r>
            <a:r>
              <a:rPr lang="fr-FR" sz="1900" dirty="0" smtClean="0">
                <a:latin typeface="Lucida Fax" pitchFamily="18" charset="0"/>
              </a:rPr>
              <a:t> –où Il s’agit d’apprécier l’autonomie de la désignation de ce principe transnational face à des règles de conflits de lois et des règles matérielles étatiques. </a:t>
            </a:r>
          </a:p>
          <a:p>
            <a:pPr>
              <a:buNone/>
            </a:pPr>
            <a:r>
              <a:rPr lang="fr-FR" sz="1900" dirty="0" smtClean="0">
                <a:latin typeface="Lucida Fax" pitchFamily="18" charset="0"/>
              </a:rPr>
              <a:t>   </a:t>
            </a:r>
          </a:p>
          <a:p>
            <a:r>
              <a:rPr lang="fr-FR" sz="1900" dirty="0" smtClean="0">
                <a:latin typeface="Lucida Fax" pitchFamily="18" charset="0"/>
              </a:rPr>
              <a:t>    Cette autonomie ne soulève que peu de difficultés dans la mesure où les États, favorisent  l’application de la </a:t>
            </a:r>
            <a:r>
              <a:rPr lang="fr-FR" sz="1900" dirty="0" err="1" smtClean="0">
                <a:latin typeface="Lucida Fax" pitchFamily="18" charset="0"/>
              </a:rPr>
              <a:t>lex</a:t>
            </a:r>
            <a:r>
              <a:rPr lang="fr-FR" sz="1900" dirty="0" smtClean="0">
                <a:latin typeface="Lucida Fax" pitchFamily="18" charset="0"/>
              </a:rPr>
              <a:t> </a:t>
            </a:r>
            <a:r>
              <a:rPr lang="fr-FR" sz="1900" dirty="0" err="1" smtClean="0">
                <a:latin typeface="Lucida Fax" pitchFamily="18" charset="0"/>
              </a:rPr>
              <a:t>mercatoria</a:t>
            </a:r>
            <a:r>
              <a:rPr lang="fr-FR" sz="1900" dirty="0" smtClean="0">
                <a:latin typeface="Lucida Fax" pitchFamily="18" charset="0"/>
              </a:rPr>
              <a:t> soit par  choix des parties, soit en vertu de la liberté de l’arbitre de désigner le droit applicable au fond.</a:t>
            </a:r>
          </a:p>
          <a:p>
            <a:endParaRPr lang="fr-FR"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457200" y="476672"/>
            <a:ext cx="8229600" cy="5976664"/>
          </a:xfrm>
        </p:spPr>
        <p:txBody>
          <a:bodyPr>
            <a:normAutofit fontScale="92500" lnSpcReduction="10000"/>
          </a:bodyPr>
          <a:lstStyle/>
          <a:p>
            <a:pPr>
              <a:buNone/>
            </a:pPr>
            <a:endParaRPr lang="fr-FR" sz="2000" dirty="0" smtClean="0">
              <a:latin typeface="Lucida Fax" pitchFamily="18" charset="0"/>
            </a:endParaRPr>
          </a:p>
          <a:p>
            <a:pPr>
              <a:buNone/>
            </a:pPr>
            <a:endParaRPr lang="fr-FR" sz="2000" dirty="0" smtClean="0">
              <a:latin typeface="Lucida Fax" pitchFamily="18" charset="0"/>
            </a:endParaRPr>
          </a:p>
          <a:p>
            <a:endParaRPr lang="fr-FR" sz="2000" dirty="0" smtClean="0">
              <a:latin typeface="Lucida Fax" pitchFamily="18" charset="0"/>
            </a:endParaRPr>
          </a:p>
          <a:p>
            <a:endParaRPr lang="fr-FR" sz="2000" dirty="0" smtClean="0">
              <a:latin typeface="Lucida Fax" pitchFamily="18" charset="0"/>
            </a:endParaRPr>
          </a:p>
          <a:p>
            <a:endParaRPr lang="fr-FR" sz="2000" dirty="0" smtClean="0">
              <a:latin typeface="Lucida Fax" pitchFamily="18" charset="0"/>
            </a:endParaRPr>
          </a:p>
          <a:p>
            <a:endParaRPr lang="fr-FR" sz="2000" dirty="0" smtClean="0">
              <a:latin typeface="Lucida Fax" pitchFamily="18" charset="0"/>
            </a:endParaRPr>
          </a:p>
          <a:p>
            <a:endParaRPr lang="fr-FR" sz="2000" dirty="0" smtClean="0">
              <a:latin typeface="Lucida Fax" pitchFamily="18" charset="0"/>
            </a:endParaRPr>
          </a:p>
          <a:p>
            <a:endParaRPr lang="fr-FR" sz="2000" dirty="0" smtClean="0">
              <a:latin typeface="Lucida Fax" pitchFamily="18" charset="0"/>
            </a:endParaRPr>
          </a:p>
          <a:p>
            <a:r>
              <a:rPr lang="fr-FR" sz="2000" dirty="0" smtClean="0">
                <a:latin typeface="Lucida Fax" pitchFamily="18" charset="0"/>
              </a:rPr>
              <a:t>        M.LOQUIN</a:t>
            </a:r>
          </a:p>
          <a:p>
            <a:endParaRPr lang="fr-FR" sz="2000" dirty="0" smtClean="0">
              <a:latin typeface="Lucida Fax" pitchFamily="18" charset="0"/>
            </a:endParaRPr>
          </a:p>
          <a:p>
            <a:r>
              <a:rPr lang="fr-FR" sz="2000" dirty="0" smtClean="0">
                <a:latin typeface="Lucida Fax" pitchFamily="18" charset="0"/>
              </a:rPr>
              <a:t>  Dans la jurisprudence arbitrale, on a souvent tendance à masquer l’application du principe </a:t>
            </a:r>
            <a:r>
              <a:rPr lang="fr-FR" sz="2000" dirty="0" err="1" smtClean="0">
                <a:latin typeface="Lucida Fax" pitchFamily="18" charset="0"/>
              </a:rPr>
              <a:t>pacta</a:t>
            </a:r>
            <a:r>
              <a:rPr lang="fr-FR" sz="2000" dirty="0" smtClean="0">
                <a:latin typeface="Lucida Fax" pitchFamily="18" charset="0"/>
              </a:rPr>
              <a:t> </a:t>
            </a:r>
            <a:r>
              <a:rPr lang="fr-FR" sz="2000" dirty="0" err="1" smtClean="0">
                <a:latin typeface="Lucida Fax" pitchFamily="18" charset="0"/>
              </a:rPr>
              <a:t>sunt</a:t>
            </a:r>
            <a:r>
              <a:rPr lang="fr-FR" sz="2000" dirty="0" smtClean="0">
                <a:latin typeface="Lucida Fax" pitchFamily="18" charset="0"/>
              </a:rPr>
              <a:t> </a:t>
            </a:r>
            <a:r>
              <a:rPr lang="fr-FR" sz="2000" dirty="0" err="1" smtClean="0">
                <a:latin typeface="Lucida Fax" pitchFamily="18" charset="0"/>
              </a:rPr>
              <a:t>servanda</a:t>
            </a:r>
            <a:r>
              <a:rPr lang="fr-FR" sz="2000" dirty="0" smtClean="0">
                <a:latin typeface="Lucida Fax" pitchFamily="18" charset="0"/>
              </a:rPr>
              <a:t>, </a:t>
            </a:r>
          </a:p>
          <a:p>
            <a:r>
              <a:rPr lang="fr-FR" sz="2000" dirty="0" smtClean="0">
                <a:latin typeface="Lucida Fax" pitchFamily="18" charset="0"/>
              </a:rPr>
              <a:t>      *soit pour désigner formellement la </a:t>
            </a:r>
            <a:r>
              <a:rPr lang="fr-FR" sz="2000" dirty="0" err="1" smtClean="0">
                <a:latin typeface="Lucida Fax" pitchFamily="18" charset="0"/>
              </a:rPr>
              <a:t>lex</a:t>
            </a:r>
            <a:r>
              <a:rPr lang="fr-FR" sz="2000" dirty="0" smtClean="0">
                <a:latin typeface="Lucida Fax" pitchFamily="18" charset="0"/>
              </a:rPr>
              <a:t> </a:t>
            </a:r>
            <a:r>
              <a:rPr lang="fr-FR" sz="2000" dirty="0" err="1" smtClean="0">
                <a:latin typeface="Lucida Fax" pitchFamily="18" charset="0"/>
              </a:rPr>
              <a:t>mercatoria</a:t>
            </a:r>
            <a:r>
              <a:rPr lang="fr-FR" sz="2000" dirty="0" smtClean="0">
                <a:latin typeface="Lucida Fax" pitchFamily="18" charset="0"/>
              </a:rPr>
              <a:t> en tant               que droit applicable au fond, </a:t>
            </a:r>
          </a:p>
          <a:p>
            <a:r>
              <a:rPr lang="fr-FR" sz="2000" dirty="0" smtClean="0">
                <a:latin typeface="Lucida Fax" pitchFamily="18" charset="0"/>
              </a:rPr>
              <a:t>     *soit le droit étatique mais seulement choisi parce qu’il ne conteste pas la validité du contrat transnational, ou l’une de ses clauses.   </a:t>
            </a:r>
          </a:p>
          <a:p>
            <a:pPr>
              <a:buNone/>
            </a:pPr>
            <a:r>
              <a:rPr lang="fr-FR" sz="2000" dirty="0" smtClean="0">
                <a:latin typeface="Lucida Fax" pitchFamily="18" charset="0"/>
              </a:rPr>
              <a:t>  </a:t>
            </a:r>
          </a:p>
          <a:p>
            <a:endParaRPr lang="fr-FR" dirty="0"/>
          </a:p>
        </p:txBody>
      </p:sp>
      <p:sp>
        <p:nvSpPr>
          <p:cNvPr id="5" name="Rectangle 4"/>
          <p:cNvSpPr/>
          <p:nvPr/>
        </p:nvSpPr>
        <p:spPr>
          <a:xfrm>
            <a:off x="827584" y="764704"/>
            <a:ext cx="7272808" cy="2304256"/>
          </a:xfrm>
          <a:prstGeom prst="wedgeRect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smtClean="0">
                <a:solidFill>
                  <a:schemeClr val="tx1"/>
                </a:solidFill>
                <a:latin typeface="Lucida Fax" pitchFamily="18" charset="0"/>
              </a:rPr>
              <a:t>« le droit du commerce international est fondé sur le principe </a:t>
            </a:r>
            <a:r>
              <a:rPr lang="fr-FR" dirty="0" err="1" smtClean="0">
                <a:solidFill>
                  <a:schemeClr val="tx1"/>
                </a:solidFill>
                <a:latin typeface="Lucida Fax" pitchFamily="18" charset="0"/>
              </a:rPr>
              <a:t>pacta</a:t>
            </a:r>
            <a:r>
              <a:rPr lang="fr-FR" dirty="0" smtClean="0">
                <a:solidFill>
                  <a:schemeClr val="tx1"/>
                </a:solidFill>
                <a:latin typeface="Lucida Fax" pitchFamily="18" charset="0"/>
              </a:rPr>
              <a:t> </a:t>
            </a:r>
            <a:r>
              <a:rPr lang="fr-FR" dirty="0" err="1" smtClean="0">
                <a:solidFill>
                  <a:schemeClr val="tx1"/>
                </a:solidFill>
                <a:latin typeface="Lucida Fax" pitchFamily="18" charset="0"/>
              </a:rPr>
              <a:t>sunt</a:t>
            </a:r>
            <a:r>
              <a:rPr lang="fr-FR" dirty="0" smtClean="0">
                <a:solidFill>
                  <a:schemeClr val="tx1"/>
                </a:solidFill>
                <a:latin typeface="Lucida Fax" pitchFamily="18" charset="0"/>
              </a:rPr>
              <a:t> </a:t>
            </a:r>
            <a:r>
              <a:rPr lang="fr-FR" dirty="0" err="1" smtClean="0">
                <a:solidFill>
                  <a:schemeClr val="tx1"/>
                </a:solidFill>
                <a:latin typeface="Lucida Fax" pitchFamily="18" charset="0"/>
              </a:rPr>
              <a:t>servanda</a:t>
            </a:r>
            <a:r>
              <a:rPr lang="fr-FR" dirty="0" smtClean="0">
                <a:solidFill>
                  <a:schemeClr val="tx1"/>
                </a:solidFill>
                <a:latin typeface="Lucida Fax" pitchFamily="18" charset="0"/>
              </a:rPr>
              <a:t>, considéré comme un principe fondamental de la sécurité juridique du commerce international. </a:t>
            </a:r>
            <a:r>
              <a:rPr lang="fr-FR" b="1" dirty="0" smtClean="0">
                <a:solidFill>
                  <a:schemeClr val="tx1"/>
                </a:solidFill>
                <a:latin typeface="Lucida Fax" pitchFamily="18" charset="0"/>
              </a:rPr>
              <a:t>Ce dernier impose que le contrat international soit protégé de règles juridiques tirées des lois étatiques produisant son anéantissement non justifié par la protection d’intérêts supérieurs</a:t>
            </a:r>
            <a:r>
              <a:rPr lang="fr-FR" dirty="0" smtClean="0">
                <a:solidFill>
                  <a:schemeClr val="tx1"/>
                </a:solidFill>
                <a:latin typeface="Lucida Fax" pitchFamily="18" charset="0"/>
              </a:rPr>
              <a:t>. » </a:t>
            </a:r>
            <a:endParaRPr lang="fr-FR" dirty="0">
              <a:solidFill>
                <a:schemeClr val="tx1"/>
              </a:solidFill>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457200" y="1196752"/>
            <a:ext cx="8229600" cy="4899248"/>
          </a:xfrm>
        </p:spPr>
        <p:txBody>
          <a:bodyPr>
            <a:normAutofit/>
          </a:bodyPr>
          <a:lstStyle/>
          <a:p>
            <a:pPr>
              <a:buNone/>
            </a:pPr>
            <a:r>
              <a:rPr lang="fr-FR" sz="2000" dirty="0" smtClean="0">
                <a:latin typeface="Lucida Fax" pitchFamily="18" charset="0"/>
              </a:rPr>
              <a:t> </a:t>
            </a:r>
          </a:p>
          <a:p>
            <a:r>
              <a:rPr lang="fr-FR" sz="2000" dirty="0" smtClean="0">
                <a:latin typeface="Lucida Fax" pitchFamily="18" charset="0"/>
              </a:rPr>
              <a:t>  A partir de ces deux  situations, l’autonomie du principe transnational </a:t>
            </a:r>
            <a:r>
              <a:rPr lang="fr-FR" sz="2000" dirty="0" err="1" smtClean="0">
                <a:latin typeface="Lucida Fax" pitchFamily="18" charset="0"/>
              </a:rPr>
              <a:t>pacta</a:t>
            </a:r>
            <a:r>
              <a:rPr lang="fr-FR" sz="2000" dirty="0" smtClean="0">
                <a:latin typeface="Lucida Fax" pitchFamily="18" charset="0"/>
              </a:rPr>
              <a:t> </a:t>
            </a:r>
            <a:r>
              <a:rPr lang="fr-FR" sz="2000" dirty="0" err="1" smtClean="0">
                <a:latin typeface="Lucida Fax" pitchFamily="18" charset="0"/>
              </a:rPr>
              <a:t>sunt</a:t>
            </a:r>
            <a:r>
              <a:rPr lang="fr-FR" sz="2000" dirty="0" smtClean="0">
                <a:latin typeface="Lucida Fax" pitchFamily="18" charset="0"/>
              </a:rPr>
              <a:t> </a:t>
            </a:r>
            <a:r>
              <a:rPr lang="fr-FR" sz="2000" dirty="0" err="1" smtClean="0">
                <a:latin typeface="Lucida Fax" pitchFamily="18" charset="0"/>
              </a:rPr>
              <a:t>servanda</a:t>
            </a:r>
            <a:r>
              <a:rPr lang="fr-FR" sz="2000" dirty="0" smtClean="0">
                <a:latin typeface="Lucida Fax" pitchFamily="18" charset="0"/>
              </a:rPr>
              <a:t> sera tantôt</a:t>
            </a:r>
            <a:r>
              <a:rPr lang="fr-FR" sz="2000" b="1" dirty="0" smtClean="0">
                <a:latin typeface="Lucida Fax" pitchFamily="18" charset="0"/>
              </a:rPr>
              <a:t> explicite</a:t>
            </a:r>
            <a:r>
              <a:rPr lang="fr-FR" sz="2000" dirty="0" smtClean="0">
                <a:latin typeface="Lucida Fax" pitchFamily="18" charset="0"/>
              </a:rPr>
              <a:t>, lors de la désignation de la </a:t>
            </a:r>
            <a:r>
              <a:rPr lang="fr-FR" sz="2000" dirty="0" err="1" smtClean="0">
                <a:latin typeface="Lucida Fax" pitchFamily="18" charset="0"/>
              </a:rPr>
              <a:t>lex</a:t>
            </a:r>
            <a:r>
              <a:rPr lang="fr-FR" sz="2000" dirty="0" smtClean="0">
                <a:latin typeface="Lucida Fax" pitchFamily="18" charset="0"/>
              </a:rPr>
              <a:t> </a:t>
            </a:r>
            <a:r>
              <a:rPr lang="fr-FR" sz="2000" dirty="0" err="1" smtClean="0">
                <a:latin typeface="Lucida Fax" pitchFamily="18" charset="0"/>
              </a:rPr>
              <a:t>mercatoria</a:t>
            </a:r>
            <a:r>
              <a:rPr lang="fr-FR" sz="2000" dirty="0" smtClean="0">
                <a:latin typeface="Lucida Fax" pitchFamily="18" charset="0"/>
              </a:rPr>
              <a:t> en tant que droit applicable au fond. Tantôt l’autonomie du principe </a:t>
            </a:r>
            <a:r>
              <a:rPr lang="fr-FR" sz="2000" dirty="0" err="1" smtClean="0">
                <a:latin typeface="Lucida Fax" pitchFamily="18" charset="0"/>
              </a:rPr>
              <a:t>pacta</a:t>
            </a:r>
            <a:r>
              <a:rPr lang="fr-FR" sz="2000" dirty="0" smtClean="0">
                <a:latin typeface="Lucida Fax" pitchFamily="18" charset="0"/>
              </a:rPr>
              <a:t> </a:t>
            </a:r>
            <a:r>
              <a:rPr lang="fr-FR" sz="2000" dirty="0" err="1" smtClean="0">
                <a:latin typeface="Lucida Fax" pitchFamily="18" charset="0"/>
              </a:rPr>
              <a:t>sunt</a:t>
            </a:r>
            <a:r>
              <a:rPr lang="fr-FR" sz="2000" dirty="0" smtClean="0">
                <a:latin typeface="Lucida Fax" pitchFamily="18" charset="0"/>
              </a:rPr>
              <a:t> </a:t>
            </a:r>
            <a:r>
              <a:rPr lang="fr-FR" sz="2000" dirty="0" err="1" smtClean="0">
                <a:latin typeface="Lucida Fax" pitchFamily="18" charset="0"/>
              </a:rPr>
              <a:t>servanda</a:t>
            </a:r>
            <a:r>
              <a:rPr lang="fr-FR" sz="2000" dirty="0" smtClean="0">
                <a:latin typeface="Lucida Fax" pitchFamily="18" charset="0"/>
              </a:rPr>
              <a:t> sera </a:t>
            </a:r>
            <a:r>
              <a:rPr lang="fr-FR" sz="2000" b="1" dirty="0" smtClean="0">
                <a:latin typeface="Lucida Fax" pitchFamily="18" charset="0"/>
              </a:rPr>
              <a:t>implicite</a:t>
            </a:r>
            <a:r>
              <a:rPr lang="fr-FR" sz="2000" dirty="0" smtClean="0">
                <a:latin typeface="Lucida Fax" pitchFamily="18" charset="0"/>
              </a:rPr>
              <a:t>, précisément lorsque  le droit étatique n’est désigné que parce qu’il ne conteste pas la validité du contrat. </a:t>
            </a:r>
          </a:p>
          <a:p>
            <a:pPr>
              <a:buNone/>
            </a:pPr>
            <a:r>
              <a:rPr lang="fr-FR" sz="2000" dirty="0" smtClean="0">
                <a:latin typeface="Lucida Fax" pitchFamily="18" charset="0"/>
              </a:rPr>
              <a:t> </a:t>
            </a:r>
          </a:p>
          <a:p>
            <a:r>
              <a:rPr lang="fr-FR" sz="2000" dirty="0" smtClean="0">
                <a:latin typeface="Lucida Fax" pitchFamily="18" charset="0"/>
              </a:rPr>
              <a:t> Dans tous les cas, le principe </a:t>
            </a:r>
            <a:r>
              <a:rPr lang="fr-FR" sz="2000" dirty="0" err="1" smtClean="0">
                <a:latin typeface="Lucida Fax" pitchFamily="18" charset="0"/>
              </a:rPr>
              <a:t>pacta</a:t>
            </a:r>
            <a:r>
              <a:rPr lang="fr-FR" sz="2000" dirty="0" smtClean="0">
                <a:latin typeface="Lucida Fax" pitchFamily="18" charset="0"/>
              </a:rPr>
              <a:t> </a:t>
            </a:r>
            <a:r>
              <a:rPr lang="fr-FR" sz="2000" dirty="0" err="1" smtClean="0">
                <a:latin typeface="Lucida Fax" pitchFamily="18" charset="0"/>
              </a:rPr>
              <a:t>sunt</a:t>
            </a:r>
            <a:r>
              <a:rPr lang="fr-FR" sz="2000" dirty="0" smtClean="0">
                <a:latin typeface="Lucida Fax" pitchFamily="18" charset="0"/>
              </a:rPr>
              <a:t> </a:t>
            </a:r>
            <a:r>
              <a:rPr lang="fr-FR" sz="2000" dirty="0" err="1" smtClean="0">
                <a:latin typeface="Lucida Fax" pitchFamily="18" charset="0"/>
              </a:rPr>
              <a:t>servanda</a:t>
            </a:r>
            <a:r>
              <a:rPr lang="fr-FR" sz="2000" dirty="0" smtClean="0">
                <a:latin typeface="Lucida Fax" pitchFamily="18" charset="0"/>
              </a:rPr>
              <a:t> n’est pas moins fermement défendu.</a:t>
            </a:r>
            <a:endParaRPr lang="fr-FR" sz="2000" dirty="0">
              <a:latin typeface="Lucida Fax" pitchFamily="18" charset="0"/>
            </a:endParaRPr>
          </a:p>
        </p:txBody>
      </p:sp>
      <p:sp>
        <p:nvSpPr>
          <p:cNvPr id="4" name="Flèche courbée vers la droite 3"/>
          <p:cNvSpPr/>
          <p:nvPr/>
        </p:nvSpPr>
        <p:spPr>
          <a:xfrm>
            <a:off x="179512" y="3645024"/>
            <a:ext cx="576064" cy="936104"/>
          </a:xfrm>
          <a:prstGeom prst="curv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solidFill>
                <a:schemeClr val="tx1"/>
              </a:solidFill>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457200" y="476672"/>
            <a:ext cx="8229600" cy="6048672"/>
          </a:xfrm>
        </p:spPr>
        <p:txBody>
          <a:bodyPr>
            <a:normAutofit lnSpcReduction="10000"/>
          </a:bodyPr>
          <a:lstStyle/>
          <a:p>
            <a:r>
              <a:rPr lang="fr-FR" dirty="0" smtClean="0"/>
              <a:t>   </a:t>
            </a:r>
            <a:r>
              <a:rPr lang="fr-FR" sz="2200" dirty="0" smtClean="0">
                <a:latin typeface="Lucida Fax" pitchFamily="18" charset="0"/>
              </a:rPr>
              <a:t>En dépit de la liberté de l’arbitre de désigner le droit applicable au fond, la liberté de désigner la </a:t>
            </a:r>
            <a:r>
              <a:rPr lang="fr-FR" sz="2200" dirty="0" err="1" smtClean="0">
                <a:latin typeface="Lucida Fax" pitchFamily="18" charset="0"/>
              </a:rPr>
              <a:t>lex</a:t>
            </a:r>
            <a:r>
              <a:rPr lang="fr-FR" sz="2200" dirty="0" smtClean="0">
                <a:latin typeface="Lucida Fax" pitchFamily="18" charset="0"/>
              </a:rPr>
              <a:t> </a:t>
            </a:r>
            <a:r>
              <a:rPr lang="fr-FR" sz="2200" dirty="0" err="1" smtClean="0">
                <a:latin typeface="Lucida Fax" pitchFamily="18" charset="0"/>
              </a:rPr>
              <a:t>mercatoria</a:t>
            </a:r>
            <a:r>
              <a:rPr lang="fr-FR" sz="2200" dirty="0" smtClean="0">
                <a:latin typeface="Lucida Fax" pitchFamily="18" charset="0"/>
              </a:rPr>
              <a:t>, une jurisprudence arbitrale « traditionnelle » a relégué le principe </a:t>
            </a:r>
            <a:r>
              <a:rPr lang="fr-FR" sz="2200" dirty="0" err="1" smtClean="0">
                <a:latin typeface="Lucida Fax" pitchFamily="18" charset="0"/>
              </a:rPr>
              <a:t>pacta</a:t>
            </a:r>
            <a:r>
              <a:rPr lang="fr-FR" sz="2200" dirty="0" smtClean="0">
                <a:latin typeface="Lucida Fax" pitchFamily="18" charset="0"/>
              </a:rPr>
              <a:t> </a:t>
            </a:r>
            <a:r>
              <a:rPr lang="fr-FR" sz="2200" dirty="0" err="1" smtClean="0">
                <a:latin typeface="Lucida Fax" pitchFamily="18" charset="0"/>
              </a:rPr>
              <a:t>sunt</a:t>
            </a:r>
            <a:r>
              <a:rPr lang="fr-FR" sz="2200" dirty="0" smtClean="0">
                <a:latin typeface="Lucida Fax" pitchFamily="18" charset="0"/>
              </a:rPr>
              <a:t> </a:t>
            </a:r>
            <a:r>
              <a:rPr lang="fr-FR" sz="2200" dirty="0" err="1" smtClean="0">
                <a:latin typeface="Lucida Fax" pitchFamily="18" charset="0"/>
              </a:rPr>
              <a:t>servanda</a:t>
            </a:r>
            <a:r>
              <a:rPr lang="fr-FR" sz="2200" dirty="0" smtClean="0">
                <a:latin typeface="Lucida Fax" pitchFamily="18" charset="0"/>
              </a:rPr>
              <a:t> au rang de règle résiduelle, applicable seulement si le contrat ne présente pas d’indices de rattachement suffisamment forts avec un droit étatique précis. </a:t>
            </a:r>
          </a:p>
          <a:p>
            <a:pPr>
              <a:buNone/>
            </a:pPr>
            <a:r>
              <a:rPr lang="fr-FR" sz="2200" dirty="0" smtClean="0">
                <a:latin typeface="Lucida Fax" pitchFamily="18" charset="0"/>
              </a:rPr>
              <a:t> </a:t>
            </a:r>
          </a:p>
          <a:p>
            <a:r>
              <a:rPr lang="fr-FR" sz="2200" dirty="0" smtClean="0">
                <a:latin typeface="Lucida Fax" pitchFamily="18" charset="0"/>
              </a:rPr>
              <a:t>    Cette position exagérément réductrice doit être évitée en droit du commerce international, d’une part </a:t>
            </a:r>
            <a:r>
              <a:rPr lang="fr-FR" sz="2200" b="1" dirty="0" smtClean="0">
                <a:latin typeface="Lucida Fax" pitchFamily="18" charset="0"/>
              </a:rPr>
              <a:t>Le choix d’appliquer la </a:t>
            </a:r>
            <a:r>
              <a:rPr lang="fr-FR" sz="2200" b="1" dirty="0" err="1" smtClean="0">
                <a:latin typeface="Lucida Fax" pitchFamily="18" charset="0"/>
              </a:rPr>
              <a:t>lex</a:t>
            </a:r>
            <a:r>
              <a:rPr lang="fr-FR" sz="2200" b="1" dirty="0" smtClean="0">
                <a:latin typeface="Lucida Fax" pitchFamily="18" charset="0"/>
              </a:rPr>
              <a:t> </a:t>
            </a:r>
            <a:r>
              <a:rPr lang="fr-FR" sz="2200" b="1" dirty="0" err="1" smtClean="0">
                <a:latin typeface="Lucida Fax" pitchFamily="18" charset="0"/>
              </a:rPr>
              <a:t>mercatoria</a:t>
            </a:r>
            <a:r>
              <a:rPr lang="fr-FR" sz="2200" b="1" dirty="0" smtClean="0">
                <a:latin typeface="Lucida Fax" pitchFamily="18" charset="0"/>
              </a:rPr>
              <a:t> </a:t>
            </a:r>
            <a:r>
              <a:rPr lang="fr-FR" sz="2200" dirty="0" smtClean="0">
                <a:latin typeface="Lucida Fax" pitchFamily="18" charset="0"/>
              </a:rPr>
              <a:t>ne doit pas être perçu comme un choix par dépit – un non-choix ,mais comme un véritable choix de règles matérielles transnationales précisément élaborées pour la satisfaction des besoins du commerce international </a:t>
            </a:r>
            <a:r>
              <a:rPr lang="fr-FR" sz="2200" b="1" dirty="0" smtClean="0">
                <a:latin typeface="Lucida Fax" pitchFamily="18" charset="0"/>
              </a:rPr>
              <a:t>,d'où ce principe </a:t>
            </a:r>
            <a:r>
              <a:rPr lang="fr-FR" sz="2200" b="1" dirty="0" err="1" smtClean="0">
                <a:latin typeface="Lucida Fax" pitchFamily="18" charset="0"/>
              </a:rPr>
              <a:t>pacta</a:t>
            </a:r>
            <a:r>
              <a:rPr lang="fr-FR" sz="2200" b="1" dirty="0" smtClean="0">
                <a:latin typeface="Lucida Fax" pitchFamily="18" charset="0"/>
              </a:rPr>
              <a:t> </a:t>
            </a:r>
            <a:r>
              <a:rPr lang="fr-FR" sz="2200" b="1" dirty="0" err="1" smtClean="0">
                <a:latin typeface="Lucida Fax" pitchFamily="18" charset="0"/>
              </a:rPr>
              <a:t>sunt</a:t>
            </a:r>
            <a:r>
              <a:rPr lang="fr-FR" sz="2200" b="1" dirty="0" smtClean="0">
                <a:latin typeface="Lucida Fax" pitchFamily="18" charset="0"/>
              </a:rPr>
              <a:t> </a:t>
            </a:r>
            <a:r>
              <a:rPr lang="fr-FR" sz="2200" b="1" dirty="0" err="1" smtClean="0">
                <a:latin typeface="Lucida Fax" pitchFamily="18" charset="0"/>
              </a:rPr>
              <a:t>servanda</a:t>
            </a:r>
            <a:r>
              <a:rPr lang="fr-FR" sz="2200" b="1" dirty="0" smtClean="0">
                <a:latin typeface="Lucida Fax" pitchFamily="18" charset="0"/>
              </a:rPr>
              <a:t> est devenu traditionnellement applicable « par défaut »</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457200" y="404664"/>
            <a:ext cx="8229600" cy="6048672"/>
          </a:xfrm>
        </p:spPr>
        <p:txBody>
          <a:bodyPr>
            <a:normAutofit/>
          </a:bodyPr>
          <a:lstStyle/>
          <a:p>
            <a:r>
              <a:rPr lang="fr-FR" dirty="0" smtClean="0"/>
              <a:t>    </a:t>
            </a:r>
            <a:r>
              <a:rPr lang="fr-FR" sz="2200" dirty="0" smtClean="0">
                <a:latin typeface="Lucida Fax" pitchFamily="18" charset="0"/>
              </a:rPr>
              <a:t>Le principe transnational n’était applicable au contrat qu’en cas d’échec de la méthode conflictuelle. </a:t>
            </a:r>
          </a:p>
          <a:p>
            <a:pPr>
              <a:buNone/>
            </a:pPr>
            <a:endParaRPr lang="fr-FR" sz="2200" dirty="0" smtClean="0">
              <a:latin typeface="Lucida Fax" pitchFamily="18" charset="0"/>
            </a:endParaRPr>
          </a:p>
          <a:p>
            <a:pPr>
              <a:buNone/>
            </a:pPr>
            <a:r>
              <a:rPr lang="fr-FR" sz="2200" dirty="0" smtClean="0">
                <a:latin typeface="Lucida Fax" pitchFamily="18" charset="0"/>
              </a:rPr>
              <a:t>       C'est-à-dire que c’est seulement dans les cas où l’arbitre ne pouvait dégager les éléments objectifs de rattachement du contrat à une loi étatique, que la méthode de la voie directe était privilégiée pour l’application de la </a:t>
            </a:r>
            <a:r>
              <a:rPr lang="fr-FR" sz="2200" dirty="0" err="1" smtClean="0">
                <a:latin typeface="Lucida Fax" pitchFamily="18" charset="0"/>
              </a:rPr>
              <a:t>lex</a:t>
            </a:r>
            <a:r>
              <a:rPr lang="fr-FR" sz="2200" dirty="0" smtClean="0">
                <a:latin typeface="Lucida Fax" pitchFamily="18" charset="0"/>
              </a:rPr>
              <a:t> </a:t>
            </a:r>
            <a:r>
              <a:rPr lang="fr-FR" sz="2200" dirty="0" err="1" smtClean="0">
                <a:latin typeface="Lucida Fax" pitchFamily="18" charset="0"/>
              </a:rPr>
              <a:t>mercatoria</a:t>
            </a:r>
            <a:r>
              <a:rPr lang="fr-FR" sz="2200" dirty="0" smtClean="0">
                <a:latin typeface="Lucida Fax" pitchFamily="18" charset="0"/>
              </a:rPr>
              <a:t>..     </a:t>
            </a:r>
          </a:p>
          <a:p>
            <a:pPr>
              <a:buNone/>
            </a:pPr>
            <a:r>
              <a:rPr lang="fr-FR" sz="2200" dirty="0" smtClean="0">
                <a:latin typeface="Lucida Fax" pitchFamily="18" charset="0"/>
              </a:rPr>
              <a:t>       </a:t>
            </a:r>
          </a:p>
          <a:p>
            <a:pPr>
              <a:buNone/>
            </a:pPr>
            <a:r>
              <a:rPr lang="fr-FR" sz="2200" dirty="0" smtClean="0">
                <a:latin typeface="Lucida Fax" pitchFamily="18" charset="0"/>
              </a:rPr>
              <a:t>         Le principe </a:t>
            </a:r>
            <a:r>
              <a:rPr lang="fr-FR" sz="2200" dirty="0" err="1" smtClean="0">
                <a:latin typeface="Lucida Fax" pitchFamily="18" charset="0"/>
              </a:rPr>
              <a:t>pacta</a:t>
            </a:r>
            <a:r>
              <a:rPr lang="fr-FR" sz="2200" dirty="0" smtClean="0">
                <a:latin typeface="Lucida Fax" pitchFamily="18" charset="0"/>
              </a:rPr>
              <a:t> </a:t>
            </a:r>
            <a:r>
              <a:rPr lang="fr-FR" sz="2200" dirty="0" err="1" smtClean="0">
                <a:latin typeface="Lucida Fax" pitchFamily="18" charset="0"/>
              </a:rPr>
              <a:t>sunt</a:t>
            </a:r>
            <a:r>
              <a:rPr lang="fr-FR" sz="2200" dirty="0" smtClean="0">
                <a:latin typeface="Lucida Fax" pitchFamily="18" charset="0"/>
              </a:rPr>
              <a:t> </a:t>
            </a:r>
            <a:r>
              <a:rPr lang="fr-FR" sz="2200" dirty="0" err="1" smtClean="0">
                <a:latin typeface="Lucida Fax" pitchFamily="18" charset="0"/>
              </a:rPr>
              <a:t>servanda</a:t>
            </a:r>
            <a:r>
              <a:rPr lang="fr-FR" sz="2200" dirty="0" smtClean="0">
                <a:latin typeface="Lucida Fax" pitchFamily="18" charset="0"/>
              </a:rPr>
              <a:t> ne présente pas d’autonomie particulière vis-à-vis des règles de conflits de lois étatiques, puisque son application est subordonnée à l’absence de loi objectivement applicable .</a:t>
            </a:r>
          </a:p>
          <a:p>
            <a:pPr>
              <a:buNone/>
            </a:pPr>
            <a:endParaRPr lang="fr-FR" sz="2200" dirty="0" smtClean="0">
              <a:latin typeface="Lucida Fax" pitchFamily="18" charset="0"/>
            </a:endParaRPr>
          </a:p>
          <a:p>
            <a:pPr>
              <a:buNone/>
            </a:pPr>
            <a:r>
              <a:rPr lang="fr-FR" sz="2200" dirty="0" smtClean="0">
                <a:latin typeface="Lucida Fax" pitchFamily="18" charset="0"/>
              </a:rPr>
              <a:t>.</a:t>
            </a:r>
          </a:p>
          <a:p>
            <a:endParaRPr lang="fr-FR"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Papier">
  <a:themeElements>
    <a:clrScheme name="Papier">
      <a:dk1>
        <a:sysClr val="windowText" lastClr="000000"/>
      </a:dk1>
      <a:lt1>
        <a:sysClr val="window" lastClr="FFFFFF"/>
      </a:lt1>
      <a:dk2>
        <a:srgbClr val="444D26"/>
      </a:dk2>
      <a:lt2>
        <a:srgbClr val="FEFAC9"/>
      </a:lt2>
      <a:accent1>
        <a:srgbClr val="A5B592"/>
      </a:accent1>
      <a:accent2>
        <a:srgbClr val="F3A447"/>
      </a:accent2>
      <a:accent3>
        <a:srgbClr val="E7BC29"/>
      </a:accent3>
      <a:accent4>
        <a:srgbClr val="D092A7"/>
      </a:accent4>
      <a:accent5>
        <a:srgbClr val="9C85C0"/>
      </a:accent5>
      <a:accent6>
        <a:srgbClr val="809EC2"/>
      </a:accent6>
      <a:hlink>
        <a:srgbClr val="8E58B6"/>
      </a:hlink>
      <a:folHlink>
        <a:srgbClr val="7F6F6F"/>
      </a:folHlink>
    </a:clrScheme>
    <a:fontScheme name="Office Classique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Papier">
      <a:fillStyleLst>
        <a:solidFill>
          <a:schemeClr val="phClr"/>
        </a:solidFill>
        <a:blipFill>
          <a:blip xmlns:r="http://schemas.openxmlformats.org/officeDocument/2006/relationships" r:embed="rId1">
            <a:duotone>
              <a:schemeClr val="phClr">
                <a:shade val="63000"/>
                <a:tint val="82000"/>
              </a:schemeClr>
              <a:schemeClr val="phClr">
                <a:tint val="10000"/>
                <a:satMod val="400000"/>
              </a:schemeClr>
            </a:duotone>
          </a:blip>
          <a:tile tx="0" ty="0" sx="40000" sy="40000" flip="none" algn="tl"/>
        </a:blipFill>
        <a:blipFill>
          <a:blip xmlns:r="http://schemas.openxmlformats.org/officeDocument/2006/relationships" r:embed="rId1">
            <a:duotone>
              <a:schemeClr val="phClr">
                <a:shade val="40000"/>
              </a:schemeClr>
              <a:schemeClr val="phClr">
                <a:tint val="42000"/>
              </a:schemeClr>
            </a:duotone>
          </a:blip>
          <a:tile tx="0" ty="0" sx="40000" sy="40000" flip="none" algn="tl"/>
        </a:blipFill>
      </a:fillStyleLst>
      <a:lnStyleLst>
        <a:ln w="12700" cap="flat" cmpd="sng" algn="ctr">
          <a:solidFill>
            <a:schemeClr val="phClr"/>
          </a:solidFill>
          <a:prstDash val="solid"/>
        </a:ln>
        <a:ln w="38100" cap="flat" cmpd="sng" algn="ctr">
          <a:solidFill>
            <a:schemeClr val="phClr"/>
          </a:solidFill>
          <a:prstDash val="solid"/>
        </a:ln>
        <a:ln w="63500" cap="flat" cmpd="sng" algn="ctr">
          <a:solidFill>
            <a:schemeClr val="phClr"/>
          </a:solidFill>
          <a:prstDash val="solid"/>
        </a:ln>
      </a:lnStyleLst>
      <a:effectStyleLst>
        <a:effectStyle>
          <a:effectLst>
            <a:outerShdw blurRad="95000" rotWithShape="0">
              <a:srgbClr val="000000">
                <a:alpha val="50000"/>
              </a:srgbClr>
            </a:outerShdw>
            <a:softEdge rad="12700"/>
          </a:effectLst>
        </a:effectStyle>
        <a:effectStyle>
          <a:effectLst>
            <a:outerShdw blurRad="95000" rotWithShape="0">
              <a:srgbClr val="000000">
                <a:alpha val="50000"/>
              </a:srgbClr>
            </a:outerShdw>
            <a:softEdge rad="12700"/>
          </a:effectLst>
        </a:effectStyle>
        <a:effectStyle>
          <a:effectLst>
            <a:outerShdw blurRad="95000" algn="tl" rotWithShape="0">
              <a:srgbClr val="000000">
                <a:alpha val="50000"/>
              </a:srgbClr>
            </a:outerShdw>
          </a:effectLst>
          <a:scene3d>
            <a:camera prst="orthographicFront"/>
            <a:lightRig rig="soft" dir="t">
              <a:rot lat="0" lon="0" rev="18000000"/>
            </a:lightRig>
          </a:scene3d>
          <a:sp3d prstMaterial="dkEdge">
            <a:bevelT w="73660" h="44450" prst="riblet"/>
          </a:sp3d>
        </a:effectStyle>
      </a:effectStyleLst>
      <a:bgFillStyleLst>
        <a:solidFill>
          <a:schemeClr val="phClr"/>
        </a:solidFill>
        <a:blipFill>
          <a:blip xmlns:r="http://schemas.openxmlformats.org/officeDocument/2006/relationships" r:embed="rId1">
            <a:duotone>
              <a:schemeClr val="phClr">
                <a:shade val="55000"/>
                <a:alpha val="20000"/>
              </a:schemeClr>
              <a:schemeClr val="phClr">
                <a:tint val="40000"/>
                <a:shade val="90000"/>
                <a:satMod val="60000"/>
                <a:alpha val="20000"/>
              </a:schemeClr>
            </a:duotone>
          </a:blip>
          <a:tile tx="0" ty="0" sx="58000" sy="38000" flip="none" algn="tl"/>
        </a:blipFill>
        <a:blipFill>
          <a:blip xmlns:r="http://schemas.openxmlformats.org/officeDocument/2006/relationships" r:embed="rId2">
            <a:duotone>
              <a:schemeClr val="phClr">
                <a:shade val="12000"/>
                <a:satMod val="240000"/>
              </a:schemeClr>
              <a:schemeClr val="phClr">
                <a:tint val="65000"/>
              </a:schemeClr>
            </a:duotone>
          </a:blip>
          <a:stretch>
            <a:fillRect/>
          </a:stretch>
        </a:blipFill>
      </a:bgFillStyleLst>
    </a:fmtScheme>
  </a:themeElements>
  <a:objectDefaults/>
  <a:extraClrSchemeLst/>
</a:theme>
</file>

<file path=ppt/theme/themeOverride1.xml><?xml version="1.0" encoding="utf-8"?>
<a:themeOverride xmlns:a="http://schemas.openxmlformats.org/drawingml/2006/main">
  <a:clrScheme name="Papier">
    <a:dk1>
      <a:sysClr val="windowText" lastClr="000000"/>
    </a:dk1>
    <a:lt1>
      <a:sysClr val="window" lastClr="FFFFFF"/>
    </a:lt1>
    <a:dk2>
      <a:srgbClr val="444D26"/>
    </a:dk2>
    <a:lt2>
      <a:srgbClr val="FEFAC9"/>
    </a:lt2>
    <a:accent1>
      <a:srgbClr val="A5B592"/>
    </a:accent1>
    <a:accent2>
      <a:srgbClr val="F3A447"/>
    </a:accent2>
    <a:accent3>
      <a:srgbClr val="E7BC29"/>
    </a:accent3>
    <a:accent4>
      <a:srgbClr val="D092A7"/>
    </a:accent4>
    <a:accent5>
      <a:srgbClr val="9C85C0"/>
    </a:accent5>
    <a:accent6>
      <a:srgbClr val="809EC2"/>
    </a:accent6>
    <a:hlink>
      <a:srgbClr val="8E58B6"/>
    </a:hlink>
    <a:folHlink>
      <a:srgbClr val="7F6F6F"/>
    </a:folHlink>
  </a:clrScheme>
</a:themeOverride>
</file>

<file path=ppt/theme/themeOverride2.xml><?xml version="1.0" encoding="utf-8"?>
<a:themeOverride xmlns:a="http://schemas.openxmlformats.org/drawingml/2006/main">
  <a:clrScheme name="Papier">
    <a:dk1>
      <a:sysClr val="windowText" lastClr="000000"/>
    </a:dk1>
    <a:lt1>
      <a:sysClr val="window" lastClr="FFFFFF"/>
    </a:lt1>
    <a:dk2>
      <a:srgbClr val="444D26"/>
    </a:dk2>
    <a:lt2>
      <a:srgbClr val="FEFAC9"/>
    </a:lt2>
    <a:accent1>
      <a:srgbClr val="A5B592"/>
    </a:accent1>
    <a:accent2>
      <a:srgbClr val="F3A447"/>
    </a:accent2>
    <a:accent3>
      <a:srgbClr val="E7BC29"/>
    </a:accent3>
    <a:accent4>
      <a:srgbClr val="D092A7"/>
    </a:accent4>
    <a:accent5>
      <a:srgbClr val="9C85C0"/>
    </a:accent5>
    <a:accent6>
      <a:srgbClr val="809EC2"/>
    </a:accent6>
    <a:hlink>
      <a:srgbClr val="8E58B6"/>
    </a:hlink>
    <a:folHlink>
      <a:srgbClr val="7F6F6F"/>
    </a:folHlink>
  </a:clrScheme>
</a:themeOverride>
</file>

<file path=docProps/app.xml><?xml version="1.0" encoding="utf-8"?>
<Properties xmlns="http://schemas.openxmlformats.org/officeDocument/2006/extended-properties" xmlns:vt="http://schemas.openxmlformats.org/officeDocument/2006/docPropsVTypes">
  <Template/>
  <TotalTime>1199</TotalTime>
  <Words>2231</Words>
  <Application>Microsoft Office PowerPoint</Application>
  <PresentationFormat>Affichage à l'écran (4:3)</PresentationFormat>
  <Paragraphs>131</Paragraphs>
  <Slides>23</Slides>
  <Notes>0</Notes>
  <HiddenSlides>0</HiddenSlides>
  <MMClips>0</MMClips>
  <ScaleCrop>false</ScaleCrop>
  <HeadingPairs>
    <vt:vector size="4" baseType="variant">
      <vt:variant>
        <vt:lpstr>Thème</vt:lpstr>
      </vt:variant>
      <vt:variant>
        <vt:i4>1</vt:i4>
      </vt:variant>
      <vt:variant>
        <vt:lpstr>Titres des diapositives</vt:lpstr>
      </vt:variant>
      <vt:variant>
        <vt:i4>23</vt:i4>
      </vt:variant>
    </vt:vector>
  </HeadingPairs>
  <TitlesOfParts>
    <vt:vector size="24" baseType="lpstr">
      <vt:lpstr>Papier</vt:lpstr>
      <vt:lpstr>Diapositive 1</vt:lpstr>
      <vt:lpstr>Diapositive 2</vt:lpstr>
      <vt:lpstr>Diapositive 3</vt:lpstr>
      <vt:lpstr>Diapositive 4</vt:lpstr>
      <vt:lpstr>Diapositive 5</vt:lpstr>
      <vt:lpstr>Diapositive 6</vt:lpstr>
      <vt:lpstr>Diapositive 7</vt:lpstr>
      <vt:lpstr>Diapositive 8</vt:lpstr>
      <vt:lpstr>Diapositive 9</vt:lpstr>
      <vt:lpstr>Diapositive 10</vt:lpstr>
      <vt:lpstr>Diapositive 11</vt:lpstr>
      <vt:lpstr>Diapositive 12</vt:lpstr>
      <vt:lpstr>Diapositive 13</vt:lpstr>
      <vt:lpstr>Diapositive 14</vt:lpstr>
      <vt:lpstr>Diapositive 15</vt:lpstr>
      <vt:lpstr>Diapositive 16</vt:lpstr>
      <vt:lpstr>Diapositive 17</vt:lpstr>
      <vt:lpstr>Diapositive 18</vt:lpstr>
      <vt:lpstr>Diapositive 19</vt:lpstr>
      <vt:lpstr>Diapositive 20</vt:lpstr>
      <vt:lpstr>Diapositive 21</vt:lpstr>
      <vt:lpstr>Diapositive 22</vt:lpstr>
      <vt:lpstr>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Partie I : La nature du principe pacta sunt servanda en droit du commerce international</dc:title>
  <dc:creator>MIMO KIMO</dc:creator>
  <cp:lastModifiedBy>ADEM</cp:lastModifiedBy>
  <cp:revision>14</cp:revision>
  <dcterms:created xsi:type="dcterms:W3CDTF">2014-11-10T22:25:07Z</dcterms:created>
  <dcterms:modified xsi:type="dcterms:W3CDTF">2014-11-12T11:18:02Z</dcterms:modified>
</cp:coreProperties>
</file>