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diagrams/drawing2.xml" ContentType="application/vnd.ms-office.drawingml.diagramDrawing+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Default Extension="gif" ContentType="image/gif"/>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layout1.xml" ContentType="application/vnd.openxmlformats-officedocument.drawingml.diagramLayout+xml"/>
  <Override PartName="/ppt/diagrams/data2.xml" ContentType="application/vnd.openxmlformats-officedocument.drawingml.diagramData+xml"/>
  <Override PartName="/ppt/notesSlides/notesSlide6.xml" ContentType="application/vnd.openxmlformats-officedocument.presentationml.notesSlide+xml"/>
  <Override PartName="/ppt/diagrams/data3.xml" ContentType="application/vnd.openxmlformats-officedocument.drawingml.diagramData+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colors3.xml" ContentType="application/vnd.openxmlformats-officedocument.drawingml.diagramColors+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diagrams/colors2.xml" ContentType="application/vnd.openxmlformats-officedocument.drawingml.diagramColors+xml"/>
  <Override PartName="/ppt/notesSlides/notesSlide3.xml" ContentType="application/vnd.openxmlformats-officedocument.presentationml.notesSlide+xml"/>
  <Override PartName="/ppt/diagrams/drawing3.xml" ContentType="application/vnd.ms-office.drawingml.diagramDrawing+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23"/>
  </p:notesMasterIdLst>
  <p:sldIdLst>
    <p:sldId id="257" r:id="rId2"/>
    <p:sldId id="258" r:id="rId3"/>
    <p:sldId id="261" r:id="rId4"/>
    <p:sldId id="259" r:id="rId5"/>
    <p:sldId id="260" r:id="rId6"/>
    <p:sldId id="262" r:id="rId7"/>
    <p:sldId id="263" r:id="rId8"/>
    <p:sldId id="264" r:id="rId9"/>
    <p:sldId id="265" r:id="rId10"/>
    <p:sldId id="266" r:id="rId11"/>
    <p:sldId id="267" r:id="rId12"/>
    <p:sldId id="268" r:id="rId13"/>
    <p:sldId id="269" r:id="rId14"/>
    <p:sldId id="270" r:id="rId15"/>
    <p:sldId id="271" r:id="rId16"/>
    <p:sldId id="272" r:id="rId17"/>
    <p:sldId id="274" r:id="rId18"/>
    <p:sldId id="276" r:id="rId19"/>
    <p:sldId id="278" r:id="rId20"/>
    <p:sldId id="280" r:id="rId21"/>
    <p:sldId id="281" r:id="rId22"/>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7814" autoAdjust="0"/>
  </p:normalViewPr>
  <p:slideViewPr>
    <p:cSldViewPr>
      <p:cViewPr varScale="1">
        <p:scale>
          <a:sx n="64" d="100"/>
          <a:sy n="64" d="100"/>
        </p:scale>
        <p:origin x="-69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iagrams/_rels/data3.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png"/><Relationship Id="rId1" Type="http://schemas.openxmlformats.org/officeDocument/2006/relationships/image" Target="../media/image9.gif"/><Relationship Id="rId5" Type="http://schemas.openxmlformats.org/officeDocument/2006/relationships/image" Target="../media/image13.jpeg"/><Relationship Id="rId4" Type="http://schemas.openxmlformats.org/officeDocument/2006/relationships/image" Target="../media/image12.jpeg"/></Relationships>
</file>

<file path=ppt/diagrams/_rels/drawing3.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png"/><Relationship Id="rId1" Type="http://schemas.openxmlformats.org/officeDocument/2006/relationships/image" Target="../media/image9.gif"/><Relationship Id="rId5" Type="http://schemas.openxmlformats.org/officeDocument/2006/relationships/image" Target="../media/image13.jpeg"/><Relationship Id="rId4" Type="http://schemas.openxmlformats.org/officeDocument/2006/relationships/image" Target="../media/image12.jpe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D6B8E58-8E9D-4F36-9153-D8DCD58FAFD3}" type="doc">
      <dgm:prSet loTypeId="urn:microsoft.com/office/officeart/2005/8/layout/pList2" loCatId="list" qsTypeId="urn:microsoft.com/office/officeart/2005/8/quickstyle/simple1" qsCatId="simple" csTypeId="urn:microsoft.com/office/officeart/2005/8/colors/accent1_2" csCatId="accent1" phldr="1"/>
      <dgm:spPr/>
    </dgm:pt>
    <dgm:pt modelId="{206C1337-F614-4BE8-920E-B989D4149E4F}">
      <dgm:prSet phldrT="[Texte]" custT="1"/>
      <dgm:spPr/>
      <dgm:t>
        <a:bodyPr/>
        <a:lstStyle/>
        <a:p>
          <a:pPr algn="l"/>
          <a:r>
            <a:rPr lang="fr-FR" sz="2400" dirty="0" smtClean="0">
              <a:latin typeface="Lucida Fax" pitchFamily="18" charset="0"/>
            </a:rPr>
            <a:t>Substantif neutre </a:t>
          </a:r>
          <a:r>
            <a:rPr lang="fr-FR" sz="2400" dirty="0" err="1" smtClean="0">
              <a:latin typeface="Lucida Fax" pitchFamily="18" charset="0"/>
            </a:rPr>
            <a:t>pactum</a:t>
          </a:r>
          <a:r>
            <a:rPr lang="fr-FR" sz="2400" dirty="0" smtClean="0">
              <a:latin typeface="Lucida Fax" pitchFamily="18" charset="0"/>
            </a:rPr>
            <a:t> (pacta au pluriel) </a:t>
          </a:r>
          <a:r>
            <a:rPr lang="fr-FR" sz="2400" smtClean="0">
              <a:latin typeface="Lucida Fax" pitchFamily="18" charset="0"/>
            </a:rPr>
            <a:t>: pacte </a:t>
          </a:r>
          <a:r>
            <a:rPr lang="fr-FR" sz="2400" dirty="0" smtClean="0">
              <a:latin typeface="Lucida Fax" pitchFamily="18" charset="0"/>
            </a:rPr>
            <a:t>, contrat ou accord</a:t>
          </a:r>
          <a:endParaRPr lang="fr-FR" sz="2400" dirty="0">
            <a:latin typeface="Lucida Fax" pitchFamily="18" charset="0"/>
          </a:endParaRPr>
        </a:p>
      </dgm:t>
    </dgm:pt>
    <dgm:pt modelId="{0B19D2A1-9BEB-4F19-8E72-9911CB8FCA14}" type="parTrans" cxnId="{664F46FD-B9D6-4895-B9D9-7CF6756B7ADF}">
      <dgm:prSet/>
      <dgm:spPr/>
      <dgm:t>
        <a:bodyPr/>
        <a:lstStyle/>
        <a:p>
          <a:endParaRPr lang="fr-FR"/>
        </a:p>
      </dgm:t>
    </dgm:pt>
    <dgm:pt modelId="{9C9745B9-0EB3-4D56-87A3-718B982FA3A5}" type="sibTrans" cxnId="{664F46FD-B9D6-4895-B9D9-7CF6756B7ADF}">
      <dgm:prSet/>
      <dgm:spPr/>
      <dgm:t>
        <a:bodyPr/>
        <a:lstStyle/>
        <a:p>
          <a:endParaRPr lang="fr-FR"/>
        </a:p>
      </dgm:t>
    </dgm:pt>
    <dgm:pt modelId="{5CC4A796-93F7-4192-BC08-3D17B3BC40CD}">
      <dgm:prSet phldrT="[Texte]" custT="1"/>
      <dgm:spPr/>
      <dgm:t>
        <a:bodyPr/>
        <a:lstStyle/>
        <a:p>
          <a:pPr algn="l"/>
          <a:r>
            <a:rPr lang="fr-FR" sz="2200" dirty="0" smtClean="0">
              <a:latin typeface="Lucida Fax" pitchFamily="18" charset="0"/>
            </a:rPr>
            <a:t>Verbe </a:t>
          </a:r>
          <a:r>
            <a:rPr lang="fr-FR" sz="2200" dirty="0" err="1" smtClean="0">
              <a:latin typeface="Lucida Fax" pitchFamily="18" charset="0"/>
            </a:rPr>
            <a:t>servo</a:t>
          </a:r>
          <a:r>
            <a:rPr lang="fr-FR" sz="2200" dirty="0" smtClean="0">
              <a:latin typeface="Lucida Fax" pitchFamily="18" charset="0"/>
            </a:rPr>
            <a:t> (adjectif verbal </a:t>
          </a:r>
          <a:r>
            <a:rPr lang="fr-FR" sz="2200" dirty="0" err="1" smtClean="0">
              <a:latin typeface="Lucida Fax" pitchFamily="18" charset="0"/>
            </a:rPr>
            <a:t>servandus</a:t>
          </a:r>
          <a:r>
            <a:rPr lang="fr-FR" sz="2200" dirty="0" smtClean="0">
              <a:latin typeface="Lucida Fax" pitchFamily="18" charset="0"/>
            </a:rPr>
            <a:t> qui marque l’obligation, l’attribut de pacta) pour dire je respecte</a:t>
          </a:r>
          <a:endParaRPr lang="fr-FR" sz="2200" dirty="0">
            <a:latin typeface="Lucida Fax" pitchFamily="18" charset="0"/>
          </a:endParaRPr>
        </a:p>
      </dgm:t>
    </dgm:pt>
    <dgm:pt modelId="{FC4DA24F-4899-418C-BB0D-678F5D9E63DF}" type="parTrans" cxnId="{047A6A21-50F1-48DC-BF46-C78FD83DF4F6}">
      <dgm:prSet/>
      <dgm:spPr/>
      <dgm:t>
        <a:bodyPr/>
        <a:lstStyle/>
        <a:p>
          <a:endParaRPr lang="fr-FR"/>
        </a:p>
      </dgm:t>
    </dgm:pt>
    <dgm:pt modelId="{F8F66561-4524-4C13-BB45-55FF389B34B4}" type="sibTrans" cxnId="{047A6A21-50F1-48DC-BF46-C78FD83DF4F6}">
      <dgm:prSet/>
      <dgm:spPr/>
      <dgm:t>
        <a:bodyPr/>
        <a:lstStyle/>
        <a:p>
          <a:endParaRPr lang="fr-FR"/>
        </a:p>
      </dgm:t>
    </dgm:pt>
    <dgm:pt modelId="{F2F9D795-F99B-4B20-A321-2194E54C47A9}">
      <dgm:prSet phldrT="[Texte]" custT="1"/>
      <dgm:spPr/>
      <dgm:t>
        <a:bodyPr/>
        <a:lstStyle/>
        <a:p>
          <a:pPr algn="l"/>
          <a:r>
            <a:rPr lang="fr-FR" sz="2400" dirty="0" smtClean="0">
              <a:latin typeface="Lucida Fax" pitchFamily="18" charset="0"/>
            </a:rPr>
            <a:t>Le verbe être à la troisième personne du pluriel</a:t>
          </a:r>
          <a:endParaRPr lang="fr-FR" sz="2400" dirty="0">
            <a:latin typeface="Lucida Fax" pitchFamily="18" charset="0"/>
          </a:endParaRPr>
        </a:p>
      </dgm:t>
    </dgm:pt>
    <dgm:pt modelId="{FACEB433-DF74-4F2D-9685-A3D0F50320AF}" type="parTrans" cxnId="{39EE7B09-4CCE-4637-BA58-A0DA98E44DA1}">
      <dgm:prSet/>
      <dgm:spPr/>
      <dgm:t>
        <a:bodyPr/>
        <a:lstStyle/>
        <a:p>
          <a:endParaRPr lang="fr-FR"/>
        </a:p>
      </dgm:t>
    </dgm:pt>
    <dgm:pt modelId="{FD8B5B76-AE4C-4B5B-8E25-C23F89C33CB8}" type="sibTrans" cxnId="{39EE7B09-4CCE-4637-BA58-A0DA98E44DA1}">
      <dgm:prSet/>
      <dgm:spPr/>
      <dgm:t>
        <a:bodyPr/>
        <a:lstStyle/>
        <a:p>
          <a:endParaRPr lang="fr-FR"/>
        </a:p>
      </dgm:t>
    </dgm:pt>
    <dgm:pt modelId="{12DBA0D3-7849-4D40-9DF1-C4D1B2415A66}" type="pres">
      <dgm:prSet presAssocID="{8D6B8E58-8E9D-4F36-9153-D8DCD58FAFD3}" presName="Name0" presStyleCnt="0">
        <dgm:presLayoutVars>
          <dgm:dir/>
          <dgm:resizeHandles val="exact"/>
        </dgm:presLayoutVars>
      </dgm:prSet>
      <dgm:spPr/>
    </dgm:pt>
    <dgm:pt modelId="{4A51D23D-E81D-4325-A936-D15C4893622A}" type="pres">
      <dgm:prSet presAssocID="{8D6B8E58-8E9D-4F36-9153-D8DCD58FAFD3}" presName="bkgdShp" presStyleLbl="alignAccFollowNode1" presStyleIdx="0" presStyleCnt="1"/>
      <dgm:spPr/>
    </dgm:pt>
    <dgm:pt modelId="{6508FE74-7D62-4E89-9447-9C0DF9DB0AB8}" type="pres">
      <dgm:prSet presAssocID="{8D6B8E58-8E9D-4F36-9153-D8DCD58FAFD3}" presName="linComp" presStyleCnt="0"/>
      <dgm:spPr/>
    </dgm:pt>
    <dgm:pt modelId="{B2EFF2C5-A0A1-4C4D-8D6F-F160F41C205B}" type="pres">
      <dgm:prSet presAssocID="{206C1337-F614-4BE8-920E-B989D4149E4F}" presName="compNode" presStyleCnt="0"/>
      <dgm:spPr/>
    </dgm:pt>
    <dgm:pt modelId="{A77A886D-CE4D-4A67-9315-760D6DFBF968}" type="pres">
      <dgm:prSet presAssocID="{206C1337-F614-4BE8-920E-B989D4149E4F}" presName="node" presStyleLbl="node1" presStyleIdx="0" presStyleCnt="3" custScaleY="152640" custLinFactNeighborX="-756" custLinFactNeighborY="-10080">
        <dgm:presLayoutVars>
          <dgm:bulletEnabled val="1"/>
        </dgm:presLayoutVars>
      </dgm:prSet>
      <dgm:spPr/>
      <dgm:t>
        <a:bodyPr/>
        <a:lstStyle/>
        <a:p>
          <a:endParaRPr lang="fr-FR"/>
        </a:p>
      </dgm:t>
    </dgm:pt>
    <dgm:pt modelId="{0E0B13E7-6EB9-4A47-8B64-324BE5499A35}" type="pres">
      <dgm:prSet presAssocID="{206C1337-F614-4BE8-920E-B989D4149E4F}" presName="invisiNode" presStyleLbl="node1" presStyleIdx="0" presStyleCnt="3"/>
      <dgm:spPr/>
    </dgm:pt>
    <dgm:pt modelId="{56EB4BB6-0863-4148-A5D6-D630AFF10AE9}" type="pres">
      <dgm:prSet presAssocID="{206C1337-F614-4BE8-920E-B989D4149E4F}" presName="imagNode" presStyleLbl="fgImgPlace1" presStyleIdx="0" presStyleCnt="3" custFlipVert="0" custScaleX="51343" custScaleY="10264" custLinFactX="4120" custLinFactY="100000" custLinFactNeighborX="100000" custLinFactNeighborY="151650"/>
      <dgm:spPr/>
    </dgm:pt>
    <dgm:pt modelId="{CE2D1970-924C-4C84-B25B-2B7CB659899F}" type="pres">
      <dgm:prSet presAssocID="{9C9745B9-0EB3-4D56-87A3-718B982FA3A5}" presName="sibTrans" presStyleLbl="sibTrans2D1" presStyleIdx="0" presStyleCnt="0"/>
      <dgm:spPr/>
      <dgm:t>
        <a:bodyPr/>
        <a:lstStyle/>
        <a:p>
          <a:endParaRPr lang="fr-FR"/>
        </a:p>
      </dgm:t>
    </dgm:pt>
    <dgm:pt modelId="{67EE037D-4A54-4878-8173-303BE6741C03}" type="pres">
      <dgm:prSet presAssocID="{5CC4A796-93F7-4192-BC08-3D17B3BC40CD}" presName="compNode" presStyleCnt="0"/>
      <dgm:spPr/>
    </dgm:pt>
    <dgm:pt modelId="{3262828C-8909-4087-B68E-BA6BCE8409D0}" type="pres">
      <dgm:prSet presAssocID="{5CC4A796-93F7-4192-BC08-3D17B3BC40CD}" presName="node" presStyleLbl="node1" presStyleIdx="1" presStyleCnt="3" custScaleY="152492" custLinFactNeighborX="-3585" custLinFactNeighborY="-10191">
        <dgm:presLayoutVars>
          <dgm:bulletEnabled val="1"/>
        </dgm:presLayoutVars>
      </dgm:prSet>
      <dgm:spPr/>
      <dgm:t>
        <a:bodyPr/>
        <a:lstStyle/>
        <a:p>
          <a:endParaRPr lang="fr-FR"/>
        </a:p>
      </dgm:t>
    </dgm:pt>
    <dgm:pt modelId="{F9915E2C-6465-4A49-AF65-98B3C8DDFCE8}" type="pres">
      <dgm:prSet presAssocID="{5CC4A796-93F7-4192-BC08-3D17B3BC40CD}" presName="invisiNode" presStyleLbl="node1" presStyleIdx="1" presStyleCnt="3"/>
      <dgm:spPr/>
    </dgm:pt>
    <dgm:pt modelId="{75EA86D5-AF24-47DA-B74E-B39FC58D7D99}" type="pres">
      <dgm:prSet presAssocID="{5CC4A796-93F7-4192-BC08-3D17B3BC40CD}" presName="imagNode" presStyleLbl="fgImgPlace1" presStyleIdx="1" presStyleCnt="3" custFlipVert="0" custFlipHor="1" custScaleX="63118" custScaleY="3103" custLinFactY="100000" custLinFactNeighborX="-3148" custLinFactNeighborY="153384"/>
      <dgm:spPr/>
    </dgm:pt>
    <dgm:pt modelId="{8DC0EF3C-85BF-4A09-B318-BCC25455F9E9}" type="pres">
      <dgm:prSet presAssocID="{F8F66561-4524-4C13-BB45-55FF389B34B4}" presName="sibTrans" presStyleLbl="sibTrans2D1" presStyleIdx="0" presStyleCnt="0"/>
      <dgm:spPr/>
      <dgm:t>
        <a:bodyPr/>
        <a:lstStyle/>
        <a:p>
          <a:endParaRPr lang="fr-FR"/>
        </a:p>
      </dgm:t>
    </dgm:pt>
    <dgm:pt modelId="{A56FA3D3-73F7-4230-A8D3-C76EA4E5E93F}" type="pres">
      <dgm:prSet presAssocID="{F2F9D795-F99B-4B20-A321-2194E54C47A9}" presName="compNode" presStyleCnt="0"/>
      <dgm:spPr/>
    </dgm:pt>
    <dgm:pt modelId="{FA2271C3-43EC-4D01-8312-0933E2B0291F}" type="pres">
      <dgm:prSet presAssocID="{F2F9D795-F99B-4B20-A321-2194E54C47A9}" presName="node" presStyleLbl="node1" presStyleIdx="2" presStyleCnt="3" custScaleY="152200" custLinFactNeighborX="-110" custLinFactNeighborY="-10410">
        <dgm:presLayoutVars>
          <dgm:bulletEnabled val="1"/>
        </dgm:presLayoutVars>
      </dgm:prSet>
      <dgm:spPr/>
      <dgm:t>
        <a:bodyPr/>
        <a:lstStyle/>
        <a:p>
          <a:endParaRPr lang="fr-FR"/>
        </a:p>
      </dgm:t>
    </dgm:pt>
    <dgm:pt modelId="{B05A909E-4E78-45A3-A3F5-9A7ED2A2EBFF}" type="pres">
      <dgm:prSet presAssocID="{F2F9D795-F99B-4B20-A321-2194E54C47A9}" presName="invisiNode" presStyleLbl="node1" presStyleIdx="2" presStyleCnt="3"/>
      <dgm:spPr/>
    </dgm:pt>
    <dgm:pt modelId="{9DCC540A-71B4-4C4D-B3B6-8FC1128C9924}" type="pres">
      <dgm:prSet presAssocID="{F2F9D795-F99B-4B20-A321-2194E54C47A9}" presName="imagNode" presStyleLbl="fgImgPlace1" presStyleIdx="2" presStyleCnt="3" custFlipVert="0" custFlipHor="1" custScaleX="63762" custScaleY="4888" custLinFactY="100000" custLinFactNeighborX="3915" custLinFactNeighborY="154155"/>
      <dgm:spPr/>
    </dgm:pt>
  </dgm:ptLst>
  <dgm:cxnLst>
    <dgm:cxn modelId="{8BB914B6-A414-497E-9E13-0BCA9DA844DA}" type="presOf" srcId="{F2F9D795-F99B-4B20-A321-2194E54C47A9}" destId="{FA2271C3-43EC-4D01-8312-0933E2B0291F}" srcOrd="0" destOrd="0" presId="urn:microsoft.com/office/officeart/2005/8/layout/pList2"/>
    <dgm:cxn modelId="{9D320AA5-5317-4453-9EC1-FF18FD040B05}" type="presOf" srcId="{206C1337-F614-4BE8-920E-B989D4149E4F}" destId="{A77A886D-CE4D-4A67-9315-760D6DFBF968}" srcOrd="0" destOrd="0" presId="urn:microsoft.com/office/officeart/2005/8/layout/pList2"/>
    <dgm:cxn modelId="{75D7D51A-7F31-4873-8A23-A8C2377040AD}" type="presOf" srcId="{9C9745B9-0EB3-4D56-87A3-718B982FA3A5}" destId="{CE2D1970-924C-4C84-B25B-2B7CB659899F}" srcOrd="0" destOrd="0" presId="urn:microsoft.com/office/officeart/2005/8/layout/pList2"/>
    <dgm:cxn modelId="{627E1889-4924-4DCE-801B-78EC74C6E0E5}" type="presOf" srcId="{F8F66561-4524-4C13-BB45-55FF389B34B4}" destId="{8DC0EF3C-85BF-4A09-B318-BCC25455F9E9}" srcOrd="0" destOrd="0" presId="urn:microsoft.com/office/officeart/2005/8/layout/pList2"/>
    <dgm:cxn modelId="{CB8EF9FF-55B9-43F7-BEB9-2B71BFBC9C52}" type="presOf" srcId="{5CC4A796-93F7-4192-BC08-3D17B3BC40CD}" destId="{3262828C-8909-4087-B68E-BA6BCE8409D0}" srcOrd="0" destOrd="0" presId="urn:microsoft.com/office/officeart/2005/8/layout/pList2"/>
    <dgm:cxn modelId="{39EE7B09-4CCE-4637-BA58-A0DA98E44DA1}" srcId="{8D6B8E58-8E9D-4F36-9153-D8DCD58FAFD3}" destId="{F2F9D795-F99B-4B20-A321-2194E54C47A9}" srcOrd="2" destOrd="0" parTransId="{FACEB433-DF74-4F2D-9685-A3D0F50320AF}" sibTransId="{FD8B5B76-AE4C-4B5B-8E25-C23F89C33CB8}"/>
    <dgm:cxn modelId="{0DAF77F0-523B-41B9-8436-C131C7D1249D}" type="presOf" srcId="{8D6B8E58-8E9D-4F36-9153-D8DCD58FAFD3}" destId="{12DBA0D3-7849-4D40-9DF1-C4D1B2415A66}" srcOrd="0" destOrd="0" presId="urn:microsoft.com/office/officeart/2005/8/layout/pList2"/>
    <dgm:cxn modelId="{047A6A21-50F1-48DC-BF46-C78FD83DF4F6}" srcId="{8D6B8E58-8E9D-4F36-9153-D8DCD58FAFD3}" destId="{5CC4A796-93F7-4192-BC08-3D17B3BC40CD}" srcOrd="1" destOrd="0" parTransId="{FC4DA24F-4899-418C-BB0D-678F5D9E63DF}" sibTransId="{F8F66561-4524-4C13-BB45-55FF389B34B4}"/>
    <dgm:cxn modelId="{664F46FD-B9D6-4895-B9D9-7CF6756B7ADF}" srcId="{8D6B8E58-8E9D-4F36-9153-D8DCD58FAFD3}" destId="{206C1337-F614-4BE8-920E-B989D4149E4F}" srcOrd="0" destOrd="0" parTransId="{0B19D2A1-9BEB-4F19-8E72-9911CB8FCA14}" sibTransId="{9C9745B9-0EB3-4D56-87A3-718B982FA3A5}"/>
    <dgm:cxn modelId="{E895BE25-2DE9-4BEF-B1A5-5DD335828366}" type="presParOf" srcId="{12DBA0D3-7849-4D40-9DF1-C4D1B2415A66}" destId="{4A51D23D-E81D-4325-A936-D15C4893622A}" srcOrd="0" destOrd="0" presId="urn:microsoft.com/office/officeart/2005/8/layout/pList2"/>
    <dgm:cxn modelId="{D4B7102A-9FD4-4C76-A5DF-65410D73D231}" type="presParOf" srcId="{12DBA0D3-7849-4D40-9DF1-C4D1B2415A66}" destId="{6508FE74-7D62-4E89-9447-9C0DF9DB0AB8}" srcOrd="1" destOrd="0" presId="urn:microsoft.com/office/officeart/2005/8/layout/pList2"/>
    <dgm:cxn modelId="{FE6F8145-53EA-4370-8F0A-FFF330E421FD}" type="presParOf" srcId="{6508FE74-7D62-4E89-9447-9C0DF9DB0AB8}" destId="{B2EFF2C5-A0A1-4C4D-8D6F-F160F41C205B}" srcOrd="0" destOrd="0" presId="urn:microsoft.com/office/officeart/2005/8/layout/pList2"/>
    <dgm:cxn modelId="{EF69B23E-322F-4CDF-8F16-DE652E8AB82F}" type="presParOf" srcId="{B2EFF2C5-A0A1-4C4D-8D6F-F160F41C205B}" destId="{A77A886D-CE4D-4A67-9315-760D6DFBF968}" srcOrd="0" destOrd="0" presId="urn:microsoft.com/office/officeart/2005/8/layout/pList2"/>
    <dgm:cxn modelId="{0742E0BD-5C15-4117-877E-3D7C3B765BC6}" type="presParOf" srcId="{B2EFF2C5-A0A1-4C4D-8D6F-F160F41C205B}" destId="{0E0B13E7-6EB9-4A47-8B64-324BE5499A35}" srcOrd="1" destOrd="0" presId="urn:microsoft.com/office/officeart/2005/8/layout/pList2"/>
    <dgm:cxn modelId="{7A18B559-BFB7-4A24-95C9-74FAD748B26E}" type="presParOf" srcId="{B2EFF2C5-A0A1-4C4D-8D6F-F160F41C205B}" destId="{56EB4BB6-0863-4148-A5D6-D630AFF10AE9}" srcOrd="2" destOrd="0" presId="urn:microsoft.com/office/officeart/2005/8/layout/pList2"/>
    <dgm:cxn modelId="{B3C60ED3-DA81-41F2-9E60-11D8109635D7}" type="presParOf" srcId="{6508FE74-7D62-4E89-9447-9C0DF9DB0AB8}" destId="{CE2D1970-924C-4C84-B25B-2B7CB659899F}" srcOrd="1" destOrd="0" presId="urn:microsoft.com/office/officeart/2005/8/layout/pList2"/>
    <dgm:cxn modelId="{EB58269A-529E-40E1-9CDC-F0C417435609}" type="presParOf" srcId="{6508FE74-7D62-4E89-9447-9C0DF9DB0AB8}" destId="{67EE037D-4A54-4878-8173-303BE6741C03}" srcOrd="2" destOrd="0" presId="urn:microsoft.com/office/officeart/2005/8/layout/pList2"/>
    <dgm:cxn modelId="{A515E243-BD9F-4D8B-876B-899015E9C02A}" type="presParOf" srcId="{67EE037D-4A54-4878-8173-303BE6741C03}" destId="{3262828C-8909-4087-B68E-BA6BCE8409D0}" srcOrd="0" destOrd="0" presId="urn:microsoft.com/office/officeart/2005/8/layout/pList2"/>
    <dgm:cxn modelId="{6BFC88FB-03E4-417F-B4B1-5DFA461280E1}" type="presParOf" srcId="{67EE037D-4A54-4878-8173-303BE6741C03}" destId="{F9915E2C-6465-4A49-AF65-98B3C8DDFCE8}" srcOrd="1" destOrd="0" presId="urn:microsoft.com/office/officeart/2005/8/layout/pList2"/>
    <dgm:cxn modelId="{F5758778-0C86-4D6A-B748-97AD55A8C3F4}" type="presParOf" srcId="{67EE037D-4A54-4878-8173-303BE6741C03}" destId="{75EA86D5-AF24-47DA-B74E-B39FC58D7D99}" srcOrd="2" destOrd="0" presId="urn:microsoft.com/office/officeart/2005/8/layout/pList2"/>
    <dgm:cxn modelId="{FCD9ACCE-FA00-47C8-B06C-101F5F4B8E15}" type="presParOf" srcId="{6508FE74-7D62-4E89-9447-9C0DF9DB0AB8}" destId="{8DC0EF3C-85BF-4A09-B318-BCC25455F9E9}" srcOrd="3" destOrd="0" presId="urn:microsoft.com/office/officeart/2005/8/layout/pList2"/>
    <dgm:cxn modelId="{F9AEAE40-7013-48E6-89C9-DD12416B6E86}" type="presParOf" srcId="{6508FE74-7D62-4E89-9447-9C0DF9DB0AB8}" destId="{A56FA3D3-73F7-4230-A8D3-C76EA4E5E93F}" srcOrd="4" destOrd="0" presId="urn:microsoft.com/office/officeart/2005/8/layout/pList2"/>
    <dgm:cxn modelId="{10B38BB4-8927-4BAB-B255-29EAB1939559}" type="presParOf" srcId="{A56FA3D3-73F7-4230-A8D3-C76EA4E5E93F}" destId="{FA2271C3-43EC-4D01-8312-0933E2B0291F}" srcOrd="0" destOrd="0" presId="urn:microsoft.com/office/officeart/2005/8/layout/pList2"/>
    <dgm:cxn modelId="{88ADA062-0F9D-411D-8249-8DCC32185628}" type="presParOf" srcId="{A56FA3D3-73F7-4230-A8D3-C76EA4E5E93F}" destId="{B05A909E-4E78-45A3-A3F5-9A7ED2A2EBFF}" srcOrd="1" destOrd="0" presId="urn:microsoft.com/office/officeart/2005/8/layout/pList2"/>
    <dgm:cxn modelId="{909893C7-F3B5-47CA-B813-8A2828DDCFE6}" type="presParOf" srcId="{A56FA3D3-73F7-4230-A8D3-C76EA4E5E93F}" destId="{9DCC540A-71B4-4C4D-B3B6-8FC1128C9924}" srcOrd="2" destOrd="0" presId="urn:microsoft.com/office/officeart/2005/8/layout/pList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81C85AB-C05F-444C-9BC2-6FE461471C11}" type="doc">
      <dgm:prSet loTypeId="urn:microsoft.com/office/officeart/2005/8/layout/hProcess9" loCatId="process" qsTypeId="urn:microsoft.com/office/officeart/2005/8/quickstyle/simple1" qsCatId="simple" csTypeId="urn:microsoft.com/office/officeart/2005/8/colors/accent1_2" csCatId="accent1" phldr="1"/>
      <dgm:spPr/>
    </dgm:pt>
    <dgm:pt modelId="{2C03FCCA-BAED-47A7-BDFE-6AA94C191D90}">
      <dgm:prSet phldrT="[Texte]" custT="1"/>
      <dgm:spPr/>
      <dgm:t>
        <a:bodyPr/>
        <a:lstStyle/>
        <a:p>
          <a:pPr algn="ctr"/>
          <a:r>
            <a:rPr lang="fr-FR" sz="1400" b="1" dirty="0" smtClean="0">
              <a:solidFill>
                <a:schemeClr val="tx2">
                  <a:lumMod val="75000"/>
                </a:schemeClr>
              </a:solidFill>
              <a:latin typeface="Lucida Fax" pitchFamily="18" charset="0"/>
            </a:rPr>
            <a:t>L’époque archaïque</a:t>
          </a:r>
        </a:p>
        <a:p>
          <a:pPr algn="l"/>
          <a:r>
            <a:rPr lang="fr-FR" sz="1400" b="1" dirty="0" smtClean="0">
              <a:latin typeface="Lucida Fax" pitchFamily="18" charset="0"/>
            </a:rPr>
            <a:t>Dans l'histoire de la Grèce antique, l’époque archaïque se situe entre le VIIIe siècle av. J.-C. et 480 av. J.-C.</a:t>
          </a:r>
          <a:endParaRPr lang="fr-FR" sz="1400" b="1" dirty="0">
            <a:latin typeface="Lucida Fax" pitchFamily="18" charset="0"/>
          </a:endParaRPr>
        </a:p>
      </dgm:t>
    </dgm:pt>
    <dgm:pt modelId="{AD1C88F1-92A1-4A31-82C5-E7F227D557C8}" type="parTrans" cxnId="{784D1B0F-71CE-4643-AAF6-E9F7F9043054}">
      <dgm:prSet/>
      <dgm:spPr/>
      <dgm:t>
        <a:bodyPr/>
        <a:lstStyle/>
        <a:p>
          <a:endParaRPr lang="fr-FR"/>
        </a:p>
      </dgm:t>
    </dgm:pt>
    <dgm:pt modelId="{A486E5B2-DD79-49A9-9272-CDA3C23926B0}" type="sibTrans" cxnId="{784D1B0F-71CE-4643-AAF6-E9F7F9043054}">
      <dgm:prSet/>
      <dgm:spPr/>
      <dgm:t>
        <a:bodyPr/>
        <a:lstStyle/>
        <a:p>
          <a:endParaRPr lang="fr-FR"/>
        </a:p>
      </dgm:t>
    </dgm:pt>
    <dgm:pt modelId="{057DF272-4F7F-441A-AC58-FE9EE15973E4}">
      <dgm:prSet phldrT="[Texte]" custT="1"/>
      <dgm:spPr/>
      <dgm:t>
        <a:bodyPr/>
        <a:lstStyle/>
        <a:p>
          <a:pPr algn="ctr"/>
          <a:r>
            <a:rPr lang="fr-FR" sz="1400" b="1" dirty="0" smtClean="0">
              <a:solidFill>
                <a:schemeClr val="tx2">
                  <a:lumMod val="75000"/>
                </a:schemeClr>
              </a:solidFill>
              <a:latin typeface="Lucida Fax" pitchFamily="18" charset="0"/>
            </a:rPr>
            <a:t>Les temps modernes</a:t>
          </a:r>
        </a:p>
        <a:p>
          <a:pPr algn="l"/>
          <a:r>
            <a:rPr lang="fr-FR" sz="1400" b="1" dirty="0" smtClean="0">
              <a:solidFill>
                <a:schemeClr val="bg1"/>
              </a:solidFill>
              <a:latin typeface="Lucida Fax" pitchFamily="18" charset="0"/>
            </a:rPr>
            <a:t>Elle couvre l'époque historique commençant à la fin du Moyen Âge (vie aux XVe siècles), généralement placée en 1453 (chute de Constantinople) ou en 1492 (découverte des Amériques par Christophe Colomb). Selon les historiens français, cette période s'arrête avec la Révolution française, marquée généralement en 1789 (début de la Révolution)</a:t>
          </a:r>
        </a:p>
        <a:p>
          <a:pPr algn="l"/>
          <a:endParaRPr lang="fr-FR" sz="1400" b="1" dirty="0">
            <a:solidFill>
              <a:schemeClr val="tx2">
                <a:lumMod val="75000"/>
              </a:schemeClr>
            </a:solidFill>
            <a:latin typeface="Lucida Fax" pitchFamily="18" charset="0"/>
          </a:endParaRPr>
        </a:p>
      </dgm:t>
    </dgm:pt>
    <dgm:pt modelId="{53951808-CA9E-488F-B83F-9E70B22418AD}" type="parTrans" cxnId="{3B69BCBB-9189-4474-9DC3-88C8EDD41449}">
      <dgm:prSet/>
      <dgm:spPr/>
      <dgm:t>
        <a:bodyPr/>
        <a:lstStyle/>
        <a:p>
          <a:endParaRPr lang="fr-FR"/>
        </a:p>
      </dgm:t>
    </dgm:pt>
    <dgm:pt modelId="{BE765236-87D8-44DF-99E7-412757EC023A}" type="sibTrans" cxnId="{3B69BCBB-9189-4474-9DC3-88C8EDD41449}">
      <dgm:prSet/>
      <dgm:spPr/>
      <dgm:t>
        <a:bodyPr/>
        <a:lstStyle/>
        <a:p>
          <a:endParaRPr lang="fr-FR"/>
        </a:p>
      </dgm:t>
    </dgm:pt>
    <dgm:pt modelId="{E2D3EFCF-4AC4-4559-8574-509E1C88491C}">
      <dgm:prSet phldrT="[Texte]" custT="1"/>
      <dgm:spPr/>
      <dgm:t>
        <a:bodyPr/>
        <a:lstStyle/>
        <a:p>
          <a:pPr algn="ctr"/>
          <a:r>
            <a:rPr lang="fr-FR" sz="1400" b="1" dirty="0" smtClean="0">
              <a:solidFill>
                <a:schemeClr val="tx1"/>
              </a:solidFill>
              <a:latin typeface="Lucida Fax" pitchFamily="18" charset="0"/>
            </a:rPr>
            <a:t>L’époque contemporaine</a:t>
          </a:r>
        </a:p>
        <a:p>
          <a:pPr algn="l"/>
          <a:r>
            <a:rPr lang="fr-FR" sz="1400" b="1" dirty="0" smtClean="0">
              <a:solidFill>
                <a:schemeClr val="bg1"/>
              </a:solidFill>
              <a:latin typeface="Lucida Fax" pitchFamily="18" charset="0"/>
            </a:rPr>
            <a:t>débute en 1789 et se poursuit jusqu'à nos jours</a:t>
          </a:r>
          <a:endParaRPr lang="fr-FR" sz="1400" b="1" dirty="0">
            <a:solidFill>
              <a:schemeClr val="bg1"/>
            </a:solidFill>
            <a:latin typeface="Lucida Fax" pitchFamily="18" charset="0"/>
          </a:endParaRPr>
        </a:p>
      </dgm:t>
    </dgm:pt>
    <dgm:pt modelId="{D5EE2E64-4FA6-4D57-81C4-22A7775EEB3D}" type="parTrans" cxnId="{1BDE30E6-210E-4939-A41A-FC167D77C4D3}">
      <dgm:prSet/>
      <dgm:spPr/>
      <dgm:t>
        <a:bodyPr/>
        <a:lstStyle/>
        <a:p>
          <a:endParaRPr lang="fr-FR"/>
        </a:p>
      </dgm:t>
    </dgm:pt>
    <dgm:pt modelId="{6CE7E809-2632-44F8-9CA8-C1512D3280F7}" type="sibTrans" cxnId="{1BDE30E6-210E-4939-A41A-FC167D77C4D3}">
      <dgm:prSet/>
      <dgm:spPr/>
      <dgm:t>
        <a:bodyPr/>
        <a:lstStyle/>
        <a:p>
          <a:endParaRPr lang="fr-FR"/>
        </a:p>
      </dgm:t>
    </dgm:pt>
    <dgm:pt modelId="{07EDE9DE-C8E1-4D48-8B6F-AFA084E0B84C}" type="pres">
      <dgm:prSet presAssocID="{781C85AB-C05F-444C-9BC2-6FE461471C11}" presName="CompostProcess" presStyleCnt="0">
        <dgm:presLayoutVars>
          <dgm:dir/>
          <dgm:resizeHandles val="exact"/>
        </dgm:presLayoutVars>
      </dgm:prSet>
      <dgm:spPr/>
    </dgm:pt>
    <dgm:pt modelId="{D84DA93C-C3B1-4CFE-9145-BC6BC3B1F01E}" type="pres">
      <dgm:prSet presAssocID="{781C85AB-C05F-444C-9BC2-6FE461471C11}" presName="arrow" presStyleLbl="bgShp" presStyleIdx="0" presStyleCnt="1" custLinFactNeighborX="-1418" custLinFactNeighborY="9247"/>
      <dgm:spPr/>
    </dgm:pt>
    <dgm:pt modelId="{76C77A19-A5A1-4771-A1D8-923B47C461F1}" type="pres">
      <dgm:prSet presAssocID="{781C85AB-C05F-444C-9BC2-6FE461471C11}" presName="linearProcess" presStyleCnt="0"/>
      <dgm:spPr/>
    </dgm:pt>
    <dgm:pt modelId="{EDCA8355-9620-474E-9C67-8F293DC60058}" type="pres">
      <dgm:prSet presAssocID="{2C03FCCA-BAED-47A7-BDFE-6AA94C191D90}" presName="textNode" presStyleLbl="node1" presStyleIdx="0" presStyleCnt="3" custScaleX="137446">
        <dgm:presLayoutVars>
          <dgm:bulletEnabled val="1"/>
        </dgm:presLayoutVars>
      </dgm:prSet>
      <dgm:spPr/>
      <dgm:t>
        <a:bodyPr/>
        <a:lstStyle/>
        <a:p>
          <a:endParaRPr lang="fr-FR"/>
        </a:p>
      </dgm:t>
    </dgm:pt>
    <dgm:pt modelId="{B5F4598E-98FE-4DF6-82BA-41C0CC824C2C}" type="pres">
      <dgm:prSet presAssocID="{A486E5B2-DD79-49A9-9272-CDA3C23926B0}" presName="sibTrans" presStyleCnt="0"/>
      <dgm:spPr/>
    </dgm:pt>
    <dgm:pt modelId="{E3A7C36D-5490-432E-A233-D2E1CA38B6A6}" type="pres">
      <dgm:prSet presAssocID="{057DF272-4F7F-441A-AC58-FE9EE15973E4}" presName="textNode" presStyleLbl="node1" presStyleIdx="1" presStyleCnt="3" custScaleX="153591" custScaleY="241141" custLinFactNeighborX="-19606" custLinFactNeighborY="0">
        <dgm:presLayoutVars>
          <dgm:bulletEnabled val="1"/>
        </dgm:presLayoutVars>
      </dgm:prSet>
      <dgm:spPr/>
      <dgm:t>
        <a:bodyPr/>
        <a:lstStyle/>
        <a:p>
          <a:endParaRPr lang="fr-FR"/>
        </a:p>
      </dgm:t>
    </dgm:pt>
    <dgm:pt modelId="{11EF549E-2291-47BB-A8F6-80A2EEE11EF1}" type="pres">
      <dgm:prSet presAssocID="{BE765236-87D8-44DF-99E7-412757EC023A}" presName="sibTrans" presStyleCnt="0"/>
      <dgm:spPr/>
    </dgm:pt>
    <dgm:pt modelId="{87DC145B-3DD3-4147-9864-6071E87E2FE1}" type="pres">
      <dgm:prSet presAssocID="{E2D3EFCF-4AC4-4559-8574-509E1C88491C}" presName="textNode" presStyleLbl="node1" presStyleIdx="2" presStyleCnt="3" custScaleX="144804" custScaleY="95511">
        <dgm:presLayoutVars>
          <dgm:bulletEnabled val="1"/>
        </dgm:presLayoutVars>
      </dgm:prSet>
      <dgm:spPr/>
      <dgm:t>
        <a:bodyPr/>
        <a:lstStyle/>
        <a:p>
          <a:endParaRPr lang="fr-FR"/>
        </a:p>
      </dgm:t>
    </dgm:pt>
  </dgm:ptLst>
  <dgm:cxnLst>
    <dgm:cxn modelId="{3B69BCBB-9189-4474-9DC3-88C8EDD41449}" srcId="{781C85AB-C05F-444C-9BC2-6FE461471C11}" destId="{057DF272-4F7F-441A-AC58-FE9EE15973E4}" srcOrd="1" destOrd="0" parTransId="{53951808-CA9E-488F-B83F-9E70B22418AD}" sibTransId="{BE765236-87D8-44DF-99E7-412757EC023A}"/>
    <dgm:cxn modelId="{CC4FA549-0268-46D8-9C42-86843EBE7428}" type="presOf" srcId="{2C03FCCA-BAED-47A7-BDFE-6AA94C191D90}" destId="{EDCA8355-9620-474E-9C67-8F293DC60058}" srcOrd="0" destOrd="0" presId="urn:microsoft.com/office/officeart/2005/8/layout/hProcess9"/>
    <dgm:cxn modelId="{784D1B0F-71CE-4643-AAF6-E9F7F9043054}" srcId="{781C85AB-C05F-444C-9BC2-6FE461471C11}" destId="{2C03FCCA-BAED-47A7-BDFE-6AA94C191D90}" srcOrd="0" destOrd="0" parTransId="{AD1C88F1-92A1-4A31-82C5-E7F227D557C8}" sibTransId="{A486E5B2-DD79-49A9-9272-CDA3C23926B0}"/>
    <dgm:cxn modelId="{C9F05B0A-D495-4C10-83F8-642FB5C67EAE}" type="presOf" srcId="{E2D3EFCF-4AC4-4559-8574-509E1C88491C}" destId="{87DC145B-3DD3-4147-9864-6071E87E2FE1}" srcOrd="0" destOrd="0" presId="urn:microsoft.com/office/officeart/2005/8/layout/hProcess9"/>
    <dgm:cxn modelId="{004BAD94-A856-4207-A22A-77CC908056F9}" type="presOf" srcId="{781C85AB-C05F-444C-9BC2-6FE461471C11}" destId="{07EDE9DE-C8E1-4D48-8B6F-AFA084E0B84C}" srcOrd="0" destOrd="0" presId="urn:microsoft.com/office/officeart/2005/8/layout/hProcess9"/>
    <dgm:cxn modelId="{5ACDF08F-07D8-4BE9-8EB4-671F6A267EA3}" type="presOf" srcId="{057DF272-4F7F-441A-AC58-FE9EE15973E4}" destId="{E3A7C36D-5490-432E-A233-D2E1CA38B6A6}" srcOrd="0" destOrd="0" presId="urn:microsoft.com/office/officeart/2005/8/layout/hProcess9"/>
    <dgm:cxn modelId="{1BDE30E6-210E-4939-A41A-FC167D77C4D3}" srcId="{781C85AB-C05F-444C-9BC2-6FE461471C11}" destId="{E2D3EFCF-4AC4-4559-8574-509E1C88491C}" srcOrd="2" destOrd="0" parTransId="{D5EE2E64-4FA6-4D57-81C4-22A7775EEB3D}" sibTransId="{6CE7E809-2632-44F8-9CA8-C1512D3280F7}"/>
    <dgm:cxn modelId="{1E00B67B-CF8B-42D2-8D07-30B46C619FE6}" type="presParOf" srcId="{07EDE9DE-C8E1-4D48-8B6F-AFA084E0B84C}" destId="{D84DA93C-C3B1-4CFE-9145-BC6BC3B1F01E}" srcOrd="0" destOrd="0" presId="urn:microsoft.com/office/officeart/2005/8/layout/hProcess9"/>
    <dgm:cxn modelId="{5B607E1B-DEF8-4386-8B41-A3DB610C9F5E}" type="presParOf" srcId="{07EDE9DE-C8E1-4D48-8B6F-AFA084E0B84C}" destId="{76C77A19-A5A1-4771-A1D8-923B47C461F1}" srcOrd="1" destOrd="0" presId="urn:microsoft.com/office/officeart/2005/8/layout/hProcess9"/>
    <dgm:cxn modelId="{2CA1A628-58BA-4BD8-A21F-D74AA92387B2}" type="presParOf" srcId="{76C77A19-A5A1-4771-A1D8-923B47C461F1}" destId="{EDCA8355-9620-474E-9C67-8F293DC60058}" srcOrd="0" destOrd="0" presId="urn:microsoft.com/office/officeart/2005/8/layout/hProcess9"/>
    <dgm:cxn modelId="{84035234-5648-40F1-A9FD-8826CAC8F981}" type="presParOf" srcId="{76C77A19-A5A1-4771-A1D8-923B47C461F1}" destId="{B5F4598E-98FE-4DF6-82BA-41C0CC824C2C}" srcOrd="1" destOrd="0" presId="urn:microsoft.com/office/officeart/2005/8/layout/hProcess9"/>
    <dgm:cxn modelId="{DD012DFE-C447-4C48-90EB-FC8C16D7AF15}" type="presParOf" srcId="{76C77A19-A5A1-4771-A1D8-923B47C461F1}" destId="{E3A7C36D-5490-432E-A233-D2E1CA38B6A6}" srcOrd="2" destOrd="0" presId="urn:microsoft.com/office/officeart/2005/8/layout/hProcess9"/>
    <dgm:cxn modelId="{AFA73BDA-B51C-4699-9996-20FA44AA498E}" type="presParOf" srcId="{76C77A19-A5A1-4771-A1D8-923B47C461F1}" destId="{11EF549E-2291-47BB-A8F6-80A2EEE11EF1}" srcOrd="3" destOrd="0" presId="urn:microsoft.com/office/officeart/2005/8/layout/hProcess9"/>
    <dgm:cxn modelId="{E3F78B3B-C740-4E66-ADC5-F9FFDB7BA39C}" type="presParOf" srcId="{76C77A19-A5A1-4771-A1D8-923B47C461F1}" destId="{87DC145B-3DD3-4147-9864-6071E87E2FE1}" srcOrd="4" destOrd="0" presId="urn:microsoft.com/office/officeart/2005/8/layout/hProcess9"/>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4495F2A-4A51-46F3-A044-C0A3DD309B14}" type="doc">
      <dgm:prSet loTypeId="urn:microsoft.com/office/officeart/2005/8/layout/cycle6" loCatId="cycle" qsTypeId="urn:microsoft.com/office/officeart/2005/8/quickstyle/simple3" qsCatId="simple" csTypeId="urn:microsoft.com/office/officeart/2005/8/colors/accent1_2" csCatId="accent1" phldr="1"/>
      <dgm:spPr/>
      <dgm:t>
        <a:bodyPr/>
        <a:lstStyle/>
        <a:p>
          <a:endParaRPr lang="fr-FR"/>
        </a:p>
      </dgm:t>
    </dgm:pt>
    <dgm:pt modelId="{57E4B106-2EED-459B-93CA-FD7944CCDE51}">
      <dgm:prSet phldrT="[Texte]" custT="1"/>
      <dgm:spPr>
        <a:blipFill rotWithShape="0">
          <a:blip xmlns:r="http://schemas.openxmlformats.org/officeDocument/2006/relationships" r:embed="rId1">
            <a:lum bright="20000"/>
          </a:blip>
          <a:stretch>
            <a:fillRect/>
          </a:stretch>
        </a:blipFill>
      </dgm:spPr>
      <dgm:t>
        <a:bodyPr/>
        <a:lstStyle/>
        <a:p>
          <a:r>
            <a:rPr lang="fr-FR" sz="1300" b="1" dirty="0" smtClean="0">
              <a:solidFill>
                <a:schemeClr val="tx1"/>
              </a:solidFill>
              <a:latin typeface="Lucida Fax" pitchFamily="18" charset="0"/>
            </a:rPr>
            <a:t>Droit international</a:t>
          </a:r>
          <a:endParaRPr lang="fr-FR" sz="1300" b="1" dirty="0">
            <a:solidFill>
              <a:schemeClr val="tx1"/>
            </a:solidFill>
            <a:latin typeface="Lucida Fax" pitchFamily="18" charset="0"/>
          </a:endParaRPr>
        </a:p>
      </dgm:t>
    </dgm:pt>
    <dgm:pt modelId="{59EC8224-8A29-4FE8-9C54-68056A0E6E67}" type="parTrans" cxnId="{9F9B07B7-C908-4B99-9F28-CE0CB22B1F42}">
      <dgm:prSet/>
      <dgm:spPr/>
      <dgm:t>
        <a:bodyPr/>
        <a:lstStyle/>
        <a:p>
          <a:endParaRPr lang="fr-FR"/>
        </a:p>
      </dgm:t>
    </dgm:pt>
    <dgm:pt modelId="{30F1161B-2D0C-4480-84A3-58CB9F9E6A88}" type="sibTrans" cxnId="{9F9B07B7-C908-4B99-9F28-CE0CB22B1F42}">
      <dgm:prSet/>
      <dgm:spPr/>
      <dgm:t>
        <a:bodyPr/>
        <a:lstStyle/>
        <a:p>
          <a:endParaRPr lang="fr-FR"/>
        </a:p>
      </dgm:t>
    </dgm:pt>
    <dgm:pt modelId="{FF40E0F3-8041-41FE-9DF9-1ACB6598E439}">
      <dgm:prSet phldrT="[Texte]" custT="1"/>
      <dgm:spPr>
        <a:blipFill rotWithShape="0">
          <a:blip xmlns:r="http://schemas.openxmlformats.org/officeDocument/2006/relationships" r:embed="rId2">
            <a:lum bright="40000"/>
          </a:blip>
          <a:stretch>
            <a:fillRect/>
          </a:stretch>
        </a:blipFill>
      </dgm:spPr>
      <dgm:t>
        <a:bodyPr/>
        <a:lstStyle/>
        <a:p>
          <a:r>
            <a:rPr lang="fr-FR" sz="1800" b="1" dirty="0" smtClean="0">
              <a:solidFill>
                <a:schemeClr val="tx1"/>
              </a:solidFill>
              <a:latin typeface="Lucida Fax" pitchFamily="18" charset="0"/>
            </a:rPr>
            <a:t>Droit </a:t>
          </a:r>
        </a:p>
        <a:p>
          <a:r>
            <a:rPr lang="fr-FR" sz="1800" b="1" dirty="0" smtClean="0">
              <a:solidFill>
                <a:schemeClr val="tx1"/>
              </a:solidFill>
              <a:latin typeface="Lucida Fax" pitchFamily="18" charset="0"/>
            </a:rPr>
            <a:t>suisse</a:t>
          </a:r>
          <a:endParaRPr lang="fr-FR" sz="1800" b="1" dirty="0">
            <a:solidFill>
              <a:schemeClr val="tx1"/>
            </a:solidFill>
            <a:latin typeface="Lucida Fax" pitchFamily="18" charset="0"/>
          </a:endParaRPr>
        </a:p>
      </dgm:t>
    </dgm:pt>
    <dgm:pt modelId="{1D62E8B7-85F5-4A06-B819-15443E2AA535}" type="parTrans" cxnId="{816A62CC-424B-4033-9DBF-2C5BC8D65FA7}">
      <dgm:prSet/>
      <dgm:spPr/>
      <dgm:t>
        <a:bodyPr/>
        <a:lstStyle/>
        <a:p>
          <a:endParaRPr lang="fr-FR"/>
        </a:p>
      </dgm:t>
    </dgm:pt>
    <dgm:pt modelId="{2B6549B6-E259-43BE-8029-54224B821648}" type="sibTrans" cxnId="{816A62CC-424B-4033-9DBF-2C5BC8D65FA7}">
      <dgm:prSet/>
      <dgm:spPr/>
      <dgm:t>
        <a:bodyPr/>
        <a:lstStyle/>
        <a:p>
          <a:endParaRPr lang="fr-FR"/>
        </a:p>
      </dgm:t>
    </dgm:pt>
    <dgm:pt modelId="{CE2752D7-D2BF-45AF-BE4C-FDA6047BCDDF}">
      <dgm:prSet phldrT="[Texte]" custT="1"/>
      <dgm:spPr>
        <a:blipFill rotWithShape="0">
          <a:blip xmlns:r="http://schemas.openxmlformats.org/officeDocument/2006/relationships" r:embed="rId3">
            <a:lum bright="30000"/>
          </a:blip>
          <a:stretch>
            <a:fillRect/>
          </a:stretch>
        </a:blipFill>
      </dgm:spPr>
      <dgm:t>
        <a:bodyPr/>
        <a:lstStyle/>
        <a:p>
          <a:pPr algn="ctr"/>
          <a:r>
            <a:rPr lang="fr-FR" sz="1800" b="1" dirty="0" smtClean="0"/>
            <a:t> Droit</a:t>
          </a:r>
        </a:p>
        <a:p>
          <a:pPr algn="ctr"/>
          <a:r>
            <a:rPr lang="fr-FR" sz="1800" b="1" dirty="0" smtClean="0"/>
            <a:t>  belge</a:t>
          </a:r>
          <a:endParaRPr lang="fr-FR" sz="1800" b="1" dirty="0"/>
        </a:p>
      </dgm:t>
    </dgm:pt>
    <dgm:pt modelId="{3CC39A53-0E70-4C7B-ACFB-32D192D281B6}" type="parTrans" cxnId="{6ED5B5F8-3A90-4F47-98EB-F18931B07C88}">
      <dgm:prSet/>
      <dgm:spPr/>
      <dgm:t>
        <a:bodyPr/>
        <a:lstStyle/>
        <a:p>
          <a:endParaRPr lang="fr-FR"/>
        </a:p>
      </dgm:t>
    </dgm:pt>
    <dgm:pt modelId="{D3672420-A0BE-4D02-857D-0EC58892B3DC}" type="sibTrans" cxnId="{6ED5B5F8-3A90-4F47-98EB-F18931B07C88}">
      <dgm:prSet/>
      <dgm:spPr/>
      <dgm:t>
        <a:bodyPr/>
        <a:lstStyle/>
        <a:p>
          <a:endParaRPr lang="fr-FR"/>
        </a:p>
      </dgm:t>
    </dgm:pt>
    <dgm:pt modelId="{F022085C-9D2B-4365-ACE9-FE5901D1FA89}">
      <dgm:prSet phldrT="[Texte]" custT="1"/>
      <dgm:spPr>
        <a:blipFill rotWithShape="0">
          <a:blip xmlns:r="http://schemas.openxmlformats.org/officeDocument/2006/relationships" r:embed="rId4">
            <a:lum bright="30000"/>
          </a:blip>
          <a:stretch>
            <a:fillRect/>
          </a:stretch>
        </a:blipFill>
      </dgm:spPr>
      <dgm:t>
        <a:bodyPr/>
        <a:lstStyle/>
        <a:p>
          <a:r>
            <a:rPr lang="fr-FR" sz="1800" b="1" dirty="0" smtClean="0">
              <a:latin typeface="Lucida Fax" pitchFamily="18" charset="0"/>
            </a:rPr>
            <a:t>Droit</a:t>
          </a:r>
        </a:p>
        <a:p>
          <a:r>
            <a:rPr lang="fr-FR" sz="1800" b="1" dirty="0" smtClean="0">
              <a:latin typeface="Lucida Fax" pitchFamily="18" charset="0"/>
            </a:rPr>
            <a:t> français</a:t>
          </a:r>
          <a:endParaRPr lang="fr-FR" sz="1800" b="1" dirty="0">
            <a:latin typeface="Lucida Fax" pitchFamily="18" charset="0"/>
          </a:endParaRPr>
        </a:p>
      </dgm:t>
    </dgm:pt>
    <dgm:pt modelId="{B0387B87-6AA1-4BA6-9095-0A3CF57D847E}" type="parTrans" cxnId="{E6B2CD89-A2E6-46D0-AAB5-95E7755350CE}">
      <dgm:prSet/>
      <dgm:spPr/>
      <dgm:t>
        <a:bodyPr/>
        <a:lstStyle/>
        <a:p>
          <a:endParaRPr lang="fr-FR"/>
        </a:p>
      </dgm:t>
    </dgm:pt>
    <dgm:pt modelId="{F639890A-1D1D-4785-8826-E8154F76FBD0}" type="sibTrans" cxnId="{E6B2CD89-A2E6-46D0-AAB5-95E7755350CE}">
      <dgm:prSet/>
      <dgm:spPr/>
      <dgm:t>
        <a:bodyPr/>
        <a:lstStyle/>
        <a:p>
          <a:endParaRPr lang="fr-FR"/>
        </a:p>
      </dgm:t>
    </dgm:pt>
    <dgm:pt modelId="{C500A0C6-E251-4DF7-A52A-D4ED519A870A}">
      <dgm:prSet phldrT="[Texte]" custT="1"/>
      <dgm:spPr>
        <a:blipFill rotWithShape="0">
          <a:blip xmlns:r="http://schemas.openxmlformats.org/officeDocument/2006/relationships" r:embed="rId5">
            <a:lum bright="40000"/>
          </a:blip>
          <a:stretch>
            <a:fillRect/>
          </a:stretch>
        </a:blipFill>
      </dgm:spPr>
      <dgm:t>
        <a:bodyPr/>
        <a:lstStyle/>
        <a:p>
          <a:r>
            <a:rPr lang="fr-FR" sz="1800" b="1" dirty="0" smtClean="0">
              <a:solidFill>
                <a:schemeClr val="tx1"/>
              </a:solidFill>
              <a:latin typeface="Lucida Fax" pitchFamily="18" charset="0"/>
            </a:rPr>
            <a:t>Droit tunisien</a:t>
          </a:r>
          <a:endParaRPr lang="fr-FR" sz="1800" b="1" dirty="0">
            <a:solidFill>
              <a:schemeClr val="tx1"/>
            </a:solidFill>
            <a:latin typeface="Lucida Fax" pitchFamily="18" charset="0"/>
          </a:endParaRPr>
        </a:p>
      </dgm:t>
    </dgm:pt>
    <dgm:pt modelId="{FC987390-1B09-43D6-BA7E-C04A40E58703}" type="parTrans" cxnId="{477F46C3-11AB-41B6-A92C-3610694CDAEF}">
      <dgm:prSet/>
      <dgm:spPr/>
      <dgm:t>
        <a:bodyPr/>
        <a:lstStyle/>
        <a:p>
          <a:endParaRPr lang="fr-FR"/>
        </a:p>
      </dgm:t>
    </dgm:pt>
    <dgm:pt modelId="{99BC8CA2-33C0-441A-9879-90AB96AC7821}" type="sibTrans" cxnId="{477F46C3-11AB-41B6-A92C-3610694CDAEF}">
      <dgm:prSet/>
      <dgm:spPr/>
      <dgm:t>
        <a:bodyPr/>
        <a:lstStyle/>
        <a:p>
          <a:endParaRPr lang="fr-FR"/>
        </a:p>
      </dgm:t>
    </dgm:pt>
    <dgm:pt modelId="{CF60F684-9A8D-4A00-80B5-9671D48DDD1A}" type="pres">
      <dgm:prSet presAssocID="{34495F2A-4A51-46F3-A044-C0A3DD309B14}" presName="cycle" presStyleCnt="0">
        <dgm:presLayoutVars>
          <dgm:dir/>
          <dgm:resizeHandles val="exact"/>
        </dgm:presLayoutVars>
      </dgm:prSet>
      <dgm:spPr/>
      <dgm:t>
        <a:bodyPr/>
        <a:lstStyle/>
        <a:p>
          <a:endParaRPr lang="fr-FR"/>
        </a:p>
      </dgm:t>
    </dgm:pt>
    <dgm:pt modelId="{FC635E8F-5B24-443C-B567-EBDEA0C4E2C6}" type="pres">
      <dgm:prSet presAssocID="{57E4B106-2EED-459B-93CA-FD7944CCDE51}" presName="node" presStyleLbl="node1" presStyleIdx="0" presStyleCnt="5">
        <dgm:presLayoutVars>
          <dgm:bulletEnabled val="1"/>
        </dgm:presLayoutVars>
      </dgm:prSet>
      <dgm:spPr/>
      <dgm:t>
        <a:bodyPr/>
        <a:lstStyle/>
        <a:p>
          <a:endParaRPr lang="fr-FR"/>
        </a:p>
      </dgm:t>
    </dgm:pt>
    <dgm:pt modelId="{865BA0A7-7524-414B-8B72-5FB7CB7927F3}" type="pres">
      <dgm:prSet presAssocID="{57E4B106-2EED-459B-93CA-FD7944CCDE51}" presName="spNode" presStyleCnt="0"/>
      <dgm:spPr/>
    </dgm:pt>
    <dgm:pt modelId="{5B3BE39F-3EC0-437D-A7DE-3489607F08F1}" type="pres">
      <dgm:prSet presAssocID="{30F1161B-2D0C-4480-84A3-58CB9F9E6A88}" presName="sibTrans" presStyleLbl="sibTrans1D1" presStyleIdx="0" presStyleCnt="5"/>
      <dgm:spPr/>
      <dgm:t>
        <a:bodyPr/>
        <a:lstStyle/>
        <a:p>
          <a:endParaRPr lang="fr-FR"/>
        </a:p>
      </dgm:t>
    </dgm:pt>
    <dgm:pt modelId="{5EAA0264-DDFD-4442-9B6F-84A845966FBA}" type="pres">
      <dgm:prSet presAssocID="{FF40E0F3-8041-41FE-9DF9-1ACB6598E439}" presName="node" presStyleLbl="node1" presStyleIdx="1" presStyleCnt="5">
        <dgm:presLayoutVars>
          <dgm:bulletEnabled val="1"/>
        </dgm:presLayoutVars>
      </dgm:prSet>
      <dgm:spPr/>
      <dgm:t>
        <a:bodyPr/>
        <a:lstStyle/>
        <a:p>
          <a:endParaRPr lang="fr-FR"/>
        </a:p>
      </dgm:t>
    </dgm:pt>
    <dgm:pt modelId="{859158FB-C446-472F-AF47-5BC8579A2E82}" type="pres">
      <dgm:prSet presAssocID="{FF40E0F3-8041-41FE-9DF9-1ACB6598E439}" presName="spNode" presStyleCnt="0"/>
      <dgm:spPr/>
    </dgm:pt>
    <dgm:pt modelId="{623DD645-1137-4863-AE60-A70E56C45FFD}" type="pres">
      <dgm:prSet presAssocID="{2B6549B6-E259-43BE-8029-54224B821648}" presName="sibTrans" presStyleLbl="sibTrans1D1" presStyleIdx="1" presStyleCnt="5"/>
      <dgm:spPr/>
      <dgm:t>
        <a:bodyPr/>
        <a:lstStyle/>
        <a:p>
          <a:endParaRPr lang="fr-FR"/>
        </a:p>
      </dgm:t>
    </dgm:pt>
    <dgm:pt modelId="{DF7218B2-9BFB-4018-97C0-979A4FFBB732}" type="pres">
      <dgm:prSet presAssocID="{CE2752D7-D2BF-45AF-BE4C-FDA6047BCDDF}" presName="node" presStyleLbl="node1" presStyleIdx="2" presStyleCnt="5">
        <dgm:presLayoutVars>
          <dgm:bulletEnabled val="1"/>
        </dgm:presLayoutVars>
      </dgm:prSet>
      <dgm:spPr/>
      <dgm:t>
        <a:bodyPr/>
        <a:lstStyle/>
        <a:p>
          <a:endParaRPr lang="fr-FR"/>
        </a:p>
      </dgm:t>
    </dgm:pt>
    <dgm:pt modelId="{CF6CAA15-49E7-440D-93D3-4F126ADC9CE6}" type="pres">
      <dgm:prSet presAssocID="{CE2752D7-D2BF-45AF-BE4C-FDA6047BCDDF}" presName="spNode" presStyleCnt="0"/>
      <dgm:spPr/>
    </dgm:pt>
    <dgm:pt modelId="{1B89C953-BE02-40DA-8349-7903282066E7}" type="pres">
      <dgm:prSet presAssocID="{D3672420-A0BE-4D02-857D-0EC58892B3DC}" presName="sibTrans" presStyleLbl="sibTrans1D1" presStyleIdx="2" presStyleCnt="5"/>
      <dgm:spPr/>
      <dgm:t>
        <a:bodyPr/>
        <a:lstStyle/>
        <a:p>
          <a:endParaRPr lang="fr-FR"/>
        </a:p>
      </dgm:t>
    </dgm:pt>
    <dgm:pt modelId="{89CA5FC7-7DCF-4692-ABA8-1CB4160CA1F4}" type="pres">
      <dgm:prSet presAssocID="{F022085C-9D2B-4365-ACE9-FE5901D1FA89}" presName="node" presStyleLbl="node1" presStyleIdx="3" presStyleCnt="5">
        <dgm:presLayoutVars>
          <dgm:bulletEnabled val="1"/>
        </dgm:presLayoutVars>
      </dgm:prSet>
      <dgm:spPr/>
      <dgm:t>
        <a:bodyPr/>
        <a:lstStyle/>
        <a:p>
          <a:endParaRPr lang="fr-FR"/>
        </a:p>
      </dgm:t>
    </dgm:pt>
    <dgm:pt modelId="{B22305CD-53BB-4692-90BD-C33DBA3342A7}" type="pres">
      <dgm:prSet presAssocID="{F022085C-9D2B-4365-ACE9-FE5901D1FA89}" presName="spNode" presStyleCnt="0"/>
      <dgm:spPr/>
    </dgm:pt>
    <dgm:pt modelId="{2C81DCFD-E5A1-451F-8045-FF04B08F981B}" type="pres">
      <dgm:prSet presAssocID="{F639890A-1D1D-4785-8826-E8154F76FBD0}" presName="sibTrans" presStyleLbl="sibTrans1D1" presStyleIdx="3" presStyleCnt="5"/>
      <dgm:spPr/>
      <dgm:t>
        <a:bodyPr/>
        <a:lstStyle/>
        <a:p>
          <a:endParaRPr lang="fr-FR"/>
        </a:p>
      </dgm:t>
    </dgm:pt>
    <dgm:pt modelId="{15AEE3D1-42CC-4B59-96E5-21DC29A269F8}" type="pres">
      <dgm:prSet presAssocID="{C500A0C6-E251-4DF7-A52A-D4ED519A870A}" presName="node" presStyleLbl="node1" presStyleIdx="4" presStyleCnt="5">
        <dgm:presLayoutVars>
          <dgm:bulletEnabled val="1"/>
        </dgm:presLayoutVars>
      </dgm:prSet>
      <dgm:spPr/>
      <dgm:t>
        <a:bodyPr/>
        <a:lstStyle/>
        <a:p>
          <a:endParaRPr lang="fr-FR"/>
        </a:p>
      </dgm:t>
    </dgm:pt>
    <dgm:pt modelId="{A5251BAF-3CD7-4ADE-A309-A7D451FF2612}" type="pres">
      <dgm:prSet presAssocID="{C500A0C6-E251-4DF7-A52A-D4ED519A870A}" presName="spNode" presStyleCnt="0"/>
      <dgm:spPr/>
    </dgm:pt>
    <dgm:pt modelId="{7A3335C7-0222-4DDB-9C53-C3ACD51B3841}" type="pres">
      <dgm:prSet presAssocID="{99BC8CA2-33C0-441A-9879-90AB96AC7821}" presName="sibTrans" presStyleLbl="sibTrans1D1" presStyleIdx="4" presStyleCnt="5"/>
      <dgm:spPr/>
      <dgm:t>
        <a:bodyPr/>
        <a:lstStyle/>
        <a:p>
          <a:endParaRPr lang="fr-FR"/>
        </a:p>
      </dgm:t>
    </dgm:pt>
  </dgm:ptLst>
  <dgm:cxnLst>
    <dgm:cxn modelId="{9BEAE80B-88BF-4D90-8BE8-F9FDF561EFC3}" type="presOf" srcId="{57E4B106-2EED-459B-93CA-FD7944CCDE51}" destId="{FC635E8F-5B24-443C-B567-EBDEA0C4E2C6}" srcOrd="0" destOrd="0" presId="urn:microsoft.com/office/officeart/2005/8/layout/cycle6"/>
    <dgm:cxn modelId="{C4FE1884-D18B-4F25-BFE4-5A6EF816FFFE}" type="presOf" srcId="{99BC8CA2-33C0-441A-9879-90AB96AC7821}" destId="{7A3335C7-0222-4DDB-9C53-C3ACD51B3841}" srcOrd="0" destOrd="0" presId="urn:microsoft.com/office/officeart/2005/8/layout/cycle6"/>
    <dgm:cxn modelId="{8F019A0F-0916-4368-9383-179B8D10D110}" type="presOf" srcId="{FF40E0F3-8041-41FE-9DF9-1ACB6598E439}" destId="{5EAA0264-DDFD-4442-9B6F-84A845966FBA}" srcOrd="0" destOrd="0" presId="urn:microsoft.com/office/officeart/2005/8/layout/cycle6"/>
    <dgm:cxn modelId="{F599F358-E9A6-492E-91EE-3943597C34F9}" type="presOf" srcId="{2B6549B6-E259-43BE-8029-54224B821648}" destId="{623DD645-1137-4863-AE60-A70E56C45FFD}" srcOrd="0" destOrd="0" presId="urn:microsoft.com/office/officeart/2005/8/layout/cycle6"/>
    <dgm:cxn modelId="{18D653E8-59C5-401A-92D1-0E535A6BD841}" type="presOf" srcId="{CE2752D7-D2BF-45AF-BE4C-FDA6047BCDDF}" destId="{DF7218B2-9BFB-4018-97C0-979A4FFBB732}" srcOrd="0" destOrd="0" presId="urn:microsoft.com/office/officeart/2005/8/layout/cycle6"/>
    <dgm:cxn modelId="{E6B2CD89-A2E6-46D0-AAB5-95E7755350CE}" srcId="{34495F2A-4A51-46F3-A044-C0A3DD309B14}" destId="{F022085C-9D2B-4365-ACE9-FE5901D1FA89}" srcOrd="3" destOrd="0" parTransId="{B0387B87-6AA1-4BA6-9095-0A3CF57D847E}" sibTransId="{F639890A-1D1D-4785-8826-E8154F76FBD0}"/>
    <dgm:cxn modelId="{9F9B07B7-C908-4B99-9F28-CE0CB22B1F42}" srcId="{34495F2A-4A51-46F3-A044-C0A3DD309B14}" destId="{57E4B106-2EED-459B-93CA-FD7944CCDE51}" srcOrd="0" destOrd="0" parTransId="{59EC8224-8A29-4FE8-9C54-68056A0E6E67}" sibTransId="{30F1161B-2D0C-4480-84A3-58CB9F9E6A88}"/>
    <dgm:cxn modelId="{477F46C3-11AB-41B6-A92C-3610694CDAEF}" srcId="{34495F2A-4A51-46F3-A044-C0A3DD309B14}" destId="{C500A0C6-E251-4DF7-A52A-D4ED519A870A}" srcOrd="4" destOrd="0" parTransId="{FC987390-1B09-43D6-BA7E-C04A40E58703}" sibTransId="{99BC8CA2-33C0-441A-9879-90AB96AC7821}"/>
    <dgm:cxn modelId="{B6E1025A-8213-4AF6-9CEB-6787E3D5D722}" type="presOf" srcId="{C500A0C6-E251-4DF7-A52A-D4ED519A870A}" destId="{15AEE3D1-42CC-4B59-96E5-21DC29A269F8}" srcOrd="0" destOrd="0" presId="urn:microsoft.com/office/officeart/2005/8/layout/cycle6"/>
    <dgm:cxn modelId="{94EE0860-F58F-46DF-AF37-AE2F7AAF2411}" type="presOf" srcId="{F022085C-9D2B-4365-ACE9-FE5901D1FA89}" destId="{89CA5FC7-7DCF-4692-ABA8-1CB4160CA1F4}" srcOrd="0" destOrd="0" presId="urn:microsoft.com/office/officeart/2005/8/layout/cycle6"/>
    <dgm:cxn modelId="{6ED5B5F8-3A90-4F47-98EB-F18931B07C88}" srcId="{34495F2A-4A51-46F3-A044-C0A3DD309B14}" destId="{CE2752D7-D2BF-45AF-BE4C-FDA6047BCDDF}" srcOrd="2" destOrd="0" parTransId="{3CC39A53-0E70-4C7B-ACFB-32D192D281B6}" sibTransId="{D3672420-A0BE-4D02-857D-0EC58892B3DC}"/>
    <dgm:cxn modelId="{BFD5CEDD-729C-4CEB-B4B9-437FFA09940F}" type="presOf" srcId="{30F1161B-2D0C-4480-84A3-58CB9F9E6A88}" destId="{5B3BE39F-3EC0-437D-A7DE-3489607F08F1}" srcOrd="0" destOrd="0" presId="urn:microsoft.com/office/officeart/2005/8/layout/cycle6"/>
    <dgm:cxn modelId="{816A62CC-424B-4033-9DBF-2C5BC8D65FA7}" srcId="{34495F2A-4A51-46F3-A044-C0A3DD309B14}" destId="{FF40E0F3-8041-41FE-9DF9-1ACB6598E439}" srcOrd="1" destOrd="0" parTransId="{1D62E8B7-85F5-4A06-B819-15443E2AA535}" sibTransId="{2B6549B6-E259-43BE-8029-54224B821648}"/>
    <dgm:cxn modelId="{85F84B45-0F7C-4530-9239-A983F5B39B0E}" type="presOf" srcId="{F639890A-1D1D-4785-8826-E8154F76FBD0}" destId="{2C81DCFD-E5A1-451F-8045-FF04B08F981B}" srcOrd="0" destOrd="0" presId="urn:microsoft.com/office/officeart/2005/8/layout/cycle6"/>
    <dgm:cxn modelId="{911582DA-20F3-4334-98E0-08E42781CB50}" type="presOf" srcId="{34495F2A-4A51-46F3-A044-C0A3DD309B14}" destId="{CF60F684-9A8D-4A00-80B5-9671D48DDD1A}" srcOrd="0" destOrd="0" presId="urn:microsoft.com/office/officeart/2005/8/layout/cycle6"/>
    <dgm:cxn modelId="{DDC4D595-4F65-41B8-A8A5-E4A8AFE70313}" type="presOf" srcId="{D3672420-A0BE-4D02-857D-0EC58892B3DC}" destId="{1B89C953-BE02-40DA-8349-7903282066E7}" srcOrd="0" destOrd="0" presId="urn:microsoft.com/office/officeart/2005/8/layout/cycle6"/>
    <dgm:cxn modelId="{4A2077A3-9DF0-4547-9507-1D38291D94CB}" type="presParOf" srcId="{CF60F684-9A8D-4A00-80B5-9671D48DDD1A}" destId="{FC635E8F-5B24-443C-B567-EBDEA0C4E2C6}" srcOrd="0" destOrd="0" presId="urn:microsoft.com/office/officeart/2005/8/layout/cycle6"/>
    <dgm:cxn modelId="{650FDDEA-8B8A-4210-9CC3-AD4B3CA77005}" type="presParOf" srcId="{CF60F684-9A8D-4A00-80B5-9671D48DDD1A}" destId="{865BA0A7-7524-414B-8B72-5FB7CB7927F3}" srcOrd="1" destOrd="0" presId="urn:microsoft.com/office/officeart/2005/8/layout/cycle6"/>
    <dgm:cxn modelId="{5EA10C4C-AB97-4965-B33D-68797B6E823E}" type="presParOf" srcId="{CF60F684-9A8D-4A00-80B5-9671D48DDD1A}" destId="{5B3BE39F-3EC0-437D-A7DE-3489607F08F1}" srcOrd="2" destOrd="0" presId="urn:microsoft.com/office/officeart/2005/8/layout/cycle6"/>
    <dgm:cxn modelId="{FBA981B0-ECFD-4FF8-97B1-13A6FE1E2564}" type="presParOf" srcId="{CF60F684-9A8D-4A00-80B5-9671D48DDD1A}" destId="{5EAA0264-DDFD-4442-9B6F-84A845966FBA}" srcOrd="3" destOrd="0" presId="urn:microsoft.com/office/officeart/2005/8/layout/cycle6"/>
    <dgm:cxn modelId="{55E7974A-AC30-4375-B1EA-4C963DE51468}" type="presParOf" srcId="{CF60F684-9A8D-4A00-80B5-9671D48DDD1A}" destId="{859158FB-C446-472F-AF47-5BC8579A2E82}" srcOrd="4" destOrd="0" presId="urn:microsoft.com/office/officeart/2005/8/layout/cycle6"/>
    <dgm:cxn modelId="{A8EA536F-D73A-448F-9A4F-331B2C147CCC}" type="presParOf" srcId="{CF60F684-9A8D-4A00-80B5-9671D48DDD1A}" destId="{623DD645-1137-4863-AE60-A70E56C45FFD}" srcOrd="5" destOrd="0" presId="urn:microsoft.com/office/officeart/2005/8/layout/cycle6"/>
    <dgm:cxn modelId="{16C10ECA-4738-43C3-8470-709FCB72C5E8}" type="presParOf" srcId="{CF60F684-9A8D-4A00-80B5-9671D48DDD1A}" destId="{DF7218B2-9BFB-4018-97C0-979A4FFBB732}" srcOrd="6" destOrd="0" presId="urn:microsoft.com/office/officeart/2005/8/layout/cycle6"/>
    <dgm:cxn modelId="{3A13682E-D9F1-450D-8D6D-0822E3AC737B}" type="presParOf" srcId="{CF60F684-9A8D-4A00-80B5-9671D48DDD1A}" destId="{CF6CAA15-49E7-440D-93D3-4F126ADC9CE6}" srcOrd="7" destOrd="0" presId="urn:microsoft.com/office/officeart/2005/8/layout/cycle6"/>
    <dgm:cxn modelId="{D8671FDE-36B4-4B6F-AA82-036F0F8BAC49}" type="presParOf" srcId="{CF60F684-9A8D-4A00-80B5-9671D48DDD1A}" destId="{1B89C953-BE02-40DA-8349-7903282066E7}" srcOrd="8" destOrd="0" presId="urn:microsoft.com/office/officeart/2005/8/layout/cycle6"/>
    <dgm:cxn modelId="{75C8F571-860F-48E0-83C4-3CE9F38BA075}" type="presParOf" srcId="{CF60F684-9A8D-4A00-80B5-9671D48DDD1A}" destId="{89CA5FC7-7DCF-4692-ABA8-1CB4160CA1F4}" srcOrd="9" destOrd="0" presId="urn:microsoft.com/office/officeart/2005/8/layout/cycle6"/>
    <dgm:cxn modelId="{0F9F3958-A86D-4386-875C-9D01AB5AF0EC}" type="presParOf" srcId="{CF60F684-9A8D-4A00-80B5-9671D48DDD1A}" destId="{B22305CD-53BB-4692-90BD-C33DBA3342A7}" srcOrd="10" destOrd="0" presId="urn:microsoft.com/office/officeart/2005/8/layout/cycle6"/>
    <dgm:cxn modelId="{7D5AD770-7032-407B-90C4-79B2E9532966}" type="presParOf" srcId="{CF60F684-9A8D-4A00-80B5-9671D48DDD1A}" destId="{2C81DCFD-E5A1-451F-8045-FF04B08F981B}" srcOrd="11" destOrd="0" presId="urn:microsoft.com/office/officeart/2005/8/layout/cycle6"/>
    <dgm:cxn modelId="{17555D67-6F7F-45D2-8806-49C51B81B6EB}" type="presParOf" srcId="{CF60F684-9A8D-4A00-80B5-9671D48DDD1A}" destId="{15AEE3D1-42CC-4B59-96E5-21DC29A269F8}" srcOrd="12" destOrd="0" presId="urn:microsoft.com/office/officeart/2005/8/layout/cycle6"/>
    <dgm:cxn modelId="{DF7B0729-496F-47D8-BBBF-08BE84E679E4}" type="presParOf" srcId="{CF60F684-9A8D-4A00-80B5-9671D48DDD1A}" destId="{A5251BAF-3CD7-4ADE-A309-A7D451FF2612}" srcOrd="13" destOrd="0" presId="urn:microsoft.com/office/officeart/2005/8/layout/cycle6"/>
    <dgm:cxn modelId="{C587363E-588F-403C-8B02-2619BC63B7A2}" type="presParOf" srcId="{CF60F684-9A8D-4A00-80B5-9671D48DDD1A}" destId="{7A3335C7-0222-4DDB-9C53-C3ACD51B3841}" srcOrd="14" destOrd="0" presId="urn:microsoft.com/office/officeart/2005/8/layout/cycle6"/>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4A51D23D-E81D-4325-A936-D15C4893622A}">
      <dsp:nvSpPr>
        <dsp:cNvPr id="0" name=""/>
        <dsp:cNvSpPr/>
      </dsp:nvSpPr>
      <dsp:spPr>
        <a:xfrm>
          <a:off x="0" y="0"/>
          <a:ext cx="7776864" cy="2009023"/>
        </a:xfrm>
        <a:prstGeom prst="roundRect">
          <a:avLst>
            <a:gd name="adj" fmla="val 10000"/>
          </a:avLst>
        </a:prstGeom>
        <a:solidFill>
          <a:schemeClr val="accent1">
            <a:alpha val="90000"/>
            <a:tint val="40000"/>
            <a:hueOff val="0"/>
            <a:satOff val="0"/>
            <a:lumOff val="0"/>
            <a:alphaOff val="0"/>
          </a:schemeClr>
        </a:solidFill>
        <a:ln w="381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6EB4BB6-0863-4148-A5D6-D630AFF10AE9}">
      <dsp:nvSpPr>
        <dsp:cNvPr id="0" name=""/>
        <dsp:cNvSpPr/>
      </dsp:nvSpPr>
      <dsp:spPr>
        <a:xfrm>
          <a:off x="3168356" y="4313278"/>
          <a:ext cx="1171761" cy="151217"/>
        </a:xfrm>
        <a:prstGeom prst="roundRect">
          <a:avLst>
            <a:gd name="adj" fmla="val 10000"/>
          </a:avLst>
        </a:prstGeom>
        <a:solidFill>
          <a:schemeClr val="accent1">
            <a:tint val="50000"/>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77A886D-CE4D-4A67-9315-760D6DFBF968}">
      <dsp:nvSpPr>
        <dsp:cNvPr id="0" name=""/>
        <dsp:cNvSpPr/>
      </dsp:nvSpPr>
      <dsp:spPr>
        <a:xfrm rot="10800000">
          <a:off x="219621" y="792090"/>
          <a:ext cx="2282222" cy="3748033"/>
        </a:xfrm>
        <a:prstGeom prst="round2SameRect">
          <a:avLst>
            <a:gd name="adj1" fmla="val 10500"/>
            <a:gd name="adj2" fmla="val 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t" anchorCtr="0">
          <a:noAutofit/>
        </a:bodyPr>
        <a:lstStyle/>
        <a:p>
          <a:pPr lvl="0" algn="l" defTabSz="1066800">
            <a:lnSpc>
              <a:spcPct val="90000"/>
            </a:lnSpc>
            <a:spcBef>
              <a:spcPct val="0"/>
            </a:spcBef>
            <a:spcAft>
              <a:spcPct val="35000"/>
            </a:spcAft>
          </a:pPr>
          <a:r>
            <a:rPr lang="fr-FR" sz="2400" kern="1200" dirty="0" smtClean="0">
              <a:latin typeface="Lucida Fax" pitchFamily="18" charset="0"/>
            </a:rPr>
            <a:t>Substantif neutre </a:t>
          </a:r>
          <a:r>
            <a:rPr lang="fr-FR" sz="2400" kern="1200" dirty="0" err="1" smtClean="0">
              <a:latin typeface="Lucida Fax" pitchFamily="18" charset="0"/>
            </a:rPr>
            <a:t>pactum</a:t>
          </a:r>
          <a:r>
            <a:rPr lang="fr-FR" sz="2400" kern="1200" dirty="0" smtClean="0">
              <a:latin typeface="Lucida Fax" pitchFamily="18" charset="0"/>
            </a:rPr>
            <a:t> (pacta au pluriel) </a:t>
          </a:r>
          <a:r>
            <a:rPr lang="fr-FR" sz="2400" kern="1200" smtClean="0">
              <a:latin typeface="Lucida Fax" pitchFamily="18" charset="0"/>
            </a:rPr>
            <a:t>: pacte </a:t>
          </a:r>
          <a:r>
            <a:rPr lang="fr-FR" sz="2400" kern="1200" dirty="0" smtClean="0">
              <a:latin typeface="Lucida Fax" pitchFamily="18" charset="0"/>
            </a:rPr>
            <a:t>, contrat ou accord</a:t>
          </a:r>
          <a:endParaRPr lang="fr-FR" sz="2400" kern="1200" dirty="0">
            <a:latin typeface="Lucida Fax" pitchFamily="18" charset="0"/>
          </a:endParaRPr>
        </a:p>
      </dsp:txBody>
      <dsp:txXfrm rot="10800000">
        <a:off x="219621" y="792090"/>
        <a:ext cx="2282222" cy="3748033"/>
      </dsp:txXfrm>
    </dsp:sp>
    <dsp:sp modelId="{75EA86D5-AF24-47DA-B74E-B39FC58D7D99}">
      <dsp:nvSpPr>
        <dsp:cNvPr id="0" name=""/>
        <dsp:cNvSpPr/>
      </dsp:nvSpPr>
      <dsp:spPr>
        <a:xfrm flipH="1">
          <a:off x="3096340" y="4392487"/>
          <a:ext cx="1440493" cy="45715"/>
        </a:xfrm>
        <a:prstGeom prst="roundRect">
          <a:avLst>
            <a:gd name="adj" fmla="val 10000"/>
          </a:avLst>
        </a:prstGeom>
        <a:solidFill>
          <a:schemeClr val="accent1">
            <a:tint val="50000"/>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262828C-8909-4087-B68E-BA6BCE8409D0}">
      <dsp:nvSpPr>
        <dsp:cNvPr id="0" name=""/>
        <dsp:cNvSpPr/>
      </dsp:nvSpPr>
      <dsp:spPr>
        <a:xfrm rot="10800000">
          <a:off x="2665502" y="792090"/>
          <a:ext cx="2282222" cy="3744399"/>
        </a:xfrm>
        <a:prstGeom prst="round2SameRect">
          <a:avLst>
            <a:gd name="adj1" fmla="val 10500"/>
            <a:gd name="adj2" fmla="val 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156464" rIns="156464" bIns="156464" numCol="1" spcCol="1270" anchor="t" anchorCtr="0">
          <a:noAutofit/>
        </a:bodyPr>
        <a:lstStyle/>
        <a:p>
          <a:pPr lvl="0" algn="l" defTabSz="977900">
            <a:lnSpc>
              <a:spcPct val="90000"/>
            </a:lnSpc>
            <a:spcBef>
              <a:spcPct val="0"/>
            </a:spcBef>
            <a:spcAft>
              <a:spcPct val="35000"/>
            </a:spcAft>
          </a:pPr>
          <a:r>
            <a:rPr lang="fr-FR" sz="2200" kern="1200" dirty="0" smtClean="0">
              <a:latin typeface="Lucida Fax" pitchFamily="18" charset="0"/>
            </a:rPr>
            <a:t>Verbe </a:t>
          </a:r>
          <a:r>
            <a:rPr lang="fr-FR" sz="2200" kern="1200" dirty="0" err="1" smtClean="0">
              <a:latin typeface="Lucida Fax" pitchFamily="18" charset="0"/>
            </a:rPr>
            <a:t>servo</a:t>
          </a:r>
          <a:r>
            <a:rPr lang="fr-FR" sz="2200" kern="1200" dirty="0" smtClean="0">
              <a:latin typeface="Lucida Fax" pitchFamily="18" charset="0"/>
            </a:rPr>
            <a:t> (adjectif verbal </a:t>
          </a:r>
          <a:r>
            <a:rPr lang="fr-FR" sz="2200" kern="1200" dirty="0" err="1" smtClean="0">
              <a:latin typeface="Lucida Fax" pitchFamily="18" charset="0"/>
            </a:rPr>
            <a:t>servandus</a:t>
          </a:r>
          <a:r>
            <a:rPr lang="fr-FR" sz="2200" kern="1200" dirty="0" smtClean="0">
              <a:latin typeface="Lucida Fax" pitchFamily="18" charset="0"/>
            </a:rPr>
            <a:t> qui marque l’obligation, l’attribut de pacta) pour dire je respecte</a:t>
          </a:r>
          <a:endParaRPr lang="fr-FR" sz="2200" kern="1200" dirty="0">
            <a:latin typeface="Lucida Fax" pitchFamily="18" charset="0"/>
          </a:endParaRPr>
        </a:p>
      </dsp:txBody>
      <dsp:txXfrm rot="10800000">
        <a:off x="2665502" y="792090"/>
        <a:ext cx="2282222" cy="3744399"/>
      </dsp:txXfrm>
    </dsp:sp>
    <dsp:sp modelId="{9DCC540A-71B4-4C4D-B3B6-8FC1128C9924}">
      <dsp:nvSpPr>
        <dsp:cNvPr id="0" name=""/>
        <dsp:cNvSpPr/>
      </dsp:nvSpPr>
      <dsp:spPr>
        <a:xfrm flipH="1">
          <a:off x="5760630" y="4392481"/>
          <a:ext cx="1455190" cy="72014"/>
        </a:xfrm>
        <a:prstGeom prst="roundRect">
          <a:avLst>
            <a:gd name="adj" fmla="val 10000"/>
          </a:avLst>
        </a:prstGeom>
        <a:solidFill>
          <a:schemeClr val="accent1">
            <a:tint val="50000"/>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A2271C3-43EC-4D01-8312-0933E2B0291F}">
      <dsp:nvSpPr>
        <dsp:cNvPr id="0" name=""/>
        <dsp:cNvSpPr/>
      </dsp:nvSpPr>
      <dsp:spPr>
        <a:xfrm rot="10800000">
          <a:off x="5255255" y="792090"/>
          <a:ext cx="2282222" cy="3737229"/>
        </a:xfrm>
        <a:prstGeom prst="round2SameRect">
          <a:avLst>
            <a:gd name="adj1" fmla="val 10500"/>
            <a:gd name="adj2" fmla="val 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t" anchorCtr="0">
          <a:noAutofit/>
        </a:bodyPr>
        <a:lstStyle/>
        <a:p>
          <a:pPr lvl="0" algn="l" defTabSz="1066800">
            <a:lnSpc>
              <a:spcPct val="90000"/>
            </a:lnSpc>
            <a:spcBef>
              <a:spcPct val="0"/>
            </a:spcBef>
            <a:spcAft>
              <a:spcPct val="35000"/>
            </a:spcAft>
          </a:pPr>
          <a:r>
            <a:rPr lang="fr-FR" sz="2400" kern="1200" dirty="0" smtClean="0">
              <a:latin typeface="Lucida Fax" pitchFamily="18" charset="0"/>
            </a:rPr>
            <a:t>Le verbe être à la troisième personne du pluriel</a:t>
          </a:r>
          <a:endParaRPr lang="fr-FR" sz="2400" kern="1200" dirty="0">
            <a:latin typeface="Lucida Fax" pitchFamily="18" charset="0"/>
          </a:endParaRPr>
        </a:p>
      </dsp:txBody>
      <dsp:txXfrm rot="10800000">
        <a:off x="5255255" y="792090"/>
        <a:ext cx="2282222" cy="3737229"/>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D84DA93C-C3B1-4CFE-9145-BC6BC3B1F01E}">
      <dsp:nvSpPr>
        <dsp:cNvPr id="0" name=""/>
        <dsp:cNvSpPr/>
      </dsp:nvSpPr>
      <dsp:spPr>
        <a:xfrm>
          <a:off x="525791" y="0"/>
          <a:ext cx="7099988" cy="4064000"/>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DCA8355-9620-474E-9C67-8F293DC60058}">
      <dsp:nvSpPr>
        <dsp:cNvPr id="0" name=""/>
        <dsp:cNvSpPr/>
      </dsp:nvSpPr>
      <dsp:spPr>
        <a:xfrm>
          <a:off x="4484" y="1219199"/>
          <a:ext cx="2475960" cy="1625600"/>
        </a:xfrm>
        <a:prstGeom prst="round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fr-FR" sz="1400" b="1" kern="1200" dirty="0" smtClean="0">
              <a:solidFill>
                <a:schemeClr val="tx2">
                  <a:lumMod val="75000"/>
                </a:schemeClr>
              </a:solidFill>
              <a:latin typeface="Lucida Fax" pitchFamily="18" charset="0"/>
            </a:rPr>
            <a:t>L’époque archaïque</a:t>
          </a:r>
        </a:p>
        <a:p>
          <a:pPr lvl="0" algn="l" defTabSz="622300">
            <a:lnSpc>
              <a:spcPct val="90000"/>
            </a:lnSpc>
            <a:spcBef>
              <a:spcPct val="0"/>
            </a:spcBef>
            <a:spcAft>
              <a:spcPct val="35000"/>
            </a:spcAft>
          </a:pPr>
          <a:r>
            <a:rPr lang="fr-FR" sz="1400" b="1" kern="1200" dirty="0" smtClean="0">
              <a:latin typeface="Lucida Fax" pitchFamily="18" charset="0"/>
            </a:rPr>
            <a:t>Dans l'histoire de la Grèce antique, l’époque archaïque se situe entre le VIIIe siècle av. J.-C. et 480 av. J.-C.</a:t>
          </a:r>
          <a:endParaRPr lang="fr-FR" sz="1400" b="1" kern="1200" dirty="0">
            <a:latin typeface="Lucida Fax" pitchFamily="18" charset="0"/>
          </a:endParaRPr>
        </a:p>
      </dsp:txBody>
      <dsp:txXfrm>
        <a:off x="4484" y="1219199"/>
        <a:ext cx="2475960" cy="1625600"/>
      </dsp:txXfrm>
    </dsp:sp>
    <dsp:sp modelId="{E3A7C36D-5490-432E-A233-D2E1CA38B6A6}">
      <dsp:nvSpPr>
        <dsp:cNvPr id="0" name=""/>
        <dsp:cNvSpPr/>
      </dsp:nvSpPr>
      <dsp:spPr>
        <a:xfrm>
          <a:off x="2678492" y="72005"/>
          <a:ext cx="2766797" cy="3919988"/>
        </a:xfrm>
        <a:prstGeom prst="round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fr-FR" sz="1400" b="1" kern="1200" dirty="0" smtClean="0">
              <a:solidFill>
                <a:schemeClr val="tx2">
                  <a:lumMod val="75000"/>
                </a:schemeClr>
              </a:solidFill>
              <a:latin typeface="Lucida Fax" pitchFamily="18" charset="0"/>
            </a:rPr>
            <a:t>Les temps modernes</a:t>
          </a:r>
        </a:p>
        <a:p>
          <a:pPr lvl="0" algn="l" defTabSz="622300">
            <a:lnSpc>
              <a:spcPct val="90000"/>
            </a:lnSpc>
            <a:spcBef>
              <a:spcPct val="0"/>
            </a:spcBef>
            <a:spcAft>
              <a:spcPct val="35000"/>
            </a:spcAft>
          </a:pPr>
          <a:r>
            <a:rPr lang="fr-FR" sz="1400" b="1" kern="1200" dirty="0" smtClean="0">
              <a:solidFill>
                <a:schemeClr val="bg1"/>
              </a:solidFill>
              <a:latin typeface="Lucida Fax" pitchFamily="18" charset="0"/>
            </a:rPr>
            <a:t>Elle couvre l'époque historique commençant à la fin du Moyen Âge (vie aux XVe siècles), généralement placée en 1453 (chute de Constantinople) ou en 1492 (découverte des Amériques par Christophe Colomb). Selon les historiens français, cette période s'arrête avec la Révolution française, marquée généralement en 1789 (début de la Révolution)</a:t>
          </a:r>
        </a:p>
        <a:p>
          <a:pPr lvl="0" algn="l" defTabSz="622300">
            <a:lnSpc>
              <a:spcPct val="90000"/>
            </a:lnSpc>
            <a:spcBef>
              <a:spcPct val="0"/>
            </a:spcBef>
            <a:spcAft>
              <a:spcPct val="35000"/>
            </a:spcAft>
          </a:pPr>
          <a:endParaRPr lang="fr-FR" sz="1400" b="1" kern="1200" dirty="0">
            <a:solidFill>
              <a:schemeClr val="tx2">
                <a:lumMod val="75000"/>
              </a:schemeClr>
            </a:solidFill>
            <a:latin typeface="Lucida Fax" pitchFamily="18" charset="0"/>
          </a:endParaRPr>
        </a:p>
      </dsp:txBody>
      <dsp:txXfrm>
        <a:off x="2678492" y="72005"/>
        <a:ext cx="2766797" cy="3919988"/>
      </dsp:txXfrm>
    </dsp:sp>
    <dsp:sp modelId="{87DC145B-3DD3-4147-9864-6071E87E2FE1}">
      <dsp:nvSpPr>
        <dsp:cNvPr id="0" name=""/>
        <dsp:cNvSpPr/>
      </dsp:nvSpPr>
      <dsp:spPr>
        <a:xfrm>
          <a:off x="5739935" y="1255686"/>
          <a:ext cx="2608507" cy="1552626"/>
        </a:xfrm>
        <a:prstGeom prst="round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fr-FR" sz="1400" b="1" kern="1200" dirty="0" smtClean="0">
              <a:solidFill>
                <a:schemeClr val="tx1"/>
              </a:solidFill>
              <a:latin typeface="Lucida Fax" pitchFamily="18" charset="0"/>
            </a:rPr>
            <a:t>L’époque contemporaine</a:t>
          </a:r>
        </a:p>
        <a:p>
          <a:pPr lvl="0" algn="l" defTabSz="622300">
            <a:lnSpc>
              <a:spcPct val="90000"/>
            </a:lnSpc>
            <a:spcBef>
              <a:spcPct val="0"/>
            </a:spcBef>
            <a:spcAft>
              <a:spcPct val="35000"/>
            </a:spcAft>
          </a:pPr>
          <a:r>
            <a:rPr lang="fr-FR" sz="1400" b="1" kern="1200" dirty="0" smtClean="0">
              <a:solidFill>
                <a:schemeClr val="bg1"/>
              </a:solidFill>
              <a:latin typeface="Lucida Fax" pitchFamily="18" charset="0"/>
            </a:rPr>
            <a:t>débute en 1789 et se poursuit jusqu'à nos jours</a:t>
          </a:r>
          <a:endParaRPr lang="fr-FR" sz="1400" b="1" kern="1200" dirty="0">
            <a:solidFill>
              <a:schemeClr val="bg1"/>
            </a:solidFill>
            <a:latin typeface="Lucida Fax" pitchFamily="18" charset="0"/>
          </a:endParaRPr>
        </a:p>
      </dsp:txBody>
      <dsp:txXfrm>
        <a:off x="5739935" y="1255686"/>
        <a:ext cx="2608507" cy="1552626"/>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C635E8F-5B24-443C-B567-EBDEA0C4E2C6}">
      <dsp:nvSpPr>
        <dsp:cNvPr id="0" name=""/>
        <dsp:cNvSpPr/>
      </dsp:nvSpPr>
      <dsp:spPr>
        <a:xfrm>
          <a:off x="2359669" y="1920"/>
          <a:ext cx="1376660" cy="894829"/>
        </a:xfrm>
        <a:prstGeom prst="roundRect">
          <a:avLst/>
        </a:prstGeom>
        <a:blipFill rotWithShape="0">
          <a:blip xmlns:r="http://schemas.openxmlformats.org/officeDocument/2006/relationships" r:embed="rId1">
            <a:lum bright="20000"/>
          </a:blip>
          <a:stretch>
            <a:fillRect/>
          </a:stretch>
        </a:blipFill>
        <a:ln>
          <a:noFill/>
        </a:ln>
        <a:effectLst>
          <a:outerShdw blurRad="95000" rotWithShape="0">
            <a:srgbClr val="000000">
              <a:alpha val="50000"/>
            </a:srgbClr>
          </a:outerShdw>
          <a:softEdge rad="12700"/>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fr-FR" sz="1300" b="1" kern="1200" dirty="0" smtClean="0">
              <a:solidFill>
                <a:schemeClr val="tx1"/>
              </a:solidFill>
              <a:latin typeface="Lucida Fax" pitchFamily="18" charset="0"/>
            </a:rPr>
            <a:t>Droit international</a:t>
          </a:r>
          <a:endParaRPr lang="fr-FR" sz="1300" b="1" kern="1200" dirty="0">
            <a:solidFill>
              <a:schemeClr val="tx1"/>
            </a:solidFill>
            <a:latin typeface="Lucida Fax" pitchFamily="18" charset="0"/>
          </a:endParaRPr>
        </a:p>
      </dsp:txBody>
      <dsp:txXfrm>
        <a:off x="2359669" y="1920"/>
        <a:ext cx="1376660" cy="894829"/>
      </dsp:txXfrm>
    </dsp:sp>
    <dsp:sp modelId="{5B3BE39F-3EC0-437D-A7DE-3489607F08F1}">
      <dsp:nvSpPr>
        <dsp:cNvPr id="0" name=""/>
        <dsp:cNvSpPr/>
      </dsp:nvSpPr>
      <dsp:spPr>
        <a:xfrm>
          <a:off x="1260107" y="449335"/>
          <a:ext cx="3575785" cy="3575785"/>
        </a:xfrm>
        <a:custGeom>
          <a:avLst/>
          <a:gdLst/>
          <a:ahLst/>
          <a:cxnLst/>
          <a:rect l="0" t="0" r="0" b="0"/>
          <a:pathLst>
            <a:path>
              <a:moveTo>
                <a:pt x="2485681" y="141790"/>
              </a:moveTo>
              <a:arcTo wR="1787892" hR="1787892" stAng="17578336" swAng="1961640"/>
            </a:path>
          </a:pathLst>
        </a:custGeom>
        <a:noFill/>
        <a:ln w="12700"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5EAA0264-DDFD-4442-9B6F-84A845966FBA}">
      <dsp:nvSpPr>
        <dsp:cNvPr id="0" name=""/>
        <dsp:cNvSpPr/>
      </dsp:nvSpPr>
      <dsp:spPr>
        <a:xfrm>
          <a:off x="4060056" y="1237323"/>
          <a:ext cx="1376660" cy="894829"/>
        </a:xfrm>
        <a:prstGeom prst="roundRect">
          <a:avLst/>
        </a:prstGeom>
        <a:blipFill rotWithShape="0">
          <a:blip xmlns:r="http://schemas.openxmlformats.org/officeDocument/2006/relationships" r:embed="rId2">
            <a:lum bright="40000"/>
          </a:blip>
          <a:stretch>
            <a:fillRect/>
          </a:stretch>
        </a:blipFill>
        <a:ln>
          <a:noFill/>
        </a:ln>
        <a:effectLst>
          <a:outerShdw blurRad="95000" rotWithShape="0">
            <a:srgbClr val="000000">
              <a:alpha val="50000"/>
            </a:srgbClr>
          </a:outerShdw>
          <a:softEdge rad="12700"/>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fr-FR" sz="1800" b="1" kern="1200" dirty="0" smtClean="0">
              <a:solidFill>
                <a:schemeClr val="tx1"/>
              </a:solidFill>
              <a:latin typeface="Lucida Fax" pitchFamily="18" charset="0"/>
            </a:rPr>
            <a:t>Droit </a:t>
          </a:r>
        </a:p>
        <a:p>
          <a:pPr lvl="0" algn="ctr" defTabSz="800100">
            <a:lnSpc>
              <a:spcPct val="90000"/>
            </a:lnSpc>
            <a:spcBef>
              <a:spcPct val="0"/>
            </a:spcBef>
            <a:spcAft>
              <a:spcPct val="35000"/>
            </a:spcAft>
          </a:pPr>
          <a:r>
            <a:rPr lang="fr-FR" sz="1800" b="1" kern="1200" dirty="0" smtClean="0">
              <a:solidFill>
                <a:schemeClr val="tx1"/>
              </a:solidFill>
              <a:latin typeface="Lucida Fax" pitchFamily="18" charset="0"/>
            </a:rPr>
            <a:t>suisse</a:t>
          </a:r>
          <a:endParaRPr lang="fr-FR" sz="1800" b="1" kern="1200" dirty="0">
            <a:solidFill>
              <a:schemeClr val="tx1"/>
            </a:solidFill>
            <a:latin typeface="Lucida Fax" pitchFamily="18" charset="0"/>
          </a:endParaRPr>
        </a:p>
      </dsp:txBody>
      <dsp:txXfrm>
        <a:off x="4060056" y="1237323"/>
        <a:ext cx="1376660" cy="894829"/>
      </dsp:txXfrm>
    </dsp:sp>
    <dsp:sp modelId="{623DD645-1137-4863-AE60-A70E56C45FFD}">
      <dsp:nvSpPr>
        <dsp:cNvPr id="0" name=""/>
        <dsp:cNvSpPr/>
      </dsp:nvSpPr>
      <dsp:spPr>
        <a:xfrm>
          <a:off x="1260107" y="449335"/>
          <a:ext cx="3575785" cy="3575785"/>
        </a:xfrm>
        <a:custGeom>
          <a:avLst/>
          <a:gdLst/>
          <a:ahLst/>
          <a:cxnLst/>
          <a:rect l="0" t="0" r="0" b="0"/>
          <a:pathLst>
            <a:path>
              <a:moveTo>
                <a:pt x="3573330" y="1694246"/>
              </a:moveTo>
              <a:arcTo wR="1787892" hR="1787892" stAng="21419856" swAng="2196381"/>
            </a:path>
          </a:pathLst>
        </a:custGeom>
        <a:noFill/>
        <a:ln w="12700"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DF7218B2-9BFB-4018-97C0-979A4FFBB732}">
      <dsp:nvSpPr>
        <dsp:cNvPr id="0" name=""/>
        <dsp:cNvSpPr/>
      </dsp:nvSpPr>
      <dsp:spPr>
        <a:xfrm>
          <a:off x="3410566" y="3236248"/>
          <a:ext cx="1376660" cy="894829"/>
        </a:xfrm>
        <a:prstGeom prst="roundRect">
          <a:avLst/>
        </a:prstGeom>
        <a:blipFill rotWithShape="0">
          <a:blip xmlns:r="http://schemas.openxmlformats.org/officeDocument/2006/relationships" r:embed="rId3">
            <a:lum bright="30000"/>
          </a:blip>
          <a:stretch>
            <a:fillRect/>
          </a:stretch>
        </a:blipFill>
        <a:ln>
          <a:noFill/>
        </a:ln>
        <a:effectLst>
          <a:outerShdw blurRad="95000" rotWithShape="0">
            <a:srgbClr val="000000">
              <a:alpha val="50000"/>
            </a:srgbClr>
          </a:outerShdw>
          <a:softEdge rad="12700"/>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fr-FR" sz="1800" b="1" kern="1200" dirty="0" smtClean="0"/>
            <a:t> Droit</a:t>
          </a:r>
        </a:p>
        <a:p>
          <a:pPr lvl="0" algn="ctr" defTabSz="800100">
            <a:lnSpc>
              <a:spcPct val="90000"/>
            </a:lnSpc>
            <a:spcBef>
              <a:spcPct val="0"/>
            </a:spcBef>
            <a:spcAft>
              <a:spcPct val="35000"/>
            </a:spcAft>
          </a:pPr>
          <a:r>
            <a:rPr lang="fr-FR" sz="1800" b="1" kern="1200" dirty="0" smtClean="0"/>
            <a:t>  belge</a:t>
          </a:r>
          <a:endParaRPr lang="fr-FR" sz="1800" b="1" kern="1200" dirty="0"/>
        </a:p>
      </dsp:txBody>
      <dsp:txXfrm>
        <a:off x="3410566" y="3236248"/>
        <a:ext cx="1376660" cy="894829"/>
      </dsp:txXfrm>
    </dsp:sp>
    <dsp:sp modelId="{1B89C953-BE02-40DA-8349-7903282066E7}">
      <dsp:nvSpPr>
        <dsp:cNvPr id="0" name=""/>
        <dsp:cNvSpPr/>
      </dsp:nvSpPr>
      <dsp:spPr>
        <a:xfrm>
          <a:off x="1260107" y="449335"/>
          <a:ext cx="3575785" cy="3575785"/>
        </a:xfrm>
        <a:custGeom>
          <a:avLst/>
          <a:gdLst/>
          <a:ahLst/>
          <a:cxnLst/>
          <a:rect l="0" t="0" r="0" b="0"/>
          <a:pathLst>
            <a:path>
              <a:moveTo>
                <a:pt x="2143355" y="3540092"/>
              </a:moveTo>
              <a:arcTo wR="1787892" hR="1787892" stAng="4711933" swAng="1376134"/>
            </a:path>
          </a:pathLst>
        </a:custGeom>
        <a:noFill/>
        <a:ln w="12700"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89CA5FC7-7DCF-4692-ABA8-1CB4160CA1F4}">
      <dsp:nvSpPr>
        <dsp:cNvPr id="0" name=""/>
        <dsp:cNvSpPr/>
      </dsp:nvSpPr>
      <dsp:spPr>
        <a:xfrm>
          <a:off x="1308773" y="3236248"/>
          <a:ext cx="1376660" cy="894829"/>
        </a:xfrm>
        <a:prstGeom prst="roundRect">
          <a:avLst/>
        </a:prstGeom>
        <a:blipFill rotWithShape="0">
          <a:blip xmlns:r="http://schemas.openxmlformats.org/officeDocument/2006/relationships" r:embed="rId4">
            <a:lum bright="30000"/>
          </a:blip>
          <a:stretch>
            <a:fillRect/>
          </a:stretch>
        </a:blipFill>
        <a:ln>
          <a:noFill/>
        </a:ln>
        <a:effectLst>
          <a:outerShdw blurRad="95000" rotWithShape="0">
            <a:srgbClr val="000000">
              <a:alpha val="50000"/>
            </a:srgbClr>
          </a:outerShdw>
          <a:softEdge rad="12700"/>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fr-FR" sz="1800" b="1" kern="1200" dirty="0" smtClean="0">
              <a:latin typeface="Lucida Fax" pitchFamily="18" charset="0"/>
            </a:rPr>
            <a:t>Droit</a:t>
          </a:r>
        </a:p>
        <a:p>
          <a:pPr lvl="0" algn="ctr" defTabSz="800100">
            <a:lnSpc>
              <a:spcPct val="90000"/>
            </a:lnSpc>
            <a:spcBef>
              <a:spcPct val="0"/>
            </a:spcBef>
            <a:spcAft>
              <a:spcPct val="35000"/>
            </a:spcAft>
          </a:pPr>
          <a:r>
            <a:rPr lang="fr-FR" sz="1800" b="1" kern="1200" dirty="0" smtClean="0">
              <a:latin typeface="Lucida Fax" pitchFamily="18" charset="0"/>
            </a:rPr>
            <a:t> français</a:t>
          </a:r>
          <a:endParaRPr lang="fr-FR" sz="1800" b="1" kern="1200" dirty="0">
            <a:latin typeface="Lucida Fax" pitchFamily="18" charset="0"/>
          </a:endParaRPr>
        </a:p>
      </dsp:txBody>
      <dsp:txXfrm>
        <a:off x="1308773" y="3236248"/>
        <a:ext cx="1376660" cy="894829"/>
      </dsp:txXfrm>
    </dsp:sp>
    <dsp:sp modelId="{2C81DCFD-E5A1-451F-8045-FF04B08F981B}">
      <dsp:nvSpPr>
        <dsp:cNvPr id="0" name=""/>
        <dsp:cNvSpPr/>
      </dsp:nvSpPr>
      <dsp:spPr>
        <a:xfrm>
          <a:off x="1260107" y="449335"/>
          <a:ext cx="3575785" cy="3575785"/>
        </a:xfrm>
        <a:custGeom>
          <a:avLst/>
          <a:gdLst/>
          <a:ahLst/>
          <a:cxnLst/>
          <a:rect l="0" t="0" r="0" b="0"/>
          <a:pathLst>
            <a:path>
              <a:moveTo>
                <a:pt x="298787" y="2777399"/>
              </a:moveTo>
              <a:arcTo wR="1787892" hR="1787892" stAng="8783763" swAng="2196381"/>
            </a:path>
          </a:pathLst>
        </a:custGeom>
        <a:noFill/>
        <a:ln w="12700"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15AEE3D1-42CC-4B59-96E5-21DC29A269F8}">
      <dsp:nvSpPr>
        <dsp:cNvPr id="0" name=""/>
        <dsp:cNvSpPr/>
      </dsp:nvSpPr>
      <dsp:spPr>
        <a:xfrm>
          <a:off x="659283" y="1237323"/>
          <a:ext cx="1376660" cy="894829"/>
        </a:xfrm>
        <a:prstGeom prst="roundRect">
          <a:avLst/>
        </a:prstGeom>
        <a:blipFill rotWithShape="0">
          <a:blip xmlns:r="http://schemas.openxmlformats.org/officeDocument/2006/relationships" r:embed="rId5">
            <a:lum bright="40000"/>
          </a:blip>
          <a:stretch>
            <a:fillRect/>
          </a:stretch>
        </a:blipFill>
        <a:ln>
          <a:noFill/>
        </a:ln>
        <a:effectLst>
          <a:outerShdw blurRad="95000" rotWithShape="0">
            <a:srgbClr val="000000">
              <a:alpha val="50000"/>
            </a:srgbClr>
          </a:outerShdw>
          <a:softEdge rad="12700"/>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fr-FR" sz="1800" b="1" kern="1200" dirty="0" smtClean="0">
              <a:solidFill>
                <a:schemeClr val="tx1"/>
              </a:solidFill>
              <a:latin typeface="Lucida Fax" pitchFamily="18" charset="0"/>
            </a:rPr>
            <a:t>Droit tunisien</a:t>
          </a:r>
          <a:endParaRPr lang="fr-FR" sz="1800" b="1" kern="1200" dirty="0">
            <a:solidFill>
              <a:schemeClr val="tx1"/>
            </a:solidFill>
            <a:latin typeface="Lucida Fax" pitchFamily="18" charset="0"/>
          </a:endParaRPr>
        </a:p>
      </dsp:txBody>
      <dsp:txXfrm>
        <a:off x="659283" y="1237323"/>
        <a:ext cx="1376660" cy="894829"/>
      </dsp:txXfrm>
    </dsp:sp>
    <dsp:sp modelId="{7A3335C7-0222-4DDB-9C53-C3ACD51B3841}">
      <dsp:nvSpPr>
        <dsp:cNvPr id="0" name=""/>
        <dsp:cNvSpPr/>
      </dsp:nvSpPr>
      <dsp:spPr>
        <a:xfrm>
          <a:off x="1260107" y="449335"/>
          <a:ext cx="3575785" cy="3575785"/>
        </a:xfrm>
        <a:custGeom>
          <a:avLst/>
          <a:gdLst/>
          <a:ahLst/>
          <a:cxnLst/>
          <a:rect l="0" t="0" r="0" b="0"/>
          <a:pathLst>
            <a:path>
              <a:moveTo>
                <a:pt x="311511" y="779499"/>
              </a:moveTo>
              <a:arcTo wR="1787892" hR="1787892" stAng="12860024" swAng="1961640"/>
            </a:path>
          </a:pathLst>
        </a:custGeom>
        <a:noFill/>
        <a:ln w="12700"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pList2">
  <dgm:title val=""/>
  <dgm:desc val=""/>
  <dgm:catLst>
    <dgm:cat type="list" pri="1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onstrLst>
      <dgm:constr type="w" for="ch" forName="bkgdShp" refType="w"/>
      <dgm:constr type="h" for="ch" forName="bkgdShp" refType="h" fact="0.45"/>
      <dgm:constr type="t" for="ch" forName="bkgdShp"/>
      <dgm:constr type="w" for="ch" forName="linComp" refType="w" fact="0.94"/>
      <dgm:constr type="h" for="ch" forName="linComp" refType="h"/>
      <dgm:constr type="ctrX" for="ch" forName="linComp" refType="w" fact="0.5"/>
    </dgm:constrLst>
    <dgm:ruleLst/>
    <dgm:choose name="Name1">
      <dgm:if name="Name2" axis="ch" ptType="node" func="cnt" op="gte" val="1">
        <dgm:layoutNode name="bkgdShp" styleLbl="alignAccFollowNode1">
          <dgm:alg type="sp"/>
          <dgm:shape xmlns:r="http://schemas.openxmlformats.org/officeDocument/2006/relationships" type="roundRect" r:blip="">
            <dgm:adjLst>
              <dgm:adj idx="1" val="0.1"/>
            </dgm:adjLst>
          </dgm:shape>
          <dgm:presOf/>
          <dgm:constrLst/>
          <dgm:ruleLst/>
        </dgm:layoutNode>
        <dgm:layoutNode name="linComp">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ptType="sibTrans" refType="w" refFor="ch" refForName="compNode" fact="0.1"/>
            <dgm:constr type="h" for="ch" ptType="sibTrans" op="equ"/>
            <dgm:constr type="h" for="ch" forName="compNode" op="equ"/>
            <dgm:constr type="primFontSz" for="des" forName="node" op="equ"/>
          </dgm:constrLst>
          <dgm:ruleLst/>
          <dgm:forEach name="nodesForEach" axis="ch" ptType="node">
            <dgm:layoutNode name="compNode">
              <dgm:alg type="composite"/>
              <dgm:shape xmlns:r="http://schemas.openxmlformats.org/officeDocument/2006/relationships" r:blip="">
                <dgm:adjLst/>
              </dgm:shape>
              <dgm:presOf/>
              <dgm:constrLst>
                <dgm:constr type="w" for="ch" forName="node" refType="w"/>
                <dgm:constr type="h" for="ch" forName="node" refType="h" fact="0.55"/>
                <dgm:constr type="b" for="ch" forName="node" refType="h"/>
                <dgm:constr type="w" for="ch" forName="invisiNode" refType="w" fact="0.75"/>
                <dgm:constr type="h" for="ch" forName="invisiNode" refType="h" fact="0.06"/>
                <dgm:constr type="t" for="ch" forName="invisiNode"/>
                <dgm:constr type="w" for="ch" forName="imagNode" refType="w"/>
                <dgm:constr type="h" for="ch" forName="imagNode" refType="h" fact="0.33"/>
                <dgm:constr type="ctrX" for="ch" forName="imagNode" refType="w" fact="0.5"/>
                <dgm:constr type="t" for="ch" forName="imagNode" refType="h" fact="0.06"/>
              </dgm:constrLst>
              <dgm:ruleLst/>
              <dgm:layoutNode name="node" styleLbl="node1">
                <dgm:varLst>
                  <dgm:bulletEnabled val="1"/>
                </dgm:varLst>
                <dgm:alg type="tx">
                  <dgm:param type="txAnchorVert" val="t"/>
                </dgm:alg>
                <dgm:shape xmlns:r="http://schemas.openxmlformats.org/officeDocument/2006/relationships" rot="180" type="round2SameRect" r:blip="">
                  <dgm:adjLst>
                    <dgm:adj idx="1" val="0.105"/>
                  </dgm:adjLst>
                </dgm:shape>
                <dgm:presOf axis="desOrSelf" ptType="node"/>
                <dgm:constrLst>
                  <dgm:constr type="primFontSz" val="65"/>
                </dgm:constrLst>
                <dgm:ruleLst>
                  <dgm:rule type="primFontSz" val="5" fact="NaN" max="NaN"/>
                </dgm:ruleLst>
              </dgm:layoutNode>
              <dgm:layoutNode name="invisiNode">
                <dgm:alg type="sp"/>
                <dgm:shape xmlns:r="http://schemas.openxmlformats.org/officeDocument/2006/relationships" type="roundRect" r:blip="" hideGeom="1">
                  <dgm:adjLst>
                    <dgm:adj idx="1" val="0.1"/>
                  </dgm:adjLst>
                </dgm:shape>
                <dgm:presOf/>
                <dgm:constrLst/>
                <dgm:ruleLst/>
              </dgm:layoutNode>
              <dgm:layoutNode name="imagNode" styleLbl="fgImgPlace1">
                <dgm:alg type="sp"/>
                <dgm:shape xmlns:r="http://schemas.openxmlformats.org/officeDocument/2006/relationships" type="roundRect" r:blip="" zOrderOff="-2" blipPhldr="1">
                  <dgm:adjLst>
                    <dgm:adj idx="1" val="0.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if>
      <dgm:else name="Name6"/>
    </dgm:choose>
  </dgm:layoutNode>
</dgm:layoutDef>
</file>

<file path=ppt/diagrams/layout2.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B065E3A-0F87-4F35-91E0-5DD10247610C}" type="datetimeFigureOut">
              <a:rPr lang="fr-FR" smtClean="0"/>
              <a:pPr/>
              <a:t>12/11/2014</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75EAA7C-7051-4BB9-9219-028BE789A626}"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200" kern="1200" baseline="0" dirty="0" smtClean="0">
                <a:solidFill>
                  <a:schemeClr val="tx1"/>
                </a:solidFill>
                <a:latin typeface="+mn-lt"/>
                <a:ea typeface="+mn-ea"/>
                <a:cs typeface="+mn-cs"/>
              </a:rPr>
              <a:t>A. MEZGHANI, « L’illicite dans le commerce international. L’anomie dans la société internationale », Mélanges </a:t>
            </a:r>
            <a:r>
              <a:rPr lang="fr-FR" sz="1200" kern="1200" baseline="0" dirty="0" err="1" smtClean="0">
                <a:solidFill>
                  <a:schemeClr val="tx1"/>
                </a:solidFill>
                <a:latin typeface="+mn-lt"/>
                <a:ea typeface="+mn-ea"/>
                <a:cs typeface="+mn-cs"/>
              </a:rPr>
              <a:t>Farjat</a:t>
            </a:r>
            <a:r>
              <a:rPr lang="fr-FR" sz="1200" kern="1200" baseline="0" dirty="0" smtClean="0">
                <a:solidFill>
                  <a:schemeClr val="tx1"/>
                </a:solidFill>
                <a:latin typeface="+mn-lt"/>
                <a:ea typeface="+mn-ea"/>
                <a:cs typeface="+mn-cs"/>
              </a:rPr>
              <a:t> </a:t>
            </a:r>
            <a:endParaRPr lang="fr-FR" dirty="0"/>
          </a:p>
        </p:txBody>
      </p:sp>
      <p:sp>
        <p:nvSpPr>
          <p:cNvPr id="4" name="Espace réservé du numéro de diapositive 3"/>
          <p:cNvSpPr>
            <a:spLocks noGrp="1"/>
          </p:cNvSpPr>
          <p:nvPr>
            <p:ph type="sldNum" sz="quarter" idx="10"/>
          </p:nvPr>
        </p:nvSpPr>
        <p:spPr/>
        <p:txBody>
          <a:bodyPr/>
          <a:lstStyle/>
          <a:p>
            <a:fld id="{C75EAA7C-7051-4BB9-9219-028BE789A626}" type="slidenum">
              <a:rPr lang="fr-FR" smtClean="0"/>
              <a:pPr/>
              <a:t>4</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smtClean="0"/>
              <a:t>-L'Institut international pour l'unification du droit privé (UNIDROIT) est une organisation intergouvernementale indépendante dont le siège est à Rome dans la Villa Aldobrandini. Son objet est d'étudier des moyens et méthodes en vue de moderniser, harmoniser et coordonner le droit privé - en particulier le droit commercial - entre des Etats ou des groupes d'Etats et, à cette fin, d’élaborer des instruments de droit uniforme, des principes et des règles.</a:t>
            </a:r>
          </a:p>
          <a:p>
            <a:endParaRPr lang="fr-FR" dirty="0"/>
          </a:p>
        </p:txBody>
      </p:sp>
      <p:sp>
        <p:nvSpPr>
          <p:cNvPr id="4" name="Espace réservé du numéro de diapositive 3"/>
          <p:cNvSpPr>
            <a:spLocks noGrp="1"/>
          </p:cNvSpPr>
          <p:nvPr>
            <p:ph type="sldNum" sz="quarter" idx="10"/>
          </p:nvPr>
        </p:nvSpPr>
        <p:spPr/>
        <p:txBody>
          <a:bodyPr/>
          <a:lstStyle/>
          <a:p>
            <a:fld id="{C75EAA7C-7051-4BB9-9219-028BE789A626}" type="slidenum">
              <a:rPr lang="fr-FR" smtClean="0"/>
              <a:pPr/>
              <a:t>5</a:t>
            </a:fld>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smtClean="0"/>
              <a:t>Auspices </a:t>
            </a:r>
            <a:r>
              <a:rPr lang="fr-FR" baseline="0" dirty="0" smtClean="0"/>
              <a:t>: Présage à partir de l'observation du comportement des oiseaux dans l'Antiquité romaine</a:t>
            </a:r>
          </a:p>
          <a:p>
            <a:endParaRPr lang="fr-FR" dirty="0"/>
          </a:p>
        </p:txBody>
      </p:sp>
      <p:sp>
        <p:nvSpPr>
          <p:cNvPr id="4" name="Espace réservé du numéro de diapositive 3"/>
          <p:cNvSpPr>
            <a:spLocks noGrp="1"/>
          </p:cNvSpPr>
          <p:nvPr>
            <p:ph type="sldNum" sz="quarter" idx="10"/>
          </p:nvPr>
        </p:nvSpPr>
        <p:spPr/>
        <p:txBody>
          <a:bodyPr/>
          <a:lstStyle/>
          <a:p>
            <a:fld id="{C75EAA7C-7051-4BB9-9219-028BE789A626}" type="slidenum">
              <a:rPr lang="fr-FR" smtClean="0"/>
              <a:pPr/>
              <a:t>10</a:t>
            </a:fld>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200" kern="1200" baseline="0" dirty="0" smtClean="0">
                <a:solidFill>
                  <a:schemeClr val="tx1"/>
                </a:solidFill>
                <a:latin typeface="+mn-lt"/>
                <a:ea typeface="+mn-ea"/>
                <a:cs typeface="+mn-cs"/>
              </a:rPr>
              <a:t>Dharma ou </a:t>
            </a:r>
            <a:r>
              <a:rPr lang="fr-FR" sz="1200" kern="1200" baseline="0" dirty="0" err="1" smtClean="0">
                <a:solidFill>
                  <a:schemeClr val="tx1"/>
                </a:solidFill>
                <a:latin typeface="+mn-lt"/>
                <a:ea typeface="+mn-ea"/>
                <a:cs typeface="+mn-cs"/>
              </a:rPr>
              <a:t>dhamma</a:t>
            </a:r>
            <a:r>
              <a:rPr lang="fr-FR" sz="1200" kern="1200" baseline="0" dirty="0" smtClean="0">
                <a:solidFill>
                  <a:schemeClr val="tx1"/>
                </a:solidFill>
                <a:latin typeface="+mn-lt"/>
                <a:ea typeface="+mn-ea"/>
                <a:cs typeface="+mn-cs"/>
              </a:rPr>
              <a:t> est un terme polymorphe et important dans les philosophies et religions indiennes désignant loi naturelle ou juridique, norme, coutume, devoir </a:t>
            </a:r>
          </a:p>
          <a:p>
            <a:endParaRPr lang="fr-FR" dirty="0"/>
          </a:p>
        </p:txBody>
      </p:sp>
      <p:sp>
        <p:nvSpPr>
          <p:cNvPr id="4" name="Espace réservé du numéro de diapositive 3"/>
          <p:cNvSpPr>
            <a:spLocks noGrp="1"/>
          </p:cNvSpPr>
          <p:nvPr>
            <p:ph type="sldNum" sz="quarter" idx="10"/>
          </p:nvPr>
        </p:nvSpPr>
        <p:spPr/>
        <p:txBody>
          <a:bodyPr/>
          <a:lstStyle/>
          <a:p>
            <a:fld id="{C75EAA7C-7051-4BB9-9219-028BE789A626}" type="slidenum">
              <a:rPr lang="fr-FR" smtClean="0"/>
              <a:pPr/>
              <a:t>11</a:t>
            </a:fld>
            <a:endParaRPr 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200" dirty="0" smtClean="0">
                <a:latin typeface="Lucida Fax" pitchFamily="18" charset="0"/>
              </a:rPr>
              <a:t>le code de justinien : Connu sous son nom latin, le corpus </a:t>
            </a:r>
            <a:r>
              <a:rPr lang="fr-FR" sz="1200" dirty="0" err="1" smtClean="0">
                <a:latin typeface="Lucida Fax" pitchFamily="18" charset="0"/>
              </a:rPr>
              <a:t>iuris</a:t>
            </a:r>
            <a:r>
              <a:rPr lang="fr-FR" sz="1200" dirty="0" smtClean="0">
                <a:latin typeface="Lucida Fax" pitchFamily="18" charset="0"/>
              </a:rPr>
              <a:t> (ou </a:t>
            </a:r>
            <a:r>
              <a:rPr lang="fr-FR" sz="1200" dirty="0" err="1" smtClean="0">
                <a:latin typeface="Lucida Fax" pitchFamily="18" charset="0"/>
              </a:rPr>
              <a:t>juris</a:t>
            </a:r>
            <a:r>
              <a:rPr lang="fr-FR" sz="1200" dirty="0" smtClean="0">
                <a:latin typeface="Lucida Fax" pitchFamily="18" charset="0"/>
              </a:rPr>
              <a:t>) </a:t>
            </a:r>
            <a:r>
              <a:rPr lang="fr-FR" sz="1200" dirty="0" err="1" smtClean="0">
                <a:latin typeface="Lucida Fax" pitchFamily="18" charset="0"/>
              </a:rPr>
              <a:t>civilis</a:t>
            </a:r>
            <a:r>
              <a:rPr lang="fr-FR" sz="1200" dirty="0" smtClean="0">
                <a:latin typeface="Lucida Fax" pitchFamily="18" charset="0"/>
              </a:rPr>
              <a:t> (littéralement, « corpus de droit civil ») est la plus grande compilation du droit romain antique. Le premier volet du corpus date de 529, la seconde version de 534.</a:t>
            </a:r>
          </a:p>
          <a:p>
            <a:r>
              <a:rPr lang="fr-FR" sz="1200" dirty="0" smtClean="0">
                <a:latin typeface="Lucida Fax" pitchFamily="18" charset="0"/>
              </a:rPr>
              <a:t>Les</a:t>
            </a:r>
            <a:r>
              <a:rPr lang="fr-FR" sz="1200" baseline="0" dirty="0" smtClean="0">
                <a:latin typeface="Lucida Fax" pitchFamily="18" charset="0"/>
              </a:rPr>
              <a:t> </a:t>
            </a:r>
            <a:r>
              <a:rPr lang="fr-FR" sz="1200" baseline="0" dirty="0" err="1" smtClean="0">
                <a:latin typeface="Lucida Fax" pitchFamily="18" charset="0"/>
              </a:rPr>
              <a:t>jusnaturalistes</a:t>
            </a:r>
            <a:r>
              <a:rPr lang="fr-FR" sz="1200" baseline="0" dirty="0" smtClean="0">
                <a:latin typeface="Lucida Fax" pitchFamily="18" charset="0"/>
              </a:rPr>
              <a:t> : </a:t>
            </a:r>
            <a:r>
              <a:rPr lang="fr-FR" sz="1200" kern="1200" baseline="0" dirty="0" smtClean="0">
                <a:solidFill>
                  <a:schemeClr val="tx1"/>
                </a:solidFill>
                <a:latin typeface="+mn-lt"/>
                <a:ea typeface="+mn-ea"/>
                <a:cs typeface="+mn-cs"/>
              </a:rPr>
              <a:t>Les théoriciens et les défenseurs de la notion de droit naturel (l'ensemble des normes prenant en considération la nature de l'homme et sa finalité dans le monde qui s'opposent au droit positif) sont appelés « </a:t>
            </a:r>
            <a:r>
              <a:rPr lang="fr-FR" sz="1200" kern="1200" baseline="0" dirty="0" err="1" smtClean="0">
                <a:solidFill>
                  <a:schemeClr val="tx1"/>
                </a:solidFill>
                <a:latin typeface="+mn-lt"/>
                <a:ea typeface="+mn-ea"/>
                <a:cs typeface="+mn-cs"/>
              </a:rPr>
              <a:t>jusnaturalistes</a:t>
            </a:r>
            <a:r>
              <a:rPr lang="fr-FR" sz="1200" kern="1200" baseline="0" dirty="0" smtClean="0">
                <a:solidFill>
                  <a:schemeClr val="tx1"/>
                </a:solidFill>
                <a:latin typeface="+mn-lt"/>
                <a:ea typeface="+mn-ea"/>
                <a:cs typeface="+mn-cs"/>
              </a:rPr>
              <a:t> » </a:t>
            </a:r>
          </a:p>
          <a:p>
            <a:r>
              <a:rPr lang="fr-FR" sz="1200" kern="1200" baseline="0" dirty="0" smtClean="0">
                <a:solidFill>
                  <a:schemeClr val="tx1"/>
                </a:solidFill>
                <a:latin typeface="+mn-lt"/>
                <a:ea typeface="+mn-ea"/>
                <a:cs typeface="+mn-cs"/>
              </a:rPr>
              <a:t>Laïciser :  Rendre laïque, soustraire à l'influence religieuse</a:t>
            </a:r>
            <a:endParaRPr lang="fr-FR" dirty="0"/>
          </a:p>
        </p:txBody>
      </p:sp>
      <p:sp>
        <p:nvSpPr>
          <p:cNvPr id="4" name="Espace réservé du numéro de diapositive 3"/>
          <p:cNvSpPr>
            <a:spLocks noGrp="1"/>
          </p:cNvSpPr>
          <p:nvPr>
            <p:ph type="sldNum" sz="quarter" idx="10"/>
          </p:nvPr>
        </p:nvSpPr>
        <p:spPr/>
        <p:txBody>
          <a:bodyPr/>
          <a:lstStyle/>
          <a:p>
            <a:fld id="{C75EAA7C-7051-4BB9-9219-028BE789A626}" type="slidenum">
              <a:rPr lang="fr-FR" smtClean="0"/>
              <a:pPr/>
              <a:t>12</a:t>
            </a:fld>
            <a:endParaRPr lang="fr-F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smtClean="0"/>
              <a:t>Hugo Grotius, de son nom d'origine </a:t>
            </a:r>
            <a:r>
              <a:rPr lang="fr-FR" dirty="0" err="1" smtClean="0"/>
              <a:t>Huig</a:t>
            </a:r>
            <a:r>
              <a:rPr lang="fr-FR" dirty="0" smtClean="0"/>
              <a:t> de </a:t>
            </a:r>
            <a:r>
              <a:rPr lang="fr-FR" dirty="0" err="1" smtClean="0"/>
              <a:t>Groot</a:t>
            </a:r>
            <a:r>
              <a:rPr lang="fr-FR" dirty="0" smtClean="0"/>
              <a:t> ou Hugo de </a:t>
            </a:r>
            <a:r>
              <a:rPr lang="fr-FR" dirty="0" err="1" smtClean="0"/>
              <a:t>Groot</a:t>
            </a:r>
            <a:r>
              <a:rPr lang="fr-FR" dirty="0" smtClean="0"/>
              <a:t>, (Delft, 10 avril 1583- Rostock, 28 août 1645), est un juriste des Provinces-Unies (aujourd'hui Pays-Bas) qui posa les fondements du droit international, lui-même fondé sur le droit naturel. Il se situe au tout premier rang des penseurs de la science juridique et de la philosophie de l’État.</a:t>
            </a:r>
          </a:p>
          <a:p>
            <a:r>
              <a:rPr lang="fr-FR" dirty="0" smtClean="0"/>
              <a:t>Samuel </a:t>
            </a:r>
            <a:r>
              <a:rPr lang="fr-FR" dirty="0" err="1" smtClean="0"/>
              <a:t>von</a:t>
            </a:r>
            <a:r>
              <a:rPr lang="fr-FR" dirty="0" smtClean="0"/>
              <a:t> Pufendorf est un juriste et philosophe allemand du droit naturel, né le 8 janvier 1632, mort le 13 octobre 1694. Il est connu pour avoir développé des conceptions originales de la société naturelle, de la loi naturelle, du pouvoir souverain et du double contrat.</a:t>
            </a:r>
            <a:endParaRPr lang="fr-FR" dirty="0"/>
          </a:p>
        </p:txBody>
      </p:sp>
      <p:sp>
        <p:nvSpPr>
          <p:cNvPr id="4" name="Espace réservé du numéro de diapositive 3"/>
          <p:cNvSpPr>
            <a:spLocks noGrp="1"/>
          </p:cNvSpPr>
          <p:nvPr>
            <p:ph type="sldNum" sz="quarter" idx="10"/>
          </p:nvPr>
        </p:nvSpPr>
        <p:spPr/>
        <p:txBody>
          <a:bodyPr/>
          <a:lstStyle/>
          <a:p>
            <a:fld id="{C75EAA7C-7051-4BB9-9219-028BE789A626}" type="slidenum">
              <a:rPr lang="fr-FR" smtClean="0"/>
              <a:pPr/>
              <a:t>13</a:t>
            </a:fld>
            <a:endParaRPr lang="fr-F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200" kern="1200" baseline="0" dirty="0" smtClean="0">
                <a:solidFill>
                  <a:schemeClr val="tx1"/>
                </a:solidFill>
                <a:latin typeface="+mn-lt"/>
                <a:ea typeface="+mn-ea"/>
                <a:cs typeface="+mn-cs"/>
              </a:rPr>
              <a:t>La théorie de l'autonomie de la volonté est une théorie juridique qui érige la volonté en source créatrice de droit et d'obligation. </a:t>
            </a:r>
            <a:endParaRPr lang="fr-FR" dirty="0"/>
          </a:p>
        </p:txBody>
      </p:sp>
      <p:sp>
        <p:nvSpPr>
          <p:cNvPr id="4" name="Espace réservé du numéro de diapositive 3"/>
          <p:cNvSpPr>
            <a:spLocks noGrp="1"/>
          </p:cNvSpPr>
          <p:nvPr>
            <p:ph type="sldNum" sz="quarter" idx="10"/>
          </p:nvPr>
        </p:nvSpPr>
        <p:spPr/>
        <p:txBody>
          <a:bodyPr/>
          <a:lstStyle/>
          <a:p>
            <a:fld id="{C75EAA7C-7051-4BB9-9219-028BE789A626}" type="slidenum">
              <a:rPr lang="fr-FR" smtClean="0"/>
              <a:pPr/>
              <a:t>16</a:t>
            </a:fld>
            <a:endParaRPr lang="fr-F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smtClean="0"/>
              <a:t>La liberté contractuelle est le postulat selon lequel les individus doivent être libres de définir eux-mêmes les termes de leurs propres contrats, sans aucune interférence d'autrui. C'est le principe directeur en matière de consentement d'où découlent deux conséquences :</a:t>
            </a:r>
          </a:p>
          <a:p>
            <a:r>
              <a:rPr lang="fr-FR" dirty="0" smtClean="0"/>
              <a:t>chacun est libre de ne pas contracter.</a:t>
            </a:r>
          </a:p>
          <a:p>
            <a:r>
              <a:rPr lang="fr-FR" dirty="0" smtClean="0"/>
              <a:t>chacun est libre de choisir son cocontractant.</a:t>
            </a:r>
          </a:p>
          <a:p>
            <a:endParaRPr lang="fr-FR" dirty="0"/>
          </a:p>
        </p:txBody>
      </p:sp>
      <p:sp>
        <p:nvSpPr>
          <p:cNvPr id="4" name="Espace réservé du numéro de diapositive 3"/>
          <p:cNvSpPr>
            <a:spLocks noGrp="1"/>
          </p:cNvSpPr>
          <p:nvPr>
            <p:ph type="sldNum" sz="quarter" idx="10"/>
          </p:nvPr>
        </p:nvSpPr>
        <p:spPr/>
        <p:txBody>
          <a:bodyPr/>
          <a:lstStyle/>
          <a:p>
            <a:fld id="{C75EAA7C-7051-4BB9-9219-028BE789A626}" type="slidenum">
              <a:rPr lang="fr-FR" smtClean="0"/>
              <a:pPr/>
              <a:t>18</a:t>
            </a:fld>
            <a:endParaRPr lang="fr-F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smtClean="0"/>
              <a:t>La convention de Vienne sur le droit des traités de 1969 codifie les traités et les relations internationales juridiques entre les États</a:t>
            </a:r>
          </a:p>
          <a:p>
            <a:r>
              <a:rPr lang="fr-FR" dirty="0" smtClean="0"/>
              <a:t>Hans Kelsen, né le 11 octobre 1881 à Prague sous l'Empire austro-hongrois, mort le 19 avril 1973 à </a:t>
            </a:r>
            <a:r>
              <a:rPr lang="fr-FR" dirty="0" err="1" smtClean="0"/>
              <a:t>Orinda</a:t>
            </a:r>
            <a:r>
              <a:rPr lang="fr-FR" dirty="0" smtClean="0"/>
              <a:t> en Californie, est un juriste austro-américain. Dans le domaine du droit, il est à l'origine de la « théorie pure du droit ». Il est le fondateur du normativisme et du principe de la pyramide des normes.</a:t>
            </a:r>
          </a:p>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Le droit international coutumier correspond aux différentes coutumes du droit international.</a:t>
            </a:r>
            <a:endParaRPr lang="fr-FR" dirty="0"/>
          </a:p>
        </p:txBody>
      </p:sp>
      <p:sp>
        <p:nvSpPr>
          <p:cNvPr id="4" name="Espace réservé du numéro de diapositive 3"/>
          <p:cNvSpPr>
            <a:spLocks noGrp="1"/>
          </p:cNvSpPr>
          <p:nvPr>
            <p:ph type="sldNum" sz="quarter" idx="10"/>
          </p:nvPr>
        </p:nvSpPr>
        <p:spPr/>
        <p:txBody>
          <a:bodyPr/>
          <a:lstStyle/>
          <a:p>
            <a:fld id="{C75EAA7C-7051-4BB9-9219-028BE789A626}" type="slidenum">
              <a:rPr lang="fr-FR" smtClean="0"/>
              <a:pPr/>
              <a:t>20</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9" name="Sous-titr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Titre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fr-FR" smtClean="0"/>
              <a:t>Cliquez pour modifier le style du titre</a:t>
            </a:r>
            <a:endParaRPr kumimoji="0" lang="en-US"/>
          </a:p>
        </p:txBody>
      </p:sp>
      <p:cxnSp>
        <p:nvCxnSpPr>
          <p:cNvPr id="8" name="Connecteur droit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Connecteur droit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Ellipse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Espace réservé de la date 14"/>
          <p:cNvSpPr>
            <a:spLocks noGrp="1"/>
          </p:cNvSpPr>
          <p:nvPr>
            <p:ph type="dt" sz="half" idx="10"/>
          </p:nvPr>
        </p:nvSpPr>
        <p:spPr/>
        <p:txBody>
          <a:bodyPr/>
          <a:lstStyle/>
          <a:p>
            <a:fld id="{AA309A6D-C09C-4548-B29A-6CF363A7E532}" type="datetimeFigureOut">
              <a:rPr lang="fr-FR" smtClean="0"/>
              <a:pPr/>
              <a:t>12/11/2014</a:t>
            </a:fld>
            <a:endParaRPr lang="fr-BE"/>
          </a:p>
        </p:txBody>
      </p:sp>
      <p:sp>
        <p:nvSpPr>
          <p:cNvPr id="16" name="Espace réservé du numéro de diapositive 15"/>
          <p:cNvSpPr>
            <a:spLocks noGrp="1"/>
          </p:cNvSpPr>
          <p:nvPr>
            <p:ph type="sldNum" sz="quarter" idx="11"/>
          </p:nvPr>
        </p:nvSpPr>
        <p:spPr/>
        <p:txBody>
          <a:bodyPr/>
          <a:lstStyle/>
          <a:p>
            <a:fld id="{CF4668DC-857F-487D-BFFA-8C0CA5037977}" type="slidenum">
              <a:rPr lang="fr-BE" smtClean="0"/>
              <a:pPr/>
              <a:t>‹N°›</a:t>
            </a:fld>
            <a:endParaRPr lang="fr-BE"/>
          </a:p>
        </p:txBody>
      </p:sp>
      <p:sp>
        <p:nvSpPr>
          <p:cNvPr id="17" name="Espace réservé du pied de page 16"/>
          <p:cNvSpPr>
            <a:spLocks noGrp="1"/>
          </p:cNvSpPr>
          <p:nvPr>
            <p:ph type="ftr" sz="quarter" idx="12"/>
          </p:nvPr>
        </p:nvSpPr>
        <p:spPr/>
        <p:txBody>
          <a:bodyPr/>
          <a:lstStyle/>
          <a:p>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12/11/2014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12/11/2014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9" name="Espace réservé du contenu 8"/>
          <p:cNvSpPr>
            <a:spLocks noGrp="1"/>
          </p:cNvSpPr>
          <p:nvPr>
            <p:ph idx="1"/>
          </p:nvPr>
        </p:nvSpPr>
        <p:spPr>
          <a:xfrm>
            <a:off x="457200" y="1524000"/>
            <a:ext cx="82296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4" name="Espace réservé de la date 13"/>
          <p:cNvSpPr>
            <a:spLocks noGrp="1"/>
          </p:cNvSpPr>
          <p:nvPr>
            <p:ph type="dt" sz="half" idx="14"/>
          </p:nvPr>
        </p:nvSpPr>
        <p:spPr/>
        <p:txBody>
          <a:bodyPr/>
          <a:lstStyle/>
          <a:p>
            <a:fld id="{AA309A6D-C09C-4548-B29A-6CF363A7E532}" type="datetimeFigureOut">
              <a:rPr lang="fr-FR" smtClean="0"/>
              <a:pPr/>
              <a:t>12/11/2014</a:t>
            </a:fld>
            <a:endParaRPr lang="fr-BE"/>
          </a:p>
        </p:txBody>
      </p:sp>
      <p:sp>
        <p:nvSpPr>
          <p:cNvPr id="15" name="Espace réservé du numéro de diapositive 14"/>
          <p:cNvSpPr>
            <a:spLocks noGrp="1"/>
          </p:cNvSpPr>
          <p:nvPr>
            <p:ph type="sldNum" sz="quarter" idx="15"/>
          </p:nvPr>
        </p:nvSpPr>
        <p:spPr/>
        <p:txBody>
          <a:bodyPr/>
          <a:lstStyle>
            <a:lvl1pPr algn="ctr">
              <a:defRPr/>
            </a:lvl1pPr>
          </a:lstStyle>
          <a:p>
            <a:fld id="{CF4668DC-857F-487D-BFFA-8C0CA5037977}" type="slidenum">
              <a:rPr lang="fr-BE" smtClean="0"/>
              <a:pPr/>
              <a:t>‹N°›</a:t>
            </a:fld>
            <a:endParaRPr lang="fr-BE"/>
          </a:p>
        </p:txBody>
      </p:sp>
      <p:sp>
        <p:nvSpPr>
          <p:cNvPr id="16" name="Espace réservé du pied de page 15"/>
          <p:cNvSpPr>
            <a:spLocks noGrp="1"/>
          </p:cNvSpPr>
          <p:nvPr>
            <p:ph type="ftr" sz="quarter" idx="16"/>
          </p:nvPr>
        </p:nvSpPr>
        <p:spPr/>
        <p:txBody>
          <a:bodyPr/>
          <a:lstStyle/>
          <a:p>
            <a:endParaRPr lang="fr-BE"/>
          </a:p>
        </p:txBody>
      </p:sp>
      <p:sp>
        <p:nvSpPr>
          <p:cNvPr id="17" name="Titre 16"/>
          <p:cNvSpPr>
            <a:spLocks noGrp="1"/>
          </p:cNvSpPr>
          <p:nvPr>
            <p:ph type="title"/>
          </p:nvPr>
        </p:nvSpPr>
        <p:spPr/>
        <p:txBody>
          <a:bodyPr rtlCol="0" anchor="b" anchorCtr="0"/>
          <a:lstStyle/>
          <a:p>
            <a:r>
              <a:rPr kumimoji="0" lang="fr-FR" smtClean="0"/>
              <a:t>Cliquez pour modifier le style du titre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p:txBody>
          <a:bodyPr/>
          <a:lstStyle/>
          <a:p>
            <a:fld id="{AA309A6D-C09C-4548-B29A-6CF363A7E532}" type="datetimeFigureOut">
              <a:rPr lang="fr-FR" smtClean="0"/>
              <a:pPr/>
              <a:t>12/11/2014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
        <p:nvSpPr>
          <p:cNvPr id="2" name="Titr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cxnSp>
        <p:nvCxnSpPr>
          <p:cNvPr id="7" name="Connecteur droit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5" name="Espace réservé de la date 4"/>
          <p:cNvSpPr>
            <a:spLocks noGrp="1"/>
          </p:cNvSpPr>
          <p:nvPr>
            <p:ph type="dt" sz="half" idx="10"/>
          </p:nvPr>
        </p:nvSpPr>
        <p:spPr/>
        <p:txBody>
          <a:bodyPr/>
          <a:lstStyle/>
          <a:p>
            <a:fld id="{AA309A6D-C09C-4548-B29A-6CF363A7E532}" type="datetimeFigureOut">
              <a:rPr lang="fr-FR" smtClean="0"/>
              <a:pPr/>
              <a:t>12/11/2014</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11" name="Espace réservé du contenu 10"/>
          <p:cNvSpPr>
            <a:spLocks noGrp="1"/>
          </p:cNvSpPr>
          <p:nvPr>
            <p:ph sz="half" idx="1"/>
          </p:nvPr>
        </p:nvSpPr>
        <p:spPr>
          <a:xfrm>
            <a:off x="457200" y="1524000"/>
            <a:ext cx="4059936"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half" idx="2"/>
          </p:nvPr>
        </p:nvSpPr>
        <p:spPr>
          <a:xfrm>
            <a:off x="4648200" y="1524000"/>
            <a:ext cx="4059936"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9" name="Espace réservé du numéro de diapositive 8"/>
          <p:cNvSpPr>
            <a:spLocks noGrp="1"/>
          </p:cNvSpPr>
          <p:nvPr>
            <p:ph type="sldNum" sz="quarter" idx="12"/>
          </p:nvPr>
        </p:nvSpPr>
        <p:spPr/>
        <p:txBody>
          <a:bodyPr/>
          <a:lstStyle/>
          <a:p>
            <a:fld id="{CF4668DC-857F-487D-BFFA-8C0CA5037977}" type="slidenum">
              <a:rPr lang="fr-BE" smtClean="0"/>
              <a:pPr/>
              <a:t>‹N°›</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7" name="Espace réservé de la date 6"/>
          <p:cNvSpPr>
            <a:spLocks noGrp="1"/>
          </p:cNvSpPr>
          <p:nvPr>
            <p:ph type="dt" sz="half" idx="10"/>
          </p:nvPr>
        </p:nvSpPr>
        <p:spPr/>
        <p:txBody>
          <a:bodyPr/>
          <a:lstStyle/>
          <a:p>
            <a:fld id="{AA309A6D-C09C-4548-B29A-6CF363A7E532}" type="datetimeFigureOut">
              <a:rPr lang="fr-FR" smtClean="0"/>
              <a:pPr/>
              <a:t>12/11/2014</a:t>
            </a:fld>
            <a:endParaRPr lang="fr-BE"/>
          </a:p>
        </p:txBody>
      </p:sp>
      <p:sp>
        <p:nvSpPr>
          <p:cNvPr id="3" name="Espace réservé du texte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32" name="Espace réservé du contenu 31"/>
          <p:cNvSpPr>
            <a:spLocks noGrp="1"/>
          </p:cNvSpPr>
          <p:nvPr>
            <p:ph sz="half" idx="2"/>
          </p:nvPr>
        </p:nvSpPr>
        <p:spPr>
          <a:xfrm>
            <a:off x="457200" y="2201896"/>
            <a:ext cx="4038600" cy="3913632"/>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34" name="Espace réservé du contenu 33"/>
          <p:cNvSpPr>
            <a:spLocks noGrp="1"/>
          </p:cNvSpPr>
          <p:nvPr>
            <p:ph sz="quarter" idx="4"/>
          </p:nvPr>
        </p:nvSpPr>
        <p:spPr>
          <a:xfrm>
            <a:off x="4649788" y="2201896"/>
            <a:ext cx="4038600" cy="3913632"/>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 name="Titre 1"/>
          <p:cNvSpPr>
            <a:spLocks noGrp="1"/>
          </p:cNvSpPr>
          <p:nvPr>
            <p:ph type="title"/>
          </p:nvPr>
        </p:nvSpPr>
        <p:spPr>
          <a:xfrm>
            <a:off x="457200" y="155448"/>
            <a:ext cx="8229600" cy="1143000"/>
          </a:xfrm>
        </p:spPr>
        <p:txBody>
          <a:bodyPr anchor="b" anchorCtr="0"/>
          <a:lstStyle>
            <a:lvl1pPr>
              <a:defRPr/>
            </a:lvl1pPr>
          </a:lstStyle>
          <a:p>
            <a:r>
              <a:rPr kumimoji="0" lang="fr-FR" smtClean="0"/>
              <a:t>Cliquez pour modifier le style du titre</a:t>
            </a:r>
            <a:endParaRPr kumimoji="0" lang="en-US"/>
          </a:p>
        </p:txBody>
      </p:sp>
      <p:sp>
        <p:nvSpPr>
          <p:cNvPr id="12" name="Espace réservé du texte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cxnSp>
        <p:nvCxnSpPr>
          <p:cNvPr id="10" name="Connecteur droit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Connecteur droit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3" name="Espace réservé de la date 2"/>
          <p:cNvSpPr>
            <a:spLocks noGrp="1"/>
          </p:cNvSpPr>
          <p:nvPr>
            <p:ph type="dt" sz="half" idx="10"/>
          </p:nvPr>
        </p:nvSpPr>
        <p:spPr/>
        <p:txBody>
          <a:bodyPr/>
          <a:lstStyle/>
          <a:p>
            <a:fld id="{AA309A6D-C09C-4548-B29A-6CF363A7E532}" type="datetimeFigureOut">
              <a:rPr lang="fr-FR" smtClean="0"/>
              <a:pPr/>
              <a:t>12/11/2014</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‹N°›</a:t>
            </a:fld>
            <a:endParaRPr lang="fr-BE"/>
          </a:p>
        </p:txBody>
      </p:sp>
      <p:sp>
        <p:nvSpPr>
          <p:cNvPr id="2" name="Titre 1"/>
          <p:cNvSpPr>
            <a:spLocks noGrp="1"/>
          </p:cNvSpPr>
          <p:nvPr>
            <p:ph type="title"/>
          </p:nvPr>
        </p:nvSpPr>
        <p:spPr/>
        <p:txBody>
          <a:bodyPr/>
          <a:lstStyle/>
          <a:p>
            <a:r>
              <a:rPr kumimoji="0" lang="fr-FR" smtClean="0"/>
              <a:t>Cliquez pour modifier le style du titre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pPr/>
              <a:t>12/11/2014</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9" name="Espace réservé du contenu 28"/>
          <p:cNvSpPr>
            <a:spLocks noGrp="1"/>
          </p:cNvSpPr>
          <p:nvPr>
            <p:ph sz="quarter" idx="1"/>
          </p:nvPr>
        </p:nvSpPr>
        <p:spPr>
          <a:xfrm>
            <a:off x="457200" y="457200"/>
            <a:ext cx="6248400" cy="5715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3" name="Espace réservé du texte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31" name="Titr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fr-FR" smtClean="0"/>
              <a:t>Cliquez pour modifier le style du titre</a:t>
            </a:r>
            <a:endParaRPr kumimoji="0" lang="en-US"/>
          </a:p>
        </p:txBody>
      </p:sp>
      <p:sp>
        <p:nvSpPr>
          <p:cNvPr id="8" name="Espace réservé de la date 7"/>
          <p:cNvSpPr>
            <a:spLocks noGrp="1"/>
          </p:cNvSpPr>
          <p:nvPr>
            <p:ph type="dt" sz="half" idx="14"/>
          </p:nvPr>
        </p:nvSpPr>
        <p:spPr/>
        <p:txBody>
          <a:bodyPr/>
          <a:lstStyle/>
          <a:p>
            <a:fld id="{AA309A6D-C09C-4548-B29A-6CF363A7E532}" type="datetimeFigureOut">
              <a:rPr lang="fr-FR" smtClean="0"/>
              <a:pPr/>
              <a:t>12/11/2014</a:t>
            </a:fld>
            <a:endParaRPr lang="fr-BE"/>
          </a:p>
        </p:txBody>
      </p:sp>
      <p:sp>
        <p:nvSpPr>
          <p:cNvPr id="9" name="Espace réservé du numéro de diapositive 8"/>
          <p:cNvSpPr>
            <a:spLocks noGrp="1"/>
          </p:cNvSpPr>
          <p:nvPr>
            <p:ph type="sldNum" sz="quarter" idx="15"/>
          </p:nvPr>
        </p:nvSpPr>
        <p:spPr/>
        <p:txBody>
          <a:bodyPr/>
          <a:lstStyle/>
          <a:p>
            <a:fld id="{CF4668DC-857F-487D-BFFA-8C0CA5037977}" type="slidenum">
              <a:rPr lang="fr-BE" smtClean="0"/>
              <a:pPr/>
              <a:t>‹N°›</a:t>
            </a:fld>
            <a:endParaRPr lang="fr-BE"/>
          </a:p>
        </p:txBody>
      </p:sp>
      <p:sp>
        <p:nvSpPr>
          <p:cNvPr id="10" name="Espace réservé du pied de page 9"/>
          <p:cNvSpPr>
            <a:spLocks noGrp="1"/>
          </p:cNvSpPr>
          <p:nvPr>
            <p:ph type="ftr" sz="quarter" idx="16"/>
          </p:nvPr>
        </p:nvSpPr>
        <p:spPr/>
        <p:txBody>
          <a:bodyPr/>
          <a:lstStyle/>
          <a:p>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fr-FR" smtClean="0"/>
              <a:t>Cliquez sur l'icône pour ajouter une image</a:t>
            </a:r>
            <a:endParaRPr kumimoji="0" lang="en-US"/>
          </a:p>
        </p:txBody>
      </p:sp>
      <p:sp>
        <p:nvSpPr>
          <p:cNvPr id="4" name="Espace réservé du texte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8" name="Espace réservé de la date 7"/>
          <p:cNvSpPr>
            <a:spLocks noGrp="1"/>
          </p:cNvSpPr>
          <p:nvPr>
            <p:ph type="dt" sz="half" idx="10"/>
          </p:nvPr>
        </p:nvSpPr>
        <p:spPr/>
        <p:txBody>
          <a:bodyPr/>
          <a:lstStyle/>
          <a:p>
            <a:fld id="{AA309A6D-C09C-4548-B29A-6CF363A7E532}" type="datetimeFigureOut">
              <a:rPr lang="fr-FR" smtClean="0"/>
              <a:pPr/>
              <a:t>12/11/2014</a:t>
            </a:fld>
            <a:endParaRPr lang="fr-BE"/>
          </a:p>
        </p:txBody>
      </p:sp>
      <p:sp>
        <p:nvSpPr>
          <p:cNvPr id="9" name="Espace réservé du numéro de diapositive 8"/>
          <p:cNvSpPr>
            <a:spLocks noGrp="1"/>
          </p:cNvSpPr>
          <p:nvPr>
            <p:ph type="sldNum" sz="quarter" idx="11"/>
          </p:nvPr>
        </p:nvSpPr>
        <p:spPr/>
        <p:txBody>
          <a:bodyPr/>
          <a:lstStyle/>
          <a:p>
            <a:fld id="{CF4668DC-857F-487D-BFFA-8C0CA5037977}" type="slidenum">
              <a:rPr lang="fr-BE" smtClean="0"/>
              <a:pPr/>
              <a:t>‹N°›</a:t>
            </a:fld>
            <a:endParaRPr lang="fr-BE"/>
          </a:p>
        </p:txBody>
      </p:sp>
      <p:sp>
        <p:nvSpPr>
          <p:cNvPr id="10" name="Espace réservé du pied de page 9"/>
          <p:cNvSpPr>
            <a:spLocks noGrp="1"/>
          </p:cNvSpPr>
          <p:nvPr>
            <p:ph type="ftr" sz="quarter" idx="12"/>
          </p:nvPr>
        </p:nvSpPr>
        <p:spPr/>
        <p:txBody>
          <a:bodyPr/>
          <a:lstStyle/>
          <a:p>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Espace réservé du texte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24" name="Espace réservé de la date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AA309A6D-C09C-4548-B29A-6CF363A7E532}" type="datetimeFigureOut">
              <a:rPr lang="fr-FR" smtClean="0"/>
              <a:pPr/>
              <a:t>12/11/2014</a:t>
            </a:fld>
            <a:endParaRPr lang="fr-BE"/>
          </a:p>
        </p:txBody>
      </p:sp>
      <p:sp>
        <p:nvSpPr>
          <p:cNvPr id="10" name="Espace réservé du pied de page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fr-BE"/>
          </a:p>
        </p:txBody>
      </p:sp>
      <p:sp>
        <p:nvSpPr>
          <p:cNvPr id="22" name="Espace réservé du numéro de diapositive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CF4668DC-857F-487D-BFFA-8C0CA5037977}" type="slidenum">
              <a:rPr lang="fr-BE" smtClean="0"/>
              <a:pPr/>
              <a:t>‹N°›</a:t>
            </a:fld>
            <a:endParaRPr lang="fr-BE"/>
          </a:p>
        </p:txBody>
      </p:sp>
      <p:sp>
        <p:nvSpPr>
          <p:cNvPr id="5" name="Espace réservé du titre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fr-FR" smtClean="0"/>
              <a:t>Cliquez pour modifier le style du titre</a:t>
            </a:r>
            <a:endParaRPr kumimoji="0"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8.jpe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5.jpeg"/><Relationship Id="rId1" Type="http://schemas.openxmlformats.org/officeDocument/2006/relationships/slideLayout" Target="../slideLayouts/slideLayout7.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755576" y="548680"/>
            <a:ext cx="7920880" cy="769441"/>
          </a:xfrm>
          <a:prstGeom prst="rect">
            <a:avLst/>
          </a:prstGeom>
          <a:noFill/>
        </p:spPr>
        <p:txBody>
          <a:bodyPr wrap="square" rtlCol="0">
            <a:spAutoFit/>
          </a:bodyPr>
          <a:lstStyle/>
          <a:p>
            <a:pPr algn="ctr"/>
            <a:r>
              <a:rPr lang="fr-FR" sz="4400" b="1" dirty="0" smtClean="0">
                <a:solidFill>
                  <a:schemeClr val="accent1">
                    <a:lumMod val="50000"/>
                  </a:schemeClr>
                </a:solidFill>
                <a:latin typeface="Lucida Handwriting" pitchFamily="66" charset="0"/>
              </a:rPr>
              <a:t>PACTA  SUNT SERVANDA</a:t>
            </a:r>
            <a:endParaRPr lang="fr-FR" sz="4400" b="1" dirty="0">
              <a:solidFill>
                <a:schemeClr val="accent1">
                  <a:lumMod val="50000"/>
                </a:schemeClr>
              </a:solidFill>
              <a:latin typeface="Lucida Handwriting" pitchFamily="66" charset="0"/>
            </a:endParaRPr>
          </a:p>
        </p:txBody>
      </p:sp>
      <p:sp>
        <p:nvSpPr>
          <p:cNvPr id="5" name="ZoneTexte 4"/>
          <p:cNvSpPr txBox="1"/>
          <p:nvPr/>
        </p:nvSpPr>
        <p:spPr>
          <a:xfrm>
            <a:off x="323528" y="1556792"/>
            <a:ext cx="8424936" cy="5109091"/>
          </a:xfrm>
          <a:prstGeom prst="rect">
            <a:avLst/>
          </a:prstGeom>
          <a:noFill/>
        </p:spPr>
        <p:txBody>
          <a:bodyPr wrap="square" rtlCol="0">
            <a:spAutoFit/>
          </a:bodyPr>
          <a:lstStyle/>
          <a:p>
            <a:r>
              <a:rPr lang="fr-FR" sz="2800" b="1" dirty="0" smtClean="0">
                <a:solidFill>
                  <a:schemeClr val="tx2">
                    <a:lumMod val="50000"/>
                  </a:schemeClr>
                </a:solidFill>
                <a:latin typeface="Lucida Calligraphy" pitchFamily="66" charset="0"/>
              </a:rPr>
              <a:t>Par :</a:t>
            </a:r>
          </a:p>
          <a:p>
            <a:pPr algn="ctr"/>
            <a:endParaRPr lang="fr-FR" sz="2800" dirty="0" smtClean="0">
              <a:solidFill>
                <a:schemeClr val="tx2">
                  <a:lumMod val="50000"/>
                </a:schemeClr>
              </a:solidFill>
              <a:latin typeface="Algerian" pitchFamily="82" charset="0"/>
            </a:endParaRPr>
          </a:p>
          <a:p>
            <a:r>
              <a:rPr lang="fr-FR" sz="2800" dirty="0" smtClean="0">
                <a:solidFill>
                  <a:schemeClr val="tx2">
                    <a:lumMod val="50000"/>
                  </a:schemeClr>
                </a:solidFill>
                <a:latin typeface="Algerian" pitchFamily="82" charset="0"/>
              </a:rPr>
              <a:t>                      </a:t>
            </a:r>
            <a:r>
              <a:rPr lang="fr-FR" sz="2800" dirty="0" smtClean="0">
                <a:solidFill>
                  <a:schemeClr val="tx2">
                    <a:lumMod val="50000"/>
                  </a:schemeClr>
                </a:solidFill>
                <a:latin typeface="Lucida Calligraphy" pitchFamily="66" charset="0"/>
              </a:rPr>
              <a:t>Louati Mariem</a:t>
            </a:r>
          </a:p>
          <a:p>
            <a:r>
              <a:rPr lang="fr-FR" sz="2800" dirty="0" smtClean="0">
                <a:solidFill>
                  <a:schemeClr val="tx2">
                    <a:lumMod val="50000"/>
                  </a:schemeClr>
                </a:solidFill>
                <a:latin typeface="Lucida Calligraphy" pitchFamily="66" charset="0"/>
              </a:rPr>
              <a:t>                                              </a:t>
            </a:r>
          </a:p>
          <a:p>
            <a:r>
              <a:rPr lang="fr-FR" sz="2800" dirty="0" smtClean="0">
                <a:solidFill>
                  <a:schemeClr val="tx2">
                    <a:lumMod val="50000"/>
                  </a:schemeClr>
                </a:solidFill>
                <a:latin typeface="Lucida Calligraphy" pitchFamily="66" charset="0"/>
              </a:rPr>
              <a:t>                Mahjoub Imene</a:t>
            </a:r>
          </a:p>
          <a:p>
            <a:r>
              <a:rPr lang="fr-FR" sz="2800" dirty="0" smtClean="0">
                <a:solidFill>
                  <a:schemeClr val="tx2">
                    <a:lumMod val="50000"/>
                  </a:schemeClr>
                </a:solidFill>
                <a:latin typeface="Lucida Calligraphy" pitchFamily="66" charset="0"/>
              </a:rPr>
              <a:t> </a:t>
            </a:r>
          </a:p>
          <a:p>
            <a:r>
              <a:rPr lang="fr-FR" sz="2800" dirty="0" smtClean="0">
                <a:solidFill>
                  <a:schemeClr val="tx2">
                    <a:lumMod val="50000"/>
                  </a:schemeClr>
                </a:solidFill>
                <a:latin typeface="Lucida Calligraphy" pitchFamily="66" charset="0"/>
              </a:rPr>
              <a:t>                Mkaddem Asma</a:t>
            </a:r>
          </a:p>
          <a:p>
            <a:endParaRPr lang="fr-FR" sz="2800" dirty="0" smtClean="0">
              <a:solidFill>
                <a:schemeClr val="tx2">
                  <a:lumMod val="50000"/>
                </a:schemeClr>
              </a:solidFill>
              <a:latin typeface="Lucida Calligraphy" pitchFamily="66" charset="0"/>
            </a:endParaRPr>
          </a:p>
          <a:p>
            <a:r>
              <a:rPr lang="fr-FR" sz="2800" dirty="0" smtClean="0">
                <a:solidFill>
                  <a:schemeClr val="tx2">
                    <a:lumMod val="50000"/>
                  </a:schemeClr>
                </a:solidFill>
                <a:latin typeface="Lucida Calligraphy" pitchFamily="66" charset="0"/>
              </a:rPr>
              <a:t>                Mokrani Mohamed Adem</a:t>
            </a:r>
          </a:p>
          <a:p>
            <a:endParaRPr lang="fr-FR" sz="2800" dirty="0" smtClean="0">
              <a:solidFill>
                <a:schemeClr val="tx2">
                  <a:lumMod val="50000"/>
                </a:schemeClr>
              </a:solidFill>
              <a:latin typeface="Lucida Calligraphy" pitchFamily="66" charset="0"/>
            </a:endParaRPr>
          </a:p>
          <a:p>
            <a:r>
              <a:rPr lang="fr-FR" sz="2800" dirty="0" smtClean="0">
                <a:solidFill>
                  <a:schemeClr val="tx2">
                    <a:lumMod val="50000"/>
                  </a:schemeClr>
                </a:solidFill>
                <a:latin typeface="Lucida Calligraphy" pitchFamily="66" charset="0"/>
              </a:rPr>
              <a:t>                Sayadi Emna</a:t>
            </a:r>
          </a:p>
          <a:p>
            <a:pPr algn="ctr"/>
            <a:endParaRPr lang="fr-F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57200" y="1340768"/>
            <a:ext cx="8229600" cy="4752528"/>
          </a:xfrm>
        </p:spPr>
        <p:txBody>
          <a:bodyPr>
            <a:noAutofit/>
          </a:bodyPr>
          <a:lstStyle/>
          <a:p>
            <a:pPr>
              <a:buClrTx/>
              <a:buSzPct val="120000"/>
              <a:buFont typeface="Arial" pitchFamily="34" charset="0"/>
              <a:buChar char="•"/>
            </a:pPr>
            <a:r>
              <a:rPr lang="fr-FR" sz="2000" dirty="0" smtClean="0">
                <a:latin typeface="Lucida Fax" pitchFamily="18" charset="0"/>
              </a:rPr>
              <a:t>le principe pacta </a:t>
            </a:r>
            <a:r>
              <a:rPr lang="fr-FR" sz="2000" dirty="0" err="1" smtClean="0">
                <a:latin typeface="Lucida Fax" pitchFamily="18" charset="0"/>
              </a:rPr>
              <a:t>sunt</a:t>
            </a:r>
            <a:r>
              <a:rPr lang="fr-FR" sz="2000" dirty="0" smtClean="0">
                <a:latin typeface="Lucida Fax" pitchFamily="18" charset="0"/>
              </a:rPr>
              <a:t> </a:t>
            </a:r>
            <a:r>
              <a:rPr lang="fr-FR" sz="2000" dirty="0" err="1" smtClean="0">
                <a:latin typeface="Lucida Fax" pitchFamily="18" charset="0"/>
              </a:rPr>
              <a:t>servanda</a:t>
            </a:r>
            <a:r>
              <a:rPr lang="fr-FR" sz="2000" dirty="0" smtClean="0">
                <a:latin typeface="Lucida Fax" pitchFamily="18" charset="0"/>
              </a:rPr>
              <a:t> est rattaché à la croyance en une ou plusieurs divinités sous les auspices desquelles les pactes sont placés</a:t>
            </a:r>
          </a:p>
          <a:p>
            <a:pPr>
              <a:buFont typeface="Arial" pitchFamily="34" charset="0"/>
              <a:buChar char="•"/>
            </a:pPr>
            <a:endParaRPr lang="fr-FR" sz="2000" dirty="0" smtClean="0">
              <a:latin typeface="Lucida Fax" pitchFamily="18" charset="0"/>
            </a:endParaRPr>
          </a:p>
          <a:p>
            <a:pPr>
              <a:buClrTx/>
              <a:buSzPct val="120000"/>
              <a:buFont typeface="Arial" pitchFamily="34" charset="0"/>
              <a:buChar char="•"/>
            </a:pPr>
            <a:r>
              <a:rPr lang="fr-FR" sz="2000" dirty="0" smtClean="0">
                <a:latin typeface="Lucida Fax" pitchFamily="18" charset="0"/>
              </a:rPr>
              <a:t>Professeur </a:t>
            </a:r>
            <a:r>
              <a:rPr lang="fr-FR" sz="2000" dirty="0" err="1" smtClean="0">
                <a:latin typeface="Lucida Fax" pitchFamily="18" charset="0"/>
              </a:rPr>
              <a:t>Whitton</a:t>
            </a:r>
            <a:r>
              <a:rPr lang="fr-FR" sz="2000" dirty="0" smtClean="0">
                <a:latin typeface="Lucida Fax" pitchFamily="18" charset="0"/>
              </a:rPr>
              <a:t> : le principe pacta </a:t>
            </a:r>
            <a:r>
              <a:rPr lang="fr-FR" sz="2000" dirty="0" err="1" smtClean="0">
                <a:latin typeface="Lucida Fax" pitchFamily="18" charset="0"/>
              </a:rPr>
              <a:t>sunt</a:t>
            </a:r>
            <a:r>
              <a:rPr lang="fr-FR" sz="2000" dirty="0" smtClean="0">
                <a:latin typeface="Lucida Fax" pitchFamily="18" charset="0"/>
              </a:rPr>
              <a:t> </a:t>
            </a:r>
            <a:r>
              <a:rPr lang="fr-FR" sz="2000" dirty="0" err="1" smtClean="0">
                <a:latin typeface="Lucida Fax" pitchFamily="18" charset="0"/>
              </a:rPr>
              <a:t>servanda</a:t>
            </a:r>
            <a:r>
              <a:rPr lang="fr-FR" sz="2000" dirty="0" smtClean="0">
                <a:latin typeface="Lucida Fax" pitchFamily="18" charset="0"/>
              </a:rPr>
              <a:t> est      </a:t>
            </a:r>
            <a:r>
              <a:rPr lang="fr-FR" sz="2000" i="1" dirty="0" smtClean="0">
                <a:latin typeface="Lucida Fax" pitchFamily="18" charset="0"/>
              </a:rPr>
              <a:t>« aussi vieux que la pensée humaine, c’est une des grandes conceptions morales de tous les temps »     </a:t>
            </a:r>
            <a:r>
              <a:rPr lang="fr-FR" sz="2000" dirty="0" smtClean="0">
                <a:latin typeface="Lucida Fax" pitchFamily="18" charset="0"/>
              </a:rPr>
              <a:t>les relations entre cités , peuples ou clans différents ont toujours été régies par un tel principe , d’une manière ou d’une autre.</a:t>
            </a:r>
          </a:p>
          <a:p>
            <a:pPr>
              <a:buClrTx/>
              <a:buSzPct val="120000"/>
              <a:buFont typeface="Arial" pitchFamily="34" charset="0"/>
              <a:buChar char="•"/>
            </a:pPr>
            <a:endParaRPr lang="fr-FR" sz="2000" dirty="0" smtClean="0">
              <a:latin typeface="Lucida Fax" pitchFamily="18" charset="0"/>
            </a:endParaRPr>
          </a:p>
          <a:p>
            <a:pPr>
              <a:buClrTx/>
              <a:buSzPct val="120000"/>
              <a:buFont typeface="Arial" pitchFamily="34" charset="0"/>
              <a:buChar char="•"/>
            </a:pPr>
            <a:r>
              <a:rPr lang="fr-FR" sz="2000" dirty="0" smtClean="0">
                <a:latin typeface="Lucida Fax" pitchFamily="18" charset="0"/>
              </a:rPr>
              <a:t>un tel principe est à la base de la plupart des civilisations anciennes et régit les relations entre elles. </a:t>
            </a:r>
          </a:p>
          <a:p>
            <a:pPr>
              <a:buNone/>
            </a:pPr>
            <a:endParaRPr lang="fr-FR" sz="2000" dirty="0" smtClean="0">
              <a:latin typeface="Lucida Fax" pitchFamily="18" charset="0"/>
            </a:endParaRPr>
          </a:p>
          <a:p>
            <a:pPr>
              <a:buNone/>
            </a:pPr>
            <a:r>
              <a:rPr lang="fr-FR" sz="2000" dirty="0" smtClean="0">
                <a:latin typeface="Lucida Fax" pitchFamily="18" charset="0"/>
              </a:rPr>
              <a:t>         </a:t>
            </a:r>
            <a:endParaRPr lang="fr-FR" sz="2000" dirty="0">
              <a:latin typeface="Lucida Fax" pitchFamily="18" charset="0"/>
            </a:endParaRPr>
          </a:p>
        </p:txBody>
      </p:sp>
      <p:sp>
        <p:nvSpPr>
          <p:cNvPr id="3" name="Titre 2"/>
          <p:cNvSpPr>
            <a:spLocks noGrp="1"/>
          </p:cNvSpPr>
          <p:nvPr>
            <p:ph type="title"/>
          </p:nvPr>
        </p:nvSpPr>
        <p:spPr>
          <a:xfrm>
            <a:off x="467544" y="692696"/>
            <a:ext cx="8229600" cy="756320"/>
          </a:xfrm>
        </p:spPr>
        <p:txBody>
          <a:bodyPr>
            <a:normAutofit fontScale="90000"/>
          </a:bodyPr>
          <a:lstStyle/>
          <a:p>
            <a:pPr lvl="0"/>
            <a:r>
              <a:rPr lang="fr-FR" sz="4400" b="1" dirty="0" smtClean="0">
                <a:solidFill>
                  <a:schemeClr val="tx2">
                    <a:lumMod val="75000"/>
                  </a:schemeClr>
                </a:solidFill>
                <a:latin typeface="Lucida Fax" pitchFamily="18" charset="0"/>
              </a:rPr>
              <a:t>1.L’époque archaïque</a:t>
            </a:r>
            <a:br>
              <a:rPr lang="fr-FR" sz="4400" b="1" dirty="0" smtClean="0">
                <a:solidFill>
                  <a:schemeClr val="tx2">
                    <a:lumMod val="75000"/>
                  </a:schemeClr>
                </a:solidFill>
                <a:latin typeface="Lucida Fax" pitchFamily="18" charset="0"/>
              </a:rPr>
            </a:br>
            <a:endParaRPr lang="fr-FR" dirty="0">
              <a:solidFill>
                <a:schemeClr val="tx1"/>
              </a:solidFill>
            </a:endParaRPr>
          </a:p>
        </p:txBody>
      </p:sp>
      <p:sp>
        <p:nvSpPr>
          <p:cNvPr id="9" name="Flèche droite 8"/>
          <p:cNvSpPr/>
          <p:nvPr/>
        </p:nvSpPr>
        <p:spPr>
          <a:xfrm>
            <a:off x="5940152" y="3501008"/>
            <a:ext cx="216024" cy="72008"/>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539552" y="332656"/>
            <a:ext cx="8208912" cy="5016758"/>
          </a:xfrm>
          <a:prstGeom prst="rect">
            <a:avLst/>
          </a:prstGeom>
          <a:noFill/>
        </p:spPr>
        <p:txBody>
          <a:bodyPr wrap="square" rtlCol="0">
            <a:spAutoFit/>
          </a:bodyPr>
          <a:lstStyle/>
          <a:p>
            <a:r>
              <a:rPr lang="fr-FR" sz="2000" dirty="0" smtClean="0">
                <a:latin typeface="Lucida Fax" pitchFamily="18" charset="0"/>
              </a:rPr>
              <a:t>     Il est instauré par les religions juive, chrétiennes, l’islam et notamment le Bouddhisme qui se sont tous unies d’accord sur le fait que le principe pacta </a:t>
            </a:r>
            <a:r>
              <a:rPr lang="fr-FR" sz="2000" dirty="0" err="1" smtClean="0">
                <a:latin typeface="Lucida Fax" pitchFamily="18" charset="0"/>
              </a:rPr>
              <a:t>sunt</a:t>
            </a:r>
            <a:r>
              <a:rPr lang="fr-FR" sz="2000" dirty="0" smtClean="0">
                <a:latin typeface="Lucida Fax" pitchFamily="18" charset="0"/>
              </a:rPr>
              <a:t> </a:t>
            </a:r>
            <a:r>
              <a:rPr lang="fr-FR" sz="2000" dirty="0" err="1" smtClean="0">
                <a:latin typeface="Lucida Fax" pitchFamily="18" charset="0"/>
              </a:rPr>
              <a:t>servanda</a:t>
            </a:r>
            <a:r>
              <a:rPr lang="fr-FR" sz="2000" dirty="0" smtClean="0">
                <a:latin typeface="Lucida Fax" pitchFamily="18" charset="0"/>
              </a:rPr>
              <a:t> est conçu en tant que principe supérieur de bonne foi, on peut notamment mettre l’accent sur l’inde antique où </a:t>
            </a:r>
            <a:r>
              <a:rPr lang="fr-FR" sz="2000" i="1" dirty="0" smtClean="0">
                <a:latin typeface="Lucida Fax" pitchFamily="18" charset="0"/>
              </a:rPr>
              <a:t>« l’État avait honte de manquer à sa parole, la plus sérieuse infraction au Dharma »</a:t>
            </a:r>
            <a:r>
              <a:rPr lang="fr-FR" sz="2000" dirty="0" smtClean="0">
                <a:latin typeface="Lucida Fax" pitchFamily="18" charset="0"/>
              </a:rPr>
              <a:t> ou encore l’Egypte ancienne</a:t>
            </a:r>
            <a:r>
              <a:rPr lang="fr-FR" dirty="0" smtClean="0"/>
              <a:t>. </a:t>
            </a:r>
          </a:p>
          <a:p>
            <a:endParaRPr lang="fr-FR" sz="2000" dirty="0" smtClean="0">
              <a:latin typeface="Lucida Fax" pitchFamily="18" charset="0"/>
            </a:endParaRPr>
          </a:p>
          <a:p>
            <a:r>
              <a:rPr lang="fr-FR" sz="2000" dirty="0" smtClean="0">
                <a:latin typeface="Lucida Fax" pitchFamily="18" charset="0"/>
              </a:rPr>
              <a:t>     les grecs et les romains prêtaient serment durant leurs divinités sous la protection des quelles ils plaçaient les traités conclus avec les étrangers.</a:t>
            </a:r>
          </a:p>
          <a:p>
            <a:endParaRPr lang="fr-FR" sz="2000" dirty="0" smtClean="0">
              <a:latin typeface="Lucida Fax" pitchFamily="18" charset="0"/>
            </a:endParaRPr>
          </a:p>
          <a:p>
            <a:r>
              <a:rPr lang="fr-FR" sz="2000" dirty="0" smtClean="0">
                <a:latin typeface="Lucida Fax" pitchFamily="18" charset="0"/>
              </a:rPr>
              <a:t>    Le principe pacta </a:t>
            </a:r>
            <a:r>
              <a:rPr lang="fr-FR" sz="2000" dirty="0" err="1" smtClean="0">
                <a:latin typeface="Lucida Fax" pitchFamily="18" charset="0"/>
              </a:rPr>
              <a:t>sunt</a:t>
            </a:r>
            <a:r>
              <a:rPr lang="fr-FR" sz="2000" dirty="0" smtClean="0">
                <a:latin typeface="Lucida Fax" pitchFamily="18" charset="0"/>
              </a:rPr>
              <a:t> </a:t>
            </a:r>
            <a:r>
              <a:rPr lang="fr-FR" sz="2000" dirty="0" err="1" smtClean="0">
                <a:latin typeface="Lucida Fax" pitchFamily="18" charset="0"/>
              </a:rPr>
              <a:t>servanda</a:t>
            </a:r>
            <a:r>
              <a:rPr lang="fr-FR" sz="2000" smtClean="0">
                <a:latin typeface="Lucida Fax" pitchFamily="18" charset="0"/>
              </a:rPr>
              <a:t> est un </a:t>
            </a:r>
            <a:r>
              <a:rPr lang="fr-FR" sz="2000" dirty="0" smtClean="0">
                <a:latin typeface="Lucida Fax" pitchFamily="18" charset="0"/>
              </a:rPr>
              <a:t>principe sacro-saint où sa violation constitue une offense aux dieux.</a:t>
            </a:r>
          </a:p>
          <a:p>
            <a:endParaRPr lang="fr-FR" sz="2000" dirty="0" smtClean="0">
              <a:latin typeface="Lucida Fax" pitchFamily="18" charset="0"/>
            </a:endParaRPr>
          </a:p>
          <a:p>
            <a:endParaRPr lang="fr-FR" sz="2000" dirty="0" smtClean="0">
              <a:latin typeface="Lucida Fax" pitchFamily="18" charset="0"/>
            </a:endParaRPr>
          </a:p>
        </p:txBody>
      </p:sp>
      <p:sp>
        <p:nvSpPr>
          <p:cNvPr id="3" name="Flèche à angle droit 2"/>
          <p:cNvSpPr/>
          <p:nvPr/>
        </p:nvSpPr>
        <p:spPr>
          <a:xfrm rot="5400000">
            <a:off x="611560" y="404664"/>
            <a:ext cx="216024" cy="216024"/>
          </a:xfrm>
          <a:prstGeom prst="bentUp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fr-FR"/>
          </a:p>
        </p:txBody>
      </p:sp>
      <p:sp>
        <p:nvSpPr>
          <p:cNvPr id="4" name="Plus 3"/>
          <p:cNvSpPr/>
          <p:nvPr/>
        </p:nvSpPr>
        <p:spPr>
          <a:xfrm>
            <a:off x="611560" y="2852936"/>
            <a:ext cx="288032" cy="216024"/>
          </a:xfrm>
          <a:prstGeom prst="mathPlus">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fr-FR"/>
          </a:p>
        </p:txBody>
      </p:sp>
      <p:sp>
        <p:nvSpPr>
          <p:cNvPr id="5" name="Flèche droite 4"/>
          <p:cNvSpPr/>
          <p:nvPr/>
        </p:nvSpPr>
        <p:spPr>
          <a:xfrm>
            <a:off x="611560" y="4077072"/>
            <a:ext cx="288032" cy="216024"/>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descr="images.jpg"/>
          <p:cNvPicPr>
            <a:picLocks noChangeAspect="1"/>
          </p:cNvPicPr>
          <p:nvPr/>
        </p:nvPicPr>
        <p:blipFill>
          <a:blip r:embed="rId3" cstate="print">
            <a:lum bright="20000"/>
          </a:blip>
          <a:stretch>
            <a:fillRect/>
          </a:stretch>
        </p:blipFill>
        <p:spPr>
          <a:xfrm>
            <a:off x="3131840" y="1844824"/>
            <a:ext cx="2259707" cy="2108076"/>
          </a:xfrm>
          <a:prstGeom prst="rect">
            <a:avLst/>
          </a:prstGeom>
          <a:ln>
            <a:noFill/>
          </a:ln>
          <a:effectLst>
            <a:softEdge rad="112500"/>
          </a:effectLst>
        </p:spPr>
      </p:pic>
      <p:sp>
        <p:nvSpPr>
          <p:cNvPr id="2" name="Espace réservé du contenu 1"/>
          <p:cNvSpPr>
            <a:spLocks noGrp="1"/>
          </p:cNvSpPr>
          <p:nvPr>
            <p:ph idx="1"/>
          </p:nvPr>
        </p:nvSpPr>
        <p:spPr>
          <a:xfrm>
            <a:off x="457200" y="1700808"/>
            <a:ext cx="8229600" cy="4395192"/>
          </a:xfrm>
        </p:spPr>
        <p:txBody>
          <a:bodyPr>
            <a:normAutofit/>
          </a:bodyPr>
          <a:lstStyle/>
          <a:p>
            <a:pPr>
              <a:buClrTx/>
              <a:buSzPct val="120000"/>
            </a:pPr>
            <a:r>
              <a:rPr lang="fr-FR" sz="2000" dirty="0" smtClean="0">
                <a:latin typeface="Lucida Fax" pitchFamily="18" charset="0"/>
              </a:rPr>
              <a:t>La conception du principe pacta </a:t>
            </a:r>
            <a:r>
              <a:rPr lang="fr-FR" sz="2000" dirty="0" err="1" smtClean="0">
                <a:latin typeface="Lucida Fax" pitchFamily="18" charset="0"/>
              </a:rPr>
              <a:t>sunt</a:t>
            </a:r>
            <a:r>
              <a:rPr lang="fr-FR" sz="2000" dirty="0" smtClean="0">
                <a:latin typeface="Lucida Fax" pitchFamily="18" charset="0"/>
              </a:rPr>
              <a:t> </a:t>
            </a:r>
            <a:r>
              <a:rPr lang="fr-FR" sz="2000" dirty="0" err="1" smtClean="0">
                <a:latin typeface="Lucida Fax" pitchFamily="18" charset="0"/>
              </a:rPr>
              <a:t>servanda</a:t>
            </a:r>
            <a:r>
              <a:rPr lang="fr-FR" sz="2000" dirty="0" smtClean="0">
                <a:latin typeface="Lucida Fax" pitchFamily="18" charset="0"/>
              </a:rPr>
              <a:t> s’est développée d’un principe divin à une simple règle morale, en effet le code de justinien qui est apparu dans l’an 529 dispose </a:t>
            </a:r>
            <a:r>
              <a:rPr lang="fr-FR" sz="2000" i="1" dirty="0" smtClean="0">
                <a:latin typeface="Lucida Fax" pitchFamily="18" charset="0"/>
              </a:rPr>
              <a:t>« Des pactes convenus, lorsqu’ils ont été passés sans intention malicieuse, et lorsqu’ils ne sont pas contre les statuts, plébiscites, décrets du Sénat, ou édits impériaux, et s’il n’y a pas dol ou aucune de ces choses, je les maintiendrai » </a:t>
            </a:r>
          </a:p>
          <a:p>
            <a:pPr>
              <a:buClrTx/>
              <a:buSzPct val="120000"/>
            </a:pPr>
            <a:endParaRPr lang="fr-FR" sz="2000" i="1" dirty="0" smtClean="0">
              <a:latin typeface="Lucida Fax" pitchFamily="18" charset="0"/>
            </a:endParaRPr>
          </a:p>
          <a:p>
            <a:pPr>
              <a:buClrTx/>
              <a:buSzPct val="120000"/>
            </a:pPr>
            <a:r>
              <a:rPr lang="fr-FR" sz="2000" dirty="0" smtClean="0">
                <a:latin typeface="Lucida Fax" pitchFamily="18" charset="0"/>
              </a:rPr>
              <a:t>Pacta </a:t>
            </a:r>
            <a:r>
              <a:rPr lang="fr-FR" sz="2000" dirty="0" err="1" smtClean="0">
                <a:latin typeface="Lucida Fax" pitchFamily="18" charset="0"/>
              </a:rPr>
              <a:t>sunt</a:t>
            </a:r>
            <a:r>
              <a:rPr lang="fr-FR" sz="2000" dirty="0" smtClean="0">
                <a:latin typeface="Lucida Fax" pitchFamily="18" charset="0"/>
              </a:rPr>
              <a:t> </a:t>
            </a:r>
            <a:r>
              <a:rPr lang="fr-FR" sz="2000" dirty="0" err="1" smtClean="0">
                <a:latin typeface="Lucida Fax" pitchFamily="18" charset="0"/>
              </a:rPr>
              <a:t>servanda</a:t>
            </a:r>
            <a:r>
              <a:rPr lang="fr-FR" sz="2000" dirty="0" smtClean="0">
                <a:latin typeface="Lucida Fax" pitchFamily="18" charset="0"/>
              </a:rPr>
              <a:t> a pris une nouvelle remise, on constate l’empreinte des jusnaturalistes qui ont pris la charge de laïciser le dit principe afin de le rendre un moyen pour constituer l’inviolabilité des traités. </a:t>
            </a:r>
          </a:p>
        </p:txBody>
      </p:sp>
      <p:sp>
        <p:nvSpPr>
          <p:cNvPr id="3" name="Titre 2"/>
          <p:cNvSpPr>
            <a:spLocks noGrp="1"/>
          </p:cNvSpPr>
          <p:nvPr>
            <p:ph type="title"/>
          </p:nvPr>
        </p:nvSpPr>
        <p:spPr>
          <a:xfrm>
            <a:off x="467544" y="-171400"/>
            <a:ext cx="8229600" cy="1219200"/>
          </a:xfrm>
        </p:spPr>
        <p:txBody>
          <a:bodyPr>
            <a:normAutofit/>
          </a:bodyPr>
          <a:lstStyle/>
          <a:p>
            <a:r>
              <a:rPr lang="fr-FR" sz="4000" b="1" dirty="0" smtClean="0">
                <a:solidFill>
                  <a:schemeClr val="tx2">
                    <a:lumMod val="75000"/>
                  </a:schemeClr>
                </a:solidFill>
                <a:latin typeface="Lucida Fax" pitchFamily="18" charset="0"/>
              </a:rPr>
              <a:t>2.Les temps modernes</a:t>
            </a:r>
            <a:endParaRPr lang="fr-FR" sz="4000" b="1" dirty="0">
              <a:solidFill>
                <a:schemeClr val="tx2">
                  <a:lumMod val="75000"/>
                </a:schemeClr>
              </a:solidFill>
              <a:latin typeface="Lucida Fax"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descr="Michiel_Jansz_van_Mierevelt_-_Hugo_Grotius.jpg"/>
          <p:cNvPicPr>
            <a:picLocks noChangeAspect="1"/>
          </p:cNvPicPr>
          <p:nvPr/>
        </p:nvPicPr>
        <p:blipFill>
          <a:blip r:embed="rId3" cstate="print">
            <a:lum bright="10000"/>
          </a:blip>
          <a:stretch>
            <a:fillRect/>
          </a:stretch>
        </p:blipFill>
        <p:spPr>
          <a:xfrm>
            <a:off x="7740352" y="476672"/>
            <a:ext cx="864096" cy="1080120"/>
          </a:xfrm>
          <a:prstGeom prst="rect">
            <a:avLst/>
          </a:prstGeom>
          <a:ln>
            <a:noFill/>
          </a:ln>
          <a:effectLst>
            <a:softEdge rad="112500"/>
          </a:effectLst>
        </p:spPr>
      </p:pic>
      <p:sp>
        <p:nvSpPr>
          <p:cNvPr id="2" name="ZoneTexte 1"/>
          <p:cNvSpPr txBox="1"/>
          <p:nvPr/>
        </p:nvSpPr>
        <p:spPr>
          <a:xfrm>
            <a:off x="467544" y="404664"/>
            <a:ext cx="8280920" cy="3170099"/>
          </a:xfrm>
          <a:prstGeom prst="rect">
            <a:avLst/>
          </a:prstGeom>
          <a:noFill/>
        </p:spPr>
        <p:txBody>
          <a:bodyPr wrap="square" rtlCol="0">
            <a:spAutoFit/>
          </a:bodyPr>
          <a:lstStyle/>
          <a:p>
            <a:pPr>
              <a:buFont typeface="Arial" pitchFamily="34" charset="0"/>
              <a:buChar char="•"/>
            </a:pPr>
            <a:r>
              <a:rPr lang="fr-FR" sz="2000" dirty="0" smtClean="0">
                <a:latin typeface="Lucida Fax" pitchFamily="18" charset="0"/>
              </a:rPr>
              <a:t>Grotius (1583-1645) justifiait l’inviolabilité des traités        par la nécessité de garder la bonne foi tout en excluant    toute soumission des pactes à une quelconque autorité  divine. </a:t>
            </a:r>
          </a:p>
          <a:p>
            <a:pPr>
              <a:buFont typeface="Arial" pitchFamily="34" charset="0"/>
              <a:buChar char="•"/>
            </a:pPr>
            <a:endParaRPr lang="fr-FR" sz="2000" dirty="0" smtClean="0">
              <a:latin typeface="Lucida Fax" pitchFamily="18" charset="0"/>
            </a:endParaRPr>
          </a:p>
          <a:p>
            <a:pPr>
              <a:buFont typeface="Arial" pitchFamily="34" charset="0"/>
              <a:buChar char="•"/>
            </a:pPr>
            <a:r>
              <a:rPr lang="fr-FR" sz="2000" dirty="0" smtClean="0">
                <a:latin typeface="Lucida Fax" pitchFamily="18" charset="0"/>
              </a:rPr>
              <a:t>Pufendorf (1632-1694) affirmait </a:t>
            </a:r>
            <a:r>
              <a:rPr lang="fr-FR" sz="2000" i="1" dirty="0" smtClean="0">
                <a:latin typeface="Lucida Fax" pitchFamily="18" charset="0"/>
              </a:rPr>
              <a:t>« c’est donc une          maxime les plus inviolables du droit naturel que chacun      doit tenir inviolablement sa parole »      </a:t>
            </a:r>
            <a:r>
              <a:rPr lang="fr-FR" sz="2000" dirty="0" smtClean="0">
                <a:latin typeface="Lucida Fax" pitchFamily="18" charset="0"/>
              </a:rPr>
              <a:t>il écarte</a:t>
            </a:r>
          </a:p>
          <a:p>
            <a:r>
              <a:rPr lang="fr-FR" sz="2000" dirty="0" smtClean="0">
                <a:latin typeface="Lucida Fax" pitchFamily="18" charset="0"/>
              </a:rPr>
              <a:t>le fondement moral du principe pour en constituer un fondement purement social     </a:t>
            </a:r>
            <a:r>
              <a:rPr lang="fr-FR" sz="2000" b="1" dirty="0" smtClean="0">
                <a:latin typeface="Lucida Fax" pitchFamily="18" charset="0"/>
              </a:rPr>
              <a:t>l’apport des jusnaturalistes</a:t>
            </a:r>
          </a:p>
        </p:txBody>
      </p:sp>
      <p:pic>
        <p:nvPicPr>
          <p:cNvPr id="4" name="Image 3" descr="220px-Samuel_von_Pufendorf.jpg"/>
          <p:cNvPicPr>
            <a:picLocks noChangeAspect="1"/>
          </p:cNvPicPr>
          <p:nvPr/>
        </p:nvPicPr>
        <p:blipFill>
          <a:blip r:embed="rId4" cstate="print"/>
          <a:stretch>
            <a:fillRect/>
          </a:stretch>
        </p:blipFill>
        <p:spPr>
          <a:xfrm>
            <a:off x="7740352" y="1844824"/>
            <a:ext cx="1062760" cy="1152128"/>
          </a:xfrm>
          <a:prstGeom prst="rect">
            <a:avLst/>
          </a:prstGeom>
          <a:ln>
            <a:noFill/>
          </a:ln>
          <a:effectLst>
            <a:softEdge rad="112500"/>
          </a:effectLst>
        </p:spPr>
      </p:pic>
      <p:sp>
        <p:nvSpPr>
          <p:cNvPr id="5" name="Flèche droite 4"/>
          <p:cNvSpPr/>
          <p:nvPr/>
        </p:nvSpPr>
        <p:spPr>
          <a:xfrm>
            <a:off x="5292080" y="2708920"/>
            <a:ext cx="216024" cy="72008"/>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fr-FR"/>
          </a:p>
        </p:txBody>
      </p:sp>
      <p:sp>
        <p:nvSpPr>
          <p:cNvPr id="7" name="Égal 6"/>
          <p:cNvSpPr/>
          <p:nvPr/>
        </p:nvSpPr>
        <p:spPr>
          <a:xfrm>
            <a:off x="4139952" y="3284984"/>
            <a:ext cx="288032" cy="216024"/>
          </a:xfrm>
          <a:prstGeom prst="mathEqual">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 calcmode="lin" valueType="num">
                                      <p:cBhvr additive="base">
                                        <p:cTn id="1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normAutofit/>
          </a:bodyPr>
          <a:lstStyle/>
          <a:p>
            <a:pPr>
              <a:buClrTx/>
              <a:buSzPct val="110000"/>
              <a:buFont typeface="Arial" pitchFamily="34" charset="0"/>
              <a:buChar char="•"/>
            </a:pPr>
            <a:r>
              <a:rPr lang="fr-FR" sz="2000" dirty="0" smtClean="0">
                <a:latin typeface="Lucida Fax" pitchFamily="18" charset="0"/>
              </a:rPr>
              <a:t>Marginalisation du principe pacta </a:t>
            </a:r>
            <a:r>
              <a:rPr lang="fr-FR" sz="2000" dirty="0" err="1" smtClean="0">
                <a:latin typeface="Lucida Fax" pitchFamily="18" charset="0"/>
              </a:rPr>
              <a:t>sunt</a:t>
            </a:r>
            <a:r>
              <a:rPr lang="fr-FR" sz="2000" dirty="0" smtClean="0">
                <a:latin typeface="Lucida Fax" pitchFamily="18" charset="0"/>
              </a:rPr>
              <a:t> </a:t>
            </a:r>
            <a:r>
              <a:rPr lang="fr-FR" sz="2000" dirty="0" err="1" smtClean="0">
                <a:latin typeface="Lucida Fax" pitchFamily="18" charset="0"/>
              </a:rPr>
              <a:t>servanda</a:t>
            </a:r>
            <a:r>
              <a:rPr lang="fr-FR" sz="2000" dirty="0" smtClean="0">
                <a:latin typeface="Lucida Fax" pitchFamily="18" charset="0"/>
              </a:rPr>
              <a:t> au profit de la loi et la force obligatoire n’est plus reconnue que sur la base de la loi. </a:t>
            </a:r>
          </a:p>
          <a:p>
            <a:pPr>
              <a:buClrTx/>
              <a:buSzPct val="110000"/>
              <a:buFont typeface="Arial" pitchFamily="34" charset="0"/>
              <a:buChar char="•"/>
            </a:pPr>
            <a:endParaRPr lang="fr-FR" sz="2000" dirty="0" smtClean="0">
              <a:latin typeface="Lucida Fax" pitchFamily="18" charset="0"/>
            </a:endParaRPr>
          </a:p>
          <a:p>
            <a:pPr>
              <a:buClrTx/>
              <a:buSzPct val="110000"/>
              <a:buFont typeface="Arial" pitchFamily="34" charset="0"/>
              <a:buChar char="•"/>
            </a:pPr>
            <a:r>
              <a:rPr lang="fr-FR" sz="2000" dirty="0" smtClean="0">
                <a:latin typeface="Lucida Fax" pitchFamily="18" charset="0"/>
              </a:rPr>
              <a:t>Art 1134 du code civil français : «Les conventions légalement formées tiennent lieu de loi à ceux qui les ont faites</a:t>
            </a:r>
            <a:r>
              <a:rPr lang="fr-FR" sz="2000" dirty="0" smtClean="0"/>
              <a:t>»       </a:t>
            </a:r>
            <a:r>
              <a:rPr lang="fr-FR" sz="2000" dirty="0" smtClean="0">
                <a:latin typeface="Lucida Fax" pitchFamily="18" charset="0"/>
              </a:rPr>
              <a:t>la loi succède au principe pacta </a:t>
            </a:r>
            <a:r>
              <a:rPr lang="fr-FR" sz="2000" dirty="0" err="1" smtClean="0">
                <a:latin typeface="Lucida Fax" pitchFamily="18" charset="0"/>
              </a:rPr>
              <a:t>sunt</a:t>
            </a:r>
            <a:r>
              <a:rPr lang="fr-FR" sz="2000" dirty="0" smtClean="0">
                <a:latin typeface="Lucida Fax" pitchFamily="18" charset="0"/>
              </a:rPr>
              <a:t> </a:t>
            </a:r>
            <a:r>
              <a:rPr lang="fr-FR" sz="2000" dirty="0" err="1" smtClean="0">
                <a:latin typeface="Lucida Fax" pitchFamily="18" charset="0"/>
              </a:rPr>
              <a:t>servanda</a:t>
            </a:r>
            <a:r>
              <a:rPr lang="fr-FR" sz="2000" dirty="0" smtClean="0">
                <a:latin typeface="Lucida Fax" pitchFamily="18" charset="0"/>
              </a:rPr>
              <a:t>, elle n’accorde la force qu’aux conventions qu’elle juge dignes de protection. </a:t>
            </a:r>
            <a:endParaRPr lang="fr-FR" sz="2000" dirty="0">
              <a:latin typeface="Lucida Fax" pitchFamily="18" charset="0"/>
            </a:endParaRPr>
          </a:p>
        </p:txBody>
      </p:sp>
      <p:sp>
        <p:nvSpPr>
          <p:cNvPr id="3" name="Titre 2"/>
          <p:cNvSpPr>
            <a:spLocks noGrp="1"/>
          </p:cNvSpPr>
          <p:nvPr>
            <p:ph type="title"/>
          </p:nvPr>
        </p:nvSpPr>
        <p:spPr>
          <a:xfrm>
            <a:off x="467544" y="-171400"/>
            <a:ext cx="8229600" cy="1219200"/>
          </a:xfrm>
        </p:spPr>
        <p:txBody>
          <a:bodyPr>
            <a:normAutofit/>
          </a:bodyPr>
          <a:lstStyle/>
          <a:p>
            <a:r>
              <a:rPr lang="fr-FR" sz="4000" b="1" dirty="0" smtClean="0">
                <a:solidFill>
                  <a:schemeClr val="tx2">
                    <a:lumMod val="75000"/>
                  </a:schemeClr>
                </a:solidFill>
                <a:latin typeface="Lucida Fax" pitchFamily="18" charset="0"/>
              </a:rPr>
              <a:t>3.L’époque contemporaine</a:t>
            </a:r>
            <a:endParaRPr lang="fr-FR" sz="4000" b="1" dirty="0">
              <a:solidFill>
                <a:schemeClr val="tx2">
                  <a:lumMod val="75000"/>
                </a:schemeClr>
              </a:solidFill>
              <a:latin typeface="Lucida Fax" pitchFamily="18" charset="0"/>
            </a:endParaRPr>
          </a:p>
        </p:txBody>
      </p:sp>
      <p:sp>
        <p:nvSpPr>
          <p:cNvPr id="4" name="Flèche droite 3"/>
          <p:cNvSpPr/>
          <p:nvPr/>
        </p:nvSpPr>
        <p:spPr>
          <a:xfrm>
            <a:off x="1763688" y="3645024"/>
            <a:ext cx="360040" cy="144016"/>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395536" y="404664"/>
            <a:ext cx="8496944" cy="1631216"/>
          </a:xfrm>
          <a:prstGeom prst="rect">
            <a:avLst/>
          </a:prstGeom>
          <a:noFill/>
        </p:spPr>
        <p:txBody>
          <a:bodyPr wrap="square" rtlCol="0">
            <a:spAutoFit/>
          </a:bodyPr>
          <a:lstStyle/>
          <a:p>
            <a:pPr>
              <a:buFont typeface="Arial" pitchFamily="34" charset="0"/>
              <a:buChar char="•"/>
            </a:pPr>
            <a:r>
              <a:rPr lang="fr-FR" sz="2000" dirty="0" smtClean="0">
                <a:latin typeface="Lucida Fax" pitchFamily="18" charset="0"/>
              </a:rPr>
              <a:t>Le principe pacta </a:t>
            </a:r>
            <a:r>
              <a:rPr lang="fr-FR" sz="2000" dirty="0" err="1" smtClean="0">
                <a:latin typeface="Lucida Fax" pitchFamily="18" charset="0"/>
              </a:rPr>
              <a:t>sunt</a:t>
            </a:r>
            <a:r>
              <a:rPr lang="fr-FR" sz="2000" dirty="0" smtClean="0">
                <a:latin typeface="Lucida Fax" pitchFamily="18" charset="0"/>
              </a:rPr>
              <a:t> </a:t>
            </a:r>
            <a:r>
              <a:rPr lang="fr-FR" sz="2000" dirty="0" err="1" smtClean="0">
                <a:latin typeface="Lucida Fax" pitchFamily="18" charset="0"/>
              </a:rPr>
              <a:t>sevanda</a:t>
            </a:r>
            <a:r>
              <a:rPr lang="fr-FR" sz="2000" dirty="0" smtClean="0">
                <a:latin typeface="Lucida Fax" pitchFamily="18" charset="0"/>
              </a:rPr>
              <a:t> bénéficie d’une «</a:t>
            </a:r>
            <a:r>
              <a:rPr lang="fr-FR" sz="2000" dirty="0" err="1" smtClean="0">
                <a:latin typeface="Lucida Fax" pitchFamily="18" charset="0"/>
              </a:rPr>
              <a:t>obligatoriété</a:t>
            </a:r>
            <a:r>
              <a:rPr lang="fr-FR" sz="2000" dirty="0" smtClean="0">
                <a:latin typeface="Lucida Fax" pitchFamily="18" charset="0"/>
              </a:rPr>
              <a:t>» renforcée au sein de tous les systèmes juridiques. </a:t>
            </a:r>
          </a:p>
          <a:p>
            <a:pPr>
              <a:buFont typeface="Arial" pitchFamily="34" charset="0"/>
              <a:buChar char="•"/>
            </a:pPr>
            <a:endParaRPr lang="fr-FR" sz="2000" dirty="0" smtClean="0">
              <a:latin typeface="Lucida Fax" pitchFamily="18" charset="0"/>
            </a:endParaRPr>
          </a:p>
          <a:p>
            <a:pPr>
              <a:buFont typeface="Arial" pitchFamily="34" charset="0"/>
              <a:buChar char="•"/>
            </a:pPr>
            <a:endParaRPr lang="fr-FR" sz="2000" dirty="0" smtClean="0">
              <a:latin typeface="Lucida Fax" pitchFamily="18" charset="0"/>
            </a:endParaRPr>
          </a:p>
          <a:p>
            <a:pPr>
              <a:buFont typeface="Arial" pitchFamily="34" charset="0"/>
              <a:buChar char="•"/>
            </a:pPr>
            <a:endParaRPr lang="fr-FR" sz="2000" dirty="0">
              <a:latin typeface="Lucida Fax" pitchFamily="18" charset="0"/>
            </a:endParaRPr>
          </a:p>
        </p:txBody>
      </p:sp>
      <p:graphicFrame>
        <p:nvGraphicFramePr>
          <p:cNvPr id="3" name="Diagramme 2"/>
          <p:cNvGraphicFramePr/>
          <p:nvPr/>
        </p:nvGraphicFramePr>
        <p:xfrm>
          <a:off x="1547664" y="1484784"/>
          <a:ext cx="6096000" cy="41922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AsOne/>
      </p:bldGraphic>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57200" y="1700808"/>
            <a:ext cx="8229600" cy="4395192"/>
          </a:xfrm>
        </p:spPr>
        <p:txBody>
          <a:bodyPr>
            <a:normAutofit/>
          </a:bodyPr>
          <a:lstStyle/>
          <a:p>
            <a:pPr>
              <a:buClrTx/>
            </a:pPr>
            <a:r>
              <a:rPr lang="fr-FR" sz="2000" dirty="0" smtClean="0">
                <a:latin typeface="Lucida Fax" pitchFamily="18" charset="0"/>
              </a:rPr>
              <a:t>l’art 242 coc dispose que </a:t>
            </a:r>
            <a:r>
              <a:rPr lang="fr-FR" sz="2000" i="1" dirty="0" smtClean="0">
                <a:latin typeface="Lucida Fax" pitchFamily="18" charset="0"/>
              </a:rPr>
              <a:t>« Les obligations contractuelles valablement formées tiennent lieu de loi à ceux qui les ont faites, et ne peuvent être révoquées que de leur consentement mutuel ou dans les cas prévus par la loi.»</a:t>
            </a:r>
          </a:p>
          <a:p>
            <a:pPr>
              <a:buClrTx/>
            </a:pPr>
            <a:endParaRPr lang="fr-FR" sz="2000" i="1" dirty="0" smtClean="0">
              <a:latin typeface="Lucida Fax" pitchFamily="18" charset="0"/>
            </a:endParaRPr>
          </a:p>
          <a:p>
            <a:pPr>
              <a:buClrTx/>
            </a:pPr>
            <a:r>
              <a:rPr lang="fr-FR" sz="2000" dirty="0" smtClean="0">
                <a:latin typeface="Lucida Fax" pitchFamily="18" charset="0"/>
              </a:rPr>
              <a:t>Le législateur tunisien opte pour l’adoption du principe de la force obligatoire du contrat au sein de droit tunisien comme étant un principe qui oblige les parties contractantes à respecter le contrat en l’exécutant tel qu’il est après avoir négocié ces termes sur la base de l’autonomie de la volonté.</a:t>
            </a:r>
            <a:endParaRPr lang="fr-FR" sz="2000" dirty="0">
              <a:latin typeface="Lucida Fax" pitchFamily="18" charset="0"/>
            </a:endParaRPr>
          </a:p>
        </p:txBody>
      </p:sp>
      <p:sp>
        <p:nvSpPr>
          <p:cNvPr id="3" name="Titre 2"/>
          <p:cNvSpPr>
            <a:spLocks noGrp="1"/>
          </p:cNvSpPr>
          <p:nvPr>
            <p:ph type="title"/>
          </p:nvPr>
        </p:nvSpPr>
        <p:spPr>
          <a:xfrm>
            <a:off x="467544" y="-243408"/>
            <a:ext cx="8229600" cy="1219200"/>
          </a:xfrm>
        </p:spPr>
        <p:txBody>
          <a:bodyPr>
            <a:normAutofit/>
          </a:bodyPr>
          <a:lstStyle/>
          <a:p>
            <a:r>
              <a:rPr lang="fr-FR" sz="4000" b="1" dirty="0" smtClean="0">
                <a:solidFill>
                  <a:schemeClr val="tx1"/>
                </a:solidFill>
                <a:latin typeface="Lucida Fax" pitchFamily="18" charset="0"/>
              </a:rPr>
              <a:t>1.Droit tunisien</a:t>
            </a:r>
            <a:endParaRPr lang="fr-FR" sz="4000" b="1" dirty="0">
              <a:solidFill>
                <a:schemeClr val="tx1"/>
              </a:solidFill>
              <a:latin typeface="Lucida Fax"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57200" y="1124744"/>
            <a:ext cx="8229600" cy="4971256"/>
          </a:xfrm>
        </p:spPr>
        <p:txBody>
          <a:bodyPr>
            <a:normAutofit/>
          </a:bodyPr>
          <a:lstStyle/>
          <a:p>
            <a:pPr>
              <a:buClrTx/>
            </a:pPr>
            <a:r>
              <a:rPr lang="fr-FR" sz="2000" dirty="0" smtClean="0">
                <a:latin typeface="Lucida Fax" pitchFamily="18" charset="0"/>
              </a:rPr>
              <a:t>Il reconnait le principe </a:t>
            </a:r>
            <a:r>
              <a:rPr lang="fr-FR" sz="2000" dirty="0" err="1" smtClean="0">
                <a:latin typeface="Lucida Fax" pitchFamily="18" charset="0"/>
              </a:rPr>
              <a:t>pacta</a:t>
            </a:r>
            <a:r>
              <a:rPr lang="fr-FR" sz="2000" dirty="0" smtClean="0">
                <a:latin typeface="Lucida Fax" pitchFamily="18" charset="0"/>
              </a:rPr>
              <a:t> </a:t>
            </a:r>
            <a:r>
              <a:rPr lang="fr-FR" sz="2000" dirty="0" err="1" smtClean="0">
                <a:latin typeface="Lucida Fax" pitchFamily="18" charset="0"/>
              </a:rPr>
              <a:t>sunt</a:t>
            </a:r>
            <a:r>
              <a:rPr lang="fr-FR" sz="2000" dirty="0" smtClean="0">
                <a:latin typeface="Lucida Fax" pitchFamily="18" charset="0"/>
              </a:rPr>
              <a:t> </a:t>
            </a:r>
            <a:r>
              <a:rPr lang="fr-FR" sz="2000" dirty="0" err="1" smtClean="0">
                <a:latin typeface="Lucida Fax" pitchFamily="18" charset="0"/>
              </a:rPr>
              <a:t>servanda</a:t>
            </a:r>
            <a:r>
              <a:rPr lang="fr-FR" sz="2000" dirty="0" smtClean="0">
                <a:latin typeface="Lucida Fax" pitchFamily="18" charset="0"/>
              </a:rPr>
              <a:t> d’une manière explicite.</a:t>
            </a:r>
            <a:endParaRPr lang="fr-FR" sz="2000" i="1" dirty="0" smtClean="0">
              <a:latin typeface="Lucida Fax" pitchFamily="18" charset="0"/>
            </a:endParaRPr>
          </a:p>
          <a:p>
            <a:pPr>
              <a:buClrTx/>
            </a:pPr>
            <a:endParaRPr lang="fr-FR" sz="2000" i="1" dirty="0" smtClean="0">
              <a:latin typeface="Lucida Fax" pitchFamily="18" charset="0"/>
            </a:endParaRPr>
          </a:p>
          <a:p>
            <a:pPr>
              <a:buClrTx/>
            </a:pPr>
            <a:r>
              <a:rPr lang="fr-FR" sz="2000" dirty="0" smtClean="0">
                <a:latin typeface="Lucida Fax" pitchFamily="18" charset="0"/>
              </a:rPr>
              <a:t>le tribunal fédéral suisse a été un véritable gardien du respect de ce principe par les arbitres du commerce international      il a insisté sur le caractère impératif de la force obligatoire des contrats dans les relations commerciales internationales    affaire </a:t>
            </a:r>
            <a:r>
              <a:rPr lang="fr-FR" sz="2000" dirty="0" err="1" smtClean="0">
                <a:latin typeface="Lucida Fax" pitchFamily="18" charset="0"/>
              </a:rPr>
              <a:t>Hilmarton</a:t>
            </a:r>
            <a:r>
              <a:rPr lang="fr-FR" sz="2000" dirty="0" smtClean="0">
                <a:latin typeface="Lucida Fax" pitchFamily="18" charset="0"/>
              </a:rPr>
              <a:t>/OTV (17 avril 1990), affaire Westland/AOI (19 avril 1994).</a:t>
            </a:r>
          </a:p>
          <a:p>
            <a:pPr>
              <a:buClrTx/>
            </a:pPr>
            <a:endParaRPr lang="fr-FR" sz="2000" i="1" dirty="0" smtClean="0">
              <a:latin typeface="Lucida Fax" pitchFamily="18" charset="0"/>
            </a:endParaRPr>
          </a:p>
          <a:p>
            <a:pPr>
              <a:buClrTx/>
            </a:pPr>
            <a:r>
              <a:rPr lang="fr-FR" sz="2000" dirty="0" smtClean="0">
                <a:latin typeface="Lucida Fax" pitchFamily="18" charset="0"/>
              </a:rPr>
              <a:t>le droit suisse érige le principe </a:t>
            </a:r>
            <a:r>
              <a:rPr lang="fr-FR" sz="2000" dirty="0" err="1" smtClean="0">
                <a:latin typeface="Lucida Fax" pitchFamily="18" charset="0"/>
              </a:rPr>
              <a:t>pacta</a:t>
            </a:r>
            <a:r>
              <a:rPr lang="fr-FR" sz="2000" dirty="0" smtClean="0">
                <a:latin typeface="Lucida Fax" pitchFamily="18" charset="0"/>
              </a:rPr>
              <a:t> </a:t>
            </a:r>
            <a:r>
              <a:rPr lang="fr-FR" sz="2000" dirty="0" err="1" smtClean="0">
                <a:latin typeface="Lucida Fax" pitchFamily="18" charset="0"/>
              </a:rPr>
              <a:t>sunt</a:t>
            </a:r>
            <a:r>
              <a:rPr lang="fr-FR" sz="2000" dirty="0" smtClean="0">
                <a:latin typeface="Lucida Fax" pitchFamily="18" charset="0"/>
              </a:rPr>
              <a:t> </a:t>
            </a:r>
            <a:r>
              <a:rPr lang="fr-FR" sz="2000" dirty="0" err="1" smtClean="0">
                <a:latin typeface="Lucida Fax" pitchFamily="18" charset="0"/>
              </a:rPr>
              <a:t>servanda</a:t>
            </a:r>
            <a:r>
              <a:rPr lang="fr-FR" sz="2000" dirty="0" smtClean="0">
                <a:latin typeface="Lucida Fax" pitchFamily="18" charset="0"/>
              </a:rPr>
              <a:t> en règle d’ordre public. </a:t>
            </a:r>
            <a:endParaRPr lang="fr-FR" sz="2000" dirty="0">
              <a:latin typeface="Lucida Fax" pitchFamily="18" charset="0"/>
            </a:endParaRPr>
          </a:p>
        </p:txBody>
      </p:sp>
      <p:sp>
        <p:nvSpPr>
          <p:cNvPr id="3" name="Titre 2"/>
          <p:cNvSpPr>
            <a:spLocks noGrp="1"/>
          </p:cNvSpPr>
          <p:nvPr>
            <p:ph type="title"/>
          </p:nvPr>
        </p:nvSpPr>
        <p:spPr>
          <a:xfrm>
            <a:off x="467544" y="-243408"/>
            <a:ext cx="8229600" cy="1219200"/>
          </a:xfrm>
        </p:spPr>
        <p:txBody>
          <a:bodyPr>
            <a:normAutofit/>
          </a:bodyPr>
          <a:lstStyle/>
          <a:p>
            <a:r>
              <a:rPr lang="fr-FR" sz="4000" b="1" dirty="0" smtClean="0">
                <a:solidFill>
                  <a:schemeClr val="tx1"/>
                </a:solidFill>
                <a:latin typeface="Lucida Fax" pitchFamily="18" charset="0"/>
              </a:rPr>
              <a:t>2.Droit suisse</a:t>
            </a:r>
            <a:endParaRPr lang="fr-FR" sz="4000" b="1" dirty="0">
              <a:solidFill>
                <a:schemeClr val="tx1"/>
              </a:solidFill>
              <a:latin typeface="Lucida Fax" pitchFamily="18" charset="0"/>
            </a:endParaRPr>
          </a:p>
        </p:txBody>
      </p:sp>
      <p:sp>
        <p:nvSpPr>
          <p:cNvPr id="4" name="Flèche droite 3"/>
          <p:cNvSpPr/>
          <p:nvPr/>
        </p:nvSpPr>
        <p:spPr>
          <a:xfrm>
            <a:off x="2627784" y="2996952"/>
            <a:ext cx="216024" cy="72008"/>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fr-FR"/>
          </a:p>
        </p:txBody>
      </p:sp>
      <p:sp>
        <p:nvSpPr>
          <p:cNvPr id="5" name="Égal 4"/>
          <p:cNvSpPr/>
          <p:nvPr/>
        </p:nvSpPr>
        <p:spPr>
          <a:xfrm>
            <a:off x="4644008" y="3573016"/>
            <a:ext cx="216024" cy="144016"/>
          </a:xfrm>
          <a:prstGeom prst="mathEqual">
            <a:avLst/>
          </a:prstGeom>
          <a:solidFill>
            <a:schemeClr val="accent2">
              <a:lumMod val="5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fr-FR">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57200" y="1124744"/>
            <a:ext cx="8229600" cy="4971256"/>
          </a:xfrm>
        </p:spPr>
        <p:txBody>
          <a:bodyPr>
            <a:normAutofit/>
          </a:bodyPr>
          <a:lstStyle/>
          <a:p>
            <a:pPr>
              <a:buClrTx/>
            </a:pPr>
            <a:r>
              <a:rPr lang="fr-FR" sz="2000" dirty="0" smtClean="0">
                <a:latin typeface="Lucida Fax" pitchFamily="18" charset="0"/>
              </a:rPr>
              <a:t>l'article 1134 du Code </a:t>
            </a:r>
            <a:r>
              <a:rPr lang="fr-FR" sz="2000" smtClean="0">
                <a:latin typeface="Lucida Fax" pitchFamily="18" charset="0"/>
              </a:rPr>
              <a:t>civil français </a:t>
            </a:r>
            <a:r>
              <a:rPr lang="fr-FR" sz="2000" dirty="0" smtClean="0">
                <a:latin typeface="Lucida Fax" pitchFamily="18" charset="0"/>
              </a:rPr>
              <a:t>fait référence expressément au principe </a:t>
            </a:r>
            <a:r>
              <a:rPr lang="fr-FR" sz="2000" dirty="0" err="1" smtClean="0">
                <a:latin typeface="Lucida Fax" pitchFamily="18" charset="0"/>
              </a:rPr>
              <a:t>pacta</a:t>
            </a:r>
            <a:r>
              <a:rPr lang="fr-FR" sz="2000" dirty="0" smtClean="0">
                <a:latin typeface="Lucida Fax" pitchFamily="18" charset="0"/>
              </a:rPr>
              <a:t> </a:t>
            </a:r>
            <a:r>
              <a:rPr lang="fr-FR" sz="2000" dirty="0" err="1" smtClean="0">
                <a:latin typeface="Lucida Fax" pitchFamily="18" charset="0"/>
              </a:rPr>
              <a:t>sunt</a:t>
            </a:r>
            <a:r>
              <a:rPr lang="fr-FR" sz="2000" dirty="0" smtClean="0">
                <a:latin typeface="Lucida Fax" pitchFamily="18" charset="0"/>
              </a:rPr>
              <a:t> </a:t>
            </a:r>
            <a:r>
              <a:rPr lang="fr-FR" sz="2000" dirty="0" err="1" smtClean="0">
                <a:latin typeface="Lucida Fax" pitchFamily="18" charset="0"/>
              </a:rPr>
              <a:t>servanda</a:t>
            </a:r>
            <a:r>
              <a:rPr lang="fr-FR" sz="2000" dirty="0" smtClean="0">
                <a:latin typeface="Lucida Fax" pitchFamily="18" charset="0"/>
              </a:rPr>
              <a:t> :« Les conventions légalement formées tiennent lieu de loi à ceux qui les ont faites. Elles ne peuvent être révoquées que de leur consentement mutuel, ou pour les causes que la loi autorise. Elles doivent être exécutées de bonne foi. »</a:t>
            </a:r>
          </a:p>
          <a:p>
            <a:pPr>
              <a:buClrTx/>
            </a:pPr>
            <a:endParaRPr lang="fr-FR" sz="2000" i="1" dirty="0" smtClean="0">
              <a:latin typeface="Lucida Fax" pitchFamily="18" charset="0"/>
            </a:endParaRPr>
          </a:p>
          <a:p>
            <a:pPr>
              <a:buClrTx/>
            </a:pPr>
            <a:r>
              <a:rPr lang="fr-FR" sz="2000" dirty="0" smtClean="0">
                <a:latin typeface="Lucida Fax" pitchFamily="18" charset="0"/>
              </a:rPr>
              <a:t>la liberté contractuelle et le respect des accords en découlant constituent des valeurs fondamentales pour l’ordre juridique Français    dans une décision rendue le 10 juin 1998, le conseil constitutionnel français a fini d’affirmer la valeur constitutionnelle du principe de la liberté contractuelle.</a:t>
            </a:r>
            <a:endParaRPr lang="fr-FR" sz="2000" dirty="0">
              <a:latin typeface="Lucida Fax" pitchFamily="18" charset="0"/>
            </a:endParaRPr>
          </a:p>
        </p:txBody>
      </p:sp>
      <p:sp>
        <p:nvSpPr>
          <p:cNvPr id="3" name="Titre 2"/>
          <p:cNvSpPr>
            <a:spLocks noGrp="1"/>
          </p:cNvSpPr>
          <p:nvPr>
            <p:ph type="title"/>
          </p:nvPr>
        </p:nvSpPr>
        <p:spPr>
          <a:xfrm>
            <a:off x="467544" y="-243408"/>
            <a:ext cx="8229600" cy="1219200"/>
          </a:xfrm>
        </p:spPr>
        <p:txBody>
          <a:bodyPr>
            <a:normAutofit/>
          </a:bodyPr>
          <a:lstStyle/>
          <a:p>
            <a:r>
              <a:rPr lang="fr-FR" sz="4000" b="1" dirty="0" smtClean="0">
                <a:solidFill>
                  <a:schemeClr val="tx1"/>
                </a:solidFill>
                <a:latin typeface="Lucida Fax" pitchFamily="18" charset="0"/>
              </a:rPr>
              <a:t>3.Droit français</a:t>
            </a:r>
            <a:endParaRPr lang="fr-FR" sz="4000" b="1" dirty="0">
              <a:solidFill>
                <a:schemeClr val="tx1"/>
              </a:solidFill>
              <a:latin typeface="Lucida Fax" pitchFamily="18" charset="0"/>
            </a:endParaRPr>
          </a:p>
        </p:txBody>
      </p:sp>
      <p:sp>
        <p:nvSpPr>
          <p:cNvPr id="4" name="Flèche droite 3"/>
          <p:cNvSpPr/>
          <p:nvPr/>
        </p:nvSpPr>
        <p:spPr>
          <a:xfrm>
            <a:off x="4139952" y="4221088"/>
            <a:ext cx="216024" cy="72008"/>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57200" y="1556792"/>
            <a:ext cx="8229600" cy="4539208"/>
          </a:xfrm>
        </p:spPr>
        <p:txBody>
          <a:bodyPr>
            <a:normAutofit/>
          </a:bodyPr>
          <a:lstStyle/>
          <a:p>
            <a:pPr>
              <a:buClrTx/>
            </a:pPr>
            <a:r>
              <a:rPr lang="fr-FR" sz="2000" dirty="0" smtClean="0">
                <a:latin typeface="Lucida Fax" pitchFamily="18" charset="0"/>
              </a:rPr>
              <a:t>Il adopte une position identique à celle de son homologue français</a:t>
            </a:r>
            <a:endParaRPr lang="fr-FR" sz="2000" i="1" dirty="0" smtClean="0">
              <a:latin typeface="Lucida Fax" pitchFamily="18" charset="0"/>
            </a:endParaRPr>
          </a:p>
          <a:p>
            <a:pPr>
              <a:buClrTx/>
            </a:pPr>
            <a:endParaRPr lang="fr-FR" sz="2000" dirty="0" smtClean="0">
              <a:latin typeface="Lucida Fax" pitchFamily="18" charset="0"/>
            </a:endParaRPr>
          </a:p>
          <a:p>
            <a:pPr>
              <a:buClrTx/>
            </a:pPr>
            <a:r>
              <a:rPr lang="fr-FR" sz="2000" dirty="0" smtClean="0">
                <a:latin typeface="Lucida Fax" pitchFamily="18" charset="0"/>
              </a:rPr>
              <a:t>le code civil belge est basé sur le code Napoléon puisqu’on trouve que l’art 1134 du code civil belge est identique à l'article français. </a:t>
            </a:r>
            <a:endParaRPr lang="fr-FR" sz="2000" dirty="0">
              <a:latin typeface="Lucida Fax" pitchFamily="18" charset="0"/>
            </a:endParaRPr>
          </a:p>
        </p:txBody>
      </p:sp>
      <p:sp>
        <p:nvSpPr>
          <p:cNvPr id="3" name="Titre 2"/>
          <p:cNvSpPr>
            <a:spLocks noGrp="1"/>
          </p:cNvSpPr>
          <p:nvPr>
            <p:ph type="title"/>
          </p:nvPr>
        </p:nvSpPr>
        <p:spPr>
          <a:xfrm>
            <a:off x="467544" y="-243408"/>
            <a:ext cx="8229600" cy="1219200"/>
          </a:xfrm>
        </p:spPr>
        <p:txBody>
          <a:bodyPr>
            <a:normAutofit/>
          </a:bodyPr>
          <a:lstStyle/>
          <a:p>
            <a:r>
              <a:rPr lang="fr-FR" sz="4000" b="1" dirty="0" smtClean="0">
                <a:solidFill>
                  <a:schemeClr val="tx1"/>
                </a:solidFill>
                <a:latin typeface="Lucida Fax" pitchFamily="18" charset="0"/>
              </a:rPr>
              <a:t>4.Droit belge</a:t>
            </a:r>
            <a:endParaRPr lang="fr-FR" sz="4000" b="1" dirty="0">
              <a:solidFill>
                <a:schemeClr val="tx1"/>
              </a:solidFill>
              <a:latin typeface="Lucida Fax"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395536" y="188640"/>
            <a:ext cx="8352928" cy="6924973"/>
          </a:xfrm>
          <a:prstGeom prst="rect">
            <a:avLst/>
          </a:prstGeom>
          <a:noFill/>
        </p:spPr>
        <p:txBody>
          <a:bodyPr wrap="square" rtlCol="0">
            <a:spAutoFit/>
          </a:bodyPr>
          <a:lstStyle/>
          <a:p>
            <a:r>
              <a:rPr lang="fr-FR" sz="2400" b="1" dirty="0" smtClean="0">
                <a:latin typeface="Lucida Calligraphy" pitchFamily="66" charset="0"/>
              </a:rPr>
              <a:t>Problématique : </a:t>
            </a:r>
            <a:r>
              <a:rPr lang="fr-FR" sz="2400" dirty="0" smtClean="0">
                <a:latin typeface="Lucida Calligraphy" pitchFamily="66" charset="0"/>
              </a:rPr>
              <a:t>Quelles sont les spécificités du principe </a:t>
            </a:r>
            <a:r>
              <a:rPr lang="fr-FR" sz="2400" dirty="0" err="1" smtClean="0">
                <a:latin typeface="Lucida Calligraphy" pitchFamily="66" charset="0"/>
              </a:rPr>
              <a:t>pacta</a:t>
            </a:r>
            <a:r>
              <a:rPr lang="fr-FR" sz="2400" dirty="0" smtClean="0">
                <a:latin typeface="Lucida Calligraphy" pitchFamily="66" charset="0"/>
              </a:rPr>
              <a:t> </a:t>
            </a:r>
            <a:r>
              <a:rPr lang="fr-FR" sz="2400" dirty="0" err="1" smtClean="0">
                <a:latin typeface="Lucida Calligraphy" pitchFamily="66" charset="0"/>
              </a:rPr>
              <a:t>sunt</a:t>
            </a:r>
            <a:r>
              <a:rPr lang="fr-FR" sz="2400" dirty="0" smtClean="0">
                <a:latin typeface="Lucida Calligraphy" pitchFamily="66" charset="0"/>
              </a:rPr>
              <a:t> </a:t>
            </a:r>
            <a:r>
              <a:rPr lang="fr-FR" sz="2400" dirty="0" err="1" smtClean="0">
                <a:latin typeface="Lucida Calligraphy" pitchFamily="66" charset="0"/>
              </a:rPr>
              <a:t>servanda</a:t>
            </a:r>
            <a:r>
              <a:rPr lang="fr-FR" sz="2400" dirty="0" smtClean="0">
                <a:latin typeface="Lucida Calligraphy" pitchFamily="66" charset="0"/>
              </a:rPr>
              <a:t> dans le droit du commerce international ?</a:t>
            </a:r>
          </a:p>
          <a:p>
            <a:endParaRPr lang="fr-FR" sz="2400" b="1" dirty="0" smtClean="0">
              <a:latin typeface="Lucida Calligraphy" pitchFamily="66" charset="0"/>
            </a:endParaRPr>
          </a:p>
          <a:p>
            <a:r>
              <a:rPr lang="fr-FR" sz="2400" b="1" dirty="0" smtClean="0">
                <a:latin typeface="Lucida Calligraphy" pitchFamily="66" charset="0"/>
              </a:rPr>
              <a:t>Partie 1 : </a:t>
            </a:r>
            <a:r>
              <a:rPr lang="fr-FR" sz="2400" dirty="0" smtClean="0">
                <a:latin typeface="Lucida Calligraphy" pitchFamily="66" charset="0"/>
              </a:rPr>
              <a:t>La nature du principe « pacta sunt servanda » en droit du commerce international</a:t>
            </a:r>
          </a:p>
          <a:p>
            <a:endParaRPr lang="fr-FR" dirty="0" smtClean="0">
              <a:latin typeface="Lucida Calligraphy" pitchFamily="66" charset="0"/>
            </a:endParaRPr>
          </a:p>
          <a:p>
            <a:r>
              <a:rPr lang="fr-FR" dirty="0" smtClean="0">
                <a:latin typeface="Lucida Calligraphy" pitchFamily="66" charset="0"/>
              </a:rPr>
              <a:t>Section 1 : L’admission d’un principe « pacta sunt servanda » de droit  transnational</a:t>
            </a:r>
          </a:p>
          <a:p>
            <a:endParaRPr lang="fr-FR" dirty="0" smtClean="0">
              <a:latin typeface="Lucida Calligraphy" pitchFamily="66" charset="0"/>
            </a:endParaRPr>
          </a:p>
          <a:p>
            <a:r>
              <a:rPr lang="fr-FR" dirty="0" smtClean="0">
                <a:latin typeface="Lucida Calligraphy" pitchFamily="66" charset="0"/>
              </a:rPr>
              <a:t>Section 2 : le rejet d’un principe « pacta sunt servanda » d’ordre public transnational</a:t>
            </a:r>
          </a:p>
          <a:p>
            <a:endParaRPr lang="fr-FR" dirty="0" smtClean="0">
              <a:latin typeface="Lucida Calligraphy" pitchFamily="66" charset="0"/>
            </a:endParaRPr>
          </a:p>
          <a:p>
            <a:r>
              <a:rPr lang="fr-FR" sz="2400" b="1" dirty="0" smtClean="0">
                <a:latin typeface="Lucida Calligraphy" pitchFamily="66" charset="0"/>
              </a:rPr>
              <a:t>Partie 2 : </a:t>
            </a:r>
            <a:r>
              <a:rPr lang="fr-FR" sz="2400" dirty="0" smtClean="0">
                <a:latin typeface="Lucida Calligraphy" pitchFamily="66" charset="0"/>
              </a:rPr>
              <a:t>Les effets du principe « pacta sunt servanda »</a:t>
            </a:r>
          </a:p>
          <a:p>
            <a:endParaRPr lang="fr-FR" dirty="0" smtClean="0">
              <a:latin typeface="Lucida Calligraphy" pitchFamily="66" charset="0"/>
            </a:endParaRPr>
          </a:p>
          <a:p>
            <a:r>
              <a:rPr lang="fr-FR" dirty="0" smtClean="0">
                <a:latin typeface="Lucida Calligraphy" pitchFamily="66" charset="0"/>
              </a:rPr>
              <a:t>Section 1 : Les effets vis-à-vis les opérateurs du commerce international</a:t>
            </a:r>
          </a:p>
          <a:p>
            <a:endParaRPr lang="fr-FR" dirty="0" smtClean="0">
              <a:latin typeface="Lucida Calligraphy" pitchFamily="66" charset="0"/>
            </a:endParaRPr>
          </a:p>
          <a:p>
            <a:r>
              <a:rPr lang="fr-FR" dirty="0" smtClean="0">
                <a:latin typeface="Lucida Calligraphy" pitchFamily="66" charset="0"/>
              </a:rPr>
              <a:t>Section 2 : Les effets vis-à-vis les juges du commerce international</a:t>
            </a:r>
          </a:p>
          <a:p>
            <a:endParaRPr lang="fr-FR" dirty="0" smtClean="0"/>
          </a:p>
          <a:p>
            <a:endParaRPr lang="fr-F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57200" y="980728"/>
            <a:ext cx="8229600" cy="5115272"/>
          </a:xfrm>
        </p:spPr>
        <p:txBody>
          <a:bodyPr>
            <a:normAutofit/>
          </a:bodyPr>
          <a:lstStyle/>
          <a:p>
            <a:pPr>
              <a:buClrTx/>
            </a:pPr>
            <a:r>
              <a:rPr lang="fr-FR" sz="2000" dirty="0" smtClean="0">
                <a:latin typeface="Lucida Fax" pitchFamily="18" charset="0"/>
              </a:rPr>
              <a:t>la convention de vienne sur le droit des traités qui date de 1969 stipule dans l’art 26 que « Tout traité en vigueur lie les parties et doit être exécuté par elles de bonne foi. »</a:t>
            </a:r>
          </a:p>
          <a:p>
            <a:pPr>
              <a:buClrTx/>
            </a:pPr>
            <a:endParaRPr lang="fr-FR" sz="2000" i="1" dirty="0" smtClean="0">
              <a:latin typeface="Lucida Fax" pitchFamily="18" charset="0"/>
            </a:endParaRPr>
          </a:p>
          <a:p>
            <a:pPr>
              <a:buClrTx/>
            </a:pPr>
            <a:r>
              <a:rPr lang="fr-FR" sz="2000" dirty="0" smtClean="0">
                <a:latin typeface="Lucida Fax" pitchFamily="18" charset="0"/>
              </a:rPr>
              <a:t>le fondement de la force obligatoire du droit conventionnel (conventions générales ou particulières, bilatérales ou multilatérales) repose sur le principe </a:t>
            </a:r>
            <a:r>
              <a:rPr lang="fr-FR" sz="2000" dirty="0" err="1" smtClean="0">
                <a:latin typeface="Lucida Fax" pitchFamily="18" charset="0"/>
              </a:rPr>
              <a:t>pacta</a:t>
            </a:r>
            <a:r>
              <a:rPr lang="fr-FR" sz="2000" dirty="0" smtClean="0">
                <a:latin typeface="Lucida Fax" pitchFamily="18" charset="0"/>
              </a:rPr>
              <a:t> </a:t>
            </a:r>
            <a:r>
              <a:rPr lang="fr-FR" sz="2000" dirty="0" err="1" smtClean="0">
                <a:latin typeface="Lucida Fax" pitchFamily="18" charset="0"/>
              </a:rPr>
              <a:t>sunt</a:t>
            </a:r>
            <a:r>
              <a:rPr lang="fr-FR" sz="2000" dirty="0" smtClean="0">
                <a:latin typeface="Lucida Fax" pitchFamily="18" charset="0"/>
              </a:rPr>
              <a:t> </a:t>
            </a:r>
            <a:r>
              <a:rPr lang="fr-FR" sz="2000" dirty="0" err="1" smtClean="0">
                <a:latin typeface="Lucida Fax" pitchFamily="18" charset="0"/>
              </a:rPr>
              <a:t>servanda</a:t>
            </a:r>
            <a:r>
              <a:rPr lang="fr-FR" sz="2000" dirty="0" smtClean="0">
                <a:latin typeface="Lucida Fax" pitchFamily="18" charset="0"/>
              </a:rPr>
              <a:t>.</a:t>
            </a:r>
          </a:p>
          <a:p>
            <a:pPr>
              <a:buClrTx/>
            </a:pPr>
            <a:endParaRPr lang="fr-FR" sz="2000" dirty="0" smtClean="0">
              <a:latin typeface="Lucida Fax" pitchFamily="18" charset="0"/>
            </a:endParaRPr>
          </a:p>
          <a:p>
            <a:pPr>
              <a:buClrTx/>
            </a:pPr>
            <a:r>
              <a:rPr lang="fr-FR" sz="2000" dirty="0" smtClean="0">
                <a:latin typeface="Lucida Fax" pitchFamily="18" charset="0"/>
              </a:rPr>
              <a:t>Kelsen (1881-1973) considère que le </a:t>
            </a:r>
            <a:r>
              <a:rPr lang="fr-FR" sz="2000" dirty="0" err="1" smtClean="0">
                <a:latin typeface="Lucida Fax" pitchFamily="18" charset="0"/>
              </a:rPr>
              <a:t>pacta</a:t>
            </a:r>
            <a:r>
              <a:rPr lang="fr-FR" sz="2000" dirty="0" smtClean="0">
                <a:latin typeface="Lucida Fax" pitchFamily="18" charset="0"/>
              </a:rPr>
              <a:t> </a:t>
            </a:r>
            <a:r>
              <a:rPr lang="fr-FR" sz="2000" dirty="0" err="1" smtClean="0">
                <a:latin typeface="Lucida Fax" pitchFamily="18" charset="0"/>
              </a:rPr>
              <a:t>sunt</a:t>
            </a:r>
            <a:r>
              <a:rPr lang="fr-FR" sz="2000" dirty="0" smtClean="0">
                <a:latin typeface="Lucida Fax" pitchFamily="18" charset="0"/>
              </a:rPr>
              <a:t>          </a:t>
            </a:r>
            <a:r>
              <a:rPr lang="fr-FR" sz="2000" dirty="0" err="1" smtClean="0">
                <a:latin typeface="Lucida Fax" pitchFamily="18" charset="0"/>
              </a:rPr>
              <a:t>servanda</a:t>
            </a:r>
            <a:r>
              <a:rPr lang="fr-FR" sz="2000" dirty="0" smtClean="0">
                <a:latin typeface="Lucida Fax" pitchFamily="18" charset="0"/>
              </a:rPr>
              <a:t> est un principe de droit international       coutumier et il admet que le droit conventionnel           dans la hiérarchie des normes juridiques        internationales est en dessous du droit                 coutumier.</a:t>
            </a:r>
            <a:endParaRPr lang="fr-FR" sz="2000" dirty="0">
              <a:latin typeface="Lucida Fax" pitchFamily="18" charset="0"/>
            </a:endParaRPr>
          </a:p>
        </p:txBody>
      </p:sp>
      <p:sp>
        <p:nvSpPr>
          <p:cNvPr id="3" name="Titre 2"/>
          <p:cNvSpPr>
            <a:spLocks noGrp="1"/>
          </p:cNvSpPr>
          <p:nvPr>
            <p:ph type="title"/>
          </p:nvPr>
        </p:nvSpPr>
        <p:spPr>
          <a:xfrm>
            <a:off x="467544" y="-243408"/>
            <a:ext cx="8229600" cy="1219200"/>
          </a:xfrm>
        </p:spPr>
        <p:txBody>
          <a:bodyPr>
            <a:normAutofit/>
          </a:bodyPr>
          <a:lstStyle/>
          <a:p>
            <a:r>
              <a:rPr lang="fr-FR" sz="4000" b="1" dirty="0" smtClean="0">
                <a:solidFill>
                  <a:schemeClr val="tx1"/>
                </a:solidFill>
                <a:latin typeface="Lucida Fax" pitchFamily="18" charset="0"/>
              </a:rPr>
              <a:t>5.Droit international</a:t>
            </a:r>
            <a:endParaRPr lang="fr-FR" sz="4000" b="1" dirty="0">
              <a:solidFill>
                <a:schemeClr val="tx1"/>
              </a:solidFill>
              <a:latin typeface="Lucida Fax" pitchFamily="18" charset="0"/>
            </a:endParaRPr>
          </a:p>
        </p:txBody>
      </p:sp>
      <p:pic>
        <p:nvPicPr>
          <p:cNvPr id="4" name="Image 3" descr="kelsen.jpg"/>
          <p:cNvPicPr>
            <a:picLocks noChangeAspect="1"/>
          </p:cNvPicPr>
          <p:nvPr/>
        </p:nvPicPr>
        <p:blipFill>
          <a:blip r:embed="rId3" cstate="print"/>
          <a:stretch>
            <a:fillRect/>
          </a:stretch>
        </p:blipFill>
        <p:spPr>
          <a:xfrm>
            <a:off x="7164288" y="3717032"/>
            <a:ext cx="1386458" cy="2016224"/>
          </a:xfrm>
          <a:prstGeom prst="rect">
            <a:avLst/>
          </a:prstGeom>
          <a:ln>
            <a:noFill/>
          </a:ln>
          <a:effectLst>
            <a:softEdge rad="112500"/>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539552" y="404664"/>
            <a:ext cx="8136904" cy="3785652"/>
          </a:xfrm>
          <a:prstGeom prst="rect">
            <a:avLst/>
          </a:prstGeom>
          <a:noFill/>
        </p:spPr>
        <p:txBody>
          <a:bodyPr wrap="square" rtlCol="0">
            <a:spAutoFit/>
          </a:bodyPr>
          <a:lstStyle/>
          <a:p>
            <a:pPr>
              <a:buFont typeface="Arial" pitchFamily="34" charset="0"/>
              <a:buChar char="•"/>
            </a:pPr>
            <a:r>
              <a:rPr lang="fr-FR" sz="2000" dirty="0" smtClean="0">
                <a:latin typeface="Lucida Fax" pitchFamily="18" charset="0"/>
              </a:rPr>
              <a:t>le </a:t>
            </a:r>
            <a:r>
              <a:rPr lang="fr-FR" sz="2000" dirty="0" err="1" smtClean="0">
                <a:latin typeface="Lucida Fax" pitchFamily="18" charset="0"/>
              </a:rPr>
              <a:t>pacta</a:t>
            </a:r>
            <a:r>
              <a:rPr lang="fr-FR" sz="2000" dirty="0" smtClean="0">
                <a:latin typeface="Lucida Fax" pitchFamily="18" charset="0"/>
              </a:rPr>
              <a:t> </a:t>
            </a:r>
            <a:r>
              <a:rPr lang="fr-FR" sz="2000" dirty="0" err="1" smtClean="0">
                <a:latin typeface="Lucida Fax" pitchFamily="18" charset="0"/>
              </a:rPr>
              <a:t>sunt</a:t>
            </a:r>
            <a:r>
              <a:rPr lang="fr-FR" sz="2000" dirty="0" smtClean="0">
                <a:latin typeface="Lucida Fax" pitchFamily="18" charset="0"/>
              </a:rPr>
              <a:t> </a:t>
            </a:r>
            <a:r>
              <a:rPr lang="fr-FR" sz="2000" dirty="0" err="1" smtClean="0">
                <a:latin typeface="Lucida Fax" pitchFamily="18" charset="0"/>
              </a:rPr>
              <a:t>servanda</a:t>
            </a:r>
            <a:r>
              <a:rPr lang="fr-FR" sz="2000" dirty="0" smtClean="0">
                <a:latin typeface="Lucida Fax" pitchFamily="18" charset="0"/>
              </a:rPr>
              <a:t> est à l’origine du droit du commerce international et permet d’entrevoir son avenir d’où il faut cerner les contours des particularités qui le distinguent des autres principes de cette discipline de droit. </a:t>
            </a:r>
          </a:p>
          <a:p>
            <a:pPr>
              <a:buFont typeface="Arial" pitchFamily="34" charset="0"/>
              <a:buChar char="•"/>
            </a:pPr>
            <a:endParaRPr lang="fr-FR" sz="2000" dirty="0" smtClean="0">
              <a:latin typeface="Lucida Fax" pitchFamily="18" charset="0"/>
            </a:endParaRPr>
          </a:p>
          <a:p>
            <a:pPr>
              <a:buFont typeface="Arial" pitchFamily="34" charset="0"/>
              <a:buChar char="•"/>
            </a:pPr>
            <a:r>
              <a:rPr lang="fr-FR" sz="2000" b="1" dirty="0" smtClean="0">
                <a:solidFill>
                  <a:srgbClr val="FF0000"/>
                </a:solidFill>
                <a:latin typeface="Lucida Fax" pitchFamily="18" charset="0"/>
              </a:rPr>
              <a:t>Quelles sont les spécificités du principe </a:t>
            </a:r>
            <a:r>
              <a:rPr lang="fr-FR" sz="2000" b="1" dirty="0" err="1" smtClean="0">
                <a:solidFill>
                  <a:srgbClr val="FF0000"/>
                </a:solidFill>
                <a:latin typeface="Lucida Fax" pitchFamily="18" charset="0"/>
              </a:rPr>
              <a:t>pacta</a:t>
            </a:r>
            <a:r>
              <a:rPr lang="fr-FR" sz="2000" b="1" dirty="0" smtClean="0">
                <a:solidFill>
                  <a:srgbClr val="FF0000"/>
                </a:solidFill>
                <a:latin typeface="Lucida Fax" pitchFamily="18" charset="0"/>
              </a:rPr>
              <a:t> </a:t>
            </a:r>
            <a:r>
              <a:rPr lang="fr-FR" sz="2000" b="1" dirty="0" err="1" smtClean="0">
                <a:solidFill>
                  <a:srgbClr val="FF0000"/>
                </a:solidFill>
                <a:latin typeface="Lucida Fax" pitchFamily="18" charset="0"/>
              </a:rPr>
              <a:t>sunt</a:t>
            </a:r>
            <a:r>
              <a:rPr lang="fr-FR" sz="2000" b="1" dirty="0" smtClean="0">
                <a:solidFill>
                  <a:srgbClr val="FF0000"/>
                </a:solidFill>
                <a:latin typeface="Lucida Fax" pitchFamily="18" charset="0"/>
              </a:rPr>
              <a:t> </a:t>
            </a:r>
            <a:r>
              <a:rPr lang="fr-FR" sz="2000" b="1" dirty="0" err="1" smtClean="0">
                <a:solidFill>
                  <a:srgbClr val="FF0000"/>
                </a:solidFill>
                <a:latin typeface="Lucida Fax" pitchFamily="18" charset="0"/>
              </a:rPr>
              <a:t>servanda</a:t>
            </a:r>
            <a:r>
              <a:rPr lang="fr-FR" sz="2000" b="1" dirty="0" smtClean="0">
                <a:solidFill>
                  <a:srgbClr val="FF0000"/>
                </a:solidFill>
                <a:latin typeface="Lucida Fax" pitchFamily="18" charset="0"/>
              </a:rPr>
              <a:t> dans le droit du commerce international ?</a:t>
            </a:r>
          </a:p>
          <a:p>
            <a:pPr>
              <a:buFont typeface="Arial" pitchFamily="34" charset="0"/>
              <a:buChar char="•"/>
            </a:pPr>
            <a:endParaRPr lang="fr-FR" sz="2000" b="1" dirty="0" smtClean="0">
              <a:solidFill>
                <a:srgbClr val="FF0000"/>
              </a:solidFill>
              <a:latin typeface="Lucida Fax" pitchFamily="18" charset="0"/>
            </a:endParaRPr>
          </a:p>
          <a:p>
            <a:pPr>
              <a:buFont typeface="Arial" pitchFamily="34" charset="0"/>
              <a:buChar char="•"/>
            </a:pPr>
            <a:r>
              <a:rPr lang="fr-FR" sz="2000" b="1" dirty="0" smtClean="0">
                <a:latin typeface="Lucida Fax" pitchFamily="18" charset="0"/>
              </a:rPr>
              <a:t>Partie 1 : La nature du principe « </a:t>
            </a:r>
            <a:r>
              <a:rPr lang="fr-FR" sz="2000" b="1" dirty="0" err="1" smtClean="0">
                <a:latin typeface="Lucida Fax" pitchFamily="18" charset="0"/>
              </a:rPr>
              <a:t>pacta</a:t>
            </a:r>
            <a:r>
              <a:rPr lang="fr-FR" sz="2000" b="1" dirty="0" smtClean="0">
                <a:latin typeface="Lucida Fax" pitchFamily="18" charset="0"/>
              </a:rPr>
              <a:t> </a:t>
            </a:r>
            <a:r>
              <a:rPr lang="fr-FR" sz="2000" b="1" dirty="0" err="1" smtClean="0">
                <a:latin typeface="Lucida Fax" pitchFamily="18" charset="0"/>
              </a:rPr>
              <a:t>sunt</a:t>
            </a:r>
            <a:r>
              <a:rPr lang="fr-FR" sz="2000" b="1" dirty="0" smtClean="0">
                <a:latin typeface="Lucida Fax" pitchFamily="18" charset="0"/>
              </a:rPr>
              <a:t> </a:t>
            </a:r>
            <a:r>
              <a:rPr lang="fr-FR" sz="2000" b="1" dirty="0" err="1" smtClean="0">
                <a:latin typeface="Lucida Fax" pitchFamily="18" charset="0"/>
              </a:rPr>
              <a:t>servanda</a:t>
            </a:r>
            <a:r>
              <a:rPr lang="fr-FR" sz="2000" b="1" dirty="0" smtClean="0">
                <a:latin typeface="Lucida Fax" pitchFamily="18" charset="0"/>
              </a:rPr>
              <a:t> » en droit du commerce international</a:t>
            </a:r>
          </a:p>
          <a:p>
            <a:pPr>
              <a:buFont typeface="Arial" pitchFamily="34" charset="0"/>
              <a:buChar char="•"/>
            </a:pPr>
            <a:endParaRPr lang="fr-FR" sz="2000" b="1" dirty="0" smtClean="0">
              <a:latin typeface="Lucida Fax" pitchFamily="18" charset="0"/>
            </a:endParaRPr>
          </a:p>
          <a:p>
            <a:pPr>
              <a:buFont typeface="Arial" pitchFamily="34" charset="0"/>
              <a:buChar char="•"/>
            </a:pPr>
            <a:r>
              <a:rPr lang="fr-FR" sz="2000" b="1" dirty="0" smtClean="0">
                <a:latin typeface="Lucida Fax" pitchFamily="18" charset="0"/>
              </a:rPr>
              <a:t>Partie 2 : Les effets du principe « </a:t>
            </a:r>
            <a:r>
              <a:rPr lang="fr-FR" sz="2000" b="1" dirty="0" err="1" smtClean="0">
                <a:latin typeface="Lucida Fax" pitchFamily="18" charset="0"/>
              </a:rPr>
              <a:t>pacta</a:t>
            </a:r>
            <a:r>
              <a:rPr lang="fr-FR" sz="2000" b="1" dirty="0" smtClean="0">
                <a:latin typeface="Lucida Fax" pitchFamily="18" charset="0"/>
              </a:rPr>
              <a:t> </a:t>
            </a:r>
            <a:r>
              <a:rPr lang="fr-FR" sz="2000" b="1" dirty="0" err="1" smtClean="0">
                <a:latin typeface="Lucida Fax" pitchFamily="18" charset="0"/>
              </a:rPr>
              <a:t>sunt</a:t>
            </a:r>
            <a:r>
              <a:rPr lang="fr-FR" sz="2000" b="1" dirty="0" smtClean="0">
                <a:latin typeface="Lucida Fax" pitchFamily="18" charset="0"/>
              </a:rPr>
              <a:t> </a:t>
            </a:r>
            <a:r>
              <a:rPr lang="fr-FR" sz="2000" b="1" dirty="0" err="1" smtClean="0">
                <a:latin typeface="Lucida Fax" pitchFamily="18" charset="0"/>
              </a:rPr>
              <a:t>servanda</a:t>
            </a:r>
            <a:r>
              <a:rPr lang="fr-FR" sz="2000" b="1" dirty="0" smtClean="0">
                <a:latin typeface="Lucida Fax" pitchFamily="18" charset="0"/>
              </a:rPr>
              <a:t> »</a:t>
            </a:r>
            <a:endParaRPr lang="fr-FR" sz="2000" b="1" dirty="0">
              <a:latin typeface="Lucida Fax"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6" end="6"/>
                                            </p:txEl>
                                          </p:spTgt>
                                        </p:tgtEl>
                                        <p:attrNameLst>
                                          <p:attrName>style.visibility</p:attrName>
                                        </p:attrNameLst>
                                      </p:cBhvr>
                                      <p:to>
                                        <p:strVal val="visible"/>
                                      </p:to>
                                    </p:set>
                                    <p:anim calcmode="lin" valueType="num">
                                      <p:cBhvr additive="base">
                                        <p:cTn id="2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467544" y="908720"/>
            <a:ext cx="8352928" cy="1107996"/>
          </a:xfrm>
          <a:prstGeom prst="rect">
            <a:avLst/>
          </a:prstGeom>
          <a:noFill/>
        </p:spPr>
        <p:txBody>
          <a:bodyPr wrap="square" rtlCol="0">
            <a:spAutoFit/>
          </a:bodyPr>
          <a:lstStyle/>
          <a:p>
            <a:pPr algn="ctr"/>
            <a:r>
              <a:rPr lang="fr-FR" sz="6600" dirty="0" smtClean="0">
                <a:solidFill>
                  <a:schemeClr val="tx2">
                    <a:lumMod val="75000"/>
                  </a:schemeClr>
                </a:solidFill>
                <a:latin typeface="Lucida Handwriting" pitchFamily="66" charset="0"/>
              </a:rPr>
              <a:t>INTRODUCTION</a:t>
            </a:r>
            <a:endParaRPr lang="fr-FR" sz="6600" dirty="0">
              <a:solidFill>
                <a:schemeClr val="tx2">
                  <a:lumMod val="75000"/>
                </a:schemeClr>
              </a:solidFill>
              <a:latin typeface="Lucida Handwriting" pitchFamily="66" charset="0"/>
            </a:endParaRPr>
          </a:p>
        </p:txBody>
      </p:sp>
      <p:sp>
        <p:nvSpPr>
          <p:cNvPr id="3" name="ZoneTexte 2"/>
          <p:cNvSpPr txBox="1"/>
          <p:nvPr/>
        </p:nvSpPr>
        <p:spPr>
          <a:xfrm>
            <a:off x="971600" y="2780928"/>
            <a:ext cx="7560840" cy="1015663"/>
          </a:xfrm>
          <a:prstGeom prst="rect">
            <a:avLst/>
          </a:prstGeom>
          <a:noFill/>
        </p:spPr>
        <p:txBody>
          <a:bodyPr wrap="square" rtlCol="0">
            <a:spAutoFit/>
          </a:bodyPr>
          <a:lstStyle/>
          <a:p>
            <a:r>
              <a:rPr lang="fr-FR" dirty="0" smtClean="0">
                <a:latin typeface="Lucida Calligraphy" pitchFamily="66" charset="0"/>
              </a:rPr>
              <a:t>Présentée par :</a:t>
            </a:r>
          </a:p>
          <a:p>
            <a:endParaRPr lang="fr-FR" dirty="0" smtClean="0"/>
          </a:p>
          <a:p>
            <a:pPr algn="ctr"/>
            <a:r>
              <a:rPr lang="fr-FR" sz="2400" dirty="0" err="1" smtClean="0">
                <a:latin typeface="Lucida Calligraphy" pitchFamily="66" charset="0"/>
                <a:cs typeface="Lucida Sans Unicode" pitchFamily="34" charset="0"/>
              </a:rPr>
              <a:t>Mokrani</a:t>
            </a:r>
            <a:r>
              <a:rPr lang="fr-FR" sz="2400" dirty="0" smtClean="0">
                <a:latin typeface="Lucida Calligraphy" pitchFamily="66" charset="0"/>
                <a:cs typeface="Lucida Sans Unicode" pitchFamily="34" charset="0"/>
              </a:rPr>
              <a:t>  Mohamed  </a:t>
            </a:r>
            <a:r>
              <a:rPr lang="fr-FR" sz="2400" dirty="0" err="1" smtClean="0">
                <a:latin typeface="Lucida Calligraphy" pitchFamily="66" charset="0"/>
                <a:cs typeface="Lucida Sans Unicode" pitchFamily="34" charset="0"/>
              </a:rPr>
              <a:t>Adem</a:t>
            </a:r>
            <a:endParaRPr lang="fr-FR" sz="2400" dirty="0">
              <a:latin typeface="Lucida Calligraphy" pitchFamily="66" charset="0"/>
              <a:cs typeface="Lucida Sans Unicode" pitchFamily="34" charset="0"/>
            </a:endParaRPr>
          </a:p>
        </p:txBody>
      </p:sp>
      <p:pic>
        <p:nvPicPr>
          <p:cNvPr id="4" name="Image 3" descr="1208574_636273996404335_481918804_n.jpg"/>
          <p:cNvPicPr>
            <a:picLocks noChangeAspect="1"/>
          </p:cNvPicPr>
          <p:nvPr/>
        </p:nvPicPr>
        <p:blipFill>
          <a:blip r:embed="rId2" cstate="print"/>
          <a:stretch>
            <a:fillRect/>
          </a:stretch>
        </p:blipFill>
        <p:spPr>
          <a:xfrm>
            <a:off x="6948264" y="4293096"/>
            <a:ext cx="1688862" cy="1235577"/>
          </a:xfrm>
          <a:prstGeom prst="rect">
            <a:avLst/>
          </a:prstGeom>
          <a:ln>
            <a:noFill/>
          </a:ln>
          <a:effectLst>
            <a:softEdge rad="112500"/>
          </a:effec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descr="ali-mezgheni.jpg"/>
          <p:cNvPicPr>
            <a:picLocks noChangeAspect="1"/>
          </p:cNvPicPr>
          <p:nvPr/>
        </p:nvPicPr>
        <p:blipFill>
          <a:blip r:embed="rId3" cstate="print"/>
          <a:stretch>
            <a:fillRect/>
          </a:stretch>
        </p:blipFill>
        <p:spPr>
          <a:xfrm>
            <a:off x="6516216" y="4437112"/>
            <a:ext cx="1544960" cy="1963945"/>
          </a:xfrm>
          <a:prstGeom prst="ellipse">
            <a:avLst/>
          </a:prstGeom>
          <a:ln>
            <a:noFill/>
          </a:ln>
          <a:effectLst>
            <a:softEdge rad="112500"/>
          </a:effectLst>
        </p:spPr>
      </p:pic>
      <p:sp>
        <p:nvSpPr>
          <p:cNvPr id="2" name="ZoneTexte 1"/>
          <p:cNvSpPr txBox="1"/>
          <p:nvPr/>
        </p:nvSpPr>
        <p:spPr>
          <a:xfrm>
            <a:off x="539552" y="332656"/>
            <a:ext cx="8208912" cy="4462760"/>
          </a:xfrm>
          <a:prstGeom prst="rect">
            <a:avLst/>
          </a:prstGeom>
          <a:noFill/>
        </p:spPr>
        <p:txBody>
          <a:bodyPr wrap="square" rtlCol="0">
            <a:spAutoFit/>
          </a:bodyPr>
          <a:lstStyle/>
          <a:p>
            <a:r>
              <a:rPr lang="fr-FR" sz="2000" b="1" dirty="0" smtClean="0">
                <a:latin typeface="Lucida Calligraphy" pitchFamily="66" charset="0"/>
              </a:rPr>
              <a:t>Mr Ali Mezghani :</a:t>
            </a:r>
          </a:p>
          <a:p>
            <a:endParaRPr lang="fr-FR" sz="1900" dirty="0" smtClean="0">
              <a:latin typeface="Lucida Calligraphy" pitchFamily="66" charset="0"/>
            </a:endParaRPr>
          </a:p>
          <a:p>
            <a:r>
              <a:rPr lang="fr-FR" sz="1900" dirty="0" smtClean="0">
                <a:latin typeface="Lucida Calligraphy" pitchFamily="66" charset="0"/>
              </a:rPr>
              <a:t> « Le commerce international est le lieu privilégié des </a:t>
            </a:r>
          </a:p>
          <a:p>
            <a:endParaRPr lang="fr-FR" sz="1900" dirty="0" smtClean="0">
              <a:latin typeface="Lucida Calligraphy" pitchFamily="66" charset="0"/>
            </a:endParaRPr>
          </a:p>
          <a:p>
            <a:r>
              <a:rPr lang="fr-FR" sz="1900" dirty="0" smtClean="0">
                <a:latin typeface="Lucida Calligraphy" pitchFamily="66" charset="0"/>
              </a:rPr>
              <a:t>hésitations. Des  incertitudes pèsent sur ses sources </a:t>
            </a:r>
          </a:p>
          <a:p>
            <a:endParaRPr lang="fr-FR" sz="1900" dirty="0" smtClean="0">
              <a:latin typeface="Lucida Calligraphy" pitchFamily="66" charset="0"/>
            </a:endParaRPr>
          </a:p>
          <a:p>
            <a:r>
              <a:rPr lang="fr-FR" sz="1900" dirty="0" smtClean="0">
                <a:latin typeface="Lucida Calligraphy" pitchFamily="66" charset="0"/>
              </a:rPr>
              <a:t>d’inspirations. Éclectisme entre droit de la Common Law qui </a:t>
            </a:r>
          </a:p>
          <a:p>
            <a:endParaRPr lang="fr-FR" sz="1900" dirty="0" smtClean="0">
              <a:latin typeface="Lucida Calligraphy" pitchFamily="66" charset="0"/>
            </a:endParaRPr>
          </a:p>
          <a:p>
            <a:r>
              <a:rPr lang="fr-FR" sz="1900" dirty="0" smtClean="0">
                <a:latin typeface="Lucida Calligraphy" pitchFamily="66" charset="0"/>
              </a:rPr>
              <a:t>semble emporter la partie, et le droit de la famille romano-</a:t>
            </a:r>
          </a:p>
          <a:p>
            <a:endParaRPr lang="fr-FR" sz="1900" dirty="0" smtClean="0">
              <a:latin typeface="Lucida Calligraphy" pitchFamily="66" charset="0"/>
            </a:endParaRPr>
          </a:p>
          <a:p>
            <a:r>
              <a:rPr lang="fr-FR" sz="1900" dirty="0" smtClean="0">
                <a:latin typeface="Lucida Calligraphy" pitchFamily="66" charset="0"/>
              </a:rPr>
              <a:t>germanique. Mais le droit du commerce international est un </a:t>
            </a:r>
          </a:p>
          <a:p>
            <a:endParaRPr lang="fr-FR" sz="1900" dirty="0" smtClean="0">
              <a:latin typeface="Lucida Calligraphy" pitchFamily="66" charset="0"/>
            </a:endParaRPr>
          </a:p>
          <a:p>
            <a:r>
              <a:rPr lang="fr-FR" sz="1900" dirty="0" smtClean="0">
                <a:latin typeface="Lucida Calligraphy" pitchFamily="66" charset="0"/>
              </a:rPr>
              <a:t>ordre juridique encore en formation. Sa complétude est </a:t>
            </a:r>
          </a:p>
          <a:p>
            <a:endParaRPr lang="fr-FR" sz="1900" dirty="0" smtClean="0">
              <a:latin typeface="Lucida Calligraphy" pitchFamily="66" charset="0"/>
            </a:endParaRPr>
          </a:p>
          <a:p>
            <a:r>
              <a:rPr lang="fr-FR" sz="1900" dirty="0" smtClean="0">
                <a:latin typeface="Lucida Calligraphy" pitchFamily="66" charset="0"/>
              </a:rPr>
              <a:t>simplement virtuelle, en puissance.»</a:t>
            </a:r>
            <a:endParaRPr lang="fr-FR" sz="1900" dirty="0">
              <a:latin typeface="Lucida Calligraphy" pitchFamily="66"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467544" y="620688"/>
            <a:ext cx="8208912" cy="5632311"/>
          </a:xfrm>
          <a:prstGeom prst="rect">
            <a:avLst/>
          </a:prstGeom>
          <a:noFill/>
        </p:spPr>
        <p:txBody>
          <a:bodyPr wrap="square" rtlCol="0">
            <a:spAutoFit/>
          </a:bodyPr>
          <a:lstStyle/>
          <a:p>
            <a:pPr>
              <a:buFont typeface="Arial" pitchFamily="34" charset="0"/>
              <a:buChar char="•"/>
            </a:pPr>
            <a:r>
              <a:rPr lang="fr-FR" sz="2000" dirty="0" smtClean="0">
                <a:latin typeface="Lucida Fax" pitchFamily="18" charset="0"/>
              </a:rPr>
              <a:t> Incertitude et multiplicité des ordres juridiques internes parfois hétérogènes intervenants dans le domaine du droit du commerce international</a:t>
            </a:r>
          </a:p>
          <a:p>
            <a:pPr>
              <a:buFont typeface="Arial" pitchFamily="34" charset="0"/>
              <a:buChar char="•"/>
            </a:pPr>
            <a:endParaRPr lang="fr-FR" sz="2000" dirty="0" smtClean="0">
              <a:latin typeface="Lucida Fax" pitchFamily="18" charset="0"/>
            </a:endParaRPr>
          </a:p>
          <a:p>
            <a:pPr>
              <a:buFont typeface="Arial" pitchFamily="34" charset="0"/>
              <a:buChar char="•"/>
            </a:pPr>
            <a:r>
              <a:rPr lang="fr-FR" sz="2000" dirty="0" smtClean="0">
                <a:latin typeface="Lucida Fax" pitchFamily="18" charset="0"/>
              </a:rPr>
              <a:t>Intervention de l’institut international pour l’unification de droit privé (UNIDROIT) pour unifier les règles de droit du commerce international et les harmoniser dans un ensemble de principes.</a:t>
            </a:r>
          </a:p>
          <a:p>
            <a:pPr>
              <a:buFont typeface="Arial" pitchFamily="34" charset="0"/>
              <a:buChar char="•"/>
            </a:pPr>
            <a:endParaRPr lang="fr-FR" sz="2000" dirty="0" smtClean="0">
              <a:latin typeface="Lucida Fax" pitchFamily="18" charset="0"/>
            </a:endParaRPr>
          </a:p>
          <a:p>
            <a:pPr>
              <a:buFont typeface="Arial" pitchFamily="34" charset="0"/>
              <a:buChar char="•"/>
            </a:pPr>
            <a:r>
              <a:rPr lang="fr-FR" sz="2000" i="1" dirty="0" smtClean="0">
                <a:latin typeface="Lucida Fax" pitchFamily="18" charset="0"/>
              </a:rPr>
              <a:t>« Les Principes d’UNIDROIT ont pour objectif d’établir un ensemble équilibré de règles destinées à être utilisées dans le monde entier quelles que soient les traditions juridiques et les conditions économiques et politiques des pays dans lesquels elles doivent s’appliquer. »</a:t>
            </a:r>
          </a:p>
          <a:p>
            <a:pPr>
              <a:buFont typeface="Arial" pitchFamily="34" charset="0"/>
              <a:buChar char="•"/>
            </a:pPr>
            <a:endParaRPr lang="fr-FR" sz="2000" i="1" dirty="0" smtClean="0">
              <a:latin typeface="Lucida Fax" pitchFamily="18" charset="0"/>
            </a:endParaRPr>
          </a:p>
          <a:p>
            <a:pPr>
              <a:buFont typeface="Arial" pitchFamily="34" charset="0"/>
              <a:buChar char="•"/>
            </a:pPr>
            <a:r>
              <a:rPr lang="fr-FR" sz="2000" dirty="0" smtClean="0">
                <a:latin typeface="Lucida Fax" pitchFamily="18" charset="0"/>
              </a:rPr>
              <a:t>Essayer d’éviter l’utilisation d’une terminologie propre à un système juridique particulier.</a:t>
            </a:r>
          </a:p>
          <a:p>
            <a:pPr>
              <a:buFont typeface="Arial" pitchFamily="34" charset="0"/>
              <a:buChar char="•"/>
            </a:pPr>
            <a:endParaRPr lang="fr-FR" sz="2000" dirty="0" smtClean="0">
              <a:latin typeface="Lucida Fax"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 calcmode="lin" valueType="num">
                                      <p:cBhvr additive="base">
                                        <p:cTn id="12"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 calcmode="lin" valueType="num">
                                      <p:cBhvr additive="base">
                                        <p:cTn id="18"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3">
                                            <p:txEl>
                                              <p:pRg st="6" end="6"/>
                                            </p:txEl>
                                          </p:spTgt>
                                        </p:tgtEl>
                                        <p:attrNameLst>
                                          <p:attrName>style.visibility</p:attrName>
                                        </p:attrNameLst>
                                      </p:cBhvr>
                                      <p:to>
                                        <p:strVal val="visible"/>
                                      </p:to>
                                    </p:set>
                                    <p:anim calcmode="lin" valueType="num">
                                      <p:cBhvr additive="base">
                                        <p:cTn id="24"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467544" y="548680"/>
            <a:ext cx="8280920" cy="5324535"/>
          </a:xfrm>
          <a:prstGeom prst="rect">
            <a:avLst/>
          </a:prstGeom>
          <a:noFill/>
        </p:spPr>
        <p:txBody>
          <a:bodyPr wrap="square" rtlCol="0">
            <a:spAutoFit/>
          </a:bodyPr>
          <a:lstStyle/>
          <a:p>
            <a:pPr>
              <a:buFont typeface="Arial" pitchFamily="34" charset="0"/>
              <a:buChar char="•"/>
            </a:pPr>
            <a:r>
              <a:rPr lang="fr-FR" sz="2000" dirty="0" smtClean="0">
                <a:latin typeface="Lucida Fax" pitchFamily="18" charset="0"/>
              </a:rPr>
              <a:t>Ils se rapportent à toutes les étapes de la vie du contrat et tendent à constituer un ensemble cohérent de droit des contrats de commerce international</a:t>
            </a:r>
          </a:p>
          <a:p>
            <a:pPr>
              <a:buFont typeface="Arial" pitchFamily="34" charset="0"/>
              <a:buChar char="•"/>
            </a:pPr>
            <a:endParaRPr lang="fr-FR" sz="2000" dirty="0" smtClean="0">
              <a:latin typeface="Lucida Fax" pitchFamily="18" charset="0"/>
            </a:endParaRPr>
          </a:p>
          <a:p>
            <a:pPr>
              <a:buFont typeface="Arial" pitchFamily="34" charset="0"/>
              <a:buChar char="•"/>
            </a:pPr>
            <a:r>
              <a:rPr lang="fr-FR" sz="2000" dirty="0" smtClean="0">
                <a:latin typeface="Lucida Fax" pitchFamily="18" charset="0"/>
              </a:rPr>
              <a:t>Présence du principe de la force obligatoire du contrat dit </a:t>
            </a:r>
            <a:r>
              <a:rPr lang="fr-FR" sz="2000" i="1" dirty="0" smtClean="0">
                <a:solidFill>
                  <a:srgbClr val="FF0000"/>
                </a:solidFill>
                <a:latin typeface="Lucida Fax" pitchFamily="18" charset="0"/>
              </a:rPr>
              <a:t>«pacta sunt servanda»</a:t>
            </a:r>
          </a:p>
          <a:p>
            <a:pPr>
              <a:buFont typeface="Arial" pitchFamily="34" charset="0"/>
              <a:buChar char="•"/>
            </a:pPr>
            <a:endParaRPr lang="fr-FR" sz="2000" i="1" dirty="0" smtClean="0">
              <a:latin typeface="Lucida Fax" pitchFamily="18" charset="0"/>
            </a:endParaRPr>
          </a:p>
          <a:p>
            <a:pPr>
              <a:buFont typeface="Arial" pitchFamily="34" charset="0"/>
              <a:buChar char="•"/>
            </a:pPr>
            <a:r>
              <a:rPr lang="fr-FR" sz="2000" dirty="0" smtClean="0">
                <a:latin typeface="Lucida Fax" pitchFamily="18" charset="0"/>
              </a:rPr>
              <a:t>Article 1.3 des principes d’UNIDROIT : </a:t>
            </a:r>
            <a:r>
              <a:rPr lang="fr-FR" sz="2000" i="1" dirty="0" smtClean="0">
                <a:latin typeface="Lucida Fax" pitchFamily="18" charset="0"/>
              </a:rPr>
              <a:t>« Le contrat valablement formé lie ceux qui l’ont conclu. Les parties ne peuvent le modifier ou y mettre fin que selon ses dispositions, d’un commun accord ou encore pour les causes énoncées dans ces Principes. »</a:t>
            </a:r>
          </a:p>
          <a:p>
            <a:pPr>
              <a:buFont typeface="Arial" pitchFamily="34" charset="0"/>
              <a:buChar char="•"/>
            </a:pPr>
            <a:endParaRPr lang="fr-FR" sz="2000" i="1" dirty="0" smtClean="0">
              <a:latin typeface="Lucida Fax" pitchFamily="18" charset="0"/>
            </a:endParaRPr>
          </a:p>
          <a:p>
            <a:pPr>
              <a:buFont typeface="Arial" pitchFamily="34" charset="0"/>
              <a:buChar char="•"/>
            </a:pPr>
            <a:r>
              <a:rPr lang="fr-FR" sz="2000" dirty="0" smtClean="0">
                <a:latin typeface="Lucida Fax" pitchFamily="18" charset="0"/>
              </a:rPr>
              <a:t>Le commentaire de cet article : </a:t>
            </a:r>
            <a:r>
              <a:rPr lang="fr-FR" sz="2000" i="1" dirty="0" smtClean="0">
                <a:latin typeface="Lucida Fax" pitchFamily="18" charset="0"/>
              </a:rPr>
              <a:t>« La force obligatoire du contrat présuppose évidemment qu’un accord ait été effectivement conclu par les parties et que l’accord auquel elles sont parvenues n’est pas affecté par une cause d’invalidité. »</a:t>
            </a:r>
            <a:endParaRPr lang="fr-FR" sz="2000" i="1" dirty="0">
              <a:latin typeface="Lucida Fax"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6" end="6"/>
                                            </p:txEl>
                                          </p:spTgt>
                                        </p:tgtEl>
                                        <p:attrNameLst>
                                          <p:attrName>style.visibility</p:attrName>
                                        </p:attrNameLst>
                                      </p:cBhvr>
                                      <p:to>
                                        <p:strVal val="visible"/>
                                      </p:to>
                                    </p:set>
                                    <p:anim calcmode="lin" valueType="num">
                                      <p:cBhvr additive="base">
                                        <p:cTn id="2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allAtOnce"/>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467544" y="332656"/>
            <a:ext cx="8136904" cy="1938992"/>
          </a:xfrm>
          <a:prstGeom prst="rect">
            <a:avLst/>
          </a:prstGeom>
          <a:noFill/>
        </p:spPr>
        <p:txBody>
          <a:bodyPr wrap="square" rtlCol="0">
            <a:spAutoFit/>
          </a:bodyPr>
          <a:lstStyle/>
          <a:p>
            <a:r>
              <a:rPr lang="fr-FR" sz="2000" b="1" u="sng" dirty="0" smtClean="0">
                <a:latin typeface="Lucida Fax" pitchFamily="18" charset="0"/>
              </a:rPr>
              <a:t>Linguistiquement</a:t>
            </a:r>
          </a:p>
          <a:p>
            <a:endParaRPr lang="fr-FR" sz="2000" b="1" u="sng" dirty="0" smtClean="0">
              <a:latin typeface="Lucida Fax" pitchFamily="18" charset="0"/>
            </a:endParaRPr>
          </a:p>
          <a:p>
            <a:pPr>
              <a:buFont typeface="Arial" pitchFamily="34" charset="0"/>
              <a:buChar char="•"/>
            </a:pPr>
            <a:r>
              <a:rPr lang="fr-FR" sz="2000" dirty="0" smtClean="0">
                <a:latin typeface="Lucida Fax" pitchFamily="18" charset="0"/>
              </a:rPr>
              <a:t>l’expression pacta sunt servanda qui est d’origine latine signifie littéralement "les pactes doivent être respectés".</a:t>
            </a:r>
          </a:p>
          <a:p>
            <a:pPr>
              <a:buFont typeface="Arial" pitchFamily="34" charset="0"/>
              <a:buChar char="•"/>
            </a:pPr>
            <a:endParaRPr lang="fr-FR" sz="2000" dirty="0" smtClean="0">
              <a:latin typeface="Lucida Fax" pitchFamily="18" charset="0"/>
            </a:endParaRPr>
          </a:p>
          <a:p>
            <a:pPr>
              <a:buFont typeface="Arial" pitchFamily="34" charset="0"/>
              <a:buChar char="•"/>
            </a:pPr>
            <a:endParaRPr lang="fr-FR" sz="2000" dirty="0">
              <a:latin typeface="Lucida Fax" pitchFamily="18" charset="0"/>
            </a:endParaRPr>
          </a:p>
        </p:txBody>
      </p:sp>
      <p:graphicFrame>
        <p:nvGraphicFramePr>
          <p:cNvPr id="4" name="Diagramme 3"/>
          <p:cNvGraphicFramePr/>
          <p:nvPr/>
        </p:nvGraphicFramePr>
        <p:xfrm>
          <a:off x="683568" y="1772816"/>
          <a:ext cx="7776864" cy="44644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ZoneTexte 4"/>
          <p:cNvSpPr txBox="1"/>
          <p:nvPr/>
        </p:nvSpPr>
        <p:spPr>
          <a:xfrm>
            <a:off x="1043608" y="1916832"/>
            <a:ext cx="2016224" cy="5232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ctr"/>
            <a:r>
              <a:rPr lang="fr-FR" sz="2800" b="1"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Lucida Handwriting" pitchFamily="66" charset="0"/>
              </a:rPr>
              <a:t>PACTA</a:t>
            </a:r>
            <a:endParaRPr lang="fr-FR" sz="2800" b="1" dirty="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Lucida Handwriting" pitchFamily="66" charset="0"/>
            </a:endParaRPr>
          </a:p>
        </p:txBody>
      </p:sp>
      <p:sp>
        <p:nvSpPr>
          <p:cNvPr id="6" name="ZoneTexte 5"/>
          <p:cNvSpPr txBox="1"/>
          <p:nvPr/>
        </p:nvSpPr>
        <p:spPr>
          <a:xfrm>
            <a:off x="3491880" y="1916832"/>
            <a:ext cx="2016224" cy="5232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ctr"/>
            <a:r>
              <a:rPr lang="fr-FR" sz="2800" b="1"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Lucida Handwriting" pitchFamily="66" charset="0"/>
              </a:rPr>
              <a:t>SUNT</a:t>
            </a:r>
            <a:endParaRPr lang="fr-FR" sz="2800" b="1" dirty="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Lucida Handwriting" pitchFamily="66" charset="0"/>
            </a:endParaRPr>
          </a:p>
        </p:txBody>
      </p:sp>
      <p:sp>
        <p:nvSpPr>
          <p:cNvPr id="7" name="ZoneTexte 6"/>
          <p:cNvSpPr txBox="1"/>
          <p:nvPr/>
        </p:nvSpPr>
        <p:spPr>
          <a:xfrm>
            <a:off x="6012160" y="1916832"/>
            <a:ext cx="2088232" cy="47705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r>
              <a:rPr lang="fr-FR" sz="2500" b="1"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Lucida Handwriting" pitchFamily="66" charset="0"/>
              </a:rPr>
              <a:t>SERVANDA</a:t>
            </a:r>
            <a:endParaRPr lang="fr-FR" sz="2500" b="1" dirty="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Lucida Handwriting" pitchFamily="66"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 calcmode="lin" valueType="num">
                                      <p:cBhvr additive="base">
                                        <p:cTn id="17" dur="500" fill="hold"/>
                                        <p:tgtEl>
                                          <p:spTgt spid="4"/>
                                        </p:tgtEl>
                                        <p:attrNameLst>
                                          <p:attrName>ppt_x</p:attrName>
                                        </p:attrNameLst>
                                      </p:cBhvr>
                                      <p:tavLst>
                                        <p:tav tm="0">
                                          <p:val>
                                            <p:strVal val="#ppt_x"/>
                                          </p:val>
                                        </p:tav>
                                        <p:tav tm="100000">
                                          <p:val>
                                            <p:strVal val="#ppt_x"/>
                                          </p:val>
                                        </p:tav>
                                      </p:tavLst>
                                    </p:anim>
                                    <p:anim calcmode="lin" valueType="num">
                                      <p:cBhvr additive="base">
                                        <p:cTn id="1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611560" y="836712"/>
            <a:ext cx="8064896" cy="4893647"/>
          </a:xfrm>
          <a:prstGeom prst="rect">
            <a:avLst/>
          </a:prstGeom>
          <a:noFill/>
        </p:spPr>
        <p:txBody>
          <a:bodyPr wrap="square" rtlCol="0">
            <a:spAutoFit/>
          </a:bodyPr>
          <a:lstStyle/>
          <a:p>
            <a:r>
              <a:rPr lang="fr-FR" sz="2400" dirty="0" smtClean="0">
                <a:latin typeface="Lucida Fax" pitchFamily="18" charset="0"/>
              </a:rPr>
              <a:t>     Pacta sunt servanda (Les conventions doivent </a:t>
            </a:r>
          </a:p>
          <a:p>
            <a:endParaRPr lang="fr-FR" sz="2400" dirty="0" smtClean="0">
              <a:latin typeface="Lucida Fax" pitchFamily="18" charset="0"/>
            </a:endParaRPr>
          </a:p>
          <a:p>
            <a:r>
              <a:rPr lang="fr-FR" sz="2400" dirty="0" smtClean="0">
                <a:latin typeface="Lucida Fax" pitchFamily="18" charset="0"/>
              </a:rPr>
              <a:t>être respectées) </a:t>
            </a:r>
            <a:r>
              <a:rPr lang="fr-FR" sz="2400" i="1" dirty="0" smtClean="0">
                <a:latin typeface="Lucida Fax" pitchFamily="18" charset="0"/>
              </a:rPr>
              <a:t>est « une locution latine signifiant </a:t>
            </a:r>
          </a:p>
          <a:p>
            <a:endParaRPr lang="fr-FR" sz="2400" i="1" dirty="0" smtClean="0">
              <a:latin typeface="Lucida Fax" pitchFamily="18" charset="0"/>
            </a:endParaRPr>
          </a:p>
          <a:p>
            <a:r>
              <a:rPr lang="fr-FR" sz="2400" i="1" dirty="0" smtClean="0">
                <a:latin typeface="Lucida Fax" pitchFamily="18" charset="0"/>
              </a:rPr>
              <a:t>que les parties sont désormais liées au contrat </a:t>
            </a:r>
          </a:p>
          <a:p>
            <a:endParaRPr lang="fr-FR" sz="2400" i="1" dirty="0" smtClean="0">
              <a:latin typeface="Lucida Fax" pitchFamily="18" charset="0"/>
            </a:endParaRPr>
          </a:p>
          <a:p>
            <a:r>
              <a:rPr lang="fr-FR" sz="2400" i="1" dirty="0" smtClean="0">
                <a:latin typeface="Lucida Fax" pitchFamily="18" charset="0"/>
              </a:rPr>
              <a:t>venant d'être conclu et qu'à  ce titre elles ne </a:t>
            </a:r>
          </a:p>
          <a:p>
            <a:endParaRPr lang="fr-FR" sz="2400" i="1" dirty="0" smtClean="0">
              <a:latin typeface="Lucida Fax" pitchFamily="18" charset="0"/>
            </a:endParaRPr>
          </a:p>
          <a:p>
            <a:r>
              <a:rPr lang="fr-FR" sz="2400" i="1" dirty="0" smtClean="0">
                <a:latin typeface="Lucida Fax" pitchFamily="18" charset="0"/>
              </a:rPr>
              <a:t>sauraient déroger aux obligations issues de cet </a:t>
            </a:r>
          </a:p>
          <a:p>
            <a:endParaRPr lang="fr-FR" sz="2400" i="1" dirty="0" smtClean="0">
              <a:latin typeface="Lucida Fax" pitchFamily="18" charset="0"/>
            </a:endParaRPr>
          </a:p>
          <a:p>
            <a:r>
              <a:rPr lang="fr-FR" sz="2400" i="1" dirty="0" smtClean="0">
                <a:latin typeface="Lucida Fax" pitchFamily="18" charset="0"/>
              </a:rPr>
              <a:t>accord. C'est un principe de droit des obligations et </a:t>
            </a:r>
          </a:p>
          <a:p>
            <a:endParaRPr lang="fr-FR" sz="2400" i="1" dirty="0" smtClean="0">
              <a:latin typeface="Lucida Fax" pitchFamily="18" charset="0"/>
            </a:endParaRPr>
          </a:p>
          <a:p>
            <a:r>
              <a:rPr lang="fr-FR" sz="2400" i="1" dirty="0" smtClean="0">
                <a:latin typeface="Lucida Fax" pitchFamily="18" charset="0"/>
              </a:rPr>
              <a:t>de droit international public. »</a:t>
            </a:r>
            <a:endParaRPr lang="fr-FR" sz="2400" i="1" dirty="0">
              <a:latin typeface="Lucida Fax" pitchFamily="18" charset="0"/>
            </a:endParaRPr>
          </a:p>
        </p:txBody>
      </p:sp>
      <p:sp>
        <p:nvSpPr>
          <p:cNvPr id="3" name="Flèche droite 2"/>
          <p:cNvSpPr/>
          <p:nvPr/>
        </p:nvSpPr>
        <p:spPr>
          <a:xfrm>
            <a:off x="683568" y="980728"/>
            <a:ext cx="360040" cy="216024"/>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539552" y="332656"/>
            <a:ext cx="6984776" cy="1323439"/>
          </a:xfrm>
          <a:prstGeom prst="rect">
            <a:avLst/>
          </a:prstGeom>
          <a:noFill/>
        </p:spPr>
        <p:txBody>
          <a:bodyPr wrap="square" rtlCol="0">
            <a:spAutoFit/>
          </a:bodyPr>
          <a:lstStyle/>
          <a:p>
            <a:r>
              <a:rPr lang="fr-FR" sz="2000" b="1" dirty="0" smtClean="0">
                <a:latin typeface="Lucida Fax" pitchFamily="18" charset="0"/>
              </a:rPr>
              <a:t>Mr Bernard BRAMBAN </a:t>
            </a:r>
            <a:r>
              <a:rPr lang="fr-FR" sz="2000" i="1" dirty="0" smtClean="0">
                <a:latin typeface="Lucida Fax" pitchFamily="18" charset="0"/>
              </a:rPr>
              <a:t>(chercheur à l’Université Nice-Sophia Antipolis) </a:t>
            </a:r>
            <a:r>
              <a:rPr lang="fr-FR" sz="2000" dirty="0" smtClean="0">
                <a:latin typeface="Lucida Fax" pitchFamily="18" charset="0"/>
              </a:rPr>
              <a:t>: le principe pacta sunt servanda relève une importance historique qui émane de trois époques intégralement distinctes </a:t>
            </a:r>
            <a:endParaRPr lang="fr-FR" sz="2000" dirty="0">
              <a:latin typeface="Lucida Fax" pitchFamily="18" charset="0"/>
            </a:endParaRPr>
          </a:p>
        </p:txBody>
      </p:sp>
      <p:pic>
        <p:nvPicPr>
          <p:cNvPr id="4" name="Image 3" descr="1527060_685222634841574_325414730_n.jpg"/>
          <p:cNvPicPr>
            <a:picLocks noChangeAspect="1"/>
          </p:cNvPicPr>
          <p:nvPr/>
        </p:nvPicPr>
        <p:blipFill>
          <a:blip r:embed="rId2" cstate="print"/>
          <a:stretch>
            <a:fillRect/>
          </a:stretch>
        </p:blipFill>
        <p:spPr>
          <a:xfrm>
            <a:off x="7234031" y="332656"/>
            <a:ext cx="1344149" cy="1512168"/>
          </a:xfrm>
          <a:prstGeom prst="rect">
            <a:avLst/>
          </a:prstGeom>
          <a:ln>
            <a:noFill/>
          </a:ln>
          <a:effectLst>
            <a:softEdge rad="112500"/>
          </a:effectLst>
        </p:spPr>
      </p:pic>
      <p:graphicFrame>
        <p:nvGraphicFramePr>
          <p:cNvPr id="5" name="Diagramme 4"/>
          <p:cNvGraphicFramePr/>
          <p:nvPr/>
        </p:nvGraphicFramePr>
        <p:xfrm>
          <a:off x="395536" y="1988840"/>
          <a:ext cx="8352928"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ier">
  <a:themeElements>
    <a:clrScheme name="Papi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Office Classique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pi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687</TotalTime>
  <Words>2148</Words>
  <Application>Microsoft Office PowerPoint</Application>
  <PresentationFormat>Affichage à l'écran (4:3)</PresentationFormat>
  <Paragraphs>178</Paragraphs>
  <Slides>21</Slides>
  <Notes>9</Notes>
  <HiddenSlides>0</HiddenSlides>
  <MMClips>0</MMClips>
  <ScaleCrop>false</ScaleCrop>
  <HeadingPairs>
    <vt:vector size="4" baseType="variant">
      <vt:variant>
        <vt:lpstr>Thème</vt:lpstr>
      </vt:variant>
      <vt:variant>
        <vt:i4>1</vt:i4>
      </vt:variant>
      <vt:variant>
        <vt:lpstr>Titres des diapositives</vt:lpstr>
      </vt:variant>
      <vt:variant>
        <vt:i4>21</vt:i4>
      </vt:variant>
    </vt:vector>
  </HeadingPairs>
  <TitlesOfParts>
    <vt:vector size="22" baseType="lpstr">
      <vt:lpstr>Papier</vt:lpstr>
      <vt:lpstr>Diapositive 1</vt:lpstr>
      <vt:lpstr>Diapositive 2</vt:lpstr>
      <vt:lpstr>Diapositive 3</vt:lpstr>
      <vt:lpstr>Diapositive 4</vt:lpstr>
      <vt:lpstr>Diapositive 5</vt:lpstr>
      <vt:lpstr>Diapositive 6</vt:lpstr>
      <vt:lpstr>Diapositive 7</vt:lpstr>
      <vt:lpstr>Diapositive 8</vt:lpstr>
      <vt:lpstr>Diapositive 9</vt:lpstr>
      <vt:lpstr>1.L’époque archaïque </vt:lpstr>
      <vt:lpstr>Diapositive 11</vt:lpstr>
      <vt:lpstr>2.Les temps modernes</vt:lpstr>
      <vt:lpstr>Diapositive 13</vt:lpstr>
      <vt:lpstr>3.L’époque contemporaine</vt:lpstr>
      <vt:lpstr>Diapositive 15</vt:lpstr>
      <vt:lpstr>1.Droit tunisien</vt:lpstr>
      <vt:lpstr>2.Droit suisse</vt:lpstr>
      <vt:lpstr>3.Droit français</vt:lpstr>
      <vt:lpstr>4.Droit belge</vt:lpstr>
      <vt:lpstr>5.Droit international</vt:lpstr>
      <vt:lpstr>Diapositive 21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ADAM</dc:creator>
  <cp:lastModifiedBy>ADEM</cp:lastModifiedBy>
  <cp:revision>105</cp:revision>
  <dcterms:created xsi:type="dcterms:W3CDTF">2014-11-10T17:17:28Z</dcterms:created>
  <dcterms:modified xsi:type="dcterms:W3CDTF">2014-11-12T11:50:57Z</dcterms:modified>
</cp:coreProperties>
</file>