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A26B8-EBA4-4F31-B1B6-D0BDF396F3BC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1F2E8-6948-4942-8E19-ABAFCC9B9B2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1F2E8-6948-4942-8E19-ABAFCC9B9B2E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1F2E8-6948-4942-8E19-ABAFCC9B9B2E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3CF4B-A573-480E-8F2A-7B6F22D5505B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DE429-6F97-4ED8-A5DE-01266DCDD88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/>
          <p:cNvSpPr/>
          <p:nvPr/>
        </p:nvSpPr>
        <p:spPr>
          <a:xfrm>
            <a:off x="1071538" y="285728"/>
            <a:ext cx="7143800" cy="1042416"/>
          </a:xfrm>
          <a:prstGeom prst="beve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Discussion:</a:t>
            </a:r>
            <a:endParaRPr kumimoji="0" lang="fr-FR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rgbClr val="5C5C5C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Discussion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000232" y="0"/>
            <a:ext cx="71437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Discussion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7224" y="1714488"/>
            <a:ext cx="3429024" cy="3429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fr-FR" sz="2000" dirty="0" smtClean="0"/>
          </a:p>
          <a:p>
            <a:pPr lvl="0"/>
            <a:endParaRPr lang="fr-FR" sz="2000" dirty="0"/>
          </a:p>
          <a:p>
            <a:pPr lvl="0"/>
            <a:endParaRPr lang="fr-FR" sz="2000" dirty="0" smtClean="0"/>
          </a:p>
          <a:p>
            <a:pPr lvl="0"/>
            <a:endParaRPr lang="fr-FR" sz="2000" dirty="0" smtClean="0"/>
          </a:p>
          <a:p>
            <a:pPr lvl="0">
              <a:buFont typeface="Wingdings" pitchFamily="2" charset="2"/>
              <a:buChar char="Ø"/>
            </a:pPr>
            <a:endParaRPr lang="fr-FR" sz="2000" dirty="0" smtClean="0"/>
          </a:p>
          <a:p>
            <a:pPr lvl="0">
              <a:buFont typeface="Wingdings" pitchFamily="2" charset="2"/>
              <a:buChar char="Ø"/>
            </a:pPr>
            <a:endParaRPr lang="fr-FR" sz="2000" dirty="0" smtClean="0"/>
          </a:p>
          <a:p>
            <a:pPr lvl="0">
              <a:buFont typeface="Wingdings" pitchFamily="2" charset="2"/>
              <a:buChar char="Ø"/>
            </a:pPr>
            <a:endParaRPr lang="fr-FR" sz="2000" dirty="0" smtClean="0"/>
          </a:p>
          <a:p>
            <a:pPr lvl="0">
              <a:buFont typeface="Wingdings" pitchFamily="2" charset="2"/>
              <a:buChar char="Ø"/>
            </a:pPr>
            <a:endParaRPr lang="fr-FR" sz="2000" dirty="0"/>
          </a:p>
          <a:p>
            <a:pPr lvl="0">
              <a:buFont typeface="Wingdings" pitchFamily="2" charset="2"/>
              <a:buChar char="Ø"/>
            </a:pPr>
            <a:endParaRPr lang="fr-FR" sz="2000" dirty="0" smtClean="0"/>
          </a:p>
          <a:p>
            <a:pPr lvl="0">
              <a:buFont typeface="Wingdings" pitchFamily="2" charset="2"/>
              <a:buChar char="Ø"/>
            </a:pPr>
            <a:endParaRPr lang="fr-FR" sz="2000" dirty="0"/>
          </a:p>
          <a:p>
            <a:pPr lvl="0">
              <a:buFont typeface="Wingdings" pitchFamily="2" charset="2"/>
              <a:buChar char="Ø"/>
            </a:pPr>
            <a:endParaRPr lang="fr-FR" sz="2000" dirty="0" smtClean="0"/>
          </a:p>
          <a:p>
            <a:pPr lvl="0">
              <a:buFont typeface="Wingdings" pitchFamily="2" charset="2"/>
              <a:buChar char="Ø"/>
            </a:pPr>
            <a:r>
              <a:rPr lang="fr-FR" sz="2000" dirty="0" smtClean="0"/>
              <a:t>Analyse clonale et vidéo time-lapse microscopie ont été utilisés pour mieux comprendre le moment de neurones et de cellules gliales production de cellules souches </a:t>
            </a:r>
            <a:r>
              <a:rPr lang="fr-FR" sz="2000" dirty="0" err="1" smtClean="0"/>
              <a:t>multipotentes</a:t>
            </a:r>
            <a:r>
              <a:rPr lang="fr-FR" sz="2000" dirty="0" smtClean="0"/>
              <a:t> corticales, qui sont une source importante de cellules gliales dans le cortex cérébral en développement.</a:t>
            </a:r>
          </a:p>
          <a:p>
            <a:pPr lvl="0"/>
            <a:endParaRPr lang="fr-FR" sz="2000" dirty="0" smtClean="0"/>
          </a:p>
          <a:p>
            <a:pPr lvl="0">
              <a:buFont typeface="Wingdings" pitchFamily="2" charset="2"/>
              <a:buChar char="Ø"/>
            </a:pPr>
            <a:endParaRPr lang="fr-FR" sz="2000" dirty="0" smtClean="0"/>
          </a:p>
          <a:p>
            <a:pPr lvl="0">
              <a:buFont typeface="Wingdings" pitchFamily="2" charset="2"/>
              <a:buChar char="Ø"/>
            </a:pPr>
            <a:endParaRPr lang="fr-FR" sz="2000" dirty="0"/>
          </a:p>
          <a:p>
            <a:pPr lvl="0">
              <a:buFont typeface="Wingdings" pitchFamily="2" charset="2"/>
              <a:buChar char="Ø"/>
            </a:pPr>
            <a:endParaRPr lang="fr-FR" sz="2000" dirty="0" smtClean="0"/>
          </a:p>
          <a:p>
            <a:pPr lvl="0">
              <a:buFont typeface="Wingdings" pitchFamily="2" charset="2"/>
              <a:buChar char="Ø"/>
            </a:pPr>
            <a:endParaRPr lang="fr-FR" sz="2000" dirty="0"/>
          </a:p>
          <a:p>
            <a:pPr lvl="0">
              <a:buFont typeface="Wingdings" pitchFamily="2" charset="2"/>
              <a:buChar char="Ø"/>
            </a:pPr>
            <a:endParaRPr lang="fr-FR" sz="2000" dirty="0" smtClean="0"/>
          </a:p>
          <a:p>
            <a:pPr lvl="0"/>
            <a:endParaRPr lang="fr-FR" sz="2000" dirty="0"/>
          </a:p>
          <a:p>
            <a:pPr lvl="0"/>
            <a:endParaRPr lang="fr-FR" sz="2000" dirty="0" smtClean="0"/>
          </a:p>
          <a:p>
            <a:pPr lvl="0"/>
            <a:endParaRPr lang="fr-FR" sz="2000" dirty="0"/>
          </a:p>
          <a:p>
            <a:pPr lvl="0"/>
            <a:endParaRPr lang="fr-FR" sz="2000" dirty="0" smtClean="0"/>
          </a:p>
          <a:p>
            <a:pPr lvl="0"/>
            <a:endParaRPr lang="fr-FR" sz="2000" dirty="0"/>
          </a:p>
        </p:txBody>
      </p:sp>
      <p:sp>
        <p:nvSpPr>
          <p:cNvPr id="10" name="Rectangle 9"/>
          <p:cNvSpPr/>
          <p:nvPr/>
        </p:nvSpPr>
        <p:spPr>
          <a:xfrm>
            <a:off x="5072066" y="1714488"/>
            <a:ext cx="3857652" cy="45720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Les Cellules corticales simples souches </a:t>
            </a:r>
            <a:r>
              <a:rPr lang="fr-FR" sz="2000" dirty="0"/>
              <a:t>Les Cellules corticales simples souches </a:t>
            </a:r>
            <a:r>
              <a:rPr lang="fr-FR" sz="2000" dirty="0" err="1"/>
              <a:t>multipotentes</a:t>
            </a:r>
            <a:r>
              <a:rPr lang="fr-FR" sz="2000" dirty="0"/>
              <a:t> en croissance dans un milieu de culture relativement clairsemée environnement sans-sérum sur une poly-L-lysine substrat récapituler l'ordre normal de la production de cellules: les neurones avant la glie. </a:t>
            </a:r>
          </a:p>
          <a:p>
            <a:pPr>
              <a:buFont typeface="Wingdings" pitchFamily="2" charset="2"/>
              <a:buChar char="Ø"/>
            </a:pPr>
            <a:r>
              <a:rPr lang="fr-FR" sz="2000" dirty="0"/>
              <a:t> les cellules souches ne doivent pas être présents dans le milieu complexe du cerveau en développement pour que le calendrier de synchronisation se réalise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57224" y="5286388"/>
            <a:ext cx="4071966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785786" y="5357826"/>
            <a:ext cx="392909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Nos données indiquent que les cellules souches corticale joue un rôle central dans la synchronisation des neurones et de la production de cellules gliales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Flèche courbée vers la droite 19"/>
          <p:cNvSpPr/>
          <p:nvPr/>
        </p:nvSpPr>
        <p:spPr>
          <a:xfrm>
            <a:off x="0" y="3143248"/>
            <a:ext cx="731520" cy="2857520"/>
          </a:xfrm>
          <a:prstGeom prst="curv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Flèche courbée vers le haut 20"/>
          <p:cNvSpPr/>
          <p:nvPr/>
        </p:nvSpPr>
        <p:spPr>
          <a:xfrm>
            <a:off x="3357554" y="6357958"/>
            <a:ext cx="3357586" cy="500042"/>
          </a:xfrm>
          <a:prstGeom prst="curved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Flèche vers le bas 22"/>
          <p:cNvSpPr/>
          <p:nvPr/>
        </p:nvSpPr>
        <p:spPr>
          <a:xfrm>
            <a:off x="7858148" y="6000768"/>
            <a:ext cx="484632" cy="85723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7158" y="1000108"/>
            <a:ext cx="8358246" cy="49292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57158" y="1142984"/>
            <a:ext cx="814393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les cellules souches neurales in vitro répondent à un certain nombre de facteurs de croissance, y compris </a:t>
            </a:r>
            <a:r>
              <a:rPr kumimoji="0" lang="fr-FR" sz="2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  <a:ea typeface="Arial Unicode MS" pitchFamily="34" charset="-128"/>
                <a:cs typeface="Calibri" pitchFamily="34" charset="0"/>
              </a:rPr>
              <a:t>l'EGF,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le </a:t>
            </a:r>
            <a:r>
              <a:rPr kumimoji="0" lang="fr-FR" sz="2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  <a:ea typeface="Arial Unicode MS" pitchFamily="34" charset="-128"/>
                <a:cs typeface="Calibri" pitchFamily="34" charset="0"/>
              </a:rPr>
              <a:t>CNTF,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 le </a:t>
            </a:r>
            <a:r>
              <a:rPr kumimoji="0" lang="fr-FR" sz="2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  <a:ea typeface="Arial Unicode MS" pitchFamily="34" charset="-128"/>
                <a:cs typeface="Calibri" pitchFamily="34" charset="0"/>
              </a:rPr>
              <a:t>PDGF,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 </a:t>
            </a:r>
            <a:r>
              <a:rPr kumimoji="0" lang="fr-FR" sz="2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  <a:ea typeface="Arial Unicode MS" pitchFamily="34" charset="-128"/>
                <a:cs typeface="Calibri" pitchFamily="34" charset="0"/>
              </a:rPr>
              <a:t>GGF2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, et </a:t>
            </a:r>
            <a:r>
              <a:rPr kumimoji="0" lang="fr-FR" sz="2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  <a:ea typeface="Arial Unicode MS" pitchFamily="34" charset="-128"/>
                <a:cs typeface="Calibri" pitchFamily="34" charset="0"/>
              </a:rPr>
              <a:t>PGB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, en favorisant le développement des cellules gliales . </a:t>
            </a: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 Les cellules souches isolées aiguë à différents âges embryonnaires diffèrent dans leurs capacités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neurogènes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 et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gliogenic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 même lorsqu'elle est cultivée dans des conditions identiques, ce qui indique des changements se produisent au cours du développement. Peut-être que l'évolution des systèmes de récepteurs de facteurs de croissance observés dans la zone cortico ventriculaire se produisent au sein de la population de cellules souches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2E2E2E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. 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1714488"/>
            <a:ext cx="4286280" cy="5000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7409" name="rectole0000000007"/>
          <p:cNvGraphicFramePr>
            <a:graphicFrameLocks/>
          </p:cNvGraphicFramePr>
          <p:nvPr/>
        </p:nvGraphicFramePr>
        <p:xfrm>
          <a:off x="642910" y="1643050"/>
          <a:ext cx="4286280" cy="5072098"/>
        </p:xfrm>
        <a:graphic>
          <a:graphicData uri="http://schemas.openxmlformats.org/presentationml/2006/ole">
            <p:oleObj spid="_x0000_s17409" name="Photo" r:id="rId5" imgW="0" imgH="0" progId="StaticMetafile">
              <p:embed/>
            </p:oleObj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" name="Rectangle avec flèche vers le bas 9"/>
          <p:cNvSpPr/>
          <p:nvPr/>
        </p:nvSpPr>
        <p:spPr>
          <a:xfrm>
            <a:off x="1428728" y="285728"/>
            <a:ext cx="2428892" cy="1357322"/>
          </a:xfrm>
          <a:prstGeom prst="down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857356" y="615553"/>
            <a:ext cx="16430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Figure 8 :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5C5C5C"/>
                </a:solidFill>
                <a:effectLst/>
                <a:latin typeface="Calibri" pitchFamily="34" charset="0"/>
                <a:ea typeface="Arial Unicode MS" pitchFamily="34" charset="-128"/>
                <a:cs typeface="Calibri" pitchFamily="34" charset="0"/>
              </a:rPr>
              <a:t> 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429256" y="857232"/>
            <a:ext cx="3500462" cy="571504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r-FR" sz="2000" dirty="0" smtClean="0">
                <a:solidFill>
                  <a:schemeClr val="tx1"/>
                </a:solidFill>
              </a:rPr>
              <a:t>les </a:t>
            </a:r>
            <a:r>
              <a:rPr lang="fr-FR" sz="2000" dirty="0">
                <a:solidFill>
                  <a:schemeClr val="tx1"/>
                </a:solidFill>
              </a:rPr>
              <a:t>cellules souches corticales générer des neurones et des cellules gliales dans le temps</a:t>
            </a:r>
            <a:r>
              <a:rPr lang="fr-FR" sz="2000" dirty="0" smtClean="0">
                <a:solidFill>
                  <a:schemeClr val="tx1"/>
                </a:solidFill>
              </a:rPr>
              <a:t>. les </a:t>
            </a:r>
            <a:r>
              <a:rPr lang="fr-FR" sz="2000" dirty="0">
                <a:solidFill>
                  <a:schemeClr val="tx1"/>
                </a:solidFill>
              </a:rPr>
              <a:t>changements </a:t>
            </a:r>
            <a:r>
              <a:rPr lang="fr-FR" sz="2000" dirty="0" smtClean="0">
                <a:solidFill>
                  <a:schemeClr val="tx1"/>
                </a:solidFill>
              </a:rPr>
              <a:t>des </a:t>
            </a:r>
            <a:r>
              <a:rPr lang="fr-FR" sz="2000" dirty="0">
                <a:solidFill>
                  <a:schemeClr val="tx1"/>
                </a:solidFill>
              </a:rPr>
              <a:t>cellules souches embryonnaires (SE) (S1, S2 ... Sn</a:t>
            </a:r>
            <a:r>
              <a:rPr lang="fr-FR" sz="2000" dirty="0" smtClean="0">
                <a:solidFill>
                  <a:schemeClr val="tx1"/>
                </a:solidFill>
              </a:rPr>
              <a:t>).</a:t>
            </a:r>
          </a:p>
          <a:p>
            <a:pPr>
              <a:buFont typeface="Wingdings" pitchFamily="2" charset="2"/>
              <a:buChar char="Ø"/>
            </a:pPr>
            <a:r>
              <a:rPr lang="fr-FR" sz="2000" dirty="0" smtClean="0"/>
              <a:t>les </a:t>
            </a:r>
            <a:r>
              <a:rPr lang="fr-FR" sz="2000" dirty="0"/>
              <a:t>types de cellules </a:t>
            </a:r>
            <a:r>
              <a:rPr lang="fr-FR" sz="2000" dirty="0" smtClean="0"/>
              <a:t>pro génitrices.</a:t>
            </a:r>
            <a:r>
              <a:rPr lang="fr-FR" sz="2000" dirty="0"/>
              <a:t> Au début, il </a:t>
            </a:r>
            <a:r>
              <a:rPr lang="fr-FR" sz="2000" dirty="0" smtClean="0"/>
              <a:t>génère les neuroblastes.</a:t>
            </a:r>
            <a:r>
              <a:rPr lang="fr-FR" sz="2000" dirty="0"/>
              <a:t> Plus tard, il subit une division asymétrique spécifique </a:t>
            </a:r>
            <a:r>
              <a:rPr lang="fr-FR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«le point </a:t>
            </a:r>
            <a:r>
              <a:rPr lang="fr-FR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de basculement</a:t>
            </a:r>
            <a:r>
              <a:rPr lang="fr-FR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»</a:t>
            </a:r>
            <a:r>
              <a:rPr lang="fr-FR" sz="2000" b="1" dirty="0" smtClean="0"/>
              <a:t> </a:t>
            </a:r>
            <a:r>
              <a:rPr lang="fr-FR" sz="2000" dirty="0"/>
              <a:t>à laquelle il change </a:t>
            </a:r>
            <a:r>
              <a:rPr lang="fr-FR" sz="2000" dirty="0" smtClean="0"/>
              <a:t>les </a:t>
            </a:r>
            <a:r>
              <a:rPr lang="fr-FR" sz="2000" dirty="0"/>
              <a:t>neurones à faire des cellules gliales. </a:t>
            </a:r>
            <a:endParaRPr lang="fr-FR" sz="2000" dirty="0" smtClean="0">
              <a:solidFill>
                <a:schemeClr val="tx1"/>
              </a:solidFill>
            </a:endParaRPr>
          </a:p>
          <a:p>
            <a:pPr algn="ctr"/>
            <a:endParaRPr lang="fr-FR" sz="2000" dirty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fr-F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1357290" y="928670"/>
            <a:ext cx="6357982" cy="207170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fr-FR" sz="2000" dirty="0" smtClean="0"/>
              <a:t>Les </a:t>
            </a:r>
            <a:r>
              <a:rPr lang="fr-FR" sz="2000" dirty="0"/>
              <a:t>neurones se posent d'abord dans des clones de cellules souches parce que les  neuroblastes sont générés avant </a:t>
            </a:r>
            <a:r>
              <a:rPr lang="fr-FR" sz="2000" dirty="0" err="1" smtClean="0"/>
              <a:t>glioblastes</a:t>
            </a:r>
            <a:r>
              <a:rPr lang="fr-FR" sz="2000" dirty="0" smtClean="0"/>
              <a:t> </a:t>
            </a:r>
            <a:r>
              <a:rPr lang="fr-FR" dirty="0" smtClean="0"/>
              <a:t>. 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1357290" y="3143248"/>
            <a:ext cx="6143668" cy="228601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Ø"/>
            </a:pPr>
            <a:r>
              <a:rPr lang="fr-FR" dirty="0"/>
              <a:t>les </a:t>
            </a:r>
            <a:r>
              <a:rPr lang="fr-FR" dirty="0" err="1" smtClean="0"/>
              <a:t>progéniteurs</a:t>
            </a:r>
            <a:r>
              <a:rPr lang="fr-FR" dirty="0" smtClean="0"/>
              <a:t>  </a:t>
            </a:r>
            <a:r>
              <a:rPr lang="fr-FR" dirty="0"/>
              <a:t>gliales sont soumis à un grand nombre de divisions de prolifération avant de différenciation. Enfin, la cellule souche mûrit à une forme (Sm) 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4429124" y="214290"/>
            <a:ext cx="4214842" cy="1500198"/>
          </a:xfrm>
          <a:prstGeom prst="beve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 smtClean="0"/>
              <a:t>Conclusion :</a:t>
            </a:r>
            <a:endParaRPr lang="fr-FR" sz="3600" b="1" dirty="0"/>
          </a:p>
        </p:txBody>
      </p:sp>
      <p:sp>
        <p:nvSpPr>
          <p:cNvPr id="4" name="Pensées 3"/>
          <p:cNvSpPr/>
          <p:nvPr/>
        </p:nvSpPr>
        <p:spPr>
          <a:xfrm>
            <a:off x="3071802" y="1785926"/>
            <a:ext cx="6072198" cy="4071966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2000" b="1" dirty="0" smtClean="0"/>
          </a:p>
          <a:p>
            <a:endParaRPr lang="fr-FR" sz="2000" b="1" dirty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232</Words>
  <Application>Microsoft Office PowerPoint</Application>
  <PresentationFormat>Affichage à l'écran (4:3)</PresentationFormat>
  <Paragraphs>65</Paragraphs>
  <Slides>5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Thème Office</vt:lpstr>
      <vt:lpstr>Picture (Metafile)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Imene</dc:creator>
  <cp:lastModifiedBy>Imene</cp:lastModifiedBy>
  <cp:revision>17</cp:revision>
  <dcterms:created xsi:type="dcterms:W3CDTF">2014-11-09T11:44:02Z</dcterms:created>
  <dcterms:modified xsi:type="dcterms:W3CDTF">2014-11-09T14:28:21Z</dcterms:modified>
</cp:coreProperties>
</file>