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69" r:id="rId16"/>
    <p:sldId id="270" r:id="rId17"/>
    <p:sldId id="271"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varScale="1">
        <p:scale>
          <a:sx n="76" d="100"/>
          <a:sy n="76" d="100"/>
        </p:scale>
        <p:origin x="5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pPr/>
              <a:t>11/9/2014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pPr/>
              <a:t>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pPr/>
              <a:t>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pPr/>
              <a:t>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11/9/2014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11/9/2014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pPr/>
              <a:t>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11/9/2014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11/9/2014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11/9/2014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11/9/2014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pPr/>
              <a:t>11/9/2014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pPr/>
              <a:t>11/9/2014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11/9/2014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chemin horizontal 9"/>
          <p:cNvSpPr/>
          <p:nvPr/>
        </p:nvSpPr>
        <p:spPr>
          <a:xfrm>
            <a:off x="381000" y="4874238"/>
            <a:ext cx="6540500" cy="1993900"/>
          </a:xfrm>
          <a:prstGeom prst="horizontalScroll">
            <a:avLst>
              <a:gd name="adj" fmla="val 101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07416" y="3700711"/>
            <a:ext cx="11428984" cy="12003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7" name="Rectangle 6"/>
          <p:cNvSpPr/>
          <p:nvPr/>
        </p:nvSpPr>
        <p:spPr>
          <a:xfrm>
            <a:off x="254000" y="2342518"/>
            <a:ext cx="11608816" cy="125895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6" name="Plaque 5"/>
          <p:cNvSpPr/>
          <p:nvPr/>
        </p:nvSpPr>
        <p:spPr>
          <a:xfrm>
            <a:off x="2146300" y="0"/>
            <a:ext cx="8763000" cy="223880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2"/>
          <a:stretch>
            <a:fillRect/>
          </a:stretch>
        </p:blipFill>
        <p:spPr>
          <a:xfrm>
            <a:off x="0" y="88900"/>
            <a:ext cx="2032000" cy="1609344"/>
          </a:xfrm>
          <a:prstGeom prst="rect">
            <a:avLst/>
          </a:prstGeom>
        </p:spPr>
      </p:pic>
      <p:sp>
        <p:nvSpPr>
          <p:cNvPr id="5" name="Rectangle 4"/>
          <p:cNvSpPr/>
          <p:nvPr/>
        </p:nvSpPr>
        <p:spPr>
          <a:xfrm>
            <a:off x="2755392" y="345976"/>
            <a:ext cx="6632448" cy="1892826"/>
          </a:xfrm>
          <a:prstGeom prst="rect">
            <a:avLst/>
          </a:prstGeom>
        </p:spPr>
        <p:txBody>
          <a:bodyPr wrap="square">
            <a:spAutoFit/>
          </a:bodyPr>
          <a:lstStyle/>
          <a:p>
            <a:pPr algn="ctr"/>
            <a:r>
              <a:rPr lang="fr-FR" sz="2300" dirty="0">
                <a:latin typeface="Arial" panose="020B0604020202020204" pitchFamily="34" charset="0"/>
                <a:cs typeface="Arial" panose="020B0604020202020204" pitchFamily="34" charset="0"/>
              </a:rPr>
              <a:t>Université des sciences et de la technologie                                                       </a:t>
            </a:r>
            <a:r>
              <a:rPr lang="fr-FR" sz="2300" dirty="0" smtClean="0">
                <a:latin typeface="Arial" panose="020B0604020202020204" pitchFamily="34" charset="0"/>
                <a:cs typeface="Arial" panose="020B0604020202020204" pitchFamily="34" charset="0"/>
              </a:rPr>
              <a:t>  Houari </a:t>
            </a:r>
            <a:r>
              <a:rPr lang="fr-FR" sz="2300" dirty="0">
                <a:latin typeface="Arial" panose="020B0604020202020204" pitchFamily="34" charset="0"/>
                <a:cs typeface="Arial" panose="020B0604020202020204" pitchFamily="34" charset="0"/>
              </a:rPr>
              <a:t>Boumediene</a:t>
            </a:r>
            <a:br>
              <a:rPr lang="fr-FR" sz="2300" dirty="0">
                <a:latin typeface="Arial" panose="020B0604020202020204" pitchFamily="34" charset="0"/>
                <a:cs typeface="Arial" panose="020B0604020202020204" pitchFamily="34" charset="0"/>
              </a:rPr>
            </a:br>
            <a:r>
              <a:rPr lang="fr-FR" sz="2300" dirty="0">
                <a:latin typeface="Arial" panose="020B0604020202020204" pitchFamily="34" charset="0"/>
                <a:cs typeface="Arial" panose="020B0604020202020204" pitchFamily="34" charset="0"/>
              </a:rPr>
              <a:t> Master1:  Neurobiologie cellulaire et fonctionnelle </a:t>
            </a:r>
            <a:br>
              <a:rPr lang="fr-FR" sz="2300" dirty="0">
                <a:latin typeface="Arial" panose="020B0604020202020204" pitchFamily="34" charset="0"/>
                <a:cs typeface="Arial" panose="020B0604020202020204" pitchFamily="34" charset="0"/>
              </a:rPr>
            </a:br>
            <a:r>
              <a:rPr lang="fr-FR" sz="2300" dirty="0">
                <a:latin typeface="Arial" panose="020B0604020202020204" pitchFamily="34" charset="0"/>
                <a:cs typeface="Arial" panose="020B0604020202020204" pitchFamily="34" charset="0"/>
              </a:rPr>
              <a:t>    Faculté des Sciences Biologiques</a:t>
            </a:r>
            <a:r>
              <a:rPr lang="fr-FR" sz="2400" dirty="0">
                <a:latin typeface="Arial" panose="020B0604020202020204" pitchFamily="34" charset="0"/>
                <a:cs typeface="Arial" panose="020B0604020202020204" pitchFamily="34" charset="0"/>
              </a:rPr>
              <a:t/>
            </a:r>
            <a:br>
              <a:rPr lang="fr-FR" sz="2400" dirty="0">
                <a:latin typeface="Arial" panose="020B0604020202020204" pitchFamily="34" charset="0"/>
                <a:cs typeface="Arial" panose="020B0604020202020204" pitchFamily="34" charset="0"/>
              </a:rPr>
            </a:br>
            <a:endParaRPr lang="fr-FR" sz="2400" dirty="0">
              <a:latin typeface="Arial" panose="020B0604020202020204" pitchFamily="34" charset="0"/>
              <a:cs typeface="Arial" panose="020B0604020202020204" pitchFamily="34" charset="0"/>
            </a:endParaRPr>
          </a:p>
        </p:txBody>
      </p:sp>
      <p:sp>
        <p:nvSpPr>
          <p:cNvPr id="2" name="Rectangle 1"/>
          <p:cNvSpPr/>
          <p:nvPr/>
        </p:nvSpPr>
        <p:spPr>
          <a:xfrm>
            <a:off x="254000" y="2342518"/>
            <a:ext cx="11582400" cy="1384995"/>
          </a:xfrm>
          <a:prstGeom prst="rect">
            <a:avLst/>
          </a:prstGeom>
        </p:spPr>
        <p:txBody>
          <a:bodyPr wrap="square">
            <a:spAutoFit/>
          </a:bodyPr>
          <a:lstStyle/>
          <a:p>
            <a:pPr algn="ctr"/>
            <a:r>
              <a:rPr lang="en-US" sz="2800" b="1" dirty="0">
                <a:solidFill>
                  <a:schemeClr val="bg1"/>
                </a:solidFill>
                <a:latin typeface="Arial" panose="020B0604020202020204" pitchFamily="34" charset="0"/>
                <a:cs typeface="Arial" panose="020B0604020202020204" pitchFamily="34" charset="0"/>
              </a:rPr>
              <a:t>Timing of CNS Cell Generation: A </a:t>
            </a:r>
            <a:r>
              <a:rPr lang="en-US" sz="2800" b="1" dirty="0" smtClean="0">
                <a:solidFill>
                  <a:schemeClr val="bg1"/>
                </a:solidFill>
                <a:latin typeface="Arial" panose="020B0604020202020204" pitchFamily="34" charset="0"/>
                <a:cs typeface="Arial" panose="020B0604020202020204" pitchFamily="34" charset="0"/>
              </a:rPr>
              <a:t>Programmed Sequence </a:t>
            </a:r>
            <a:r>
              <a:rPr lang="en-US" sz="2800" b="1" dirty="0">
                <a:solidFill>
                  <a:schemeClr val="bg1"/>
                </a:solidFill>
                <a:latin typeface="Arial" panose="020B0604020202020204" pitchFamily="34" charset="0"/>
                <a:cs typeface="Arial" panose="020B0604020202020204" pitchFamily="34" charset="0"/>
              </a:rPr>
              <a:t>of Neuron </a:t>
            </a:r>
            <a:r>
              <a:rPr lang="en-US" sz="2800" b="1" dirty="0" smtClean="0">
                <a:solidFill>
                  <a:schemeClr val="bg1"/>
                </a:solidFill>
                <a:latin typeface="Arial" panose="020B0604020202020204" pitchFamily="34" charset="0"/>
                <a:cs typeface="Arial" panose="020B0604020202020204" pitchFamily="34" charset="0"/>
              </a:rPr>
              <a:t> and </a:t>
            </a:r>
            <a:r>
              <a:rPr lang="en-US" sz="2800" b="1" dirty="0">
                <a:solidFill>
                  <a:schemeClr val="bg1"/>
                </a:solidFill>
                <a:latin typeface="Arial" panose="020B0604020202020204" pitchFamily="34" charset="0"/>
                <a:cs typeface="Arial" panose="020B0604020202020204" pitchFamily="34" charset="0"/>
              </a:rPr>
              <a:t>Glial Cell </a:t>
            </a:r>
            <a:r>
              <a:rPr lang="en-US" sz="2800" b="1" dirty="0" smtClean="0">
                <a:solidFill>
                  <a:schemeClr val="bg1"/>
                </a:solidFill>
                <a:latin typeface="Arial" panose="020B0604020202020204" pitchFamily="34" charset="0"/>
                <a:cs typeface="Arial" panose="020B0604020202020204" pitchFamily="34" charset="0"/>
              </a:rPr>
              <a:t>  Production from </a:t>
            </a:r>
            <a:r>
              <a:rPr lang="en-US" sz="2800" b="1" dirty="0">
                <a:solidFill>
                  <a:schemeClr val="bg1"/>
                </a:solidFill>
                <a:latin typeface="Arial" panose="020B0604020202020204" pitchFamily="34" charset="0"/>
                <a:cs typeface="Arial" panose="020B0604020202020204" pitchFamily="34" charset="0"/>
              </a:rPr>
              <a:t>Isolated Murine Cortical Stem Cells</a:t>
            </a:r>
            <a:endParaRPr lang="fr-FR" sz="28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431800" y="3714112"/>
            <a:ext cx="11455400" cy="1200329"/>
          </a:xfrm>
          <a:prstGeom prst="rect">
            <a:avLst/>
          </a:prstGeom>
        </p:spPr>
        <p:txBody>
          <a:bodyPr wrap="square">
            <a:spAutoFit/>
          </a:bodyPr>
          <a:lstStyle/>
          <a:p>
            <a:pPr algn="ctr"/>
            <a:r>
              <a:rPr lang="fr-FR" sz="2400" b="1" dirty="0">
                <a:solidFill>
                  <a:schemeClr val="bg1"/>
                </a:solidFill>
                <a:latin typeface="Arial" panose="020B0604020202020204" pitchFamily="34" charset="0"/>
                <a:cs typeface="Arial" panose="020B0604020202020204" pitchFamily="34" charset="0"/>
              </a:rPr>
              <a:t> le moment de la génération des cellules du </a:t>
            </a:r>
            <a:r>
              <a:rPr lang="fr-FR" sz="2400" b="1" dirty="0" err="1">
                <a:solidFill>
                  <a:schemeClr val="bg1"/>
                </a:solidFill>
                <a:latin typeface="Arial" panose="020B0604020202020204" pitchFamily="34" charset="0"/>
                <a:cs typeface="Arial" panose="020B0604020202020204" pitchFamily="34" charset="0"/>
              </a:rPr>
              <a:t>cns</a:t>
            </a:r>
            <a:r>
              <a:rPr lang="fr-FR" sz="2400" b="1" dirty="0">
                <a:solidFill>
                  <a:schemeClr val="bg1"/>
                </a:solidFill>
                <a:latin typeface="Arial" panose="020B0604020202020204" pitchFamily="34" charset="0"/>
                <a:cs typeface="Arial" panose="020B0604020202020204" pitchFamily="34" charset="0"/>
              </a:rPr>
              <a:t> ; une séquence </a:t>
            </a:r>
            <a:r>
              <a:rPr lang="fr-FR" sz="2400" b="1" dirty="0" smtClean="0">
                <a:solidFill>
                  <a:schemeClr val="bg1"/>
                </a:solidFill>
                <a:latin typeface="Arial" panose="020B0604020202020204" pitchFamily="34" charset="0"/>
                <a:cs typeface="Arial" panose="020B0604020202020204" pitchFamily="34" charset="0"/>
              </a:rPr>
              <a:t>programmé </a:t>
            </a:r>
            <a:r>
              <a:rPr lang="fr-FR" sz="2400" b="1" dirty="0">
                <a:solidFill>
                  <a:schemeClr val="bg1"/>
                </a:solidFill>
                <a:latin typeface="Arial" panose="020B0604020202020204" pitchFamily="34" charset="0"/>
                <a:cs typeface="Arial" panose="020B0604020202020204" pitchFamily="34" charset="0"/>
              </a:rPr>
              <a:t>dans la </a:t>
            </a:r>
            <a:r>
              <a:rPr lang="fr-FR" sz="2400" b="1" dirty="0" smtClean="0">
                <a:solidFill>
                  <a:schemeClr val="bg1"/>
                </a:solidFill>
                <a:latin typeface="Arial" panose="020B0604020202020204" pitchFamily="34" charset="0"/>
                <a:cs typeface="Arial" panose="020B0604020202020204" pitchFamily="34" charset="0"/>
              </a:rPr>
              <a:t>production </a:t>
            </a:r>
            <a:r>
              <a:rPr lang="fr-FR" sz="2400" b="1" dirty="0">
                <a:solidFill>
                  <a:schemeClr val="bg1"/>
                </a:solidFill>
                <a:latin typeface="Arial" panose="020B0604020202020204" pitchFamily="34" charset="0"/>
                <a:cs typeface="Arial" panose="020B0604020202020204" pitchFamily="34" charset="0"/>
              </a:rPr>
              <a:t>des neurones et </a:t>
            </a:r>
            <a:r>
              <a:rPr lang="fr-FR" sz="2400" b="1" dirty="0" smtClean="0">
                <a:solidFill>
                  <a:schemeClr val="bg1"/>
                </a:solidFill>
                <a:latin typeface="Arial" panose="020B0604020202020204" pitchFamily="34" charset="0"/>
                <a:cs typeface="Arial" panose="020B0604020202020204" pitchFamily="34" charset="0"/>
              </a:rPr>
              <a:t>des cellules </a:t>
            </a:r>
            <a:r>
              <a:rPr lang="fr-FR" sz="2400" b="1" dirty="0">
                <a:solidFill>
                  <a:schemeClr val="bg1"/>
                </a:solidFill>
                <a:latin typeface="Arial" panose="020B0604020202020204" pitchFamily="34" charset="0"/>
                <a:cs typeface="Arial" panose="020B0604020202020204" pitchFamily="34" charset="0"/>
              </a:rPr>
              <a:t>gliales isolé des cellules souche du cortex de la souris</a:t>
            </a:r>
          </a:p>
        </p:txBody>
      </p:sp>
      <p:sp>
        <p:nvSpPr>
          <p:cNvPr id="9" name="ZoneTexte 8"/>
          <p:cNvSpPr txBox="1"/>
          <p:nvPr/>
        </p:nvSpPr>
        <p:spPr>
          <a:xfrm>
            <a:off x="508000" y="5122386"/>
            <a:ext cx="9004300" cy="1477328"/>
          </a:xfrm>
          <a:prstGeom prst="rect">
            <a:avLst/>
          </a:prstGeom>
          <a:noFill/>
        </p:spPr>
        <p:txBody>
          <a:bodyPr wrap="square" rtlCol="0">
            <a:spAutoFit/>
          </a:bodyPr>
          <a:lstStyle/>
          <a:p>
            <a:r>
              <a:rPr lang="fr-FR" b="1" dirty="0" smtClean="0">
                <a:solidFill>
                  <a:schemeClr val="bg1"/>
                </a:solidFill>
                <a:latin typeface="Arial" panose="020B0604020202020204" pitchFamily="34" charset="0"/>
                <a:cs typeface="Arial" panose="020B0604020202020204" pitchFamily="34" charset="0"/>
              </a:rPr>
              <a:t>    Réalisées par:         Chahdane </a:t>
            </a:r>
            <a:r>
              <a:rPr lang="fr-FR" b="1" dirty="0" err="1">
                <a:solidFill>
                  <a:schemeClr val="bg1"/>
                </a:solidFill>
                <a:latin typeface="Arial" panose="020B0604020202020204" pitchFamily="34" charset="0"/>
                <a:cs typeface="Arial" panose="020B0604020202020204" pitchFamily="34" charset="0"/>
              </a:rPr>
              <a:t>salwa</a:t>
            </a:r>
            <a:r>
              <a:rPr lang="fr-FR" b="1" dirty="0">
                <a:solidFill>
                  <a:schemeClr val="bg1"/>
                </a:solidFill>
                <a:latin typeface="Arial" panose="020B0604020202020204" pitchFamily="34" charset="0"/>
                <a:cs typeface="Arial" panose="020B0604020202020204" pitchFamily="34" charset="0"/>
              </a:rPr>
              <a:t> </a:t>
            </a:r>
          </a:p>
          <a:p>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Debbeche</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djallel</a:t>
            </a:r>
            <a:r>
              <a:rPr lang="fr-FR" b="1" dirty="0">
                <a:solidFill>
                  <a:schemeClr val="bg1"/>
                </a:solidFill>
                <a:latin typeface="Arial" panose="020B0604020202020204" pitchFamily="34" charset="0"/>
                <a:cs typeface="Arial" panose="020B0604020202020204" pitchFamily="34" charset="0"/>
              </a:rPr>
              <a:t> </a:t>
            </a:r>
          </a:p>
          <a:p>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Tameur</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imene</a:t>
            </a:r>
            <a:r>
              <a:rPr lang="fr-FR" b="1" dirty="0">
                <a:solidFill>
                  <a:schemeClr val="bg1"/>
                </a:solidFill>
                <a:latin typeface="Arial" panose="020B0604020202020204" pitchFamily="34" charset="0"/>
                <a:cs typeface="Arial" panose="020B0604020202020204" pitchFamily="34" charset="0"/>
              </a:rPr>
              <a:t> </a:t>
            </a:r>
          </a:p>
          <a:p>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Zebiri</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meriem</a:t>
            </a:r>
            <a:endParaRPr lang="fr-FR" b="1" dirty="0">
              <a:solidFill>
                <a:schemeClr val="bg1"/>
              </a:solidFill>
              <a:latin typeface="Arial" panose="020B0604020202020204" pitchFamily="34" charset="0"/>
              <a:cs typeface="Arial" panose="020B0604020202020204" pitchFamily="34" charset="0"/>
            </a:endParaRPr>
          </a:p>
          <a:p>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zouaoui</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meriem</a:t>
            </a:r>
            <a:endParaRPr lang="fr-FR"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111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sées 6"/>
          <p:cNvSpPr/>
          <p:nvPr/>
        </p:nvSpPr>
        <p:spPr>
          <a:xfrm>
            <a:off x="8339328" y="1263542"/>
            <a:ext cx="3560064" cy="1937757"/>
          </a:xfrm>
          <a:prstGeom prst="cloudCallout">
            <a:avLst>
              <a:gd name="adj1" fmla="val -76997"/>
              <a:gd name="adj2" fmla="val 96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38912" y="1563624"/>
            <a:ext cx="6815328" cy="18653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2" name="Rectangle 1"/>
          <p:cNvSpPr/>
          <p:nvPr/>
        </p:nvSpPr>
        <p:spPr>
          <a:xfrm>
            <a:off x="339102" y="204844"/>
            <a:ext cx="11106912" cy="830997"/>
          </a:xfrm>
          <a:prstGeom prst="rect">
            <a:avLst/>
          </a:prstGeom>
        </p:spPr>
        <p:txBody>
          <a:bodyPr wrap="square">
            <a:spAutoFit/>
          </a:bodyPr>
          <a:lstStyle/>
          <a:p>
            <a:pPr marL="342900" indent="-342900">
              <a:buFont typeface="Wingdings" panose="05000000000000000000" pitchFamily="2" charset="2"/>
              <a:buChar char="v"/>
            </a:pPr>
            <a:r>
              <a:rPr lang="fr-FR" sz="2400" dirty="0">
                <a:latin typeface="Arial" panose="020B0604020202020204" pitchFamily="34" charset="0"/>
                <a:cs typeface="Arial" panose="020B0604020202020204" pitchFamily="34" charset="0"/>
              </a:rPr>
              <a:t>Après remise en suspension dans du DMEM contenant B27, N2, CNA, et 20 </a:t>
            </a:r>
            <a:r>
              <a:rPr lang="fr-FR" sz="2400" dirty="0" err="1">
                <a:latin typeface="Arial" panose="020B0604020202020204" pitchFamily="34" charset="0"/>
                <a:cs typeface="Arial" panose="020B0604020202020204" pitchFamily="34" charset="0"/>
              </a:rPr>
              <a:t>ng</a:t>
            </a:r>
            <a:r>
              <a:rPr lang="fr-FR" sz="2400" dirty="0">
                <a:latin typeface="Arial" panose="020B0604020202020204" pitchFamily="34" charset="0"/>
                <a:cs typeface="Arial" panose="020B0604020202020204" pitchFamily="34" charset="0"/>
              </a:rPr>
              <a:t> / ml de </a:t>
            </a:r>
            <a:r>
              <a:rPr lang="fr-FR" sz="2400" dirty="0" err="1">
                <a:latin typeface="Arial" panose="020B0604020202020204" pitchFamily="34" charset="0"/>
                <a:cs typeface="Arial" panose="020B0604020202020204" pitchFamily="34" charset="0"/>
              </a:rPr>
              <a:t>bFGF</a:t>
            </a:r>
            <a:r>
              <a:rPr lang="fr-FR" sz="2400" dirty="0">
                <a:latin typeface="Arial" panose="020B0604020202020204" pitchFamily="34" charset="0"/>
                <a:cs typeface="Arial" panose="020B0604020202020204" pitchFamily="34" charset="0"/>
              </a:rPr>
              <a:t> ou 20 </a:t>
            </a:r>
            <a:r>
              <a:rPr lang="fr-FR" sz="2400" dirty="0" err="1">
                <a:latin typeface="Arial" panose="020B0604020202020204" pitchFamily="34" charset="0"/>
                <a:cs typeface="Arial" panose="020B0604020202020204" pitchFamily="34" charset="0"/>
              </a:rPr>
              <a:t>ng</a:t>
            </a:r>
            <a:r>
              <a:rPr lang="fr-FR" sz="2400" dirty="0">
                <a:latin typeface="Arial" panose="020B0604020202020204" pitchFamily="34" charset="0"/>
                <a:cs typeface="Arial" panose="020B0604020202020204" pitchFamily="34" charset="0"/>
              </a:rPr>
              <a:t> / ml d'EGF les cellules ont été </a:t>
            </a:r>
            <a:r>
              <a:rPr lang="fr-FR" sz="2400" dirty="0" smtClean="0">
                <a:latin typeface="Arial" panose="020B0604020202020204" pitchFamily="34" charset="0"/>
                <a:cs typeface="Arial" panose="020B0604020202020204" pitchFamily="34" charset="0"/>
              </a:rPr>
              <a:t>plaquées </a:t>
            </a:r>
            <a:endParaRPr lang="fr-FR" sz="2400" dirty="0">
              <a:latin typeface="Arial" panose="020B0604020202020204" pitchFamily="34" charset="0"/>
              <a:cs typeface="Arial" panose="020B0604020202020204" pitchFamily="34" charset="0"/>
            </a:endParaRPr>
          </a:p>
        </p:txBody>
      </p:sp>
      <p:sp>
        <p:nvSpPr>
          <p:cNvPr id="4" name="Rectangle 3"/>
          <p:cNvSpPr/>
          <p:nvPr/>
        </p:nvSpPr>
        <p:spPr>
          <a:xfrm>
            <a:off x="548640" y="1877860"/>
            <a:ext cx="6705600" cy="1323439"/>
          </a:xfrm>
          <a:prstGeom prst="rect">
            <a:avLst/>
          </a:prstGeom>
        </p:spPr>
        <p:txBody>
          <a:bodyPr wrap="square">
            <a:spAutoFit/>
          </a:bodyPr>
          <a:lstStyle/>
          <a:p>
            <a:pPr algn="just"/>
            <a:r>
              <a:rPr lang="fr-FR" sz="2000" dirty="0">
                <a:solidFill>
                  <a:schemeClr val="bg1"/>
                </a:solidFill>
                <a:latin typeface="Arial" panose="020B0604020202020204" pitchFamily="34" charset="0"/>
                <a:cs typeface="Arial" panose="020B0604020202020204" pitchFamily="34" charset="0"/>
              </a:rPr>
              <a:t>Pour le sous-clonage au stade de 3-4 jours, les cellules ont été ensemencées dans des puits uniques par micromanipulation aide d'une micropipette de verre étiré, comme décrit précédemment</a:t>
            </a:r>
          </a:p>
        </p:txBody>
      </p:sp>
      <p:sp>
        <p:nvSpPr>
          <p:cNvPr id="6" name="Rectangle 5"/>
          <p:cNvSpPr/>
          <p:nvPr/>
        </p:nvSpPr>
        <p:spPr>
          <a:xfrm>
            <a:off x="8548866" y="1877860"/>
            <a:ext cx="3140988" cy="461665"/>
          </a:xfrm>
          <a:prstGeom prst="rect">
            <a:avLst/>
          </a:prstGeom>
        </p:spPr>
        <p:txBody>
          <a:bodyPr wrap="none">
            <a:spAutoFit/>
          </a:bodyPr>
          <a:lstStyle/>
          <a:p>
            <a:r>
              <a:rPr lang="fr-FR" sz="2400" dirty="0">
                <a:solidFill>
                  <a:schemeClr val="bg1"/>
                </a:solidFill>
                <a:latin typeface="Arial" panose="020B0604020202020204" pitchFamily="34" charset="0"/>
                <a:cs typeface="Arial" panose="020B0604020202020204" pitchFamily="34" charset="0"/>
              </a:rPr>
              <a:t>Davis et Temple 1994</a:t>
            </a:r>
          </a:p>
        </p:txBody>
      </p:sp>
      <p:sp>
        <p:nvSpPr>
          <p:cNvPr id="8" name="Rectangle 7"/>
          <p:cNvSpPr/>
          <p:nvPr/>
        </p:nvSpPr>
        <p:spPr>
          <a:xfrm>
            <a:off x="339102" y="3743236"/>
            <a:ext cx="11350752" cy="1200329"/>
          </a:xfrm>
          <a:prstGeom prst="rect">
            <a:avLst/>
          </a:prstGeom>
        </p:spPr>
        <p:txBody>
          <a:bodyPr wrap="square">
            <a:spAutoFit/>
          </a:bodyPr>
          <a:lstStyle/>
          <a:p>
            <a:pPr marL="342900" indent="-342900">
              <a:buFont typeface="Wingdings" panose="05000000000000000000" pitchFamily="2" charset="2"/>
              <a:buChar char="v"/>
            </a:pPr>
            <a:r>
              <a:rPr lang="fr-FR" sz="2400" dirty="0">
                <a:latin typeface="Arial" panose="020B0604020202020204" pitchFamily="34" charset="0"/>
                <a:cs typeface="Arial" panose="020B0604020202020204" pitchFamily="34" charset="0"/>
              </a:rPr>
              <a:t>Pour le sous-clonage à 10 jours pour faire </a:t>
            </a:r>
            <a:r>
              <a:rPr lang="fr-FR" sz="2400" dirty="0" err="1">
                <a:latin typeface="Arial" panose="020B0604020202020204" pitchFamily="34" charset="0"/>
                <a:cs typeface="Arial" panose="020B0604020202020204" pitchFamily="34" charset="0"/>
              </a:rPr>
              <a:t>neurosphères</a:t>
            </a:r>
            <a:r>
              <a:rPr lang="fr-FR" sz="2400" dirty="0">
                <a:latin typeface="Arial" panose="020B0604020202020204" pitchFamily="34" charset="0"/>
                <a:cs typeface="Arial" panose="020B0604020202020204" pitchFamily="34" charset="0"/>
              </a:rPr>
              <a:t>, des cellules en suspension ont été plaquées dans les boîtes de Pétri non-enduites de 35 millimètres à 500 cellules par boite</a:t>
            </a:r>
          </a:p>
        </p:txBody>
      </p:sp>
      <p:sp>
        <p:nvSpPr>
          <p:cNvPr id="9" name="Rectangle 8"/>
          <p:cNvSpPr/>
          <p:nvPr/>
        </p:nvSpPr>
        <p:spPr>
          <a:xfrm>
            <a:off x="438912" y="5447029"/>
            <a:ext cx="11007102" cy="830997"/>
          </a:xfrm>
          <a:prstGeom prst="rect">
            <a:avLst/>
          </a:prstGeom>
        </p:spPr>
        <p:txBody>
          <a:bodyPr wrap="square">
            <a:spAutoFit/>
          </a:bodyPr>
          <a:lstStyle/>
          <a:p>
            <a:pPr marL="285750" indent="-285750">
              <a:buFont typeface="Wingdings" panose="05000000000000000000" pitchFamily="2" charset="2"/>
              <a:buChar char="v"/>
            </a:pPr>
            <a:r>
              <a:rPr lang="fr-FR" sz="2400" dirty="0">
                <a:latin typeface="Arial" panose="020B0604020202020204" pitchFamily="34" charset="0"/>
                <a:cs typeface="Arial" panose="020B0604020202020204" pitchFamily="34" charset="0"/>
              </a:rPr>
              <a:t>Les cultures ont été maintenues dans un incubateur de culture de tissu à 35 ° C avec 6% de CO 2 et 100% d'humidité.</a:t>
            </a:r>
          </a:p>
        </p:txBody>
      </p:sp>
    </p:spTree>
    <p:extLst>
      <p:ext uri="{BB962C8B-B14F-4D97-AF65-F5344CB8AC3E}">
        <p14:creationId xmlns:p14="http://schemas.microsoft.com/office/powerpoint/2010/main" val="199456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6985274" y="5359638"/>
            <a:ext cx="3327126" cy="9268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7" name="Rogner un rectangle avec un coin du même côté 36"/>
          <p:cNvSpPr/>
          <p:nvPr/>
        </p:nvSpPr>
        <p:spPr>
          <a:xfrm>
            <a:off x="2252407" y="5306451"/>
            <a:ext cx="2200264" cy="1096497"/>
          </a:xfrm>
          <a:prstGeom prst="snip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29" name="Rogner un rectangle avec un coin du même côté 28"/>
          <p:cNvSpPr/>
          <p:nvPr/>
        </p:nvSpPr>
        <p:spPr>
          <a:xfrm>
            <a:off x="7134158" y="3707310"/>
            <a:ext cx="1367916" cy="700736"/>
          </a:xfrm>
          <a:prstGeom prst="snip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27" name="Rogner un rectangle avec un coin du même côté 26"/>
          <p:cNvSpPr/>
          <p:nvPr/>
        </p:nvSpPr>
        <p:spPr>
          <a:xfrm>
            <a:off x="6865748" y="2792036"/>
            <a:ext cx="1577700" cy="711144"/>
          </a:xfrm>
          <a:prstGeom prst="snip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24" name="Rectangle 23"/>
          <p:cNvSpPr/>
          <p:nvPr/>
        </p:nvSpPr>
        <p:spPr>
          <a:xfrm>
            <a:off x="4641013" y="3762334"/>
            <a:ext cx="2029771" cy="7570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2" name="Rectangle 21"/>
          <p:cNvSpPr/>
          <p:nvPr/>
        </p:nvSpPr>
        <p:spPr>
          <a:xfrm>
            <a:off x="4545613" y="2790531"/>
            <a:ext cx="2109968" cy="7722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8" name="Rogner un rectangle avec un coin du même côté 17"/>
          <p:cNvSpPr/>
          <p:nvPr/>
        </p:nvSpPr>
        <p:spPr>
          <a:xfrm>
            <a:off x="372182" y="3888497"/>
            <a:ext cx="1785539" cy="685544"/>
          </a:xfrm>
          <a:prstGeom prst="snip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6" name="Rogner un rectangle avec un coin du même côté 15"/>
          <p:cNvSpPr/>
          <p:nvPr/>
        </p:nvSpPr>
        <p:spPr>
          <a:xfrm>
            <a:off x="319341" y="2842241"/>
            <a:ext cx="2121408" cy="753981"/>
          </a:xfrm>
          <a:prstGeom prst="snip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4" name="Rectangle 13"/>
          <p:cNvSpPr/>
          <p:nvPr/>
        </p:nvSpPr>
        <p:spPr>
          <a:xfrm>
            <a:off x="1371808" y="2002333"/>
            <a:ext cx="5145024" cy="5839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1" name="Rectangle 10"/>
          <p:cNvSpPr/>
          <p:nvPr/>
        </p:nvSpPr>
        <p:spPr>
          <a:xfrm>
            <a:off x="9342632" y="1290927"/>
            <a:ext cx="2328672" cy="42545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8" name="Rectangle 7"/>
          <p:cNvSpPr/>
          <p:nvPr/>
        </p:nvSpPr>
        <p:spPr>
          <a:xfrm>
            <a:off x="6516832" y="1303341"/>
            <a:ext cx="1804416" cy="451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5" name="Rectangle 4"/>
          <p:cNvSpPr/>
          <p:nvPr/>
        </p:nvSpPr>
        <p:spPr>
          <a:xfrm>
            <a:off x="158496" y="1315332"/>
            <a:ext cx="5279136" cy="451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3" name="Rectangle 2"/>
          <p:cNvSpPr/>
          <p:nvPr/>
        </p:nvSpPr>
        <p:spPr>
          <a:xfrm>
            <a:off x="50989" y="61826"/>
            <a:ext cx="10972800" cy="99974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 name="Rectangle 1"/>
          <p:cNvSpPr/>
          <p:nvPr/>
        </p:nvSpPr>
        <p:spPr>
          <a:xfrm>
            <a:off x="158496" y="59430"/>
            <a:ext cx="10838688" cy="954107"/>
          </a:xfrm>
          <a:prstGeom prst="rect">
            <a:avLst/>
          </a:prstGeom>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Time-Lapse </a:t>
            </a:r>
            <a:r>
              <a:rPr lang="fr-FR" sz="2800" b="1" dirty="0" err="1">
                <a:solidFill>
                  <a:schemeClr val="bg1"/>
                </a:solidFill>
                <a:latin typeface="Arial" panose="020B0604020202020204" pitchFamily="34" charset="0"/>
                <a:cs typeface="Arial" panose="020B0604020202020204" pitchFamily="34" charset="0"/>
              </a:rPr>
              <a:t>Video</a:t>
            </a:r>
            <a:r>
              <a:rPr lang="fr-FR" sz="2800" b="1" dirty="0">
                <a:solidFill>
                  <a:schemeClr val="bg1"/>
                </a:solidFill>
                <a:latin typeface="Arial" panose="020B0604020202020204" pitchFamily="34" charset="0"/>
                <a:cs typeface="Arial" panose="020B0604020202020204" pitchFamily="34" charset="0"/>
              </a:rPr>
              <a:t> enregistrement et l'analyse de cellules isolées corticale ventriculaire </a:t>
            </a:r>
            <a:r>
              <a:rPr lang="fr-FR" sz="2800" b="1" dirty="0" smtClean="0">
                <a:solidFill>
                  <a:schemeClr val="bg1"/>
                </a:solidFill>
                <a:latin typeface="Arial" panose="020B0604020202020204" pitchFamily="34" charset="0"/>
                <a:cs typeface="Arial" panose="020B0604020202020204" pitchFamily="34" charset="0"/>
              </a:rPr>
              <a:t>Zone:</a:t>
            </a:r>
            <a:endParaRPr lang="fr-FR" sz="28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158496" y="1284810"/>
            <a:ext cx="5378652" cy="400110"/>
          </a:xfrm>
          <a:prstGeom prst="rect">
            <a:avLst/>
          </a:prstGeom>
        </p:spPr>
        <p:txBody>
          <a:bodyPr wrap="none">
            <a:spAutoFit/>
          </a:bodyPr>
          <a:lstStyle/>
          <a:p>
            <a:r>
              <a:rPr lang="fr-FR" dirty="0" smtClean="0"/>
              <a:t> </a:t>
            </a:r>
            <a:r>
              <a:rPr lang="fr-FR" sz="2000" dirty="0" smtClean="0">
                <a:solidFill>
                  <a:schemeClr val="bg1"/>
                </a:solidFill>
                <a:latin typeface="Arial" panose="020B0604020202020204" pitchFamily="34" charset="0"/>
                <a:cs typeface="Arial" panose="020B0604020202020204" pitchFamily="34" charset="0"/>
              </a:rPr>
              <a:t>on a réalisés une Analyse avec le  time-lapse</a:t>
            </a:r>
            <a:endParaRPr lang="fr-FR" sz="2000" dirty="0">
              <a:solidFill>
                <a:schemeClr val="bg1"/>
              </a:solidFill>
              <a:latin typeface="Arial" panose="020B0604020202020204" pitchFamily="34" charset="0"/>
              <a:cs typeface="Arial" panose="020B0604020202020204" pitchFamily="34" charset="0"/>
            </a:endParaRPr>
          </a:p>
        </p:txBody>
      </p:sp>
      <p:sp>
        <p:nvSpPr>
          <p:cNvPr id="6" name="Flèche droite 5"/>
          <p:cNvSpPr/>
          <p:nvPr/>
        </p:nvSpPr>
        <p:spPr>
          <a:xfrm>
            <a:off x="5510281" y="1378057"/>
            <a:ext cx="863411" cy="325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6528470" y="1367552"/>
            <a:ext cx="1649811" cy="400110"/>
          </a:xfrm>
          <a:prstGeom prst="rect">
            <a:avLst/>
          </a:prstGeom>
        </p:spPr>
        <p:txBody>
          <a:bodyPr wrap="none">
            <a:spAutoFit/>
          </a:bodyPr>
          <a:lstStyle/>
          <a:p>
            <a:r>
              <a:rPr lang="fr-FR" sz="2000" dirty="0" smtClean="0">
                <a:solidFill>
                  <a:schemeClr val="bg1"/>
                </a:solidFill>
                <a:latin typeface="Arial" panose="020B0604020202020204" pitchFamily="34" charset="0"/>
                <a:cs typeface="Arial" panose="020B0604020202020204" pitchFamily="34" charset="0"/>
              </a:rPr>
              <a:t>  Enregistrer </a:t>
            </a:r>
            <a:endParaRPr lang="fr-FR" sz="20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a:off x="8362548" y="1359266"/>
            <a:ext cx="938784" cy="325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9342632" y="1303601"/>
            <a:ext cx="2380780" cy="400110"/>
          </a:xfrm>
          <a:prstGeom prst="rect">
            <a:avLst/>
          </a:prstGeom>
        </p:spPr>
        <p:txBody>
          <a:bodyPr wrap="none">
            <a:spAutoFit/>
          </a:bodyPr>
          <a:lstStyle/>
          <a:p>
            <a:r>
              <a:rPr lang="fr-FR" sz="2000" dirty="0" smtClean="0">
                <a:solidFill>
                  <a:schemeClr val="bg1"/>
                </a:solidFill>
                <a:latin typeface="Arial" panose="020B0604020202020204" pitchFamily="34" charset="0"/>
                <a:cs typeface="Arial" panose="020B0604020202020204" pitchFamily="34" charset="0"/>
              </a:rPr>
              <a:t>Fixation des clones</a:t>
            </a:r>
            <a:endParaRPr lang="fr-FR" sz="200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1558002" y="2072433"/>
            <a:ext cx="5041765" cy="400110"/>
          </a:xfrm>
          <a:prstGeom prst="rect">
            <a:avLst/>
          </a:prstGeom>
        </p:spPr>
        <p:txBody>
          <a:bodyPr wrap="none">
            <a:spAutoFit/>
          </a:bodyPr>
          <a:lstStyle/>
          <a:p>
            <a:r>
              <a:rPr lang="fr-FR" sz="2000" dirty="0">
                <a:solidFill>
                  <a:schemeClr val="bg1"/>
                </a:solidFill>
                <a:latin typeface="Arial" panose="020B0604020202020204" pitchFamily="34" charset="0"/>
                <a:cs typeface="Arial" panose="020B0604020202020204" pitchFamily="34" charset="0"/>
              </a:rPr>
              <a:t>colorées avec des </a:t>
            </a:r>
            <a:r>
              <a:rPr lang="fr-FR" sz="2000" dirty="0" smtClean="0">
                <a:solidFill>
                  <a:schemeClr val="bg1"/>
                </a:solidFill>
                <a:latin typeface="Arial" panose="020B0604020202020204" pitchFamily="34" charset="0"/>
                <a:cs typeface="Arial" panose="020B0604020202020204" pitchFamily="34" charset="0"/>
              </a:rPr>
              <a:t>marqueurs spécifiques  </a:t>
            </a:r>
            <a:endParaRPr lang="fr-FR" sz="2000" dirty="0">
              <a:solidFill>
                <a:schemeClr val="bg1"/>
              </a:solidFill>
              <a:latin typeface="Arial" panose="020B0604020202020204" pitchFamily="34" charset="0"/>
              <a:cs typeface="Arial" panose="020B0604020202020204" pitchFamily="34" charset="0"/>
            </a:endParaRPr>
          </a:p>
        </p:txBody>
      </p:sp>
      <p:sp>
        <p:nvSpPr>
          <p:cNvPr id="13" name="Flèche droite 12"/>
          <p:cNvSpPr/>
          <p:nvPr/>
        </p:nvSpPr>
        <p:spPr>
          <a:xfrm>
            <a:off x="158496" y="2026906"/>
            <a:ext cx="1048512" cy="386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71940" y="3026965"/>
            <a:ext cx="1968809" cy="461665"/>
          </a:xfrm>
          <a:prstGeom prst="rect">
            <a:avLst/>
          </a:prstGeom>
        </p:spPr>
        <p:txBody>
          <a:bodyPr wrap="none">
            <a:spAutoFit/>
          </a:bodyPr>
          <a:lstStyle/>
          <a:p>
            <a:r>
              <a:rPr lang="el-GR" sz="2400" dirty="0">
                <a:solidFill>
                  <a:schemeClr val="bg1"/>
                </a:solidFill>
                <a:latin typeface="Arial" panose="020B0604020202020204" pitchFamily="34" charset="0"/>
                <a:cs typeface="Arial" panose="020B0604020202020204" pitchFamily="34" charset="0"/>
              </a:rPr>
              <a:t>β-</a:t>
            </a:r>
            <a:r>
              <a:rPr lang="fr-FR" sz="2400" dirty="0">
                <a:solidFill>
                  <a:schemeClr val="bg1"/>
                </a:solidFill>
                <a:latin typeface="Arial" panose="020B0604020202020204" pitchFamily="34" charset="0"/>
                <a:cs typeface="Arial" panose="020B0604020202020204" pitchFamily="34" charset="0"/>
              </a:rPr>
              <a:t>tubuline III </a:t>
            </a:r>
          </a:p>
        </p:txBody>
      </p:sp>
      <p:sp>
        <p:nvSpPr>
          <p:cNvPr id="17" name="Rectangle 16"/>
          <p:cNvSpPr/>
          <p:nvPr/>
        </p:nvSpPr>
        <p:spPr>
          <a:xfrm>
            <a:off x="679778" y="4057678"/>
            <a:ext cx="1004442" cy="461665"/>
          </a:xfrm>
          <a:prstGeom prst="rect">
            <a:avLst/>
          </a:prstGeom>
        </p:spPr>
        <p:txBody>
          <a:bodyPr wrap="none">
            <a:spAutoFit/>
          </a:bodyPr>
          <a:lstStyle/>
          <a:p>
            <a:r>
              <a:rPr lang="fr-FR" sz="2400" dirty="0">
                <a:solidFill>
                  <a:schemeClr val="bg1"/>
                </a:solidFill>
                <a:latin typeface="Arial" panose="020B0604020202020204" pitchFamily="34" charset="0"/>
                <a:cs typeface="Arial" panose="020B0604020202020204" pitchFamily="34" charset="0"/>
              </a:rPr>
              <a:t>GFAP</a:t>
            </a:r>
          </a:p>
        </p:txBody>
      </p:sp>
      <p:sp>
        <p:nvSpPr>
          <p:cNvPr id="20" name="Flèche courbée vers le bas 19"/>
          <p:cNvSpPr/>
          <p:nvPr/>
        </p:nvSpPr>
        <p:spPr>
          <a:xfrm>
            <a:off x="2542644" y="2831226"/>
            <a:ext cx="1860690" cy="6574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Rectangle 20"/>
          <p:cNvSpPr/>
          <p:nvPr/>
        </p:nvSpPr>
        <p:spPr>
          <a:xfrm>
            <a:off x="4603053" y="2926885"/>
            <a:ext cx="1949573" cy="461665"/>
          </a:xfrm>
          <a:prstGeom prst="rect">
            <a:avLst/>
          </a:prstGeom>
        </p:spPr>
        <p:txBody>
          <a:bodyPr wrap="none">
            <a:spAutoFit/>
          </a:bodyPr>
          <a:lstStyle/>
          <a:p>
            <a:r>
              <a:rPr lang="fr-FR" sz="2400" dirty="0">
                <a:solidFill>
                  <a:schemeClr val="bg1"/>
                </a:solidFill>
                <a:latin typeface="Arial" panose="020B0604020202020204" pitchFamily="34" charset="0"/>
                <a:cs typeface="Arial" panose="020B0604020202020204" pitchFamily="34" charset="0"/>
              </a:rPr>
              <a:t>les neurones</a:t>
            </a:r>
          </a:p>
        </p:txBody>
      </p:sp>
      <p:sp>
        <p:nvSpPr>
          <p:cNvPr id="23" name="Rectangle 22"/>
          <p:cNvSpPr/>
          <p:nvPr/>
        </p:nvSpPr>
        <p:spPr>
          <a:xfrm>
            <a:off x="4622602" y="3888497"/>
            <a:ext cx="2066591" cy="461665"/>
          </a:xfrm>
          <a:prstGeom prst="rect">
            <a:avLst/>
          </a:prstGeom>
        </p:spPr>
        <p:txBody>
          <a:bodyPr wrap="none">
            <a:spAutoFit/>
          </a:bodyPr>
          <a:lstStyle/>
          <a:p>
            <a:r>
              <a:rPr lang="fr-FR" sz="2400" dirty="0">
                <a:solidFill>
                  <a:schemeClr val="bg1"/>
                </a:solidFill>
                <a:latin typeface="Arial" panose="020B0604020202020204" pitchFamily="34" charset="0"/>
                <a:cs typeface="Arial" panose="020B0604020202020204" pitchFamily="34" charset="0"/>
              </a:rPr>
              <a:t>les astrocytes</a:t>
            </a:r>
          </a:p>
        </p:txBody>
      </p:sp>
      <p:sp>
        <p:nvSpPr>
          <p:cNvPr id="25" name="Flèche courbée vers le bas 24"/>
          <p:cNvSpPr/>
          <p:nvPr/>
        </p:nvSpPr>
        <p:spPr>
          <a:xfrm>
            <a:off x="2513272" y="3722363"/>
            <a:ext cx="1939399" cy="7969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Rectangle 25"/>
          <p:cNvSpPr/>
          <p:nvPr/>
        </p:nvSpPr>
        <p:spPr>
          <a:xfrm>
            <a:off x="6985274" y="2875583"/>
            <a:ext cx="1516762" cy="461665"/>
          </a:xfrm>
          <a:prstGeom prst="rect">
            <a:avLst/>
          </a:prstGeom>
        </p:spPr>
        <p:txBody>
          <a:bodyPr wrap="none">
            <a:spAutoFit/>
          </a:bodyPr>
          <a:lstStyle/>
          <a:p>
            <a:r>
              <a:rPr lang="fr-FR" sz="2400" dirty="0">
                <a:solidFill>
                  <a:schemeClr val="bg1"/>
                </a:solidFill>
                <a:latin typeface="Arial" panose="020B0604020202020204" pitchFamily="34" charset="0"/>
                <a:cs typeface="Arial" panose="020B0604020202020204" pitchFamily="34" charset="0"/>
              </a:rPr>
              <a:t>O4 et O1 </a:t>
            </a:r>
          </a:p>
        </p:txBody>
      </p:sp>
      <p:sp>
        <p:nvSpPr>
          <p:cNvPr id="28" name="Rectangle 27"/>
          <p:cNvSpPr/>
          <p:nvPr/>
        </p:nvSpPr>
        <p:spPr>
          <a:xfrm>
            <a:off x="7409189" y="3910005"/>
            <a:ext cx="817853" cy="461665"/>
          </a:xfrm>
          <a:prstGeom prst="rect">
            <a:avLst/>
          </a:prstGeom>
        </p:spPr>
        <p:txBody>
          <a:bodyPr wrap="none">
            <a:spAutoFit/>
          </a:bodyPr>
          <a:lstStyle/>
          <a:p>
            <a:r>
              <a:rPr lang="fr-FR" sz="2400" dirty="0">
                <a:solidFill>
                  <a:schemeClr val="bg1"/>
                </a:solidFill>
                <a:latin typeface="Arial" panose="020B0604020202020204" pitchFamily="34" charset="0"/>
                <a:cs typeface="Arial" panose="020B0604020202020204" pitchFamily="34" charset="0"/>
              </a:rPr>
              <a:t>NG2</a:t>
            </a:r>
          </a:p>
        </p:txBody>
      </p:sp>
      <p:sp>
        <p:nvSpPr>
          <p:cNvPr id="30" name="Flèche courbée vers le bas 29"/>
          <p:cNvSpPr/>
          <p:nvPr/>
        </p:nvSpPr>
        <p:spPr>
          <a:xfrm>
            <a:off x="8489762" y="2739230"/>
            <a:ext cx="1202076" cy="5980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Flèche courbée vers le bas 30"/>
          <p:cNvSpPr/>
          <p:nvPr/>
        </p:nvSpPr>
        <p:spPr>
          <a:xfrm>
            <a:off x="8698524" y="3757340"/>
            <a:ext cx="1207008" cy="57419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Rectangle 31"/>
          <p:cNvSpPr/>
          <p:nvPr/>
        </p:nvSpPr>
        <p:spPr>
          <a:xfrm>
            <a:off x="9738152" y="2703804"/>
            <a:ext cx="250016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400" dirty="0">
                <a:solidFill>
                  <a:schemeClr val="bg1"/>
                </a:solidFill>
                <a:latin typeface="Arial" panose="020B0604020202020204" pitchFamily="34" charset="0"/>
                <a:cs typeface="Arial" panose="020B0604020202020204" pitchFamily="34" charset="0"/>
              </a:rPr>
              <a:t>des</a:t>
            </a:r>
            <a:r>
              <a:rPr lang="fr-FR" sz="2400" dirty="0">
                <a:solidFill>
                  <a:schemeClr val="bg1"/>
                </a:solidFill>
              </a:rPr>
              <a:t> </a:t>
            </a:r>
            <a:r>
              <a:rPr lang="fr-FR" sz="2400" dirty="0">
                <a:solidFill>
                  <a:schemeClr val="bg1"/>
                </a:solidFill>
                <a:latin typeface="Arial" panose="020B0604020202020204" pitchFamily="34" charset="0"/>
                <a:cs typeface="Arial" panose="020B0604020202020204" pitchFamily="34" charset="0"/>
              </a:rPr>
              <a:t>oligodendrocytes</a:t>
            </a:r>
          </a:p>
        </p:txBody>
      </p:sp>
      <p:sp>
        <p:nvSpPr>
          <p:cNvPr id="34" name="Rectangle 33"/>
          <p:cNvSpPr/>
          <p:nvPr/>
        </p:nvSpPr>
        <p:spPr>
          <a:xfrm>
            <a:off x="9876634" y="3815770"/>
            <a:ext cx="2252374"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400" dirty="0" smtClean="0">
                <a:solidFill>
                  <a:schemeClr val="bg1"/>
                </a:solidFill>
                <a:latin typeface="Arial" panose="020B0604020202020204" pitchFamily="34" charset="0"/>
                <a:cs typeface="Arial" panose="020B0604020202020204" pitchFamily="34" charset="0"/>
              </a:rPr>
              <a:t>Les cellules gliale </a:t>
            </a:r>
            <a:r>
              <a:rPr lang="fr-FR" sz="2400" dirty="0">
                <a:solidFill>
                  <a:schemeClr val="bg1"/>
                </a:solidFill>
                <a:latin typeface="Arial" panose="020B0604020202020204" pitchFamily="34" charset="0"/>
                <a:cs typeface="Arial" panose="020B0604020202020204" pitchFamily="34" charset="0"/>
              </a:rPr>
              <a:t>précoce </a:t>
            </a:r>
          </a:p>
        </p:txBody>
      </p:sp>
      <p:sp>
        <p:nvSpPr>
          <p:cNvPr id="36" name="Rectangle 35"/>
          <p:cNvSpPr/>
          <p:nvPr/>
        </p:nvSpPr>
        <p:spPr>
          <a:xfrm>
            <a:off x="2558090" y="5518107"/>
            <a:ext cx="1588897" cy="461665"/>
          </a:xfrm>
          <a:prstGeom prst="rect">
            <a:avLst/>
          </a:prstGeom>
        </p:spPr>
        <p:txBody>
          <a:bodyPr wrap="none">
            <a:spAutoFit/>
          </a:bodyPr>
          <a:lstStyle/>
          <a:p>
            <a:r>
              <a:rPr lang="fr-FR" sz="2400" dirty="0">
                <a:solidFill>
                  <a:schemeClr val="bg1"/>
                </a:solidFill>
                <a:latin typeface="Arial" panose="020B0604020202020204" pitchFamily="34" charset="0"/>
                <a:cs typeface="Arial" panose="020B0604020202020204" pitchFamily="34" charset="0"/>
              </a:rPr>
              <a:t>la </a:t>
            </a:r>
            <a:r>
              <a:rPr lang="fr-FR" sz="2400" dirty="0" err="1">
                <a:solidFill>
                  <a:schemeClr val="bg1"/>
                </a:solidFill>
                <a:latin typeface="Arial" panose="020B0604020202020204" pitchFamily="34" charset="0"/>
                <a:cs typeface="Arial" panose="020B0604020202020204" pitchFamily="34" charset="0"/>
              </a:rPr>
              <a:t>nestine</a:t>
            </a:r>
            <a:r>
              <a:rPr lang="fr-FR" sz="2400" dirty="0">
                <a:solidFill>
                  <a:schemeClr val="bg1"/>
                </a:solidFill>
                <a:latin typeface="Arial" panose="020B0604020202020204" pitchFamily="34" charset="0"/>
                <a:cs typeface="Arial" panose="020B0604020202020204" pitchFamily="34" charset="0"/>
              </a:rPr>
              <a:t> </a:t>
            </a:r>
          </a:p>
        </p:txBody>
      </p:sp>
      <p:sp>
        <p:nvSpPr>
          <p:cNvPr id="38" name="Flèche courbée vers le bas 37"/>
          <p:cNvSpPr/>
          <p:nvPr/>
        </p:nvSpPr>
        <p:spPr>
          <a:xfrm>
            <a:off x="4900225" y="5383222"/>
            <a:ext cx="1828800" cy="76357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Rectangle 38"/>
          <p:cNvSpPr/>
          <p:nvPr/>
        </p:nvSpPr>
        <p:spPr>
          <a:xfrm>
            <a:off x="7068764" y="5580345"/>
            <a:ext cx="3148619" cy="461665"/>
          </a:xfrm>
          <a:prstGeom prst="rect">
            <a:avLst/>
          </a:prstGeom>
        </p:spPr>
        <p:txBody>
          <a:bodyPr wrap="none">
            <a:spAutoFit/>
          </a:bodyPr>
          <a:lstStyle/>
          <a:p>
            <a:r>
              <a:rPr lang="fr-FR" sz="2400" dirty="0">
                <a:solidFill>
                  <a:schemeClr val="bg1"/>
                </a:solidFill>
                <a:latin typeface="Arial" panose="020B0604020202020204" pitchFamily="34" charset="0"/>
                <a:cs typeface="Arial" panose="020B0604020202020204" pitchFamily="34" charset="0"/>
              </a:rPr>
              <a:t>cellules progénitrices </a:t>
            </a:r>
          </a:p>
        </p:txBody>
      </p:sp>
    </p:spTree>
    <p:extLst>
      <p:ext uri="{BB962C8B-B14F-4D97-AF65-F5344CB8AC3E}">
        <p14:creationId xmlns:p14="http://schemas.microsoft.com/office/powerpoint/2010/main" val="2435000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61212"/>
            <a:ext cx="11834949" cy="184186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 name="Plaque 1"/>
          <p:cNvSpPr/>
          <p:nvPr/>
        </p:nvSpPr>
        <p:spPr>
          <a:xfrm>
            <a:off x="444136" y="1097281"/>
            <a:ext cx="11064240" cy="10450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latin typeface="Lucida Calligraphy" pitchFamily="66" charset="0"/>
              </a:rPr>
              <a:t>Résultat</a:t>
            </a:r>
            <a:endParaRPr lang="fr-FR" sz="4400" b="1" dirty="0">
              <a:latin typeface="Lucida Calligraphy" pitchFamily="66" charset="0"/>
            </a:endParaRPr>
          </a:p>
        </p:txBody>
      </p:sp>
      <p:sp>
        <p:nvSpPr>
          <p:cNvPr id="1025" name="Rectangle 1"/>
          <p:cNvSpPr>
            <a:spLocks noChangeArrowheads="1"/>
          </p:cNvSpPr>
          <p:nvPr/>
        </p:nvSpPr>
        <p:spPr bwMode="auto">
          <a:xfrm>
            <a:off x="0" y="3095898"/>
            <a:ext cx="11286309"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dirty="0" smtClean="0">
                <a:ln>
                  <a:noFill/>
                </a:ln>
                <a:solidFill>
                  <a:schemeClr val="bg1"/>
                </a:solidFill>
                <a:effectLst/>
                <a:latin typeface="Arial" pitchFamily="34" charset="0"/>
                <a:ea typeface="Arial Unicode MS" pitchFamily="34" charset="-128"/>
                <a:cs typeface="Arial" pitchFamily="34" charset="0"/>
              </a:rPr>
              <a:t>Le temps de parcours des Neurones et cellules gliales   en développement dans</a:t>
            </a:r>
            <a:r>
              <a:rPr kumimoji="0" lang="fr-FR" sz="3600" b="1" i="0" u="none" strike="noStrike" cap="none" normalizeH="0" dirty="0" smtClean="0">
                <a:ln>
                  <a:noFill/>
                </a:ln>
                <a:solidFill>
                  <a:schemeClr val="bg1"/>
                </a:solidFill>
                <a:effectLst/>
                <a:latin typeface="Arial" pitchFamily="34" charset="0"/>
                <a:ea typeface="Arial Unicode MS" pitchFamily="34" charset="-128"/>
                <a:cs typeface="Arial" pitchFamily="34" charset="0"/>
              </a:rPr>
              <a:t> le cortex cérébrale d’une sourie </a:t>
            </a:r>
            <a:r>
              <a:rPr kumimoji="0" lang="fr-FR" sz="3600" b="1" i="0" u="none" strike="noStrike" cap="none" normalizeH="0" baseline="0" dirty="0" smtClean="0">
                <a:ln>
                  <a:noFill/>
                </a:ln>
                <a:solidFill>
                  <a:schemeClr val="bg1"/>
                </a:solidFill>
                <a:effectLst/>
                <a:latin typeface="Arial" pitchFamily="34" charset="0"/>
                <a:ea typeface="Arial Unicode MS" pitchFamily="34" charset="-128"/>
                <a:cs typeface="Arial" pitchFamily="34" charset="0"/>
              </a:rPr>
              <a:t>in vivo:</a:t>
            </a:r>
            <a:endParaRPr kumimoji="0" lang="fr-FR" sz="36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69817" y="756248"/>
          <a:ext cx="11750764" cy="2529044"/>
        </p:xfrm>
        <a:graphic>
          <a:graphicData uri="http://schemas.openxmlformats.org/drawingml/2006/table">
            <a:tbl>
              <a:tblPr>
                <a:tableStyleId>{3C2FFA5D-87B4-456A-9821-1D502468CF0F}</a:tableStyleId>
              </a:tblPr>
              <a:tblGrid>
                <a:gridCol w="1326654"/>
                <a:gridCol w="976976"/>
                <a:gridCol w="1062496"/>
                <a:gridCol w="1057312"/>
                <a:gridCol w="1039173"/>
                <a:gridCol w="964018"/>
                <a:gridCol w="1057312"/>
                <a:gridCol w="1057312"/>
                <a:gridCol w="1063789"/>
                <a:gridCol w="1057312"/>
                <a:gridCol w="1088410"/>
              </a:tblGrid>
              <a:tr h="636236">
                <a:tc>
                  <a:txBody>
                    <a:bodyPr/>
                    <a:lstStyle/>
                    <a:p>
                      <a:pPr>
                        <a:lnSpc>
                          <a:spcPct val="115000"/>
                        </a:lnSpc>
                        <a:spcAft>
                          <a:spcPts val="0"/>
                        </a:spcAft>
                      </a:pPr>
                      <a:r>
                        <a:rPr lang="en-US" sz="1800" b="1" spc="-10" dirty="0" err="1"/>
                        <a:t>Anticorps</a:t>
                      </a:r>
                      <a:endParaRPr lang="fr-FR" sz="1800" b="1" dirty="0">
                        <a:latin typeface="Arial" pitchFamily="34" charset="0"/>
                        <a:ea typeface="Times New Roman"/>
                        <a:cs typeface="Arial" pitchFamily="34" charset="0"/>
                      </a:endParaRPr>
                    </a:p>
                  </a:txBody>
                  <a:tcPr marL="0" marR="0" marT="0" marB="0" anchor="ctr">
                    <a:solidFill>
                      <a:schemeClr val="accent1">
                        <a:lumMod val="60000"/>
                        <a:lumOff val="40000"/>
                      </a:schemeClr>
                    </a:solidFill>
                  </a:tcPr>
                </a:tc>
                <a:tc>
                  <a:txBody>
                    <a:bodyPr/>
                    <a:lstStyle/>
                    <a:p>
                      <a:pPr marR="272415" algn="r">
                        <a:lnSpc>
                          <a:spcPct val="115000"/>
                        </a:lnSpc>
                        <a:spcAft>
                          <a:spcPts val="0"/>
                        </a:spcAft>
                      </a:pPr>
                      <a:r>
                        <a:rPr lang="en-US" sz="1800" b="1" spc="-10" dirty="0"/>
                        <a:t>E10</a:t>
                      </a:r>
                      <a:endParaRPr lang="fr-FR" sz="1800" b="1" dirty="0">
                        <a:latin typeface="Arial" pitchFamily="34" charset="0"/>
                        <a:ea typeface="Times New Roman"/>
                        <a:cs typeface="Arial" pitchFamily="34" charset="0"/>
                      </a:endParaRPr>
                    </a:p>
                  </a:txBody>
                  <a:tcPr marL="0" marR="0" marT="0" marB="0" anchor="ctr">
                    <a:solidFill>
                      <a:schemeClr val="accent1"/>
                    </a:solidFill>
                  </a:tcPr>
                </a:tc>
                <a:tc>
                  <a:txBody>
                    <a:bodyPr/>
                    <a:lstStyle/>
                    <a:p>
                      <a:pPr>
                        <a:lnSpc>
                          <a:spcPct val="115000"/>
                        </a:lnSpc>
                        <a:spcAft>
                          <a:spcPts val="0"/>
                        </a:spcAft>
                      </a:pPr>
                      <a:r>
                        <a:rPr lang="en-US" sz="1800" b="1" spc="-10"/>
                        <a:t>E11</a:t>
                      </a:r>
                      <a:endParaRPr lang="fr-FR" sz="1800" b="1">
                        <a:latin typeface="Arial" pitchFamily="34" charset="0"/>
                        <a:ea typeface="Times New Roman"/>
                        <a:cs typeface="Arial" pitchFamily="34" charset="0"/>
                      </a:endParaRPr>
                    </a:p>
                  </a:txBody>
                  <a:tcPr marL="0" marR="0" marT="0" marB="0" anchor="ctr">
                    <a:solidFill>
                      <a:schemeClr val="accent1"/>
                    </a:solidFill>
                  </a:tcPr>
                </a:tc>
                <a:tc>
                  <a:txBody>
                    <a:bodyPr/>
                    <a:lstStyle/>
                    <a:p>
                      <a:pPr>
                        <a:lnSpc>
                          <a:spcPct val="115000"/>
                        </a:lnSpc>
                        <a:spcAft>
                          <a:spcPts val="0"/>
                        </a:spcAft>
                      </a:pPr>
                      <a:r>
                        <a:rPr lang="en-US" sz="1800" b="1" spc="-10"/>
                        <a:t>E12</a:t>
                      </a:r>
                      <a:endParaRPr lang="fr-FR" sz="1800" b="1">
                        <a:latin typeface="Arial" pitchFamily="34" charset="0"/>
                        <a:ea typeface="Times New Roman"/>
                        <a:cs typeface="Arial" pitchFamily="34" charset="0"/>
                      </a:endParaRPr>
                    </a:p>
                  </a:txBody>
                  <a:tcPr marL="0" marR="0" marT="0" marB="0" anchor="ctr">
                    <a:solidFill>
                      <a:schemeClr val="accent1"/>
                    </a:solidFill>
                  </a:tcPr>
                </a:tc>
                <a:tc>
                  <a:txBody>
                    <a:bodyPr/>
                    <a:lstStyle/>
                    <a:p>
                      <a:pPr>
                        <a:lnSpc>
                          <a:spcPct val="115000"/>
                        </a:lnSpc>
                        <a:spcAft>
                          <a:spcPts val="0"/>
                        </a:spcAft>
                      </a:pPr>
                      <a:r>
                        <a:rPr lang="en-US" sz="1800" b="1" spc="-10" dirty="0"/>
                        <a:t>E14</a:t>
                      </a:r>
                      <a:endParaRPr lang="fr-FR" sz="1800" b="1" dirty="0">
                        <a:latin typeface="Arial" pitchFamily="34" charset="0"/>
                        <a:ea typeface="Times New Roman"/>
                        <a:cs typeface="Arial" pitchFamily="34" charset="0"/>
                      </a:endParaRPr>
                    </a:p>
                  </a:txBody>
                  <a:tcPr marL="0" marR="0" marT="0" marB="0" anchor="ctr">
                    <a:solidFill>
                      <a:schemeClr val="accent1"/>
                    </a:solidFill>
                  </a:tcPr>
                </a:tc>
                <a:tc>
                  <a:txBody>
                    <a:bodyPr/>
                    <a:lstStyle/>
                    <a:p>
                      <a:pPr>
                        <a:lnSpc>
                          <a:spcPct val="115000"/>
                        </a:lnSpc>
                        <a:spcAft>
                          <a:spcPts val="0"/>
                        </a:spcAft>
                      </a:pPr>
                      <a:r>
                        <a:rPr lang="en-US" sz="1800" b="1" spc="-10"/>
                        <a:t>E16</a:t>
                      </a:r>
                      <a:endParaRPr lang="fr-FR" sz="1800" b="1">
                        <a:latin typeface="Arial" pitchFamily="34" charset="0"/>
                        <a:ea typeface="Times New Roman"/>
                        <a:cs typeface="Arial" pitchFamily="34" charset="0"/>
                      </a:endParaRPr>
                    </a:p>
                  </a:txBody>
                  <a:tcPr marL="0" marR="0" marT="0" marB="0" anchor="ctr">
                    <a:solidFill>
                      <a:schemeClr val="accent1"/>
                    </a:solidFill>
                  </a:tcPr>
                </a:tc>
                <a:tc>
                  <a:txBody>
                    <a:bodyPr/>
                    <a:lstStyle/>
                    <a:p>
                      <a:pPr marR="320040" algn="r">
                        <a:lnSpc>
                          <a:spcPct val="115000"/>
                        </a:lnSpc>
                        <a:spcAft>
                          <a:spcPts val="0"/>
                        </a:spcAft>
                      </a:pPr>
                      <a:r>
                        <a:rPr lang="en-US" sz="1800" b="1" spc="-10"/>
                        <a:t>E17</a:t>
                      </a:r>
                      <a:endParaRPr lang="fr-FR" sz="1800" b="1">
                        <a:latin typeface="Arial" pitchFamily="34" charset="0"/>
                        <a:ea typeface="Times New Roman"/>
                        <a:cs typeface="Arial" pitchFamily="34" charset="0"/>
                      </a:endParaRPr>
                    </a:p>
                  </a:txBody>
                  <a:tcPr marL="0" marR="0" marT="0" marB="0" anchor="ctr">
                    <a:solidFill>
                      <a:schemeClr val="accent1"/>
                    </a:solidFill>
                  </a:tcPr>
                </a:tc>
                <a:tc>
                  <a:txBody>
                    <a:bodyPr/>
                    <a:lstStyle/>
                    <a:p>
                      <a:pPr marR="320040" algn="r">
                        <a:lnSpc>
                          <a:spcPct val="115000"/>
                        </a:lnSpc>
                        <a:spcAft>
                          <a:spcPts val="0"/>
                        </a:spcAft>
                      </a:pPr>
                      <a:r>
                        <a:rPr lang="en-US" sz="1800" b="1" spc="-10"/>
                        <a:t>E18</a:t>
                      </a:r>
                      <a:endParaRPr lang="fr-FR" sz="1800" b="1">
                        <a:latin typeface="Arial" pitchFamily="34" charset="0"/>
                        <a:ea typeface="Times New Roman"/>
                        <a:cs typeface="Arial" pitchFamily="34" charset="0"/>
                      </a:endParaRPr>
                    </a:p>
                  </a:txBody>
                  <a:tcPr marL="0" marR="0" marT="0" marB="0" anchor="ctr">
                    <a:solidFill>
                      <a:schemeClr val="accent1"/>
                    </a:solidFill>
                  </a:tcPr>
                </a:tc>
                <a:tc>
                  <a:txBody>
                    <a:bodyPr/>
                    <a:lstStyle/>
                    <a:p>
                      <a:pPr>
                        <a:lnSpc>
                          <a:spcPct val="115000"/>
                        </a:lnSpc>
                        <a:spcAft>
                          <a:spcPts val="0"/>
                        </a:spcAft>
                      </a:pPr>
                      <a:r>
                        <a:rPr lang="en-US" sz="1800" b="1" spc="-10" dirty="0"/>
                        <a:t>P0</a:t>
                      </a:r>
                      <a:endParaRPr lang="fr-FR" sz="1800" b="1" dirty="0">
                        <a:latin typeface="Arial" pitchFamily="34" charset="0"/>
                        <a:ea typeface="Times New Roman"/>
                        <a:cs typeface="Arial" pitchFamily="34" charset="0"/>
                      </a:endParaRPr>
                    </a:p>
                  </a:txBody>
                  <a:tcPr marL="0" marR="0" marT="0" marB="0" anchor="ctr">
                    <a:solidFill>
                      <a:schemeClr val="accent1"/>
                    </a:solidFill>
                  </a:tcPr>
                </a:tc>
                <a:tc>
                  <a:txBody>
                    <a:bodyPr/>
                    <a:lstStyle/>
                    <a:p>
                      <a:pPr marR="223520" algn="r">
                        <a:lnSpc>
                          <a:spcPct val="115000"/>
                        </a:lnSpc>
                        <a:spcAft>
                          <a:spcPts val="0"/>
                        </a:spcAft>
                      </a:pPr>
                      <a:r>
                        <a:rPr lang="en-US" sz="1800" b="1" spc="-10" dirty="0"/>
                        <a:t>P3P4</a:t>
                      </a:r>
                      <a:endParaRPr lang="fr-FR" sz="1800" b="1" dirty="0">
                        <a:latin typeface="Arial" pitchFamily="34" charset="0"/>
                        <a:ea typeface="Times New Roman"/>
                        <a:cs typeface="Arial" pitchFamily="34" charset="0"/>
                      </a:endParaRPr>
                    </a:p>
                  </a:txBody>
                  <a:tcPr marL="0" marR="0" marT="0" marB="0" anchor="ctr">
                    <a:solidFill>
                      <a:schemeClr val="accent1"/>
                    </a:solidFill>
                  </a:tcPr>
                </a:tc>
                <a:tc>
                  <a:txBody>
                    <a:bodyPr/>
                    <a:lstStyle/>
                    <a:p>
                      <a:pPr>
                        <a:lnSpc>
                          <a:spcPct val="115000"/>
                        </a:lnSpc>
                        <a:spcAft>
                          <a:spcPts val="0"/>
                        </a:spcAft>
                      </a:pPr>
                      <a:r>
                        <a:rPr lang="en-US" sz="1800" b="1" spc="-10" dirty="0"/>
                        <a:t>P7</a:t>
                      </a:r>
                      <a:endParaRPr lang="fr-FR" sz="1800" b="1" dirty="0">
                        <a:latin typeface="Arial" pitchFamily="34" charset="0"/>
                        <a:ea typeface="Times New Roman"/>
                        <a:cs typeface="Arial" pitchFamily="34" charset="0"/>
                      </a:endParaRPr>
                    </a:p>
                  </a:txBody>
                  <a:tcPr marL="0" marR="0" marT="0" marB="0" anchor="ctr">
                    <a:solidFill>
                      <a:schemeClr val="accent1"/>
                    </a:solidFill>
                  </a:tcPr>
                </a:tc>
              </a:tr>
              <a:tr h="266895">
                <a:tc>
                  <a:txBody>
                    <a:bodyPr/>
                    <a:lstStyle/>
                    <a:p>
                      <a:pPr>
                        <a:lnSpc>
                          <a:spcPct val="115000"/>
                        </a:lnSpc>
                        <a:spcAft>
                          <a:spcPts val="0"/>
                        </a:spcAft>
                      </a:pPr>
                      <a:r>
                        <a:rPr lang="en-US" sz="1800" b="1" spc="-10" dirty="0" err="1"/>
                        <a:t>Nestin</a:t>
                      </a:r>
                      <a:endParaRPr lang="fr-FR" sz="1800" b="1" dirty="0">
                        <a:latin typeface="Arial" pitchFamily="34" charset="0"/>
                        <a:ea typeface="Times New Roman"/>
                        <a:cs typeface="Arial" pitchFamily="34" charset="0"/>
                      </a:endParaRPr>
                    </a:p>
                  </a:txBody>
                  <a:tcPr marL="0" marR="0" marT="0" marB="0" anchor="ctr">
                    <a:solidFill>
                      <a:schemeClr val="accent1">
                        <a:lumMod val="60000"/>
                        <a:lumOff val="40000"/>
                      </a:schemeClr>
                    </a:solidFill>
                  </a:tcPr>
                </a:tc>
                <a:tc>
                  <a:txBody>
                    <a:bodyPr/>
                    <a:lstStyle/>
                    <a:p>
                      <a:pPr marR="272415" algn="r">
                        <a:lnSpc>
                          <a:spcPct val="115000"/>
                        </a:lnSpc>
                        <a:spcAft>
                          <a:spcPts val="0"/>
                        </a:spcAft>
                      </a:pPr>
                      <a:r>
                        <a:rPr lang="en-US" sz="1800" b="1" spc="-10" dirty="0"/>
                        <a:t>97.9</a:t>
                      </a:r>
                      <a:endParaRPr lang="fr-FR" sz="1800" b="1" dirty="0">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dirty="0"/>
                        <a:t>95.46</a:t>
                      </a:r>
                      <a:endParaRPr lang="fr-FR" sz="1800" b="1" dirty="0">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a:t>77.58</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a:t>37.97</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a:t>7.87</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tabLst>
                          <a:tab pos="118745" algn="dec"/>
                        </a:tabLst>
                      </a:pPr>
                      <a:r>
                        <a:rPr lang="en-US" sz="1800" b="1" spc="-10"/>
                        <a:t>10.67</a:t>
                      </a:r>
                      <a:endParaRPr lang="fr-FR" sz="1800" b="1">
                        <a:latin typeface="Arial" pitchFamily="34" charset="0"/>
                        <a:ea typeface="Times New Roman"/>
                        <a:cs typeface="Arial" pitchFamily="34" charset="0"/>
                      </a:endParaRPr>
                    </a:p>
                  </a:txBody>
                  <a:tcPr marL="0" marR="0" marT="0" marB="0" anchor="ctr"/>
                </a:tc>
                <a:tc>
                  <a:txBody>
                    <a:bodyPr/>
                    <a:lstStyle/>
                    <a:p>
                      <a:pPr marR="320040" algn="r">
                        <a:lnSpc>
                          <a:spcPct val="115000"/>
                        </a:lnSpc>
                        <a:spcAft>
                          <a:spcPts val="0"/>
                        </a:spcAft>
                      </a:pPr>
                      <a:r>
                        <a:rPr lang="en-US" sz="1800" b="1" spc="-10"/>
                        <a:t>ND</a:t>
                      </a:r>
                      <a:endParaRPr lang="fr-FR" sz="1800" b="1">
                        <a:latin typeface="Arial" pitchFamily="34" charset="0"/>
                        <a:ea typeface="Times New Roman"/>
                        <a:cs typeface="Arial" pitchFamily="34" charset="0"/>
                      </a:endParaRPr>
                    </a:p>
                  </a:txBody>
                  <a:tcPr marL="0" marR="0" marT="0" marB="0" anchor="ctr"/>
                </a:tc>
                <a:tc>
                  <a:txBody>
                    <a:bodyPr/>
                    <a:lstStyle/>
                    <a:p>
                      <a:pPr marR="262890" algn="r">
                        <a:lnSpc>
                          <a:spcPct val="115000"/>
                        </a:lnSpc>
                        <a:spcAft>
                          <a:spcPts val="0"/>
                        </a:spcAft>
                      </a:pPr>
                      <a:r>
                        <a:rPr lang="en-US" sz="1800" b="1" spc="-10"/>
                        <a:t>6.48</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tabLst>
                          <a:tab pos="116840" algn="dec"/>
                        </a:tabLst>
                      </a:pPr>
                      <a:r>
                        <a:rPr lang="en-US" sz="1800" b="1" spc="-10" dirty="0"/>
                        <a:t>22.01</a:t>
                      </a:r>
                      <a:endParaRPr lang="fr-FR" sz="1800" b="1" dirty="0">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dirty="0"/>
                        <a:t>ND</a:t>
                      </a:r>
                      <a:endParaRPr lang="fr-FR" sz="1800" b="1" dirty="0">
                        <a:latin typeface="Arial" pitchFamily="34" charset="0"/>
                        <a:ea typeface="Times New Roman"/>
                        <a:cs typeface="Arial" pitchFamily="34" charset="0"/>
                      </a:endParaRPr>
                    </a:p>
                  </a:txBody>
                  <a:tcPr marL="0" marR="0" marT="0" marB="0" anchor="ctr"/>
                </a:tc>
              </a:tr>
              <a:tr h="266895">
                <a:tc>
                  <a:txBody>
                    <a:bodyPr/>
                    <a:lstStyle/>
                    <a:p>
                      <a:pPr>
                        <a:lnSpc>
                          <a:spcPts val="720"/>
                        </a:lnSpc>
                        <a:spcAft>
                          <a:spcPts val="0"/>
                        </a:spcAft>
                      </a:pPr>
                      <a:r>
                        <a:rPr lang="en-US" sz="1800" b="1" dirty="0"/>
                        <a:t>b-</a:t>
                      </a:r>
                      <a:r>
                        <a:rPr lang="en-US" sz="1800" b="1" dirty="0" err="1"/>
                        <a:t>tubulin</a:t>
                      </a:r>
                      <a:endParaRPr lang="fr-FR" sz="1800" b="1" dirty="0">
                        <a:latin typeface="Arial" pitchFamily="34" charset="0"/>
                        <a:ea typeface="Times New Roman"/>
                        <a:cs typeface="Arial" pitchFamily="34" charset="0"/>
                      </a:endParaRPr>
                    </a:p>
                  </a:txBody>
                  <a:tcPr marL="0" marR="0" marT="0" marB="0" anchor="ctr">
                    <a:solidFill>
                      <a:schemeClr val="accent1">
                        <a:lumMod val="60000"/>
                        <a:lumOff val="40000"/>
                      </a:schemeClr>
                    </a:solidFill>
                  </a:tcPr>
                </a:tc>
                <a:tc>
                  <a:txBody>
                    <a:bodyPr/>
                    <a:lstStyle/>
                    <a:p>
                      <a:pPr marR="272415" algn="r">
                        <a:lnSpc>
                          <a:spcPct val="115000"/>
                        </a:lnSpc>
                        <a:spcAft>
                          <a:spcPts val="0"/>
                        </a:spcAft>
                      </a:pPr>
                      <a:r>
                        <a:rPr lang="en-US" sz="1800" b="1" spc="-10"/>
                        <a:t>9.3</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a:t>13.96</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dirty="0"/>
                        <a:t>63.95</a:t>
                      </a:r>
                      <a:endParaRPr lang="fr-FR" sz="1800" b="1" dirty="0">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a:t>62.91</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dirty="0"/>
                        <a:t>ND</a:t>
                      </a:r>
                      <a:endParaRPr lang="fr-FR" sz="1800" b="1" dirty="0">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tabLst>
                          <a:tab pos="118745" algn="dec"/>
                        </a:tabLst>
                      </a:pPr>
                      <a:r>
                        <a:rPr lang="en-US" sz="1800" b="1" spc="-10"/>
                        <a:t>72.95</a:t>
                      </a:r>
                      <a:endParaRPr lang="fr-FR" sz="1800" b="1">
                        <a:latin typeface="Arial" pitchFamily="34" charset="0"/>
                        <a:ea typeface="Times New Roman"/>
                        <a:cs typeface="Arial" pitchFamily="34" charset="0"/>
                      </a:endParaRPr>
                    </a:p>
                  </a:txBody>
                  <a:tcPr marL="0" marR="0" marT="0" marB="0" anchor="ctr"/>
                </a:tc>
                <a:tc>
                  <a:txBody>
                    <a:bodyPr/>
                    <a:lstStyle/>
                    <a:p>
                      <a:pPr marR="262890" algn="r">
                        <a:lnSpc>
                          <a:spcPct val="115000"/>
                        </a:lnSpc>
                        <a:spcAft>
                          <a:spcPts val="0"/>
                        </a:spcAft>
                      </a:pPr>
                      <a:r>
                        <a:rPr lang="en-US" sz="1800" b="1" spc="-10"/>
                        <a:t>77.67</a:t>
                      </a:r>
                      <a:endParaRPr lang="fr-FR" sz="1800" b="1">
                        <a:latin typeface="Arial" pitchFamily="34" charset="0"/>
                        <a:ea typeface="Times New Roman"/>
                        <a:cs typeface="Arial" pitchFamily="34" charset="0"/>
                      </a:endParaRPr>
                    </a:p>
                  </a:txBody>
                  <a:tcPr marL="0" marR="0" marT="0" marB="0" anchor="ctr"/>
                </a:tc>
                <a:tc>
                  <a:txBody>
                    <a:bodyPr/>
                    <a:lstStyle/>
                    <a:p>
                      <a:pPr marR="262890" algn="r">
                        <a:lnSpc>
                          <a:spcPct val="115000"/>
                        </a:lnSpc>
                        <a:spcAft>
                          <a:spcPts val="0"/>
                        </a:spcAft>
                      </a:pPr>
                      <a:r>
                        <a:rPr lang="en-US" sz="1800" b="1" spc="-10"/>
                        <a:t>50.35</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tabLst>
                          <a:tab pos="116840" algn="dec"/>
                        </a:tabLst>
                      </a:pPr>
                      <a:r>
                        <a:rPr lang="en-US" sz="1800" b="1" spc="-10" dirty="0"/>
                        <a:t>59.34</a:t>
                      </a:r>
                      <a:endParaRPr lang="fr-FR" sz="1800" b="1" dirty="0">
                        <a:latin typeface="Arial" pitchFamily="34" charset="0"/>
                        <a:ea typeface="Times New Roman"/>
                        <a:cs typeface="Arial" pitchFamily="34" charset="0"/>
                      </a:endParaRPr>
                    </a:p>
                  </a:txBody>
                  <a:tcPr marL="0" marR="0" marT="0" marB="0" anchor="ctr"/>
                </a:tc>
                <a:tc>
                  <a:txBody>
                    <a:bodyPr/>
                    <a:lstStyle/>
                    <a:p>
                      <a:pPr marR="274955" algn="r">
                        <a:lnSpc>
                          <a:spcPct val="115000"/>
                        </a:lnSpc>
                        <a:spcAft>
                          <a:spcPts val="0"/>
                        </a:spcAft>
                      </a:pPr>
                      <a:r>
                        <a:rPr lang="en-US" sz="1800" b="1" spc="-10" dirty="0"/>
                        <a:t>43.73</a:t>
                      </a:r>
                      <a:endParaRPr lang="fr-FR" sz="1800" b="1" dirty="0">
                        <a:latin typeface="Arial" pitchFamily="34" charset="0"/>
                        <a:ea typeface="Times New Roman"/>
                        <a:cs typeface="Arial" pitchFamily="34" charset="0"/>
                      </a:endParaRPr>
                    </a:p>
                  </a:txBody>
                  <a:tcPr marL="0" marR="0" marT="0" marB="0" anchor="ctr"/>
                </a:tc>
              </a:tr>
              <a:tr h="266895">
                <a:tc>
                  <a:txBody>
                    <a:bodyPr/>
                    <a:lstStyle/>
                    <a:p>
                      <a:pPr>
                        <a:lnSpc>
                          <a:spcPts val="660"/>
                        </a:lnSpc>
                        <a:spcAft>
                          <a:spcPts val="0"/>
                        </a:spcAft>
                      </a:pPr>
                      <a:r>
                        <a:rPr lang="en-US" sz="1800" b="1" spc="-10" dirty="0"/>
                        <a:t>O4/GC</a:t>
                      </a:r>
                      <a:endParaRPr lang="fr-FR" sz="1800" b="1" dirty="0">
                        <a:latin typeface="Arial" pitchFamily="34" charset="0"/>
                        <a:ea typeface="Times New Roman"/>
                        <a:cs typeface="Arial" pitchFamily="34" charset="0"/>
                      </a:endParaRPr>
                    </a:p>
                  </a:txBody>
                  <a:tcPr marL="0" marR="0" marT="0" marB="0" anchor="ctr">
                    <a:solidFill>
                      <a:schemeClr val="accent1">
                        <a:lumMod val="60000"/>
                        <a:lumOff val="40000"/>
                      </a:schemeClr>
                    </a:solidFill>
                  </a:tcPr>
                </a:tc>
                <a:tc>
                  <a:txBody>
                    <a:bodyPr/>
                    <a:lstStyle/>
                    <a:p>
                      <a:pPr marR="329565" algn="r">
                        <a:lnSpc>
                          <a:spcPct val="115000"/>
                        </a:lnSpc>
                        <a:spcAft>
                          <a:spcPts val="0"/>
                        </a:spcAft>
                      </a:pPr>
                      <a:r>
                        <a:rPr lang="en-US" sz="1800" b="1" spc="-10" dirty="0"/>
                        <a:t>0</a:t>
                      </a:r>
                      <a:endParaRPr lang="fr-FR" sz="1800" b="1" dirty="0">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a:t>0</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dirty="0"/>
                        <a:t>0</a:t>
                      </a:r>
                      <a:endParaRPr lang="fr-FR" sz="1800" b="1" dirty="0">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a:t>0</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a:t>0</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tabLst>
                          <a:tab pos="118745" algn="dec"/>
                        </a:tabLst>
                      </a:pPr>
                      <a:r>
                        <a:rPr lang="en-US" sz="1800" b="1" spc="-10"/>
                        <a:t>0.37</a:t>
                      </a:r>
                      <a:endParaRPr lang="fr-FR" sz="1800" b="1">
                        <a:latin typeface="Arial" pitchFamily="34" charset="0"/>
                        <a:ea typeface="Times New Roman"/>
                        <a:cs typeface="Arial" pitchFamily="34" charset="0"/>
                      </a:endParaRPr>
                    </a:p>
                  </a:txBody>
                  <a:tcPr marL="0" marR="0" marT="0" marB="0" anchor="ctr"/>
                </a:tc>
                <a:tc>
                  <a:txBody>
                    <a:bodyPr/>
                    <a:lstStyle/>
                    <a:p>
                      <a:pPr marR="262890" algn="r">
                        <a:lnSpc>
                          <a:spcPct val="115000"/>
                        </a:lnSpc>
                        <a:spcAft>
                          <a:spcPts val="0"/>
                        </a:spcAft>
                      </a:pPr>
                      <a:r>
                        <a:rPr lang="en-US" sz="1800" b="1" spc="-10"/>
                        <a:t>0.35</a:t>
                      </a:r>
                      <a:endParaRPr lang="fr-FR" sz="1800" b="1">
                        <a:latin typeface="Arial" pitchFamily="34" charset="0"/>
                        <a:ea typeface="Times New Roman"/>
                        <a:cs typeface="Arial" pitchFamily="34" charset="0"/>
                      </a:endParaRPr>
                    </a:p>
                  </a:txBody>
                  <a:tcPr marL="0" marR="0" marT="0" marB="0" anchor="ctr"/>
                </a:tc>
                <a:tc>
                  <a:txBody>
                    <a:bodyPr/>
                    <a:lstStyle/>
                    <a:p>
                      <a:pPr marR="262890" algn="r">
                        <a:lnSpc>
                          <a:spcPct val="115000"/>
                        </a:lnSpc>
                        <a:spcAft>
                          <a:spcPts val="0"/>
                        </a:spcAft>
                      </a:pPr>
                      <a:r>
                        <a:rPr lang="en-US" sz="1800" b="1" spc="-10"/>
                        <a:t>0.22</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tabLst>
                          <a:tab pos="116840" algn="dec"/>
                        </a:tabLst>
                      </a:pPr>
                      <a:r>
                        <a:rPr lang="en-US" sz="1800" b="1" spc="-10" dirty="0"/>
                        <a:t>0.55</a:t>
                      </a:r>
                      <a:endParaRPr lang="fr-FR" sz="1800" b="1" dirty="0">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dirty="0"/>
                        <a:t>5.57</a:t>
                      </a:r>
                      <a:endParaRPr lang="fr-FR" sz="1800" b="1" dirty="0">
                        <a:latin typeface="Arial" pitchFamily="34" charset="0"/>
                        <a:ea typeface="Times New Roman"/>
                        <a:cs typeface="Arial" pitchFamily="34" charset="0"/>
                      </a:endParaRPr>
                    </a:p>
                  </a:txBody>
                  <a:tcPr marL="0" marR="0" marT="0" marB="0" anchor="ctr"/>
                </a:tc>
              </a:tr>
              <a:tr h="292119">
                <a:tc>
                  <a:txBody>
                    <a:bodyPr/>
                    <a:lstStyle/>
                    <a:p>
                      <a:pPr>
                        <a:lnSpc>
                          <a:spcPct val="115000"/>
                        </a:lnSpc>
                        <a:spcAft>
                          <a:spcPts val="0"/>
                        </a:spcAft>
                      </a:pPr>
                      <a:endParaRPr lang="fr-FR" sz="1800" b="1" dirty="0">
                        <a:latin typeface="Arial" pitchFamily="34" charset="0"/>
                        <a:ea typeface="Times New Roman"/>
                        <a:cs typeface="Arial" pitchFamily="34" charset="0"/>
                      </a:endParaRPr>
                    </a:p>
                  </a:txBody>
                  <a:tcPr marL="0" marR="0" marT="0" marB="0" anchor="ctr">
                    <a:solidFill>
                      <a:schemeClr val="accent1">
                        <a:lumMod val="60000"/>
                        <a:lumOff val="40000"/>
                      </a:schemeClr>
                    </a:solidFill>
                  </a:tcPr>
                </a:tc>
                <a:tc>
                  <a:txBody>
                    <a:bodyPr/>
                    <a:lstStyle/>
                    <a:p>
                      <a:pPr marR="329565" algn="r">
                        <a:lnSpc>
                          <a:spcPct val="115000"/>
                        </a:lnSpc>
                        <a:spcAft>
                          <a:spcPts val="0"/>
                        </a:spcAft>
                      </a:pPr>
                      <a:endParaRPr lang="fr-FR" sz="1800" b="1" dirty="0">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endParaRPr lang="fr-FR" sz="1800" b="1" dirty="0">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endParaRPr lang="fr-FR" sz="1800" b="1">
                        <a:latin typeface="Arial" pitchFamily="34" charset="0"/>
                        <a:ea typeface="Times New Roman"/>
                        <a:cs typeface="Arial" pitchFamily="34" charset="0"/>
                      </a:endParaRPr>
                    </a:p>
                  </a:txBody>
                  <a:tcPr marL="0" marR="0" marT="0" marB="0" anchor="ctr"/>
                </a:tc>
                <a:tc>
                  <a:txBody>
                    <a:bodyPr/>
                    <a:lstStyle/>
                    <a:p>
                      <a:pPr marR="262890" algn="r">
                        <a:lnSpc>
                          <a:spcPct val="115000"/>
                        </a:lnSpc>
                        <a:spcAft>
                          <a:spcPts val="0"/>
                        </a:spcAft>
                      </a:pPr>
                      <a:endParaRPr lang="fr-FR" sz="1800" b="1">
                        <a:latin typeface="Arial" pitchFamily="34" charset="0"/>
                        <a:ea typeface="Times New Roman"/>
                        <a:cs typeface="Arial" pitchFamily="34" charset="0"/>
                      </a:endParaRPr>
                    </a:p>
                  </a:txBody>
                  <a:tcPr marL="0" marR="0" marT="0" marB="0" anchor="ctr"/>
                </a:tc>
                <a:tc>
                  <a:txBody>
                    <a:bodyPr/>
                    <a:lstStyle/>
                    <a:p>
                      <a:pPr>
                        <a:lnSpc>
                          <a:spcPts val="540"/>
                        </a:lnSpc>
                        <a:spcAft>
                          <a:spcPts val="0"/>
                        </a:spcAft>
                      </a:pPr>
                      <a:r>
                        <a:rPr lang="en-US" sz="1800" b="1" spc="130"/>
                        <a:t>0</a:t>
                      </a:r>
                      <a:endParaRPr lang="fr-FR" sz="1800" b="1">
                        <a:latin typeface="Arial" pitchFamily="34" charset="0"/>
                        <a:ea typeface="Times New Roman"/>
                        <a:cs typeface="Arial" pitchFamily="34" charset="0"/>
                      </a:endParaRPr>
                    </a:p>
                  </a:txBody>
                  <a:tcPr marL="0" marR="0" marT="0" marB="0" anchor="ctr"/>
                </a:tc>
                <a:tc>
                  <a:txBody>
                    <a:bodyPr/>
                    <a:lstStyle/>
                    <a:p>
                      <a:pPr>
                        <a:lnSpc>
                          <a:spcPts val="540"/>
                        </a:lnSpc>
                        <a:spcAft>
                          <a:spcPts val="0"/>
                        </a:spcAft>
                        <a:tabLst>
                          <a:tab pos="116840" algn="dec"/>
                        </a:tabLst>
                      </a:pPr>
                      <a:r>
                        <a:rPr lang="en-US" sz="1800" b="1" spc="130"/>
                        <a:t>0.9</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endParaRPr lang="fr-FR" sz="1800" b="1" dirty="0">
                        <a:latin typeface="Arial" pitchFamily="34" charset="0"/>
                        <a:ea typeface="Times New Roman"/>
                        <a:cs typeface="Arial" pitchFamily="34" charset="0"/>
                      </a:endParaRPr>
                    </a:p>
                  </a:txBody>
                  <a:tcPr marL="0" marR="0" marT="0" marB="0" anchor="ctr"/>
                </a:tc>
              </a:tr>
              <a:tr h="266895">
                <a:tc>
                  <a:txBody>
                    <a:bodyPr/>
                    <a:lstStyle/>
                    <a:p>
                      <a:pPr>
                        <a:lnSpc>
                          <a:spcPct val="115000"/>
                        </a:lnSpc>
                        <a:spcAft>
                          <a:spcPts val="0"/>
                        </a:spcAft>
                      </a:pPr>
                      <a:r>
                        <a:rPr lang="en-US" sz="1800" b="1" spc="-10" dirty="0"/>
                        <a:t>GFAP</a:t>
                      </a:r>
                      <a:endParaRPr lang="fr-FR" sz="1800" b="1" dirty="0">
                        <a:latin typeface="Arial" pitchFamily="34" charset="0"/>
                        <a:ea typeface="Times New Roman"/>
                        <a:cs typeface="Arial" pitchFamily="34" charset="0"/>
                      </a:endParaRPr>
                    </a:p>
                  </a:txBody>
                  <a:tcPr marL="0" marR="0" marT="0" marB="0" anchor="ctr">
                    <a:solidFill>
                      <a:schemeClr val="accent1">
                        <a:lumMod val="60000"/>
                        <a:lumOff val="40000"/>
                      </a:schemeClr>
                    </a:solidFill>
                  </a:tcPr>
                </a:tc>
                <a:tc>
                  <a:txBody>
                    <a:bodyPr/>
                    <a:lstStyle/>
                    <a:p>
                      <a:pPr marR="329565" algn="r">
                        <a:lnSpc>
                          <a:spcPct val="115000"/>
                        </a:lnSpc>
                        <a:spcAft>
                          <a:spcPts val="0"/>
                        </a:spcAft>
                      </a:pPr>
                      <a:r>
                        <a:rPr lang="en-US" sz="1800" b="1" spc="-10" dirty="0"/>
                        <a:t>0</a:t>
                      </a:r>
                      <a:endParaRPr lang="fr-FR" sz="1800" b="1" dirty="0">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a:t>0</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a:t>0</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a:t>0</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dirty="0"/>
                        <a:t>0</a:t>
                      </a:r>
                      <a:endParaRPr lang="fr-FR" sz="1800" b="1" dirty="0">
                        <a:latin typeface="Arial" pitchFamily="34" charset="0"/>
                        <a:ea typeface="Times New Roman"/>
                        <a:cs typeface="Arial" pitchFamily="34" charset="0"/>
                      </a:endParaRPr>
                    </a:p>
                  </a:txBody>
                  <a:tcPr marL="0" marR="0" marT="0" marB="0" anchor="ctr"/>
                </a:tc>
                <a:tc>
                  <a:txBody>
                    <a:bodyPr/>
                    <a:lstStyle/>
                    <a:p>
                      <a:pPr marR="262890" algn="r">
                        <a:lnSpc>
                          <a:spcPct val="115000"/>
                        </a:lnSpc>
                        <a:spcAft>
                          <a:spcPts val="0"/>
                        </a:spcAft>
                      </a:pPr>
                      <a:r>
                        <a:rPr lang="en-US" sz="1800" b="1" spc="-10"/>
                        <a:t>1.22</a:t>
                      </a:r>
                      <a:endParaRPr lang="fr-FR" sz="1800" b="1">
                        <a:latin typeface="Arial" pitchFamily="34" charset="0"/>
                        <a:ea typeface="Times New Roman"/>
                        <a:cs typeface="Arial" pitchFamily="34" charset="0"/>
                      </a:endParaRPr>
                    </a:p>
                  </a:txBody>
                  <a:tcPr marL="0" marR="0" marT="0" marB="0" anchor="ctr"/>
                </a:tc>
                <a:tc>
                  <a:txBody>
                    <a:bodyPr/>
                    <a:lstStyle/>
                    <a:p>
                      <a:pPr marR="262890" algn="r">
                        <a:lnSpc>
                          <a:spcPct val="115000"/>
                        </a:lnSpc>
                        <a:spcAft>
                          <a:spcPts val="0"/>
                        </a:spcAft>
                      </a:pPr>
                      <a:r>
                        <a:rPr lang="en-US" sz="1800" b="1" spc="-10"/>
                        <a:t>2.4</a:t>
                      </a:r>
                      <a:endParaRPr lang="fr-FR" sz="1800" b="1">
                        <a:latin typeface="Arial" pitchFamily="34" charset="0"/>
                        <a:ea typeface="Times New Roman"/>
                        <a:cs typeface="Arial" pitchFamily="34" charset="0"/>
                      </a:endParaRPr>
                    </a:p>
                  </a:txBody>
                  <a:tcPr marL="0" marR="0" marT="0" marB="0" anchor="ctr"/>
                </a:tc>
                <a:tc>
                  <a:txBody>
                    <a:bodyPr/>
                    <a:lstStyle/>
                    <a:p>
                      <a:pPr marR="262890" algn="r">
                        <a:lnSpc>
                          <a:spcPct val="115000"/>
                        </a:lnSpc>
                        <a:spcAft>
                          <a:spcPts val="0"/>
                        </a:spcAft>
                      </a:pPr>
                      <a:r>
                        <a:rPr lang="en-US" sz="1800" b="1" spc="-10"/>
                        <a:t>1.58</a:t>
                      </a: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tabLst>
                          <a:tab pos="116840" algn="dec"/>
                        </a:tabLst>
                      </a:pPr>
                      <a:r>
                        <a:rPr lang="en-US" sz="1800" b="1" spc="-10" dirty="0"/>
                        <a:t>4.58</a:t>
                      </a:r>
                      <a:endParaRPr lang="fr-FR" sz="1800" b="1" dirty="0">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r>
                        <a:rPr lang="en-US" sz="1800" b="1" spc="-10" dirty="0"/>
                        <a:t>8.91</a:t>
                      </a:r>
                      <a:endParaRPr lang="fr-FR" sz="1800" b="1" dirty="0">
                        <a:latin typeface="Arial" pitchFamily="34" charset="0"/>
                        <a:ea typeface="Times New Roman"/>
                        <a:cs typeface="Arial" pitchFamily="34" charset="0"/>
                      </a:endParaRPr>
                    </a:p>
                  </a:txBody>
                  <a:tcPr marL="0" marR="0" marT="0" marB="0" anchor="ctr"/>
                </a:tc>
              </a:tr>
              <a:tr h="292119">
                <a:tc>
                  <a:txBody>
                    <a:bodyPr/>
                    <a:lstStyle/>
                    <a:p>
                      <a:pPr>
                        <a:lnSpc>
                          <a:spcPct val="115000"/>
                        </a:lnSpc>
                        <a:spcAft>
                          <a:spcPts val="0"/>
                        </a:spcAft>
                      </a:pPr>
                      <a:endParaRPr lang="fr-FR" sz="1800" b="1" dirty="0">
                        <a:latin typeface="Arial" pitchFamily="34" charset="0"/>
                        <a:ea typeface="Times New Roman"/>
                        <a:cs typeface="Arial" pitchFamily="34" charset="0"/>
                      </a:endParaRPr>
                    </a:p>
                  </a:txBody>
                  <a:tcPr marL="0" marR="0" marT="0" marB="0" anchor="ctr">
                    <a:solidFill>
                      <a:schemeClr val="accent1">
                        <a:lumMod val="60000"/>
                        <a:lumOff val="40000"/>
                      </a:schemeClr>
                    </a:solidFill>
                  </a:tcPr>
                </a:tc>
                <a:tc>
                  <a:txBody>
                    <a:bodyPr/>
                    <a:lstStyle/>
                    <a:p>
                      <a:pPr>
                        <a:lnSpc>
                          <a:spcPct val="115000"/>
                        </a:lnSpc>
                        <a:spcAft>
                          <a:spcPts val="0"/>
                        </a:spcAft>
                      </a:pP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endParaRPr lang="fr-FR" sz="1800" b="1">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endParaRPr lang="fr-FR" sz="1800" b="1" dirty="0">
                        <a:latin typeface="Arial" pitchFamily="34" charset="0"/>
                        <a:ea typeface="Times New Roman"/>
                        <a:cs typeface="Arial" pitchFamily="34" charset="0"/>
                      </a:endParaRPr>
                    </a:p>
                  </a:txBody>
                  <a:tcPr marL="0" marR="0" marT="0" marB="0" anchor="ctr"/>
                </a:tc>
                <a:tc>
                  <a:txBody>
                    <a:bodyPr/>
                    <a:lstStyle/>
                    <a:p>
                      <a:pPr>
                        <a:lnSpc>
                          <a:spcPts val="540"/>
                        </a:lnSpc>
                        <a:spcAft>
                          <a:spcPts val="0"/>
                        </a:spcAft>
                      </a:pPr>
                      <a:r>
                        <a:rPr lang="en-US" sz="1800" b="1" spc="130"/>
                        <a:t>0.01</a:t>
                      </a:r>
                      <a:endParaRPr lang="fr-FR" sz="1800" b="1">
                        <a:latin typeface="Arial" pitchFamily="34" charset="0"/>
                        <a:ea typeface="Times New Roman"/>
                        <a:cs typeface="Arial" pitchFamily="34" charset="0"/>
                      </a:endParaRPr>
                    </a:p>
                  </a:txBody>
                  <a:tcPr marL="0" marR="0" marT="0" marB="0" anchor="ctr"/>
                </a:tc>
                <a:tc>
                  <a:txBody>
                    <a:bodyPr/>
                    <a:lstStyle/>
                    <a:p>
                      <a:pPr>
                        <a:lnSpc>
                          <a:spcPts val="540"/>
                        </a:lnSpc>
                        <a:spcAft>
                          <a:spcPts val="0"/>
                        </a:spcAft>
                      </a:pPr>
                      <a:r>
                        <a:rPr lang="en-US" sz="1800" b="1" spc="130" dirty="0"/>
                        <a:t>0.2</a:t>
                      </a:r>
                      <a:endParaRPr lang="fr-FR" sz="1800" b="1" dirty="0">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endParaRPr lang="fr-FR" sz="1800" b="1" dirty="0">
                        <a:latin typeface="Arial" pitchFamily="34" charset="0"/>
                        <a:ea typeface="Times New Roman"/>
                        <a:cs typeface="Arial" pitchFamily="34" charset="0"/>
                      </a:endParaRPr>
                    </a:p>
                  </a:txBody>
                  <a:tcPr marL="0" marR="0" marT="0" marB="0" anchor="ctr"/>
                </a:tc>
                <a:tc>
                  <a:txBody>
                    <a:bodyPr/>
                    <a:lstStyle/>
                    <a:p>
                      <a:pPr marR="320040" algn="r">
                        <a:lnSpc>
                          <a:spcPts val="540"/>
                        </a:lnSpc>
                        <a:spcAft>
                          <a:spcPts val="0"/>
                        </a:spcAft>
                      </a:pPr>
                      <a:r>
                        <a:rPr lang="en-US" sz="1800" b="1" spc="130" dirty="0"/>
                        <a:t>1.8</a:t>
                      </a:r>
                      <a:endParaRPr lang="fr-FR" sz="1800" b="1" dirty="0">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endParaRPr lang="fr-FR" sz="1800" b="1" dirty="0">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endParaRPr lang="fr-FR" sz="1800" b="1" dirty="0">
                        <a:latin typeface="Arial" pitchFamily="34" charset="0"/>
                        <a:ea typeface="Times New Roman"/>
                        <a:cs typeface="Arial" pitchFamily="34" charset="0"/>
                      </a:endParaRPr>
                    </a:p>
                  </a:txBody>
                  <a:tcPr marL="0" marR="0" marT="0" marB="0" anchor="ctr"/>
                </a:tc>
                <a:tc>
                  <a:txBody>
                    <a:bodyPr/>
                    <a:lstStyle/>
                    <a:p>
                      <a:pPr>
                        <a:lnSpc>
                          <a:spcPct val="115000"/>
                        </a:lnSpc>
                        <a:spcAft>
                          <a:spcPts val="0"/>
                        </a:spcAft>
                      </a:pPr>
                      <a:endParaRPr lang="fr-FR" sz="1800" b="1" dirty="0">
                        <a:latin typeface="Arial" pitchFamily="34" charset="0"/>
                        <a:ea typeface="Times New Roman"/>
                        <a:cs typeface="Arial" pitchFamily="34" charset="0"/>
                      </a:endParaRPr>
                    </a:p>
                  </a:txBody>
                  <a:tcPr marL="0" marR="0" marT="0" marB="0" anchor="ctr"/>
                </a:tc>
              </a:tr>
            </a:tbl>
          </a:graphicData>
        </a:graphic>
      </p:graphicFrame>
      <p:sp>
        <p:nvSpPr>
          <p:cNvPr id="31745" name="Rectangle 1"/>
          <p:cNvSpPr>
            <a:spLocks noChangeArrowheads="1"/>
          </p:cNvSpPr>
          <p:nvPr/>
        </p:nvSpPr>
        <p:spPr bwMode="auto">
          <a:xfrm>
            <a:off x="0" y="3252651"/>
            <a:ext cx="12022183"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fr-FR" sz="2300" b="0" i="0" u="none" strike="noStrike" cap="none" normalizeH="0" baseline="0" dirty="0" smtClean="0">
                <a:ln>
                  <a:noFill/>
                </a:ln>
                <a:effectLst/>
                <a:latin typeface="Arial" pitchFamily="34" charset="0"/>
                <a:ea typeface="Arial Unicode MS" pitchFamily="34" charset="-128"/>
                <a:cs typeface="Arial" pitchFamily="34" charset="0"/>
              </a:rPr>
              <a:t>la plupart des cellules corticales E10 ont été colorées pour la </a:t>
            </a:r>
            <a:r>
              <a:rPr kumimoji="0" lang="fr-FR" sz="2300" b="0" i="0" u="none" strike="noStrike" cap="none" normalizeH="0" baseline="0" dirty="0" err="1" smtClean="0">
                <a:ln>
                  <a:noFill/>
                </a:ln>
                <a:effectLst/>
                <a:latin typeface="Arial" pitchFamily="34" charset="0"/>
                <a:ea typeface="Arial Unicode MS" pitchFamily="34" charset="-128"/>
                <a:cs typeface="Arial" pitchFamily="34" charset="0"/>
              </a:rPr>
              <a:t>nestine</a:t>
            </a:r>
            <a:endParaRPr kumimoji="0" lang="fr-FR" sz="23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fr-FR" sz="2300" b="0" i="0" u="none" strike="noStrike" cap="none" normalizeH="0" baseline="0" dirty="0" smtClean="0">
                <a:ln>
                  <a:noFill/>
                </a:ln>
                <a:effectLst/>
                <a:latin typeface="Arial" pitchFamily="34" charset="0"/>
                <a:ea typeface="Arial Unicode MS" pitchFamily="34" charset="-128"/>
                <a:cs typeface="Arial" pitchFamily="34" charset="0"/>
              </a:rPr>
              <a:t> À cet âge, le seule marqueur différenciée présent était </a:t>
            </a:r>
            <a:r>
              <a:rPr kumimoji="0" lang="en-US" sz="2300" b="0" i="0" u="none" strike="noStrike" cap="none" normalizeH="0" baseline="0" dirty="0" smtClean="0">
                <a:ln>
                  <a:noFill/>
                </a:ln>
                <a:effectLst/>
                <a:latin typeface="Arial" pitchFamily="34" charset="0"/>
                <a:ea typeface="Arial Unicode MS" pitchFamily="34" charset="-128"/>
                <a:cs typeface="Arial" pitchFamily="34" charset="0"/>
              </a:rPr>
              <a:t>β</a:t>
            </a:r>
            <a:r>
              <a:rPr kumimoji="0" lang="fr-FR" sz="2300" b="0" i="0" u="none" strike="noStrike" cap="none" normalizeH="0" baseline="0" dirty="0" smtClean="0">
                <a:ln>
                  <a:noFill/>
                </a:ln>
                <a:effectLst/>
                <a:latin typeface="Arial" pitchFamily="34" charset="0"/>
                <a:ea typeface="Arial Unicode MS" pitchFamily="34" charset="-128"/>
                <a:cs typeface="Arial" pitchFamily="34" charset="0"/>
              </a:rPr>
              <a:t>-tubuline III, vu dans ~9% des cellules.</a:t>
            </a:r>
            <a:endParaRPr kumimoji="0" lang="fr-FR" sz="23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fr-FR" sz="2300" b="0" i="0" u="none" strike="noStrike" cap="none" normalizeH="0" baseline="0" dirty="0" smtClean="0">
                <a:ln>
                  <a:noFill/>
                </a:ln>
                <a:effectLst/>
                <a:latin typeface="Arial" pitchFamily="34" charset="0"/>
                <a:ea typeface="Arial Unicode MS" pitchFamily="34" charset="-128"/>
                <a:cs typeface="Arial" pitchFamily="34" charset="0"/>
              </a:rPr>
              <a:t>Aucune cellule E10 n’été colorées pour les marqueurs gliales, et les cellules </a:t>
            </a:r>
            <a:r>
              <a:rPr kumimoji="0" lang="fr-FR" sz="2300" b="0" i="0" u="none" strike="noStrike" cap="none" normalizeH="0" baseline="0" dirty="0" err="1" smtClean="0">
                <a:ln>
                  <a:noFill/>
                </a:ln>
                <a:effectLst/>
                <a:latin typeface="Arial" pitchFamily="34" charset="0"/>
                <a:ea typeface="Arial Unicode MS" pitchFamily="34" charset="-128"/>
                <a:cs typeface="Arial" pitchFamily="34" charset="0"/>
              </a:rPr>
              <a:t>macroglials</a:t>
            </a:r>
            <a:r>
              <a:rPr kumimoji="0" lang="fr-FR" sz="2300" b="0" i="0" u="none" strike="noStrike" cap="none" normalizeH="0" baseline="0" dirty="0" smtClean="0">
                <a:ln>
                  <a:noFill/>
                </a:ln>
                <a:effectLst/>
                <a:latin typeface="Arial" pitchFamily="34" charset="0"/>
                <a:ea typeface="Arial Unicode MS" pitchFamily="34" charset="-128"/>
                <a:cs typeface="Arial" pitchFamily="34" charset="0"/>
              </a:rPr>
              <a:t> n’ont pas été détectés pendant plusieurs jours. </a:t>
            </a:r>
            <a:endParaRPr kumimoji="0" lang="fr-FR" sz="23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fr-FR" sz="2300" b="0" i="0" u="none" strike="noStrike" cap="none" normalizeH="0" baseline="0" dirty="0" smtClean="0">
                <a:ln>
                  <a:noFill/>
                </a:ln>
                <a:effectLst/>
                <a:latin typeface="Arial" pitchFamily="34" charset="0"/>
                <a:ea typeface="Arial Unicode MS" pitchFamily="34" charset="-128"/>
                <a:cs typeface="Arial" pitchFamily="34" charset="0"/>
              </a:rPr>
              <a:t>Les premiers oligodendrocytes O4-positifs ont été observés à E17, mais seulement 0,37% de cellules marquées, et un faible niveau a été maintenue par le biais de naissance </a:t>
            </a:r>
            <a:endParaRPr kumimoji="0" lang="fr-FR" sz="23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fr-FR" sz="2300" b="0" i="0" u="none" strike="noStrike" cap="none" normalizeH="0" baseline="0" dirty="0" smtClean="0">
                <a:ln>
                  <a:noFill/>
                </a:ln>
                <a:effectLst/>
                <a:latin typeface="Arial" pitchFamily="34" charset="0"/>
                <a:ea typeface="Arial Unicode MS" pitchFamily="34" charset="-128"/>
                <a:cs typeface="Arial" pitchFamily="34" charset="0"/>
              </a:rPr>
              <a:t>Les premières cellules GFAP-positifs ont été détectés au E17, et ceux-ci sont restés trop extrêmement rare, comprenant &lt;2% des cellules, qu'après la naissance</a:t>
            </a:r>
            <a:r>
              <a:rPr kumimoji="0" lang="fr-FR" sz="2400" b="0" i="0" u="none" strike="noStrike" cap="none" normalizeH="0" baseline="0" dirty="0" smtClean="0">
                <a:ln>
                  <a:noFill/>
                </a:ln>
                <a:effectLst/>
                <a:latin typeface="Arial" pitchFamily="34" charset="0"/>
                <a:ea typeface="Arial Unicode MS" pitchFamily="34" charset="-128"/>
                <a:cs typeface="Arial" pitchFamily="34" charset="0"/>
              </a:rPr>
              <a:t>.</a:t>
            </a:r>
            <a:endParaRPr kumimoji="0" lang="fr-FR" sz="2400" b="0" i="0" u="none" strike="noStrike" cap="none" normalizeH="0" baseline="0" dirty="0" smtClean="0">
              <a:ln>
                <a:noFill/>
              </a:ln>
              <a:effectLst/>
              <a:latin typeface="Arial" pitchFamily="34" charset="0"/>
              <a:cs typeface="Arial" pitchFamily="34" charset="0"/>
            </a:endParaRPr>
          </a:p>
        </p:txBody>
      </p:sp>
      <p:sp>
        <p:nvSpPr>
          <p:cNvPr id="4" name="Ruban vers le haut 3"/>
          <p:cNvSpPr/>
          <p:nvPr/>
        </p:nvSpPr>
        <p:spPr>
          <a:xfrm>
            <a:off x="3487783" y="0"/>
            <a:ext cx="5003073" cy="612648"/>
          </a:xfrm>
          <a:prstGeom prst="ribbon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2400" dirty="0" smtClean="0">
                <a:latin typeface="Arial" pitchFamily="34" charset="0"/>
                <a:cs typeface="Arial" pitchFamily="34" charset="0"/>
              </a:rPr>
              <a:t>Tableaux 01 </a:t>
            </a:r>
            <a:endParaRPr lang="fr-FR" sz="24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an vers le haut 1"/>
          <p:cNvSpPr/>
          <p:nvPr/>
        </p:nvSpPr>
        <p:spPr>
          <a:xfrm>
            <a:off x="3226525" y="0"/>
            <a:ext cx="5355772" cy="796834"/>
          </a:xfrm>
          <a:prstGeom prst="ribbon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2400" dirty="0" smtClean="0">
                <a:latin typeface="Arial" pitchFamily="34" charset="0"/>
                <a:cs typeface="Arial" pitchFamily="34" charset="0"/>
              </a:rPr>
              <a:t>Tableaux 02</a:t>
            </a:r>
            <a:endParaRPr lang="fr-FR" sz="2400" dirty="0">
              <a:latin typeface="Arial" pitchFamily="34" charset="0"/>
              <a:cs typeface="Arial" pitchFamily="34" charset="0"/>
            </a:endParaRPr>
          </a:p>
        </p:txBody>
      </p:sp>
      <p:graphicFrame>
        <p:nvGraphicFramePr>
          <p:cNvPr id="4" name="Tableau 3"/>
          <p:cNvGraphicFramePr>
            <a:graphicFrameLocks noGrp="1"/>
          </p:cNvGraphicFramePr>
          <p:nvPr/>
        </p:nvGraphicFramePr>
        <p:xfrm>
          <a:off x="248196" y="1084218"/>
          <a:ext cx="11194866" cy="2521131"/>
        </p:xfrm>
        <a:graphic>
          <a:graphicData uri="http://schemas.openxmlformats.org/drawingml/2006/table">
            <a:tbl>
              <a:tblPr>
                <a:tableStyleId>{3C2FFA5D-87B4-456A-9821-1D502468CF0F}</a:tableStyleId>
              </a:tblPr>
              <a:tblGrid>
                <a:gridCol w="1292829"/>
                <a:gridCol w="1476495"/>
                <a:gridCol w="2338251"/>
                <a:gridCol w="1306286"/>
                <a:gridCol w="1867989"/>
                <a:gridCol w="2913016"/>
              </a:tblGrid>
              <a:tr h="631607">
                <a:tc>
                  <a:txBody>
                    <a:bodyPr/>
                    <a:lstStyle/>
                    <a:p>
                      <a:pPr>
                        <a:lnSpc>
                          <a:spcPct val="115000"/>
                        </a:lnSpc>
                        <a:spcAft>
                          <a:spcPts val="1000"/>
                        </a:spcAft>
                      </a:pPr>
                      <a:endParaRPr lang="fr-FR" sz="2000" dirty="0">
                        <a:solidFill>
                          <a:schemeClr val="bg1"/>
                        </a:solidFill>
                        <a:latin typeface="Arial" pitchFamily="34" charset="0"/>
                        <a:ea typeface="Calibri"/>
                        <a:cs typeface="Arial" pitchFamily="34" charset="0"/>
                      </a:endParaRPr>
                    </a:p>
                  </a:txBody>
                  <a:tcPr marL="76200" marR="76200" marT="0" marB="0"/>
                </a:tc>
                <a:tc>
                  <a:txBody>
                    <a:bodyPr/>
                    <a:lstStyle/>
                    <a:p>
                      <a:pPr>
                        <a:lnSpc>
                          <a:spcPct val="115000"/>
                        </a:lnSpc>
                        <a:spcAft>
                          <a:spcPts val="1000"/>
                        </a:spcAft>
                      </a:pPr>
                      <a:endParaRPr lang="fr-FR" sz="2000" dirty="0">
                        <a:solidFill>
                          <a:schemeClr val="bg1"/>
                        </a:solidFill>
                        <a:latin typeface="Arial" pitchFamily="34" charset="0"/>
                        <a:ea typeface="Calibri"/>
                        <a:cs typeface="Arial" pitchFamily="34" charset="0"/>
                      </a:endParaRPr>
                    </a:p>
                  </a:txBody>
                  <a:tcPr marL="76200" marR="76200" marT="0" marB="0"/>
                </a:tc>
                <a:tc>
                  <a:txBody>
                    <a:bodyPr/>
                    <a:lstStyle/>
                    <a:p>
                      <a:pPr>
                        <a:lnSpc>
                          <a:spcPct val="115000"/>
                        </a:lnSpc>
                        <a:spcAft>
                          <a:spcPts val="1000"/>
                        </a:spcAft>
                      </a:pPr>
                      <a:endParaRPr lang="fr-FR" sz="2000" dirty="0">
                        <a:solidFill>
                          <a:schemeClr val="bg1"/>
                        </a:solidFill>
                        <a:latin typeface="Arial" pitchFamily="34" charset="0"/>
                        <a:ea typeface="Calibri"/>
                        <a:cs typeface="Arial" pitchFamily="34" charset="0"/>
                      </a:endParaRPr>
                    </a:p>
                  </a:txBody>
                  <a:tcPr marL="76200" marR="76200" marT="0" marB="0"/>
                </a:tc>
                <a:tc gridSpan="3">
                  <a:txBody>
                    <a:bodyPr/>
                    <a:lstStyle/>
                    <a:p>
                      <a:pPr>
                        <a:lnSpc>
                          <a:spcPct val="115000"/>
                        </a:lnSpc>
                        <a:spcAft>
                          <a:spcPts val="1000"/>
                        </a:spcAft>
                      </a:pPr>
                      <a:r>
                        <a:rPr lang="fr-FR" sz="1800" dirty="0">
                          <a:latin typeface="Arial" pitchFamily="34" charset="0"/>
                          <a:cs typeface="Arial" pitchFamily="34" charset="0"/>
                        </a:rPr>
                        <a:t>Nombre total de clones contenant</a:t>
                      </a:r>
                      <a:endParaRPr lang="fr-FR" sz="1800" dirty="0">
                        <a:solidFill>
                          <a:schemeClr val="bg1"/>
                        </a:solidFill>
                        <a:latin typeface="Arial" pitchFamily="34" charset="0"/>
                        <a:ea typeface="Times New Roman"/>
                        <a:cs typeface="Arial" pitchFamily="34" charset="0"/>
                      </a:endParaRPr>
                    </a:p>
                  </a:txBody>
                  <a:tcPr marL="76200" marR="76200" marT="0" marB="0"/>
                </a:tc>
                <a:tc hMerge="1">
                  <a:txBody>
                    <a:bodyPr/>
                    <a:lstStyle/>
                    <a:p>
                      <a:endParaRPr lang="fr-FR"/>
                    </a:p>
                  </a:txBody>
                  <a:tcPr/>
                </a:tc>
                <a:tc hMerge="1">
                  <a:txBody>
                    <a:bodyPr/>
                    <a:lstStyle/>
                    <a:p>
                      <a:endParaRPr lang="fr-FR"/>
                    </a:p>
                  </a:txBody>
                  <a:tcPr/>
                </a:tc>
              </a:tr>
              <a:tr h="769732">
                <a:tc>
                  <a:txBody>
                    <a:bodyPr/>
                    <a:lstStyle/>
                    <a:p>
                      <a:pPr>
                        <a:lnSpc>
                          <a:spcPct val="115000"/>
                        </a:lnSpc>
                        <a:spcAft>
                          <a:spcPts val="1000"/>
                        </a:spcAft>
                      </a:pPr>
                      <a:endParaRPr lang="fr-FR" sz="2000" dirty="0">
                        <a:solidFill>
                          <a:schemeClr val="bg1"/>
                        </a:solidFill>
                        <a:latin typeface="Arial" pitchFamily="34" charset="0"/>
                        <a:ea typeface="Calibri"/>
                        <a:cs typeface="Arial" pitchFamily="34" charset="0"/>
                      </a:endParaRPr>
                    </a:p>
                  </a:txBody>
                  <a:tcPr marL="76200" marR="76200" marT="0" marB="0"/>
                </a:tc>
                <a:tc>
                  <a:txBody>
                    <a:bodyPr/>
                    <a:lstStyle/>
                    <a:p>
                      <a:pPr>
                        <a:lnSpc>
                          <a:spcPct val="115000"/>
                        </a:lnSpc>
                        <a:spcAft>
                          <a:spcPts val="1000"/>
                        </a:spcAft>
                      </a:pPr>
                      <a:r>
                        <a:rPr lang="fr-FR" sz="2000" dirty="0">
                          <a:solidFill>
                            <a:schemeClr val="bg1"/>
                          </a:solidFill>
                          <a:latin typeface="Arial" pitchFamily="34" charset="0"/>
                          <a:cs typeface="Arial" pitchFamily="34" charset="0"/>
                        </a:rPr>
                        <a:t>Total des Clones</a:t>
                      </a:r>
                      <a:endParaRPr lang="fr-FR" sz="2000" dirty="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2000" dirty="0">
                          <a:solidFill>
                            <a:schemeClr val="bg1"/>
                          </a:solidFill>
                          <a:latin typeface="Arial" pitchFamily="34" charset="0"/>
                          <a:cs typeface="Arial" pitchFamily="34" charset="0"/>
                        </a:rPr>
                        <a:t>Clone Taille moyenne</a:t>
                      </a:r>
                      <a:endParaRPr lang="fr-FR" sz="2000" dirty="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1800" dirty="0">
                          <a:latin typeface="Arial" pitchFamily="34" charset="0"/>
                          <a:cs typeface="Arial" pitchFamily="34" charset="0"/>
                        </a:rPr>
                        <a:t>Neurones</a:t>
                      </a:r>
                      <a:endParaRPr lang="fr-FR" sz="1800" dirty="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1800" dirty="0">
                          <a:latin typeface="Arial" pitchFamily="34" charset="0"/>
                          <a:cs typeface="Arial" pitchFamily="34" charset="0"/>
                        </a:rPr>
                        <a:t>Les astrocytes</a:t>
                      </a:r>
                      <a:endParaRPr lang="fr-FR" sz="1800" dirty="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1800" dirty="0" smtClean="0">
                          <a:latin typeface="Arial" pitchFamily="34" charset="0"/>
                          <a:cs typeface="Arial" pitchFamily="34" charset="0"/>
                        </a:rPr>
                        <a:t>Oligodendrocytes</a:t>
                      </a:r>
                      <a:endParaRPr lang="fr-FR" sz="1800" dirty="0">
                        <a:solidFill>
                          <a:schemeClr val="bg1"/>
                        </a:solidFill>
                        <a:latin typeface="Arial" pitchFamily="34" charset="0"/>
                        <a:ea typeface="Times New Roman"/>
                        <a:cs typeface="Arial" pitchFamily="34" charset="0"/>
                      </a:endParaRPr>
                    </a:p>
                  </a:txBody>
                  <a:tcPr marL="76200" marR="76200" marT="0" marB="0"/>
                </a:tc>
              </a:tr>
              <a:tr h="373264">
                <a:tc>
                  <a:txBody>
                    <a:bodyPr/>
                    <a:lstStyle/>
                    <a:p>
                      <a:pPr>
                        <a:lnSpc>
                          <a:spcPct val="115000"/>
                        </a:lnSpc>
                        <a:spcAft>
                          <a:spcPts val="1000"/>
                        </a:spcAft>
                      </a:pPr>
                      <a:r>
                        <a:rPr lang="fr-FR" sz="2000">
                          <a:solidFill>
                            <a:schemeClr val="bg1"/>
                          </a:solidFill>
                          <a:latin typeface="Arial" pitchFamily="34" charset="0"/>
                          <a:cs typeface="Arial" pitchFamily="34" charset="0"/>
                        </a:rPr>
                        <a:t>Jour 3</a:t>
                      </a:r>
                      <a:endParaRPr lang="fr-FR" sz="200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2000">
                          <a:solidFill>
                            <a:schemeClr val="bg1"/>
                          </a:solidFill>
                          <a:latin typeface="Arial" pitchFamily="34" charset="0"/>
                          <a:cs typeface="Arial" pitchFamily="34" charset="0"/>
                        </a:rPr>
                        <a:t>19</a:t>
                      </a:r>
                      <a:endParaRPr lang="fr-FR" sz="200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2000" dirty="0">
                          <a:solidFill>
                            <a:schemeClr val="bg1"/>
                          </a:solidFill>
                          <a:latin typeface="Arial" pitchFamily="34" charset="0"/>
                          <a:cs typeface="Arial" pitchFamily="34" charset="0"/>
                        </a:rPr>
                        <a:t>5</a:t>
                      </a:r>
                      <a:endParaRPr lang="fr-FR" sz="2000" dirty="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1800" dirty="0">
                          <a:latin typeface="Arial" pitchFamily="34" charset="0"/>
                          <a:cs typeface="Arial" pitchFamily="34" charset="0"/>
                        </a:rPr>
                        <a:t>16</a:t>
                      </a:r>
                      <a:endParaRPr lang="fr-FR" sz="1800" dirty="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1800" dirty="0">
                          <a:latin typeface="Arial" pitchFamily="34" charset="0"/>
                          <a:cs typeface="Arial" pitchFamily="34" charset="0"/>
                        </a:rPr>
                        <a:t>0</a:t>
                      </a:r>
                      <a:endParaRPr lang="fr-FR" sz="1800" dirty="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1800" dirty="0">
                          <a:latin typeface="Arial" pitchFamily="34" charset="0"/>
                          <a:cs typeface="Arial" pitchFamily="34" charset="0"/>
                        </a:rPr>
                        <a:t>0</a:t>
                      </a:r>
                      <a:endParaRPr lang="fr-FR" sz="1800" dirty="0">
                        <a:solidFill>
                          <a:schemeClr val="bg1"/>
                        </a:solidFill>
                        <a:latin typeface="Arial" pitchFamily="34" charset="0"/>
                        <a:ea typeface="Times New Roman"/>
                        <a:cs typeface="Arial" pitchFamily="34" charset="0"/>
                      </a:endParaRPr>
                    </a:p>
                  </a:txBody>
                  <a:tcPr marL="76200" marR="76200" marT="0" marB="0"/>
                </a:tc>
              </a:tr>
              <a:tr h="373264">
                <a:tc>
                  <a:txBody>
                    <a:bodyPr/>
                    <a:lstStyle/>
                    <a:p>
                      <a:pPr>
                        <a:lnSpc>
                          <a:spcPct val="115000"/>
                        </a:lnSpc>
                        <a:spcAft>
                          <a:spcPts val="1000"/>
                        </a:spcAft>
                      </a:pPr>
                      <a:r>
                        <a:rPr lang="fr-FR" sz="2000">
                          <a:solidFill>
                            <a:schemeClr val="bg1"/>
                          </a:solidFill>
                          <a:latin typeface="Arial" pitchFamily="34" charset="0"/>
                          <a:cs typeface="Arial" pitchFamily="34" charset="0"/>
                        </a:rPr>
                        <a:t>Jour 6</a:t>
                      </a:r>
                      <a:endParaRPr lang="fr-FR" sz="200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2000">
                          <a:solidFill>
                            <a:schemeClr val="bg1"/>
                          </a:solidFill>
                          <a:latin typeface="Arial" pitchFamily="34" charset="0"/>
                          <a:cs typeface="Arial" pitchFamily="34" charset="0"/>
                        </a:rPr>
                        <a:t>21</a:t>
                      </a:r>
                      <a:endParaRPr lang="fr-FR" sz="200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2000" dirty="0">
                          <a:solidFill>
                            <a:schemeClr val="bg1"/>
                          </a:solidFill>
                          <a:latin typeface="Arial" pitchFamily="34" charset="0"/>
                          <a:cs typeface="Arial" pitchFamily="34" charset="0"/>
                        </a:rPr>
                        <a:t>36</a:t>
                      </a:r>
                      <a:endParaRPr lang="fr-FR" sz="2000" dirty="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1800" dirty="0">
                          <a:latin typeface="Arial" pitchFamily="34" charset="0"/>
                          <a:cs typeface="Arial" pitchFamily="34" charset="0"/>
                        </a:rPr>
                        <a:t>21</a:t>
                      </a:r>
                      <a:endParaRPr lang="fr-FR" sz="1800" dirty="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1800" dirty="0">
                          <a:latin typeface="Arial" pitchFamily="34" charset="0"/>
                          <a:cs typeface="Arial" pitchFamily="34" charset="0"/>
                        </a:rPr>
                        <a:t>1</a:t>
                      </a:r>
                      <a:endParaRPr lang="fr-FR" sz="1800" dirty="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1800" dirty="0">
                          <a:latin typeface="Arial" pitchFamily="34" charset="0"/>
                          <a:cs typeface="Arial" pitchFamily="34" charset="0"/>
                        </a:rPr>
                        <a:t>0</a:t>
                      </a:r>
                      <a:endParaRPr lang="fr-FR" sz="1800" dirty="0">
                        <a:solidFill>
                          <a:schemeClr val="bg1"/>
                        </a:solidFill>
                        <a:latin typeface="Arial" pitchFamily="34" charset="0"/>
                        <a:ea typeface="Times New Roman"/>
                        <a:cs typeface="Arial" pitchFamily="34" charset="0"/>
                      </a:endParaRPr>
                    </a:p>
                  </a:txBody>
                  <a:tcPr marL="76200" marR="76200" marT="0" marB="0"/>
                </a:tc>
              </a:tr>
              <a:tr h="373264">
                <a:tc>
                  <a:txBody>
                    <a:bodyPr/>
                    <a:lstStyle/>
                    <a:p>
                      <a:pPr>
                        <a:lnSpc>
                          <a:spcPct val="115000"/>
                        </a:lnSpc>
                        <a:spcAft>
                          <a:spcPts val="1000"/>
                        </a:spcAft>
                      </a:pPr>
                      <a:r>
                        <a:rPr lang="fr-FR" sz="2000">
                          <a:solidFill>
                            <a:schemeClr val="bg1"/>
                          </a:solidFill>
                          <a:latin typeface="Arial" pitchFamily="34" charset="0"/>
                          <a:cs typeface="Arial" pitchFamily="34" charset="0"/>
                        </a:rPr>
                        <a:t>Jour 10</a:t>
                      </a:r>
                      <a:endParaRPr lang="fr-FR" sz="200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2000" dirty="0">
                          <a:solidFill>
                            <a:schemeClr val="bg1"/>
                          </a:solidFill>
                          <a:latin typeface="Arial" pitchFamily="34" charset="0"/>
                          <a:cs typeface="Arial" pitchFamily="34" charset="0"/>
                        </a:rPr>
                        <a:t>23</a:t>
                      </a:r>
                      <a:endParaRPr lang="fr-FR" sz="2000" dirty="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2000" dirty="0">
                          <a:solidFill>
                            <a:schemeClr val="bg1"/>
                          </a:solidFill>
                          <a:latin typeface="Arial" pitchFamily="34" charset="0"/>
                          <a:cs typeface="Arial" pitchFamily="34" charset="0"/>
                        </a:rPr>
                        <a:t>143</a:t>
                      </a:r>
                      <a:endParaRPr lang="fr-FR" sz="2000" dirty="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1800" dirty="0">
                          <a:latin typeface="Arial" pitchFamily="34" charset="0"/>
                          <a:cs typeface="Arial" pitchFamily="34" charset="0"/>
                        </a:rPr>
                        <a:t>22</a:t>
                      </a:r>
                      <a:endParaRPr lang="fr-FR" sz="1800" dirty="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1800" dirty="0">
                          <a:latin typeface="Arial" pitchFamily="34" charset="0"/>
                          <a:cs typeface="Arial" pitchFamily="34" charset="0"/>
                        </a:rPr>
                        <a:t>21</a:t>
                      </a:r>
                      <a:endParaRPr lang="fr-FR" sz="1800" dirty="0">
                        <a:solidFill>
                          <a:schemeClr val="bg1"/>
                        </a:solidFill>
                        <a:latin typeface="Arial" pitchFamily="34" charset="0"/>
                        <a:ea typeface="Times New Roman"/>
                        <a:cs typeface="Arial" pitchFamily="34" charset="0"/>
                      </a:endParaRPr>
                    </a:p>
                  </a:txBody>
                  <a:tcPr marL="76200" marR="76200" marT="0" marB="0"/>
                </a:tc>
                <a:tc>
                  <a:txBody>
                    <a:bodyPr/>
                    <a:lstStyle/>
                    <a:p>
                      <a:pPr>
                        <a:lnSpc>
                          <a:spcPct val="115000"/>
                        </a:lnSpc>
                        <a:spcAft>
                          <a:spcPts val="1000"/>
                        </a:spcAft>
                      </a:pPr>
                      <a:r>
                        <a:rPr lang="fr-FR" sz="1800" dirty="0">
                          <a:latin typeface="Arial" pitchFamily="34" charset="0"/>
                          <a:cs typeface="Arial" pitchFamily="34" charset="0"/>
                        </a:rPr>
                        <a:t>16</a:t>
                      </a:r>
                      <a:endParaRPr lang="fr-FR" sz="1800" dirty="0">
                        <a:solidFill>
                          <a:schemeClr val="bg1"/>
                        </a:solidFill>
                        <a:latin typeface="Arial" pitchFamily="34" charset="0"/>
                        <a:ea typeface="Times New Roman"/>
                        <a:cs typeface="Arial" pitchFamily="34" charset="0"/>
                      </a:endParaRPr>
                    </a:p>
                  </a:txBody>
                  <a:tcPr marL="76200" marR="76200" marT="0" marB="0"/>
                </a:tc>
              </a:tr>
            </a:tbl>
          </a:graphicData>
        </a:graphic>
      </p:graphicFrame>
      <p:sp>
        <p:nvSpPr>
          <p:cNvPr id="34817" name="Rectangle 1"/>
          <p:cNvSpPr>
            <a:spLocks noChangeArrowheads="1"/>
          </p:cNvSpPr>
          <p:nvPr/>
        </p:nvSpPr>
        <p:spPr bwMode="auto">
          <a:xfrm>
            <a:off x="0" y="4075611"/>
            <a:ext cx="1176963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Arial" pitchFamily="34" charset="0"/>
                <a:ea typeface="Arial Unicode MS" pitchFamily="34" charset="-128"/>
                <a:cs typeface="Arial" pitchFamily="34" charset="0"/>
              </a:rPr>
              <a:t> </a:t>
            </a:r>
            <a:r>
              <a:rPr kumimoji="0" lang="fr-FR" sz="2400" b="0" i="0" u="none" strike="noStrike" cap="none" normalizeH="0" baseline="0" dirty="0" smtClean="0">
                <a:ln>
                  <a:noFill/>
                </a:ln>
                <a:effectLst/>
                <a:latin typeface="Arial" pitchFamily="34" charset="0"/>
                <a:ea typeface="Arial Unicode MS" pitchFamily="34" charset="-128"/>
                <a:cs typeface="Arial" pitchFamily="34" charset="0"/>
              </a:rPr>
              <a:t>des clones de cellules souches sont fixées et colorées au jour 3, 6, et 10 après l'étalement. Morphologiquement et antigéniquement des neurones reconnaissables ont été détectés dans des clones de cellules souches au point de temps jour 3. En revanche, les cellules gliales ont été apparus plus tard, les astrocytes ont été détectés pour la première fois au jour 6 et les oligodendrocytes à jour 10.</a:t>
            </a:r>
            <a:endParaRPr kumimoji="0" lang="fr-FR" sz="24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524205" y="2455817"/>
            <a:ext cx="4402183"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733210" y="1018903"/>
            <a:ext cx="3879669"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7" name="Rectangle 6"/>
          <p:cNvSpPr/>
          <p:nvPr/>
        </p:nvSpPr>
        <p:spPr>
          <a:xfrm>
            <a:off x="4389121" y="1031966"/>
            <a:ext cx="2116183" cy="8621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 name="Ruban vers le haut 1"/>
          <p:cNvSpPr/>
          <p:nvPr/>
        </p:nvSpPr>
        <p:spPr>
          <a:xfrm>
            <a:off x="3657599" y="195943"/>
            <a:ext cx="4506686" cy="612648"/>
          </a:xfrm>
          <a:prstGeom prst="ribbon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2400" dirty="0" smtClean="0">
                <a:latin typeface="Arial" pitchFamily="34" charset="0"/>
                <a:cs typeface="Arial" pitchFamily="34" charset="0"/>
              </a:rPr>
              <a:t>FIGURE  02</a:t>
            </a:r>
            <a:endParaRPr lang="fr-FR" sz="2400" dirty="0">
              <a:latin typeface="Arial" pitchFamily="34" charset="0"/>
              <a:cs typeface="Arial" pitchFamily="34" charset="0"/>
            </a:endParaRPr>
          </a:p>
        </p:txBody>
      </p:sp>
      <p:sp>
        <p:nvSpPr>
          <p:cNvPr id="3" name="Rectangle 2"/>
          <p:cNvSpPr/>
          <p:nvPr/>
        </p:nvSpPr>
        <p:spPr>
          <a:xfrm>
            <a:off x="187234" y="1015777"/>
            <a:ext cx="3182983"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000" b="1" dirty="0" smtClean="0">
                <a:latin typeface="Arial" pitchFamily="34" charset="0"/>
                <a:cs typeface="Arial" pitchFamily="34" charset="0"/>
              </a:rPr>
              <a:t>des clones de cellules souches dérivées d'embryons de souris E10-E11</a:t>
            </a:r>
            <a:endParaRPr lang="fr-FR" sz="2000" b="1" dirty="0">
              <a:latin typeface="Arial" pitchFamily="34" charset="0"/>
              <a:cs typeface="Arial" pitchFamily="34" charset="0"/>
            </a:endParaRPr>
          </a:p>
        </p:txBody>
      </p:sp>
      <p:sp>
        <p:nvSpPr>
          <p:cNvPr id="4" name="Rectangle 3"/>
          <p:cNvSpPr/>
          <p:nvPr/>
        </p:nvSpPr>
        <p:spPr>
          <a:xfrm>
            <a:off x="4910908" y="1154276"/>
            <a:ext cx="1186543" cy="461665"/>
          </a:xfrm>
          <a:prstGeom prst="rect">
            <a:avLst/>
          </a:prstGeom>
        </p:spPr>
        <p:txBody>
          <a:bodyPr wrap="none">
            <a:spAutoFit/>
          </a:bodyPr>
          <a:lstStyle/>
          <a:p>
            <a:r>
              <a:rPr lang="fr-FR" dirty="0" smtClean="0"/>
              <a:t> </a:t>
            </a:r>
            <a:r>
              <a:rPr lang="fr-FR" sz="2400" b="1" dirty="0" smtClean="0">
                <a:solidFill>
                  <a:schemeClr val="bg1"/>
                </a:solidFill>
                <a:latin typeface="Arial" pitchFamily="34" charset="0"/>
                <a:cs typeface="Arial" pitchFamily="34" charset="0"/>
              </a:rPr>
              <a:t>fixées</a:t>
            </a:r>
            <a:r>
              <a:rPr lang="fr-FR" dirty="0" smtClean="0"/>
              <a:t> </a:t>
            </a:r>
            <a:endParaRPr lang="fr-FR" dirty="0"/>
          </a:p>
        </p:txBody>
      </p:sp>
      <p:sp>
        <p:nvSpPr>
          <p:cNvPr id="5" name="Rectangle 4"/>
          <p:cNvSpPr/>
          <p:nvPr/>
        </p:nvSpPr>
        <p:spPr>
          <a:xfrm>
            <a:off x="7776885" y="1128151"/>
            <a:ext cx="3930884" cy="400110"/>
          </a:xfrm>
          <a:prstGeom prst="rect">
            <a:avLst/>
          </a:prstGeom>
        </p:spPr>
        <p:txBody>
          <a:bodyPr wrap="none">
            <a:spAutoFit/>
          </a:bodyPr>
          <a:lstStyle/>
          <a:p>
            <a:r>
              <a:rPr lang="fr-FR" sz="2000" b="1" dirty="0" smtClean="0">
                <a:solidFill>
                  <a:schemeClr val="bg1"/>
                </a:solidFill>
                <a:latin typeface="Arial" pitchFamily="34" charset="0"/>
                <a:cs typeface="Arial" pitchFamily="34" charset="0"/>
              </a:rPr>
              <a:t>colorées avec des marqueurs  </a:t>
            </a:r>
            <a:endParaRPr lang="fr-FR" sz="2000" b="1" dirty="0">
              <a:solidFill>
                <a:schemeClr val="bg1"/>
              </a:solidFill>
              <a:latin typeface="Arial" pitchFamily="34" charset="0"/>
              <a:cs typeface="Arial" pitchFamily="34" charset="0"/>
            </a:endParaRPr>
          </a:p>
        </p:txBody>
      </p:sp>
      <p:sp>
        <p:nvSpPr>
          <p:cNvPr id="9" name="Flèche droite 8"/>
          <p:cNvSpPr/>
          <p:nvPr/>
        </p:nvSpPr>
        <p:spPr>
          <a:xfrm>
            <a:off x="3474720" y="1319349"/>
            <a:ext cx="875211" cy="326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6557554" y="1332411"/>
            <a:ext cx="1097280" cy="326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8765178" y="2063931"/>
            <a:ext cx="1567543" cy="236437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2" name="Rectangle 11"/>
          <p:cNvSpPr/>
          <p:nvPr/>
        </p:nvSpPr>
        <p:spPr>
          <a:xfrm>
            <a:off x="7612082" y="2578129"/>
            <a:ext cx="4456669" cy="400110"/>
          </a:xfrm>
          <a:prstGeom prst="rect">
            <a:avLst/>
          </a:prstGeom>
        </p:spPr>
        <p:txBody>
          <a:bodyPr wrap="none">
            <a:spAutoFit/>
          </a:bodyPr>
          <a:lstStyle/>
          <a:p>
            <a:r>
              <a:rPr lang="fr-FR" sz="2000" b="1" dirty="0" smtClean="0">
                <a:solidFill>
                  <a:schemeClr val="bg1"/>
                </a:solidFill>
                <a:latin typeface="Arial" pitchFamily="34" charset="0"/>
                <a:cs typeface="Arial" pitchFamily="34" charset="0"/>
              </a:rPr>
              <a:t>Après 1 heure à 14 jours de culture</a:t>
            </a:r>
            <a:endParaRPr lang="fr-FR" sz="2000" b="1" dirty="0">
              <a:solidFill>
                <a:schemeClr val="bg1"/>
              </a:solidFill>
              <a:latin typeface="Arial" pitchFamily="34" charset="0"/>
              <a:cs typeface="Arial" pitchFamily="34" charset="0"/>
            </a:endParaRPr>
          </a:p>
        </p:txBody>
      </p:sp>
      <p:sp>
        <p:nvSpPr>
          <p:cNvPr id="16" name="Rectangle 15"/>
          <p:cNvSpPr/>
          <p:nvPr/>
        </p:nvSpPr>
        <p:spPr>
          <a:xfrm>
            <a:off x="6952130" y="4558553"/>
            <a:ext cx="5002306" cy="995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907306" y="4590193"/>
            <a:ext cx="5284694" cy="954107"/>
          </a:xfrm>
          <a:prstGeom prst="rect">
            <a:avLst/>
          </a:prstGeom>
        </p:spPr>
        <p:txBody>
          <a:bodyPr wrap="square">
            <a:spAutoFit/>
          </a:bodyPr>
          <a:lstStyle/>
          <a:p>
            <a:r>
              <a:rPr lang="fr-FR" sz="2800" b="1" dirty="0" smtClean="0">
                <a:solidFill>
                  <a:schemeClr val="bg1"/>
                </a:solidFill>
                <a:latin typeface="Arial" pitchFamily="34" charset="0"/>
                <a:cs typeface="Arial" pitchFamily="34" charset="0"/>
              </a:rPr>
              <a:t> les clones ont été fixées et</a:t>
            </a:r>
          </a:p>
          <a:p>
            <a:pPr algn="ctr"/>
            <a:r>
              <a:rPr lang="fr-FR" sz="2800" b="1" dirty="0" smtClean="0">
                <a:solidFill>
                  <a:schemeClr val="bg1"/>
                </a:solidFill>
                <a:latin typeface="Arial" pitchFamily="34" charset="0"/>
                <a:cs typeface="Arial" pitchFamily="34" charset="0"/>
              </a:rPr>
              <a:t>colorées</a:t>
            </a:r>
            <a:endParaRPr lang="fr-FR" sz="28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2769" name="rectole0000000001"/>
          <p:cNvGraphicFramePr>
            <a:graphicFrameLocks/>
          </p:cNvGraphicFramePr>
          <p:nvPr/>
        </p:nvGraphicFramePr>
        <p:xfrm>
          <a:off x="6322422" y="313510"/>
          <a:ext cx="5656217" cy="5826034"/>
        </p:xfrm>
        <a:graphic>
          <a:graphicData uri="http://schemas.openxmlformats.org/presentationml/2006/ole">
            <mc:AlternateContent xmlns:mc="http://schemas.openxmlformats.org/markup-compatibility/2006">
              <mc:Choice xmlns:v="urn:schemas-microsoft-com:vml" Requires="v">
                <p:oleObj spid="_x0000_s32771" name="Photo" r:id="rId3" imgW="0" imgH="0" progId="StaticMetafile">
                  <p:embed/>
                </p:oleObj>
              </mc:Choice>
              <mc:Fallback>
                <p:oleObj name="Photo" r:id="rId3" imgW="0" imgH="0" progId="StaticMetafile">
                  <p:embed/>
                  <p:pic>
                    <p:nvPicPr>
                      <p:cNvPr id="0" name="rectole0000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422" y="313510"/>
                        <a:ext cx="5656217" cy="582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a:xfrm>
            <a:off x="8033658" y="6257109"/>
            <a:ext cx="1920240" cy="404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Fig. 02</a:t>
            </a:r>
            <a:endParaRPr lang="fr-FR" dirty="0"/>
          </a:p>
        </p:txBody>
      </p:sp>
      <p:sp>
        <p:nvSpPr>
          <p:cNvPr id="5" name="Rectangle 4"/>
          <p:cNvSpPr/>
          <p:nvPr/>
        </p:nvSpPr>
        <p:spPr>
          <a:xfrm>
            <a:off x="291737" y="1593056"/>
            <a:ext cx="5769429" cy="3970318"/>
          </a:xfrm>
          <a:prstGeom prst="rect">
            <a:avLst/>
          </a:prstGeom>
        </p:spPr>
        <p:txBody>
          <a:bodyPr wrap="square">
            <a:spAutoFit/>
          </a:bodyPr>
          <a:lstStyle/>
          <a:p>
            <a:pPr>
              <a:buFont typeface="Wingdings" pitchFamily="2" charset="2"/>
              <a:buChar char="v"/>
            </a:pPr>
            <a:r>
              <a:rPr lang="fr-FR" sz="2800" dirty="0" smtClean="0">
                <a:latin typeface="Arial" pitchFamily="34" charset="0"/>
                <a:cs typeface="Arial" pitchFamily="34" charset="0"/>
              </a:rPr>
              <a:t> Les neurones (indiquées par coloration de β-tubuline) apparaissent tôt</a:t>
            </a:r>
          </a:p>
          <a:p>
            <a:endParaRPr lang="fr-FR" sz="2800" dirty="0" smtClean="0">
              <a:latin typeface="Arial" pitchFamily="34" charset="0"/>
              <a:cs typeface="Arial" pitchFamily="34" charset="0"/>
            </a:endParaRPr>
          </a:p>
          <a:p>
            <a:pPr>
              <a:buFont typeface="Wingdings" pitchFamily="2" charset="2"/>
              <a:buChar char="v"/>
            </a:pPr>
            <a:r>
              <a:rPr lang="fr-FR" sz="2800" dirty="0" smtClean="0">
                <a:latin typeface="Arial" pitchFamily="34" charset="0"/>
                <a:cs typeface="Arial" pitchFamily="34" charset="0"/>
              </a:rPr>
              <a:t> tandis que les cellules gliales (indiqués par O4 pour les cellules de la lignée des oligodendrocytes et astrocytes GFAP) apparaissent  quelques jours plus tard. </a:t>
            </a:r>
            <a:endParaRPr lang="fr-FR"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an vers le haut 1"/>
          <p:cNvSpPr/>
          <p:nvPr/>
        </p:nvSpPr>
        <p:spPr>
          <a:xfrm>
            <a:off x="3435533" y="1332411"/>
            <a:ext cx="4794068" cy="561703"/>
          </a:xfrm>
          <a:prstGeom prst="ribbon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2400" dirty="0" smtClean="0">
                <a:latin typeface="Arial" pitchFamily="34" charset="0"/>
                <a:cs typeface="Arial" pitchFamily="34" charset="0"/>
              </a:rPr>
              <a:t>FIGURE 03</a:t>
            </a:r>
            <a:endParaRPr lang="fr-FR" sz="2400" dirty="0">
              <a:latin typeface="Arial" pitchFamily="34" charset="0"/>
              <a:cs typeface="Arial" pitchFamily="34" charset="0"/>
            </a:endParaRPr>
          </a:p>
        </p:txBody>
      </p:sp>
      <p:sp>
        <p:nvSpPr>
          <p:cNvPr id="3" name="ZoneTexte 2"/>
          <p:cNvSpPr txBox="1"/>
          <p:nvPr/>
        </p:nvSpPr>
        <p:spPr>
          <a:xfrm>
            <a:off x="365759" y="2011680"/>
            <a:ext cx="11377749" cy="2554545"/>
          </a:xfrm>
          <a:prstGeom prst="rect">
            <a:avLst/>
          </a:prstGeom>
          <a:noFill/>
        </p:spPr>
        <p:txBody>
          <a:bodyPr wrap="square" rtlCol="0">
            <a:spAutoFit/>
          </a:bodyPr>
          <a:lstStyle/>
          <a:p>
            <a:r>
              <a:rPr lang="fr-FR" sz="3200" dirty="0" smtClean="0">
                <a:latin typeface="Arial" pitchFamily="34" charset="0"/>
                <a:cs typeface="Arial" pitchFamily="34" charset="0"/>
              </a:rPr>
              <a:t>La figure (03) a été illustrée après l’enregistrement par  Time-Lapse vidéo des clones sélectionnées de cellules progénitrices (E10-E11) étalées dans les puits de Tarasaki et à la fin des enregistrement les clones ont été colorées par des anticorps spécifiques au types de cellules</a:t>
            </a:r>
            <a:endParaRPr lang="fr-FR" sz="3200" dirty="0">
              <a:latin typeface="Arial" pitchFamily="34" charset="0"/>
              <a:cs typeface="Arial" pitchFamily="34" charset="0"/>
            </a:endParaRPr>
          </a:p>
        </p:txBody>
      </p:sp>
      <p:sp>
        <p:nvSpPr>
          <p:cNvPr id="4" name="Rectangle 3"/>
          <p:cNvSpPr/>
          <p:nvPr/>
        </p:nvSpPr>
        <p:spPr>
          <a:xfrm>
            <a:off x="2142310" y="222069"/>
            <a:ext cx="7119256" cy="71845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800" b="1" dirty="0" smtClean="0">
                <a:solidFill>
                  <a:schemeClr val="bg1"/>
                </a:solidFill>
                <a:latin typeface="Arial" pitchFamily="34" charset="0"/>
                <a:cs typeface="Arial" pitchFamily="34" charset="0"/>
              </a:rPr>
              <a:t>Time-Lapse Vidéo </a:t>
            </a:r>
            <a:endParaRPr lang="fr-F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54835" y="6217919"/>
            <a:ext cx="1711234" cy="470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22069" y="4807131"/>
            <a:ext cx="2194560" cy="6923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3789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7889" name="rectole0000000002"/>
          <p:cNvGraphicFramePr>
            <a:graphicFrameLocks/>
          </p:cNvGraphicFramePr>
          <p:nvPr/>
        </p:nvGraphicFramePr>
        <p:xfrm>
          <a:off x="5264330" y="0"/>
          <a:ext cx="6927670" cy="6048102"/>
        </p:xfrm>
        <a:graphic>
          <a:graphicData uri="http://schemas.openxmlformats.org/presentationml/2006/ole">
            <mc:AlternateContent xmlns:mc="http://schemas.openxmlformats.org/markup-compatibility/2006">
              <mc:Choice xmlns:v="urn:schemas-microsoft-com:vml" Requires="v">
                <p:oleObj spid="_x0000_s37891" name="Photo" r:id="rId3" imgW="0" imgH="0" progId="StaticMetafile">
                  <p:embed/>
                </p:oleObj>
              </mc:Choice>
              <mc:Fallback>
                <p:oleObj name="Photo" r:id="rId3" imgW="0" imgH="0" progId="StaticMetafile">
                  <p:embed/>
                  <p:pic>
                    <p:nvPicPr>
                      <p:cNvPr id="0" name="rectole000000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330" y="0"/>
                        <a:ext cx="6927670" cy="604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a:xfrm>
            <a:off x="0" y="184946"/>
            <a:ext cx="4872446" cy="1938992"/>
          </a:xfrm>
          <a:prstGeom prst="rect">
            <a:avLst/>
          </a:prstGeom>
        </p:spPr>
        <p:txBody>
          <a:bodyPr wrap="square">
            <a:spAutoFit/>
          </a:bodyPr>
          <a:lstStyle/>
          <a:p>
            <a:pPr>
              <a:buFont typeface="Wingdings" pitchFamily="2" charset="2"/>
              <a:buChar char="v"/>
            </a:pPr>
            <a:r>
              <a:rPr lang="fr-FR" dirty="0" smtClean="0"/>
              <a:t> </a:t>
            </a:r>
            <a:r>
              <a:rPr lang="fr-FR" sz="2400" dirty="0" smtClean="0">
                <a:latin typeface="Arial" pitchFamily="34" charset="0"/>
                <a:cs typeface="Arial" pitchFamily="34" charset="0"/>
              </a:rPr>
              <a:t>Dans tous les clones de cellules souches enregistrés, y compris les exemples présentés dans (B) - (H), les neurones ont été générés avant la glie</a:t>
            </a:r>
            <a:endParaRPr lang="fr-FR" sz="2400" dirty="0">
              <a:latin typeface="Arial" pitchFamily="34" charset="0"/>
              <a:cs typeface="Arial" pitchFamily="34" charset="0"/>
            </a:endParaRPr>
          </a:p>
        </p:txBody>
      </p:sp>
      <p:sp>
        <p:nvSpPr>
          <p:cNvPr id="5" name="ZoneTexte 4"/>
          <p:cNvSpPr txBox="1"/>
          <p:nvPr/>
        </p:nvSpPr>
        <p:spPr>
          <a:xfrm>
            <a:off x="0" y="2181497"/>
            <a:ext cx="5133703" cy="2308324"/>
          </a:xfrm>
          <a:prstGeom prst="rect">
            <a:avLst/>
          </a:prstGeom>
          <a:noFill/>
        </p:spPr>
        <p:txBody>
          <a:bodyPr wrap="square" rtlCol="0">
            <a:spAutoFit/>
          </a:bodyPr>
          <a:lstStyle/>
          <a:p>
            <a:pPr>
              <a:buFont typeface="Wingdings" pitchFamily="2" charset="2"/>
              <a:buChar char="v"/>
            </a:pPr>
            <a:r>
              <a:rPr lang="fr-FR" sz="2400" dirty="0" smtClean="0">
                <a:latin typeface="Arial" pitchFamily="34" charset="0"/>
                <a:cs typeface="Arial" pitchFamily="34" charset="0"/>
              </a:rPr>
              <a:t>Pour chaque arbres la lignée de la descendance des neuroblastes diminue avec le temps contrairement a la lignée des giloblastes qui commence a proliférer avec le temps   </a:t>
            </a:r>
            <a:endParaRPr lang="fr-FR" sz="2400" dirty="0">
              <a:latin typeface="Arial" pitchFamily="34" charset="0"/>
              <a:cs typeface="Arial" pitchFamily="34" charset="0"/>
            </a:endParaRPr>
          </a:p>
        </p:txBody>
      </p:sp>
      <p:sp>
        <p:nvSpPr>
          <p:cNvPr id="7" name="ZoneTexte 6"/>
          <p:cNvSpPr txBox="1"/>
          <p:nvPr/>
        </p:nvSpPr>
        <p:spPr>
          <a:xfrm>
            <a:off x="248194" y="4820194"/>
            <a:ext cx="2233749" cy="646331"/>
          </a:xfrm>
          <a:prstGeom prst="rect">
            <a:avLst/>
          </a:prstGeom>
          <a:noFill/>
        </p:spPr>
        <p:txBody>
          <a:bodyPr wrap="square" rtlCol="0">
            <a:spAutoFit/>
          </a:bodyPr>
          <a:lstStyle/>
          <a:p>
            <a:r>
              <a:rPr lang="fr-FR" b="1" dirty="0" smtClean="0">
                <a:solidFill>
                  <a:schemeClr val="bg1"/>
                </a:solidFill>
              </a:rPr>
              <a:t>N= neurone</a:t>
            </a:r>
          </a:p>
          <a:p>
            <a:r>
              <a:rPr lang="fr-FR" b="1" dirty="0" smtClean="0">
                <a:solidFill>
                  <a:schemeClr val="bg1"/>
                </a:solidFill>
              </a:rPr>
              <a:t>X= cellule morte </a:t>
            </a:r>
            <a:endParaRPr lang="fr-FR" b="1" dirty="0">
              <a:solidFill>
                <a:schemeClr val="bg1"/>
              </a:solidFill>
            </a:endParaRPr>
          </a:p>
        </p:txBody>
      </p:sp>
      <p:sp>
        <p:nvSpPr>
          <p:cNvPr id="9" name="ZoneTexte 8"/>
          <p:cNvSpPr txBox="1"/>
          <p:nvPr/>
        </p:nvSpPr>
        <p:spPr>
          <a:xfrm>
            <a:off x="7628709" y="6201285"/>
            <a:ext cx="1867988" cy="461665"/>
          </a:xfrm>
          <a:prstGeom prst="rect">
            <a:avLst/>
          </a:prstGeom>
          <a:noFill/>
        </p:spPr>
        <p:txBody>
          <a:bodyPr wrap="square" rtlCol="0">
            <a:spAutoFit/>
          </a:bodyPr>
          <a:lstStyle/>
          <a:p>
            <a:r>
              <a:rPr lang="fr-FR" sz="2400" dirty="0" smtClean="0">
                <a:solidFill>
                  <a:schemeClr val="bg1"/>
                </a:solidFill>
                <a:latin typeface="Arial" pitchFamily="34" charset="0"/>
                <a:cs typeface="Arial" pitchFamily="34" charset="0"/>
              </a:rPr>
              <a:t>    </a:t>
            </a:r>
            <a:r>
              <a:rPr lang="fr-FR" sz="2400" dirty="0" err="1" smtClean="0">
                <a:solidFill>
                  <a:schemeClr val="bg1"/>
                </a:solidFill>
                <a:latin typeface="Arial" pitchFamily="34" charset="0"/>
                <a:cs typeface="Arial" pitchFamily="34" charset="0"/>
              </a:rPr>
              <a:t>Fig</a:t>
            </a:r>
            <a:r>
              <a:rPr lang="fr-FR" sz="2400" dirty="0" smtClean="0">
                <a:solidFill>
                  <a:schemeClr val="bg1"/>
                </a:solidFill>
                <a:latin typeface="Arial" pitchFamily="34" charset="0"/>
                <a:cs typeface="Arial" pitchFamily="34" charset="0"/>
              </a:rPr>
              <a:t> 03</a:t>
            </a:r>
            <a:endParaRPr lang="fr-FR" sz="2400" dirty="0">
              <a:solidFill>
                <a:schemeClr val="bg1"/>
              </a:solidFill>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326" y="222069"/>
            <a:ext cx="10894423" cy="8621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 name="Rectangle 1"/>
          <p:cNvSpPr/>
          <p:nvPr/>
        </p:nvSpPr>
        <p:spPr>
          <a:xfrm>
            <a:off x="513806" y="222068"/>
            <a:ext cx="10981508" cy="830997"/>
          </a:xfrm>
          <a:prstGeom prst="rect">
            <a:avLst/>
          </a:prstGeom>
        </p:spPr>
        <p:txBody>
          <a:bodyPr wrap="square">
            <a:spAutoFit/>
          </a:bodyPr>
          <a:lstStyle/>
          <a:p>
            <a:r>
              <a:rPr lang="fr-FR" sz="2400" b="1" dirty="0" smtClean="0">
                <a:solidFill>
                  <a:schemeClr val="bg1"/>
                </a:solidFill>
                <a:latin typeface="Arial" pitchFamily="34" charset="0"/>
                <a:cs typeface="Arial" pitchFamily="34" charset="0"/>
              </a:rPr>
              <a:t>Les capacités neurogenique et gliogenique des cellules corticales progénitrices change avec le temps</a:t>
            </a:r>
            <a:endParaRPr lang="fr-FR" sz="2400" b="1" dirty="0">
              <a:solidFill>
                <a:schemeClr val="bg1"/>
              </a:solidFill>
              <a:latin typeface="Arial" pitchFamily="34" charset="0"/>
              <a:cs typeface="Arial" pitchFamily="34" charset="0"/>
            </a:endParaRPr>
          </a:p>
        </p:txBody>
      </p:sp>
      <p:sp>
        <p:nvSpPr>
          <p:cNvPr id="389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8913" name="rectole0000000004"/>
          <p:cNvGraphicFramePr>
            <a:graphicFrameLocks/>
          </p:cNvGraphicFramePr>
          <p:nvPr>
            <p:extLst>
              <p:ext uri="{D42A27DB-BD31-4B8C-83A1-F6EECF244321}">
                <p14:modId xmlns:p14="http://schemas.microsoft.com/office/powerpoint/2010/main" val="1111342802"/>
              </p:ext>
            </p:extLst>
          </p:nvPr>
        </p:nvGraphicFramePr>
        <p:xfrm>
          <a:off x="5815585" y="2129246"/>
          <a:ext cx="6376416" cy="4690561"/>
        </p:xfrm>
        <a:graphic>
          <a:graphicData uri="http://schemas.openxmlformats.org/presentationml/2006/ole">
            <mc:AlternateContent xmlns:mc="http://schemas.openxmlformats.org/markup-compatibility/2006">
              <mc:Choice xmlns:v="urn:schemas-microsoft-com:vml" Requires="v">
                <p:oleObj spid="_x0000_s38915" name="Photo" r:id="rId3" imgW="0" imgH="0" progId="StaticMetafile">
                  <p:embed/>
                </p:oleObj>
              </mc:Choice>
              <mc:Fallback>
                <p:oleObj name="Photo" r:id="rId3" imgW="0" imgH="0" progId="StaticMetafile">
                  <p:embed/>
                  <p:pic>
                    <p:nvPicPr>
                      <p:cNvPr id="0" name="rectole0000000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585" y="2129246"/>
                        <a:ext cx="6376416" cy="4690561"/>
                      </a:xfrm>
                      <a:prstGeom prst="rect">
                        <a:avLst/>
                      </a:prstGeom>
                      <a:noFill/>
                      <a:ln>
                        <a:noFill/>
                      </a:ln>
                    </p:spPr>
                  </p:pic>
                </p:oleObj>
              </mc:Fallback>
            </mc:AlternateContent>
          </a:graphicData>
        </a:graphic>
      </p:graphicFrame>
      <p:sp>
        <p:nvSpPr>
          <p:cNvPr id="38915" name="Rectangle 3"/>
          <p:cNvSpPr>
            <a:spLocks noChangeArrowheads="1"/>
          </p:cNvSpPr>
          <p:nvPr/>
        </p:nvSpPr>
        <p:spPr bwMode="auto">
          <a:xfrm>
            <a:off x="68004" y="2560818"/>
            <a:ext cx="555939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fr-FR" sz="2400" b="0" i="0" u="none" strike="noStrike" cap="none" normalizeH="0" baseline="0" dirty="0" smtClean="0">
                <a:ln>
                  <a:noFill/>
                </a:ln>
                <a:effectLst/>
                <a:latin typeface="Arial" pitchFamily="34" charset="0"/>
                <a:ea typeface="Arial Unicode MS" pitchFamily="34" charset="-128"/>
                <a:cs typeface="Arial" pitchFamily="34" charset="0"/>
              </a:rPr>
              <a:t> A E10, le nombre de neurones fabriqués par des cellules souches varie largement entre 1 ~ 100, avec une moyenne d'environ 15.</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fr-FR" sz="2400" b="0" i="0" u="none" strike="noStrike" cap="none" normalizeH="0" baseline="0" dirty="0" smtClean="0">
                <a:ln>
                  <a:noFill/>
                </a:ln>
                <a:effectLst/>
                <a:latin typeface="Arial" pitchFamily="34" charset="0"/>
                <a:ea typeface="Arial Unicode MS" pitchFamily="34" charset="-128"/>
                <a:cs typeface="Arial" pitchFamily="34" charset="0"/>
              </a:rPr>
              <a:t> Le nombre moyen de neurones fabriquées par les cellules souches diminue avec l'âge à 1,7 pour les clones à E16,5.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fr-FR" sz="2400" b="0" i="0" u="none" strike="noStrike" cap="none" normalizeH="0" baseline="0" dirty="0" smtClean="0">
                <a:ln>
                  <a:noFill/>
                </a:ln>
                <a:effectLst/>
                <a:latin typeface="Arial" pitchFamily="34" charset="0"/>
                <a:ea typeface="Arial Unicode MS" pitchFamily="34" charset="-128"/>
                <a:cs typeface="Arial" pitchFamily="34" charset="0"/>
              </a:rPr>
              <a:t>Notez que les clones de cellules gliales ne sont pas inclus dans ce chiffre.</a:t>
            </a:r>
            <a:endParaRPr kumimoji="0" lang="fr-FR" sz="2400" b="0" i="0" u="none" strike="noStrike" cap="none" normalizeH="0" baseline="0" dirty="0" smtClean="0">
              <a:ln>
                <a:noFill/>
              </a:ln>
              <a:effectLst/>
              <a:latin typeface="Arial" pitchFamily="34" charset="0"/>
              <a:cs typeface="Arial" pitchFamily="34" charset="0"/>
            </a:endParaRPr>
          </a:p>
        </p:txBody>
      </p:sp>
      <p:sp>
        <p:nvSpPr>
          <p:cNvPr id="7" name="Ruban vers le haut 6"/>
          <p:cNvSpPr/>
          <p:nvPr/>
        </p:nvSpPr>
        <p:spPr>
          <a:xfrm>
            <a:off x="3777342" y="1195500"/>
            <a:ext cx="4454435" cy="627017"/>
          </a:xfrm>
          <a:prstGeom prst="ribbon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2400" dirty="0" smtClean="0">
                <a:latin typeface="Arial" pitchFamily="34" charset="0"/>
                <a:cs typeface="Arial" pitchFamily="34" charset="0"/>
              </a:rPr>
              <a:t>Figure 04</a:t>
            </a:r>
            <a:endParaRPr lang="fr-FR" sz="24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1889760" y="146304"/>
            <a:ext cx="8058912" cy="147523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latin typeface="Lucida Calligraphy" panose="03010101010101010101" pitchFamily="66" charset="0"/>
                <a:cs typeface="Arial" panose="020B0604020202020204" pitchFamily="34" charset="0"/>
              </a:rPr>
              <a:t>INTRODUCTION</a:t>
            </a:r>
            <a:endParaRPr lang="fr-FR" sz="4400" b="1" dirty="0">
              <a:latin typeface="Lucida Calligraphy" panose="03010101010101010101" pitchFamily="66" charset="0"/>
              <a:cs typeface="Arial" panose="020B0604020202020204" pitchFamily="34" charset="0"/>
            </a:endParaRPr>
          </a:p>
        </p:txBody>
      </p:sp>
      <p:sp>
        <p:nvSpPr>
          <p:cNvPr id="7" name="ZoneTexte 6"/>
          <p:cNvSpPr txBox="1"/>
          <p:nvPr/>
        </p:nvSpPr>
        <p:spPr>
          <a:xfrm>
            <a:off x="1194816" y="2353056"/>
            <a:ext cx="10387584" cy="4031873"/>
          </a:xfrm>
          <a:prstGeom prst="rect">
            <a:avLst/>
          </a:prstGeom>
          <a:noFill/>
        </p:spPr>
        <p:txBody>
          <a:bodyPr wrap="square" rtlCol="0">
            <a:spAutoFit/>
          </a:bodyPr>
          <a:lstStyle/>
          <a:p>
            <a:pPr marL="285750" indent="-285750" algn="just">
              <a:buFont typeface="Wingdings" panose="05000000000000000000" pitchFamily="2" charset="2"/>
              <a:buChar char="v"/>
            </a:pPr>
            <a:r>
              <a:rPr lang="fr-FR" sz="3200" dirty="0" smtClean="0">
                <a:latin typeface="Arial" panose="020B0604020202020204" pitchFamily="34" charset="0"/>
                <a:cs typeface="Arial" panose="020B0604020202020204" pitchFamily="34" charset="0"/>
              </a:rPr>
              <a:t>La formation du système nerveux chez les vertébrés et les invertébré implique la génération des neurones et cellules gliales</a:t>
            </a:r>
          </a:p>
          <a:p>
            <a:pPr algn="just"/>
            <a:r>
              <a:rPr lang="fr-FR" sz="3200" dirty="0" smtClean="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v"/>
            </a:pPr>
            <a:r>
              <a:rPr lang="fr-FR" sz="3200" dirty="0" smtClean="0">
                <a:latin typeface="Arial" panose="020B0604020202020204" pitchFamily="34" charset="0"/>
                <a:cs typeface="Arial" panose="020B0604020202020204" pitchFamily="34" charset="0"/>
              </a:rPr>
              <a:t>Pour une espèce donné l’apparition des neurones et des cellules gliales est organisé par un calendrier très précis cela pour l’organisation de la cytoarchitecture normale </a:t>
            </a:r>
            <a:endParaRPr lang="fr-F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993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37518" y="302359"/>
            <a:ext cx="697041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Les cellules progénitrices corticales augmenter leur tendance à faire des cellules gliales avec </a:t>
            </a: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l'âge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Les cellules de la zone ventriculaire E10 et E12 ont été cultivées dans un milieu sans sérum avec </a:t>
            </a: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0,1</a:t>
            </a:r>
            <a:r>
              <a:rPr kumimoji="0" lang="fr-FR" sz="2000" b="0" i="0" u="none" strike="noStrike" cap="none" normalizeH="0" dirty="0" smtClean="0">
                <a:ln>
                  <a:noFill/>
                </a:ln>
                <a:effectLst/>
                <a:latin typeface="Arial" pitchFamily="34" charset="0"/>
                <a:ea typeface="Arial Unicode MS" pitchFamily="34" charset="-128"/>
                <a:cs typeface="Arial" pitchFamily="34" charset="0"/>
              </a:rPr>
              <a:t> ;</a:t>
            </a: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 1 ; </a:t>
            </a: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10 ou FGF2 </a:t>
            </a:r>
            <a:r>
              <a:rPr kumimoji="0" lang="fr-FR" sz="2000" b="0" i="0" u="none" strike="noStrike" cap="none" normalizeH="0" baseline="0" dirty="0" err="1" smtClean="0">
                <a:ln>
                  <a:noFill/>
                </a:ln>
                <a:effectLst/>
                <a:latin typeface="Arial" pitchFamily="34" charset="0"/>
                <a:ea typeface="Arial Unicode MS" pitchFamily="34" charset="-128"/>
                <a:cs typeface="Arial" pitchFamily="34" charset="0"/>
              </a:rPr>
              <a:t>ng</a:t>
            </a: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 / ml pendant 12 </a:t>
            </a: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jours</a:t>
            </a:r>
            <a:r>
              <a:rPr kumimoji="0" lang="fr-FR" sz="2000" b="0" i="0" u="none" strike="noStrike" cap="none" normalizeH="0" dirty="0" smtClean="0">
                <a:ln>
                  <a:noFill/>
                </a:ln>
                <a:effectLst/>
                <a:latin typeface="Arial" pitchFamily="34" charset="0"/>
                <a:ea typeface="Arial Unicode MS" pitchFamily="34" charset="-128"/>
                <a:cs typeface="Arial" pitchFamily="34" charset="0"/>
              </a:rPr>
              <a:t> </a:t>
            </a: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colorées </a:t>
            </a: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avec des marqueurs de type cellule-spécifique pour les neurones, les astrocytes, les oligodendrocytes et les. </a:t>
            </a:r>
            <a:endParaRPr kumimoji="0" lang="fr-FR" sz="2000" b="0" i="0" u="none" strike="noStrike" cap="none" normalizeH="0" baseline="0" dirty="0" smtClean="0">
              <a:ln>
                <a:noFill/>
              </a:ln>
              <a:effectLst/>
              <a:latin typeface="Arial" pitchFamily="34" charset="0"/>
              <a:ea typeface="Arial Unicode MS" pitchFamily="34"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effectLst/>
              <a:latin typeface="Arial" pitchFamily="34" charset="0"/>
              <a:ea typeface="Arial Unicode MS" pitchFamily="34" charset="-128"/>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Les </a:t>
            </a: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clones ont été divisés en trois groupes: les neurones seulement, neurones-glie mixte, et les cellules gliales seule</a:t>
            </a: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 Le pourcentage de chaque type de clone dans chaque condition se </a:t>
            </a: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présente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 </a:t>
            </a:r>
            <a:endParaRPr kumimoji="0" lang="fr-FR" sz="2000" b="0" i="0" u="none" strike="noStrike" cap="none" normalizeH="0" baseline="0" dirty="0" smtClean="0">
              <a:ln>
                <a:noFill/>
              </a:ln>
              <a:effectLst/>
              <a:latin typeface="Arial" pitchFamily="34" charset="0"/>
              <a:ea typeface="Arial Unicode MS" pitchFamily="34" charset="-128"/>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les </a:t>
            </a: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données représentent la moyenne </a:t>
            </a: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de </a:t>
            </a: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trois expériences indépendantes. </a:t>
            </a:r>
            <a:endParaRPr kumimoji="0" lang="fr-FR" sz="2000" b="0" i="0" u="none" strike="noStrike" cap="none" normalizeH="0" baseline="0" dirty="0" smtClean="0">
              <a:ln>
                <a:noFill/>
              </a:ln>
              <a:effectLst/>
              <a:latin typeface="Arial" pitchFamily="34" charset="0"/>
              <a:ea typeface="Arial Unicode MS" pitchFamily="34"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 </a:t>
            </a:r>
            <a:endParaRPr kumimoji="0" lang="fr-FR" sz="2000" b="0" i="0" u="none" strike="noStrike" cap="none" normalizeH="0" baseline="0" dirty="0" smtClean="0">
              <a:ln>
                <a:noFill/>
              </a:ln>
              <a:effectLst/>
              <a:latin typeface="Arial" pitchFamily="34" charset="0"/>
              <a:ea typeface="Arial Unicode MS" pitchFamily="34" charset="-128"/>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A </a:t>
            </a:r>
            <a:r>
              <a:rPr kumimoji="0" lang="fr-FR" sz="2000" b="0" i="0" u="none" strike="noStrike" cap="none" normalizeH="0" baseline="0" dirty="0" smtClean="0">
                <a:ln>
                  <a:noFill/>
                </a:ln>
                <a:effectLst/>
                <a:latin typeface="Arial" pitchFamily="34" charset="0"/>
                <a:ea typeface="Arial Unicode MS" pitchFamily="34" charset="-128"/>
                <a:cs typeface="Arial" pitchFamily="34" charset="0"/>
              </a:rPr>
              <a:t>noter que d'autres cellules progénitrices corticales E12 à E10 à générer de la glie dans les concentrations testées FGF2.</a:t>
            </a:r>
            <a:endParaRPr kumimoji="0" lang="fr-FR" sz="2000" b="0" i="0" u="none" strike="noStrike" cap="none" normalizeH="0" baseline="0" dirty="0" smtClean="0">
              <a:ln>
                <a:noFill/>
              </a:ln>
              <a:effectLst/>
              <a:latin typeface="Arial" pitchFamily="34" charset="0"/>
              <a:cs typeface="Arial" pitchFamily="34" charset="0"/>
            </a:endParaRPr>
          </a:p>
        </p:txBody>
      </p:sp>
      <p:sp>
        <p:nvSpPr>
          <p:cNvPr id="39939"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9938" name="rectole0000000005"/>
          <p:cNvGraphicFramePr>
            <a:graphicFrameLocks/>
          </p:cNvGraphicFramePr>
          <p:nvPr>
            <p:extLst>
              <p:ext uri="{D42A27DB-BD31-4B8C-83A1-F6EECF244321}">
                <p14:modId xmlns:p14="http://schemas.microsoft.com/office/powerpoint/2010/main" val="3692167618"/>
              </p:ext>
            </p:extLst>
          </p:nvPr>
        </p:nvGraphicFramePr>
        <p:xfrm>
          <a:off x="7303008" y="1463041"/>
          <a:ext cx="4788843" cy="5394960"/>
        </p:xfrm>
        <a:graphic>
          <a:graphicData uri="http://schemas.openxmlformats.org/presentationml/2006/ole">
            <mc:AlternateContent xmlns:mc="http://schemas.openxmlformats.org/markup-compatibility/2006">
              <mc:Choice xmlns:v="urn:schemas-microsoft-com:vml" Requires="v">
                <p:oleObj spid="_x0000_s39941" name="Photo" r:id="rId3" imgW="0" imgH="0" progId="StaticMetafile">
                  <p:embed/>
                </p:oleObj>
              </mc:Choice>
              <mc:Fallback>
                <p:oleObj name="Photo" r:id="rId3" imgW="0" imgH="0" progId="StaticMetafile">
                  <p:embed/>
                  <p:pic>
                    <p:nvPicPr>
                      <p:cNvPr id="0" name="rectole0000000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3008" y="1463041"/>
                        <a:ext cx="4788843" cy="5394960"/>
                      </a:xfrm>
                      <a:prstGeom prst="rect">
                        <a:avLst/>
                      </a:prstGeom>
                      <a:noFill/>
                      <a:ln>
                        <a:noFill/>
                      </a:ln>
                    </p:spPr>
                  </p:pic>
                </p:oleObj>
              </mc:Fallback>
            </mc:AlternateContent>
          </a:graphicData>
        </a:graphic>
      </p:graphicFrame>
      <p:sp>
        <p:nvSpPr>
          <p:cNvPr id="2" name="Ruban vers le haut 1"/>
          <p:cNvSpPr/>
          <p:nvPr/>
        </p:nvSpPr>
        <p:spPr>
          <a:xfrm>
            <a:off x="7522464" y="365760"/>
            <a:ext cx="4194048" cy="707136"/>
          </a:xfrm>
          <a:prstGeom prst="ribbon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2400" dirty="0" smtClean="0">
                <a:latin typeface="Arial" panose="020B0604020202020204" pitchFamily="34" charset="0"/>
                <a:cs typeface="Arial" panose="020B0604020202020204" pitchFamily="34" charset="0"/>
              </a:rPr>
              <a:t>Figure 05</a:t>
            </a:r>
            <a:endParaRPr lang="fr-FR" sz="2400"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1560576" y="97536"/>
            <a:ext cx="9924288" cy="11338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latin typeface="Lucida Calligraphy" panose="03010101010101010101" pitchFamily="66" charset="0"/>
              </a:rPr>
              <a:t>Discussion</a:t>
            </a:r>
          </a:p>
        </p:txBody>
      </p:sp>
      <p:pic>
        <p:nvPicPr>
          <p:cNvPr id="4" name="Image 3"/>
          <p:cNvPicPr>
            <a:picLocks noChangeAspect="1"/>
          </p:cNvPicPr>
          <p:nvPr/>
        </p:nvPicPr>
        <p:blipFill>
          <a:blip r:embed="rId2"/>
          <a:stretch>
            <a:fillRect/>
          </a:stretch>
        </p:blipFill>
        <p:spPr>
          <a:xfrm>
            <a:off x="1560576" y="1534681"/>
            <a:ext cx="3645724" cy="3529890"/>
          </a:xfrm>
          <a:prstGeom prst="rect">
            <a:avLst/>
          </a:prstGeom>
        </p:spPr>
      </p:pic>
      <p:pic>
        <p:nvPicPr>
          <p:cNvPr id="5" name="Image 4"/>
          <p:cNvPicPr>
            <a:picLocks noChangeAspect="1"/>
          </p:cNvPicPr>
          <p:nvPr/>
        </p:nvPicPr>
        <p:blipFill>
          <a:blip r:embed="rId3"/>
          <a:stretch>
            <a:fillRect/>
          </a:stretch>
        </p:blipFill>
        <p:spPr>
          <a:xfrm>
            <a:off x="7150430" y="1206979"/>
            <a:ext cx="4109060" cy="4889416"/>
          </a:xfrm>
          <a:prstGeom prst="rect">
            <a:avLst/>
          </a:prstGeom>
        </p:spPr>
      </p:pic>
      <p:pic>
        <p:nvPicPr>
          <p:cNvPr id="7" name="Image 6"/>
          <p:cNvPicPr>
            <a:picLocks noChangeAspect="1"/>
          </p:cNvPicPr>
          <p:nvPr/>
        </p:nvPicPr>
        <p:blipFill>
          <a:blip r:embed="rId4"/>
          <a:stretch>
            <a:fillRect/>
          </a:stretch>
        </p:blipFill>
        <p:spPr>
          <a:xfrm>
            <a:off x="1423304" y="5367860"/>
            <a:ext cx="4867768" cy="1457070"/>
          </a:xfrm>
          <a:prstGeom prst="rect">
            <a:avLst/>
          </a:prstGeom>
        </p:spPr>
      </p:pic>
      <p:pic>
        <p:nvPicPr>
          <p:cNvPr id="8" name="Image 7"/>
          <p:cNvPicPr>
            <a:picLocks noChangeAspect="1"/>
          </p:cNvPicPr>
          <p:nvPr/>
        </p:nvPicPr>
        <p:blipFill>
          <a:blip r:embed="rId5"/>
          <a:stretch>
            <a:fillRect/>
          </a:stretch>
        </p:blipFill>
        <p:spPr>
          <a:xfrm>
            <a:off x="731448" y="2682114"/>
            <a:ext cx="829128" cy="2908044"/>
          </a:xfrm>
          <a:prstGeom prst="rect">
            <a:avLst/>
          </a:prstGeom>
        </p:spPr>
      </p:pic>
      <p:sp>
        <p:nvSpPr>
          <p:cNvPr id="9" name="Rectangle 8"/>
          <p:cNvSpPr/>
          <p:nvPr/>
        </p:nvSpPr>
        <p:spPr>
          <a:xfrm>
            <a:off x="1840992" y="5367860"/>
            <a:ext cx="3828288" cy="1477328"/>
          </a:xfrm>
          <a:prstGeom prst="rect">
            <a:avLst/>
          </a:prstGeom>
        </p:spPr>
        <p:txBody>
          <a:bodyPr wrap="square">
            <a:spAutoFit/>
          </a:bodyPr>
          <a:lstStyle/>
          <a:p>
            <a:r>
              <a:rPr lang="fr-FR" dirty="0">
                <a:solidFill>
                  <a:schemeClr val="bg1"/>
                </a:solidFill>
                <a:latin typeface="Arial" panose="020B0604020202020204" pitchFamily="34" charset="0"/>
                <a:cs typeface="Arial" panose="020B0604020202020204" pitchFamily="34" charset="0"/>
              </a:rPr>
              <a:t>Nos données indiquent que les cellules souches corticale joue un rôle central dans la synchronisation des neurones et de la production de cellules gliales</a:t>
            </a:r>
          </a:p>
        </p:txBody>
      </p:sp>
      <p:pic>
        <p:nvPicPr>
          <p:cNvPr id="10" name="Image 9"/>
          <p:cNvPicPr>
            <a:picLocks noChangeAspect="1"/>
          </p:cNvPicPr>
          <p:nvPr/>
        </p:nvPicPr>
        <p:blipFill>
          <a:blip r:embed="rId6"/>
          <a:stretch>
            <a:fillRect/>
          </a:stretch>
        </p:blipFill>
        <p:spPr>
          <a:xfrm>
            <a:off x="6184247" y="5868787"/>
            <a:ext cx="3334801" cy="524301"/>
          </a:xfrm>
          <a:prstGeom prst="rect">
            <a:avLst/>
          </a:prstGeom>
        </p:spPr>
      </p:pic>
      <p:pic>
        <p:nvPicPr>
          <p:cNvPr id="12" name="Image 11"/>
          <p:cNvPicPr>
            <a:picLocks noChangeAspect="1"/>
          </p:cNvPicPr>
          <p:nvPr/>
        </p:nvPicPr>
        <p:blipFill>
          <a:blip r:embed="rId7"/>
          <a:stretch>
            <a:fillRect/>
          </a:stretch>
        </p:blipFill>
        <p:spPr>
          <a:xfrm>
            <a:off x="9759671" y="5868787"/>
            <a:ext cx="548688" cy="890093"/>
          </a:xfrm>
          <a:prstGeom prst="rect">
            <a:avLst/>
          </a:prstGeom>
        </p:spPr>
      </p:pic>
    </p:spTree>
    <p:extLst>
      <p:ext uri="{BB962C8B-B14F-4D97-AF65-F5344CB8AC3E}">
        <p14:creationId xmlns:p14="http://schemas.microsoft.com/office/powerpoint/2010/main" val="3585152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408" y="694944"/>
            <a:ext cx="11143488" cy="58399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 name="Rectangle 2"/>
          <p:cNvSpPr/>
          <p:nvPr/>
        </p:nvSpPr>
        <p:spPr>
          <a:xfrm>
            <a:off x="707136" y="1078081"/>
            <a:ext cx="10424160" cy="5262979"/>
          </a:xfrm>
          <a:prstGeom prst="rect">
            <a:avLst/>
          </a:prstGeom>
        </p:spPr>
        <p:txBody>
          <a:bodyPr wrap="square">
            <a:spAutoFit/>
          </a:bodyPr>
          <a:lstStyle/>
          <a:p>
            <a:pPr marL="342900" indent="-342900" algn="just">
              <a:buFont typeface="Wingdings" panose="05000000000000000000" pitchFamily="2" charset="2"/>
              <a:buChar char="v"/>
            </a:pPr>
            <a:r>
              <a:rPr lang="fr-FR" sz="2400" b="1" dirty="0">
                <a:solidFill>
                  <a:schemeClr val="bg1"/>
                </a:solidFill>
                <a:latin typeface="Arial" panose="020B0604020202020204" pitchFamily="34" charset="0"/>
                <a:cs typeface="Arial" panose="020B0604020202020204" pitchFamily="34" charset="0"/>
              </a:rPr>
              <a:t>les cellules souches neurales in vitro répondent à un certain nombre de facteurs de croissance, y compris l'EGF, le CNTF, le PDGF, GGF2, et PGB, en favorisant le développement des cellules </a:t>
            </a:r>
            <a:r>
              <a:rPr lang="fr-FR" sz="2400" b="1" dirty="0" smtClean="0">
                <a:solidFill>
                  <a:schemeClr val="bg1"/>
                </a:solidFill>
                <a:latin typeface="Arial" panose="020B0604020202020204" pitchFamily="34" charset="0"/>
                <a:cs typeface="Arial" panose="020B0604020202020204" pitchFamily="34" charset="0"/>
              </a:rPr>
              <a:t>gliales.</a:t>
            </a:r>
            <a:r>
              <a:rPr lang="fr-FR" sz="2400" b="1" dirty="0">
                <a:solidFill>
                  <a:schemeClr val="bg1"/>
                </a:solidFill>
                <a:latin typeface="Arial" panose="020B0604020202020204" pitchFamily="34" charset="0"/>
                <a:cs typeface="Arial" panose="020B0604020202020204" pitchFamily="34" charset="0"/>
              </a:rPr>
              <a:t> </a:t>
            </a:r>
            <a:endParaRPr lang="fr-FR" sz="2400" b="1"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endParaRPr lang="fr-FR" sz="2400" b="1"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fr-FR" sz="2400" b="1" dirty="0">
                <a:solidFill>
                  <a:schemeClr val="bg1"/>
                </a:solidFill>
                <a:latin typeface="Arial" panose="020B0604020202020204" pitchFamily="34" charset="0"/>
                <a:cs typeface="Arial" panose="020B0604020202020204" pitchFamily="34" charset="0"/>
              </a:rPr>
              <a:t> Les cellules souches isolées aiguë à différents âges embryonnaires diffèrent dans leurs capacités neurogènes et </a:t>
            </a:r>
            <a:r>
              <a:rPr lang="fr-FR" sz="2400" b="1" dirty="0" err="1">
                <a:solidFill>
                  <a:schemeClr val="bg1"/>
                </a:solidFill>
                <a:latin typeface="Arial" panose="020B0604020202020204" pitchFamily="34" charset="0"/>
                <a:cs typeface="Arial" panose="020B0604020202020204" pitchFamily="34" charset="0"/>
              </a:rPr>
              <a:t>gliogenic</a:t>
            </a:r>
            <a:r>
              <a:rPr lang="fr-FR" sz="2400" b="1" dirty="0">
                <a:solidFill>
                  <a:schemeClr val="bg1"/>
                </a:solidFill>
                <a:latin typeface="Arial" panose="020B0604020202020204" pitchFamily="34" charset="0"/>
                <a:cs typeface="Arial" panose="020B0604020202020204" pitchFamily="34" charset="0"/>
              </a:rPr>
              <a:t> même lorsqu'elle est cultivée dans des conditions identiques, ce qui indique des changements se produisent au cours du développement</a:t>
            </a:r>
            <a:r>
              <a:rPr lang="fr-FR" sz="2400" b="1" dirty="0" smtClean="0">
                <a:solidFill>
                  <a:schemeClr val="bg1"/>
                </a:solidFill>
                <a:latin typeface="Arial" panose="020B0604020202020204" pitchFamily="34" charset="0"/>
                <a:cs typeface="Arial" panose="020B0604020202020204" pitchFamily="34" charset="0"/>
              </a:rPr>
              <a:t>.</a:t>
            </a:r>
          </a:p>
          <a:p>
            <a:pPr algn="just"/>
            <a:r>
              <a:rPr lang="fr-FR" sz="2400" b="1" dirty="0">
                <a:solidFill>
                  <a:schemeClr val="bg1"/>
                </a:solidFill>
                <a:latin typeface="Arial" panose="020B0604020202020204" pitchFamily="34" charset="0"/>
                <a:cs typeface="Arial" panose="020B0604020202020204" pitchFamily="34" charset="0"/>
              </a:rPr>
              <a:t> </a:t>
            </a:r>
            <a:endParaRPr lang="fr-FR" sz="2400" b="1"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fr-FR" sz="2400" b="1" dirty="0" smtClean="0">
                <a:solidFill>
                  <a:schemeClr val="bg1"/>
                </a:solidFill>
                <a:latin typeface="Arial" panose="020B0604020202020204" pitchFamily="34" charset="0"/>
                <a:cs typeface="Arial" panose="020B0604020202020204" pitchFamily="34" charset="0"/>
              </a:rPr>
              <a:t>Peut-être </a:t>
            </a:r>
            <a:r>
              <a:rPr lang="fr-FR" sz="2400" b="1" dirty="0">
                <a:solidFill>
                  <a:schemeClr val="bg1"/>
                </a:solidFill>
                <a:latin typeface="Arial" panose="020B0604020202020204" pitchFamily="34" charset="0"/>
                <a:cs typeface="Arial" panose="020B0604020202020204" pitchFamily="34" charset="0"/>
              </a:rPr>
              <a:t>que l'évolution des systèmes de récepteurs de facteurs de croissance observés dans la zone cortico ventriculaire se produisent au sein de la population de cellules souches</a:t>
            </a:r>
            <a:r>
              <a:rPr lang="fr-FR"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43711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an vers le haut 1"/>
          <p:cNvSpPr/>
          <p:nvPr/>
        </p:nvSpPr>
        <p:spPr>
          <a:xfrm>
            <a:off x="3218688" y="146304"/>
            <a:ext cx="5888736" cy="670560"/>
          </a:xfrm>
          <a:prstGeom prst="ribbon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2400" dirty="0" smtClean="0">
                <a:latin typeface="Arial" panose="020B0604020202020204" pitchFamily="34" charset="0"/>
                <a:cs typeface="Arial" panose="020B0604020202020204" pitchFamily="34" charset="0"/>
              </a:rPr>
              <a:t>Figure 07</a:t>
            </a:r>
            <a:endParaRPr lang="fr-FR" sz="2400" dirty="0">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a:stretch>
            <a:fillRect/>
          </a:stretch>
        </p:blipFill>
        <p:spPr>
          <a:xfrm>
            <a:off x="161703" y="1185763"/>
            <a:ext cx="4285169" cy="5071690"/>
          </a:xfrm>
          <a:prstGeom prst="rect">
            <a:avLst/>
          </a:prstGeom>
        </p:spPr>
      </p:pic>
      <p:sp>
        <p:nvSpPr>
          <p:cNvPr id="4" name="Rectangle 3"/>
          <p:cNvSpPr/>
          <p:nvPr/>
        </p:nvSpPr>
        <p:spPr>
          <a:xfrm>
            <a:off x="4949952" y="1091990"/>
            <a:ext cx="7059168" cy="830997"/>
          </a:xfrm>
          <a:prstGeom prst="rect">
            <a:avLst/>
          </a:prstGeom>
        </p:spPr>
        <p:txBody>
          <a:bodyPr wrap="square">
            <a:spAutoFit/>
          </a:bodyPr>
          <a:lstStyle/>
          <a:p>
            <a:pPr marL="342900" indent="-342900"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les cellules souches corticales générer des neurones et des cellules gliales dans le temps</a:t>
            </a:r>
          </a:p>
        </p:txBody>
      </p:sp>
      <p:sp>
        <p:nvSpPr>
          <p:cNvPr id="5" name="Rectangle 4"/>
          <p:cNvSpPr/>
          <p:nvPr/>
        </p:nvSpPr>
        <p:spPr>
          <a:xfrm>
            <a:off x="4949952" y="2202123"/>
            <a:ext cx="7059168" cy="1938992"/>
          </a:xfrm>
          <a:prstGeom prst="rect">
            <a:avLst/>
          </a:prstGeom>
        </p:spPr>
        <p:txBody>
          <a:bodyPr wrap="square">
            <a:spAutoFit/>
          </a:bodyPr>
          <a:lstStyle/>
          <a:p>
            <a:pPr marL="342900" indent="-342900"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les types de cellules pro génitrices. Au début, il génère les neuroblastes. Plus tard, il subit une division asymétrique spécifique «le point de basculement» à laquelle il change les neurones à faire des cellules gliales. </a:t>
            </a:r>
          </a:p>
        </p:txBody>
      </p:sp>
      <p:sp>
        <p:nvSpPr>
          <p:cNvPr id="6" name="Rectangle 5"/>
          <p:cNvSpPr/>
          <p:nvPr/>
        </p:nvSpPr>
        <p:spPr>
          <a:xfrm>
            <a:off x="4907280" y="4420251"/>
            <a:ext cx="7144512" cy="830997"/>
          </a:xfrm>
          <a:prstGeom prst="rect">
            <a:avLst/>
          </a:prstGeom>
        </p:spPr>
        <p:txBody>
          <a:bodyPr wrap="square">
            <a:spAutoFit/>
          </a:bodyPr>
          <a:lstStyle/>
          <a:p>
            <a:pPr marL="285750" indent="-285750"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Les neurones se posent d'abord dans des clones de cellules souches </a:t>
            </a:r>
          </a:p>
        </p:txBody>
      </p:sp>
      <p:sp>
        <p:nvSpPr>
          <p:cNvPr id="7" name="Rectangle 6"/>
          <p:cNvSpPr/>
          <p:nvPr/>
        </p:nvSpPr>
        <p:spPr>
          <a:xfrm>
            <a:off x="4907280" y="5526374"/>
            <a:ext cx="7059168" cy="1200329"/>
          </a:xfrm>
          <a:prstGeom prst="rect">
            <a:avLst/>
          </a:prstGeom>
        </p:spPr>
        <p:txBody>
          <a:bodyPr wrap="square">
            <a:spAutoFit/>
          </a:bodyPr>
          <a:lstStyle/>
          <a:p>
            <a:pPr marL="342900" indent="-342900"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les </a:t>
            </a:r>
            <a:r>
              <a:rPr lang="fr-FR" sz="2400" dirty="0" err="1">
                <a:latin typeface="Arial" panose="020B0604020202020204" pitchFamily="34" charset="0"/>
                <a:cs typeface="Arial" panose="020B0604020202020204" pitchFamily="34" charset="0"/>
              </a:rPr>
              <a:t>progéniteurs</a:t>
            </a:r>
            <a:r>
              <a:rPr lang="fr-FR" sz="2400" dirty="0">
                <a:latin typeface="Arial" panose="020B0604020202020204" pitchFamily="34" charset="0"/>
                <a:cs typeface="Arial" panose="020B0604020202020204" pitchFamily="34" charset="0"/>
              </a:rPr>
              <a:t>  gliales sont soumis à un grand nombre de divisions de prolifération avant de différenciation</a:t>
            </a:r>
          </a:p>
        </p:txBody>
      </p:sp>
    </p:spTree>
    <p:extLst>
      <p:ext uri="{BB962C8B-B14F-4D97-AF65-F5344CB8AC3E}">
        <p14:creationId xmlns:p14="http://schemas.microsoft.com/office/powerpoint/2010/main" val="514364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p:cNvSpPr/>
          <p:nvPr/>
        </p:nvSpPr>
        <p:spPr>
          <a:xfrm>
            <a:off x="896112" y="158496"/>
            <a:ext cx="10631424" cy="120700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smtClean="0">
                <a:latin typeface="Lucida Calligraphy" panose="03010101010101010101" pitchFamily="66" charset="0"/>
                <a:cs typeface="Arial" panose="020B0604020202020204" pitchFamily="34" charset="0"/>
              </a:rPr>
              <a:t>conclusion</a:t>
            </a:r>
            <a:endParaRPr lang="fr-FR" sz="4400" dirty="0">
              <a:latin typeface="Lucida Calligraphy" panose="03010101010101010101" pitchFamily="66" charset="0"/>
              <a:cs typeface="Arial" panose="020B0604020202020204" pitchFamily="34" charset="0"/>
            </a:endParaRPr>
          </a:p>
        </p:txBody>
      </p:sp>
      <p:sp>
        <p:nvSpPr>
          <p:cNvPr id="3" name="Rectangle 2"/>
          <p:cNvSpPr/>
          <p:nvPr/>
        </p:nvSpPr>
        <p:spPr>
          <a:xfrm>
            <a:off x="280416" y="1581447"/>
            <a:ext cx="11728704" cy="830997"/>
          </a:xfrm>
          <a:prstGeom prst="rect">
            <a:avLst/>
          </a:prstGeom>
        </p:spPr>
        <p:txBody>
          <a:bodyPr wrap="square">
            <a:spAutoFit/>
          </a:bodyPr>
          <a:lstStyle/>
          <a:p>
            <a:pPr marL="342900" indent="-342900">
              <a:buFont typeface="Wingdings" panose="05000000000000000000" pitchFamily="2" charset="2"/>
              <a:buChar char="v"/>
            </a:pPr>
            <a:r>
              <a:rPr lang="fr-FR" sz="2400" dirty="0">
                <a:latin typeface="Arial" panose="020B0604020202020204" pitchFamily="34" charset="0"/>
                <a:cs typeface="Arial" panose="020B0604020202020204" pitchFamily="34" charset="0"/>
              </a:rPr>
              <a:t>La plupart des cellules corticales présents au cours de la période embryonnaire sont des cellules </a:t>
            </a:r>
            <a:r>
              <a:rPr lang="fr-FR" sz="2400" dirty="0" err="1">
                <a:latin typeface="Arial" panose="020B0604020202020204" pitchFamily="34" charset="0"/>
                <a:cs typeface="Arial" panose="020B0604020202020204" pitchFamily="34" charset="0"/>
              </a:rPr>
              <a:t>progénitrices</a:t>
            </a:r>
            <a:r>
              <a:rPr lang="fr-FR" sz="2400" dirty="0">
                <a:latin typeface="Arial" panose="020B0604020202020204" pitchFamily="34" charset="0"/>
                <a:cs typeface="Arial" panose="020B0604020202020204" pitchFamily="34" charset="0"/>
              </a:rPr>
              <a:t> ou des neurones différenciés</a:t>
            </a:r>
          </a:p>
        </p:txBody>
      </p:sp>
      <p:sp>
        <p:nvSpPr>
          <p:cNvPr id="5" name="Rectangle 4"/>
          <p:cNvSpPr/>
          <p:nvPr/>
        </p:nvSpPr>
        <p:spPr>
          <a:xfrm>
            <a:off x="280416" y="4609005"/>
            <a:ext cx="11509248" cy="1846659"/>
          </a:xfrm>
          <a:prstGeom prst="rect">
            <a:avLst/>
          </a:prstGeom>
        </p:spPr>
        <p:txBody>
          <a:bodyPr wrap="square">
            <a:spAutoFit/>
          </a:bodyPr>
          <a:lstStyle/>
          <a:p>
            <a:pPr marL="342900" indent="-342900"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les </a:t>
            </a:r>
            <a:r>
              <a:rPr lang="fr-FR" sz="2400" dirty="0" smtClean="0">
                <a:latin typeface="Arial" panose="020B0604020202020204" pitchFamily="34" charset="0"/>
                <a:cs typeface="Arial" panose="020B0604020202020204" pitchFamily="34" charset="0"/>
              </a:rPr>
              <a:t>clones des cellules isolées </a:t>
            </a:r>
            <a:r>
              <a:rPr lang="fr-FR" sz="2400" dirty="0">
                <a:latin typeface="Arial" panose="020B0604020202020204" pitchFamily="34" charset="0"/>
                <a:cs typeface="Arial" panose="020B0604020202020204" pitchFamily="34" charset="0"/>
              </a:rPr>
              <a:t>en culture suggère que les cellules souches corticales embryonnaires simples ont la capacité de reconstituer le programme de distribution normale, même en dehors du système nerveux central en développement</a:t>
            </a:r>
            <a:r>
              <a:rPr lang="fr-FR" dirty="0"/>
              <a:t>.</a:t>
            </a:r>
          </a:p>
          <a:p>
            <a:endParaRPr lang="fr-FR" dirty="0"/>
          </a:p>
        </p:txBody>
      </p:sp>
      <p:sp>
        <p:nvSpPr>
          <p:cNvPr id="7" name="Rectangle 6"/>
          <p:cNvSpPr/>
          <p:nvPr/>
        </p:nvSpPr>
        <p:spPr>
          <a:xfrm>
            <a:off x="280416" y="2910560"/>
            <a:ext cx="11606784" cy="1200329"/>
          </a:xfrm>
          <a:prstGeom prst="rect">
            <a:avLst/>
          </a:prstGeom>
        </p:spPr>
        <p:txBody>
          <a:bodyPr wrap="square">
            <a:spAutoFit/>
          </a:bodyPr>
          <a:lstStyle/>
          <a:p>
            <a:pPr marL="342900" indent="-342900">
              <a:buFont typeface="Wingdings" panose="05000000000000000000" pitchFamily="2" charset="2"/>
              <a:buChar char="v"/>
            </a:pPr>
            <a:r>
              <a:rPr lang="fr-FR" sz="2400" dirty="0" smtClean="0">
                <a:latin typeface="Arial" panose="020B0604020202020204" pitchFamily="34" charset="0"/>
                <a:cs typeface="Arial" panose="020B0604020202020204" pitchFamily="34" charset="0"/>
              </a:rPr>
              <a:t>les </a:t>
            </a:r>
            <a:r>
              <a:rPr lang="fr-FR" sz="2400" dirty="0">
                <a:latin typeface="Arial" panose="020B0604020202020204" pitchFamily="34" charset="0"/>
                <a:cs typeface="Arial" panose="020B0604020202020204" pitchFamily="34" charset="0"/>
              </a:rPr>
              <a:t>clones de cellules </a:t>
            </a:r>
            <a:r>
              <a:rPr lang="fr-FR" sz="2400" dirty="0" smtClean="0">
                <a:latin typeface="Arial" panose="020B0604020202020204" pitchFamily="34" charset="0"/>
                <a:cs typeface="Arial" panose="020B0604020202020204" pitchFamily="34" charset="0"/>
              </a:rPr>
              <a:t>souches même </a:t>
            </a:r>
            <a:r>
              <a:rPr lang="fr-FR" sz="2400" dirty="0">
                <a:latin typeface="Arial" panose="020B0604020202020204" pitchFamily="34" charset="0"/>
                <a:cs typeface="Arial" panose="020B0604020202020204" pitchFamily="34" charset="0"/>
              </a:rPr>
              <a:t>lorsqu'elles sont cultivées à une </a:t>
            </a:r>
            <a:r>
              <a:rPr lang="fr-FR" sz="2400" dirty="0" smtClean="0">
                <a:latin typeface="Arial" panose="020B0604020202020204" pitchFamily="34" charset="0"/>
                <a:cs typeface="Arial" panose="020B0604020202020204" pitchFamily="34" charset="0"/>
              </a:rPr>
              <a:t>densité les </a:t>
            </a:r>
            <a:r>
              <a:rPr lang="fr-FR" sz="2400" dirty="0">
                <a:latin typeface="Arial" panose="020B0604020202020204" pitchFamily="34" charset="0"/>
                <a:cs typeface="Arial" panose="020B0604020202020204" pitchFamily="34" charset="0"/>
              </a:rPr>
              <a:t>cellules </a:t>
            </a:r>
            <a:r>
              <a:rPr lang="fr-FR" sz="2400" dirty="0" smtClean="0">
                <a:latin typeface="Arial" panose="020B0604020202020204" pitchFamily="34" charset="0"/>
                <a:cs typeface="Arial" panose="020B0604020202020204" pitchFamily="34" charset="0"/>
              </a:rPr>
              <a:t>souches corticaux </a:t>
            </a:r>
            <a:r>
              <a:rPr lang="fr-FR" sz="2400" dirty="0">
                <a:latin typeface="Arial" panose="020B0604020202020204" pitchFamily="34" charset="0"/>
                <a:cs typeface="Arial" panose="020B0604020202020204" pitchFamily="34" charset="0"/>
              </a:rPr>
              <a:t>génèrent morphologiquement et </a:t>
            </a:r>
            <a:r>
              <a:rPr lang="fr-FR" sz="2400" dirty="0" err="1" smtClean="0">
                <a:latin typeface="Arial" panose="020B0604020202020204" pitchFamily="34" charset="0"/>
                <a:cs typeface="Arial" panose="020B0604020202020204" pitchFamily="34" charset="0"/>
              </a:rPr>
              <a:t>antigéniquement</a:t>
            </a:r>
            <a:r>
              <a:rPr lang="fr-FR" sz="2400" dirty="0" smtClean="0">
                <a:latin typeface="Arial" panose="020B0604020202020204" pitchFamily="34" charset="0"/>
                <a:cs typeface="Arial" panose="020B0604020202020204" pitchFamily="34" charset="0"/>
              </a:rPr>
              <a:t> en </a:t>
            </a:r>
            <a:r>
              <a:rPr lang="fr-FR" sz="2400" dirty="0">
                <a:latin typeface="Arial" panose="020B0604020202020204" pitchFamily="34" charset="0"/>
                <a:cs typeface="Arial" panose="020B0604020202020204" pitchFamily="34" charset="0"/>
              </a:rPr>
              <a:t>neurones </a:t>
            </a:r>
            <a:r>
              <a:rPr lang="fr-FR" sz="2400" dirty="0" smtClean="0">
                <a:latin typeface="Arial" panose="020B0604020202020204" pitchFamily="34" charset="0"/>
                <a:cs typeface="Arial" panose="020B0604020202020204" pitchFamily="34" charset="0"/>
              </a:rPr>
              <a:t>identifiables des </a:t>
            </a:r>
            <a:r>
              <a:rPr lang="fr-FR" sz="2400" dirty="0">
                <a:latin typeface="Arial" panose="020B0604020202020204" pitchFamily="34" charset="0"/>
                <a:cs typeface="Arial" panose="020B0604020202020204" pitchFamily="34" charset="0"/>
              </a:rPr>
              <a:t>jours </a:t>
            </a:r>
            <a:r>
              <a:rPr lang="fr-FR" sz="2400" dirty="0" smtClean="0">
                <a:latin typeface="Arial" panose="020B0604020202020204" pitchFamily="34" charset="0"/>
                <a:cs typeface="Arial" panose="020B0604020202020204" pitchFamily="34" charset="0"/>
              </a:rPr>
              <a:t>avant la  différenciation </a:t>
            </a:r>
            <a:r>
              <a:rPr lang="fr-FR" sz="2400" dirty="0">
                <a:latin typeface="Arial" panose="020B0604020202020204" pitchFamily="34" charset="0"/>
                <a:cs typeface="Arial" panose="020B0604020202020204" pitchFamily="34" charset="0"/>
              </a:rPr>
              <a:t>des cellules gliales </a:t>
            </a:r>
          </a:p>
        </p:txBody>
      </p:sp>
    </p:spTree>
    <p:extLst>
      <p:ext uri="{BB962C8B-B14F-4D97-AF65-F5344CB8AC3E}">
        <p14:creationId xmlns:p14="http://schemas.microsoft.com/office/powerpoint/2010/main" val="2499821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3168" y="889844"/>
            <a:ext cx="9814560" cy="3046988"/>
          </a:xfrm>
          <a:prstGeom prst="rect">
            <a:avLst/>
          </a:prstGeom>
        </p:spPr>
        <p:txBody>
          <a:bodyPr wrap="square">
            <a:spAutoFit/>
          </a:bodyPr>
          <a:lstStyle/>
          <a:p>
            <a:r>
              <a:rPr lang="fr-FR" sz="2400" dirty="0">
                <a:latin typeface="Arial" panose="020B0604020202020204" pitchFamily="34" charset="0"/>
                <a:cs typeface="Arial" panose="020B0604020202020204" pitchFamily="34" charset="0"/>
              </a:rPr>
              <a:t>Le comportement observé de cellules souches corticales pourrait être expliqué par deux mécanismes différents</a:t>
            </a:r>
            <a:r>
              <a:rPr lang="fr-FR" dirty="0"/>
              <a:t>. Dans un cas, les changements de cellules souches comme le clone développe de sorte qu'il a initialement une forte probabilité de générer des neurones, ce qui réduit le développement, et une faible probabilité de générer des cellules gliales, ce qui augmente avec le développement. Les changements environnementaux, des changements de cellule intrinsèque, ou une combinaison des deux peut modifier le potentiel neurogène et </a:t>
            </a:r>
            <a:r>
              <a:rPr lang="fr-FR" dirty="0" err="1"/>
              <a:t>gliogenic</a:t>
            </a:r>
            <a:r>
              <a:rPr lang="fr-FR" dirty="0"/>
              <a:t> de la cellule souche. En variante, le potentiel de la cellule souche afin de générer les neurones et les cellules gliales peut rester inchangée au cours du développement, et la séquence de production de cellules peut être déterminé uniquement à l'environnement.</a:t>
            </a:r>
          </a:p>
        </p:txBody>
      </p:sp>
    </p:spTree>
    <p:extLst>
      <p:ext uri="{BB962C8B-B14F-4D97-AF65-F5344CB8AC3E}">
        <p14:creationId xmlns:p14="http://schemas.microsoft.com/office/powerpoint/2010/main" val="124514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rganigramme : Processus 13"/>
          <p:cNvSpPr/>
          <p:nvPr/>
        </p:nvSpPr>
        <p:spPr>
          <a:xfrm>
            <a:off x="4792232" y="4230293"/>
            <a:ext cx="7278624" cy="2303647"/>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2" name="Rectangle à coins arrondis 11"/>
          <p:cNvSpPr/>
          <p:nvPr/>
        </p:nvSpPr>
        <p:spPr>
          <a:xfrm>
            <a:off x="108952" y="3998003"/>
            <a:ext cx="4035552" cy="2535937"/>
          </a:xfrm>
          <a:prstGeom prst="wedgeRoundRectCallout">
            <a:avLst>
              <a:gd name="adj1" fmla="val 62853"/>
              <a:gd name="adj2" fmla="val -274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Processus 9"/>
          <p:cNvSpPr/>
          <p:nvPr/>
        </p:nvSpPr>
        <p:spPr>
          <a:xfrm>
            <a:off x="4351768" y="1931945"/>
            <a:ext cx="7609360" cy="1792225"/>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8" name="Bulle ronde 7"/>
          <p:cNvSpPr/>
          <p:nvPr/>
        </p:nvSpPr>
        <p:spPr>
          <a:xfrm>
            <a:off x="0" y="1980458"/>
            <a:ext cx="4035552" cy="1792225"/>
          </a:xfrm>
          <a:prstGeom prst="wedgeEllipseCallout">
            <a:avLst>
              <a:gd name="adj1" fmla="val 56508"/>
              <a:gd name="adj2" fmla="val -9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rganigramme : Processus 4"/>
          <p:cNvSpPr/>
          <p:nvPr/>
        </p:nvSpPr>
        <p:spPr>
          <a:xfrm>
            <a:off x="3548648" y="109728"/>
            <a:ext cx="8449056" cy="154838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2400" dirty="0" smtClean="0">
                <a:solidFill>
                  <a:schemeClr val="bg1"/>
                </a:solidFill>
                <a:latin typeface="Arial" panose="020B0604020202020204" pitchFamily="34" charset="0"/>
                <a:cs typeface="Arial" panose="020B0604020202020204" pitchFamily="34" charset="0"/>
              </a:rPr>
              <a:t>Dans </a:t>
            </a:r>
            <a:r>
              <a:rPr lang="fr-FR" sz="2400" dirty="0">
                <a:solidFill>
                  <a:schemeClr val="bg1"/>
                </a:solidFill>
                <a:latin typeface="Arial" panose="020B0604020202020204" pitchFamily="34" charset="0"/>
                <a:cs typeface="Arial" panose="020B0604020202020204" pitchFamily="34" charset="0"/>
              </a:rPr>
              <a:t>le système nerveux central des mammifères (CNS), les neurones sont générés principalement dans la période embryonnaire, alors que la plupart des cellules gliales sont générés après la naissance</a:t>
            </a:r>
          </a:p>
        </p:txBody>
      </p:sp>
      <p:sp>
        <p:nvSpPr>
          <p:cNvPr id="4" name="Pensées 3"/>
          <p:cNvSpPr/>
          <p:nvPr/>
        </p:nvSpPr>
        <p:spPr>
          <a:xfrm>
            <a:off x="0" y="60960"/>
            <a:ext cx="3060192" cy="1597152"/>
          </a:xfrm>
          <a:prstGeom prst="cloudCallout">
            <a:avLst>
              <a:gd name="adj1" fmla="val 61846"/>
              <a:gd name="adj2" fmla="val -123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latin typeface="Arial" panose="020B0604020202020204" pitchFamily="34" charset="0"/>
                <a:cs typeface="Arial" panose="020B0604020202020204" pitchFamily="34" charset="0"/>
              </a:rPr>
              <a:t>Jacobson 1991</a:t>
            </a:r>
          </a:p>
        </p:txBody>
      </p:sp>
      <p:sp>
        <p:nvSpPr>
          <p:cNvPr id="7" name="Rectangle 6"/>
          <p:cNvSpPr/>
          <p:nvPr/>
        </p:nvSpPr>
        <p:spPr>
          <a:xfrm>
            <a:off x="303248" y="2327701"/>
            <a:ext cx="3646960" cy="830997"/>
          </a:xfrm>
          <a:prstGeom prst="rect">
            <a:avLst/>
          </a:prstGeom>
        </p:spPr>
        <p:txBody>
          <a:bodyPr wrap="none">
            <a:spAutoFit/>
          </a:bodyPr>
          <a:lstStyle/>
          <a:p>
            <a:r>
              <a:rPr lang="fr-FR" sz="2400" b="1" dirty="0">
                <a:latin typeface="Arial" panose="020B0604020202020204" pitchFamily="34" charset="0"/>
                <a:cs typeface="Arial" panose="020B0604020202020204" pitchFamily="34" charset="0"/>
              </a:rPr>
              <a:t>Bayer et Altman, 1991 ; </a:t>
            </a:r>
            <a:endParaRPr lang="fr-FR" sz="2400" b="1" dirty="0" smtClean="0">
              <a:latin typeface="Arial" panose="020B0604020202020204" pitchFamily="34" charset="0"/>
              <a:cs typeface="Arial" panose="020B0604020202020204" pitchFamily="34" charset="0"/>
            </a:endParaRPr>
          </a:p>
          <a:p>
            <a:r>
              <a:rPr lang="fr-FR" sz="2400" b="1" dirty="0" smtClean="0">
                <a:latin typeface="Arial" panose="020B0604020202020204" pitchFamily="34" charset="0"/>
                <a:cs typeface="Arial" panose="020B0604020202020204" pitchFamily="34" charset="0"/>
              </a:rPr>
              <a:t>Jacobson</a:t>
            </a:r>
            <a:r>
              <a:rPr lang="fr-FR" sz="2400" b="1" dirty="0">
                <a:latin typeface="Arial" panose="020B0604020202020204" pitchFamily="34" charset="0"/>
                <a:cs typeface="Arial" panose="020B0604020202020204" pitchFamily="34" charset="0"/>
              </a:rPr>
              <a:t>, 1991</a:t>
            </a:r>
          </a:p>
        </p:txBody>
      </p:sp>
      <p:sp>
        <p:nvSpPr>
          <p:cNvPr id="9" name="Rectangle 8"/>
          <p:cNvSpPr/>
          <p:nvPr/>
        </p:nvSpPr>
        <p:spPr>
          <a:xfrm>
            <a:off x="4486656" y="2143034"/>
            <a:ext cx="7339584" cy="1569660"/>
          </a:xfrm>
          <a:prstGeom prst="rect">
            <a:avLst/>
          </a:prstGeom>
        </p:spPr>
        <p:txBody>
          <a:bodyPr wrap="square">
            <a:spAutoFit/>
          </a:bodyPr>
          <a:lstStyle/>
          <a:p>
            <a:r>
              <a:rPr lang="fr-FR" sz="2400" dirty="0">
                <a:solidFill>
                  <a:schemeClr val="bg1"/>
                </a:solidFill>
                <a:latin typeface="Arial" panose="020B0604020202020204" pitchFamily="34" charset="0"/>
                <a:cs typeface="Arial" panose="020B0604020202020204" pitchFamily="34" charset="0"/>
              </a:rPr>
              <a:t>Dans le cortex </a:t>
            </a:r>
            <a:r>
              <a:rPr lang="fr-FR" sz="2400" dirty="0" smtClean="0">
                <a:solidFill>
                  <a:schemeClr val="bg1"/>
                </a:solidFill>
                <a:latin typeface="Arial" panose="020B0604020202020204" pitchFamily="34" charset="0"/>
                <a:cs typeface="Arial" panose="020B0604020202020204" pitchFamily="34" charset="0"/>
              </a:rPr>
              <a:t>cérébral d’une </a:t>
            </a:r>
            <a:r>
              <a:rPr lang="fr-FR" sz="2400" dirty="0">
                <a:solidFill>
                  <a:schemeClr val="bg1"/>
                </a:solidFill>
                <a:latin typeface="Arial" panose="020B0604020202020204" pitchFamily="34" charset="0"/>
                <a:cs typeface="Arial" panose="020B0604020202020204" pitchFamily="34" charset="0"/>
              </a:rPr>
              <a:t>souris ou rat, par exemple, la </a:t>
            </a:r>
            <a:r>
              <a:rPr lang="fr-FR" sz="2400" dirty="0" err="1" smtClean="0">
                <a:solidFill>
                  <a:schemeClr val="bg1"/>
                </a:solidFill>
                <a:latin typeface="Arial" panose="020B0604020202020204" pitchFamily="34" charset="0"/>
                <a:cs typeface="Arial" panose="020B0604020202020204" pitchFamily="34" charset="0"/>
              </a:rPr>
              <a:t>neurogenèse</a:t>
            </a:r>
            <a:r>
              <a:rPr lang="fr-FR" sz="2400" dirty="0" smtClean="0">
                <a:solidFill>
                  <a:schemeClr val="bg1"/>
                </a:solidFill>
                <a:latin typeface="Arial" panose="020B0604020202020204" pitchFamily="34" charset="0"/>
                <a:cs typeface="Arial" panose="020B0604020202020204" pitchFamily="34" charset="0"/>
              </a:rPr>
              <a:t> </a:t>
            </a:r>
            <a:r>
              <a:rPr lang="fr-FR" sz="2400" dirty="0">
                <a:solidFill>
                  <a:schemeClr val="bg1"/>
                </a:solidFill>
                <a:latin typeface="Arial" panose="020B0604020202020204" pitchFamily="34" charset="0"/>
                <a:cs typeface="Arial" panose="020B0604020202020204" pitchFamily="34" charset="0"/>
              </a:rPr>
              <a:t>débute autour du </a:t>
            </a:r>
            <a:r>
              <a:rPr lang="fr-FR" sz="2400" dirty="0" smtClean="0">
                <a:solidFill>
                  <a:schemeClr val="bg1"/>
                </a:solidFill>
                <a:latin typeface="Arial" panose="020B0604020202020204" pitchFamily="34" charset="0"/>
                <a:cs typeface="Arial" panose="020B0604020202020204" pitchFamily="34" charset="0"/>
              </a:rPr>
              <a:t>12</a:t>
            </a:r>
            <a:r>
              <a:rPr lang="fr-FR" sz="2400" baseline="30000" dirty="0" smtClean="0">
                <a:solidFill>
                  <a:schemeClr val="bg1"/>
                </a:solidFill>
                <a:latin typeface="Arial" panose="020B0604020202020204" pitchFamily="34" charset="0"/>
                <a:cs typeface="Arial" panose="020B0604020202020204" pitchFamily="34" charset="0"/>
              </a:rPr>
              <a:t>ème</a:t>
            </a:r>
            <a:r>
              <a:rPr lang="fr-FR" sz="2400" dirty="0" smtClean="0">
                <a:solidFill>
                  <a:schemeClr val="bg1"/>
                </a:solidFill>
                <a:latin typeface="Arial" panose="020B0604020202020204" pitchFamily="34" charset="0"/>
                <a:cs typeface="Arial" panose="020B0604020202020204" pitchFamily="34" charset="0"/>
              </a:rPr>
              <a:t>  </a:t>
            </a:r>
            <a:r>
              <a:rPr lang="fr-FR" sz="2400" dirty="0">
                <a:solidFill>
                  <a:schemeClr val="bg1"/>
                </a:solidFill>
                <a:latin typeface="Arial" panose="020B0604020202020204" pitchFamily="34" charset="0"/>
                <a:cs typeface="Arial" panose="020B0604020202020204" pitchFamily="34" charset="0"/>
              </a:rPr>
              <a:t>jour embryonnaire (E12), pics autour E15 et se termine autour de la naissance</a:t>
            </a:r>
          </a:p>
        </p:txBody>
      </p:sp>
      <p:sp>
        <p:nvSpPr>
          <p:cNvPr id="11" name="Rectangle 10"/>
          <p:cNvSpPr/>
          <p:nvPr/>
        </p:nvSpPr>
        <p:spPr>
          <a:xfrm>
            <a:off x="158496" y="4119926"/>
            <a:ext cx="3791712" cy="2308324"/>
          </a:xfrm>
          <a:prstGeom prst="rect">
            <a:avLst/>
          </a:prstGeom>
        </p:spPr>
        <p:txBody>
          <a:bodyPr wrap="square">
            <a:spAutoFit/>
          </a:bodyPr>
          <a:lstStyle/>
          <a:p>
            <a:r>
              <a:rPr lang="fr-FR" sz="2400" b="1" dirty="0" err="1">
                <a:latin typeface="Arial" panose="020B0604020202020204" pitchFamily="34" charset="0"/>
                <a:cs typeface="Arial" panose="020B0604020202020204" pitchFamily="34" charset="0"/>
              </a:rPr>
              <a:t>Abney</a:t>
            </a:r>
            <a:r>
              <a:rPr lang="fr-FR" sz="2400" b="1" dirty="0">
                <a:latin typeface="Arial" panose="020B0604020202020204" pitchFamily="34" charset="0"/>
                <a:cs typeface="Arial" panose="020B0604020202020204" pitchFamily="34" charset="0"/>
              </a:rPr>
              <a:t> et coll., 1981 ; </a:t>
            </a:r>
            <a:r>
              <a:rPr lang="fr-FR" sz="2400" b="1" dirty="0" err="1">
                <a:latin typeface="Arial" panose="020B0604020202020204" pitchFamily="34" charset="0"/>
                <a:cs typeface="Arial" panose="020B0604020202020204" pitchFamily="34" charset="0"/>
              </a:rPr>
              <a:t>Skoff</a:t>
            </a:r>
            <a:r>
              <a:rPr lang="fr-FR" sz="2400" b="1" dirty="0">
                <a:latin typeface="Arial" panose="020B0604020202020204" pitchFamily="34" charset="0"/>
                <a:cs typeface="Arial" panose="020B0604020202020204" pitchFamily="34" charset="0"/>
              </a:rPr>
              <a:t>, 1990 ; Cameron et </a:t>
            </a:r>
            <a:r>
              <a:rPr lang="fr-FR" sz="2400" b="1" dirty="0" err="1">
                <a:latin typeface="Arial" panose="020B0604020202020204" pitchFamily="34" charset="0"/>
                <a:cs typeface="Arial" panose="020B0604020202020204" pitchFamily="34" charset="0"/>
              </a:rPr>
              <a:t>Rakic</a:t>
            </a:r>
            <a:r>
              <a:rPr lang="fr-FR" sz="2400" b="1" dirty="0">
                <a:latin typeface="Arial" panose="020B0604020202020204" pitchFamily="34" charset="0"/>
                <a:cs typeface="Arial" panose="020B0604020202020204" pitchFamily="34" charset="0"/>
              </a:rPr>
              <a:t>, 1991 ; </a:t>
            </a:r>
            <a:r>
              <a:rPr lang="fr-FR" sz="2400" b="1" dirty="0" err="1">
                <a:latin typeface="Arial" panose="020B0604020202020204" pitchFamily="34" charset="0"/>
                <a:cs typeface="Arial" panose="020B0604020202020204" pitchFamily="34" charset="0"/>
              </a:rPr>
              <a:t>Misson</a:t>
            </a:r>
            <a:r>
              <a:rPr lang="fr-FR" sz="2400" b="1" dirty="0">
                <a:latin typeface="Arial" panose="020B0604020202020204" pitchFamily="34" charset="0"/>
                <a:cs typeface="Arial" panose="020B0604020202020204" pitchFamily="34" charset="0"/>
              </a:rPr>
              <a:t> et coll., 1991 ; </a:t>
            </a:r>
            <a:r>
              <a:rPr lang="fr-FR" sz="2400" b="1" dirty="0" err="1">
                <a:latin typeface="Arial" panose="020B0604020202020204" pitchFamily="34" charset="0"/>
                <a:cs typeface="Arial" panose="020B0604020202020204" pitchFamily="34" charset="0"/>
              </a:rPr>
              <a:t>Levison</a:t>
            </a:r>
            <a:r>
              <a:rPr lang="fr-FR" sz="2400" b="1" dirty="0">
                <a:latin typeface="Arial" panose="020B0604020202020204" pitchFamily="34" charset="0"/>
                <a:cs typeface="Arial" panose="020B0604020202020204" pitchFamily="34" charset="0"/>
              </a:rPr>
              <a:t> et coll., 1993 ;</a:t>
            </a:r>
            <a:r>
              <a:rPr lang="fr-FR" sz="2400" b="1" dirty="0" err="1">
                <a:latin typeface="Arial" panose="020B0604020202020204" pitchFamily="34" charset="0"/>
                <a:cs typeface="Arial" panose="020B0604020202020204" pitchFamily="34" charset="0"/>
              </a:rPr>
              <a:t>Parnavelas</a:t>
            </a:r>
            <a:r>
              <a:rPr lang="fr-FR" sz="2400" b="1" dirty="0">
                <a:latin typeface="Arial" panose="020B0604020202020204" pitchFamily="34" charset="0"/>
                <a:cs typeface="Arial" panose="020B0604020202020204" pitchFamily="34" charset="0"/>
              </a:rPr>
              <a:t>, 1999</a:t>
            </a:r>
          </a:p>
        </p:txBody>
      </p:sp>
      <p:sp>
        <p:nvSpPr>
          <p:cNvPr id="13" name="Rectangle 12"/>
          <p:cNvSpPr/>
          <p:nvPr/>
        </p:nvSpPr>
        <p:spPr>
          <a:xfrm>
            <a:off x="5023104" y="4375958"/>
            <a:ext cx="6510528" cy="1938992"/>
          </a:xfrm>
          <a:prstGeom prst="rect">
            <a:avLst/>
          </a:prstGeom>
        </p:spPr>
        <p:txBody>
          <a:bodyPr wrap="square">
            <a:spAutoFit/>
          </a:bodyPr>
          <a:lstStyle/>
          <a:p>
            <a:r>
              <a:rPr lang="fr-FR" dirty="0"/>
              <a:t> </a:t>
            </a:r>
            <a:r>
              <a:rPr lang="fr-FR" sz="2400" dirty="0">
                <a:solidFill>
                  <a:schemeClr val="bg1"/>
                </a:solidFill>
                <a:latin typeface="Arial" panose="020B0604020202020204" pitchFamily="34" charset="0"/>
                <a:cs typeface="Arial" panose="020B0604020202020204" pitchFamily="34" charset="0"/>
              </a:rPr>
              <a:t>les glie radiale transitoire sont présents à un stade </a:t>
            </a:r>
            <a:r>
              <a:rPr lang="fr-FR" sz="2400" dirty="0" err="1" smtClean="0">
                <a:solidFill>
                  <a:schemeClr val="bg1"/>
                </a:solidFill>
                <a:latin typeface="Arial" panose="020B0604020202020204" pitchFamily="34" charset="0"/>
                <a:cs typeface="Arial" panose="020B0604020202020204" pitchFamily="34" charset="0"/>
              </a:rPr>
              <a:t>précoce,alors</a:t>
            </a:r>
            <a:r>
              <a:rPr lang="fr-FR" sz="2400" dirty="0" smtClean="0">
                <a:solidFill>
                  <a:schemeClr val="bg1"/>
                </a:solidFill>
                <a:latin typeface="Arial" panose="020B0604020202020204" pitchFamily="34" charset="0"/>
                <a:cs typeface="Arial" panose="020B0604020202020204" pitchFamily="34" charset="0"/>
              </a:rPr>
              <a:t> que la  </a:t>
            </a:r>
            <a:r>
              <a:rPr lang="fr-FR" sz="2400" dirty="0">
                <a:solidFill>
                  <a:schemeClr val="bg1"/>
                </a:solidFill>
                <a:latin typeface="Arial" panose="020B0604020202020204" pitchFamily="34" charset="0"/>
                <a:cs typeface="Arial" panose="020B0604020202020204" pitchFamily="34" charset="0"/>
              </a:rPr>
              <a:t>production macroglial dans le cortex ne démarre pas jusqu'à la </a:t>
            </a:r>
            <a:r>
              <a:rPr lang="fr-FR" sz="2400" dirty="0" err="1" smtClean="0">
                <a:solidFill>
                  <a:schemeClr val="bg1"/>
                </a:solidFill>
                <a:latin typeface="Arial" panose="020B0604020202020204" pitchFamily="34" charset="0"/>
                <a:cs typeface="Arial" panose="020B0604020202020204" pitchFamily="34" charset="0"/>
              </a:rPr>
              <a:t>mi-gestation</a:t>
            </a:r>
            <a:r>
              <a:rPr lang="fr-FR" sz="2400" dirty="0" smtClean="0">
                <a:solidFill>
                  <a:schemeClr val="bg1"/>
                </a:solidFill>
                <a:latin typeface="Arial" panose="020B0604020202020204" pitchFamily="34" charset="0"/>
                <a:cs typeface="Arial" panose="020B0604020202020204" pitchFamily="34" charset="0"/>
              </a:rPr>
              <a:t> </a:t>
            </a:r>
            <a:r>
              <a:rPr lang="fr-FR" sz="2400" dirty="0">
                <a:solidFill>
                  <a:schemeClr val="bg1"/>
                </a:solidFill>
                <a:latin typeface="Arial" panose="020B0604020202020204" pitchFamily="34" charset="0"/>
                <a:cs typeface="Arial" panose="020B0604020202020204" pitchFamily="34" charset="0"/>
              </a:rPr>
              <a:t>et ensuite seulement à bas niveaux</a:t>
            </a:r>
          </a:p>
        </p:txBody>
      </p:sp>
    </p:spTree>
    <p:extLst>
      <p:ext uri="{BB962C8B-B14F-4D97-AF65-F5344CB8AC3E}">
        <p14:creationId xmlns:p14="http://schemas.microsoft.com/office/powerpoint/2010/main" val="439183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9814708" y="2617865"/>
            <a:ext cx="2243942" cy="3249535"/>
          </a:xfrm>
          <a:prstGeom prst="wedgeRoundRectCallout">
            <a:avLst>
              <a:gd name="adj1" fmla="val -60187"/>
              <a:gd name="adj2" fmla="val -297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63500" y="2832932"/>
            <a:ext cx="2971800" cy="2882900"/>
          </a:xfrm>
          <a:prstGeom prst="wedgeRoundRectCallout">
            <a:avLst>
              <a:gd name="adj1" fmla="val 56945"/>
              <a:gd name="adj2" fmla="val -216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353568" y="280708"/>
            <a:ext cx="10204704" cy="1569660"/>
          </a:xfrm>
          <a:prstGeom prst="rect">
            <a:avLst/>
          </a:prstGeom>
        </p:spPr>
        <p:txBody>
          <a:bodyPr wrap="square">
            <a:spAutoFit/>
          </a:bodyPr>
          <a:lstStyle/>
          <a:p>
            <a:pPr marL="342900" indent="-342900">
              <a:buFont typeface="Wingdings" panose="05000000000000000000" pitchFamily="2" charset="2"/>
              <a:buChar char="v"/>
            </a:pPr>
            <a:r>
              <a:rPr lang="fr-FR" sz="2400" dirty="0">
                <a:latin typeface="Arial" panose="020B0604020202020204" pitchFamily="34" charset="0"/>
                <a:cs typeface="Arial" panose="020B0604020202020204" pitchFamily="34" charset="0"/>
              </a:rPr>
              <a:t>Les cellules souches multipotentes dans le cortex cérébral, comme ceux des autres régions, produit ont limités des cellules progénitrices de neurones et cellules </a:t>
            </a:r>
            <a:r>
              <a:rPr lang="fr-FR" sz="2400" dirty="0" smtClean="0">
                <a:latin typeface="Arial" panose="020B0604020202020204" pitchFamily="34" charset="0"/>
                <a:cs typeface="Arial" panose="020B0604020202020204" pitchFamily="34" charset="0"/>
              </a:rPr>
              <a:t>gliales</a:t>
            </a:r>
          </a:p>
          <a:p>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sp>
        <p:nvSpPr>
          <p:cNvPr id="3" name="ZoneTexte 2"/>
          <p:cNvSpPr txBox="1"/>
          <p:nvPr/>
        </p:nvSpPr>
        <p:spPr>
          <a:xfrm>
            <a:off x="353568" y="1850368"/>
            <a:ext cx="11622532" cy="830997"/>
          </a:xfrm>
          <a:prstGeom prst="rect">
            <a:avLst/>
          </a:prstGeom>
          <a:noFill/>
        </p:spPr>
        <p:txBody>
          <a:bodyPr wrap="square" rtlCol="0">
            <a:spAutoFit/>
          </a:bodyPr>
          <a:lstStyle/>
          <a:p>
            <a:pPr marL="342900" indent="-342900">
              <a:buFont typeface="Wingdings" panose="05000000000000000000" pitchFamily="2" charset="2"/>
              <a:buChar char="v"/>
            </a:pPr>
            <a:r>
              <a:rPr lang="fr-FR" sz="2400" dirty="0" smtClean="0">
                <a:latin typeface="Arial" panose="020B0604020202020204" pitchFamily="34" charset="0"/>
                <a:cs typeface="Arial" panose="020B0604020202020204" pitchFamily="34" charset="0"/>
              </a:rPr>
              <a:t>Nous avons examiner deux cas possible par lequel les cellules neurales et gliales peut être réalisées </a:t>
            </a:r>
            <a:endParaRPr lang="fr-FR" sz="240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3309916" y="2617865"/>
            <a:ext cx="6257142" cy="3746500"/>
          </a:xfrm>
          <a:prstGeom prst="rect">
            <a:avLst/>
          </a:prstGeom>
        </p:spPr>
      </p:pic>
      <p:sp>
        <p:nvSpPr>
          <p:cNvPr id="5" name="Rectangle 4"/>
          <p:cNvSpPr/>
          <p:nvPr/>
        </p:nvSpPr>
        <p:spPr>
          <a:xfrm>
            <a:off x="165100" y="2997110"/>
            <a:ext cx="2870200" cy="2554545"/>
          </a:xfrm>
          <a:prstGeom prst="rect">
            <a:avLst/>
          </a:prstGeom>
        </p:spPr>
        <p:txBody>
          <a:bodyPr wrap="square">
            <a:spAutoFit/>
          </a:bodyPr>
          <a:lstStyle/>
          <a:p>
            <a:r>
              <a:rPr lang="fr-FR" sz="2000" dirty="0">
                <a:latin typeface="Arial" panose="020B0604020202020204" pitchFamily="34" charset="0"/>
                <a:cs typeface="Arial" panose="020B0604020202020204" pitchFamily="34" charset="0"/>
              </a:rPr>
              <a:t>des cellules souches multipotentes génèrent des cellules progénitrices neuronales premier et les cellules progénitrices gliales ultérieures</a:t>
            </a:r>
          </a:p>
        </p:txBody>
      </p:sp>
      <p:sp>
        <p:nvSpPr>
          <p:cNvPr id="6" name="Rectangle 5"/>
          <p:cNvSpPr/>
          <p:nvPr/>
        </p:nvSpPr>
        <p:spPr>
          <a:xfrm>
            <a:off x="9846458" y="2681365"/>
            <a:ext cx="1964542" cy="3170099"/>
          </a:xfrm>
          <a:prstGeom prst="rect">
            <a:avLst/>
          </a:prstGeom>
        </p:spPr>
        <p:txBody>
          <a:bodyPr wrap="square">
            <a:spAutoFit/>
          </a:bodyPr>
          <a:lstStyle/>
          <a:p>
            <a:r>
              <a:rPr lang="fr-FR" sz="2000" dirty="0">
                <a:latin typeface="Arial" panose="020B0604020202020204" pitchFamily="34" charset="0"/>
                <a:cs typeface="Arial" panose="020B0604020202020204" pitchFamily="34" charset="0"/>
              </a:rPr>
              <a:t>les cellules souches multipotentes génèrent des cellules progénitrices neuronales et gliales de manière aléatoire</a:t>
            </a:r>
          </a:p>
        </p:txBody>
      </p:sp>
    </p:spTree>
    <p:extLst>
      <p:ext uri="{BB962C8B-B14F-4D97-AF65-F5344CB8AC3E}">
        <p14:creationId xmlns:p14="http://schemas.microsoft.com/office/powerpoint/2010/main" val="2365137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Processus 7"/>
          <p:cNvSpPr/>
          <p:nvPr/>
        </p:nvSpPr>
        <p:spPr>
          <a:xfrm>
            <a:off x="596900" y="2883932"/>
            <a:ext cx="11137900" cy="149860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6" name="Organigramme : Processus 5"/>
          <p:cNvSpPr/>
          <p:nvPr/>
        </p:nvSpPr>
        <p:spPr>
          <a:xfrm>
            <a:off x="5537200" y="293132"/>
            <a:ext cx="6286500" cy="211833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 name="Pensées 3"/>
          <p:cNvSpPr/>
          <p:nvPr/>
        </p:nvSpPr>
        <p:spPr>
          <a:xfrm>
            <a:off x="0" y="38100"/>
            <a:ext cx="4826000" cy="2438400"/>
          </a:xfrm>
          <a:prstGeom prst="cloudCallout">
            <a:avLst>
              <a:gd name="adj1" fmla="val 62062"/>
              <a:gd name="adj2" fmla="val 4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596900" y="472470"/>
            <a:ext cx="4229100" cy="1569660"/>
          </a:xfrm>
          <a:prstGeom prst="rect">
            <a:avLst/>
          </a:prstGeom>
        </p:spPr>
        <p:txBody>
          <a:bodyPr wrap="square">
            <a:spAutoFit/>
          </a:bodyPr>
          <a:lstStyle/>
          <a:p>
            <a:r>
              <a:rPr lang="fr-FR" sz="2400" b="1" dirty="0" err="1">
                <a:latin typeface="Arial" panose="020B0604020202020204" pitchFamily="34" charset="0"/>
                <a:cs typeface="Arial" panose="020B0604020202020204" pitchFamily="34" charset="0"/>
              </a:rPr>
              <a:t>Luskin</a:t>
            </a:r>
            <a:r>
              <a:rPr lang="fr-FR" sz="2400" b="1" dirty="0">
                <a:latin typeface="Arial" panose="020B0604020202020204" pitchFamily="34" charset="0"/>
                <a:cs typeface="Arial" panose="020B0604020202020204" pitchFamily="34" charset="0"/>
              </a:rPr>
              <a:t> et coll., 1988 ; </a:t>
            </a:r>
            <a:r>
              <a:rPr lang="fr-FR" sz="2400" b="1" dirty="0" err="1">
                <a:latin typeface="Arial" panose="020B0604020202020204" pitchFamily="34" charset="0"/>
                <a:cs typeface="Arial" panose="020B0604020202020204" pitchFamily="34" charset="0"/>
              </a:rPr>
              <a:t>Kornack</a:t>
            </a:r>
            <a:r>
              <a:rPr lang="fr-FR" sz="2400" b="1" dirty="0">
                <a:latin typeface="Arial" panose="020B0604020202020204" pitchFamily="34" charset="0"/>
                <a:cs typeface="Arial" panose="020B0604020202020204" pitchFamily="34" charset="0"/>
              </a:rPr>
              <a:t> et </a:t>
            </a:r>
            <a:r>
              <a:rPr lang="fr-FR" sz="2400" b="1" dirty="0" err="1">
                <a:latin typeface="Arial" panose="020B0604020202020204" pitchFamily="34" charset="0"/>
                <a:cs typeface="Arial" panose="020B0604020202020204" pitchFamily="34" charset="0"/>
              </a:rPr>
              <a:t>Rakic</a:t>
            </a:r>
            <a:r>
              <a:rPr lang="fr-FR" sz="2400" b="1" dirty="0">
                <a:latin typeface="Arial" panose="020B0604020202020204" pitchFamily="34" charset="0"/>
                <a:cs typeface="Arial" panose="020B0604020202020204" pitchFamily="34" charset="0"/>
              </a:rPr>
              <a:t>, 1995 ; Reid et al., 1995 ; </a:t>
            </a:r>
            <a:r>
              <a:rPr lang="fr-FR" sz="2400" b="1" dirty="0" smtClean="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Mione</a:t>
            </a:r>
            <a:r>
              <a:rPr lang="fr-FR" sz="2400" b="1" dirty="0">
                <a:latin typeface="Arial" panose="020B0604020202020204" pitchFamily="34" charset="0"/>
                <a:cs typeface="Arial" panose="020B0604020202020204" pitchFamily="34" charset="0"/>
              </a:rPr>
              <a:t> et coll., 1997</a:t>
            </a:r>
          </a:p>
        </p:txBody>
      </p:sp>
      <p:sp>
        <p:nvSpPr>
          <p:cNvPr id="5" name="ZoneTexte 4"/>
          <p:cNvSpPr txBox="1"/>
          <p:nvPr/>
        </p:nvSpPr>
        <p:spPr>
          <a:xfrm>
            <a:off x="5664200" y="382801"/>
            <a:ext cx="5791200" cy="1938992"/>
          </a:xfrm>
          <a:prstGeom prst="rect">
            <a:avLst/>
          </a:prstGeom>
          <a:noFill/>
        </p:spPr>
        <p:txBody>
          <a:bodyPr wrap="square" rtlCol="0">
            <a:spAutoFit/>
          </a:bodyPr>
          <a:lstStyle/>
          <a:p>
            <a:r>
              <a:rPr lang="fr-FR" sz="2400" dirty="0" smtClean="0">
                <a:solidFill>
                  <a:schemeClr val="bg1"/>
                </a:solidFill>
                <a:latin typeface="Arial" panose="020B0604020202020204" pitchFamily="34" charset="0"/>
                <a:cs typeface="Arial" panose="020B0604020202020204" pitchFamily="34" charset="0"/>
              </a:rPr>
              <a:t>Pour tester les deux modèles on a pris une seule cellule souche pluripotente par un marquage rétrovirale ce qui à permet de suivre la composition des  clones à des points spécifique de développent  </a:t>
            </a:r>
            <a:endParaRPr lang="fr-FR" sz="2400" dirty="0">
              <a:solidFill>
                <a:schemeClr val="bg1"/>
              </a:solidFill>
              <a:latin typeface="Arial" panose="020B0604020202020204" pitchFamily="34" charset="0"/>
              <a:cs typeface="Arial" panose="020B0604020202020204" pitchFamily="34" charset="0"/>
            </a:endParaRPr>
          </a:p>
        </p:txBody>
      </p:sp>
      <p:sp>
        <p:nvSpPr>
          <p:cNvPr id="7" name="ZoneTexte 6"/>
          <p:cNvSpPr txBox="1"/>
          <p:nvPr/>
        </p:nvSpPr>
        <p:spPr>
          <a:xfrm>
            <a:off x="762000" y="3033067"/>
            <a:ext cx="10502900" cy="1200329"/>
          </a:xfrm>
          <a:prstGeom prst="rect">
            <a:avLst/>
          </a:prstGeom>
          <a:noFill/>
        </p:spPr>
        <p:txBody>
          <a:bodyPr wrap="square" rtlCol="0">
            <a:spAutoFit/>
          </a:bodyPr>
          <a:lstStyle/>
          <a:p>
            <a:r>
              <a:rPr lang="fr-FR" sz="2400" dirty="0" smtClean="0">
                <a:solidFill>
                  <a:schemeClr val="bg1"/>
                </a:solidFill>
                <a:latin typeface="Arial" panose="020B0604020202020204" pitchFamily="34" charset="0"/>
                <a:cs typeface="Arial" panose="020B0604020202020204" pitchFamily="34" charset="0"/>
              </a:rPr>
              <a:t>mais même cette technique ne peut pas évalué la manière dont la descendance clonale sont générés au cours du temps dans notre étude nous allons essayez de comprendre: </a:t>
            </a:r>
            <a:endParaRPr lang="fr-FR" sz="2400" dirty="0">
              <a:solidFill>
                <a:schemeClr val="bg1"/>
              </a:solidFill>
              <a:latin typeface="Arial" panose="020B0604020202020204" pitchFamily="34" charset="0"/>
              <a:cs typeface="Arial" panose="020B0604020202020204" pitchFamily="34" charset="0"/>
            </a:endParaRPr>
          </a:p>
        </p:txBody>
      </p:sp>
      <p:sp>
        <p:nvSpPr>
          <p:cNvPr id="9" name="Plaque 8"/>
          <p:cNvSpPr/>
          <p:nvPr/>
        </p:nvSpPr>
        <p:spPr>
          <a:xfrm>
            <a:off x="1816100" y="4787900"/>
            <a:ext cx="9448800" cy="1460500"/>
          </a:xfrm>
          <a:prstGeom prst="bevel">
            <a:avLst/>
          </a:prstGeom>
        </p:spPr>
        <p:style>
          <a:lnRef idx="1">
            <a:schemeClr val="accent4"/>
          </a:lnRef>
          <a:fillRef idx="2">
            <a:schemeClr val="accent4"/>
          </a:fillRef>
          <a:effectRef idx="1">
            <a:schemeClr val="accent4"/>
          </a:effectRef>
          <a:fontRef idx="minor">
            <a:schemeClr val="dk1"/>
          </a:fontRef>
        </p:style>
        <p:txBody>
          <a:bodyPr rtlCol="0" anchor="ctr"/>
          <a:lstStyle/>
          <a:p>
            <a:r>
              <a:rPr lang="fr-FR" sz="3600" dirty="0" smtClean="0">
                <a:solidFill>
                  <a:schemeClr val="bg1"/>
                </a:solidFill>
                <a:latin typeface="Lucida Calligraphy" panose="03010101010101010101" pitchFamily="66" charset="0"/>
              </a:rPr>
              <a:t>Comment ce calendrier est réalisé?</a:t>
            </a:r>
            <a:endParaRPr lang="fr-FR" sz="3600" dirty="0">
              <a:solidFill>
                <a:schemeClr val="bg1"/>
              </a:solidFill>
              <a:latin typeface="Lucida Calligraphy" panose="03010101010101010101" pitchFamily="66" charset="0"/>
            </a:endParaRPr>
          </a:p>
        </p:txBody>
      </p:sp>
    </p:spTree>
    <p:extLst>
      <p:ext uri="{BB962C8B-B14F-4D97-AF65-F5344CB8AC3E}">
        <p14:creationId xmlns:p14="http://schemas.microsoft.com/office/powerpoint/2010/main" val="1343341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ensées 36"/>
          <p:cNvSpPr/>
          <p:nvPr/>
        </p:nvSpPr>
        <p:spPr>
          <a:xfrm>
            <a:off x="8778240" y="5640198"/>
            <a:ext cx="3266258" cy="1019070"/>
          </a:xfrm>
          <a:prstGeom prst="cloudCallout">
            <a:avLst>
              <a:gd name="adj1" fmla="val -59679"/>
              <a:gd name="adj2" fmla="val 98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35" name="Organigramme : Processus 34"/>
          <p:cNvSpPr/>
          <p:nvPr/>
        </p:nvSpPr>
        <p:spPr>
          <a:xfrm>
            <a:off x="6559296" y="6036438"/>
            <a:ext cx="1828800" cy="583818"/>
          </a:xfrm>
          <a:prstGeom prst="flowChartProcess">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2" name="Pensées 21"/>
          <p:cNvSpPr/>
          <p:nvPr/>
        </p:nvSpPr>
        <p:spPr>
          <a:xfrm>
            <a:off x="8863584" y="4517711"/>
            <a:ext cx="3328416" cy="1018922"/>
          </a:xfrm>
          <a:prstGeom prst="cloudCallout">
            <a:avLst>
              <a:gd name="adj1" fmla="val -54415"/>
              <a:gd name="adj2" fmla="val 41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20" name="Organigramme : Processus 19"/>
          <p:cNvSpPr/>
          <p:nvPr/>
        </p:nvSpPr>
        <p:spPr>
          <a:xfrm>
            <a:off x="6354077" y="4701896"/>
            <a:ext cx="2297067" cy="535906"/>
          </a:xfrm>
          <a:prstGeom prst="flowChartProcess">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6" name="Organigramme : Processus 15"/>
          <p:cNvSpPr/>
          <p:nvPr/>
        </p:nvSpPr>
        <p:spPr>
          <a:xfrm>
            <a:off x="2563708" y="5211709"/>
            <a:ext cx="2292096" cy="999744"/>
          </a:xfrm>
          <a:prstGeom prst="flowChartProcess">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4" name="Organigramme : Processus 13"/>
          <p:cNvSpPr/>
          <p:nvPr/>
        </p:nvSpPr>
        <p:spPr>
          <a:xfrm>
            <a:off x="7794772" y="3156572"/>
            <a:ext cx="3434059" cy="1301284"/>
          </a:xfrm>
          <a:prstGeom prst="flowChartProcess">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2" name="Organigramme : Processus 11"/>
          <p:cNvSpPr/>
          <p:nvPr/>
        </p:nvSpPr>
        <p:spPr>
          <a:xfrm>
            <a:off x="4299279" y="3080741"/>
            <a:ext cx="1805302" cy="1473970"/>
          </a:xfrm>
          <a:prstGeom prst="flowChartProcess">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0" name="Organigramme : Processus 9"/>
          <p:cNvSpPr/>
          <p:nvPr/>
        </p:nvSpPr>
        <p:spPr>
          <a:xfrm>
            <a:off x="282759" y="3028741"/>
            <a:ext cx="2326329" cy="1658636"/>
          </a:xfrm>
          <a:prstGeom prst="flowChartProcess">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 name="Rectangle 3"/>
          <p:cNvSpPr/>
          <p:nvPr/>
        </p:nvSpPr>
        <p:spPr>
          <a:xfrm>
            <a:off x="402336" y="1719072"/>
            <a:ext cx="11448288" cy="101193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 name="Plaque 1"/>
          <p:cNvSpPr/>
          <p:nvPr/>
        </p:nvSpPr>
        <p:spPr>
          <a:xfrm>
            <a:off x="402336" y="97536"/>
            <a:ext cx="11545824" cy="141427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latin typeface="Lucida Calligraphy" panose="03010101010101010101" pitchFamily="66" charset="0"/>
                <a:cs typeface="Arial" panose="020B0604020202020204" pitchFamily="34" charset="0"/>
              </a:rPr>
              <a:t>Matérielles et Méthodes </a:t>
            </a:r>
            <a:endParaRPr lang="fr-FR" sz="4400" b="1" dirty="0">
              <a:latin typeface="Lucida Calligraphy" panose="03010101010101010101" pitchFamily="66" charset="0"/>
              <a:cs typeface="Arial" panose="020B0604020202020204" pitchFamily="34" charset="0"/>
            </a:endParaRPr>
          </a:p>
        </p:txBody>
      </p:sp>
      <p:sp>
        <p:nvSpPr>
          <p:cNvPr id="3" name="ZoneTexte 2"/>
          <p:cNvSpPr txBox="1"/>
          <p:nvPr/>
        </p:nvSpPr>
        <p:spPr>
          <a:xfrm>
            <a:off x="402336" y="1809541"/>
            <a:ext cx="11631168" cy="830997"/>
          </a:xfrm>
          <a:prstGeom prst="rect">
            <a:avLst/>
          </a:prstGeom>
          <a:noFill/>
        </p:spPr>
        <p:txBody>
          <a:bodyPr wrap="square" rtlCol="0">
            <a:spAutoFit/>
          </a:bodyPr>
          <a:lstStyle/>
          <a:p>
            <a:r>
              <a:rPr lang="fr-FR" sz="2400" b="1" dirty="0">
                <a:solidFill>
                  <a:schemeClr val="bg1"/>
                </a:solidFill>
                <a:latin typeface="Arial" panose="020B0604020202020204" pitchFamily="34" charset="0"/>
                <a:cs typeface="Arial" panose="020B0604020202020204" pitchFamily="34" charset="0"/>
              </a:rPr>
              <a:t>Préparation de simple suspension cellulaire de </a:t>
            </a:r>
            <a:r>
              <a:rPr lang="fr-FR" sz="2400" b="1" dirty="0" smtClean="0">
                <a:solidFill>
                  <a:schemeClr val="bg1"/>
                </a:solidFill>
                <a:latin typeface="Arial" panose="020B0604020202020204" pitchFamily="34" charset="0"/>
                <a:cs typeface="Arial" panose="020B0604020202020204" pitchFamily="34" charset="0"/>
              </a:rPr>
              <a:t>cellules de la zone cortico-ventriculaire: </a:t>
            </a:r>
            <a:endParaRPr lang="fr-FR" sz="2400" b="1" dirty="0">
              <a:latin typeface="Arial" panose="020B0604020202020204" pitchFamily="34" charset="0"/>
              <a:cs typeface="Arial" panose="020B0604020202020204" pitchFamily="34" charset="0"/>
            </a:endParaRPr>
          </a:p>
        </p:txBody>
      </p:sp>
      <p:sp>
        <p:nvSpPr>
          <p:cNvPr id="5" name="Rectangle 4"/>
          <p:cNvSpPr/>
          <p:nvPr/>
        </p:nvSpPr>
        <p:spPr>
          <a:xfrm>
            <a:off x="338465" y="3232725"/>
            <a:ext cx="2497017" cy="1384995"/>
          </a:xfrm>
          <a:prstGeom prst="rect">
            <a:avLst/>
          </a:prstGeom>
        </p:spPr>
        <p:txBody>
          <a:bodyPr wrap="square">
            <a:spAutoFit/>
          </a:bodyPr>
          <a:lstStyle/>
          <a:p>
            <a:r>
              <a:rPr lang="fr-FR" sz="2800" dirty="0">
                <a:solidFill>
                  <a:schemeClr val="bg1"/>
                </a:solidFill>
                <a:latin typeface="Arial" panose="020B0604020202020204" pitchFamily="34" charset="0"/>
                <a:cs typeface="Arial" panose="020B0604020202020204" pitchFamily="34" charset="0"/>
              </a:rPr>
              <a:t>Cortex cérébraux de souris </a:t>
            </a:r>
          </a:p>
        </p:txBody>
      </p:sp>
      <p:sp>
        <p:nvSpPr>
          <p:cNvPr id="6" name="Rectangle 5"/>
          <p:cNvSpPr/>
          <p:nvPr/>
        </p:nvSpPr>
        <p:spPr>
          <a:xfrm>
            <a:off x="4321178" y="3491746"/>
            <a:ext cx="1805302" cy="523220"/>
          </a:xfrm>
          <a:prstGeom prst="rect">
            <a:avLst/>
          </a:prstGeom>
        </p:spPr>
        <p:txBody>
          <a:bodyPr wrap="none">
            <a:spAutoFit/>
          </a:bodyPr>
          <a:lstStyle/>
          <a:p>
            <a:r>
              <a:rPr lang="fr-FR" sz="2800" dirty="0">
                <a:solidFill>
                  <a:schemeClr val="bg1"/>
                </a:solidFill>
                <a:latin typeface="Arial" panose="020B0604020202020204" pitchFamily="34" charset="0"/>
                <a:cs typeface="Arial" panose="020B0604020202020204" pitchFamily="34" charset="0"/>
              </a:rPr>
              <a:t>disséqués</a:t>
            </a:r>
          </a:p>
        </p:txBody>
      </p:sp>
      <p:sp>
        <p:nvSpPr>
          <p:cNvPr id="7" name="Rectangle 6"/>
          <p:cNvSpPr/>
          <p:nvPr/>
        </p:nvSpPr>
        <p:spPr>
          <a:xfrm>
            <a:off x="7907624" y="3207283"/>
            <a:ext cx="3884863" cy="954107"/>
          </a:xfrm>
          <a:prstGeom prst="rect">
            <a:avLst/>
          </a:prstGeom>
        </p:spPr>
        <p:txBody>
          <a:bodyPr wrap="square">
            <a:spAutoFit/>
          </a:bodyPr>
          <a:lstStyle/>
          <a:p>
            <a:r>
              <a:rPr lang="fr-FR" sz="2800" dirty="0" smtClean="0">
                <a:solidFill>
                  <a:schemeClr val="bg1"/>
                </a:solidFill>
                <a:latin typeface="Arial" panose="020B0604020202020204" pitchFamily="34" charset="0"/>
                <a:cs typeface="Arial" panose="020B0604020202020204" pitchFamily="34" charset="0"/>
              </a:rPr>
              <a:t>Récoltées dans un milieu d’hibernation</a:t>
            </a:r>
            <a:endParaRPr lang="fr-FR" sz="28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2777449" y="5426068"/>
            <a:ext cx="1864613" cy="523220"/>
          </a:xfrm>
          <a:prstGeom prst="rect">
            <a:avLst/>
          </a:prstGeom>
        </p:spPr>
        <p:txBody>
          <a:bodyPr wrap="none">
            <a:spAutoFit/>
          </a:bodyPr>
          <a:lstStyle/>
          <a:p>
            <a:r>
              <a:rPr lang="fr-FR" sz="2800" dirty="0">
                <a:solidFill>
                  <a:schemeClr val="bg1"/>
                </a:solidFill>
                <a:latin typeface="Arial" panose="020B0604020202020204" pitchFamily="34" charset="0"/>
                <a:cs typeface="Arial" panose="020B0604020202020204" pitchFamily="34" charset="0"/>
              </a:rPr>
              <a:t>dissociées</a:t>
            </a:r>
          </a:p>
        </p:txBody>
      </p:sp>
      <p:sp>
        <p:nvSpPr>
          <p:cNvPr id="11" name="Flèche droite 10"/>
          <p:cNvSpPr/>
          <p:nvPr/>
        </p:nvSpPr>
        <p:spPr>
          <a:xfrm>
            <a:off x="2813583" y="3491746"/>
            <a:ext cx="1281201" cy="63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a:off x="6236208" y="3500734"/>
            <a:ext cx="1091184" cy="633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a:off x="629059" y="5243958"/>
            <a:ext cx="1633728" cy="792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6397001" y="4728568"/>
            <a:ext cx="2254143" cy="461665"/>
          </a:xfrm>
          <a:prstGeom prst="rect">
            <a:avLst/>
          </a:prstGeom>
        </p:spPr>
        <p:txBody>
          <a:bodyPr wrap="none">
            <a:spAutoFit/>
          </a:bodyPr>
          <a:lstStyle/>
          <a:p>
            <a:r>
              <a:rPr lang="fr-FR" sz="2400" b="1" dirty="0" smtClean="0">
                <a:solidFill>
                  <a:schemeClr val="accent1"/>
                </a:solidFill>
                <a:latin typeface="Arial" panose="020B0604020202020204" pitchFamily="34" charset="0"/>
                <a:cs typeface="Arial" panose="020B0604020202020204" pitchFamily="34" charset="0"/>
              </a:rPr>
              <a:t>manuellement</a:t>
            </a:r>
            <a:endParaRPr lang="fr-FR" sz="2400" b="1" dirty="0">
              <a:solidFill>
                <a:schemeClr val="accent1"/>
              </a:solidFill>
              <a:latin typeface="Arial" panose="020B0604020202020204" pitchFamily="34" charset="0"/>
              <a:cs typeface="Arial" panose="020B0604020202020204" pitchFamily="34" charset="0"/>
            </a:endParaRPr>
          </a:p>
        </p:txBody>
      </p:sp>
      <p:sp>
        <p:nvSpPr>
          <p:cNvPr id="21" name="Rectangle 20"/>
          <p:cNvSpPr/>
          <p:nvPr/>
        </p:nvSpPr>
        <p:spPr>
          <a:xfrm>
            <a:off x="8977859" y="4728568"/>
            <a:ext cx="2916183" cy="400110"/>
          </a:xfrm>
          <a:prstGeom prst="rect">
            <a:avLst/>
          </a:prstGeom>
        </p:spPr>
        <p:txBody>
          <a:bodyPr wrap="none">
            <a:spAutoFit/>
          </a:bodyPr>
          <a:lstStyle/>
          <a:p>
            <a:r>
              <a:rPr lang="fr-FR" sz="2000" b="1" dirty="0">
                <a:solidFill>
                  <a:schemeClr val="bg1"/>
                </a:solidFill>
                <a:latin typeface="Arial" panose="020B0604020202020204" pitchFamily="34" charset="0"/>
                <a:cs typeface="Arial" panose="020B0604020202020204" pitchFamily="34" charset="0"/>
              </a:rPr>
              <a:t>Qian </a:t>
            </a:r>
            <a:r>
              <a:rPr lang="fr-FR" sz="2000" b="1" dirty="0" smtClean="0">
                <a:solidFill>
                  <a:schemeClr val="bg1"/>
                </a:solidFill>
                <a:latin typeface="Arial" panose="020B0604020202020204" pitchFamily="34" charset="0"/>
                <a:cs typeface="Arial" panose="020B0604020202020204" pitchFamily="34" charset="0"/>
              </a:rPr>
              <a:t>et coll,1997,1998</a:t>
            </a:r>
            <a:endParaRPr lang="fr-FR" sz="2000" b="1" dirty="0">
              <a:solidFill>
                <a:schemeClr val="bg1"/>
              </a:solidFill>
              <a:latin typeface="Arial" panose="020B0604020202020204" pitchFamily="34" charset="0"/>
              <a:cs typeface="Arial" panose="020B0604020202020204" pitchFamily="34" charset="0"/>
            </a:endParaRPr>
          </a:p>
        </p:txBody>
      </p:sp>
      <p:cxnSp>
        <p:nvCxnSpPr>
          <p:cNvPr id="31" name="Connecteur en angle 30"/>
          <p:cNvCxnSpPr/>
          <p:nvPr/>
        </p:nvCxnSpPr>
        <p:spPr>
          <a:xfrm flipV="1">
            <a:off x="4949952" y="4888992"/>
            <a:ext cx="1286256" cy="647641"/>
          </a:xfrm>
          <a:prstGeom prst="bentConnector3">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3" name="Connecteur en angle 32"/>
          <p:cNvCxnSpPr/>
          <p:nvPr/>
        </p:nvCxnSpPr>
        <p:spPr>
          <a:xfrm>
            <a:off x="5018847" y="5536633"/>
            <a:ext cx="1156401" cy="851975"/>
          </a:xfrm>
          <a:prstGeom prst="bentConnector3">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34" name="Rectangle 33"/>
          <p:cNvSpPr/>
          <p:nvPr/>
        </p:nvSpPr>
        <p:spPr>
          <a:xfrm>
            <a:off x="6585843" y="6121931"/>
            <a:ext cx="1773242" cy="461665"/>
          </a:xfrm>
          <a:prstGeom prst="rect">
            <a:avLst/>
          </a:prstGeom>
        </p:spPr>
        <p:txBody>
          <a:bodyPr wrap="none">
            <a:spAutoFit/>
          </a:bodyPr>
          <a:lstStyle/>
          <a:p>
            <a:r>
              <a:rPr lang="fr-FR" sz="2400" b="1" dirty="0">
                <a:solidFill>
                  <a:schemeClr val="accent1"/>
                </a:solidFill>
                <a:latin typeface="Arial" panose="020B0604020202020204" pitchFamily="34" charset="0"/>
                <a:cs typeface="Arial" panose="020B0604020202020204" pitchFamily="34" charset="0"/>
              </a:rPr>
              <a:t>la papaïne </a:t>
            </a:r>
          </a:p>
        </p:txBody>
      </p:sp>
      <p:sp>
        <p:nvSpPr>
          <p:cNvPr id="36" name="Rectangle 35"/>
          <p:cNvSpPr/>
          <p:nvPr/>
        </p:nvSpPr>
        <p:spPr>
          <a:xfrm>
            <a:off x="9156192" y="5820234"/>
            <a:ext cx="3180914" cy="707886"/>
          </a:xfrm>
          <a:prstGeom prst="rect">
            <a:avLst/>
          </a:prstGeom>
        </p:spPr>
        <p:txBody>
          <a:bodyPr wrap="square">
            <a:spAutoFit/>
          </a:bodyPr>
          <a:lstStyle/>
          <a:p>
            <a:r>
              <a:rPr lang="fr-FR" sz="2000" b="1" dirty="0" err="1">
                <a:solidFill>
                  <a:schemeClr val="bg1"/>
                </a:solidFill>
                <a:latin typeface="Arial" panose="020B0604020202020204" pitchFamily="34" charset="0"/>
                <a:cs typeface="Arial" panose="020B0604020202020204" pitchFamily="34" charset="0"/>
              </a:rPr>
              <a:t>MacLeish</a:t>
            </a:r>
            <a:r>
              <a:rPr lang="fr-FR" sz="2000" b="1" dirty="0">
                <a:solidFill>
                  <a:schemeClr val="bg1"/>
                </a:solidFill>
                <a:latin typeface="Arial" panose="020B0604020202020204" pitchFamily="34" charset="0"/>
                <a:cs typeface="Arial" panose="020B0604020202020204" pitchFamily="34" charset="0"/>
              </a:rPr>
              <a:t> et Townes-Anderson 1988</a:t>
            </a:r>
          </a:p>
        </p:txBody>
      </p:sp>
    </p:spTree>
    <p:extLst>
      <p:ext uri="{BB962C8B-B14F-4D97-AF65-F5344CB8AC3E}">
        <p14:creationId xmlns:p14="http://schemas.microsoft.com/office/powerpoint/2010/main" val="1510580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167"/>
            <a:ext cx="11021568" cy="3046988"/>
          </a:xfrm>
          <a:prstGeom prst="rect">
            <a:avLst/>
          </a:prstGeom>
        </p:spPr>
        <p:txBody>
          <a:bodyPr wrap="square">
            <a:spAutoFit/>
          </a:bodyPr>
          <a:lstStyle/>
          <a:p>
            <a:pPr marL="342900" indent="-342900">
              <a:buFont typeface="Wingdings" panose="05000000000000000000" pitchFamily="2" charset="2"/>
              <a:buChar char="v"/>
            </a:pPr>
            <a:r>
              <a:rPr lang="fr-FR" sz="2400" b="1" dirty="0" smtClean="0">
                <a:latin typeface="Arial" panose="020B0604020202020204" pitchFamily="34" charset="0"/>
                <a:cs typeface="Arial" panose="020B0604020202020204" pitchFamily="34" charset="0"/>
              </a:rPr>
              <a:t>Pour </a:t>
            </a:r>
            <a:r>
              <a:rPr lang="fr-FR" sz="2400" b="1" dirty="0">
                <a:latin typeface="Arial" panose="020B0604020202020204" pitchFamily="34" charset="0"/>
                <a:cs typeface="Arial" panose="020B0604020202020204" pitchFamily="34" charset="0"/>
              </a:rPr>
              <a:t>la dissociation enzymatique, cortex cérébraux d'embryons ont été placés </a:t>
            </a:r>
            <a:r>
              <a:rPr lang="fr-FR" sz="2400" b="1" dirty="0" smtClean="0">
                <a:latin typeface="Arial" panose="020B0604020202020204" pitchFamily="34" charset="0"/>
                <a:cs typeface="Arial" panose="020B0604020202020204" pitchFamily="34" charset="0"/>
              </a:rPr>
              <a:t>dans une solution de dissociation réchauffée et filtré composé de: </a:t>
            </a:r>
          </a:p>
          <a:p>
            <a:r>
              <a:rPr lang="fr-FR" sz="2400" b="1" dirty="0">
                <a:latin typeface="Arial" panose="020B0604020202020204" pitchFamily="34" charset="0"/>
                <a:cs typeface="Arial" panose="020B0604020202020204" pitchFamily="34" charset="0"/>
              </a:rPr>
              <a:t>            </a:t>
            </a:r>
            <a:r>
              <a:rPr lang="fr-FR" sz="2400" b="1" dirty="0" smtClean="0">
                <a:latin typeface="Arial" panose="020B0604020202020204" pitchFamily="34" charset="0"/>
                <a:cs typeface="Arial" panose="020B0604020202020204" pitchFamily="34" charset="0"/>
              </a:rPr>
              <a:t> *  1 mm </a:t>
            </a:r>
            <a:r>
              <a:rPr lang="fr-FR" sz="2400" b="1" dirty="0">
                <a:latin typeface="Arial" panose="020B0604020202020204" pitchFamily="34" charset="0"/>
                <a:cs typeface="Arial" panose="020B0604020202020204" pitchFamily="34" charset="0"/>
              </a:rPr>
              <a:t>glutamine </a:t>
            </a:r>
            <a:endParaRPr lang="fr-FR" sz="2400" b="1" dirty="0" smtClean="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             </a:t>
            </a:r>
            <a:r>
              <a:rPr lang="fr-FR" sz="2400" b="1" dirty="0" smtClean="0">
                <a:latin typeface="Arial" panose="020B0604020202020204" pitchFamily="34" charset="0"/>
                <a:cs typeface="Arial" panose="020B0604020202020204" pitchFamily="34" charset="0"/>
              </a:rPr>
              <a:t>*  1mm </a:t>
            </a:r>
            <a:r>
              <a:rPr lang="fr-FR" sz="2400" b="1" dirty="0">
                <a:latin typeface="Arial" panose="020B0604020202020204" pitchFamily="34" charset="0"/>
                <a:cs typeface="Arial" panose="020B0604020202020204" pitchFamily="34" charset="0"/>
              </a:rPr>
              <a:t>du pyruvate de </a:t>
            </a:r>
            <a:r>
              <a:rPr lang="fr-FR" sz="2400" b="1" dirty="0" smtClean="0">
                <a:latin typeface="Arial" panose="020B0604020202020204" pitchFamily="34" charset="0"/>
                <a:cs typeface="Arial" panose="020B0604020202020204" pitchFamily="34" charset="0"/>
              </a:rPr>
              <a:t>sodium</a:t>
            </a:r>
          </a:p>
          <a:p>
            <a:r>
              <a:rPr lang="fr-FR" sz="2400" b="1" dirty="0">
                <a:latin typeface="Arial" panose="020B0604020202020204" pitchFamily="34" charset="0"/>
                <a:cs typeface="Arial" panose="020B0604020202020204" pitchFamily="34" charset="0"/>
              </a:rPr>
              <a:t>             </a:t>
            </a:r>
            <a:r>
              <a:rPr lang="fr-FR" sz="2400" b="1" dirty="0" smtClean="0">
                <a:latin typeface="Arial" panose="020B0604020202020204" pitchFamily="34" charset="0"/>
                <a:cs typeface="Arial" panose="020B0604020202020204" pitchFamily="34" charset="0"/>
              </a:rPr>
              <a:t>*  1 mm </a:t>
            </a:r>
            <a:r>
              <a:rPr lang="fr-FR" sz="2400" b="1" dirty="0">
                <a:latin typeface="Arial" panose="020B0604020202020204" pitchFamily="34" charset="0"/>
                <a:cs typeface="Arial" panose="020B0604020202020204" pitchFamily="34" charset="0"/>
              </a:rPr>
              <a:t>de </a:t>
            </a:r>
            <a:r>
              <a:rPr lang="fr-FR" sz="2400" b="1" dirty="0" smtClean="0">
                <a:latin typeface="Arial" panose="020B0604020202020204" pitchFamily="34" charset="0"/>
                <a:cs typeface="Arial" panose="020B0604020202020204" pitchFamily="34" charset="0"/>
              </a:rPr>
              <a:t>N-</a:t>
            </a:r>
            <a:r>
              <a:rPr lang="fr-FR" sz="2400" b="1" dirty="0" err="1" smtClean="0">
                <a:latin typeface="Arial" panose="020B0604020202020204" pitchFamily="34" charset="0"/>
                <a:cs typeface="Arial" panose="020B0604020202020204" pitchFamily="34" charset="0"/>
              </a:rPr>
              <a:t>acétyl</a:t>
            </a:r>
            <a:r>
              <a:rPr lang="fr-FR" sz="2400" b="1" dirty="0" smtClean="0">
                <a:latin typeface="Arial" panose="020B0604020202020204" pitchFamily="34" charset="0"/>
                <a:cs typeface="Arial" panose="020B0604020202020204" pitchFamily="34" charset="0"/>
              </a:rPr>
              <a:t>-cystéine</a:t>
            </a:r>
          </a:p>
          <a:p>
            <a:r>
              <a:rPr lang="fr-FR" sz="2400" b="1" dirty="0">
                <a:latin typeface="Arial" panose="020B0604020202020204" pitchFamily="34" charset="0"/>
                <a:cs typeface="Arial" panose="020B0604020202020204" pitchFamily="34" charset="0"/>
              </a:rPr>
              <a:t>            </a:t>
            </a:r>
            <a:r>
              <a:rPr lang="fr-FR" sz="2400" b="1" dirty="0" smtClean="0">
                <a:latin typeface="Arial" panose="020B0604020202020204" pitchFamily="34" charset="0"/>
                <a:cs typeface="Arial" panose="020B0604020202020204" pitchFamily="34" charset="0"/>
              </a:rPr>
              <a:t> *  7 </a:t>
            </a:r>
            <a:r>
              <a:rPr lang="fr-FR" sz="2400" b="1" dirty="0">
                <a:latin typeface="Arial" panose="020B0604020202020204" pitchFamily="34" charset="0"/>
                <a:cs typeface="Arial" panose="020B0604020202020204" pitchFamily="34" charset="0"/>
              </a:rPr>
              <a:t>unités / ml </a:t>
            </a:r>
            <a:r>
              <a:rPr lang="fr-FR" sz="2400" b="1" dirty="0" smtClean="0">
                <a:latin typeface="Arial" panose="020B0604020202020204" pitchFamily="34" charset="0"/>
                <a:cs typeface="Arial" panose="020B0604020202020204" pitchFamily="34" charset="0"/>
              </a:rPr>
              <a:t>de papaïne </a:t>
            </a:r>
          </a:p>
          <a:p>
            <a:r>
              <a:rPr lang="fr-FR" sz="2400" b="1" dirty="0">
                <a:latin typeface="Arial" panose="020B0604020202020204" pitchFamily="34" charset="0"/>
                <a:cs typeface="Arial" panose="020B0604020202020204" pitchFamily="34" charset="0"/>
              </a:rPr>
              <a:t>             </a:t>
            </a:r>
            <a:r>
              <a:rPr lang="fr-FR" sz="2400" b="1" dirty="0" smtClean="0">
                <a:latin typeface="Arial" panose="020B0604020202020204" pitchFamily="34" charset="0"/>
                <a:cs typeface="Arial" panose="020B0604020202020204" pitchFamily="34" charset="0"/>
              </a:rPr>
              <a:t>*  </a:t>
            </a:r>
            <a:r>
              <a:rPr lang="fr-FR" sz="2400" b="1" dirty="0">
                <a:latin typeface="Arial" panose="020B0604020202020204" pitchFamily="34" charset="0"/>
                <a:cs typeface="Arial" panose="020B0604020202020204" pitchFamily="34" charset="0"/>
              </a:rPr>
              <a:t>15 ul de 4 mg / ml de DNase </a:t>
            </a:r>
            <a:endParaRPr lang="fr-FR" sz="2400" b="1" dirty="0" smtClean="0">
              <a:latin typeface="Arial" panose="020B0604020202020204" pitchFamily="34" charset="0"/>
              <a:cs typeface="Arial" panose="020B0604020202020204" pitchFamily="34" charset="0"/>
            </a:endParaRPr>
          </a:p>
        </p:txBody>
      </p:sp>
      <p:sp>
        <p:nvSpPr>
          <p:cNvPr id="3" name="Rectangle 2"/>
          <p:cNvSpPr/>
          <p:nvPr/>
        </p:nvSpPr>
        <p:spPr>
          <a:xfrm>
            <a:off x="146304" y="3310571"/>
            <a:ext cx="11192256" cy="461665"/>
          </a:xfrm>
          <a:prstGeom prst="rect">
            <a:avLst/>
          </a:prstGeom>
        </p:spPr>
        <p:txBody>
          <a:bodyPr wrap="square">
            <a:spAutoFit/>
          </a:bodyPr>
          <a:lstStyle/>
          <a:p>
            <a:pPr marL="342900" indent="-342900">
              <a:buFont typeface="Wingdings" panose="05000000000000000000" pitchFamily="2" charset="2"/>
              <a:buChar char="v"/>
            </a:pPr>
            <a:r>
              <a:rPr lang="fr-FR" sz="2400" b="1" dirty="0">
                <a:latin typeface="Arial" panose="020B0604020202020204" pitchFamily="34" charset="0"/>
                <a:cs typeface="Arial" panose="020B0604020202020204" pitchFamily="34" charset="0"/>
              </a:rPr>
              <a:t>La suspension a fait barboter avec 95% O 2 et 5% de CO 2 pendant 30 s</a:t>
            </a:r>
          </a:p>
        </p:txBody>
      </p:sp>
      <p:sp>
        <p:nvSpPr>
          <p:cNvPr id="4" name="Rectangle 3"/>
          <p:cNvSpPr/>
          <p:nvPr/>
        </p:nvSpPr>
        <p:spPr>
          <a:xfrm>
            <a:off x="146304" y="3977652"/>
            <a:ext cx="11497056" cy="830997"/>
          </a:xfrm>
          <a:prstGeom prst="rect">
            <a:avLst/>
          </a:prstGeom>
        </p:spPr>
        <p:txBody>
          <a:bodyPr wrap="square">
            <a:spAutoFit/>
          </a:bodyPr>
          <a:lstStyle/>
          <a:p>
            <a:pPr marL="342900" indent="-342900">
              <a:buFont typeface="Wingdings" panose="05000000000000000000" pitchFamily="2" charset="2"/>
              <a:buChar char="v"/>
            </a:pPr>
            <a:r>
              <a:rPr lang="fr-FR" sz="2400" b="1" dirty="0">
                <a:latin typeface="Arial" panose="020B0604020202020204" pitchFamily="34" charset="0"/>
                <a:cs typeface="Arial" panose="020B0604020202020204" pitchFamily="34" charset="0"/>
              </a:rPr>
              <a:t>Le tube a été placé sur un agitateur à un angle de 30 ° à petite vitesse (15 tr / min) pendant 30 min à température ambiante</a:t>
            </a:r>
          </a:p>
        </p:txBody>
      </p:sp>
      <p:sp>
        <p:nvSpPr>
          <p:cNvPr id="5" name="Rectangle 4"/>
          <p:cNvSpPr/>
          <p:nvPr/>
        </p:nvSpPr>
        <p:spPr>
          <a:xfrm>
            <a:off x="146304" y="5014065"/>
            <a:ext cx="11844528" cy="830997"/>
          </a:xfrm>
          <a:prstGeom prst="rect">
            <a:avLst/>
          </a:prstGeom>
        </p:spPr>
        <p:txBody>
          <a:bodyPr wrap="square">
            <a:spAutoFit/>
          </a:bodyPr>
          <a:lstStyle/>
          <a:p>
            <a:pPr marL="342900" indent="-342900">
              <a:buFont typeface="Wingdings" panose="05000000000000000000" pitchFamily="2" charset="2"/>
              <a:buChar char="v"/>
            </a:pPr>
            <a:r>
              <a:rPr lang="fr-FR" sz="2400" b="1" dirty="0">
                <a:latin typeface="Arial" panose="020B0604020202020204" pitchFamily="34" charset="0"/>
                <a:cs typeface="Arial" panose="020B0604020202020204" pitchFamily="34" charset="0"/>
              </a:rPr>
              <a:t>Les tissus ont été rincés trois fois avec du DMEM et doucement dissociées par trituration</a:t>
            </a:r>
          </a:p>
        </p:txBody>
      </p:sp>
      <p:sp>
        <p:nvSpPr>
          <p:cNvPr id="6" name="Rectangle 5"/>
          <p:cNvSpPr/>
          <p:nvPr/>
        </p:nvSpPr>
        <p:spPr>
          <a:xfrm>
            <a:off x="146304" y="5837964"/>
            <a:ext cx="11661648" cy="830997"/>
          </a:xfrm>
          <a:prstGeom prst="rect">
            <a:avLst/>
          </a:prstGeom>
        </p:spPr>
        <p:txBody>
          <a:bodyPr wrap="square">
            <a:spAutoFit/>
          </a:bodyPr>
          <a:lstStyle/>
          <a:p>
            <a:pPr marL="342900" indent="-342900">
              <a:buFont typeface="Wingdings" panose="05000000000000000000" pitchFamily="2" charset="2"/>
              <a:buChar char="v"/>
            </a:pPr>
            <a:r>
              <a:rPr lang="fr-FR" sz="2400" b="1" dirty="0">
                <a:latin typeface="Arial" panose="020B0604020202020204" pitchFamily="34" charset="0"/>
                <a:cs typeface="Arial" panose="020B0604020202020204" pitchFamily="34" charset="0"/>
              </a:rPr>
              <a:t>Après décantation 15 min, la fraction </a:t>
            </a:r>
            <a:r>
              <a:rPr lang="fr-FR" sz="2400" b="1" dirty="0" err="1">
                <a:latin typeface="Arial" panose="020B0604020202020204" pitchFamily="34" charset="0"/>
                <a:cs typeface="Arial" panose="020B0604020202020204" pitchFamily="34" charset="0"/>
              </a:rPr>
              <a:t>supperieur</a:t>
            </a:r>
            <a:r>
              <a:rPr lang="fr-FR" sz="2400" b="1" dirty="0">
                <a:latin typeface="Arial" panose="020B0604020202020204" pitchFamily="34" charset="0"/>
                <a:cs typeface="Arial" panose="020B0604020202020204" pitchFamily="34" charset="0"/>
              </a:rPr>
              <a:t>, contenant ~ 95% des cellules individuelles, ont été recueillis</a:t>
            </a:r>
            <a:r>
              <a:rPr lang="fr-FR" dirty="0"/>
              <a:t>.</a:t>
            </a:r>
          </a:p>
        </p:txBody>
      </p:sp>
    </p:spTree>
    <p:extLst>
      <p:ext uri="{BB962C8B-B14F-4D97-AF65-F5344CB8AC3E}">
        <p14:creationId xmlns:p14="http://schemas.microsoft.com/office/powerpoint/2010/main" val="3836432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3568" y="231648"/>
            <a:ext cx="3714478" cy="63398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 name="Rectangle 1"/>
          <p:cNvSpPr/>
          <p:nvPr/>
        </p:nvSpPr>
        <p:spPr>
          <a:xfrm>
            <a:off x="353568" y="287251"/>
            <a:ext cx="3714478" cy="584775"/>
          </a:xfrm>
          <a:prstGeom prst="rect">
            <a:avLst/>
          </a:prstGeom>
        </p:spPr>
        <p:txBody>
          <a:bodyPr wrap="none">
            <a:spAutoFit/>
          </a:bodyPr>
          <a:lstStyle/>
          <a:p>
            <a:r>
              <a:rPr lang="fr-FR" sz="3200" b="1" dirty="0">
                <a:solidFill>
                  <a:schemeClr val="bg1"/>
                </a:solidFill>
                <a:latin typeface="Arial" panose="020B0604020202020204" pitchFamily="34" charset="0"/>
                <a:cs typeface="Arial" panose="020B0604020202020204" pitchFamily="34" charset="0"/>
              </a:rPr>
              <a:t>Culture </a:t>
            </a:r>
            <a:r>
              <a:rPr lang="fr-FR" sz="3200" b="1" dirty="0" smtClean="0">
                <a:solidFill>
                  <a:schemeClr val="bg1"/>
                </a:solidFill>
                <a:latin typeface="Arial" panose="020B0604020202020204" pitchFamily="34" charset="0"/>
                <a:cs typeface="Arial" panose="020B0604020202020204" pitchFamily="34" charset="0"/>
              </a:rPr>
              <a:t>Cellulaire:</a:t>
            </a:r>
            <a:endParaRPr lang="fr-FR" sz="3200" b="1"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487680" y="1182624"/>
            <a:ext cx="11411712"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Les cellules recueillis ont été ensemencées des plaques de </a:t>
            </a:r>
            <a:r>
              <a:rPr lang="fr-FR" sz="2400" dirty="0" err="1" smtClean="0">
                <a:latin typeface="Arial" panose="020B0604020202020204" pitchFamily="34" charset="0"/>
                <a:cs typeface="Arial" panose="020B0604020202020204" pitchFamily="34" charset="0"/>
              </a:rPr>
              <a:t>Terasaki</a:t>
            </a: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1748" y="1961281"/>
            <a:ext cx="3131392" cy="2104173"/>
          </a:xfrm>
          <a:prstGeom prst="rect">
            <a:avLst/>
          </a:prstGeom>
        </p:spPr>
      </p:pic>
      <p:sp>
        <p:nvSpPr>
          <p:cNvPr id="6" name="Rectangle 5"/>
          <p:cNvSpPr/>
          <p:nvPr/>
        </p:nvSpPr>
        <p:spPr>
          <a:xfrm>
            <a:off x="656419" y="1680710"/>
            <a:ext cx="8225329" cy="1938992"/>
          </a:xfrm>
          <a:prstGeom prst="rect">
            <a:avLst/>
          </a:prstGeom>
        </p:spPr>
        <p:txBody>
          <a:bodyPr wrap="none">
            <a:spAutoFit/>
          </a:bodyPr>
          <a:lstStyle/>
          <a:p>
            <a:r>
              <a:rPr lang="fr-FR" sz="2400" dirty="0" smtClean="0">
                <a:latin typeface="Arial" panose="020B0604020202020204" pitchFamily="34" charset="0"/>
                <a:cs typeface="Arial" panose="020B0604020202020204" pitchFamily="34" charset="0"/>
              </a:rPr>
              <a:t>  Chaque </a:t>
            </a:r>
            <a:r>
              <a:rPr lang="fr-FR" sz="2400" dirty="0">
                <a:latin typeface="Arial" panose="020B0604020202020204" pitchFamily="34" charset="0"/>
                <a:cs typeface="Arial" panose="020B0604020202020204" pitchFamily="34" charset="0"/>
              </a:rPr>
              <a:t>puits </a:t>
            </a:r>
            <a:r>
              <a:rPr lang="fr-FR" sz="2400" dirty="0" smtClean="0">
                <a:latin typeface="Arial" panose="020B0604020202020204" pitchFamily="34" charset="0"/>
                <a:cs typeface="Arial" panose="020B0604020202020204" pitchFamily="34" charset="0"/>
              </a:rPr>
              <a:t>contenait:</a:t>
            </a:r>
          </a:p>
          <a:p>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12 ul de culture sans sérum basal du milieu </a:t>
            </a:r>
            <a:r>
              <a:rPr lang="fr-FR" sz="2400" dirty="0" smtClean="0">
                <a:latin typeface="Arial" panose="020B0604020202020204" pitchFamily="34" charset="0"/>
                <a:cs typeface="Arial" panose="020B0604020202020204" pitchFamily="34" charset="0"/>
              </a:rPr>
              <a:t>DMEM</a:t>
            </a:r>
          </a:p>
          <a:p>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B27, N2, pyruvate de sodium, de la glutamine (</a:t>
            </a:r>
            <a:r>
              <a:rPr lang="fr-FR" sz="2400" dirty="0" err="1">
                <a:latin typeface="Arial" panose="020B0604020202020204" pitchFamily="34" charset="0"/>
                <a:cs typeface="Arial" panose="020B0604020202020204" pitchFamily="34" charset="0"/>
              </a:rPr>
              <a:t>Gibco</a:t>
            </a:r>
            <a:r>
              <a:rPr lang="fr-FR" sz="2400" dirty="0">
                <a:latin typeface="Arial" panose="020B0604020202020204" pitchFamily="34" charset="0"/>
                <a:cs typeface="Arial" panose="020B0604020202020204" pitchFamily="34" charset="0"/>
              </a:rPr>
              <a:t>) </a:t>
            </a:r>
            <a:endParaRPr lang="fr-FR" sz="2400" dirty="0" smtClean="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 *1 </a:t>
            </a:r>
            <a:r>
              <a:rPr lang="fr-FR" sz="2400" dirty="0" err="1">
                <a:latin typeface="Arial" panose="020B0604020202020204" pitchFamily="34" charset="0"/>
                <a:cs typeface="Arial" panose="020B0604020202020204" pitchFamily="34" charset="0"/>
              </a:rPr>
              <a:t>mM</a:t>
            </a:r>
            <a:r>
              <a:rPr lang="fr-FR" sz="2400" dirty="0">
                <a:latin typeface="Arial" panose="020B0604020202020204" pitchFamily="34" charset="0"/>
                <a:cs typeface="Arial" panose="020B0604020202020204" pitchFamily="34" charset="0"/>
              </a:rPr>
              <a:t> de </a:t>
            </a:r>
            <a:r>
              <a:rPr lang="fr-FR" sz="2400" dirty="0" smtClean="0">
                <a:latin typeface="Arial" panose="020B0604020202020204" pitchFamily="34" charset="0"/>
                <a:cs typeface="Arial" panose="020B0604020202020204" pitchFamily="34" charset="0"/>
              </a:rPr>
              <a:t>N-</a:t>
            </a:r>
            <a:r>
              <a:rPr lang="fr-FR" sz="2400" dirty="0" err="1" smtClean="0">
                <a:latin typeface="Arial" panose="020B0604020202020204" pitchFamily="34" charset="0"/>
                <a:cs typeface="Arial" panose="020B0604020202020204" pitchFamily="34" charset="0"/>
              </a:rPr>
              <a:t>acétyl</a:t>
            </a:r>
            <a:r>
              <a:rPr lang="fr-FR" sz="2400" dirty="0" smtClean="0">
                <a:latin typeface="Arial" panose="020B0604020202020204" pitchFamily="34" charset="0"/>
                <a:cs typeface="Arial" panose="020B0604020202020204" pitchFamily="34" charset="0"/>
              </a:rPr>
              <a:t>-cystéine</a:t>
            </a:r>
          </a:p>
          <a:p>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 0,1 ; </a:t>
            </a:r>
            <a:r>
              <a:rPr lang="fr-FR" sz="2400" dirty="0">
                <a:latin typeface="Arial" panose="020B0604020202020204" pitchFamily="34" charset="0"/>
                <a:cs typeface="Arial" panose="020B0604020202020204" pitchFamily="34" charset="0"/>
              </a:rPr>
              <a:t>1 ou 10 </a:t>
            </a:r>
            <a:r>
              <a:rPr lang="fr-FR" sz="2400" dirty="0" err="1">
                <a:latin typeface="Arial" panose="020B0604020202020204" pitchFamily="34" charset="0"/>
                <a:cs typeface="Arial" panose="020B0604020202020204" pitchFamily="34" charset="0"/>
              </a:rPr>
              <a:t>ng</a:t>
            </a:r>
            <a:r>
              <a:rPr lang="fr-FR" sz="2400" dirty="0">
                <a:latin typeface="Arial" panose="020B0604020202020204" pitchFamily="34" charset="0"/>
                <a:cs typeface="Arial" panose="020B0604020202020204" pitchFamily="34" charset="0"/>
              </a:rPr>
              <a:t> / ml de FGF2</a:t>
            </a:r>
          </a:p>
        </p:txBody>
      </p:sp>
      <p:sp>
        <p:nvSpPr>
          <p:cNvPr id="7" name="Rectangle 6"/>
          <p:cNvSpPr/>
          <p:nvPr/>
        </p:nvSpPr>
        <p:spPr>
          <a:xfrm>
            <a:off x="487680" y="4773864"/>
            <a:ext cx="11525460" cy="1569660"/>
          </a:xfrm>
          <a:prstGeom prst="rect">
            <a:avLst/>
          </a:prstGeom>
        </p:spPr>
        <p:txBody>
          <a:bodyPr wrap="square">
            <a:spAutoFit/>
          </a:bodyPr>
          <a:lstStyle/>
          <a:p>
            <a:r>
              <a:rPr lang="fr-FR" sz="2400" dirty="0">
                <a:latin typeface="Arial" panose="020B0604020202020204" pitchFamily="34" charset="0"/>
                <a:cs typeface="Arial" panose="020B0604020202020204" pitchFamily="34" charset="0"/>
              </a:rPr>
              <a:t>Pour le sous-clonage des expériences, les cellules ont été étalées à une densité clonale dans un milieu de base avec 10 </a:t>
            </a:r>
            <a:r>
              <a:rPr lang="fr-FR" sz="2400" dirty="0" err="1">
                <a:latin typeface="Arial" panose="020B0604020202020204" pitchFamily="34" charset="0"/>
                <a:cs typeface="Arial" panose="020B0604020202020204" pitchFamily="34" charset="0"/>
              </a:rPr>
              <a:t>ng</a:t>
            </a:r>
            <a:r>
              <a:rPr lang="fr-FR" sz="2400" dirty="0">
                <a:latin typeface="Arial" panose="020B0604020202020204" pitchFamily="34" charset="0"/>
                <a:cs typeface="Arial" panose="020B0604020202020204" pitchFamily="34" charset="0"/>
              </a:rPr>
              <a:t> FGF2 / ml à 35 mm des boîtes de culture de tissu de poly-L-lysine et ont permis de générer une descendance clonale de 3-10 jours</a:t>
            </a:r>
          </a:p>
        </p:txBody>
      </p:sp>
      <p:sp>
        <p:nvSpPr>
          <p:cNvPr id="8" name="Flèche vers le bas 7"/>
          <p:cNvSpPr/>
          <p:nvPr/>
        </p:nvSpPr>
        <p:spPr>
          <a:xfrm>
            <a:off x="4547616" y="3619702"/>
            <a:ext cx="1743456" cy="1154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40631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 y="326059"/>
            <a:ext cx="11265408" cy="830997"/>
          </a:xfrm>
          <a:prstGeom prst="rect">
            <a:avLst/>
          </a:prstGeom>
        </p:spPr>
        <p:txBody>
          <a:bodyPr wrap="square">
            <a:spAutoFit/>
          </a:bodyPr>
          <a:lstStyle/>
          <a:p>
            <a:r>
              <a:rPr lang="fr-FR" dirty="0" smtClean="0"/>
              <a:t>    </a:t>
            </a:r>
            <a:r>
              <a:rPr lang="fr-FR" sz="2400" dirty="0" smtClean="0">
                <a:latin typeface="Arial" panose="020B0604020202020204" pitchFamily="34" charset="0"/>
                <a:cs typeface="Arial" panose="020B0604020202020204" pitchFamily="34" charset="0"/>
              </a:rPr>
              <a:t>Les </a:t>
            </a:r>
            <a:r>
              <a:rPr lang="fr-FR" sz="2400" dirty="0">
                <a:latin typeface="Arial" panose="020B0604020202020204" pitchFamily="34" charset="0"/>
                <a:cs typeface="Arial" panose="020B0604020202020204" pitchFamily="34" charset="0"/>
              </a:rPr>
              <a:t>clones ont été éliminés par traitement à la trypsine à 0,05% à 0,5 ml de </a:t>
            </a:r>
            <a:r>
              <a:rPr lang="fr-FR" sz="2400" dirty="0" smtClean="0">
                <a:latin typeface="Arial" panose="020B0604020202020204" pitchFamily="34" charset="0"/>
                <a:cs typeface="Arial" panose="020B0604020202020204" pitchFamily="34" charset="0"/>
              </a:rPr>
              <a:t>     trypsine-EDTA </a:t>
            </a:r>
            <a:endParaRPr lang="fr-FR" sz="2400" dirty="0">
              <a:latin typeface="Arial" panose="020B0604020202020204" pitchFamily="34" charset="0"/>
              <a:cs typeface="Arial" panose="020B0604020202020204" pitchFamily="34" charset="0"/>
            </a:endParaRPr>
          </a:p>
        </p:txBody>
      </p:sp>
      <p:sp>
        <p:nvSpPr>
          <p:cNvPr id="3" name="Flèche vers le bas 2"/>
          <p:cNvSpPr/>
          <p:nvPr/>
        </p:nvSpPr>
        <p:spPr>
          <a:xfrm>
            <a:off x="5042914" y="906628"/>
            <a:ext cx="768097" cy="9291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085300" y="1891957"/>
            <a:ext cx="4911922" cy="461665"/>
          </a:xfrm>
          <a:prstGeom prst="rect">
            <a:avLst/>
          </a:prstGeom>
        </p:spPr>
        <p:txBody>
          <a:bodyPr wrap="none">
            <a:spAutoFit/>
          </a:bodyPr>
          <a:lstStyle/>
          <a:p>
            <a:r>
              <a:rPr lang="fr-FR" sz="2400" dirty="0" smtClean="0">
                <a:latin typeface="Arial" panose="020B0604020202020204" pitchFamily="34" charset="0"/>
                <a:cs typeface="Arial" panose="020B0604020202020204" pitchFamily="34" charset="0"/>
              </a:rPr>
              <a:t>On ajoute l’inhibiteur </a:t>
            </a:r>
            <a:r>
              <a:rPr lang="fr-FR" sz="2400" dirty="0">
                <a:latin typeface="Arial" panose="020B0604020202020204" pitchFamily="34" charset="0"/>
                <a:cs typeface="Arial" panose="020B0604020202020204" pitchFamily="34" charset="0"/>
              </a:rPr>
              <a:t>de la </a:t>
            </a:r>
            <a:r>
              <a:rPr lang="fr-FR" sz="2400" dirty="0" smtClean="0">
                <a:latin typeface="Arial" panose="020B0604020202020204" pitchFamily="34" charset="0"/>
                <a:cs typeface="Arial" panose="020B0604020202020204" pitchFamily="34" charset="0"/>
              </a:rPr>
              <a:t>trypsine</a:t>
            </a:r>
            <a:endParaRPr lang="fr-FR" sz="2400" dirty="0">
              <a:latin typeface="Arial" panose="020B0604020202020204" pitchFamily="34" charset="0"/>
              <a:cs typeface="Arial" panose="020B0604020202020204" pitchFamily="34" charset="0"/>
            </a:endParaRPr>
          </a:p>
        </p:txBody>
      </p:sp>
      <p:sp>
        <p:nvSpPr>
          <p:cNvPr id="5" name="Flèche vers le bas 4"/>
          <p:cNvSpPr/>
          <p:nvPr/>
        </p:nvSpPr>
        <p:spPr>
          <a:xfrm>
            <a:off x="5020055" y="2511552"/>
            <a:ext cx="813817" cy="1162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776723" y="3786191"/>
            <a:ext cx="6436377" cy="461665"/>
          </a:xfrm>
          <a:prstGeom prst="rect">
            <a:avLst/>
          </a:prstGeom>
        </p:spPr>
        <p:txBody>
          <a:bodyPr wrap="none">
            <a:spAutoFit/>
          </a:bodyPr>
          <a:lstStyle/>
          <a:p>
            <a:r>
              <a:rPr lang="fr-FR" sz="2400" dirty="0">
                <a:latin typeface="Arial" panose="020B0604020202020204" pitchFamily="34" charset="0"/>
                <a:cs typeface="Arial" panose="020B0604020202020204" pitchFamily="34" charset="0"/>
              </a:rPr>
              <a:t>les cellules ont été délogés par pipetage doux</a:t>
            </a:r>
          </a:p>
        </p:txBody>
      </p:sp>
      <p:sp>
        <p:nvSpPr>
          <p:cNvPr id="7" name="Flèche vers le bas 6"/>
          <p:cNvSpPr/>
          <p:nvPr/>
        </p:nvSpPr>
        <p:spPr>
          <a:xfrm>
            <a:off x="5065775" y="4384165"/>
            <a:ext cx="768097" cy="11910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869423" y="5711516"/>
            <a:ext cx="7343677" cy="461665"/>
          </a:xfrm>
          <a:prstGeom prst="rect">
            <a:avLst/>
          </a:prstGeom>
        </p:spPr>
        <p:txBody>
          <a:bodyPr wrap="none">
            <a:spAutoFit/>
          </a:bodyPr>
          <a:lstStyle/>
          <a:p>
            <a:r>
              <a:rPr lang="fr-FR" sz="2400" dirty="0">
                <a:latin typeface="Arial" panose="020B0604020202020204" pitchFamily="34" charset="0"/>
                <a:cs typeface="Arial" panose="020B0604020202020204" pitchFamily="34" charset="0"/>
              </a:rPr>
              <a:t>recueillies par centrifugation à 150 g pendant 10 min</a:t>
            </a:r>
          </a:p>
        </p:txBody>
      </p:sp>
    </p:spTree>
    <p:extLst>
      <p:ext uri="{BB962C8B-B14F-4D97-AF65-F5344CB8AC3E}">
        <p14:creationId xmlns:p14="http://schemas.microsoft.com/office/powerpoint/2010/main" val="7428667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637</TotalTime>
  <Words>1609</Words>
  <Application>Microsoft Office PowerPoint</Application>
  <PresentationFormat>Grand écran</PresentationFormat>
  <Paragraphs>226</Paragraphs>
  <Slides>25</Slides>
  <Notes>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35" baseType="lpstr">
      <vt:lpstr>Arial Unicode MS</vt:lpstr>
      <vt:lpstr>Arial</vt:lpstr>
      <vt:lpstr>Calibri</vt:lpstr>
      <vt:lpstr>Century Gothic</vt:lpstr>
      <vt:lpstr>Lucida Calligraphy</vt:lpstr>
      <vt:lpstr>Times New Roman</vt:lpstr>
      <vt:lpstr>Wingdings</vt:lpstr>
      <vt:lpstr>Wingdings 3</vt:lpstr>
      <vt:lpstr>Ion</vt:lpstr>
      <vt:lpstr>Photo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SAMSUNG</dc:creator>
  <cp:lastModifiedBy>SAMSUNG</cp:lastModifiedBy>
  <cp:revision>62</cp:revision>
  <dcterms:created xsi:type="dcterms:W3CDTF">2014-11-08T18:01:50Z</dcterms:created>
  <dcterms:modified xsi:type="dcterms:W3CDTF">2014-11-09T19:09:23Z</dcterms:modified>
</cp:coreProperties>
</file>