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71" r:id="rId6"/>
    <p:sldId id="259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72" r:id="rId15"/>
    <p:sldId id="268" r:id="rId16"/>
    <p:sldId id="274" r:id="rId17"/>
    <p:sldId id="277" r:id="rId18"/>
    <p:sldId id="270" r:id="rId19"/>
    <p:sldId id="275" r:id="rId20"/>
    <p:sldId id="269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718" autoAdjust="0"/>
  </p:normalViewPr>
  <p:slideViewPr>
    <p:cSldViewPr>
      <p:cViewPr varScale="1">
        <p:scale>
          <a:sx n="66" d="100"/>
          <a:sy n="66" d="100"/>
        </p:scale>
        <p:origin x="-14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07384-2FAA-4443-A2A0-CBF3A9F98522}" type="doc">
      <dgm:prSet loTypeId="urn:microsoft.com/office/officeart/2005/8/layout/equati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BA9098C-4CE7-49E8-BBCA-00F62D364C34}">
      <dgm:prSet custT="1"/>
      <dgm:spPr/>
      <dgm:t>
        <a:bodyPr/>
        <a:lstStyle/>
        <a:p>
          <a:pPr algn="ctr" rtl="0">
            <a:tabLst>
              <a:tab pos="633413" algn="l"/>
            </a:tabLst>
          </a:pPr>
          <a:r>
            <a:rPr lang="fr-FR" sz="2400" dirty="0" smtClean="0"/>
            <a:t>Adapte sa physiologie et sa conformation</a:t>
          </a:r>
          <a:r>
            <a:rPr lang="fr-FR" sz="2000" dirty="0" smtClean="0"/>
            <a:t>.</a:t>
          </a:r>
          <a:endParaRPr lang="fr-FR" sz="2000" dirty="0"/>
        </a:p>
      </dgm:t>
    </dgm:pt>
    <dgm:pt modelId="{1AEB8313-2706-4649-A573-3D552D137BC4}" type="parTrans" cxnId="{AC60B983-B5A2-487C-9EA6-645E28EA3155}">
      <dgm:prSet/>
      <dgm:spPr/>
      <dgm:t>
        <a:bodyPr/>
        <a:lstStyle/>
        <a:p>
          <a:endParaRPr lang="fr-FR"/>
        </a:p>
      </dgm:t>
    </dgm:pt>
    <dgm:pt modelId="{B2C1625D-5366-4104-B0D6-1408B69CA841}" type="sibTrans" cxnId="{AC60B983-B5A2-487C-9EA6-645E28EA3155}">
      <dgm:prSet/>
      <dgm:spPr/>
      <dgm:t>
        <a:bodyPr/>
        <a:lstStyle/>
        <a:p>
          <a:endParaRPr lang="fr-FR"/>
        </a:p>
      </dgm:t>
    </dgm:pt>
    <dgm:pt modelId="{2E9A45CA-B725-46A6-A837-3D74B4ED84F0}">
      <dgm:prSet/>
      <dgm:spPr/>
      <dgm:t>
        <a:bodyPr/>
        <a:lstStyle/>
        <a:p>
          <a:r>
            <a:rPr lang="fr-FR" dirty="0" smtClean="0"/>
            <a:t>Interactions physico-chimiques, </a:t>
          </a:r>
          <a:endParaRPr lang="fr-FR" dirty="0"/>
        </a:p>
      </dgm:t>
    </dgm:pt>
    <dgm:pt modelId="{ABF29218-8BAD-477A-BB8F-E5CB4419C090}" type="parTrans" cxnId="{8E5DEC29-F1C6-4C62-ABA3-EA1375D0DBD1}">
      <dgm:prSet/>
      <dgm:spPr/>
      <dgm:t>
        <a:bodyPr/>
        <a:lstStyle/>
        <a:p>
          <a:endParaRPr lang="fr-FR"/>
        </a:p>
      </dgm:t>
    </dgm:pt>
    <dgm:pt modelId="{53723C8A-6B95-4FF3-A1DD-39C2ED1EEA63}" type="sibTrans" cxnId="{8E5DEC29-F1C6-4C62-ABA3-EA1375D0DBD1}">
      <dgm:prSet/>
      <dgm:spPr/>
      <dgm:t>
        <a:bodyPr/>
        <a:lstStyle/>
        <a:p>
          <a:endParaRPr lang="fr-FR"/>
        </a:p>
      </dgm:t>
    </dgm:pt>
    <dgm:pt modelId="{518B9B5E-D1F7-4FBA-BA9E-77A88696EEA0}">
      <dgm:prSet/>
      <dgm:spPr/>
      <dgm:t>
        <a:bodyPr/>
        <a:lstStyle/>
        <a:p>
          <a:r>
            <a:rPr lang="fr-FR" dirty="0" smtClean="0"/>
            <a:t>L’adhésion bactérienne</a:t>
          </a:r>
          <a:endParaRPr lang="fr-FR" dirty="0"/>
        </a:p>
      </dgm:t>
    </dgm:pt>
    <dgm:pt modelId="{CDABD8B7-BB47-4A15-AEB3-C7AD0E4E45C1}" type="parTrans" cxnId="{68D5A4CC-164B-436B-ABCA-331B8F10EC46}">
      <dgm:prSet/>
      <dgm:spPr/>
      <dgm:t>
        <a:bodyPr/>
        <a:lstStyle/>
        <a:p>
          <a:endParaRPr lang="fr-FR"/>
        </a:p>
      </dgm:t>
    </dgm:pt>
    <dgm:pt modelId="{7E0E9D88-7E2E-4B95-BF3E-826F199B9F83}" type="sibTrans" cxnId="{68D5A4CC-164B-436B-ABCA-331B8F10EC46}">
      <dgm:prSet/>
      <dgm:spPr/>
      <dgm:t>
        <a:bodyPr/>
        <a:lstStyle/>
        <a:p>
          <a:endParaRPr lang="fr-FR"/>
        </a:p>
      </dgm:t>
    </dgm:pt>
    <dgm:pt modelId="{BE68E3F3-BD74-40C5-9E6C-0A9493B2FFF7}" type="pres">
      <dgm:prSet presAssocID="{B3607384-2FAA-4443-A2A0-CBF3A9F985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283D9D7-3395-445C-9516-386FCE0B2E59}" type="pres">
      <dgm:prSet presAssocID="{B3607384-2FAA-4443-A2A0-CBF3A9F98522}" presName="vNodes" presStyleCnt="0"/>
      <dgm:spPr/>
    </dgm:pt>
    <dgm:pt modelId="{E969E57B-4179-49E2-941F-90C6EEE0B27E}" type="pres">
      <dgm:prSet presAssocID="{2E9A45CA-B725-46A6-A837-3D74B4ED84F0}" presName="node" presStyleLbl="node1" presStyleIdx="0" presStyleCnt="3" custScaleX="1333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00D3D4-6EE0-4E50-A7B7-BEF5D022E16C}" type="pres">
      <dgm:prSet presAssocID="{53723C8A-6B95-4FF3-A1DD-39C2ED1EEA63}" presName="spacerT" presStyleCnt="0"/>
      <dgm:spPr/>
    </dgm:pt>
    <dgm:pt modelId="{ECB83458-9797-4FD6-AB54-491F154D96DE}" type="pres">
      <dgm:prSet presAssocID="{53723C8A-6B95-4FF3-A1DD-39C2ED1EEA63}" presName="sibTrans" presStyleLbl="sibTrans2D1" presStyleIdx="0" presStyleCnt="2"/>
      <dgm:spPr/>
      <dgm:t>
        <a:bodyPr/>
        <a:lstStyle/>
        <a:p>
          <a:endParaRPr lang="fr-FR"/>
        </a:p>
      </dgm:t>
    </dgm:pt>
    <dgm:pt modelId="{39C9E5A5-5489-4E39-965D-5ADEA9CBFD75}" type="pres">
      <dgm:prSet presAssocID="{53723C8A-6B95-4FF3-A1DD-39C2ED1EEA63}" presName="spacerB" presStyleCnt="0"/>
      <dgm:spPr/>
    </dgm:pt>
    <dgm:pt modelId="{C89F4ED7-3C16-4492-93EE-C097D49DAEC0}" type="pres">
      <dgm:prSet presAssocID="{ABA9098C-4CE7-49E8-BBCA-00F62D364C34}" presName="node" presStyleLbl="node1" presStyleIdx="1" presStyleCnt="3" custScaleX="1333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29330E-7B67-4EE4-881A-A19E94B8F6BD}" type="pres">
      <dgm:prSet presAssocID="{B3607384-2FAA-4443-A2A0-CBF3A9F98522}" presName="sibTransLast" presStyleLbl="sibTrans2D1" presStyleIdx="1" presStyleCnt="2"/>
      <dgm:spPr/>
      <dgm:t>
        <a:bodyPr/>
        <a:lstStyle/>
        <a:p>
          <a:endParaRPr lang="fr-FR"/>
        </a:p>
      </dgm:t>
    </dgm:pt>
    <dgm:pt modelId="{A0D13C06-AE28-4572-AF02-AEDA43E7F2A6}" type="pres">
      <dgm:prSet presAssocID="{B3607384-2FAA-4443-A2A0-CBF3A9F98522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746E02C4-02D5-4097-8218-6E4EC21524FB}" type="pres">
      <dgm:prSet presAssocID="{B3607384-2FAA-4443-A2A0-CBF3A9F98522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D00CBB7-5748-4BAC-A8BC-722F865C7766}" type="presOf" srcId="{518B9B5E-D1F7-4FBA-BA9E-77A88696EEA0}" destId="{746E02C4-02D5-4097-8218-6E4EC21524FB}" srcOrd="0" destOrd="0" presId="urn:microsoft.com/office/officeart/2005/8/layout/equation2"/>
    <dgm:cxn modelId="{9AF8CDF5-3AEA-44F4-8A14-233BFB1E579B}" type="presOf" srcId="{B2C1625D-5366-4104-B0D6-1408B69CA841}" destId="{2F29330E-7B67-4EE4-881A-A19E94B8F6BD}" srcOrd="0" destOrd="0" presId="urn:microsoft.com/office/officeart/2005/8/layout/equation2"/>
    <dgm:cxn modelId="{AC60B983-B5A2-487C-9EA6-645E28EA3155}" srcId="{B3607384-2FAA-4443-A2A0-CBF3A9F98522}" destId="{ABA9098C-4CE7-49E8-BBCA-00F62D364C34}" srcOrd="1" destOrd="0" parTransId="{1AEB8313-2706-4649-A573-3D552D137BC4}" sibTransId="{B2C1625D-5366-4104-B0D6-1408B69CA841}"/>
    <dgm:cxn modelId="{EBF2F3D3-5F4F-4967-B76C-162A370471CB}" type="presOf" srcId="{ABA9098C-4CE7-49E8-BBCA-00F62D364C34}" destId="{C89F4ED7-3C16-4492-93EE-C097D49DAEC0}" srcOrd="0" destOrd="0" presId="urn:microsoft.com/office/officeart/2005/8/layout/equation2"/>
    <dgm:cxn modelId="{ECEBA672-47DC-4EF0-B33D-66AEC8DBD62A}" type="presOf" srcId="{B2C1625D-5366-4104-B0D6-1408B69CA841}" destId="{A0D13C06-AE28-4572-AF02-AEDA43E7F2A6}" srcOrd="1" destOrd="0" presId="urn:microsoft.com/office/officeart/2005/8/layout/equation2"/>
    <dgm:cxn modelId="{41E27F4C-7393-48FC-85F1-9608DCEEA769}" type="presOf" srcId="{2E9A45CA-B725-46A6-A837-3D74B4ED84F0}" destId="{E969E57B-4179-49E2-941F-90C6EEE0B27E}" srcOrd="0" destOrd="0" presId="urn:microsoft.com/office/officeart/2005/8/layout/equation2"/>
    <dgm:cxn modelId="{8E5DEC29-F1C6-4C62-ABA3-EA1375D0DBD1}" srcId="{B3607384-2FAA-4443-A2A0-CBF3A9F98522}" destId="{2E9A45CA-B725-46A6-A837-3D74B4ED84F0}" srcOrd="0" destOrd="0" parTransId="{ABF29218-8BAD-477A-BB8F-E5CB4419C090}" sibTransId="{53723C8A-6B95-4FF3-A1DD-39C2ED1EEA63}"/>
    <dgm:cxn modelId="{68D5A4CC-164B-436B-ABCA-331B8F10EC46}" srcId="{B3607384-2FAA-4443-A2A0-CBF3A9F98522}" destId="{518B9B5E-D1F7-4FBA-BA9E-77A88696EEA0}" srcOrd="2" destOrd="0" parTransId="{CDABD8B7-BB47-4A15-AEB3-C7AD0E4E45C1}" sibTransId="{7E0E9D88-7E2E-4B95-BF3E-826F199B9F83}"/>
    <dgm:cxn modelId="{D56624A3-A43A-4C84-B1E8-917FE732C0AE}" type="presOf" srcId="{53723C8A-6B95-4FF3-A1DD-39C2ED1EEA63}" destId="{ECB83458-9797-4FD6-AB54-491F154D96DE}" srcOrd="0" destOrd="0" presId="urn:microsoft.com/office/officeart/2005/8/layout/equation2"/>
    <dgm:cxn modelId="{D441C21D-EE34-4541-BDA2-391F4ECD4507}" type="presOf" srcId="{B3607384-2FAA-4443-A2A0-CBF3A9F98522}" destId="{BE68E3F3-BD74-40C5-9E6C-0A9493B2FFF7}" srcOrd="0" destOrd="0" presId="urn:microsoft.com/office/officeart/2005/8/layout/equation2"/>
    <dgm:cxn modelId="{CDE0F4BC-553B-424E-AE56-3DCF9257FA1D}" type="presParOf" srcId="{BE68E3F3-BD74-40C5-9E6C-0A9493B2FFF7}" destId="{E283D9D7-3395-445C-9516-386FCE0B2E59}" srcOrd="0" destOrd="0" presId="urn:microsoft.com/office/officeart/2005/8/layout/equation2"/>
    <dgm:cxn modelId="{B49A3A08-E1DB-4B5F-9816-0E0BB34B7804}" type="presParOf" srcId="{E283D9D7-3395-445C-9516-386FCE0B2E59}" destId="{E969E57B-4179-49E2-941F-90C6EEE0B27E}" srcOrd="0" destOrd="0" presId="urn:microsoft.com/office/officeart/2005/8/layout/equation2"/>
    <dgm:cxn modelId="{74A920B7-01F0-430E-AB30-D27620A3EBCE}" type="presParOf" srcId="{E283D9D7-3395-445C-9516-386FCE0B2E59}" destId="{B000D3D4-6EE0-4E50-A7B7-BEF5D022E16C}" srcOrd="1" destOrd="0" presId="urn:microsoft.com/office/officeart/2005/8/layout/equation2"/>
    <dgm:cxn modelId="{2FC37CF5-A72E-4D22-B1BA-22B68C0D7DAD}" type="presParOf" srcId="{E283D9D7-3395-445C-9516-386FCE0B2E59}" destId="{ECB83458-9797-4FD6-AB54-491F154D96DE}" srcOrd="2" destOrd="0" presId="urn:microsoft.com/office/officeart/2005/8/layout/equation2"/>
    <dgm:cxn modelId="{14CFAD23-DB26-41DF-81D1-246403A39214}" type="presParOf" srcId="{E283D9D7-3395-445C-9516-386FCE0B2E59}" destId="{39C9E5A5-5489-4E39-965D-5ADEA9CBFD75}" srcOrd="3" destOrd="0" presId="urn:microsoft.com/office/officeart/2005/8/layout/equation2"/>
    <dgm:cxn modelId="{6F9960AC-09B9-4C83-9C86-A7572E6BE240}" type="presParOf" srcId="{E283D9D7-3395-445C-9516-386FCE0B2E59}" destId="{C89F4ED7-3C16-4492-93EE-C097D49DAEC0}" srcOrd="4" destOrd="0" presId="urn:microsoft.com/office/officeart/2005/8/layout/equation2"/>
    <dgm:cxn modelId="{9A798899-8E26-431A-A6F8-01BF221F3E4D}" type="presParOf" srcId="{BE68E3F3-BD74-40C5-9E6C-0A9493B2FFF7}" destId="{2F29330E-7B67-4EE4-881A-A19E94B8F6BD}" srcOrd="1" destOrd="0" presId="urn:microsoft.com/office/officeart/2005/8/layout/equation2"/>
    <dgm:cxn modelId="{20BCB26A-6ECE-4EAF-9589-CA905ABAD811}" type="presParOf" srcId="{2F29330E-7B67-4EE4-881A-A19E94B8F6BD}" destId="{A0D13C06-AE28-4572-AF02-AEDA43E7F2A6}" srcOrd="0" destOrd="0" presId="urn:microsoft.com/office/officeart/2005/8/layout/equation2"/>
    <dgm:cxn modelId="{799679DC-AE30-4C49-AB8A-56A1FCB40D12}" type="presParOf" srcId="{BE68E3F3-BD74-40C5-9E6C-0A9493B2FFF7}" destId="{746E02C4-02D5-4097-8218-6E4EC21524FB}" srcOrd="2" destOrd="0" presId="urn:microsoft.com/office/officeart/2005/8/layout/equati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A222D9-66C3-4481-9E29-17EF42C31637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AA422C71-0BD4-428B-8F4C-29D88C911708}">
      <dgm:prSet phldrT="[Texte]"/>
      <dgm:spPr/>
      <dgm:t>
        <a:bodyPr/>
        <a:lstStyle/>
        <a:p>
          <a:r>
            <a:rPr lang="fr-FR" b="1" i="1" dirty="0" smtClean="0">
              <a:solidFill>
                <a:schemeClr val="tx1"/>
              </a:solidFill>
            </a:rPr>
            <a:t>COLONISATION BACTERIENNE</a:t>
          </a:r>
          <a:endParaRPr lang="fr-FR" b="1" i="1" dirty="0">
            <a:solidFill>
              <a:schemeClr val="tx1"/>
            </a:solidFill>
          </a:endParaRPr>
        </a:p>
      </dgm:t>
    </dgm:pt>
    <dgm:pt modelId="{0C577126-4D99-4CD3-968C-36B84C7B9D94}" type="parTrans" cxnId="{999350F2-85B5-408A-A8B4-E1A7C6592E30}">
      <dgm:prSet/>
      <dgm:spPr/>
      <dgm:t>
        <a:bodyPr/>
        <a:lstStyle/>
        <a:p>
          <a:endParaRPr lang="fr-FR"/>
        </a:p>
      </dgm:t>
    </dgm:pt>
    <dgm:pt modelId="{4F7B5CAD-FE97-4F87-B065-93557C6D8C8B}" type="sibTrans" cxnId="{999350F2-85B5-408A-A8B4-E1A7C6592E30}">
      <dgm:prSet/>
      <dgm:spPr/>
      <dgm:t>
        <a:bodyPr/>
        <a:lstStyle/>
        <a:p>
          <a:endParaRPr lang="fr-FR"/>
        </a:p>
      </dgm:t>
    </dgm:pt>
    <dgm:pt modelId="{6D18BDDA-4C41-404D-98D4-5DB66759453B}">
      <dgm:prSet/>
      <dgm:spPr/>
      <dgm:t>
        <a:bodyPr/>
        <a:lstStyle/>
        <a:p>
          <a:r>
            <a:rPr lang="fr-FR" dirty="0" smtClean="0"/>
            <a:t>conditions de croissance essentiels</a:t>
          </a:r>
          <a:endParaRPr lang="fr-FR" dirty="0"/>
        </a:p>
      </dgm:t>
    </dgm:pt>
    <dgm:pt modelId="{2200DD44-F9A1-42F7-8D79-A1116C6DB0B9}" type="parTrans" cxnId="{4DF853F9-EA3E-404C-9358-F76552E0432D}">
      <dgm:prSet/>
      <dgm:spPr/>
      <dgm:t>
        <a:bodyPr/>
        <a:lstStyle/>
        <a:p>
          <a:endParaRPr lang="fr-FR"/>
        </a:p>
      </dgm:t>
    </dgm:pt>
    <dgm:pt modelId="{73A35D76-E843-4DDE-BA17-3A2E2D3AB07E}" type="sibTrans" cxnId="{4DF853F9-EA3E-404C-9358-F76552E0432D}">
      <dgm:prSet/>
      <dgm:spPr/>
      <dgm:t>
        <a:bodyPr/>
        <a:lstStyle/>
        <a:p>
          <a:endParaRPr lang="fr-FR"/>
        </a:p>
      </dgm:t>
    </dgm:pt>
    <dgm:pt modelId="{1E3FEE0C-818F-414B-95B3-6AFBED0E4A81}">
      <dgm:prSet/>
      <dgm:spPr/>
      <dgm:t>
        <a:bodyPr/>
        <a:lstStyle/>
        <a:p>
          <a:r>
            <a:rPr lang="fr-FR" smtClean="0"/>
            <a:t>Manque de substances inhibitrices </a:t>
          </a:r>
          <a:endParaRPr lang="fr-FR"/>
        </a:p>
      </dgm:t>
    </dgm:pt>
    <dgm:pt modelId="{9EA0B2AB-E1C0-41C2-8B3E-E7C55B83AB8D}" type="parTrans" cxnId="{EA323BF1-1065-4003-9A52-6852AA850008}">
      <dgm:prSet/>
      <dgm:spPr/>
      <dgm:t>
        <a:bodyPr/>
        <a:lstStyle/>
        <a:p>
          <a:endParaRPr lang="fr-FR"/>
        </a:p>
      </dgm:t>
    </dgm:pt>
    <dgm:pt modelId="{A47B49F4-335C-4E6F-86AF-BEFAFD209D45}" type="sibTrans" cxnId="{EA323BF1-1065-4003-9A52-6852AA850008}">
      <dgm:prSet/>
      <dgm:spPr/>
      <dgm:t>
        <a:bodyPr/>
        <a:lstStyle/>
        <a:p>
          <a:endParaRPr lang="fr-FR"/>
        </a:p>
      </dgm:t>
    </dgm:pt>
    <dgm:pt modelId="{984F9F11-A6CC-4329-9D2A-42CD482F10B6}">
      <dgm:prSet/>
      <dgm:spPr/>
      <dgm:t>
        <a:bodyPr/>
        <a:lstStyle/>
        <a:p>
          <a:r>
            <a:rPr lang="fr-FR" smtClean="0"/>
            <a:t>Présence / production de biofilm </a:t>
          </a:r>
          <a:endParaRPr lang="fr-FR"/>
        </a:p>
      </dgm:t>
    </dgm:pt>
    <dgm:pt modelId="{40E3CECE-572E-4D63-A09F-83CE21A85361}" type="parTrans" cxnId="{CD9A308D-5960-4218-A73B-31D6A87D921F}">
      <dgm:prSet/>
      <dgm:spPr/>
      <dgm:t>
        <a:bodyPr/>
        <a:lstStyle/>
        <a:p>
          <a:endParaRPr lang="fr-FR"/>
        </a:p>
      </dgm:t>
    </dgm:pt>
    <dgm:pt modelId="{C4BBC508-32CF-4117-9544-A3F445CF6CB4}" type="sibTrans" cxnId="{CD9A308D-5960-4218-A73B-31D6A87D921F}">
      <dgm:prSet/>
      <dgm:spPr/>
      <dgm:t>
        <a:bodyPr/>
        <a:lstStyle/>
        <a:p>
          <a:endParaRPr lang="fr-FR"/>
        </a:p>
      </dgm:t>
    </dgm:pt>
    <dgm:pt modelId="{121A045C-4746-4892-A7B4-881B33F5C6B9}">
      <dgm:prSet/>
      <dgm:spPr/>
      <dgm:t>
        <a:bodyPr/>
        <a:lstStyle/>
        <a:p>
          <a:r>
            <a:rPr lang="fr-FR" smtClean="0">
              <a:latin typeface="Times New Roman" pitchFamily="18" charset="0"/>
              <a:cs typeface="Times New Roman" pitchFamily="18" charset="0"/>
            </a:rPr>
            <a:t>Acquisition du Fer </a:t>
          </a:r>
          <a:endParaRPr lang="fr-FR"/>
        </a:p>
      </dgm:t>
    </dgm:pt>
    <dgm:pt modelId="{10537BB5-233B-4A2F-97F4-F05112B8CD74}" type="parTrans" cxnId="{784ACE93-DE74-4240-BF5C-516A6C125AF0}">
      <dgm:prSet/>
      <dgm:spPr/>
      <dgm:t>
        <a:bodyPr/>
        <a:lstStyle/>
        <a:p>
          <a:endParaRPr lang="fr-FR"/>
        </a:p>
      </dgm:t>
    </dgm:pt>
    <dgm:pt modelId="{1CF4A217-E1BC-4337-BD27-4CAFDD79B5F6}" type="sibTrans" cxnId="{784ACE93-DE74-4240-BF5C-516A6C125AF0}">
      <dgm:prSet/>
      <dgm:spPr/>
      <dgm:t>
        <a:bodyPr/>
        <a:lstStyle/>
        <a:p>
          <a:endParaRPr lang="fr-FR"/>
        </a:p>
      </dgm:t>
    </dgm:pt>
    <dgm:pt modelId="{D9BFC508-1D0A-41EE-A326-880AE4DA58E5}" type="pres">
      <dgm:prSet presAssocID="{81A222D9-66C3-4481-9E29-17EF42C3163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2AD9FB-EB62-4E50-ABEA-E76B3120B6A5}" type="pres">
      <dgm:prSet presAssocID="{AA422C71-0BD4-428B-8F4C-29D88C911708}" presName="centerShape" presStyleLbl="node0" presStyleIdx="0" presStyleCnt="1" custScaleX="167156" custScaleY="116813" custLinFactNeighborX="-1125" custLinFactNeighborY="10375"/>
      <dgm:spPr/>
      <dgm:t>
        <a:bodyPr/>
        <a:lstStyle/>
        <a:p>
          <a:endParaRPr lang="fr-FR"/>
        </a:p>
      </dgm:t>
    </dgm:pt>
    <dgm:pt modelId="{40EB1E24-D650-49DB-A7E1-7BBB624726B4}" type="pres">
      <dgm:prSet presAssocID="{2200DD44-F9A1-42F7-8D79-A1116C6DB0B9}" presName="parTrans" presStyleLbl="bgSibTrans2D1" presStyleIdx="0" presStyleCnt="4" custLinFactNeighborX="16506" custLinFactNeighborY="-22052"/>
      <dgm:spPr/>
      <dgm:t>
        <a:bodyPr/>
        <a:lstStyle/>
        <a:p>
          <a:endParaRPr lang="fr-FR"/>
        </a:p>
      </dgm:t>
    </dgm:pt>
    <dgm:pt modelId="{5E919AA5-6FD7-4CF6-84E1-2DB56FA86A62}" type="pres">
      <dgm:prSet presAssocID="{6D18BDDA-4C41-404D-98D4-5DB66759453B}" presName="node" presStyleLbl="node1" presStyleIdx="0" presStyleCnt="4" custScaleX="106720" custRadScaleRad="107655" custRadScaleInc="220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DA518F-49B7-4157-A9BF-8CD55BA53B98}" type="pres">
      <dgm:prSet presAssocID="{9EA0B2AB-E1C0-41C2-8B3E-E7C55B83AB8D}" presName="parTrans" presStyleLbl="bgSibTrans2D1" presStyleIdx="1" presStyleCnt="4"/>
      <dgm:spPr/>
      <dgm:t>
        <a:bodyPr/>
        <a:lstStyle/>
        <a:p>
          <a:endParaRPr lang="fr-FR"/>
        </a:p>
      </dgm:t>
    </dgm:pt>
    <dgm:pt modelId="{AEFEF44A-5E7E-4B91-B272-8F93FF1FA9C1}" type="pres">
      <dgm:prSet presAssocID="{1E3FEE0C-818F-414B-95B3-6AFBED0E4A81}" presName="node" presStyleLbl="node1" presStyleIdx="1" presStyleCnt="4" custRadScaleRad="112068" custRadScaleInc="35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345E48D-3C69-4987-A73B-AB514E725ECA}" type="pres">
      <dgm:prSet presAssocID="{10537BB5-233B-4A2F-97F4-F05112B8CD74}" presName="parTrans" presStyleLbl="bgSibTrans2D1" presStyleIdx="2" presStyleCnt="4"/>
      <dgm:spPr/>
      <dgm:t>
        <a:bodyPr/>
        <a:lstStyle/>
        <a:p>
          <a:endParaRPr lang="fr-FR"/>
        </a:p>
      </dgm:t>
    </dgm:pt>
    <dgm:pt modelId="{27CA8D93-8B8F-436E-A1BE-E6B341651074}" type="pres">
      <dgm:prSet presAssocID="{121A045C-4746-4892-A7B4-881B33F5C6B9}" presName="node" presStyleLbl="node1" presStyleIdx="2" presStyleCnt="4" custRadScaleRad="111436" custRadScaleInc="-52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04781C-E4B3-4568-8926-4807F8574420}" type="pres">
      <dgm:prSet presAssocID="{40E3CECE-572E-4D63-A09F-83CE21A85361}" presName="parTrans" presStyleLbl="bgSibTrans2D1" presStyleIdx="3" presStyleCnt="4" custLinFactNeighborX="-9326" custLinFactNeighborY="-21269"/>
      <dgm:spPr/>
      <dgm:t>
        <a:bodyPr/>
        <a:lstStyle/>
        <a:p>
          <a:endParaRPr lang="fr-FR"/>
        </a:p>
      </dgm:t>
    </dgm:pt>
    <dgm:pt modelId="{BCE6ECBB-D411-4181-82F6-9D0E80D2E523}" type="pres">
      <dgm:prSet presAssocID="{984F9F11-A6CC-4329-9D2A-42CD482F10B6}" presName="node" presStyleLbl="node1" presStyleIdx="3" presStyleCnt="4" custRadScaleRad="104830" custRadScaleInc="-207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4AC3F4A-357D-4E3B-A9D2-01B3211CFFCE}" type="presOf" srcId="{984F9F11-A6CC-4329-9D2A-42CD482F10B6}" destId="{BCE6ECBB-D411-4181-82F6-9D0E80D2E523}" srcOrd="0" destOrd="0" presId="urn:microsoft.com/office/officeart/2005/8/layout/radial4"/>
    <dgm:cxn modelId="{784ACE93-DE74-4240-BF5C-516A6C125AF0}" srcId="{AA422C71-0BD4-428B-8F4C-29D88C911708}" destId="{121A045C-4746-4892-A7B4-881B33F5C6B9}" srcOrd="2" destOrd="0" parTransId="{10537BB5-233B-4A2F-97F4-F05112B8CD74}" sibTransId="{1CF4A217-E1BC-4337-BD27-4CAFDD79B5F6}"/>
    <dgm:cxn modelId="{4DF853F9-EA3E-404C-9358-F76552E0432D}" srcId="{AA422C71-0BD4-428B-8F4C-29D88C911708}" destId="{6D18BDDA-4C41-404D-98D4-5DB66759453B}" srcOrd="0" destOrd="0" parTransId="{2200DD44-F9A1-42F7-8D79-A1116C6DB0B9}" sibTransId="{73A35D76-E843-4DDE-BA17-3A2E2D3AB07E}"/>
    <dgm:cxn modelId="{999350F2-85B5-408A-A8B4-E1A7C6592E30}" srcId="{81A222D9-66C3-4481-9E29-17EF42C31637}" destId="{AA422C71-0BD4-428B-8F4C-29D88C911708}" srcOrd="0" destOrd="0" parTransId="{0C577126-4D99-4CD3-968C-36B84C7B9D94}" sibTransId="{4F7B5CAD-FE97-4F87-B065-93557C6D8C8B}"/>
    <dgm:cxn modelId="{32F81F21-EC45-4BFF-A1BD-964A43BA91D4}" type="presOf" srcId="{10537BB5-233B-4A2F-97F4-F05112B8CD74}" destId="{C345E48D-3C69-4987-A73B-AB514E725ECA}" srcOrd="0" destOrd="0" presId="urn:microsoft.com/office/officeart/2005/8/layout/radial4"/>
    <dgm:cxn modelId="{CD9A308D-5960-4218-A73B-31D6A87D921F}" srcId="{AA422C71-0BD4-428B-8F4C-29D88C911708}" destId="{984F9F11-A6CC-4329-9D2A-42CD482F10B6}" srcOrd="3" destOrd="0" parTransId="{40E3CECE-572E-4D63-A09F-83CE21A85361}" sibTransId="{C4BBC508-32CF-4117-9544-A3F445CF6CB4}"/>
    <dgm:cxn modelId="{EDEDB699-A3E5-48EC-B498-EAB082F1BD44}" type="presOf" srcId="{AA422C71-0BD4-428B-8F4C-29D88C911708}" destId="{0F2AD9FB-EB62-4E50-ABEA-E76B3120B6A5}" srcOrd="0" destOrd="0" presId="urn:microsoft.com/office/officeart/2005/8/layout/radial4"/>
    <dgm:cxn modelId="{FD2801C6-D317-428C-95D7-F9C5D16F79D5}" type="presOf" srcId="{9EA0B2AB-E1C0-41C2-8B3E-E7C55B83AB8D}" destId="{6EDA518F-49B7-4157-A9BF-8CD55BA53B98}" srcOrd="0" destOrd="0" presId="urn:microsoft.com/office/officeart/2005/8/layout/radial4"/>
    <dgm:cxn modelId="{EA323BF1-1065-4003-9A52-6852AA850008}" srcId="{AA422C71-0BD4-428B-8F4C-29D88C911708}" destId="{1E3FEE0C-818F-414B-95B3-6AFBED0E4A81}" srcOrd="1" destOrd="0" parTransId="{9EA0B2AB-E1C0-41C2-8B3E-E7C55B83AB8D}" sibTransId="{A47B49F4-335C-4E6F-86AF-BEFAFD209D45}"/>
    <dgm:cxn modelId="{234702A9-A795-4AD2-8584-5EB704C5579F}" type="presOf" srcId="{6D18BDDA-4C41-404D-98D4-5DB66759453B}" destId="{5E919AA5-6FD7-4CF6-84E1-2DB56FA86A62}" srcOrd="0" destOrd="0" presId="urn:microsoft.com/office/officeart/2005/8/layout/radial4"/>
    <dgm:cxn modelId="{0DFEBF8A-0F32-4BF4-B13A-C6B1D596824B}" type="presOf" srcId="{1E3FEE0C-818F-414B-95B3-6AFBED0E4A81}" destId="{AEFEF44A-5E7E-4B91-B272-8F93FF1FA9C1}" srcOrd="0" destOrd="0" presId="urn:microsoft.com/office/officeart/2005/8/layout/radial4"/>
    <dgm:cxn modelId="{F1B976A3-C858-4B76-A493-EFB7EC4AAEAC}" type="presOf" srcId="{81A222D9-66C3-4481-9E29-17EF42C31637}" destId="{D9BFC508-1D0A-41EE-A326-880AE4DA58E5}" srcOrd="0" destOrd="0" presId="urn:microsoft.com/office/officeart/2005/8/layout/radial4"/>
    <dgm:cxn modelId="{44178C29-790C-49C4-B655-ABB366A7A7E8}" type="presOf" srcId="{2200DD44-F9A1-42F7-8D79-A1116C6DB0B9}" destId="{40EB1E24-D650-49DB-A7E1-7BBB624726B4}" srcOrd="0" destOrd="0" presId="urn:microsoft.com/office/officeart/2005/8/layout/radial4"/>
    <dgm:cxn modelId="{ECEEB2C5-9350-46AE-9134-D03F32AC65B0}" type="presOf" srcId="{40E3CECE-572E-4D63-A09F-83CE21A85361}" destId="{0004781C-E4B3-4568-8926-4807F8574420}" srcOrd="0" destOrd="0" presId="urn:microsoft.com/office/officeart/2005/8/layout/radial4"/>
    <dgm:cxn modelId="{8CA23F73-3EED-4982-B2E0-241494102AFD}" type="presOf" srcId="{121A045C-4746-4892-A7B4-881B33F5C6B9}" destId="{27CA8D93-8B8F-436E-A1BE-E6B341651074}" srcOrd="0" destOrd="0" presId="urn:microsoft.com/office/officeart/2005/8/layout/radial4"/>
    <dgm:cxn modelId="{F9CBA460-205F-4DAF-A617-4565DCA9490A}" type="presParOf" srcId="{D9BFC508-1D0A-41EE-A326-880AE4DA58E5}" destId="{0F2AD9FB-EB62-4E50-ABEA-E76B3120B6A5}" srcOrd="0" destOrd="0" presId="urn:microsoft.com/office/officeart/2005/8/layout/radial4"/>
    <dgm:cxn modelId="{3790AB4E-1A8D-48B3-8E1E-5290C4A2B8D9}" type="presParOf" srcId="{D9BFC508-1D0A-41EE-A326-880AE4DA58E5}" destId="{40EB1E24-D650-49DB-A7E1-7BBB624726B4}" srcOrd="1" destOrd="0" presId="urn:microsoft.com/office/officeart/2005/8/layout/radial4"/>
    <dgm:cxn modelId="{3E4C8DC0-1226-45E7-840D-4D7F6D3EA040}" type="presParOf" srcId="{D9BFC508-1D0A-41EE-A326-880AE4DA58E5}" destId="{5E919AA5-6FD7-4CF6-84E1-2DB56FA86A62}" srcOrd="2" destOrd="0" presId="urn:microsoft.com/office/officeart/2005/8/layout/radial4"/>
    <dgm:cxn modelId="{57F5F5FE-AA32-485D-9CE2-08B71D233ACF}" type="presParOf" srcId="{D9BFC508-1D0A-41EE-A326-880AE4DA58E5}" destId="{6EDA518F-49B7-4157-A9BF-8CD55BA53B98}" srcOrd="3" destOrd="0" presId="urn:microsoft.com/office/officeart/2005/8/layout/radial4"/>
    <dgm:cxn modelId="{822985C5-BB6A-4AF4-9D9D-188E84B804AE}" type="presParOf" srcId="{D9BFC508-1D0A-41EE-A326-880AE4DA58E5}" destId="{AEFEF44A-5E7E-4B91-B272-8F93FF1FA9C1}" srcOrd="4" destOrd="0" presId="urn:microsoft.com/office/officeart/2005/8/layout/radial4"/>
    <dgm:cxn modelId="{849D126B-96C3-47DB-B64D-61AA3E88FBC3}" type="presParOf" srcId="{D9BFC508-1D0A-41EE-A326-880AE4DA58E5}" destId="{C345E48D-3C69-4987-A73B-AB514E725ECA}" srcOrd="5" destOrd="0" presId="urn:microsoft.com/office/officeart/2005/8/layout/radial4"/>
    <dgm:cxn modelId="{2DE433B5-7105-48E2-86A5-B55045F9EC76}" type="presParOf" srcId="{D9BFC508-1D0A-41EE-A326-880AE4DA58E5}" destId="{27CA8D93-8B8F-436E-A1BE-E6B341651074}" srcOrd="6" destOrd="0" presId="urn:microsoft.com/office/officeart/2005/8/layout/radial4"/>
    <dgm:cxn modelId="{CBDA5EB1-1E93-4E6D-849D-2C0FC8B4E6B4}" type="presParOf" srcId="{D9BFC508-1D0A-41EE-A326-880AE4DA58E5}" destId="{0004781C-E4B3-4568-8926-4807F8574420}" srcOrd="7" destOrd="0" presId="urn:microsoft.com/office/officeart/2005/8/layout/radial4"/>
    <dgm:cxn modelId="{195FB04D-468B-4662-BA93-A5D7887D94EF}" type="presParOf" srcId="{D9BFC508-1D0A-41EE-A326-880AE4DA58E5}" destId="{BCE6ECBB-D411-4181-82F6-9D0E80D2E523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02/11/2013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429256" y="4714884"/>
            <a:ext cx="3714744" cy="2000264"/>
          </a:xfrm>
        </p:spPr>
        <p:txBody>
          <a:bodyPr>
            <a:noAutofit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Présenté par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ALLAM Karima CHOUKRANE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M1 GD groupe 1</a:t>
            </a:r>
            <a:b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2013-2014 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57628"/>
            <a:ext cx="5357786" cy="3000372"/>
          </a:xfrm>
          <a:prstGeom prst="rect">
            <a:avLst/>
          </a:prstGeom>
        </p:spPr>
      </p:pic>
      <p:sp>
        <p:nvSpPr>
          <p:cNvPr id="5" name="Titre 3"/>
          <p:cNvSpPr txBox="1">
            <a:spLocks/>
          </p:cNvSpPr>
          <p:nvPr/>
        </p:nvSpPr>
        <p:spPr>
          <a:xfrm>
            <a:off x="571472" y="1785926"/>
            <a:ext cx="8196290" cy="18288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 Stratégie bactérienne de colonisation » </a:t>
            </a: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re 3"/>
          <p:cNvSpPr txBox="1">
            <a:spLocks/>
          </p:cNvSpPr>
          <p:nvPr/>
        </p:nvSpPr>
        <p:spPr>
          <a:xfrm>
            <a:off x="2357422" y="714356"/>
            <a:ext cx="3714744" cy="2000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500034" y="500042"/>
            <a:ext cx="8196290" cy="150019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INTERACTIONS CELLULAIRES ET MOLECULLAIRES H</a:t>
            </a:r>
            <a:r>
              <a:rPr lang="fr-FR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fr-FR" sz="36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TE-BACTERIE</a:t>
            </a:r>
            <a:endParaRPr lang="fr-FR" sz="40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génétique au sein des espèces :</a:t>
            </a:r>
          </a:p>
          <a:p>
            <a:pPr marL="514350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Certaines souches ou races d'une même espèce peuvent être génétiquement immunitaire à un agent pathogène , par exemple, un pourcentage de femmes  qui ne sont pas sensibles à l'infection des voies urinaires (IVU ) causée par la bactérie E. coli .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 qui peut être aussi expliquer  par l'existence d'interactions spécifiques entre les microorganismes et les surfaces de tissus eucaryotes qui permettent aux micro-organismes de s'établir sur la surface .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382000" cy="928694"/>
          </a:xfrm>
        </p:spPr>
        <p:txBody>
          <a:bodyPr>
            <a:normAutofit fontScale="90000"/>
          </a:bodyPr>
          <a:lstStyle/>
          <a:p>
            <a:pPr marL="857250" indent="-857250" algn="ctr">
              <a:buFont typeface="+mj-lt"/>
              <a:buAutoNum type="romanUcPeriod" startAt="5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Mécanismes d'adhésion aux  cellules ou les surfaces de tissus 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81000" y="2000240"/>
            <a:ext cx="4041648" cy="785818"/>
          </a:xfrm>
        </p:spPr>
        <p:txBody>
          <a:bodyPr/>
          <a:lstStyle/>
          <a:p>
            <a:pPr algn="ctr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non spécifique  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« Physique »</a:t>
            </a:r>
          </a:p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>
          <a:xfrm>
            <a:off x="4721225" y="2000240"/>
            <a:ext cx="4208493" cy="785818"/>
          </a:xfrm>
        </p:spPr>
        <p:txBody>
          <a:bodyPr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spécifique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928934"/>
            <a:ext cx="4041648" cy="3665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Fixation instantanée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Réversible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(appelé parfois «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docking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»). </a:t>
            </a:r>
            <a:br>
              <a:rPr lang="fr-FR" sz="2800" dirty="0" smtClean="0">
                <a:latin typeface="Times New Roman" pitchFamily="18" charset="0"/>
                <a:cs typeface="Times New Roman" pitchFamily="18" charset="0"/>
              </a:rPr>
            </a:b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718304" y="2928933"/>
            <a:ext cx="4211414" cy="366578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Non instantanée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Attachement permanent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(appelé parfois «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ancrage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»).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6" grpId="0" build="p" animBg="1"/>
      <p:bldP spid="5" grpId="0" build="p" animBg="1"/>
      <p:bldP spid="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lipse 13"/>
          <p:cNvSpPr/>
          <p:nvPr/>
        </p:nvSpPr>
        <p:spPr>
          <a:xfrm>
            <a:off x="2143108" y="2285992"/>
            <a:ext cx="5000660" cy="264318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non spécifique implique des forces d'attraction non spécifiques qui permettent approche de la bactérie à la surface de la cellule eucaryote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3071802" y="5715016"/>
            <a:ext cx="307183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attractions électrostatiques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6429388" y="1071546"/>
            <a:ext cx="242889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mouvement brownien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0" y="1285860"/>
            <a:ext cx="264317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interactions hydrophobes</a:t>
            </a:r>
            <a:br>
              <a:rPr lang="fr-FR" dirty="0" smtClean="0"/>
            </a:br>
            <a:endParaRPr lang="fr-FR" dirty="0"/>
          </a:p>
        </p:txBody>
      </p:sp>
      <p:cxnSp>
        <p:nvCxnSpPr>
          <p:cNvPr id="21" name="Connecteur droit avec flèche 20"/>
          <p:cNvCxnSpPr>
            <a:stCxn id="14" idx="4"/>
            <a:endCxn id="15" idx="0"/>
          </p:cNvCxnSpPr>
          <p:nvPr/>
        </p:nvCxnSpPr>
        <p:spPr>
          <a:xfrm rot="5400000">
            <a:off x="4232658" y="5304236"/>
            <a:ext cx="785842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6200000" flipV="1">
            <a:off x="1750199" y="2250273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V="1">
            <a:off x="6643702" y="2285992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  <p:bldP spid="15" grpId="0" build="p" animBg="1"/>
      <p:bldP spid="16" grpId="0" build="p" animBg="1"/>
      <p:bldP spid="18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0668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Adhésion spécifique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3924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Liée à la physiologie des bactéries (nécessitant  que les liaisons créées durant l’étape d’attachement soient maintenues et consolidées),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Irréversible du point de vue chimique et cellulaire.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Elle consiste en une adaptation de la bactérie à la surface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Formation permanente de nombreux liens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lock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and- clés spécifiques entre molécules complémentaires sur chaque surface de la cellule.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229600" cy="5574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39552" y="764704"/>
            <a:ext cx="8382000" cy="1069848"/>
          </a:xfrm>
        </p:spPr>
        <p:txBody>
          <a:bodyPr>
            <a:normAutofit fontScale="90000"/>
          </a:bodyPr>
          <a:lstStyle/>
          <a:p>
            <a:pPr marL="857250" indent="-857250" algn="ctr">
              <a:buFont typeface="+mj-lt"/>
              <a:buAutoNum type="romanUcPeriod" startAt="6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Facteurs influençant l’adhésion bactérienne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916832"/>
            <a:ext cx="4041648" cy="648072"/>
          </a:xfrm>
        </p:spPr>
        <p:txBody>
          <a:bodyPr/>
          <a:lstStyle/>
          <a:p>
            <a:pPr algn="ctr"/>
            <a:r>
              <a:rPr lang="fr-FR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surface </a:t>
            </a:r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721225" y="1916832"/>
            <a:ext cx="4041775" cy="648072"/>
          </a:xfrm>
        </p:spPr>
        <p:txBody>
          <a:bodyPr/>
          <a:lstStyle/>
          <a:p>
            <a:pPr algn="ctr"/>
            <a:r>
              <a:rPr lang="fr-FR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L’environnement</a:t>
            </a:r>
            <a:endParaRPr lang="fr-FR" sz="2400" i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88900" indent="20638">
              <a:buFont typeface="+mj-lt"/>
              <a:buAutoNum type="alphaLcParenR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La nature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la présence éventuelle de charges, qui si elles  existent jouent un rôle important par rapport aux simples forces de van der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Waals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qui sont plus faibles </a:t>
            </a:r>
          </a:p>
          <a:p>
            <a:pPr marL="88900" indent="20638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0638">
              <a:buFont typeface="+mj-lt"/>
              <a:buAutoNum type="alphaLcParenR" startAt="2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Rugosité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les  irrégularités d’une surface, la présence de trous et l’augmentation de la porosité sont trois  facteurs augmentant le nombre de bactéries adhérant à la surface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température,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temps d’exposition,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présence d’antibiotiques,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concentration bactérienne,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pH et la force ionique.</a:t>
            </a:r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 animBg="1"/>
      <p:bldP spid="7" grpId="0" build="p" animBg="1"/>
      <p:bldP spid="5" grpId="0" build="p" animBg="1"/>
      <p:bldP spid="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928662" y="1357274"/>
          <a:ext cx="771530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>
          <a:xfrm>
            <a:off x="428596" y="428604"/>
            <a:ext cx="8229600" cy="10668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857250" marR="0" lvl="0" indent="-8572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7"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Facteurs qui contribuent à la colonisation bactérienne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2AD9FB-EB62-4E50-ABEA-E76B3120B6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F2AD9FB-EB62-4E50-ABEA-E76B3120B6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EB1E24-D650-49DB-A7E1-7BBB6247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40EB1E24-D650-49DB-A7E1-7BBB62472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919AA5-6FD7-4CF6-84E1-2DB56FA86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5E919AA5-6FD7-4CF6-84E1-2DB56FA86A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DA518F-49B7-4157-A9BF-8CD55BA53B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6EDA518F-49B7-4157-A9BF-8CD55BA53B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FEF44A-5E7E-4B91-B272-8F93FF1FA9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AEFEF44A-5E7E-4B91-B272-8F93FF1FA9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45E48D-3C69-4987-A73B-AB514E725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C345E48D-3C69-4987-A73B-AB514E725E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CA8D93-8B8F-436E-A1BE-E6B341651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27CA8D93-8B8F-436E-A1BE-E6B3416510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04781C-E4B3-4568-8926-4807F85744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graphicEl>
                                              <a:dgm id="{0004781C-E4B3-4568-8926-4807F85744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E6ECBB-D411-4181-82F6-9D0E80D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BCE6ECBB-D411-4181-82F6-9D0E80D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/>
        </p:bldSub>
      </p:bldGraphic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643998" cy="1352568"/>
          </a:xfrm>
        </p:spPr>
        <p:txBody>
          <a:bodyPr>
            <a:normAutofit/>
          </a:bodyPr>
          <a:lstStyle/>
          <a:p>
            <a:pPr marL="857250" indent="-857250" algn="ctr">
              <a:buFont typeface="+mj-lt"/>
              <a:buAutoNum type="romanUcPeriod" startAt="7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Les différentes stratégies </a:t>
            </a:r>
            <a:br>
              <a:rPr lang="fr-F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anti-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bioadhésion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000240"/>
            <a:ext cx="8501122" cy="48577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Objectifs: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22313" indent="-36830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Limiter la colonisation des surfaces,</a:t>
            </a:r>
          </a:p>
          <a:p>
            <a:pPr marL="722313" indent="-36830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Limiter les forces d’interactions.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Méthodes: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Utilisation de polymères greffés par un agent  inorganique ou antimicrobien,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Utilisation d’un revêtement protéique de surface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protein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coating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limitant l’adhésion des bactéries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Utilisation de désinfectants qui tuent ou inactives les bactéries,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Utilisation de détergents qui permet d’éliminer les cellules bactériennes à la surface.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857250" indent="-857250" algn="ctr">
              <a:buFont typeface="+mj-lt"/>
              <a:buAutoNum type="romanUcPeriod" startAt="8"/>
            </a:pPr>
            <a:r>
              <a:rPr lang="fr-FR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 particulier: « BIOFILM »</a:t>
            </a:r>
            <a:endParaRPr lang="fr-FR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Communauté de microorganismes (bactéries, champignons, etc.),</a:t>
            </a:r>
          </a:p>
          <a:p>
            <a:pPr>
              <a:buNone/>
            </a:pP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Agrégés en </a:t>
            </a:r>
            <a:r>
              <a:rPr lang="fr-FR" dirty="0" err="1" smtClean="0"/>
              <a:t>microcolonies</a:t>
            </a:r>
            <a:r>
              <a:rPr lang="fr-FR" dirty="0" smtClean="0"/>
              <a:t> adhérant sur une surface inerte ou biologique,</a:t>
            </a:r>
          </a:p>
          <a:p>
            <a:pPr>
              <a:buNone/>
            </a:pP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Caractérisé par la sécrétion d'une matrice adhésive et protectrice.</a:t>
            </a:r>
          </a:p>
          <a:p>
            <a:pPr algn="r">
              <a:buNone/>
            </a:pPr>
            <a:r>
              <a:rPr lang="fr-FR" dirty="0" smtClean="0"/>
              <a:t>(</a:t>
            </a:r>
            <a:r>
              <a:rPr lang="fr-FR" dirty="0" err="1" smtClean="0"/>
              <a:t>Sci</a:t>
            </a:r>
            <a:r>
              <a:rPr lang="fr-FR" dirty="0" smtClean="0"/>
              <a:t> </a:t>
            </a:r>
            <a:r>
              <a:rPr lang="fr-FR" dirty="0" err="1" smtClean="0"/>
              <a:t>Ameri</a:t>
            </a:r>
            <a:r>
              <a:rPr lang="fr-FR" dirty="0" smtClean="0"/>
              <a:t>, 1978)</a:t>
            </a:r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Développement d’un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biofilm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bactérien sur une surface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KARIMA\Desktop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5000" contrast="10000"/>
          </a:blip>
          <a:srcRect/>
          <a:stretch>
            <a:fillRect/>
          </a:stretch>
        </p:blipFill>
        <p:spPr bwMode="auto">
          <a:xfrm>
            <a:off x="285720" y="1357298"/>
            <a:ext cx="8501122" cy="3643338"/>
          </a:xfrm>
          <a:prstGeom prst="rect">
            <a:avLst/>
          </a:prstGeom>
          <a:noFill/>
        </p:spPr>
      </p:pic>
      <p:pic>
        <p:nvPicPr>
          <p:cNvPr id="1027" name="Picture 3" descr="C:\Users\Nany\Desktop\1420450_593243464046755_169857671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029200"/>
            <a:ext cx="8696325" cy="18288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066800"/>
          </a:xfrm>
        </p:spPr>
        <p:txBody>
          <a:bodyPr/>
          <a:lstStyle/>
          <a:p>
            <a:pPr algn="ctr"/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PLAN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Définition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flore microbienne normale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L’adhérence bactérienne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Caractéristiques</a:t>
            </a: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Tropisme tissulaire,</a:t>
            </a: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Spécificité par rapport à l’espèce,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Spécificité génétique au sein des espèces.</a:t>
            </a: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mécanismes d'adhésion aux cellules ou les surfaces de tissus</a:t>
            </a: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Facteurs influençant l’adhésion bactérienne</a:t>
            </a:r>
          </a:p>
          <a:p>
            <a:pPr marL="571500" lvl="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Facteurs qui contribuent à la colonisation bactérienne</a:t>
            </a:r>
          </a:p>
          <a:p>
            <a:pPr marL="571500" lvl="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Les différentes stratégies anti-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bioadhésion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Cas particulier du « BIOFILM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571500" indent="-20796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Développement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d’un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biofilm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bactérien sur une surface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marL="0" indent="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14282" y="71435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4400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br>
              <a:rPr lang="fr-FR" sz="4400" dirty="0" smtClean="0">
                <a:latin typeface="Times New Roman" pitchFamily="18" charset="0"/>
                <a:cs typeface="Times New Roman" pitchFamily="18" charset="0"/>
              </a:rPr>
            </a:b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857364"/>
            <a:ext cx="8429684" cy="439712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L’adhésion est suivie dans la plupart des cas par  une 2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étape 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d’invasion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(bactéries invasives): franchissement de la barrière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cutanéo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-muqueuse associée au développement d’une inflammation non spécifique au niveau de la porte d’entrée (secondaire à la multiplication bactérienne à ce niveau). </a:t>
            </a:r>
          </a:p>
          <a:p>
            <a:pPr marL="0" indent="0">
              <a:buNone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3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étape de 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dissémination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à partir de la porte d’entrée, par voie sanguine (bactériémie) ou lymphatique, aboutissant  parfois à des localisations  secondaires au niveau de différents organes, appelées métastases septiques.</a:t>
            </a:r>
          </a:p>
          <a:p>
            <a:pPr marL="0" indent="0">
              <a:buNone/>
              <a:tabLst>
                <a:tab pos="176213" algn="l"/>
              </a:tabLst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500570"/>
            <a:ext cx="8458200" cy="1470025"/>
          </a:xfrm>
        </p:spPr>
        <p:txBody>
          <a:bodyPr/>
          <a:lstStyle/>
          <a:p>
            <a:pPr algn="ctr"/>
            <a:r>
              <a:rPr lang="fr-F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Merci de votre adhérence </a:t>
            </a:r>
            <a:endParaRPr lang="fr-FR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ce réservé du contenu 3" descr="Image1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428728" y="214290"/>
            <a:ext cx="6000792" cy="35719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La plupart des espèces bacteriennes ne vivent pas individuellement en suspension, mais en communautés complexes adhérant à des surfaces </a:t>
            </a:r>
          </a:p>
          <a:p>
            <a:pPr algn="r">
              <a:buNone/>
            </a:pP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Roberto </a:t>
            </a:r>
            <a:r>
              <a:rPr lang="fr-FR" sz="1600" b="1" i="1" dirty="0" err="1" smtClean="0">
                <a:latin typeface="Times New Roman" pitchFamily="18" charset="0"/>
                <a:cs typeface="Times New Roman" pitchFamily="18" charset="0"/>
              </a:rPr>
              <a:t>Kolter</a:t>
            </a: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, ancien président « American Society for Microbiologie </a:t>
            </a:r>
            <a:r>
              <a:rPr lang="fr-FR" sz="16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/>
          <a:lstStyle/>
          <a:p>
            <a:pPr marL="857250" indent="-857250" algn="ctr">
              <a:buFont typeface="+mj-lt"/>
              <a:buAutoNum type="romanUcPeriod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Définition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85860"/>
            <a:ext cx="8784976" cy="5288676"/>
          </a:xfrm>
        </p:spPr>
        <p:txBody>
          <a:bodyPr>
            <a:normAutofit fontScale="92500"/>
          </a:bodyPr>
          <a:lstStyle/>
          <a:p>
            <a:pPr marL="176213" indent="-176213">
              <a:buNone/>
            </a:pPr>
            <a:r>
              <a:rPr lang="fr-F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Colonisation </a:t>
            </a:r>
            <a:r>
              <a:rPr lang="fr-FR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bacterienne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/>
              <a:t>Création d'un site de reproduction des microbes sur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portail d'entrée approprié </a:t>
            </a:r>
            <a:r>
              <a:rPr lang="fr-FR" dirty="0" smtClean="0"/>
              <a:t>sans entraîner nécessairement l'invasion des tissus ou des dommages.</a:t>
            </a:r>
          </a:p>
          <a:p>
            <a:pPr marL="176213" indent="-176213"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Habituellement , la colonisation par un pathogène se fait sur tissus de l'hôte qui sont en contact avec l'environnement extérieur; après  avoir  surmonter ou résister à la pression constante des défenses de l'hôte à la surface.</a:t>
            </a:r>
          </a:p>
          <a:p>
            <a:pPr marL="176213" indent="-176213"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pratique,  elle se traduit par:  </a:t>
            </a:r>
            <a:r>
              <a:rPr lang="fr-FR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l’adhérence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attachement.</a:t>
            </a:r>
          </a:p>
          <a:p>
            <a:endParaRPr lang="fr-FR" dirty="0" smtClean="0"/>
          </a:p>
          <a:p>
            <a:pPr marL="176213" indent="-176213">
              <a:buFont typeface="Wingdings" pitchFamily="2" charset="2"/>
              <a:buChar char="Ø"/>
            </a:pPr>
            <a:endParaRPr lang="fr-FR" b="1" i="1" u="sng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80120"/>
          </a:xfrm>
        </p:spPr>
        <p:txBody>
          <a:bodyPr>
            <a:normAutofit fontScale="90000"/>
          </a:bodyPr>
          <a:lstStyle/>
          <a:p>
            <a:pPr marL="722313" indent="-722313" algn="ctr">
              <a:buFont typeface="+mj-lt"/>
              <a:buAutoNum type="romanUcPeriod" startAt="2"/>
              <a:tabLst>
                <a:tab pos="987425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Répartition de la flore bactérienne normale dans le corps humain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disctibution bacterie 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contrast="16000"/>
          </a:blip>
          <a:stretch>
            <a:fillRect/>
          </a:stretch>
        </p:blipFill>
        <p:spPr>
          <a:xfrm>
            <a:off x="1691680" y="1772816"/>
            <a:ext cx="6048672" cy="5085184"/>
          </a:xfrm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82000" cy="648072"/>
          </a:xfrm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L’adhérence bactérienne </a:t>
            </a:r>
            <a:endParaRPr lang="fr-FR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type="body" idx="1"/>
          </p:nvPr>
        </p:nvSpPr>
        <p:spPr>
          <a:xfrm>
            <a:off x="0" y="1412776"/>
            <a:ext cx="4041648" cy="773368"/>
          </a:xfrm>
        </p:spPr>
        <p:txBody>
          <a:bodyPr>
            <a:normAutofit fontScale="92500" lnSpcReduction="20000"/>
          </a:bodyPr>
          <a:lstStyle/>
          <a:p>
            <a:pPr marL="0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Récepteur de l’hôte</a:t>
            </a:r>
          </a:p>
          <a:p>
            <a:pPr marL="0" indent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572001" y="1412776"/>
            <a:ext cx="4571999" cy="773368"/>
          </a:xfrm>
        </p:spPr>
        <p:txBody>
          <a:bodyPr/>
          <a:lstStyle/>
          <a:p>
            <a:pPr algn="ctr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Ligand bactérien</a:t>
            </a:r>
            <a:endParaRPr lang="fr-FR" sz="280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>
          <a:xfrm>
            <a:off x="0" y="2420888"/>
            <a:ext cx="4071934" cy="3886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 typeface="Wingdings" pitchFamily="2" charset="2"/>
              <a:buChar char="ü"/>
            </a:pPr>
            <a:endParaRPr lang="fr-FR" dirty="0" smtClean="0"/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hydrates de carbone  (Glucides)</a:t>
            </a:r>
          </a:p>
          <a:p>
            <a:pPr marL="0" indent="0"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résidus peptidiques spécifiques sur la surface de la cellule eucaryote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572000" y="2276872"/>
            <a:ext cx="4572000" cy="432394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811213" indent="-546100">
              <a:buNone/>
            </a:pPr>
            <a:endParaRPr lang="fr-FR" dirty="0" smtClean="0"/>
          </a:p>
          <a:p>
            <a:pPr marL="0" indent="88900">
              <a:buNone/>
            </a:pPr>
            <a:r>
              <a:rPr lang="fr-FR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Adhésines</a:t>
            </a:r>
            <a:r>
              <a:rPr lang="fr-FR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bacteriennes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88900">
              <a:buFont typeface="Wingdings" pitchFamily="2" charset="2"/>
              <a:buChar char="ü"/>
            </a:pP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Pili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fimbriae</a:t>
            </a:r>
            <a:r>
              <a:rPr lang="fr-FR" sz="2400" dirty="0" smtClean="0"/>
              <a:t>:  filamenteuses ancrées à la surface de la bactérie et formées de la polymérisation d’une sous-unité élémentaire protéique, appelée « </a:t>
            </a:r>
            <a:r>
              <a:rPr lang="fr-FR" sz="2400" b="1" dirty="0" err="1" smtClean="0"/>
              <a:t>piline</a:t>
            </a:r>
            <a:r>
              <a:rPr lang="fr-FR" sz="2400" b="1" dirty="0" smtClean="0"/>
              <a:t> »</a:t>
            </a:r>
          </a:p>
          <a:p>
            <a:pPr marL="0" indent="88900">
              <a:buFont typeface="Wingdings" pitchFamily="2" charset="2"/>
              <a:buChar char="ü"/>
            </a:pP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Adhésines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fimbriales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protéines de surface de la paroi bactérienne permettant un contact serré entre la bactérie et la cellule.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Image 9" descr="fimbria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2285992"/>
            <a:ext cx="4429124" cy="2643206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  <p:bldP spid="7" grpId="0" build="allAtOnce" animBg="1"/>
      <p:bldP spid="6" grpId="0" build="allAtOnce" animBg="1"/>
      <p:bldP spid="8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08823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Tropisme tissulaire,</a:t>
            </a:r>
          </a:p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Spécificité par rapport à l’espèce,</a:t>
            </a:r>
            <a:endParaRPr lang="fr-FR" dirty="0" smtClean="0"/>
          </a:p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génétique au sein des espèces.</a:t>
            </a:r>
          </a:p>
          <a:p>
            <a:pPr marL="624078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4"/>
            </a:pPr>
            <a:r>
              <a:rPr lang="fr-FR" dirty="0" smtClean="0"/>
              <a:t>Caractéristiques</a:t>
            </a:r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785794"/>
            <a:ext cx="889248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8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Tropisme tissulaire:  </a:t>
            </a:r>
          </a:p>
          <a:p>
            <a:pPr marL="514350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Avoir une préférence apparente pour certains tissus par rapport aux autres ; </a:t>
            </a:r>
          </a:p>
          <a:p>
            <a:pPr marL="0" indent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28596" y="2357430"/>
            <a:ext cx="4038600" cy="28575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fr-FR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Streptococcus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mutans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abondante dans la plaque dentaire , mais ne se reproduit pas sur les surfaces épithéliales de la langue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7" name="Espace réservé du contenu 5"/>
          <p:cNvSpPr txBox="1">
            <a:spLocks/>
          </p:cNvSpPr>
          <p:nvPr/>
        </p:nvSpPr>
        <p:spPr>
          <a:xfrm>
            <a:off x="4714876" y="3143248"/>
            <a:ext cx="4038600" cy="321468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5"/>
          <p:cNvSpPr txBox="1">
            <a:spLocks/>
          </p:cNvSpPr>
          <p:nvPr/>
        </p:nvSpPr>
        <p:spPr>
          <a:xfrm>
            <a:off x="4786314" y="2357430"/>
            <a:ext cx="4038600" cy="28574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la-Latn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Streptococcus salivarius</a:t>
            </a:r>
            <a:r>
              <a:rPr kumimoji="0" lang="fr-F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attaché à un nombre élevé de cellules épithéliales de la langue, mais absentes dans la plaque dentaire 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 8" descr="Corbis-42-23598171.jpg"/>
          <p:cNvPicPr>
            <a:picLocks noChangeAspect="1"/>
          </p:cNvPicPr>
          <p:nvPr/>
        </p:nvPicPr>
        <p:blipFill>
          <a:blip r:embed="rId2" cstate="print">
            <a:lum contrast="20000"/>
          </a:blip>
          <a:stretch>
            <a:fillRect/>
          </a:stretch>
        </p:blipFill>
        <p:spPr>
          <a:xfrm>
            <a:off x="251520" y="2276872"/>
            <a:ext cx="4286280" cy="4214842"/>
          </a:xfrm>
          <a:prstGeom prst="rect">
            <a:avLst/>
          </a:prstGeom>
        </p:spPr>
      </p:pic>
      <p:pic>
        <p:nvPicPr>
          <p:cNvPr id="10" name="Image 9" descr="selv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204864"/>
            <a:ext cx="4071966" cy="4214842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allAtOnce" animBg="1"/>
      <p:bldP spid="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par rapport à l’espèce: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Infectent seulement certaines espèces d' animaux ou l’homme </a:t>
            </a:r>
          </a:p>
          <a:p>
            <a:pPr marL="0" indent="0">
              <a:buNone/>
            </a:pPr>
            <a:r>
              <a:rPr lang="fr-FR" dirty="0" smtClean="0"/>
              <a:t>Exemple: Streptocoque du groupe A chez les êtres humains.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0" y="5643578"/>
            <a:ext cx="3962400" cy="7858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lvl="0">
              <a:spcBef>
                <a:spcPts val="300"/>
              </a:spcBef>
              <a:buClr>
                <a:schemeClr val="accent3"/>
              </a:buClr>
            </a:pP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Streptococcus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pyogenes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strep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357562"/>
            <a:ext cx="3714776" cy="3214710"/>
          </a:xfrm>
          <a:prstGeom prst="rect">
            <a:avLst/>
          </a:prstGeom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4714876" y="3357562"/>
            <a:ext cx="3533772" cy="321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751</TotalTime>
  <Words>864</Words>
  <Application>Microsoft Office PowerPoint</Application>
  <PresentationFormat>Affichage à l'écran (4:3)</PresentationFormat>
  <Paragraphs>129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Urbain</vt:lpstr>
      <vt:lpstr>Présenté par  ALLAM Karima CHOUKRANE Thilelli M1 GD groupe 1 2013-2014 </vt:lpstr>
      <vt:lpstr>PLAN</vt:lpstr>
      <vt:lpstr>INTRODUCTION</vt:lpstr>
      <vt:lpstr>Définition</vt:lpstr>
      <vt:lpstr>Répartition de la flore bactérienne normale dans le corps humain</vt:lpstr>
      <vt:lpstr>L’adhérence bactérienne </vt:lpstr>
      <vt:lpstr>Caractéristiques</vt:lpstr>
      <vt:lpstr>Diapositive 8</vt:lpstr>
      <vt:lpstr>Diapositive 9</vt:lpstr>
      <vt:lpstr>Diapositive 10</vt:lpstr>
      <vt:lpstr>Mécanismes d'adhésion aux  cellules ou les surfaces de tissus  </vt:lpstr>
      <vt:lpstr>Diapositive 12</vt:lpstr>
      <vt:lpstr>Adhésion spécifique</vt:lpstr>
      <vt:lpstr>Diapositive 14</vt:lpstr>
      <vt:lpstr>Facteurs influençant l’adhésion bactérienne </vt:lpstr>
      <vt:lpstr>Diapositive 16</vt:lpstr>
      <vt:lpstr>Les différentes stratégies  anti-bioadhésion</vt:lpstr>
      <vt:lpstr>Cas particulier: « BIOFILM »</vt:lpstr>
      <vt:lpstr>Développement d’un biofilm bactérien sur une surface</vt:lpstr>
      <vt:lpstr>Conclusion </vt:lpstr>
      <vt:lpstr>Merci de votre adhérence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 bactérienne de colonisation</dc:title>
  <dc:creator>Nany</dc:creator>
  <cp:lastModifiedBy>Nany</cp:lastModifiedBy>
  <cp:revision>105</cp:revision>
  <dcterms:created xsi:type="dcterms:W3CDTF">2013-10-29T20:14:52Z</dcterms:created>
  <dcterms:modified xsi:type="dcterms:W3CDTF">2013-11-02T12:22:31Z</dcterms:modified>
</cp:coreProperties>
</file>