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5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53"/>
  </p:notesMasterIdLst>
  <p:sldIdLst>
    <p:sldId id="358" r:id="rId2"/>
    <p:sldId id="305" r:id="rId3"/>
    <p:sldId id="331" r:id="rId4"/>
    <p:sldId id="291" r:id="rId5"/>
    <p:sldId id="260" r:id="rId6"/>
    <p:sldId id="261" r:id="rId7"/>
    <p:sldId id="325" r:id="rId8"/>
    <p:sldId id="326" r:id="rId9"/>
    <p:sldId id="310" r:id="rId10"/>
    <p:sldId id="329" r:id="rId11"/>
    <p:sldId id="265" r:id="rId12"/>
    <p:sldId id="293" r:id="rId13"/>
    <p:sldId id="311" r:id="rId14"/>
    <p:sldId id="269" r:id="rId15"/>
    <p:sldId id="320" r:id="rId16"/>
    <p:sldId id="322" r:id="rId17"/>
    <p:sldId id="307" r:id="rId18"/>
    <p:sldId id="270" r:id="rId19"/>
    <p:sldId id="347" r:id="rId20"/>
    <p:sldId id="348" r:id="rId21"/>
    <p:sldId id="359" r:id="rId22"/>
    <p:sldId id="271" r:id="rId23"/>
    <p:sldId id="272" r:id="rId24"/>
    <p:sldId id="282" r:id="rId25"/>
    <p:sldId id="283" r:id="rId26"/>
    <p:sldId id="356" r:id="rId27"/>
    <p:sldId id="273" r:id="rId28"/>
    <p:sldId id="284" r:id="rId29"/>
    <p:sldId id="324" r:id="rId30"/>
    <p:sldId id="361" r:id="rId31"/>
    <p:sldId id="275" r:id="rId32"/>
    <p:sldId id="276" r:id="rId33"/>
    <p:sldId id="314" r:id="rId34"/>
    <p:sldId id="350" r:id="rId35"/>
    <p:sldId id="351" r:id="rId36"/>
    <p:sldId id="313" r:id="rId37"/>
    <p:sldId id="333" r:id="rId38"/>
    <p:sldId id="308" r:id="rId39"/>
    <p:sldId id="337" r:id="rId40"/>
    <p:sldId id="338" r:id="rId41"/>
    <p:sldId id="355" r:id="rId42"/>
    <p:sldId id="360" r:id="rId43"/>
    <p:sldId id="298" r:id="rId44"/>
    <p:sldId id="299" r:id="rId45"/>
    <p:sldId id="346" r:id="rId46"/>
    <p:sldId id="344" r:id="rId47"/>
    <p:sldId id="328" r:id="rId48"/>
    <p:sldId id="341" r:id="rId49"/>
    <p:sldId id="332" r:id="rId50"/>
    <p:sldId id="301" r:id="rId51"/>
    <p:sldId id="303" r:id="rId52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CC"/>
    <a:srgbClr val="C795B6"/>
    <a:srgbClr val="FFCC99"/>
    <a:srgbClr val="FFCCFF"/>
    <a:srgbClr val="FF66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057" autoAdjust="0"/>
    <p:restoredTop sz="86380" autoAdjust="0"/>
  </p:normalViewPr>
  <p:slideViewPr>
    <p:cSldViewPr>
      <p:cViewPr>
        <p:scale>
          <a:sx n="68" d="100"/>
          <a:sy n="68" d="100"/>
        </p:scale>
        <p:origin x="-1092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246" y="13181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28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DA0158C-E29B-44E1-922D-E528735C4ABB}" type="doc">
      <dgm:prSet loTypeId="urn:microsoft.com/office/officeart/2005/8/layout/radial5" loCatId="cycle" qsTypeId="urn:microsoft.com/office/officeart/2005/8/quickstyle/3d9" qsCatId="3D" csTypeId="urn:microsoft.com/office/officeart/2005/8/colors/colorful1#1" csCatId="colorful" phldr="1"/>
      <dgm:spPr/>
      <dgm:t>
        <a:bodyPr/>
        <a:lstStyle/>
        <a:p>
          <a:endParaRPr lang="fr-FR"/>
        </a:p>
      </dgm:t>
    </dgm:pt>
    <dgm:pt modelId="{21E7E5AC-73AC-48D0-B2FA-3151C835E13D}">
      <dgm:prSet phldrT="[Texte]" custT="1"/>
      <dgm:spPr>
        <a:solidFill>
          <a:schemeClr val="bg1"/>
        </a:solidFill>
      </dgm:spPr>
      <dgm:t>
        <a:bodyPr/>
        <a:lstStyle/>
        <a:p>
          <a:r>
            <a:rPr lang="fr-FR" sz="2800" b="1" dirty="0" smtClean="0">
              <a:solidFill>
                <a:schemeClr val="tx1"/>
              </a:solidFill>
            </a:rPr>
            <a:t>Gram -</a:t>
          </a:r>
          <a:endParaRPr lang="fr-FR" sz="2800" b="1" dirty="0">
            <a:solidFill>
              <a:schemeClr val="tx1"/>
            </a:solidFill>
          </a:endParaRPr>
        </a:p>
      </dgm:t>
    </dgm:pt>
    <dgm:pt modelId="{D0434D19-4F10-4622-B85D-33989074F713}" type="parTrans" cxnId="{80774771-84DB-47B4-8A63-4907A2B0AC7E}">
      <dgm:prSet/>
      <dgm:spPr/>
      <dgm:t>
        <a:bodyPr/>
        <a:lstStyle/>
        <a:p>
          <a:endParaRPr lang="fr-FR"/>
        </a:p>
      </dgm:t>
    </dgm:pt>
    <dgm:pt modelId="{8AD5A129-CF6A-41ED-9F33-03C453F89690}" type="sibTrans" cxnId="{80774771-84DB-47B4-8A63-4907A2B0AC7E}">
      <dgm:prSet/>
      <dgm:spPr/>
      <dgm:t>
        <a:bodyPr/>
        <a:lstStyle/>
        <a:p>
          <a:endParaRPr lang="fr-FR"/>
        </a:p>
      </dgm:t>
    </dgm:pt>
    <dgm:pt modelId="{751A8C55-0004-483F-8D90-87BBD6E8DFFE}">
      <dgm:prSet phldrT="[Texte]"/>
      <dgm:spPr>
        <a:solidFill>
          <a:srgbClr val="FF66CC"/>
        </a:solidFill>
      </dgm:spPr>
      <dgm:t>
        <a:bodyPr/>
        <a:lstStyle/>
        <a:p>
          <a:r>
            <a:rPr lang="fr-FR" dirty="0" smtClean="0">
              <a:solidFill>
                <a:schemeClr val="tx1"/>
              </a:solidFill>
            </a:rPr>
            <a:t>Type II (SST2)</a:t>
          </a:r>
          <a:endParaRPr lang="fr-FR" dirty="0">
            <a:solidFill>
              <a:schemeClr val="tx1"/>
            </a:solidFill>
          </a:endParaRPr>
        </a:p>
      </dgm:t>
    </dgm:pt>
    <dgm:pt modelId="{A45ED84D-6ED6-4825-94E4-805C6ECD440D}" type="parTrans" cxnId="{3D9AF274-3997-49C1-82CF-62FB61EAF01E}">
      <dgm:prSet/>
      <dgm:spPr/>
      <dgm:t>
        <a:bodyPr/>
        <a:lstStyle/>
        <a:p>
          <a:endParaRPr lang="fr-FR"/>
        </a:p>
      </dgm:t>
    </dgm:pt>
    <dgm:pt modelId="{B3C83A6F-9108-45B9-825F-DDDB63D964D2}" type="sibTrans" cxnId="{3D9AF274-3997-49C1-82CF-62FB61EAF01E}">
      <dgm:prSet/>
      <dgm:spPr/>
      <dgm:t>
        <a:bodyPr/>
        <a:lstStyle/>
        <a:p>
          <a:endParaRPr lang="fr-FR"/>
        </a:p>
      </dgm:t>
    </dgm:pt>
    <dgm:pt modelId="{ABBA2D76-A948-40B1-8081-8C3C0308AF65}">
      <dgm:prSet phldrT="[Texte]"/>
      <dgm:spPr>
        <a:solidFill>
          <a:srgbClr val="66FF33"/>
        </a:solidFill>
      </dgm:spPr>
      <dgm:t>
        <a:bodyPr/>
        <a:lstStyle/>
        <a:p>
          <a:r>
            <a:rPr lang="fr-FR" dirty="0" smtClean="0">
              <a:solidFill>
                <a:schemeClr val="tx1"/>
              </a:solidFill>
            </a:rPr>
            <a:t>Type III (SST3)</a:t>
          </a:r>
          <a:endParaRPr lang="fr-FR" dirty="0">
            <a:solidFill>
              <a:schemeClr val="tx1"/>
            </a:solidFill>
          </a:endParaRPr>
        </a:p>
      </dgm:t>
    </dgm:pt>
    <dgm:pt modelId="{1305E5F3-C7A0-464D-8E85-2D09F888FAA1}" type="parTrans" cxnId="{2F7872E0-3902-4CB9-AEFF-76813C32E008}">
      <dgm:prSet/>
      <dgm:spPr/>
      <dgm:t>
        <a:bodyPr/>
        <a:lstStyle/>
        <a:p>
          <a:endParaRPr lang="fr-FR"/>
        </a:p>
      </dgm:t>
    </dgm:pt>
    <dgm:pt modelId="{512ED4F3-C897-4A71-AFA1-02B144B9E816}" type="sibTrans" cxnId="{2F7872E0-3902-4CB9-AEFF-76813C32E008}">
      <dgm:prSet/>
      <dgm:spPr/>
      <dgm:t>
        <a:bodyPr/>
        <a:lstStyle/>
        <a:p>
          <a:endParaRPr lang="fr-FR"/>
        </a:p>
      </dgm:t>
    </dgm:pt>
    <dgm:pt modelId="{87F688F4-F2A5-4277-96F1-CD33A5862E18}">
      <dgm:prSet phldrT="[Texte]"/>
      <dgm:spPr>
        <a:solidFill>
          <a:srgbClr val="990099"/>
        </a:solidFill>
      </dgm:spPr>
      <dgm:t>
        <a:bodyPr/>
        <a:lstStyle/>
        <a:p>
          <a:r>
            <a:rPr lang="fr-FR" dirty="0" smtClean="0"/>
            <a:t>Type IV (SST4)</a:t>
          </a:r>
          <a:endParaRPr lang="fr-FR" dirty="0"/>
        </a:p>
      </dgm:t>
    </dgm:pt>
    <dgm:pt modelId="{7EBE1879-A80C-400D-AB54-34B0481C9BC0}" type="parTrans" cxnId="{3AEB863D-A4BB-4FEE-B75F-903AF72C3BC8}">
      <dgm:prSet/>
      <dgm:spPr/>
      <dgm:t>
        <a:bodyPr/>
        <a:lstStyle/>
        <a:p>
          <a:endParaRPr lang="fr-FR"/>
        </a:p>
      </dgm:t>
    </dgm:pt>
    <dgm:pt modelId="{5B09C1D1-0343-48AC-B057-BA951C43BF3A}" type="sibTrans" cxnId="{3AEB863D-A4BB-4FEE-B75F-903AF72C3BC8}">
      <dgm:prSet/>
      <dgm:spPr/>
      <dgm:t>
        <a:bodyPr/>
        <a:lstStyle/>
        <a:p>
          <a:endParaRPr lang="fr-FR"/>
        </a:p>
      </dgm:t>
    </dgm:pt>
    <dgm:pt modelId="{624FB28D-B8A7-4921-9D9E-DCFA0F6B6169}">
      <dgm:prSet phldrT="[Texte]"/>
      <dgm:spPr>
        <a:solidFill>
          <a:srgbClr val="00FFFF"/>
        </a:solidFill>
      </dgm:spPr>
      <dgm:t>
        <a:bodyPr/>
        <a:lstStyle/>
        <a:p>
          <a:r>
            <a:rPr lang="fr-FR" dirty="0" smtClean="0">
              <a:solidFill>
                <a:schemeClr val="tx1"/>
              </a:solidFill>
            </a:rPr>
            <a:t>Type V (SST5)</a:t>
          </a:r>
          <a:endParaRPr lang="fr-FR" dirty="0">
            <a:solidFill>
              <a:schemeClr val="tx1"/>
            </a:solidFill>
          </a:endParaRPr>
        </a:p>
      </dgm:t>
    </dgm:pt>
    <dgm:pt modelId="{EFBE2C6B-EDE4-4B55-BD7B-E0A13EE44398}" type="parTrans" cxnId="{5D52F16E-27ED-4671-9002-A0C82B9EAD0C}">
      <dgm:prSet/>
      <dgm:spPr/>
      <dgm:t>
        <a:bodyPr/>
        <a:lstStyle/>
        <a:p>
          <a:endParaRPr lang="fr-FR"/>
        </a:p>
      </dgm:t>
    </dgm:pt>
    <dgm:pt modelId="{36841104-5BB9-4B90-A905-E4BEB33B6592}" type="sibTrans" cxnId="{5D52F16E-27ED-4671-9002-A0C82B9EAD0C}">
      <dgm:prSet/>
      <dgm:spPr/>
      <dgm:t>
        <a:bodyPr/>
        <a:lstStyle/>
        <a:p>
          <a:endParaRPr lang="fr-FR"/>
        </a:p>
      </dgm:t>
    </dgm:pt>
    <dgm:pt modelId="{3CA4A5EE-0133-43A2-81AB-77128606F0D7}">
      <dgm:prSet phldrT="[Texte]"/>
      <dgm:spPr>
        <a:solidFill>
          <a:srgbClr val="D1CC00"/>
        </a:solidFill>
      </dgm:spPr>
      <dgm:t>
        <a:bodyPr/>
        <a:lstStyle/>
        <a:p>
          <a:r>
            <a:rPr lang="fr-FR" dirty="0" smtClean="0">
              <a:solidFill>
                <a:schemeClr val="tx1"/>
              </a:solidFill>
            </a:rPr>
            <a:t>Types VI (SST6)</a:t>
          </a:r>
          <a:endParaRPr lang="fr-FR" dirty="0">
            <a:solidFill>
              <a:schemeClr val="tx1"/>
            </a:solidFill>
          </a:endParaRPr>
        </a:p>
      </dgm:t>
    </dgm:pt>
    <dgm:pt modelId="{ED550DCB-359C-4056-B704-1FD2A9BE4CAB}" type="parTrans" cxnId="{012631F7-4D83-483F-88A4-4F66374E5FCC}">
      <dgm:prSet/>
      <dgm:spPr/>
      <dgm:t>
        <a:bodyPr/>
        <a:lstStyle/>
        <a:p>
          <a:endParaRPr lang="fr-FR"/>
        </a:p>
      </dgm:t>
    </dgm:pt>
    <dgm:pt modelId="{2B7082FB-7E80-4B5C-A8D6-15C3A76EB9C7}" type="sibTrans" cxnId="{012631F7-4D83-483F-88A4-4F66374E5FCC}">
      <dgm:prSet/>
      <dgm:spPr/>
      <dgm:t>
        <a:bodyPr/>
        <a:lstStyle/>
        <a:p>
          <a:endParaRPr lang="fr-FR"/>
        </a:p>
      </dgm:t>
    </dgm:pt>
    <dgm:pt modelId="{2B78166C-B467-420E-AD66-321E6A67D1AA}">
      <dgm:prSet/>
      <dgm:spPr/>
      <dgm:t>
        <a:bodyPr/>
        <a:lstStyle/>
        <a:p>
          <a:r>
            <a:rPr lang="fr-FR" dirty="0" smtClean="0">
              <a:solidFill>
                <a:schemeClr val="tx1"/>
              </a:solidFill>
            </a:rPr>
            <a:t>Type I (SST1)</a:t>
          </a:r>
        </a:p>
      </dgm:t>
    </dgm:pt>
    <dgm:pt modelId="{EF004C37-08EF-46EF-855D-3B3BA0F674BB}" type="parTrans" cxnId="{B126D474-F167-4A5E-B460-DF317A91DF21}">
      <dgm:prSet/>
      <dgm:spPr/>
      <dgm:t>
        <a:bodyPr/>
        <a:lstStyle/>
        <a:p>
          <a:endParaRPr lang="fr-FR"/>
        </a:p>
      </dgm:t>
    </dgm:pt>
    <dgm:pt modelId="{B8F514E4-4C40-4A20-97A1-236FD36CF0E9}" type="sibTrans" cxnId="{B126D474-F167-4A5E-B460-DF317A91DF21}">
      <dgm:prSet/>
      <dgm:spPr/>
      <dgm:t>
        <a:bodyPr/>
        <a:lstStyle/>
        <a:p>
          <a:endParaRPr lang="fr-FR"/>
        </a:p>
      </dgm:t>
    </dgm:pt>
    <dgm:pt modelId="{171CA1AC-4185-4770-988E-83B778E1E0F0}" type="pres">
      <dgm:prSet presAssocID="{3DA0158C-E29B-44E1-922D-E528735C4ABB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68975595-D619-4444-82E2-8157B047ACD1}" type="pres">
      <dgm:prSet presAssocID="{21E7E5AC-73AC-48D0-B2FA-3151C835E13D}" presName="centerShape" presStyleLbl="node0" presStyleIdx="0" presStyleCnt="1"/>
      <dgm:spPr/>
      <dgm:t>
        <a:bodyPr/>
        <a:lstStyle/>
        <a:p>
          <a:endParaRPr lang="fr-FR"/>
        </a:p>
      </dgm:t>
    </dgm:pt>
    <dgm:pt modelId="{DE7B0D79-43D0-473B-8CE7-696CBD69F8F6}" type="pres">
      <dgm:prSet presAssocID="{A45ED84D-6ED6-4825-94E4-805C6ECD440D}" presName="parTrans" presStyleLbl="sibTrans2D1" presStyleIdx="0" presStyleCnt="6"/>
      <dgm:spPr/>
      <dgm:t>
        <a:bodyPr/>
        <a:lstStyle/>
        <a:p>
          <a:endParaRPr lang="fr-FR"/>
        </a:p>
      </dgm:t>
    </dgm:pt>
    <dgm:pt modelId="{CF145FCA-E254-491E-8CF7-B1EECBF2A160}" type="pres">
      <dgm:prSet presAssocID="{A45ED84D-6ED6-4825-94E4-805C6ECD440D}" presName="connectorText" presStyleLbl="sibTrans2D1" presStyleIdx="0" presStyleCnt="6"/>
      <dgm:spPr/>
      <dgm:t>
        <a:bodyPr/>
        <a:lstStyle/>
        <a:p>
          <a:endParaRPr lang="fr-FR"/>
        </a:p>
      </dgm:t>
    </dgm:pt>
    <dgm:pt modelId="{58E05C99-ADD9-4E7B-98D5-FF0884910572}" type="pres">
      <dgm:prSet presAssocID="{751A8C55-0004-483F-8D90-87BBD6E8DFFE}" presName="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1D0C5A47-C9AC-4EE9-8D97-E742D11678BA}" type="pres">
      <dgm:prSet presAssocID="{1305E5F3-C7A0-464D-8E85-2D09F888FAA1}" presName="parTrans" presStyleLbl="sibTrans2D1" presStyleIdx="1" presStyleCnt="6"/>
      <dgm:spPr/>
      <dgm:t>
        <a:bodyPr/>
        <a:lstStyle/>
        <a:p>
          <a:endParaRPr lang="fr-FR"/>
        </a:p>
      </dgm:t>
    </dgm:pt>
    <dgm:pt modelId="{7C2529AA-53F3-4137-BF44-55F90FAA533A}" type="pres">
      <dgm:prSet presAssocID="{1305E5F3-C7A0-464D-8E85-2D09F888FAA1}" presName="connectorText" presStyleLbl="sibTrans2D1" presStyleIdx="1" presStyleCnt="6"/>
      <dgm:spPr/>
      <dgm:t>
        <a:bodyPr/>
        <a:lstStyle/>
        <a:p>
          <a:endParaRPr lang="fr-FR"/>
        </a:p>
      </dgm:t>
    </dgm:pt>
    <dgm:pt modelId="{F2A0D292-E3D5-4791-A035-AEA59C645C79}" type="pres">
      <dgm:prSet presAssocID="{ABBA2D76-A948-40B1-8081-8C3C0308AF65}" presName="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C7E67641-C3FD-4C2E-8388-EFE172D51424}" type="pres">
      <dgm:prSet presAssocID="{7EBE1879-A80C-400D-AB54-34B0481C9BC0}" presName="parTrans" presStyleLbl="sibTrans2D1" presStyleIdx="2" presStyleCnt="6"/>
      <dgm:spPr/>
      <dgm:t>
        <a:bodyPr/>
        <a:lstStyle/>
        <a:p>
          <a:endParaRPr lang="fr-FR"/>
        </a:p>
      </dgm:t>
    </dgm:pt>
    <dgm:pt modelId="{85D37520-D435-410A-BEAA-52B97C69AFC6}" type="pres">
      <dgm:prSet presAssocID="{7EBE1879-A80C-400D-AB54-34B0481C9BC0}" presName="connectorText" presStyleLbl="sibTrans2D1" presStyleIdx="2" presStyleCnt="6"/>
      <dgm:spPr/>
      <dgm:t>
        <a:bodyPr/>
        <a:lstStyle/>
        <a:p>
          <a:endParaRPr lang="fr-FR"/>
        </a:p>
      </dgm:t>
    </dgm:pt>
    <dgm:pt modelId="{12371100-83DE-42E6-98FA-F9895CB4D512}" type="pres">
      <dgm:prSet presAssocID="{87F688F4-F2A5-4277-96F1-CD33A5862E18}" presName="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99EF9A1F-8873-425D-A82C-93E092AAA7F5}" type="pres">
      <dgm:prSet presAssocID="{EFBE2C6B-EDE4-4B55-BD7B-E0A13EE44398}" presName="parTrans" presStyleLbl="sibTrans2D1" presStyleIdx="3" presStyleCnt="6"/>
      <dgm:spPr/>
      <dgm:t>
        <a:bodyPr/>
        <a:lstStyle/>
        <a:p>
          <a:endParaRPr lang="fr-FR"/>
        </a:p>
      </dgm:t>
    </dgm:pt>
    <dgm:pt modelId="{0169085F-74DD-4890-9E89-922E782CA915}" type="pres">
      <dgm:prSet presAssocID="{EFBE2C6B-EDE4-4B55-BD7B-E0A13EE44398}" presName="connectorText" presStyleLbl="sibTrans2D1" presStyleIdx="3" presStyleCnt="6"/>
      <dgm:spPr/>
      <dgm:t>
        <a:bodyPr/>
        <a:lstStyle/>
        <a:p>
          <a:endParaRPr lang="fr-FR"/>
        </a:p>
      </dgm:t>
    </dgm:pt>
    <dgm:pt modelId="{F8013C36-6CF0-4505-A661-B9485BA4BF81}" type="pres">
      <dgm:prSet presAssocID="{624FB28D-B8A7-4921-9D9E-DCFA0F6B6169}" presName="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E98DBFF9-E8D5-4A60-86CD-86AEB471B8E6}" type="pres">
      <dgm:prSet presAssocID="{ED550DCB-359C-4056-B704-1FD2A9BE4CAB}" presName="parTrans" presStyleLbl="sibTrans2D1" presStyleIdx="4" presStyleCnt="6"/>
      <dgm:spPr/>
      <dgm:t>
        <a:bodyPr/>
        <a:lstStyle/>
        <a:p>
          <a:endParaRPr lang="fr-FR"/>
        </a:p>
      </dgm:t>
    </dgm:pt>
    <dgm:pt modelId="{644A03D5-6F61-4E5A-B854-B28CF82AFF2A}" type="pres">
      <dgm:prSet presAssocID="{ED550DCB-359C-4056-B704-1FD2A9BE4CAB}" presName="connectorText" presStyleLbl="sibTrans2D1" presStyleIdx="4" presStyleCnt="6"/>
      <dgm:spPr/>
      <dgm:t>
        <a:bodyPr/>
        <a:lstStyle/>
        <a:p>
          <a:endParaRPr lang="fr-FR"/>
        </a:p>
      </dgm:t>
    </dgm:pt>
    <dgm:pt modelId="{B1EFBFC6-C180-401E-BC01-4BE7D372A2FC}" type="pres">
      <dgm:prSet presAssocID="{3CA4A5EE-0133-43A2-81AB-77128606F0D7}" presName="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CA5A0BA8-FE8B-472E-9F60-D49CA47CA845}" type="pres">
      <dgm:prSet presAssocID="{EF004C37-08EF-46EF-855D-3B3BA0F674BB}" presName="parTrans" presStyleLbl="sibTrans2D1" presStyleIdx="5" presStyleCnt="6"/>
      <dgm:spPr/>
      <dgm:t>
        <a:bodyPr/>
        <a:lstStyle/>
        <a:p>
          <a:endParaRPr lang="fr-FR"/>
        </a:p>
      </dgm:t>
    </dgm:pt>
    <dgm:pt modelId="{0C21B17E-1749-44DB-9F23-05158B9DBEFC}" type="pres">
      <dgm:prSet presAssocID="{EF004C37-08EF-46EF-855D-3B3BA0F674BB}" presName="connectorText" presStyleLbl="sibTrans2D1" presStyleIdx="5" presStyleCnt="6"/>
      <dgm:spPr/>
      <dgm:t>
        <a:bodyPr/>
        <a:lstStyle/>
        <a:p>
          <a:endParaRPr lang="fr-FR"/>
        </a:p>
      </dgm:t>
    </dgm:pt>
    <dgm:pt modelId="{823CA9ED-14AD-4128-8438-9A859D737B18}" type="pres">
      <dgm:prSet presAssocID="{2B78166C-B467-420E-AD66-321E6A67D1AA}" presName="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5B701012-ACF2-41B6-B2D1-B957156612B6}" type="presOf" srcId="{1305E5F3-C7A0-464D-8E85-2D09F888FAA1}" destId="{1D0C5A47-C9AC-4EE9-8D97-E742D11678BA}" srcOrd="0" destOrd="0" presId="urn:microsoft.com/office/officeart/2005/8/layout/radial5"/>
    <dgm:cxn modelId="{1487EF58-0B6F-4F4E-8EE6-8BCAC065A4D7}" type="presOf" srcId="{ED550DCB-359C-4056-B704-1FD2A9BE4CAB}" destId="{E98DBFF9-E8D5-4A60-86CD-86AEB471B8E6}" srcOrd="0" destOrd="0" presId="urn:microsoft.com/office/officeart/2005/8/layout/radial5"/>
    <dgm:cxn modelId="{3E09F14C-1A11-4498-8CF8-2B8A7D3EF334}" type="presOf" srcId="{624FB28D-B8A7-4921-9D9E-DCFA0F6B6169}" destId="{F8013C36-6CF0-4505-A661-B9485BA4BF81}" srcOrd="0" destOrd="0" presId="urn:microsoft.com/office/officeart/2005/8/layout/radial5"/>
    <dgm:cxn modelId="{9A120B87-0399-43F4-8A39-2C44700E5496}" type="presOf" srcId="{87F688F4-F2A5-4277-96F1-CD33A5862E18}" destId="{12371100-83DE-42E6-98FA-F9895CB4D512}" srcOrd="0" destOrd="0" presId="urn:microsoft.com/office/officeart/2005/8/layout/radial5"/>
    <dgm:cxn modelId="{80774771-84DB-47B4-8A63-4907A2B0AC7E}" srcId="{3DA0158C-E29B-44E1-922D-E528735C4ABB}" destId="{21E7E5AC-73AC-48D0-B2FA-3151C835E13D}" srcOrd="0" destOrd="0" parTransId="{D0434D19-4F10-4622-B85D-33989074F713}" sibTransId="{8AD5A129-CF6A-41ED-9F33-03C453F89690}"/>
    <dgm:cxn modelId="{28C77BBB-5F17-47E5-980B-B9FB3B6ECC40}" type="presOf" srcId="{A45ED84D-6ED6-4825-94E4-805C6ECD440D}" destId="{CF145FCA-E254-491E-8CF7-B1EECBF2A160}" srcOrd="1" destOrd="0" presId="urn:microsoft.com/office/officeart/2005/8/layout/radial5"/>
    <dgm:cxn modelId="{F9CE4DF7-7EE2-4809-853A-3CCE7BB6354A}" type="presOf" srcId="{3DA0158C-E29B-44E1-922D-E528735C4ABB}" destId="{171CA1AC-4185-4770-988E-83B778E1E0F0}" srcOrd="0" destOrd="0" presId="urn:microsoft.com/office/officeart/2005/8/layout/radial5"/>
    <dgm:cxn modelId="{B126D474-F167-4A5E-B460-DF317A91DF21}" srcId="{21E7E5AC-73AC-48D0-B2FA-3151C835E13D}" destId="{2B78166C-B467-420E-AD66-321E6A67D1AA}" srcOrd="5" destOrd="0" parTransId="{EF004C37-08EF-46EF-855D-3B3BA0F674BB}" sibTransId="{B8F514E4-4C40-4A20-97A1-236FD36CF0E9}"/>
    <dgm:cxn modelId="{3AEB863D-A4BB-4FEE-B75F-903AF72C3BC8}" srcId="{21E7E5AC-73AC-48D0-B2FA-3151C835E13D}" destId="{87F688F4-F2A5-4277-96F1-CD33A5862E18}" srcOrd="2" destOrd="0" parTransId="{7EBE1879-A80C-400D-AB54-34B0481C9BC0}" sibTransId="{5B09C1D1-0343-48AC-B057-BA951C43BF3A}"/>
    <dgm:cxn modelId="{92FA71D9-763F-4D30-9130-D7361FD97A01}" type="presOf" srcId="{21E7E5AC-73AC-48D0-B2FA-3151C835E13D}" destId="{68975595-D619-4444-82E2-8157B047ACD1}" srcOrd="0" destOrd="0" presId="urn:microsoft.com/office/officeart/2005/8/layout/radial5"/>
    <dgm:cxn modelId="{DADB53C1-01A3-4FE4-AEF4-345ED79EAFE1}" type="presOf" srcId="{ABBA2D76-A948-40B1-8081-8C3C0308AF65}" destId="{F2A0D292-E3D5-4791-A035-AEA59C645C79}" srcOrd="0" destOrd="0" presId="urn:microsoft.com/office/officeart/2005/8/layout/radial5"/>
    <dgm:cxn modelId="{6969E32E-C76B-4E75-BAED-1CF5DC4B78F2}" type="presOf" srcId="{751A8C55-0004-483F-8D90-87BBD6E8DFFE}" destId="{58E05C99-ADD9-4E7B-98D5-FF0884910572}" srcOrd="0" destOrd="0" presId="urn:microsoft.com/office/officeart/2005/8/layout/radial5"/>
    <dgm:cxn modelId="{8DB2135D-7662-4896-8CA6-E33FFD80ED52}" type="presOf" srcId="{3CA4A5EE-0133-43A2-81AB-77128606F0D7}" destId="{B1EFBFC6-C180-401E-BC01-4BE7D372A2FC}" srcOrd="0" destOrd="0" presId="urn:microsoft.com/office/officeart/2005/8/layout/radial5"/>
    <dgm:cxn modelId="{3D9AF274-3997-49C1-82CF-62FB61EAF01E}" srcId="{21E7E5AC-73AC-48D0-B2FA-3151C835E13D}" destId="{751A8C55-0004-483F-8D90-87BBD6E8DFFE}" srcOrd="0" destOrd="0" parTransId="{A45ED84D-6ED6-4825-94E4-805C6ECD440D}" sibTransId="{B3C83A6F-9108-45B9-825F-DDDB63D964D2}"/>
    <dgm:cxn modelId="{CEC2E79A-9230-4280-ABE1-25064BE93515}" type="presOf" srcId="{EF004C37-08EF-46EF-855D-3B3BA0F674BB}" destId="{CA5A0BA8-FE8B-472E-9F60-D49CA47CA845}" srcOrd="0" destOrd="0" presId="urn:microsoft.com/office/officeart/2005/8/layout/radial5"/>
    <dgm:cxn modelId="{012631F7-4D83-483F-88A4-4F66374E5FCC}" srcId="{21E7E5AC-73AC-48D0-B2FA-3151C835E13D}" destId="{3CA4A5EE-0133-43A2-81AB-77128606F0D7}" srcOrd="4" destOrd="0" parTransId="{ED550DCB-359C-4056-B704-1FD2A9BE4CAB}" sibTransId="{2B7082FB-7E80-4B5C-A8D6-15C3A76EB9C7}"/>
    <dgm:cxn modelId="{2F7872E0-3902-4CB9-AEFF-76813C32E008}" srcId="{21E7E5AC-73AC-48D0-B2FA-3151C835E13D}" destId="{ABBA2D76-A948-40B1-8081-8C3C0308AF65}" srcOrd="1" destOrd="0" parTransId="{1305E5F3-C7A0-464D-8E85-2D09F888FAA1}" sibTransId="{512ED4F3-C897-4A71-AFA1-02B144B9E816}"/>
    <dgm:cxn modelId="{2669A4CB-D12B-4C0D-981C-78905F11ACE1}" type="presOf" srcId="{EFBE2C6B-EDE4-4B55-BD7B-E0A13EE44398}" destId="{0169085F-74DD-4890-9E89-922E782CA915}" srcOrd="1" destOrd="0" presId="urn:microsoft.com/office/officeart/2005/8/layout/radial5"/>
    <dgm:cxn modelId="{4423D45B-A468-4F1E-AF85-AA2DB4D74267}" type="presOf" srcId="{ED550DCB-359C-4056-B704-1FD2A9BE4CAB}" destId="{644A03D5-6F61-4E5A-B854-B28CF82AFF2A}" srcOrd="1" destOrd="0" presId="urn:microsoft.com/office/officeart/2005/8/layout/radial5"/>
    <dgm:cxn modelId="{2EAC7505-5D0A-4A46-A788-312F40654F12}" type="presOf" srcId="{2B78166C-B467-420E-AD66-321E6A67D1AA}" destId="{823CA9ED-14AD-4128-8438-9A859D737B18}" srcOrd="0" destOrd="0" presId="urn:microsoft.com/office/officeart/2005/8/layout/radial5"/>
    <dgm:cxn modelId="{210340D2-7423-4230-8BD4-8B2CE6B7379F}" type="presOf" srcId="{EF004C37-08EF-46EF-855D-3B3BA0F674BB}" destId="{0C21B17E-1749-44DB-9F23-05158B9DBEFC}" srcOrd="1" destOrd="0" presId="urn:microsoft.com/office/officeart/2005/8/layout/radial5"/>
    <dgm:cxn modelId="{32B1B7BD-3BF4-426F-A195-C2730ED86528}" type="presOf" srcId="{7EBE1879-A80C-400D-AB54-34B0481C9BC0}" destId="{85D37520-D435-410A-BEAA-52B97C69AFC6}" srcOrd="1" destOrd="0" presId="urn:microsoft.com/office/officeart/2005/8/layout/radial5"/>
    <dgm:cxn modelId="{7E848849-B3AA-4F57-99D9-A1EA975B06D7}" type="presOf" srcId="{A45ED84D-6ED6-4825-94E4-805C6ECD440D}" destId="{DE7B0D79-43D0-473B-8CE7-696CBD69F8F6}" srcOrd="0" destOrd="0" presId="urn:microsoft.com/office/officeart/2005/8/layout/radial5"/>
    <dgm:cxn modelId="{BDEB0F23-D685-40C2-B45C-4DB4438CAFAC}" type="presOf" srcId="{1305E5F3-C7A0-464D-8E85-2D09F888FAA1}" destId="{7C2529AA-53F3-4137-BF44-55F90FAA533A}" srcOrd="1" destOrd="0" presId="urn:microsoft.com/office/officeart/2005/8/layout/radial5"/>
    <dgm:cxn modelId="{B08E6F42-16D7-484C-8AE5-9DD622907218}" type="presOf" srcId="{7EBE1879-A80C-400D-AB54-34B0481C9BC0}" destId="{C7E67641-C3FD-4C2E-8388-EFE172D51424}" srcOrd="0" destOrd="0" presId="urn:microsoft.com/office/officeart/2005/8/layout/radial5"/>
    <dgm:cxn modelId="{3FEC84FC-42A9-4EE0-BB2E-A699567CB74E}" type="presOf" srcId="{EFBE2C6B-EDE4-4B55-BD7B-E0A13EE44398}" destId="{99EF9A1F-8873-425D-A82C-93E092AAA7F5}" srcOrd="0" destOrd="0" presId="urn:microsoft.com/office/officeart/2005/8/layout/radial5"/>
    <dgm:cxn modelId="{5D52F16E-27ED-4671-9002-A0C82B9EAD0C}" srcId="{21E7E5AC-73AC-48D0-B2FA-3151C835E13D}" destId="{624FB28D-B8A7-4921-9D9E-DCFA0F6B6169}" srcOrd="3" destOrd="0" parTransId="{EFBE2C6B-EDE4-4B55-BD7B-E0A13EE44398}" sibTransId="{36841104-5BB9-4B90-A905-E4BEB33B6592}"/>
    <dgm:cxn modelId="{4D013AFD-43ED-4463-919B-6B7FD7080D64}" type="presParOf" srcId="{171CA1AC-4185-4770-988E-83B778E1E0F0}" destId="{68975595-D619-4444-82E2-8157B047ACD1}" srcOrd="0" destOrd="0" presId="urn:microsoft.com/office/officeart/2005/8/layout/radial5"/>
    <dgm:cxn modelId="{FAAE358F-129A-4749-8B82-0BB7C5348753}" type="presParOf" srcId="{171CA1AC-4185-4770-988E-83B778E1E0F0}" destId="{DE7B0D79-43D0-473B-8CE7-696CBD69F8F6}" srcOrd="1" destOrd="0" presId="urn:microsoft.com/office/officeart/2005/8/layout/radial5"/>
    <dgm:cxn modelId="{628835C3-89F4-447A-B310-656B1C9F8EFF}" type="presParOf" srcId="{DE7B0D79-43D0-473B-8CE7-696CBD69F8F6}" destId="{CF145FCA-E254-491E-8CF7-B1EECBF2A160}" srcOrd="0" destOrd="0" presId="urn:microsoft.com/office/officeart/2005/8/layout/radial5"/>
    <dgm:cxn modelId="{3600F36C-5075-4B40-B026-A00316136DEE}" type="presParOf" srcId="{171CA1AC-4185-4770-988E-83B778E1E0F0}" destId="{58E05C99-ADD9-4E7B-98D5-FF0884910572}" srcOrd="2" destOrd="0" presId="urn:microsoft.com/office/officeart/2005/8/layout/radial5"/>
    <dgm:cxn modelId="{CD365BAE-2E5A-4B51-84CE-E5A389EEAB85}" type="presParOf" srcId="{171CA1AC-4185-4770-988E-83B778E1E0F0}" destId="{1D0C5A47-C9AC-4EE9-8D97-E742D11678BA}" srcOrd="3" destOrd="0" presId="urn:microsoft.com/office/officeart/2005/8/layout/radial5"/>
    <dgm:cxn modelId="{CA4B2BB9-9177-473C-AF2F-29F17B1AE20D}" type="presParOf" srcId="{1D0C5A47-C9AC-4EE9-8D97-E742D11678BA}" destId="{7C2529AA-53F3-4137-BF44-55F90FAA533A}" srcOrd="0" destOrd="0" presId="urn:microsoft.com/office/officeart/2005/8/layout/radial5"/>
    <dgm:cxn modelId="{899ABBFE-DD66-4A35-BDD9-D686E8F9A30F}" type="presParOf" srcId="{171CA1AC-4185-4770-988E-83B778E1E0F0}" destId="{F2A0D292-E3D5-4791-A035-AEA59C645C79}" srcOrd="4" destOrd="0" presId="urn:microsoft.com/office/officeart/2005/8/layout/radial5"/>
    <dgm:cxn modelId="{0349E2DE-4BA0-4337-9325-95FF72981277}" type="presParOf" srcId="{171CA1AC-4185-4770-988E-83B778E1E0F0}" destId="{C7E67641-C3FD-4C2E-8388-EFE172D51424}" srcOrd="5" destOrd="0" presId="urn:microsoft.com/office/officeart/2005/8/layout/radial5"/>
    <dgm:cxn modelId="{3EED9AE1-8830-4904-A8AC-D2FE50407B4A}" type="presParOf" srcId="{C7E67641-C3FD-4C2E-8388-EFE172D51424}" destId="{85D37520-D435-410A-BEAA-52B97C69AFC6}" srcOrd="0" destOrd="0" presId="urn:microsoft.com/office/officeart/2005/8/layout/radial5"/>
    <dgm:cxn modelId="{F989A1CE-AEBD-48B3-A2E0-304FD38EA30A}" type="presParOf" srcId="{171CA1AC-4185-4770-988E-83B778E1E0F0}" destId="{12371100-83DE-42E6-98FA-F9895CB4D512}" srcOrd="6" destOrd="0" presId="urn:microsoft.com/office/officeart/2005/8/layout/radial5"/>
    <dgm:cxn modelId="{EE95411C-5991-4603-A578-F1249B6B0AA7}" type="presParOf" srcId="{171CA1AC-4185-4770-988E-83B778E1E0F0}" destId="{99EF9A1F-8873-425D-A82C-93E092AAA7F5}" srcOrd="7" destOrd="0" presId="urn:microsoft.com/office/officeart/2005/8/layout/radial5"/>
    <dgm:cxn modelId="{0E1D6DEE-1B1B-41FC-A93E-442D72BB0E87}" type="presParOf" srcId="{99EF9A1F-8873-425D-A82C-93E092AAA7F5}" destId="{0169085F-74DD-4890-9E89-922E782CA915}" srcOrd="0" destOrd="0" presId="urn:microsoft.com/office/officeart/2005/8/layout/radial5"/>
    <dgm:cxn modelId="{F5AF3D4F-F310-4A6D-9A87-F86E9BD834A9}" type="presParOf" srcId="{171CA1AC-4185-4770-988E-83B778E1E0F0}" destId="{F8013C36-6CF0-4505-A661-B9485BA4BF81}" srcOrd="8" destOrd="0" presId="urn:microsoft.com/office/officeart/2005/8/layout/radial5"/>
    <dgm:cxn modelId="{DC747D03-FB36-4191-8921-3778DFB9E4CE}" type="presParOf" srcId="{171CA1AC-4185-4770-988E-83B778E1E0F0}" destId="{E98DBFF9-E8D5-4A60-86CD-86AEB471B8E6}" srcOrd="9" destOrd="0" presId="urn:microsoft.com/office/officeart/2005/8/layout/radial5"/>
    <dgm:cxn modelId="{279C4D2D-39CB-49CE-96E7-D78CCBA28CFA}" type="presParOf" srcId="{E98DBFF9-E8D5-4A60-86CD-86AEB471B8E6}" destId="{644A03D5-6F61-4E5A-B854-B28CF82AFF2A}" srcOrd="0" destOrd="0" presId="urn:microsoft.com/office/officeart/2005/8/layout/radial5"/>
    <dgm:cxn modelId="{C2BBC06F-010E-4E47-B42D-7F18F3DD179D}" type="presParOf" srcId="{171CA1AC-4185-4770-988E-83B778E1E0F0}" destId="{B1EFBFC6-C180-401E-BC01-4BE7D372A2FC}" srcOrd="10" destOrd="0" presId="urn:microsoft.com/office/officeart/2005/8/layout/radial5"/>
    <dgm:cxn modelId="{38E40F70-A809-4654-B87D-55E7C5D1D6C3}" type="presParOf" srcId="{171CA1AC-4185-4770-988E-83B778E1E0F0}" destId="{CA5A0BA8-FE8B-472E-9F60-D49CA47CA845}" srcOrd="11" destOrd="0" presId="urn:microsoft.com/office/officeart/2005/8/layout/radial5"/>
    <dgm:cxn modelId="{0EFD4CAE-2BFB-4D84-A56C-5788C7480FDA}" type="presParOf" srcId="{CA5A0BA8-FE8B-472E-9F60-D49CA47CA845}" destId="{0C21B17E-1749-44DB-9F23-05158B9DBEFC}" srcOrd="0" destOrd="0" presId="urn:microsoft.com/office/officeart/2005/8/layout/radial5"/>
    <dgm:cxn modelId="{63796D08-2B37-4FFB-BC6A-DA4384A7623C}" type="presParOf" srcId="{171CA1AC-4185-4770-988E-83B778E1E0F0}" destId="{823CA9ED-14AD-4128-8438-9A859D737B18}" srcOrd="12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40787FA-99EC-4553-982B-0F5267C34783}" type="doc">
      <dgm:prSet loTypeId="urn:microsoft.com/office/officeart/2005/8/layout/hProcess9" loCatId="process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fr-FR"/>
        </a:p>
      </dgm:t>
    </dgm:pt>
    <dgm:pt modelId="{CAE50BE9-BBB9-4C9D-97CE-32F7C8F5530D}">
      <dgm:prSet phldrT="[Texte]" custT="1"/>
      <dgm:spPr/>
      <dgm:t>
        <a:bodyPr/>
        <a:lstStyle/>
        <a:p>
          <a:r>
            <a:rPr lang="fr-FR" sz="3600" dirty="0" smtClean="0"/>
            <a:t> </a:t>
          </a:r>
          <a:r>
            <a:rPr lang="fr-FR" sz="2400" dirty="0" smtClean="0"/>
            <a:t>C</a:t>
          </a:r>
          <a:r>
            <a:rPr lang="fr-FR" sz="2400" dirty="0" smtClean="0">
              <a:latin typeface="Arial Rounded MT Bold" pitchFamily="34" charset="0"/>
            </a:rPr>
            <a:t>apacité à adhérer aux cellules</a:t>
          </a:r>
          <a:endParaRPr lang="fr-FR" sz="2400" dirty="0">
            <a:latin typeface="Arial Rounded MT Bold" pitchFamily="34" charset="0"/>
          </a:endParaRPr>
        </a:p>
      </dgm:t>
    </dgm:pt>
    <dgm:pt modelId="{9E048E09-923A-44F0-BAF7-B3BDC97A96B4}" type="parTrans" cxnId="{24C5D3D3-049F-49FA-9826-39C2757AA05E}">
      <dgm:prSet/>
      <dgm:spPr/>
      <dgm:t>
        <a:bodyPr/>
        <a:lstStyle/>
        <a:p>
          <a:endParaRPr lang="fr-FR"/>
        </a:p>
      </dgm:t>
    </dgm:pt>
    <dgm:pt modelId="{B3A6134A-517A-4ACF-9B92-7E2C7E6D78F1}" type="sibTrans" cxnId="{24C5D3D3-049F-49FA-9826-39C2757AA05E}">
      <dgm:prSet/>
      <dgm:spPr/>
      <dgm:t>
        <a:bodyPr/>
        <a:lstStyle/>
        <a:p>
          <a:endParaRPr lang="fr-FR"/>
        </a:p>
      </dgm:t>
    </dgm:pt>
    <dgm:pt modelId="{F6B5C243-0C4E-4EF4-98D6-471196FCC2DE}">
      <dgm:prSet phldrT="[Texte]" custT="1"/>
      <dgm:spPr/>
      <dgm:t>
        <a:bodyPr/>
        <a:lstStyle/>
        <a:p>
          <a:r>
            <a:rPr lang="fr-FR" sz="2400" dirty="0" smtClean="0"/>
            <a:t> C</a:t>
          </a:r>
          <a:r>
            <a:rPr lang="fr-FR" sz="2400" dirty="0" smtClean="0">
              <a:latin typeface="Arial Rounded MT Bold" pitchFamily="34" charset="0"/>
            </a:rPr>
            <a:t>apacité à détruire les tissus</a:t>
          </a:r>
          <a:endParaRPr lang="fr-FR" sz="2400" dirty="0">
            <a:latin typeface="Arial Rounded MT Bold" pitchFamily="34" charset="0"/>
          </a:endParaRPr>
        </a:p>
      </dgm:t>
    </dgm:pt>
    <dgm:pt modelId="{454FCF29-BA8D-4E87-8FC9-5CDD0C6E3F14}" type="parTrans" cxnId="{4ABE4204-F159-4D6A-B258-56FB10D7AEBC}">
      <dgm:prSet/>
      <dgm:spPr/>
      <dgm:t>
        <a:bodyPr/>
        <a:lstStyle/>
        <a:p>
          <a:endParaRPr lang="fr-FR"/>
        </a:p>
      </dgm:t>
    </dgm:pt>
    <dgm:pt modelId="{80F79B04-7FF3-4A11-8E5F-16BB1A9D8521}" type="sibTrans" cxnId="{4ABE4204-F159-4D6A-B258-56FB10D7AEBC}">
      <dgm:prSet/>
      <dgm:spPr/>
      <dgm:t>
        <a:bodyPr/>
        <a:lstStyle/>
        <a:p>
          <a:endParaRPr lang="fr-FR"/>
        </a:p>
      </dgm:t>
    </dgm:pt>
    <dgm:pt modelId="{42334396-117F-4C3A-8AB1-0B16C2DFD442}">
      <dgm:prSet phldrT="[Texte]" custT="1"/>
      <dgm:spPr/>
      <dgm:t>
        <a:bodyPr/>
        <a:lstStyle/>
        <a:p>
          <a:r>
            <a:rPr lang="fr-FR" sz="3600" dirty="0" smtClean="0"/>
            <a:t> </a:t>
          </a:r>
          <a:r>
            <a:rPr lang="fr-FR" sz="2400" dirty="0" smtClean="0"/>
            <a:t>R</a:t>
          </a:r>
          <a:r>
            <a:rPr lang="fr-FR" sz="2400" dirty="0" smtClean="0">
              <a:latin typeface="Arial Rounded MT Bold" pitchFamily="34" charset="0"/>
            </a:rPr>
            <a:t>ésistance à la phagocytose</a:t>
          </a:r>
          <a:endParaRPr lang="fr-FR" sz="2400" dirty="0">
            <a:latin typeface="Arial Rounded MT Bold" pitchFamily="34" charset="0"/>
          </a:endParaRPr>
        </a:p>
      </dgm:t>
    </dgm:pt>
    <dgm:pt modelId="{C3489834-8F62-449A-AEF6-47FAF79CCCDA}" type="parTrans" cxnId="{5B4E4EB8-740E-49D5-A5E5-48C2EC88AB72}">
      <dgm:prSet/>
      <dgm:spPr/>
      <dgm:t>
        <a:bodyPr/>
        <a:lstStyle/>
        <a:p>
          <a:endParaRPr lang="fr-FR"/>
        </a:p>
      </dgm:t>
    </dgm:pt>
    <dgm:pt modelId="{74039C26-44C0-409F-9442-D27D0323AB75}" type="sibTrans" cxnId="{5B4E4EB8-740E-49D5-A5E5-48C2EC88AB72}">
      <dgm:prSet/>
      <dgm:spPr/>
      <dgm:t>
        <a:bodyPr/>
        <a:lstStyle/>
        <a:p>
          <a:endParaRPr lang="fr-FR"/>
        </a:p>
      </dgm:t>
    </dgm:pt>
    <dgm:pt modelId="{201035B9-3529-49F7-AB64-B60CB74674D0}" type="pres">
      <dgm:prSet presAssocID="{540787FA-99EC-4553-982B-0F5267C34783}" presName="CompostProcess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6E06AA1E-D4D0-4D37-AF5C-49D7F9DFF125}" type="pres">
      <dgm:prSet presAssocID="{540787FA-99EC-4553-982B-0F5267C34783}" presName="arrow" presStyleLbl="bgShp" presStyleIdx="0" presStyleCnt="1"/>
      <dgm:spPr/>
    </dgm:pt>
    <dgm:pt modelId="{8C65C437-CCCD-48A6-B5E2-5CD6DA080763}" type="pres">
      <dgm:prSet presAssocID="{540787FA-99EC-4553-982B-0F5267C34783}" presName="linearProcess" presStyleCnt="0"/>
      <dgm:spPr/>
    </dgm:pt>
    <dgm:pt modelId="{749C3F30-E1B7-4B65-83D5-1B0F68E3487F}" type="pres">
      <dgm:prSet presAssocID="{CAE50BE9-BBB9-4C9D-97CE-32F7C8F5530D}" presName="textNode" presStyleLbl="node1" presStyleIdx="0" presStyleCnt="3" custScaleX="121483" custLinFactNeighborX="19737" custLinFactNeighborY="-1301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6C012BF1-6A54-4100-9D87-5F03CC1E1DE5}" type="pres">
      <dgm:prSet presAssocID="{B3A6134A-517A-4ACF-9B92-7E2C7E6D78F1}" presName="sibTrans" presStyleCnt="0"/>
      <dgm:spPr/>
    </dgm:pt>
    <dgm:pt modelId="{177791BA-25A3-4A1B-B77D-B2EC62697BAD}" type="pres">
      <dgm:prSet presAssocID="{F6B5C243-0C4E-4EF4-98D6-471196FCC2DE}" presName="textNode" presStyleLbl="node1" presStyleIdx="1" presStyleCnt="3" custScaleX="123676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56CCA53F-4DC2-44C5-A72A-196CC3540611}" type="pres">
      <dgm:prSet presAssocID="{80F79B04-7FF3-4A11-8E5F-16BB1A9D8521}" presName="sibTrans" presStyleCnt="0"/>
      <dgm:spPr/>
    </dgm:pt>
    <dgm:pt modelId="{00CF7D26-2524-4CE5-89F0-7CC4102F2A30}" type="pres">
      <dgm:prSet presAssocID="{42334396-117F-4C3A-8AB1-0B16C2DFD442}" presName="textNode" presStyleLbl="node1" presStyleIdx="2" presStyleCnt="3" custScaleX="127311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E2930C65-0077-4C96-80B3-B7E0EA855FE2}" type="presOf" srcId="{CAE50BE9-BBB9-4C9D-97CE-32F7C8F5530D}" destId="{749C3F30-E1B7-4B65-83D5-1B0F68E3487F}" srcOrd="0" destOrd="0" presId="urn:microsoft.com/office/officeart/2005/8/layout/hProcess9"/>
    <dgm:cxn modelId="{EA3B14A0-0BBC-45DC-A83A-4D0DF999F518}" type="presOf" srcId="{42334396-117F-4C3A-8AB1-0B16C2DFD442}" destId="{00CF7D26-2524-4CE5-89F0-7CC4102F2A30}" srcOrd="0" destOrd="0" presId="urn:microsoft.com/office/officeart/2005/8/layout/hProcess9"/>
    <dgm:cxn modelId="{3C51C1DC-B1BD-4F44-A279-F83C51A89097}" type="presOf" srcId="{540787FA-99EC-4553-982B-0F5267C34783}" destId="{201035B9-3529-49F7-AB64-B60CB74674D0}" srcOrd="0" destOrd="0" presId="urn:microsoft.com/office/officeart/2005/8/layout/hProcess9"/>
    <dgm:cxn modelId="{25B45CC3-A080-4E13-B18E-95E50E6D7CC3}" type="presOf" srcId="{F6B5C243-0C4E-4EF4-98D6-471196FCC2DE}" destId="{177791BA-25A3-4A1B-B77D-B2EC62697BAD}" srcOrd="0" destOrd="0" presId="urn:microsoft.com/office/officeart/2005/8/layout/hProcess9"/>
    <dgm:cxn modelId="{24C5D3D3-049F-49FA-9826-39C2757AA05E}" srcId="{540787FA-99EC-4553-982B-0F5267C34783}" destId="{CAE50BE9-BBB9-4C9D-97CE-32F7C8F5530D}" srcOrd="0" destOrd="0" parTransId="{9E048E09-923A-44F0-BAF7-B3BDC97A96B4}" sibTransId="{B3A6134A-517A-4ACF-9B92-7E2C7E6D78F1}"/>
    <dgm:cxn modelId="{4ABE4204-F159-4D6A-B258-56FB10D7AEBC}" srcId="{540787FA-99EC-4553-982B-0F5267C34783}" destId="{F6B5C243-0C4E-4EF4-98D6-471196FCC2DE}" srcOrd="1" destOrd="0" parTransId="{454FCF29-BA8D-4E87-8FC9-5CDD0C6E3F14}" sibTransId="{80F79B04-7FF3-4A11-8E5F-16BB1A9D8521}"/>
    <dgm:cxn modelId="{5B4E4EB8-740E-49D5-A5E5-48C2EC88AB72}" srcId="{540787FA-99EC-4553-982B-0F5267C34783}" destId="{42334396-117F-4C3A-8AB1-0B16C2DFD442}" srcOrd="2" destOrd="0" parTransId="{C3489834-8F62-449A-AEF6-47FAF79CCCDA}" sibTransId="{74039C26-44C0-409F-9442-D27D0323AB75}"/>
    <dgm:cxn modelId="{DAC6086D-E387-4DCA-9A56-D1DB6C947102}" type="presParOf" srcId="{201035B9-3529-49F7-AB64-B60CB74674D0}" destId="{6E06AA1E-D4D0-4D37-AF5C-49D7F9DFF125}" srcOrd="0" destOrd="0" presId="urn:microsoft.com/office/officeart/2005/8/layout/hProcess9"/>
    <dgm:cxn modelId="{80012085-56EB-4A00-8830-006BDB1E10DB}" type="presParOf" srcId="{201035B9-3529-49F7-AB64-B60CB74674D0}" destId="{8C65C437-CCCD-48A6-B5E2-5CD6DA080763}" srcOrd="1" destOrd="0" presId="urn:microsoft.com/office/officeart/2005/8/layout/hProcess9"/>
    <dgm:cxn modelId="{67179815-3BF4-43DA-A548-FA0F3987BEC7}" type="presParOf" srcId="{8C65C437-CCCD-48A6-B5E2-5CD6DA080763}" destId="{749C3F30-E1B7-4B65-83D5-1B0F68E3487F}" srcOrd="0" destOrd="0" presId="urn:microsoft.com/office/officeart/2005/8/layout/hProcess9"/>
    <dgm:cxn modelId="{02627694-B53E-478B-93E1-4D29F8812BDE}" type="presParOf" srcId="{8C65C437-CCCD-48A6-B5E2-5CD6DA080763}" destId="{6C012BF1-6A54-4100-9D87-5F03CC1E1DE5}" srcOrd="1" destOrd="0" presId="urn:microsoft.com/office/officeart/2005/8/layout/hProcess9"/>
    <dgm:cxn modelId="{861E38BD-0750-4377-8925-B18BA2D69DF8}" type="presParOf" srcId="{8C65C437-CCCD-48A6-B5E2-5CD6DA080763}" destId="{177791BA-25A3-4A1B-B77D-B2EC62697BAD}" srcOrd="2" destOrd="0" presId="urn:microsoft.com/office/officeart/2005/8/layout/hProcess9"/>
    <dgm:cxn modelId="{ABEBAB4D-C261-4D84-AE41-19AB92200D0C}" type="presParOf" srcId="{8C65C437-CCCD-48A6-B5E2-5CD6DA080763}" destId="{56CCA53F-4DC2-44C5-A72A-196CC3540611}" srcOrd="3" destOrd="0" presId="urn:microsoft.com/office/officeart/2005/8/layout/hProcess9"/>
    <dgm:cxn modelId="{FF620971-C98F-4E9A-AE99-EC489FEEB0D6}" type="presParOf" srcId="{8C65C437-CCCD-48A6-B5E2-5CD6DA080763}" destId="{00CF7D26-2524-4CE5-89F0-7CC4102F2A30}" srcOrd="4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A7E2735-EE06-41EA-971D-F9FABE59E390}" type="doc">
      <dgm:prSet loTypeId="urn:microsoft.com/office/officeart/2005/8/layout/hList6" loCatId="list" qsTypeId="urn:microsoft.com/office/officeart/2005/8/quickstyle/simple3" qsCatId="simple" csTypeId="urn:microsoft.com/office/officeart/2005/8/colors/colorful2" csCatId="colorful" phldr="1"/>
      <dgm:spPr/>
      <dgm:t>
        <a:bodyPr/>
        <a:lstStyle/>
        <a:p>
          <a:endParaRPr lang="fr-FR"/>
        </a:p>
      </dgm:t>
    </dgm:pt>
    <dgm:pt modelId="{B501B1E1-6546-488F-9151-B3BBAC234804}">
      <dgm:prSet phldrT="[Texte]" custT="1"/>
      <dgm:spPr/>
      <dgm:t>
        <a:bodyPr/>
        <a:lstStyle/>
        <a:p>
          <a:r>
            <a:rPr lang="fr-FR" sz="1400" b="1" u="none" smtClean="0">
              <a:latin typeface="Arial Rounded MT Bold" pitchFamily="34" charset="0"/>
            </a:rPr>
            <a:t> </a:t>
          </a:r>
          <a:r>
            <a:rPr lang="fr-FR" sz="1500" b="1" u="none" smtClean="0">
              <a:latin typeface="Arial Rounded MT Bold" pitchFamily="34" charset="0"/>
            </a:rPr>
            <a:t>peu invasives et/ou peu toxigènes</a:t>
          </a:r>
          <a:endParaRPr lang="fr-FR" sz="1500" dirty="0">
            <a:latin typeface="Arial Rounded MT Bold" pitchFamily="34" charset="0"/>
          </a:endParaRPr>
        </a:p>
      </dgm:t>
    </dgm:pt>
    <dgm:pt modelId="{9269AB78-A078-432D-8F02-D04E30F34744}" type="parTrans" cxnId="{B0167D84-D088-4833-8C47-FCEF9E919068}">
      <dgm:prSet/>
      <dgm:spPr/>
      <dgm:t>
        <a:bodyPr/>
        <a:lstStyle/>
        <a:p>
          <a:endParaRPr lang="fr-FR"/>
        </a:p>
      </dgm:t>
    </dgm:pt>
    <dgm:pt modelId="{F7315737-6836-4393-BB9A-DB3338795C26}" type="sibTrans" cxnId="{B0167D84-D088-4833-8C47-FCEF9E919068}">
      <dgm:prSet/>
      <dgm:spPr/>
      <dgm:t>
        <a:bodyPr/>
        <a:lstStyle/>
        <a:p>
          <a:endParaRPr lang="fr-FR"/>
        </a:p>
      </dgm:t>
    </dgm:pt>
    <dgm:pt modelId="{CB6F25BC-24D9-42B1-A384-D916C669B5C4}">
      <dgm:prSet phldrT="[Texte]" custT="1"/>
      <dgm:spPr/>
      <dgm:t>
        <a:bodyPr/>
        <a:lstStyle/>
        <a:p>
          <a:endParaRPr lang="fr-FR" sz="1500" dirty="0">
            <a:latin typeface="Arial Rounded MT Bold" pitchFamily="34" charset="0"/>
          </a:endParaRPr>
        </a:p>
      </dgm:t>
    </dgm:pt>
    <dgm:pt modelId="{095E67C1-7348-48A6-9342-39C437444CDB}" type="parTrans" cxnId="{7A4872C3-568B-490B-948C-CEEA87B161BC}">
      <dgm:prSet/>
      <dgm:spPr/>
      <dgm:t>
        <a:bodyPr/>
        <a:lstStyle/>
        <a:p>
          <a:endParaRPr lang="fr-FR"/>
        </a:p>
      </dgm:t>
    </dgm:pt>
    <dgm:pt modelId="{2EC09176-58F7-411A-9293-777B383A6EB5}" type="sibTrans" cxnId="{7A4872C3-568B-490B-948C-CEEA87B161BC}">
      <dgm:prSet/>
      <dgm:spPr/>
      <dgm:t>
        <a:bodyPr/>
        <a:lstStyle/>
        <a:p>
          <a:endParaRPr lang="fr-FR"/>
        </a:p>
      </dgm:t>
    </dgm:pt>
    <dgm:pt modelId="{A1C2A79C-B11D-4E96-9128-6C68EF483A63}">
      <dgm:prSet phldrT="[Texte]" custT="1"/>
      <dgm:spPr/>
      <dgm:t>
        <a:bodyPr/>
        <a:lstStyle/>
        <a:p>
          <a:r>
            <a:rPr lang="fr-FR" sz="1600" b="1" u="none" smtClean="0">
              <a:latin typeface="Arial Rounded MT Bold" pitchFamily="34" charset="0"/>
            </a:rPr>
            <a:t>virulentes (peu ou pas toxigènes</a:t>
          </a:r>
          <a:r>
            <a:rPr lang="fr-FR" sz="1600" b="1" u="sng" smtClean="0"/>
            <a:t>) </a:t>
          </a:r>
          <a:endParaRPr lang="fr-FR" sz="1600" b="1" dirty="0"/>
        </a:p>
      </dgm:t>
    </dgm:pt>
    <dgm:pt modelId="{8E144874-A083-44D4-9EE6-07F1C63CD20C}" type="parTrans" cxnId="{59AF66A3-9E19-4C3B-AA5B-BD99CB6ABFF6}">
      <dgm:prSet/>
      <dgm:spPr/>
      <dgm:t>
        <a:bodyPr/>
        <a:lstStyle/>
        <a:p>
          <a:endParaRPr lang="fr-FR"/>
        </a:p>
      </dgm:t>
    </dgm:pt>
    <dgm:pt modelId="{4147A52A-6889-4614-81C9-5E4D83428E7D}" type="sibTrans" cxnId="{59AF66A3-9E19-4C3B-AA5B-BD99CB6ABFF6}">
      <dgm:prSet/>
      <dgm:spPr/>
      <dgm:t>
        <a:bodyPr/>
        <a:lstStyle/>
        <a:p>
          <a:endParaRPr lang="fr-FR"/>
        </a:p>
      </dgm:t>
    </dgm:pt>
    <dgm:pt modelId="{46A6E4DB-11BD-4A33-9412-487D07AE804B}">
      <dgm:prSet phldrT="[Texte]" custT="1"/>
      <dgm:spPr/>
      <dgm:t>
        <a:bodyPr/>
        <a:lstStyle/>
        <a:p>
          <a:r>
            <a:rPr lang="fr-FR" sz="1600" b="0" dirty="0" smtClean="0">
              <a:latin typeface="Arial Rounded MT Bold" pitchFamily="34" charset="0"/>
            </a:rPr>
            <a:t>des maladies chez un individu, qu'il soit en bonne santé ou affaibli.</a:t>
          </a:r>
          <a:br>
            <a:rPr lang="fr-FR" sz="1600" b="0" dirty="0" smtClean="0">
              <a:latin typeface="Arial Rounded MT Bold" pitchFamily="34" charset="0"/>
            </a:rPr>
          </a:br>
          <a:r>
            <a:rPr lang="fr-FR" sz="1600" b="0" dirty="0" smtClean="0">
              <a:latin typeface="Arial Rounded MT Bold" pitchFamily="34" charset="0"/>
            </a:rPr>
            <a:t/>
          </a:r>
          <a:br>
            <a:rPr lang="fr-FR" sz="1600" b="0" dirty="0" smtClean="0">
              <a:latin typeface="Arial Rounded MT Bold" pitchFamily="34" charset="0"/>
            </a:rPr>
          </a:br>
          <a:r>
            <a:rPr lang="fr-FR" sz="1600" b="0" dirty="0" smtClean="0">
              <a:latin typeface="Arial Rounded MT Bold" pitchFamily="34" charset="0"/>
            </a:rPr>
            <a:t>Salmonella </a:t>
          </a:r>
          <a:r>
            <a:rPr lang="fr-FR" sz="1600" b="0" dirty="0" err="1" smtClean="0">
              <a:latin typeface="Arial Rounded MT Bold" pitchFamily="34" charset="0"/>
            </a:rPr>
            <a:t>enterica</a:t>
          </a:r>
          <a:r>
            <a:rPr lang="fr-FR" sz="1600" b="0" dirty="0" smtClean="0">
              <a:latin typeface="Arial Rounded MT Bold" pitchFamily="34" charset="0"/>
            </a:rPr>
            <a:t> responsable de toxi-infection alimentaire (TIA).</a:t>
          </a:r>
          <a:r>
            <a:rPr lang="fr-FR" sz="1400" b="0" dirty="0" smtClean="0">
              <a:latin typeface="Arial Rounded MT Bold" pitchFamily="34" charset="0"/>
            </a:rPr>
            <a:t/>
          </a:r>
          <a:br>
            <a:rPr lang="fr-FR" sz="1400" b="0" dirty="0" smtClean="0">
              <a:latin typeface="Arial Rounded MT Bold" pitchFamily="34" charset="0"/>
            </a:rPr>
          </a:br>
          <a:r>
            <a:rPr lang="fr-FR" sz="1400" b="0" dirty="0" smtClean="0">
              <a:latin typeface="Arial Rounded MT Bold" pitchFamily="34" charset="0"/>
            </a:rPr>
            <a:t/>
          </a:r>
          <a:br>
            <a:rPr lang="fr-FR" sz="1400" b="0" dirty="0" smtClean="0">
              <a:latin typeface="Arial Rounded MT Bold" pitchFamily="34" charset="0"/>
            </a:rPr>
          </a:br>
          <a:endParaRPr lang="fr-FR" sz="1400" b="0" dirty="0">
            <a:latin typeface="Arial Rounded MT Bold" pitchFamily="34" charset="0"/>
          </a:endParaRPr>
        </a:p>
      </dgm:t>
    </dgm:pt>
    <dgm:pt modelId="{167FE460-8578-42B0-A0E1-23D33D67D170}" type="parTrans" cxnId="{EACBEC6C-0167-46C3-8B23-26C4A9E102DD}">
      <dgm:prSet/>
      <dgm:spPr/>
      <dgm:t>
        <a:bodyPr/>
        <a:lstStyle/>
        <a:p>
          <a:endParaRPr lang="fr-FR"/>
        </a:p>
      </dgm:t>
    </dgm:pt>
    <dgm:pt modelId="{B8E5EF1C-3018-4565-A80D-52673B383B0F}" type="sibTrans" cxnId="{EACBEC6C-0167-46C3-8B23-26C4A9E102DD}">
      <dgm:prSet/>
      <dgm:spPr/>
      <dgm:t>
        <a:bodyPr/>
        <a:lstStyle/>
        <a:p>
          <a:endParaRPr lang="fr-FR"/>
        </a:p>
      </dgm:t>
    </dgm:pt>
    <dgm:pt modelId="{41BD9746-E6E4-489A-87E4-AFA274C05EE6}">
      <dgm:prSet custT="1"/>
      <dgm:spPr/>
      <dgm:t>
        <a:bodyPr/>
        <a:lstStyle/>
        <a:p>
          <a:endParaRPr lang="fr-FR" sz="1600" b="0" u="none" dirty="0" smtClean="0">
            <a:latin typeface="Arial Rounded MT Bold" pitchFamily="34" charset="0"/>
          </a:endParaRPr>
        </a:p>
      </dgm:t>
    </dgm:pt>
    <dgm:pt modelId="{57C64446-C057-451D-B536-DC3200A55467}" type="parTrans" cxnId="{8D122A09-54A8-47A5-A9EE-AB658E2A0299}">
      <dgm:prSet/>
      <dgm:spPr/>
      <dgm:t>
        <a:bodyPr/>
        <a:lstStyle/>
        <a:p>
          <a:endParaRPr lang="fr-FR"/>
        </a:p>
      </dgm:t>
    </dgm:pt>
    <dgm:pt modelId="{0DD4CE22-EDC2-4745-8BC9-FFEC53F70A1A}" type="sibTrans" cxnId="{8D122A09-54A8-47A5-A9EE-AB658E2A0299}">
      <dgm:prSet/>
      <dgm:spPr/>
      <dgm:t>
        <a:bodyPr/>
        <a:lstStyle/>
        <a:p>
          <a:endParaRPr lang="fr-FR"/>
        </a:p>
      </dgm:t>
    </dgm:pt>
    <dgm:pt modelId="{917848B8-CCA7-49E4-90C0-394BE1F643C0}">
      <dgm:prSet custT="1"/>
      <dgm:spPr/>
      <dgm:t>
        <a:bodyPr/>
        <a:lstStyle/>
        <a:p>
          <a:r>
            <a:rPr lang="fr-FR" sz="1800" b="1" u="none" smtClean="0">
              <a:latin typeface="Arial Rounded MT Bold" pitchFamily="34" charset="0"/>
            </a:rPr>
            <a:t>Bactéries invasives et toxigènes</a:t>
          </a:r>
          <a:r>
            <a:rPr lang="fr-FR" sz="1800" b="0" u="none" smtClean="0">
              <a:latin typeface="Arial Rounded MT Bold" pitchFamily="34" charset="0"/>
            </a:rPr>
            <a:t> </a:t>
          </a:r>
          <a:endParaRPr lang="fr-FR" sz="1800" b="0" u="none" dirty="0">
            <a:latin typeface="Arial Rounded MT Bold" pitchFamily="34" charset="0"/>
          </a:endParaRPr>
        </a:p>
      </dgm:t>
    </dgm:pt>
    <dgm:pt modelId="{B55C7A8F-1A6B-4894-8362-F46812E25061}" type="parTrans" cxnId="{584F68EE-1973-4734-BA4B-A5920B8B5BCD}">
      <dgm:prSet/>
      <dgm:spPr/>
      <dgm:t>
        <a:bodyPr/>
        <a:lstStyle/>
        <a:p>
          <a:endParaRPr lang="fr-FR"/>
        </a:p>
      </dgm:t>
    </dgm:pt>
    <dgm:pt modelId="{345253B5-0498-4B8C-98EF-9B96E9F6472F}" type="sibTrans" cxnId="{584F68EE-1973-4734-BA4B-A5920B8B5BCD}">
      <dgm:prSet/>
      <dgm:spPr/>
      <dgm:t>
        <a:bodyPr/>
        <a:lstStyle/>
        <a:p>
          <a:endParaRPr lang="fr-FR"/>
        </a:p>
      </dgm:t>
    </dgm:pt>
    <dgm:pt modelId="{9C36FE84-328A-452D-8AF2-83E9AD0E1B29}">
      <dgm:prSet custT="1"/>
      <dgm:spPr/>
      <dgm:t>
        <a:bodyPr/>
        <a:lstStyle/>
        <a:p>
          <a:pPr rtl="0"/>
          <a:r>
            <a:rPr lang="fr-FR" sz="1800" dirty="0" smtClean="0">
              <a:latin typeface="Arial Rounded MT Bold" pitchFamily="34" charset="0"/>
            </a:rPr>
            <a:t>des maladies chez un individu qu'il soit en bonne santé ou affaibli.</a:t>
          </a:r>
          <a:br>
            <a:rPr lang="fr-FR" sz="1800" dirty="0" smtClean="0">
              <a:latin typeface="Arial Rounded MT Bold" pitchFamily="34" charset="0"/>
            </a:rPr>
          </a:br>
          <a:r>
            <a:rPr lang="fr-FR" sz="1800" dirty="0" smtClean="0">
              <a:latin typeface="Arial Rounded MT Bold" pitchFamily="34" charset="0"/>
            </a:rPr>
            <a:t/>
          </a:r>
          <a:br>
            <a:rPr lang="fr-FR" sz="1800" dirty="0" smtClean="0">
              <a:latin typeface="Arial Rounded MT Bold" pitchFamily="34" charset="0"/>
            </a:rPr>
          </a:br>
          <a:r>
            <a:rPr lang="fr-FR" sz="1800" dirty="0" smtClean="0">
              <a:latin typeface="Arial Rounded MT Bold" pitchFamily="34" charset="0"/>
            </a:rPr>
            <a:t> le </a:t>
          </a:r>
          <a:r>
            <a:rPr lang="fr-FR" sz="1800" dirty="0" err="1" smtClean="0">
              <a:latin typeface="Arial Rounded MT Bold" pitchFamily="34" charset="0"/>
            </a:rPr>
            <a:t>Clostridium</a:t>
          </a:r>
          <a:r>
            <a:rPr lang="fr-FR" sz="1800" dirty="0" smtClean="0">
              <a:latin typeface="Arial Rounded MT Bold" pitchFamily="34" charset="0"/>
            </a:rPr>
            <a:t> responsable de la gangrène gazeuse</a:t>
          </a:r>
          <a:r>
            <a:rPr lang="fr-FR" sz="1800" dirty="0" smtClean="0"/>
            <a:t>.</a:t>
          </a:r>
          <a:endParaRPr lang="fr-FR" sz="1800" dirty="0"/>
        </a:p>
      </dgm:t>
    </dgm:pt>
    <dgm:pt modelId="{9B0C59ED-BE1F-4072-A559-70F7236A126E}" type="parTrans" cxnId="{AD837431-4D99-4C7C-9190-B3A6ECDF7EEE}">
      <dgm:prSet/>
      <dgm:spPr/>
      <dgm:t>
        <a:bodyPr/>
        <a:lstStyle/>
        <a:p>
          <a:endParaRPr lang="fr-FR"/>
        </a:p>
      </dgm:t>
    </dgm:pt>
    <dgm:pt modelId="{DCE1E01A-23AB-4192-A00E-342F649C27EF}" type="sibTrans" cxnId="{AD837431-4D99-4C7C-9190-B3A6ECDF7EEE}">
      <dgm:prSet/>
      <dgm:spPr/>
      <dgm:t>
        <a:bodyPr/>
        <a:lstStyle/>
        <a:p>
          <a:endParaRPr lang="fr-FR"/>
        </a:p>
      </dgm:t>
    </dgm:pt>
    <dgm:pt modelId="{A02C0F0A-A764-4AF8-9D58-D65D83E50B51}">
      <dgm:prSet/>
      <dgm:spPr/>
      <dgm:t>
        <a:bodyPr/>
        <a:lstStyle/>
        <a:p>
          <a:endParaRPr lang="fr-FR" sz="1100" dirty="0"/>
        </a:p>
      </dgm:t>
    </dgm:pt>
    <dgm:pt modelId="{0E0C04F6-6069-46BC-9E3B-B7C6525B805A}" type="parTrans" cxnId="{C97A7912-E448-4405-BF75-2CCE757589BF}">
      <dgm:prSet/>
      <dgm:spPr/>
      <dgm:t>
        <a:bodyPr/>
        <a:lstStyle/>
        <a:p>
          <a:endParaRPr lang="fr-FR"/>
        </a:p>
      </dgm:t>
    </dgm:pt>
    <dgm:pt modelId="{5F424768-4613-42B6-B0E2-6C0742EE5E92}" type="sibTrans" cxnId="{C97A7912-E448-4405-BF75-2CCE757589BF}">
      <dgm:prSet/>
      <dgm:spPr/>
      <dgm:t>
        <a:bodyPr/>
        <a:lstStyle/>
        <a:p>
          <a:endParaRPr lang="fr-FR"/>
        </a:p>
      </dgm:t>
    </dgm:pt>
    <dgm:pt modelId="{6B811AE1-F2F4-4906-8136-B0026DA2670E}">
      <dgm:prSet custT="1"/>
      <dgm:spPr/>
      <dgm:t>
        <a:bodyPr/>
        <a:lstStyle/>
        <a:p>
          <a:r>
            <a:rPr lang="fr-FR" sz="1500" dirty="0" smtClean="0">
              <a:latin typeface="Arial Rounded MT Bold" pitchFamily="34" charset="0"/>
            </a:rPr>
            <a:t>Leur pouvoir pathogène est donc faible et elles ne rendent malades que les personnes qui ont un système immunitaire déficient, affaibli, ou immature</a:t>
          </a:r>
          <a:br>
            <a:rPr lang="fr-FR" sz="1500" dirty="0" smtClean="0">
              <a:latin typeface="Arial Rounded MT Bold" pitchFamily="34" charset="0"/>
            </a:rPr>
          </a:br>
          <a:r>
            <a:rPr lang="fr-FR" sz="1500" dirty="0" smtClean="0">
              <a:latin typeface="Arial Rounded MT Bold" pitchFamily="34" charset="0"/>
            </a:rPr>
            <a:t>Staphylocoque doré responsable de diverses infections</a:t>
          </a:r>
          <a:r>
            <a:rPr lang="fr-FR" sz="1400" dirty="0" smtClean="0">
              <a:latin typeface="Arial Rounded MT Bold" pitchFamily="34" charset="0"/>
            </a:rPr>
            <a:t>.</a:t>
          </a:r>
          <a:br>
            <a:rPr lang="fr-FR" sz="1400" dirty="0" smtClean="0">
              <a:latin typeface="Arial Rounded MT Bold" pitchFamily="34" charset="0"/>
            </a:rPr>
          </a:br>
          <a:r>
            <a:rPr lang="fr-FR" sz="1400" dirty="0" smtClean="0"/>
            <a:t/>
          </a:r>
          <a:br>
            <a:rPr lang="fr-FR" sz="1400" dirty="0" smtClean="0"/>
          </a:br>
          <a:endParaRPr lang="fr-FR" sz="1400" dirty="0">
            <a:latin typeface="Arial Rounded MT Bold" pitchFamily="34" charset="0"/>
          </a:endParaRPr>
        </a:p>
      </dgm:t>
    </dgm:pt>
    <dgm:pt modelId="{4FBAD977-03FC-49EE-93B8-009544AF1028}" type="parTrans" cxnId="{96C3E734-8F42-4012-8ADE-6124E09597A4}">
      <dgm:prSet/>
      <dgm:spPr/>
      <dgm:t>
        <a:bodyPr/>
        <a:lstStyle/>
        <a:p>
          <a:endParaRPr lang="fr-FR"/>
        </a:p>
      </dgm:t>
    </dgm:pt>
    <dgm:pt modelId="{E36CD704-1968-4103-B878-480122610010}" type="sibTrans" cxnId="{96C3E734-8F42-4012-8ADE-6124E09597A4}">
      <dgm:prSet/>
      <dgm:spPr/>
      <dgm:t>
        <a:bodyPr/>
        <a:lstStyle/>
        <a:p>
          <a:endParaRPr lang="fr-FR"/>
        </a:p>
      </dgm:t>
    </dgm:pt>
    <dgm:pt modelId="{98CD2B50-8176-4BC0-8516-96C5953CF9E1}">
      <dgm:prSet custT="1"/>
      <dgm:spPr/>
      <dgm:t>
        <a:bodyPr/>
        <a:lstStyle/>
        <a:p>
          <a:r>
            <a:rPr lang="fr-FR" sz="1600" b="1" u="none" smtClean="0">
              <a:latin typeface="Arial Rounded MT Bold" pitchFamily="34" charset="0"/>
            </a:rPr>
            <a:t>Bactéries toxigènes (peu ou pas virulentes) </a:t>
          </a:r>
          <a:r>
            <a:rPr lang="fr-FR" sz="1600" smtClean="0"/>
            <a:t/>
          </a:r>
          <a:br>
            <a:rPr lang="fr-FR" sz="1600" smtClean="0"/>
          </a:br>
          <a:r>
            <a:rPr lang="fr-FR" sz="1600" smtClean="0"/>
            <a:t/>
          </a:r>
          <a:br>
            <a:rPr lang="fr-FR" sz="1600" smtClean="0"/>
          </a:br>
          <a:r>
            <a:rPr lang="fr-FR" sz="1600" smtClean="0">
              <a:latin typeface="Arial Rounded MT Bold" pitchFamily="34" charset="0"/>
            </a:rPr>
            <a:t>des maladies chez un individu, qu'il soit en bonne santé ou affaibli.</a:t>
          </a:r>
          <a:br>
            <a:rPr lang="fr-FR" sz="1600" smtClean="0">
              <a:latin typeface="Arial Rounded MT Bold" pitchFamily="34" charset="0"/>
            </a:rPr>
          </a:br>
          <a:r>
            <a:rPr lang="fr-FR" sz="1600" smtClean="0">
              <a:latin typeface="Arial Rounded MT Bold" pitchFamily="34" charset="0"/>
            </a:rPr>
            <a:t>             Clostridium tetani responsable du tétanos.</a:t>
          </a:r>
          <a:r>
            <a:rPr lang="fr-FR" sz="1000" smtClean="0"/>
            <a:t/>
          </a:r>
          <a:br>
            <a:rPr lang="fr-FR" sz="1000" smtClean="0"/>
          </a:br>
          <a:r>
            <a:rPr lang="fr-FR" sz="1000" smtClean="0"/>
            <a:t/>
          </a:r>
          <a:br>
            <a:rPr lang="fr-FR" sz="1000" smtClean="0"/>
          </a:br>
          <a:endParaRPr lang="fr-FR" sz="1000" dirty="0"/>
        </a:p>
      </dgm:t>
    </dgm:pt>
    <dgm:pt modelId="{5482BACD-03C2-4731-AB1F-FA6C39E17CA4}" type="parTrans" cxnId="{9E89A42A-23F1-4AAB-990C-373C7402B351}">
      <dgm:prSet/>
      <dgm:spPr/>
      <dgm:t>
        <a:bodyPr/>
        <a:lstStyle/>
        <a:p>
          <a:endParaRPr lang="fr-FR"/>
        </a:p>
      </dgm:t>
    </dgm:pt>
    <dgm:pt modelId="{5CDD463E-EA45-47F5-A7CE-26FD4BBD9FCE}" type="sibTrans" cxnId="{9E89A42A-23F1-4AAB-990C-373C7402B351}">
      <dgm:prSet/>
      <dgm:spPr/>
      <dgm:t>
        <a:bodyPr/>
        <a:lstStyle/>
        <a:p>
          <a:endParaRPr lang="fr-FR"/>
        </a:p>
      </dgm:t>
    </dgm:pt>
    <dgm:pt modelId="{AE06D089-0E3C-4D8E-91A7-9A855029F279}" type="pres">
      <dgm:prSet presAssocID="{0A7E2735-EE06-41EA-971D-F9FABE59E390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48AA958A-4BE2-4F9E-BE18-7235731829CF}" type="pres">
      <dgm:prSet presAssocID="{B501B1E1-6546-488F-9151-B3BBAC234804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8B80C513-0C2D-4B66-90AC-7533730AA364}" type="pres">
      <dgm:prSet presAssocID="{F7315737-6836-4393-BB9A-DB3338795C26}" presName="sibTrans" presStyleCnt="0"/>
      <dgm:spPr/>
      <dgm:t>
        <a:bodyPr/>
        <a:lstStyle/>
        <a:p>
          <a:endParaRPr lang="fr-FR"/>
        </a:p>
      </dgm:t>
    </dgm:pt>
    <dgm:pt modelId="{7ADDF9CE-8525-4533-9FC6-F4A237A530CF}" type="pres">
      <dgm:prSet presAssocID="{A1C2A79C-B11D-4E96-9128-6C68EF483A63}" presName="node" presStyleLbl="node1" presStyleIdx="1" presStyleCnt="4" custLinFactNeighborY="230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B9883A14-83BB-44A7-B057-FABB0DD915AE}" type="pres">
      <dgm:prSet presAssocID="{4147A52A-6889-4614-81C9-5E4D83428E7D}" presName="sibTrans" presStyleCnt="0"/>
      <dgm:spPr/>
      <dgm:t>
        <a:bodyPr/>
        <a:lstStyle/>
        <a:p>
          <a:endParaRPr lang="fr-FR"/>
        </a:p>
      </dgm:t>
    </dgm:pt>
    <dgm:pt modelId="{17A5FED4-06C3-467E-A80C-3BAFF5F7B2D5}" type="pres">
      <dgm:prSet presAssocID="{41BD9746-E6E4-489A-87E4-AFA274C05EE6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B436A32B-0340-4E52-889D-84C05C865832}" type="pres">
      <dgm:prSet presAssocID="{0DD4CE22-EDC2-4745-8BC9-FFEC53F70A1A}" presName="sibTrans" presStyleCnt="0"/>
      <dgm:spPr/>
      <dgm:t>
        <a:bodyPr/>
        <a:lstStyle/>
        <a:p>
          <a:endParaRPr lang="fr-FR"/>
        </a:p>
      </dgm:t>
    </dgm:pt>
    <dgm:pt modelId="{E9BEF922-E05F-4080-A4A7-C28204DE0AEA}" type="pres">
      <dgm:prSet presAssocID="{917848B8-CCA7-49E4-90C0-394BE1F643C0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89876113-1BF9-4425-9F47-A1627FC2ABB8}" type="presOf" srcId="{46A6E4DB-11BD-4A33-9412-487D07AE804B}" destId="{7ADDF9CE-8525-4533-9FC6-F4A237A530CF}" srcOrd="0" destOrd="1" presId="urn:microsoft.com/office/officeart/2005/8/layout/hList6"/>
    <dgm:cxn modelId="{47D13307-1C82-4421-8059-6292392D6957}" type="presOf" srcId="{41BD9746-E6E4-489A-87E4-AFA274C05EE6}" destId="{17A5FED4-06C3-467E-A80C-3BAFF5F7B2D5}" srcOrd="0" destOrd="0" presId="urn:microsoft.com/office/officeart/2005/8/layout/hList6"/>
    <dgm:cxn modelId="{4FA15827-E099-431A-B335-7CE920D6F298}" type="presOf" srcId="{98CD2B50-8176-4BC0-8516-96C5953CF9E1}" destId="{17A5FED4-06C3-467E-A80C-3BAFF5F7B2D5}" srcOrd="0" destOrd="1" presId="urn:microsoft.com/office/officeart/2005/8/layout/hList6"/>
    <dgm:cxn modelId="{7A4872C3-568B-490B-948C-CEEA87B161BC}" srcId="{B501B1E1-6546-488F-9151-B3BBAC234804}" destId="{CB6F25BC-24D9-42B1-A384-D916C669B5C4}" srcOrd="0" destOrd="0" parTransId="{095E67C1-7348-48A6-9342-39C437444CDB}" sibTransId="{2EC09176-58F7-411A-9293-777B383A6EB5}"/>
    <dgm:cxn modelId="{C4AEC7F8-3FC3-40F5-AC9F-284FE2E0FA7E}" type="presOf" srcId="{9C36FE84-328A-452D-8AF2-83E9AD0E1B29}" destId="{E9BEF922-E05F-4080-A4A7-C28204DE0AEA}" srcOrd="0" destOrd="1" presId="urn:microsoft.com/office/officeart/2005/8/layout/hList6"/>
    <dgm:cxn modelId="{FFB394A9-40FE-41BB-8FE0-452E5B63A063}" type="presOf" srcId="{B501B1E1-6546-488F-9151-B3BBAC234804}" destId="{48AA958A-4BE2-4F9E-BE18-7235731829CF}" srcOrd="0" destOrd="0" presId="urn:microsoft.com/office/officeart/2005/8/layout/hList6"/>
    <dgm:cxn modelId="{8C0EE5F6-30F4-458A-A225-CE732F668D86}" type="presOf" srcId="{6B811AE1-F2F4-4906-8136-B0026DA2670E}" destId="{48AA958A-4BE2-4F9E-BE18-7235731829CF}" srcOrd="0" destOrd="2" presId="urn:microsoft.com/office/officeart/2005/8/layout/hList6"/>
    <dgm:cxn modelId="{DBCD369F-ABAE-439B-8A28-A6179838E1F4}" type="presOf" srcId="{A1C2A79C-B11D-4E96-9128-6C68EF483A63}" destId="{7ADDF9CE-8525-4533-9FC6-F4A237A530CF}" srcOrd="0" destOrd="0" presId="urn:microsoft.com/office/officeart/2005/8/layout/hList6"/>
    <dgm:cxn modelId="{B0167D84-D088-4833-8C47-FCEF9E919068}" srcId="{0A7E2735-EE06-41EA-971D-F9FABE59E390}" destId="{B501B1E1-6546-488F-9151-B3BBAC234804}" srcOrd="0" destOrd="0" parTransId="{9269AB78-A078-432D-8F02-D04E30F34744}" sibTransId="{F7315737-6836-4393-BB9A-DB3338795C26}"/>
    <dgm:cxn modelId="{D4F75F96-5BC1-46EA-B798-530270647070}" type="presOf" srcId="{0A7E2735-EE06-41EA-971D-F9FABE59E390}" destId="{AE06D089-0E3C-4D8E-91A7-9A855029F279}" srcOrd="0" destOrd="0" presId="urn:microsoft.com/office/officeart/2005/8/layout/hList6"/>
    <dgm:cxn modelId="{26463D01-64BF-4284-950C-DA258AC0C12F}" type="presOf" srcId="{A02C0F0A-A764-4AF8-9D58-D65D83E50B51}" destId="{E9BEF922-E05F-4080-A4A7-C28204DE0AEA}" srcOrd="0" destOrd="2" presId="urn:microsoft.com/office/officeart/2005/8/layout/hList6"/>
    <dgm:cxn modelId="{584F68EE-1973-4734-BA4B-A5920B8B5BCD}" srcId="{0A7E2735-EE06-41EA-971D-F9FABE59E390}" destId="{917848B8-CCA7-49E4-90C0-394BE1F643C0}" srcOrd="3" destOrd="0" parTransId="{B55C7A8F-1A6B-4894-8362-F46812E25061}" sibTransId="{345253B5-0498-4B8C-98EF-9B96E9F6472F}"/>
    <dgm:cxn modelId="{9E89A42A-23F1-4AAB-990C-373C7402B351}" srcId="{41BD9746-E6E4-489A-87E4-AFA274C05EE6}" destId="{98CD2B50-8176-4BC0-8516-96C5953CF9E1}" srcOrd="0" destOrd="0" parTransId="{5482BACD-03C2-4731-AB1F-FA6C39E17CA4}" sibTransId="{5CDD463E-EA45-47F5-A7CE-26FD4BBD9FCE}"/>
    <dgm:cxn modelId="{8D122A09-54A8-47A5-A9EE-AB658E2A0299}" srcId="{0A7E2735-EE06-41EA-971D-F9FABE59E390}" destId="{41BD9746-E6E4-489A-87E4-AFA274C05EE6}" srcOrd="2" destOrd="0" parTransId="{57C64446-C057-451D-B536-DC3200A55467}" sibTransId="{0DD4CE22-EDC2-4745-8BC9-FFEC53F70A1A}"/>
    <dgm:cxn modelId="{96C3E734-8F42-4012-8ADE-6124E09597A4}" srcId="{B501B1E1-6546-488F-9151-B3BBAC234804}" destId="{6B811AE1-F2F4-4906-8136-B0026DA2670E}" srcOrd="1" destOrd="0" parTransId="{4FBAD977-03FC-49EE-93B8-009544AF1028}" sibTransId="{E36CD704-1968-4103-B878-480122610010}"/>
    <dgm:cxn modelId="{C97A7912-E448-4405-BF75-2CCE757589BF}" srcId="{917848B8-CCA7-49E4-90C0-394BE1F643C0}" destId="{A02C0F0A-A764-4AF8-9D58-D65D83E50B51}" srcOrd="1" destOrd="0" parTransId="{0E0C04F6-6069-46BC-9E3B-B7C6525B805A}" sibTransId="{5F424768-4613-42B6-B0E2-6C0742EE5E92}"/>
    <dgm:cxn modelId="{AD837431-4D99-4C7C-9190-B3A6ECDF7EEE}" srcId="{917848B8-CCA7-49E4-90C0-394BE1F643C0}" destId="{9C36FE84-328A-452D-8AF2-83E9AD0E1B29}" srcOrd="0" destOrd="0" parTransId="{9B0C59ED-BE1F-4072-A559-70F7236A126E}" sibTransId="{DCE1E01A-23AB-4192-A00E-342F649C27EF}"/>
    <dgm:cxn modelId="{59AF66A3-9E19-4C3B-AA5B-BD99CB6ABFF6}" srcId="{0A7E2735-EE06-41EA-971D-F9FABE59E390}" destId="{A1C2A79C-B11D-4E96-9128-6C68EF483A63}" srcOrd="1" destOrd="0" parTransId="{8E144874-A083-44D4-9EE6-07F1C63CD20C}" sibTransId="{4147A52A-6889-4614-81C9-5E4D83428E7D}"/>
    <dgm:cxn modelId="{111DD90E-BF30-4439-93C2-FAE3948DE214}" type="presOf" srcId="{917848B8-CCA7-49E4-90C0-394BE1F643C0}" destId="{E9BEF922-E05F-4080-A4A7-C28204DE0AEA}" srcOrd="0" destOrd="0" presId="urn:microsoft.com/office/officeart/2005/8/layout/hList6"/>
    <dgm:cxn modelId="{EACBEC6C-0167-46C3-8B23-26C4A9E102DD}" srcId="{A1C2A79C-B11D-4E96-9128-6C68EF483A63}" destId="{46A6E4DB-11BD-4A33-9412-487D07AE804B}" srcOrd="0" destOrd="0" parTransId="{167FE460-8578-42B0-A0E1-23D33D67D170}" sibTransId="{B8E5EF1C-3018-4565-A80D-52673B383B0F}"/>
    <dgm:cxn modelId="{A3B99AE2-2721-4FDE-B9F4-812E746D87F2}" type="presOf" srcId="{CB6F25BC-24D9-42B1-A384-D916C669B5C4}" destId="{48AA958A-4BE2-4F9E-BE18-7235731829CF}" srcOrd="0" destOrd="1" presId="urn:microsoft.com/office/officeart/2005/8/layout/hList6"/>
    <dgm:cxn modelId="{377EB22E-3033-427B-ADA7-5EC5EE3232A2}" type="presParOf" srcId="{AE06D089-0E3C-4D8E-91A7-9A855029F279}" destId="{48AA958A-4BE2-4F9E-BE18-7235731829CF}" srcOrd="0" destOrd="0" presId="urn:microsoft.com/office/officeart/2005/8/layout/hList6"/>
    <dgm:cxn modelId="{A06BB97E-0270-468D-A3D4-39AB5FDD1CE5}" type="presParOf" srcId="{AE06D089-0E3C-4D8E-91A7-9A855029F279}" destId="{8B80C513-0C2D-4B66-90AC-7533730AA364}" srcOrd="1" destOrd="0" presId="urn:microsoft.com/office/officeart/2005/8/layout/hList6"/>
    <dgm:cxn modelId="{6DB918F3-3AC6-48B1-9A65-DBDD6C57F115}" type="presParOf" srcId="{AE06D089-0E3C-4D8E-91A7-9A855029F279}" destId="{7ADDF9CE-8525-4533-9FC6-F4A237A530CF}" srcOrd="2" destOrd="0" presId="urn:microsoft.com/office/officeart/2005/8/layout/hList6"/>
    <dgm:cxn modelId="{EBCB5818-99EB-4C4D-A3B1-1D78C99207C0}" type="presParOf" srcId="{AE06D089-0E3C-4D8E-91A7-9A855029F279}" destId="{B9883A14-83BB-44A7-B057-FABB0DD915AE}" srcOrd="3" destOrd="0" presId="urn:microsoft.com/office/officeart/2005/8/layout/hList6"/>
    <dgm:cxn modelId="{5498712E-29A8-491C-800F-D8696962759E}" type="presParOf" srcId="{AE06D089-0E3C-4D8E-91A7-9A855029F279}" destId="{17A5FED4-06C3-467E-A80C-3BAFF5F7B2D5}" srcOrd="4" destOrd="0" presId="urn:microsoft.com/office/officeart/2005/8/layout/hList6"/>
    <dgm:cxn modelId="{0E77B146-F766-4C00-9967-8EB555A6A4D3}" type="presParOf" srcId="{AE06D089-0E3C-4D8E-91A7-9A855029F279}" destId="{B436A32B-0340-4E52-889D-84C05C865832}" srcOrd="5" destOrd="0" presId="urn:microsoft.com/office/officeart/2005/8/layout/hList6"/>
    <dgm:cxn modelId="{8357AE33-712E-497F-B05C-259E76998B96}" type="presParOf" srcId="{AE06D089-0E3C-4D8E-91A7-9A855029F279}" destId="{E9BEF922-E05F-4080-A4A7-C28204DE0AEA}" srcOrd="6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8975595-D619-4444-82E2-8157B047ACD1}">
      <dsp:nvSpPr>
        <dsp:cNvPr id="0" name=""/>
        <dsp:cNvSpPr/>
      </dsp:nvSpPr>
      <dsp:spPr>
        <a:xfrm>
          <a:off x="3221180" y="1972428"/>
          <a:ext cx="1406511" cy="1406511"/>
        </a:xfrm>
        <a:prstGeom prst="ellipse">
          <a:avLst/>
        </a:prstGeom>
        <a:solidFill>
          <a:schemeClr val="bg1"/>
        </a:solidFill>
        <a:ln>
          <a:noFill/>
        </a:ln>
        <a:effectLst>
          <a:outerShdw blurRad="50800" dist="20000" dir="5400000" rotWithShape="0">
            <a:srgbClr val="000000">
              <a:alpha val="42000"/>
            </a:srgbClr>
          </a:outerShdw>
        </a:effectLst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  <a:sp3d extrusionH="28000" prstMaterial="matte"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800" b="1" kern="1200" dirty="0" smtClean="0">
              <a:solidFill>
                <a:schemeClr val="tx1"/>
              </a:solidFill>
            </a:rPr>
            <a:t>Gram -</a:t>
          </a:r>
          <a:endParaRPr lang="fr-FR" sz="2800" b="1" kern="1200" dirty="0">
            <a:solidFill>
              <a:schemeClr val="tx1"/>
            </a:solidFill>
          </a:endParaRPr>
        </a:p>
      </dsp:txBody>
      <dsp:txXfrm>
        <a:off x="3427159" y="2178407"/>
        <a:ext cx="994553" cy="994553"/>
      </dsp:txXfrm>
    </dsp:sp>
    <dsp:sp modelId="{DE7B0D79-43D0-473B-8CE7-696CBD69F8F6}">
      <dsp:nvSpPr>
        <dsp:cNvPr id="0" name=""/>
        <dsp:cNvSpPr/>
      </dsp:nvSpPr>
      <dsp:spPr>
        <a:xfrm rot="16200000">
          <a:off x="3775310" y="1460393"/>
          <a:ext cx="298251" cy="478213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  <a:sp3d z="-227350" prstMaterial="matte"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2000" kern="1200"/>
        </a:p>
      </dsp:txBody>
      <dsp:txXfrm>
        <a:off x="3820048" y="1600774"/>
        <a:ext cx="208776" cy="286927"/>
      </dsp:txXfrm>
    </dsp:sp>
    <dsp:sp modelId="{58E05C99-ADD9-4E7B-98D5-FF0884910572}">
      <dsp:nvSpPr>
        <dsp:cNvPr id="0" name=""/>
        <dsp:cNvSpPr/>
      </dsp:nvSpPr>
      <dsp:spPr>
        <a:xfrm>
          <a:off x="3221180" y="3177"/>
          <a:ext cx="1406511" cy="1406511"/>
        </a:xfrm>
        <a:prstGeom prst="ellipse">
          <a:avLst/>
        </a:prstGeom>
        <a:solidFill>
          <a:srgbClr val="FF66CC"/>
        </a:solidFill>
        <a:ln>
          <a:noFill/>
        </a:ln>
        <a:effectLst>
          <a:outerShdw blurRad="50800" dist="20000" dir="5400000" rotWithShape="0">
            <a:srgbClr val="000000">
              <a:alpha val="42000"/>
            </a:srgbClr>
          </a:outerShdw>
        </a:effectLst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  <a:sp3d extrusionH="28000" prstMaterial="matte"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200" kern="1200" dirty="0" smtClean="0">
              <a:solidFill>
                <a:schemeClr val="tx1"/>
              </a:solidFill>
            </a:rPr>
            <a:t>Type II (SST2)</a:t>
          </a:r>
          <a:endParaRPr lang="fr-FR" sz="2200" kern="1200" dirty="0">
            <a:solidFill>
              <a:schemeClr val="tx1"/>
            </a:solidFill>
          </a:endParaRPr>
        </a:p>
      </dsp:txBody>
      <dsp:txXfrm>
        <a:off x="3427159" y="209156"/>
        <a:ext cx="994553" cy="994553"/>
      </dsp:txXfrm>
    </dsp:sp>
    <dsp:sp modelId="{1D0C5A47-C9AC-4EE9-8D97-E742D11678BA}">
      <dsp:nvSpPr>
        <dsp:cNvPr id="0" name=""/>
        <dsp:cNvSpPr/>
      </dsp:nvSpPr>
      <dsp:spPr>
        <a:xfrm rot="19800000">
          <a:off x="4620710" y="1948485"/>
          <a:ext cx="298251" cy="478213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  <a:sp3d z="-227350" prstMaterial="matte"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2000" kern="1200"/>
        </a:p>
      </dsp:txBody>
      <dsp:txXfrm>
        <a:off x="4626704" y="2066497"/>
        <a:ext cx="208776" cy="286927"/>
      </dsp:txXfrm>
    </dsp:sp>
    <dsp:sp modelId="{F2A0D292-E3D5-4791-A035-AEA59C645C79}">
      <dsp:nvSpPr>
        <dsp:cNvPr id="0" name=""/>
        <dsp:cNvSpPr/>
      </dsp:nvSpPr>
      <dsp:spPr>
        <a:xfrm>
          <a:off x="4926601" y="987803"/>
          <a:ext cx="1406511" cy="1406511"/>
        </a:xfrm>
        <a:prstGeom prst="ellipse">
          <a:avLst/>
        </a:prstGeom>
        <a:solidFill>
          <a:srgbClr val="66FF33"/>
        </a:solidFill>
        <a:ln>
          <a:noFill/>
        </a:ln>
        <a:effectLst>
          <a:outerShdw blurRad="50800" dist="20000" dir="5400000" rotWithShape="0">
            <a:srgbClr val="000000">
              <a:alpha val="42000"/>
            </a:srgbClr>
          </a:outerShdw>
        </a:effectLst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  <a:sp3d extrusionH="28000" prstMaterial="matte"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200" kern="1200" dirty="0" smtClean="0">
              <a:solidFill>
                <a:schemeClr val="tx1"/>
              </a:solidFill>
            </a:rPr>
            <a:t>Type III (SST3)</a:t>
          </a:r>
          <a:endParaRPr lang="fr-FR" sz="2200" kern="1200" dirty="0">
            <a:solidFill>
              <a:schemeClr val="tx1"/>
            </a:solidFill>
          </a:endParaRPr>
        </a:p>
      </dsp:txBody>
      <dsp:txXfrm>
        <a:off x="5132580" y="1193782"/>
        <a:ext cx="994553" cy="994553"/>
      </dsp:txXfrm>
    </dsp:sp>
    <dsp:sp modelId="{C7E67641-C3FD-4C2E-8388-EFE172D51424}">
      <dsp:nvSpPr>
        <dsp:cNvPr id="0" name=""/>
        <dsp:cNvSpPr/>
      </dsp:nvSpPr>
      <dsp:spPr>
        <a:xfrm rot="1800000">
          <a:off x="4620710" y="2924669"/>
          <a:ext cx="298251" cy="478213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  <a:sp3d z="-227350" prstMaterial="matte"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2000" kern="1200"/>
        </a:p>
      </dsp:txBody>
      <dsp:txXfrm>
        <a:off x="4626704" y="2997943"/>
        <a:ext cx="208776" cy="286927"/>
      </dsp:txXfrm>
    </dsp:sp>
    <dsp:sp modelId="{12371100-83DE-42E6-98FA-F9895CB4D512}">
      <dsp:nvSpPr>
        <dsp:cNvPr id="0" name=""/>
        <dsp:cNvSpPr/>
      </dsp:nvSpPr>
      <dsp:spPr>
        <a:xfrm>
          <a:off x="4926601" y="2957054"/>
          <a:ext cx="1406511" cy="1406511"/>
        </a:xfrm>
        <a:prstGeom prst="ellipse">
          <a:avLst/>
        </a:prstGeom>
        <a:solidFill>
          <a:srgbClr val="990099"/>
        </a:solidFill>
        <a:ln>
          <a:noFill/>
        </a:ln>
        <a:effectLst>
          <a:outerShdw blurRad="50800" dist="20000" dir="5400000" rotWithShape="0">
            <a:srgbClr val="000000">
              <a:alpha val="42000"/>
            </a:srgbClr>
          </a:outerShdw>
        </a:effectLst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  <a:sp3d extrusionH="28000" prstMaterial="matte"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200" kern="1200" dirty="0" smtClean="0"/>
            <a:t>Type IV (SST4)</a:t>
          </a:r>
          <a:endParaRPr lang="fr-FR" sz="2200" kern="1200" dirty="0"/>
        </a:p>
      </dsp:txBody>
      <dsp:txXfrm>
        <a:off x="5132580" y="3163033"/>
        <a:ext cx="994553" cy="994553"/>
      </dsp:txXfrm>
    </dsp:sp>
    <dsp:sp modelId="{99EF9A1F-8873-425D-A82C-93E092AAA7F5}">
      <dsp:nvSpPr>
        <dsp:cNvPr id="0" name=""/>
        <dsp:cNvSpPr/>
      </dsp:nvSpPr>
      <dsp:spPr>
        <a:xfrm rot="5400000">
          <a:off x="3775310" y="3412761"/>
          <a:ext cx="298251" cy="478213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  <a:sp3d z="-227350" prstMaterial="matte"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2000" kern="1200"/>
        </a:p>
      </dsp:txBody>
      <dsp:txXfrm>
        <a:off x="3820048" y="3463667"/>
        <a:ext cx="208776" cy="286927"/>
      </dsp:txXfrm>
    </dsp:sp>
    <dsp:sp modelId="{F8013C36-6CF0-4505-A661-B9485BA4BF81}">
      <dsp:nvSpPr>
        <dsp:cNvPr id="0" name=""/>
        <dsp:cNvSpPr/>
      </dsp:nvSpPr>
      <dsp:spPr>
        <a:xfrm>
          <a:off x="3221180" y="3941679"/>
          <a:ext cx="1406511" cy="1406511"/>
        </a:xfrm>
        <a:prstGeom prst="ellipse">
          <a:avLst/>
        </a:prstGeom>
        <a:solidFill>
          <a:srgbClr val="00FFFF"/>
        </a:solidFill>
        <a:ln>
          <a:noFill/>
        </a:ln>
        <a:effectLst>
          <a:outerShdw blurRad="50800" dist="20000" dir="5400000" rotWithShape="0">
            <a:srgbClr val="000000">
              <a:alpha val="42000"/>
            </a:srgbClr>
          </a:outerShdw>
        </a:effectLst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  <a:sp3d extrusionH="28000" prstMaterial="matte"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200" kern="1200" dirty="0" smtClean="0">
              <a:solidFill>
                <a:schemeClr val="tx1"/>
              </a:solidFill>
            </a:rPr>
            <a:t>Type V (SST5)</a:t>
          </a:r>
          <a:endParaRPr lang="fr-FR" sz="2200" kern="1200" dirty="0">
            <a:solidFill>
              <a:schemeClr val="tx1"/>
            </a:solidFill>
          </a:endParaRPr>
        </a:p>
      </dsp:txBody>
      <dsp:txXfrm>
        <a:off x="3427159" y="4147658"/>
        <a:ext cx="994553" cy="994553"/>
      </dsp:txXfrm>
    </dsp:sp>
    <dsp:sp modelId="{E98DBFF9-E8D5-4A60-86CD-86AEB471B8E6}">
      <dsp:nvSpPr>
        <dsp:cNvPr id="0" name=""/>
        <dsp:cNvSpPr/>
      </dsp:nvSpPr>
      <dsp:spPr>
        <a:xfrm rot="9000000">
          <a:off x="2929909" y="2924669"/>
          <a:ext cx="298251" cy="478213"/>
        </a:xfrm>
        <a:prstGeom prst="rightArrow">
          <a:avLst>
            <a:gd name="adj1" fmla="val 60000"/>
            <a:gd name="adj2" fmla="val 5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  <a:sp3d z="-227350" prstMaterial="matte"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2000" kern="1200"/>
        </a:p>
      </dsp:txBody>
      <dsp:txXfrm rot="10800000">
        <a:off x="3013390" y="2997943"/>
        <a:ext cx="208776" cy="286927"/>
      </dsp:txXfrm>
    </dsp:sp>
    <dsp:sp modelId="{B1EFBFC6-C180-401E-BC01-4BE7D372A2FC}">
      <dsp:nvSpPr>
        <dsp:cNvPr id="0" name=""/>
        <dsp:cNvSpPr/>
      </dsp:nvSpPr>
      <dsp:spPr>
        <a:xfrm>
          <a:off x="1515758" y="2957054"/>
          <a:ext cx="1406511" cy="1406511"/>
        </a:xfrm>
        <a:prstGeom prst="ellipse">
          <a:avLst/>
        </a:prstGeom>
        <a:solidFill>
          <a:srgbClr val="D1CC00"/>
        </a:solidFill>
        <a:ln>
          <a:noFill/>
        </a:ln>
        <a:effectLst>
          <a:outerShdw blurRad="50800" dist="20000" dir="5400000" rotWithShape="0">
            <a:srgbClr val="000000">
              <a:alpha val="42000"/>
            </a:srgbClr>
          </a:outerShdw>
        </a:effectLst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  <a:sp3d extrusionH="28000" prstMaterial="matte"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200" kern="1200" dirty="0" smtClean="0">
              <a:solidFill>
                <a:schemeClr val="tx1"/>
              </a:solidFill>
            </a:rPr>
            <a:t>Types VI (SST6)</a:t>
          </a:r>
          <a:endParaRPr lang="fr-FR" sz="2200" kern="1200" dirty="0">
            <a:solidFill>
              <a:schemeClr val="tx1"/>
            </a:solidFill>
          </a:endParaRPr>
        </a:p>
      </dsp:txBody>
      <dsp:txXfrm>
        <a:off x="1721737" y="3163033"/>
        <a:ext cx="994553" cy="994553"/>
      </dsp:txXfrm>
    </dsp:sp>
    <dsp:sp modelId="{CA5A0BA8-FE8B-472E-9F60-D49CA47CA845}">
      <dsp:nvSpPr>
        <dsp:cNvPr id="0" name=""/>
        <dsp:cNvSpPr/>
      </dsp:nvSpPr>
      <dsp:spPr>
        <a:xfrm rot="12600000">
          <a:off x="2929909" y="1948485"/>
          <a:ext cx="298251" cy="478213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  <a:sp3d z="-227350" prstMaterial="matte"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2000" kern="1200"/>
        </a:p>
      </dsp:txBody>
      <dsp:txXfrm rot="10800000">
        <a:off x="3013390" y="2066497"/>
        <a:ext cx="208776" cy="286927"/>
      </dsp:txXfrm>
    </dsp:sp>
    <dsp:sp modelId="{823CA9ED-14AD-4128-8438-9A859D737B18}">
      <dsp:nvSpPr>
        <dsp:cNvPr id="0" name=""/>
        <dsp:cNvSpPr/>
      </dsp:nvSpPr>
      <dsp:spPr>
        <a:xfrm>
          <a:off x="1515758" y="987803"/>
          <a:ext cx="1406511" cy="1406511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0000" dir="5400000" rotWithShape="0">
            <a:srgbClr val="000000">
              <a:alpha val="42000"/>
            </a:srgbClr>
          </a:outerShdw>
        </a:effectLst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  <a:sp3d extrusionH="28000" prstMaterial="matte"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200" kern="1200" dirty="0" smtClean="0">
              <a:solidFill>
                <a:schemeClr val="tx1"/>
              </a:solidFill>
            </a:rPr>
            <a:t>Type I (SST1)</a:t>
          </a:r>
        </a:p>
      </dsp:txBody>
      <dsp:txXfrm>
        <a:off x="1721737" y="1193782"/>
        <a:ext cx="994553" cy="99455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E06AA1E-D4D0-4D37-AF5C-49D7F9DFF125}">
      <dsp:nvSpPr>
        <dsp:cNvPr id="0" name=""/>
        <dsp:cNvSpPr/>
      </dsp:nvSpPr>
      <dsp:spPr>
        <a:xfrm>
          <a:off x="567932" y="0"/>
          <a:ext cx="6436563" cy="4846638"/>
        </a:xfrm>
        <a:prstGeom prst="rightArrow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49C3F30-E1B7-4B65-83D5-1B0F68E3487F}">
      <dsp:nvSpPr>
        <dsp:cNvPr id="0" name=""/>
        <dsp:cNvSpPr/>
      </dsp:nvSpPr>
      <dsp:spPr>
        <a:xfrm>
          <a:off x="59267" y="1428769"/>
          <a:ext cx="2278579" cy="1938655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3600" kern="1200" dirty="0" smtClean="0"/>
            <a:t> </a:t>
          </a:r>
          <a:r>
            <a:rPr lang="fr-FR" sz="2400" kern="1200" dirty="0" smtClean="0"/>
            <a:t>C</a:t>
          </a:r>
          <a:r>
            <a:rPr lang="fr-FR" sz="2400" kern="1200" dirty="0" smtClean="0">
              <a:latin typeface="Arial Rounded MT Bold" pitchFamily="34" charset="0"/>
            </a:rPr>
            <a:t>apacité à adhérer aux cellules</a:t>
          </a:r>
          <a:endParaRPr lang="fr-FR" sz="2400" kern="1200" dirty="0">
            <a:latin typeface="Arial Rounded MT Bold" pitchFamily="34" charset="0"/>
          </a:endParaRPr>
        </a:p>
      </dsp:txBody>
      <dsp:txXfrm>
        <a:off x="153904" y="1523406"/>
        <a:ext cx="2089305" cy="1749381"/>
      </dsp:txXfrm>
    </dsp:sp>
    <dsp:sp modelId="{177791BA-25A3-4A1B-B77D-B2EC62697BAD}">
      <dsp:nvSpPr>
        <dsp:cNvPr id="0" name=""/>
        <dsp:cNvSpPr/>
      </dsp:nvSpPr>
      <dsp:spPr>
        <a:xfrm>
          <a:off x="2571701" y="1453991"/>
          <a:ext cx="2319712" cy="1938655"/>
        </a:xfrm>
        <a:prstGeom prst="roundRect">
          <a:avLst/>
        </a:prstGeom>
        <a:solidFill>
          <a:schemeClr val="accent2">
            <a:hueOff val="-6317677"/>
            <a:satOff val="10648"/>
            <a:lumOff val="-1304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400" kern="1200" dirty="0" smtClean="0"/>
            <a:t> C</a:t>
          </a:r>
          <a:r>
            <a:rPr lang="fr-FR" sz="2400" kern="1200" dirty="0" smtClean="0">
              <a:latin typeface="Arial Rounded MT Bold" pitchFamily="34" charset="0"/>
            </a:rPr>
            <a:t>apacité à détruire les tissus</a:t>
          </a:r>
          <a:endParaRPr lang="fr-FR" sz="2400" kern="1200" dirty="0">
            <a:latin typeface="Arial Rounded MT Bold" pitchFamily="34" charset="0"/>
          </a:endParaRPr>
        </a:p>
      </dsp:txBody>
      <dsp:txXfrm>
        <a:off x="2666338" y="1548628"/>
        <a:ext cx="2130438" cy="1749381"/>
      </dsp:txXfrm>
    </dsp:sp>
    <dsp:sp modelId="{00CF7D26-2524-4CE5-89F0-7CC4102F2A30}">
      <dsp:nvSpPr>
        <dsp:cNvPr id="0" name=""/>
        <dsp:cNvSpPr/>
      </dsp:nvSpPr>
      <dsp:spPr>
        <a:xfrm>
          <a:off x="5182775" y="1453991"/>
          <a:ext cx="2387891" cy="1938655"/>
        </a:xfrm>
        <a:prstGeom prst="roundRect">
          <a:avLst/>
        </a:prstGeom>
        <a:solidFill>
          <a:schemeClr val="accent2">
            <a:hueOff val="-12635355"/>
            <a:satOff val="21297"/>
            <a:lumOff val="-26079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3600" kern="1200" dirty="0" smtClean="0"/>
            <a:t> </a:t>
          </a:r>
          <a:r>
            <a:rPr lang="fr-FR" sz="2400" kern="1200" dirty="0" smtClean="0"/>
            <a:t>R</a:t>
          </a:r>
          <a:r>
            <a:rPr lang="fr-FR" sz="2400" kern="1200" dirty="0" smtClean="0">
              <a:latin typeface="Arial Rounded MT Bold" pitchFamily="34" charset="0"/>
            </a:rPr>
            <a:t>ésistance à la phagocytose</a:t>
          </a:r>
          <a:endParaRPr lang="fr-FR" sz="2400" kern="1200" dirty="0">
            <a:latin typeface="Arial Rounded MT Bold" pitchFamily="34" charset="0"/>
          </a:endParaRPr>
        </a:p>
      </dsp:txBody>
      <dsp:txXfrm>
        <a:off x="5277412" y="1548628"/>
        <a:ext cx="2198617" cy="1749381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8AA958A-4BE2-4F9E-BE18-7235731829CF}">
      <dsp:nvSpPr>
        <dsp:cNvPr id="0" name=""/>
        <dsp:cNvSpPr/>
      </dsp:nvSpPr>
      <dsp:spPr>
        <a:xfrm rot="16200000">
          <a:off x="-1673152" y="1675270"/>
          <a:ext cx="5429264" cy="2078723"/>
        </a:xfrm>
        <a:prstGeom prst="flowChartManualOperation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35000"/>
                <a:satMod val="260000"/>
              </a:schemeClr>
            </a:gs>
            <a:gs pos="30000">
              <a:schemeClr val="accent2">
                <a:hueOff val="0"/>
                <a:satOff val="0"/>
                <a:lumOff val="0"/>
                <a:alphaOff val="0"/>
                <a:tint val="38000"/>
                <a:satMod val="260000"/>
              </a:schemeClr>
            </a:gs>
            <a:gs pos="75000">
              <a:schemeClr val="accent2">
                <a:hueOff val="0"/>
                <a:satOff val="0"/>
                <a:lumOff val="0"/>
                <a:alphaOff val="0"/>
                <a:tint val="55000"/>
                <a:satMod val="255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ln>
          <a:noFill/>
        </a:ln>
        <a:effectLst>
          <a:outerShdw blurRad="50800" dist="250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8900" tIns="0" rIns="88900" bIns="0" numCol="1" spcCol="1270" anchor="t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400" b="1" u="none" kern="1200" smtClean="0">
              <a:latin typeface="Arial Rounded MT Bold" pitchFamily="34" charset="0"/>
            </a:rPr>
            <a:t> </a:t>
          </a:r>
          <a:r>
            <a:rPr lang="fr-FR" sz="1500" b="1" u="none" kern="1200" smtClean="0">
              <a:latin typeface="Arial Rounded MT Bold" pitchFamily="34" charset="0"/>
            </a:rPr>
            <a:t>peu invasives et/ou peu toxigènes</a:t>
          </a:r>
          <a:endParaRPr lang="fr-FR" sz="1500" kern="1200" dirty="0">
            <a:latin typeface="Arial Rounded MT Bold" pitchFamily="34" charset="0"/>
          </a:endParaRP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fr-FR" sz="1500" kern="1200" dirty="0">
            <a:latin typeface="Arial Rounded MT Bold" pitchFamily="34" charset="0"/>
          </a:endParaRP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500" kern="1200" dirty="0" smtClean="0">
              <a:latin typeface="Arial Rounded MT Bold" pitchFamily="34" charset="0"/>
            </a:rPr>
            <a:t>Leur pouvoir pathogène est donc faible et elles ne rendent malades que les personnes qui ont un système immunitaire déficient, affaibli, ou immature</a:t>
          </a:r>
          <a:br>
            <a:rPr lang="fr-FR" sz="1500" kern="1200" dirty="0" smtClean="0">
              <a:latin typeface="Arial Rounded MT Bold" pitchFamily="34" charset="0"/>
            </a:rPr>
          </a:br>
          <a:r>
            <a:rPr lang="fr-FR" sz="1500" kern="1200" dirty="0" smtClean="0">
              <a:latin typeface="Arial Rounded MT Bold" pitchFamily="34" charset="0"/>
            </a:rPr>
            <a:t>Staphylocoque doré responsable de diverses infections</a:t>
          </a:r>
          <a:r>
            <a:rPr lang="fr-FR" sz="1400" kern="1200" dirty="0" smtClean="0">
              <a:latin typeface="Arial Rounded MT Bold" pitchFamily="34" charset="0"/>
            </a:rPr>
            <a:t>.</a:t>
          </a:r>
          <a:br>
            <a:rPr lang="fr-FR" sz="1400" kern="1200" dirty="0" smtClean="0">
              <a:latin typeface="Arial Rounded MT Bold" pitchFamily="34" charset="0"/>
            </a:rPr>
          </a:br>
          <a:r>
            <a:rPr lang="fr-FR" sz="1400" kern="1200" dirty="0" smtClean="0"/>
            <a:t/>
          </a:r>
          <a:br>
            <a:rPr lang="fr-FR" sz="1400" kern="1200" dirty="0" smtClean="0"/>
          </a:br>
          <a:endParaRPr lang="fr-FR" sz="1400" kern="1200" dirty="0">
            <a:latin typeface="Arial Rounded MT Bold" pitchFamily="34" charset="0"/>
          </a:endParaRPr>
        </a:p>
      </dsp:txBody>
      <dsp:txXfrm rot="5400000">
        <a:off x="2118" y="1085853"/>
        <a:ext cx="2078723" cy="3257558"/>
      </dsp:txXfrm>
    </dsp:sp>
    <dsp:sp modelId="{7ADDF9CE-8525-4533-9FC6-F4A237A530CF}">
      <dsp:nvSpPr>
        <dsp:cNvPr id="0" name=""/>
        <dsp:cNvSpPr/>
      </dsp:nvSpPr>
      <dsp:spPr>
        <a:xfrm rot="16200000">
          <a:off x="561475" y="1675270"/>
          <a:ext cx="5429264" cy="2078723"/>
        </a:xfrm>
        <a:prstGeom prst="flowChartManualOperation">
          <a:avLst/>
        </a:prstGeom>
        <a:gradFill rotWithShape="0">
          <a:gsLst>
            <a:gs pos="0">
              <a:schemeClr val="accent2">
                <a:hueOff val="-4211785"/>
                <a:satOff val="7099"/>
                <a:lumOff val="-8693"/>
                <a:alphaOff val="0"/>
                <a:tint val="35000"/>
                <a:satMod val="260000"/>
              </a:schemeClr>
            </a:gs>
            <a:gs pos="30000">
              <a:schemeClr val="accent2">
                <a:hueOff val="-4211785"/>
                <a:satOff val="7099"/>
                <a:lumOff val="-8693"/>
                <a:alphaOff val="0"/>
                <a:tint val="38000"/>
                <a:satMod val="260000"/>
              </a:schemeClr>
            </a:gs>
            <a:gs pos="75000">
              <a:schemeClr val="accent2">
                <a:hueOff val="-4211785"/>
                <a:satOff val="7099"/>
                <a:lumOff val="-8693"/>
                <a:alphaOff val="0"/>
                <a:tint val="55000"/>
                <a:satMod val="255000"/>
              </a:schemeClr>
            </a:gs>
            <a:gs pos="100000">
              <a:schemeClr val="accent2">
                <a:hueOff val="-4211785"/>
                <a:satOff val="7099"/>
                <a:lumOff val="-8693"/>
                <a:alphaOff val="0"/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ln>
          <a:noFill/>
        </a:ln>
        <a:effectLst>
          <a:outerShdw blurRad="50800" dist="250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1600" tIns="0" rIns="101600" bIns="0" numCol="1" spcCol="1270" anchor="t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600" b="1" u="none" kern="1200" smtClean="0">
              <a:latin typeface="Arial Rounded MT Bold" pitchFamily="34" charset="0"/>
            </a:rPr>
            <a:t>virulentes (peu ou pas toxigènes</a:t>
          </a:r>
          <a:r>
            <a:rPr lang="fr-FR" sz="1600" b="1" u="sng" kern="1200" smtClean="0"/>
            <a:t>) </a:t>
          </a:r>
          <a:endParaRPr lang="fr-FR" sz="1600" b="1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600" b="0" kern="1200" dirty="0" smtClean="0">
              <a:latin typeface="Arial Rounded MT Bold" pitchFamily="34" charset="0"/>
            </a:rPr>
            <a:t>des maladies chez un individu, qu'il soit en bonne santé ou affaibli.</a:t>
          </a:r>
          <a:br>
            <a:rPr lang="fr-FR" sz="1600" b="0" kern="1200" dirty="0" smtClean="0">
              <a:latin typeface="Arial Rounded MT Bold" pitchFamily="34" charset="0"/>
            </a:rPr>
          </a:br>
          <a:r>
            <a:rPr lang="fr-FR" sz="1600" b="0" kern="1200" dirty="0" smtClean="0">
              <a:latin typeface="Arial Rounded MT Bold" pitchFamily="34" charset="0"/>
            </a:rPr>
            <a:t/>
          </a:r>
          <a:br>
            <a:rPr lang="fr-FR" sz="1600" b="0" kern="1200" dirty="0" smtClean="0">
              <a:latin typeface="Arial Rounded MT Bold" pitchFamily="34" charset="0"/>
            </a:rPr>
          </a:br>
          <a:r>
            <a:rPr lang="fr-FR" sz="1600" b="0" kern="1200" dirty="0" smtClean="0">
              <a:latin typeface="Arial Rounded MT Bold" pitchFamily="34" charset="0"/>
            </a:rPr>
            <a:t>Salmonella </a:t>
          </a:r>
          <a:r>
            <a:rPr lang="fr-FR" sz="1600" b="0" kern="1200" dirty="0" err="1" smtClean="0">
              <a:latin typeface="Arial Rounded MT Bold" pitchFamily="34" charset="0"/>
            </a:rPr>
            <a:t>enterica</a:t>
          </a:r>
          <a:r>
            <a:rPr lang="fr-FR" sz="1600" b="0" kern="1200" dirty="0" smtClean="0">
              <a:latin typeface="Arial Rounded MT Bold" pitchFamily="34" charset="0"/>
            </a:rPr>
            <a:t> responsable de toxi-infection alimentaire (TIA).</a:t>
          </a:r>
          <a:r>
            <a:rPr lang="fr-FR" sz="1400" b="0" kern="1200" dirty="0" smtClean="0">
              <a:latin typeface="Arial Rounded MT Bold" pitchFamily="34" charset="0"/>
            </a:rPr>
            <a:t/>
          </a:r>
          <a:br>
            <a:rPr lang="fr-FR" sz="1400" b="0" kern="1200" dirty="0" smtClean="0">
              <a:latin typeface="Arial Rounded MT Bold" pitchFamily="34" charset="0"/>
            </a:rPr>
          </a:br>
          <a:r>
            <a:rPr lang="fr-FR" sz="1400" b="0" kern="1200" dirty="0" smtClean="0">
              <a:latin typeface="Arial Rounded MT Bold" pitchFamily="34" charset="0"/>
            </a:rPr>
            <a:t/>
          </a:r>
          <a:br>
            <a:rPr lang="fr-FR" sz="1400" b="0" kern="1200" dirty="0" smtClean="0">
              <a:latin typeface="Arial Rounded MT Bold" pitchFamily="34" charset="0"/>
            </a:rPr>
          </a:br>
          <a:endParaRPr lang="fr-FR" sz="1400" b="0" kern="1200" dirty="0">
            <a:latin typeface="Arial Rounded MT Bold" pitchFamily="34" charset="0"/>
          </a:endParaRPr>
        </a:p>
      </dsp:txBody>
      <dsp:txXfrm rot="5400000">
        <a:off x="2236745" y="1085853"/>
        <a:ext cx="2078723" cy="3257558"/>
      </dsp:txXfrm>
    </dsp:sp>
    <dsp:sp modelId="{17A5FED4-06C3-467E-A80C-3BAFF5F7B2D5}">
      <dsp:nvSpPr>
        <dsp:cNvPr id="0" name=""/>
        <dsp:cNvSpPr/>
      </dsp:nvSpPr>
      <dsp:spPr>
        <a:xfrm rot="16200000">
          <a:off x="2796102" y="1675270"/>
          <a:ext cx="5429264" cy="2078723"/>
        </a:xfrm>
        <a:prstGeom prst="flowChartManualOperation">
          <a:avLst/>
        </a:prstGeom>
        <a:gradFill rotWithShape="0">
          <a:gsLst>
            <a:gs pos="0">
              <a:schemeClr val="accent2">
                <a:hueOff val="-8423570"/>
                <a:satOff val="14198"/>
                <a:lumOff val="-17386"/>
                <a:alphaOff val="0"/>
                <a:tint val="35000"/>
                <a:satMod val="260000"/>
              </a:schemeClr>
            </a:gs>
            <a:gs pos="30000">
              <a:schemeClr val="accent2">
                <a:hueOff val="-8423570"/>
                <a:satOff val="14198"/>
                <a:lumOff val="-17386"/>
                <a:alphaOff val="0"/>
                <a:tint val="38000"/>
                <a:satMod val="260000"/>
              </a:schemeClr>
            </a:gs>
            <a:gs pos="75000">
              <a:schemeClr val="accent2">
                <a:hueOff val="-8423570"/>
                <a:satOff val="14198"/>
                <a:lumOff val="-17386"/>
                <a:alphaOff val="0"/>
                <a:tint val="55000"/>
                <a:satMod val="255000"/>
              </a:schemeClr>
            </a:gs>
            <a:gs pos="100000">
              <a:schemeClr val="accent2">
                <a:hueOff val="-8423570"/>
                <a:satOff val="14198"/>
                <a:lumOff val="-17386"/>
                <a:alphaOff val="0"/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ln>
          <a:noFill/>
        </a:ln>
        <a:effectLst>
          <a:outerShdw blurRad="50800" dist="250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1600" tIns="0" rIns="101600" bIns="0" numCol="1" spcCol="1270" anchor="t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1600" b="0" u="none" kern="1200" dirty="0" smtClean="0">
            <a:latin typeface="Arial Rounded MT Bold" pitchFamily="34" charset="0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600" b="1" u="none" kern="1200" smtClean="0">
              <a:latin typeface="Arial Rounded MT Bold" pitchFamily="34" charset="0"/>
            </a:rPr>
            <a:t>Bactéries toxigènes (peu ou pas virulentes) </a:t>
          </a:r>
          <a:r>
            <a:rPr lang="fr-FR" sz="1600" kern="1200" smtClean="0"/>
            <a:t/>
          </a:r>
          <a:br>
            <a:rPr lang="fr-FR" sz="1600" kern="1200" smtClean="0"/>
          </a:br>
          <a:r>
            <a:rPr lang="fr-FR" sz="1600" kern="1200" smtClean="0"/>
            <a:t/>
          </a:r>
          <a:br>
            <a:rPr lang="fr-FR" sz="1600" kern="1200" smtClean="0"/>
          </a:br>
          <a:r>
            <a:rPr lang="fr-FR" sz="1600" kern="1200" smtClean="0">
              <a:latin typeface="Arial Rounded MT Bold" pitchFamily="34" charset="0"/>
            </a:rPr>
            <a:t>des maladies chez un individu, qu'il soit en bonne santé ou affaibli.</a:t>
          </a:r>
          <a:br>
            <a:rPr lang="fr-FR" sz="1600" kern="1200" smtClean="0">
              <a:latin typeface="Arial Rounded MT Bold" pitchFamily="34" charset="0"/>
            </a:rPr>
          </a:br>
          <a:r>
            <a:rPr lang="fr-FR" sz="1600" kern="1200" smtClean="0">
              <a:latin typeface="Arial Rounded MT Bold" pitchFamily="34" charset="0"/>
            </a:rPr>
            <a:t>             Clostridium tetani responsable du tétanos.</a:t>
          </a:r>
          <a:r>
            <a:rPr lang="fr-FR" sz="1000" kern="1200" smtClean="0"/>
            <a:t/>
          </a:r>
          <a:br>
            <a:rPr lang="fr-FR" sz="1000" kern="1200" smtClean="0"/>
          </a:br>
          <a:r>
            <a:rPr lang="fr-FR" sz="1000" kern="1200" smtClean="0"/>
            <a:t/>
          </a:r>
          <a:br>
            <a:rPr lang="fr-FR" sz="1000" kern="1200" smtClean="0"/>
          </a:br>
          <a:endParaRPr lang="fr-FR" sz="1000" kern="1200" dirty="0"/>
        </a:p>
      </dsp:txBody>
      <dsp:txXfrm rot="5400000">
        <a:off x="4471372" y="1085853"/>
        <a:ext cx="2078723" cy="3257558"/>
      </dsp:txXfrm>
    </dsp:sp>
    <dsp:sp modelId="{E9BEF922-E05F-4080-A4A7-C28204DE0AEA}">
      <dsp:nvSpPr>
        <dsp:cNvPr id="0" name=""/>
        <dsp:cNvSpPr/>
      </dsp:nvSpPr>
      <dsp:spPr>
        <a:xfrm rot="16200000">
          <a:off x="5030730" y="1675270"/>
          <a:ext cx="5429264" cy="2078723"/>
        </a:xfrm>
        <a:prstGeom prst="flowChartManualOperation">
          <a:avLst/>
        </a:prstGeom>
        <a:gradFill rotWithShape="0">
          <a:gsLst>
            <a:gs pos="0">
              <a:schemeClr val="accent2">
                <a:hueOff val="-12635355"/>
                <a:satOff val="21297"/>
                <a:lumOff val="-26079"/>
                <a:alphaOff val="0"/>
                <a:tint val="35000"/>
                <a:satMod val="260000"/>
              </a:schemeClr>
            </a:gs>
            <a:gs pos="30000">
              <a:schemeClr val="accent2">
                <a:hueOff val="-12635355"/>
                <a:satOff val="21297"/>
                <a:lumOff val="-26079"/>
                <a:alphaOff val="0"/>
                <a:tint val="38000"/>
                <a:satMod val="260000"/>
              </a:schemeClr>
            </a:gs>
            <a:gs pos="75000">
              <a:schemeClr val="accent2">
                <a:hueOff val="-12635355"/>
                <a:satOff val="21297"/>
                <a:lumOff val="-26079"/>
                <a:alphaOff val="0"/>
                <a:tint val="55000"/>
                <a:satMod val="255000"/>
              </a:schemeClr>
            </a:gs>
            <a:gs pos="100000">
              <a:schemeClr val="accent2">
                <a:hueOff val="-12635355"/>
                <a:satOff val="21297"/>
                <a:lumOff val="-26079"/>
                <a:alphaOff val="0"/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ln>
          <a:noFill/>
        </a:ln>
        <a:effectLst>
          <a:outerShdw blurRad="50800" dist="250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4300" tIns="0" rIns="114300" bIns="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800" b="1" u="none" kern="1200" smtClean="0">
              <a:latin typeface="Arial Rounded MT Bold" pitchFamily="34" charset="0"/>
            </a:rPr>
            <a:t>Bactéries invasives et toxigènes</a:t>
          </a:r>
          <a:r>
            <a:rPr lang="fr-FR" sz="1800" b="0" u="none" kern="1200" smtClean="0">
              <a:latin typeface="Arial Rounded MT Bold" pitchFamily="34" charset="0"/>
            </a:rPr>
            <a:t> </a:t>
          </a:r>
          <a:endParaRPr lang="fr-FR" sz="1800" b="0" u="none" kern="1200" dirty="0">
            <a:latin typeface="Arial Rounded MT Bold" pitchFamily="34" charset="0"/>
          </a:endParaRPr>
        </a:p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800" kern="1200" dirty="0" smtClean="0">
              <a:latin typeface="Arial Rounded MT Bold" pitchFamily="34" charset="0"/>
            </a:rPr>
            <a:t>des maladies chez un individu qu'il soit en bonne santé ou affaibli.</a:t>
          </a:r>
          <a:br>
            <a:rPr lang="fr-FR" sz="1800" kern="1200" dirty="0" smtClean="0">
              <a:latin typeface="Arial Rounded MT Bold" pitchFamily="34" charset="0"/>
            </a:rPr>
          </a:br>
          <a:r>
            <a:rPr lang="fr-FR" sz="1800" kern="1200" dirty="0" smtClean="0">
              <a:latin typeface="Arial Rounded MT Bold" pitchFamily="34" charset="0"/>
            </a:rPr>
            <a:t/>
          </a:r>
          <a:br>
            <a:rPr lang="fr-FR" sz="1800" kern="1200" dirty="0" smtClean="0">
              <a:latin typeface="Arial Rounded MT Bold" pitchFamily="34" charset="0"/>
            </a:rPr>
          </a:br>
          <a:r>
            <a:rPr lang="fr-FR" sz="1800" kern="1200" dirty="0" smtClean="0">
              <a:latin typeface="Arial Rounded MT Bold" pitchFamily="34" charset="0"/>
            </a:rPr>
            <a:t> le </a:t>
          </a:r>
          <a:r>
            <a:rPr lang="fr-FR" sz="1800" kern="1200" dirty="0" err="1" smtClean="0">
              <a:latin typeface="Arial Rounded MT Bold" pitchFamily="34" charset="0"/>
            </a:rPr>
            <a:t>Clostridium</a:t>
          </a:r>
          <a:r>
            <a:rPr lang="fr-FR" sz="1800" kern="1200" dirty="0" smtClean="0">
              <a:latin typeface="Arial Rounded MT Bold" pitchFamily="34" charset="0"/>
            </a:rPr>
            <a:t> responsable de la gangrène gazeuse</a:t>
          </a:r>
          <a:r>
            <a:rPr lang="fr-FR" sz="1800" kern="1200" dirty="0" smtClean="0"/>
            <a:t>.</a:t>
          </a:r>
          <a:endParaRPr lang="fr-FR" sz="1800" kern="1200" dirty="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fr-FR" sz="1100" kern="1200" dirty="0"/>
        </a:p>
      </dsp:txBody>
      <dsp:txXfrm rot="5400000">
        <a:off x="6706000" y="1085853"/>
        <a:ext cx="2078723" cy="325755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9">
  <dgm:title val=""/>
  <dgm:desc val=""/>
  <dgm:catLst>
    <dgm:cat type="3D" pri="11900"/>
  </dgm:catLst>
  <dgm:scene3d>
    <a:camera prst="perspectiveRelaxed">
      <a:rot lat="19149996" lon="20104178" rev="1577324"/>
    </a:camera>
    <a:lightRig rig="soft" dir="t"/>
    <a:backdrop>
      <a:anchor x="0" y="0" z="-210000"/>
      <a:norm dx="0" dy="0" dz="914400"/>
      <a:up dx="0" dy="914400" dz="0"/>
    </a:backdrop>
  </dgm:scene3d>
  <dgm:styleLbl name="node0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>
      <a:sp3d extrusionH="28000" prstMaterial="matte"/>
    </dgm:txPr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90EE403-85A7-4369-9BB2-E8F380F817C6}" type="datetimeFigureOut">
              <a:rPr lang="fr-FR" smtClean="0"/>
              <a:pPr/>
              <a:t>09/12/2013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807B0B7-AFD0-49F4-98B5-5F3C06C59668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575221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650832-8997-4E26-B9AA-72757656D948}" type="slidenum">
              <a:rPr lang="fr-FR" smtClean="0"/>
              <a:pPr/>
              <a:t>1</a:t>
            </a:fld>
            <a:endParaRPr lang="fr-F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 smtClean="0"/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07B0B7-AFD0-49F4-98B5-5F3C06C59668}" type="slidenum">
              <a:rPr lang="fr-FR" smtClean="0"/>
              <a:pPr/>
              <a:t>8</a:t>
            </a:fld>
            <a:endParaRPr lang="fr-FR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07B0B7-AFD0-49F4-98B5-5F3C06C59668}" type="slidenum">
              <a:rPr lang="fr-FR" smtClean="0"/>
              <a:pPr/>
              <a:t>28</a:t>
            </a:fld>
            <a:endParaRPr lang="fr-FR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07B0B7-AFD0-49F4-98B5-5F3C06C59668}" type="slidenum">
              <a:rPr lang="fr-FR" smtClean="0"/>
              <a:pPr/>
              <a:t>30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5624613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fr-FR" sz="1200" b="1" dirty="0" smtClean="0">
                <a:solidFill>
                  <a:srgbClr val="4E3B30"/>
                </a:solidFill>
                <a:latin typeface="Franklin Gothic Book"/>
              </a:rPr>
              <a:t> - </a:t>
            </a:r>
            <a:r>
              <a:rPr lang="fr-FR" sz="1200" b="1" dirty="0" smtClean="0">
                <a:solidFill>
                  <a:srgbClr val="FF0000"/>
                </a:solidFill>
                <a:latin typeface="Franklin Gothic Book"/>
              </a:rPr>
              <a:t>le pouvoir invasif </a:t>
            </a:r>
            <a:r>
              <a:rPr lang="fr-FR" sz="1200" b="1" dirty="0" smtClean="0">
                <a:solidFill>
                  <a:srgbClr val="4E3B30"/>
                </a:solidFill>
                <a:latin typeface="Franklin Gothic Book"/>
              </a:rPr>
              <a:t>: capacité à se répandre dans les tissus.</a:t>
            </a:r>
            <a:endParaRPr lang="fr-FR" dirty="0" smtClean="0"/>
          </a:p>
          <a:p>
            <a:pPr>
              <a:lnSpc>
                <a:spcPct val="100000"/>
              </a:lnSpc>
            </a:pPr>
            <a:r>
              <a:rPr lang="fr-FR" sz="1200" b="1" dirty="0" smtClean="0">
                <a:solidFill>
                  <a:srgbClr val="4E3B30"/>
                </a:solidFill>
                <a:latin typeface="Franklin Gothic Book"/>
              </a:rPr>
              <a:t> - </a:t>
            </a:r>
            <a:r>
              <a:rPr lang="fr-FR" sz="1200" b="1" dirty="0" smtClean="0">
                <a:solidFill>
                  <a:srgbClr val="FF0000"/>
                </a:solidFill>
                <a:latin typeface="Franklin Gothic Book"/>
              </a:rPr>
              <a:t>Pouvoir infectieux </a:t>
            </a:r>
            <a:r>
              <a:rPr lang="fr-FR" sz="1200" b="1" dirty="0" smtClean="0">
                <a:solidFill>
                  <a:srgbClr val="4E3B30"/>
                </a:solidFill>
                <a:latin typeface="Franklin Gothic Book"/>
              </a:rPr>
              <a:t>: capacité à établir un foyer infectieux</a:t>
            </a:r>
          </a:p>
          <a:p>
            <a:pPr>
              <a:lnSpc>
                <a:spcPct val="100000"/>
              </a:lnSpc>
            </a:pPr>
            <a:r>
              <a:rPr lang="fr-FR" sz="1200" b="1" dirty="0" smtClean="0">
                <a:solidFill>
                  <a:srgbClr val="4E3B30"/>
                </a:solidFill>
                <a:latin typeface="Franklin Gothic Book"/>
              </a:rPr>
              <a:t> - </a:t>
            </a:r>
            <a:r>
              <a:rPr lang="fr-FR" sz="1200" b="1" dirty="0" smtClean="0">
                <a:solidFill>
                  <a:srgbClr val="FF0000"/>
                </a:solidFill>
                <a:latin typeface="Franklin Gothic Book"/>
              </a:rPr>
              <a:t>Pouvoir </a:t>
            </a:r>
            <a:r>
              <a:rPr lang="fr-FR" sz="1200" b="1" dirty="0" err="1" smtClean="0">
                <a:solidFill>
                  <a:srgbClr val="FF0000"/>
                </a:solidFill>
                <a:latin typeface="Franklin Gothic Book"/>
              </a:rPr>
              <a:t>toxicogène</a:t>
            </a:r>
            <a:r>
              <a:rPr lang="fr-FR" sz="1200" b="1" dirty="0" smtClean="0">
                <a:solidFill>
                  <a:srgbClr val="4E3B30"/>
                </a:solidFill>
                <a:latin typeface="Franklin Gothic Book"/>
              </a:rPr>
              <a:t> : capacité à produire des toxines.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07B0B7-AFD0-49F4-98B5-5F3C06C59668}" type="slidenum">
              <a:rPr lang="fr-FR" smtClean="0"/>
              <a:pPr/>
              <a:t>47</a:t>
            </a:fld>
            <a:endParaRPr lang="fr-F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re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9" name="Sous-titre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fr-FR" smtClean="0"/>
              <a:t>Cliquez pour modifier le style des sous-titres du masque</a:t>
            </a:r>
            <a:endParaRPr kumimoji="0" lang="en-US"/>
          </a:p>
        </p:txBody>
      </p:sp>
      <p:sp>
        <p:nvSpPr>
          <p:cNvPr id="28" name="Espace réservé de la date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EB7FA9C0-B570-440F-9D86-E069BA43D81D}" type="datetimeFigureOut">
              <a:rPr lang="fr-FR" smtClean="0"/>
              <a:pPr/>
              <a:t>09/12/2013</a:t>
            </a:fld>
            <a:endParaRPr lang="fr-FR"/>
          </a:p>
        </p:txBody>
      </p:sp>
      <p:sp>
        <p:nvSpPr>
          <p:cNvPr id="17" name="Espace réservé du pied de page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fr-FR"/>
          </a:p>
        </p:txBody>
      </p:sp>
      <p:sp>
        <p:nvSpPr>
          <p:cNvPr id="10" name="Rectangle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Rectangle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Connecteur droit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Connecteur droit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Connecteur droit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Connecteur droit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Connecteur droit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Connecteur droit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Rectangle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Ellipse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Ellipse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Ellipse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Ellipse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Ellipse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Espace réservé du numéro de diapositive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0747D9F3-E7A3-4A82-B319-15236EA3F013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FA9C0-B570-440F-9D86-E069BA43D81D}" type="datetimeFigureOut">
              <a:rPr lang="fr-FR" smtClean="0"/>
              <a:pPr/>
              <a:t>09/12/2013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47D9F3-E7A3-4A82-B319-15236EA3F013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FA9C0-B570-440F-9D86-E069BA43D81D}" type="datetimeFigureOut">
              <a:rPr lang="fr-FR" smtClean="0"/>
              <a:pPr/>
              <a:t>09/12/2013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47D9F3-E7A3-4A82-B319-15236EA3F013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8" name="Espace réservé du contenu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EB7FA9C0-B570-440F-9D86-E069BA43D81D}" type="datetimeFigureOut">
              <a:rPr lang="fr-FR" smtClean="0"/>
              <a:pPr/>
              <a:t>09/12/2013</a:t>
            </a:fld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0747D9F3-E7A3-4A82-B319-15236EA3F013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10" name="Espace réservé du pied de page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fr-FR"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EB7FA9C0-B570-440F-9D86-E069BA43D81D}" type="datetimeFigureOut">
              <a:rPr lang="fr-FR" smtClean="0"/>
              <a:pPr/>
              <a:t>09/12/2013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fr-FR"/>
          </a:p>
        </p:txBody>
      </p:sp>
      <p:sp>
        <p:nvSpPr>
          <p:cNvPr id="9" name="Rectangle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Connecteur droit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Connecteur droit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Connecteur droit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Connecteur droit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Connecteur droit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Rectangle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Ellipse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Ellipse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Ellipse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Ellipse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Ellipse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Connecteur droit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0747D9F3-E7A3-4A82-B319-15236EA3F013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FA9C0-B570-440F-9D86-E069BA43D81D}" type="datetimeFigureOut">
              <a:rPr lang="fr-FR" smtClean="0"/>
              <a:pPr/>
              <a:t>09/12/2013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47D9F3-E7A3-4A82-B319-15236EA3F013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9" name="Espace réservé du contenu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11" name="Espace réservé du contenu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FA9C0-B570-440F-9D86-E069BA43D81D}" type="datetimeFigureOut">
              <a:rPr lang="fr-FR" smtClean="0"/>
              <a:pPr/>
              <a:t>09/12/2013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47D9F3-E7A3-4A82-B319-15236EA3F013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11" name="Espace réservé du contenu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13" name="Espace réservé du contenu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12" name="Espace réservé du texte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14" name="Espace réservé du texte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6" name="Espace réservé de la date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EB7FA9C0-B570-440F-9D86-E069BA43D81D}" type="datetimeFigureOut">
              <a:rPr lang="fr-FR" smtClean="0"/>
              <a:pPr/>
              <a:t>09/12/2013</a:t>
            </a:fld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0747D9F3-E7A3-4A82-B319-15236EA3F013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fr-FR"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FA9C0-B570-440F-9D86-E069BA43D81D}" type="datetimeFigureOut">
              <a:rPr lang="fr-FR" smtClean="0"/>
              <a:pPr/>
              <a:t>09/12/2013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47D9F3-E7A3-4A82-B319-15236EA3F013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necteur droit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8" name="Connecteur droit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Connecteur droit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Connecteur droit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Connecteur droit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Ellipse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Espace réservé du contenu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21" name="Espace réservé de la date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EB7FA9C0-B570-440F-9D86-E069BA43D81D}" type="datetimeFigureOut">
              <a:rPr lang="fr-FR" smtClean="0"/>
              <a:pPr/>
              <a:t>09/12/2013</a:t>
            </a:fld>
            <a:endParaRPr lang="fr-FR"/>
          </a:p>
        </p:txBody>
      </p:sp>
      <p:sp>
        <p:nvSpPr>
          <p:cNvPr id="22" name="Espace réservé du numéro de diapositive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0747D9F3-E7A3-4A82-B319-15236EA3F013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23" name="Espace réservé du pied de page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fr-F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necteur droit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Ellipse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fr-FR" smtClean="0"/>
              <a:t>Cliquez sur l'icône pour ajouter une image</a:t>
            </a:r>
            <a:endParaRPr kumimoji="0" lang="en-US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10" name="Connecteur droit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Connecteur droit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Connecteur droit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Connecteur droit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Espace réservé de la date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EB7FA9C0-B570-440F-9D86-E069BA43D81D}" type="datetimeFigureOut">
              <a:rPr lang="fr-FR" smtClean="0"/>
              <a:pPr/>
              <a:t>09/12/2013</a:t>
            </a:fld>
            <a:endParaRPr lang="fr-FR"/>
          </a:p>
        </p:txBody>
      </p:sp>
      <p:sp>
        <p:nvSpPr>
          <p:cNvPr id="18" name="Espace réservé du numéro de diapositive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0747D9F3-E7A3-4A82-B319-15236EA3F013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21" name="Espace réservé du pied de page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fr-FR"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Connecteur droit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Espace réservé du titre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13" name="Espace réservé du texte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  <a:p>
            <a:pPr lvl="1" eaLnBrk="1" latinLnBrk="0" hangingPunct="1"/>
            <a:r>
              <a:rPr kumimoji="0" lang="fr-FR" smtClean="0"/>
              <a:t>Deuxième niveau</a:t>
            </a:r>
          </a:p>
          <a:p>
            <a:pPr lvl="2" eaLnBrk="1" latinLnBrk="0" hangingPunct="1"/>
            <a:r>
              <a:rPr kumimoji="0" lang="fr-FR" smtClean="0"/>
              <a:t>Troisième niveau</a:t>
            </a:r>
          </a:p>
          <a:p>
            <a:pPr lvl="3" eaLnBrk="1" latinLnBrk="0" hangingPunct="1"/>
            <a:r>
              <a:rPr kumimoji="0" lang="fr-FR" smtClean="0"/>
              <a:t>Quatrième niveau</a:t>
            </a:r>
          </a:p>
          <a:p>
            <a:pPr lvl="4" eaLnBrk="1" latinLnBrk="0" hangingPunct="1"/>
            <a:r>
              <a:rPr kumimoji="0" lang="fr-FR" smtClean="0"/>
              <a:t>Cinquième niveau</a:t>
            </a:r>
            <a:endParaRPr kumimoji="0" lang="en-US"/>
          </a:p>
        </p:txBody>
      </p:sp>
      <p:sp>
        <p:nvSpPr>
          <p:cNvPr id="14" name="Espace réservé de la date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EB7FA9C0-B570-440F-9D86-E069BA43D81D}" type="datetimeFigureOut">
              <a:rPr lang="fr-FR" smtClean="0"/>
              <a:pPr/>
              <a:t>09/12/2013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fr-FR"/>
          </a:p>
        </p:txBody>
      </p:sp>
      <p:sp>
        <p:nvSpPr>
          <p:cNvPr id="7" name="Connecteur droit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Connecteur droit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Connecteur droit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Ellipse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Espace réservé du numéro de diapositive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0747D9F3-E7A3-4A82-B319-15236EA3F013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ransition spd="med"/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2267744" y="0"/>
            <a:ext cx="6172200" cy="1785950"/>
          </a:xfrm>
        </p:spPr>
        <p:txBody>
          <a:bodyPr>
            <a:normAutofit/>
          </a:bodyPr>
          <a:lstStyle/>
          <a:p>
            <a:pPr algn="just"/>
            <a:r>
              <a:rPr lang="fr-FR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 Rounded MT Bold" pitchFamily="34" charset="0"/>
                <a:cs typeface="Times New Roman" pitchFamily="18" charset="0"/>
              </a:rPr>
              <a:t>Mécanismes de sécrétion et virulence bactérienne</a:t>
            </a:r>
            <a:endParaRPr lang="fr-FR" dirty="0">
              <a:latin typeface="Arial Rounded MT Bold" pitchFamily="34" charset="0"/>
            </a:endParaRP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2267744" y="2060848"/>
            <a:ext cx="6172200" cy="2808312"/>
          </a:xfrm>
        </p:spPr>
        <p:txBody>
          <a:bodyPr>
            <a:normAutofit fontScale="25000" lnSpcReduction="20000"/>
          </a:bodyPr>
          <a:lstStyle/>
          <a:p>
            <a:pPr algn="l"/>
            <a:r>
              <a:rPr lang="fr-FR" sz="7400" u="sng" dirty="0" smtClean="0">
                <a:solidFill>
                  <a:schemeClr val="accent6">
                    <a:lumMod val="50000"/>
                  </a:schemeClr>
                </a:solidFill>
                <a:latin typeface="Arial Rounded MT Bold" pitchFamily="34" charset="0"/>
              </a:rPr>
              <a:t>Réalisé  par :</a:t>
            </a:r>
          </a:p>
          <a:p>
            <a:pPr algn="l"/>
            <a:r>
              <a:rPr lang="fr-FR" sz="8000" b="0" dirty="0" smtClean="0">
                <a:solidFill>
                  <a:schemeClr val="accent1">
                    <a:lumMod val="75000"/>
                  </a:schemeClr>
                </a:solidFill>
                <a:latin typeface="Arial Rounded MT Bold" pitchFamily="34" charset="0"/>
              </a:rPr>
              <a:t>-IMERZOUKENE </a:t>
            </a:r>
            <a:r>
              <a:rPr lang="fr-FR" sz="8000" b="0" dirty="0" err="1" smtClean="0">
                <a:solidFill>
                  <a:schemeClr val="accent1">
                    <a:lumMod val="75000"/>
                  </a:schemeClr>
                </a:solidFill>
                <a:latin typeface="Arial Rounded MT Bold" pitchFamily="34" charset="0"/>
              </a:rPr>
              <a:t>Nesrine</a:t>
            </a:r>
            <a:r>
              <a:rPr lang="fr-FR" sz="8000" b="0" dirty="0" smtClean="0">
                <a:solidFill>
                  <a:schemeClr val="accent1">
                    <a:lumMod val="75000"/>
                  </a:schemeClr>
                </a:solidFill>
                <a:latin typeface="Arial Rounded MT Bold" pitchFamily="34" charset="0"/>
              </a:rPr>
              <a:t>.</a:t>
            </a:r>
          </a:p>
          <a:p>
            <a:pPr algn="l"/>
            <a:r>
              <a:rPr lang="fr-FR" sz="8000" b="0" dirty="0" smtClean="0">
                <a:solidFill>
                  <a:schemeClr val="accent1">
                    <a:lumMod val="75000"/>
                  </a:schemeClr>
                </a:solidFill>
                <a:latin typeface="Arial Rounded MT Bold" pitchFamily="34" charset="0"/>
              </a:rPr>
              <a:t>-KOUCHA </a:t>
            </a:r>
            <a:r>
              <a:rPr lang="fr-FR" sz="8000" b="0" dirty="0" err="1" smtClean="0">
                <a:solidFill>
                  <a:schemeClr val="accent1">
                    <a:lumMod val="75000"/>
                  </a:schemeClr>
                </a:solidFill>
                <a:latin typeface="Arial Rounded MT Bold" pitchFamily="34" charset="0"/>
              </a:rPr>
              <a:t>Imene</a:t>
            </a:r>
            <a:r>
              <a:rPr lang="fr-FR" sz="8000" b="0" dirty="0" smtClean="0">
                <a:solidFill>
                  <a:schemeClr val="accent1">
                    <a:lumMod val="75000"/>
                  </a:schemeClr>
                </a:solidFill>
                <a:latin typeface="Arial Rounded MT Bold" pitchFamily="34" charset="0"/>
              </a:rPr>
              <a:t>.</a:t>
            </a:r>
          </a:p>
          <a:p>
            <a:r>
              <a:rPr lang="fr-FR" sz="8000" b="0" dirty="0" smtClean="0">
                <a:solidFill>
                  <a:schemeClr val="accent1">
                    <a:lumMod val="75000"/>
                  </a:schemeClr>
                </a:solidFill>
                <a:latin typeface="Arial Rounded MT Bold" pitchFamily="34" charset="0"/>
              </a:rPr>
              <a:t>-</a:t>
            </a:r>
            <a:r>
              <a:rPr lang="fr-FR" sz="9600" b="0" dirty="0" err="1" smtClean="0">
                <a:solidFill>
                  <a:schemeClr val="accent1">
                    <a:lumMod val="75000"/>
                  </a:schemeClr>
                </a:solidFill>
                <a:latin typeface="Arial Rounded MT Bold" pitchFamily="34" charset="0"/>
              </a:rPr>
              <a:t>mohamed</a:t>
            </a:r>
            <a:r>
              <a:rPr lang="fr-FR" sz="9600" b="0" dirty="0" smtClean="0">
                <a:solidFill>
                  <a:schemeClr val="accent1">
                    <a:lumMod val="75000"/>
                  </a:schemeClr>
                </a:solidFill>
                <a:latin typeface="Arial Rounded MT Bold" pitchFamily="34" charset="0"/>
              </a:rPr>
              <a:t> </a:t>
            </a:r>
            <a:r>
              <a:rPr lang="fr-FR" sz="9600" b="0" dirty="0" err="1" smtClean="0">
                <a:solidFill>
                  <a:schemeClr val="accent1">
                    <a:lumMod val="75000"/>
                  </a:schemeClr>
                </a:solidFill>
                <a:latin typeface="Arial Rounded MT Bold" pitchFamily="34" charset="0"/>
              </a:rPr>
              <a:t>chrif</a:t>
            </a:r>
            <a:r>
              <a:rPr lang="fr-FR" sz="9600" b="0" dirty="0" smtClean="0">
                <a:solidFill>
                  <a:schemeClr val="accent1">
                    <a:lumMod val="75000"/>
                  </a:schemeClr>
                </a:solidFill>
                <a:latin typeface="Arial Rounded MT Bold" pitchFamily="34" charset="0"/>
              </a:rPr>
              <a:t> </a:t>
            </a:r>
            <a:r>
              <a:rPr lang="fr-FR" sz="7200" b="0" dirty="0" smtClean="0">
                <a:solidFill>
                  <a:schemeClr val="accent1">
                    <a:lumMod val="75000"/>
                  </a:schemeClr>
                </a:solidFill>
                <a:latin typeface="Arial Rounded MT Bold" pitchFamily="34" charset="0"/>
              </a:rPr>
              <a:t>Fouzia</a:t>
            </a:r>
          </a:p>
          <a:p>
            <a:pPr algn="l"/>
            <a:r>
              <a:rPr lang="fr-FR" sz="8000" b="0" dirty="0" smtClean="0">
                <a:solidFill>
                  <a:schemeClr val="accent1">
                    <a:lumMod val="75000"/>
                  </a:schemeClr>
                </a:solidFill>
                <a:latin typeface="Arial Rounded MT Bold" pitchFamily="34" charset="0"/>
              </a:rPr>
              <a:t>-</a:t>
            </a:r>
            <a:r>
              <a:rPr lang="fr-FR" sz="9600" b="0" dirty="0" err="1" smtClean="0">
                <a:solidFill>
                  <a:schemeClr val="accent1">
                    <a:lumMod val="75000"/>
                  </a:schemeClr>
                </a:solidFill>
                <a:latin typeface="Arial Rounded MT Bold" pitchFamily="34" charset="0"/>
              </a:rPr>
              <a:t>Meddane</a:t>
            </a:r>
            <a:r>
              <a:rPr lang="fr-FR" sz="8000" b="0" dirty="0" smtClean="0">
                <a:solidFill>
                  <a:schemeClr val="accent1">
                    <a:lumMod val="75000"/>
                  </a:schemeClr>
                </a:solidFill>
                <a:latin typeface="Arial Rounded MT Bold" pitchFamily="34" charset="0"/>
              </a:rPr>
              <a:t> Raouia</a:t>
            </a:r>
          </a:p>
          <a:p>
            <a:r>
              <a:rPr lang="fr-FR" sz="8000" b="0" dirty="0" smtClean="0">
                <a:solidFill>
                  <a:schemeClr val="accent1">
                    <a:lumMod val="75000"/>
                  </a:schemeClr>
                </a:solidFill>
                <a:latin typeface="Arial Rounded MT Bold" pitchFamily="34" charset="0"/>
              </a:rPr>
              <a:t>- </a:t>
            </a:r>
            <a:r>
              <a:rPr lang="fr-FR" sz="9600" b="0" dirty="0" err="1" smtClean="0">
                <a:solidFill>
                  <a:schemeClr val="accent1">
                    <a:lumMod val="75000"/>
                  </a:schemeClr>
                </a:solidFill>
                <a:latin typeface="Arial Rounded MT Bold" pitchFamily="34" charset="0"/>
              </a:rPr>
              <a:t>Sabri</a:t>
            </a:r>
            <a:r>
              <a:rPr lang="fr-FR" sz="8000" b="0" dirty="0" smtClean="0">
                <a:solidFill>
                  <a:schemeClr val="accent1">
                    <a:lumMod val="75000"/>
                  </a:schemeClr>
                </a:solidFill>
                <a:latin typeface="Arial Rounded MT Bold" pitchFamily="34" charset="0"/>
              </a:rPr>
              <a:t> </a:t>
            </a:r>
            <a:r>
              <a:rPr lang="fr-FR" sz="6600" b="0" dirty="0" err="1" smtClean="0">
                <a:solidFill>
                  <a:schemeClr val="accent1">
                    <a:lumMod val="75000"/>
                  </a:schemeClr>
                </a:solidFill>
                <a:latin typeface="Arial Rounded MT Bold" pitchFamily="34" charset="0"/>
              </a:rPr>
              <a:t>Loubna</a:t>
            </a:r>
            <a:endParaRPr lang="fr-FR" sz="8000" b="0" dirty="0" smtClean="0">
              <a:solidFill>
                <a:schemeClr val="accent1">
                  <a:lumMod val="75000"/>
                </a:schemeClr>
              </a:solidFill>
              <a:latin typeface="Arial Rounded MT Bold" pitchFamily="34" charset="0"/>
            </a:endParaRPr>
          </a:p>
          <a:p>
            <a:pPr algn="l"/>
            <a:endParaRPr lang="fr-FR" sz="6200" b="0" dirty="0" smtClean="0">
              <a:solidFill>
                <a:schemeClr val="accent6">
                  <a:lumMod val="50000"/>
                </a:schemeClr>
              </a:solidFill>
              <a:latin typeface="Arial Rounded MT Bold" pitchFamily="34" charset="0"/>
            </a:endParaRPr>
          </a:p>
          <a:p>
            <a:pPr algn="l"/>
            <a:endParaRPr lang="fr-FR" sz="7400" dirty="0" smtClean="0">
              <a:latin typeface="Arial Rounded MT Bold" pitchFamily="34" charset="0"/>
            </a:endParaRPr>
          </a:p>
          <a:p>
            <a:pPr algn="l"/>
            <a:r>
              <a:rPr lang="fr-FR" sz="7400" dirty="0" smtClean="0">
                <a:solidFill>
                  <a:schemeClr val="accent6">
                    <a:lumMod val="50000"/>
                  </a:schemeClr>
                </a:solidFill>
                <a:latin typeface="Arial Rounded MT Bold" pitchFamily="34" charset="0"/>
              </a:rPr>
              <a:t>M1 PCM   Groupe :1/2</a:t>
            </a:r>
          </a:p>
          <a:p>
            <a:endParaRPr lang="fr-FR" dirty="0" smtClean="0">
              <a:latin typeface="Arial Rounded MT Bold" pitchFamily="34" charset="0"/>
            </a:endParaRPr>
          </a:p>
          <a:p>
            <a:endParaRPr lang="fr-FR" sz="4000" dirty="0">
              <a:latin typeface="Arial Rounded MT Bold" pitchFamily="34" charset="0"/>
            </a:endParaRPr>
          </a:p>
        </p:txBody>
      </p:sp>
    </p:spTree>
  </p:cSld>
  <p:clrMapOvr>
    <a:masterClrMapping/>
  </p:clrMapOvr>
  <p:transition>
    <p:zoom dir="in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Espace réservé du contenu 3" descr="ob_f3d999ed71e1d43c08ef65f16e63b3f0_flora-intestinal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928663" y="2714620"/>
            <a:ext cx="657229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6000" dirty="0" smtClean="0">
                <a:solidFill>
                  <a:schemeClr val="bg1"/>
                </a:solidFill>
                <a:latin typeface="Arial Rounded MT Bold" pitchFamily="34" charset="0"/>
              </a:rPr>
              <a:t>SYSTÈMES DE SECRETION</a:t>
            </a:r>
            <a:endParaRPr lang="fr-FR" sz="6000" dirty="0">
              <a:solidFill>
                <a:schemeClr val="bg1"/>
              </a:solidFill>
              <a:latin typeface="Arial Rounded MT Bold" pitchFamily="34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endParaRPr lang="fr-FR" dirty="0" smtClean="0"/>
          </a:p>
          <a:p>
            <a:endParaRPr lang="fr-FR" dirty="0" smtClean="0"/>
          </a:p>
          <a:p>
            <a:endParaRPr lang="fr-FR" dirty="0" smtClean="0"/>
          </a:p>
          <a:p>
            <a:endParaRPr lang="fr-FR" dirty="0" smtClean="0"/>
          </a:p>
          <a:p>
            <a:r>
              <a:rPr lang="fr-FR" dirty="0" smtClean="0">
                <a:latin typeface="Arial Rounded MT Bold" pitchFamily="34" charset="0"/>
              </a:rPr>
              <a:t>Les systèmes de sécrétion permettent le transport de macromolécules entre le cytoplasme bactérien et le milieu extérieur, à travers paroi bactérienne.  </a:t>
            </a:r>
          </a:p>
          <a:p>
            <a:pPr>
              <a:buNone/>
            </a:pPr>
            <a:endParaRPr lang="fr-FR" dirty="0" smtClean="0">
              <a:latin typeface="Arial Rounded MT Bold" pitchFamily="34" charset="0"/>
            </a:endParaRPr>
          </a:p>
          <a:p>
            <a:endParaRPr lang="fr-FR" dirty="0" smtClean="0"/>
          </a:p>
          <a:p>
            <a:endParaRPr lang="fr-FR" dirty="0" smtClean="0"/>
          </a:p>
          <a:p>
            <a:endParaRPr lang="fr-FR" dirty="0"/>
          </a:p>
        </p:txBody>
      </p:sp>
      <p:sp>
        <p:nvSpPr>
          <p:cNvPr id="5" name="Ruban courbé vers le bas 4"/>
          <p:cNvSpPr/>
          <p:nvPr/>
        </p:nvSpPr>
        <p:spPr>
          <a:xfrm>
            <a:off x="1142976" y="500042"/>
            <a:ext cx="6715172" cy="1714512"/>
          </a:xfrm>
          <a:prstGeom prst="ellipseRibbon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4000" dirty="0" smtClean="0">
                <a:latin typeface="Arial Rounded MT Bold" pitchFamily="34" charset="0"/>
              </a:rPr>
              <a:t>Définition</a:t>
            </a:r>
            <a:r>
              <a:rPr lang="fr-FR" sz="4000" dirty="0" smtClean="0"/>
              <a:t> </a:t>
            </a:r>
            <a:endParaRPr lang="fr-FR" sz="4000" dirty="0"/>
          </a:p>
        </p:txBody>
      </p:sp>
    </p:spTree>
  </p:cSld>
  <p:clrMapOvr>
    <a:masterClrMapping/>
  </p:clrMapOvr>
  <p:transition spd="med">
    <p:zoom dir="in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archemin horizontal 2"/>
          <p:cNvSpPr/>
          <p:nvPr/>
        </p:nvSpPr>
        <p:spPr>
          <a:xfrm>
            <a:off x="1000100" y="1500174"/>
            <a:ext cx="6500858" cy="3714776"/>
          </a:xfrm>
          <a:prstGeom prst="horizontalScroll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buNone/>
            </a:pPr>
            <a:r>
              <a:rPr lang="fr-FR" sz="4000" b="1" dirty="0" smtClean="0">
                <a:latin typeface="Arial Rounded MT Bold" pitchFamily="34" charset="0"/>
              </a:rPr>
              <a:t>Les voies de sécrétion</a:t>
            </a:r>
            <a:endParaRPr lang="fr-FR" sz="4000" b="1" dirty="0">
              <a:latin typeface="Arial Rounded MT Bold" pitchFamily="34" charset="0"/>
            </a:endParaRPr>
          </a:p>
        </p:txBody>
      </p:sp>
    </p:spTree>
  </p:cSld>
  <p:clrMapOvr>
    <a:masterClrMapping/>
  </p:clrMapOvr>
  <p:transition spd="med">
    <p:cover dir="lu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llipse 3"/>
          <p:cNvSpPr/>
          <p:nvPr/>
        </p:nvSpPr>
        <p:spPr>
          <a:xfrm>
            <a:off x="1571604" y="500042"/>
            <a:ext cx="5500726" cy="2143140"/>
          </a:xfrm>
          <a:prstGeom prst="ellipse">
            <a:avLst/>
          </a:prstGeom>
          <a:gradFill flip="none" rotWithShape="1">
            <a:gsLst>
              <a:gs pos="0">
                <a:schemeClr val="accent1">
                  <a:shade val="63000"/>
                  <a:satMod val="165000"/>
                </a:schemeClr>
              </a:gs>
              <a:gs pos="30000">
                <a:schemeClr val="accent1">
                  <a:shade val="58000"/>
                  <a:satMod val="165000"/>
                </a:schemeClr>
              </a:gs>
              <a:gs pos="75000">
                <a:schemeClr val="accent1">
                  <a:shade val="30000"/>
                  <a:satMod val="175000"/>
                </a:schemeClr>
              </a:gs>
              <a:gs pos="100000">
                <a:schemeClr val="accent1">
                  <a:shade val="15000"/>
                  <a:satMod val="175000"/>
                </a:schemeClr>
              </a:gs>
            </a:gsLst>
            <a:path path="circle">
              <a:fillToRect l="50000" t="50000" r="50000" b="50000"/>
            </a:path>
            <a:tileRect/>
          </a:gradFill>
          <a:effectLst>
            <a:glow rad="101600">
              <a:schemeClr val="accent3">
                <a:satMod val="175000"/>
                <a:alpha val="40000"/>
              </a:schemeClr>
            </a:glow>
            <a:outerShdw blurRad="50800" dist="20000" dir="5400000" rotWithShape="0">
              <a:srgbClr val="000000">
                <a:alpha val="42000"/>
              </a:srgbClr>
            </a:outerShdw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None/>
            </a:pPr>
            <a:r>
              <a:rPr lang="fr-FR" sz="4400" dirty="0" smtClean="0">
                <a:solidFill>
                  <a:schemeClr val="tx1"/>
                </a:solidFill>
              </a:rPr>
              <a:t>Les voies d’exportation des protéines</a:t>
            </a:r>
            <a:endParaRPr lang="fr-FR" sz="4400" dirty="0">
              <a:solidFill>
                <a:schemeClr val="tx1"/>
              </a:solidFill>
            </a:endParaRPr>
          </a:p>
        </p:txBody>
      </p:sp>
      <p:sp>
        <p:nvSpPr>
          <p:cNvPr id="5" name="Organigramme : Connecteur 4"/>
          <p:cNvSpPr/>
          <p:nvPr/>
        </p:nvSpPr>
        <p:spPr>
          <a:xfrm>
            <a:off x="1857356" y="4000504"/>
            <a:ext cx="2428892" cy="2286016"/>
          </a:xfrm>
          <a:prstGeom prst="flowChartConnector">
            <a:avLst/>
          </a:prstGeom>
          <a:gradFill flip="none" rotWithShape="1">
            <a:gsLst>
              <a:gs pos="0">
                <a:schemeClr val="accent1">
                  <a:shade val="63000"/>
                  <a:satMod val="165000"/>
                </a:schemeClr>
              </a:gs>
              <a:gs pos="30000">
                <a:schemeClr val="accent1">
                  <a:shade val="58000"/>
                  <a:satMod val="165000"/>
                </a:schemeClr>
              </a:gs>
              <a:gs pos="75000">
                <a:schemeClr val="accent1">
                  <a:shade val="30000"/>
                  <a:satMod val="175000"/>
                </a:schemeClr>
              </a:gs>
              <a:gs pos="100000">
                <a:schemeClr val="accent1">
                  <a:shade val="15000"/>
                  <a:satMod val="175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800" b="1" dirty="0" smtClean="0"/>
              <a:t>TAT</a:t>
            </a:r>
            <a:endParaRPr lang="fr-FR" sz="4800" dirty="0"/>
          </a:p>
        </p:txBody>
      </p:sp>
      <p:sp>
        <p:nvSpPr>
          <p:cNvPr id="6" name="Organigramme : Connecteur 5"/>
          <p:cNvSpPr/>
          <p:nvPr/>
        </p:nvSpPr>
        <p:spPr>
          <a:xfrm>
            <a:off x="4572000" y="3929066"/>
            <a:ext cx="2428892" cy="2286016"/>
          </a:xfrm>
          <a:prstGeom prst="flowChartConnector">
            <a:avLst/>
          </a:prstGeom>
          <a:gradFill flip="none" rotWithShape="1">
            <a:gsLst>
              <a:gs pos="0">
                <a:schemeClr val="accent1">
                  <a:shade val="63000"/>
                  <a:satMod val="165000"/>
                </a:schemeClr>
              </a:gs>
              <a:gs pos="30000">
                <a:schemeClr val="accent1">
                  <a:shade val="58000"/>
                  <a:satMod val="165000"/>
                </a:schemeClr>
              </a:gs>
              <a:gs pos="75000">
                <a:schemeClr val="accent1">
                  <a:shade val="30000"/>
                  <a:satMod val="175000"/>
                </a:schemeClr>
              </a:gs>
              <a:gs pos="100000">
                <a:schemeClr val="accent1">
                  <a:shade val="15000"/>
                  <a:satMod val="175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800" b="1" dirty="0" smtClean="0"/>
              <a:t>SEC</a:t>
            </a:r>
            <a:endParaRPr lang="fr-FR" sz="4800" dirty="0"/>
          </a:p>
        </p:txBody>
      </p:sp>
      <p:sp>
        <p:nvSpPr>
          <p:cNvPr id="7" name="Flèche courbée vers la droite 6"/>
          <p:cNvSpPr/>
          <p:nvPr/>
        </p:nvSpPr>
        <p:spPr>
          <a:xfrm>
            <a:off x="714348" y="2143116"/>
            <a:ext cx="1357322" cy="2643206"/>
          </a:xfrm>
          <a:prstGeom prst="curvedRightArrow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8" name="Flèche courbée vers la gauche 7"/>
          <p:cNvSpPr/>
          <p:nvPr/>
        </p:nvSpPr>
        <p:spPr>
          <a:xfrm>
            <a:off x="6858016" y="1857364"/>
            <a:ext cx="1285884" cy="2928958"/>
          </a:xfrm>
          <a:prstGeom prst="curvedLeftArrow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None/>
            </a:pPr>
            <a:endParaRPr lang="fr-FR" dirty="0" smtClean="0"/>
          </a:p>
          <a:p>
            <a:pPr>
              <a:buNone/>
            </a:pPr>
            <a:endParaRPr lang="fr-FR" dirty="0"/>
          </a:p>
        </p:txBody>
      </p:sp>
      <p:sp>
        <p:nvSpPr>
          <p:cNvPr id="4" name="Organigramme : Terminateur 3"/>
          <p:cNvSpPr/>
          <p:nvPr/>
        </p:nvSpPr>
        <p:spPr>
          <a:xfrm>
            <a:off x="714348" y="357166"/>
            <a:ext cx="6858048" cy="1214446"/>
          </a:xfrm>
          <a:prstGeom prst="flowChartTerminator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4000" b="1" dirty="0" smtClean="0"/>
              <a:t>Le système SEC</a:t>
            </a:r>
            <a:endParaRPr lang="fr-FR" sz="4000" dirty="0"/>
          </a:p>
        </p:txBody>
      </p:sp>
      <p:sp>
        <p:nvSpPr>
          <p:cNvPr id="5" name="Carré corné 4"/>
          <p:cNvSpPr/>
          <p:nvPr/>
        </p:nvSpPr>
        <p:spPr>
          <a:xfrm>
            <a:off x="214282" y="1643050"/>
            <a:ext cx="8143932" cy="4714908"/>
          </a:xfrm>
          <a:prstGeom prst="foldedCorner">
            <a:avLst/>
          </a:prstGeom>
          <a:blipFill>
            <a:blip r:embed="rId2" cstate="print"/>
            <a:tile tx="0" ty="0" sx="100000" sy="100000" flip="none" algn="tl"/>
          </a:blip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fr-FR" sz="2400" b="1" dirty="0" smtClean="0"/>
          </a:p>
          <a:p>
            <a:pPr>
              <a:buFont typeface="Wingdings" pitchFamily="2" charset="2"/>
              <a:buChar char="q"/>
            </a:pPr>
            <a:r>
              <a:rPr lang="fr-FR" sz="2400" dirty="0" smtClean="0">
                <a:latin typeface="Arial Rounded MT Bold" pitchFamily="34" charset="0"/>
              </a:rPr>
              <a:t>Il permet le passage des protéines  non conformées vers le </a:t>
            </a:r>
            <a:r>
              <a:rPr lang="fr-FR" sz="2400" dirty="0" err="1" smtClean="0">
                <a:latin typeface="Arial Rounded MT Bold" pitchFamily="34" charset="0"/>
              </a:rPr>
              <a:t>périplasmes</a:t>
            </a:r>
            <a:r>
              <a:rPr lang="fr-FR" sz="2400" dirty="0" smtClean="0">
                <a:latin typeface="Arial Rounded MT Bold" pitchFamily="34" charset="0"/>
              </a:rPr>
              <a:t>.</a:t>
            </a:r>
          </a:p>
          <a:p>
            <a:pPr>
              <a:buNone/>
            </a:pPr>
            <a:r>
              <a:rPr lang="fr-FR" sz="2400" dirty="0" smtClean="0">
                <a:latin typeface="Arial Rounded MT Bold" pitchFamily="34" charset="0"/>
              </a:rPr>
              <a:t> </a:t>
            </a:r>
          </a:p>
          <a:p>
            <a:pPr>
              <a:buFont typeface="Wingdings" pitchFamily="2" charset="2"/>
              <a:buChar char="q"/>
            </a:pPr>
            <a:r>
              <a:rPr lang="fr-FR" sz="2400" dirty="0" smtClean="0">
                <a:latin typeface="Arial Rounded MT Bold" pitchFamily="34" charset="0"/>
              </a:rPr>
              <a:t>Ce système comprend la protéine Sec A qui permet un apport d’énergie par l’hydrolyse de l’ATP.</a:t>
            </a:r>
          </a:p>
          <a:p>
            <a:pPr>
              <a:buNone/>
            </a:pPr>
            <a:r>
              <a:rPr lang="fr-FR" sz="2400" dirty="0" smtClean="0">
                <a:latin typeface="Arial Rounded MT Bold" pitchFamily="34" charset="0"/>
                <a:ea typeface="DejaVu Sans"/>
                <a:cs typeface="Times New Roman" pitchFamily="18" charset="0"/>
              </a:rPr>
              <a:t> </a:t>
            </a:r>
          </a:p>
          <a:p>
            <a:pPr>
              <a:buFont typeface="Wingdings" pitchFamily="2" charset="2"/>
              <a:buChar char="q"/>
            </a:pPr>
            <a:r>
              <a:rPr lang="fr-FR" sz="2400" dirty="0" smtClean="0">
                <a:latin typeface="Arial Rounded MT Bold" pitchFamily="34" charset="0"/>
                <a:ea typeface="DejaVu Sans"/>
                <a:cs typeface="Times New Roman" pitchFamily="18" charset="0"/>
              </a:rPr>
              <a:t> Les substrats de ce système présentent en N terminal un peptide signal qui sera clivé dans le </a:t>
            </a:r>
            <a:r>
              <a:rPr lang="fr-FR" sz="2400" dirty="0" err="1" smtClean="0">
                <a:latin typeface="Arial Rounded MT Bold" pitchFamily="34" charset="0"/>
                <a:ea typeface="DejaVu Sans"/>
                <a:cs typeface="Times New Roman" pitchFamily="18" charset="0"/>
              </a:rPr>
              <a:t>périplasme</a:t>
            </a:r>
            <a:r>
              <a:rPr lang="fr-FR" sz="2400" dirty="0" smtClean="0">
                <a:latin typeface="Arial Rounded MT Bold" pitchFamily="34" charset="0"/>
                <a:ea typeface="DejaVu Sans"/>
                <a:cs typeface="Times New Roman" pitchFamily="18" charset="0"/>
              </a:rPr>
              <a:t> par une peptidase ce qui aboutit à la mise en conformation des protéines. </a:t>
            </a:r>
            <a:endParaRPr lang="fr-FR" sz="2400" dirty="0" smtClean="0">
              <a:latin typeface="Arial Rounded MT Bold" pitchFamily="34" charset="0"/>
              <a:ea typeface="DejaVu Sans"/>
              <a:cs typeface="Arial" pitchFamily="34" charset="0"/>
            </a:endParaRPr>
          </a:p>
        </p:txBody>
      </p:sp>
    </p:spTree>
  </p:cSld>
  <p:clrMapOvr>
    <a:masterClrMapping/>
  </p:clrMapOvr>
  <p:transition spd="med">
    <p:wipe dir="u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00034" y="0"/>
            <a:ext cx="7467600" cy="1571604"/>
          </a:xfrm>
        </p:spPr>
        <p:txBody>
          <a:bodyPr>
            <a:normAutofit fontScale="90000"/>
          </a:bodyPr>
          <a:lstStyle/>
          <a:p>
            <a:r>
              <a:rPr lang="fr-FR" b="1" dirty="0" smtClean="0"/>
              <a:t/>
            </a:r>
            <a:br>
              <a:rPr lang="fr-FR" b="1" dirty="0" smtClean="0"/>
            </a:br>
            <a:r>
              <a:rPr lang="fr-FR" b="1" dirty="0" smtClean="0"/>
              <a:t/>
            </a:r>
            <a:br>
              <a:rPr lang="fr-FR" b="1" dirty="0" smtClean="0"/>
            </a:br>
            <a:r>
              <a:rPr lang="fr-FR" b="1" dirty="0" smtClean="0"/>
              <a:t/>
            </a:r>
            <a:br>
              <a:rPr lang="fr-FR" b="1" dirty="0" smtClean="0"/>
            </a:br>
            <a:r>
              <a:rPr lang="fr-FR" b="1" dirty="0" smtClean="0"/>
              <a:t/>
            </a:r>
            <a:br>
              <a:rPr lang="fr-FR" b="1" dirty="0" smtClean="0"/>
            </a:br>
            <a:r>
              <a:rPr lang="fr-FR" b="1" dirty="0" smtClean="0"/>
              <a:t/>
            </a:r>
            <a:br>
              <a:rPr lang="fr-FR" b="1" dirty="0" smtClean="0"/>
            </a:br>
            <a:r>
              <a:rPr lang="fr-FR" b="1" dirty="0" smtClean="0"/>
              <a:t/>
            </a:r>
            <a:br>
              <a:rPr lang="fr-FR" b="1" dirty="0" smtClean="0"/>
            </a:br>
            <a:r>
              <a:rPr lang="fr-FR" b="1" dirty="0" smtClean="0"/>
              <a:t/>
            </a:r>
            <a:br>
              <a:rPr lang="fr-FR" b="1" dirty="0" smtClean="0"/>
            </a:b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fr-FR" dirty="0" smtClean="0">
              <a:latin typeface="Times New Roman" pitchFamily="18" charset="0"/>
              <a:ea typeface="DejaVu Sans"/>
              <a:cs typeface="Times New Roman" pitchFamily="18" charset="0"/>
            </a:endParaRPr>
          </a:p>
          <a:p>
            <a:endParaRPr lang="fr-FR" dirty="0" smtClean="0">
              <a:latin typeface="Times New Roman" pitchFamily="18" charset="0"/>
              <a:ea typeface="DejaVu Sans"/>
              <a:cs typeface="Times New Roman" pitchFamily="18" charset="0"/>
            </a:endParaRPr>
          </a:p>
          <a:p>
            <a:endParaRPr lang="fr-FR" dirty="0"/>
          </a:p>
        </p:txBody>
      </p:sp>
      <p:sp>
        <p:nvSpPr>
          <p:cNvPr id="4" name="Organigramme : Terminateur 3"/>
          <p:cNvSpPr/>
          <p:nvPr/>
        </p:nvSpPr>
        <p:spPr>
          <a:xfrm>
            <a:off x="928662" y="214290"/>
            <a:ext cx="6786610" cy="1214446"/>
          </a:xfrm>
          <a:prstGeom prst="flowChartTerminator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2800" b="1" dirty="0" smtClean="0"/>
              <a:t/>
            </a:r>
            <a:br>
              <a:rPr lang="fr-FR" sz="2800" b="1" dirty="0" smtClean="0"/>
            </a:br>
            <a:r>
              <a:rPr lang="fr-FR" sz="2800" b="1" dirty="0" smtClean="0"/>
              <a:t>Le système TAT </a:t>
            </a:r>
          </a:p>
          <a:p>
            <a:pPr algn="ctr"/>
            <a:r>
              <a:rPr lang="fr-FR" sz="2800" b="1" dirty="0" smtClean="0"/>
              <a:t>(</a:t>
            </a:r>
            <a:r>
              <a:rPr lang="fr-FR" sz="2800" b="1" u="sng" dirty="0" smtClean="0">
                <a:latin typeface="Times New Roman" pitchFamily="18" charset="0"/>
                <a:ea typeface="DejaVu Sans"/>
                <a:cs typeface="Times New Roman" pitchFamily="18" charset="0"/>
              </a:rPr>
              <a:t> </a:t>
            </a:r>
            <a:r>
              <a:rPr lang="fr-FR" sz="2800" b="1" u="sng" dirty="0" err="1" smtClean="0">
                <a:latin typeface="Times New Roman" pitchFamily="18" charset="0"/>
                <a:ea typeface="DejaVu Sans"/>
                <a:cs typeface="Times New Roman" pitchFamily="18" charset="0"/>
              </a:rPr>
              <a:t>T</a:t>
            </a:r>
            <a:r>
              <a:rPr lang="fr-FR" sz="2800" b="1" dirty="0" err="1" smtClean="0">
                <a:latin typeface="Times New Roman" pitchFamily="18" charset="0"/>
                <a:ea typeface="DejaVu Sans"/>
                <a:cs typeface="Times New Roman" pitchFamily="18" charset="0"/>
              </a:rPr>
              <a:t>win</a:t>
            </a:r>
            <a:r>
              <a:rPr lang="fr-FR" sz="2800" b="1" dirty="0" smtClean="0">
                <a:latin typeface="Times New Roman" pitchFamily="18" charset="0"/>
                <a:ea typeface="DejaVu Sans"/>
                <a:cs typeface="Times New Roman" pitchFamily="18" charset="0"/>
              </a:rPr>
              <a:t> </a:t>
            </a:r>
            <a:r>
              <a:rPr lang="fr-FR" sz="2800" b="1" u="sng" dirty="0" smtClean="0">
                <a:latin typeface="Times New Roman" pitchFamily="18" charset="0"/>
                <a:ea typeface="DejaVu Sans"/>
                <a:cs typeface="Times New Roman" pitchFamily="18" charset="0"/>
              </a:rPr>
              <a:t>a</a:t>
            </a:r>
            <a:r>
              <a:rPr lang="fr-FR" sz="2800" b="1" dirty="0" smtClean="0">
                <a:latin typeface="Times New Roman" pitchFamily="18" charset="0"/>
                <a:ea typeface="DejaVu Sans"/>
                <a:cs typeface="Times New Roman" pitchFamily="18" charset="0"/>
              </a:rPr>
              <a:t>rginine </a:t>
            </a:r>
            <a:r>
              <a:rPr lang="fr-FR" sz="2800" b="1" u="sng" dirty="0" smtClean="0">
                <a:latin typeface="Times New Roman" pitchFamily="18" charset="0"/>
                <a:ea typeface="DejaVu Sans"/>
                <a:cs typeface="Times New Roman" pitchFamily="18" charset="0"/>
              </a:rPr>
              <a:t>T</a:t>
            </a:r>
            <a:r>
              <a:rPr lang="fr-FR" sz="2800" b="1" dirty="0" smtClean="0">
                <a:latin typeface="Times New Roman" pitchFamily="18" charset="0"/>
                <a:ea typeface="DejaVu Sans"/>
                <a:cs typeface="Times New Roman" pitchFamily="18" charset="0"/>
              </a:rPr>
              <a:t>ranslocation) </a:t>
            </a:r>
            <a:r>
              <a:rPr lang="fr-FR" sz="2800" b="1" dirty="0" smtClean="0"/>
              <a:t> </a:t>
            </a:r>
            <a:r>
              <a:rPr lang="fr-FR" sz="2800" dirty="0" smtClean="0">
                <a:ea typeface="DejaVu Sans"/>
                <a:cs typeface="Arial" pitchFamily="34" charset="0"/>
              </a:rPr>
              <a:t/>
            </a:r>
            <a:br>
              <a:rPr lang="fr-FR" sz="2800" dirty="0" smtClean="0">
                <a:ea typeface="DejaVu Sans"/>
                <a:cs typeface="Arial" pitchFamily="34" charset="0"/>
              </a:rPr>
            </a:br>
            <a:endParaRPr lang="fr-FR" sz="2800" dirty="0"/>
          </a:p>
        </p:txBody>
      </p:sp>
      <p:sp>
        <p:nvSpPr>
          <p:cNvPr id="6" name="Carré corné 5"/>
          <p:cNvSpPr/>
          <p:nvPr/>
        </p:nvSpPr>
        <p:spPr>
          <a:xfrm>
            <a:off x="500034" y="1785926"/>
            <a:ext cx="7643866" cy="4643470"/>
          </a:xfrm>
          <a:prstGeom prst="foldedCorner">
            <a:avLst/>
          </a:prstGeom>
          <a:blipFill>
            <a:blip r:embed="rId2" cstate="print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Font typeface="Wingdings" pitchFamily="2" charset="2"/>
              <a:buChar char="q"/>
            </a:pPr>
            <a:r>
              <a:rPr lang="fr-FR" sz="2400" dirty="0" smtClean="0">
                <a:solidFill>
                  <a:schemeClr val="tx1"/>
                </a:solidFill>
                <a:latin typeface="Arial Rounded MT Bold" pitchFamily="34" charset="0"/>
                <a:ea typeface="DejaVu Sans"/>
                <a:cs typeface="Times New Roman" pitchFamily="18" charset="0"/>
              </a:rPr>
              <a:t>C’est un système qui permet l’exportation des protéines mises en conformation en utilisant comme source d’énergie la force protomotrice (gradient de protons de part et d’autre de la membrane).</a:t>
            </a:r>
          </a:p>
          <a:p>
            <a:endParaRPr lang="fr-FR" sz="2400" dirty="0" smtClean="0">
              <a:solidFill>
                <a:schemeClr val="tx1"/>
              </a:solidFill>
              <a:latin typeface="Arial Rounded MT Bold" pitchFamily="34" charset="0"/>
              <a:ea typeface="DejaVu Sans"/>
              <a:cs typeface="Times New Roman" pitchFamily="18" charset="0"/>
            </a:endParaRPr>
          </a:p>
          <a:p>
            <a:pPr>
              <a:buFont typeface="Wingdings" pitchFamily="2" charset="2"/>
              <a:buChar char="q"/>
            </a:pPr>
            <a:r>
              <a:rPr lang="fr-FR" sz="2400" dirty="0" smtClean="0">
                <a:solidFill>
                  <a:schemeClr val="tx1"/>
                </a:solidFill>
                <a:latin typeface="Arial Rounded MT Bold" pitchFamily="34" charset="0"/>
                <a:ea typeface="DejaVu Sans"/>
                <a:cs typeface="Times New Roman" pitchFamily="18" charset="0"/>
              </a:rPr>
              <a:t> Les substrats de ce système présentent en N terminal une séquence signal contenant deux arginines consécutives qui sera clivée après le passage dans le </a:t>
            </a:r>
            <a:r>
              <a:rPr lang="fr-FR" sz="2400" dirty="0" err="1" smtClean="0">
                <a:solidFill>
                  <a:schemeClr val="tx1"/>
                </a:solidFill>
                <a:latin typeface="Arial Rounded MT Bold" pitchFamily="34" charset="0"/>
                <a:ea typeface="DejaVu Sans"/>
                <a:cs typeface="Times New Roman" pitchFamily="18" charset="0"/>
              </a:rPr>
              <a:t>périplasme</a:t>
            </a:r>
            <a:r>
              <a:rPr lang="fr-FR" sz="2400" dirty="0" smtClean="0">
                <a:solidFill>
                  <a:schemeClr val="tx1"/>
                </a:solidFill>
                <a:latin typeface="Arial Rounded MT Bold" pitchFamily="34" charset="0"/>
                <a:ea typeface="DejaVu Sans"/>
                <a:cs typeface="Times New Roman" pitchFamily="18" charset="0"/>
              </a:rPr>
              <a:t>.</a:t>
            </a:r>
            <a:endParaRPr lang="fr-FR" dirty="0" smtClean="0">
              <a:latin typeface="Arial Rounded MT Bold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med">
    <p:pull dir="d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lèche gauche 3"/>
          <p:cNvSpPr/>
          <p:nvPr/>
        </p:nvSpPr>
        <p:spPr>
          <a:xfrm>
            <a:off x="1428728" y="500042"/>
            <a:ext cx="6000792" cy="2928958"/>
          </a:xfrm>
          <a:prstGeom prst="leftArrow">
            <a:avLst/>
          </a:prstGeom>
          <a:solidFill>
            <a:srgbClr val="FFCCCC"/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2400" dirty="0" smtClean="0">
                <a:latin typeface="Arial Rounded MT Bold" pitchFamily="34" charset="0"/>
              </a:rPr>
              <a:t>Si le système est impliqués en une seule étape: </a:t>
            </a:r>
            <a:r>
              <a:rPr lang="fr-FR" sz="2400" b="1" dirty="0" smtClean="0">
                <a:latin typeface="Arial Rounded MT Bold" pitchFamily="34" charset="0"/>
              </a:rPr>
              <a:t>sec indépendants </a:t>
            </a:r>
            <a:endParaRPr lang="fr-FR" sz="2400" b="1" dirty="0">
              <a:latin typeface="Arial Rounded MT Bold" pitchFamily="34" charset="0"/>
            </a:endParaRPr>
          </a:p>
        </p:txBody>
      </p:sp>
      <p:sp>
        <p:nvSpPr>
          <p:cNvPr id="5" name="Flèche droite 4"/>
          <p:cNvSpPr/>
          <p:nvPr/>
        </p:nvSpPr>
        <p:spPr>
          <a:xfrm>
            <a:off x="1500166" y="3643314"/>
            <a:ext cx="6215106" cy="2857520"/>
          </a:xfrm>
          <a:prstGeom prst="rightArrow">
            <a:avLst/>
          </a:prstGeom>
          <a:solidFill>
            <a:srgbClr val="FFCC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dirty="0" smtClean="0">
                <a:solidFill>
                  <a:schemeClr val="tx1"/>
                </a:solidFill>
                <a:latin typeface="Arial Rounded MT Bold" pitchFamily="34" charset="0"/>
              </a:rPr>
              <a:t>Si le système est impliqués en deux étapes: </a:t>
            </a:r>
            <a:r>
              <a:rPr lang="fr-FR" sz="2400" b="1" dirty="0" smtClean="0">
                <a:solidFill>
                  <a:schemeClr val="tx1"/>
                </a:solidFill>
                <a:latin typeface="Arial Rounded MT Bold" pitchFamily="34" charset="0"/>
              </a:rPr>
              <a:t>sec ou tat dépendants </a:t>
            </a:r>
            <a:endParaRPr lang="fr-FR" sz="2400" b="1" dirty="0">
              <a:solidFill>
                <a:schemeClr val="tx1"/>
              </a:solidFill>
              <a:latin typeface="Arial Rounded MT Bold" pitchFamily="34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ourire 4"/>
          <p:cNvSpPr/>
          <p:nvPr/>
        </p:nvSpPr>
        <p:spPr>
          <a:xfrm>
            <a:off x="928662" y="4071942"/>
            <a:ext cx="2571768" cy="2357454"/>
          </a:xfrm>
          <a:prstGeom prst="smileyFace">
            <a:avLst>
              <a:gd name="adj" fmla="val -4653"/>
            </a:avLst>
          </a:prstGeom>
        </p:spPr>
        <p:style>
          <a:lnRef idx="2">
            <a:schemeClr val="accent2"/>
          </a:lnRef>
          <a:fillRef idx="1002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Pensées 5"/>
          <p:cNvSpPr/>
          <p:nvPr/>
        </p:nvSpPr>
        <p:spPr>
          <a:xfrm>
            <a:off x="1285852" y="857232"/>
            <a:ext cx="6000792" cy="2928958"/>
          </a:xfrm>
          <a:prstGeom prst="cloudCallout">
            <a:avLst>
              <a:gd name="adj1" fmla="val -23081"/>
              <a:gd name="adj2" fmla="val 67618"/>
            </a:avLst>
          </a:prstGeom>
        </p:spPr>
        <p:style>
          <a:lnRef idx="1">
            <a:schemeClr val="accent2"/>
          </a:lnRef>
          <a:fillRef idx="1002">
            <a:schemeClr val="lt1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fr-FR" sz="2800" dirty="0" smtClean="0">
                <a:solidFill>
                  <a:schemeClr val="tx1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Arial Rounded MT Bold" pitchFamily="34" charset="0"/>
              </a:rPr>
              <a:t>Y-a-t-il des protéines dans la membrane bactérienne qui permet la sécrétion ?</a:t>
            </a:r>
            <a:endParaRPr lang="fr-FR" sz="2800" dirty="0">
              <a:solidFill>
                <a:schemeClr val="tx1"/>
              </a:solidFill>
              <a:effectLst>
                <a:glow rad="101600">
                  <a:schemeClr val="accent2">
                    <a:satMod val="175000"/>
                    <a:alpha val="40000"/>
                  </a:schemeClr>
                </a:glow>
              </a:effectLst>
              <a:latin typeface="Arial Rounded MT Bold" pitchFamily="34" charset="0"/>
            </a:endParaRPr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archemin horizontal 7"/>
          <p:cNvSpPr/>
          <p:nvPr/>
        </p:nvSpPr>
        <p:spPr>
          <a:xfrm>
            <a:off x="1285852" y="1785926"/>
            <a:ext cx="6643734" cy="2928958"/>
          </a:xfrm>
          <a:prstGeom prst="horizontalScroll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3200" dirty="0" smtClean="0">
                <a:latin typeface="Arial Rounded MT Bold" pitchFamily="34" charset="0"/>
              </a:rPr>
              <a:t>DIFFERENTS TYPES DE SYSTÈME DE SECRETION</a:t>
            </a:r>
            <a:endParaRPr lang="fr-FR" sz="3200" dirty="0">
              <a:latin typeface="Arial Rounded MT Bold" pitchFamily="34" charset="0"/>
            </a:endParaRPr>
          </a:p>
        </p:txBody>
      </p:sp>
    </p:spTree>
  </p:cSld>
  <p:clrMapOvr>
    <a:masterClrMapping/>
  </p:clrMapOvr>
  <p:transition spd="med">
    <p:cover dir="rd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b="1" dirty="0" smtClean="0">
                <a:latin typeface="Arial Rounded MT Bold" pitchFamily="34" charset="0"/>
              </a:rPr>
              <a:t>GRAM NEGATIVE</a:t>
            </a:r>
            <a:endParaRPr lang="fr-FR" b="1" dirty="0">
              <a:latin typeface="Arial Rounded MT Bold" pitchFamily="34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fr-FR" dirty="0" smtClean="0">
              <a:latin typeface="Arial Rounded MT Bold" pitchFamily="34" charset="0"/>
            </a:endParaRPr>
          </a:p>
          <a:p>
            <a:r>
              <a:rPr lang="fr-FR" dirty="0" smtClean="0">
                <a:latin typeface="Arial Rounded MT Bold" pitchFamily="34" charset="0"/>
              </a:rPr>
              <a:t>principalement cinq types de systèmes de sécrétion sont couramment décrits chez ces bactéries. </a:t>
            </a:r>
          </a:p>
          <a:p>
            <a:pPr>
              <a:buNone/>
            </a:pPr>
            <a:endParaRPr lang="fr-FR" dirty="0" smtClean="0">
              <a:latin typeface="Arial Rounded MT Bold" pitchFamily="34" charset="0"/>
            </a:endParaRPr>
          </a:p>
          <a:p>
            <a:r>
              <a:rPr lang="fr-FR" dirty="0" smtClean="0">
                <a:latin typeface="Arial Rounded MT Bold" pitchFamily="34" charset="0"/>
              </a:rPr>
              <a:t>Ils sont classés selon leur composition en protéines, leurs similitudes en acides aminés et leurs mécanismes de fonctionnement. </a:t>
            </a:r>
          </a:p>
          <a:p>
            <a:endParaRPr lang="fr-FR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  <a:cs typeface="Times New Roman" pitchFamily="18" charset="0"/>
              </a:rPr>
              <a:t>Plan du travail  </a:t>
            </a:r>
            <a:endParaRPr lang="fr-FR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itchFamily="34" charset="0"/>
              <a:cs typeface="Times New Roman" pitchFamily="18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marL="571500" lvl="0" indent="-571500">
              <a:buFont typeface="+mj-lt"/>
              <a:buAutoNum type="romanUcPeriod"/>
            </a:pPr>
            <a:endParaRPr lang="fr-FR" b="1" dirty="0" smtClean="0">
              <a:latin typeface="Arial Rounded MT Bold" pitchFamily="34" charset="0"/>
            </a:endParaRPr>
          </a:p>
          <a:p>
            <a:pPr marL="571500" lvl="0" indent="-571500">
              <a:buFont typeface="+mj-lt"/>
              <a:buAutoNum type="romanUcPeriod"/>
            </a:pPr>
            <a:endParaRPr lang="fr-FR" b="1" dirty="0" smtClean="0">
              <a:latin typeface="Arial Rounded MT Bold" pitchFamily="34" charset="0"/>
            </a:endParaRPr>
          </a:p>
          <a:p>
            <a:pPr marL="571500" lvl="0" indent="-571500">
              <a:buFont typeface="+mj-lt"/>
              <a:buAutoNum type="romanUcPeriod"/>
            </a:pPr>
            <a:r>
              <a:rPr lang="fr-FR" b="1" dirty="0" smtClean="0">
                <a:latin typeface="Arial Rounded MT Bold" pitchFamily="34" charset="0"/>
              </a:rPr>
              <a:t>Introduction </a:t>
            </a:r>
          </a:p>
          <a:p>
            <a:pPr marL="571500" indent="-571500">
              <a:buNone/>
            </a:pPr>
            <a:endParaRPr lang="fr-FR" b="1" dirty="0" smtClean="0">
              <a:latin typeface="Arial Rounded MT Bold" pitchFamily="34" charset="0"/>
            </a:endParaRPr>
          </a:p>
          <a:p>
            <a:pPr marL="571500" indent="-571500">
              <a:buFont typeface="+mj-lt"/>
              <a:buAutoNum type="romanUcPeriod" startAt="2"/>
            </a:pPr>
            <a:r>
              <a:rPr lang="fr-FR" b="1" dirty="0" smtClean="0">
                <a:latin typeface="Arial Rounded MT Bold" pitchFamily="34" charset="0"/>
              </a:rPr>
              <a:t> Systèmes de sécrétions</a:t>
            </a:r>
            <a:endParaRPr lang="fr-FR" dirty="0" smtClean="0">
              <a:latin typeface="Arial Rounded MT Bold" pitchFamily="34" charset="0"/>
            </a:endParaRPr>
          </a:p>
          <a:p>
            <a:pPr marL="571500" lvl="0" indent="-571500">
              <a:buNone/>
            </a:pPr>
            <a:endParaRPr lang="fr-FR" b="1" dirty="0" smtClean="0">
              <a:latin typeface="Arial Rounded MT Bold" pitchFamily="34" charset="0"/>
            </a:endParaRPr>
          </a:p>
          <a:p>
            <a:pPr marL="571500" lvl="0" indent="-571500">
              <a:buFont typeface="+mj-lt"/>
              <a:buAutoNum type="romanUcPeriod" startAt="3"/>
            </a:pPr>
            <a:r>
              <a:rPr lang="fr-FR" b="1" dirty="0" smtClean="0">
                <a:latin typeface="Arial Rounded MT Bold" pitchFamily="34" charset="0"/>
              </a:rPr>
              <a:t>La virulence bactérienne </a:t>
            </a:r>
            <a:endParaRPr lang="fr-FR" dirty="0" smtClean="0">
              <a:latin typeface="Arial Rounded MT Bold" pitchFamily="34" charset="0"/>
            </a:endParaRPr>
          </a:p>
          <a:p>
            <a:pPr marL="514350" lvl="0" indent="-514350">
              <a:buNone/>
            </a:pPr>
            <a:r>
              <a:rPr lang="fr-FR" dirty="0" smtClean="0">
                <a:latin typeface="Arial Rounded MT Bold" pitchFamily="34" charset="0"/>
              </a:rPr>
              <a:t>                                                               </a:t>
            </a:r>
            <a:endParaRPr lang="fr-FR" b="1" dirty="0" smtClean="0">
              <a:latin typeface="Arial Rounded MT Bold" pitchFamily="34" charset="0"/>
            </a:endParaRPr>
          </a:p>
          <a:p>
            <a:pPr marL="571500" lvl="0" indent="-571500">
              <a:buFont typeface="+mj-lt"/>
              <a:buAutoNum type="romanUcPeriod" startAt="4"/>
            </a:pPr>
            <a:r>
              <a:rPr lang="fr-FR" b="1" dirty="0" smtClean="0">
                <a:latin typeface="Arial Rounded MT Bold" pitchFamily="34" charset="0"/>
              </a:rPr>
              <a:t>Conclusion</a:t>
            </a:r>
          </a:p>
          <a:p>
            <a:pPr marL="514350" lvl="0" indent="-514350">
              <a:buFont typeface="+mj-lt"/>
              <a:buAutoNum type="romanUcPeriod"/>
            </a:pPr>
            <a:endParaRPr lang="fr-FR" dirty="0" smtClean="0"/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arme 3"/>
          <p:cNvSpPr/>
          <p:nvPr/>
        </p:nvSpPr>
        <p:spPr>
          <a:xfrm>
            <a:off x="428596" y="642918"/>
            <a:ext cx="7286676" cy="5572164"/>
          </a:xfrm>
          <a:prstGeom prst="teardrop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dirty="0" smtClean="0"/>
              <a:t> </a:t>
            </a:r>
            <a:r>
              <a:rPr lang="fr-FR" sz="2800" dirty="0" smtClean="0">
                <a:latin typeface="Arial Rounded MT Bold" pitchFamily="34" charset="0"/>
              </a:rPr>
              <a:t>Très récemment, un sixième type de système de sécrétion , SST6, a été décrit mais très peu de données le concernant</a:t>
            </a:r>
            <a:r>
              <a:rPr lang="fr-FR" sz="2800" dirty="0" smtClean="0"/>
              <a:t>.  </a:t>
            </a:r>
            <a:endParaRPr lang="fr-FR" sz="2800" dirty="0"/>
          </a:p>
        </p:txBody>
      </p:sp>
    </p:spTree>
  </p:cSld>
  <p:clrMapOvr>
    <a:masterClrMapping/>
  </p:clrMapOvr>
  <p:transition spd="med">
    <p:newsflash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me 1"/>
          <p:cNvGraphicFramePr/>
          <p:nvPr>
            <p:extLst>
              <p:ext uri="{D42A27DB-BD31-4B8C-83A1-F6EECF244321}">
                <p14:modId xmlns:p14="http://schemas.microsoft.com/office/powerpoint/2010/main" val="2743618529"/>
              </p:ext>
            </p:extLst>
          </p:nvPr>
        </p:nvGraphicFramePr>
        <p:xfrm>
          <a:off x="539552" y="836712"/>
          <a:ext cx="7848872" cy="535136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AsOne/>
      </p:bldGraphic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sz="quarter" idx="1"/>
          </p:nvPr>
        </p:nvSpPr>
        <p:spPr>
          <a:xfrm>
            <a:off x="457200" y="1714488"/>
            <a:ext cx="7467600" cy="4759464"/>
          </a:xfrm>
        </p:spPr>
        <p:txBody>
          <a:bodyPr>
            <a:normAutofit/>
          </a:bodyPr>
          <a:lstStyle/>
          <a:p>
            <a:pPr>
              <a:buNone/>
            </a:pPr>
            <a:endParaRPr lang="fr-FR" sz="1900" b="1" dirty="0" smtClean="0"/>
          </a:p>
          <a:p>
            <a:pPr>
              <a:buNone/>
            </a:pPr>
            <a:endParaRPr lang="fr-FR" sz="1900" b="1" dirty="0" smtClean="0"/>
          </a:p>
          <a:p>
            <a:pPr>
              <a:buFont typeface="Wingdings" pitchFamily="2" charset="2"/>
              <a:buChar char="Ø"/>
            </a:pPr>
            <a:r>
              <a:rPr lang="fr-FR" sz="2000" dirty="0" smtClean="0">
                <a:latin typeface="Arial Rounded MT Bold" pitchFamily="34" charset="0"/>
                <a:cs typeface="Arial" pitchFamily="34" charset="0"/>
              </a:rPr>
              <a:t> </a:t>
            </a:r>
            <a:r>
              <a:rPr lang="fr-FR" sz="2000" b="1" dirty="0" smtClean="0">
                <a:latin typeface="Arial Rounded MT Bold" pitchFamily="34" charset="0"/>
                <a:cs typeface="Arial" pitchFamily="34" charset="0"/>
              </a:rPr>
              <a:t>OMP</a:t>
            </a:r>
            <a:r>
              <a:rPr lang="fr-FR" sz="2000" dirty="0" smtClean="0">
                <a:latin typeface="Arial Rounded MT Bold" pitchFamily="34" charset="0"/>
                <a:cs typeface="Arial" pitchFamily="34" charset="0"/>
              </a:rPr>
              <a:t>(</a:t>
            </a:r>
            <a:r>
              <a:rPr lang="fr-FR" sz="2000" dirty="0" err="1" smtClean="0">
                <a:latin typeface="Arial Rounded MT Bold" pitchFamily="34" charset="0"/>
                <a:cs typeface="Arial" pitchFamily="34" charset="0"/>
              </a:rPr>
              <a:t>outer</a:t>
            </a:r>
            <a:r>
              <a:rPr lang="fr-FR" sz="2000" dirty="0" smtClean="0">
                <a:latin typeface="Arial Rounded MT Bold" pitchFamily="34" charset="0"/>
                <a:cs typeface="Arial" pitchFamily="34" charset="0"/>
              </a:rPr>
              <a:t> membrane </a:t>
            </a:r>
            <a:r>
              <a:rPr lang="fr-FR" sz="2000" dirty="0" err="1" smtClean="0">
                <a:latin typeface="Arial Rounded MT Bold" pitchFamily="34" charset="0"/>
                <a:cs typeface="Arial" pitchFamily="34" charset="0"/>
              </a:rPr>
              <a:t>protein</a:t>
            </a:r>
            <a:r>
              <a:rPr lang="fr-FR" sz="2000" dirty="0" smtClean="0">
                <a:latin typeface="Arial Rounded MT Bold" pitchFamily="34" charset="0"/>
                <a:cs typeface="Arial" pitchFamily="34" charset="0"/>
              </a:rPr>
              <a:t>)qui se trouve</a:t>
            </a:r>
          </a:p>
          <a:p>
            <a:pPr>
              <a:buNone/>
            </a:pPr>
            <a:r>
              <a:rPr lang="fr-FR" sz="2000" dirty="0" smtClean="0">
                <a:latin typeface="Arial Rounded MT Bold" pitchFamily="34" charset="0"/>
                <a:cs typeface="Arial" pitchFamily="34" charset="0"/>
              </a:rPr>
              <a:t> dans la membrane externe.</a:t>
            </a:r>
          </a:p>
          <a:p>
            <a:pPr>
              <a:buFont typeface="Wingdings" pitchFamily="2" charset="2"/>
              <a:buChar char="Ø"/>
            </a:pPr>
            <a:endParaRPr lang="fr-FR" sz="2000" b="1" dirty="0" smtClean="0">
              <a:latin typeface="Arial Rounded MT Bold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Ø"/>
            </a:pPr>
            <a:r>
              <a:rPr lang="fr-FR" sz="2000" b="1" dirty="0" smtClean="0">
                <a:latin typeface="Arial Rounded MT Bold" pitchFamily="34" charset="0"/>
                <a:cs typeface="Arial" pitchFamily="34" charset="0"/>
              </a:rPr>
              <a:t>MFP</a:t>
            </a:r>
            <a:r>
              <a:rPr lang="fr-FR" sz="2000" dirty="0" smtClean="0">
                <a:latin typeface="Arial Rounded MT Bold" pitchFamily="34" charset="0"/>
                <a:cs typeface="Arial" pitchFamily="34" charset="0"/>
              </a:rPr>
              <a:t> (membrane fusion </a:t>
            </a:r>
            <a:r>
              <a:rPr lang="fr-FR" sz="2000" dirty="0" err="1" smtClean="0">
                <a:latin typeface="Arial Rounded MT Bold" pitchFamily="34" charset="0"/>
                <a:cs typeface="Arial" pitchFamily="34" charset="0"/>
              </a:rPr>
              <a:t>protein</a:t>
            </a:r>
            <a:r>
              <a:rPr lang="fr-FR" sz="2000" dirty="0" smtClean="0">
                <a:latin typeface="Arial Rounded MT Bold" pitchFamily="34" charset="0"/>
                <a:cs typeface="Arial" pitchFamily="34" charset="0"/>
              </a:rPr>
              <a:t>) entre </a:t>
            </a:r>
          </a:p>
          <a:p>
            <a:pPr>
              <a:buNone/>
            </a:pPr>
            <a:r>
              <a:rPr lang="fr-FR" sz="2000" dirty="0" smtClean="0">
                <a:latin typeface="Arial Rounded MT Bold" pitchFamily="34" charset="0"/>
                <a:cs typeface="Arial" pitchFamily="34" charset="0"/>
              </a:rPr>
              <a:t> membrane interne et membrane externe </a:t>
            </a:r>
          </a:p>
          <a:p>
            <a:pPr>
              <a:buFont typeface="Wingdings" pitchFamily="2" charset="2"/>
              <a:buChar char="Ø"/>
            </a:pPr>
            <a:endParaRPr lang="fr-FR" sz="2000" b="1" dirty="0" smtClean="0">
              <a:latin typeface="Arial Rounded MT Bold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Ø"/>
            </a:pPr>
            <a:r>
              <a:rPr lang="fr-FR" sz="2000" b="1" dirty="0" smtClean="0">
                <a:latin typeface="Arial Rounded MT Bold" pitchFamily="34" charset="0"/>
                <a:cs typeface="Arial" pitchFamily="34" charset="0"/>
              </a:rPr>
              <a:t>ABC </a:t>
            </a:r>
            <a:r>
              <a:rPr lang="fr-FR" sz="2000" dirty="0" smtClean="0">
                <a:latin typeface="Arial Rounded MT Bold" pitchFamily="34" charset="0"/>
                <a:cs typeface="Arial" pitchFamily="34" charset="0"/>
              </a:rPr>
              <a:t>(ATP BINDING CASSETTE) au niveau </a:t>
            </a:r>
          </a:p>
          <a:p>
            <a:pPr>
              <a:buNone/>
            </a:pPr>
            <a:r>
              <a:rPr lang="fr-FR" sz="2000" dirty="0" smtClean="0">
                <a:latin typeface="Arial Rounded MT Bold" pitchFamily="34" charset="0"/>
                <a:cs typeface="Arial" pitchFamily="34" charset="0"/>
              </a:rPr>
              <a:t>de la membrane interne. </a:t>
            </a:r>
          </a:p>
          <a:p>
            <a:pPr>
              <a:buNone/>
            </a:pPr>
            <a:endParaRPr lang="fr-FR" sz="2000" dirty="0" smtClean="0">
              <a:latin typeface="Arial Rounded MT Bold" pitchFamily="34" charset="0"/>
              <a:cs typeface="Arial" pitchFamily="34" charset="0"/>
            </a:endParaRPr>
          </a:p>
          <a:p>
            <a:pPr>
              <a:buNone/>
            </a:pPr>
            <a:endParaRPr lang="fr-FR" dirty="0" smtClean="0"/>
          </a:p>
          <a:p>
            <a:pPr>
              <a:buNone/>
            </a:pPr>
            <a:endParaRPr lang="fr-FR" dirty="0"/>
          </a:p>
        </p:txBody>
      </p:sp>
      <p:sp>
        <p:nvSpPr>
          <p:cNvPr id="4" name="Organigramme : Décision 3"/>
          <p:cNvSpPr/>
          <p:nvPr/>
        </p:nvSpPr>
        <p:spPr>
          <a:xfrm>
            <a:off x="285720" y="0"/>
            <a:ext cx="8358246" cy="1500174"/>
          </a:xfrm>
          <a:prstGeom prst="flowChartDecision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b="1" dirty="0" smtClean="0"/>
              <a:t>Système de sécrétion de type I</a:t>
            </a:r>
            <a:endParaRPr lang="fr-FR" sz="24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86512" y="1571612"/>
            <a:ext cx="2286016" cy="4572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>
    <p:strips dir="ld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082660"/>
          </a:xfrm>
          <a:prstGeom prst="flowChartDecision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>
            <a:normAutofit fontScale="90000"/>
          </a:bodyPr>
          <a:lstStyle/>
          <a:p>
            <a:pPr algn="ctr"/>
            <a:r>
              <a:rPr lang="fr-FR" sz="2400" b="1" dirty="0" smtClean="0"/>
              <a:t>Système de sécrétion de type II</a:t>
            </a:r>
            <a:endParaRPr lang="fr-FR" sz="2400" dirty="0"/>
          </a:p>
        </p:txBody>
      </p:sp>
      <p:sp>
        <p:nvSpPr>
          <p:cNvPr id="6" name="Organigramme : Connecteur 5"/>
          <p:cNvSpPr/>
          <p:nvPr/>
        </p:nvSpPr>
        <p:spPr>
          <a:xfrm flipH="1" flipV="1">
            <a:off x="4857752" y="5143512"/>
            <a:ext cx="142876" cy="214314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Ellipse 7"/>
          <p:cNvSpPr/>
          <p:nvPr/>
        </p:nvSpPr>
        <p:spPr>
          <a:xfrm>
            <a:off x="5357818" y="5286388"/>
            <a:ext cx="142876" cy="214314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Ellipse 8"/>
          <p:cNvSpPr/>
          <p:nvPr/>
        </p:nvSpPr>
        <p:spPr>
          <a:xfrm>
            <a:off x="5715008" y="5000636"/>
            <a:ext cx="142876" cy="285752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Ellipse 9"/>
          <p:cNvSpPr/>
          <p:nvPr/>
        </p:nvSpPr>
        <p:spPr>
          <a:xfrm>
            <a:off x="5857884" y="5500702"/>
            <a:ext cx="142876" cy="285752"/>
          </a:xfrm>
          <a:prstGeom prst="ellips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29058" y="1928802"/>
            <a:ext cx="3857652" cy="30003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Ellipse 10"/>
          <p:cNvSpPr/>
          <p:nvPr/>
        </p:nvSpPr>
        <p:spPr>
          <a:xfrm>
            <a:off x="500034" y="2285992"/>
            <a:ext cx="3071834" cy="2500330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2400" dirty="0" smtClean="0">
                <a:latin typeface="Arial Rounded MT Bold" pitchFamily="34" charset="0"/>
              </a:rPr>
              <a:t>La sécrétion s’effectue </a:t>
            </a:r>
            <a:r>
              <a:rPr lang="fr-FR" sz="2400" dirty="0" smtClean="0">
                <a:latin typeface="Arial Rounded MT Bold" pitchFamily="34" charset="0"/>
              </a:rPr>
              <a:t>en 2 </a:t>
            </a:r>
            <a:r>
              <a:rPr lang="fr-FR" sz="2400" dirty="0" smtClean="0">
                <a:latin typeface="Arial Rounded MT Bold" pitchFamily="34" charset="0"/>
              </a:rPr>
              <a:t>étapes</a:t>
            </a:r>
            <a:endParaRPr lang="fr-FR" sz="2400" dirty="0"/>
          </a:p>
        </p:txBody>
      </p:sp>
    </p:spTree>
  </p:cSld>
  <p:clrMapOvr>
    <a:masterClrMapping/>
  </p:clrMapOvr>
  <p:transition spd="med">
    <p:plus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avec flèche vers la droite 4"/>
          <p:cNvSpPr/>
          <p:nvPr/>
        </p:nvSpPr>
        <p:spPr>
          <a:xfrm>
            <a:off x="714348" y="3071810"/>
            <a:ext cx="3714776" cy="2786082"/>
          </a:xfrm>
          <a:prstGeom prst="rightArrowCallou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dirty="0" smtClean="0">
                <a:latin typeface="Arial Rounded MT Bold" pitchFamily="34" charset="0"/>
              </a:rPr>
              <a:t>Transfert des molécules exporté de la membrane interne de la bactérie par les systèmes de transport SEC ou TAT.</a:t>
            </a:r>
            <a:endParaRPr lang="fr-FR" dirty="0">
              <a:latin typeface="Arial Rounded MT Bold" pitchFamily="34" charset="0"/>
            </a:endParaRPr>
          </a:p>
        </p:txBody>
      </p:sp>
      <p:sp>
        <p:nvSpPr>
          <p:cNvPr id="6" name="Titre 3"/>
          <p:cNvSpPr>
            <a:spLocks noGrp="1"/>
          </p:cNvSpPr>
          <p:nvPr>
            <p:ph type="title"/>
          </p:nvPr>
        </p:nvSpPr>
        <p:spPr>
          <a:prstGeom prst="flowChartDecision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>
            <a:normAutofit fontScale="90000"/>
          </a:bodyPr>
          <a:lstStyle/>
          <a:p>
            <a:pPr algn="ctr"/>
            <a:r>
              <a:rPr lang="fr-FR" sz="2400" b="1" dirty="0" smtClean="0"/>
              <a:t>Système de sécrétion de type II</a:t>
            </a:r>
            <a:endParaRPr lang="fr-FR" sz="2400" dirty="0"/>
          </a:p>
        </p:txBody>
      </p:sp>
      <p:sp>
        <p:nvSpPr>
          <p:cNvPr id="9" name="Ellipse 8"/>
          <p:cNvSpPr/>
          <p:nvPr/>
        </p:nvSpPr>
        <p:spPr>
          <a:xfrm>
            <a:off x="6143636" y="3786190"/>
            <a:ext cx="127001" cy="265341"/>
          </a:xfrm>
          <a:prstGeom prst="ellips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Ellipse 9"/>
          <p:cNvSpPr/>
          <p:nvPr/>
        </p:nvSpPr>
        <p:spPr>
          <a:xfrm>
            <a:off x="6572264" y="3500438"/>
            <a:ext cx="142876" cy="282350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57752" y="1571612"/>
            <a:ext cx="3000396" cy="46434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7" name="Organigramme : Connecteur 16"/>
          <p:cNvSpPr/>
          <p:nvPr/>
        </p:nvSpPr>
        <p:spPr>
          <a:xfrm flipH="1" flipV="1">
            <a:off x="5857884" y="3786190"/>
            <a:ext cx="127001" cy="265341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Ellipse 17"/>
          <p:cNvSpPr/>
          <p:nvPr/>
        </p:nvSpPr>
        <p:spPr>
          <a:xfrm>
            <a:off x="6429388" y="3929066"/>
            <a:ext cx="214314" cy="285752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9" name="Ellipse 18"/>
          <p:cNvSpPr/>
          <p:nvPr/>
        </p:nvSpPr>
        <p:spPr>
          <a:xfrm>
            <a:off x="6858016" y="3643314"/>
            <a:ext cx="199234" cy="427834"/>
          </a:xfrm>
          <a:prstGeom prst="ellips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0" name="Ellipse 19"/>
          <p:cNvSpPr/>
          <p:nvPr/>
        </p:nvSpPr>
        <p:spPr>
          <a:xfrm>
            <a:off x="5500694" y="3714752"/>
            <a:ext cx="199234" cy="427834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22" name="Connecteur droit avec flèche 21"/>
          <p:cNvCxnSpPr/>
          <p:nvPr/>
        </p:nvCxnSpPr>
        <p:spPr>
          <a:xfrm rot="5400000" flipH="1" flipV="1">
            <a:off x="5250661" y="4822041"/>
            <a:ext cx="1643868" cy="79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med">
    <p:strips dir="rd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avec flèche vers la droite 4"/>
          <p:cNvSpPr/>
          <p:nvPr/>
        </p:nvSpPr>
        <p:spPr>
          <a:xfrm>
            <a:off x="785786" y="2000240"/>
            <a:ext cx="3500462" cy="2786082"/>
          </a:xfrm>
          <a:prstGeom prst="rightArrowCallou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dirty="0" smtClean="0">
                <a:latin typeface="Arial Rounded MT Bold" pitchFamily="34" charset="0"/>
              </a:rPr>
              <a:t>Une fois dans le </a:t>
            </a:r>
            <a:r>
              <a:rPr lang="fr-FR" dirty="0" err="1" smtClean="0">
                <a:latin typeface="Arial Rounded MT Bold" pitchFamily="34" charset="0"/>
              </a:rPr>
              <a:t>périplasme</a:t>
            </a:r>
            <a:r>
              <a:rPr lang="fr-FR" dirty="0" smtClean="0">
                <a:latin typeface="Arial Rounded MT Bold" pitchFamily="34" charset="0"/>
              </a:rPr>
              <a:t> </a:t>
            </a:r>
          </a:p>
          <a:p>
            <a:pPr algn="ctr"/>
            <a:r>
              <a:rPr lang="fr-FR" dirty="0" smtClean="0">
                <a:latin typeface="Arial Rounded MT Bold" pitchFamily="34" charset="0"/>
              </a:rPr>
              <a:t>les molécules sont sécrété vers l’extérieur par le SST 2. </a:t>
            </a:r>
            <a:endParaRPr lang="fr-FR" dirty="0">
              <a:latin typeface="Arial Rounded MT Bold" pitchFamily="34" charset="0"/>
            </a:endParaRPr>
          </a:p>
        </p:txBody>
      </p:sp>
      <p:sp>
        <p:nvSpPr>
          <p:cNvPr id="6" name="Titre 3"/>
          <p:cNvSpPr>
            <a:spLocks noGrp="1"/>
          </p:cNvSpPr>
          <p:nvPr>
            <p:ph type="title"/>
          </p:nvPr>
        </p:nvSpPr>
        <p:spPr>
          <a:prstGeom prst="flowChartDecision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>
            <a:normAutofit fontScale="90000"/>
          </a:bodyPr>
          <a:lstStyle/>
          <a:p>
            <a:pPr algn="ctr"/>
            <a:r>
              <a:rPr lang="fr-FR" sz="2400" b="1" dirty="0" smtClean="0"/>
              <a:t>Système de sécrétion de type II</a:t>
            </a:r>
            <a:endParaRPr lang="fr-FR" sz="2400" dirty="0"/>
          </a:p>
        </p:txBody>
      </p:sp>
      <p:pic>
        <p:nvPicPr>
          <p:cNvPr id="2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00562" y="2500306"/>
            <a:ext cx="3371859" cy="4000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Organigramme : Connecteur 7"/>
          <p:cNvSpPr/>
          <p:nvPr/>
        </p:nvSpPr>
        <p:spPr>
          <a:xfrm>
            <a:off x="6500826" y="1857364"/>
            <a:ext cx="214314" cy="214314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Organigramme : Connecteur 8"/>
          <p:cNvSpPr/>
          <p:nvPr/>
        </p:nvSpPr>
        <p:spPr>
          <a:xfrm>
            <a:off x="5572132" y="1714488"/>
            <a:ext cx="214314" cy="285752"/>
          </a:xfrm>
          <a:prstGeom prst="flowChartConnector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Ellipse 9"/>
          <p:cNvSpPr/>
          <p:nvPr/>
        </p:nvSpPr>
        <p:spPr>
          <a:xfrm>
            <a:off x="7072330" y="1714488"/>
            <a:ext cx="214314" cy="357190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Organigramme : Connecteur 10"/>
          <p:cNvSpPr/>
          <p:nvPr/>
        </p:nvSpPr>
        <p:spPr>
          <a:xfrm>
            <a:off x="7572396" y="2285992"/>
            <a:ext cx="357190" cy="285752"/>
          </a:xfrm>
          <a:prstGeom prst="flowChartConnector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12" name="Connecteur droit avec flèche 11"/>
          <p:cNvCxnSpPr/>
          <p:nvPr/>
        </p:nvCxnSpPr>
        <p:spPr>
          <a:xfrm rot="16200000" flipV="1">
            <a:off x="5929322" y="3500438"/>
            <a:ext cx="2642412" cy="7064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3" name="Connecteur droit avec flèche 12"/>
          <p:cNvCxnSpPr/>
          <p:nvPr/>
        </p:nvCxnSpPr>
        <p:spPr>
          <a:xfrm rot="5400000" flipH="1" flipV="1">
            <a:off x="4822033" y="5536421"/>
            <a:ext cx="1643868" cy="79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med">
    <p:strips dir="ru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http://upload.wikimedia.org/wikipedia/commons/thumb/c/c4/T2SS.svg/150px-T2SS.svg.pn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55776" y="2420888"/>
            <a:ext cx="5256584" cy="3240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ZoneTexte 2"/>
          <p:cNvSpPr txBox="1"/>
          <p:nvPr/>
        </p:nvSpPr>
        <p:spPr>
          <a:xfrm>
            <a:off x="3059832" y="260648"/>
            <a:ext cx="194421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5400" dirty="0" smtClean="0">
                <a:latin typeface="Times New Roman" pitchFamily="18" charset="0"/>
                <a:cs typeface="Times New Roman" pitchFamily="18" charset="0"/>
              </a:rPr>
              <a:t>T2SS</a:t>
            </a:r>
          </a:p>
          <a:p>
            <a:endParaRPr lang="fr-FR" dirty="0"/>
          </a:p>
        </p:txBody>
      </p:sp>
      <p:sp>
        <p:nvSpPr>
          <p:cNvPr id="5" name="ZoneTexte 4"/>
          <p:cNvSpPr txBox="1"/>
          <p:nvPr/>
        </p:nvSpPr>
        <p:spPr>
          <a:xfrm>
            <a:off x="323528" y="4725144"/>
            <a:ext cx="18341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 smtClean="0"/>
              <a:t>1/Exportation</a:t>
            </a:r>
            <a:endParaRPr lang="fr-FR" b="1" dirty="0"/>
          </a:p>
        </p:txBody>
      </p:sp>
      <p:sp>
        <p:nvSpPr>
          <p:cNvPr id="6" name="ZoneTexte 5"/>
          <p:cNvSpPr txBox="1"/>
          <p:nvPr/>
        </p:nvSpPr>
        <p:spPr>
          <a:xfrm>
            <a:off x="323528" y="3068960"/>
            <a:ext cx="15327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 smtClean="0">
                <a:solidFill>
                  <a:schemeClr val="accent1">
                    <a:lumMod val="75000"/>
                  </a:schemeClr>
                </a:solidFill>
              </a:rPr>
              <a:t>2/</a:t>
            </a:r>
            <a:r>
              <a:rPr lang="fr-FR" b="1" dirty="0" err="1" smtClean="0">
                <a:solidFill>
                  <a:schemeClr val="accent1">
                    <a:lumMod val="75000"/>
                  </a:schemeClr>
                </a:solidFill>
              </a:rPr>
              <a:t>Sécretion</a:t>
            </a:r>
            <a:endParaRPr lang="fr-FR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7" name="Flèche vers le haut 6"/>
          <p:cNvSpPr/>
          <p:nvPr/>
        </p:nvSpPr>
        <p:spPr>
          <a:xfrm>
            <a:off x="4139952" y="2132856"/>
            <a:ext cx="216024" cy="576064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Forme libre 7"/>
          <p:cNvSpPr/>
          <p:nvPr/>
        </p:nvSpPr>
        <p:spPr>
          <a:xfrm>
            <a:off x="5868144" y="5949280"/>
            <a:ext cx="207818" cy="210444"/>
          </a:xfrm>
          <a:custGeom>
            <a:avLst/>
            <a:gdLst>
              <a:gd name="connsiteX0" fmla="*/ 138545 w 207818"/>
              <a:gd name="connsiteY0" fmla="*/ 2626 h 210444"/>
              <a:gd name="connsiteX1" fmla="*/ 41563 w 207818"/>
              <a:gd name="connsiteY1" fmla="*/ 16480 h 210444"/>
              <a:gd name="connsiteX2" fmla="*/ 0 w 207818"/>
              <a:gd name="connsiteY2" fmla="*/ 99608 h 210444"/>
              <a:gd name="connsiteX3" fmla="*/ 27709 w 207818"/>
              <a:gd name="connsiteY3" fmla="*/ 141171 h 210444"/>
              <a:gd name="connsiteX4" fmla="*/ 41563 w 207818"/>
              <a:gd name="connsiteY4" fmla="*/ 182735 h 210444"/>
              <a:gd name="connsiteX5" fmla="*/ 124691 w 207818"/>
              <a:gd name="connsiteY5" fmla="*/ 210444 h 210444"/>
              <a:gd name="connsiteX6" fmla="*/ 166254 w 207818"/>
              <a:gd name="connsiteY6" fmla="*/ 182735 h 210444"/>
              <a:gd name="connsiteX7" fmla="*/ 207818 w 207818"/>
              <a:gd name="connsiteY7" fmla="*/ 99608 h 210444"/>
              <a:gd name="connsiteX8" fmla="*/ 193963 w 207818"/>
              <a:gd name="connsiteY8" fmla="*/ 58044 h 210444"/>
              <a:gd name="connsiteX9" fmla="*/ 138545 w 207818"/>
              <a:gd name="connsiteY9" fmla="*/ 2626 h 2104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07818" h="210444">
                <a:moveTo>
                  <a:pt x="138545" y="2626"/>
                </a:moveTo>
                <a:cubicBezTo>
                  <a:pt x="113145" y="-4301"/>
                  <a:pt x="71404" y="3217"/>
                  <a:pt x="41563" y="16480"/>
                </a:cubicBezTo>
                <a:cubicBezTo>
                  <a:pt x="20544" y="25822"/>
                  <a:pt x="6147" y="81165"/>
                  <a:pt x="0" y="99608"/>
                </a:cubicBezTo>
                <a:cubicBezTo>
                  <a:pt x="9236" y="113462"/>
                  <a:pt x="20263" y="126278"/>
                  <a:pt x="27709" y="141171"/>
                </a:cubicBezTo>
                <a:cubicBezTo>
                  <a:pt x="34240" y="154233"/>
                  <a:pt x="29679" y="174247"/>
                  <a:pt x="41563" y="182735"/>
                </a:cubicBezTo>
                <a:cubicBezTo>
                  <a:pt x="65331" y="199712"/>
                  <a:pt x="124691" y="210444"/>
                  <a:pt x="124691" y="210444"/>
                </a:cubicBezTo>
                <a:cubicBezTo>
                  <a:pt x="138545" y="201208"/>
                  <a:pt x="154480" y="194509"/>
                  <a:pt x="166254" y="182735"/>
                </a:cubicBezTo>
                <a:cubicBezTo>
                  <a:pt x="193110" y="155878"/>
                  <a:pt x="196550" y="133412"/>
                  <a:pt x="207818" y="99608"/>
                </a:cubicBezTo>
                <a:cubicBezTo>
                  <a:pt x="203200" y="85753"/>
                  <a:pt x="205367" y="67167"/>
                  <a:pt x="193963" y="58044"/>
                </a:cubicBezTo>
                <a:cubicBezTo>
                  <a:pt x="129584" y="6541"/>
                  <a:pt x="163945" y="9553"/>
                  <a:pt x="138545" y="2626"/>
                </a:cubicBezTo>
                <a:close/>
              </a:path>
            </a:pathLst>
          </a:custGeom>
          <a:solidFill>
            <a:srgbClr val="00B0F0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Forme libre 8"/>
          <p:cNvSpPr/>
          <p:nvPr/>
        </p:nvSpPr>
        <p:spPr>
          <a:xfrm>
            <a:off x="6156176" y="6093296"/>
            <a:ext cx="207818" cy="210444"/>
          </a:xfrm>
          <a:custGeom>
            <a:avLst/>
            <a:gdLst>
              <a:gd name="connsiteX0" fmla="*/ 138545 w 207818"/>
              <a:gd name="connsiteY0" fmla="*/ 2626 h 210444"/>
              <a:gd name="connsiteX1" fmla="*/ 41563 w 207818"/>
              <a:gd name="connsiteY1" fmla="*/ 16480 h 210444"/>
              <a:gd name="connsiteX2" fmla="*/ 0 w 207818"/>
              <a:gd name="connsiteY2" fmla="*/ 99608 h 210444"/>
              <a:gd name="connsiteX3" fmla="*/ 27709 w 207818"/>
              <a:gd name="connsiteY3" fmla="*/ 141171 h 210444"/>
              <a:gd name="connsiteX4" fmla="*/ 41563 w 207818"/>
              <a:gd name="connsiteY4" fmla="*/ 182735 h 210444"/>
              <a:gd name="connsiteX5" fmla="*/ 124691 w 207818"/>
              <a:gd name="connsiteY5" fmla="*/ 210444 h 210444"/>
              <a:gd name="connsiteX6" fmla="*/ 166254 w 207818"/>
              <a:gd name="connsiteY6" fmla="*/ 182735 h 210444"/>
              <a:gd name="connsiteX7" fmla="*/ 207818 w 207818"/>
              <a:gd name="connsiteY7" fmla="*/ 99608 h 210444"/>
              <a:gd name="connsiteX8" fmla="*/ 193963 w 207818"/>
              <a:gd name="connsiteY8" fmla="*/ 58044 h 210444"/>
              <a:gd name="connsiteX9" fmla="*/ 138545 w 207818"/>
              <a:gd name="connsiteY9" fmla="*/ 2626 h 2104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07818" h="210444">
                <a:moveTo>
                  <a:pt x="138545" y="2626"/>
                </a:moveTo>
                <a:cubicBezTo>
                  <a:pt x="113145" y="-4301"/>
                  <a:pt x="71404" y="3217"/>
                  <a:pt x="41563" y="16480"/>
                </a:cubicBezTo>
                <a:cubicBezTo>
                  <a:pt x="20544" y="25822"/>
                  <a:pt x="6147" y="81165"/>
                  <a:pt x="0" y="99608"/>
                </a:cubicBezTo>
                <a:cubicBezTo>
                  <a:pt x="9236" y="113462"/>
                  <a:pt x="20263" y="126278"/>
                  <a:pt x="27709" y="141171"/>
                </a:cubicBezTo>
                <a:cubicBezTo>
                  <a:pt x="34240" y="154233"/>
                  <a:pt x="29679" y="174247"/>
                  <a:pt x="41563" y="182735"/>
                </a:cubicBezTo>
                <a:cubicBezTo>
                  <a:pt x="65331" y="199712"/>
                  <a:pt x="124691" y="210444"/>
                  <a:pt x="124691" y="210444"/>
                </a:cubicBezTo>
                <a:cubicBezTo>
                  <a:pt x="138545" y="201208"/>
                  <a:pt x="154480" y="194509"/>
                  <a:pt x="166254" y="182735"/>
                </a:cubicBezTo>
                <a:cubicBezTo>
                  <a:pt x="193110" y="155878"/>
                  <a:pt x="196550" y="133412"/>
                  <a:pt x="207818" y="99608"/>
                </a:cubicBezTo>
                <a:cubicBezTo>
                  <a:pt x="203200" y="85753"/>
                  <a:pt x="205367" y="67167"/>
                  <a:pt x="193963" y="58044"/>
                </a:cubicBezTo>
                <a:cubicBezTo>
                  <a:pt x="129584" y="6541"/>
                  <a:pt x="163945" y="9553"/>
                  <a:pt x="138545" y="2626"/>
                </a:cubicBezTo>
                <a:close/>
              </a:path>
            </a:pathLst>
          </a:custGeom>
          <a:solidFill>
            <a:srgbClr val="FFFF00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Forme libre 9"/>
          <p:cNvSpPr/>
          <p:nvPr/>
        </p:nvSpPr>
        <p:spPr>
          <a:xfrm>
            <a:off x="6156176" y="5805264"/>
            <a:ext cx="207818" cy="210444"/>
          </a:xfrm>
          <a:custGeom>
            <a:avLst/>
            <a:gdLst>
              <a:gd name="connsiteX0" fmla="*/ 138545 w 207818"/>
              <a:gd name="connsiteY0" fmla="*/ 2626 h 210444"/>
              <a:gd name="connsiteX1" fmla="*/ 41563 w 207818"/>
              <a:gd name="connsiteY1" fmla="*/ 16480 h 210444"/>
              <a:gd name="connsiteX2" fmla="*/ 0 w 207818"/>
              <a:gd name="connsiteY2" fmla="*/ 99608 h 210444"/>
              <a:gd name="connsiteX3" fmla="*/ 27709 w 207818"/>
              <a:gd name="connsiteY3" fmla="*/ 141171 h 210444"/>
              <a:gd name="connsiteX4" fmla="*/ 41563 w 207818"/>
              <a:gd name="connsiteY4" fmla="*/ 182735 h 210444"/>
              <a:gd name="connsiteX5" fmla="*/ 124691 w 207818"/>
              <a:gd name="connsiteY5" fmla="*/ 210444 h 210444"/>
              <a:gd name="connsiteX6" fmla="*/ 166254 w 207818"/>
              <a:gd name="connsiteY6" fmla="*/ 182735 h 210444"/>
              <a:gd name="connsiteX7" fmla="*/ 207818 w 207818"/>
              <a:gd name="connsiteY7" fmla="*/ 99608 h 210444"/>
              <a:gd name="connsiteX8" fmla="*/ 193963 w 207818"/>
              <a:gd name="connsiteY8" fmla="*/ 58044 h 210444"/>
              <a:gd name="connsiteX9" fmla="*/ 138545 w 207818"/>
              <a:gd name="connsiteY9" fmla="*/ 2626 h 2104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07818" h="210444">
                <a:moveTo>
                  <a:pt x="138545" y="2626"/>
                </a:moveTo>
                <a:cubicBezTo>
                  <a:pt x="113145" y="-4301"/>
                  <a:pt x="71404" y="3217"/>
                  <a:pt x="41563" y="16480"/>
                </a:cubicBezTo>
                <a:cubicBezTo>
                  <a:pt x="20544" y="25822"/>
                  <a:pt x="6147" y="81165"/>
                  <a:pt x="0" y="99608"/>
                </a:cubicBezTo>
                <a:cubicBezTo>
                  <a:pt x="9236" y="113462"/>
                  <a:pt x="20263" y="126278"/>
                  <a:pt x="27709" y="141171"/>
                </a:cubicBezTo>
                <a:cubicBezTo>
                  <a:pt x="34240" y="154233"/>
                  <a:pt x="29679" y="174247"/>
                  <a:pt x="41563" y="182735"/>
                </a:cubicBezTo>
                <a:cubicBezTo>
                  <a:pt x="65331" y="199712"/>
                  <a:pt x="124691" y="210444"/>
                  <a:pt x="124691" y="210444"/>
                </a:cubicBezTo>
                <a:cubicBezTo>
                  <a:pt x="138545" y="201208"/>
                  <a:pt x="154480" y="194509"/>
                  <a:pt x="166254" y="182735"/>
                </a:cubicBezTo>
                <a:cubicBezTo>
                  <a:pt x="193110" y="155878"/>
                  <a:pt x="196550" y="133412"/>
                  <a:pt x="207818" y="99608"/>
                </a:cubicBezTo>
                <a:cubicBezTo>
                  <a:pt x="203200" y="85753"/>
                  <a:pt x="205367" y="67167"/>
                  <a:pt x="193963" y="58044"/>
                </a:cubicBezTo>
                <a:cubicBezTo>
                  <a:pt x="129584" y="6541"/>
                  <a:pt x="163945" y="9553"/>
                  <a:pt x="138545" y="2626"/>
                </a:cubicBezTo>
                <a:close/>
              </a:path>
            </a:pathLst>
          </a:custGeom>
          <a:solidFill>
            <a:srgbClr val="FFFF00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Forme libre 10"/>
          <p:cNvSpPr/>
          <p:nvPr/>
        </p:nvSpPr>
        <p:spPr>
          <a:xfrm>
            <a:off x="3995936" y="1556792"/>
            <a:ext cx="207818" cy="210444"/>
          </a:xfrm>
          <a:custGeom>
            <a:avLst/>
            <a:gdLst>
              <a:gd name="connsiteX0" fmla="*/ 138545 w 207818"/>
              <a:gd name="connsiteY0" fmla="*/ 2626 h 210444"/>
              <a:gd name="connsiteX1" fmla="*/ 41563 w 207818"/>
              <a:gd name="connsiteY1" fmla="*/ 16480 h 210444"/>
              <a:gd name="connsiteX2" fmla="*/ 0 w 207818"/>
              <a:gd name="connsiteY2" fmla="*/ 99608 h 210444"/>
              <a:gd name="connsiteX3" fmla="*/ 27709 w 207818"/>
              <a:gd name="connsiteY3" fmla="*/ 141171 h 210444"/>
              <a:gd name="connsiteX4" fmla="*/ 41563 w 207818"/>
              <a:gd name="connsiteY4" fmla="*/ 182735 h 210444"/>
              <a:gd name="connsiteX5" fmla="*/ 124691 w 207818"/>
              <a:gd name="connsiteY5" fmla="*/ 210444 h 210444"/>
              <a:gd name="connsiteX6" fmla="*/ 166254 w 207818"/>
              <a:gd name="connsiteY6" fmla="*/ 182735 h 210444"/>
              <a:gd name="connsiteX7" fmla="*/ 207818 w 207818"/>
              <a:gd name="connsiteY7" fmla="*/ 99608 h 210444"/>
              <a:gd name="connsiteX8" fmla="*/ 193963 w 207818"/>
              <a:gd name="connsiteY8" fmla="*/ 58044 h 210444"/>
              <a:gd name="connsiteX9" fmla="*/ 138545 w 207818"/>
              <a:gd name="connsiteY9" fmla="*/ 2626 h 2104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07818" h="210444">
                <a:moveTo>
                  <a:pt x="138545" y="2626"/>
                </a:moveTo>
                <a:cubicBezTo>
                  <a:pt x="113145" y="-4301"/>
                  <a:pt x="71404" y="3217"/>
                  <a:pt x="41563" y="16480"/>
                </a:cubicBezTo>
                <a:cubicBezTo>
                  <a:pt x="20544" y="25822"/>
                  <a:pt x="6147" y="81165"/>
                  <a:pt x="0" y="99608"/>
                </a:cubicBezTo>
                <a:cubicBezTo>
                  <a:pt x="9236" y="113462"/>
                  <a:pt x="20263" y="126278"/>
                  <a:pt x="27709" y="141171"/>
                </a:cubicBezTo>
                <a:cubicBezTo>
                  <a:pt x="34240" y="154233"/>
                  <a:pt x="29679" y="174247"/>
                  <a:pt x="41563" y="182735"/>
                </a:cubicBezTo>
                <a:cubicBezTo>
                  <a:pt x="65331" y="199712"/>
                  <a:pt x="124691" y="210444"/>
                  <a:pt x="124691" y="210444"/>
                </a:cubicBezTo>
                <a:cubicBezTo>
                  <a:pt x="138545" y="201208"/>
                  <a:pt x="154480" y="194509"/>
                  <a:pt x="166254" y="182735"/>
                </a:cubicBezTo>
                <a:cubicBezTo>
                  <a:pt x="193110" y="155878"/>
                  <a:pt x="196550" y="133412"/>
                  <a:pt x="207818" y="99608"/>
                </a:cubicBezTo>
                <a:cubicBezTo>
                  <a:pt x="203200" y="85753"/>
                  <a:pt x="205367" y="67167"/>
                  <a:pt x="193963" y="58044"/>
                </a:cubicBezTo>
                <a:cubicBezTo>
                  <a:pt x="129584" y="6541"/>
                  <a:pt x="163945" y="9553"/>
                  <a:pt x="138545" y="2626"/>
                </a:cubicBezTo>
                <a:close/>
              </a:path>
            </a:pathLst>
          </a:custGeom>
          <a:solidFill>
            <a:srgbClr val="FFFF00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Forme libre 11"/>
          <p:cNvSpPr/>
          <p:nvPr/>
        </p:nvSpPr>
        <p:spPr>
          <a:xfrm>
            <a:off x="4427984" y="1700808"/>
            <a:ext cx="207818" cy="210444"/>
          </a:xfrm>
          <a:custGeom>
            <a:avLst/>
            <a:gdLst>
              <a:gd name="connsiteX0" fmla="*/ 138545 w 207818"/>
              <a:gd name="connsiteY0" fmla="*/ 2626 h 210444"/>
              <a:gd name="connsiteX1" fmla="*/ 41563 w 207818"/>
              <a:gd name="connsiteY1" fmla="*/ 16480 h 210444"/>
              <a:gd name="connsiteX2" fmla="*/ 0 w 207818"/>
              <a:gd name="connsiteY2" fmla="*/ 99608 h 210444"/>
              <a:gd name="connsiteX3" fmla="*/ 27709 w 207818"/>
              <a:gd name="connsiteY3" fmla="*/ 141171 h 210444"/>
              <a:gd name="connsiteX4" fmla="*/ 41563 w 207818"/>
              <a:gd name="connsiteY4" fmla="*/ 182735 h 210444"/>
              <a:gd name="connsiteX5" fmla="*/ 124691 w 207818"/>
              <a:gd name="connsiteY5" fmla="*/ 210444 h 210444"/>
              <a:gd name="connsiteX6" fmla="*/ 166254 w 207818"/>
              <a:gd name="connsiteY6" fmla="*/ 182735 h 210444"/>
              <a:gd name="connsiteX7" fmla="*/ 207818 w 207818"/>
              <a:gd name="connsiteY7" fmla="*/ 99608 h 210444"/>
              <a:gd name="connsiteX8" fmla="*/ 193963 w 207818"/>
              <a:gd name="connsiteY8" fmla="*/ 58044 h 210444"/>
              <a:gd name="connsiteX9" fmla="*/ 138545 w 207818"/>
              <a:gd name="connsiteY9" fmla="*/ 2626 h 2104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07818" h="210444">
                <a:moveTo>
                  <a:pt x="138545" y="2626"/>
                </a:moveTo>
                <a:cubicBezTo>
                  <a:pt x="113145" y="-4301"/>
                  <a:pt x="71404" y="3217"/>
                  <a:pt x="41563" y="16480"/>
                </a:cubicBezTo>
                <a:cubicBezTo>
                  <a:pt x="20544" y="25822"/>
                  <a:pt x="6147" y="81165"/>
                  <a:pt x="0" y="99608"/>
                </a:cubicBezTo>
                <a:cubicBezTo>
                  <a:pt x="9236" y="113462"/>
                  <a:pt x="20263" y="126278"/>
                  <a:pt x="27709" y="141171"/>
                </a:cubicBezTo>
                <a:cubicBezTo>
                  <a:pt x="34240" y="154233"/>
                  <a:pt x="29679" y="174247"/>
                  <a:pt x="41563" y="182735"/>
                </a:cubicBezTo>
                <a:cubicBezTo>
                  <a:pt x="65331" y="199712"/>
                  <a:pt x="124691" y="210444"/>
                  <a:pt x="124691" y="210444"/>
                </a:cubicBezTo>
                <a:cubicBezTo>
                  <a:pt x="138545" y="201208"/>
                  <a:pt x="154480" y="194509"/>
                  <a:pt x="166254" y="182735"/>
                </a:cubicBezTo>
                <a:cubicBezTo>
                  <a:pt x="193110" y="155878"/>
                  <a:pt x="196550" y="133412"/>
                  <a:pt x="207818" y="99608"/>
                </a:cubicBezTo>
                <a:cubicBezTo>
                  <a:pt x="203200" y="85753"/>
                  <a:pt x="205367" y="67167"/>
                  <a:pt x="193963" y="58044"/>
                </a:cubicBezTo>
                <a:cubicBezTo>
                  <a:pt x="129584" y="6541"/>
                  <a:pt x="163945" y="9553"/>
                  <a:pt x="138545" y="2626"/>
                </a:cubicBezTo>
                <a:close/>
              </a:path>
            </a:pathLst>
          </a:custGeom>
          <a:solidFill>
            <a:srgbClr val="00B0F0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Forme libre 12"/>
          <p:cNvSpPr/>
          <p:nvPr/>
        </p:nvSpPr>
        <p:spPr>
          <a:xfrm>
            <a:off x="3851920" y="1772816"/>
            <a:ext cx="207818" cy="210444"/>
          </a:xfrm>
          <a:custGeom>
            <a:avLst/>
            <a:gdLst>
              <a:gd name="connsiteX0" fmla="*/ 138545 w 207818"/>
              <a:gd name="connsiteY0" fmla="*/ 2626 h 210444"/>
              <a:gd name="connsiteX1" fmla="*/ 41563 w 207818"/>
              <a:gd name="connsiteY1" fmla="*/ 16480 h 210444"/>
              <a:gd name="connsiteX2" fmla="*/ 0 w 207818"/>
              <a:gd name="connsiteY2" fmla="*/ 99608 h 210444"/>
              <a:gd name="connsiteX3" fmla="*/ 27709 w 207818"/>
              <a:gd name="connsiteY3" fmla="*/ 141171 h 210444"/>
              <a:gd name="connsiteX4" fmla="*/ 41563 w 207818"/>
              <a:gd name="connsiteY4" fmla="*/ 182735 h 210444"/>
              <a:gd name="connsiteX5" fmla="*/ 124691 w 207818"/>
              <a:gd name="connsiteY5" fmla="*/ 210444 h 210444"/>
              <a:gd name="connsiteX6" fmla="*/ 166254 w 207818"/>
              <a:gd name="connsiteY6" fmla="*/ 182735 h 210444"/>
              <a:gd name="connsiteX7" fmla="*/ 207818 w 207818"/>
              <a:gd name="connsiteY7" fmla="*/ 99608 h 210444"/>
              <a:gd name="connsiteX8" fmla="*/ 193963 w 207818"/>
              <a:gd name="connsiteY8" fmla="*/ 58044 h 210444"/>
              <a:gd name="connsiteX9" fmla="*/ 138545 w 207818"/>
              <a:gd name="connsiteY9" fmla="*/ 2626 h 2104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07818" h="210444">
                <a:moveTo>
                  <a:pt x="138545" y="2626"/>
                </a:moveTo>
                <a:cubicBezTo>
                  <a:pt x="113145" y="-4301"/>
                  <a:pt x="71404" y="3217"/>
                  <a:pt x="41563" y="16480"/>
                </a:cubicBezTo>
                <a:cubicBezTo>
                  <a:pt x="20544" y="25822"/>
                  <a:pt x="6147" y="81165"/>
                  <a:pt x="0" y="99608"/>
                </a:cubicBezTo>
                <a:cubicBezTo>
                  <a:pt x="9236" y="113462"/>
                  <a:pt x="20263" y="126278"/>
                  <a:pt x="27709" y="141171"/>
                </a:cubicBezTo>
                <a:cubicBezTo>
                  <a:pt x="34240" y="154233"/>
                  <a:pt x="29679" y="174247"/>
                  <a:pt x="41563" y="182735"/>
                </a:cubicBezTo>
                <a:cubicBezTo>
                  <a:pt x="65331" y="199712"/>
                  <a:pt x="124691" y="210444"/>
                  <a:pt x="124691" y="210444"/>
                </a:cubicBezTo>
                <a:cubicBezTo>
                  <a:pt x="138545" y="201208"/>
                  <a:pt x="154480" y="194509"/>
                  <a:pt x="166254" y="182735"/>
                </a:cubicBezTo>
                <a:cubicBezTo>
                  <a:pt x="193110" y="155878"/>
                  <a:pt x="196550" y="133412"/>
                  <a:pt x="207818" y="99608"/>
                </a:cubicBezTo>
                <a:cubicBezTo>
                  <a:pt x="203200" y="85753"/>
                  <a:pt x="205367" y="67167"/>
                  <a:pt x="193963" y="58044"/>
                </a:cubicBezTo>
                <a:cubicBezTo>
                  <a:pt x="129584" y="6541"/>
                  <a:pt x="163945" y="9553"/>
                  <a:pt x="138545" y="2626"/>
                </a:cubicBezTo>
                <a:close/>
              </a:path>
            </a:pathLst>
          </a:custGeom>
          <a:solidFill>
            <a:srgbClr val="FFFF00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Flèche vers le haut 13"/>
          <p:cNvSpPr/>
          <p:nvPr/>
        </p:nvSpPr>
        <p:spPr>
          <a:xfrm>
            <a:off x="6012160" y="5301208"/>
            <a:ext cx="216024" cy="432048"/>
          </a:xfrm>
          <a:prstGeom prst="up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Forme libre 14"/>
          <p:cNvSpPr/>
          <p:nvPr/>
        </p:nvSpPr>
        <p:spPr>
          <a:xfrm>
            <a:off x="5004048" y="3861048"/>
            <a:ext cx="207818" cy="210444"/>
          </a:xfrm>
          <a:custGeom>
            <a:avLst/>
            <a:gdLst>
              <a:gd name="connsiteX0" fmla="*/ 138545 w 207818"/>
              <a:gd name="connsiteY0" fmla="*/ 2626 h 210444"/>
              <a:gd name="connsiteX1" fmla="*/ 41563 w 207818"/>
              <a:gd name="connsiteY1" fmla="*/ 16480 h 210444"/>
              <a:gd name="connsiteX2" fmla="*/ 0 w 207818"/>
              <a:gd name="connsiteY2" fmla="*/ 99608 h 210444"/>
              <a:gd name="connsiteX3" fmla="*/ 27709 w 207818"/>
              <a:gd name="connsiteY3" fmla="*/ 141171 h 210444"/>
              <a:gd name="connsiteX4" fmla="*/ 41563 w 207818"/>
              <a:gd name="connsiteY4" fmla="*/ 182735 h 210444"/>
              <a:gd name="connsiteX5" fmla="*/ 124691 w 207818"/>
              <a:gd name="connsiteY5" fmla="*/ 210444 h 210444"/>
              <a:gd name="connsiteX6" fmla="*/ 166254 w 207818"/>
              <a:gd name="connsiteY6" fmla="*/ 182735 h 210444"/>
              <a:gd name="connsiteX7" fmla="*/ 207818 w 207818"/>
              <a:gd name="connsiteY7" fmla="*/ 99608 h 210444"/>
              <a:gd name="connsiteX8" fmla="*/ 193963 w 207818"/>
              <a:gd name="connsiteY8" fmla="*/ 58044 h 210444"/>
              <a:gd name="connsiteX9" fmla="*/ 138545 w 207818"/>
              <a:gd name="connsiteY9" fmla="*/ 2626 h 2104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07818" h="210444">
                <a:moveTo>
                  <a:pt x="138545" y="2626"/>
                </a:moveTo>
                <a:cubicBezTo>
                  <a:pt x="113145" y="-4301"/>
                  <a:pt x="71404" y="3217"/>
                  <a:pt x="41563" y="16480"/>
                </a:cubicBezTo>
                <a:cubicBezTo>
                  <a:pt x="20544" y="25822"/>
                  <a:pt x="6147" y="81165"/>
                  <a:pt x="0" y="99608"/>
                </a:cubicBezTo>
                <a:cubicBezTo>
                  <a:pt x="9236" y="113462"/>
                  <a:pt x="20263" y="126278"/>
                  <a:pt x="27709" y="141171"/>
                </a:cubicBezTo>
                <a:cubicBezTo>
                  <a:pt x="34240" y="154233"/>
                  <a:pt x="29679" y="174247"/>
                  <a:pt x="41563" y="182735"/>
                </a:cubicBezTo>
                <a:cubicBezTo>
                  <a:pt x="65331" y="199712"/>
                  <a:pt x="124691" y="210444"/>
                  <a:pt x="124691" y="210444"/>
                </a:cubicBezTo>
                <a:cubicBezTo>
                  <a:pt x="138545" y="201208"/>
                  <a:pt x="154480" y="194509"/>
                  <a:pt x="166254" y="182735"/>
                </a:cubicBezTo>
                <a:cubicBezTo>
                  <a:pt x="193110" y="155878"/>
                  <a:pt x="196550" y="133412"/>
                  <a:pt x="207818" y="99608"/>
                </a:cubicBezTo>
                <a:cubicBezTo>
                  <a:pt x="203200" y="85753"/>
                  <a:pt x="205367" y="67167"/>
                  <a:pt x="193963" y="58044"/>
                </a:cubicBezTo>
                <a:cubicBezTo>
                  <a:pt x="129584" y="6541"/>
                  <a:pt x="163945" y="9553"/>
                  <a:pt x="138545" y="2626"/>
                </a:cubicBezTo>
                <a:close/>
              </a:path>
            </a:pathLst>
          </a:custGeom>
          <a:solidFill>
            <a:srgbClr val="FFFF00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Forme libre 16"/>
          <p:cNvSpPr/>
          <p:nvPr/>
        </p:nvSpPr>
        <p:spPr>
          <a:xfrm>
            <a:off x="4788024" y="4077072"/>
            <a:ext cx="207818" cy="210444"/>
          </a:xfrm>
          <a:custGeom>
            <a:avLst/>
            <a:gdLst>
              <a:gd name="connsiteX0" fmla="*/ 138545 w 207818"/>
              <a:gd name="connsiteY0" fmla="*/ 2626 h 210444"/>
              <a:gd name="connsiteX1" fmla="*/ 41563 w 207818"/>
              <a:gd name="connsiteY1" fmla="*/ 16480 h 210444"/>
              <a:gd name="connsiteX2" fmla="*/ 0 w 207818"/>
              <a:gd name="connsiteY2" fmla="*/ 99608 h 210444"/>
              <a:gd name="connsiteX3" fmla="*/ 27709 w 207818"/>
              <a:gd name="connsiteY3" fmla="*/ 141171 h 210444"/>
              <a:gd name="connsiteX4" fmla="*/ 41563 w 207818"/>
              <a:gd name="connsiteY4" fmla="*/ 182735 h 210444"/>
              <a:gd name="connsiteX5" fmla="*/ 124691 w 207818"/>
              <a:gd name="connsiteY5" fmla="*/ 210444 h 210444"/>
              <a:gd name="connsiteX6" fmla="*/ 166254 w 207818"/>
              <a:gd name="connsiteY6" fmla="*/ 182735 h 210444"/>
              <a:gd name="connsiteX7" fmla="*/ 207818 w 207818"/>
              <a:gd name="connsiteY7" fmla="*/ 99608 h 210444"/>
              <a:gd name="connsiteX8" fmla="*/ 193963 w 207818"/>
              <a:gd name="connsiteY8" fmla="*/ 58044 h 210444"/>
              <a:gd name="connsiteX9" fmla="*/ 138545 w 207818"/>
              <a:gd name="connsiteY9" fmla="*/ 2626 h 2104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07818" h="210444">
                <a:moveTo>
                  <a:pt x="138545" y="2626"/>
                </a:moveTo>
                <a:cubicBezTo>
                  <a:pt x="113145" y="-4301"/>
                  <a:pt x="71404" y="3217"/>
                  <a:pt x="41563" y="16480"/>
                </a:cubicBezTo>
                <a:cubicBezTo>
                  <a:pt x="20544" y="25822"/>
                  <a:pt x="6147" y="81165"/>
                  <a:pt x="0" y="99608"/>
                </a:cubicBezTo>
                <a:cubicBezTo>
                  <a:pt x="9236" y="113462"/>
                  <a:pt x="20263" y="126278"/>
                  <a:pt x="27709" y="141171"/>
                </a:cubicBezTo>
                <a:cubicBezTo>
                  <a:pt x="34240" y="154233"/>
                  <a:pt x="29679" y="174247"/>
                  <a:pt x="41563" y="182735"/>
                </a:cubicBezTo>
                <a:cubicBezTo>
                  <a:pt x="65331" y="199712"/>
                  <a:pt x="124691" y="210444"/>
                  <a:pt x="124691" y="210444"/>
                </a:cubicBezTo>
                <a:cubicBezTo>
                  <a:pt x="138545" y="201208"/>
                  <a:pt x="154480" y="194509"/>
                  <a:pt x="166254" y="182735"/>
                </a:cubicBezTo>
                <a:cubicBezTo>
                  <a:pt x="193110" y="155878"/>
                  <a:pt x="196550" y="133412"/>
                  <a:pt x="207818" y="99608"/>
                </a:cubicBezTo>
                <a:cubicBezTo>
                  <a:pt x="203200" y="85753"/>
                  <a:pt x="205367" y="67167"/>
                  <a:pt x="193963" y="58044"/>
                </a:cubicBezTo>
                <a:cubicBezTo>
                  <a:pt x="129584" y="6541"/>
                  <a:pt x="163945" y="9553"/>
                  <a:pt x="138545" y="2626"/>
                </a:cubicBezTo>
                <a:close/>
              </a:path>
            </a:pathLst>
          </a:custGeom>
          <a:solidFill>
            <a:srgbClr val="00B0F0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Forme libre 17"/>
          <p:cNvSpPr/>
          <p:nvPr/>
        </p:nvSpPr>
        <p:spPr>
          <a:xfrm>
            <a:off x="4355976" y="3861048"/>
            <a:ext cx="207818" cy="210444"/>
          </a:xfrm>
          <a:custGeom>
            <a:avLst/>
            <a:gdLst>
              <a:gd name="connsiteX0" fmla="*/ 138545 w 207818"/>
              <a:gd name="connsiteY0" fmla="*/ 2626 h 210444"/>
              <a:gd name="connsiteX1" fmla="*/ 41563 w 207818"/>
              <a:gd name="connsiteY1" fmla="*/ 16480 h 210444"/>
              <a:gd name="connsiteX2" fmla="*/ 0 w 207818"/>
              <a:gd name="connsiteY2" fmla="*/ 99608 h 210444"/>
              <a:gd name="connsiteX3" fmla="*/ 27709 w 207818"/>
              <a:gd name="connsiteY3" fmla="*/ 141171 h 210444"/>
              <a:gd name="connsiteX4" fmla="*/ 41563 w 207818"/>
              <a:gd name="connsiteY4" fmla="*/ 182735 h 210444"/>
              <a:gd name="connsiteX5" fmla="*/ 124691 w 207818"/>
              <a:gd name="connsiteY5" fmla="*/ 210444 h 210444"/>
              <a:gd name="connsiteX6" fmla="*/ 166254 w 207818"/>
              <a:gd name="connsiteY6" fmla="*/ 182735 h 210444"/>
              <a:gd name="connsiteX7" fmla="*/ 207818 w 207818"/>
              <a:gd name="connsiteY7" fmla="*/ 99608 h 210444"/>
              <a:gd name="connsiteX8" fmla="*/ 193963 w 207818"/>
              <a:gd name="connsiteY8" fmla="*/ 58044 h 210444"/>
              <a:gd name="connsiteX9" fmla="*/ 138545 w 207818"/>
              <a:gd name="connsiteY9" fmla="*/ 2626 h 2104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07818" h="210444">
                <a:moveTo>
                  <a:pt x="138545" y="2626"/>
                </a:moveTo>
                <a:cubicBezTo>
                  <a:pt x="113145" y="-4301"/>
                  <a:pt x="71404" y="3217"/>
                  <a:pt x="41563" y="16480"/>
                </a:cubicBezTo>
                <a:cubicBezTo>
                  <a:pt x="20544" y="25822"/>
                  <a:pt x="6147" y="81165"/>
                  <a:pt x="0" y="99608"/>
                </a:cubicBezTo>
                <a:cubicBezTo>
                  <a:pt x="9236" y="113462"/>
                  <a:pt x="20263" y="126278"/>
                  <a:pt x="27709" y="141171"/>
                </a:cubicBezTo>
                <a:cubicBezTo>
                  <a:pt x="34240" y="154233"/>
                  <a:pt x="29679" y="174247"/>
                  <a:pt x="41563" y="182735"/>
                </a:cubicBezTo>
                <a:cubicBezTo>
                  <a:pt x="65331" y="199712"/>
                  <a:pt x="124691" y="210444"/>
                  <a:pt x="124691" y="210444"/>
                </a:cubicBezTo>
                <a:cubicBezTo>
                  <a:pt x="138545" y="201208"/>
                  <a:pt x="154480" y="194509"/>
                  <a:pt x="166254" y="182735"/>
                </a:cubicBezTo>
                <a:cubicBezTo>
                  <a:pt x="193110" y="155878"/>
                  <a:pt x="196550" y="133412"/>
                  <a:pt x="207818" y="99608"/>
                </a:cubicBezTo>
                <a:cubicBezTo>
                  <a:pt x="203200" y="85753"/>
                  <a:pt x="205367" y="67167"/>
                  <a:pt x="193963" y="58044"/>
                </a:cubicBezTo>
                <a:cubicBezTo>
                  <a:pt x="129584" y="6541"/>
                  <a:pt x="163945" y="9553"/>
                  <a:pt x="138545" y="2626"/>
                </a:cubicBezTo>
                <a:close/>
              </a:path>
            </a:pathLst>
          </a:custGeom>
          <a:solidFill>
            <a:srgbClr val="FFFF00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9" name="Accolade ouvrante 18"/>
          <p:cNvSpPr/>
          <p:nvPr/>
        </p:nvSpPr>
        <p:spPr>
          <a:xfrm>
            <a:off x="2411760" y="3645024"/>
            <a:ext cx="72008" cy="864096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1" name="Rectangle 20"/>
          <p:cNvSpPr/>
          <p:nvPr/>
        </p:nvSpPr>
        <p:spPr>
          <a:xfrm>
            <a:off x="1115616" y="3861048"/>
            <a:ext cx="13692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 smtClean="0"/>
              <a:t>périplasme</a:t>
            </a:r>
            <a:endParaRPr lang="fr-FR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5" grpId="0" animBg="1"/>
      <p:bldP spid="17" grpId="0" animBg="1"/>
      <p:bldP spid="18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endParaRPr lang="fr-FR" dirty="0" smtClean="0"/>
          </a:p>
          <a:p>
            <a:pPr>
              <a:buNone/>
            </a:pPr>
            <a:endParaRPr lang="fr-FR" dirty="0" smtClean="0"/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>
          <a:prstGeom prst="flowChartDecision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>
            <a:normAutofit fontScale="90000"/>
          </a:bodyPr>
          <a:lstStyle/>
          <a:p>
            <a:pPr algn="ctr"/>
            <a:r>
              <a:rPr lang="fr-FR" sz="2400" b="1" dirty="0" smtClean="0"/>
              <a:t>Système de sécrétion de type III</a:t>
            </a:r>
            <a:endParaRPr lang="fr-FR" sz="2400" dirty="0"/>
          </a:p>
        </p:txBody>
      </p:sp>
      <p:sp>
        <p:nvSpPr>
          <p:cNvPr id="6" name="Cube 5"/>
          <p:cNvSpPr/>
          <p:nvPr/>
        </p:nvSpPr>
        <p:spPr>
          <a:xfrm rot="10098245" flipV="1">
            <a:off x="632017" y="1642836"/>
            <a:ext cx="7248812" cy="4496400"/>
          </a:xfrm>
          <a:prstGeom prst="cub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buNone/>
            </a:pPr>
            <a:r>
              <a:rPr lang="fr-FR" sz="2400" dirty="0" smtClean="0">
                <a:latin typeface="Arial Rounded MT Bold" pitchFamily="34" charset="0"/>
              </a:rPr>
              <a:t>Il permet l'injection directe  de nombreux facteurs de virulence dans le cytoplasme de la cellule hôte.</a:t>
            </a:r>
            <a:endParaRPr lang="fr" sz="2400" dirty="0" smtClean="0">
              <a:latin typeface="Arial Rounded MT Bold" pitchFamily="34" charset="0"/>
            </a:endParaRPr>
          </a:p>
          <a:p>
            <a:pPr>
              <a:buNone/>
            </a:pPr>
            <a:r>
              <a:rPr lang="fr-FR" sz="2400" dirty="0" smtClean="0">
                <a:latin typeface="Arial Rounded MT Bold" pitchFamily="34" charset="0"/>
              </a:rPr>
              <a:t>    </a:t>
            </a:r>
          </a:p>
          <a:p>
            <a:pPr>
              <a:buNone/>
            </a:pPr>
            <a:r>
              <a:rPr lang="fr-FR" sz="2400" dirty="0" smtClean="0">
                <a:latin typeface="Arial Rounded MT Bold" pitchFamily="34" charset="0"/>
              </a:rPr>
              <a:t>Le SST 3  se compose de deux parties:</a:t>
            </a:r>
          </a:p>
          <a:p>
            <a:pPr>
              <a:buNone/>
            </a:pPr>
            <a:r>
              <a:rPr lang="fr-FR" sz="2400" b="1" dirty="0" smtClean="0">
                <a:latin typeface="Arial Rounded MT Bold" pitchFamily="34" charset="0"/>
              </a:rPr>
              <a:t> * Le prolongement extracellulaire.</a:t>
            </a:r>
          </a:p>
          <a:p>
            <a:pPr>
              <a:buNone/>
            </a:pPr>
            <a:r>
              <a:rPr lang="fr-FR" sz="2400" b="1" dirty="0" smtClean="0">
                <a:latin typeface="Arial Rounded MT Bold" pitchFamily="34" charset="0"/>
              </a:rPr>
              <a:t> * Le corps basale.</a:t>
            </a:r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>
          <a:prstGeom prst="flowChartDecision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>
            <a:normAutofit fontScale="90000"/>
          </a:bodyPr>
          <a:lstStyle/>
          <a:p>
            <a:pPr algn="ctr"/>
            <a:r>
              <a:rPr lang="fr-FR" sz="2400" b="1" dirty="0" smtClean="0"/>
              <a:t>Système de sécrétion de type III</a:t>
            </a:r>
            <a:endParaRPr lang="fr-FR" sz="2400" dirty="0"/>
          </a:p>
        </p:txBody>
      </p:sp>
      <p:sp>
        <p:nvSpPr>
          <p:cNvPr id="6" name="Flèche droite 5"/>
          <p:cNvSpPr/>
          <p:nvPr/>
        </p:nvSpPr>
        <p:spPr>
          <a:xfrm>
            <a:off x="571472" y="1000108"/>
            <a:ext cx="6000792" cy="2143140"/>
          </a:xfrm>
          <a:prstGeom prst="rightArrow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/>
            <a:r>
              <a:rPr lang="fr-FR" b="1" dirty="0" smtClean="0">
                <a:solidFill>
                  <a:schemeClr val="accent5">
                    <a:lumMod val="75000"/>
                  </a:schemeClr>
                </a:solidFill>
              </a:rPr>
              <a:t>                                                                               </a:t>
            </a:r>
            <a:r>
              <a:rPr lang="fr-FR" b="1" dirty="0" smtClean="0">
                <a:solidFill>
                  <a:schemeClr val="accent5">
                    <a:lumMod val="75000"/>
                  </a:schemeClr>
                </a:solidFill>
                <a:latin typeface="Arial Rounded MT Bold" pitchFamily="34" charset="0"/>
              </a:rPr>
              <a:t>Le prolongement extracellulaire </a:t>
            </a:r>
            <a:r>
              <a:rPr lang="fr-FR" dirty="0" smtClean="0">
                <a:latin typeface="Arial Rounded MT Bold" pitchFamily="34" charset="0"/>
              </a:rPr>
              <a:t>:                permet le passage des protéines synthétisées du cytoplasme bactérien vers le cytoplasme de la cellule cible</a:t>
            </a:r>
            <a:r>
              <a:rPr lang="fr-FR" dirty="0" smtClean="0"/>
              <a:t>. </a:t>
            </a:r>
          </a:p>
          <a:p>
            <a:r>
              <a:rPr lang="fr-FR" dirty="0" smtClean="0"/>
              <a:t> </a:t>
            </a:r>
          </a:p>
        </p:txBody>
      </p:sp>
      <p:sp>
        <p:nvSpPr>
          <p:cNvPr id="7" name="Flèche droite 6"/>
          <p:cNvSpPr/>
          <p:nvPr/>
        </p:nvSpPr>
        <p:spPr>
          <a:xfrm>
            <a:off x="928662" y="2571744"/>
            <a:ext cx="5715040" cy="1571636"/>
          </a:xfrm>
          <a:prstGeom prst="rightArrow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fr-FR" dirty="0" smtClean="0">
                <a:latin typeface="Arial Rounded MT Bold" pitchFamily="34" charset="0"/>
              </a:rPr>
              <a:t>disque protéique localisé au niveau de la membrane externe qui forme un pore qui permet le passage des macromolécules.</a:t>
            </a:r>
            <a:endParaRPr lang="fr-FR" dirty="0">
              <a:latin typeface="Arial Rounded MT Bold" pitchFamily="34" charset="0"/>
            </a:endParaRPr>
          </a:p>
        </p:txBody>
      </p:sp>
      <p:sp>
        <p:nvSpPr>
          <p:cNvPr id="8" name="Flèche droite 7"/>
          <p:cNvSpPr/>
          <p:nvPr/>
        </p:nvSpPr>
        <p:spPr>
          <a:xfrm>
            <a:off x="928662" y="3714752"/>
            <a:ext cx="5786478" cy="1500198"/>
          </a:xfrm>
          <a:prstGeom prst="rightArrow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fr-FR" dirty="0" smtClean="0">
                <a:latin typeface="Arial Rounded MT Bold" pitchFamily="34" charset="0"/>
              </a:rPr>
              <a:t>un disque protéique qui assure le lien entre la membrane interne et la membrane externe. </a:t>
            </a:r>
            <a:endParaRPr lang="fr-FR" dirty="0">
              <a:latin typeface="Arial Rounded MT Bold" pitchFamily="34" charset="0"/>
            </a:endParaRPr>
          </a:p>
        </p:txBody>
      </p:sp>
      <p:sp>
        <p:nvSpPr>
          <p:cNvPr id="10" name="Flèche droite 9"/>
          <p:cNvSpPr/>
          <p:nvPr/>
        </p:nvSpPr>
        <p:spPr>
          <a:xfrm>
            <a:off x="928662" y="4714884"/>
            <a:ext cx="5786478" cy="1928826"/>
          </a:xfrm>
          <a:prstGeom prst="rightArrow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fr-FR" dirty="0" smtClean="0">
                <a:latin typeface="Arial Rounded MT Bold" pitchFamily="34" charset="0"/>
              </a:rPr>
              <a:t>une plateforme protéique qui interagit avec la membrane interne et le cytoplasme  elle joue un rôle dans la reconnaissance des effecteurs.</a:t>
            </a:r>
            <a:endParaRPr lang="fr-FR" dirty="0">
              <a:latin typeface="Arial Rounded MT Bold" pitchFamily="34" charset="0"/>
            </a:endParaRPr>
          </a:p>
        </p:txBody>
      </p:sp>
      <p:sp>
        <p:nvSpPr>
          <p:cNvPr id="11" name="Double flèche verticale 10"/>
          <p:cNvSpPr/>
          <p:nvPr/>
        </p:nvSpPr>
        <p:spPr>
          <a:xfrm>
            <a:off x="0" y="2857496"/>
            <a:ext cx="928662" cy="4000504"/>
          </a:xfrm>
          <a:prstGeom prst="upDownArrow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wordArtVert" rtlCol="0" anchor="ctr"/>
          <a:lstStyle/>
          <a:p>
            <a:pPr algn="ctr"/>
            <a:r>
              <a:rPr lang="fr-FR" sz="1200" b="1" dirty="0" smtClean="0">
                <a:latin typeface="Aharoni" pitchFamily="2" charset="-79"/>
                <a:cs typeface="Aharoni" pitchFamily="2" charset="-79"/>
              </a:rPr>
              <a:t>Le Corps basale  </a:t>
            </a:r>
            <a:endParaRPr lang="fr-FR" sz="1200" b="1" dirty="0">
              <a:latin typeface="Aharoni" pitchFamily="2" charset="-79"/>
              <a:cs typeface="Aharoni" pitchFamily="2" charset="-79"/>
            </a:endParaRPr>
          </a:p>
        </p:txBody>
      </p:sp>
      <p:pic>
        <p:nvPicPr>
          <p:cNvPr id="12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86578" y="1643050"/>
            <a:ext cx="2000264" cy="5214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>
    <p:circle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>
          <a:prstGeom prst="flowChartDecision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>
            <a:normAutofit fontScale="90000"/>
          </a:bodyPr>
          <a:lstStyle/>
          <a:p>
            <a:pPr algn="ctr"/>
            <a:r>
              <a:rPr lang="fr-FR" sz="2400" b="1" dirty="0" smtClean="0"/>
              <a:t>Système de sécrétion de type IV</a:t>
            </a:r>
            <a:endParaRPr lang="fr-FR" sz="2400" dirty="0"/>
          </a:p>
        </p:txBody>
      </p:sp>
      <p:sp>
        <p:nvSpPr>
          <p:cNvPr id="6" name="Rectangle à coins arrondis 5"/>
          <p:cNvSpPr/>
          <p:nvPr/>
        </p:nvSpPr>
        <p:spPr>
          <a:xfrm>
            <a:off x="571472" y="2214554"/>
            <a:ext cx="7572428" cy="35719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002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Low" eaLnBrk="0" hangingPunct="0"/>
            <a:r>
              <a:rPr lang="fr-FR" dirty="0" smtClean="0">
                <a:solidFill>
                  <a:schemeClr val="tx1"/>
                </a:solidFill>
                <a:latin typeface="Arial Rounded MT Bold" pitchFamily="34" charset="0"/>
                <a:ea typeface="DejaVu Sans"/>
                <a:cs typeface="DejaVu Sans"/>
              </a:rPr>
              <a:t>    La sécrétion par ce système nécessite le contact avec la cellule cible. </a:t>
            </a:r>
            <a:endParaRPr lang="fr-FR" dirty="0" smtClean="0">
              <a:solidFill>
                <a:schemeClr val="tx1"/>
              </a:solidFill>
              <a:latin typeface="Arial Rounded MT Bold" pitchFamily="34" charset="0"/>
              <a:cs typeface="Arial" pitchFamily="34" charset="0"/>
            </a:endParaRPr>
          </a:p>
          <a:p>
            <a:pPr eaLnBrk="0" hangingPunct="0">
              <a:buNone/>
            </a:pPr>
            <a:r>
              <a:rPr lang="fr-FR" dirty="0" smtClean="0">
                <a:solidFill>
                  <a:schemeClr val="tx1"/>
                </a:solidFill>
                <a:latin typeface="Arial Rounded MT Bold" pitchFamily="34" charset="0"/>
                <a:ea typeface="DejaVu Sans"/>
                <a:cs typeface="DejaVu Sans"/>
              </a:rPr>
              <a:t>   </a:t>
            </a:r>
          </a:p>
          <a:p>
            <a:pPr eaLnBrk="0" hangingPunct="0">
              <a:buNone/>
            </a:pPr>
            <a:r>
              <a:rPr lang="fr-FR" dirty="0" smtClean="0">
                <a:solidFill>
                  <a:schemeClr val="tx1"/>
                </a:solidFill>
                <a:latin typeface="Arial Rounded MT Bold" pitchFamily="34" charset="0"/>
                <a:ea typeface="DejaVu Sans"/>
                <a:cs typeface="DejaVu Sans"/>
              </a:rPr>
              <a:t>     Assure la sécrétion de complexes (macromolécules) nucléoprotéiques (ADN associé aux protéines) ou des protéines</a:t>
            </a:r>
            <a:endParaRPr lang="fr-FR" dirty="0" smtClean="0">
              <a:solidFill>
                <a:schemeClr val="tx1"/>
              </a:solidFill>
              <a:latin typeface="Arial Rounded MT Bold" pitchFamily="34" charset="0"/>
              <a:cs typeface="Arial" pitchFamily="34" charset="0"/>
            </a:endParaRPr>
          </a:p>
          <a:p>
            <a:pPr eaLnBrk="0" hangingPunct="0"/>
            <a:r>
              <a:rPr lang="fr-FR" dirty="0" smtClean="0">
                <a:solidFill>
                  <a:schemeClr val="tx1"/>
                </a:solidFill>
                <a:latin typeface="Arial Rounded MT Bold" pitchFamily="34" charset="0"/>
                <a:ea typeface="DejaVu Sans"/>
                <a:cs typeface="DejaVu Sans"/>
              </a:rPr>
              <a:t>    </a:t>
            </a:r>
          </a:p>
          <a:p>
            <a:pPr eaLnBrk="0" hangingPunct="0"/>
            <a:r>
              <a:rPr lang="fr-FR" dirty="0" smtClean="0">
                <a:solidFill>
                  <a:schemeClr val="tx1"/>
                </a:solidFill>
                <a:latin typeface="Arial Rounded MT Bold" pitchFamily="34" charset="0"/>
                <a:ea typeface="DejaVu Sans"/>
                <a:cs typeface="DejaVu Sans"/>
              </a:rPr>
              <a:t>       La sécrétion par T4SS  se fait en deux étapes. </a:t>
            </a:r>
          </a:p>
          <a:p>
            <a:pPr eaLnBrk="0" hangingPunct="0"/>
            <a:endParaRPr lang="fr-FR" b="1" dirty="0" smtClean="0">
              <a:solidFill>
                <a:schemeClr val="tx1"/>
              </a:solidFill>
              <a:latin typeface="Arial Rounded MT Bold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med">
    <p:split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Espace réservé du contenu 3" descr="ob_f3d999ed71e1d43c08ef65f16e63b3f0_flora-intestinal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500166" y="2285992"/>
            <a:ext cx="642942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6000" dirty="0" smtClean="0">
                <a:solidFill>
                  <a:schemeClr val="bg1"/>
                </a:solidFill>
                <a:latin typeface="Arial Rounded MT Bold" pitchFamily="34" charset="0"/>
              </a:rPr>
              <a:t>INTRODUCTION</a:t>
            </a:r>
            <a:endParaRPr lang="fr-FR" sz="60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flowChartDecision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>
            <a:normAutofit fontScale="90000"/>
          </a:bodyPr>
          <a:lstStyle/>
          <a:p>
            <a:pPr algn="ctr"/>
            <a:r>
              <a:rPr lang="fr-FR" sz="2400" b="1" dirty="0" smtClean="0"/>
              <a:t>Système de sécrétion de type IV</a:t>
            </a:r>
            <a:endParaRPr lang="fr-FR" sz="2400" dirty="0"/>
          </a:p>
        </p:txBody>
      </p:sp>
      <p:sp>
        <p:nvSpPr>
          <p:cNvPr id="5" name="Pentagone 4"/>
          <p:cNvSpPr/>
          <p:nvPr/>
        </p:nvSpPr>
        <p:spPr>
          <a:xfrm>
            <a:off x="714348" y="1928802"/>
            <a:ext cx="3889914" cy="1143008"/>
          </a:xfrm>
          <a:prstGeom prst="homePlate">
            <a:avLst/>
          </a:prstGeom>
        </p:spPr>
        <p:style>
          <a:lnRef idx="1">
            <a:schemeClr val="accent1"/>
          </a:lnRef>
          <a:fillRef idx="1002">
            <a:schemeClr val="l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000" b="1" dirty="0" smtClean="0">
                <a:solidFill>
                  <a:schemeClr val="tx1"/>
                </a:solidFill>
                <a:latin typeface="Arial Rounded MT Bold" pitchFamily="34" charset="0"/>
                <a:ea typeface="Calibri" pitchFamily="34" charset="0"/>
                <a:cs typeface="Times New Roman" pitchFamily="18" charset="0"/>
              </a:rPr>
              <a:t>Le </a:t>
            </a:r>
            <a:r>
              <a:rPr lang="fr-FR" sz="2000" b="1" dirty="0" err="1" smtClean="0">
                <a:solidFill>
                  <a:schemeClr val="tx1"/>
                </a:solidFill>
                <a:latin typeface="Arial Rounded MT Bold" pitchFamily="34" charset="0"/>
                <a:ea typeface="Calibri" pitchFamily="34" charset="0"/>
                <a:cs typeface="Times New Roman" pitchFamily="18" charset="0"/>
              </a:rPr>
              <a:t>pilus</a:t>
            </a:r>
            <a:r>
              <a:rPr lang="fr-FR" sz="2400" b="1" dirty="0" smtClean="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 </a:t>
            </a:r>
            <a:r>
              <a:rPr lang="fr-FR" sz="2400" b="1" dirty="0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: </a:t>
            </a:r>
            <a:r>
              <a:rPr lang="fr-FR" dirty="0" smtClean="0">
                <a:solidFill>
                  <a:schemeClr val="tx1"/>
                </a:solidFill>
                <a:latin typeface="Arial Rounded MT Bold" pitchFamily="34" charset="0"/>
                <a:ea typeface="Calibri" pitchFamily="34" charset="0"/>
                <a:cs typeface="Times New Roman" pitchFamily="18" charset="0"/>
              </a:rPr>
              <a:t>se localise à la surface de la bactérie.</a:t>
            </a:r>
            <a:endParaRPr lang="fr-FR" dirty="0">
              <a:solidFill>
                <a:schemeClr val="tx1"/>
              </a:solidFill>
              <a:latin typeface="Arial Rounded MT Bold" pitchFamily="34" charset="0"/>
            </a:endParaRPr>
          </a:p>
        </p:txBody>
      </p:sp>
      <p:sp>
        <p:nvSpPr>
          <p:cNvPr id="6" name="Pentagone 5"/>
          <p:cNvSpPr/>
          <p:nvPr/>
        </p:nvSpPr>
        <p:spPr>
          <a:xfrm>
            <a:off x="714348" y="3356992"/>
            <a:ext cx="3889914" cy="1413896"/>
          </a:xfrm>
          <a:prstGeom prst="homePlate">
            <a:avLst/>
          </a:prstGeom>
        </p:spPr>
        <p:style>
          <a:lnRef idx="1">
            <a:schemeClr val="accent1"/>
          </a:lnRef>
          <a:fillRef idx="1002">
            <a:schemeClr val="l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b="1" dirty="0" smtClean="0">
                <a:solidFill>
                  <a:schemeClr val="tx1"/>
                </a:solidFill>
                <a:latin typeface="Arial Rounded MT Bold" pitchFamily="34" charset="0"/>
                <a:cs typeface="Calibri" pitchFamily="34" charset="0"/>
              </a:rPr>
              <a:t>Le canal transmembranaire</a:t>
            </a:r>
            <a:r>
              <a:rPr lang="fr-FR" dirty="0" smtClean="0">
                <a:solidFill>
                  <a:schemeClr val="tx1"/>
                </a:solidFill>
                <a:latin typeface="Arial Rounded MT Bold" pitchFamily="34" charset="0"/>
                <a:cs typeface="Calibri" pitchFamily="34" charset="0"/>
              </a:rPr>
              <a:t> </a:t>
            </a:r>
            <a:r>
              <a:rPr lang="fr-FR" b="1" dirty="0" smtClean="0">
                <a:solidFill>
                  <a:schemeClr val="tx1"/>
                </a:solidFill>
                <a:latin typeface="Arial Rounded MT Bold" pitchFamily="34" charset="0"/>
                <a:cs typeface="Calibri" pitchFamily="34" charset="0"/>
              </a:rPr>
              <a:t>:</a:t>
            </a:r>
            <a:r>
              <a:rPr lang="fr-FR" dirty="0" smtClean="0">
                <a:solidFill>
                  <a:schemeClr val="tx1"/>
                </a:solidFill>
                <a:latin typeface="Arial Rounded MT Bold" pitchFamily="34" charset="0"/>
                <a:cs typeface="Calibri" pitchFamily="34" charset="0"/>
              </a:rPr>
              <a:t> traverse la membrane interne et externe de la paroi.</a:t>
            </a:r>
            <a:endParaRPr lang="fr-FR" dirty="0">
              <a:solidFill>
                <a:schemeClr val="tx1"/>
              </a:solidFill>
              <a:latin typeface="Arial Rounded MT Bold" pitchFamily="34" charset="0"/>
            </a:endParaRPr>
          </a:p>
        </p:txBody>
      </p:sp>
      <p:sp>
        <p:nvSpPr>
          <p:cNvPr id="7" name="Pentagone 6"/>
          <p:cNvSpPr/>
          <p:nvPr/>
        </p:nvSpPr>
        <p:spPr>
          <a:xfrm>
            <a:off x="688896" y="5286388"/>
            <a:ext cx="3915365" cy="1372881"/>
          </a:xfrm>
          <a:prstGeom prst="homePlate">
            <a:avLst/>
          </a:prstGeom>
        </p:spPr>
        <p:style>
          <a:lnRef idx="1">
            <a:schemeClr val="accent1"/>
          </a:lnRef>
          <a:fillRef idx="1002">
            <a:schemeClr val="l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2000" b="1" dirty="0" smtClean="0">
                <a:solidFill>
                  <a:schemeClr val="tx1"/>
                </a:solidFill>
                <a:latin typeface="Arial Rounded MT Bold" pitchFamily="34" charset="0"/>
                <a:cs typeface="Calibri" pitchFamily="34" charset="0"/>
              </a:rPr>
              <a:t>les ATP ases</a:t>
            </a:r>
            <a:r>
              <a:rPr lang="fr-FR" sz="2800" b="1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 </a:t>
            </a:r>
            <a:r>
              <a:rPr lang="fr-FR" sz="2800" b="1" dirty="0" smtClean="0">
                <a:solidFill>
                  <a:schemeClr val="tx1"/>
                </a:solidFill>
                <a:latin typeface="Times New Roman" pitchFamily="18" charset="0"/>
                <a:cs typeface="Calibri" pitchFamily="34" charset="0"/>
              </a:rPr>
              <a:t>: </a:t>
            </a:r>
            <a:r>
              <a:rPr lang="fr-FR" dirty="0" smtClean="0">
                <a:solidFill>
                  <a:schemeClr val="tx1"/>
                </a:solidFill>
                <a:latin typeface="Arial Rounded MT Bold" pitchFamily="34" charset="0"/>
                <a:cs typeface="Calibri" pitchFamily="34" charset="0"/>
              </a:rPr>
              <a:t>sont deux protéines associées à la membrane interne</a:t>
            </a:r>
            <a:r>
              <a:rPr lang="fr-FR" sz="2800" dirty="0" smtClean="0">
                <a:solidFill>
                  <a:schemeClr val="tx1"/>
                </a:solidFill>
                <a:latin typeface="Times New Roman" pitchFamily="18" charset="0"/>
                <a:cs typeface="Calibri" pitchFamily="34" charset="0"/>
              </a:rPr>
              <a:t>.</a:t>
            </a:r>
            <a:endParaRPr lang="fr-FR" sz="2800" dirty="0">
              <a:solidFill>
                <a:schemeClr val="tx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604262" y="1484784"/>
            <a:ext cx="4321203" cy="519120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Rectangle à coins arrondis 8"/>
          <p:cNvSpPr/>
          <p:nvPr/>
        </p:nvSpPr>
        <p:spPr>
          <a:xfrm>
            <a:off x="6405184" y="3098194"/>
            <a:ext cx="2016225" cy="727357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Rectangle à coins arrondis 9"/>
          <p:cNvSpPr/>
          <p:nvPr/>
        </p:nvSpPr>
        <p:spPr>
          <a:xfrm>
            <a:off x="6405183" y="4812706"/>
            <a:ext cx="2016225" cy="727357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Cylindre 10"/>
          <p:cNvSpPr/>
          <p:nvPr/>
        </p:nvSpPr>
        <p:spPr>
          <a:xfrm>
            <a:off x="7056239" y="3161041"/>
            <a:ext cx="863221" cy="2470358"/>
          </a:xfrm>
          <a:prstGeom prst="can">
            <a:avLst/>
          </a:prstGeom>
          <a:solidFill>
            <a:srgbClr val="FF33CC"/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fr-FR" dirty="0" smtClean="0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Le canal transmembranaire </a:t>
            </a:r>
            <a:endParaRPr lang="fr-FR" b="1" dirty="0">
              <a:solidFill>
                <a:schemeClr val="tx1"/>
              </a:solidFill>
            </a:endParaRPr>
          </a:p>
        </p:txBody>
      </p:sp>
      <p:sp>
        <p:nvSpPr>
          <p:cNvPr id="12" name="Ellipse 11"/>
          <p:cNvSpPr/>
          <p:nvPr/>
        </p:nvSpPr>
        <p:spPr>
          <a:xfrm>
            <a:off x="6956578" y="2513825"/>
            <a:ext cx="446258" cy="382108"/>
          </a:xfrm>
          <a:prstGeom prst="ellipse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b="1" dirty="0">
              <a:solidFill>
                <a:schemeClr val="tx1"/>
              </a:solidFill>
            </a:endParaRPr>
          </a:p>
        </p:txBody>
      </p:sp>
      <p:sp>
        <p:nvSpPr>
          <p:cNvPr id="13" name="Ellipse 12"/>
          <p:cNvSpPr/>
          <p:nvPr/>
        </p:nvSpPr>
        <p:spPr>
          <a:xfrm>
            <a:off x="7264721" y="2669566"/>
            <a:ext cx="446258" cy="382108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b="1" dirty="0">
              <a:solidFill>
                <a:schemeClr val="tx1"/>
              </a:solidFill>
            </a:endParaRPr>
          </a:p>
        </p:txBody>
      </p:sp>
      <p:sp>
        <p:nvSpPr>
          <p:cNvPr id="14" name="Ellipse 13"/>
          <p:cNvSpPr/>
          <p:nvPr/>
        </p:nvSpPr>
        <p:spPr>
          <a:xfrm>
            <a:off x="7352621" y="2131717"/>
            <a:ext cx="446258" cy="382108"/>
          </a:xfrm>
          <a:prstGeom prst="ellipse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b="1" dirty="0">
              <a:solidFill>
                <a:schemeClr val="tx1"/>
              </a:solidFill>
            </a:endParaRPr>
          </a:p>
        </p:txBody>
      </p:sp>
      <p:sp>
        <p:nvSpPr>
          <p:cNvPr id="15" name="Ellipse 14"/>
          <p:cNvSpPr/>
          <p:nvPr/>
        </p:nvSpPr>
        <p:spPr>
          <a:xfrm>
            <a:off x="7125265" y="2154110"/>
            <a:ext cx="446258" cy="382108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b="1" dirty="0">
              <a:solidFill>
                <a:schemeClr val="tx1"/>
              </a:solidFill>
            </a:endParaRPr>
          </a:p>
        </p:txBody>
      </p:sp>
      <p:sp>
        <p:nvSpPr>
          <p:cNvPr id="16" name="Ellipse 15"/>
          <p:cNvSpPr/>
          <p:nvPr/>
        </p:nvSpPr>
        <p:spPr>
          <a:xfrm>
            <a:off x="7456644" y="2728139"/>
            <a:ext cx="446258" cy="382108"/>
          </a:xfrm>
          <a:prstGeom prst="ellipse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b="1" dirty="0">
              <a:solidFill>
                <a:schemeClr val="tx1"/>
              </a:solidFill>
            </a:endParaRPr>
          </a:p>
        </p:txBody>
      </p:sp>
      <p:sp>
        <p:nvSpPr>
          <p:cNvPr id="17" name="ZoneTexte 16"/>
          <p:cNvSpPr txBox="1"/>
          <p:nvPr/>
        </p:nvSpPr>
        <p:spPr>
          <a:xfrm>
            <a:off x="8128065" y="2270586"/>
            <a:ext cx="6719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err="1" smtClean="0">
                <a:solidFill>
                  <a:schemeClr val="accent5">
                    <a:lumMod val="50000"/>
                  </a:schemeClr>
                </a:solidFill>
              </a:rPr>
              <a:t>Pilus</a:t>
            </a:r>
            <a:r>
              <a:rPr lang="fr-FR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endParaRPr lang="fr-FR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4316953" y="3156650"/>
            <a:ext cx="192882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1"/>
            <a:r>
              <a:rPr lang="fr-FR" dirty="0" smtClean="0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Membrane externe </a:t>
            </a:r>
            <a:endParaRPr lang="fr-FR" dirty="0">
              <a:solidFill>
                <a:schemeClr val="accent5">
                  <a:lumMod val="5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5149652" y="4231840"/>
            <a:ext cx="132921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 err="1" smtClean="0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Périplasme</a:t>
            </a:r>
            <a:endParaRPr lang="fr-FR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4604262" y="4892520"/>
            <a:ext cx="171451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1"/>
            <a:r>
              <a:rPr lang="fr-FR" dirty="0" smtClean="0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Membrane interne </a:t>
            </a:r>
            <a:endParaRPr lang="fr-FR" dirty="0">
              <a:solidFill>
                <a:schemeClr val="accent5">
                  <a:lumMod val="5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4910224" y="2315933"/>
            <a:ext cx="199445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rtl="1"/>
            <a:r>
              <a:rPr lang="fr-FR" dirty="0" smtClean="0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Milieu extérieur </a:t>
            </a:r>
            <a:endParaRPr lang="fr-FR" dirty="0">
              <a:solidFill>
                <a:schemeClr val="accent5">
                  <a:lumMod val="5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5673214" y="6289937"/>
            <a:ext cx="256672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rtl="1"/>
            <a:r>
              <a:rPr lang="fr-FR" dirty="0" smtClean="0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Cytoplasme bactérien </a:t>
            </a:r>
            <a:endParaRPr lang="fr-FR" dirty="0">
              <a:solidFill>
                <a:schemeClr val="accent5">
                  <a:lumMod val="5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23" name="Ellipse 22"/>
          <p:cNvSpPr/>
          <p:nvPr/>
        </p:nvSpPr>
        <p:spPr>
          <a:xfrm>
            <a:off x="6635585" y="5567777"/>
            <a:ext cx="1699365" cy="504056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>
                <a:solidFill>
                  <a:schemeClr val="tx1"/>
                </a:solidFill>
              </a:rPr>
              <a:t>ATPase</a:t>
            </a:r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24" name="Titre 19"/>
          <p:cNvSpPr txBox="1">
            <a:spLocks/>
          </p:cNvSpPr>
          <p:nvPr/>
        </p:nvSpPr>
        <p:spPr>
          <a:xfrm>
            <a:off x="6488963" y="913285"/>
            <a:ext cx="1872208" cy="1143000"/>
          </a:xfrm>
          <a:prstGeom prst="rect">
            <a:avLst/>
          </a:prstGeom>
        </p:spPr>
        <p:txBody>
          <a:bodyPr vert="horz" anchor="b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000" b="0" kern="1200" cap="small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dirty="0" smtClean="0">
                <a:latin typeface="Comic Sans MS" pitchFamily="66" charset="0"/>
              </a:rPr>
              <a:t>T4SS</a:t>
            </a:r>
            <a:endParaRPr lang="fr-FR" dirty="0">
              <a:latin typeface="Comic Sans MS" pitchFamily="66" charset="0"/>
            </a:endParaRPr>
          </a:p>
        </p:txBody>
      </p:sp>
      <p:sp>
        <p:nvSpPr>
          <p:cNvPr id="25" name="Ellipse 24"/>
          <p:cNvSpPr/>
          <p:nvPr/>
        </p:nvSpPr>
        <p:spPr>
          <a:xfrm>
            <a:off x="6904681" y="2669566"/>
            <a:ext cx="446258" cy="382108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b="1" dirty="0">
              <a:solidFill>
                <a:schemeClr val="tx1"/>
              </a:solidFill>
            </a:endParaRPr>
          </a:p>
        </p:txBody>
      </p:sp>
      <p:sp>
        <p:nvSpPr>
          <p:cNvPr id="26" name="Ellipse 25"/>
          <p:cNvSpPr/>
          <p:nvPr/>
        </p:nvSpPr>
        <p:spPr>
          <a:xfrm>
            <a:off x="7096604" y="2728139"/>
            <a:ext cx="446258" cy="382108"/>
          </a:xfrm>
          <a:prstGeom prst="ellipse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b="1" dirty="0">
              <a:solidFill>
                <a:schemeClr val="tx1"/>
              </a:solidFill>
            </a:endParaRPr>
          </a:p>
        </p:txBody>
      </p:sp>
      <p:sp>
        <p:nvSpPr>
          <p:cNvPr id="27" name="Ellipse 26"/>
          <p:cNvSpPr/>
          <p:nvPr/>
        </p:nvSpPr>
        <p:spPr>
          <a:xfrm>
            <a:off x="7404747" y="2669566"/>
            <a:ext cx="446258" cy="382108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b="1" dirty="0">
              <a:solidFill>
                <a:schemeClr val="tx1"/>
              </a:solidFill>
            </a:endParaRPr>
          </a:p>
        </p:txBody>
      </p:sp>
      <p:sp>
        <p:nvSpPr>
          <p:cNvPr id="28" name="Ellipse 27"/>
          <p:cNvSpPr/>
          <p:nvPr/>
        </p:nvSpPr>
        <p:spPr>
          <a:xfrm>
            <a:off x="7547623" y="2455252"/>
            <a:ext cx="446258" cy="382108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0623617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>
          <a:prstGeom prst="flowChartDecision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>
            <a:normAutofit fontScale="90000"/>
          </a:bodyPr>
          <a:lstStyle/>
          <a:p>
            <a:pPr algn="ctr"/>
            <a:r>
              <a:rPr lang="fr-FR" sz="2400" b="1" dirty="0" smtClean="0"/>
              <a:t>Système de sécrétion de type V</a:t>
            </a:r>
            <a:endParaRPr lang="fr-FR" sz="2400" dirty="0"/>
          </a:p>
        </p:txBody>
      </p:sp>
      <p:sp>
        <p:nvSpPr>
          <p:cNvPr id="11" name="Rectangle à coins arrondis 10"/>
          <p:cNvSpPr/>
          <p:nvPr/>
        </p:nvSpPr>
        <p:spPr>
          <a:xfrm>
            <a:off x="357158" y="1643050"/>
            <a:ext cx="7715304" cy="85725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003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>
                <a:solidFill>
                  <a:schemeClr val="tx1"/>
                </a:solidFill>
                <a:latin typeface="Arial Rounded MT Bold" pitchFamily="34" charset="0"/>
              </a:rPr>
              <a:t>Il inclut les systèmes appelés auto transporteurs (AT) et les systèmes à deux partenaires (TPS pour </a:t>
            </a:r>
            <a:r>
              <a:rPr lang="fr-FR" dirty="0" err="1" smtClean="0">
                <a:solidFill>
                  <a:schemeClr val="tx1"/>
                </a:solidFill>
                <a:latin typeface="Arial Rounded MT Bold" pitchFamily="34" charset="0"/>
              </a:rPr>
              <a:t>two</a:t>
            </a:r>
            <a:r>
              <a:rPr lang="fr-FR" dirty="0" smtClean="0">
                <a:solidFill>
                  <a:schemeClr val="tx1"/>
                </a:solidFill>
                <a:latin typeface="Arial Rounded MT Bold" pitchFamily="34" charset="0"/>
              </a:rPr>
              <a:t>-</a:t>
            </a:r>
            <a:r>
              <a:rPr lang="fr-FR" dirty="0" err="1" smtClean="0">
                <a:solidFill>
                  <a:schemeClr val="tx1"/>
                </a:solidFill>
                <a:latin typeface="Arial Rounded MT Bold" pitchFamily="34" charset="0"/>
              </a:rPr>
              <a:t>partner</a:t>
            </a:r>
            <a:r>
              <a:rPr lang="fr-FR" dirty="0" smtClean="0">
                <a:solidFill>
                  <a:schemeClr val="tx1"/>
                </a:solidFill>
                <a:latin typeface="Arial Rounded MT Bold" pitchFamily="34" charset="0"/>
              </a:rPr>
              <a:t> </a:t>
            </a:r>
            <a:r>
              <a:rPr lang="fr-FR" dirty="0" err="1" smtClean="0">
                <a:solidFill>
                  <a:schemeClr val="tx1"/>
                </a:solidFill>
                <a:latin typeface="Arial Rounded MT Bold" pitchFamily="34" charset="0"/>
              </a:rPr>
              <a:t>secretion</a:t>
            </a:r>
            <a:r>
              <a:rPr lang="fr-FR" dirty="0" smtClean="0">
                <a:solidFill>
                  <a:schemeClr val="tx1"/>
                </a:solidFill>
                <a:latin typeface="Arial Rounded MT Bold" pitchFamily="34" charset="0"/>
              </a:rPr>
              <a:t>)</a:t>
            </a:r>
          </a:p>
        </p:txBody>
      </p:sp>
      <p:sp>
        <p:nvSpPr>
          <p:cNvPr id="12" name="Carré corné 11"/>
          <p:cNvSpPr/>
          <p:nvPr/>
        </p:nvSpPr>
        <p:spPr>
          <a:xfrm>
            <a:off x="357158" y="2714620"/>
            <a:ext cx="3786214" cy="3929090"/>
          </a:xfrm>
          <a:prstGeom prst="foldedCorner">
            <a:avLst/>
          </a:prstGeom>
        </p:spPr>
        <p:style>
          <a:lnRef idx="2">
            <a:schemeClr val="accent1">
              <a:shade val="50000"/>
            </a:schemeClr>
          </a:lnRef>
          <a:fillRef idx="1002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2000" dirty="0" smtClean="0">
                <a:solidFill>
                  <a:schemeClr val="tx1"/>
                </a:solidFill>
                <a:latin typeface="Arial Rounded MT Bold" pitchFamily="34" charset="0"/>
              </a:rPr>
              <a:t>Les AT sont constituées d’une seule protéine comprenant:</a:t>
            </a:r>
          </a:p>
          <a:p>
            <a:r>
              <a:rPr lang="fr-FR" sz="2000" dirty="0" smtClean="0">
                <a:solidFill>
                  <a:schemeClr val="tx1"/>
                </a:solidFill>
                <a:latin typeface="Arial Rounded MT Bold" pitchFamily="34" charset="0"/>
              </a:rPr>
              <a:t> </a:t>
            </a:r>
          </a:p>
          <a:p>
            <a:pPr lvl="0">
              <a:buNone/>
            </a:pPr>
            <a:r>
              <a:rPr lang="fr-FR" sz="2000" dirty="0" smtClean="0">
                <a:solidFill>
                  <a:schemeClr val="tx1"/>
                </a:solidFill>
                <a:latin typeface="Arial Rounded MT Bold" pitchFamily="34" charset="0"/>
              </a:rPr>
              <a:t>-un domaine β qui traverse la membrane externe bactérienne.</a:t>
            </a:r>
          </a:p>
          <a:p>
            <a:pPr lvl="0">
              <a:buNone/>
            </a:pPr>
            <a:r>
              <a:rPr lang="fr-FR" sz="2000" dirty="0" smtClean="0">
                <a:solidFill>
                  <a:schemeClr val="tx1"/>
                </a:solidFill>
                <a:latin typeface="Arial Rounded MT Bold" pitchFamily="34" charset="0"/>
              </a:rPr>
              <a:t>-un domaine extracellulaire appelé domaine ‘passager’.</a:t>
            </a:r>
          </a:p>
          <a:p>
            <a:pPr lvl="0">
              <a:buNone/>
            </a:pPr>
            <a:r>
              <a:rPr lang="fr-FR" sz="2000" dirty="0" smtClean="0">
                <a:solidFill>
                  <a:schemeClr val="tx1"/>
                </a:solidFill>
                <a:latin typeface="Arial Rounded MT Bold" pitchFamily="34" charset="0"/>
              </a:rPr>
              <a:t>-une région de liaison située entre ces deux domaines</a:t>
            </a:r>
            <a:endParaRPr lang="fr-FR" sz="2000" dirty="0">
              <a:solidFill>
                <a:schemeClr val="tx1"/>
              </a:solidFill>
              <a:latin typeface="Arial Rounded MT Bold" pitchFamily="34" charset="0"/>
            </a:endParaRPr>
          </a:p>
        </p:txBody>
      </p:sp>
      <p:sp>
        <p:nvSpPr>
          <p:cNvPr id="13" name="Carré corné 12"/>
          <p:cNvSpPr/>
          <p:nvPr/>
        </p:nvSpPr>
        <p:spPr>
          <a:xfrm>
            <a:off x="4286248" y="2714620"/>
            <a:ext cx="3786214" cy="3929090"/>
          </a:xfrm>
          <a:prstGeom prst="foldedCorner">
            <a:avLst/>
          </a:prstGeom>
        </p:spPr>
        <p:style>
          <a:lnRef idx="2">
            <a:schemeClr val="accent1">
              <a:shade val="50000"/>
            </a:schemeClr>
          </a:lnRef>
          <a:fillRef idx="1002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fr-FR" sz="2000" dirty="0" smtClean="0">
                <a:solidFill>
                  <a:schemeClr val="tx1"/>
                </a:solidFill>
                <a:latin typeface="Arial Rounded MT Bold" pitchFamily="34" charset="0"/>
              </a:rPr>
              <a:t>Les TPS diffèrent des AT, par l’absence de la région de liaison et dans ce cas le domaines passager et β deviennent deux protéines indépendantes qui sont appelées respectivement</a:t>
            </a:r>
          </a:p>
          <a:p>
            <a:pPr lvl="0"/>
            <a:r>
              <a:rPr lang="fr-FR" sz="2000" dirty="0" smtClean="0">
                <a:solidFill>
                  <a:schemeClr val="tx1"/>
                </a:solidFill>
                <a:latin typeface="Arial Rounded MT Bold" pitchFamily="34" charset="0"/>
              </a:rPr>
              <a:t> </a:t>
            </a:r>
            <a:r>
              <a:rPr lang="fr-FR" sz="2000" dirty="0" err="1" smtClean="0">
                <a:solidFill>
                  <a:schemeClr val="tx1"/>
                </a:solidFill>
                <a:latin typeface="Arial Rounded MT Bold" pitchFamily="34" charset="0"/>
              </a:rPr>
              <a:t>TpsA</a:t>
            </a:r>
            <a:r>
              <a:rPr lang="fr-FR" sz="2000" dirty="0" smtClean="0">
                <a:solidFill>
                  <a:schemeClr val="tx1"/>
                </a:solidFill>
                <a:latin typeface="Arial Rounded MT Bold" pitchFamily="34" charset="0"/>
              </a:rPr>
              <a:t> ou </a:t>
            </a:r>
            <a:r>
              <a:rPr lang="fr-FR" sz="2000" dirty="0" err="1" smtClean="0">
                <a:solidFill>
                  <a:schemeClr val="tx1"/>
                </a:solidFill>
                <a:latin typeface="Arial Rounded MT Bold" pitchFamily="34" charset="0"/>
              </a:rPr>
              <a:t>exoprotéine</a:t>
            </a:r>
            <a:r>
              <a:rPr lang="fr-FR" sz="2000" dirty="0" smtClean="0">
                <a:solidFill>
                  <a:schemeClr val="tx1"/>
                </a:solidFill>
                <a:latin typeface="Arial Rounded MT Bold" pitchFamily="34" charset="0"/>
              </a:rPr>
              <a:t> et</a:t>
            </a:r>
          </a:p>
          <a:p>
            <a:pPr lvl="0"/>
            <a:r>
              <a:rPr lang="fr-FR" sz="2000" dirty="0" smtClean="0">
                <a:solidFill>
                  <a:schemeClr val="tx1"/>
                </a:solidFill>
                <a:latin typeface="Arial Rounded MT Bold" pitchFamily="34" charset="0"/>
              </a:rPr>
              <a:t> </a:t>
            </a:r>
            <a:r>
              <a:rPr lang="fr-FR" sz="2000" dirty="0" err="1" smtClean="0">
                <a:solidFill>
                  <a:schemeClr val="tx1"/>
                </a:solidFill>
                <a:latin typeface="Arial Rounded MT Bold" pitchFamily="34" charset="0"/>
              </a:rPr>
              <a:t>TpsB</a:t>
            </a:r>
            <a:r>
              <a:rPr lang="fr-FR" sz="2000" dirty="0" smtClean="0">
                <a:solidFill>
                  <a:schemeClr val="tx1"/>
                </a:solidFill>
                <a:latin typeface="Arial Rounded MT Bold" pitchFamily="34" charset="0"/>
              </a:rPr>
              <a:t> ou domaine transporteur.</a:t>
            </a:r>
          </a:p>
        </p:txBody>
      </p:sp>
    </p:spTree>
  </p:cSld>
  <p:clrMapOvr>
    <a:masterClrMapping/>
  </p:clrMapOvr>
  <p:transition spd="med">
    <p:wheel spokes="8"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>
          <a:prstGeom prst="flowChartDecision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90000"/>
          </a:bodyPr>
          <a:lstStyle/>
          <a:p>
            <a:pPr algn="ctr"/>
            <a:r>
              <a:rPr lang="fr-FR" sz="2400" b="1" dirty="0" smtClean="0"/>
              <a:t>Système de sécrétion de type VI</a:t>
            </a:r>
            <a:endParaRPr lang="fr-FR" sz="2400" dirty="0"/>
          </a:p>
        </p:txBody>
      </p:sp>
      <p:sp>
        <p:nvSpPr>
          <p:cNvPr id="5" name="Larme 4"/>
          <p:cNvSpPr/>
          <p:nvPr/>
        </p:nvSpPr>
        <p:spPr>
          <a:xfrm>
            <a:off x="500034" y="1714488"/>
            <a:ext cx="7143800" cy="4786346"/>
          </a:xfrm>
          <a:prstGeom prst="teardrop">
            <a:avLst>
              <a:gd name="adj" fmla="val 99146"/>
            </a:avLst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2800" dirty="0" smtClean="0">
                <a:latin typeface="Arial Rounded MT Bold" pitchFamily="34" charset="0"/>
              </a:rPr>
              <a:t>Il a été décrit très récemment à la fois chez des bactéries pathogènes et non pathogènes.</a:t>
            </a:r>
          </a:p>
          <a:p>
            <a:r>
              <a:rPr lang="fr-FR" sz="2400" dirty="0" smtClean="0">
                <a:latin typeface="Arial Rounded MT Bold" pitchFamily="34" charset="0"/>
              </a:rPr>
              <a:t>Il est composé de 12 à 13 protéines.</a:t>
            </a:r>
          </a:p>
        </p:txBody>
      </p:sp>
    </p:spTree>
  </p:cSld>
  <p:clrMapOvr>
    <a:masterClrMapping/>
  </p:clrMapOvr>
  <p:transition spd="med">
    <p:plus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e 3"/>
          <p:cNvGrpSpPr/>
          <p:nvPr/>
        </p:nvGrpSpPr>
        <p:grpSpPr>
          <a:xfrm>
            <a:off x="714348" y="0"/>
            <a:ext cx="2262981" cy="1571636"/>
            <a:chOff x="2081479" y="1131490"/>
            <a:chExt cx="2262981" cy="2262981"/>
          </a:xfrm>
        </p:grpSpPr>
        <p:sp>
          <p:nvSpPr>
            <p:cNvPr id="5" name="Rectangle à coins arrondis 4"/>
            <p:cNvSpPr/>
            <p:nvPr/>
          </p:nvSpPr>
          <p:spPr>
            <a:xfrm>
              <a:off x="2081479" y="1131490"/>
              <a:ext cx="2262981" cy="2262981"/>
            </a:xfrm>
            <a:prstGeom prst="round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</p:sp>
        <p:sp>
          <p:nvSpPr>
            <p:cNvPr id="6" name="Rectangle 5"/>
            <p:cNvSpPr/>
            <p:nvPr/>
          </p:nvSpPr>
          <p:spPr>
            <a:xfrm>
              <a:off x="2191949" y="1241960"/>
              <a:ext cx="2042041" cy="2042041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spcFirstLastPara="0" vert="horz" wrap="square" lIns="91440" tIns="91440" rIns="91440" bIns="91440" numCol="1" spcCol="1270" anchor="ctr" anchorCtr="0">
              <a:noAutofit/>
            </a:bodyPr>
            <a:lstStyle/>
            <a:p>
              <a:pPr lvl="0" algn="ctr" defTabSz="1600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r-FR" sz="3600" kern="1200" dirty="0" smtClean="0">
                  <a:solidFill>
                    <a:schemeClr val="tx1"/>
                  </a:solidFill>
                </a:rPr>
                <a:t>Gram+</a:t>
              </a:r>
              <a:endParaRPr lang="fr-FR" sz="3600" kern="12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7" name="Groupe 6"/>
          <p:cNvGrpSpPr/>
          <p:nvPr/>
        </p:nvGrpSpPr>
        <p:grpSpPr>
          <a:xfrm>
            <a:off x="5072066" y="0"/>
            <a:ext cx="2071702" cy="1383982"/>
            <a:chOff x="5160561" y="848553"/>
            <a:chExt cx="2071702" cy="1618819"/>
          </a:xfrm>
        </p:grpSpPr>
        <p:sp>
          <p:nvSpPr>
            <p:cNvPr id="8" name="Rectangle à coins arrondis 7"/>
            <p:cNvSpPr/>
            <p:nvPr/>
          </p:nvSpPr>
          <p:spPr>
            <a:xfrm>
              <a:off x="5160561" y="848553"/>
              <a:ext cx="2071702" cy="1587635"/>
            </a:xfrm>
            <a:prstGeom prst="round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</p:sp>
        <p:sp>
          <p:nvSpPr>
            <p:cNvPr id="9" name="Rectangle 8"/>
            <p:cNvSpPr/>
            <p:nvPr/>
          </p:nvSpPr>
          <p:spPr>
            <a:xfrm>
              <a:off x="5231999" y="1099204"/>
              <a:ext cx="1997687" cy="1368168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spcFirstLastPara="0" vert="horz" wrap="square" lIns="86360" tIns="86360" rIns="86360" bIns="86360" numCol="1" spcCol="1270" anchor="ctr" anchorCtr="0">
              <a:noAutofit/>
            </a:bodyPr>
            <a:lstStyle/>
            <a:p>
              <a:pPr lvl="0" algn="ctr" defTabSz="1511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r-FR" sz="3400" kern="1200" dirty="0" smtClean="0">
                  <a:solidFill>
                    <a:schemeClr val="tx1"/>
                  </a:solidFill>
                </a:rPr>
                <a:t>Type7</a:t>
              </a:r>
            </a:p>
            <a:p>
              <a:pPr lvl="0" algn="ctr" defTabSz="1511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r-FR" sz="3400" kern="1200" dirty="0" smtClean="0">
                  <a:solidFill>
                    <a:schemeClr val="tx1"/>
                  </a:solidFill>
                </a:rPr>
                <a:t>SST7</a:t>
              </a:r>
              <a:endParaRPr lang="fr-FR" sz="3400" kern="1200" dirty="0">
                <a:solidFill>
                  <a:schemeClr val="tx1"/>
                </a:solidFill>
              </a:endParaRPr>
            </a:p>
          </p:txBody>
        </p:sp>
      </p:grpSp>
      <p:cxnSp>
        <p:nvCxnSpPr>
          <p:cNvPr id="11" name="Connecteur droit 10"/>
          <p:cNvCxnSpPr/>
          <p:nvPr/>
        </p:nvCxnSpPr>
        <p:spPr>
          <a:xfrm flipV="1">
            <a:off x="3000364" y="571480"/>
            <a:ext cx="1880423" cy="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571472" y="1714488"/>
            <a:ext cx="7358114" cy="492922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fr-FR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La paroi cellulaire peptidoglycane des bactéries Gram positives(+) fonctionne comme un organite de surface pour le transport et l'assemblage de protéines qui interagissent avec l'environnement, en particulier, les tissus d'un hôte infecté.</a:t>
            </a:r>
          </a:p>
          <a:p>
            <a:r>
              <a:rPr lang="fr-FR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Bien sue les bactéries gram + ont seulement une seule membrane ,certaines espèces notamment les mycobactéries ont une paroi cellulaire sui fortement modifiée  par les lipides appelé </a:t>
            </a:r>
            <a:r>
              <a:rPr lang="fr-FR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mycomembranes</a:t>
            </a:r>
            <a:endParaRPr lang="fr-FR" sz="28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med">
    <p:plus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571480"/>
            <a:ext cx="7786742" cy="83099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fr-FR" sz="2400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ea typeface="DejaVu Sans"/>
                <a:cs typeface="Times New Roman" pitchFamily="18" charset="0"/>
              </a:rPr>
              <a:t>La sécrétion se fait uniquement en une seule </a:t>
            </a:r>
            <a:r>
              <a:rPr lang="fr-FR" sz="2400" dirty="0" err="1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ea typeface="DejaVu Sans"/>
                <a:cs typeface="Times New Roman" pitchFamily="18" charset="0"/>
              </a:rPr>
              <a:t>etape</a:t>
            </a:r>
            <a:r>
              <a:rPr lang="fr-FR" sz="2400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ea typeface="DejaVu Sans"/>
                <a:cs typeface="Times New Roman" pitchFamily="18" charset="0"/>
              </a:rPr>
              <a:t>  par le système de sécrétion de type VII(</a:t>
            </a:r>
            <a:r>
              <a:rPr lang="fr-FR" sz="2400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 SST7</a:t>
            </a:r>
            <a:r>
              <a:rPr lang="fr-FR" sz="2400" dirty="0" smtClean="0">
                <a:solidFill>
                  <a:schemeClr val="accent5">
                    <a:lumMod val="50000"/>
                  </a:schemeClr>
                </a:solidFill>
              </a:rPr>
              <a:t>)</a:t>
            </a:r>
            <a:endParaRPr lang="fr-FR" sz="2400" dirty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785786" y="2571744"/>
            <a:ext cx="7786742" cy="83099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fr-FR" sz="2400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La sécrétion de type VII est une voie de sécrétion non-canonique pour  protéines de la famille des mycobactéries</a:t>
            </a:r>
            <a:endParaRPr lang="fr-FR" sz="2400" dirty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428696" y="4357694"/>
            <a:ext cx="7715304" cy="83099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fr-FR" sz="2400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SST7Composé de 12 à 25 protéines A été caractérisé pour la première fois chez </a:t>
            </a:r>
            <a:r>
              <a:rPr lang="fr-FR" sz="2400" i="1" dirty="0" err="1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Cholerae</a:t>
            </a:r>
            <a:r>
              <a:rPr lang="fr-FR" sz="2400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de </a:t>
            </a:r>
            <a:r>
              <a:rPr lang="fr-FR" sz="2400" i="1" dirty="0" err="1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Vibrio</a:t>
            </a:r>
            <a:r>
              <a:rPr lang="fr-FR" sz="2400" i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fr-FR" sz="2400" i="1" dirty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57158" y="285728"/>
            <a:ext cx="8429684" cy="95410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fr-FR" sz="2800" dirty="0" smtClean="0">
                <a:latin typeface="Times New Roman" pitchFamily="18" charset="0"/>
                <a:cs typeface="Times New Roman" pitchFamily="18" charset="0"/>
              </a:rPr>
              <a:t>Les modelés actuels de ce système suggèrent  qu’il est composé de :</a:t>
            </a:r>
            <a:endParaRPr lang="fr-FR" sz="2800" dirty="0"/>
          </a:p>
        </p:txBody>
      </p:sp>
      <p:sp>
        <p:nvSpPr>
          <p:cNvPr id="3" name="Flèche courbée vers la droite 2"/>
          <p:cNvSpPr/>
          <p:nvPr/>
        </p:nvSpPr>
        <p:spPr>
          <a:xfrm>
            <a:off x="285720" y="1357298"/>
            <a:ext cx="1071570" cy="1229976"/>
          </a:xfrm>
          <a:prstGeom prst="curvedRightArrow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6" name="Pentagone 5"/>
          <p:cNvSpPr/>
          <p:nvPr/>
        </p:nvSpPr>
        <p:spPr>
          <a:xfrm>
            <a:off x="1643042" y="1500174"/>
            <a:ext cx="6786610" cy="1214446"/>
          </a:xfrm>
          <a:prstGeom prst="homePlat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-Un canal de translocation interne :formé par la protéine membranaire intégrale rv3877.</a:t>
            </a:r>
            <a:endParaRPr lang="fr-FR" sz="2400" dirty="0"/>
          </a:p>
        </p:txBody>
      </p:sp>
      <p:sp>
        <p:nvSpPr>
          <p:cNvPr id="7" name="Flèche courbée vers la droite 6"/>
          <p:cNvSpPr/>
          <p:nvPr/>
        </p:nvSpPr>
        <p:spPr>
          <a:xfrm>
            <a:off x="285720" y="3071810"/>
            <a:ext cx="1000132" cy="1298308"/>
          </a:xfrm>
          <a:prstGeom prst="curvedRightArrow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8" name="Pentagone 7"/>
          <p:cNvSpPr/>
          <p:nvPr/>
        </p:nvSpPr>
        <p:spPr>
          <a:xfrm>
            <a:off x="1643042" y="3357562"/>
            <a:ext cx="6858048" cy="1143008"/>
          </a:xfrm>
          <a:prstGeom prst="homePlat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2800" dirty="0" smtClean="0">
                <a:latin typeface="Times New Roman" pitchFamily="18" charset="0"/>
                <a:cs typeface="Times New Roman" pitchFamily="18" charset="0"/>
              </a:rPr>
              <a:t>-Canal distinct dans la </a:t>
            </a:r>
            <a:r>
              <a:rPr lang="fr-FR" sz="2800" dirty="0" err="1" smtClean="0">
                <a:latin typeface="Times New Roman" pitchFamily="18" charset="0"/>
                <a:cs typeface="Times New Roman" pitchFamily="18" charset="0"/>
              </a:rPr>
              <a:t>mycomembrane</a:t>
            </a:r>
            <a:r>
              <a:rPr lang="fr-FR" sz="2800" dirty="0" smtClean="0">
                <a:latin typeface="Times New Roman" pitchFamily="18" charset="0"/>
                <a:cs typeface="Times New Roman" pitchFamily="18" charset="0"/>
              </a:rPr>
              <a:t> :protéine encore inconnu .</a:t>
            </a:r>
            <a:endParaRPr lang="fr-FR" sz="2800" dirty="0"/>
          </a:p>
        </p:txBody>
      </p:sp>
      <p:sp>
        <p:nvSpPr>
          <p:cNvPr id="9" name="Flèche courbée vers la droite 8"/>
          <p:cNvSpPr/>
          <p:nvPr/>
        </p:nvSpPr>
        <p:spPr>
          <a:xfrm>
            <a:off x="214282" y="4572008"/>
            <a:ext cx="1000132" cy="1571636"/>
          </a:xfrm>
          <a:prstGeom prst="curvedRightArrow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10" name="Pentagone 9"/>
          <p:cNvSpPr/>
          <p:nvPr/>
        </p:nvSpPr>
        <p:spPr>
          <a:xfrm>
            <a:off x="1643042" y="4857760"/>
            <a:ext cx="7000924" cy="1428760"/>
          </a:xfrm>
          <a:prstGeom prst="homePlat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2800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fr-FR" sz="2800" dirty="0" err="1" smtClean="0">
                <a:latin typeface="Times New Roman" pitchFamily="18" charset="0"/>
                <a:cs typeface="Times New Roman" pitchFamily="18" charset="0"/>
              </a:rPr>
              <a:t>Chaperone</a:t>
            </a:r>
            <a:r>
              <a:rPr lang="fr-FR" sz="2800" dirty="0" smtClean="0">
                <a:latin typeface="Times New Roman" pitchFamily="18" charset="0"/>
                <a:cs typeface="Times New Roman" pitchFamily="18" charset="0"/>
              </a:rPr>
              <a:t>  :ancré dans la membrane interne de la bactérie .</a:t>
            </a:r>
            <a:endParaRPr lang="fr-FR" sz="2800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2.bp.blogspot.com/-S-ICGIvWxuk/T3sEa9mpXwI/AAAAAAAAArc/chbN0csCzcA/s1600/prof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00695" y="857232"/>
            <a:ext cx="3071834" cy="4929222"/>
          </a:xfrm>
          <a:prstGeom prst="rect">
            <a:avLst/>
          </a:prstGeom>
          <a:noFill/>
        </p:spPr>
      </p:pic>
      <p:sp>
        <p:nvSpPr>
          <p:cNvPr id="6" name="Rectangle 5"/>
          <p:cNvSpPr/>
          <p:nvPr/>
        </p:nvSpPr>
        <p:spPr>
          <a:xfrm>
            <a:off x="214282" y="1928802"/>
            <a:ext cx="5357850" cy="51706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fr-FR" sz="1600" b="1" dirty="0">
                <a:latin typeface="Arial" pitchFamily="34" charset="0"/>
                <a:cs typeface="Arial" pitchFamily="34" charset="0"/>
              </a:rPr>
              <a:t>protéines sont exportées du cytoplasme vers le </a:t>
            </a:r>
            <a:r>
              <a:rPr lang="fr-FR" sz="1600" b="1" dirty="0" err="1">
                <a:latin typeface="Arial" pitchFamily="34" charset="0"/>
                <a:cs typeface="Arial" pitchFamily="34" charset="0"/>
              </a:rPr>
              <a:t>périplasme</a:t>
            </a:r>
            <a:r>
              <a:rPr lang="fr-FR" sz="1600" b="1" dirty="0">
                <a:latin typeface="Arial" pitchFamily="34" charset="0"/>
                <a:cs typeface="Arial" pitchFamily="34" charset="0"/>
              </a:rPr>
              <a:t> de la bactérie par l’intermédiaire de </a:t>
            </a:r>
            <a:r>
              <a:rPr lang="fr-FR" sz="1600" b="1" dirty="0" err="1">
                <a:latin typeface="Arial" pitchFamily="34" charset="0"/>
                <a:cs typeface="Arial" pitchFamily="34" charset="0"/>
              </a:rPr>
              <a:t>chaperones</a:t>
            </a:r>
            <a:r>
              <a:rPr lang="fr-FR" sz="1600" b="1" dirty="0">
                <a:latin typeface="Arial" pitchFamily="34" charset="0"/>
                <a:cs typeface="Arial" pitchFamily="34" charset="0"/>
              </a:rPr>
              <a:t>, d’une séquence signal spécifique des </a:t>
            </a:r>
            <a:r>
              <a:rPr lang="fr-FR" sz="1600" b="1" dirty="0" err="1">
                <a:latin typeface="Arial" pitchFamily="34" charset="0"/>
                <a:cs typeface="Arial" pitchFamily="34" charset="0"/>
              </a:rPr>
              <a:t>préprotéines</a:t>
            </a:r>
            <a:r>
              <a:rPr lang="fr-FR" sz="1600" b="1" dirty="0">
                <a:latin typeface="Arial" pitchFamily="34" charset="0"/>
                <a:cs typeface="Arial" pitchFamily="34" charset="0"/>
              </a:rPr>
              <a:t> et des  </a:t>
            </a:r>
            <a:r>
              <a:rPr lang="fr-FR" sz="1600" b="1" dirty="0" err="1">
                <a:latin typeface="Arial" pitchFamily="34" charset="0"/>
                <a:cs typeface="Arial" pitchFamily="34" charset="0"/>
              </a:rPr>
              <a:t>translocase</a:t>
            </a:r>
            <a:r>
              <a:rPr lang="fr-FR" sz="16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fr-FR" b="1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endParaRPr lang="fr-FR" b="1" dirty="0" smtClean="0"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ü"/>
            </a:pPr>
            <a:r>
              <a:rPr lang="fr-FR" sz="1600" b="1" dirty="0" smtClean="0">
                <a:latin typeface="Arial" pitchFamily="34" charset="0"/>
                <a:cs typeface="Arial" pitchFamily="34" charset="0"/>
              </a:rPr>
              <a:t> Le peptide signal est clivé lors de l’exportation.</a:t>
            </a:r>
          </a:p>
          <a:p>
            <a:endParaRPr lang="fr-FR" sz="1600" b="1" dirty="0" smtClean="0"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ü"/>
            </a:pPr>
            <a:r>
              <a:rPr lang="fr-FR" sz="1600" b="1" dirty="0" smtClean="0">
                <a:latin typeface="Arial" pitchFamily="34" charset="0"/>
                <a:cs typeface="Arial" pitchFamily="34" charset="0"/>
              </a:rPr>
              <a:t> Le processus d’exportation est actif et nécessite un apport d’énergie.</a:t>
            </a:r>
          </a:p>
          <a:p>
            <a:endParaRPr lang="fr-FR" sz="1600" b="1" dirty="0" smtClean="0"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ü"/>
            </a:pPr>
            <a:r>
              <a:rPr lang="fr-FR" sz="1600" b="1" dirty="0" smtClean="0">
                <a:latin typeface="Arial" pitchFamily="34" charset="0"/>
                <a:cs typeface="Arial" pitchFamily="34" charset="0"/>
              </a:rPr>
              <a:t>Le passage à travers des membranes se fait via a des systèmes de sécrétion, parmi ces systèmes cités ,il y en a ceux :</a:t>
            </a:r>
          </a:p>
          <a:p>
            <a:pPr>
              <a:buNone/>
            </a:pPr>
            <a:r>
              <a:rPr lang="fr-FR" sz="1600" b="1" dirty="0" smtClean="0">
                <a:latin typeface="Arial" pitchFamily="34" charset="0"/>
                <a:cs typeface="Arial" pitchFamily="34" charset="0"/>
              </a:rPr>
              <a:t> impliqués en une seule étape appelés sec indépendants (type 1 et type 3).</a:t>
            </a:r>
          </a:p>
          <a:p>
            <a:pPr>
              <a:buNone/>
            </a:pPr>
            <a:r>
              <a:rPr lang="fr-FR" sz="1600" b="1" dirty="0" smtClean="0">
                <a:latin typeface="Arial" pitchFamily="34" charset="0"/>
                <a:cs typeface="Arial" pitchFamily="34" charset="0"/>
              </a:rPr>
              <a:t>et ceux impliqués en deux étapes appelés sec ou tat dépendants (type  2, 4, 5, et 6).</a:t>
            </a:r>
          </a:p>
          <a:p>
            <a:pPr>
              <a:buFontTx/>
              <a:buChar char="-"/>
            </a:pPr>
            <a:endParaRPr lang="fr-FR" dirty="0" smtClean="0"/>
          </a:p>
          <a:p>
            <a:endParaRPr lang="fr-FR" dirty="0" smtClean="0"/>
          </a:p>
          <a:p>
            <a:pPr>
              <a:buFontTx/>
              <a:buChar char="-"/>
            </a:pPr>
            <a:endParaRPr lang="fr-FR" dirty="0"/>
          </a:p>
        </p:txBody>
      </p:sp>
      <p:sp>
        <p:nvSpPr>
          <p:cNvPr id="7" name="Parchemin horizontal 6"/>
          <p:cNvSpPr/>
          <p:nvPr/>
        </p:nvSpPr>
        <p:spPr>
          <a:xfrm>
            <a:off x="1071538" y="0"/>
            <a:ext cx="3286148" cy="1785926"/>
          </a:xfrm>
          <a:prstGeom prst="horizontalScroll">
            <a:avLst/>
          </a:prstGeom>
          <a:solidFill>
            <a:srgbClr val="FF0000"/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000" b="1" dirty="0" smtClean="0">
                <a:solidFill>
                  <a:schemeClr val="tx1"/>
                </a:solidFill>
              </a:rPr>
              <a:t>A retenir </a:t>
            </a:r>
            <a:endParaRPr lang="fr-FR" sz="40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-258008" y="2967335"/>
            <a:ext cx="18473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endParaRPr lang="fr-FR" sz="5400" b="1" cap="none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5" name="Image 4" descr="ob_f3d999ed71e1d43c08ef65f16e63b3f0_flora-intestinal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-71462"/>
            <a:ext cx="9144000" cy="68580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428596" y="3244334"/>
            <a:ext cx="814393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4800" b="1" dirty="0" smtClean="0">
                <a:solidFill>
                  <a:schemeClr val="bg1"/>
                </a:solidFill>
                <a:latin typeface="Arial Rounded MT Bold" pitchFamily="34" charset="0"/>
              </a:rPr>
              <a:t>la virulence bactérienne</a:t>
            </a:r>
            <a:endParaRPr lang="fr-FR" sz="4800" dirty="0"/>
          </a:p>
        </p:txBody>
      </p:sp>
    </p:spTree>
  </p:cSld>
  <p:clrMapOvr>
    <a:masterClrMapping/>
  </p:clrMapOvr>
  <p:transition spd="med">
    <p:randomBar dir="vert"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ourire 1"/>
          <p:cNvSpPr/>
          <p:nvPr/>
        </p:nvSpPr>
        <p:spPr>
          <a:xfrm>
            <a:off x="2928926" y="3857604"/>
            <a:ext cx="2571768" cy="3000396"/>
          </a:xfrm>
          <a:prstGeom prst="smileyFace">
            <a:avLst>
              <a:gd name="adj" fmla="val -4653"/>
            </a:avLst>
          </a:prstGeom>
        </p:spPr>
        <p:style>
          <a:lnRef idx="2">
            <a:schemeClr val="accent2"/>
          </a:lnRef>
          <a:fillRef idx="1002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Pensées 2"/>
          <p:cNvSpPr/>
          <p:nvPr/>
        </p:nvSpPr>
        <p:spPr>
          <a:xfrm>
            <a:off x="5000628" y="1285860"/>
            <a:ext cx="4000528" cy="2928958"/>
          </a:xfrm>
          <a:prstGeom prst="cloudCallout">
            <a:avLst>
              <a:gd name="adj1" fmla="val -43287"/>
              <a:gd name="adj2" fmla="val 58918"/>
            </a:avLst>
          </a:prstGeom>
        </p:spPr>
        <p:style>
          <a:lnRef idx="1">
            <a:schemeClr val="accent2"/>
          </a:lnRef>
          <a:fillRef idx="1002">
            <a:schemeClr val="lt1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2400" dirty="0" smtClean="0"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Arial Rounded MT Bold" pitchFamily="34" charset="0"/>
              </a:rPr>
              <a:t>La pathogénicité  </a:t>
            </a:r>
            <a:endParaRPr lang="fr-FR" sz="2400" dirty="0">
              <a:effectLst>
                <a:glow rad="101600">
                  <a:schemeClr val="accent2">
                    <a:satMod val="175000"/>
                    <a:alpha val="40000"/>
                  </a:schemeClr>
                </a:glow>
              </a:effectLst>
              <a:latin typeface="Arial Rounded MT Bold" pitchFamily="34" charset="0"/>
            </a:endParaRPr>
          </a:p>
        </p:txBody>
      </p:sp>
      <p:sp>
        <p:nvSpPr>
          <p:cNvPr id="4" name="Pensées 3"/>
          <p:cNvSpPr/>
          <p:nvPr/>
        </p:nvSpPr>
        <p:spPr>
          <a:xfrm>
            <a:off x="214282" y="1643050"/>
            <a:ext cx="3214710" cy="2643206"/>
          </a:xfrm>
          <a:prstGeom prst="cloudCallout">
            <a:avLst>
              <a:gd name="adj1" fmla="val 38084"/>
              <a:gd name="adj2" fmla="val 59515"/>
            </a:avLst>
          </a:prstGeom>
        </p:spPr>
        <p:style>
          <a:lnRef idx="1">
            <a:schemeClr val="accent2"/>
          </a:lnRef>
          <a:fillRef idx="1002">
            <a:schemeClr val="lt1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fr-FR" sz="2800" dirty="0" smtClean="0"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Arial Rounded MT Bold" pitchFamily="34" charset="0"/>
              </a:rPr>
              <a:t>La </a:t>
            </a:r>
            <a:r>
              <a:rPr lang="fr-FR" sz="2400" dirty="0" smtClean="0"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Arial Rounded MT Bold" pitchFamily="34" charset="0"/>
              </a:rPr>
              <a:t>virulence  </a:t>
            </a:r>
            <a:endParaRPr lang="fr-FR" sz="2400" dirty="0">
              <a:effectLst>
                <a:glow rad="101600">
                  <a:schemeClr val="accent2">
                    <a:satMod val="175000"/>
                    <a:alpha val="40000"/>
                  </a:schemeClr>
                </a:glow>
              </a:effectLst>
              <a:latin typeface="Arial Rounded MT Bold" pitchFamily="34" charset="0"/>
            </a:endParaRPr>
          </a:p>
        </p:txBody>
      </p:sp>
      <p:sp>
        <p:nvSpPr>
          <p:cNvPr id="7" name="Nuage 6"/>
          <p:cNvSpPr/>
          <p:nvPr/>
        </p:nvSpPr>
        <p:spPr>
          <a:xfrm>
            <a:off x="3714744" y="1285860"/>
            <a:ext cx="428628" cy="642942"/>
          </a:xfrm>
          <a:prstGeom prst="cloud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3600" b="1" dirty="0" smtClean="0"/>
              <a:t>?</a:t>
            </a:r>
            <a:endParaRPr lang="fr-FR" sz="3600" b="1" dirty="0"/>
          </a:p>
        </p:txBody>
      </p:sp>
      <p:sp>
        <p:nvSpPr>
          <p:cNvPr id="8" name="Nuage 7"/>
          <p:cNvSpPr/>
          <p:nvPr/>
        </p:nvSpPr>
        <p:spPr>
          <a:xfrm>
            <a:off x="4286248" y="2000240"/>
            <a:ext cx="428628" cy="642942"/>
          </a:xfrm>
          <a:prstGeom prst="cloud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3600" b="1" dirty="0" smtClean="0"/>
              <a:t>?</a:t>
            </a:r>
            <a:endParaRPr lang="fr-FR" sz="3600" b="1" dirty="0"/>
          </a:p>
        </p:txBody>
      </p:sp>
      <p:sp>
        <p:nvSpPr>
          <p:cNvPr id="9" name="Nuage 8"/>
          <p:cNvSpPr/>
          <p:nvPr/>
        </p:nvSpPr>
        <p:spPr>
          <a:xfrm>
            <a:off x="3643306" y="2357430"/>
            <a:ext cx="428628" cy="642942"/>
          </a:xfrm>
          <a:prstGeom prst="cloud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3600" b="1" dirty="0" smtClean="0"/>
              <a:t>?</a:t>
            </a:r>
            <a:endParaRPr lang="fr-FR" sz="3600" b="1" dirty="0"/>
          </a:p>
        </p:txBody>
      </p:sp>
      <p:sp>
        <p:nvSpPr>
          <p:cNvPr id="10" name="Nuage 9"/>
          <p:cNvSpPr/>
          <p:nvPr/>
        </p:nvSpPr>
        <p:spPr>
          <a:xfrm>
            <a:off x="3929058" y="3143248"/>
            <a:ext cx="428628" cy="642942"/>
          </a:xfrm>
          <a:prstGeom prst="cloud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3600" b="1" dirty="0" smtClean="0"/>
              <a:t>?</a:t>
            </a:r>
            <a:endParaRPr lang="fr-FR" sz="3600" b="1" dirty="0"/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725470"/>
          </a:xfrm>
        </p:spPr>
        <p:txBody>
          <a:bodyPr>
            <a:normAutofit/>
          </a:bodyPr>
          <a:lstStyle/>
          <a:p>
            <a:r>
              <a:rPr lang="fr-FR" sz="3600" b="1" dirty="0" smtClean="0"/>
              <a:t>1-</a:t>
            </a:r>
            <a:r>
              <a:rPr lang="fr-FR" sz="3600" b="1" dirty="0" smtClean="0">
                <a:latin typeface="Arial Rounded MT Bold" pitchFamily="34" charset="0"/>
              </a:rPr>
              <a:t>La pathogénicité</a:t>
            </a:r>
            <a:r>
              <a:rPr lang="fr-FR" sz="3600" b="1" dirty="0" smtClean="0"/>
              <a:t> :</a:t>
            </a:r>
            <a:endParaRPr lang="fr-FR" sz="36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Plaque 3"/>
          <p:cNvSpPr/>
          <p:nvPr/>
        </p:nvSpPr>
        <p:spPr>
          <a:xfrm>
            <a:off x="500034" y="1571612"/>
            <a:ext cx="7429552" cy="4786346"/>
          </a:xfrm>
          <a:prstGeom prst="bevel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fr-FR" sz="2800" b="1" dirty="0" smtClean="0">
                <a:solidFill>
                  <a:srgbClr val="0070C0"/>
                </a:solidFill>
                <a:latin typeface="Arial Rounded MT Bold" pitchFamily="34" charset="0"/>
              </a:rPr>
              <a:t>Définition de la  bactérie pathogène </a:t>
            </a:r>
            <a:r>
              <a:rPr lang="fr-FR" sz="2800" b="1" u="sng" dirty="0" smtClean="0">
                <a:solidFill>
                  <a:srgbClr val="0070C0"/>
                </a:solidFill>
                <a:latin typeface="Arial Rounded MT Bold" pitchFamily="34" charset="0"/>
              </a:rPr>
              <a:t> </a:t>
            </a:r>
            <a:endParaRPr lang="fr-FR" sz="2800" dirty="0" smtClean="0">
              <a:solidFill>
                <a:srgbClr val="0070C0"/>
              </a:solidFill>
              <a:latin typeface="Arial Rounded MT Bold" pitchFamily="34" charset="0"/>
            </a:endParaRPr>
          </a:p>
          <a:p>
            <a:pPr>
              <a:buFont typeface="Wingdings" pitchFamily="2" charset="2"/>
              <a:buChar char="§"/>
            </a:pPr>
            <a:endParaRPr lang="fr-FR" sz="2800" dirty="0" smtClean="0">
              <a:latin typeface="Arial Rounded MT Bold" pitchFamily="34" charset="0"/>
            </a:endParaRPr>
          </a:p>
          <a:p>
            <a:pPr>
              <a:buFont typeface="Wingdings" pitchFamily="2" charset="2"/>
              <a:buChar char="§"/>
            </a:pPr>
            <a:r>
              <a:rPr lang="fr-FR" sz="2800" dirty="0" smtClean="0">
                <a:latin typeface="Arial Rounded MT Bold" pitchFamily="34" charset="0"/>
              </a:rPr>
              <a:t> Bactéries responsables d'une maladie même chez le sujet " sain " possédant des défenses immunitaires normales.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endParaRPr lang="fr-FR" dirty="0"/>
          </a:p>
        </p:txBody>
      </p:sp>
      <p:sp>
        <p:nvSpPr>
          <p:cNvPr id="7" name="Parchemin horizontal 6"/>
          <p:cNvSpPr/>
          <p:nvPr/>
        </p:nvSpPr>
        <p:spPr>
          <a:xfrm>
            <a:off x="357158" y="0"/>
            <a:ext cx="7715304" cy="6858000"/>
          </a:xfrm>
          <a:prstGeom prst="horizontalScroll">
            <a:avLst/>
          </a:prstGeom>
          <a:blipFill>
            <a:blip r:embed="rId2" cstate="print"/>
            <a:tile tx="0" ty="0" sx="100000" sy="100000" flip="none" algn="tl"/>
          </a:blipFill>
          <a:ln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fr-FR" sz="2400" dirty="0" smtClean="0">
                <a:latin typeface="Arial Rounded MT Bold" pitchFamily="34" charset="0"/>
                <a:cs typeface="Times New Roman" pitchFamily="18" charset="0"/>
              </a:rPr>
              <a:t>Pour vivre, les bactéries doivent échanger des molécules avec l’extérieur. Au cours de l’évolution, elles développent des  systèmes pour importer et exporter des molécules à travers leurs membranes. </a:t>
            </a:r>
          </a:p>
          <a:p>
            <a:pPr>
              <a:buNone/>
            </a:pPr>
            <a:endParaRPr lang="fr-FR" sz="2400" dirty="0" smtClean="0">
              <a:latin typeface="Arial Rounded MT Bold" pitchFamily="34" charset="0"/>
              <a:cs typeface="Times New Roman" pitchFamily="18" charset="0"/>
            </a:endParaRPr>
          </a:p>
          <a:p>
            <a:endParaRPr lang="fr-FR" sz="2400" dirty="0" smtClean="0">
              <a:latin typeface="Arial Rounded MT Bold" pitchFamily="34" charset="0"/>
              <a:cs typeface="Times New Roman" pitchFamily="18" charset="0"/>
            </a:endParaRPr>
          </a:p>
          <a:p>
            <a:r>
              <a:rPr lang="fr-FR" sz="2400" dirty="0" smtClean="0">
                <a:latin typeface="Arial Rounded MT Bold" pitchFamily="34" charset="0"/>
                <a:cs typeface="Times New Roman" pitchFamily="18" charset="0"/>
              </a:rPr>
              <a:t>Les bactéries pathogènes utilisent ces systèmes afin d’injecter des molécules toxiques dans la cellule cible</a:t>
            </a: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fr-FR" dirty="0"/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5" name="Plaque 4"/>
          <p:cNvSpPr/>
          <p:nvPr/>
        </p:nvSpPr>
        <p:spPr>
          <a:xfrm>
            <a:off x="500034" y="428604"/>
            <a:ext cx="7643866" cy="5715040"/>
          </a:xfrm>
          <a:prstGeom prst="bevel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2800" b="1" dirty="0" smtClean="0">
                <a:solidFill>
                  <a:srgbClr val="0070C0"/>
                </a:solidFill>
                <a:latin typeface="Arial Rounded MT Bold" pitchFamily="34" charset="0"/>
              </a:rPr>
              <a:t>Le Pouvoir pathogène</a:t>
            </a:r>
          </a:p>
          <a:p>
            <a:pPr>
              <a:buFont typeface="Wingdings 2" charset="2"/>
              <a:buChar char=""/>
            </a:pPr>
            <a:endParaRPr lang="fr-FR" sz="2000" dirty="0" smtClean="0">
              <a:solidFill>
                <a:srgbClr val="4E3B30"/>
              </a:solidFill>
              <a:latin typeface="Arial Rounded MT Bold" pitchFamily="34" charset="0"/>
              <a:ea typeface="DejaVu Sans"/>
            </a:endParaRPr>
          </a:p>
          <a:p>
            <a:pPr>
              <a:buFont typeface="Wingdings" pitchFamily="2" charset="2"/>
              <a:buChar char="q"/>
            </a:pPr>
            <a:r>
              <a:rPr lang="fr-FR" sz="2000" dirty="0" smtClean="0">
                <a:solidFill>
                  <a:schemeClr val="tx1"/>
                </a:solidFill>
                <a:latin typeface="Arial Rounded MT Bold" pitchFamily="34" charset="0"/>
                <a:ea typeface="DejaVu Sans"/>
              </a:rPr>
              <a:t>C’est l’ensemble de mécanismes conditionnant le type de maladie dépendant d’une bactérie.</a:t>
            </a:r>
          </a:p>
          <a:p>
            <a:r>
              <a:rPr lang="fr-FR" sz="2000" dirty="0" smtClean="0">
                <a:solidFill>
                  <a:schemeClr val="tx1"/>
                </a:solidFill>
                <a:latin typeface="Arial Rounded MT Bold" pitchFamily="34" charset="0"/>
              </a:rPr>
              <a:t> </a:t>
            </a:r>
          </a:p>
          <a:p>
            <a:pPr>
              <a:buFont typeface="Wingdings" pitchFamily="2" charset="2"/>
              <a:buChar char="q"/>
            </a:pPr>
            <a:r>
              <a:rPr lang="fr-FR" sz="2000" dirty="0" smtClean="0">
                <a:solidFill>
                  <a:schemeClr val="tx1"/>
                </a:solidFill>
                <a:latin typeface="Arial Rounded MT Bold" pitchFamily="34" charset="0"/>
              </a:rPr>
              <a:t> Pour induire une maladie infectieuse, un agent pathogène doit donc être capable :</a:t>
            </a:r>
          </a:p>
          <a:p>
            <a:pPr>
              <a:lnSpc>
                <a:spcPct val="100000"/>
              </a:lnSpc>
            </a:pPr>
            <a:endParaRPr lang="fr-FR" sz="2000" dirty="0" smtClean="0">
              <a:solidFill>
                <a:schemeClr val="tx1"/>
              </a:solidFill>
              <a:latin typeface="Arial Rounded MT Bold" pitchFamily="34" charset="0"/>
            </a:endParaRPr>
          </a:p>
          <a:p>
            <a:pPr>
              <a:lnSpc>
                <a:spcPct val="100000"/>
              </a:lnSpc>
            </a:pPr>
            <a:r>
              <a:rPr lang="fr-FR" sz="2000" dirty="0" smtClean="0">
                <a:solidFill>
                  <a:schemeClr val="tx1"/>
                </a:solidFill>
                <a:latin typeface="Arial Rounded MT Bold" pitchFamily="34" charset="0"/>
              </a:rPr>
              <a:t>1. d’être transporté vers l’hôte.</a:t>
            </a:r>
          </a:p>
          <a:p>
            <a:pPr>
              <a:lnSpc>
                <a:spcPct val="100000"/>
              </a:lnSpc>
            </a:pPr>
            <a:r>
              <a:rPr lang="fr-FR" sz="2000" dirty="0" smtClean="0">
                <a:solidFill>
                  <a:schemeClr val="tx1"/>
                </a:solidFill>
                <a:latin typeface="Arial Rounded MT Bold" pitchFamily="34" charset="0"/>
              </a:rPr>
              <a:t>2. d’adhérer et de coloniser ou d’envahir l’hôte.</a:t>
            </a:r>
          </a:p>
          <a:p>
            <a:pPr>
              <a:lnSpc>
                <a:spcPct val="100000"/>
              </a:lnSpc>
            </a:pPr>
            <a:r>
              <a:rPr lang="fr-FR" sz="2000" dirty="0" smtClean="0">
                <a:solidFill>
                  <a:schemeClr val="tx1"/>
                </a:solidFill>
                <a:latin typeface="Arial Rounded MT Bold" pitchFamily="34" charset="0"/>
              </a:rPr>
              <a:t>3. d’échapper aux mécanismes de défenses de l’hôte.</a:t>
            </a:r>
          </a:p>
          <a:p>
            <a:pPr>
              <a:lnSpc>
                <a:spcPct val="100000"/>
              </a:lnSpc>
            </a:pPr>
            <a:r>
              <a:rPr lang="fr-FR" sz="2000" dirty="0" smtClean="0">
                <a:solidFill>
                  <a:schemeClr val="tx1"/>
                </a:solidFill>
                <a:latin typeface="Arial Rounded MT Bold" pitchFamily="34" charset="0"/>
              </a:rPr>
              <a:t>4. de posséder la capacité mécanique, chimique ou moléculaire de nuire à l’hôte.</a:t>
            </a:r>
          </a:p>
          <a:p>
            <a:pPr>
              <a:buNone/>
            </a:pPr>
            <a:endParaRPr lang="fr-FR" dirty="0" smtClean="0"/>
          </a:p>
          <a:p>
            <a:pPr>
              <a:buFont typeface="Wingdings 2" charset="2"/>
              <a:buChar char=""/>
            </a:pPr>
            <a:endParaRPr lang="fr-FR" dirty="0" smtClean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796908"/>
          </a:xfrm>
        </p:spPr>
        <p:txBody>
          <a:bodyPr>
            <a:normAutofit fontScale="90000"/>
          </a:bodyPr>
          <a:lstStyle/>
          <a:p>
            <a:pPr>
              <a:lnSpc>
                <a:spcPct val="150000"/>
              </a:lnSpc>
            </a:pPr>
            <a:r>
              <a:rPr lang="fr-FR" sz="3600" b="1" dirty="0" smtClean="0"/>
              <a:t>2-</a:t>
            </a:r>
            <a:r>
              <a:rPr lang="fr-FR" sz="3600" b="1" dirty="0" smtClean="0">
                <a:latin typeface="Arial Rounded MT Bold" pitchFamily="34" charset="0"/>
              </a:rPr>
              <a:t>La virulence</a:t>
            </a:r>
            <a:r>
              <a:rPr lang="fr-FR" sz="3600" b="1" dirty="0" smtClean="0"/>
              <a:t>:</a:t>
            </a:r>
            <a:endParaRPr lang="fr-FR" sz="3600" dirty="0"/>
          </a:p>
        </p:txBody>
      </p:sp>
      <p:sp>
        <p:nvSpPr>
          <p:cNvPr id="5" name="Espace réservé du contenu 4"/>
          <p:cNvSpPr>
            <a:spLocks noGrp="1"/>
          </p:cNvSpPr>
          <p:nvPr>
            <p:ph sz="quarter" idx="1"/>
          </p:nvPr>
        </p:nvSpPr>
        <p:spPr>
          <a:prstGeom prst="bevel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>
            <a:normAutofit lnSpcReduction="10000"/>
          </a:bodyPr>
          <a:lstStyle/>
          <a:p>
            <a:pPr lvl="0" algn="ctr">
              <a:buNone/>
            </a:pPr>
            <a:r>
              <a:rPr lang="fr-FR" sz="2400" b="1" dirty="0" smtClean="0">
                <a:solidFill>
                  <a:schemeClr val="tx1"/>
                </a:solidFill>
                <a:latin typeface="Arial Rounded MT Bold" pitchFamily="34" charset="0"/>
              </a:rPr>
              <a:t>Définition de la virulence  bactérienne </a:t>
            </a:r>
            <a:endParaRPr lang="fr-FR" sz="2400" dirty="0" smtClean="0">
              <a:solidFill>
                <a:schemeClr val="tx1"/>
              </a:solidFill>
              <a:latin typeface="Arial Rounded MT Bold" pitchFamily="34" charset="0"/>
            </a:endParaRPr>
          </a:p>
          <a:p>
            <a:r>
              <a:rPr lang="fr-FR" sz="2400" dirty="0" smtClean="0">
                <a:solidFill>
                  <a:schemeClr val="tx1"/>
                </a:solidFill>
                <a:latin typeface="Arial Rounded MT Bold" pitchFamily="34" charset="0"/>
              </a:rPr>
              <a:t>- </a:t>
            </a:r>
            <a:r>
              <a:rPr lang="fr-FR" sz="2400" dirty="0" smtClean="0">
                <a:solidFill>
                  <a:schemeClr val="tx1"/>
                </a:solidFill>
                <a:latin typeface="Comic Sans MS" pitchFamily="66" charset="0"/>
              </a:rPr>
              <a:t>La </a:t>
            </a:r>
            <a:r>
              <a:rPr lang="fr-FR" sz="2400" b="1" dirty="0" smtClean="0">
                <a:solidFill>
                  <a:schemeClr val="tx1"/>
                </a:solidFill>
                <a:latin typeface="Comic Sans MS" pitchFamily="66" charset="0"/>
              </a:rPr>
              <a:t>virulence</a:t>
            </a:r>
            <a:r>
              <a:rPr lang="fr-FR" sz="2400" dirty="0" smtClean="0">
                <a:solidFill>
                  <a:schemeClr val="tx1"/>
                </a:solidFill>
                <a:latin typeface="Comic Sans MS" pitchFamily="66" charset="0"/>
              </a:rPr>
              <a:t> désigne le caractère pathogène nocif et violent d'un micro-organisme (bactérie ou champignon).</a:t>
            </a:r>
          </a:p>
          <a:p>
            <a:endParaRPr lang="fr-FR" sz="2400" dirty="0" smtClean="0">
              <a:solidFill>
                <a:schemeClr val="tx1"/>
              </a:solidFill>
              <a:latin typeface="Comic Sans MS" pitchFamily="66" charset="0"/>
            </a:endParaRPr>
          </a:p>
          <a:p>
            <a:r>
              <a:rPr lang="fr-FR" sz="2400" dirty="0" smtClean="0">
                <a:solidFill>
                  <a:schemeClr val="tx1"/>
                </a:solidFill>
                <a:latin typeface="Comic Sans MS" pitchFamily="66" charset="0"/>
              </a:rPr>
              <a:t> En biologie , la virulence correspond au degré de rapidité , de multiplication d'un virus dans un organisme donné, donc à sa vitesse d'envahissement</a:t>
            </a:r>
            <a:endParaRPr lang="fr-FR" sz="2400" dirty="0" smtClean="0">
              <a:solidFill>
                <a:schemeClr val="tx1"/>
              </a:solidFill>
              <a:latin typeface="Arial Rounded MT Bold" pitchFamily="34" charset="0"/>
            </a:endParaRPr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83568" y="1700808"/>
            <a:ext cx="6390456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endParaRPr lang="fr-FR" dirty="0" smtClean="0">
              <a:latin typeface="Arial Rounded MT Bold" pitchFamily="34" charset="0"/>
            </a:endParaRPr>
          </a:p>
          <a:p>
            <a:endParaRPr lang="fr-FR" dirty="0" smtClean="0">
              <a:latin typeface="Arial Rounded MT Bold" pitchFamily="34" charset="0"/>
              <a:ea typeface="DejaVu Sans"/>
            </a:endParaRPr>
          </a:p>
          <a:p>
            <a:pPr>
              <a:lnSpc>
                <a:spcPct val="100000"/>
              </a:lnSpc>
              <a:buNone/>
            </a:pPr>
            <a:r>
              <a:rPr lang="fr-FR" u="sng" dirty="0" smtClean="0">
                <a:latin typeface="Arial Rounded MT Bold" pitchFamily="34" charset="0"/>
                <a:ea typeface="DejaVu Sans"/>
              </a:rPr>
              <a:t>1/ </a:t>
            </a:r>
            <a:r>
              <a:rPr lang="fr-FR" b="1" u="sng" dirty="0" smtClean="0">
                <a:solidFill>
                  <a:srgbClr val="FF0000"/>
                </a:solidFill>
                <a:latin typeface="Arial Rounded MT Bold" pitchFamily="34" charset="0"/>
                <a:ea typeface="DejaVu Sans"/>
              </a:rPr>
              <a:t>colonisation</a:t>
            </a:r>
            <a:r>
              <a:rPr lang="fr-FR" dirty="0" smtClean="0">
                <a:latin typeface="Arial Rounded MT Bold" pitchFamily="34" charset="0"/>
                <a:ea typeface="DejaVu Sans"/>
              </a:rPr>
              <a:t>: est liée à l’adhésion bactérienne, cette adhésion se fait à travers des adhésives qui sont soit des protéines exprimées à la surface de la bactérie ou</a:t>
            </a:r>
          </a:p>
          <a:p>
            <a:pPr>
              <a:lnSpc>
                <a:spcPct val="100000"/>
              </a:lnSpc>
              <a:buNone/>
            </a:pPr>
            <a:r>
              <a:rPr lang="fr-FR" dirty="0" smtClean="0">
                <a:latin typeface="Arial Rounded MT Bold" pitchFamily="34" charset="0"/>
                <a:ea typeface="DejaVu Sans"/>
              </a:rPr>
              <a:t>le </a:t>
            </a:r>
            <a:r>
              <a:rPr lang="fr-FR" dirty="0" err="1" smtClean="0">
                <a:latin typeface="Arial Rounded MT Bold" pitchFamily="34" charset="0"/>
                <a:ea typeface="DejaVu Sans"/>
              </a:rPr>
              <a:t>pili</a:t>
            </a:r>
            <a:r>
              <a:rPr lang="fr-FR" dirty="0" smtClean="0">
                <a:latin typeface="Arial Rounded MT Bold" pitchFamily="34" charset="0"/>
                <a:ea typeface="DejaVu Sans"/>
              </a:rPr>
              <a:t>.</a:t>
            </a:r>
          </a:p>
          <a:p>
            <a:pPr>
              <a:lnSpc>
                <a:spcPct val="100000"/>
              </a:lnSpc>
              <a:buNone/>
            </a:pPr>
            <a:endParaRPr lang="fr-FR" dirty="0" smtClean="0">
              <a:latin typeface="Arial Rounded MT Bold" pitchFamily="34" charset="0"/>
              <a:ea typeface="DejaVu Sans"/>
            </a:endParaRPr>
          </a:p>
          <a:p>
            <a:pPr lvl="0"/>
            <a:r>
              <a:rPr lang="fr-FR" u="sng" dirty="0" smtClean="0">
                <a:latin typeface="Arial Rounded MT Bold" pitchFamily="34" charset="0"/>
              </a:rPr>
              <a:t>2/</a:t>
            </a:r>
            <a:r>
              <a:rPr lang="fr-FR" u="sng" dirty="0" smtClean="0">
                <a:solidFill>
                  <a:srgbClr val="FF0000"/>
                </a:solidFill>
                <a:latin typeface="Arial Rounded MT Bold" pitchFamily="34" charset="0"/>
              </a:rPr>
              <a:t> </a:t>
            </a:r>
            <a:r>
              <a:rPr lang="fr-FR" b="1" u="sng" dirty="0" smtClean="0">
                <a:solidFill>
                  <a:srgbClr val="FF0000"/>
                </a:solidFill>
                <a:latin typeface="Arial Rounded MT Bold" pitchFamily="34" charset="0"/>
              </a:rPr>
              <a:t>multiplication:</a:t>
            </a:r>
            <a:r>
              <a:rPr lang="fr-FR" b="1" dirty="0" smtClean="0">
                <a:latin typeface="Times New Roman" pitchFamily="18" charset="0"/>
                <a:cs typeface="Times New Roman" pitchFamily="18" charset="0"/>
              </a:rPr>
              <a:t>qui peut être  intracellulaire ou extra cellulaire pour trouver environnement approprié à son développement et sa reproduction</a:t>
            </a:r>
          </a:p>
          <a:p>
            <a:pPr>
              <a:lnSpc>
                <a:spcPct val="100000"/>
              </a:lnSpc>
              <a:buNone/>
            </a:pPr>
            <a:endParaRPr lang="fr-FR" dirty="0" smtClean="0">
              <a:latin typeface="Arial Rounded MT Bold" pitchFamily="34" charset="0"/>
            </a:endParaRPr>
          </a:p>
          <a:p>
            <a:pPr>
              <a:lnSpc>
                <a:spcPct val="100000"/>
              </a:lnSpc>
              <a:buNone/>
            </a:pPr>
            <a:r>
              <a:rPr lang="fr-FR" dirty="0" smtClean="0">
                <a:latin typeface="Arial Rounded MT Bold" pitchFamily="34" charset="0"/>
              </a:rPr>
              <a:t> </a:t>
            </a:r>
            <a:r>
              <a:rPr lang="fr-FR" u="sng" dirty="0" smtClean="0">
                <a:latin typeface="Arial Rounded MT Bold" pitchFamily="34" charset="0"/>
              </a:rPr>
              <a:t>3</a:t>
            </a:r>
            <a:r>
              <a:rPr lang="fr-FR" b="1" u="sng" dirty="0" smtClean="0">
                <a:latin typeface="Arial Rounded MT Bold" pitchFamily="34" charset="0"/>
              </a:rPr>
              <a:t>/</a:t>
            </a:r>
            <a:r>
              <a:rPr lang="fr-FR" b="1" u="sng" dirty="0" smtClean="0">
                <a:solidFill>
                  <a:srgbClr val="FF0000"/>
                </a:solidFill>
                <a:latin typeface="Arial Rounded MT Bold" pitchFamily="34" charset="0"/>
              </a:rPr>
              <a:t> dissémination</a:t>
            </a:r>
            <a:r>
              <a:rPr lang="fr-FR" dirty="0" smtClean="0">
                <a:latin typeface="Arial Rounded MT Bold" pitchFamily="34" charset="0"/>
              </a:rPr>
              <a:t>: les bactéries se déplacent par voie sanguine ou lymphatique  afin de propager l’infection.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611560" y="692696"/>
            <a:ext cx="708719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b="1" dirty="0" smtClean="0">
                <a:solidFill>
                  <a:schemeClr val="tx2">
                    <a:lumMod val="75000"/>
                  </a:schemeClr>
                </a:solidFill>
              </a:rPr>
              <a:t>3-Etapes de la virulence bactérienne:</a:t>
            </a:r>
            <a:endParaRPr lang="fr-FR" sz="28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6" name="Chevron 15"/>
          <p:cNvSpPr/>
          <p:nvPr/>
        </p:nvSpPr>
        <p:spPr>
          <a:xfrm>
            <a:off x="0" y="2348880"/>
            <a:ext cx="7668344" cy="1080120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00000"/>
              </a:lnSpc>
              <a:buNone/>
            </a:pPr>
            <a:r>
              <a:rPr lang="fr-FR" u="sng" dirty="0" smtClean="0">
                <a:solidFill>
                  <a:schemeClr val="tx1"/>
                </a:solidFill>
                <a:latin typeface="Arial Rounded MT Bold" pitchFamily="34" charset="0"/>
                <a:ea typeface="DejaVu Sans"/>
              </a:rPr>
              <a:t>1/ </a:t>
            </a:r>
            <a:r>
              <a:rPr lang="fr-FR" b="1" u="sng" dirty="0" smtClean="0">
                <a:solidFill>
                  <a:schemeClr val="tx1"/>
                </a:solidFill>
                <a:latin typeface="Arial Rounded MT Bold" pitchFamily="34" charset="0"/>
                <a:ea typeface="DejaVu Sans"/>
              </a:rPr>
              <a:t>colonisation</a:t>
            </a:r>
            <a:r>
              <a:rPr lang="fr-FR" dirty="0" smtClean="0">
                <a:solidFill>
                  <a:schemeClr val="tx1"/>
                </a:solidFill>
                <a:latin typeface="Arial Rounded MT Bold" pitchFamily="34" charset="0"/>
                <a:ea typeface="DejaVu Sans"/>
              </a:rPr>
              <a:t>: est liée à l’adhésion bactérienne, cette adhésion se fait à travers des adhésives qui sont soit des protéines exprimées à la surface de la bactérie ou</a:t>
            </a:r>
          </a:p>
          <a:p>
            <a:pPr>
              <a:lnSpc>
                <a:spcPct val="100000"/>
              </a:lnSpc>
              <a:buNone/>
            </a:pPr>
            <a:r>
              <a:rPr lang="fr-FR" dirty="0" smtClean="0">
                <a:solidFill>
                  <a:schemeClr val="tx1"/>
                </a:solidFill>
                <a:latin typeface="Arial Rounded MT Bold" pitchFamily="34" charset="0"/>
                <a:ea typeface="DejaVu Sans"/>
              </a:rPr>
              <a:t>le </a:t>
            </a:r>
            <a:r>
              <a:rPr lang="fr-FR" dirty="0" err="1" smtClean="0">
                <a:solidFill>
                  <a:schemeClr val="tx1"/>
                </a:solidFill>
                <a:latin typeface="Arial Rounded MT Bold" pitchFamily="34" charset="0"/>
                <a:ea typeface="DejaVu Sans"/>
              </a:rPr>
              <a:t>pili</a:t>
            </a:r>
            <a:r>
              <a:rPr lang="fr-FR" dirty="0" smtClean="0">
                <a:solidFill>
                  <a:schemeClr val="tx1"/>
                </a:solidFill>
                <a:latin typeface="Arial Rounded MT Bold" pitchFamily="34" charset="0"/>
                <a:ea typeface="DejaVu Sans"/>
              </a:rPr>
              <a:t>.</a:t>
            </a:r>
          </a:p>
        </p:txBody>
      </p:sp>
      <p:sp>
        <p:nvSpPr>
          <p:cNvPr id="18" name="Chevron 17"/>
          <p:cNvSpPr/>
          <p:nvPr/>
        </p:nvSpPr>
        <p:spPr>
          <a:xfrm>
            <a:off x="0" y="3645024"/>
            <a:ext cx="7668344" cy="936104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u="sng" dirty="0" smtClean="0">
                <a:solidFill>
                  <a:schemeClr val="tx1"/>
                </a:solidFill>
                <a:latin typeface="Arial Rounded MT Bold" pitchFamily="34" charset="0"/>
              </a:rPr>
              <a:t>2/ </a:t>
            </a:r>
            <a:r>
              <a:rPr lang="fr-FR" b="1" u="sng" dirty="0" smtClean="0">
                <a:solidFill>
                  <a:schemeClr val="tx1"/>
                </a:solidFill>
                <a:latin typeface="Arial Rounded MT Bold" pitchFamily="34" charset="0"/>
              </a:rPr>
              <a:t>multiplication:</a:t>
            </a:r>
            <a:r>
              <a:rPr lang="fr-FR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qui peut être  intracellulaire ou extra cellulaire pour trouver environnement approprié à son développement et sa reproduction</a:t>
            </a:r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19" name="Chevron 18"/>
          <p:cNvSpPr/>
          <p:nvPr/>
        </p:nvSpPr>
        <p:spPr>
          <a:xfrm>
            <a:off x="0" y="4797152"/>
            <a:ext cx="7668344" cy="936104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00000"/>
              </a:lnSpc>
              <a:buNone/>
            </a:pPr>
            <a:r>
              <a:rPr lang="fr-FR" dirty="0" smtClean="0">
                <a:solidFill>
                  <a:schemeClr val="tx1"/>
                </a:solidFill>
                <a:latin typeface="Arial Rounded MT Bold" pitchFamily="34" charset="0"/>
              </a:rPr>
              <a:t> </a:t>
            </a:r>
            <a:r>
              <a:rPr lang="fr-FR" u="sng" dirty="0" smtClean="0">
                <a:solidFill>
                  <a:schemeClr val="tx1"/>
                </a:solidFill>
                <a:latin typeface="Arial Rounded MT Bold" pitchFamily="34" charset="0"/>
              </a:rPr>
              <a:t>3</a:t>
            </a:r>
            <a:r>
              <a:rPr lang="fr-FR" b="1" u="sng" dirty="0" smtClean="0">
                <a:solidFill>
                  <a:schemeClr val="tx1"/>
                </a:solidFill>
                <a:latin typeface="Arial Rounded MT Bold" pitchFamily="34" charset="0"/>
              </a:rPr>
              <a:t>/ dissémination</a:t>
            </a:r>
            <a:r>
              <a:rPr lang="fr-FR" dirty="0" smtClean="0">
                <a:solidFill>
                  <a:schemeClr val="tx1"/>
                </a:solidFill>
                <a:latin typeface="Arial Rounded MT Bold" pitchFamily="34" charset="0"/>
              </a:rPr>
              <a:t>: les bactéries se déplacent par voie sanguine ou lymphatique  afin de propager l’infection.</a:t>
            </a:r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28662" y="285728"/>
            <a:ext cx="7772400" cy="928694"/>
          </a:xfrm>
        </p:spPr>
        <p:txBody>
          <a:bodyPr>
            <a:normAutofit fontScale="90000"/>
          </a:bodyPr>
          <a:lstStyle/>
          <a:p>
            <a:r>
              <a:rPr lang="fr-FR" sz="3200" b="1" dirty="0" smtClean="0">
                <a:latin typeface="Arial Rounded MT Bold" pitchFamily="34" charset="0"/>
              </a:rPr>
              <a:t>3-Les facteurs favorisant le pouvoir virulent d'une bactérie</a:t>
            </a:r>
            <a:endParaRPr lang="fr-FR" sz="3200" dirty="0"/>
          </a:p>
        </p:txBody>
      </p:sp>
      <p:graphicFrame>
        <p:nvGraphicFramePr>
          <p:cNvPr id="6" name="Espace réservé du contenu 5"/>
          <p:cNvGraphicFramePr>
            <a:graphicFrameLocks noGrp="1"/>
          </p:cNvGraphicFramePr>
          <p:nvPr>
            <p:ph sz="quarter" idx="1"/>
          </p:nvPr>
        </p:nvGraphicFramePr>
        <p:xfrm>
          <a:off x="428596" y="1571612"/>
          <a:ext cx="7572428" cy="48466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 spd="med">
    <p:pull dir="ld"/>
  </p:transition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5"/>
          <p:cNvSpPr>
            <a:spLocks noGrp="1"/>
          </p:cNvSpPr>
          <p:nvPr>
            <p:ph type="title"/>
          </p:nvPr>
        </p:nvSpPr>
        <p:spPr>
          <a:xfrm>
            <a:off x="457200" y="142852"/>
            <a:ext cx="7242048" cy="1071570"/>
          </a:xfrm>
        </p:spPr>
        <p:txBody>
          <a:bodyPr>
            <a:normAutofit/>
          </a:bodyPr>
          <a:lstStyle/>
          <a:p>
            <a:r>
              <a:rPr lang="fr-FR" sz="3200" dirty="0" smtClean="0">
                <a:latin typeface="Arial Rounded MT Bold" pitchFamily="34" charset="0"/>
              </a:rPr>
              <a:t>4-Le pouvoir toxique d'une bactérie : production de toxines</a:t>
            </a:r>
            <a:endParaRPr lang="fr-FR" sz="3200" dirty="0">
              <a:latin typeface="Arial Rounded MT Bold" pitchFamily="34" charset="0"/>
            </a:endParaRPr>
          </a:p>
        </p:txBody>
      </p:sp>
      <p:sp>
        <p:nvSpPr>
          <p:cNvPr id="4" name="Espace réservé du contenu 3"/>
          <p:cNvSpPr>
            <a:spLocks noGrp="1"/>
          </p:cNvSpPr>
          <p:nvPr>
            <p:ph sz="quarter" idx="2"/>
          </p:nvPr>
        </p:nvSpPr>
        <p:spPr/>
        <p:txBody>
          <a:bodyPr>
            <a:normAutofit/>
          </a:bodyPr>
          <a:lstStyle/>
          <a:p>
            <a:r>
              <a:rPr lang="fr-FR" sz="1400" dirty="0" smtClean="0">
                <a:latin typeface="Arial Rounded MT Bold" pitchFamily="34" charset="0"/>
              </a:rPr>
              <a:t>sont liées à la paroi des bactéries. Elles ne peuvent être libérées que si un macrophage détruit la bactérie.</a:t>
            </a:r>
          </a:p>
          <a:p>
            <a:r>
              <a:rPr lang="fr-FR" sz="1400" dirty="0" smtClean="0">
                <a:latin typeface="Arial Rounded MT Bold" pitchFamily="34" charset="0"/>
              </a:rPr>
              <a:t>les symptômes caractéristiques pour chaque maladie.</a:t>
            </a:r>
          </a:p>
          <a:p>
            <a:r>
              <a:rPr lang="fr-FR" sz="1400" dirty="0" smtClean="0">
                <a:latin typeface="Arial Rounded MT Bold" pitchFamily="34" charset="0"/>
              </a:rPr>
              <a:t>pouvoir antigénique est très élevé.</a:t>
            </a:r>
          </a:p>
          <a:p>
            <a:r>
              <a:rPr lang="fr-FR" sz="1400" dirty="0" smtClean="0">
                <a:latin typeface="Arial Rounded MT Bold" pitchFamily="34" charset="0"/>
              </a:rPr>
              <a:t> Il existe un vaccin contre ces toxines : vaccin antitétanique.</a:t>
            </a:r>
          </a:p>
          <a:p>
            <a:r>
              <a:rPr lang="fr-FR" sz="1400" dirty="0" smtClean="0">
                <a:latin typeface="Arial Rounded MT Bold" pitchFamily="34" charset="0"/>
              </a:rPr>
              <a:t>Les exotoxines sont sensibles a la chaleur.</a:t>
            </a:r>
          </a:p>
          <a:p>
            <a:r>
              <a:rPr lang="fr-FR" sz="1400" dirty="0" smtClean="0">
                <a:latin typeface="Arial Rounded MT Bold" pitchFamily="34" charset="0"/>
              </a:rPr>
              <a:t>Exemples :toxine tétanique, botulique et diphtérique</a:t>
            </a:r>
          </a:p>
          <a:p>
            <a:endParaRPr lang="fr-FR" dirty="0">
              <a:latin typeface="Arial Rounded MT Bold" pitchFamily="34" charset="0"/>
            </a:endParaRPr>
          </a:p>
        </p:txBody>
      </p:sp>
      <p:sp>
        <p:nvSpPr>
          <p:cNvPr id="5" name="Espace réservé du contenu 4"/>
          <p:cNvSpPr>
            <a:spLocks noGrp="1"/>
          </p:cNvSpPr>
          <p:nvPr>
            <p:ph sz="quarter" idx="4"/>
          </p:nvPr>
        </p:nvSpPr>
        <p:spPr/>
        <p:txBody>
          <a:bodyPr>
            <a:normAutofit fontScale="85000" lnSpcReduction="10000"/>
          </a:bodyPr>
          <a:lstStyle/>
          <a:p>
            <a:r>
              <a:rPr lang="fr-FR" dirty="0" smtClean="0">
                <a:latin typeface="Arial Rounded MT Bold" pitchFamily="34" charset="0"/>
              </a:rPr>
              <a:t> </a:t>
            </a:r>
            <a:r>
              <a:rPr lang="fr-FR" sz="1800" dirty="0" smtClean="0">
                <a:latin typeface="Arial Rounded MT Bold" pitchFamily="34" charset="0"/>
              </a:rPr>
              <a:t>Peuvent traverser la paroi des bactéries qui les ont produites.</a:t>
            </a:r>
          </a:p>
          <a:p>
            <a:pPr>
              <a:buNone/>
            </a:pPr>
            <a:endParaRPr lang="fr-FR" sz="1800" dirty="0" smtClean="0">
              <a:latin typeface="Arial Rounded MT Bold" pitchFamily="34" charset="0"/>
            </a:endParaRPr>
          </a:p>
          <a:p>
            <a:r>
              <a:rPr lang="fr-FR" sz="1800" dirty="0" smtClean="0">
                <a:latin typeface="Arial Rounded MT Bold" pitchFamily="34" charset="0"/>
              </a:rPr>
              <a:t> Les symptômes des maladies sont les diarrhées et vomissements.</a:t>
            </a:r>
          </a:p>
          <a:p>
            <a:r>
              <a:rPr lang="fr-FR" sz="1800" dirty="0" smtClean="0">
                <a:latin typeface="Arial Rounded MT Bold" pitchFamily="34" charset="0"/>
              </a:rPr>
              <a:t> Pouvoir antigénique est faible. </a:t>
            </a:r>
          </a:p>
          <a:p>
            <a:r>
              <a:rPr lang="fr-FR" sz="1800" dirty="0" smtClean="0">
                <a:latin typeface="Arial Rounded MT Bold" pitchFamily="34" charset="0"/>
              </a:rPr>
              <a:t>Il n'existe aucun vaccin contre ces toxines.</a:t>
            </a:r>
          </a:p>
          <a:p>
            <a:r>
              <a:rPr lang="fr-FR" sz="1800" dirty="0" smtClean="0">
                <a:latin typeface="Arial Rounded MT Bold" pitchFamily="34" charset="0"/>
              </a:rPr>
              <a:t>Peu sensibles a la chaleur.</a:t>
            </a:r>
          </a:p>
          <a:p>
            <a:endParaRPr lang="fr-FR" sz="1800" dirty="0" smtClean="0">
              <a:latin typeface="Arial Rounded MT Bold" pitchFamily="34" charset="0"/>
            </a:endParaRPr>
          </a:p>
          <a:p>
            <a:r>
              <a:rPr lang="fr-FR" sz="1800" dirty="0" smtClean="0">
                <a:latin typeface="Arial Rounded MT Bold" pitchFamily="34" charset="0"/>
              </a:rPr>
              <a:t>Exemples de toxines : toxine de l'</a:t>
            </a:r>
            <a:r>
              <a:rPr lang="fr-FR" sz="1800" dirty="0" err="1" smtClean="0">
                <a:latin typeface="Arial Rounded MT Bold" pitchFamily="34" charset="0"/>
              </a:rPr>
              <a:t>escherichia</a:t>
            </a:r>
            <a:r>
              <a:rPr lang="fr-FR" sz="1800" dirty="0" smtClean="0">
                <a:latin typeface="Arial Rounded MT Bold" pitchFamily="34" charset="0"/>
              </a:rPr>
              <a:t> coli et de la salmonella.</a:t>
            </a:r>
            <a:endParaRPr lang="fr-FR" sz="1800" dirty="0">
              <a:latin typeface="Arial Rounded MT Bold" pitchFamily="34" charset="0"/>
            </a:endParaRPr>
          </a:p>
        </p:txBody>
      </p:sp>
      <p:sp>
        <p:nvSpPr>
          <p:cNvPr id="2" name="Espace réservé du texte 1"/>
          <p:cNvSpPr>
            <a:spLocks noGrp="1"/>
          </p:cNvSpPr>
          <p:nvPr>
            <p:ph type="body" sz="quarter" idx="1"/>
          </p:nvPr>
        </p:nvSpPr>
        <p:spPr>
          <a:xfrm>
            <a:off x="500034" y="5857892"/>
            <a:ext cx="3520440" cy="457200"/>
          </a:xfr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t">
            <a:normAutofit fontScale="92500" lnSpcReduction="10000"/>
          </a:bodyPr>
          <a:lstStyle/>
          <a:p>
            <a:pPr lvl="0" algn="just"/>
            <a:r>
              <a:rPr lang="fr-FR" sz="2400" dirty="0" smtClean="0">
                <a:solidFill>
                  <a:schemeClr val="accent2">
                    <a:lumMod val="75000"/>
                  </a:schemeClr>
                </a:solidFill>
                <a:latin typeface="Arial Rounded MT Bold" pitchFamily="34" charset="0"/>
              </a:rPr>
              <a:t>Les exotoxines </a:t>
            </a:r>
          </a:p>
          <a:p>
            <a:pPr algn="just"/>
            <a:endParaRPr lang="fr-FR" sz="2400" dirty="0">
              <a:solidFill>
                <a:schemeClr val="accent2">
                  <a:lumMod val="75000"/>
                </a:schemeClr>
              </a:solidFill>
              <a:latin typeface="Arial Rounded MT Bold" pitchFamily="34" charset="0"/>
            </a:endParaRPr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3"/>
          </p:nvPr>
        </p:nvSpPr>
        <p:spPr/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/>
          <a:lstStyle/>
          <a:p>
            <a:pPr lvl="0"/>
            <a:r>
              <a:rPr lang="fr-FR" sz="2400" dirty="0" smtClean="0">
                <a:solidFill>
                  <a:schemeClr val="accent2">
                    <a:lumMod val="75000"/>
                  </a:schemeClr>
                </a:solidFill>
                <a:latin typeface="Arial Rounded MT Bold" pitchFamily="34" charset="0"/>
              </a:rPr>
              <a:t>Les endotoxines </a:t>
            </a:r>
          </a:p>
          <a:p>
            <a:endParaRPr lang="fr-FR" dirty="0"/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du contenu 7"/>
          <p:cNvSpPr>
            <a:spLocks noGrp="1"/>
          </p:cNvSpPr>
          <p:nvPr>
            <p:ph sz="quarter" idx="1"/>
          </p:nvPr>
        </p:nvSpPr>
        <p:spPr>
          <a:xfrm>
            <a:off x="457200" y="785794"/>
            <a:ext cx="7467600" cy="5688158"/>
          </a:xfrm>
        </p:spPr>
        <p:txBody>
          <a:bodyPr/>
          <a:lstStyle/>
          <a:p>
            <a:endParaRPr lang="fr-FR" dirty="0" smtClean="0">
              <a:latin typeface="Arial Rounded MT Bold" pitchFamily="34" charset="0"/>
            </a:endParaRPr>
          </a:p>
          <a:p>
            <a:r>
              <a:rPr lang="fr-FR" dirty="0" smtClean="0">
                <a:latin typeface="Arial Rounded MT Bold" pitchFamily="34" charset="0"/>
              </a:rPr>
              <a:t>Les exotoxines protéines solubles ; libérées dans environnement pendant la croissance bactérienne.</a:t>
            </a:r>
          </a:p>
          <a:p>
            <a:endParaRPr lang="fr-FR" dirty="0" smtClean="0">
              <a:latin typeface="Arial Rounded MT Bold" pitchFamily="34" charset="0"/>
            </a:endParaRPr>
          </a:p>
          <a:p>
            <a:r>
              <a:rPr lang="fr-FR" dirty="0" smtClean="0">
                <a:latin typeface="Arial Rounded MT Bold" pitchFamily="34" charset="0"/>
              </a:rPr>
              <a:t>Mode d’action des exotoxines:</a:t>
            </a:r>
          </a:p>
          <a:p>
            <a:pPr>
              <a:buNone/>
            </a:pPr>
            <a:r>
              <a:rPr lang="fr-FR" dirty="0" smtClean="0">
                <a:latin typeface="Arial Rounded MT Bold" pitchFamily="34" charset="0"/>
              </a:rPr>
              <a:t>-Inhibe la synthèse des protéines : toxine diphtérique.</a:t>
            </a:r>
          </a:p>
          <a:p>
            <a:pPr>
              <a:buNone/>
            </a:pPr>
            <a:r>
              <a:rPr lang="fr-FR" dirty="0" smtClean="0">
                <a:latin typeface="Arial Rounded MT Bold" pitchFamily="34" charset="0"/>
              </a:rPr>
              <a:t>-Inhibe la synapse nerveuse: toxine tétanique</a:t>
            </a:r>
          </a:p>
          <a:p>
            <a:pPr>
              <a:buNone/>
            </a:pPr>
            <a:r>
              <a:rPr lang="fr-FR" dirty="0" smtClean="0">
                <a:latin typeface="Arial Rounded MT Bold" pitchFamily="34" charset="0"/>
              </a:rPr>
              <a:t>-Altère le transport membranaire: toxine cholérique</a:t>
            </a:r>
          </a:p>
          <a:p>
            <a:pPr>
              <a:buNone/>
            </a:pPr>
            <a:r>
              <a:rPr lang="fr-FR" dirty="0" smtClean="0">
                <a:latin typeface="Arial Rounded MT Bold" pitchFamily="34" charset="0"/>
              </a:rPr>
              <a:t>-Endommage la cellule: toxine staphylococcique </a:t>
            </a:r>
            <a:endParaRPr lang="fr-FR" dirty="0">
              <a:latin typeface="Arial Rounded MT Bold" pitchFamily="34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00034" y="285728"/>
            <a:ext cx="7467600" cy="654032"/>
          </a:xfrm>
        </p:spPr>
        <p:txBody>
          <a:bodyPr>
            <a:normAutofit/>
          </a:bodyPr>
          <a:lstStyle/>
          <a:p>
            <a:pPr algn="ctr"/>
            <a:r>
              <a:rPr lang="fr-FR" sz="2800" b="1" dirty="0" smtClean="0">
                <a:latin typeface="Arial Rounded MT Bold" pitchFamily="34" charset="0"/>
              </a:rPr>
              <a:t>Figure 3:exemple de la toxine cholérique</a:t>
            </a:r>
            <a:endParaRPr lang="fr-FR" sz="2800" b="1" dirty="0">
              <a:latin typeface="Arial Rounded MT Bold" pitchFamily="34" charset="0"/>
            </a:endParaRP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1538" y="1357298"/>
            <a:ext cx="6572296" cy="4572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fr-FR" sz="2800" b="1" dirty="0" smtClean="0">
                <a:latin typeface="Arial Rounded MT Bold" pitchFamily="34" charset="0"/>
              </a:rPr>
              <a:t>5-Le pouvoir invasif et le pouvoir toxique d'une bactérie</a:t>
            </a:r>
            <a:endParaRPr lang="fr-FR" sz="2800" dirty="0">
              <a:latin typeface="Arial Rounded MT Bold" pitchFamily="34" charset="0"/>
            </a:endParaRPr>
          </a:p>
        </p:txBody>
      </p:sp>
      <p:graphicFrame>
        <p:nvGraphicFramePr>
          <p:cNvPr id="4" name="Espace réservé du contenu 3"/>
          <p:cNvGraphicFramePr>
            <a:graphicFrameLocks noGrp="1"/>
          </p:cNvGraphicFramePr>
          <p:nvPr>
            <p:ph sz="quarter" idx="1"/>
          </p:nvPr>
        </p:nvGraphicFramePr>
        <p:xfrm>
          <a:off x="0" y="1357298"/>
          <a:ext cx="8786842" cy="54292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Flèche droite 4"/>
          <p:cNvSpPr/>
          <p:nvPr/>
        </p:nvSpPr>
        <p:spPr>
          <a:xfrm>
            <a:off x="6786578" y="5072074"/>
            <a:ext cx="142876" cy="7143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Flèche droite 5"/>
          <p:cNvSpPr/>
          <p:nvPr/>
        </p:nvSpPr>
        <p:spPr>
          <a:xfrm>
            <a:off x="4500562" y="5286388"/>
            <a:ext cx="142876" cy="4571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Flèche droite 6"/>
          <p:cNvSpPr/>
          <p:nvPr/>
        </p:nvSpPr>
        <p:spPr>
          <a:xfrm>
            <a:off x="2285984" y="4357694"/>
            <a:ext cx="142876" cy="7143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Flèche droite 7"/>
          <p:cNvSpPr/>
          <p:nvPr/>
        </p:nvSpPr>
        <p:spPr>
          <a:xfrm>
            <a:off x="0" y="5286388"/>
            <a:ext cx="142876" cy="4571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2.bp.blogspot.com/-S-ICGIvWxuk/T3sEa9mpXwI/AAAAAAAAArc/chbN0csCzcA/s1600/prof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00695" y="857232"/>
            <a:ext cx="3071834" cy="4929222"/>
          </a:xfrm>
          <a:prstGeom prst="rect">
            <a:avLst/>
          </a:prstGeom>
          <a:noFill/>
        </p:spPr>
      </p:pic>
      <p:sp>
        <p:nvSpPr>
          <p:cNvPr id="6" name="Rectangle 5"/>
          <p:cNvSpPr/>
          <p:nvPr/>
        </p:nvSpPr>
        <p:spPr>
          <a:xfrm>
            <a:off x="214282" y="1928802"/>
            <a:ext cx="5357850" cy="56630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hangingPunct="0"/>
            <a:r>
              <a:rPr lang="fr-FR" sz="2200" b="1" dirty="0" smtClean="0">
                <a:latin typeface="Arial Rounded MT Bold" pitchFamily="34" charset="0"/>
                <a:ea typeface="Calibri" pitchFamily="34" charset="0"/>
                <a:cs typeface="Arial" pitchFamily="34" charset="0"/>
              </a:rPr>
              <a:t>La </a:t>
            </a:r>
            <a:r>
              <a:rPr lang="fr-FR" sz="2200" dirty="0" smtClean="0">
                <a:latin typeface="Arial Rounded MT Bold" pitchFamily="34" charset="0"/>
                <a:ea typeface="Calibri" pitchFamily="34" charset="0"/>
                <a:cs typeface="Arial" pitchFamily="34" charset="0"/>
              </a:rPr>
              <a:t>virulence et le pouvoir pathogène sont deux notions distinctes :</a:t>
            </a:r>
          </a:p>
          <a:p>
            <a:pPr eaLnBrk="0" hangingPunct="0"/>
            <a:endParaRPr lang="fr-FR" sz="2200" dirty="0" smtClean="0">
              <a:latin typeface="Arial Rounded MT Bold" pitchFamily="34" charset="0"/>
              <a:ea typeface="Calibri" pitchFamily="34" charset="0"/>
              <a:cs typeface="Arial" pitchFamily="34" charset="0"/>
            </a:endParaRPr>
          </a:p>
          <a:p>
            <a:pPr eaLnBrk="0" hangingPunct="0">
              <a:buFont typeface="Wingdings" pitchFamily="2" charset="2"/>
              <a:buChar char="Ø"/>
            </a:pPr>
            <a:r>
              <a:rPr lang="fr-FR" sz="2200" b="1" u="sng" dirty="0" smtClean="0">
                <a:solidFill>
                  <a:srgbClr val="FF0000"/>
                </a:solidFill>
                <a:latin typeface="Arial Rounded MT Bold" pitchFamily="34" charset="0"/>
                <a:ea typeface="Calibri" pitchFamily="34" charset="0"/>
                <a:cs typeface="Arial" pitchFamily="34" charset="0"/>
              </a:rPr>
              <a:t>la virulence</a:t>
            </a:r>
            <a:r>
              <a:rPr lang="fr-FR" sz="2200" dirty="0" smtClean="0">
                <a:solidFill>
                  <a:srgbClr val="002060"/>
                </a:solidFill>
                <a:latin typeface="Arial Rounded MT Bold" pitchFamily="34" charset="0"/>
                <a:ea typeface="Calibri" pitchFamily="34" charset="0"/>
                <a:cs typeface="Arial" pitchFamily="34" charset="0"/>
              </a:rPr>
              <a:t> :</a:t>
            </a:r>
            <a:r>
              <a:rPr lang="fr-FR" sz="2200" dirty="0" smtClean="0">
                <a:latin typeface="Arial Rounded MT Bold" pitchFamily="34" charset="0"/>
                <a:ea typeface="Calibri" pitchFamily="34" charset="0"/>
                <a:cs typeface="Arial" pitchFamily="34" charset="0"/>
              </a:rPr>
              <a:t> se définit par la capacité que possède la bactérie pour déclencher une maladie infectieuse et elle est définit par la dose infectante (</a:t>
            </a:r>
            <a:r>
              <a:rPr lang="fr-FR" sz="2200" i="1" dirty="0" smtClean="0">
                <a:latin typeface="Arial Rounded MT Bold" pitchFamily="34" charset="0"/>
                <a:ea typeface="Calibri" pitchFamily="34" charset="0"/>
                <a:cs typeface="Arial" pitchFamily="34" charset="0"/>
              </a:rPr>
              <a:t>notion quantitative</a:t>
            </a:r>
            <a:r>
              <a:rPr lang="fr-FR" sz="2200" dirty="0" smtClean="0">
                <a:latin typeface="Arial Rounded MT Bold" pitchFamily="34" charset="0"/>
                <a:ea typeface="Calibri" pitchFamily="34" charset="0"/>
                <a:cs typeface="Arial" pitchFamily="34" charset="0"/>
              </a:rPr>
              <a:t>)</a:t>
            </a:r>
          </a:p>
          <a:p>
            <a:pPr eaLnBrk="0" hangingPunct="0">
              <a:buFont typeface="Wingdings" pitchFamily="2" charset="2"/>
              <a:buChar char="Ø"/>
            </a:pPr>
            <a:endParaRPr lang="fr-FR" sz="2200" dirty="0" smtClean="0">
              <a:latin typeface="Arial Rounded MT Bold" pitchFamily="34" charset="0"/>
              <a:ea typeface="Calibri" pitchFamily="34" charset="0"/>
              <a:cs typeface="Arial" pitchFamily="34" charset="0"/>
            </a:endParaRPr>
          </a:p>
          <a:p>
            <a:pPr eaLnBrk="0" hangingPunct="0">
              <a:buFont typeface="Wingdings" pitchFamily="2" charset="2"/>
              <a:buChar char="Ø"/>
            </a:pPr>
            <a:r>
              <a:rPr lang="fr-FR" sz="2200" b="1" u="sng" dirty="0" smtClean="0">
                <a:solidFill>
                  <a:srgbClr val="FF0000"/>
                </a:solidFill>
                <a:latin typeface="Arial Rounded MT Bold" pitchFamily="34" charset="0"/>
                <a:ea typeface="Calibri" pitchFamily="34" charset="0"/>
                <a:cs typeface="Arial" pitchFamily="34" charset="0"/>
              </a:rPr>
              <a:t>Le pouvoir pathogène</a:t>
            </a:r>
            <a:r>
              <a:rPr lang="fr-FR" sz="2200" dirty="0" smtClean="0">
                <a:latin typeface="Arial Rounded MT Bold" pitchFamily="34" charset="0"/>
                <a:ea typeface="Calibri" pitchFamily="34" charset="0"/>
                <a:cs typeface="Arial" pitchFamily="34" charset="0"/>
              </a:rPr>
              <a:t> : c’est l’ensemble de mécanismes conditionnant le type de maladie dépendant d’une bactérie (</a:t>
            </a:r>
            <a:r>
              <a:rPr lang="fr-FR" sz="2200" i="1" dirty="0" smtClean="0">
                <a:latin typeface="Arial Rounded MT Bold" pitchFamily="34" charset="0"/>
                <a:ea typeface="Calibri" pitchFamily="34" charset="0"/>
                <a:cs typeface="Arial" pitchFamily="34" charset="0"/>
              </a:rPr>
              <a:t>notion qualitative</a:t>
            </a:r>
            <a:r>
              <a:rPr lang="fr-FR" sz="2200" dirty="0" smtClean="0">
                <a:latin typeface="Arial Rounded MT Bold" pitchFamily="34" charset="0"/>
                <a:ea typeface="Calibri" pitchFamily="34" charset="0"/>
                <a:cs typeface="Arial" pitchFamily="34" charset="0"/>
              </a:rPr>
              <a:t>)</a:t>
            </a:r>
          </a:p>
          <a:p>
            <a:r>
              <a:rPr lang="fr-FR" b="1" dirty="0" smtClean="0">
                <a:latin typeface="Arial Rounded MT Bold" pitchFamily="34" charset="0"/>
              </a:rPr>
              <a:t> </a:t>
            </a:r>
            <a:endParaRPr lang="fr-FR" dirty="0" smtClean="0"/>
          </a:p>
          <a:p>
            <a:endParaRPr lang="fr-FR" dirty="0" smtClean="0"/>
          </a:p>
          <a:p>
            <a:pPr>
              <a:buFontTx/>
              <a:buChar char="-"/>
            </a:pPr>
            <a:endParaRPr lang="fr-FR" dirty="0"/>
          </a:p>
        </p:txBody>
      </p:sp>
      <p:sp>
        <p:nvSpPr>
          <p:cNvPr id="7" name="Parchemin horizontal 6"/>
          <p:cNvSpPr/>
          <p:nvPr/>
        </p:nvSpPr>
        <p:spPr>
          <a:xfrm>
            <a:off x="1071538" y="0"/>
            <a:ext cx="3286148" cy="1785926"/>
          </a:xfrm>
          <a:prstGeom prst="horizontalScroll">
            <a:avLst/>
          </a:prstGeom>
          <a:solidFill>
            <a:srgbClr val="FF0000"/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000" b="1" dirty="0" smtClean="0">
                <a:solidFill>
                  <a:schemeClr val="tx1"/>
                </a:solidFill>
              </a:rPr>
              <a:t>A retenir </a:t>
            </a:r>
            <a:endParaRPr lang="fr-FR" sz="40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-258008" y="2967335"/>
            <a:ext cx="18473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endParaRPr lang="fr-FR" sz="5400" b="1" cap="none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5" name="Image 4" descr="ob_f3d999ed71e1d43c08ef65f16e63b3f0_flora-intestinal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-71462"/>
            <a:ext cx="9144000" cy="68580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2071671" y="2643182"/>
            <a:ext cx="521497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6000" b="1" dirty="0" smtClean="0">
                <a:solidFill>
                  <a:schemeClr val="bg1"/>
                </a:solidFill>
                <a:latin typeface="Arial Rounded MT Bold" pitchFamily="34" charset="0"/>
              </a:rPr>
              <a:t>Conclusion</a:t>
            </a:r>
            <a:endParaRPr lang="fr-FR" sz="60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med">
    <p:randomBar dir="vert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lèche droite rayée 3"/>
          <p:cNvSpPr/>
          <p:nvPr/>
        </p:nvSpPr>
        <p:spPr>
          <a:xfrm>
            <a:off x="642910" y="0"/>
            <a:ext cx="6572296" cy="1857364"/>
          </a:xfrm>
          <a:prstGeom prst="stripedRight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fr-FR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La paroi bactérienne </a:t>
            </a:r>
            <a:endParaRPr lang="fr-FR" sz="4800" dirty="0"/>
          </a:p>
        </p:txBody>
      </p:sp>
      <p:sp>
        <p:nvSpPr>
          <p:cNvPr id="5" name="Organigramme : Document 4"/>
          <p:cNvSpPr/>
          <p:nvPr/>
        </p:nvSpPr>
        <p:spPr>
          <a:xfrm>
            <a:off x="642910" y="1714488"/>
            <a:ext cx="7072362" cy="5143512"/>
          </a:xfrm>
          <a:prstGeom prst="flowChartDocumen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just">
              <a:buBlip>
                <a:blip r:embed="rId2"/>
              </a:buBlip>
            </a:pPr>
            <a:r>
              <a:rPr lang="fr-FR" dirty="0" smtClean="0"/>
              <a:t> </a:t>
            </a:r>
            <a:r>
              <a:rPr lang="fr-FR" sz="2000" dirty="0" smtClean="0">
                <a:latin typeface="Arial Rounded MT Bold" pitchFamily="34" charset="0"/>
              </a:rPr>
              <a:t>L’enveloppe externe de la cellule bactérienne.</a:t>
            </a:r>
          </a:p>
          <a:p>
            <a:pPr algn="just">
              <a:buNone/>
            </a:pPr>
            <a:r>
              <a:rPr lang="fr-FR" sz="2000" dirty="0" smtClean="0">
                <a:latin typeface="Arial Rounded MT Bold" pitchFamily="34" charset="0"/>
              </a:rPr>
              <a:t>   </a:t>
            </a:r>
          </a:p>
          <a:p>
            <a:pPr algn="just">
              <a:buNone/>
            </a:pPr>
            <a:r>
              <a:rPr lang="fr-FR" sz="2000" dirty="0" smtClean="0">
                <a:latin typeface="Arial Rounded MT Bold" pitchFamily="34" charset="0"/>
              </a:rPr>
              <a:t>  -Maintient la forme de la bactérie.                           </a:t>
            </a:r>
          </a:p>
          <a:p>
            <a:pPr algn="just">
              <a:buNone/>
            </a:pPr>
            <a:r>
              <a:rPr lang="fr-FR" sz="2000" dirty="0" smtClean="0">
                <a:latin typeface="Arial Rounded MT Bold" pitchFamily="34" charset="0"/>
              </a:rPr>
              <a:t>  - protection contre le milieu extérieure.</a:t>
            </a:r>
          </a:p>
          <a:p>
            <a:pPr algn="just">
              <a:buNone/>
            </a:pPr>
            <a:r>
              <a:rPr lang="fr-FR" sz="2000" dirty="0" smtClean="0">
                <a:latin typeface="Arial Rounded MT Bold" pitchFamily="34" charset="0"/>
              </a:rPr>
              <a:t>  -Echanges entre la bactérie et le milieu environnementale.</a:t>
            </a:r>
          </a:p>
          <a:p>
            <a:pPr algn="just" eaLnBrk="0" hangingPunct="0">
              <a:buNone/>
            </a:pPr>
            <a:endParaRPr lang="fr-FR" sz="2000" dirty="0" smtClean="0">
              <a:latin typeface="Arial Rounded MT Bold" pitchFamily="34" charset="0"/>
              <a:ea typeface="Times New Roman" pitchFamily="18" charset="0"/>
              <a:cs typeface="Arial" pitchFamily="34" charset="0"/>
            </a:endParaRPr>
          </a:p>
          <a:p>
            <a:pPr algn="just" eaLnBrk="0" hangingPunct="0">
              <a:buBlip>
                <a:blip r:embed="rId2"/>
              </a:buBlip>
            </a:pPr>
            <a:r>
              <a:rPr lang="fr-FR" sz="2000" dirty="0" smtClean="0">
                <a:latin typeface="Arial Rounded MT Bold" pitchFamily="34" charset="0"/>
                <a:ea typeface="Times New Roman" pitchFamily="18" charset="0"/>
                <a:cs typeface="Arial" pitchFamily="34" charset="0"/>
              </a:rPr>
              <a:t>Les bactéries sont réparties en deux groupes selon </a:t>
            </a:r>
            <a:r>
              <a:rPr lang="fr-FR" sz="2000" dirty="0" smtClean="0">
                <a:latin typeface="Arial Rounded MT Bold" pitchFamily="34" charset="0"/>
              </a:rPr>
              <a:t>l’organisation du peptidoglycane de la paroi</a:t>
            </a:r>
            <a:r>
              <a:rPr lang="fr-FR" sz="2000" dirty="0" smtClean="0">
                <a:latin typeface="Arial Rounded MT Bold" pitchFamily="34" charset="0"/>
                <a:ea typeface="Times New Roman" pitchFamily="18" charset="0"/>
                <a:cs typeface="Arial" pitchFamily="34" charset="0"/>
              </a:rPr>
              <a:t> :</a:t>
            </a:r>
          </a:p>
          <a:p>
            <a:pPr algn="just" eaLnBrk="0" hangingPunct="0">
              <a:buNone/>
            </a:pPr>
            <a:endParaRPr lang="fr-FR" sz="2000" dirty="0" smtClean="0">
              <a:latin typeface="Arial Rounded MT Bold" pitchFamily="34" charset="0"/>
              <a:ea typeface="Times New Roman" pitchFamily="18" charset="0"/>
              <a:cs typeface="Arial" pitchFamily="34" charset="0"/>
            </a:endParaRPr>
          </a:p>
          <a:p>
            <a:pPr algn="just"/>
            <a:r>
              <a:rPr lang="fr-FR" sz="2000" b="1" dirty="0" smtClean="0">
                <a:latin typeface="Arial Rounded MT Bold" pitchFamily="34" charset="0"/>
              </a:rPr>
              <a:t>-Les bactéries à Gram positif </a:t>
            </a:r>
            <a:endParaRPr lang="fr-FR" sz="2000" dirty="0" smtClean="0">
              <a:latin typeface="Arial Rounded MT Bold" pitchFamily="34" charset="0"/>
            </a:endParaRPr>
          </a:p>
          <a:p>
            <a:pPr algn="just">
              <a:buNone/>
            </a:pPr>
            <a:endParaRPr lang="fr-FR" sz="2000" dirty="0" smtClean="0">
              <a:latin typeface="Arial Rounded MT Bold" pitchFamily="34" charset="0"/>
            </a:endParaRPr>
          </a:p>
          <a:p>
            <a:pPr algn="just">
              <a:buNone/>
            </a:pPr>
            <a:r>
              <a:rPr lang="fr-FR" sz="2000" dirty="0" smtClean="0">
                <a:latin typeface="Arial Rounded MT Bold" pitchFamily="34" charset="0"/>
              </a:rPr>
              <a:t> -</a:t>
            </a:r>
            <a:r>
              <a:rPr lang="fr-FR" sz="2000" b="1" dirty="0" smtClean="0">
                <a:latin typeface="Arial Rounded MT Bold" pitchFamily="34" charset="0"/>
              </a:rPr>
              <a:t>Les bactéries à Gram négatif </a:t>
            </a:r>
            <a:endParaRPr lang="fr-FR" sz="2000" dirty="0">
              <a:latin typeface="Arial Rounded MT Bold" pitchFamily="34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animBg="1"/>
      <p:bldP spid="5" grpId="0" build="p" animBg="1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sz="quarter" idx="1"/>
          </p:nvPr>
        </p:nvSpPr>
        <p:spPr>
          <a:xfrm>
            <a:off x="457200" y="0"/>
            <a:ext cx="7686700" cy="6455736"/>
          </a:xfrm>
        </p:spPr>
        <p:txBody>
          <a:bodyPr>
            <a:normAutofit fontScale="25000" lnSpcReduction="20000"/>
          </a:bodyPr>
          <a:lstStyle/>
          <a:p>
            <a:pPr algn="just">
              <a:buFont typeface="Wingdings" pitchFamily="2" charset="2"/>
              <a:buChar char="q"/>
            </a:pPr>
            <a:endParaRPr lang="fr-FR" sz="6000" dirty="0" smtClean="0">
              <a:latin typeface="Arial Rounded MT Bold" pitchFamily="34" charset="0"/>
              <a:ea typeface="Calibri" pitchFamily="34" charset="0"/>
              <a:cs typeface="Arial" pitchFamily="34" charset="0"/>
            </a:endParaRPr>
          </a:p>
          <a:p>
            <a:pPr algn="just">
              <a:buNone/>
            </a:pPr>
            <a:endParaRPr lang="fr-FR" sz="6000" dirty="0" smtClean="0">
              <a:latin typeface="Arial Rounded MT Bold" pitchFamily="34" charset="0"/>
              <a:ea typeface="Calibri" pitchFamily="34" charset="0"/>
              <a:cs typeface="Arial" pitchFamily="34" charset="0"/>
            </a:endParaRPr>
          </a:p>
          <a:p>
            <a:pPr algn="just">
              <a:buFont typeface="Wingdings" pitchFamily="2" charset="2"/>
              <a:buChar char="q"/>
            </a:pPr>
            <a:r>
              <a:rPr lang="fr-FR" sz="9800" b="1" dirty="0" smtClean="0">
                <a:latin typeface="Arial Rounded MT Bold" pitchFamily="34" charset="0"/>
                <a:ea typeface="Calibri" pitchFamily="34" charset="0"/>
                <a:cs typeface="Arial" pitchFamily="34" charset="0"/>
              </a:rPr>
              <a:t>la sécrétion des effecteurs peut se faire en une ou deux étapes et cela selon la nature et la taille des molécules effectrice.</a:t>
            </a:r>
          </a:p>
          <a:p>
            <a:pPr algn="just">
              <a:buFont typeface="Wingdings" pitchFamily="2" charset="2"/>
              <a:buChar char="q"/>
            </a:pPr>
            <a:endParaRPr lang="fr-FR" sz="9800" b="1" dirty="0" smtClean="0">
              <a:latin typeface="Arial Rounded MT Bold" pitchFamily="34" charset="0"/>
              <a:ea typeface="Calibri" pitchFamily="34" charset="0"/>
              <a:cs typeface="Arial" pitchFamily="34" charset="0"/>
            </a:endParaRPr>
          </a:p>
          <a:p>
            <a:pPr algn="just">
              <a:buNone/>
            </a:pPr>
            <a:endParaRPr lang="fr-FR" sz="9800" b="1" dirty="0" smtClean="0">
              <a:latin typeface="Arial Rounded MT Bold" pitchFamily="34" charset="0"/>
              <a:ea typeface="Calibri" pitchFamily="34" charset="0"/>
              <a:cs typeface="Arial" pitchFamily="34" charset="0"/>
            </a:endParaRPr>
          </a:p>
          <a:p>
            <a:pPr algn="just" eaLnBrk="0" hangingPunct="0">
              <a:buFont typeface="Wingdings" pitchFamily="2" charset="2"/>
              <a:buChar char="q"/>
            </a:pPr>
            <a:r>
              <a:rPr lang="fr-FR" sz="9800" b="1" dirty="0" smtClean="0">
                <a:latin typeface="Arial Rounded MT Bold" pitchFamily="34" charset="0"/>
                <a:ea typeface="Calibri" pitchFamily="34" charset="0"/>
                <a:cs typeface="Arial" pitchFamily="34" charset="0"/>
              </a:rPr>
              <a:t>    La bactérie pathogène secrète des molécules effectrices appelées : facteurs de virulence, qui ont des sites d’action bien déterminé au niveau de la cellule hôte.</a:t>
            </a:r>
          </a:p>
          <a:p>
            <a:pPr algn="just" eaLnBrk="0" hangingPunct="0">
              <a:buNone/>
            </a:pPr>
            <a:endParaRPr lang="fr-FR" sz="9800" b="1" dirty="0" smtClean="0">
              <a:latin typeface="Arial Rounded MT Bold" pitchFamily="34" charset="0"/>
              <a:ea typeface="Calibri" pitchFamily="34" charset="0"/>
              <a:cs typeface="Arial" pitchFamily="34" charset="0"/>
            </a:endParaRPr>
          </a:p>
          <a:p>
            <a:pPr algn="just" eaLnBrk="0" hangingPunct="0">
              <a:buFont typeface="Wingdings" pitchFamily="2" charset="2"/>
              <a:buChar char="q"/>
            </a:pPr>
            <a:r>
              <a:rPr lang="fr-FR" sz="9800" b="1" dirty="0" smtClean="0">
                <a:latin typeface="Arial Rounded MT Bold" pitchFamily="34" charset="0"/>
                <a:ea typeface="Calibri" pitchFamily="34" charset="0"/>
                <a:cs typeface="Arial" pitchFamily="34" charset="0"/>
              </a:rPr>
              <a:t> l’étude du cycle infectieux des bactéries est très bénéfique dans le développement de nouveaux vaccins et l’identification de nouvelles cibles thérapeutiques pour  la mise au point de nouveaux anti-infectieux.</a:t>
            </a:r>
          </a:p>
          <a:p>
            <a:endParaRPr lang="fr-FR" sz="98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med">
    <p:comb dir="vert"/>
  </p:transition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-258008" y="2967335"/>
            <a:ext cx="18473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endParaRPr lang="fr-FR" sz="5400" b="1" cap="none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5" name="Image 4" descr="ob_f3d999ed71e1d43c08ef65f16e63b3f0_flora-intestinal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-71462"/>
            <a:ext cx="9144000" cy="68580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928662" y="2714620"/>
            <a:ext cx="7475123" cy="923330"/>
          </a:xfrm>
          <a:prstGeom prst="rect">
            <a:avLst/>
          </a:prstGeom>
        </p:spPr>
        <p:txBody>
          <a:bodyPr wrap="none">
            <a:prstTxWarp prst="textTriangle">
              <a:avLst/>
            </a:prstTxWarp>
            <a:spAutoFit/>
          </a:bodyPr>
          <a:lstStyle/>
          <a:p>
            <a:pPr algn="ctr"/>
            <a:r>
              <a:rPr lang="fr-FR" sz="5400" dirty="0" smtClean="0">
                <a:ln w="17780" cmpd="sng">
                  <a:solidFill>
                    <a:schemeClr val="accent1">
                      <a:lumMod val="40000"/>
                      <a:lumOff val="60000"/>
                    </a:schemeClr>
                  </a:solidFill>
                  <a:prstDash val="solid"/>
                  <a:miter lim="800000"/>
                </a:ln>
                <a:effectLst>
                  <a:outerShdw blurRad="50800" algn="tl" rotWithShape="0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Merci pour votre attention</a:t>
            </a:r>
            <a:endParaRPr lang="fr-FR" sz="5400" dirty="0">
              <a:ln w="17780" cmpd="sng">
                <a:solidFill>
                  <a:schemeClr val="accent1">
                    <a:lumMod val="40000"/>
                    <a:lumOff val="60000"/>
                  </a:schemeClr>
                </a:solidFill>
                <a:prstDash val="solid"/>
                <a:miter lim="800000"/>
              </a:ln>
              <a:effectLst>
                <a:outerShdw blurRad="50800" algn="tl" rotWithShape="0">
                  <a:srgbClr val="00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randomBar dir="vert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que 3"/>
          <p:cNvSpPr/>
          <p:nvPr/>
        </p:nvSpPr>
        <p:spPr>
          <a:xfrm>
            <a:off x="0" y="-24"/>
            <a:ext cx="8929718" cy="6858000"/>
          </a:xfrm>
          <a:prstGeom prst="bevel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6" name="Image 5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7224" y="714356"/>
            <a:ext cx="7429552" cy="5719779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ransition spd="med">
    <p:circl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2"/>
          <p:cNvSpPr txBox="1">
            <a:spLocks noChangeArrowheads="1"/>
          </p:cNvSpPr>
          <p:nvPr/>
        </p:nvSpPr>
        <p:spPr>
          <a:xfrm>
            <a:off x="441325" y="276225"/>
            <a:ext cx="7848600" cy="685800"/>
          </a:xfrm>
          <a:prstGeom prst="rect">
            <a:avLst/>
          </a:prstGeo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fr-FR" sz="32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Figure 1:</a:t>
            </a:r>
            <a:r>
              <a:rPr lang="fr-FR" sz="3200" b="1" dirty="0" smtClean="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rPr>
              <a:t>Paroi </a:t>
            </a:r>
            <a:r>
              <a:rPr lang="fr-FR" sz="3200" b="1" dirty="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rPr>
              <a:t>des Gram négatives</a:t>
            </a:r>
          </a:p>
        </p:txBody>
      </p:sp>
      <p:pic>
        <p:nvPicPr>
          <p:cNvPr id="10243" name="Picture 5" descr="Gram negativ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63725" y="2519363"/>
            <a:ext cx="5172075" cy="3170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4" name="Text Box 6"/>
          <p:cNvSpPr txBox="1">
            <a:spLocks noChangeArrowheads="1"/>
          </p:cNvSpPr>
          <p:nvPr/>
        </p:nvSpPr>
        <p:spPr bwMode="auto">
          <a:xfrm>
            <a:off x="323850" y="3278188"/>
            <a:ext cx="1400175" cy="6461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defTabSz="762000"/>
            <a:r>
              <a:rPr lang="fr-FR">
                <a:latin typeface="Lucida Sans Unicode" pitchFamily="34" charset="0"/>
              </a:rPr>
              <a:t>Membrane externe</a:t>
            </a:r>
          </a:p>
        </p:txBody>
      </p:sp>
      <p:sp>
        <p:nvSpPr>
          <p:cNvPr id="10245" name="Text Box 7"/>
          <p:cNvSpPr txBox="1">
            <a:spLocks noChangeArrowheads="1"/>
          </p:cNvSpPr>
          <p:nvPr/>
        </p:nvSpPr>
        <p:spPr bwMode="auto">
          <a:xfrm>
            <a:off x="-180975" y="4859338"/>
            <a:ext cx="1905000" cy="6461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defTabSz="762000"/>
            <a:r>
              <a:rPr lang="fr-FR">
                <a:latin typeface="Lucida Sans Unicode" pitchFamily="34" charset="0"/>
              </a:rPr>
              <a:t>Membrane cytoplasmique</a:t>
            </a:r>
          </a:p>
        </p:txBody>
      </p:sp>
      <p:sp>
        <p:nvSpPr>
          <p:cNvPr id="10246" name="Text Box 8"/>
          <p:cNvSpPr txBox="1">
            <a:spLocks noChangeArrowheads="1"/>
          </p:cNvSpPr>
          <p:nvPr/>
        </p:nvSpPr>
        <p:spPr bwMode="auto">
          <a:xfrm>
            <a:off x="0" y="4175125"/>
            <a:ext cx="1724025" cy="36988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defTabSz="762000"/>
            <a:r>
              <a:rPr lang="fr-FR">
                <a:latin typeface="Lucida Sans Unicode" pitchFamily="34" charset="0"/>
              </a:rPr>
              <a:t>Périplasme</a:t>
            </a:r>
          </a:p>
        </p:txBody>
      </p:sp>
      <p:sp>
        <p:nvSpPr>
          <p:cNvPr id="10247" name="Text Box 9"/>
          <p:cNvSpPr txBox="1">
            <a:spLocks noChangeArrowheads="1"/>
          </p:cNvSpPr>
          <p:nvPr/>
        </p:nvSpPr>
        <p:spPr bwMode="auto">
          <a:xfrm>
            <a:off x="4284663" y="2055813"/>
            <a:ext cx="1008062" cy="36988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762000"/>
            <a:r>
              <a:rPr lang="fr-FR" dirty="0" err="1">
                <a:latin typeface="Lucida Sans Unicode" pitchFamily="34" charset="0"/>
              </a:rPr>
              <a:t>Porines</a:t>
            </a:r>
            <a:endParaRPr lang="fr-FR" dirty="0">
              <a:latin typeface="Lucida Sans Unicode" pitchFamily="34" charset="0"/>
            </a:endParaRPr>
          </a:p>
        </p:txBody>
      </p:sp>
      <p:sp>
        <p:nvSpPr>
          <p:cNvPr id="10248" name="Line 10"/>
          <p:cNvSpPr>
            <a:spLocks noChangeShapeType="1"/>
          </p:cNvSpPr>
          <p:nvPr/>
        </p:nvSpPr>
        <p:spPr bwMode="auto">
          <a:xfrm flipH="1">
            <a:off x="3733800" y="2220913"/>
            <a:ext cx="601663" cy="817562"/>
          </a:xfrm>
          <a:prstGeom prst="line">
            <a:avLst/>
          </a:prstGeom>
          <a:noFill/>
          <a:ln w="28575">
            <a:solidFill>
              <a:srgbClr val="95AFCD"/>
            </a:solidFill>
            <a:round/>
            <a:headEnd/>
            <a:tailEnd type="stealth" w="med" len="med"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10249" name="Text Box 11"/>
          <p:cNvSpPr txBox="1">
            <a:spLocks noChangeArrowheads="1"/>
          </p:cNvSpPr>
          <p:nvPr/>
        </p:nvSpPr>
        <p:spPr bwMode="auto">
          <a:xfrm>
            <a:off x="0" y="2060575"/>
            <a:ext cx="1655763" cy="36988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762000"/>
            <a:r>
              <a:rPr lang="fr-FR">
                <a:latin typeface="Lucida Sans Unicode" pitchFamily="34" charset="0"/>
              </a:rPr>
              <a:t>Lipoprotéine</a:t>
            </a:r>
          </a:p>
        </p:txBody>
      </p:sp>
      <p:sp>
        <p:nvSpPr>
          <p:cNvPr id="10250" name="Line 12"/>
          <p:cNvSpPr>
            <a:spLocks noChangeShapeType="1"/>
          </p:cNvSpPr>
          <p:nvPr/>
        </p:nvSpPr>
        <p:spPr bwMode="auto">
          <a:xfrm>
            <a:off x="1514475" y="2257425"/>
            <a:ext cx="939800" cy="1365250"/>
          </a:xfrm>
          <a:prstGeom prst="line">
            <a:avLst/>
          </a:prstGeom>
          <a:noFill/>
          <a:ln w="28575">
            <a:solidFill>
              <a:srgbClr val="95AFCD"/>
            </a:solidFill>
            <a:round/>
            <a:headEnd/>
            <a:tailEnd type="stealth" w="med" len="med"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10251" name="Text Box 13"/>
          <p:cNvSpPr txBox="1">
            <a:spLocks noChangeArrowheads="1"/>
          </p:cNvSpPr>
          <p:nvPr/>
        </p:nvSpPr>
        <p:spPr bwMode="auto">
          <a:xfrm>
            <a:off x="6316663" y="1700213"/>
            <a:ext cx="2432050" cy="36988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762000"/>
            <a:r>
              <a:rPr lang="fr-FR" dirty="0" err="1">
                <a:latin typeface="Lucida Sans Unicode" pitchFamily="34" charset="0"/>
              </a:rPr>
              <a:t>Lipopolysaccharide</a:t>
            </a:r>
            <a:endParaRPr lang="fr-FR" dirty="0">
              <a:latin typeface="Lucida Sans Unicode" pitchFamily="34" charset="0"/>
            </a:endParaRPr>
          </a:p>
        </p:txBody>
      </p:sp>
      <p:sp>
        <p:nvSpPr>
          <p:cNvPr id="10252" name="Line 14"/>
          <p:cNvSpPr>
            <a:spLocks noChangeShapeType="1"/>
          </p:cNvSpPr>
          <p:nvPr/>
        </p:nvSpPr>
        <p:spPr bwMode="auto">
          <a:xfrm flipH="1">
            <a:off x="5608638" y="1865313"/>
            <a:ext cx="714375" cy="798512"/>
          </a:xfrm>
          <a:prstGeom prst="line">
            <a:avLst/>
          </a:prstGeom>
          <a:noFill/>
          <a:ln w="28575">
            <a:solidFill>
              <a:srgbClr val="95AFCD"/>
            </a:solidFill>
            <a:round/>
            <a:headEnd/>
            <a:tailEnd type="stealth" w="med" len="med"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10253" name="Text Box 15"/>
          <p:cNvSpPr txBox="1">
            <a:spLocks noChangeArrowheads="1"/>
          </p:cNvSpPr>
          <p:nvPr/>
        </p:nvSpPr>
        <p:spPr bwMode="auto">
          <a:xfrm>
            <a:off x="7077075" y="4070350"/>
            <a:ext cx="2066925" cy="36988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762000"/>
            <a:r>
              <a:rPr lang="fr-FR" dirty="0">
                <a:latin typeface="Lucida Sans Unicode" pitchFamily="34" charset="0"/>
              </a:rPr>
              <a:t>Peptidoglycane</a:t>
            </a:r>
          </a:p>
        </p:txBody>
      </p:sp>
      <p:sp>
        <p:nvSpPr>
          <p:cNvPr id="10254" name="AutoShape 16"/>
          <p:cNvSpPr>
            <a:spLocks/>
          </p:cNvSpPr>
          <p:nvPr/>
        </p:nvSpPr>
        <p:spPr bwMode="auto">
          <a:xfrm>
            <a:off x="1720850" y="3067050"/>
            <a:ext cx="42863" cy="939800"/>
          </a:xfrm>
          <a:prstGeom prst="leftBrace">
            <a:avLst>
              <a:gd name="adj1" fmla="val 182714"/>
              <a:gd name="adj2" fmla="val 50000"/>
            </a:avLst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fr-FR">
              <a:latin typeface="Lucida Sans Unicode" pitchFamily="34" charset="0"/>
            </a:endParaRPr>
          </a:p>
        </p:txBody>
      </p:sp>
      <p:sp>
        <p:nvSpPr>
          <p:cNvPr id="10255" name="AutoShape 17"/>
          <p:cNvSpPr>
            <a:spLocks/>
          </p:cNvSpPr>
          <p:nvPr/>
        </p:nvSpPr>
        <p:spPr bwMode="auto">
          <a:xfrm>
            <a:off x="1720850" y="4046538"/>
            <a:ext cx="42863" cy="561975"/>
          </a:xfrm>
          <a:prstGeom prst="leftBrace">
            <a:avLst>
              <a:gd name="adj1" fmla="val 109258"/>
              <a:gd name="adj2" fmla="val 50000"/>
            </a:avLst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fr-FR">
              <a:latin typeface="Lucida Sans Unicode" pitchFamily="34" charset="0"/>
            </a:endParaRPr>
          </a:p>
        </p:txBody>
      </p:sp>
      <p:sp>
        <p:nvSpPr>
          <p:cNvPr id="10256" name="AutoShape 18"/>
          <p:cNvSpPr>
            <a:spLocks/>
          </p:cNvSpPr>
          <p:nvPr/>
        </p:nvSpPr>
        <p:spPr bwMode="auto">
          <a:xfrm>
            <a:off x="1720850" y="4649788"/>
            <a:ext cx="42863" cy="938212"/>
          </a:xfrm>
          <a:prstGeom prst="leftBrace">
            <a:avLst>
              <a:gd name="adj1" fmla="val 182405"/>
              <a:gd name="adj2" fmla="val 50000"/>
            </a:avLst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fr-FR">
              <a:latin typeface="Lucida Sans Unicode" pitchFamily="34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29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Figure 2</a:t>
            </a:r>
            <a:r>
              <a:rPr lang="fr-FR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:Paroi des Gram positives</a:t>
            </a:r>
            <a:br>
              <a:rPr lang="fr-FR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endParaRPr lang="fr-FR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 descr="Gram positives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2214546" y="2683524"/>
            <a:ext cx="4043392" cy="28337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Line 14"/>
          <p:cNvSpPr>
            <a:spLocks noChangeShapeType="1"/>
          </p:cNvSpPr>
          <p:nvPr/>
        </p:nvSpPr>
        <p:spPr bwMode="auto">
          <a:xfrm flipH="1">
            <a:off x="6143635" y="4000504"/>
            <a:ext cx="857255" cy="71438"/>
          </a:xfrm>
          <a:prstGeom prst="line">
            <a:avLst/>
          </a:prstGeom>
          <a:noFill/>
          <a:ln w="28575">
            <a:solidFill>
              <a:srgbClr val="95AFCD"/>
            </a:solidFill>
            <a:round/>
            <a:headEnd/>
            <a:tailEnd type="stealth" w="med" len="med"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6" name="Line 14"/>
          <p:cNvSpPr>
            <a:spLocks noChangeShapeType="1"/>
          </p:cNvSpPr>
          <p:nvPr/>
        </p:nvSpPr>
        <p:spPr bwMode="auto">
          <a:xfrm flipH="1">
            <a:off x="6000759" y="2214554"/>
            <a:ext cx="1052515" cy="857256"/>
          </a:xfrm>
          <a:prstGeom prst="line">
            <a:avLst/>
          </a:prstGeom>
          <a:noFill/>
          <a:ln w="28575">
            <a:solidFill>
              <a:srgbClr val="95AFCD"/>
            </a:solidFill>
            <a:round/>
            <a:headEnd/>
            <a:tailEnd type="stealth" w="med" len="med"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7" name="Rectangle 6"/>
          <p:cNvSpPr/>
          <p:nvPr/>
        </p:nvSpPr>
        <p:spPr>
          <a:xfrm>
            <a:off x="7000892" y="3786190"/>
            <a:ext cx="187743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 smtClean="0">
                <a:latin typeface="Lucida Sans Unicode" pitchFamily="34" charset="0"/>
              </a:rPr>
              <a:t>Peptidoglycane</a:t>
            </a:r>
            <a:endParaRPr lang="fr-FR" dirty="0"/>
          </a:p>
        </p:txBody>
      </p:sp>
      <p:sp>
        <p:nvSpPr>
          <p:cNvPr id="8" name="Rectangle 7"/>
          <p:cNvSpPr/>
          <p:nvPr/>
        </p:nvSpPr>
        <p:spPr>
          <a:xfrm>
            <a:off x="6743984" y="1785926"/>
            <a:ext cx="240001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762000"/>
            <a:r>
              <a:rPr lang="fr-FR" dirty="0" smtClean="0">
                <a:latin typeface="Lucida Sans Unicode" pitchFamily="34" charset="0"/>
              </a:rPr>
              <a:t>Acide </a:t>
            </a:r>
            <a:r>
              <a:rPr lang="fr-FR" dirty="0" err="1" smtClean="0">
                <a:latin typeface="Lucida Sans Unicode" pitchFamily="34" charset="0"/>
              </a:rPr>
              <a:t>lipotechoique</a:t>
            </a:r>
            <a:endParaRPr lang="fr-FR" dirty="0">
              <a:latin typeface="Lucida Sans Unicode" pitchFamily="34" charset="0"/>
            </a:endParaRPr>
          </a:p>
        </p:txBody>
      </p:sp>
      <p:sp>
        <p:nvSpPr>
          <p:cNvPr id="9" name="Line 11"/>
          <p:cNvSpPr>
            <a:spLocks noChangeShapeType="1"/>
          </p:cNvSpPr>
          <p:nvPr/>
        </p:nvSpPr>
        <p:spPr bwMode="auto">
          <a:xfrm flipH="1">
            <a:off x="4857751" y="2214554"/>
            <a:ext cx="874715" cy="857256"/>
          </a:xfrm>
          <a:prstGeom prst="line">
            <a:avLst/>
          </a:prstGeom>
          <a:noFill/>
          <a:ln w="28575">
            <a:solidFill>
              <a:srgbClr val="95AFCD"/>
            </a:solidFill>
            <a:round/>
            <a:headEnd/>
            <a:tailEnd type="stealth" w="med" len="med"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10" name="Rectangle 9"/>
          <p:cNvSpPr/>
          <p:nvPr/>
        </p:nvSpPr>
        <p:spPr>
          <a:xfrm>
            <a:off x="4572000" y="1857364"/>
            <a:ext cx="209544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762000"/>
            <a:r>
              <a:rPr lang="fr-FR" dirty="0" smtClean="0">
                <a:latin typeface="Lucida Sans Unicode" pitchFamily="34" charset="0"/>
              </a:rPr>
              <a:t>Acide </a:t>
            </a:r>
            <a:r>
              <a:rPr lang="fr-FR" dirty="0" err="1" smtClean="0">
                <a:latin typeface="Lucida Sans Unicode" pitchFamily="34" charset="0"/>
              </a:rPr>
              <a:t>techoiques</a:t>
            </a:r>
            <a:endParaRPr lang="fr-FR" dirty="0">
              <a:latin typeface="Lucida Sans Unicode" pitchFamily="34" charset="0"/>
            </a:endParaRPr>
          </a:p>
        </p:txBody>
      </p:sp>
      <p:sp>
        <p:nvSpPr>
          <p:cNvPr id="11" name="Line 9"/>
          <p:cNvSpPr>
            <a:spLocks noChangeShapeType="1"/>
          </p:cNvSpPr>
          <p:nvPr/>
        </p:nvSpPr>
        <p:spPr bwMode="auto">
          <a:xfrm>
            <a:off x="2643175" y="2000240"/>
            <a:ext cx="357190" cy="1500198"/>
          </a:xfrm>
          <a:prstGeom prst="line">
            <a:avLst/>
          </a:prstGeom>
          <a:noFill/>
          <a:ln w="28575">
            <a:solidFill>
              <a:srgbClr val="95AFCD"/>
            </a:solidFill>
            <a:round/>
            <a:headEnd/>
            <a:tailEnd type="stealth" w="med" len="med"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12" name="AutoShape 7"/>
          <p:cNvSpPr>
            <a:spLocks/>
          </p:cNvSpPr>
          <p:nvPr/>
        </p:nvSpPr>
        <p:spPr bwMode="auto">
          <a:xfrm>
            <a:off x="2143108" y="3429000"/>
            <a:ext cx="71438" cy="1000132"/>
          </a:xfrm>
          <a:prstGeom prst="leftBrace">
            <a:avLst>
              <a:gd name="adj1" fmla="val 235491"/>
              <a:gd name="adj2" fmla="val 50000"/>
            </a:avLst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fr-FR">
              <a:latin typeface="Lucida Sans Unicode" pitchFamily="34" charset="0"/>
            </a:endParaRPr>
          </a:p>
        </p:txBody>
      </p:sp>
      <p:sp>
        <p:nvSpPr>
          <p:cNvPr id="13" name="AutoShape 5"/>
          <p:cNvSpPr>
            <a:spLocks/>
          </p:cNvSpPr>
          <p:nvPr/>
        </p:nvSpPr>
        <p:spPr bwMode="auto">
          <a:xfrm>
            <a:off x="2143108" y="4572008"/>
            <a:ext cx="45719" cy="866774"/>
          </a:xfrm>
          <a:prstGeom prst="leftBrace">
            <a:avLst>
              <a:gd name="adj1" fmla="val 182405"/>
              <a:gd name="adj2" fmla="val 50000"/>
            </a:avLst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fr-FR">
              <a:latin typeface="Lucida Sans Unicode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285720" y="4572008"/>
            <a:ext cx="185738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762000"/>
            <a:r>
              <a:rPr lang="fr-FR" dirty="0" smtClean="0">
                <a:latin typeface="Lucida Sans Unicode" pitchFamily="34" charset="0"/>
              </a:rPr>
              <a:t>Membrane cytoplasmique</a:t>
            </a:r>
            <a:endParaRPr lang="fr-FR" dirty="0">
              <a:latin typeface="Lucida Sans Unicode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928662" y="3786190"/>
            <a:ext cx="92869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defTabSz="762000"/>
            <a:r>
              <a:rPr lang="fr-FR" dirty="0" smtClean="0">
                <a:latin typeface="Lucida Sans Unicode" pitchFamily="34" charset="0"/>
              </a:rPr>
              <a:t>Paroi</a:t>
            </a:r>
            <a:endParaRPr lang="fr-FR" dirty="0">
              <a:latin typeface="Lucida Sans Unicode" pitchFamily="34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428596" y="1643050"/>
            <a:ext cx="233749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762000"/>
            <a:r>
              <a:rPr lang="fr-FR" dirty="0" smtClean="0">
                <a:latin typeface="Lucida Sans Unicode" pitchFamily="34" charset="0"/>
              </a:rPr>
              <a:t>Protéine de surface</a:t>
            </a:r>
            <a:endParaRPr lang="fr-FR" dirty="0">
              <a:latin typeface="Lucida Sans Unicode" pitchFamily="34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ourire 3"/>
          <p:cNvSpPr/>
          <p:nvPr/>
        </p:nvSpPr>
        <p:spPr>
          <a:xfrm>
            <a:off x="1357290" y="3571876"/>
            <a:ext cx="2571768" cy="2357454"/>
          </a:xfrm>
          <a:prstGeom prst="smileyFace">
            <a:avLst>
              <a:gd name="adj" fmla="val -4653"/>
            </a:avLst>
          </a:prstGeom>
        </p:spPr>
        <p:style>
          <a:lnRef idx="2">
            <a:schemeClr val="accent2"/>
          </a:lnRef>
          <a:fillRef idx="1002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Pensées 4"/>
          <p:cNvSpPr/>
          <p:nvPr/>
        </p:nvSpPr>
        <p:spPr>
          <a:xfrm>
            <a:off x="1643042" y="357166"/>
            <a:ext cx="6000792" cy="2928958"/>
          </a:xfrm>
          <a:prstGeom prst="cloudCallout">
            <a:avLst/>
          </a:prstGeom>
        </p:spPr>
        <p:style>
          <a:lnRef idx="1">
            <a:schemeClr val="accent2"/>
          </a:lnRef>
          <a:fillRef idx="1002">
            <a:schemeClr val="lt1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fr-FR" sz="3200" dirty="0" smtClean="0"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Comment les protéines traversent-elles la paroi bactérienne ? </a:t>
            </a:r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el">
  <a:themeElements>
    <a:clrScheme name="Oriel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Oriel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riel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2702</TotalTime>
  <Words>1853</Words>
  <Application>Microsoft Office PowerPoint</Application>
  <PresentationFormat>Affichage à l'écran (4:3)</PresentationFormat>
  <Paragraphs>290</Paragraphs>
  <Slides>51</Slides>
  <Notes>5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51</vt:i4>
      </vt:variant>
    </vt:vector>
  </HeadingPairs>
  <TitlesOfParts>
    <vt:vector size="52" baseType="lpstr">
      <vt:lpstr>Oriel</vt:lpstr>
      <vt:lpstr>Mécanismes de sécrétion et virulence bactérienne</vt:lpstr>
      <vt:lpstr>Plan du travail  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Figure 2:Paroi des Gram positives 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       </vt:lpstr>
      <vt:lpstr>Présentation PowerPoint</vt:lpstr>
      <vt:lpstr>Présentation PowerPoint</vt:lpstr>
      <vt:lpstr>Présentation PowerPoint</vt:lpstr>
      <vt:lpstr>GRAM NEGATIVE</vt:lpstr>
      <vt:lpstr>Présentation PowerPoint</vt:lpstr>
      <vt:lpstr>Présentation PowerPoint</vt:lpstr>
      <vt:lpstr>Présentation PowerPoint</vt:lpstr>
      <vt:lpstr>Système de sécrétion de type II</vt:lpstr>
      <vt:lpstr>Système de sécrétion de type II</vt:lpstr>
      <vt:lpstr>Système de sécrétion de type II</vt:lpstr>
      <vt:lpstr>Présentation PowerPoint</vt:lpstr>
      <vt:lpstr>Système de sécrétion de type III</vt:lpstr>
      <vt:lpstr>Système de sécrétion de type III</vt:lpstr>
      <vt:lpstr>Système de sécrétion de type IV</vt:lpstr>
      <vt:lpstr>Système de sécrétion de type IV</vt:lpstr>
      <vt:lpstr>Système de sécrétion de type V</vt:lpstr>
      <vt:lpstr>Système de sécrétion de type VI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1-La pathogénicité :</vt:lpstr>
      <vt:lpstr>Présentation PowerPoint</vt:lpstr>
      <vt:lpstr>2-La virulence:</vt:lpstr>
      <vt:lpstr>Présentation PowerPoint</vt:lpstr>
      <vt:lpstr>3-Les facteurs favorisant le pouvoir virulent d'une bactérie</vt:lpstr>
      <vt:lpstr>4-Le pouvoir toxique d'une bactérie : production de toxines</vt:lpstr>
      <vt:lpstr>Présentation PowerPoint</vt:lpstr>
      <vt:lpstr>Figure 3:exemple de la toxine cholérique</vt:lpstr>
      <vt:lpstr>5-Le pouvoir invasif et le pouvoir toxique d'une bactérie</vt:lpstr>
      <vt:lpstr>Présentation PowerPoint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Mécanisme de sécrétion et virulence bactérienne</dc:title>
  <dc:creator>Sofiane</dc:creator>
  <cp:lastModifiedBy>Administrateur</cp:lastModifiedBy>
  <cp:revision>375</cp:revision>
  <dcterms:created xsi:type="dcterms:W3CDTF">2013-11-06T17:31:39Z</dcterms:created>
  <dcterms:modified xsi:type="dcterms:W3CDTF">2013-12-09T18:33:27Z</dcterms:modified>
</cp:coreProperties>
</file>