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7" r:id="rId2"/>
    <p:sldId id="258" r:id="rId3"/>
    <p:sldId id="306" r:id="rId4"/>
    <p:sldId id="307" r:id="rId5"/>
    <p:sldId id="310" r:id="rId6"/>
    <p:sldId id="311" r:id="rId7"/>
    <p:sldId id="313" r:id="rId8"/>
    <p:sldId id="289" r:id="rId9"/>
    <p:sldId id="301" r:id="rId10"/>
    <p:sldId id="296" r:id="rId11"/>
    <p:sldId id="291" r:id="rId12"/>
    <p:sldId id="293" r:id="rId13"/>
    <p:sldId id="297" r:id="rId14"/>
    <p:sldId id="303" r:id="rId15"/>
    <p:sldId id="302" r:id="rId16"/>
    <p:sldId id="294" r:id="rId17"/>
    <p:sldId id="295" r:id="rId18"/>
    <p:sldId id="266" r:id="rId19"/>
    <p:sldId id="269" r:id="rId20"/>
    <p:sldId id="271" r:id="rId21"/>
    <p:sldId id="273" r:id="rId22"/>
    <p:sldId id="263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8AF32B-34B1-47D0-903B-55DDC76D66E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7297316-A355-4143-91B2-48517935A801}">
      <dgm:prSet phldrT="[Texte]" phldr="1"/>
      <dgm:spPr/>
      <dgm:t>
        <a:bodyPr/>
        <a:lstStyle/>
        <a:p>
          <a:endParaRPr lang="fr-FR" dirty="0"/>
        </a:p>
      </dgm:t>
    </dgm:pt>
    <dgm:pt modelId="{3BCE73B6-D089-41BB-AB95-05C3023D5AD2}" type="parTrans" cxnId="{D3238178-19B9-48E7-B00B-B8E338807657}">
      <dgm:prSet/>
      <dgm:spPr/>
      <dgm:t>
        <a:bodyPr/>
        <a:lstStyle/>
        <a:p>
          <a:endParaRPr lang="fr-FR"/>
        </a:p>
      </dgm:t>
    </dgm:pt>
    <dgm:pt modelId="{DA8D6060-1A91-42A6-B173-79841D1B0700}" type="sibTrans" cxnId="{D3238178-19B9-48E7-B00B-B8E338807657}">
      <dgm:prSet/>
      <dgm:spPr/>
      <dgm:t>
        <a:bodyPr/>
        <a:lstStyle/>
        <a:p>
          <a:endParaRPr lang="fr-FR"/>
        </a:p>
      </dgm:t>
    </dgm:pt>
    <dgm:pt modelId="{E114DE48-AA7D-485B-8585-358B9AC8389D}" type="asst">
      <dgm:prSet phldrT="[Texte]" custT="1"/>
      <dgm:spPr/>
      <dgm:t>
        <a:bodyPr/>
        <a:lstStyle/>
        <a:p>
          <a:r>
            <a:rPr lang="fr-FR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Site de la digestion</a:t>
          </a:r>
          <a:endParaRPr lang="fr-FR" sz="2000" dirty="0"/>
        </a:p>
      </dgm:t>
    </dgm:pt>
    <dgm:pt modelId="{8F89767C-BF8F-4A13-BB85-3ADF6419581A}" type="parTrans" cxnId="{218BD9A9-D0BE-4CD0-976E-4A30F58DA589}">
      <dgm:prSet/>
      <dgm:spPr/>
      <dgm:t>
        <a:bodyPr/>
        <a:lstStyle/>
        <a:p>
          <a:endParaRPr lang="fr-FR" dirty="0"/>
        </a:p>
      </dgm:t>
    </dgm:pt>
    <dgm:pt modelId="{C1D66A23-9BD9-4315-A98B-F49B0451D640}" type="sibTrans" cxnId="{218BD9A9-D0BE-4CD0-976E-4A30F58DA589}">
      <dgm:prSet/>
      <dgm:spPr/>
      <dgm:t>
        <a:bodyPr/>
        <a:lstStyle/>
        <a:p>
          <a:endParaRPr lang="fr-FR"/>
        </a:p>
      </dgm:t>
    </dgm:pt>
    <dgm:pt modelId="{AD3500FA-2279-40AA-93E9-646D0347F220}">
      <dgm:prSet phldrT="[Texte]" custT="1"/>
      <dgm:spPr/>
      <dgm:t>
        <a:bodyPr/>
        <a:lstStyle/>
        <a:p>
          <a:r>
            <a:rPr lang="fr-FR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L’estomac</a:t>
          </a:r>
          <a:endParaRPr lang="fr-FR" sz="37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AE0E7A7-C02B-41D9-ADA1-26D34FF9EEEA}" type="parTrans" cxnId="{B6FD0201-04BB-4293-8529-E360830BC658}">
      <dgm:prSet/>
      <dgm:spPr/>
      <dgm:t>
        <a:bodyPr/>
        <a:lstStyle/>
        <a:p>
          <a:endParaRPr lang="fr-FR" dirty="0"/>
        </a:p>
      </dgm:t>
    </dgm:pt>
    <dgm:pt modelId="{89B5C4F4-030C-48D2-ADBD-EA64DDC8A277}" type="sibTrans" cxnId="{B6FD0201-04BB-4293-8529-E360830BC658}">
      <dgm:prSet/>
      <dgm:spPr/>
      <dgm:t>
        <a:bodyPr/>
        <a:lstStyle/>
        <a:p>
          <a:endParaRPr lang="fr-FR"/>
        </a:p>
      </dgm:t>
    </dgm:pt>
    <dgm:pt modelId="{C853B6E9-0322-4841-BEAB-B84775C46E73}">
      <dgm:prSet phldrT="[Texte]" custT="1"/>
      <dgm:spPr/>
      <dgm:t>
        <a:bodyPr/>
        <a:lstStyle/>
        <a:p>
          <a:r>
            <a:rPr lang="fr-FR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Intestin grêle</a:t>
          </a:r>
          <a:endParaRPr lang="fr-FR" sz="2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EC1F600B-7AF2-4BAF-AAE9-772EE82DAF18}" type="parTrans" cxnId="{720F43D2-4FD8-4AB3-81EA-05DC663D19D2}">
      <dgm:prSet/>
      <dgm:spPr/>
      <dgm:t>
        <a:bodyPr/>
        <a:lstStyle/>
        <a:p>
          <a:endParaRPr lang="fr-FR" dirty="0"/>
        </a:p>
      </dgm:t>
    </dgm:pt>
    <dgm:pt modelId="{81779EA9-D0EE-428E-B0E3-95816C0B7C16}" type="sibTrans" cxnId="{720F43D2-4FD8-4AB3-81EA-05DC663D19D2}">
      <dgm:prSet/>
      <dgm:spPr/>
      <dgm:t>
        <a:bodyPr/>
        <a:lstStyle/>
        <a:p>
          <a:endParaRPr lang="fr-FR"/>
        </a:p>
      </dgm:t>
    </dgm:pt>
    <dgm:pt modelId="{41C8DA0B-BDC8-4CF5-AAAD-228699B80FE9}">
      <dgm:prSet phldrT="[Texte]" custT="1"/>
      <dgm:spPr/>
      <dgm:t>
        <a:bodyPr/>
        <a:lstStyle/>
        <a:p>
          <a:r>
            <a:rPr lang="fr-F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Gros intestin</a:t>
          </a:r>
          <a:endParaRPr lang="fr-FR" sz="2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97CC98B-83FE-47A8-AC51-530922C47899}" type="parTrans" cxnId="{90359CCD-4FC2-42D3-BFB1-7E902EA9BEF4}">
      <dgm:prSet/>
      <dgm:spPr/>
      <dgm:t>
        <a:bodyPr/>
        <a:lstStyle/>
        <a:p>
          <a:endParaRPr lang="fr-FR" dirty="0"/>
        </a:p>
      </dgm:t>
    </dgm:pt>
    <dgm:pt modelId="{0503ECD5-F779-40A3-A5AC-3A50879042D2}" type="sibTrans" cxnId="{90359CCD-4FC2-42D3-BFB1-7E902EA9BEF4}">
      <dgm:prSet/>
      <dgm:spPr/>
      <dgm:t>
        <a:bodyPr/>
        <a:lstStyle/>
        <a:p>
          <a:endParaRPr lang="fr-FR"/>
        </a:p>
      </dgm:t>
    </dgm:pt>
    <dgm:pt modelId="{6FC467D0-163F-4508-9FD8-7E7863D99425}">
      <dgm:prSet custT="1"/>
      <dgm:spPr/>
      <dgm:t>
        <a:bodyPr/>
        <a:lstStyle/>
        <a:p>
          <a:r>
            <a:rPr lang="fr-FR" sz="1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Le tractus gastro-intestinal de l’homme </a:t>
          </a:r>
          <a:endParaRPr lang="fr-FR" sz="18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7E2FEF2-5DCB-47A5-975B-1A1C75416064}" type="parTrans" cxnId="{0029C4B5-D25A-41BB-8928-FDE0BA844101}">
      <dgm:prSet/>
      <dgm:spPr/>
      <dgm:t>
        <a:bodyPr/>
        <a:lstStyle/>
        <a:p>
          <a:endParaRPr lang="fr-FR"/>
        </a:p>
      </dgm:t>
    </dgm:pt>
    <dgm:pt modelId="{A1CC6893-E0CF-4EE5-8CB6-8ADFC764A4C7}" type="sibTrans" cxnId="{0029C4B5-D25A-41BB-8928-FDE0BA844101}">
      <dgm:prSet/>
      <dgm:spPr/>
      <dgm:t>
        <a:bodyPr/>
        <a:lstStyle/>
        <a:p>
          <a:endParaRPr lang="fr-FR"/>
        </a:p>
      </dgm:t>
    </dgm:pt>
    <dgm:pt modelId="{7C2B6466-F823-4382-9D2A-73AEED2BFAE4}" type="pres">
      <dgm:prSet presAssocID="{928AF32B-34B1-47D0-903B-55DDC76D66E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78117C30-311C-498E-AC1C-081BA7E26D05}" type="pres">
      <dgm:prSet presAssocID="{D7297316-A355-4143-91B2-48517935A801}" presName="hierRoot1" presStyleCnt="0">
        <dgm:presLayoutVars>
          <dgm:hierBranch val="init"/>
        </dgm:presLayoutVars>
      </dgm:prSet>
      <dgm:spPr/>
    </dgm:pt>
    <dgm:pt modelId="{4F8821F9-FDC3-4C5C-BC05-84942DCB22E2}" type="pres">
      <dgm:prSet presAssocID="{D7297316-A355-4143-91B2-48517935A801}" presName="rootComposite1" presStyleCnt="0"/>
      <dgm:spPr/>
    </dgm:pt>
    <dgm:pt modelId="{3A4E99EC-42B7-4433-8FAC-30F972EE7CCC}" type="pres">
      <dgm:prSet presAssocID="{D7297316-A355-4143-91B2-48517935A801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A925963-629A-41AE-AAE8-A364B3B2719A}" type="pres">
      <dgm:prSet presAssocID="{D7297316-A355-4143-91B2-48517935A801}" presName="rootConnector1" presStyleLbl="node1" presStyleIdx="0" presStyleCnt="0"/>
      <dgm:spPr/>
      <dgm:t>
        <a:bodyPr/>
        <a:lstStyle/>
        <a:p>
          <a:endParaRPr lang="fr-FR"/>
        </a:p>
      </dgm:t>
    </dgm:pt>
    <dgm:pt modelId="{88B586FF-5E2B-45EF-B784-98EBEE4E7CF6}" type="pres">
      <dgm:prSet presAssocID="{D7297316-A355-4143-91B2-48517935A801}" presName="hierChild2" presStyleCnt="0"/>
      <dgm:spPr/>
    </dgm:pt>
    <dgm:pt modelId="{45495170-DC46-42D7-AE41-7F46443CE4D6}" type="pres">
      <dgm:prSet presAssocID="{AAE0E7A7-C02B-41D9-ADA1-26D34FF9EEEA}" presName="Name37" presStyleLbl="parChTrans1D2" presStyleIdx="0" presStyleCnt="4"/>
      <dgm:spPr/>
      <dgm:t>
        <a:bodyPr/>
        <a:lstStyle/>
        <a:p>
          <a:endParaRPr lang="fr-FR"/>
        </a:p>
      </dgm:t>
    </dgm:pt>
    <dgm:pt modelId="{7C7BB37E-569C-426E-B50A-B6ED9A61061B}" type="pres">
      <dgm:prSet presAssocID="{AD3500FA-2279-40AA-93E9-646D0347F220}" presName="hierRoot2" presStyleCnt="0">
        <dgm:presLayoutVars>
          <dgm:hierBranch val="init"/>
        </dgm:presLayoutVars>
      </dgm:prSet>
      <dgm:spPr/>
    </dgm:pt>
    <dgm:pt modelId="{E1F87546-9DC3-485E-AA6A-5E7D8C34DBEB}" type="pres">
      <dgm:prSet presAssocID="{AD3500FA-2279-40AA-93E9-646D0347F220}" presName="rootComposite" presStyleCnt="0"/>
      <dgm:spPr/>
    </dgm:pt>
    <dgm:pt modelId="{40E07E93-C100-417B-961C-A4ECC0EC2D41}" type="pres">
      <dgm:prSet presAssocID="{AD3500FA-2279-40AA-93E9-646D0347F220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92AFB97-7FF2-48CB-B37F-A5DBC541D40A}" type="pres">
      <dgm:prSet presAssocID="{AD3500FA-2279-40AA-93E9-646D0347F220}" presName="rootConnector" presStyleLbl="node2" presStyleIdx="0" presStyleCnt="3"/>
      <dgm:spPr/>
      <dgm:t>
        <a:bodyPr/>
        <a:lstStyle/>
        <a:p>
          <a:endParaRPr lang="fr-FR"/>
        </a:p>
      </dgm:t>
    </dgm:pt>
    <dgm:pt modelId="{02A153CD-41EA-4467-B4C8-E131FC570AB0}" type="pres">
      <dgm:prSet presAssocID="{AD3500FA-2279-40AA-93E9-646D0347F220}" presName="hierChild4" presStyleCnt="0"/>
      <dgm:spPr/>
    </dgm:pt>
    <dgm:pt modelId="{F596D1C1-125F-4C9F-8AF2-63D366989765}" type="pres">
      <dgm:prSet presAssocID="{AD3500FA-2279-40AA-93E9-646D0347F220}" presName="hierChild5" presStyleCnt="0"/>
      <dgm:spPr/>
    </dgm:pt>
    <dgm:pt modelId="{A99CB182-3525-43BA-9195-13DAC69E5382}" type="pres">
      <dgm:prSet presAssocID="{EC1F600B-7AF2-4BAF-AAE9-772EE82DAF18}" presName="Name37" presStyleLbl="parChTrans1D2" presStyleIdx="1" presStyleCnt="4"/>
      <dgm:spPr/>
      <dgm:t>
        <a:bodyPr/>
        <a:lstStyle/>
        <a:p>
          <a:endParaRPr lang="fr-FR"/>
        </a:p>
      </dgm:t>
    </dgm:pt>
    <dgm:pt modelId="{32976B99-B776-4F6C-B496-A59D982DA400}" type="pres">
      <dgm:prSet presAssocID="{C853B6E9-0322-4841-BEAB-B84775C46E73}" presName="hierRoot2" presStyleCnt="0">
        <dgm:presLayoutVars>
          <dgm:hierBranch val="init"/>
        </dgm:presLayoutVars>
      </dgm:prSet>
      <dgm:spPr/>
    </dgm:pt>
    <dgm:pt modelId="{8957BA44-9C1F-4B30-975F-FA94868CBAC3}" type="pres">
      <dgm:prSet presAssocID="{C853B6E9-0322-4841-BEAB-B84775C46E73}" presName="rootComposite" presStyleCnt="0"/>
      <dgm:spPr/>
    </dgm:pt>
    <dgm:pt modelId="{293F2BC6-2565-4EEA-AC5D-DC17CF2AD613}" type="pres">
      <dgm:prSet presAssocID="{C853B6E9-0322-4841-BEAB-B84775C46E73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2CF4F01-8DCA-4FD7-B08F-1D74866FC18A}" type="pres">
      <dgm:prSet presAssocID="{C853B6E9-0322-4841-BEAB-B84775C46E73}" presName="rootConnector" presStyleLbl="node2" presStyleIdx="1" presStyleCnt="3"/>
      <dgm:spPr/>
      <dgm:t>
        <a:bodyPr/>
        <a:lstStyle/>
        <a:p>
          <a:endParaRPr lang="fr-FR"/>
        </a:p>
      </dgm:t>
    </dgm:pt>
    <dgm:pt modelId="{985B57F8-9AE4-4EDC-8E87-C11698D2020E}" type="pres">
      <dgm:prSet presAssocID="{C853B6E9-0322-4841-BEAB-B84775C46E73}" presName="hierChild4" presStyleCnt="0"/>
      <dgm:spPr/>
    </dgm:pt>
    <dgm:pt modelId="{8BA5FC8D-C566-4D62-830E-822921A0F4EA}" type="pres">
      <dgm:prSet presAssocID="{C853B6E9-0322-4841-BEAB-B84775C46E73}" presName="hierChild5" presStyleCnt="0"/>
      <dgm:spPr/>
    </dgm:pt>
    <dgm:pt modelId="{30E53061-80AF-4B77-A3F1-214EBA1F5546}" type="pres">
      <dgm:prSet presAssocID="{897CC98B-83FE-47A8-AC51-530922C47899}" presName="Name37" presStyleLbl="parChTrans1D2" presStyleIdx="2" presStyleCnt="4"/>
      <dgm:spPr/>
      <dgm:t>
        <a:bodyPr/>
        <a:lstStyle/>
        <a:p>
          <a:endParaRPr lang="fr-FR"/>
        </a:p>
      </dgm:t>
    </dgm:pt>
    <dgm:pt modelId="{CA87A966-63D5-44B4-9DD1-6D638A7AA05D}" type="pres">
      <dgm:prSet presAssocID="{41C8DA0B-BDC8-4CF5-AAAD-228699B80FE9}" presName="hierRoot2" presStyleCnt="0">
        <dgm:presLayoutVars>
          <dgm:hierBranch val="init"/>
        </dgm:presLayoutVars>
      </dgm:prSet>
      <dgm:spPr/>
    </dgm:pt>
    <dgm:pt modelId="{C2EA930C-54B1-434C-8203-E63CDE0A0F07}" type="pres">
      <dgm:prSet presAssocID="{41C8DA0B-BDC8-4CF5-AAAD-228699B80FE9}" presName="rootComposite" presStyleCnt="0"/>
      <dgm:spPr/>
    </dgm:pt>
    <dgm:pt modelId="{169AFCE3-93CA-4678-AF1D-837AC136A09B}" type="pres">
      <dgm:prSet presAssocID="{41C8DA0B-BDC8-4CF5-AAAD-228699B80FE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80AD8FB-3387-4997-8EBE-BA616CE4C4A5}" type="pres">
      <dgm:prSet presAssocID="{41C8DA0B-BDC8-4CF5-AAAD-228699B80FE9}" presName="rootConnector" presStyleLbl="node2" presStyleIdx="2" presStyleCnt="3"/>
      <dgm:spPr/>
      <dgm:t>
        <a:bodyPr/>
        <a:lstStyle/>
        <a:p>
          <a:endParaRPr lang="fr-FR"/>
        </a:p>
      </dgm:t>
    </dgm:pt>
    <dgm:pt modelId="{1C8B0065-4B1C-4E6A-B5F3-F557F0FE874E}" type="pres">
      <dgm:prSet presAssocID="{41C8DA0B-BDC8-4CF5-AAAD-228699B80FE9}" presName="hierChild4" presStyleCnt="0"/>
      <dgm:spPr/>
    </dgm:pt>
    <dgm:pt modelId="{9027DAEF-9E7D-49BA-846B-AB863E1FBD50}" type="pres">
      <dgm:prSet presAssocID="{41C8DA0B-BDC8-4CF5-AAAD-228699B80FE9}" presName="hierChild5" presStyleCnt="0"/>
      <dgm:spPr/>
    </dgm:pt>
    <dgm:pt modelId="{3D79DBAE-03D7-4ACB-BA22-D9222DADEA70}" type="pres">
      <dgm:prSet presAssocID="{D7297316-A355-4143-91B2-48517935A801}" presName="hierChild3" presStyleCnt="0"/>
      <dgm:spPr/>
    </dgm:pt>
    <dgm:pt modelId="{70332EE6-F740-45D5-BE1A-7CBABB96390B}" type="pres">
      <dgm:prSet presAssocID="{8F89767C-BF8F-4A13-BB85-3ADF6419581A}" presName="Name111" presStyleLbl="parChTrans1D2" presStyleIdx="3" presStyleCnt="4"/>
      <dgm:spPr/>
      <dgm:t>
        <a:bodyPr/>
        <a:lstStyle/>
        <a:p>
          <a:endParaRPr lang="fr-FR"/>
        </a:p>
      </dgm:t>
    </dgm:pt>
    <dgm:pt modelId="{F046A08F-A444-4D05-8DF1-12A8C16CE2EC}" type="pres">
      <dgm:prSet presAssocID="{E114DE48-AA7D-485B-8585-358B9AC8389D}" presName="hierRoot3" presStyleCnt="0">
        <dgm:presLayoutVars>
          <dgm:hierBranch val="init"/>
        </dgm:presLayoutVars>
      </dgm:prSet>
      <dgm:spPr/>
    </dgm:pt>
    <dgm:pt modelId="{7871CC23-0543-4684-9F90-1CB055A87B72}" type="pres">
      <dgm:prSet presAssocID="{E114DE48-AA7D-485B-8585-358B9AC8389D}" presName="rootComposite3" presStyleCnt="0"/>
      <dgm:spPr/>
    </dgm:pt>
    <dgm:pt modelId="{FB33C50C-3D71-431D-8B83-00C2489867EB}" type="pres">
      <dgm:prSet presAssocID="{E114DE48-AA7D-485B-8585-358B9AC8389D}" presName="rootText3" presStyleLbl="asst1" presStyleIdx="0" presStyleCnt="1" custLinFactNeighborX="-8367" custLinFactNeighborY="-980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FE550D6-1AD0-4BF9-B3DF-41B25DCF22B5}" type="pres">
      <dgm:prSet presAssocID="{E114DE48-AA7D-485B-8585-358B9AC8389D}" presName="rootConnector3" presStyleLbl="asst1" presStyleIdx="0" presStyleCnt="1"/>
      <dgm:spPr/>
      <dgm:t>
        <a:bodyPr/>
        <a:lstStyle/>
        <a:p>
          <a:endParaRPr lang="fr-FR"/>
        </a:p>
      </dgm:t>
    </dgm:pt>
    <dgm:pt modelId="{BA53111F-EA01-43A0-844D-5D8ED13EA039}" type="pres">
      <dgm:prSet presAssocID="{E114DE48-AA7D-485B-8585-358B9AC8389D}" presName="hierChild6" presStyleCnt="0"/>
      <dgm:spPr/>
    </dgm:pt>
    <dgm:pt modelId="{D104B3AB-664E-4930-80CD-5364784B75A5}" type="pres">
      <dgm:prSet presAssocID="{E114DE48-AA7D-485B-8585-358B9AC8389D}" presName="hierChild7" presStyleCnt="0"/>
      <dgm:spPr/>
    </dgm:pt>
    <dgm:pt modelId="{63F4DEFA-240A-451E-888D-9A4C6F21C5E6}" type="pres">
      <dgm:prSet presAssocID="{6FC467D0-163F-4508-9FD8-7E7863D99425}" presName="hierRoot1" presStyleCnt="0">
        <dgm:presLayoutVars>
          <dgm:hierBranch val="init"/>
        </dgm:presLayoutVars>
      </dgm:prSet>
      <dgm:spPr/>
    </dgm:pt>
    <dgm:pt modelId="{420FB20F-6BD6-4712-AE78-7BAA4F121C88}" type="pres">
      <dgm:prSet presAssocID="{6FC467D0-163F-4508-9FD8-7E7863D99425}" presName="rootComposite1" presStyleCnt="0"/>
      <dgm:spPr/>
    </dgm:pt>
    <dgm:pt modelId="{1F56BEBE-FCD2-4BEC-9578-CA4E03FAF1C3}" type="pres">
      <dgm:prSet presAssocID="{6FC467D0-163F-4508-9FD8-7E7863D99425}" presName="rootText1" presStyleLbl="node0" presStyleIdx="1" presStyleCnt="2" custLinFactX="-22616" custLinFactNeighborX="-10000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6605957-C98A-494B-B632-B7769F183736}" type="pres">
      <dgm:prSet presAssocID="{6FC467D0-163F-4508-9FD8-7E7863D99425}" presName="rootConnector1" presStyleLbl="node1" presStyleIdx="0" presStyleCnt="0"/>
      <dgm:spPr/>
      <dgm:t>
        <a:bodyPr/>
        <a:lstStyle/>
        <a:p>
          <a:endParaRPr lang="fr-FR"/>
        </a:p>
      </dgm:t>
    </dgm:pt>
    <dgm:pt modelId="{C9A26F11-4333-4013-BC09-E5AA98B3E50A}" type="pres">
      <dgm:prSet presAssocID="{6FC467D0-163F-4508-9FD8-7E7863D99425}" presName="hierChild2" presStyleCnt="0"/>
      <dgm:spPr/>
    </dgm:pt>
    <dgm:pt modelId="{C8869BD6-0820-4E68-9462-DA0C37CB9D4E}" type="pres">
      <dgm:prSet presAssocID="{6FC467D0-163F-4508-9FD8-7E7863D99425}" presName="hierChild3" presStyleCnt="0"/>
      <dgm:spPr/>
    </dgm:pt>
  </dgm:ptLst>
  <dgm:cxnLst>
    <dgm:cxn modelId="{D3238178-19B9-48E7-B00B-B8E338807657}" srcId="{928AF32B-34B1-47D0-903B-55DDC76D66EB}" destId="{D7297316-A355-4143-91B2-48517935A801}" srcOrd="0" destOrd="0" parTransId="{3BCE73B6-D089-41BB-AB95-05C3023D5AD2}" sibTransId="{DA8D6060-1A91-42A6-B173-79841D1B0700}"/>
    <dgm:cxn modelId="{575F695A-0AEF-488F-8B63-CC88CC670450}" type="presOf" srcId="{E114DE48-AA7D-485B-8585-358B9AC8389D}" destId="{8FE550D6-1AD0-4BF9-B3DF-41B25DCF22B5}" srcOrd="1" destOrd="0" presId="urn:microsoft.com/office/officeart/2005/8/layout/orgChart1"/>
    <dgm:cxn modelId="{046D4DAE-4AFF-41C5-904A-0F1340C890AE}" type="presOf" srcId="{AD3500FA-2279-40AA-93E9-646D0347F220}" destId="{40E07E93-C100-417B-961C-A4ECC0EC2D41}" srcOrd="0" destOrd="0" presId="urn:microsoft.com/office/officeart/2005/8/layout/orgChart1"/>
    <dgm:cxn modelId="{720F43D2-4FD8-4AB3-81EA-05DC663D19D2}" srcId="{D7297316-A355-4143-91B2-48517935A801}" destId="{C853B6E9-0322-4841-BEAB-B84775C46E73}" srcOrd="2" destOrd="0" parTransId="{EC1F600B-7AF2-4BAF-AAE9-772EE82DAF18}" sibTransId="{81779EA9-D0EE-428E-B0E3-95816C0B7C16}"/>
    <dgm:cxn modelId="{88B4CC81-1006-40E6-AA58-B03A199714F7}" type="presOf" srcId="{D7297316-A355-4143-91B2-48517935A801}" destId="{AA925963-629A-41AE-AAE8-A364B3B2719A}" srcOrd="1" destOrd="0" presId="urn:microsoft.com/office/officeart/2005/8/layout/orgChart1"/>
    <dgm:cxn modelId="{6B23311E-D57F-4073-AC0E-0B940F9866D4}" type="presOf" srcId="{EC1F600B-7AF2-4BAF-AAE9-772EE82DAF18}" destId="{A99CB182-3525-43BA-9195-13DAC69E5382}" srcOrd="0" destOrd="0" presId="urn:microsoft.com/office/officeart/2005/8/layout/orgChart1"/>
    <dgm:cxn modelId="{783E6BBD-7767-45D5-8EB3-717D3EF8744B}" type="presOf" srcId="{6FC467D0-163F-4508-9FD8-7E7863D99425}" destId="{1F56BEBE-FCD2-4BEC-9578-CA4E03FAF1C3}" srcOrd="0" destOrd="0" presId="urn:microsoft.com/office/officeart/2005/8/layout/orgChart1"/>
    <dgm:cxn modelId="{7B81673B-9DEA-44D4-82E3-B6532A08FC0A}" type="presOf" srcId="{928AF32B-34B1-47D0-903B-55DDC76D66EB}" destId="{7C2B6466-F823-4382-9D2A-73AEED2BFAE4}" srcOrd="0" destOrd="0" presId="urn:microsoft.com/office/officeart/2005/8/layout/orgChart1"/>
    <dgm:cxn modelId="{8108AF70-AB5A-47EE-81A6-3576340753E6}" type="presOf" srcId="{41C8DA0B-BDC8-4CF5-AAAD-228699B80FE9}" destId="{F80AD8FB-3387-4997-8EBE-BA616CE4C4A5}" srcOrd="1" destOrd="0" presId="urn:microsoft.com/office/officeart/2005/8/layout/orgChart1"/>
    <dgm:cxn modelId="{AB69354B-3503-4FE4-A74F-A3D77B2233D8}" type="presOf" srcId="{C853B6E9-0322-4841-BEAB-B84775C46E73}" destId="{E2CF4F01-8DCA-4FD7-B08F-1D74866FC18A}" srcOrd="1" destOrd="0" presId="urn:microsoft.com/office/officeart/2005/8/layout/orgChart1"/>
    <dgm:cxn modelId="{6DA359BB-172B-4BB4-AF39-1869BCA356DA}" type="presOf" srcId="{897CC98B-83FE-47A8-AC51-530922C47899}" destId="{30E53061-80AF-4B77-A3F1-214EBA1F5546}" srcOrd="0" destOrd="0" presId="urn:microsoft.com/office/officeart/2005/8/layout/orgChart1"/>
    <dgm:cxn modelId="{5C5AB13D-0633-471B-88BA-4E7671971CBC}" type="presOf" srcId="{E114DE48-AA7D-485B-8585-358B9AC8389D}" destId="{FB33C50C-3D71-431D-8B83-00C2489867EB}" srcOrd="0" destOrd="0" presId="urn:microsoft.com/office/officeart/2005/8/layout/orgChart1"/>
    <dgm:cxn modelId="{12FAEEE2-C30B-4EDF-A87A-F28F700D4381}" type="presOf" srcId="{C853B6E9-0322-4841-BEAB-B84775C46E73}" destId="{293F2BC6-2565-4EEA-AC5D-DC17CF2AD613}" srcOrd="0" destOrd="0" presId="urn:microsoft.com/office/officeart/2005/8/layout/orgChart1"/>
    <dgm:cxn modelId="{B6FD0201-04BB-4293-8529-E360830BC658}" srcId="{D7297316-A355-4143-91B2-48517935A801}" destId="{AD3500FA-2279-40AA-93E9-646D0347F220}" srcOrd="1" destOrd="0" parTransId="{AAE0E7A7-C02B-41D9-ADA1-26D34FF9EEEA}" sibTransId="{89B5C4F4-030C-48D2-ADBD-EA64DDC8A277}"/>
    <dgm:cxn modelId="{B1A6737A-F73A-41C6-BBA3-2D569E4E8F32}" type="presOf" srcId="{8F89767C-BF8F-4A13-BB85-3ADF6419581A}" destId="{70332EE6-F740-45D5-BE1A-7CBABB96390B}" srcOrd="0" destOrd="0" presId="urn:microsoft.com/office/officeart/2005/8/layout/orgChart1"/>
    <dgm:cxn modelId="{6000462E-6361-4EDD-9776-A72801BAF787}" type="presOf" srcId="{AD3500FA-2279-40AA-93E9-646D0347F220}" destId="{A92AFB97-7FF2-48CB-B37F-A5DBC541D40A}" srcOrd="1" destOrd="0" presId="urn:microsoft.com/office/officeart/2005/8/layout/orgChart1"/>
    <dgm:cxn modelId="{869439FB-CA13-4DF2-9485-6129ED976BDB}" type="presOf" srcId="{6FC467D0-163F-4508-9FD8-7E7863D99425}" destId="{86605957-C98A-494B-B632-B7769F183736}" srcOrd="1" destOrd="0" presId="urn:microsoft.com/office/officeart/2005/8/layout/orgChart1"/>
    <dgm:cxn modelId="{34145B75-BA58-4881-8E0A-6117DBB95B64}" type="presOf" srcId="{AAE0E7A7-C02B-41D9-ADA1-26D34FF9EEEA}" destId="{45495170-DC46-42D7-AE41-7F46443CE4D6}" srcOrd="0" destOrd="0" presId="urn:microsoft.com/office/officeart/2005/8/layout/orgChart1"/>
    <dgm:cxn modelId="{30DFBEBC-C229-4B46-988A-C1CE9DE78954}" type="presOf" srcId="{D7297316-A355-4143-91B2-48517935A801}" destId="{3A4E99EC-42B7-4433-8FAC-30F972EE7CCC}" srcOrd="0" destOrd="0" presId="urn:microsoft.com/office/officeart/2005/8/layout/orgChart1"/>
    <dgm:cxn modelId="{218BD9A9-D0BE-4CD0-976E-4A30F58DA589}" srcId="{D7297316-A355-4143-91B2-48517935A801}" destId="{E114DE48-AA7D-485B-8585-358B9AC8389D}" srcOrd="0" destOrd="0" parTransId="{8F89767C-BF8F-4A13-BB85-3ADF6419581A}" sibTransId="{C1D66A23-9BD9-4315-A98B-F49B0451D640}"/>
    <dgm:cxn modelId="{90359CCD-4FC2-42D3-BFB1-7E902EA9BEF4}" srcId="{D7297316-A355-4143-91B2-48517935A801}" destId="{41C8DA0B-BDC8-4CF5-AAAD-228699B80FE9}" srcOrd="3" destOrd="0" parTransId="{897CC98B-83FE-47A8-AC51-530922C47899}" sibTransId="{0503ECD5-F779-40A3-A5AC-3A50879042D2}"/>
    <dgm:cxn modelId="{0029C4B5-D25A-41BB-8928-FDE0BA844101}" srcId="{928AF32B-34B1-47D0-903B-55DDC76D66EB}" destId="{6FC467D0-163F-4508-9FD8-7E7863D99425}" srcOrd="1" destOrd="0" parTransId="{F7E2FEF2-5DCB-47A5-975B-1A1C75416064}" sibTransId="{A1CC6893-E0CF-4EE5-8CB6-8ADFC764A4C7}"/>
    <dgm:cxn modelId="{F3A1AD35-80A7-4C65-A99C-E37FEF055BC8}" type="presOf" srcId="{41C8DA0B-BDC8-4CF5-AAAD-228699B80FE9}" destId="{169AFCE3-93CA-4678-AF1D-837AC136A09B}" srcOrd="0" destOrd="0" presId="urn:microsoft.com/office/officeart/2005/8/layout/orgChart1"/>
    <dgm:cxn modelId="{86C6EC23-7261-4CA3-AE5B-3966321758C3}" type="presParOf" srcId="{7C2B6466-F823-4382-9D2A-73AEED2BFAE4}" destId="{78117C30-311C-498E-AC1C-081BA7E26D05}" srcOrd="0" destOrd="0" presId="urn:microsoft.com/office/officeart/2005/8/layout/orgChart1"/>
    <dgm:cxn modelId="{C897F840-8CC7-424E-BE99-4A1553D6EF5C}" type="presParOf" srcId="{78117C30-311C-498E-AC1C-081BA7E26D05}" destId="{4F8821F9-FDC3-4C5C-BC05-84942DCB22E2}" srcOrd="0" destOrd="0" presId="urn:microsoft.com/office/officeart/2005/8/layout/orgChart1"/>
    <dgm:cxn modelId="{2D12EE18-E493-4935-BF14-1C4B3011E609}" type="presParOf" srcId="{4F8821F9-FDC3-4C5C-BC05-84942DCB22E2}" destId="{3A4E99EC-42B7-4433-8FAC-30F972EE7CCC}" srcOrd="0" destOrd="0" presId="urn:microsoft.com/office/officeart/2005/8/layout/orgChart1"/>
    <dgm:cxn modelId="{5BEAADC7-4EE8-491D-BAE3-7F6C3808BA1E}" type="presParOf" srcId="{4F8821F9-FDC3-4C5C-BC05-84942DCB22E2}" destId="{AA925963-629A-41AE-AAE8-A364B3B2719A}" srcOrd="1" destOrd="0" presId="urn:microsoft.com/office/officeart/2005/8/layout/orgChart1"/>
    <dgm:cxn modelId="{8D56F9F2-3F82-4FBC-B396-42DC1FEBF09B}" type="presParOf" srcId="{78117C30-311C-498E-AC1C-081BA7E26D05}" destId="{88B586FF-5E2B-45EF-B784-98EBEE4E7CF6}" srcOrd="1" destOrd="0" presId="urn:microsoft.com/office/officeart/2005/8/layout/orgChart1"/>
    <dgm:cxn modelId="{E0C84218-CF09-466E-823C-CADA72A126A6}" type="presParOf" srcId="{88B586FF-5E2B-45EF-B784-98EBEE4E7CF6}" destId="{45495170-DC46-42D7-AE41-7F46443CE4D6}" srcOrd="0" destOrd="0" presId="urn:microsoft.com/office/officeart/2005/8/layout/orgChart1"/>
    <dgm:cxn modelId="{C2347D1D-3C59-4FD1-AC06-DEEE48BC8281}" type="presParOf" srcId="{88B586FF-5E2B-45EF-B784-98EBEE4E7CF6}" destId="{7C7BB37E-569C-426E-B50A-B6ED9A61061B}" srcOrd="1" destOrd="0" presId="urn:microsoft.com/office/officeart/2005/8/layout/orgChart1"/>
    <dgm:cxn modelId="{6CA553FA-276D-450D-83C3-C811CA3243F0}" type="presParOf" srcId="{7C7BB37E-569C-426E-B50A-B6ED9A61061B}" destId="{E1F87546-9DC3-485E-AA6A-5E7D8C34DBEB}" srcOrd="0" destOrd="0" presId="urn:microsoft.com/office/officeart/2005/8/layout/orgChart1"/>
    <dgm:cxn modelId="{C1C22CE5-0A54-4CA9-9F5E-97AD0ED7C0CB}" type="presParOf" srcId="{E1F87546-9DC3-485E-AA6A-5E7D8C34DBEB}" destId="{40E07E93-C100-417B-961C-A4ECC0EC2D41}" srcOrd="0" destOrd="0" presId="urn:microsoft.com/office/officeart/2005/8/layout/orgChart1"/>
    <dgm:cxn modelId="{AA5C895E-FEC7-4EEB-A82D-856EF95FF17B}" type="presParOf" srcId="{E1F87546-9DC3-485E-AA6A-5E7D8C34DBEB}" destId="{A92AFB97-7FF2-48CB-B37F-A5DBC541D40A}" srcOrd="1" destOrd="0" presId="urn:microsoft.com/office/officeart/2005/8/layout/orgChart1"/>
    <dgm:cxn modelId="{A8768C2D-7C1F-4515-8689-27F4C286432F}" type="presParOf" srcId="{7C7BB37E-569C-426E-B50A-B6ED9A61061B}" destId="{02A153CD-41EA-4467-B4C8-E131FC570AB0}" srcOrd="1" destOrd="0" presId="urn:microsoft.com/office/officeart/2005/8/layout/orgChart1"/>
    <dgm:cxn modelId="{FD77ED66-2C34-4132-B432-3DA03B48F333}" type="presParOf" srcId="{7C7BB37E-569C-426E-B50A-B6ED9A61061B}" destId="{F596D1C1-125F-4C9F-8AF2-63D366989765}" srcOrd="2" destOrd="0" presId="urn:microsoft.com/office/officeart/2005/8/layout/orgChart1"/>
    <dgm:cxn modelId="{05E05B5A-9B53-424B-BC30-74830DDA5C0B}" type="presParOf" srcId="{88B586FF-5E2B-45EF-B784-98EBEE4E7CF6}" destId="{A99CB182-3525-43BA-9195-13DAC69E5382}" srcOrd="2" destOrd="0" presId="urn:microsoft.com/office/officeart/2005/8/layout/orgChart1"/>
    <dgm:cxn modelId="{1E0BEF9E-07DD-44D6-B038-0C825FF7C42C}" type="presParOf" srcId="{88B586FF-5E2B-45EF-B784-98EBEE4E7CF6}" destId="{32976B99-B776-4F6C-B496-A59D982DA400}" srcOrd="3" destOrd="0" presId="urn:microsoft.com/office/officeart/2005/8/layout/orgChart1"/>
    <dgm:cxn modelId="{1DB3E5C9-F6F5-4BD5-AE9A-08CF2D8D4270}" type="presParOf" srcId="{32976B99-B776-4F6C-B496-A59D982DA400}" destId="{8957BA44-9C1F-4B30-975F-FA94868CBAC3}" srcOrd="0" destOrd="0" presId="urn:microsoft.com/office/officeart/2005/8/layout/orgChart1"/>
    <dgm:cxn modelId="{1D62698D-33B7-43AB-9B9B-6327E7BD2020}" type="presParOf" srcId="{8957BA44-9C1F-4B30-975F-FA94868CBAC3}" destId="{293F2BC6-2565-4EEA-AC5D-DC17CF2AD613}" srcOrd="0" destOrd="0" presId="urn:microsoft.com/office/officeart/2005/8/layout/orgChart1"/>
    <dgm:cxn modelId="{D1710794-E28F-46AC-93CD-47978327A170}" type="presParOf" srcId="{8957BA44-9C1F-4B30-975F-FA94868CBAC3}" destId="{E2CF4F01-8DCA-4FD7-B08F-1D74866FC18A}" srcOrd="1" destOrd="0" presId="urn:microsoft.com/office/officeart/2005/8/layout/orgChart1"/>
    <dgm:cxn modelId="{F2B0ADB8-EEBA-4826-BEDD-A79FDAD7115A}" type="presParOf" srcId="{32976B99-B776-4F6C-B496-A59D982DA400}" destId="{985B57F8-9AE4-4EDC-8E87-C11698D2020E}" srcOrd="1" destOrd="0" presId="urn:microsoft.com/office/officeart/2005/8/layout/orgChart1"/>
    <dgm:cxn modelId="{4BE44239-33C3-4978-96EB-2A3C714A8BD1}" type="presParOf" srcId="{32976B99-B776-4F6C-B496-A59D982DA400}" destId="{8BA5FC8D-C566-4D62-830E-822921A0F4EA}" srcOrd="2" destOrd="0" presId="urn:microsoft.com/office/officeart/2005/8/layout/orgChart1"/>
    <dgm:cxn modelId="{496ED694-C778-404B-9AEA-A4E1BD0EBB29}" type="presParOf" srcId="{88B586FF-5E2B-45EF-B784-98EBEE4E7CF6}" destId="{30E53061-80AF-4B77-A3F1-214EBA1F5546}" srcOrd="4" destOrd="0" presId="urn:microsoft.com/office/officeart/2005/8/layout/orgChart1"/>
    <dgm:cxn modelId="{E48CBCC7-5BD1-419F-A9CA-4C98E427A3B4}" type="presParOf" srcId="{88B586FF-5E2B-45EF-B784-98EBEE4E7CF6}" destId="{CA87A966-63D5-44B4-9DD1-6D638A7AA05D}" srcOrd="5" destOrd="0" presId="urn:microsoft.com/office/officeart/2005/8/layout/orgChart1"/>
    <dgm:cxn modelId="{D70854C7-B295-4875-BE11-242615E52E94}" type="presParOf" srcId="{CA87A966-63D5-44B4-9DD1-6D638A7AA05D}" destId="{C2EA930C-54B1-434C-8203-E63CDE0A0F07}" srcOrd="0" destOrd="0" presId="urn:microsoft.com/office/officeart/2005/8/layout/orgChart1"/>
    <dgm:cxn modelId="{D3AB804B-D334-42CE-82CA-EB174A7ABA61}" type="presParOf" srcId="{C2EA930C-54B1-434C-8203-E63CDE0A0F07}" destId="{169AFCE3-93CA-4678-AF1D-837AC136A09B}" srcOrd="0" destOrd="0" presId="urn:microsoft.com/office/officeart/2005/8/layout/orgChart1"/>
    <dgm:cxn modelId="{324401D5-163A-4C2E-8528-7C0D6E0B7975}" type="presParOf" srcId="{C2EA930C-54B1-434C-8203-E63CDE0A0F07}" destId="{F80AD8FB-3387-4997-8EBE-BA616CE4C4A5}" srcOrd="1" destOrd="0" presId="urn:microsoft.com/office/officeart/2005/8/layout/orgChart1"/>
    <dgm:cxn modelId="{7BF3A9BB-DA4A-4DC2-BCC0-801DFAA8776C}" type="presParOf" srcId="{CA87A966-63D5-44B4-9DD1-6D638A7AA05D}" destId="{1C8B0065-4B1C-4E6A-B5F3-F557F0FE874E}" srcOrd="1" destOrd="0" presId="urn:microsoft.com/office/officeart/2005/8/layout/orgChart1"/>
    <dgm:cxn modelId="{4E1B25EE-A904-4D84-9FCC-26985C718F9E}" type="presParOf" srcId="{CA87A966-63D5-44B4-9DD1-6D638A7AA05D}" destId="{9027DAEF-9E7D-49BA-846B-AB863E1FBD50}" srcOrd="2" destOrd="0" presId="urn:microsoft.com/office/officeart/2005/8/layout/orgChart1"/>
    <dgm:cxn modelId="{A4515A0A-266B-4882-920E-615C24C08766}" type="presParOf" srcId="{78117C30-311C-498E-AC1C-081BA7E26D05}" destId="{3D79DBAE-03D7-4ACB-BA22-D9222DADEA70}" srcOrd="2" destOrd="0" presId="urn:microsoft.com/office/officeart/2005/8/layout/orgChart1"/>
    <dgm:cxn modelId="{8DBB3AA0-9857-466E-AD16-56410F1D85C0}" type="presParOf" srcId="{3D79DBAE-03D7-4ACB-BA22-D9222DADEA70}" destId="{70332EE6-F740-45D5-BE1A-7CBABB96390B}" srcOrd="0" destOrd="0" presId="urn:microsoft.com/office/officeart/2005/8/layout/orgChart1"/>
    <dgm:cxn modelId="{F0C30E4B-1C2C-45DC-8138-6690E6FCE2BF}" type="presParOf" srcId="{3D79DBAE-03D7-4ACB-BA22-D9222DADEA70}" destId="{F046A08F-A444-4D05-8DF1-12A8C16CE2EC}" srcOrd="1" destOrd="0" presId="urn:microsoft.com/office/officeart/2005/8/layout/orgChart1"/>
    <dgm:cxn modelId="{048F93B6-0BE6-4CF3-8F84-49E2CCCCCF69}" type="presParOf" srcId="{F046A08F-A444-4D05-8DF1-12A8C16CE2EC}" destId="{7871CC23-0543-4684-9F90-1CB055A87B72}" srcOrd="0" destOrd="0" presId="urn:microsoft.com/office/officeart/2005/8/layout/orgChart1"/>
    <dgm:cxn modelId="{956D0592-0245-4CA2-86F6-409EB6A318A5}" type="presParOf" srcId="{7871CC23-0543-4684-9F90-1CB055A87B72}" destId="{FB33C50C-3D71-431D-8B83-00C2489867EB}" srcOrd="0" destOrd="0" presId="urn:microsoft.com/office/officeart/2005/8/layout/orgChart1"/>
    <dgm:cxn modelId="{FCCF52F9-6EF2-4A6F-92EF-36B957E2BD3C}" type="presParOf" srcId="{7871CC23-0543-4684-9F90-1CB055A87B72}" destId="{8FE550D6-1AD0-4BF9-B3DF-41B25DCF22B5}" srcOrd="1" destOrd="0" presId="urn:microsoft.com/office/officeart/2005/8/layout/orgChart1"/>
    <dgm:cxn modelId="{612E7E8D-7F8E-4BD2-8F2A-3F91F2F2D396}" type="presParOf" srcId="{F046A08F-A444-4D05-8DF1-12A8C16CE2EC}" destId="{BA53111F-EA01-43A0-844D-5D8ED13EA039}" srcOrd="1" destOrd="0" presId="urn:microsoft.com/office/officeart/2005/8/layout/orgChart1"/>
    <dgm:cxn modelId="{2C68F33D-606E-4339-8A98-48C121A99A15}" type="presParOf" srcId="{F046A08F-A444-4D05-8DF1-12A8C16CE2EC}" destId="{D104B3AB-664E-4930-80CD-5364784B75A5}" srcOrd="2" destOrd="0" presId="urn:microsoft.com/office/officeart/2005/8/layout/orgChart1"/>
    <dgm:cxn modelId="{AF02738E-F7E1-4139-AC18-FDC55A5121C0}" type="presParOf" srcId="{7C2B6466-F823-4382-9D2A-73AEED2BFAE4}" destId="{63F4DEFA-240A-451E-888D-9A4C6F21C5E6}" srcOrd="1" destOrd="0" presId="urn:microsoft.com/office/officeart/2005/8/layout/orgChart1"/>
    <dgm:cxn modelId="{D2AE50AB-7D97-40F9-B9DB-480BFC48CC4A}" type="presParOf" srcId="{63F4DEFA-240A-451E-888D-9A4C6F21C5E6}" destId="{420FB20F-6BD6-4712-AE78-7BAA4F121C88}" srcOrd="0" destOrd="0" presId="urn:microsoft.com/office/officeart/2005/8/layout/orgChart1"/>
    <dgm:cxn modelId="{C9D3D1E4-96C9-442F-8D87-C0D82D08300C}" type="presParOf" srcId="{420FB20F-6BD6-4712-AE78-7BAA4F121C88}" destId="{1F56BEBE-FCD2-4BEC-9578-CA4E03FAF1C3}" srcOrd="0" destOrd="0" presId="urn:microsoft.com/office/officeart/2005/8/layout/orgChart1"/>
    <dgm:cxn modelId="{B79AFD69-5122-490D-B47A-D730646DD36A}" type="presParOf" srcId="{420FB20F-6BD6-4712-AE78-7BAA4F121C88}" destId="{86605957-C98A-494B-B632-B7769F183736}" srcOrd="1" destOrd="0" presId="urn:microsoft.com/office/officeart/2005/8/layout/orgChart1"/>
    <dgm:cxn modelId="{BC531099-0DA2-494C-A798-2A140E3643E5}" type="presParOf" srcId="{63F4DEFA-240A-451E-888D-9A4C6F21C5E6}" destId="{C9A26F11-4333-4013-BC09-E5AA98B3E50A}" srcOrd="1" destOrd="0" presId="urn:microsoft.com/office/officeart/2005/8/layout/orgChart1"/>
    <dgm:cxn modelId="{46C1C1D4-C145-445E-84F7-E8F522BEB8BC}" type="presParOf" srcId="{63F4DEFA-240A-451E-888D-9A4C6F21C5E6}" destId="{C8869BD6-0820-4E68-9462-DA0C37CB9D4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332EE6-F740-45D5-BE1A-7CBABB96390B}">
      <dsp:nvSpPr>
        <dsp:cNvPr id="0" name=""/>
        <dsp:cNvSpPr/>
      </dsp:nvSpPr>
      <dsp:spPr>
        <a:xfrm>
          <a:off x="3346981" y="1328135"/>
          <a:ext cx="415018" cy="904056"/>
        </a:xfrm>
        <a:custGeom>
          <a:avLst/>
          <a:gdLst/>
          <a:ahLst/>
          <a:cxnLst/>
          <a:rect l="0" t="0" r="0" b="0"/>
          <a:pathLst>
            <a:path>
              <a:moveTo>
                <a:pt x="415018" y="0"/>
              </a:moveTo>
              <a:lnTo>
                <a:pt x="415018" y="904056"/>
              </a:lnTo>
              <a:lnTo>
                <a:pt x="0" y="904056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E53061-80AF-4B77-A3F1-214EBA1F5546}">
      <dsp:nvSpPr>
        <dsp:cNvPr id="0" name=""/>
        <dsp:cNvSpPr/>
      </dsp:nvSpPr>
      <dsp:spPr>
        <a:xfrm>
          <a:off x="3762000" y="1328135"/>
          <a:ext cx="2661642" cy="2023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2759"/>
              </a:lnTo>
              <a:lnTo>
                <a:pt x="2661642" y="1792759"/>
              </a:lnTo>
              <a:lnTo>
                <a:pt x="2661642" y="202372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9CB182-3525-43BA-9195-13DAC69E5382}">
      <dsp:nvSpPr>
        <dsp:cNvPr id="0" name=""/>
        <dsp:cNvSpPr/>
      </dsp:nvSpPr>
      <dsp:spPr>
        <a:xfrm>
          <a:off x="3716280" y="1328135"/>
          <a:ext cx="91440" cy="20237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2372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95170-DC46-42D7-AE41-7F46443CE4D6}">
      <dsp:nvSpPr>
        <dsp:cNvPr id="0" name=""/>
        <dsp:cNvSpPr/>
      </dsp:nvSpPr>
      <dsp:spPr>
        <a:xfrm>
          <a:off x="1100357" y="1328135"/>
          <a:ext cx="2661642" cy="2023728"/>
        </a:xfrm>
        <a:custGeom>
          <a:avLst/>
          <a:gdLst/>
          <a:ahLst/>
          <a:cxnLst/>
          <a:rect l="0" t="0" r="0" b="0"/>
          <a:pathLst>
            <a:path>
              <a:moveTo>
                <a:pt x="2661642" y="0"/>
              </a:moveTo>
              <a:lnTo>
                <a:pt x="2661642" y="1792759"/>
              </a:lnTo>
              <a:lnTo>
                <a:pt x="0" y="1792759"/>
              </a:lnTo>
              <a:lnTo>
                <a:pt x="0" y="2023728"/>
              </a:lnTo>
            </a:path>
          </a:pathLst>
        </a:custGeom>
        <a:noFill/>
        <a:ln w="425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4E99EC-42B7-4433-8FAC-30F972EE7CCC}">
      <dsp:nvSpPr>
        <dsp:cNvPr id="0" name=""/>
        <dsp:cNvSpPr/>
      </dsp:nvSpPr>
      <dsp:spPr>
        <a:xfrm>
          <a:off x="2662147" y="228283"/>
          <a:ext cx="2199704" cy="10998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4600" kern="1200" dirty="0"/>
        </a:p>
      </dsp:txBody>
      <dsp:txXfrm>
        <a:off x="2662147" y="228283"/>
        <a:ext cx="2199704" cy="1099852"/>
      </dsp:txXfrm>
    </dsp:sp>
    <dsp:sp modelId="{40E07E93-C100-417B-961C-A4ECC0EC2D41}">
      <dsp:nvSpPr>
        <dsp:cNvPr id="0" name=""/>
        <dsp:cNvSpPr/>
      </dsp:nvSpPr>
      <dsp:spPr>
        <a:xfrm>
          <a:off x="505" y="3351864"/>
          <a:ext cx="2199704" cy="10998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L’estomac</a:t>
          </a:r>
          <a:endParaRPr lang="fr-FR" sz="37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05" y="3351864"/>
        <a:ext cx="2199704" cy="1099852"/>
      </dsp:txXfrm>
    </dsp:sp>
    <dsp:sp modelId="{293F2BC6-2565-4EEA-AC5D-DC17CF2AD613}">
      <dsp:nvSpPr>
        <dsp:cNvPr id="0" name=""/>
        <dsp:cNvSpPr/>
      </dsp:nvSpPr>
      <dsp:spPr>
        <a:xfrm>
          <a:off x="2662147" y="3351864"/>
          <a:ext cx="2199704" cy="10998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Intestin grêle</a:t>
          </a:r>
          <a:endParaRPr lang="fr-FR" sz="2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662147" y="3351864"/>
        <a:ext cx="2199704" cy="1099852"/>
      </dsp:txXfrm>
    </dsp:sp>
    <dsp:sp modelId="{169AFCE3-93CA-4678-AF1D-837AC136A09B}">
      <dsp:nvSpPr>
        <dsp:cNvPr id="0" name=""/>
        <dsp:cNvSpPr/>
      </dsp:nvSpPr>
      <dsp:spPr>
        <a:xfrm>
          <a:off x="5323790" y="3351864"/>
          <a:ext cx="2199704" cy="10998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Gros intestin</a:t>
          </a:r>
          <a:endParaRPr lang="fr-FR" sz="24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323790" y="3351864"/>
        <a:ext cx="2199704" cy="1099852"/>
      </dsp:txXfrm>
    </dsp:sp>
    <dsp:sp modelId="{FB33C50C-3D71-431D-8B83-00C2489867EB}">
      <dsp:nvSpPr>
        <dsp:cNvPr id="0" name=""/>
        <dsp:cNvSpPr/>
      </dsp:nvSpPr>
      <dsp:spPr>
        <a:xfrm>
          <a:off x="1147277" y="1682266"/>
          <a:ext cx="2199704" cy="10998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Site de la digestion</a:t>
          </a:r>
          <a:endParaRPr lang="fr-FR" sz="2000" kern="1200" dirty="0"/>
        </a:p>
      </dsp:txBody>
      <dsp:txXfrm>
        <a:off x="1147277" y="1682266"/>
        <a:ext cx="2199704" cy="1099852"/>
      </dsp:txXfrm>
    </dsp:sp>
    <dsp:sp modelId="{1F56BEBE-FCD2-4BEC-9578-CA4E03FAF1C3}">
      <dsp:nvSpPr>
        <dsp:cNvPr id="0" name=""/>
        <dsp:cNvSpPr/>
      </dsp:nvSpPr>
      <dsp:spPr>
        <a:xfrm>
          <a:off x="2626600" y="228283"/>
          <a:ext cx="2199704" cy="10998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Le tractus gastro-intestinal de l’homme </a:t>
          </a:r>
          <a:endParaRPr lang="fr-FR" sz="18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626600" y="228283"/>
        <a:ext cx="2199704" cy="1099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DA30A-7107-4B8A-8D21-A7CF3F7D14CB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C4BB1-D36B-4735-A346-753144A4BC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942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C5C3C4-C660-4F32-85B8-6856CE2895B0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1341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AD45785-E32F-4FD3-BD9E-26BE1DAB9CA8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13312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EB3B26A-FF99-4CD0-8A04-C18B02C1D9FB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931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A647AEA-C1DC-4745-8F38-9417FCECA838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10035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04CAF9B-76C9-49B0-A820-9DC93C0816A8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1013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EB35DAA-9394-48D7-98FA-F19FE228CF2B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9626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373B475-B59B-47FD-9D0F-07576DBAAB8F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1300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54D8729-1BB8-4701-BB05-AE237A9ADDE7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10854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746C3EC-7152-4257-8BCE-74BA931D68BE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69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12698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FD94E57-FEED-4AC4-B648-F61709BDD709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r-FR" smtClean="0"/>
          </a:p>
        </p:txBody>
      </p:sp>
      <p:sp>
        <p:nvSpPr>
          <p:cNvPr id="12902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14F322-B42A-4F47-A81D-23CC44CF2163}" type="slidenum">
              <a:rPr lang="fr-FR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6102076-5900-4E00-AB46-A0E997920208}" type="datetimeFigureOut">
              <a:rPr lang="fr-FR" smtClean="0"/>
              <a:pPr/>
              <a:t>23/10/2013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DA6C6CE-CCAA-4F12-86C5-2102D943013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720408" y="1269280"/>
          <a:ext cx="7524000" cy="46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540448" y="620687"/>
            <a:ext cx="8064000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b="1" dirty="0" smtClean="0">
                <a:latin typeface="Arial" pitchFamily="34" charset="0"/>
                <a:cs typeface="Arial" pitchFamily="34" charset="0"/>
              </a:rPr>
              <a:t>Flore bactérienne normale du tractus gastro-intestinal</a:t>
            </a:r>
            <a:endParaRPr lang="fr-FR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re 1"/>
          <p:cNvSpPr>
            <a:spLocks noGrp="1"/>
          </p:cNvSpPr>
          <p:nvPr>
            <p:ph type="title"/>
          </p:nvPr>
        </p:nvSpPr>
        <p:spPr>
          <a:xfrm>
            <a:off x="575784" y="404720"/>
            <a:ext cx="2052000" cy="504000"/>
          </a:xfrm>
        </p:spPr>
        <p:txBody>
          <a:bodyPr>
            <a:normAutofit fontScale="90000"/>
          </a:bodyPr>
          <a:lstStyle/>
          <a:p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Duodénum</a:t>
            </a:r>
            <a:endParaRPr lang="fr-F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9939" name="Picture 2" descr="C:\Users\Vince\Documents\Médecine\Présentations\physio-anat\coupe_sagittale_de_l_estomac_et_du_duodenum_non_legendee.gif"/>
          <p:cNvPicPr>
            <a:picLocks noChangeAspect="1" noChangeArrowheads="1"/>
          </p:cNvPicPr>
          <p:nvPr/>
        </p:nvPicPr>
        <p:blipFill>
          <a:blip r:embed="rId3" cstate="print"/>
          <a:srcRect l="7500" t="3749" r="6248" b="5000"/>
          <a:stretch>
            <a:fillRect/>
          </a:stretch>
        </p:blipFill>
        <p:spPr bwMode="auto">
          <a:xfrm>
            <a:off x="2214543" y="1071581"/>
            <a:ext cx="4933958" cy="52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égende à une bordure 2 4"/>
          <p:cNvSpPr/>
          <p:nvPr/>
        </p:nvSpPr>
        <p:spPr>
          <a:xfrm>
            <a:off x="857250" y="1357313"/>
            <a:ext cx="1500188" cy="428625"/>
          </a:xfrm>
          <a:prstGeom prst="accentCallout2">
            <a:avLst>
              <a:gd name="adj1" fmla="val 40630"/>
              <a:gd name="adj2" fmla="val 109664"/>
              <a:gd name="adj3" fmla="val 40630"/>
              <a:gd name="adj4" fmla="val 129461"/>
              <a:gd name="adj5" fmla="val 172671"/>
              <a:gd name="adj6" fmla="val 25496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>
                <a:solidFill>
                  <a:schemeClr val="tx1"/>
                </a:solidFill>
              </a:rPr>
              <a:t>Oesophage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Légende à une bordure 2 5"/>
          <p:cNvSpPr/>
          <p:nvPr/>
        </p:nvSpPr>
        <p:spPr>
          <a:xfrm>
            <a:off x="714375" y="3429000"/>
            <a:ext cx="1285875" cy="428625"/>
          </a:xfrm>
          <a:prstGeom prst="accentCallout2">
            <a:avLst>
              <a:gd name="adj1" fmla="val 40630"/>
              <a:gd name="adj2" fmla="val 109664"/>
              <a:gd name="adj3" fmla="val 40630"/>
              <a:gd name="adj4" fmla="val 129461"/>
              <a:gd name="adj5" fmla="val 210746"/>
              <a:gd name="adj6" fmla="val 201973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Duodénum</a:t>
            </a:r>
          </a:p>
        </p:txBody>
      </p:sp>
      <p:sp>
        <p:nvSpPr>
          <p:cNvPr id="7" name="Légende à une bordure 2 6"/>
          <p:cNvSpPr/>
          <p:nvPr/>
        </p:nvSpPr>
        <p:spPr>
          <a:xfrm>
            <a:off x="7143750" y="3929063"/>
            <a:ext cx="2000250" cy="428625"/>
          </a:xfrm>
          <a:prstGeom prst="accentCallout2">
            <a:avLst>
              <a:gd name="adj1" fmla="val 51858"/>
              <a:gd name="adj2" fmla="val -2616"/>
              <a:gd name="adj3" fmla="val 60279"/>
              <a:gd name="adj4" fmla="val -31741"/>
              <a:gd name="adj5" fmla="val 144601"/>
              <a:gd name="adj6" fmla="val -166283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Canal cholédoque</a:t>
            </a:r>
          </a:p>
        </p:txBody>
      </p:sp>
      <p:sp>
        <p:nvSpPr>
          <p:cNvPr id="8" name="Légende à une bordure 2 7"/>
          <p:cNvSpPr/>
          <p:nvPr/>
        </p:nvSpPr>
        <p:spPr>
          <a:xfrm>
            <a:off x="1000125" y="2286000"/>
            <a:ext cx="1000125" cy="428625"/>
          </a:xfrm>
          <a:prstGeom prst="accentCallout2">
            <a:avLst>
              <a:gd name="adj1" fmla="val 40630"/>
              <a:gd name="adj2" fmla="val 109664"/>
              <a:gd name="adj3" fmla="val 40630"/>
              <a:gd name="adj4" fmla="val 129461"/>
              <a:gd name="adj5" fmla="val 355846"/>
              <a:gd name="adj6" fmla="val 324443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Pylore</a:t>
            </a:r>
          </a:p>
        </p:txBody>
      </p:sp>
      <p:sp>
        <p:nvSpPr>
          <p:cNvPr id="9" name="Légende à une bordure 2 8"/>
          <p:cNvSpPr/>
          <p:nvPr/>
        </p:nvSpPr>
        <p:spPr>
          <a:xfrm>
            <a:off x="7143750" y="4857750"/>
            <a:ext cx="2000250" cy="428625"/>
          </a:xfrm>
          <a:prstGeom prst="accentCallout2">
            <a:avLst>
              <a:gd name="adj1" fmla="val 51858"/>
              <a:gd name="adj2" fmla="val -2616"/>
              <a:gd name="adj3" fmla="val 15367"/>
              <a:gd name="adj4" fmla="val -33546"/>
              <a:gd name="adj5" fmla="val -23819"/>
              <a:gd name="adj6" fmla="val -165682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Canal de Wirsung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re 1"/>
          <p:cNvSpPr>
            <a:spLocks noGrp="1"/>
          </p:cNvSpPr>
          <p:nvPr>
            <p:ph type="title"/>
          </p:nvPr>
        </p:nvSpPr>
        <p:spPr>
          <a:xfrm>
            <a:off x="457200" y="368720"/>
            <a:ext cx="3240000" cy="540000"/>
          </a:xfrm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chemeClr val="tx1"/>
                </a:solidFill>
              </a:rPr>
              <a:t>L’intestin grêle</a:t>
            </a:r>
          </a:p>
        </p:txBody>
      </p:sp>
      <p:pic>
        <p:nvPicPr>
          <p:cNvPr id="58371" name="Picture 2" descr="C:\Users\Vince\Documents\Médecine\Présentations\physio-anat\probio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857250"/>
            <a:ext cx="4921250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égende encadrée 1 4"/>
          <p:cNvSpPr/>
          <p:nvPr/>
        </p:nvSpPr>
        <p:spPr>
          <a:xfrm>
            <a:off x="7000875" y="2357438"/>
            <a:ext cx="1714500" cy="612775"/>
          </a:xfrm>
          <a:prstGeom prst="borderCallout1">
            <a:avLst>
              <a:gd name="adj1" fmla="val 47772"/>
              <a:gd name="adj2" fmla="val -92"/>
              <a:gd name="adj3" fmla="val 156033"/>
              <a:gd name="adj4" fmla="val -12777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tx1"/>
                </a:solidFill>
              </a:rPr>
              <a:t>Intestin grêle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C:\Users\Vince\Documents\Médecine\Présentations\physio-anat\mésentèr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88" y="1071563"/>
            <a:ext cx="6343650" cy="487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9" name="ZoneTexte 2"/>
          <p:cNvSpPr txBox="1">
            <a:spLocks noChangeArrowheads="1"/>
          </p:cNvSpPr>
          <p:nvPr/>
        </p:nvSpPr>
        <p:spPr bwMode="auto">
          <a:xfrm>
            <a:off x="7072313" y="1143000"/>
            <a:ext cx="1428750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Intestin grêle</a:t>
            </a:r>
          </a:p>
        </p:txBody>
      </p:sp>
      <p:sp>
        <p:nvSpPr>
          <p:cNvPr id="60420" name="ZoneTexte 3"/>
          <p:cNvSpPr txBox="1">
            <a:spLocks noChangeArrowheads="1"/>
          </p:cNvSpPr>
          <p:nvPr/>
        </p:nvSpPr>
        <p:spPr bwMode="auto">
          <a:xfrm>
            <a:off x="7000875" y="3714750"/>
            <a:ext cx="1428750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Mésentère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67544" y="548680"/>
            <a:ext cx="8316000" cy="174919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b="1" dirty="0" smtClean="0">
                <a:latin typeface="Arial" pitchFamily="34" charset="0"/>
                <a:cs typeface="Arial" pitchFamily="34" charset="0"/>
              </a:rPr>
              <a:t>Gros intestin: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 l’iléon est relié au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caecum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et au côlon, constitutifs du gros intestin.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la digestion des aliments se poursuit par fermentation dans le colon en présence d’un très grand nombre de microorganismes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67544" y="2564904"/>
            <a:ext cx="8208000" cy="36720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Côlon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De 1 à 1,5 m de long. 6 portions :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tabLst/>
              <a:defRPr/>
            </a:pPr>
            <a:r>
              <a:rPr kumimoji="0" lang="fr-F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Caecum</a:t>
            </a: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auquel s’abouche l’iléon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Colon ascendant ou droit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Colon transverse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Colon gauche ou descendant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Colon sigmoïde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tabLst/>
              <a:defRPr/>
            </a:pPr>
            <a:r>
              <a:rPr kumimoji="0" lang="fr-F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Rectum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Fin de la digestion, absorption d’eau et d’électrolytes, formation des selles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xfrm>
            <a:off x="457200" y="1017264"/>
            <a:ext cx="8229600" cy="4788000"/>
          </a:xfrm>
        </p:spPr>
        <p:txBody>
          <a:bodyPr/>
          <a:lstStyle/>
          <a:p>
            <a:pPr algn="just"/>
            <a:r>
              <a:rPr lang="fr-FR" dirty="0" smtClean="0">
                <a:latin typeface="Arial" pitchFamily="34" charset="0"/>
                <a:cs typeface="Arial" pitchFamily="34" charset="0"/>
              </a:rPr>
              <a:t>Importance de la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flore intestinale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+++</a:t>
            </a:r>
          </a:p>
          <a:p>
            <a:pPr lvl="1" algn="just"/>
            <a:r>
              <a:rPr lang="fr-FR" dirty="0" smtClean="0">
                <a:latin typeface="Arial" pitchFamily="34" charset="0"/>
                <a:cs typeface="Arial" pitchFamily="34" charset="0"/>
              </a:rPr>
              <a:t>Mille milliards de bactéries par gramme de selles !</a:t>
            </a:r>
          </a:p>
          <a:p>
            <a:pPr lvl="1" algn="just"/>
            <a:r>
              <a:rPr lang="fr-FR" dirty="0" smtClean="0">
                <a:latin typeface="Arial" pitchFamily="34" charset="0"/>
                <a:cs typeface="Arial" pitchFamily="34" charset="0"/>
              </a:rPr>
              <a:t>Impliquées dans la digestion, la synthèse de vitamines…</a:t>
            </a:r>
          </a:p>
          <a:p>
            <a:pPr lvl="1" algn="just"/>
            <a:r>
              <a:rPr lang="fr-FR" dirty="0" smtClean="0">
                <a:latin typeface="Arial" pitchFamily="34" charset="0"/>
                <a:cs typeface="Arial" pitchFamily="34" charset="0"/>
              </a:rPr>
              <a:t>Protège contre les bactéries pathogènes (Listeria, Salmonelles…)</a:t>
            </a:r>
          </a:p>
          <a:p>
            <a:pPr lvl="1" algn="just"/>
            <a:r>
              <a:rPr lang="fr-FR" dirty="0" smtClean="0">
                <a:latin typeface="Arial" pitchFamily="34" charset="0"/>
                <a:cs typeface="Arial" pitchFamily="34" charset="0"/>
              </a:rPr>
              <a:t>Perturbée en cas de traitement antibiotique</a:t>
            </a:r>
          </a:p>
          <a:p>
            <a:pPr lvl="2" algn="just"/>
            <a:r>
              <a:rPr lang="fr-FR" sz="2400" dirty="0" smtClean="0">
                <a:latin typeface="Arial" pitchFamily="34" charset="0"/>
                <a:cs typeface="Arial" pitchFamily="34" charset="0"/>
              </a:rPr>
              <a:t>Diarrhée fréquente sous antibiotique</a:t>
            </a:r>
          </a:p>
          <a:p>
            <a:pPr algn="just"/>
            <a:r>
              <a:rPr lang="fr-FR" dirty="0" smtClean="0">
                <a:latin typeface="Arial" pitchFamily="34" charset="0"/>
                <a:cs typeface="Arial" pitchFamily="34" charset="0"/>
              </a:rPr>
              <a:t>Principales pathologies coliques :</a:t>
            </a:r>
          </a:p>
          <a:p>
            <a:pPr lvl="1" algn="just"/>
            <a:r>
              <a:rPr lang="fr-FR" dirty="0" smtClean="0">
                <a:latin typeface="Arial" pitchFamily="34" charset="0"/>
                <a:cs typeface="Arial" pitchFamily="34" charset="0"/>
              </a:rPr>
              <a:t>Cancer, rectocolite hémorragique et maladie de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Crohn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, occlusion, diverticules…</a:t>
            </a: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re 1"/>
          <p:cNvSpPr>
            <a:spLocks noGrp="1"/>
          </p:cNvSpPr>
          <p:nvPr>
            <p:ph type="title"/>
          </p:nvPr>
        </p:nvSpPr>
        <p:spPr>
          <a:xfrm>
            <a:off x="323528" y="440728"/>
            <a:ext cx="1404000" cy="540000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Côlon</a:t>
            </a:r>
          </a:p>
        </p:txBody>
      </p:sp>
      <p:pic>
        <p:nvPicPr>
          <p:cNvPr id="64515" name="Picture 2" descr="C:\Users\Vince\Documents\Médecine\Présentations\physio-anat\640px-Colon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25" y="785813"/>
            <a:ext cx="6096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égende à une bordure 2 5"/>
          <p:cNvSpPr/>
          <p:nvPr/>
        </p:nvSpPr>
        <p:spPr>
          <a:xfrm>
            <a:off x="428625" y="3929063"/>
            <a:ext cx="1143000" cy="428625"/>
          </a:xfrm>
          <a:prstGeom prst="accentCallout2">
            <a:avLst>
              <a:gd name="adj1" fmla="val 40630"/>
              <a:gd name="adj2" fmla="val 109664"/>
              <a:gd name="adj3" fmla="val 40630"/>
              <a:gd name="adj4" fmla="val 129461"/>
              <a:gd name="adj5" fmla="val 217115"/>
              <a:gd name="adj6" fmla="val 251634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>
                <a:solidFill>
                  <a:schemeClr val="tx1"/>
                </a:solidFill>
              </a:rPr>
              <a:t>Caecum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Légende à une bordure 2 6"/>
          <p:cNvSpPr/>
          <p:nvPr/>
        </p:nvSpPr>
        <p:spPr>
          <a:xfrm>
            <a:off x="428625" y="5286375"/>
            <a:ext cx="1500188" cy="428625"/>
          </a:xfrm>
          <a:prstGeom prst="accentCallout2">
            <a:avLst>
              <a:gd name="adj1" fmla="val 40630"/>
              <a:gd name="adj2" fmla="val 109664"/>
              <a:gd name="adj3" fmla="val 40630"/>
              <a:gd name="adj4" fmla="val 129461"/>
              <a:gd name="adj5" fmla="val -5106"/>
              <a:gd name="adj6" fmla="val 22787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Appendice</a:t>
            </a:r>
          </a:p>
        </p:txBody>
      </p:sp>
      <p:sp>
        <p:nvSpPr>
          <p:cNvPr id="8" name="Légende à une bordure 2 7"/>
          <p:cNvSpPr/>
          <p:nvPr/>
        </p:nvSpPr>
        <p:spPr>
          <a:xfrm>
            <a:off x="581025" y="2857500"/>
            <a:ext cx="1143000" cy="428625"/>
          </a:xfrm>
          <a:prstGeom prst="accentCallout2">
            <a:avLst>
              <a:gd name="adj1" fmla="val 40630"/>
              <a:gd name="adj2" fmla="val 109664"/>
              <a:gd name="adj3" fmla="val 40630"/>
              <a:gd name="adj4" fmla="val 129461"/>
              <a:gd name="adj5" fmla="val 386003"/>
              <a:gd name="adj6" fmla="val 293856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Iléon</a:t>
            </a:r>
          </a:p>
        </p:txBody>
      </p:sp>
      <p:sp>
        <p:nvSpPr>
          <p:cNvPr id="10" name="Légende à une bordure 2 9"/>
          <p:cNvSpPr/>
          <p:nvPr/>
        </p:nvSpPr>
        <p:spPr>
          <a:xfrm>
            <a:off x="7524328" y="2143124"/>
            <a:ext cx="1476000" cy="540000"/>
          </a:xfrm>
          <a:prstGeom prst="accentCallout2">
            <a:avLst>
              <a:gd name="adj1" fmla="val 61371"/>
              <a:gd name="adj2" fmla="val -9224"/>
              <a:gd name="adj3" fmla="val 64334"/>
              <a:gd name="adj4" fmla="val -40538"/>
              <a:gd name="adj5" fmla="val 329707"/>
              <a:gd name="adj6" fmla="val -19772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Côlon transverse</a:t>
            </a:r>
          </a:p>
        </p:txBody>
      </p:sp>
      <p:sp>
        <p:nvSpPr>
          <p:cNvPr id="11" name="Légende à une bordure 2 10"/>
          <p:cNvSpPr/>
          <p:nvPr/>
        </p:nvSpPr>
        <p:spPr>
          <a:xfrm>
            <a:off x="642938" y="1571624"/>
            <a:ext cx="1440000" cy="540000"/>
          </a:xfrm>
          <a:prstGeom prst="accentCallout2">
            <a:avLst>
              <a:gd name="adj1" fmla="val 40630"/>
              <a:gd name="adj2" fmla="val 109664"/>
              <a:gd name="adj3" fmla="val 40630"/>
              <a:gd name="adj4" fmla="val 129461"/>
              <a:gd name="adj5" fmla="val 543039"/>
              <a:gd name="adj6" fmla="val 239412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Côlon ascendant</a:t>
            </a:r>
          </a:p>
        </p:txBody>
      </p:sp>
      <p:sp>
        <p:nvSpPr>
          <p:cNvPr id="12" name="Légende à une bordure 2 11"/>
          <p:cNvSpPr/>
          <p:nvPr/>
        </p:nvSpPr>
        <p:spPr>
          <a:xfrm>
            <a:off x="6786563" y="3786188"/>
            <a:ext cx="2000250" cy="428625"/>
          </a:xfrm>
          <a:prstGeom prst="accentCallout2">
            <a:avLst>
              <a:gd name="adj1" fmla="val 55445"/>
              <a:gd name="adj2" fmla="val -9224"/>
              <a:gd name="adj3" fmla="val 88037"/>
              <a:gd name="adj4" fmla="val -26094"/>
              <a:gd name="adj5" fmla="val 157856"/>
              <a:gd name="adj6" fmla="val -48046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Côlon gauche (descendant)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39552" y="4194954"/>
            <a:ext cx="7992000" cy="17543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>
                <a:latin typeface="Arial" pitchFamily="34" charset="0"/>
                <a:cs typeface="Arial" pitchFamily="34" charset="0"/>
              </a:rPr>
              <a:t>favorisent l’anaérobiose en consommant l’oxygène, et donc le développement d’un grand nombre d’anaérobies stricts(10</a:t>
            </a:r>
            <a:r>
              <a:rPr lang="fr-FR" baseline="30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à 10</a:t>
            </a:r>
            <a:r>
              <a:rPr lang="fr-FR" baseline="30000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/g),majoritairement des espèces </a:t>
            </a:r>
            <a:r>
              <a:rPr lang="fr-FR" b="1" i="1" dirty="0" err="1" smtClean="0">
                <a:latin typeface="Arial" pitchFamily="34" charset="0"/>
                <a:cs typeface="Arial" pitchFamily="34" charset="0"/>
              </a:rPr>
              <a:t>Bacteroides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mais aussi </a:t>
            </a:r>
            <a:r>
              <a:rPr lang="fr-FR" b="1" i="1" dirty="0" err="1" smtClean="0">
                <a:latin typeface="Arial" pitchFamily="34" charset="0"/>
                <a:cs typeface="Arial" pitchFamily="34" charset="0"/>
              </a:rPr>
              <a:t>Clostridium</a:t>
            </a:r>
            <a:r>
              <a:rPr lang="fr-FR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et des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bactéries fusiformes. </a:t>
            </a:r>
            <a:r>
              <a:rPr lang="fr-FR" b="1" i="1" dirty="0" err="1" smtClean="0">
                <a:latin typeface="Arial" pitchFamily="34" charset="0"/>
                <a:cs typeface="Arial" pitchFamily="34" charset="0"/>
              </a:rPr>
              <a:t>Enterococcus</a:t>
            </a:r>
            <a:r>
              <a:rPr lang="fr-FR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i="1" dirty="0" err="1" smtClean="0">
                <a:latin typeface="Arial" pitchFamily="34" charset="0"/>
                <a:cs typeface="Arial" pitchFamily="34" charset="0"/>
              </a:rPr>
              <a:t>faecalis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est aussi très représenté.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611560" y="836712"/>
            <a:ext cx="2376000" cy="792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Bactéries aérobies facultatives</a:t>
            </a:r>
            <a:endParaRPr lang="fr-F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3455992" y="1196752"/>
            <a:ext cx="104400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390283" y="1084674"/>
            <a:ext cx="2206053" cy="400110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r>
              <a:rPr lang="fr-FR" sz="2000" b="1" i="1" dirty="0" smtClean="0">
                <a:latin typeface="Arial" pitchFamily="34" charset="0"/>
                <a:cs typeface="Arial" pitchFamily="34" charset="0"/>
              </a:rPr>
              <a:t>Escherichia coli </a:t>
            </a:r>
            <a:endParaRPr lang="fr-FR" sz="20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99792" y="2672960"/>
            <a:ext cx="3888000" cy="396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r>
              <a:rPr lang="fr-FR" sz="1600" b="1" dirty="0" smtClean="0">
                <a:latin typeface="Arial" pitchFamily="34" charset="0"/>
                <a:cs typeface="Arial" pitchFamily="34" charset="0"/>
              </a:rPr>
              <a:t>moins de 10</a:t>
            </a:r>
            <a:r>
              <a:rPr lang="fr-FR" sz="1600" b="1" baseline="30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/g de matières digestives</a:t>
            </a:r>
            <a:endParaRPr lang="fr-FR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lèche courbée vers la gauche 10"/>
          <p:cNvSpPr/>
          <p:nvPr/>
        </p:nvSpPr>
        <p:spPr>
          <a:xfrm>
            <a:off x="6588224" y="2780928"/>
            <a:ext cx="432000" cy="14040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20272" y="3275692"/>
            <a:ext cx="77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mais 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Flèche vers le bas 12"/>
          <p:cNvSpPr/>
          <p:nvPr/>
        </p:nvSpPr>
        <p:spPr>
          <a:xfrm>
            <a:off x="5724128" y="1628800"/>
            <a:ext cx="45719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043608" y="404664"/>
            <a:ext cx="6402715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latin typeface="Arial" pitchFamily="34" charset="0"/>
                <a:cs typeface="Arial" pitchFamily="34" charset="0"/>
              </a:rPr>
              <a:t>Produits et fonctions de la flore intestinale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23528" y="836712"/>
            <a:ext cx="8468985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Les microorganismes de la flore intestinale, par la consommation des nutriments 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de la digestion et selon le régime alimentaire, réalisent un grand nombre de 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réactions métaboliques qui libèrent de nombreux produits (tab.2)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lèche vers le bas 3"/>
          <p:cNvSpPr/>
          <p:nvPr/>
        </p:nvSpPr>
        <p:spPr>
          <a:xfrm>
            <a:off x="4211960" y="2060848"/>
            <a:ext cx="108000" cy="61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23528" y="2708920"/>
            <a:ext cx="8496000" cy="286232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latin typeface="Arial" pitchFamily="34" charset="0"/>
                <a:cs typeface="Arial" pitchFamily="34" charset="0"/>
              </a:rPr>
              <a:t>Vitamines B12, K non produites par l’homme, sont apportées lors de la fermentation bactérienne digestive et sont absorbées par les muqueuses intestinales. </a:t>
            </a:r>
          </a:p>
          <a:p>
            <a:pPr algn="just"/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fr-FR" b="1" dirty="0" smtClean="0">
                <a:latin typeface="Arial" pitchFamily="34" charset="0"/>
                <a:cs typeface="Arial" pitchFamily="34" charset="0"/>
              </a:rPr>
              <a:t>Des dérivés </a:t>
            </a:r>
            <a:r>
              <a:rPr lang="fr-FR" b="1" dirty="0" err="1" smtClean="0">
                <a:latin typeface="Arial" pitchFamily="34" charset="0"/>
                <a:cs typeface="Arial" pitchFamily="34" charset="0"/>
              </a:rPr>
              <a:t>stéroidiens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, produits par le foie et libérés avec la bile, sont transformés par les microorganismes de cette flore et réabsorbés.</a:t>
            </a:r>
          </a:p>
          <a:p>
            <a:pPr algn="just"/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3968" y="2060848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tel que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92695"/>
            <a:ext cx="8460000" cy="518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D’autres produits, gaz et substances odorantes, sont issus du métabolisme des microorganismes fermentatifs et des méthanogènes.</a:t>
            </a:r>
          </a:p>
          <a:p>
            <a:pPr algn="just">
              <a:lnSpc>
                <a:spcPct val="150000"/>
              </a:lnSpc>
            </a:pPr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Plusieurs centaines de ml de gaz sont exhalés chaque jour par l’adulte, contenant pour plus de la moitié du N</a:t>
            </a:r>
            <a:r>
              <a:rPr lang="fr-FR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provenant de l’air aspiré.</a:t>
            </a:r>
          </a:p>
          <a:p>
            <a:pPr algn="just">
              <a:lnSpc>
                <a:spcPct val="150000"/>
              </a:lnSpc>
            </a:pPr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Certains aliments sont aussi métabolisés par ces microorganismes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fermentant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en H</a:t>
            </a:r>
            <a:r>
              <a:rPr lang="fr-FR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et CO</a:t>
            </a:r>
            <a:r>
              <a:rPr lang="fr-FR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,transformés en CH</a:t>
            </a:r>
            <a:r>
              <a:rPr lang="fr-FR" b="1" baseline="-25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par les méthanogènes.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Ce dernier groupe représente un tiers des microorganismes de la flore intestinale et produisent du méthane pour un quart de la production issue du rumen chez les bovins.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404663"/>
            <a:ext cx="8460000" cy="5223033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Lors </a:t>
            </a: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de  </a:t>
            </a: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digestion, l’eau  issue des  aliments est absorbée  par  la  muqueuse  gastro-intestinale, </a:t>
            </a:r>
          </a:p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et les matières digérées sont concentrées au fur et à mesure du transit  en selles, dont  un tiers est</a:t>
            </a:r>
          </a:p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représenté par les bactéries. </a:t>
            </a:r>
          </a:p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celles ci  sont  continuellement  éliminées  avec   les selles  et  reproduites  dans les intestins.</a:t>
            </a:r>
          </a:p>
          <a:p>
            <a:pPr algn="just">
              <a:lnSpc>
                <a:spcPct val="150000"/>
              </a:lnSpc>
            </a:pPr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Le temps de transit chez l’homme est de 24 heures; le  taux de renouvellement  de la population </a:t>
            </a:r>
          </a:p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b</a:t>
            </a: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actérienne est d’un à deux dédoublement par jour.</a:t>
            </a: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Les ATB inhibent la croissance des pathogènes comme des bactéries sensibles de la flore,</a:t>
            </a:r>
          </a:p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favorisant l’émergence de bactéries r</a:t>
            </a: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ésistantes opportunistes</a:t>
            </a:r>
          </a:p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fr-FR" sz="1400" b="1" i="1" dirty="0" err="1" smtClean="0">
                <a:latin typeface="Arial" pitchFamily="34" charset="0"/>
                <a:cs typeface="Arial" pitchFamily="34" charset="0"/>
              </a:rPr>
              <a:t>Staphylococcus</a:t>
            </a:r>
            <a:r>
              <a:rPr lang="fr-FR" sz="1400" b="1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1400" b="1" i="1" dirty="0" err="1" smtClean="0">
                <a:latin typeface="Arial" pitchFamily="34" charset="0"/>
                <a:cs typeface="Arial" pitchFamily="34" charset="0"/>
              </a:rPr>
              <a:t>Proteus</a:t>
            </a:r>
            <a:r>
              <a:rPr lang="fr-FR" sz="1400" b="1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sz="1400" b="1" i="1" dirty="0" err="1" smtClean="0">
                <a:latin typeface="Arial" pitchFamily="34" charset="0"/>
                <a:cs typeface="Arial" pitchFamily="34" charset="0"/>
              </a:rPr>
              <a:t>Clostridium</a:t>
            </a:r>
            <a:r>
              <a:rPr lang="fr-FR" sz="1400" b="1" i="1" dirty="0" smtClean="0">
                <a:latin typeface="Arial" pitchFamily="34" charset="0"/>
                <a:cs typeface="Arial" pitchFamily="34" charset="0"/>
              </a:rPr>
              <a:t> difficile)</a:t>
            </a: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ou parfois de levures (</a:t>
            </a:r>
            <a:r>
              <a:rPr lang="fr-FR" sz="1400" b="1" i="1" dirty="0" smtClean="0">
                <a:latin typeface="Arial" pitchFamily="34" charset="0"/>
                <a:cs typeface="Arial" pitchFamily="34" charset="0"/>
              </a:rPr>
              <a:t>Candida </a:t>
            </a:r>
            <a:r>
              <a:rPr lang="fr-FR" sz="1400" b="1" i="1" dirty="0" err="1" smtClean="0">
                <a:latin typeface="Arial" pitchFamily="34" charset="0"/>
                <a:cs typeface="Arial" pitchFamily="34" charset="0"/>
              </a:rPr>
              <a:t>albicans</a:t>
            </a:r>
            <a:r>
              <a:rPr lang="fr-FR" sz="1400" b="1" i="1" dirty="0" smtClean="0">
                <a:latin typeface="Arial" pitchFamily="34" charset="0"/>
                <a:cs typeface="Arial" pitchFamily="34" charset="0"/>
              </a:rPr>
              <a:t>).  </a:t>
            </a:r>
          </a:p>
          <a:p>
            <a:pPr algn="just">
              <a:lnSpc>
                <a:spcPct val="150000"/>
              </a:lnSpc>
            </a:pPr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fr-FR" sz="1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Cette émergence peut conduire à des altérations des muqueuses intestinales et des fonctions</a:t>
            </a:r>
          </a:p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digestives, pouvant  induire une maladie (colite à</a:t>
            </a: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1400" b="1" dirty="0" err="1" smtClean="0">
                <a:latin typeface="Arial" pitchFamily="34" charset="0"/>
                <a:cs typeface="Arial" pitchFamily="34" charset="0"/>
              </a:rPr>
              <a:t>C.difficile</a:t>
            </a: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). L’arrêt de l’antibiothérapie permet</a:t>
            </a:r>
          </a:p>
          <a:p>
            <a:pPr algn="just">
              <a:lnSpc>
                <a:spcPct val="150000"/>
              </a:lnSpc>
            </a:pPr>
            <a:r>
              <a:rPr lang="fr-FR" sz="1400" b="1" dirty="0" smtClean="0">
                <a:latin typeface="Arial" pitchFamily="34" charset="0"/>
                <a:cs typeface="Arial" pitchFamily="34" charset="0"/>
              </a:rPr>
              <a:t> la reconstitution de la flore gastro-intestinale</a:t>
            </a:r>
            <a:endParaRPr lang="fr-FR" sz="1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48440" y="404664"/>
            <a:ext cx="7884000" cy="684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L’estomac produit un liquide acide (pH=2) efficace contre l’entrée des microorganismes dans le tractus digestif</a:t>
            </a:r>
            <a:endParaRPr lang="fr-F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707904" y="1556792"/>
            <a:ext cx="2448000" cy="324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Pauvre en bactéries</a:t>
            </a:r>
            <a:endParaRPr lang="fr-F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691680" y="1331476"/>
            <a:ext cx="183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généralement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lèche courbée vers la droite 7"/>
          <p:cNvSpPr/>
          <p:nvPr/>
        </p:nvSpPr>
        <p:spPr>
          <a:xfrm>
            <a:off x="3275856" y="1124744"/>
            <a:ext cx="432000" cy="79208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Flèche courbée vers la droite 8"/>
          <p:cNvSpPr/>
          <p:nvPr/>
        </p:nvSpPr>
        <p:spPr>
          <a:xfrm>
            <a:off x="1043608" y="1196752"/>
            <a:ext cx="216024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331640" y="2636912"/>
            <a:ext cx="6948000" cy="9000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Helicobacter</a:t>
            </a:r>
            <a:r>
              <a:rPr lang="fr-FR" sz="24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b="1" i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pylori</a:t>
            </a:r>
            <a:endParaRPr lang="fr-FR" sz="2400" b="1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peuvent coloniser l’épithélium gastrique et provoquer des lésions à type d’ulcères</a:t>
            </a:r>
            <a:endParaRPr lang="fr-F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043608" y="2204864"/>
            <a:ext cx="2160000" cy="36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Certaines bactéries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504448" y="4149240"/>
            <a:ext cx="8100000" cy="1754326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 smtClean="0">
                <a:blipFill>
                  <a:blip r:embed="rId2"/>
                  <a:tile tx="0" ty="0" sx="100000" sy="100000" flip="none" algn="tl"/>
                </a:blipFill>
                <a:latin typeface="Arial" pitchFamily="34" charset="0"/>
                <a:cs typeface="Arial" pitchFamily="34" charset="0"/>
              </a:rPr>
              <a:t>La flore digestive de l’homme varie selon le régime alimentaire, une forte consommation de viande favorise le développement de bactéries très protéolytiques(</a:t>
            </a:r>
            <a:r>
              <a:rPr lang="fr-FR" b="1" i="1" dirty="0" err="1" smtClean="0">
                <a:blipFill>
                  <a:blip r:embed="rId2"/>
                  <a:tile tx="0" ty="0" sx="100000" sy="100000" flip="none" algn="tl"/>
                </a:blipFill>
                <a:latin typeface="Arial" pitchFamily="34" charset="0"/>
                <a:cs typeface="Arial" pitchFamily="34" charset="0"/>
              </a:rPr>
              <a:t>Bacteroides</a:t>
            </a:r>
            <a:r>
              <a:rPr lang="fr-FR" b="1" dirty="0" smtClean="0">
                <a:blipFill>
                  <a:blip r:embed="rId2"/>
                  <a:tile tx="0" ty="0" sx="100000" sy="100000" flip="none" algn="tl"/>
                </a:blipFill>
                <a:latin typeface="Arial" pitchFamily="34" charset="0"/>
                <a:cs typeface="Arial" pitchFamily="34" charset="0"/>
              </a:rPr>
              <a:t>) aux dépends de bactéries coliformes ou lactogènes qui se retrouvent davantage chez les végétariens</a:t>
            </a:r>
            <a:endParaRPr lang="fr-FR" b="1" dirty="0">
              <a:blipFill>
                <a:blip r:embed="rId2"/>
                <a:tile tx="0" ty="0" sx="100000" sy="100000" flip="none" algn="tl"/>
              </a:blip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416" y="512728"/>
            <a:ext cx="7704000" cy="468000"/>
          </a:xfrm>
        </p:spPr>
        <p:txBody>
          <a:bodyPr>
            <a:normAutofit/>
          </a:bodyPr>
          <a:lstStyle/>
          <a:p>
            <a:r>
              <a:rPr lang="fr-FR" sz="24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Transport du Glucose à travers la cellule intestinale</a:t>
            </a:r>
          </a:p>
        </p:txBody>
      </p:sp>
      <p:pic>
        <p:nvPicPr>
          <p:cNvPr id="65539" name="Picture 3" descr="sgl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8088" y="1329779"/>
            <a:ext cx="6100762" cy="4835525"/>
          </a:xfrm>
          <a:prstGeom prst="rect">
            <a:avLst/>
          </a:prstGeom>
          <a:noFill/>
        </p:spPr>
      </p:pic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5651500" y="5157788"/>
            <a:ext cx="2233613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solidFill>
                  <a:srgbClr val="FF0000"/>
                </a:solidFill>
              </a:rPr>
              <a:t>Diffusion facilitée : GLUT2</a:t>
            </a:r>
          </a:p>
        </p:txBody>
      </p:sp>
      <p:sp>
        <p:nvSpPr>
          <p:cNvPr id="65541" name="Line 5"/>
          <p:cNvSpPr>
            <a:spLocks noChangeShapeType="1"/>
          </p:cNvSpPr>
          <p:nvPr/>
        </p:nvSpPr>
        <p:spPr bwMode="auto">
          <a:xfrm flipH="1" flipV="1">
            <a:off x="5508625" y="4652963"/>
            <a:ext cx="503238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 dirty="0"/>
          </a:p>
        </p:txBody>
      </p:sp>
      <p:sp>
        <p:nvSpPr>
          <p:cNvPr id="65542" name="Text Box 6"/>
          <p:cNvSpPr txBox="1">
            <a:spLocks noChangeArrowheads="1"/>
          </p:cNvSpPr>
          <p:nvPr/>
        </p:nvSpPr>
        <p:spPr bwMode="auto">
          <a:xfrm>
            <a:off x="6227763" y="3952875"/>
            <a:ext cx="2232025" cy="915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/>
              <a:t>Transport actif primaire : Na+/K+ </a:t>
            </a:r>
            <a:r>
              <a:rPr lang="fr-FR" b="1" dirty="0" err="1"/>
              <a:t>ATPase</a:t>
            </a:r>
            <a:endParaRPr lang="fr-FR" b="1" dirty="0"/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 flipH="1" flipV="1">
            <a:off x="5508625" y="4005263"/>
            <a:ext cx="792163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65544" name="Text Box 8"/>
          <p:cNvSpPr txBox="1">
            <a:spLocks noChangeArrowheads="1"/>
          </p:cNvSpPr>
          <p:nvPr/>
        </p:nvSpPr>
        <p:spPr bwMode="auto">
          <a:xfrm>
            <a:off x="3563938" y="5673725"/>
            <a:ext cx="1584325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>
                <a:solidFill>
                  <a:srgbClr val="00CC00"/>
                </a:solidFill>
              </a:rPr>
              <a:t>Na</a:t>
            </a:r>
            <a:r>
              <a:rPr lang="fr-FR" b="1" baseline="30000">
                <a:solidFill>
                  <a:srgbClr val="00CC00"/>
                </a:solidFill>
              </a:rPr>
              <a:t>+</a:t>
            </a:r>
            <a:r>
              <a:rPr lang="fr-FR" b="1" baseline="-25000">
                <a:solidFill>
                  <a:srgbClr val="00CC00"/>
                </a:solidFill>
              </a:rPr>
              <a:t>i</a:t>
            </a:r>
            <a:r>
              <a:rPr lang="fr-FR" b="1">
                <a:solidFill>
                  <a:srgbClr val="00CC00"/>
                </a:solidFill>
              </a:rPr>
              <a:t> : 15 mM</a:t>
            </a:r>
          </a:p>
          <a:p>
            <a:pPr>
              <a:spcBef>
                <a:spcPct val="50000"/>
              </a:spcBef>
            </a:pPr>
            <a:r>
              <a:rPr lang="fr-FR" b="1">
                <a:solidFill>
                  <a:srgbClr val="00CC00"/>
                </a:solidFill>
              </a:rPr>
              <a:t>K</a:t>
            </a:r>
            <a:r>
              <a:rPr lang="fr-FR" b="1" baseline="30000">
                <a:solidFill>
                  <a:srgbClr val="00CC00"/>
                </a:solidFill>
              </a:rPr>
              <a:t>+</a:t>
            </a:r>
            <a:r>
              <a:rPr lang="fr-FR" b="1" baseline="-25000">
                <a:solidFill>
                  <a:srgbClr val="00CC00"/>
                </a:solidFill>
              </a:rPr>
              <a:t>i</a:t>
            </a:r>
            <a:r>
              <a:rPr lang="fr-FR" b="1">
                <a:solidFill>
                  <a:srgbClr val="00CC00"/>
                </a:solidFill>
              </a:rPr>
              <a:t> : 150 mM</a:t>
            </a:r>
          </a:p>
        </p:txBody>
      </p:sp>
      <p:sp>
        <p:nvSpPr>
          <p:cNvPr id="65545" name="Text Box 9"/>
          <p:cNvSpPr txBox="1">
            <a:spLocks noChangeArrowheads="1"/>
          </p:cNvSpPr>
          <p:nvPr/>
        </p:nvSpPr>
        <p:spPr bwMode="auto">
          <a:xfrm>
            <a:off x="6732588" y="1700213"/>
            <a:ext cx="1728787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>
                <a:solidFill>
                  <a:srgbClr val="00CC00"/>
                </a:solidFill>
              </a:rPr>
              <a:t>Na</a:t>
            </a:r>
            <a:r>
              <a:rPr lang="fr-FR" b="1" baseline="30000">
                <a:solidFill>
                  <a:srgbClr val="00CC00"/>
                </a:solidFill>
              </a:rPr>
              <a:t>+</a:t>
            </a:r>
            <a:r>
              <a:rPr lang="fr-FR" b="1" baseline="-25000">
                <a:solidFill>
                  <a:srgbClr val="00CC00"/>
                </a:solidFill>
              </a:rPr>
              <a:t>e</a:t>
            </a:r>
            <a:r>
              <a:rPr lang="fr-FR" b="1">
                <a:solidFill>
                  <a:srgbClr val="00CC00"/>
                </a:solidFill>
              </a:rPr>
              <a:t> : 150 mM</a:t>
            </a:r>
          </a:p>
          <a:p>
            <a:pPr>
              <a:spcBef>
                <a:spcPct val="50000"/>
              </a:spcBef>
            </a:pPr>
            <a:r>
              <a:rPr lang="fr-FR" b="1">
                <a:solidFill>
                  <a:srgbClr val="00CC00"/>
                </a:solidFill>
              </a:rPr>
              <a:t>K</a:t>
            </a:r>
            <a:r>
              <a:rPr lang="fr-FR" b="1" baseline="30000">
                <a:solidFill>
                  <a:srgbClr val="00CC00"/>
                </a:solidFill>
              </a:rPr>
              <a:t>+</a:t>
            </a:r>
            <a:r>
              <a:rPr lang="fr-FR" b="1" baseline="-25000">
                <a:solidFill>
                  <a:srgbClr val="00CC00"/>
                </a:solidFill>
              </a:rPr>
              <a:t>e</a:t>
            </a:r>
            <a:r>
              <a:rPr lang="fr-FR" b="1">
                <a:solidFill>
                  <a:srgbClr val="00CC00"/>
                </a:solidFill>
              </a:rPr>
              <a:t> : 5.5 mM</a:t>
            </a:r>
          </a:p>
        </p:txBody>
      </p:sp>
      <p:sp>
        <p:nvSpPr>
          <p:cNvPr id="65546" name="AutoShape 10"/>
          <p:cNvSpPr>
            <a:spLocks noChangeArrowheads="1"/>
          </p:cNvSpPr>
          <p:nvPr/>
        </p:nvSpPr>
        <p:spPr bwMode="auto">
          <a:xfrm>
            <a:off x="4932363" y="3933825"/>
            <a:ext cx="360362" cy="358775"/>
          </a:xfrm>
          <a:prstGeom prst="curvedLeftArrow">
            <a:avLst>
              <a:gd name="adj1" fmla="val 20000"/>
              <a:gd name="adj2" fmla="val 40000"/>
              <a:gd name="adj3" fmla="val 334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65547" name="Text Box 11"/>
          <p:cNvSpPr txBox="1">
            <a:spLocks noChangeArrowheads="1"/>
          </p:cNvSpPr>
          <p:nvPr/>
        </p:nvSpPr>
        <p:spPr bwMode="auto">
          <a:xfrm>
            <a:off x="4356100" y="3789363"/>
            <a:ext cx="649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/>
              <a:t>ATP</a:t>
            </a:r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4356100" y="4076700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/>
              <a:t>ADP</a:t>
            </a:r>
          </a:p>
        </p:txBody>
      </p:sp>
      <p:sp>
        <p:nvSpPr>
          <p:cNvPr id="65549" name="Text Box 13"/>
          <p:cNvSpPr txBox="1">
            <a:spLocks noChangeArrowheads="1"/>
          </p:cNvSpPr>
          <p:nvPr/>
        </p:nvSpPr>
        <p:spPr bwMode="auto">
          <a:xfrm>
            <a:off x="611188" y="5445125"/>
            <a:ext cx="2736850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/>
              <a:t>Transport actif secondaire : SGLT1</a:t>
            </a:r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 flipV="1">
            <a:off x="2195513" y="4581525"/>
            <a:ext cx="576262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/>
          <p:cNvSpPr>
            <a:spLocks noGrp="1"/>
          </p:cNvSpPr>
          <p:nvPr>
            <p:ph type="title"/>
          </p:nvPr>
        </p:nvSpPr>
        <p:spPr>
          <a:xfrm>
            <a:off x="647832" y="404728"/>
            <a:ext cx="2412000" cy="576000"/>
          </a:xfrm>
        </p:spPr>
        <p:txBody>
          <a:bodyPr>
            <a:normAutofit/>
          </a:bodyPr>
          <a:lstStyle/>
          <a:p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Œsophage</a:t>
            </a:r>
            <a:endParaRPr lang="fr-FR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3000"/>
            <a:ext cx="8136000" cy="4968000"/>
          </a:xfrm>
        </p:spPr>
        <p:txBody>
          <a:bodyPr>
            <a:normAutofit/>
          </a:bodyPr>
          <a:lstStyle/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Tube de 25-30 cm de long</a:t>
            </a: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Situé dans le cou puis le thorax puis la cavité abdominale</a:t>
            </a: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Fait la connexion entre bouche et estomac</a:t>
            </a: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Capable de mouvements de contraction (muscles dans la paroi)</a:t>
            </a: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Empêche les reflux de liquide gastrique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Hernie hiatale : béance du bas de l’œsophage</a:t>
            </a:r>
          </a:p>
          <a:p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Oesophagite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: inflammation de l’œsophage, souvent à cause d’un reflux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Dysphagie : difficulté à avaler. Cause : tumeur…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>
          <a:xfrm>
            <a:off x="647792" y="296728"/>
            <a:ext cx="2052000" cy="684000"/>
          </a:xfrm>
        </p:spPr>
        <p:txBody>
          <a:bodyPr/>
          <a:lstStyle/>
          <a:p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Œsophage</a:t>
            </a:r>
            <a:endParaRPr lang="fr-F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80" name="Picture 2" descr="C:\Users\Vince\Documents\Médecine\Présentations\physio-anat\OesophageF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3013" y="1181120"/>
            <a:ext cx="5806001" cy="46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re 1"/>
          <p:cNvSpPr>
            <a:spLocks noGrp="1"/>
          </p:cNvSpPr>
          <p:nvPr>
            <p:ph type="title"/>
          </p:nvPr>
        </p:nvSpPr>
        <p:spPr>
          <a:xfrm>
            <a:off x="457200" y="584728"/>
            <a:ext cx="1872000" cy="396000"/>
          </a:xfrm>
        </p:spPr>
        <p:txBody>
          <a:bodyPr>
            <a:normAutofit fontScale="90000"/>
          </a:bodyPr>
          <a:lstStyle/>
          <a:p>
            <a:r>
              <a:rPr lang="fr-FR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Estomac</a:t>
            </a:r>
            <a:endParaRPr lang="fr-F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29250"/>
          </a:xfrm>
        </p:spPr>
        <p:txBody>
          <a:bodyPr>
            <a:normAutofit/>
          </a:bodyPr>
          <a:lstStyle/>
          <a:p>
            <a:pPr algn="just"/>
            <a:r>
              <a:rPr lang="fr-FR" sz="3200" dirty="0" smtClean="0">
                <a:latin typeface="Arial" pitchFamily="34" charset="0"/>
                <a:cs typeface="Arial" pitchFamily="34" charset="0"/>
              </a:rPr>
              <a:t>Réservoir d’aliments</a:t>
            </a:r>
          </a:p>
          <a:p>
            <a:pPr lvl="1" algn="just"/>
            <a:r>
              <a:rPr lang="fr-FR" sz="2800" dirty="0" smtClean="0">
                <a:latin typeface="Arial" pitchFamily="34" charset="0"/>
                <a:cs typeface="Arial" pitchFamily="34" charset="0"/>
              </a:rPr>
              <a:t>Extensible !</a:t>
            </a:r>
          </a:p>
          <a:p>
            <a:pPr lvl="1" algn="just"/>
            <a:r>
              <a:rPr lang="fr-FR" sz="2800" dirty="0" smtClean="0">
                <a:latin typeface="Arial" pitchFamily="34" charset="0"/>
                <a:cs typeface="Arial" pitchFamily="34" charset="0"/>
              </a:rPr>
              <a:t>Durée de séjour : selon la composition des aliments (50% d’un volume d’eau ingéré quitte l’estomac en 10 à 20 min, aliments : plusieurs heures)</a:t>
            </a:r>
          </a:p>
          <a:p>
            <a:pPr lvl="1" algn="just"/>
            <a:r>
              <a:rPr lang="fr-FR" sz="2800" dirty="0" smtClean="0">
                <a:latin typeface="Arial" pitchFamily="34" charset="0"/>
                <a:cs typeface="Arial" pitchFamily="34" charset="0"/>
              </a:rPr>
              <a:t>Aliments brassés, mélangés au suc gastrique, partiellement digérés, graisses émulsionnées</a:t>
            </a:r>
          </a:p>
          <a:p>
            <a:pPr lvl="1" algn="just"/>
            <a:r>
              <a:rPr lang="fr-FR" sz="2800" dirty="0" smtClean="0">
                <a:latin typeface="Arial" pitchFamily="34" charset="0"/>
                <a:cs typeface="Arial" pitchFamily="34" charset="0"/>
              </a:rPr>
              <a:t>Ce qui en sort : le </a:t>
            </a:r>
            <a:r>
              <a:rPr lang="fr-FR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chyme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1"/>
          <p:cNvSpPr>
            <a:spLocks noGrp="1"/>
          </p:cNvSpPr>
          <p:nvPr>
            <p:ph type="title"/>
          </p:nvPr>
        </p:nvSpPr>
        <p:spPr>
          <a:xfrm>
            <a:off x="647752" y="440720"/>
            <a:ext cx="1692000" cy="468000"/>
          </a:xfrm>
        </p:spPr>
        <p:txBody>
          <a:bodyPr>
            <a:normAutofit fontScale="90000"/>
          </a:bodyPr>
          <a:lstStyle/>
          <a:p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Estomac</a:t>
            </a:r>
            <a:endParaRPr lang="fr-F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292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Suc gastrique :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3 à 4 litres par jour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pH=0,8 à 4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r-F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Enzymes 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pepsine pour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la digestion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des protéines,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les lipases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pour la digestion des lipides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r-FR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Acide chlorhydrique 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digestion des protéines, antibactérien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La muqueuse gastrique est protégée contre l’acidité par le mucus et la sécrétion de bicarbonate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Principales pathologies : ulcère, cancer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>
          <a:xfrm>
            <a:off x="457200" y="332720"/>
            <a:ext cx="1944000" cy="576000"/>
          </a:xfrm>
        </p:spPr>
        <p:txBody>
          <a:bodyPr>
            <a:normAutofit fontScale="90000"/>
          </a:bodyPr>
          <a:lstStyle/>
          <a:p>
            <a:r>
              <a:rPr lang="fr-FR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Estomac</a:t>
            </a:r>
          </a:p>
        </p:txBody>
      </p:sp>
      <p:pic>
        <p:nvPicPr>
          <p:cNvPr id="27651" name="Picture 2" descr="C:\Users\Vince\Documents\Médecine\Présentations\physio-anat\Illu_stomac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5375" y="774703"/>
            <a:ext cx="4464000" cy="5430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égende à une bordure 2 5"/>
          <p:cNvSpPr/>
          <p:nvPr/>
        </p:nvSpPr>
        <p:spPr>
          <a:xfrm>
            <a:off x="1071563" y="2000250"/>
            <a:ext cx="857250" cy="428625"/>
          </a:xfrm>
          <a:prstGeom prst="accentCallout2">
            <a:avLst>
              <a:gd name="adj1" fmla="val 40630"/>
              <a:gd name="adj2" fmla="val 109664"/>
              <a:gd name="adj3" fmla="val 40630"/>
              <a:gd name="adj4" fmla="val 129461"/>
              <a:gd name="adj5" fmla="val 180876"/>
              <a:gd name="adj6" fmla="val 463708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Cardia</a:t>
            </a:r>
          </a:p>
        </p:txBody>
      </p:sp>
      <p:sp>
        <p:nvSpPr>
          <p:cNvPr id="7" name="Légende à une bordure 2 6"/>
          <p:cNvSpPr/>
          <p:nvPr/>
        </p:nvSpPr>
        <p:spPr>
          <a:xfrm>
            <a:off x="428625" y="1214438"/>
            <a:ext cx="1500188" cy="428625"/>
          </a:xfrm>
          <a:prstGeom prst="accentCallout2">
            <a:avLst>
              <a:gd name="adj1" fmla="val 40630"/>
              <a:gd name="adj2" fmla="val 109664"/>
              <a:gd name="adj3" fmla="val 40630"/>
              <a:gd name="adj4" fmla="val 129461"/>
              <a:gd name="adj5" fmla="val 172671"/>
              <a:gd name="adj6" fmla="val 25496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>
                <a:solidFill>
                  <a:schemeClr val="tx1"/>
                </a:solidFill>
              </a:rPr>
              <a:t>Oesophage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8" name="Légende à une bordure 2 7"/>
          <p:cNvSpPr/>
          <p:nvPr/>
        </p:nvSpPr>
        <p:spPr>
          <a:xfrm>
            <a:off x="857250" y="3429000"/>
            <a:ext cx="1000125" cy="428625"/>
          </a:xfrm>
          <a:prstGeom prst="accentCallout2">
            <a:avLst>
              <a:gd name="adj1" fmla="val 40630"/>
              <a:gd name="adj2" fmla="val 109664"/>
              <a:gd name="adj3" fmla="val 40630"/>
              <a:gd name="adj4" fmla="val 129461"/>
              <a:gd name="adj5" fmla="val 323097"/>
              <a:gd name="adj6" fmla="val 27346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Pylore</a:t>
            </a:r>
          </a:p>
        </p:txBody>
      </p:sp>
      <p:sp>
        <p:nvSpPr>
          <p:cNvPr id="9" name="Légende à une bordure 2 8"/>
          <p:cNvSpPr/>
          <p:nvPr/>
        </p:nvSpPr>
        <p:spPr>
          <a:xfrm>
            <a:off x="571500" y="4857750"/>
            <a:ext cx="1285875" cy="428625"/>
          </a:xfrm>
          <a:prstGeom prst="accentCallout2">
            <a:avLst>
              <a:gd name="adj1" fmla="val 40630"/>
              <a:gd name="adj2" fmla="val 109664"/>
              <a:gd name="adj3" fmla="val 40630"/>
              <a:gd name="adj4" fmla="val 129461"/>
              <a:gd name="adj5" fmla="val -7841"/>
              <a:gd name="adj6" fmla="val 183204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Duodénum</a:t>
            </a:r>
          </a:p>
        </p:txBody>
      </p:sp>
      <p:sp>
        <p:nvSpPr>
          <p:cNvPr id="10" name="Légende à une bordure 2 9"/>
          <p:cNvSpPr/>
          <p:nvPr/>
        </p:nvSpPr>
        <p:spPr>
          <a:xfrm>
            <a:off x="7286625" y="5072063"/>
            <a:ext cx="857250" cy="428625"/>
          </a:xfrm>
          <a:prstGeom prst="accentCallout2">
            <a:avLst>
              <a:gd name="adj1" fmla="val 46244"/>
              <a:gd name="adj2" fmla="val -12440"/>
              <a:gd name="adj3" fmla="val 68700"/>
              <a:gd name="adj4" fmla="val -86678"/>
              <a:gd name="adj5" fmla="val 137836"/>
              <a:gd name="adj6" fmla="val -300516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Antre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contenu 2"/>
          <p:cNvSpPr txBox="1">
            <a:spLocks/>
          </p:cNvSpPr>
          <p:nvPr/>
        </p:nvSpPr>
        <p:spPr>
          <a:xfrm>
            <a:off x="395536" y="476672"/>
            <a:ext cx="8208000" cy="2448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</p:spPr>
        <p:txBody>
          <a:bodyPr/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L’intestin grêle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r-F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Au total environ 6 mètres. Trois parties :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                                                             Duodénum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                                                       Jéjunum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                                                       Iléon (s’abouche au colon)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r-F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Très mobile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Verdana"/>
              <a:buChar char="◦"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Muscles et nerfs dans la paroi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fr-F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Fixé par le mésentère, par où arrivent les vaisseaux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fr-FR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Espace réservé du contenu 2"/>
          <p:cNvSpPr txBox="1">
            <a:spLocks/>
          </p:cNvSpPr>
          <p:nvPr/>
        </p:nvSpPr>
        <p:spPr>
          <a:xfrm>
            <a:off x="467544" y="3357088"/>
            <a:ext cx="8136000" cy="27000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Surface couverte de villosités, augmentant la surface d’absorption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Ces villosités sont recouvertes par des </a:t>
            </a:r>
            <a:r>
              <a:rPr kumimoji="0" lang="fr-F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entérocytes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cellules permettant l’absorption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Fonctions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: 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–"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Poursuite de la transformation des aliments en nutriments (duodénum ++)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–"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Participation de la flore intestinale</a:t>
            </a:r>
          </a:p>
          <a:p>
            <a:pPr marL="548640" marR="0" lvl="1" indent="-201168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–"/>
              <a:tabLst/>
              <a:defRPr/>
            </a:pPr>
            <a:r>
              <a:rPr kumimoji="0" lang="fr-F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Absorption +++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Principales pathologies 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: occlusion, inflammation (Maladie de </a:t>
            </a:r>
            <a:r>
              <a:rPr kumimoji="0" lang="fr-F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Crohn</a:t>
            </a:r>
            <a:r>
              <a:rPr kumimoji="0" lang="fr-F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)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908720"/>
            <a:ext cx="7884000" cy="92333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fr-FR" b="1" dirty="0" smtClean="0">
                <a:latin typeface="Arial" pitchFamily="34" charset="0"/>
                <a:cs typeface="Arial" pitchFamily="34" charset="0"/>
              </a:rPr>
              <a:t>L’acidité gastrique diminue du duodénum à l’iléon, favorisant le développement de microorganismes(10</a:t>
            </a:r>
            <a:r>
              <a:rPr lang="fr-FR" b="1" baseline="30000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à</a:t>
            </a:r>
            <a:r>
              <a:rPr lang="fr-FR" b="1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fr-FR" b="1" baseline="300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/ g de matières digestives dans l’iléon).</a:t>
            </a:r>
            <a:endParaRPr lang="fr-FR" b="1" baseline="30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323528" y="2276872"/>
            <a:ext cx="8424000" cy="3744000"/>
          </a:xfrm>
          <a:prstGeom prst="rect">
            <a:avLst/>
          </a:prstGeom>
        </p:spPr>
        <p:txBody>
          <a:bodyPr rtlCol="0">
            <a:normAutofit fontScale="85000" lnSpcReduction="10000"/>
          </a:bodyPr>
          <a:lstStyle/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fr-FR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 </a:t>
            </a:r>
            <a:r>
              <a:rPr kumimoji="0" lang="fr-FR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duodenum</a:t>
            </a:r>
            <a:r>
              <a:rPr kumimoji="0" lang="fr-FR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se situe</a:t>
            </a:r>
            <a:r>
              <a:rPr kumimoji="0" lang="fr-F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e</a:t>
            </a: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ntre le pylore et le jéjunum, début de l’intestin</a:t>
            </a: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Trois portions</a:t>
            </a: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Dans la 2</a:t>
            </a:r>
            <a:r>
              <a:rPr kumimoji="0" lang="fr-FR" sz="26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ème</a:t>
            </a: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portion se jettent le canal cholédoque (bile) et le canal de Wirsung (suc pancréatique)</a:t>
            </a: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Ce qui en sort : le chyle</a:t>
            </a: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endParaRPr kumimoji="0" lang="fr-FR" sz="2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fr-FR" sz="1900" b="1" noProof="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kumimoji="0" lang="fr-FR" sz="23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Rôle dans la digestion : </a:t>
            </a:r>
          </a:p>
          <a:p>
            <a:pPr marL="548640" marR="0" lvl="1" indent="-201168" algn="just" defTabSz="914400" rtl="0" eaLnBrk="1" fontAlgn="auto" latinLnBrk="0" hangingPunct="1">
              <a:lnSpc>
                <a:spcPct val="17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–"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action de la bile et du suc pancréatique</a:t>
            </a:r>
          </a:p>
          <a:p>
            <a:pPr marL="548640" marR="0" lvl="1" indent="-201168" algn="just" defTabSz="914400" rtl="0" eaLnBrk="1" fontAlgn="auto" latinLnBrk="0" hangingPunct="1">
              <a:lnSpc>
                <a:spcPct val="17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Char char="–"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Progression du chyme puis du chyle par contractions péristaltiques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806</TotalTime>
  <Words>1088</Words>
  <Application>Microsoft Office PowerPoint</Application>
  <PresentationFormat>Affichage à l'écran (4:3)</PresentationFormat>
  <Paragraphs>163</Paragraphs>
  <Slides>22</Slides>
  <Notes>11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Aspect</vt:lpstr>
      <vt:lpstr>Diapositive 1</vt:lpstr>
      <vt:lpstr>Diapositive 2</vt:lpstr>
      <vt:lpstr>Œsophage</vt:lpstr>
      <vt:lpstr>Œsophage</vt:lpstr>
      <vt:lpstr>Estomac</vt:lpstr>
      <vt:lpstr>Estomac</vt:lpstr>
      <vt:lpstr>Estomac</vt:lpstr>
      <vt:lpstr>Diapositive 8</vt:lpstr>
      <vt:lpstr>Diapositive 9</vt:lpstr>
      <vt:lpstr>Duodénum</vt:lpstr>
      <vt:lpstr>L’intestin grêle</vt:lpstr>
      <vt:lpstr>Diapositive 12</vt:lpstr>
      <vt:lpstr>Diapositive 13</vt:lpstr>
      <vt:lpstr>Diapositive 14</vt:lpstr>
      <vt:lpstr>Côlon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Transport du Glucose à travers la cellule intestinale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Flore bactérienne normale du tractus gastro-intestinal</dc:title>
  <dc:creator>user</dc:creator>
  <cp:lastModifiedBy>user</cp:lastModifiedBy>
  <cp:revision>83</cp:revision>
  <dcterms:created xsi:type="dcterms:W3CDTF">2013-10-18T16:35:28Z</dcterms:created>
  <dcterms:modified xsi:type="dcterms:W3CDTF">2013-10-23T21:08:16Z</dcterms:modified>
</cp:coreProperties>
</file>