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3"/>
  </p:notesMasterIdLst>
  <p:handoutMasterIdLst>
    <p:handoutMasterId r:id="rId34"/>
  </p:handoutMasterIdLst>
  <p:sldIdLst>
    <p:sldId id="25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5274" autoAdjust="0"/>
  </p:normalViewPr>
  <p:slideViewPr>
    <p:cSldViewPr>
      <p:cViewPr varScale="1">
        <p:scale>
          <a:sx n="74" d="100"/>
          <a:sy n="74" d="100"/>
        </p:scale>
        <p:origin x="582" y="4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2748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8/27/2014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8/27/2014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7098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>
            <a:spLocks noEditPoints="1"/>
          </p:cNvSpPr>
          <p:nvPr/>
        </p:nvSpPr>
        <p:spPr bwMode="auto">
          <a:xfrm>
            <a:off x="-4763" y="285750"/>
            <a:ext cx="12190413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b="1" dirty="0"/>
              <a:t>Google Maps Android API v2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096" y="43249"/>
            <a:ext cx="2176634" cy="3418701"/>
          </a:xfrm>
          <a:prstGeom prst="rect">
            <a:avLst/>
          </a:prstGeom>
        </p:spPr>
      </p:pic>
      <p:pic>
        <p:nvPicPr>
          <p:cNvPr id="5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63" y="263525"/>
            <a:ext cx="112395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0947">
            <a:off x="57150" y="5249863"/>
            <a:ext cx="1992313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68" y="-26098"/>
            <a:ext cx="8765233" cy="7237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fr-FR" smtClean="0"/>
              <a:t>10</a:t>
            </a:fld>
            <a:endParaRPr lang="fr-F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050" y="263525"/>
            <a:ext cx="1582326" cy="248525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88" y="263525"/>
            <a:ext cx="112395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0947">
            <a:off x="57150" y="5249863"/>
            <a:ext cx="1992313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06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22004" y="1844824"/>
            <a:ext cx="73448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chemeClr val="tx1">
                    <a:lumMod val="50000"/>
                  </a:schemeClr>
                </a:solidFill>
              </a:rPr>
              <a:t>Cliquez sur le bouton Créer un projet pour créer le projet. </a:t>
            </a:r>
          </a:p>
          <a:p>
            <a:endParaRPr lang="fr-FR" sz="28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fr-FR" sz="2800" dirty="0">
                <a:solidFill>
                  <a:schemeClr val="tx1">
                    <a:lumMod val="50000"/>
                  </a:schemeClr>
                </a:solidFill>
              </a:rPr>
              <a:t>Dans la boîte de dialogue Nouveau projet qui apparaît, entrez le nom du projet. Vous pouvez également fournir un ID de projet (un nom unique qui identifie le projet).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050" y="263525"/>
            <a:ext cx="1582326" cy="2485259"/>
          </a:xfrm>
          <a:prstGeom prst="rect">
            <a:avLst/>
          </a:prstGeom>
        </p:spPr>
      </p:pic>
      <p:pic>
        <p:nvPicPr>
          <p:cNvPr id="5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88" y="263525"/>
            <a:ext cx="112395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0947">
            <a:off x="57150" y="5249863"/>
            <a:ext cx="1992313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731672" y="332656"/>
            <a:ext cx="8496701" cy="727614"/>
          </a:xfrm>
        </p:spPr>
        <p:txBody>
          <a:bodyPr>
            <a:normAutofit fontScale="90000"/>
          </a:bodyPr>
          <a:lstStyle/>
          <a:p>
            <a:pPr algn="ctr"/>
            <a:r>
              <a:rPr lang="fr-FR" altLang="zh-CN" sz="3200" b="1" dirty="0">
                <a:solidFill>
                  <a:srgbClr val="FF0000"/>
                </a:solidFill>
                <a:latin typeface="Verdana" panose="020B0604030504040204" pitchFamily="34" charset="0"/>
                <a:ea typeface="SimSun" panose="02010600030101010101" pitchFamily="2" charset="-122"/>
              </a:rPr>
              <a:t>é</a:t>
            </a:r>
            <a:r>
              <a:rPr lang="fr-FR" altLang="zh-CN" sz="3200" b="1" dirty="0" smtClean="0">
                <a:solidFill>
                  <a:srgbClr val="FF0000"/>
                </a:solidFill>
                <a:latin typeface="Verdana" panose="020B0604030504040204" pitchFamily="34" charset="0"/>
                <a:ea typeface="SimSun" panose="02010600030101010101" pitchFamily="2" charset="-122"/>
              </a:rPr>
              <a:t>tape 1 : Créer un nouveau « projet api console » </a:t>
            </a:r>
            <a:endParaRPr lang="fr-F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56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531" y="0"/>
            <a:ext cx="9109763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050" y="263525"/>
            <a:ext cx="1582326" cy="2485259"/>
          </a:xfrm>
          <a:prstGeom prst="rect">
            <a:avLst/>
          </a:prstGeom>
        </p:spPr>
      </p:pic>
      <p:pic>
        <p:nvPicPr>
          <p:cNvPr id="5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88" y="263525"/>
            <a:ext cx="112395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0947">
            <a:off x="57150" y="5249863"/>
            <a:ext cx="1992313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734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70076" y="3140968"/>
            <a:ext cx="6092825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800" dirty="0">
                <a:solidFill>
                  <a:schemeClr val="tx1">
                    <a:lumMod val="50000"/>
                  </a:schemeClr>
                </a:solidFill>
              </a:rPr>
              <a:t>Une fois que le projet a été créé, vous serez redirigé vers le tableau de bord du projet: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050" y="263525"/>
            <a:ext cx="1582326" cy="2485259"/>
          </a:xfrm>
          <a:prstGeom prst="rect">
            <a:avLst/>
          </a:prstGeom>
        </p:spPr>
      </p:pic>
      <p:pic>
        <p:nvPicPr>
          <p:cNvPr id="5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88" y="263525"/>
            <a:ext cx="112395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0947">
            <a:off x="57150" y="5249863"/>
            <a:ext cx="1992313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731672" y="332656"/>
            <a:ext cx="8496701" cy="727614"/>
          </a:xfrm>
        </p:spPr>
        <p:txBody>
          <a:bodyPr>
            <a:normAutofit fontScale="90000"/>
          </a:bodyPr>
          <a:lstStyle/>
          <a:p>
            <a:pPr algn="ctr"/>
            <a:r>
              <a:rPr lang="fr-FR" altLang="zh-CN" sz="3200" b="1" dirty="0">
                <a:solidFill>
                  <a:srgbClr val="FF0000"/>
                </a:solidFill>
                <a:latin typeface="Verdana" panose="020B0604030504040204" pitchFamily="34" charset="0"/>
                <a:ea typeface="SimSun" panose="02010600030101010101" pitchFamily="2" charset="-122"/>
              </a:rPr>
              <a:t>é</a:t>
            </a:r>
            <a:r>
              <a:rPr lang="fr-FR" altLang="zh-CN" sz="3200" b="1" dirty="0" smtClean="0">
                <a:solidFill>
                  <a:srgbClr val="FF0000"/>
                </a:solidFill>
                <a:latin typeface="Verdana" panose="020B0604030504040204" pitchFamily="34" charset="0"/>
                <a:ea typeface="SimSun" panose="02010600030101010101" pitchFamily="2" charset="-122"/>
              </a:rPr>
              <a:t>tape 2 : activer l’API </a:t>
            </a:r>
            <a:r>
              <a:rPr lang="fr-FR" altLang="zh-CN" sz="3200" b="1" dirty="0">
                <a:solidFill>
                  <a:srgbClr val="FF0000"/>
                </a:solidFill>
                <a:latin typeface="Verdana" panose="020B0604030504040204" pitchFamily="34" charset="0"/>
                <a:ea typeface="SimSun" panose="02010600030101010101" pitchFamily="2" charset="-122"/>
              </a:rPr>
              <a:t>Google </a:t>
            </a:r>
            <a:r>
              <a:rPr lang="fr-FR" altLang="zh-CN" sz="3200" b="1" dirty="0" err="1" smtClean="0">
                <a:solidFill>
                  <a:srgbClr val="FF0000"/>
                </a:solidFill>
                <a:latin typeface="Verdana" panose="020B0604030504040204" pitchFamily="34" charset="0"/>
                <a:ea typeface="SimSun" panose="02010600030101010101" pitchFamily="2" charset="-122"/>
              </a:rPr>
              <a:t>Maps</a:t>
            </a:r>
            <a:r>
              <a:rPr lang="fr-FR" altLang="zh-CN" sz="3200" b="1" dirty="0" smtClean="0">
                <a:solidFill>
                  <a:srgbClr val="FF0000"/>
                </a:solidFill>
                <a:latin typeface="Verdana" panose="020B0604030504040204" pitchFamily="34" charset="0"/>
                <a:ea typeface="SimSun" panose="02010600030101010101" pitchFamily="2" charset="-122"/>
              </a:rPr>
              <a:t> </a:t>
            </a:r>
            <a:r>
              <a:rPr lang="fr-FR" altLang="zh-CN" sz="3200" b="1" dirty="0" err="1" smtClean="0">
                <a:solidFill>
                  <a:srgbClr val="FF0000"/>
                </a:solidFill>
                <a:latin typeface="Verdana" panose="020B0604030504040204" pitchFamily="34" charset="0"/>
                <a:ea typeface="SimSun" panose="02010600030101010101" pitchFamily="2" charset="-122"/>
              </a:rPr>
              <a:t>android</a:t>
            </a:r>
            <a:r>
              <a:rPr lang="fr-FR" altLang="zh-CN" sz="3200" b="1" dirty="0" smtClean="0">
                <a:solidFill>
                  <a:srgbClr val="FF0000"/>
                </a:solidFill>
                <a:latin typeface="Verdana" panose="020B0604030504040204" pitchFamily="34" charset="0"/>
                <a:ea typeface="SimSun" panose="02010600030101010101" pitchFamily="2" charset="-122"/>
              </a:rPr>
              <a:t> v2</a:t>
            </a:r>
            <a:endParaRPr lang="fr-F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19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622" y="0"/>
            <a:ext cx="856358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050" y="263525"/>
            <a:ext cx="1582326" cy="2485259"/>
          </a:xfrm>
          <a:prstGeom prst="rect">
            <a:avLst/>
          </a:prstGeom>
        </p:spPr>
      </p:pic>
      <p:pic>
        <p:nvPicPr>
          <p:cNvPr id="5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88" y="263525"/>
            <a:ext cx="112395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0947">
            <a:off x="57150" y="5249863"/>
            <a:ext cx="1992313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701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06028" y="1988840"/>
            <a:ext cx="75887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chemeClr val="tx1">
                    <a:lumMod val="50000"/>
                  </a:schemeClr>
                </a:solidFill>
              </a:rPr>
              <a:t>Cliquez sur </a:t>
            </a:r>
            <a:r>
              <a:rPr lang="fr-FR" sz="2800" dirty="0" smtClean="0">
                <a:solidFill>
                  <a:schemeClr val="tx1">
                    <a:lumMod val="50000"/>
                  </a:schemeClr>
                </a:solidFill>
              </a:rPr>
              <a:t> APIs &amp; </a:t>
            </a:r>
            <a:r>
              <a:rPr lang="fr-FR" sz="2800" dirty="0" err="1" smtClean="0">
                <a:solidFill>
                  <a:schemeClr val="tx1">
                    <a:lumMod val="50000"/>
                  </a:schemeClr>
                </a:solidFill>
              </a:rPr>
              <a:t>Auth</a:t>
            </a:r>
            <a:r>
              <a:rPr lang="fr-FR" sz="2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2800" dirty="0">
                <a:solidFill>
                  <a:schemeClr val="tx1">
                    <a:lumMod val="50000"/>
                  </a:schemeClr>
                </a:solidFill>
              </a:rPr>
              <a:t>et faites défiler la liste jusqu'à ce que vous de Google </a:t>
            </a:r>
            <a:r>
              <a:rPr lang="fr-FR" sz="2800" dirty="0" err="1">
                <a:solidFill>
                  <a:schemeClr val="tx1">
                    <a:lumMod val="50000"/>
                  </a:schemeClr>
                </a:solidFill>
              </a:rPr>
              <a:t>Maps</a:t>
            </a:r>
            <a:r>
              <a:rPr lang="fr-FR" sz="2800" dirty="0">
                <a:solidFill>
                  <a:schemeClr val="tx1">
                    <a:lumMod val="50000"/>
                  </a:schemeClr>
                </a:solidFill>
              </a:rPr>
              <a:t> Android API v2 disponible API. Basculez le voyant de l'interrupteur à droite pour tourner le service pour ce projet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050" y="263525"/>
            <a:ext cx="1582326" cy="2485259"/>
          </a:xfrm>
          <a:prstGeom prst="rect">
            <a:avLst/>
          </a:prstGeom>
        </p:spPr>
      </p:pic>
      <p:pic>
        <p:nvPicPr>
          <p:cNvPr id="5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88" y="263525"/>
            <a:ext cx="112395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0947">
            <a:off x="57150" y="5249863"/>
            <a:ext cx="1992313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731672" y="332656"/>
            <a:ext cx="8496701" cy="7276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altLang="zh-CN" sz="3200" b="1" smtClean="0">
                <a:solidFill>
                  <a:srgbClr val="FF0000"/>
                </a:solidFill>
                <a:latin typeface="Verdana" panose="020B0604030504040204" pitchFamily="34" charset="0"/>
                <a:ea typeface="SimSun" panose="02010600030101010101" pitchFamily="2" charset="-122"/>
              </a:rPr>
              <a:t>étape 2 : activer l’API Google Maps android v2</a:t>
            </a:r>
            <a:endParaRPr lang="fr-F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99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622" y="0"/>
            <a:ext cx="856358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050" y="263525"/>
            <a:ext cx="1582326" cy="2485259"/>
          </a:xfrm>
          <a:prstGeom prst="rect">
            <a:avLst/>
          </a:prstGeom>
        </p:spPr>
      </p:pic>
      <p:pic>
        <p:nvPicPr>
          <p:cNvPr id="5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88" y="263525"/>
            <a:ext cx="112395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0947">
            <a:off x="57150" y="5249863"/>
            <a:ext cx="1992313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747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3972" y="1484784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chemeClr val="tx1">
                    <a:lumMod val="50000"/>
                  </a:schemeClr>
                </a:solidFill>
              </a:rPr>
              <a:t>À ce stade, le projet de l'API a été créé et l'API v2 Google </a:t>
            </a:r>
            <a:r>
              <a:rPr lang="fr-FR" sz="2400" dirty="0" err="1">
                <a:solidFill>
                  <a:schemeClr val="tx1">
                    <a:lumMod val="50000"/>
                  </a:schemeClr>
                </a:solidFill>
              </a:rPr>
              <a:t>Maps</a:t>
            </a:r>
            <a:r>
              <a:rPr lang="fr-FR" sz="2400" dirty="0">
                <a:solidFill>
                  <a:schemeClr val="tx1">
                    <a:lumMod val="50000"/>
                  </a:schemeClr>
                </a:solidFill>
              </a:rPr>
              <a:t> Android a été ajoutée. Ensuite, nous nous pencherons sur la façon de créer une </a:t>
            </a:r>
            <a:r>
              <a:rPr lang="fr-FR" sz="2400" dirty="0" smtClean="0">
                <a:solidFill>
                  <a:schemeClr val="tx1">
                    <a:lumMod val="50000"/>
                  </a:schemeClr>
                </a:solidFill>
              </a:rPr>
              <a:t>clé.</a:t>
            </a:r>
            <a:endParaRPr lang="fr-FR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3972" y="2748784"/>
            <a:ext cx="770485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fr-FR" sz="2400" dirty="0">
                <a:solidFill>
                  <a:schemeClr val="tx1">
                    <a:lumMod val="50000"/>
                  </a:schemeClr>
                </a:solidFill>
              </a:rPr>
              <a:t>Une fois le projet de l'API de la console a été créé, il est nécessaire de créer une clé API Android. </a:t>
            </a:r>
            <a:r>
              <a:rPr lang="fr-FR" sz="2400" dirty="0" smtClean="0">
                <a:solidFill>
                  <a:schemeClr val="tx1">
                    <a:lumMod val="50000"/>
                  </a:schemeClr>
                </a:solidFill>
              </a:rPr>
              <a:t>Toute Application exige </a:t>
            </a:r>
            <a:r>
              <a:rPr lang="fr-FR" sz="2400" dirty="0">
                <a:solidFill>
                  <a:schemeClr val="tx1">
                    <a:lumMod val="50000"/>
                  </a:schemeClr>
                </a:solidFill>
              </a:rPr>
              <a:t>la clé API avant d'être </a:t>
            </a:r>
            <a:r>
              <a:rPr lang="fr-FR" sz="2400" dirty="0" smtClean="0">
                <a:solidFill>
                  <a:schemeClr val="tx1">
                    <a:lumMod val="50000"/>
                  </a:schemeClr>
                </a:solidFill>
              </a:rPr>
              <a:t>autorisé </a:t>
            </a:r>
            <a:r>
              <a:rPr lang="fr-FR" sz="2400" dirty="0">
                <a:solidFill>
                  <a:schemeClr val="tx1">
                    <a:lumMod val="50000"/>
                  </a:schemeClr>
                </a:solidFill>
              </a:rPr>
              <a:t>à accéder à la carte Android API v2. </a:t>
            </a:r>
          </a:p>
          <a:p>
            <a:endParaRPr lang="fr-FR" sz="24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fr-FR" sz="2400" dirty="0">
                <a:solidFill>
                  <a:schemeClr val="tx1">
                    <a:lumMod val="50000"/>
                  </a:schemeClr>
                </a:solidFill>
              </a:rPr>
              <a:t>Cliquez sur les API </a:t>
            </a:r>
            <a:r>
              <a:rPr lang="fr-FR" sz="2400" dirty="0" smtClean="0">
                <a:solidFill>
                  <a:schemeClr val="tx1">
                    <a:lumMod val="50000"/>
                  </a:schemeClr>
                </a:solidFill>
              </a:rPr>
              <a:t>&amp; </a:t>
            </a:r>
            <a:r>
              <a:rPr lang="fr-FR" sz="2400" dirty="0" err="1">
                <a:solidFill>
                  <a:schemeClr val="tx1">
                    <a:lumMod val="50000"/>
                  </a:schemeClr>
                </a:solidFill>
              </a:rPr>
              <a:t>A</a:t>
            </a:r>
            <a:r>
              <a:rPr lang="fr-FR" sz="2400" dirty="0" err="1" smtClean="0">
                <a:solidFill>
                  <a:schemeClr val="tx1">
                    <a:lumMod val="50000"/>
                  </a:schemeClr>
                </a:solidFill>
              </a:rPr>
              <a:t>uth</a:t>
            </a:r>
            <a:r>
              <a:rPr lang="fr-FR" sz="2400" dirty="0">
                <a:solidFill>
                  <a:schemeClr val="tx1">
                    <a:lumMod val="50000"/>
                  </a:schemeClr>
                </a:solidFill>
              </a:rPr>
              <a:t>&gt; </a:t>
            </a:r>
            <a:r>
              <a:rPr lang="fr-FR" sz="2400" dirty="0" err="1" smtClean="0">
                <a:solidFill>
                  <a:schemeClr val="tx1">
                    <a:lumMod val="50000"/>
                  </a:schemeClr>
                </a:solidFill>
              </a:rPr>
              <a:t>Credentials</a:t>
            </a:r>
            <a:r>
              <a:rPr lang="fr-FR" sz="2400" dirty="0" smtClean="0">
                <a:solidFill>
                  <a:schemeClr val="tx1">
                    <a:lumMod val="50000"/>
                  </a:schemeClr>
                </a:solidFill>
              </a:rPr>
              <a:t> :lien </a:t>
            </a:r>
            <a:r>
              <a:rPr lang="fr-FR" sz="2400" dirty="0">
                <a:solidFill>
                  <a:schemeClr val="tx1">
                    <a:lumMod val="50000"/>
                  </a:schemeClr>
                </a:solidFill>
              </a:rPr>
              <a:t>dans le menu de gauche: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050" y="263525"/>
            <a:ext cx="1582326" cy="248525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88" y="263525"/>
            <a:ext cx="112395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0947">
            <a:off x="57150" y="5249863"/>
            <a:ext cx="1992313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731672" y="332656"/>
            <a:ext cx="8496701" cy="727614"/>
          </a:xfrm>
        </p:spPr>
        <p:txBody>
          <a:bodyPr>
            <a:normAutofit fontScale="90000"/>
          </a:bodyPr>
          <a:lstStyle/>
          <a:p>
            <a:pPr algn="ctr"/>
            <a:r>
              <a:rPr lang="fr-FR" altLang="zh-CN" sz="3200" b="1" dirty="0">
                <a:solidFill>
                  <a:srgbClr val="FF0000"/>
                </a:solidFill>
                <a:latin typeface="Verdana" panose="020B0604030504040204" pitchFamily="34" charset="0"/>
                <a:ea typeface="SimSun" panose="02010600030101010101" pitchFamily="2" charset="-122"/>
              </a:rPr>
              <a:t>é</a:t>
            </a:r>
            <a:r>
              <a:rPr lang="fr-FR" altLang="zh-CN" sz="3200" b="1" dirty="0" smtClean="0">
                <a:solidFill>
                  <a:srgbClr val="FF0000"/>
                </a:solidFill>
                <a:latin typeface="Verdana" panose="020B0604030504040204" pitchFamily="34" charset="0"/>
                <a:ea typeface="SimSun" panose="02010600030101010101" pitchFamily="2" charset="-122"/>
              </a:rPr>
              <a:t>tape </a:t>
            </a:r>
            <a:r>
              <a:rPr lang="fr-FR" altLang="zh-CN" sz="3200" b="1" dirty="0">
                <a:solidFill>
                  <a:srgbClr val="FF0000"/>
                </a:solidFill>
                <a:latin typeface="Verdana" panose="020B0604030504040204" pitchFamily="34" charset="0"/>
                <a:ea typeface="SimSun" panose="02010600030101010101" pitchFamily="2" charset="-122"/>
              </a:rPr>
              <a:t>3</a:t>
            </a:r>
            <a:r>
              <a:rPr lang="fr-FR" altLang="zh-CN" sz="3200" b="1" dirty="0" smtClean="0">
                <a:solidFill>
                  <a:srgbClr val="FF0000"/>
                </a:solidFill>
                <a:latin typeface="Verdana" panose="020B0604030504040204" pitchFamily="34" charset="0"/>
                <a:ea typeface="SimSun" panose="02010600030101010101" pitchFamily="2" charset="-122"/>
              </a:rPr>
              <a:t> : Obtenir </a:t>
            </a:r>
            <a:r>
              <a:rPr lang="fr-FR" altLang="zh-CN" sz="3200" b="1" dirty="0">
                <a:solidFill>
                  <a:srgbClr val="FF0000"/>
                </a:solidFill>
                <a:latin typeface="Verdana" panose="020B0604030504040204" pitchFamily="34" charset="0"/>
                <a:ea typeface="SimSun" panose="02010600030101010101" pitchFamily="2" charset="-122"/>
              </a:rPr>
              <a:t>une clé API Google </a:t>
            </a:r>
            <a:r>
              <a:rPr lang="fr-FR" altLang="zh-CN" sz="3200" b="1" dirty="0" err="1">
                <a:solidFill>
                  <a:srgbClr val="FF0000"/>
                </a:solidFill>
                <a:latin typeface="Verdana" panose="020B0604030504040204" pitchFamily="34" charset="0"/>
                <a:ea typeface="SimSun" panose="02010600030101010101" pitchFamily="2" charset="-122"/>
              </a:rPr>
              <a:t>Maps</a:t>
            </a:r>
            <a:endParaRPr lang="fr-F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84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622" y="0"/>
            <a:ext cx="856358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050" y="263525"/>
            <a:ext cx="1582326" cy="2485259"/>
          </a:xfrm>
          <a:prstGeom prst="rect">
            <a:avLst/>
          </a:prstGeom>
        </p:spPr>
      </p:pic>
      <p:pic>
        <p:nvPicPr>
          <p:cNvPr id="5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88" y="263525"/>
            <a:ext cx="112395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0947">
            <a:off x="57150" y="5249863"/>
            <a:ext cx="1992313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934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05980" y="2204865"/>
            <a:ext cx="69348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chemeClr val="tx1">
                    <a:lumMod val="50000"/>
                  </a:schemeClr>
                </a:solidFill>
                <a:latin typeface="inherit"/>
              </a:rPr>
              <a:t>Cliquez sur le bouton </a:t>
            </a:r>
            <a:r>
              <a:rPr lang="fr-FR" sz="2800" dirty="0" smtClean="0">
                <a:solidFill>
                  <a:schemeClr val="tx1">
                    <a:lumMod val="50000"/>
                  </a:schemeClr>
                </a:solidFill>
                <a:latin typeface="inherit"/>
              </a:rPr>
              <a:t>Android key </a:t>
            </a:r>
            <a:r>
              <a:rPr lang="fr-FR" sz="2800" dirty="0">
                <a:solidFill>
                  <a:schemeClr val="tx1">
                    <a:lumMod val="50000"/>
                  </a:schemeClr>
                </a:solidFill>
                <a:latin typeface="inherit"/>
              </a:rPr>
              <a:t>dans la boîte de dialogue qui s'affiche:</a:t>
            </a:r>
            <a:endParaRPr lang="en-US" sz="2800" b="0" i="0" dirty="0">
              <a:solidFill>
                <a:schemeClr val="tx1">
                  <a:lumMod val="50000"/>
                </a:schemeClr>
              </a:solidFill>
              <a:effectLst/>
              <a:latin typeface="inheri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050" y="263525"/>
            <a:ext cx="1582326" cy="2485259"/>
          </a:xfrm>
          <a:prstGeom prst="rect">
            <a:avLst/>
          </a:prstGeom>
        </p:spPr>
      </p:pic>
      <p:pic>
        <p:nvPicPr>
          <p:cNvPr id="5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88" y="263525"/>
            <a:ext cx="112395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0947">
            <a:off x="57150" y="5249863"/>
            <a:ext cx="1992313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731672" y="332656"/>
            <a:ext cx="8496701" cy="7276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altLang="zh-CN" sz="3200" b="1" smtClean="0">
                <a:solidFill>
                  <a:srgbClr val="FF0000"/>
                </a:solidFill>
                <a:latin typeface="Verdana" panose="020B0604030504040204" pitchFamily="34" charset="0"/>
                <a:ea typeface="SimSun" panose="02010600030101010101" pitchFamily="2" charset="-122"/>
              </a:rPr>
              <a:t>étape 3 : Obtenir une clé API Google Maps</a:t>
            </a:r>
            <a:endParaRPr lang="fr-F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40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FF0000"/>
                </a:solidFill>
              </a:rPr>
              <a:t>Introduction to the Google Maps Android API v2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096" y="43249"/>
            <a:ext cx="2176634" cy="3418701"/>
          </a:xfrm>
          <a:prstGeom prst="rect">
            <a:avLst/>
          </a:prstGeom>
        </p:spPr>
      </p:pic>
      <p:pic>
        <p:nvPicPr>
          <p:cNvPr id="5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63" y="263525"/>
            <a:ext cx="112395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0947">
            <a:off x="57150" y="5249863"/>
            <a:ext cx="1992313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533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622" y="0"/>
            <a:ext cx="856358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050" y="263525"/>
            <a:ext cx="1582326" cy="2485259"/>
          </a:xfrm>
          <a:prstGeom prst="rect">
            <a:avLst/>
          </a:prstGeom>
        </p:spPr>
      </p:pic>
      <p:pic>
        <p:nvPicPr>
          <p:cNvPr id="5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88" y="263525"/>
            <a:ext cx="112395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0947">
            <a:off x="57150" y="5249863"/>
            <a:ext cx="1992313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732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49996" y="2132856"/>
            <a:ext cx="73448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chemeClr val="tx1">
                    <a:lumMod val="50000"/>
                  </a:schemeClr>
                </a:solidFill>
              </a:rPr>
              <a:t>Entrez </a:t>
            </a:r>
            <a:r>
              <a:rPr lang="fr-FR" sz="2800" dirty="0">
                <a:solidFill>
                  <a:schemeClr val="tx1">
                    <a:lumMod val="50000"/>
                  </a:schemeClr>
                </a:solidFill>
              </a:rPr>
              <a:t>l'empreinte SHA1, suivie par un point-virgule, suivie par le nom du package de votre </a:t>
            </a:r>
            <a:r>
              <a:rPr lang="fr-FR" sz="2800" dirty="0" smtClean="0">
                <a:solidFill>
                  <a:schemeClr val="tx1">
                    <a:lumMod val="50000"/>
                  </a:schemeClr>
                </a:solidFill>
              </a:rPr>
              <a:t>application</a:t>
            </a:r>
            <a:r>
              <a:rPr lang="fr-FR" sz="2800" dirty="0">
                <a:solidFill>
                  <a:schemeClr val="tx1">
                    <a:lumMod val="50000"/>
                  </a:schemeClr>
                </a:solidFill>
              </a:rPr>
              <a:t>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050" y="263525"/>
            <a:ext cx="1582326" cy="2485259"/>
          </a:xfrm>
          <a:prstGeom prst="rect">
            <a:avLst/>
          </a:prstGeom>
        </p:spPr>
      </p:pic>
      <p:pic>
        <p:nvPicPr>
          <p:cNvPr id="4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88" y="263525"/>
            <a:ext cx="112395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0947">
            <a:off x="57150" y="5249863"/>
            <a:ext cx="1992313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731672" y="332656"/>
            <a:ext cx="8496701" cy="727614"/>
          </a:xfrm>
        </p:spPr>
        <p:txBody>
          <a:bodyPr>
            <a:normAutofit fontScale="90000"/>
          </a:bodyPr>
          <a:lstStyle/>
          <a:p>
            <a:pPr algn="ctr"/>
            <a:r>
              <a:rPr lang="fr-FR" altLang="zh-CN" sz="3200" b="1" dirty="0">
                <a:solidFill>
                  <a:srgbClr val="FF0000"/>
                </a:solidFill>
                <a:latin typeface="Verdana" panose="020B0604030504040204" pitchFamily="34" charset="0"/>
                <a:ea typeface="SimSun" panose="02010600030101010101" pitchFamily="2" charset="-122"/>
              </a:rPr>
              <a:t>é</a:t>
            </a:r>
            <a:r>
              <a:rPr lang="fr-FR" altLang="zh-CN" sz="3200" b="1" dirty="0" smtClean="0">
                <a:solidFill>
                  <a:srgbClr val="FF0000"/>
                </a:solidFill>
                <a:latin typeface="Verdana" panose="020B0604030504040204" pitchFamily="34" charset="0"/>
                <a:ea typeface="SimSun" panose="02010600030101010101" pitchFamily="2" charset="-122"/>
              </a:rPr>
              <a:t>tape </a:t>
            </a:r>
            <a:r>
              <a:rPr lang="fr-FR" altLang="zh-CN" sz="3200" b="1" dirty="0">
                <a:solidFill>
                  <a:srgbClr val="FF0000"/>
                </a:solidFill>
                <a:latin typeface="Verdana" panose="020B0604030504040204" pitchFamily="34" charset="0"/>
                <a:ea typeface="SimSun" panose="02010600030101010101" pitchFamily="2" charset="-122"/>
              </a:rPr>
              <a:t>3</a:t>
            </a:r>
            <a:r>
              <a:rPr lang="fr-FR" altLang="zh-CN" sz="3200" b="1" dirty="0" smtClean="0">
                <a:solidFill>
                  <a:srgbClr val="FF0000"/>
                </a:solidFill>
                <a:latin typeface="Verdana" panose="020B0604030504040204" pitchFamily="34" charset="0"/>
                <a:ea typeface="SimSun" panose="02010600030101010101" pitchFamily="2" charset="-122"/>
              </a:rPr>
              <a:t> : Obtenir </a:t>
            </a:r>
            <a:r>
              <a:rPr lang="fr-FR" altLang="zh-CN" sz="3200" b="1" dirty="0">
                <a:solidFill>
                  <a:srgbClr val="FF0000"/>
                </a:solidFill>
                <a:latin typeface="Verdana" panose="020B0604030504040204" pitchFamily="34" charset="0"/>
                <a:ea typeface="SimSun" panose="02010600030101010101" pitchFamily="2" charset="-122"/>
              </a:rPr>
              <a:t>une clé API Google </a:t>
            </a:r>
            <a:r>
              <a:rPr lang="fr-FR" altLang="zh-CN" sz="3200" b="1" dirty="0" err="1">
                <a:solidFill>
                  <a:srgbClr val="FF0000"/>
                </a:solidFill>
                <a:latin typeface="Verdana" panose="020B0604030504040204" pitchFamily="34" charset="0"/>
                <a:ea typeface="SimSun" panose="02010600030101010101" pitchFamily="2" charset="-122"/>
              </a:rPr>
              <a:t>Maps</a:t>
            </a:r>
            <a:endParaRPr lang="fr-F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07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622" y="0"/>
            <a:ext cx="856358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050" y="263525"/>
            <a:ext cx="1582326" cy="2485259"/>
          </a:xfrm>
          <a:prstGeom prst="rect">
            <a:avLst/>
          </a:prstGeom>
        </p:spPr>
      </p:pic>
      <p:pic>
        <p:nvPicPr>
          <p:cNvPr id="5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88" y="263525"/>
            <a:ext cx="112395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0947">
            <a:off x="57150" y="5249863"/>
            <a:ext cx="1992313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994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06028" y="1772816"/>
            <a:ext cx="78048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chemeClr val="tx1">
                    <a:lumMod val="50000"/>
                  </a:schemeClr>
                </a:solidFill>
              </a:rPr>
              <a:t>Une fois que vous cliquez sur le bouton Créer, vous serez redirigé vers </a:t>
            </a:r>
            <a:r>
              <a:rPr lang="fr-FR" sz="2800" dirty="0" smtClean="0">
                <a:solidFill>
                  <a:schemeClr val="tx1">
                    <a:lumMod val="50000"/>
                  </a:schemeClr>
                </a:solidFill>
              </a:rPr>
              <a:t>la page APIs &amp; </a:t>
            </a:r>
            <a:r>
              <a:rPr lang="fr-FR" sz="2800" dirty="0" err="1" smtClean="0">
                <a:solidFill>
                  <a:schemeClr val="tx1">
                    <a:lumMod val="50000"/>
                  </a:schemeClr>
                </a:solidFill>
              </a:rPr>
              <a:t>Auth</a:t>
            </a:r>
            <a:r>
              <a:rPr lang="fr-FR" sz="2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2800" dirty="0">
                <a:solidFill>
                  <a:schemeClr val="tx1">
                    <a:lumMod val="50000"/>
                  </a:schemeClr>
                </a:solidFill>
              </a:rPr>
              <a:t>qui permettra d'afficher la clé API et les applications Android qui sont autorisés à utiliser la clé API </a:t>
            </a:r>
            <a:r>
              <a:rPr lang="fr-FR" sz="2800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  <a:endParaRPr lang="fr-FR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050" y="263525"/>
            <a:ext cx="1582326" cy="2485259"/>
          </a:xfrm>
          <a:prstGeom prst="rect">
            <a:avLst/>
          </a:prstGeom>
        </p:spPr>
      </p:pic>
      <p:pic>
        <p:nvPicPr>
          <p:cNvPr id="5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88" y="263525"/>
            <a:ext cx="112395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0947">
            <a:off x="57150" y="5249863"/>
            <a:ext cx="1992313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731672" y="332656"/>
            <a:ext cx="8496701" cy="727614"/>
          </a:xfrm>
        </p:spPr>
        <p:txBody>
          <a:bodyPr>
            <a:normAutofit fontScale="90000"/>
          </a:bodyPr>
          <a:lstStyle/>
          <a:p>
            <a:pPr algn="ctr"/>
            <a:r>
              <a:rPr lang="fr-FR" altLang="zh-CN" sz="3200" b="1" dirty="0">
                <a:solidFill>
                  <a:srgbClr val="FF0000"/>
                </a:solidFill>
                <a:latin typeface="Verdana" panose="020B0604030504040204" pitchFamily="34" charset="0"/>
                <a:ea typeface="SimSun" panose="02010600030101010101" pitchFamily="2" charset="-122"/>
              </a:rPr>
              <a:t>é</a:t>
            </a:r>
            <a:r>
              <a:rPr lang="fr-FR" altLang="zh-CN" sz="3200" b="1" dirty="0" smtClean="0">
                <a:solidFill>
                  <a:srgbClr val="FF0000"/>
                </a:solidFill>
                <a:latin typeface="Verdana" panose="020B0604030504040204" pitchFamily="34" charset="0"/>
                <a:ea typeface="SimSun" panose="02010600030101010101" pitchFamily="2" charset="-122"/>
              </a:rPr>
              <a:t>tape </a:t>
            </a:r>
            <a:r>
              <a:rPr lang="fr-FR" altLang="zh-CN" sz="3200" b="1" dirty="0">
                <a:solidFill>
                  <a:srgbClr val="FF0000"/>
                </a:solidFill>
                <a:latin typeface="Verdana" panose="020B0604030504040204" pitchFamily="34" charset="0"/>
                <a:ea typeface="SimSun" panose="02010600030101010101" pitchFamily="2" charset="-122"/>
              </a:rPr>
              <a:t>3</a:t>
            </a:r>
            <a:r>
              <a:rPr lang="fr-FR" altLang="zh-CN" sz="3200" b="1" dirty="0" smtClean="0">
                <a:solidFill>
                  <a:srgbClr val="FF0000"/>
                </a:solidFill>
                <a:latin typeface="Verdana" panose="020B0604030504040204" pitchFamily="34" charset="0"/>
                <a:ea typeface="SimSun" panose="02010600030101010101" pitchFamily="2" charset="-122"/>
              </a:rPr>
              <a:t> : Obtenir </a:t>
            </a:r>
            <a:r>
              <a:rPr lang="fr-FR" altLang="zh-CN" sz="3200" b="1" dirty="0">
                <a:solidFill>
                  <a:srgbClr val="FF0000"/>
                </a:solidFill>
                <a:latin typeface="Verdana" panose="020B0604030504040204" pitchFamily="34" charset="0"/>
                <a:ea typeface="SimSun" panose="02010600030101010101" pitchFamily="2" charset="-122"/>
              </a:rPr>
              <a:t>une clé API Google </a:t>
            </a:r>
            <a:r>
              <a:rPr lang="fr-FR" altLang="zh-CN" sz="3200" b="1" dirty="0" err="1">
                <a:solidFill>
                  <a:srgbClr val="FF0000"/>
                </a:solidFill>
                <a:latin typeface="Verdana" panose="020B0604030504040204" pitchFamily="34" charset="0"/>
                <a:ea typeface="SimSun" panose="02010600030101010101" pitchFamily="2" charset="-122"/>
              </a:rPr>
              <a:t>Maps</a:t>
            </a:r>
            <a:endParaRPr lang="fr-F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60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60" y="0"/>
            <a:ext cx="10454704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050" y="263525"/>
            <a:ext cx="1582326" cy="2485259"/>
          </a:xfrm>
          <a:prstGeom prst="rect">
            <a:avLst/>
          </a:prstGeom>
        </p:spPr>
      </p:pic>
      <p:pic>
        <p:nvPicPr>
          <p:cNvPr id="5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88" y="263525"/>
            <a:ext cx="112395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0947">
            <a:off x="57150" y="5249863"/>
            <a:ext cx="1992313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293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782044" y="2060848"/>
            <a:ext cx="6092825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fr-FR" b="1" dirty="0">
                <a:solidFill>
                  <a:srgbClr val="666666"/>
                </a:solidFill>
                <a:latin typeface="inherit"/>
              </a:rPr>
              <a:t>N’oubliez pas de rajouter la bibliothèque </a:t>
            </a:r>
            <a:r>
              <a:rPr lang="fr-FR" b="1" dirty="0" err="1">
                <a:solidFill>
                  <a:srgbClr val="666666"/>
                </a:solidFill>
                <a:latin typeface="inherit"/>
              </a:rPr>
              <a:t>google</a:t>
            </a:r>
            <a:r>
              <a:rPr lang="fr-FR" b="1" dirty="0">
                <a:solidFill>
                  <a:srgbClr val="666666"/>
                </a:solidFill>
                <a:latin typeface="inherit"/>
              </a:rPr>
              <a:t> </a:t>
            </a:r>
            <a:r>
              <a:rPr lang="fr-FR" b="1" dirty="0" err="1">
                <a:solidFill>
                  <a:srgbClr val="666666"/>
                </a:solidFill>
                <a:latin typeface="inherit"/>
              </a:rPr>
              <a:t>play</a:t>
            </a:r>
            <a:r>
              <a:rPr lang="fr-FR" b="1" dirty="0">
                <a:solidFill>
                  <a:srgbClr val="666666"/>
                </a:solidFill>
                <a:latin typeface="inherit"/>
              </a:rPr>
              <a:t> service à votre projet (télécharger précédemment). Elle est disponible dans votre dossier </a:t>
            </a:r>
            <a:r>
              <a:rPr lang="fr-FR" b="1" dirty="0" err="1">
                <a:solidFill>
                  <a:srgbClr val="666666"/>
                </a:solidFill>
                <a:latin typeface="inherit"/>
              </a:rPr>
              <a:t>sdk</a:t>
            </a:r>
            <a:r>
              <a:rPr lang="fr-FR" b="1" dirty="0">
                <a:solidFill>
                  <a:srgbClr val="666666"/>
                </a:solidFill>
                <a:latin typeface="inherit"/>
              </a:rPr>
              <a:t>.</a:t>
            </a:r>
            <a:br>
              <a:rPr lang="fr-FR" b="1" dirty="0">
                <a:solidFill>
                  <a:srgbClr val="666666"/>
                </a:solidFill>
                <a:latin typeface="inherit"/>
              </a:rPr>
            </a:br>
            <a:r>
              <a:rPr lang="fr-FR" b="1" dirty="0">
                <a:solidFill>
                  <a:srgbClr val="666666"/>
                </a:solidFill>
                <a:latin typeface="inherit"/>
              </a:rPr>
              <a:t>Il suffit d’importer le projet suivant dans </a:t>
            </a:r>
            <a:r>
              <a:rPr lang="fr-FR" b="1" dirty="0" err="1">
                <a:solidFill>
                  <a:srgbClr val="666666"/>
                </a:solidFill>
                <a:latin typeface="inherit"/>
              </a:rPr>
              <a:t>eclipse</a:t>
            </a:r>
            <a:r>
              <a:rPr lang="fr-FR" b="1" dirty="0">
                <a:solidFill>
                  <a:srgbClr val="666666"/>
                </a:solidFill>
                <a:latin typeface="inherit"/>
              </a:rPr>
              <a:t> : D:\Users\xxxxx\android-sdks\extras\google\google_play_services\libproject\google-play-services_lib puis le rajouter à votre projet </a:t>
            </a:r>
            <a:r>
              <a:rPr lang="fr-FR" b="1" dirty="0" err="1">
                <a:solidFill>
                  <a:srgbClr val="666666"/>
                </a:solidFill>
                <a:latin typeface="inherit"/>
              </a:rPr>
              <a:t>GMap</a:t>
            </a:r>
            <a:endParaRPr lang="fr-FR" b="1" i="0" dirty="0">
              <a:solidFill>
                <a:srgbClr val="666666"/>
              </a:solidFill>
              <a:effectLst/>
              <a:latin typeface="inheri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050" y="263525"/>
            <a:ext cx="1582326" cy="2485259"/>
          </a:xfrm>
          <a:prstGeom prst="rect">
            <a:avLst/>
          </a:prstGeom>
        </p:spPr>
      </p:pic>
      <p:pic>
        <p:nvPicPr>
          <p:cNvPr id="4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88" y="263525"/>
            <a:ext cx="112395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0947">
            <a:off x="57150" y="5249863"/>
            <a:ext cx="1992313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683349" y="953171"/>
            <a:ext cx="8496701" cy="727614"/>
          </a:xfrm>
        </p:spPr>
        <p:txBody>
          <a:bodyPr>
            <a:normAutofit fontScale="90000"/>
          </a:bodyPr>
          <a:lstStyle/>
          <a:p>
            <a:pPr algn="ctr"/>
            <a:r>
              <a:rPr lang="fr-FR" altLang="zh-CN" sz="3200" b="1" dirty="0">
                <a:solidFill>
                  <a:srgbClr val="FF0000"/>
                </a:solidFill>
                <a:latin typeface="Verdana" panose="020B0604030504040204" pitchFamily="34" charset="0"/>
                <a:ea typeface="SimSun" panose="02010600030101010101" pitchFamily="2" charset="-122"/>
              </a:rPr>
              <a:t>é</a:t>
            </a:r>
            <a:r>
              <a:rPr lang="fr-FR" altLang="zh-CN" sz="3200" b="1" dirty="0" smtClean="0">
                <a:solidFill>
                  <a:srgbClr val="FF0000"/>
                </a:solidFill>
                <a:latin typeface="Verdana" panose="020B0604030504040204" pitchFamily="34" charset="0"/>
                <a:ea typeface="SimSun" panose="02010600030101010101" pitchFamily="2" charset="-122"/>
              </a:rPr>
              <a:t>tape </a:t>
            </a:r>
            <a:r>
              <a:rPr lang="fr-FR" altLang="zh-CN" sz="3200" b="1" dirty="0">
                <a:solidFill>
                  <a:srgbClr val="FF0000"/>
                </a:solidFill>
                <a:latin typeface="Verdana" panose="020B0604030504040204" pitchFamily="34" charset="0"/>
                <a:ea typeface="SimSun" panose="02010600030101010101" pitchFamily="2" charset="-122"/>
              </a:rPr>
              <a:t>4</a:t>
            </a:r>
            <a:r>
              <a:rPr lang="fr-FR" altLang="zh-CN" sz="3200" b="1" dirty="0" smtClean="0">
                <a:solidFill>
                  <a:srgbClr val="FF0000"/>
                </a:solidFill>
                <a:latin typeface="Verdana" panose="020B0604030504040204" pitchFamily="34" charset="0"/>
                <a:ea typeface="SimSun" panose="02010600030101010101" pitchFamily="2" charset="-122"/>
              </a:rPr>
              <a:t> </a:t>
            </a:r>
            <a:r>
              <a:rPr lang="fr-FR" altLang="zh-CN" sz="3200" b="1" dirty="0" smtClean="0">
                <a:solidFill>
                  <a:srgbClr val="FF0000"/>
                </a:solidFill>
                <a:latin typeface="Verdana" panose="020B0604030504040204" pitchFamily="34" charset="0"/>
                <a:ea typeface="SimSun" panose="02010600030101010101" pitchFamily="2" charset="-122"/>
              </a:rPr>
              <a:t>: </a:t>
            </a:r>
            <a:r>
              <a:rPr lang="fr-FR" altLang="zh-CN" sz="3200" b="1" dirty="0" smtClean="0">
                <a:solidFill>
                  <a:srgbClr val="FF0000"/>
                </a:solidFill>
                <a:latin typeface="Verdana" panose="020B0604030504040204" pitchFamily="34" charset="0"/>
                <a:ea typeface="SimSun" panose="02010600030101010101" pitchFamily="2" charset="-122"/>
              </a:rPr>
              <a:t>Ajouter la librairie </a:t>
            </a:r>
            <a:r>
              <a:rPr lang="fr-FR" altLang="zh-CN" sz="3200" b="1" dirty="0" err="1" smtClean="0">
                <a:solidFill>
                  <a:srgbClr val="FF0000"/>
                </a:solidFill>
                <a:latin typeface="Verdana" panose="020B0604030504040204" pitchFamily="34" charset="0"/>
                <a:ea typeface="SimSun" panose="02010600030101010101" pitchFamily="2" charset="-122"/>
              </a:rPr>
              <a:t>google</a:t>
            </a:r>
            <a:r>
              <a:rPr lang="fr-FR" altLang="zh-CN" sz="3200" b="1" dirty="0" smtClean="0">
                <a:solidFill>
                  <a:srgbClr val="FF0000"/>
                </a:solidFill>
                <a:latin typeface="Verdana" panose="020B0604030504040204" pitchFamily="34" charset="0"/>
                <a:ea typeface="SimSun" panose="02010600030101010101" pitchFamily="2" charset="-122"/>
              </a:rPr>
              <a:t> </a:t>
            </a:r>
            <a:r>
              <a:rPr lang="fr-FR" altLang="zh-CN" sz="3200" b="1" dirty="0" err="1" smtClean="0">
                <a:solidFill>
                  <a:srgbClr val="FF0000"/>
                </a:solidFill>
                <a:latin typeface="Verdana" panose="020B0604030504040204" pitchFamily="34" charset="0"/>
                <a:ea typeface="SimSun" panose="02010600030101010101" pitchFamily="2" charset="-122"/>
              </a:rPr>
              <a:t>play</a:t>
            </a:r>
            <a:r>
              <a:rPr lang="fr-FR" altLang="zh-CN" sz="3200" b="1" dirty="0" smtClean="0">
                <a:solidFill>
                  <a:srgbClr val="FF0000"/>
                </a:solidFill>
                <a:latin typeface="Verdana" panose="020B0604030504040204" pitchFamily="34" charset="0"/>
                <a:ea typeface="SimSun" panose="02010600030101010101" pitchFamily="2" charset="-122"/>
              </a:rPr>
              <a:t> services au projet </a:t>
            </a:r>
            <a:r>
              <a:rPr lang="fr-FR" altLang="zh-CN" sz="3200" b="1" dirty="0" err="1" smtClean="0">
                <a:solidFill>
                  <a:srgbClr val="FF0000"/>
                </a:solidFill>
                <a:latin typeface="Verdana" panose="020B0604030504040204" pitchFamily="34" charset="0"/>
                <a:ea typeface="SimSun" panose="02010600030101010101" pitchFamily="2" charset="-122"/>
              </a:rPr>
              <a:t>android</a:t>
            </a:r>
            <a:endParaRPr lang="fr-F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5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503" y="0"/>
            <a:ext cx="706581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050" y="263525"/>
            <a:ext cx="1582326" cy="2485259"/>
          </a:xfrm>
          <a:prstGeom prst="rect">
            <a:avLst/>
          </a:prstGeom>
        </p:spPr>
      </p:pic>
      <p:pic>
        <p:nvPicPr>
          <p:cNvPr id="5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88" y="263525"/>
            <a:ext cx="112395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0947">
            <a:off x="57150" y="5249863"/>
            <a:ext cx="1992313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266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94012" y="1506154"/>
            <a:ext cx="748883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chemeClr val="tx1">
                    <a:lumMod val="50000"/>
                  </a:schemeClr>
                </a:solidFill>
              </a:rPr>
              <a:t>Permission</a:t>
            </a:r>
            <a:r>
              <a:rPr lang="fr-FR" sz="2400" dirty="0" smtClean="0">
                <a:solidFill>
                  <a:schemeClr val="tx1">
                    <a:lumMod val="50000"/>
                  </a:schemeClr>
                </a:solidFill>
              </a:rPr>
              <a:t>s </a:t>
            </a:r>
            <a:r>
              <a:rPr lang="fr-FR" sz="2400" dirty="0">
                <a:solidFill>
                  <a:schemeClr val="tx1">
                    <a:lumMod val="50000"/>
                  </a:schemeClr>
                </a:solidFill>
              </a:rPr>
              <a:t>doivent être ajoutés à la AndroidManifest.xml, et la clé d'activation doivent être spécifiés dans la </a:t>
            </a:r>
            <a:r>
              <a:rPr lang="fr-FR" sz="2400" dirty="0" err="1">
                <a:solidFill>
                  <a:schemeClr val="tx1">
                    <a:lumMod val="50000"/>
                  </a:schemeClr>
                </a:solidFill>
              </a:rPr>
              <a:t>méta-données</a:t>
            </a:r>
            <a:r>
              <a:rPr lang="fr-FR" sz="2400" dirty="0">
                <a:solidFill>
                  <a:schemeClr val="tx1">
                    <a:lumMod val="50000"/>
                  </a:schemeClr>
                </a:solidFill>
              </a:rPr>
              <a:t>. </a:t>
            </a:r>
          </a:p>
          <a:p>
            <a:endParaRPr lang="fr-FR" sz="24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fr-FR" sz="2400" dirty="0">
                <a:solidFill>
                  <a:schemeClr val="tx1">
                    <a:lumMod val="50000"/>
                  </a:schemeClr>
                </a:solidFill>
              </a:rPr>
              <a:t>  - Accès à Internet </a:t>
            </a:r>
          </a:p>
          <a:p>
            <a:endParaRPr lang="fr-FR" sz="24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fr-FR" sz="2400" dirty="0">
                <a:solidFill>
                  <a:schemeClr val="tx1">
                    <a:lumMod val="50000"/>
                  </a:schemeClr>
                </a:solidFill>
              </a:rPr>
              <a:t>  - </a:t>
            </a:r>
            <a:r>
              <a:rPr lang="fr-FR" sz="2400" dirty="0" smtClean="0">
                <a:solidFill>
                  <a:schemeClr val="tx1">
                    <a:lumMod val="50000"/>
                  </a:schemeClr>
                </a:solidFill>
              </a:rPr>
              <a:t>La capacité </a:t>
            </a:r>
            <a:r>
              <a:rPr lang="fr-FR" sz="2400" dirty="0">
                <a:solidFill>
                  <a:schemeClr val="tx1">
                    <a:lumMod val="50000"/>
                  </a:schemeClr>
                </a:solidFill>
              </a:rPr>
              <a:t>de localisation </a:t>
            </a:r>
          </a:p>
          <a:p>
            <a:endParaRPr lang="fr-FR" sz="24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fr-FR" sz="2400" dirty="0">
                <a:solidFill>
                  <a:schemeClr val="tx1">
                    <a:lumMod val="50000"/>
                  </a:schemeClr>
                </a:solidFill>
              </a:rPr>
              <a:t>  - Accès aux services Web de Google </a:t>
            </a:r>
          </a:p>
          <a:p>
            <a:endParaRPr lang="fr-FR" sz="24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fr-FR" sz="2400" dirty="0">
                <a:solidFill>
                  <a:schemeClr val="tx1">
                    <a:lumMod val="50000"/>
                  </a:schemeClr>
                </a:solidFill>
              </a:rPr>
              <a:t>  - </a:t>
            </a:r>
            <a:r>
              <a:rPr lang="fr-FR" sz="2400" dirty="0" smtClean="0">
                <a:solidFill>
                  <a:schemeClr val="tx1">
                    <a:lumMod val="50000"/>
                  </a:schemeClr>
                </a:solidFill>
              </a:rPr>
              <a:t>La </a:t>
            </a:r>
            <a:r>
              <a:rPr lang="fr-FR" sz="2400" dirty="0">
                <a:solidFill>
                  <a:schemeClr val="tx1">
                    <a:lumMod val="50000"/>
                  </a:schemeClr>
                </a:solidFill>
              </a:rPr>
              <a:t>version </a:t>
            </a:r>
            <a:r>
              <a:rPr lang="fr-FR" sz="2400" dirty="0" smtClean="0">
                <a:solidFill>
                  <a:schemeClr val="tx1">
                    <a:lumMod val="50000"/>
                  </a:schemeClr>
                </a:solidFill>
              </a:rPr>
              <a:t>2 de </a:t>
            </a:r>
            <a:r>
              <a:rPr lang="fr-FR" sz="2400" dirty="0">
                <a:solidFill>
                  <a:schemeClr val="tx1">
                    <a:lumMod val="50000"/>
                  </a:schemeClr>
                </a:solidFill>
              </a:rPr>
              <a:t>OpenGL ES </a:t>
            </a:r>
          </a:p>
          <a:p>
            <a:endParaRPr lang="fr-FR" sz="24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fr-FR" sz="2400" dirty="0">
                <a:solidFill>
                  <a:schemeClr val="tx1">
                    <a:lumMod val="50000"/>
                  </a:schemeClr>
                </a:solidFill>
              </a:rPr>
              <a:t>  - Accès à l'état ​​du réseau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050" y="263525"/>
            <a:ext cx="1582326" cy="2485259"/>
          </a:xfrm>
          <a:prstGeom prst="rect">
            <a:avLst/>
          </a:prstGeom>
        </p:spPr>
      </p:pic>
      <p:pic>
        <p:nvPicPr>
          <p:cNvPr id="5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88" y="263525"/>
            <a:ext cx="112395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0947">
            <a:off x="57150" y="5249863"/>
            <a:ext cx="1992313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683349" y="559324"/>
            <a:ext cx="8496701" cy="727614"/>
          </a:xfrm>
        </p:spPr>
        <p:txBody>
          <a:bodyPr>
            <a:normAutofit fontScale="90000"/>
          </a:bodyPr>
          <a:lstStyle/>
          <a:p>
            <a:pPr algn="ctr"/>
            <a:r>
              <a:rPr lang="fr-FR" altLang="zh-CN" sz="3200" b="1" dirty="0">
                <a:solidFill>
                  <a:srgbClr val="FF0000"/>
                </a:solidFill>
                <a:latin typeface="Verdana" panose="020B0604030504040204" pitchFamily="34" charset="0"/>
                <a:ea typeface="SimSun" panose="02010600030101010101" pitchFamily="2" charset="-122"/>
              </a:rPr>
              <a:t>é</a:t>
            </a:r>
            <a:r>
              <a:rPr lang="fr-FR" altLang="zh-CN" sz="3200" b="1" dirty="0" smtClean="0">
                <a:solidFill>
                  <a:srgbClr val="FF0000"/>
                </a:solidFill>
                <a:latin typeface="Verdana" panose="020B0604030504040204" pitchFamily="34" charset="0"/>
                <a:ea typeface="SimSun" panose="02010600030101010101" pitchFamily="2" charset="-122"/>
              </a:rPr>
              <a:t>tape </a:t>
            </a:r>
            <a:r>
              <a:rPr lang="fr-FR" altLang="zh-CN" sz="3200" b="1" dirty="0">
                <a:solidFill>
                  <a:srgbClr val="FF0000"/>
                </a:solidFill>
                <a:latin typeface="Verdana" panose="020B0604030504040204" pitchFamily="34" charset="0"/>
                <a:ea typeface="SimSun" panose="02010600030101010101" pitchFamily="2" charset="-122"/>
              </a:rPr>
              <a:t>5</a:t>
            </a:r>
            <a:r>
              <a:rPr lang="fr-FR" altLang="zh-CN" sz="3200" b="1" dirty="0" smtClean="0">
                <a:solidFill>
                  <a:srgbClr val="FF0000"/>
                </a:solidFill>
                <a:latin typeface="Verdana" panose="020B0604030504040204" pitchFamily="34" charset="0"/>
                <a:ea typeface="SimSun" panose="02010600030101010101" pitchFamily="2" charset="-122"/>
              </a:rPr>
              <a:t> </a:t>
            </a:r>
            <a:r>
              <a:rPr lang="fr-FR" altLang="zh-CN" sz="3200" b="1" dirty="0" smtClean="0">
                <a:solidFill>
                  <a:srgbClr val="FF0000"/>
                </a:solidFill>
                <a:latin typeface="Verdana" panose="020B0604030504040204" pitchFamily="34" charset="0"/>
                <a:ea typeface="SimSun" panose="02010600030101010101" pitchFamily="2" charset="-122"/>
              </a:rPr>
              <a:t>: </a:t>
            </a:r>
            <a:r>
              <a:rPr lang="fr-FR" altLang="zh-CN" sz="3200" b="1" dirty="0" smtClean="0">
                <a:solidFill>
                  <a:srgbClr val="FF0000"/>
                </a:solidFill>
                <a:latin typeface="Verdana" panose="020B0604030504040204" pitchFamily="34" charset="0"/>
                <a:ea typeface="SimSun" panose="02010600030101010101" pitchFamily="2" charset="-122"/>
              </a:rPr>
              <a:t>Ajouter les permissions </a:t>
            </a:r>
            <a:r>
              <a:rPr lang="fr-FR" altLang="zh-CN" sz="3200" b="1" dirty="0" err="1" smtClean="0">
                <a:solidFill>
                  <a:srgbClr val="FF0000"/>
                </a:solidFill>
                <a:latin typeface="Verdana" panose="020B0604030504040204" pitchFamily="34" charset="0"/>
                <a:ea typeface="SimSun" panose="02010600030101010101" pitchFamily="2" charset="-122"/>
              </a:rPr>
              <a:t>necessaires</a:t>
            </a:r>
            <a:r>
              <a:rPr lang="fr-FR" altLang="zh-CN" sz="3200" b="1" dirty="0" smtClean="0">
                <a:solidFill>
                  <a:srgbClr val="FF0000"/>
                </a:solidFill>
                <a:latin typeface="Verdana" panose="020B0604030504040204" pitchFamily="34" charset="0"/>
                <a:ea typeface="SimSun" panose="02010600030101010101" pitchFamily="2" charset="-122"/>
              </a:rPr>
              <a:t> au </a:t>
            </a:r>
            <a:r>
              <a:rPr lang="fr-FR" altLang="zh-CN" sz="3200" b="1" dirty="0" err="1" smtClean="0">
                <a:solidFill>
                  <a:srgbClr val="FF0000"/>
                </a:solidFill>
                <a:latin typeface="Verdana" panose="020B0604030504040204" pitchFamily="34" charset="0"/>
                <a:ea typeface="SimSun" panose="02010600030101010101" pitchFamily="2" charset="-122"/>
              </a:rPr>
              <a:t>manifest</a:t>
            </a:r>
            <a:endParaRPr lang="fr-F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79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6000" dirty="0" smtClean="0">
                <a:solidFill>
                  <a:srgbClr val="FF0000"/>
                </a:solidFill>
              </a:rPr>
              <a:t>OBJECTIFS</a:t>
            </a:r>
            <a:endParaRPr lang="fr-FR" sz="60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250" y="586169"/>
            <a:ext cx="1582326" cy="2485259"/>
          </a:xfrm>
          <a:prstGeom prst="rect">
            <a:avLst/>
          </a:prstGeom>
        </p:spPr>
      </p:pic>
      <p:pic>
        <p:nvPicPr>
          <p:cNvPr id="4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88" y="263525"/>
            <a:ext cx="112395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0947">
            <a:off x="57150" y="5249863"/>
            <a:ext cx="1992313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581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050" y="263525"/>
            <a:ext cx="1582326" cy="2485259"/>
          </a:xfrm>
          <a:prstGeom prst="rect">
            <a:avLst/>
          </a:prstGeom>
        </p:spPr>
      </p:pic>
      <p:pic>
        <p:nvPicPr>
          <p:cNvPr id="5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88" y="263525"/>
            <a:ext cx="112395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0947">
            <a:off x="57150" y="5249863"/>
            <a:ext cx="1992313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287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32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1924" y="397130"/>
            <a:ext cx="8496701" cy="727614"/>
          </a:xfrm>
        </p:spPr>
        <p:txBody>
          <a:bodyPr>
            <a:normAutofit/>
          </a:bodyPr>
          <a:lstStyle/>
          <a:p>
            <a:pPr algn="ctr"/>
            <a:r>
              <a:rPr lang="en-US" altLang="zh-TW" sz="3200" b="1" dirty="0" smtClean="0">
                <a:solidFill>
                  <a:srgbClr val="FF0000"/>
                </a:solidFill>
              </a:rPr>
              <a:t>Introduction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1924" y="1700808"/>
            <a:ext cx="8496702" cy="4408706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L'API gère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automatiquement :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.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l'accès aux serveurs Google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Maps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. le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téléchargement de données </a:t>
            </a:r>
          </a:p>
          <a:p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. affichage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de la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carte</a:t>
            </a:r>
            <a:b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On peut également utiliser l’API :</a:t>
            </a:r>
          </a:p>
          <a:p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. Pour ajouter des marqueurs, des polygones et des superpositions à une carte de base</a:t>
            </a:r>
          </a:p>
          <a:p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…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050" y="263525"/>
            <a:ext cx="1582326" cy="2485259"/>
          </a:xfrm>
          <a:prstGeom prst="rect">
            <a:avLst/>
          </a:prstGeom>
        </p:spPr>
      </p:pic>
      <p:pic>
        <p:nvPicPr>
          <p:cNvPr id="5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88" y="263525"/>
            <a:ext cx="112395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0947">
            <a:off x="57150" y="5249863"/>
            <a:ext cx="1992313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873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5400" dirty="0" smtClean="0">
                <a:solidFill>
                  <a:srgbClr val="FF0000"/>
                </a:solidFill>
              </a:rPr>
              <a:t>A LA PRATIQUE :D</a:t>
            </a:r>
            <a:endParaRPr lang="fr-FR" sz="54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250" y="463139"/>
            <a:ext cx="1582326" cy="2485259"/>
          </a:xfrm>
          <a:prstGeom prst="rect">
            <a:avLst/>
          </a:prstGeom>
        </p:spPr>
      </p:pic>
      <p:pic>
        <p:nvPicPr>
          <p:cNvPr id="5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88" y="263525"/>
            <a:ext cx="112395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0947">
            <a:off x="57150" y="5249863"/>
            <a:ext cx="1992313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556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01924" y="397130"/>
            <a:ext cx="8496701" cy="7276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3200" b="1" dirty="0" err="1" smtClean="0">
                <a:solidFill>
                  <a:srgbClr val="FF0000"/>
                </a:solidFill>
              </a:rPr>
              <a:t>Améliorations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701924" y="1700808"/>
            <a:ext cx="8496702" cy="4408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050" y="263525"/>
            <a:ext cx="1582326" cy="248525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88" y="263525"/>
            <a:ext cx="112395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egnaposto piè di pagina 2"/>
          <p:cNvSpPr>
            <a:spLocks noGrp="1"/>
          </p:cNvSpPr>
          <p:nvPr/>
        </p:nvSpPr>
        <p:spPr bwMode="auto">
          <a:xfrm>
            <a:off x="4052887" y="6346031"/>
            <a:ext cx="362108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 kern="1200">
                <a:solidFill>
                  <a:srgbClr val="000000"/>
                </a:solidFill>
                <a:latin typeface="Verdana" panose="020B0604030504040204" pitchFamily="34" charset="0"/>
                <a:ea typeface="SimSun" panose="02010600030101010101" pitchFamily="2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defTabSz="914400" eaLnBrk="1" hangingPunct="1">
              <a:buClrTx/>
              <a:buSzTx/>
              <a:buFontTx/>
              <a:buNone/>
            </a:pPr>
            <a:r>
              <a:rPr lang="en-US" sz="1200">
                <a:solidFill>
                  <a:srgbClr val="FFFFFF"/>
                </a:solidFill>
                <a:latin typeface="Times New Roman" panose="02020603050405020304" pitchFamily="18" charset="0"/>
              </a:rPr>
              <a:t>(c) Luca Bedogni 2012</a:t>
            </a:r>
          </a:p>
        </p:txBody>
      </p:sp>
      <p:sp>
        <p:nvSpPr>
          <p:cNvPr id="11" name="Segnaposto numero diapositiva 3"/>
          <p:cNvSpPr>
            <a:spLocks noGrp="1"/>
          </p:cNvSpPr>
          <p:nvPr/>
        </p:nvSpPr>
        <p:spPr bwMode="auto">
          <a:xfrm>
            <a:off x="8553450" y="6346031"/>
            <a:ext cx="2662237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fld id="{5ACF7BB7-B57A-4D84-BBB8-BBCFE7FE5065}" type="slidenum">
              <a:rPr lang="en-US">
                <a:solidFill>
                  <a:srgbClr val="FFFFFF"/>
                </a:solidFill>
                <a:latin typeface="Times New Roman" panose="02020603050405020304" pitchFamily="18" charset="0"/>
              </a:rPr>
              <a:pPr/>
              <a:t>4</a:t>
            </a:fld>
            <a:endParaRPr lang="en-US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2070100" y="1246981"/>
            <a:ext cx="7336680" cy="523220"/>
          </a:xfrm>
          <a:prstGeom prst="rect">
            <a:avLst/>
          </a:prstGeom>
          <a:gradFill rotWithShape="1">
            <a:gsLst>
              <a:gs pos="0">
                <a:srgbClr val="E7E9F9"/>
              </a:gs>
              <a:gs pos="64999">
                <a:srgbClr val="C1C6EE"/>
              </a:gs>
              <a:gs pos="100000">
                <a:srgbClr val="A6ADE9"/>
              </a:gs>
            </a:gsLst>
            <a:lin ang="5400000" scaled="1"/>
          </a:gradFill>
          <a:ln w="9525">
            <a:solidFill>
              <a:srgbClr val="123494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</a:rPr>
              <a:t>2 versions de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  <a:ea typeface="+mn-ea"/>
              </a:rPr>
              <a:t>l’API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</a:rPr>
              <a:t> Android </a:t>
            </a:r>
            <a:r>
              <a:rPr lang="en-US" sz="2800" dirty="0">
                <a:solidFill>
                  <a:schemeClr val="tx1"/>
                </a:solidFill>
                <a:latin typeface="+mn-lt"/>
                <a:ea typeface="+mn-ea"/>
              </a:rPr>
              <a:t>Google 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</a:rPr>
              <a:t>Maps</a:t>
            </a:r>
            <a:endParaRPr lang="en-US" sz="28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>
            <a:off x="2627312" y="2237581"/>
            <a:ext cx="57150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>
            <a:off x="2627312" y="2237581"/>
            <a:ext cx="0" cy="2286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>
            <a:off x="8342312" y="2237581"/>
            <a:ext cx="0" cy="2286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>
            <a:off x="5522912" y="2008981"/>
            <a:ext cx="0" cy="2286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Box 28"/>
          <p:cNvSpPr txBox="1">
            <a:spLocks noChangeArrowheads="1"/>
          </p:cNvSpPr>
          <p:nvPr/>
        </p:nvSpPr>
        <p:spPr bwMode="auto">
          <a:xfrm>
            <a:off x="1636712" y="2694781"/>
            <a:ext cx="1125538" cy="461963"/>
          </a:xfrm>
          <a:prstGeom prst="rect">
            <a:avLst/>
          </a:prstGeom>
          <a:gradFill rotWithShape="1">
            <a:gsLst>
              <a:gs pos="0">
                <a:srgbClr val="E6FAFA"/>
              </a:gs>
              <a:gs pos="64999">
                <a:srgbClr val="BFF1F1"/>
              </a:gs>
              <a:gs pos="100000">
                <a:srgbClr val="A3EDED"/>
              </a:gs>
            </a:gsLst>
            <a:lin ang="5400000" scaled="1"/>
          </a:gradFill>
          <a:ln w="9525">
            <a:solidFill>
              <a:srgbClr val="009999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rgbClr val="163794"/>
                </a:solidFill>
                <a:latin typeface="+mn-lt"/>
                <a:ea typeface="+mn-ea"/>
              </a:rPr>
              <a:t>API v1</a:t>
            </a:r>
            <a:endParaRPr lang="en-US" dirty="0">
              <a:solidFill>
                <a:srgbClr val="163794"/>
              </a:solidFill>
              <a:latin typeface="+mn-lt"/>
              <a:ea typeface="+mn-ea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808912" y="2694781"/>
            <a:ext cx="1125538" cy="461963"/>
          </a:xfrm>
          <a:prstGeom prst="rect">
            <a:avLst/>
          </a:prstGeom>
          <a:gradFill rotWithShape="1">
            <a:gsLst>
              <a:gs pos="0">
                <a:srgbClr val="E6FAFA"/>
              </a:gs>
              <a:gs pos="64999">
                <a:srgbClr val="BFF1F1"/>
              </a:gs>
              <a:gs pos="100000">
                <a:srgbClr val="A3EDED"/>
              </a:gs>
            </a:gsLst>
            <a:lin ang="5400000" scaled="1"/>
          </a:gradFill>
          <a:ln w="9525">
            <a:solidFill>
              <a:srgbClr val="009999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rgbClr val="163794"/>
                </a:solidFill>
                <a:latin typeface="+mn-lt"/>
                <a:ea typeface="+mn-ea"/>
              </a:rPr>
              <a:t>API v2</a:t>
            </a:r>
            <a:endParaRPr lang="en-US" dirty="0">
              <a:solidFill>
                <a:srgbClr val="163794"/>
              </a:solidFill>
              <a:latin typeface="+mn-lt"/>
              <a:ea typeface="+mn-ea"/>
            </a:endParaRPr>
          </a:p>
        </p:txBody>
      </p:sp>
      <p:sp>
        <p:nvSpPr>
          <p:cNvPr id="20" name="TextBox 3"/>
          <p:cNvSpPr txBox="1"/>
          <p:nvPr/>
        </p:nvSpPr>
        <p:spPr>
          <a:xfrm>
            <a:off x="874712" y="3609181"/>
            <a:ext cx="51054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-   Deprecated, </a:t>
            </a:r>
            <a:r>
              <a:rPr lang="en-US" dirty="0" err="1" smtClean="0">
                <a:solidFill>
                  <a:schemeClr val="tx1"/>
                </a:solidFill>
              </a:rPr>
              <a:t>depuis</a:t>
            </a:r>
            <a:r>
              <a:rPr lang="en-US" dirty="0" smtClean="0">
                <a:solidFill>
                  <a:schemeClr val="tx1"/>
                </a:solidFill>
              </a:rPr>
              <a:t> 18 Mars </a:t>
            </a:r>
            <a:r>
              <a:rPr lang="en-US" dirty="0">
                <a:solidFill>
                  <a:schemeClr val="tx1"/>
                </a:solidFill>
              </a:rPr>
              <a:t>2013.</a:t>
            </a:r>
          </a:p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6361112" y="3609181"/>
            <a:ext cx="5277916" cy="29854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Tx/>
              <a:buChar char="-"/>
              <a:defRPr/>
            </a:pPr>
            <a:r>
              <a:rPr lang="en-US" dirty="0" err="1" smtClean="0">
                <a:solidFill>
                  <a:schemeClr val="tx1"/>
                </a:solidFill>
              </a:rPr>
              <a:t>Procédures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d’installation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différentes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  <a:defRPr/>
            </a:pPr>
            <a:endParaRPr lang="en-US" sz="10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  <a:defRPr/>
            </a:pPr>
            <a:r>
              <a:rPr lang="en-US" dirty="0" err="1" smtClean="0">
                <a:solidFill>
                  <a:schemeClr val="tx1"/>
                </a:solidFill>
              </a:rPr>
              <a:t>Nouvelles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méthodes</a:t>
            </a:r>
            <a:r>
              <a:rPr lang="en-US" dirty="0" smtClean="0">
                <a:solidFill>
                  <a:schemeClr val="tx1"/>
                </a:solidFill>
              </a:rPr>
              <a:t> pour </a:t>
            </a:r>
            <a:r>
              <a:rPr lang="en-US" dirty="0" err="1" smtClean="0">
                <a:solidFill>
                  <a:schemeClr val="tx1"/>
                </a:solidFill>
              </a:rPr>
              <a:t>ajouter</a:t>
            </a:r>
            <a:r>
              <a:rPr lang="en-US" dirty="0" smtClean="0">
                <a:solidFill>
                  <a:schemeClr val="tx1"/>
                </a:solidFill>
              </a:rPr>
              <a:t> la carte  </a:t>
            </a:r>
            <a:r>
              <a:rPr lang="en-US" dirty="0" err="1" smtClean="0">
                <a:solidFill>
                  <a:schemeClr val="tx1"/>
                </a:solidFill>
              </a:rPr>
              <a:t>dans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une</a:t>
            </a:r>
            <a:r>
              <a:rPr lang="en-US" dirty="0" smtClean="0">
                <a:solidFill>
                  <a:schemeClr val="tx1"/>
                </a:solidFill>
              </a:rPr>
              <a:t> application Android.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  <a:defRPr/>
            </a:pPr>
            <a:endParaRPr lang="en-US" sz="10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  <a:defRPr/>
            </a:pPr>
            <a:r>
              <a:rPr lang="fr-FR" dirty="0">
                <a:solidFill>
                  <a:schemeClr val="tx1"/>
                </a:solidFill>
              </a:rPr>
              <a:t>Mise en </a:t>
            </a:r>
            <a:r>
              <a:rPr lang="fr-FR" dirty="0" smtClean="0">
                <a:solidFill>
                  <a:schemeClr val="tx1"/>
                </a:solidFill>
              </a:rPr>
              <a:t>cache et capacités de visualisation améliorées.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Down Arrow 21"/>
          <p:cNvSpPr>
            <a:spLocks noChangeArrowheads="1"/>
          </p:cNvSpPr>
          <p:nvPr/>
        </p:nvSpPr>
        <p:spPr bwMode="auto">
          <a:xfrm>
            <a:off x="8266112" y="3304381"/>
            <a:ext cx="381000" cy="304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905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3" name="Down Arrow 22"/>
          <p:cNvSpPr>
            <a:spLocks noChangeArrowheads="1"/>
          </p:cNvSpPr>
          <p:nvPr/>
        </p:nvSpPr>
        <p:spPr bwMode="auto">
          <a:xfrm>
            <a:off x="2093912" y="3228181"/>
            <a:ext cx="381000" cy="304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905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3627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701924" y="397130"/>
            <a:ext cx="8496701" cy="727614"/>
          </a:xfrm>
        </p:spPr>
        <p:txBody>
          <a:bodyPr>
            <a:normAutofit/>
          </a:bodyPr>
          <a:lstStyle/>
          <a:p>
            <a:pPr algn="ctr"/>
            <a:r>
              <a:rPr lang="en-US" altLang="zh-TW" sz="3200" b="1" dirty="0" err="1" smtClean="0">
                <a:solidFill>
                  <a:srgbClr val="FF0000"/>
                </a:solidFill>
              </a:rPr>
              <a:t>Améliorations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701924" y="1700808"/>
            <a:ext cx="8496702" cy="4408706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Inclut dans l’SDK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des services Google Play </a:t>
            </a:r>
            <a:endParaRPr lang="fr-F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Encapsulé dans la classe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MapFragment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, une extension du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la classe de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Fragment Android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Capable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d'ajouter une carte comme un élément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dans une activité 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Possibilités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l’implementer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juste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étendre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classe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standard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d’Android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“Activity”,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plutot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d’étendre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classe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Map Activity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utilisé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au version1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050" y="263525"/>
            <a:ext cx="1582326" cy="248525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88" y="263525"/>
            <a:ext cx="112395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0947">
            <a:off x="57150" y="5249863"/>
            <a:ext cx="1992313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431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/>
          <a:lstStyle/>
          <a:p>
            <a:r>
              <a:rPr lang="fr-FR" altLang="zh-TW" b="1" dirty="0">
                <a:solidFill>
                  <a:srgbClr val="FF0000"/>
                </a:solidFill>
              </a:rPr>
              <a:t>Processus général de l'ajout d'une carte à une </a:t>
            </a:r>
            <a:r>
              <a:rPr lang="fr-FR" altLang="zh-TW" b="1" dirty="0" err="1" smtClean="0">
                <a:solidFill>
                  <a:srgbClr val="FF0000"/>
                </a:solidFill>
              </a:rPr>
              <a:t>applicatioN</a:t>
            </a:r>
            <a:endParaRPr lang="fr-FR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096" y="43249"/>
            <a:ext cx="2176634" cy="3418701"/>
          </a:xfrm>
          <a:prstGeom prst="rect">
            <a:avLst/>
          </a:prstGeom>
        </p:spPr>
      </p:pic>
      <p:pic>
        <p:nvPicPr>
          <p:cNvPr id="14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63" y="263525"/>
            <a:ext cx="112395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0947">
            <a:off x="57150" y="5249863"/>
            <a:ext cx="1992313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677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701924" y="397129"/>
            <a:ext cx="8496701" cy="1248255"/>
          </a:xfrm>
        </p:spPr>
        <p:txBody>
          <a:bodyPr>
            <a:noAutofit/>
          </a:bodyPr>
          <a:lstStyle/>
          <a:p>
            <a:pPr algn="ctr"/>
            <a:r>
              <a:rPr lang="en-US" altLang="zh-TW" sz="3200" b="1" dirty="0" err="1">
                <a:solidFill>
                  <a:srgbClr val="FF0000"/>
                </a:solidFill>
              </a:rPr>
              <a:t>é</a:t>
            </a:r>
            <a:r>
              <a:rPr lang="en-US" altLang="zh-TW" sz="3200" b="1" dirty="0" err="1" smtClean="0">
                <a:solidFill>
                  <a:srgbClr val="FF0000"/>
                </a:solidFill>
              </a:rPr>
              <a:t>TApe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 (-1) : Installation </a:t>
            </a:r>
            <a:r>
              <a:rPr lang="en-US" altLang="zh-TW" sz="3200" b="1" dirty="0">
                <a:solidFill>
                  <a:srgbClr val="FF0000"/>
                </a:solidFill>
              </a:rPr>
              <a:t>et configuration Google Play Service SDK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701924" y="1700808"/>
            <a:ext cx="8496702" cy="4408706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050" y="263525"/>
            <a:ext cx="1582326" cy="248525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88" y="263525"/>
            <a:ext cx="112395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Screen shot 2013-04-28 at 1.26.1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5385"/>
            <a:ext cx="7589019" cy="446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6"/>
          <p:cNvSpPr txBox="1">
            <a:spLocks noChangeArrowheads="1"/>
          </p:cNvSpPr>
          <p:nvPr/>
        </p:nvSpPr>
        <p:spPr bwMode="auto">
          <a:xfrm>
            <a:off x="5980023" y="4221088"/>
            <a:ext cx="4218602" cy="707886"/>
          </a:xfrm>
          <a:prstGeom prst="rect">
            <a:avLst/>
          </a:prstGeom>
          <a:gradFill rotWithShape="1">
            <a:gsLst>
              <a:gs pos="0">
                <a:srgbClr val="E7E9F9"/>
              </a:gs>
              <a:gs pos="64999">
                <a:srgbClr val="C1C6EE"/>
              </a:gs>
              <a:gs pos="100000">
                <a:srgbClr val="A6ADE9"/>
              </a:gs>
            </a:gsLst>
            <a:lin ang="5400000" scaled="1"/>
          </a:gradFill>
          <a:ln w="9525">
            <a:solidFill>
              <a:srgbClr val="123494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fr-FR" sz="2000" dirty="0">
                <a:solidFill>
                  <a:srgbClr val="163794"/>
                </a:solidFill>
                <a:latin typeface="+mn-lt"/>
                <a:ea typeface="+mn-ea"/>
              </a:rPr>
              <a:t>Vérifiez </a:t>
            </a:r>
            <a:r>
              <a:rPr lang="fr-FR" sz="2000" dirty="0" smtClean="0">
                <a:solidFill>
                  <a:srgbClr val="163794"/>
                </a:solidFill>
                <a:latin typeface="+mn-lt"/>
                <a:ea typeface="+mn-ea"/>
              </a:rPr>
              <a:t>Si Google Play Services </a:t>
            </a:r>
            <a:r>
              <a:rPr lang="fr-FR" sz="2000" dirty="0">
                <a:solidFill>
                  <a:srgbClr val="163794"/>
                </a:solidFill>
                <a:latin typeface="+mn-lt"/>
                <a:ea typeface="+mn-ea"/>
              </a:rPr>
              <a:t>est installé</a:t>
            </a:r>
            <a:r>
              <a:rPr lang="fr-FR" sz="2000" dirty="0" smtClean="0">
                <a:solidFill>
                  <a:srgbClr val="163794"/>
                </a:solidFill>
                <a:latin typeface="+mn-lt"/>
                <a:ea typeface="+mn-ea"/>
              </a:rPr>
              <a:t>, ou non</a:t>
            </a:r>
            <a:endParaRPr lang="en-US" sz="2000" dirty="0">
              <a:solidFill>
                <a:srgbClr val="163794"/>
              </a:solidFill>
              <a:latin typeface="+mn-lt"/>
              <a:ea typeface="+mn-ea"/>
            </a:endParaRPr>
          </a:p>
        </p:txBody>
      </p: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 flipV="1">
            <a:off x="2194599" y="4725144"/>
            <a:ext cx="3755675" cy="38100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5980023" y="2314618"/>
            <a:ext cx="420002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163794"/>
                </a:solidFill>
              </a:rPr>
              <a:t>Window </a:t>
            </a:r>
            <a:r>
              <a:rPr lang="en-US" sz="1800" dirty="0">
                <a:solidFill>
                  <a:srgbClr val="163794"/>
                </a:solidFill>
                <a:sym typeface="Wingdings"/>
              </a:rPr>
              <a:t> Android SDK Manager </a:t>
            </a:r>
          </a:p>
          <a:p>
            <a:pPr>
              <a:defRPr/>
            </a:pPr>
            <a:r>
              <a:rPr lang="en-US" sz="1800" dirty="0">
                <a:solidFill>
                  <a:srgbClr val="163794"/>
                </a:solidFill>
                <a:sym typeface="Wingdings"/>
              </a:rPr>
              <a:t>Installed packages</a:t>
            </a:r>
            <a:endParaRPr lang="en-US" sz="1800" dirty="0">
              <a:solidFill>
                <a:srgbClr val="1637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99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050" y="263525"/>
            <a:ext cx="1582326" cy="248525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88" y="263525"/>
            <a:ext cx="112395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0947">
            <a:off x="57150" y="5249863"/>
            <a:ext cx="1992313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917948" y="1585149"/>
            <a:ext cx="81321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0.1: Récupérer l'empreinte </a:t>
            </a:r>
            <a:r>
              <a:rPr lang="fr-FR" b="1" dirty="0" smtClean="0"/>
              <a:t>SHA1 </a:t>
            </a:r>
            <a:r>
              <a:rPr lang="fr-FR" b="1" dirty="0"/>
              <a:t>du certificat utilisé pour signer les applications.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548" y="2231480"/>
            <a:ext cx="4970085" cy="430570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42173" y="2674093"/>
            <a:ext cx="3810000" cy="6461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163794"/>
                </a:solidFill>
              </a:rPr>
              <a:t>Window </a:t>
            </a:r>
            <a:r>
              <a:rPr lang="en-US" sz="1800" dirty="0">
                <a:solidFill>
                  <a:srgbClr val="163794"/>
                </a:solidFill>
                <a:sym typeface="Wingdings"/>
              </a:rPr>
              <a:t> Preferences  Android  Build</a:t>
            </a:r>
            <a:endParaRPr lang="en-US" sz="1800" dirty="0">
              <a:solidFill>
                <a:srgbClr val="163794"/>
              </a:solidFill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3955973" y="4045693"/>
            <a:ext cx="3124200" cy="2286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18" name="Straight Arrow Connector 17"/>
          <p:cNvCxnSpPr>
            <a:cxnSpLocks noChangeShapeType="1"/>
            <a:stCxn id="17" idx="6"/>
          </p:cNvCxnSpPr>
          <p:nvPr/>
        </p:nvCxnSpPr>
        <p:spPr bwMode="auto">
          <a:xfrm>
            <a:off x="7080173" y="4159993"/>
            <a:ext cx="838200" cy="381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994572" y="4045692"/>
            <a:ext cx="3767803" cy="400110"/>
          </a:xfrm>
          <a:prstGeom prst="rect">
            <a:avLst/>
          </a:prstGeom>
          <a:gradFill rotWithShape="1">
            <a:gsLst>
              <a:gs pos="0">
                <a:srgbClr val="E6FAFA"/>
              </a:gs>
              <a:gs pos="64999">
                <a:srgbClr val="BFF1F1"/>
              </a:gs>
              <a:gs pos="100000">
                <a:srgbClr val="A3EDED"/>
              </a:gs>
            </a:gsLst>
            <a:lin ang="5400000" scaled="1"/>
          </a:gradFill>
          <a:ln w="9525">
            <a:solidFill>
              <a:srgbClr val="009999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err="1" smtClean="0">
                <a:solidFill>
                  <a:srgbClr val="163794"/>
                </a:solidFill>
                <a:latin typeface="+mn-lt"/>
                <a:ea typeface="+mn-ea"/>
              </a:rPr>
              <a:t>Obtenir</a:t>
            </a:r>
            <a:r>
              <a:rPr lang="en-US" sz="2000" dirty="0" smtClean="0">
                <a:solidFill>
                  <a:srgbClr val="163794"/>
                </a:solidFill>
                <a:latin typeface="+mn-lt"/>
                <a:ea typeface="+mn-ea"/>
              </a:rPr>
              <a:t> </a:t>
            </a:r>
            <a:r>
              <a:rPr lang="en-US" sz="2000" dirty="0" err="1" smtClean="0">
                <a:solidFill>
                  <a:srgbClr val="163794"/>
                </a:solidFill>
                <a:latin typeface="+mn-lt"/>
                <a:ea typeface="+mn-ea"/>
              </a:rPr>
              <a:t>l’empreinte</a:t>
            </a:r>
            <a:r>
              <a:rPr lang="en-US" sz="2000" dirty="0" smtClean="0">
                <a:solidFill>
                  <a:srgbClr val="163794"/>
                </a:solidFill>
                <a:latin typeface="+mn-lt"/>
                <a:ea typeface="+mn-ea"/>
              </a:rPr>
              <a:t> SHA1</a:t>
            </a:r>
            <a:endParaRPr lang="en-US" sz="2000" dirty="0">
              <a:solidFill>
                <a:srgbClr val="163794"/>
              </a:solidFill>
              <a:latin typeface="+mn-lt"/>
              <a:ea typeface="+mn-ea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731672" y="332656"/>
            <a:ext cx="8496701" cy="7276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altLang="zh-CN" sz="3200" b="1" dirty="0" smtClean="0">
                <a:solidFill>
                  <a:srgbClr val="FF0000"/>
                </a:solidFill>
                <a:latin typeface="Verdana" panose="020B0604030504040204" pitchFamily="34" charset="0"/>
                <a:ea typeface="SimSun" panose="02010600030101010101" pitchFamily="2" charset="-122"/>
              </a:rPr>
              <a:t>étape 0 : Obtenir L’empreinte sha</a:t>
            </a:r>
            <a:r>
              <a:rPr lang="fr-FR" altLang="zh-CN" sz="3200" b="1" dirty="0">
                <a:solidFill>
                  <a:srgbClr val="FF0000"/>
                </a:solidFill>
                <a:latin typeface="Verdana" panose="020B0604030504040204" pitchFamily="34" charset="0"/>
                <a:ea typeface="SimSun" panose="02010600030101010101" pitchFamily="2" charset="-122"/>
              </a:rPr>
              <a:t>1</a:t>
            </a:r>
            <a:endParaRPr lang="fr-F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49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731672" y="332656"/>
            <a:ext cx="8496701" cy="727614"/>
          </a:xfrm>
        </p:spPr>
        <p:txBody>
          <a:bodyPr>
            <a:normAutofit fontScale="90000"/>
          </a:bodyPr>
          <a:lstStyle/>
          <a:p>
            <a:pPr algn="ctr"/>
            <a:r>
              <a:rPr lang="fr-FR" altLang="zh-CN" sz="3200" b="1" dirty="0">
                <a:solidFill>
                  <a:srgbClr val="FF0000"/>
                </a:solidFill>
                <a:latin typeface="Verdana" panose="020B0604030504040204" pitchFamily="34" charset="0"/>
                <a:ea typeface="SimSun" panose="02010600030101010101" pitchFamily="2" charset="-122"/>
              </a:rPr>
              <a:t>é</a:t>
            </a:r>
            <a:r>
              <a:rPr lang="fr-FR" altLang="zh-CN" sz="3200" b="1" dirty="0" smtClean="0">
                <a:solidFill>
                  <a:srgbClr val="FF0000"/>
                </a:solidFill>
                <a:latin typeface="Verdana" panose="020B0604030504040204" pitchFamily="34" charset="0"/>
                <a:ea typeface="SimSun" panose="02010600030101010101" pitchFamily="2" charset="-122"/>
              </a:rPr>
              <a:t>tape 1 : Créer un nouveau « projet api console » </a:t>
            </a:r>
            <a:endParaRPr lang="fr-FR" sz="32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050" y="263525"/>
            <a:ext cx="1582326" cy="2485259"/>
          </a:xfrm>
          <a:prstGeom prst="rect">
            <a:avLst/>
          </a:prstGeom>
        </p:spPr>
      </p:pic>
      <p:pic>
        <p:nvPicPr>
          <p:cNvPr id="6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88" y="263525"/>
            <a:ext cx="112395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0947">
            <a:off x="57150" y="5249863"/>
            <a:ext cx="1992313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57363" y="2381903"/>
            <a:ext cx="957706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tx2"/>
                </a:solidFill>
              </a:rPr>
              <a:t>Une fois que vous avez l'empreinte SHA1 </a:t>
            </a:r>
            <a:r>
              <a:rPr lang="fr-FR" b="1" dirty="0" smtClean="0">
                <a:solidFill>
                  <a:schemeClr val="tx2"/>
                </a:solidFill>
              </a:rPr>
              <a:t>du </a:t>
            </a:r>
            <a:r>
              <a:rPr lang="fr-FR" b="1" dirty="0" err="1" smtClean="0">
                <a:solidFill>
                  <a:schemeClr val="tx2"/>
                </a:solidFill>
              </a:rPr>
              <a:t>keystore</a:t>
            </a:r>
            <a:r>
              <a:rPr lang="fr-FR" b="1" dirty="0" smtClean="0">
                <a:solidFill>
                  <a:schemeClr val="tx2"/>
                </a:solidFill>
              </a:rPr>
              <a:t>, </a:t>
            </a:r>
            <a:r>
              <a:rPr lang="fr-FR" b="1" dirty="0">
                <a:solidFill>
                  <a:schemeClr val="tx2"/>
                </a:solidFill>
              </a:rPr>
              <a:t>il est nécessaire de créer un nouveau projet dans la console API Google, ou d'ajouter le service API v2 Google </a:t>
            </a:r>
            <a:r>
              <a:rPr lang="fr-FR" b="1" dirty="0" err="1">
                <a:solidFill>
                  <a:schemeClr val="tx2"/>
                </a:solidFill>
              </a:rPr>
              <a:t>Maps</a:t>
            </a:r>
            <a:r>
              <a:rPr lang="fr-FR" b="1" dirty="0">
                <a:solidFill>
                  <a:schemeClr val="tx2"/>
                </a:solidFill>
              </a:rPr>
              <a:t> Android à un projet existant. </a:t>
            </a:r>
          </a:p>
          <a:p>
            <a:endParaRPr lang="fr-FR" b="1" dirty="0">
              <a:solidFill>
                <a:schemeClr val="tx2"/>
              </a:solidFill>
            </a:endParaRPr>
          </a:p>
          <a:p>
            <a:r>
              <a:rPr lang="fr-FR" b="1" dirty="0">
                <a:solidFill>
                  <a:schemeClr val="tx2"/>
                </a:solidFill>
              </a:rPr>
              <a:t>Dans un navigateur, accédez à la console API Google</a:t>
            </a:r>
            <a:r>
              <a:rPr lang="fr-FR" b="1" dirty="0" smtClean="0">
                <a:solidFill>
                  <a:schemeClr val="tx2"/>
                </a:solidFill>
              </a:rPr>
              <a:t>: </a:t>
            </a:r>
            <a:r>
              <a:rPr lang="fr-FR" b="1" dirty="0">
                <a:solidFill>
                  <a:srgbClr val="002060"/>
                </a:solidFill>
              </a:rPr>
              <a:t>https://console.developers.google.com/</a:t>
            </a:r>
          </a:p>
          <a:p>
            <a:endParaRPr lang="fr-FR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15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ntinental World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007AB78-8AA3-48FB-9A6F-F33600BC4B6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World maps series, World presentation (widescreen)</Template>
  <TotalTime>0</TotalTime>
  <Words>635</Words>
  <Application>Microsoft Office PowerPoint</Application>
  <PresentationFormat>Custom</PresentationFormat>
  <Paragraphs>85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微軟正黑體</vt:lpstr>
      <vt:lpstr>MS PGothic</vt:lpstr>
      <vt:lpstr>SimSun</vt:lpstr>
      <vt:lpstr>Arial</vt:lpstr>
      <vt:lpstr>Century Gothic</vt:lpstr>
      <vt:lpstr>inherit</vt:lpstr>
      <vt:lpstr>Times New Roman</vt:lpstr>
      <vt:lpstr>Verdana</vt:lpstr>
      <vt:lpstr>Wingdings</vt:lpstr>
      <vt:lpstr>Continental World 16x9</vt:lpstr>
      <vt:lpstr>Google Maps Android API v2</vt:lpstr>
      <vt:lpstr>Introduction to the Google Maps Android API v2</vt:lpstr>
      <vt:lpstr>Introduction</vt:lpstr>
      <vt:lpstr>PowerPoint Presentation</vt:lpstr>
      <vt:lpstr>Améliorations</vt:lpstr>
      <vt:lpstr>Processus général de l'ajout d'une carte à une applicatioN</vt:lpstr>
      <vt:lpstr>éTApe (-1) : Installation et configuration Google Play Service SDK</vt:lpstr>
      <vt:lpstr>PowerPoint Presentation</vt:lpstr>
      <vt:lpstr>étape 1 : Créer un nouveau « projet api console » </vt:lpstr>
      <vt:lpstr>PowerPoint Presentation</vt:lpstr>
      <vt:lpstr>étape 1 : Créer un nouveau « projet api console » </vt:lpstr>
      <vt:lpstr>PowerPoint Presentation</vt:lpstr>
      <vt:lpstr>étape 2 : activer l’API Google Maps android v2</vt:lpstr>
      <vt:lpstr>PowerPoint Presentation</vt:lpstr>
      <vt:lpstr>PowerPoint Presentation</vt:lpstr>
      <vt:lpstr>PowerPoint Presentation</vt:lpstr>
      <vt:lpstr>étape 3 : Obtenir une clé API Google Maps</vt:lpstr>
      <vt:lpstr>PowerPoint Presentation</vt:lpstr>
      <vt:lpstr>PowerPoint Presentation</vt:lpstr>
      <vt:lpstr>PowerPoint Presentation</vt:lpstr>
      <vt:lpstr>étape 3 : Obtenir une clé API Google Maps</vt:lpstr>
      <vt:lpstr>PowerPoint Presentation</vt:lpstr>
      <vt:lpstr>étape 3 : Obtenir une clé API Google Maps</vt:lpstr>
      <vt:lpstr>PowerPoint Presentation</vt:lpstr>
      <vt:lpstr>étape 4 : Ajouter la librairie google play services au projet android</vt:lpstr>
      <vt:lpstr>PowerPoint Presentation</vt:lpstr>
      <vt:lpstr>étape 5 : Ajouter les permissions necessaires au manifest</vt:lpstr>
      <vt:lpstr>OBJECTIFS</vt:lpstr>
      <vt:lpstr>PowerPoint Presentation</vt:lpstr>
      <vt:lpstr>A LA PRATIQUE :D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2014-08-26T12:57:24Z</dcterms:created>
  <dcterms:modified xsi:type="dcterms:W3CDTF">2014-08-27T11:23:11Z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TC028048919991</vt:lpwstr>
  </property>
</Properties>
</file>