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046ECDE0-9E2C-4EC4-8E09-9D975FC5036D}" type="datetimeFigureOut">
              <a:rPr lang="fr-FR" smtClean="0"/>
              <a:pPr/>
              <a:t>17/07/2014</a:t>
            </a:fld>
            <a:endParaRPr lang="fr-FR"/>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fr-FR"/>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66584E18-ADC3-41D1-B96A-9426FF523052}" type="slidenum">
              <a:rPr lang="fr-FR" smtClean="0"/>
              <a:pPr/>
              <a:t>‹N°›</a:t>
            </a:fld>
            <a:endParaRPr lang="fr-FR"/>
          </a:p>
        </p:txBody>
      </p:sp>
    </p:spTree>
  </p:cSld>
  <p:clrMapOvr>
    <a:masterClrMapping/>
  </p:clrMapOvr>
  <p:transition spd="slow">
    <p:sndAc>
      <p:stSnd>
        <p:snd r:embed="rId1" name="type.wav" builtIn="1"/>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046ECDE0-9E2C-4EC4-8E09-9D975FC5036D}" type="datetimeFigureOut">
              <a:rPr lang="fr-FR" smtClean="0"/>
              <a:pPr/>
              <a:t>17/07/2014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66584E18-ADC3-41D1-B96A-9426FF523052}" type="slidenum">
              <a:rPr lang="fr-FR" smtClean="0"/>
              <a:pPr/>
              <a:t>‹N°›</a:t>
            </a:fld>
            <a:endParaRPr lang="fr-FR"/>
          </a:p>
        </p:txBody>
      </p:sp>
    </p:spTree>
  </p:cSld>
  <p:clrMapOvr>
    <a:masterClrMapping/>
  </p:clrMapOvr>
  <p:transition spd="slow">
    <p:sndAc>
      <p:stSnd>
        <p:snd r:embed="rId1" name="type.wav" builtIn="1"/>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046ECDE0-9E2C-4EC4-8E09-9D975FC5036D}" type="datetimeFigureOut">
              <a:rPr lang="fr-FR" smtClean="0"/>
              <a:pPr/>
              <a:t>17/07/2014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66584E18-ADC3-41D1-B96A-9426FF523052}" type="slidenum">
              <a:rPr lang="fr-FR" smtClean="0"/>
              <a:pPr/>
              <a:t>‹N°›</a:t>
            </a:fld>
            <a:endParaRPr lang="fr-FR"/>
          </a:p>
        </p:txBody>
      </p:sp>
    </p:spTree>
  </p:cSld>
  <p:clrMapOvr>
    <a:masterClrMapping/>
  </p:clrMapOvr>
  <p:transition spd="slow">
    <p:sndAc>
      <p:stSnd>
        <p:snd r:embed="rId1" name="type.wav" builtIn="1"/>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046ECDE0-9E2C-4EC4-8E09-9D975FC5036D}" type="datetimeFigureOut">
              <a:rPr lang="fr-FR" smtClean="0"/>
              <a:pPr/>
              <a:t>17/07/2014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66584E18-ADC3-41D1-B96A-9426FF523052}" type="slidenum">
              <a:rPr lang="fr-FR" smtClean="0"/>
              <a:pPr/>
              <a:t>‹N°›</a:t>
            </a:fld>
            <a:endParaRPr lang="fr-FR"/>
          </a:p>
        </p:txBody>
      </p:sp>
      <p:sp>
        <p:nvSpPr>
          <p:cNvPr id="7" name="Titre 6"/>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masterClrMapping/>
  </p:clrMapOvr>
  <p:transition spd="slow">
    <p:sndAc>
      <p:stSnd>
        <p:snd r:embed="rId1" name="type.wav" builtIn="1"/>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046ECDE0-9E2C-4EC4-8E09-9D975FC5036D}" type="datetimeFigureOut">
              <a:rPr lang="fr-FR" smtClean="0"/>
              <a:pPr/>
              <a:t>17/07/2014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66584E18-ADC3-41D1-B96A-9426FF523052}" type="slidenum">
              <a:rPr lang="fr-FR" smtClean="0"/>
              <a:pPr/>
              <a:t>‹N°›</a:t>
            </a:fld>
            <a:endParaRPr lang="fr-F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slow">
    <p:sndAc>
      <p:stSnd>
        <p:snd r:embed="rId1" name="type.wav" builtIn="1"/>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046ECDE0-9E2C-4EC4-8E09-9D975FC5036D}" type="datetimeFigureOut">
              <a:rPr lang="fr-FR" smtClean="0"/>
              <a:pPr/>
              <a:t>17/07/2014</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66584E18-ADC3-41D1-B96A-9426FF523052}" type="slidenum">
              <a:rPr lang="fr-FR" smtClean="0"/>
              <a:pPr/>
              <a:t>‹N°›</a:t>
            </a:fld>
            <a:endParaRPr lang="fr-FR"/>
          </a:p>
        </p:txBody>
      </p:sp>
      <p:sp>
        <p:nvSpPr>
          <p:cNvPr id="8" name="Titre 7"/>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transition spd="slow">
    <p:sndAc>
      <p:stSnd>
        <p:snd r:embed="rId1" name="type.wav" builtIn="1"/>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046ECDE0-9E2C-4EC4-8E09-9D975FC5036D}" type="datetimeFigureOut">
              <a:rPr lang="fr-FR" smtClean="0"/>
              <a:pPr/>
              <a:t>17/07/2014</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66584E18-ADC3-41D1-B96A-9426FF523052}"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transition spd="slow">
    <p:sndAc>
      <p:stSnd>
        <p:snd r:embed="rId1" name="type.wav" builtIn="1"/>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fld id="{046ECDE0-9E2C-4EC4-8E09-9D975FC5036D}" type="datetimeFigureOut">
              <a:rPr lang="fr-FR" smtClean="0"/>
              <a:pPr/>
              <a:t>17/07/2014</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66584E18-ADC3-41D1-B96A-9426FF523052}" type="slidenum">
              <a:rPr lang="fr-FR" smtClean="0"/>
              <a:pPr/>
              <a:t>‹N°›</a:t>
            </a:fld>
            <a:endParaRPr lang="fr-FR"/>
          </a:p>
        </p:txBody>
      </p:sp>
      <p:sp>
        <p:nvSpPr>
          <p:cNvPr id="6" name="Titre 5"/>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transition spd="slow">
    <p:sndAc>
      <p:stSnd>
        <p:snd r:embed="rId1" name="type.wav" builtIn="1"/>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046ECDE0-9E2C-4EC4-8E09-9D975FC5036D}" type="datetimeFigureOut">
              <a:rPr lang="fr-FR" smtClean="0"/>
              <a:pPr/>
              <a:t>17/07/2014</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66584E18-ADC3-41D1-B96A-9426FF523052}" type="slidenum">
              <a:rPr lang="fr-FR" smtClean="0"/>
              <a:pPr/>
              <a:t>‹N°›</a:t>
            </a:fld>
            <a:endParaRPr lang="fr-FR"/>
          </a:p>
        </p:txBody>
      </p:sp>
    </p:spTree>
  </p:cSld>
  <p:clrMapOvr>
    <a:masterClrMapping/>
  </p:clrMapOvr>
  <p:transition spd="slow">
    <p:sndAc>
      <p:stSnd>
        <p:snd r:embed="rId1" name="type.wav" builtIn="1"/>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extLst/>
          </a:lstStyle>
          <a:p>
            <a:fld id="{046ECDE0-9E2C-4EC4-8E09-9D975FC5036D}" type="datetimeFigureOut">
              <a:rPr lang="fr-FR" smtClean="0"/>
              <a:pPr/>
              <a:t>17/07/2014</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66584E18-ADC3-41D1-B96A-9426FF523052}"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transition spd="slow">
    <p:sndAc>
      <p:stSnd>
        <p:snd r:embed="rId1" name="type.wav" builtIn="1"/>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046ECDE0-9E2C-4EC4-8E09-9D975FC5036D}" type="datetimeFigureOut">
              <a:rPr lang="fr-FR" smtClean="0"/>
              <a:pPr/>
              <a:t>17/07/2014</a:t>
            </a:fld>
            <a:endParaRPr lang="fr-FR"/>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r-FR"/>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66584E18-ADC3-41D1-B96A-9426FF523052}" type="slidenum">
              <a:rPr lang="fr-FR" smtClean="0"/>
              <a:pPr/>
              <a:t>‹N°›</a:t>
            </a:fld>
            <a:endParaRPr lang="fr-FR"/>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Cliquez pour modifier le style du titre</a:t>
            </a:r>
            <a:endParaRPr kumimoji="0" lang="en-US"/>
          </a:p>
        </p:txBody>
      </p:sp>
      <p:sp>
        <p:nvSpPr>
          <p:cNvPr id="8" name="Forme libre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slow">
    <p:sndAc>
      <p:stSnd>
        <p:snd r:embed="rId1" name="type.wav" builtIn="1"/>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46ECDE0-9E2C-4EC4-8E09-9D975FC5036D}" type="datetimeFigureOut">
              <a:rPr lang="fr-FR" smtClean="0"/>
              <a:pPr/>
              <a:t>17/07/2014</a:t>
            </a:fld>
            <a:endParaRPr lang="fr-FR"/>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r-FR"/>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6584E18-ADC3-41D1-B96A-9426FF523052}"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sndAc>
      <p:stSnd>
        <p:snd r:embed="rId13" name="type.wav" builtIn="1"/>
      </p:stSnd>
    </p:sndAc>
  </p:transition>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752601"/>
            <a:ext cx="7772400" cy="747705"/>
          </a:xfrm>
        </p:spPr>
        <p:txBody>
          <a:bodyPr>
            <a:normAutofit fontScale="90000"/>
          </a:bodyPr>
          <a:lstStyle/>
          <a:p>
            <a:r>
              <a:rPr lang="fr-FR" dirty="0">
                <a:solidFill>
                  <a:srgbClr val="7030A0"/>
                </a:solidFill>
              </a:rPr>
              <a:t>le calcul du prorata de déduction de la TVA </a:t>
            </a:r>
          </a:p>
        </p:txBody>
      </p:sp>
      <p:sp>
        <p:nvSpPr>
          <p:cNvPr id="3" name="Sous-titre 2"/>
          <p:cNvSpPr>
            <a:spLocks noGrp="1"/>
          </p:cNvSpPr>
          <p:nvPr>
            <p:ph type="subTitle" idx="1"/>
          </p:nvPr>
        </p:nvSpPr>
        <p:spPr>
          <a:xfrm>
            <a:off x="685800" y="2500306"/>
            <a:ext cx="7772400" cy="3643338"/>
          </a:xfrm>
        </p:spPr>
        <p:txBody>
          <a:bodyPr>
            <a:normAutofit fontScale="92500"/>
          </a:bodyPr>
          <a:lstStyle/>
          <a:p>
            <a:pPr algn="l">
              <a:buFont typeface="Arial" pitchFamily="34" charset="0"/>
              <a:buChar char="•"/>
            </a:pPr>
            <a:r>
              <a:rPr lang="fr-FR" sz="2900" b="1" dirty="0" smtClean="0">
                <a:solidFill>
                  <a:schemeClr val="tx1"/>
                </a:solidFill>
                <a:cs typeface="Aharoni" pitchFamily="2" charset="-79"/>
              </a:rPr>
              <a:t>l'intérêt de cette prorata</a:t>
            </a:r>
          </a:p>
          <a:p>
            <a:pPr algn="l">
              <a:buFont typeface="Arial" pitchFamily="34" charset="0"/>
              <a:buChar char="•"/>
            </a:pPr>
            <a:r>
              <a:rPr lang="fr-FR" b="1" dirty="0" smtClean="0">
                <a:solidFill>
                  <a:schemeClr val="tx1"/>
                </a:solidFill>
              </a:rPr>
              <a:t>le calcul du prorata</a:t>
            </a:r>
            <a:endParaRPr lang="fr-FR" b="1" dirty="0" smtClean="0">
              <a:solidFill>
                <a:schemeClr val="tx1"/>
              </a:solidFill>
              <a:cs typeface="Aharoni" pitchFamily="2" charset="-79"/>
            </a:endParaRPr>
          </a:p>
          <a:p>
            <a:pPr algn="l">
              <a:buFont typeface="Arial" pitchFamily="34" charset="0"/>
              <a:buChar char="•"/>
            </a:pPr>
            <a:r>
              <a:rPr lang="fr-FR" b="1" dirty="0" smtClean="0">
                <a:solidFill>
                  <a:schemeClr val="tx1"/>
                </a:solidFill>
              </a:rPr>
              <a:t>REGULARISATION </a:t>
            </a:r>
            <a:r>
              <a:rPr lang="fr-FR" b="1" dirty="0">
                <a:solidFill>
                  <a:schemeClr val="tx1"/>
                </a:solidFill>
              </a:rPr>
              <a:t>DE LA TVA SUIVANT CHANGEMENT DU TAUX DE </a:t>
            </a:r>
            <a:r>
              <a:rPr lang="fr-FR" b="1" dirty="0" smtClean="0">
                <a:solidFill>
                  <a:schemeClr val="tx1"/>
                </a:solidFill>
              </a:rPr>
              <a:t>PRORATA</a:t>
            </a:r>
          </a:p>
          <a:p>
            <a:pPr algn="l">
              <a:buFont typeface="Arial" pitchFamily="34" charset="0"/>
              <a:buChar char="•"/>
            </a:pPr>
            <a:r>
              <a:rPr lang="fr-FR" b="1" dirty="0" smtClean="0">
                <a:solidFill>
                  <a:schemeClr val="tx1"/>
                </a:solidFill>
              </a:rPr>
              <a:t>L'article 20 de la loi n° 30-85</a:t>
            </a:r>
          </a:p>
          <a:p>
            <a:pPr algn="l">
              <a:buFont typeface="Arial" pitchFamily="34" charset="0"/>
              <a:buChar char="•"/>
            </a:pPr>
            <a:r>
              <a:rPr lang="fr-FR" b="1" dirty="0" smtClean="0">
                <a:solidFill>
                  <a:schemeClr val="tx1"/>
                </a:solidFill>
              </a:rPr>
              <a:t>Obligation de déclaration</a:t>
            </a:r>
          </a:p>
          <a:p>
            <a:pPr algn="l">
              <a:buFont typeface="Arial" pitchFamily="34" charset="0"/>
              <a:buChar char="•"/>
            </a:pPr>
            <a:r>
              <a:rPr lang="fr-FR" sz="2800" b="1" dirty="0" smtClean="0">
                <a:solidFill>
                  <a:schemeClr val="tx1"/>
                </a:solidFill>
              </a:rPr>
              <a:t>TAXE SUR </a:t>
            </a:r>
            <a:r>
              <a:rPr lang="fr-FR" sz="2800" b="1" dirty="0" smtClean="0">
                <a:solidFill>
                  <a:srgbClr val="FFC000"/>
                </a:solidFill>
              </a:rPr>
              <a:t>LA VALEUR AJOUTEE</a:t>
            </a:r>
            <a:r>
              <a:rPr lang="fr-FR" sz="2800" b="1" dirty="0" smtClean="0">
                <a:solidFill>
                  <a:schemeClr val="tx1"/>
                </a:solidFill>
              </a:rPr>
              <a:t/>
            </a:r>
            <a:br>
              <a:rPr lang="fr-FR" sz="2800" b="1" dirty="0" smtClean="0">
                <a:solidFill>
                  <a:schemeClr val="tx1"/>
                </a:solidFill>
              </a:rPr>
            </a:br>
            <a:r>
              <a:rPr lang="fr-FR" sz="2800" b="1" dirty="0" smtClean="0">
                <a:solidFill>
                  <a:schemeClr val="tx1"/>
                </a:solidFill>
              </a:rPr>
              <a:t>DECLARATION DU PRORATA DES DEDUCTIONS</a:t>
            </a:r>
            <a:endParaRPr lang="fr-FR" b="1" dirty="0" smtClean="0">
              <a:solidFill>
                <a:schemeClr val="tx1"/>
              </a:solidFill>
            </a:endParaRPr>
          </a:p>
          <a:p>
            <a:pPr algn="l">
              <a:buFont typeface="Arial" pitchFamily="34" charset="0"/>
              <a:buChar char="•"/>
            </a:pPr>
            <a:endParaRPr lang="fr-FR" b="1" dirty="0"/>
          </a:p>
        </p:txBody>
      </p:sp>
    </p:spTree>
  </p:cSld>
  <p:clrMapOvr>
    <a:masterClrMapping/>
  </p:clrMapOvr>
  <p:transition spd="slow" advTm="10000">
    <p:sndAc>
      <p:stSnd>
        <p:snd r:embed="rId2" name="type.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1"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i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2"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Horizontal)">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checkerboard(across)">
                                      <p:cBhvr>
                                        <p:cTn id="22" dur="500"/>
                                        <p:tgtEl>
                                          <p:spTgt spid="3">
                                            <p:txEl>
                                              <p:pRg st="0" end="0"/>
                                            </p:txEl>
                                          </p:spTgt>
                                        </p:tgtEl>
                                      </p:cBhvr>
                                    </p:animEffect>
                                  </p:childTnLst>
                                </p:cTn>
                              </p:par>
                              <p:par>
                                <p:cTn id="23" presetID="5" presetClass="entr" presetSubtype="10" fill="hold" nodeType="with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checkerboard(across)">
                                      <p:cBhvr>
                                        <p:cTn id="25" dur="500"/>
                                        <p:tgtEl>
                                          <p:spTgt spid="3">
                                            <p:txEl>
                                              <p:pRg st="1" end="1"/>
                                            </p:txEl>
                                          </p:spTgt>
                                        </p:tgtEl>
                                      </p:cBhvr>
                                    </p:animEffect>
                                  </p:childTnLst>
                                </p:cTn>
                              </p:par>
                              <p:par>
                                <p:cTn id="26" presetID="5" presetClass="entr" presetSubtype="10" fill="hold" nodeType="with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checkerboard(across)">
                                      <p:cBhvr>
                                        <p:cTn id="28" dur="500"/>
                                        <p:tgtEl>
                                          <p:spTgt spid="3">
                                            <p:txEl>
                                              <p:pRg st="2" end="2"/>
                                            </p:txEl>
                                          </p:spTgt>
                                        </p:tgtEl>
                                      </p:cBhvr>
                                    </p:animEffect>
                                  </p:childTnLst>
                                </p:cTn>
                              </p:par>
                              <p:par>
                                <p:cTn id="29" presetID="5" presetClass="entr" presetSubtype="10" fill="hold" nodeType="with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checkerboard(across)">
                                      <p:cBhvr>
                                        <p:cTn id="31" dur="500"/>
                                        <p:tgtEl>
                                          <p:spTgt spid="3">
                                            <p:txEl>
                                              <p:pRg st="3" end="3"/>
                                            </p:txEl>
                                          </p:spTgt>
                                        </p:tgtEl>
                                      </p:cBhvr>
                                    </p:animEffect>
                                  </p:childTnLst>
                                </p:cTn>
                              </p:par>
                              <p:par>
                                <p:cTn id="32" presetID="5" presetClass="entr" presetSubtype="10" fill="hold" nodeType="with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checkerboard(across)">
                                      <p:cBhvr>
                                        <p:cTn id="34" dur="500"/>
                                        <p:tgtEl>
                                          <p:spTgt spid="3">
                                            <p:txEl>
                                              <p:pRg st="4" end="4"/>
                                            </p:txEl>
                                          </p:spTgt>
                                        </p:tgtEl>
                                      </p:cBhvr>
                                    </p:animEffect>
                                  </p:childTnLst>
                                </p:cTn>
                              </p:par>
                              <p:par>
                                <p:cTn id="35" presetID="5" presetClass="entr" presetSubtype="10"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checkerboard(across)">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xit" presetSubtype="10" fill="hold" nodeType="clickEffect">
                                  <p:stCondLst>
                                    <p:cond delay="0"/>
                                  </p:stCondLst>
                                  <p:childTnLst>
                                    <p:animEffect transition="out" filter="checkerboard(across)">
                                      <p:cBhvr>
                                        <p:cTn id="41" dur="500"/>
                                        <p:tgtEl>
                                          <p:spTgt spid="3">
                                            <p:txEl>
                                              <p:pRg st="0" end="0"/>
                                            </p:txEl>
                                          </p:spTgt>
                                        </p:tgtEl>
                                      </p:cBhvr>
                                    </p:animEffect>
                                    <p:set>
                                      <p:cBhvr>
                                        <p:cTn id="42" dur="1" fill="hold">
                                          <p:stCondLst>
                                            <p:cond delay="499"/>
                                          </p:stCondLst>
                                        </p:cTn>
                                        <p:tgtEl>
                                          <p:spTgt spid="3">
                                            <p:txEl>
                                              <p:pRg st="0" end="0"/>
                                            </p:txEl>
                                          </p:spTgt>
                                        </p:tgtEl>
                                        <p:attrNameLst>
                                          <p:attrName>style.visibility</p:attrName>
                                        </p:attrNameLst>
                                      </p:cBhvr>
                                      <p:to>
                                        <p:strVal val="hidden"/>
                                      </p:to>
                                    </p:set>
                                  </p:childTnLst>
                                </p:cTn>
                              </p:par>
                              <p:par>
                                <p:cTn id="43" presetID="5" presetClass="exit" presetSubtype="10" fill="hold" nodeType="withEffect">
                                  <p:stCondLst>
                                    <p:cond delay="0"/>
                                  </p:stCondLst>
                                  <p:childTnLst>
                                    <p:animEffect transition="out" filter="checkerboard(across)">
                                      <p:cBhvr>
                                        <p:cTn id="44" dur="500"/>
                                        <p:tgtEl>
                                          <p:spTgt spid="3">
                                            <p:txEl>
                                              <p:pRg st="1" end="1"/>
                                            </p:txEl>
                                          </p:spTgt>
                                        </p:tgtEl>
                                      </p:cBhvr>
                                    </p:animEffect>
                                    <p:set>
                                      <p:cBhvr>
                                        <p:cTn id="45" dur="1" fill="hold">
                                          <p:stCondLst>
                                            <p:cond delay="499"/>
                                          </p:stCondLst>
                                        </p:cTn>
                                        <p:tgtEl>
                                          <p:spTgt spid="3">
                                            <p:txEl>
                                              <p:pRg st="1" end="1"/>
                                            </p:txEl>
                                          </p:spTgt>
                                        </p:tgtEl>
                                        <p:attrNameLst>
                                          <p:attrName>style.visibility</p:attrName>
                                        </p:attrNameLst>
                                      </p:cBhvr>
                                      <p:to>
                                        <p:strVal val="hidden"/>
                                      </p:to>
                                    </p:set>
                                  </p:childTnLst>
                                </p:cTn>
                              </p:par>
                              <p:par>
                                <p:cTn id="46" presetID="5" presetClass="exit" presetSubtype="10" fill="hold" nodeType="withEffect">
                                  <p:stCondLst>
                                    <p:cond delay="0"/>
                                  </p:stCondLst>
                                  <p:childTnLst>
                                    <p:animEffect transition="out" filter="checkerboard(across)">
                                      <p:cBhvr>
                                        <p:cTn id="47" dur="500"/>
                                        <p:tgtEl>
                                          <p:spTgt spid="3">
                                            <p:txEl>
                                              <p:pRg st="2" end="2"/>
                                            </p:txEl>
                                          </p:spTgt>
                                        </p:tgtEl>
                                      </p:cBhvr>
                                    </p:animEffect>
                                    <p:set>
                                      <p:cBhvr>
                                        <p:cTn id="48" dur="1" fill="hold">
                                          <p:stCondLst>
                                            <p:cond delay="499"/>
                                          </p:stCondLst>
                                        </p:cTn>
                                        <p:tgtEl>
                                          <p:spTgt spid="3">
                                            <p:txEl>
                                              <p:pRg st="2" end="2"/>
                                            </p:txEl>
                                          </p:spTgt>
                                        </p:tgtEl>
                                        <p:attrNameLst>
                                          <p:attrName>style.visibility</p:attrName>
                                        </p:attrNameLst>
                                      </p:cBhvr>
                                      <p:to>
                                        <p:strVal val="hidden"/>
                                      </p:to>
                                    </p:set>
                                  </p:childTnLst>
                                </p:cTn>
                              </p:par>
                              <p:par>
                                <p:cTn id="49" presetID="5" presetClass="exit" presetSubtype="10" fill="hold" nodeType="withEffect">
                                  <p:stCondLst>
                                    <p:cond delay="0"/>
                                  </p:stCondLst>
                                  <p:childTnLst>
                                    <p:animEffect transition="out" filter="checkerboard(across)">
                                      <p:cBhvr>
                                        <p:cTn id="50" dur="500"/>
                                        <p:tgtEl>
                                          <p:spTgt spid="3">
                                            <p:txEl>
                                              <p:pRg st="3" end="3"/>
                                            </p:txEl>
                                          </p:spTgt>
                                        </p:tgtEl>
                                      </p:cBhvr>
                                    </p:animEffect>
                                    <p:set>
                                      <p:cBhvr>
                                        <p:cTn id="51" dur="1" fill="hold">
                                          <p:stCondLst>
                                            <p:cond delay="499"/>
                                          </p:stCondLst>
                                        </p:cTn>
                                        <p:tgtEl>
                                          <p:spTgt spid="3">
                                            <p:txEl>
                                              <p:pRg st="3" end="3"/>
                                            </p:txEl>
                                          </p:spTgt>
                                        </p:tgtEl>
                                        <p:attrNameLst>
                                          <p:attrName>style.visibility</p:attrName>
                                        </p:attrNameLst>
                                      </p:cBhvr>
                                      <p:to>
                                        <p:strVal val="hidden"/>
                                      </p:to>
                                    </p:set>
                                  </p:childTnLst>
                                </p:cTn>
                              </p:par>
                              <p:par>
                                <p:cTn id="52" presetID="5" presetClass="exit" presetSubtype="10" fill="hold" nodeType="withEffect">
                                  <p:stCondLst>
                                    <p:cond delay="0"/>
                                  </p:stCondLst>
                                  <p:childTnLst>
                                    <p:animEffect transition="out" filter="checkerboard(across)">
                                      <p:cBhvr>
                                        <p:cTn id="53" dur="500"/>
                                        <p:tgtEl>
                                          <p:spTgt spid="3">
                                            <p:txEl>
                                              <p:pRg st="4" end="4"/>
                                            </p:txEl>
                                          </p:spTgt>
                                        </p:tgtEl>
                                      </p:cBhvr>
                                    </p:animEffect>
                                    <p:set>
                                      <p:cBhvr>
                                        <p:cTn id="54" dur="1" fill="hold">
                                          <p:stCondLst>
                                            <p:cond delay="499"/>
                                          </p:stCondLst>
                                        </p:cTn>
                                        <p:tgtEl>
                                          <p:spTgt spid="3">
                                            <p:txEl>
                                              <p:pRg st="4" end="4"/>
                                            </p:txEl>
                                          </p:spTgt>
                                        </p:tgtEl>
                                        <p:attrNameLst>
                                          <p:attrName>style.visibility</p:attrName>
                                        </p:attrNameLst>
                                      </p:cBhvr>
                                      <p:to>
                                        <p:strVal val="hidden"/>
                                      </p:to>
                                    </p:set>
                                  </p:childTnLst>
                                </p:cTn>
                              </p:par>
                              <p:par>
                                <p:cTn id="55" presetID="5" presetClass="exit" presetSubtype="10" fill="hold" nodeType="withEffect">
                                  <p:stCondLst>
                                    <p:cond delay="0"/>
                                  </p:stCondLst>
                                  <p:childTnLst>
                                    <p:animEffect transition="out" filter="checkerboard(across)">
                                      <p:cBhvr>
                                        <p:cTn id="56" dur="500"/>
                                        <p:tgtEl>
                                          <p:spTgt spid="3">
                                            <p:txEl>
                                              <p:pRg st="5" end="5"/>
                                            </p:txEl>
                                          </p:spTgt>
                                        </p:tgtEl>
                                      </p:cBhvr>
                                    </p:animEffect>
                                    <p:set>
                                      <p:cBhvr>
                                        <p:cTn id="57" dur="1" fill="hold">
                                          <p:stCondLst>
                                            <p:cond delay="499"/>
                                          </p:stCondLst>
                                        </p:cTn>
                                        <p:tgtEl>
                                          <p:spTgt spid="3">
                                            <p:txEl>
                                              <p:pRg st="5" end="5"/>
                                            </p:txEl>
                                          </p:spTgt>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2" presetClass="exit" presetSubtype="3" fill="hold" grpId="3" nodeType="clickEffect">
                                  <p:stCondLst>
                                    <p:cond delay="0"/>
                                  </p:stCondLst>
                                  <p:childTnLst>
                                    <p:anim calcmode="lin" valueType="num">
                                      <p:cBhvr additive="base">
                                        <p:cTn id="61" dur="5000"/>
                                        <p:tgtEl>
                                          <p:spTgt spid="2"/>
                                        </p:tgtEl>
                                        <p:attrNameLst>
                                          <p:attrName>ppt_x</p:attrName>
                                        </p:attrNameLst>
                                      </p:cBhvr>
                                      <p:tavLst>
                                        <p:tav tm="0">
                                          <p:val>
                                            <p:strVal val="ppt_x"/>
                                          </p:val>
                                        </p:tav>
                                        <p:tav tm="100000">
                                          <p:val>
                                            <p:strVal val="1+ppt_w/2"/>
                                          </p:val>
                                        </p:tav>
                                      </p:tavLst>
                                    </p:anim>
                                    <p:anim calcmode="lin" valueType="num">
                                      <p:cBhvr additive="base">
                                        <p:cTn id="62" dur="5000"/>
                                        <p:tgtEl>
                                          <p:spTgt spid="2"/>
                                        </p:tgtEl>
                                        <p:attrNameLst>
                                          <p:attrName>ppt_y</p:attrName>
                                        </p:attrNameLst>
                                      </p:cBhvr>
                                      <p:tavLst>
                                        <p:tav tm="0">
                                          <p:val>
                                            <p:strVal val="ppt_y"/>
                                          </p:val>
                                        </p:tav>
                                        <p:tav tm="100000">
                                          <p:val>
                                            <p:strVal val="0-ppt_h/2"/>
                                          </p:val>
                                        </p:tav>
                                      </p:tavLst>
                                    </p:anim>
                                    <p:set>
                                      <p:cBhvr>
                                        <p:cTn id="63" dur="1" fill="hold">
                                          <p:stCondLst>
                                            <p:cond delay="4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2" grpId="3"/>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contenu 7"/>
          <p:cNvSpPr>
            <a:spLocks noGrp="1"/>
          </p:cNvSpPr>
          <p:nvPr>
            <p:ph idx="1"/>
          </p:nvPr>
        </p:nvSpPr>
        <p:spPr>
          <a:xfrm>
            <a:off x="457200" y="928670"/>
            <a:ext cx="8472518" cy="5715040"/>
          </a:xfrm>
        </p:spPr>
        <p:txBody>
          <a:bodyPr>
            <a:normAutofit fontScale="77500" lnSpcReduction="20000"/>
          </a:bodyPr>
          <a:lstStyle/>
          <a:p>
            <a:r>
              <a:rPr lang="fr-FR" dirty="0" smtClean="0"/>
              <a:t>Les sommes à retenir pour le calcul du prorata visé ci-dessus comprennent non seulement la taxe exigible, mais aussi pour les opérations réalisées sous le bénéfice de l'exonération ou de la suspension visées aux articles 8, 9 et 9 bis de la loi n° 30-85 précitée, la taxe sur la valeur ajoutée dont le paiement n'est pas exigé.</a:t>
            </a:r>
          </a:p>
          <a:p>
            <a:r>
              <a:rPr lang="fr-FR" dirty="0" smtClean="0"/>
              <a:t>Cas des entreprises nouvelles : selon le décret susvisé, les entreprises nouvelles doivent retenir un prorata de déduction provisoire, applicable jusqu'à la fin de l'année suivant celle de la création de l'entreprise (soit deux années). Ce prorata est déterminé par ladite entreprise d'après ses prévisions d'exploitation. Ce prorata est définitivement retenu pour la période écoulée si à la date d'expiration, le prorata dégagé pour ladite période ne marque pas une variation de plus d'un dixième par rapport au prorata provisoire. Dans l'hypothèse inverse, et en ce qui concerne les biens et services </a:t>
            </a:r>
            <a:r>
              <a:rPr lang="fr-FR" dirty="0" err="1" smtClean="0"/>
              <a:t>immobilisables</a:t>
            </a:r>
            <a:r>
              <a:rPr lang="fr-FR" dirty="0" smtClean="0"/>
              <a:t>, la situation doit être régularisée sur la base du prorata réel dans les conditions de délai prévues à l'article 17du décret précité.</a:t>
            </a:r>
          </a:p>
          <a:p>
            <a:endParaRPr lang="fr-FR" dirty="0"/>
          </a:p>
        </p:txBody>
      </p:sp>
      <p:sp>
        <p:nvSpPr>
          <p:cNvPr id="7" name="Titre 6"/>
          <p:cNvSpPr>
            <a:spLocks noGrp="1"/>
          </p:cNvSpPr>
          <p:nvPr>
            <p:ph type="title"/>
          </p:nvPr>
        </p:nvSpPr>
        <p:spPr>
          <a:xfrm>
            <a:off x="457200" y="274638"/>
            <a:ext cx="8229600" cy="511156"/>
          </a:xfrm>
        </p:spPr>
        <p:txBody>
          <a:bodyPr>
            <a:normAutofit fontScale="90000"/>
          </a:bodyPr>
          <a:lstStyle/>
          <a:p>
            <a:r>
              <a:rPr lang="fr-FR" dirty="0" smtClean="0"/>
              <a:t>L'article 20 de la loi n° 30-85</a:t>
            </a:r>
            <a:endParaRPr lang="fr-FR" dirty="0"/>
          </a:p>
        </p:txBody>
      </p:sp>
    </p:spTree>
  </p:cSld>
  <p:clrMapOvr>
    <a:masterClrMapping/>
  </p:clrMapOvr>
  <p:transition spd="slow">
    <p:sndAc>
      <p:stSnd>
        <p:snd r:embed="rId2" name="type.wav" builtIn="1"/>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lnSpcReduction="10000"/>
          </a:bodyPr>
          <a:lstStyle/>
          <a:p>
            <a:r>
              <a:rPr lang="fr-FR" dirty="0" smtClean="0"/>
              <a:t>: en vertu de l'article 19 du décret susvisé, les entreprises bénéficiaires des déductions, doivent adresser ou remettre au service local des taxes sur le chiffre d'affaires dont elles dépendent, une déclaration établie d'après le modèle n°612 Bis/86, et contenant le prorata de déduction appliqué au titre de l'année en cours et le prix d'achat ou de revient (TVA comprise) des biens </a:t>
            </a:r>
            <a:r>
              <a:rPr lang="fr-FR" dirty="0" err="1" smtClean="0"/>
              <a:t>immobilisables</a:t>
            </a:r>
            <a:r>
              <a:rPr lang="fr-FR" dirty="0" smtClean="0"/>
              <a:t> acquis l'année précédente ainsi que le montant de la TVA y afférente</a:t>
            </a:r>
            <a:endParaRPr lang="fr-FR" dirty="0"/>
          </a:p>
        </p:txBody>
      </p:sp>
      <p:sp>
        <p:nvSpPr>
          <p:cNvPr id="3" name="Titre 2"/>
          <p:cNvSpPr>
            <a:spLocks noGrp="1"/>
          </p:cNvSpPr>
          <p:nvPr>
            <p:ph type="title"/>
          </p:nvPr>
        </p:nvSpPr>
        <p:spPr/>
        <p:txBody>
          <a:bodyPr/>
          <a:lstStyle/>
          <a:p>
            <a:r>
              <a:rPr lang="fr-FR" dirty="0" smtClean="0"/>
              <a:t>Obligation de déclaration</a:t>
            </a:r>
            <a:endParaRPr lang="fr-FR" dirty="0"/>
          </a:p>
        </p:txBody>
      </p:sp>
    </p:spTree>
  </p:cSld>
  <p:clrMapOvr>
    <a:masterClrMapping/>
  </p:clrMapOvr>
  <p:transition spd="slow">
    <p:sndAc>
      <p:stSnd>
        <p:snd r:embed="rId2" name="type.wav" builtIn="1"/>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1857356" y="7286652"/>
            <a:ext cx="7286644" cy="785818"/>
          </a:xfrm>
        </p:spPr>
        <p:txBody>
          <a:bodyPr>
            <a:normAutofit/>
          </a:bodyPr>
          <a:lstStyle/>
          <a:p>
            <a:endParaRPr lang="fr-FR" b="1" dirty="0" smtClean="0"/>
          </a:p>
        </p:txBody>
      </p:sp>
      <p:sp>
        <p:nvSpPr>
          <p:cNvPr id="3" name="Espace réservé du texte 2"/>
          <p:cNvSpPr>
            <a:spLocks noGrp="1"/>
          </p:cNvSpPr>
          <p:nvPr>
            <p:ph type="body" idx="4294967295"/>
          </p:nvPr>
        </p:nvSpPr>
        <p:spPr>
          <a:xfrm>
            <a:off x="2000232" y="5354638"/>
            <a:ext cx="7143768" cy="914400"/>
          </a:xfrm>
        </p:spPr>
        <p:txBody>
          <a:bodyPr>
            <a:normAutofit/>
          </a:bodyPr>
          <a:lstStyle/>
          <a:p>
            <a:r>
              <a:rPr lang="fr-FR" b="1" dirty="0" smtClean="0"/>
              <a:t>La déclaration de ce prorata doit être souscrite avant le 1er Avril 2003</a:t>
            </a:r>
            <a:endParaRPr lang="fr-FR" dirty="0" smtClean="0"/>
          </a:p>
          <a:p>
            <a:endParaRPr lang="fr-FR" dirty="0"/>
          </a:p>
        </p:txBody>
      </p:sp>
      <p:sp>
        <p:nvSpPr>
          <p:cNvPr id="4" name="Espace réservé du contenu 3"/>
          <p:cNvSpPr>
            <a:spLocks noGrp="1"/>
          </p:cNvSpPr>
          <p:nvPr>
            <p:ph sz="half" idx="4294967295"/>
          </p:nvPr>
        </p:nvSpPr>
        <p:spPr>
          <a:xfrm>
            <a:off x="1128713" y="274638"/>
            <a:ext cx="8015287" cy="4083050"/>
          </a:xfrm>
        </p:spPr>
        <p:txBody>
          <a:bodyPr>
            <a:noAutofit/>
          </a:bodyPr>
          <a:lstStyle/>
          <a:p>
            <a:pPr>
              <a:buNone/>
            </a:pPr>
            <a:r>
              <a:rPr lang="fr-FR" sz="1800" b="1" dirty="0" smtClean="0"/>
              <a:t> </a:t>
            </a:r>
            <a:endParaRPr lang="fr-FR" sz="1800" dirty="0" smtClean="0"/>
          </a:p>
          <a:p>
            <a:pPr>
              <a:buNone/>
            </a:pPr>
            <a:r>
              <a:rPr lang="fr-FR" sz="1800" dirty="0" smtClean="0"/>
              <a:t>Un commerçant assujetti a réalisé pendant l’année 2002 un chiffre d’affaires total de 8.000.000,- H.T réparti comme suit :</a:t>
            </a:r>
          </a:p>
          <a:p>
            <a:pPr>
              <a:buNone/>
            </a:pPr>
            <a:r>
              <a:rPr lang="fr-FR" sz="1800" dirty="0" smtClean="0"/>
              <a:t> 2.000.000 de </a:t>
            </a:r>
            <a:r>
              <a:rPr lang="fr-FR" sz="1800" dirty="0" err="1" smtClean="0"/>
              <a:t>Dhs</a:t>
            </a:r>
            <a:r>
              <a:rPr lang="fr-FR" sz="1800" dirty="0" smtClean="0"/>
              <a:t>     Ventes de produits hors champ </a:t>
            </a:r>
          </a:p>
          <a:p>
            <a:pPr>
              <a:buNone/>
            </a:pPr>
            <a:r>
              <a:rPr lang="fr-FR" sz="1800" dirty="0" smtClean="0"/>
              <a:t>1.500.000      </a:t>
            </a:r>
            <a:r>
              <a:rPr lang="fr-FR" sz="1800" dirty="0" err="1" smtClean="0"/>
              <a:t>Dhs</a:t>
            </a:r>
            <a:r>
              <a:rPr lang="fr-FR" sz="1800" dirty="0" smtClean="0"/>
              <a:t>     Ventes de produits exonérés sans droit à déduction</a:t>
            </a:r>
          </a:p>
          <a:p>
            <a:pPr>
              <a:buNone/>
            </a:pPr>
            <a:r>
              <a:rPr lang="fr-FR" sz="1800" dirty="0" smtClean="0"/>
              <a:t>1.000.000 de </a:t>
            </a:r>
            <a:r>
              <a:rPr lang="fr-FR" sz="1800" dirty="0" err="1" smtClean="0"/>
              <a:t>Dhs</a:t>
            </a:r>
            <a:r>
              <a:rPr lang="fr-FR" sz="1800" dirty="0" smtClean="0"/>
              <a:t>     Ventes de produits exonérés avec droit à déduction</a:t>
            </a:r>
          </a:p>
          <a:p>
            <a:pPr>
              <a:buNone/>
            </a:pPr>
            <a:r>
              <a:rPr lang="fr-FR" sz="1800" dirty="0" smtClean="0"/>
              <a:t>3.500.000,-   </a:t>
            </a:r>
            <a:r>
              <a:rPr lang="fr-FR" sz="1800" dirty="0" err="1" smtClean="0"/>
              <a:t>Dhs</a:t>
            </a:r>
            <a:r>
              <a:rPr lang="fr-FR" sz="1800" dirty="0" smtClean="0"/>
              <a:t>      Ventes de produits exonérés </a:t>
            </a:r>
          </a:p>
          <a:p>
            <a:pPr>
              <a:buNone/>
            </a:pPr>
            <a:r>
              <a:rPr lang="fr-FR" sz="1800" dirty="0" smtClean="0"/>
              <a:t> Le taux de TVA est de 20 % </a:t>
            </a:r>
          </a:p>
          <a:p>
            <a:pPr>
              <a:buNone/>
            </a:pPr>
            <a:r>
              <a:rPr lang="fr-FR" sz="1800" dirty="0" smtClean="0"/>
              <a:t> Prorata de déduction pour l’année 2003.</a:t>
            </a:r>
          </a:p>
          <a:p>
            <a:pPr>
              <a:buNone/>
            </a:pPr>
            <a:r>
              <a:rPr lang="fr-FR" sz="1800" dirty="0" smtClean="0"/>
              <a:t>Numérateur :  3.500.000 + 3.500.000 x 20 % + 1.000.000 x 20 % = 5.400.000</a:t>
            </a:r>
          </a:p>
          <a:p>
            <a:pPr>
              <a:buNone/>
            </a:pPr>
            <a:r>
              <a:rPr lang="fr-FR" sz="1800" dirty="0" smtClean="0"/>
              <a:t>Dénominateur :  5.400.000 + 2.000.000 + 1.500.000 </a:t>
            </a:r>
          </a:p>
          <a:p>
            <a:pPr>
              <a:buNone/>
            </a:pPr>
            <a:r>
              <a:rPr lang="fr-FR" sz="1800" dirty="0" smtClean="0"/>
              <a:t> prorata de déduction : 5.400.000 / 8.900.000 = 60,67 %</a:t>
            </a:r>
          </a:p>
          <a:p>
            <a:pPr>
              <a:buNone/>
            </a:pPr>
            <a:r>
              <a:rPr lang="fr-FR" sz="1800" b="1" dirty="0" smtClean="0"/>
              <a:t> </a:t>
            </a:r>
            <a:endParaRPr lang="fr-FR" sz="1800" dirty="0" smtClean="0"/>
          </a:p>
        </p:txBody>
      </p:sp>
    </p:spTree>
  </p:cSld>
  <p:clrMapOvr>
    <a:masterClrMapping/>
  </p:clrMapOvr>
  <p:transition spd="slow">
    <p:sndAc>
      <p:stSnd>
        <p:snd r:embed="rId2" name="type.wav" builtIn="1"/>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28596" y="0"/>
            <a:ext cx="8258204" cy="1417638"/>
          </a:xfrm>
        </p:spPr>
        <p:txBody>
          <a:bodyPr>
            <a:noAutofit/>
          </a:bodyPr>
          <a:lstStyle/>
          <a:p>
            <a:pPr algn="ctr"/>
            <a:r>
              <a:rPr lang="fr-FR" sz="3200" dirty="0" smtClean="0">
                <a:solidFill>
                  <a:srgbClr val="FF0000"/>
                </a:solidFill>
              </a:rPr>
              <a:t>TAXE SUR LA VALEUR AJOUTEE</a:t>
            </a:r>
            <a:br>
              <a:rPr lang="fr-FR" sz="3200" dirty="0" smtClean="0">
                <a:solidFill>
                  <a:srgbClr val="FF0000"/>
                </a:solidFill>
              </a:rPr>
            </a:br>
            <a:r>
              <a:rPr lang="fr-FR" sz="3200" dirty="0" smtClean="0">
                <a:solidFill>
                  <a:srgbClr val="FF0000"/>
                </a:solidFill>
              </a:rPr>
              <a:t>DECLARATION DU PRORATA DES DEDUCTIONS </a:t>
            </a:r>
            <a:r>
              <a:rPr lang="fr-FR" sz="3200" dirty="0" smtClean="0"/>
              <a:t>(*)</a:t>
            </a:r>
            <a:endParaRPr lang="fr-FR" sz="3200" dirty="0"/>
          </a:p>
        </p:txBody>
      </p:sp>
      <p:pic>
        <p:nvPicPr>
          <p:cNvPr id="1026" name="Picture 2"/>
          <p:cNvPicPr>
            <a:picLocks noGrp="1" noChangeAspect="1" noChangeArrowheads="1"/>
          </p:cNvPicPr>
          <p:nvPr>
            <p:ph sz="half" idx="1"/>
          </p:nvPr>
        </p:nvPicPr>
        <p:blipFill>
          <a:blip r:embed="rId3"/>
          <a:srcRect/>
          <a:stretch>
            <a:fillRect/>
          </a:stretch>
        </p:blipFill>
        <p:spPr bwMode="auto">
          <a:xfrm>
            <a:off x="928661" y="1481138"/>
            <a:ext cx="3139109" cy="4525962"/>
          </a:xfrm>
          <a:prstGeom prst="rect">
            <a:avLst/>
          </a:prstGeom>
          <a:noFill/>
          <a:ln w="9525">
            <a:noFill/>
            <a:miter lim="800000"/>
            <a:headEnd/>
            <a:tailEnd/>
          </a:ln>
          <a:effectLst/>
        </p:spPr>
      </p:pic>
      <p:pic>
        <p:nvPicPr>
          <p:cNvPr id="1028" name="Picture 4"/>
          <p:cNvPicPr>
            <a:picLocks noGrp="1" noChangeAspect="1" noChangeArrowheads="1"/>
          </p:cNvPicPr>
          <p:nvPr>
            <p:ph sz="half" idx="2"/>
          </p:nvPr>
        </p:nvPicPr>
        <p:blipFill>
          <a:blip r:embed="rId4"/>
          <a:srcRect/>
          <a:stretch>
            <a:fillRect/>
          </a:stretch>
        </p:blipFill>
        <p:spPr bwMode="auto">
          <a:xfrm>
            <a:off x="5051085" y="1481138"/>
            <a:ext cx="3232830" cy="4525962"/>
          </a:xfrm>
          <a:prstGeom prst="rect">
            <a:avLst/>
          </a:prstGeom>
          <a:noFill/>
          <a:ln w="9525">
            <a:noFill/>
            <a:miter lim="800000"/>
            <a:headEnd/>
            <a:tailEnd/>
          </a:ln>
          <a:effectLst/>
        </p:spPr>
      </p:pic>
    </p:spTree>
  </p:cSld>
  <p:clrMapOvr>
    <a:masterClrMapping/>
  </p:clrMapOvr>
  <p:transition spd="slow">
    <p:sndAc>
      <p:stSnd>
        <p:snd r:embed="rId2" name="type.wav" builtIn="1"/>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a:srcRect/>
          <a:stretch>
            <a:fillRect/>
          </a:stretch>
        </p:blipFill>
        <p:spPr bwMode="auto">
          <a:xfrm>
            <a:off x="500034" y="357166"/>
            <a:ext cx="8343900" cy="5643602"/>
          </a:xfrm>
          <a:prstGeom prst="rect">
            <a:avLst/>
          </a:prstGeom>
          <a:noFill/>
          <a:ln w="9525">
            <a:noFill/>
            <a:miter lim="800000"/>
            <a:headEnd/>
            <a:tailEnd/>
          </a:ln>
          <a:effectLst/>
        </p:spPr>
      </p:pic>
    </p:spTree>
  </p:cSld>
  <p:clrMapOvr>
    <a:masterClrMapping/>
  </p:clrMapOvr>
  <p:transition spd="slow">
    <p:sndAc>
      <p:stSnd>
        <p:snd r:embed="rId2" name="type.wav" builtIn="1"/>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a:srcRect/>
          <a:stretch>
            <a:fillRect/>
          </a:stretch>
        </p:blipFill>
        <p:spPr bwMode="auto">
          <a:xfrm>
            <a:off x="357158" y="214290"/>
            <a:ext cx="8391525" cy="5381625"/>
          </a:xfrm>
          <a:prstGeom prst="rect">
            <a:avLst/>
          </a:prstGeom>
          <a:noFill/>
          <a:ln w="9525">
            <a:noFill/>
            <a:miter lim="800000"/>
            <a:headEnd/>
            <a:tailEnd/>
          </a:ln>
          <a:effectLst/>
        </p:spPr>
      </p:pic>
      <p:pic>
        <p:nvPicPr>
          <p:cNvPr id="3076" name="Picture 4"/>
          <p:cNvPicPr>
            <a:picLocks noChangeAspect="1" noChangeArrowheads="1"/>
          </p:cNvPicPr>
          <p:nvPr/>
        </p:nvPicPr>
        <p:blipFill>
          <a:blip r:embed="rId4"/>
          <a:srcRect/>
          <a:stretch>
            <a:fillRect/>
          </a:stretch>
        </p:blipFill>
        <p:spPr bwMode="auto">
          <a:xfrm>
            <a:off x="500034" y="5572140"/>
            <a:ext cx="8153400" cy="828675"/>
          </a:xfrm>
          <a:prstGeom prst="rect">
            <a:avLst/>
          </a:prstGeom>
          <a:noFill/>
          <a:ln w="9525">
            <a:noFill/>
            <a:miter lim="800000"/>
            <a:headEnd/>
            <a:tailEnd/>
          </a:ln>
          <a:effectLst/>
        </p:spPr>
      </p:pic>
    </p:spTree>
  </p:cSld>
  <p:clrMapOvr>
    <a:masterClrMapping/>
  </p:clrMapOvr>
  <p:transition spd="slow">
    <p:sndAc>
      <p:stSnd>
        <p:snd r:embed="rId2" name="type.wav" builtIn="1"/>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1" name="Picture 5"/>
          <p:cNvPicPr>
            <a:picLocks noChangeAspect="1" noChangeArrowheads="1"/>
          </p:cNvPicPr>
          <p:nvPr/>
        </p:nvPicPr>
        <p:blipFill>
          <a:blip r:embed="rId3"/>
          <a:srcRect/>
          <a:stretch>
            <a:fillRect/>
          </a:stretch>
        </p:blipFill>
        <p:spPr bwMode="auto">
          <a:xfrm>
            <a:off x="714348" y="0"/>
            <a:ext cx="7743825" cy="5153025"/>
          </a:xfrm>
          <a:prstGeom prst="rect">
            <a:avLst/>
          </a:prstGeom>
          <a:noFill/>
          <a:ln w="9525">
            <a:noFill/>
            <a:miter lim="800000"/>
            <a:headEnd/>
            <a:tailEnd/>
          </a:ln>
          <a:effectLst/>
        </p:spPr>
      </p:pic>
    </p:spTree>
  </p:cSld>
  <p:clrMapOvr>
    <a:masterClrMapping/>
  </p:clrMapOvr>
  <p:transition spd="slow">
    <p:sndAc>
      <p:stSnd>
        <p:snd r:embed="rId2" name="type.wav" builtIn="1"/>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3"/>
          <a:srcRect/>
          <a:stretch>
            <a:fillRect/>
          </a:stretch>
        </p:blipFill>
        <p:spPr bwMode="auto">
          <a:xfrm>
            <a:off x="204788" y="928670"/>
            <a:ext cx="8734425" cy="3476643"/>
          </a:xfrm>
          <a:prstGeom prst="rect">
            <a:avLst/>
          </a:prstGeom>
          <a:noFill/>
          <a:ln w="9525">
            <a:noFill/>
            <a:miter lim="800000"/>
            <a:headEnd/>
            <a:tailEnd/>
          </a:ln>
          <a:effectLst/>
        </p:spPr>
      </p:pic>
    </p:spTree>
  </p:cSld>
  <p:clrMapOvr>
    <a:masterClrMapping/>
  </p:clrMapOvr>
  <p:transition spd="slow">
    <p:sndAc>
      <p:stSnd>
        <p:snd r:embed="rId2" name="type.wav" builtIn="1"/>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r>
              <a:rPr lang="fr-FR" dirty="0" smtClean="0"/>
              <a:t>le prorata est un pourcentage appliqué juste dans le cas où l'entreprise exerce des activités mixtes c.-à-d. des activités exonérées, imposables et hors champs d'application à la fois., </a:t>
            </a:r>
          </a:p>
          <a:p>
            <a:r>
              <a:rPr lang="fr-FR" dirty="0" smtClean="0"/>
              <a:t>la société doit calculer donc un prorata ou autrement dit un pourcentage qui lui permettra de savoir la partie déductible et la partie non déductible.</a:t>
            </a:r>
            <a:br>
              <a:rPr lang="fr-FR" dirty="0" smtClean="0"/>
            </a:br>
            <a:endParaRPr lang="fr-FR" dirty="0"/>
          </a:p>
        </p:txBody>
      </p:sp>
      <p:sp>
        <p:nvSpPr>
          <p:cNvPr id="2" name="Titre 1"/>
          <p:cNvSpPr>
            <a:spLocks noGrp="1"/>
          </p:cNvSpPr>
          <p:nvPr>
            <p:ph type="title"/>
          </p:nvPr>
        </p:nvSpPr>
        <p:spPr>
          <a:xfrm>
            <a:off x="500034" y="285728"/>
            <a:ext cx="8229600" cy="1143000"/>
          </a:xfrm>
        </p:spPr>
        <p:txBody>
          <a:bodyPr/>
          <a:lstStyle/>
          <a:p>
            <a:r>
              <a:rPr lang="fr-FR" dirty="0" smtClean="0">
                <a:solidFill>
                  <a:srgbClr val="7030A0"/>
                </a:solidFill>
              </a:rPr>
              <a:t>l'intérêt de  prorata</a:t>
            </a:r>
            <a:endParaRPr lang="fr-FR" dirty="0">
              <a:solidFill>
                <a:srgbClr val="7030A0"/>
              </a:solidFill>
            </a:endParaRPr>
          </a:p>
        </p:txBody>
      </p:sp>
      <p:sp>
        <p:nvSpPr>
          <p:cNvPr id="4" name="Flèche droite 3"/>
          <p:cNvSpPr/>
          <p:nvPr/>
        </p:nvSpPr>
        <p:spPr>
          <a:xfrm>
            <a:off x="6858016" y="5929330"/>
            <a:ext cx="1428760" cy="5715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spd="slow" advClick="0" advTm="4000">
    <p:sndAc>
      <p:stSnd>
        <p:snd r:embed="rId2" name="type.wav" builtIn="1"/>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r>
              <a:rPr lang="fr-FR" dirty="0" smtClean="0"/>
              <a:t>supposant que le </a:t>
            </a:r>
            <a:r>
              <a:rPr lang="fr-FR" dirty="0" err="1" smtClean="0"/>
              <a:t>proratat</a:t>
            </a:r>
            <a:r>
              <a:rPr lang="fr-FR" dirty="0" smtClean="0"/>
              <a:t> = 70%.</a:t>
            </a:r>
            <a:br>
              <a:rPr lang="fr-FR" dirty="0" smtClean="0"/>
            </a:br>
            <a:r>
              <a:rPr lang="fr-FR" dirty="0" smtClean="0"/>
              <a:t/>
            </a:r>
            <a:br>
              <a:rPr lang="fr-FR" dirty="0" smtClean="0"/>
            </a:br>
            <a:r>
              <a:rPr lang="fr-FR" dirty="0" smtClean="0"/>
              <a:t>-tva récupérable sur frais de téléphone:</a:t>
            </a:r>
            <a:br>
              <a:rPr lang="fr-FR" dirty="0" smtClean="0"/>
            </a:br>
            <a:r>
              <a:rPr lang="fr-FR" dirty="0" smtClean="0"/>
              <a:t>2000 * 20% = 400 mais l'</a:t>
            </a:r>
            <a:r>
              <a:rPr lang="fr-FR" dirty="0" err="1" smtClean="0"/>
              <a:t>Ese</a:t>
            </a:r>
            <a:r>
              <a:rPr lang="fr-FR" dirty="0" smtClean="0"/>
              <a:t> n'a le droit de récupérer que 70% ça veut dire 280</a:t>
            </a:r>
            <a:br>
              <a:rPr lang="fr-FR" dirty="0" smtClean="0"/>
            </a:br>
            <a:r>
              <a:rPr lang="fr-FR" dirty="0" smtClean="0"/>
              <a:t>-tva récupérable sur les combustibles :</a:t>
            </a:r>
            <a:br>
              <a:rPr lang="fr-FR" dirty="0" smtClean="0"/>
            </a:br>
            <a:r>
              <a:rPr lang="fr-FR" dirty="0" smtClean="0"/>
              <a:t>2600 * 7% = 182 mais l'</a:t>
            </a:r>
            <a:r>
              <a:rPr lang="fr-FR" dirty="0" err="1" smtClean="0"/>
              <a:t>Ese</a:t>
            </a:r>
            <a:r>
              <a:rPr lang="fr-FR" dirty="0" smtClean="0"/>
              <a:t> n'a le droit de récupérer que 70% ça veut dire 127.4</a:t>
            </a:r>
            <a:br>
              <a:rPr lang="fr-FR" dirty="0" smtClean="0"/>
            </a:br>
            <a:r>
              <a:rPr lang="fr-FR" dirty="0" smtClean="0"/>
              <a:t>ainsi de suit .</a:t>
            </a:r>
            <a:br>
              <a:rPr lang="fr-FR" dirty="0" smtClean="0"/>
            </a:br>
            <a:endParaRPr lang="fr-FR" dirty="0"/>
          </a:p>
        </p:txBody>
      </p:sp>
      <p:sp>
        <p:nvSpPr>
          <p:cNvPr id="2" name="Titre 1"/>
          <p:cNvSpPr>
            <a:spLocks noGrp="1"/>
          </p:cNvSpPr>
          <p:nvPr>
            <p:ph type="title"/>
          </p:nvPr>
        </p:nvSpPr>
        <p:spPr>
          <a:xfrm>
            <a:off x="500034" y="428604"/>
            <a:ext cx="8229600" cy="1143000"/>
          </a:xfrm>
        </p:spPr>
        <p:txBody>
          <a:bodyPr/>
          <a:lstStyle/>
          <a:p>
            <a:r>
              <a:rPr lang="fr-FR" dirty="0" smtClean="0">
                <a:solidFill>
                  <a:srgbClr val="92D050"/>
                </a:solidFill>
              </a:rPr>
              <a:t>par exemple</a:t>
            </a:r>
            <a:endParaRPr lang="fr-FR" dirty="0">
              <a:solidFill>
                <a:srgbClr val="92D050"/>
              </a:solidFill>
            </a:endParaRPr>
          </a:p>
        </p:txBody>
      </p:sp>
      <p:pic>
        <p:nvPicPr>
          <p:cNvPr id="1027" name="Picture 3" descr="C:\Program Files\Microsoft Office\MEDIA\CAGCAT10\j0332268.wmf"/>
          <p:cNvPicPr>
            <a:picLocks noChangeAspect="1" noChangeArrowheads="1"/>
          </p:cNvPicPr>
          <p:nvPr/>
        </p:nvPicPr>
        <p:blipFill>
          <a:blip r:embed="rId3"/>
          <a:srcRect/>
          <a:stretch>
            <a:fillRect/>
          </a:stretch>
        </p:blipFill>
        <p:spPr bwMode="auto">
          <a:xfrm>
            <a:off x="7429520" y="1857364"/>
            <a:ext cx="1214414" cy="1285884"/>
          </a:xfrm>
          <a:prstGeom prst="rect">
            <a:avLst/>
          </a:prstGeom>
          <a:noFill/>
        </p:spPr>
      </p:pic>
    </p:spTree>
  </p:cSld>
  <p:clrMapOvr>
    <a:masterClrMapping/>
  </p:clrMapOvr>
  <p:transition spd="slow">
    <p:sndAc>
      <p:stSnd>
        <p:snd r:embed="rId2" name="type.wav" builtIn="1"/>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dirty="0" smtClean="0"/>
              <a:t>Le prorata de déduction en matière de la TVA </a:t>
            </a:r>
            <a:r>
              <a:rPr lang="fr-FR" b="1" dirty="0" smtClean="0"/>
              <a:t>est calculé annuellement</a:t>
            </a:r>
            <a:r>
              <a:rPr lang="fr-FR" dirty="0" smtClean="0"/>
              <a:t> comme suit : </a:t>
            </a:r>
            <a:br>
              <a:rPr lang="fr-FR" dirty="0" smtClean="0"/>
            </a:br>
            <a:r>
              <a:rPr lang="fr-FR" b="1" dirty="0" smtClean="0"/>
              <a:t>(CA taxable + TVA correspondante)/ C.A total </a:t>
            </a:r>
            <a:r>
              <a:rPr lang="fr-FR" dirty="0" smtClean="0"/>
              <a:t/>
            </a:r>
            <a:br>
              <a:rPr lang="fr-FR" dirty="0" smtClean="0"/>
            </a:br>
            <a:r>
              <a:rPr lang="fr-FR" dirty="0" smtClean="0"/>
              <a:t>Ce prorata s'il est calculé, il est appliqué pour la détermination de la TVA à déduire soit pour les taxes ayant grevé l'acquisition des immobilisations ou des charges</a:t>
            </a:r>
            <a:endParaRPr lang="fr-FR" dirty="0"/>
          </a:p>
        </p:txBody>
      </p:sp>
      <p:sp>
        <p:nvSpPr>
          <p:cNvPr id="2" name="Titre 1"/>
          <p:cNvSpPr>
            <a:spLocks noGrp="1"/>
          </p:cNvSpPr>
          <p:nvPr>
            <p:ph type="title"/>
          </p:nvPr>
        </p:nvSpPr>
        <p:spPr>
          <a:xfrm>
            <a:off x="428596" y="214290"/>
            <a:ext cx="8229600" cy="1143000"/>
          </a:xfrm>
        </p:spPr>
        <p:txBody>
          <a:bodyPr/>
          <a:lstStyle/>
          <a:p>
            <a:r>
              <a:rPr lang="fr-FR" dirty="0" smtClean="0">
                <a:solidFill>
                  <a:srgbClr val="7030A0"/>
                </a:solidFill>
              </a:rPr>
              <a:t>le calcul du prorata</a:t>
            </a:r>
            <a:endParaRPr lang="fr-FR" dirty="0">
              <a:solidFill>
                <a:srgbClr val="7030A0"/>
              </a:solidFill>
            </a:endParaRPr>
          </a:p>
        </p:txBody>
      </p:sp>
    </p:spTree>
  </p:cSld>
  <p:clrMapOvr>
    <a:masterClrMapping/>
  </p:clrMapOvr>
  <p:transition spd="slow">
    <p:sndAc>
      <p:stSnd>
        <p:snd r:embed="rId2" name="type.wav" builtIn="1"/>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457200" y="1000108"/>
            <a:ext cx="8229600" cy="5126055"/>
          </a:xfrm>
        </p:spPr>
        <p:txBody>
          <a:bodyPr>
            <a:normAutofit fontScale="85000" lnSpcReduction="20000"/>
          </a:bodyPr>
          <a:lstStyle/>
          <a:p>
            <a:pPr>
              <a:buNone/>
            </a:pPr>
            <a:r>
              <a:rPr lang="fr-FR" dirty="0" smtClean="0"/>
              <a:t/>
            </a:r>
            <a:br>
              <a:rPr lang="fr-FR" dirty="0" smtClean="0"/>
            </a:br>
            <a:r>
              <a:rPr lang="fr-FR" dirty="0" smtClean="0"/>
              <a:t>Soit une Sté X a réalisé au titre de l’année 2008, le chiffre d’affaires suivant :</a:t>
            </a:r>
            <a:br>
              <a:rPr lang="fr-FR" dirty="0" smtClean="0"/>
            </a:br>
            <a:r>
              <a:rPr lang="fr-FR" dirty="0" smtClean="0"/>
              <a:t>-       Vente soumis à la TVA au taux de 20% :780.000 </a:t>
            </a:r>
            <a:r>
              <a:rPr lang="fr-FR" dirty="0" err="1" smtClean="0"/>
              <a:t>dhs</a:t>
            </a:r>
            <a:r>
              <a:rPr lang="fr-FR" dirty="0" smtClean="0"/>
              <a:t> (HT)</a:t>
            </a:r>
            <a:br>
              <a:rPr lang="fr-FR" dirty="0" smtClean="0"/>
            </a:br>
            <a:r>
              <a:rPr lang="fr-FR" dirty="0" smtClean="0"/>
              <a:t>-       Ventes des produits taxables mais destinés à l’export (exonéré)   :200.000 </a:t>
            </a:r>
            <a:r>
              <a:rPr lang="fr-FR" dirty="0" err="1" smtClean="0"/>
              <a:t>dhs</a:t>
            </a:r>
            <a:r>
              <a:rPr lang="fr-FR" dirty="0" smtClean="0"/>
              <a:t> </a:t>
            </a:r>
            <a:br>
              <a:rPr lang="fr-FR" dirty="0" smtClean="0"/>
            </a:br>
            <a:r>
              <a:rPr lang="fr-FR" dirty="0" smtClean="0"/>
              <a:t>-       Ventes exonérés : 100.000 </a:t>
            </a:r>
            <a:r>
              <a:rPr lang="fr-FR" dirty="0" err="1" smtClean="0"/>
              <a:t>dhs</a:t>
            </a:r>
            <a:r>
              <a:rPr lang="fr-FR" dirty="0" smtClean="0"/>
              <a:t> </a:t>
            </a:r>
            <a:br>
              <a:rPr lang="fr-FR" dirty="0" smtClean="0"/>
            </a:br>
            <a:r>
              <a:rPr lang="fr-FR" dirty="0" smtClean="0"/>
              <a:t>-       Ventes et recettes en provenances des</a:t>
            </a:r>
            <a:br>
              <a:rPr lang="fr-FR" dirty="0" smtClean="0"/>
            </a:br>
            <a:r>
              <a:rPr lang="fr-FR" dirty="0" smtClean="0"/>
              <a:t> Opérations hors champs de la TVA  50.000 </a:t>
            </a:r>
            <a:r>
              <a:rPr lang="fr-FR" dirty="0" err="1" smtClean="0"/>
              <a:t>dhs</a:t>
            </a:r>
            <a:r>
              <a:rPr lang="fr-FR" dirty="0" smtClean="0"/>
              <a:t>                  </a:t>
            </a:r>
            <a:br>
              <a:rPr lang="fr-FR" dirty="0" smtClean="0"/>
            </a:br>
            <a:r>
              <a:rPr lang="fr-FR" dirty="0" smtClean="0"/>
              <a:t> </a:t>
            </a:r>
            <a:br>
              <a:rPr lang="fr-FR" dirty="0" smtClean="0"/>
            </a:br>
            <a:r>
              <a:rPr lang="fr-FR" b="1" dirty="0" smtClean="0"/>
              <a:t>Prorata= (780.000*1.2+200.000 +(200.000*20%))/ (780.000*1.2+200.000*1.2+100.000+50.000)</a:t>
            </a:r>
            <a:r>
              <a:rPr lang="fr-FR" dirty="0" smtClean="0"/>
              <a:t/>
            </a:r>
            <a:br>
              <a:rPr lang="fr-FR" dirty="0" smtClean="0"/>
            </a:br>
            <a:r>
              <a:rPr lang="fr-FR" b="1" dirty="0" smtClean="0"/>
              <a:t>                            = 0.89 =89% </a:t>
            </a:r>
            <a:r>
              <a:rPr lang="fr-FR" dirty="0" smtClean="0"/>
              <a:t/>
            </a:r>
            <a:br>
              <a:rPr lang="fr-FR" dirty="0" smtClean="0"/>
            </a:br>
            <a:r>
              <a:rPr lang="fr-FR" dirty="0" smtClean="0"/>
              <a:t>Donc, le taux du prorata à retenir en 2009, est 89%</a:t>
            </a:r>
            <a:endParaRPr lang="fr-FR" dirty="0"/>
          </a:p>
        </p:txBody>
      </p:sp>
      <p:sp>
        <p:nvSpPr>
          <p:cNvPr id="4" name="Titre 3"/>
          <p:cNvSpPr>
            <a:spLocks noGrp="1"/>
          </p:cNvSpPr>
          <p:nvPr>
            <p:ph type="title"/>
          </p:nvPr>
        </p:nvSpPr>
        <p:spPr>
          <a:xfrm>
            <a:off x="457200" y="274638"/>
            <a:ext cx="8229600" cy="654032"/>
          </a:xfrm>
        </p:spPr>
        <p:txBody>
          <a:bodyPr>
            <a:normAutofit fontScale="90000"/>
          </a:bodyPr>
          <a:lstStyle/>
          <a:p>
            <a:r>
              <a:rPr lang="fr-FR" b="1" dirty="0" smtClean="0">
                <a:solidFill>
                  <a:srgbClr val="92D050"/>
                </a:solidFill>
              </a:rPr>
              <a:t>Exemple </a:t>
            </a:r>
            <a:r>
              <a:rPr lang="fr-FR" b="1" dirty="0" smtClean="0"/>
              <a:t>:</a:t>
            </a:r>
            <a:endParaRPr lang="fr-FR" dirty="0"/>
          </a:p>
        </p:txBody>
      </p:sp>
    </p:spTree>
  </p:cSld>
  <p:clrMapOvr>
    <a:masterClrMapping/>
  </p:clrMapOvr>
  <p:transition spd="slow">
    <p:sndAc>
      <p:stSnd>
        <p:snd r:embed="rId2" name="type.wav" builtIn="1"/>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77500" lnSpcReduction="20000"/>
          </a:bodyPr>
          <a:lstStyle/>
          <a:p>
            <a:r>
              <a:rPr lang="fr-FR" sz="2800" dirty="0" smtClean="0"/>
              <a:t>La régularisation de la TVA suivant changement de prorata est appliquée pour les assujettis partiels et concernant exclusivement l’acquisition des immobilisations, Pour ce sujet la loi prévoit qu’à chaque changement de taux de prorata de moins ou plus de 5%, il doit faire l’objet d’une régularisation   </a:t>
            </a:r>
          </a:p>
          <a:p>
            <a:r>
              <a:rPr lang="fr-FR" sz="2800" dirty="0" smtClean="0"/>
              <a:t>-      Lorsque le prorata enregistre une augmentation dépassant 5% l’entreprise a le droit de récupérer un supplément de 1/5 (TVA sur facture d’acquisition *variation prorata)</a:t>
            </a:r>
            <a:br>
              <a:rPr lang="fr-FR" sz="2800" dirty="0" smtClean="0"/>
            </a:br>
            <a:r>
              <a:rPr lang="fr-FR" sz="2800" dirty="0" smtClean="0"/>
              <a:t>-      Lorsque le prorata enregistre une baisse dépassant -5% l’entreprise est tenu de reverser une partie de la TVA initialement déduite de 1/5 (TVA sur facture d’acquisition *variation prorata)</a:t>
            </a:r>
            <a:br>
              <a:rPr lang="fr-FR" sz="2800" dirty="0" smtClean="0"/>
            </a:br>
            <a:endParaRPr lang="fr-FR" sz="2800" dirty="0"/>
          </a:p>
        </p:txBody>
      </p:sp>
      <p:sp>
        <p:nvSpPr>
          <p:cNvPr id="2" name="Titre 1"/>
          <p:cNvSpPr>
            <a:spLocks noGrp="1"/>
          </p:cNvSpPr>
          <p:nvPr>
            <p:ph type="title"/>
          </p:nvPr>
        </p:nvSpPr>
        <p:spPr>
          <a:xfrm>
            <a:off x="357158" y="0"/>
            <a:ext cx="8329642" cy="1417638"/>
          </a:xfrm>
        </p:spPr>
        <p:txBody>
          <a:bodyPr>
            <a:normAutofit/>
          </a:bodyPr>
          <a:lstStyle/>
          <a:p>
            <a:pPr algn="ctr"/>
            <a:r>
              <a:rPr lang="fr-FR" sz="3200" b="1" dirty="0" smtClean="0">
                <a:solidFill>
                  <a:srgbClr val="7030A0"/>
                </a:solidFill>
              </a:rPr>
              <a:t>REGULARISATION DE LA TVA SUIVANT CHANGEMENT DU TAUX DE PRORATA</a:t>
            </a:r>
            <a:endParaRPr lang="fr-FR" sz="3200" dirty="0">
              <a:solidFill>
                <a:srgbClr val="7030A0"/>
              </a:solidFill>
            </a:endParaRPr>
          </a:p>
        </p:txBody>
      </p:sp>
    </p:spTree>
  </p:cSld>
  <p:clrMapOvr>
    <a:masterClrMapping/>
  </p:clrMapOvr>
  <p:transition spd="slow">
    <p:sndAc>
      <p:stSnd>
        <p:snd r:embed="rId2" name="type.wav" builtIn="1"/>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85000" lnSpcReduction="20000"/>
          </a:bodyPr>
          <a:lstStyle/>
          <a:p>
            <a:r>
              <a:rPr lang="fr-FR" dirty="0" smtClean="0"/>
              <a:t>Notre société X , a acheté en 2009, un matériel de bureau pour 20.000 HT </a:t>
            </a:r>
            <a:r>
              <a:rPr lang="fr-FR" dirty="0" err="1" smtClean="0"/>
              <a:t>dhs</a:t>
            </a:r>
            <a:r>
              <a:rPr lang="fr-FR" dirty="0" smtClean="0"/>
              <a:t/>
            </a:r>
            <a:br>
              <a:rPr lang="fr-FR" dirty="0" smtClean="0"/>
            </a:br>
            <a:r>
              <a:rPr lang="fr-FR" dirty="0" smtClean="0"/>
              <a:t> </a:t>
            </a:r>
            <a:br>
              <a:rPr lang="fr-FR" dirty="0" smtClean="0"/>
            </a:br>
            <a:r>
              <a:rPr lang="fr-FR" b="1" dirty="0" smtClean="0"/>
              <a:t>EN 2009 :</a:t>
            </a:r>
            <a:r>
              <a:rPr lang="fr-FR" dirty="0" smtClean="0"/>
              <a:t/>
            </a:r>
            <a:br>
              <a:rPr lang="fr-FR" dirty="0" smtClean="0"/>
            </a:br>
            <a:r>
              <a:rPr lang="fr-FR" dirty="0" smtClean="0"/>
              <a:t>TVA déduite sur ce matériel est de ; 20.000 *20%*89% = 3560.00 </a:t>
            </a:r>
            <a:r>
              <a:rPr lang="fr-FR" dirty="0" err="1" smtClean="0"/>
              <a:t>dhs</a:t>
            </a:r>
            <a:r>
              <a:rPr lang="fr-FR" dirty="0" smtClean="0"/>
              <a:t/>
            </a:r>
            <a:br>
              <a:rPr lang="fr-FR" dirty="0" smtClean="0"/>
            </a:br>
            <a:r>
              <a:rPr lang="fr-FR" b="1" dirty="0" smtClean="0"/>
              <a:t> </a:t>
            </a:r>
            <a:br>
              <a:rPr lang="fr-FR" b="1" dirty="0" smtClean="0"/>
            </a:br>
            <a:r>
              <a:rPr lang="fr-FR" b="1" dirty="0" smtClean="0"/>
              <a:t>EN FIN 2010 : </a:t>
            </a:r>
            <a:r>
              <a:rPr lang="fr-FR" dirty="0" smtClean="0"/>
              <a:t/>
            </a:r>
            <a:br>
              <a:rPr lang="fr-FR" dirty="0" smtClean="0"/>
            </a:br>
            <a:r>
              <a:rPr lang="fr-FR" dirty="0" smtClean="0"/>
              <a:t>Le taux de prorata en 2010, calculé sur les éléments du chiffre d’affaire de 2009, est de 75%</a:t>
            </a:r>
            <a:br>
              <a:rPr lang="fr-FR" dirty="0" smtClean="0"/>
            </a:br>
            <a:r>
              <a:rPr lang="fr-FR" dirty="0" smtClean="0"/>
              <a:t>Donc en 2010, le taux du prorata enregistre une baisse de 89-75=14% (donc </a:t>
            </a:r>
            <a:r>
              <a:rPr lang="fr-FR" dirty="0" smtClean="0"/>
              <a:t>plus </a:t>
            </a:r>
            <a:r>
              <a:rPr lang="fr-FR" dirty="0" smtClean="0"/>
              <a:t>que 5%), donc  il aura lieu à un reversement de Tva de : 20.000*20%*14%=498.40 </a:t>
            </a:r>
            <a:r>
              <a:rPr lang="fr-FR" dirty="0" err="1" smtClean="0"/>
              <a:t>dhs</a:t>
            </a:r>
            <a:r>
              <a:rPr lang="fr-FR" dirty="0" smtClean="0"/>
              <a:t> </a:t>
            </a:r>
            <a:br>
              <a:rPr lang="fr-FR" dirty="0" smtClean="0"/>
            </a:br>
            <a:r>
              <a:rPr lang="fr-FR" dirty="0" smtClean="0"/>
              <a:t> </a:t>
            </a:r>
          </a:p>
          <a:p>
            <a:endParaRPr lang="fr-FR" dirty="0"/>
          </a:p>
        </p:txBody>
      </p:sp>
      <p:sp>
        <p:nvSpPr>
          <p:cNvPr id="2" name="Titre 1"/>
          <p:cNvSpPr>
            <a:spLocks noGrp="1"/>
          </p:cNvSpPr>
          <p:nvPr>
            <p:ph type="title"/>
          </p:nvPr>
        </p:nvSpPr>
        <p:spPr>
          <a:xfrm>
            <a:off x="428596" y="274638"/>
            <a:ext cx="8258204" cy="1143000"/>
          </a:xfrm>
        </p:spPr>
        <p:txBody>
          <a:bodyPr/>
          <a:lstStyle/>
          <a:p>
            <a:r>
              <a:rPr lang="fr-FR" dirty="0" smtClean="0">
                <a:solidFill>
                  <a:srgbClr val="92D050"/>
                </a:solidFill>
              </a:rPr>
              <a:t>Exemple </a:t>
            </a:r>
            <a:r>
              <a:rPr lang="fr-FR" dirty="0" smtClean="0">
                <a:solidFill>
                  <a:srgbClr val="00B0F0"/>
                </a:solidFill>
              </a:rPr>
              <a:t>:</a:t>
            </a:r>
            <a:endParaRPr lang="fr-FR" dirty="0">
              <a:solidFill>
                <a:srgbClr val="00B0F0"/>
              </a:solidFill>
            </a:endParaRPr>
          </a:p>
        </p:txBody>
      </p:sp>
      <p:sp>
        <p:nvSpPr>
          <p:cNvPr id="2052" name="Documents"/>
          <p:cNvSpPr>
            <a:spLocks noEditPoints="1" noChangeArrowheads="1"/>
          </p:cNvSpPr>
          <p:nvPr/>
        </p:nvSpPr>
        <p:spPr bwMode="auto">
          <a:xfrm>
            <a:off x="7500958" y="1857364"/>
            <a:ext cx="1352550" cy="1714512"/>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fr-FR"/>
          </a:p>
        </p:txBody>
      </p:sp>
    </p:spTree>
  </p:cSld>
  <p:clrMapOvr>
    <a:masterClrMapping/>
  </p:clrMapOvr>
  <p:transition spd="slow">
    <p:sndAc>
      <p:stSnd>
        <p:snd r:embed="rId2" name="type.wav" builtIn="1"/>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a:xfrm>
            <a:off x="642910" y="357166"/>
            <a:ext cx="8229600" cy="1143000"/>
          </a:xfrm>
        </p:spPr>
        <p:txBody>
          <a:bodyPr/>
          <a:lstStyle/>
          <a:p>
            <a:r>
              <a:rPr lang="fr-FR" dirty="0" smtClean="0"/>
              <a:t>L'article 20 de la loi n° 30-85</a:t>
            </a:r>
            <a:endParaRPr lang="fr-FR" dirty="0"/>
          </a:p>
        </p:txBody>
      </p:sp>
      <p:sp>
        <p:nvSpPr>
          <p:cNvPr id="7" name="Espace réservé du contenu 6"/>
          <p:cNvSpPr>
            <a:spLocks noGrp="1"/>
          </p:cNvSpPr>
          <p:nvPr>
            <p:ph idx="1"/>
          </p:nvPr>
        </p:nvSpPr>
        <p:spPr>
          <a:xfrm>
            <a:off x="457200" y="1481328"/>
            <a:ext cx="8229600" cy="4876630"/>
          </a:xfrm>
        </p:spPr>
        <p:txBody>
          <a:bodyPr>
            <a:normAutofit fontScale="77500" lnSpcReduction="20000"/>
          </a:bodyPr>
          <a:lstStyle/>
          <a:p>
            <a:r>
              <a:rPr lang="fr-FR" dirty="0" smtClean="0"/>
              <a:t>relative à la TVA dispose que "pour les assujettis effectuant concurremment des opérations taxables et des opérations situées en dehors du champ d'application de la taxe ou exonérées en vertu des dispositions de l'article 7 de la présente loi, le montant de la taxe déductible ou remboursable est affecté d'un prorata dont les modalités de calcul sont définies par voie réglementaire". En règle générale, l'entreprise est tenue de calculer ce prorata de déduction et le déclarer auprès de l'administration. Le prorata de déduction est inférieur à 100% lorsque l'entreprise réalise un chiffre d'affaires ou perçoit des produits qui sont :</a:t>
            </a:r>
          </a:p>
          <a:p>
            <a:r>
              <a:rPr lang="fr-FR" dirty="0" smtClean="0"/>
              <a:t>- soit exonérés sans droit à déduction, c'est à dire relevant des opérations énumérées par l'article 7 de la loi susvisée; </a:t>
            </a:r>
          </a:p>
          <a:p>
            <a:r>
              <a:rPr lang="fr-FR" dirty="0" smtClean="0"/>
              <a:t>- soit situés hors champ d'application de la TVA ; il s'agit notamment des loyers de locaux nus non meublés des dividendes et autres produits</a:t>
            </a:r>
            <a:endParaRPr lang="fr-FR" dirty="0"/>
          </a:p>
        </p:txBody>
      </p:sp>
    </p:spTree>
  </p:cSld>
  <p:clrMapOvr>
    <a:masterClrMapping/>
  </p:clrMapOvr>
  <p:transition spd="slow">
    <p:sndAc>
      <p:stSnd>
        <p:snd r:embed="rId2" name="type.wav" builtIn="1"/>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481329"/>
            <a:ext cx="8229600" cy="4519440"/>
          </a:xfrm>
        </p:spPr>
        <p:txBody>
          <a:bodyPr>
            <a:normAutofit fontScale="62500" lnSpcReduction="20000"/>
          </a:bodyPr>
          <a:lstStyle/>
          <a:p>
            <a:r>
              <a:rPr lang="fr-FR" dirty="0" smtClean="0"/>
              <a:t>grèvent les immobilisations. Il est calculé pour une année déterminée sur la base des produits déclarés au titre de l'année d'avant. Ce prorata est appliqué sous réserve des régularisations prévues au titre des biens immobilisés selon les conditions prévues par les articles 17 et 18 du décret ci-après. Les modalités de détermination du prorata de déduction ont été précisées par les articles 15 et 16 du décret n°1-85-347 du 14/03/1986 tel qu'il a été modifié et complété. A cet égard, le prorata de déduction est calculé comme suit </a:t>
            </a:r>
          </a:p>
          <a:p>
            <a:r>
              <a:rPr lang="fr-FR" b="1" dirty="0" smtClean="0"/>
              <a:t>- au numérateur</a:t>
            </a:r>
            <a:r>
              <a:rPr lang="fr-FR" dirty="0" smtClean="0"/>
              <a:t>, le montant du chiffre d'affaires soumis à la taxe sur la valeur ajoutée au titre des opérations imposables, y compris celles réalisées sous le bénéfice de l'exonération ou de la suspension prévues aux articles 8, 9 et 9 bis de la loi n° 30-85 précitée  ; </a:t>
            </a:r>
          </a:p>
          <a:p>
            <a:r>
              <a:rPr lang="fr-FR" dirty="0" smtClean="0"/>
              <a:t/>
            </a:r>
            <a:br>
              <a:rPr lang="fr-FR" dirty="0" smtClean="0"/>
            </a:br>
            <a:r>
              <a:rPr lang="fr-FR" b="1" dirty="0" smtClean="0"/>
              <a:t>- au dénominateur</a:t>
            </a:r>
            <a:r>
              <a:rPr lang="fr-FR" dirty="0" smtClean="0"/>
              <a:t>, le montant du chiffre d'affaires figurant au numérateur augmenté du montant du chiffre d'affaires provenant d'opérations exonérées en vertu de l'article 7 de la loi n° 30-85 précitée ou situées en dehors du champ d'application de la taxe.</a:t>
            </a:r>
          </a:p>
          <a:p>
            <a:endParaRPr lang="fr-FR" dirty="0"/>
          </a:p>
        </p:txBody>
      </p:sp>
      <p:sp>
        <p:nvSpPr>
          <p:cNvPr id="3" name="Titre 2"/>
          <p:cNvSpPr>
            <a:spLocks noGrp="1"/>
          </p:cNvSpPr>
          <p:nvPr>
            <p:ph type="title"/>
          </p:nvPr>
        </p:nvSpPr>
        <p:spPr/>
        <p:txBody>
          <a:bodyPr/>
          <a:lstStyle/>
          <a:p>
            <a:r>
              <a:rPr lang="fr-FR" dirty="0" smtClean="0"/>
              <a:t>L'article 20 de la loi n° 30-85</a:t>
            </a:r>
            <a:endParaRPr lang="fr-FR" dirty="0"/>
          </a:p>
        </p:txBody>
      </p:sp>
    </p:spTree>
  </p:cSld>
  <p:clrMapOvr>
    <a:masterClrMapping/>
  </p:clrMapOvr>
  <p:transition spd="slow">
    <p:sndAc>
      <p:stSnd>
        <p:snd r:embed="rId2" name="type.wav" builtIn="1"/>
      </p:stSnd>
    </p:sndAc>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176</TotalTime>
  <Words>825</Words>
  <Application>Microsoft Office PowerPoint</Application>
  <PresentationFormat>Affichage à l'écran (4:3)</PresentationFormat>
  <Paragraphs>48</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Rotonde</vt:lpstr>
      <vt:lpstr>le calcul du prorata de déduction de la TVA </vt:lpstr>
      <vt:lpstr>l'intérêt de  prorata</vt:lpstr>
      <vt:lpstr>par exemple</vt:lpstr>
      <vt:lpstr>le calcul du prorata</vt:lpstr>
      <vt:lpstr>Exemple :</vt:lpstr>
      <vt:lpstr>REGULARISATION DE LA TVA SUIVANT CHANGEMENT DU TAUX DE PRORATA</vt:lpstr>
      <vt:lpstr>Exemple :</vt:lpstr>
      <vt:lpstr>L'article 20 de la loi n° 30-85</vt:lpstr>
      <vt:lpstr>L'article 20 de la loi n° 30-85</vt:lpstr>
      <vt:lpstr>L'article 20 de la loi n° 30-85</vt:lpstr>
      <vt:lpstr>Obligation de déclaration</vt:lpstr>
      <vt:lpstr>Diapositive 12</vt:lpstr>
      <vt:lpstr>TAXE SUR LA VALEUR AJOUTEE DECLARATION DU PRORATA DES DEDUCTIONS (*)</vt:lpstr>
      <vt:lpstr>Diapositive 14</vt:lpstr>
      <vt:lpstr>Diapositive 15</vt:lpstr>
      <vt:lpstr>Diapositive 16</vt:lpstr>
      <vt:lpstr>Diapositive 17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calcul du prorata de déduction de la TVA </dc:title>
  <dc:creator>user</dc:creator>
  <cp:lastModifiedBy>r.elasri</cp:lastModifiedBy>
  <cp:revision>21</cp:revision>
  <dcterms:created xsi:type="dcterms:W3CDTF">2012-04-27T14:17:23Z</dcterms:created>
  <dcterms:modified xsi:type="dcterms:W3CDTF">2014-07-17T12:16:23Z</dcterms:modified>
</cp:coreProperties>
</file>