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9250099-E83B-4389-ABB6-EB598741073A}" type="datetimeFigureOut">
              <a:rPr lang="fr-FR" smtClean="0"/>
              <a:t>21/05/2014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AF5B5F-D132-46E3-943F-B78897680611}"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9250099-E83B-4389-ABB6-EB598741073A}" type="datetimeFigureOut">
              <a:rPr lang="fr-FR" smtClean="0"/>
              <a:t>21/05/2014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AF5B5F-D132-46E3-943F-B78897680611}"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9250099-E83B-4389-ABB6-EB598741073A}" type="datetimeFigureOut">
              <a:rPr lang="fr-FR" smtClean="0"/>
              <a:t>21/05/2014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AF5B5F-D132-46E3-943F-B78897680611}"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9250099-E83B-4389-ABB6-EB598741073A}" type="datetimeFigureOut">
              <a:rPr lang="fr-FR" smtClean="0"/>
              <a:t>21/05/2014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AF5B5F-D132-46E3-943F-B78897680611}"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19250099-E83B-4389-ABB6-EB598741073A}" type="datetimeFigureOut">
              <a:rPr lang="fr-FR" smtClean="0"/>
              <a:t>21/05/2014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AF5B5F-D132-46E3-943F-B78897680611}"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9250099-E83B-4389-ABB6-EB598741073A}" type="datetimeFigureOut">
              <a:rPr lang="fr-FR" smtClean="0"/>
              <a:t>21/05/2014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8AF5B5F-D132-46E3-943F-B78897680611}"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9250099-E83B-4389-ABB6-EB598741073A}" type="datetimeFigureOut">
              <a:rPr lang="fr-FR" smtClean="0"/>
              <a:t>21/05/2014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8AF5B5F-D132-46E3-943F-B78897680611}"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19250099-E83B-4389-ABB6-EB598741073A}" type="datetimeFigureOut">
              <a:rPr lang="fr-FR" smtClean="0"/>
              <a:t>21/05/2014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8AF5B5F-D132-46E3-943F-B78897680611}"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9250099-E83B-4389-ABB6-EB598741073A}" type="datetimeFigureOut">
              <a:rPr lang="fr-FR" smtClean="0"/>
              <a:t>21/05/2014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8AF5B5F-D132-46E3-943F-B78897680611}"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9250099-E83B-4389-ABB6-EB598741073A}" type="datetimeFigureOut">
              <a:rPr lang="fr-FR" smtClean="0"/>
              <a:t>21/05/2014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8AF5B5F-D132-46E3-943F-B78897680611}"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9250099-E83B-4389-ABB6-EB598741073A}" type="datetimeFigureOut">
              <a:rPr lang="fr-FR" smtClean="0"/>
              <a:t>21/05/2014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8AF5B5F-D132-46E3-943F-B78897680611}"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250099-E83B-4389-ABB6-EB598741073A}" type="datetimeFigureOut">
              <a:rPr lang="fr-FR" smtClean="0"/>
              <a:t>21/05/2014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AF5B5F-D132-46E3-943F-B78897680611}"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260648"/>
            <a:ext cx="7772400" cy="1470025"/>
          </a:xfrm>
        </p:spPr>
        <p:style>
          <a:lnRef idx="1">
            <a:schemeClr val="accent6"/>
          </a:lnRef>
          <a:fillRef idx="3">
            <a:schemeClr val="accent6"/>
          </a:fillRef>
          <a:effectRef idx="2">
            <a:schemeClr val="accent6"/>
          </a:effectRef>
          <a:fontRef idx="minor">
            <a:schemeClr val="lt1"/>
          </a:fontRef>
        </p:style>
        <p:txBody>
          <a:bodyPr>
            <a:normAutofit/>
          </a:bodyPr>
          <a:lstStyle/>
          <a:p>
            <a:r>
              <a:rPr lang="fr-FR" sz="8000" dirty="0" smtClean="0">
                <a:effectLst>
                  <a:outerShdw blurRad="38100" dist="38100" dir="2700000" algn="tl">
                    <a:srgbClr val="000000">
                      <a:alpha val="43137"/>
                    </a:srgbClr>
                  </a:outerShdw>
                </a:effectLst>
                <a:latin typeface="Arvil Sans" pitchFamily="18" charset="0"/>
              </a:rPr>
              <a:t>L’asthme</a:t>
            </a:r>
            <a:endParaRPr lang="fr-FR" sz="8000" dirty="0">
              <a:effectLst>
                <a:outerShdw blurRad="38100" dist="38100" dir="2700000" algn="tl">
                  <a:srgbClr val="000000">
                    <a:alpha val="43137"/>
                  </a:srgbClr>
                </a:outerShdw>
              </a:effectLst>
              <a:latin typeface="Arvil Sans" pitchFamily="18" charset="0"/>
            </a:endParaRPr>
          </a:p>
        </p:txBody>
      </p:sp>
      <p:sp>
        <p:nvSpPr>
          <p:cNvPr id="3" name="Sous-titre 2"/>
          <p:cNvSpPr>
            <a:spLocks noGrp="1"/>
          </p:cNvSpPr>
          <p:nvPr>
            <p:ph type="subTitle" idx="1"/>
          </p:nvPr>
        </p:nvSpPr>
        <p:spPr>
          <a:xfrm>
            <a:off x="1259632" y="2996952"/>
            <a:ext cx="6400800" cy="1752600"/>
          </a:xfrm>
        </p:spPr>
        <p:txBody>
          <a:bodyPr>
            <a:normAutofit fontScale="70000" lnSpcReduction="20000"/>
          </a:bodyPr>
          <a:lstStyle/>
          <a:p>
            <a:pPr marL="571500" indent="-571500" algn="just">
              <a:buAutoNum type="romanUcPeriod"/>
            </a:pPr>
            <a:r>
              <a:rPr lang="fr-FR" dirty="0" smtClean="0"/>
              <a:t>Définition.</a:t>
            </a:r>
          </a:p>
          <a:p>
            <a:pPr marL="571500" indent="-571500" algn="just">
              <a:buAutoNum type="romanUcPeriod"/>
            </a:pPr>
            <a:r>
              <a:rPr lang="fr-FR" dirty="0" smtClean="0"/>
              <a:t>L’asthme et ses conséquences.</a:t>
            </a:r>
          </a:p>
          <a:p>
            <a:pPr marL="571500" indent="-571500" algn="just">
              <a:buAutoNum type="romanUcPeriod"/>
            </a:pPr>
            <a:r>
              <a:rPr lang="fr-FR" dirty="0" smtClean="0"/>
              <a:t>L’asthme dans la société.</a:t>
            </a:r>
          </a:p>
          <a:p>
            <a:pPr marL="571500" indent="-571500" algn="just">
              <a:buAutoNum type="romanUcPeriod"/>
            </a:pPr>
            <a:r>
              <a:rPr lang="fr-FR" dirty="0" smtClean="0"/>
              <a:t>Les traitements possibles.</a:t>
            </a:r>
            <a:endParaRPr lang="fr-FR" dirty="0"/>
          </a:p>
          <a:p>
            <a:pPr marL="571500" indent="-571500" algn="just">
              <a:buAutoNum type="romanUcPeriod"/>
            </a:pPr>
            <a:r>
              <a:rPr lang="fr-FR" dirty="0" smtClean="0"/>
              <a:t>Conclusions.</a:t>
            </a:r>
          </a:p>
        </p:txBody>
      </p:sp>
      <p:sp>
        <p:nvSpPr>
          <p:cNvPr id="4" name="ZoneTexte 3"/>
          <p:cNvSpPr txBox="1"/>
          <p:nvPr/>
        </p:nvSpPr>
        <p:spPr>
          <a:xfrm>
            <a:off x="3635896" y="1772816"/>
            <a:ext cx="5832648" cy="769441"/>
          </a:xfrm>
          <a:prstGeom prst="rect">
            <a:avLst/>
          </a:prstGeom>
          <a:noFill/>
        </p:spPr>
        <p:txBody>
          <a:bodyPr wrap="square" rtlCol="0">
            <a:spAutoFit/>
          </a:bodyPr>
          <a:lstStyle/>
          <a:p>
            <a:r>
              <a:rPr lang="fr-FR" sz="4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vil Sans" pitchFamily="18" charset="0"/>
              </a:rPr>
              <a:t>Sommaire</a:t>
            </a:r>
            <a:endParaRPr lang="fr-FR" sz="4400" dirty="0">
              <a:latin typeface="Arvil Sans" pitchFamily="18" charset="0"/>
            </a:endParaRPr>
          </a:p>
        </p:txBody>
      </p:sp>
      <p:sp>
        <p:nvSpPr>
          <p:cNvPr id="5" name="ZoneTexte 4"/>
          <p:cNvSpPr txBox="1"/>
          <p:nvPr/>
        </p:nvSpPr>
        <p:spPr>
          <a:xfrm>
            <a:off x="7524328" y="6381328"/>
            <a:ext cx="1478995" cy="369332"/>
          </a:xfrm>
          <a:prstGeom prst="rect">
            <a:avLst/>
          </a:prstGeom>
          <a:noFill/>
        </p:spPr>
        <p:txBody>
          <a:bodyPr wrap="none" rtlCol="0">
            <a:spAutoFit/>
          </a:bodyPr>
          <a:lstStyle/>
          <a:p>
            <a:r>
              <a:rPr lang="fr-FR" dirty="0" smtClean="0"/>
              <a:t>Tom et Louise</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4"/>
          </a:lnRef>
          <a:fillRef idx="3">
            <a:schemeClr val="accent4"/>
          </a:fillRef>
          <a:effectRef idx="2">
            <a:schemeClr val="accent4"/>
          </a:effectRef>
          <a:fontRef idx="minor">
            <a:schemeClr val="lt1"/>
          </a:fontRef>
        </p:style>
        <p:txBody>
          <a:bodyPr/>
          <a:lstStyle/>
          <a:p>
            <a:r>
              <a:rPr lang="fr-FR" dirty="0" smtClean="0">
                <a:effectLst>
                  <a:outerShdw blurRad="38100" dist="38100" dir="2700000" algn="tl">
                    <a:srgbClr val="000000">
                      <a:alpha val="43137"/>
                    </a:srgbClr>
                  </a:outerShdw>
                </a:effectLst>
                <a:latin typeface="Arvil Sans" pitchFamily="18" charset="0"/>
              </a:rPr>
              <a:t>I. Définition.</a:t>
            </a:r>
            <a:endParaRPr lang="fr-FR" dirty="0">
              <a:effectLst>
                <a:outerShdw blurRad="38100" dist="38100" dir="2700000" algn="tl">
                  <a:srgbClr val="000000">
                    <a:alpha val="43137"/>
                  </a:srgbClr>
                </a:outerShdw>
              </a:effectLst>
              <a:latin typeface="Arvil Sans" pitchFamily="18" charset="0"/>
            </a:endParaRPr>
          </a:p>
        </p:txBody>
      </p:sp>
      <p:sp>
        <p:nvSpPr>
          <p:cNvPr id="3" name="Espace réservé du contenu 2"/>
          <p:cNvSpPr>
            <a:spLocks noGrp="1"/>
          </p:cNvSpPr>
          <p:nvPr>
            <p:ph idx="1"/>
          </p:nvPr>
        </p:nvSpPr>
        <p:spPr/>
        <p:txBody>
          <a:bodyPr>
            <a:normAutofit fontScale="92500" lnSpcReduction="10000"/>
          </a:bodyPr>
          <a:lstStyle/>
          <a:p>
            <a:r>
              <a:rPr lang="fr-FR" dirty="0">
                <a:latin typeface="Adobe Arabic" pitchFamily="18" charset="-78"/>
                <a:cs typeface="Adobe Arabic" pitchFamily="18" charset="-78"/>
              </a:rPr>
              <a:t>L'asthme est une pathologie inflammatoire chronique </a:t>
            </a:r>
            <a:r>
              <a:rPr lang="fr-FR" dirty="0" smtClean="0">
                <a:latin typeface="Adobe Arabic" pitchFamily="18" charset="-78"/>
                <a:cs typeface="Adobe Arabic" pitchFamily="18" charset="-78"/>
              </a:rPr>
              <a:t>des bronches associant </a:t>
            </a:r>
            <a:r>
              <a:rPr lang="fr-FR" dirty="0">
                <a:latin typeface="Adobe Arabic" pitchFamily="18" charset="-78"/>
                <a:cs typeface="Adobe Arabic" pitchFamily="18" charset="-78"/>
              </a:rPr>
              <a:t>plusieurs processus dont une </a:t>
            </a:r>
            <a:r>
              <a:rPr lang="fr-FR" dirty="0" err="1">
                <a:latin typeface="Adobe Arabic" pitchFamily="18" charset="-78"/>
                <a:cs typeface="Adobe Arabic" pitchFamily="18" charset="-78"/>
              </a:rPr>
              <a:t>hyper-réactivité</a:t>
            </a:r>
            <a:r>
              <a:rPr lang="fr-FR" dirty="0">
                <a:latin typeface="Adobe Arabic" pitchFamily="18" charset="-78"/>
                <a:cs typeface="Adobe Arabic" pitchFamily="18" charset="-78"/>
              </a:rPr>
              <a:t> des bronches, </a:t>
            </a:r>
            <a:r>
              <a:rPr lang="fr-FR" dirty="0" smtClean="0">
                <a:latin typeface="Adobe Arabic" pitchFamily="18" charset="-78"/>
                <a:cs typeface="Adobe Arabic" pitchFamily="18" charset="-78"/>
              </a:rPr>
              <a:t>une inflammation locale </a:t>
            </a:r>
            <a:r>
              <a:rPr lang="fr-FR" dirty="0">
                <a:latin typeface="Adobe Arabic" pitchFamily="18" charset="-78"/>
                <a:cs typeface="Adobe Arabic" pitchFamily="18" charset="-78"/>
              </a:rPr>
              <a:t>et un épaississement des parois bronchiques accompagnés d'une formation </a:t>
            </a:r>
            <a:r>
              <a:rPr lang="fr-FR" dirty="0" smtClean="0">
                <a:latin typeface="Adobe Arabic" pitchFamily="18" charset="-78"/>
                <a:cs typeface="Adobe Arabic" pitchFamily="18" charset="-78"/>
              </a:rPr>
              <a:t>de mucus</a:t>
            </a:r>
            <a:r>
              <a:rPr lang="fr-FR" dirty="0">
                <a:latin typeface="Adobe Arabic" pitchFamily="18" charset="-78"/>
                <a:cs typeface="Adobe Arabic" pitchFamily="18" charset="-78"/>
              </a:rPr>
              <a:t> et une </a:t>
            </a:r>
            <a:r>
              <a:rPr lang="fr-FR" dirty="0" err="1">
                <a:latin typeface="Adobe Arabic" pitchFamily="18" charset="-78"/>
                <a:cs typeface="Adobe Arabic" pitchFamily="18" charset="-78"/>
              </a:rPr>
              <a:t>bronchoconstriction</a:t>
            </a:r>
            <a:r>
              <a:rPr lang="fr-FR" dirty="0">
                <a:latin typeface="Adobe Arabic" pitchFamily="18" charset="-78"/>
                <a:cs typeface="Adobe Arabic" pitchFamily="18" charset="-78"/>
              </a:rPr>
              <a:t>, c'est-à-dire une diminution du diamètre des bronches. </a:t>
            </a:r>
            <a:r>
              <a:rPr lang="fr-FR" dirty="0" smtClean="0">
                <a:latin typeface="Adobe Arabic" pitchFamily="18" charset="-78"/>
                <a:cs typeface="Adobe Arabic" pitchFamily="18" charset="-78"/>
              </a:rPr>
              <a:t/>
            </a:r>
            <a:br>
              <a:rPr lang="fr-FR" dirty="0" smtClean="0">
                <a:latin typeface="Adobe Arabic" pitchFamily="18" charset="-78"/>
                <a:cs typeface="Adobe Arabic" pitchFamily="18" charset="-78"/>
              </a:rPr>
            </a:br>
            <a:r>
              <a:rPr lang="fr-FR" dirty="0" smtClean="0">
                <a:latin typeface="Adobe Arabic" pitchFamily="18" charset="-78"/>
                <a:cs typeface="Adobe Arabic" pitchFamily="18" charset="-78"/>
              </a:rPr>
              <a:t/>
            </a:r>
            <a:br>
              <a:rPr lang="fr-FR" dirty="0" smtClean="0">
                <a:latin typeface="Adobe Arabic" pitchFamily="18" charset="-78"/>
                <a:cs typeface="Adobe Arabic" pitchFamily="18" charset="-78"/>
              </a:rPr>
            </a:br>
            <a:r>
              <a:rPr lang="fr-FR" dirty="0">
                <a:latin typeface="Adobe Arabic" pitchFamily="18" charset="-78"/>
                <a:cs typeface="Adobe Arabic" pitchFamily="18" charset="-78"/>
              </a:rPr>
              <a:t>A l'occasion d'une </a:t>
            </a:r>
            <a:r>
              <a:rPr lang="fr-FR" dirty="0" smtClean="0">
                <a:latin typeface="Adobe Arabic" pitchFamily="18" charset="-78"/>
                <a:cs typeface="Adobe Arabic" pitchFamily="18" charset="-78"/>
              </a:rPr>
              <a:t>crise d’asthme, </a:t>
            </a:r>
            <a:r>
              <a:rPr lang="fr-FR" dirty="0">
                <a:latin typeface="Adobe Arabic" pitchFamily="18" charset="-78"/>
                <a:cs typeface="Adobe Arabic" pitchFamily="18" charset="-78"/>
              </a:rPr>
              <a:t>les bronches se contractent, puis développent </a:t>
            </a:r>
            <a:r>
              <a:rPr lang="fr-FR" dirty="0" smtClean="0">
                <a:latin typeface="Adobe Arabic" pitchFamily="18" charset="-78"/>
                <a:cs typeface="Adobe Arabic" pitchFamily="18" charset="-78"/>
              </a:rPr>
              <a:t>un</a:t>
            </a:r>
            <a:r>
              <a:rPr lang="fr-FR" dirty="0">
                <a:latin typeface="Adobe Arabic" pitchFamily="18" charset="-78"/>
                <a:cs typeface="Adobe Arabic" pitchFamily="18" charset="-78"/>
              </a:rPr>
              <a:t> </a:t>
            </a:r>
            <a:r>
              <a:rPr lang="fr-FR" dirty="0" smtClean="0">
                <a:latin typeface="Adobe Arabic" pitchFamily="18" charset="-78"/>
                <a:cs typeface="Adobe Arabic" pitchFamily="18" charset="-78"/>
              </a:rPr>
              <a:t>œdème diminuant </a:t>
            </a:r>
            <a:r>
              <a:rPr lang="fr-FR" dirty="0">
                <a:latin typeface="Adobe Arabic" pitchFamily="18" charset="-78"/>
                <a:cs typeface="Adobe Arabic" pitchFamily="18" charset="-78"/>
              </a:rPr>
              <a:t>leur diamètre. Les bronches s'obstruent et empêchent l'air de circuler.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r>
              <a:rPr lang="fr-FR" dirty="0" smtClean="0">
                <a:effectLst>
                  <a:outerShdw blurRad="38100" dist="38100" dir="2700000" algn="tl">
                    <a:srgbClr val="000000">
                      <a:alpha val="43137"/>
                    </a:srgbClr>
                  </a:outerShdw>
                </a:effectLst>
                <a:latin typeface="Arvil Sans" pitchFamily="18" charset="0"/>
              </a:rPr>
              <a:t>II. L’asthme et ses conséquences.</a:t>
            </a:r>
            <a:endParaRPr lang="fr-FR" dirty="0">
              <a:effectLst>
                <a:outerShdw blurRad="38100" dist="38100" dir="2700000" algn="tl">
                  <a:srgbClr val="000000">
                    <a:alpha val="43137"/>
                  </a:srgbClr>
                </a:outerShdw>
              </a:effectLst>
              <a:latin typeface="Arvil Sans" pitchFamily="18" charset="0"/>
            </a:endParaRPr>
          </a:p>
        </p:txBody>
      </p:sp>
      <p:sp>
        <p:nvSpPr>
          <p:cNvPr id="3" name="Espace réservé du contenu 2"/>
          <p:cNvSpPr>
            <a:spLocks noGrp="1"/>
          </p:cNvSpPr>
          <p:nvPr>
            <p:ph idx="1"/>
          </p:nvPr>
        </p:nvSpPr>
        <p:spPr/>
        <p:txBody>
          <a:bodyPr>
            <a:normAutofit fontScale="85000" lnSpcReduction="20000"/>
          </a:bodyPr>
          <a:lstStyle/>
          <a:p>
            <a:r>
              <a:rPr lang="fr-FR" dirty="0" smtClean="0"/>
              <a:t>L’asthme provoque des troubles de la respiration (difficultés a respirer, </a:t>
            </a:r>
            <a:r>
              <a:rPr lang="fr-FR" dirty="0" err="1" smtClean="0"/>
              <a:t>etc</a:t>
            </a:r>
            <a:r>
              <a:rPr lang="fr-FR" dirty="0" smtClean="0"/>
              <a:t>). </a:t>
            </a:r>
            <a:r>
              <a:rPr lang="fr-FR" dirty="0"/>
              <a:t>Cette inflammation des bronches empêche le passage de l'air et provoque les symptômes de la crise d'asthme. La gêne ressentie au cours des symptômes est causée par la difficulté du passage de l'air dans les voies respiratoires. L'inflammation bronchique se prolonge même en l'absence de manifestations, ce qui peut pousser les asthmatiques à interrompre leur traitement. L'inflammation chronique provoque un remodelage des bronches aggravant la maladie asthmatique si aucun traitement de fond n'est mis en place.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3"/>
          </a:lnRef>
          <a:fillRef idx="3">
            <a:schemeClr val="accent3"/>
          </a:fillRef>
          <a:effectRef idx="2">
            <a:schemeClr val="accent3"/>
          </a:effectRef>
          <a:fontRef idx="minor">
            <a:schemeClr val="lt1"/>
          </a:fontRef>
        </p:style>
        <p:txBody>
          <a:bodyPr/>
          <a:lstStyle/>
          <a:p>
            <a:r>
              <a:rPr lang="fr-FR" dirty="0" smtClean="0">
                <a:effectLst>
                  <a:outerShdw blurRad="38100" dist="38100" dir="2700000" algn="tl">
                    <a:srgbClr val="000000">
                      <a:alpha val="43137"/>
                    </a:srgbClr>
                  </a:outerShdw>
                </a:effectLst>
                <a:latin typeface="Arvil Sans" pitchFamily="18" charset="0"/>
              </a:rPr>
              <a:t>III. L’asthme dans la société.</a:t>
            </a:r>
            <a:endParaRPr lang="fr-FR" dirty="0">
              <a:effectLst>
                <a:outerShdw blurRad="38100" dist="38100" dir="2700000" algn="tl">
                  <a:srgbClr val="000000">
                    <a:alpha val="43137"/>
                  </a:srgbClr>
                </a:outerShdw>
              </a:effectLst>
              <a:latin typeface="Arvil Sans" pitchFamily="18" charset="0"/>
            </a:endParaRPr>
          </a:p>
        </p:txBody>
      </p:sp>
      <p:sp>
        <p:nvSpPr>
          <p:cNvPr id="3" name="Espace réservé du contenu 2"/>
          <p:cNvSpPr>
            <a:spLocks noGrp="1"/>
          </p:cNvSpPr>
          <p:nvPr>
            <p:ph idx="1"/>
          </p:nvPr>
        </p:nvSpPr>
        <p:spPr/>
        <p:txBody>
          <a:bodyPr>
            <a:normAutofit/>
          </a:bodyPr>
          <a:lstStyle/>
          <a:p>
            <a:r>
              <a:rPr lang="fr-FR" dirty="0">
                <a:latin typeface="Angsana New" pitchFamily="18" charset="-34"/>
                <a:ea typeface="Adobe Heiti Std R" pitchFamily="34" charset="-128"/>
                <a:cs typeface="Angsana New" pitchFamily="18" charset="-34"/>
              </a:rPr>
              <a:t>En 20 ans, le nombre de </a:t>
            </a:r>
            <a:r>
              <a:rPr lang="fr-FR" dirty="0" smtClean="0">
                <a:latin typeface="Angsana New" pitchFamily="18" charset="-34"/>
                <a:ea typeface="Adobe Heiti Std R" pitchFamily="34" charset="-128"/>
                <a:cs typeface="Angsana New" pitchFamily="18" charset="-34"/>
              </a:rPr>
              <a:t>cas d’allergies et </a:t>
            </a:r>
            <a:r>
              <a:rPr lang="fr-FR" dirty="0">
                <a:latin typeface="Angsana New" pitchFamily="18" charset="-34"/>
                <a:ea typeface="Adobe Heiti Std R" pitchFamily="34" charset="-128"/>
                <a:cs typeface="Angsana New" pitchFamily="18" charset="-34"/>
              </a:rPr>
              <a:t>d'asthme est en augmentation en France, mais aussi un peu partout dans le monde. On estime que l'asthme touche 4 millions de personnes en France. 9% d'enfants et 6 % des adultes sont touchées par la première maladie chronique à l'origine de mille morts par an selon l'Institut national de veille sanitaire, INVS. </a:t>
            </a:r>
            <a:r>
              <a:rPr lang="fr-FR" dirty="0" smtClean="0">
                <a:latin typeface="Angsana New" pitchFamily="18" charset="-34"/>
                <a:ea typeface="Adobe Heiti Std R" pitchFamily="34" charset="-128"/>
                <a:cs typeface="Angsana New" pitchFamily="18" charset="-34"/>
              </a:rPr>
              <a:t/>
            </a:r>
            <a:br>
              <a:rPr lang="fr-FR" dirty="0" smtClean="0">
                <a:latin typeface="Angsana New" pitchFamily="18" charset="-34"/>
                <a:ea typeface="Adobe Heiti Std R" pitchFamily="34" charset="-128"/>
                <a:cs typeface="Angsana New" pitchFamily="18" charset="-34"/>
              </a:rPr>
            </a:br>
            <a:r>
              <a:rPr lang="fr-FR" dirty="0" smtClean="0">
                <a:latin typeface="Angsana New" pitchFamily="18" charset="-34"/>
                <a:ea typeface="Adobe Heiti Std R" pitchFamily="34" charset="-128"/>
                <a:cs typeface="Angsana New" pitchFamily="18" charset="-34"/>
              </a:rPr>
              <a:t/>
            </a:r>
            <a:br>
              <a:rPr lang="fr-FR" dirty="0" smtClean="0">
                <a:latin typeface="Angsana New" pitchFamily="18" charset="-34"/>
                <a:ea typeface="Adobe Heiti Std R" pitchFamily="34" charset="-128"/>
                <a:cs typeface="Angsana New" pitchFamily="18" charset="-34"/>
              </a:rPr>
            </a:br>
            <a:r>
              <a:rPr lang="fr-FR" dirty="0">
                <a:latin typeface="Angsana New" pitchFamily="18" charset="-34"/>
                <a:ea typeface="Adobe Heiti Std R" pitchFamily="34" charset="-128"/>
                <a:cs typeface="Angsana New" pitchFamily="18" charset="-34"/>
              </a:rPr>
              <a:t>L'asthme est à l'origine de 600.000 journées d'hospitalisation. Le coût estimé de l'asthme est d'un milliard d'euros </a:t>
            </a:r>
            <a:r>
              <a:rPr lang="fr-FR" dirty="0" smtClean="0">
                <a:latin typeface="Angsana New" pitchFamily="18" charset="-34"/>
                <a:ea typeface="Adobe Heiti Std R" pitchFamily="34" charset="-128"/>
                <a:cs typeface="Angsana New" pitchFamily="18" charset="-34"/>
              </a:rPr>
              <a:t>en dépenses de santé.</a:t>
            </a:r>
            <a:endParaRPr lang="fr-FR" dirty="0">
              <a:latin typeface="Angsana New" pitchFamily="18" charset="-34"/>
              <a:ea typeface="Adobe Heiti Std R" pitchFamily="34" charset="-128"/>
              <a:cs typeface="Angsana New" pitchFamily="18" charset="-34"/>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5"/>
          </a:lnRef>
          <a:fillRef idx="3">
            <a:schemeClr val="accent5"/>
          </a:fillRef>
          <a:effectRef idx="2">
            <a:schemeClr val="accent5"/>
          </a:effectRef>
          <a:fontRef idx="minor">
            <a:schemeClr val="lt1"/>
          </a:fontRef>
        </p:style>
        <p:txBody>
          <a:bodyPr/>
          <a:lstStyle/>
          <a:p>
            <a:r>
              <a:rPr lang="fr-FR" dirty="0" smtClean="0">
                <a:effectLst>
                  <a:outerShdw blurRad="38100" dist="38100" dir="2700000" algn="tl">
                    <a:srgbClr val="000000">
                      <a:alpha val="43137"/>
                    </a:srgbClr>
                  </a:outerShdw>
                </a:effectLst>
                <a:latin typeface="Arvil Sans" pitchFamily="18" charset="0"/>
              </a:rPr>
              <a:t>IV. Les traitements possibles.</a:t>
            </a:r>
            <a:endParaRPr lang="fr-FR" dirty="0">
              <a:effectLst>
                <a:outerShdw blurRad="38100" dist="38100" dir="2700000" algn="tl">
                  <a:srgbClr val="000000">
                    <a:alpha val="43137"/>
                  </a:srgbClr>
                </a:outerShdw>
              </a:effectLst>
              <a:latin typeface="Arvil Sans" pitchFamily="18" charset="0"/>
            </a:endParaRPr>
          </a:p>
        </p:txBody>
      </p:sp>
      <p:sp>
        <p:nvSpPr>
          <p:cNvPr id="3" name="Espace réservé du contenu 2"/>
          <p:cNvSpPr>
            <a:spLocks noGrp="1"/>
          </p:cNvSpPr>
          <p:nvPr>
            <p:ph idx="1"/>
          </p:nvPr>
        </p:nvSpPr>
        <p:spPr/>
        <p:txBody>
          <a:bodyPr>
            <a:normAutofit fontScale="92500" lnSpcReduction="10000"/>
          </a:bodyPr>
          <a:lstStyle/>
          <a:p>
            <a:r>
              <a:rPr lang="fr-FR" sz="2800" dirty="0"/>
              <a:t>Médicaments </a:t>
            </a:r>
            <a:r>
              <a:rPr lang="fr-FR" sz="2800" dirty="0" smtClean="0"/>
              <a:t>bronchodilatateurs :</a:t>
            </a:r>
          </a:p>
          <a:p>
            <a:pPr>
              <a:buNone/>
            </a:pPr>
            <a:r>
              <a:rPr lang="fr-FR" sz="2800" dirty="0" smtClean="0">
                <a:latin typeface="Adobe Arabic" pitchFamily="18" charset="-78"/>
                <a:cs typeface="Adobe Arabic" pitchFamily="18" charset="-78"/>
              </a:rPr>
              <a:t>     Les médicaments bronchodilatateurs à action brève et rapide sont prescrits pour soulager une crise d’asthme ou des épisodes de toux, équivalents mineurs de l'asthme. Ils agissent contre le rétrécissement des bronches et leurs permettent de se dilater. </a:t>
            </a:r>
            <a:endParaRPr lang="fr-FR" sz="2800" dirty="0" smtClean="0"/>
          </a:p>
          <a:p>
            <a:r>
              <a:rPr lang="fr-FR" sz="2800" dirty="0"/>
              <a:t>Aérosols doseurs</a:t>
            </a:r>
          </a:p>
          <a:p>
            <a:pPr>
              <a:buNone/>
            </a:pPr>
            <a:r>
              <a:rPr lang="fr-FR" sz="2800" dirty="0" smtClean="0">
                <a:latin typeface="Adobe Arabic" pitchFamily="18" charset="-78"/>
                <a:cs typeface="Adobe Arabic" pitchFamily="18" charset="-78"/>
              </a:rPr>
              <a:t>      L'utilisation</a:t>
            </a:r>
            <a:r>
              <a:rPr lang="fr-FR" sz="2800" dirty="0">
                <a:latin typeface="Adobe Arabic" pitchFamily="18" charset="-78"/>
                <a:cs typeface="Adobe Arabic" pitchFamily="18" charset="-78"/>
              </a:rPr>
              <a:t> </a:t>
            </a:r>
            <a:r>
              <a:rPr lang="fr-FR" sz="2800" dirty="0" smtClean="0">
                <a:latin typeface="Adobe Arabic" pitchFamily="18" charset="-78"/>
                <a:cs typeface="Adobe Arabic" pitchFamily="18" charset="-78"/>
              </a:rPr>
              <a:t>d’aérosols doseurs permet </a:t>
            </a:r>
            <a:r>
              <a:rPr lang="fr-FR" sz="2800" dirty="0">
                <a:latin typeface="Adobe Arabic" pitchFamily="18" charset="-78"/>
                <a:cs typeface="Adobe Arabic" pitchFamily="18" charset="-78"/>
              </a:rPr>
              <a:t>au médicament d'atteindre directement </a:t>
            </a:r>
            <a:r>
              <a:rPr lang="fr-FR" sz="2800" dirty="0" smtClean="0">
                <a:latin typeface="Adobe Arabic" pitchFamily="18" charset="-78"/>
                <a:cs typeface="Adobe Arabic" pitchFamily="18" charset="-78"/>
              </a:rPr>
              <a:t>les voies respiratoires. </a:t>
            </a:r>
            <a:r>
              <a:rPr lang="fr-FR" sz="2800" dirty="0">
                <a:latin typeface="Adobe Arabic" pitchFamily="18" charset="-78"/>
                <a:cs typeface="Adobe Arabic" pitchFamily="18" charset="-78"/>
              </a:rPr>
              <a:t>Ils nécessitent un apprentissage de la part du médecin. Ces aérosols doseurs sont parfois mal </a:t>
            </a:r>
            <a:r>
              <a:rPr lang="fr-FR" sz="2800" dirty="0" smtClean="0">
                <a:latin typeface="Adobe Arabic" pitchFamily="18" charset="-78"/>
                <a:cs typeface="Adobe Arabic" pitchFamily="18" charset="-78"/>
              </a:rPr>
              <a:t>utilisés, </a:t>
            </a:r>
            <a:r>
              <a:rPr lang="fr-FR" sz="2800" dirty="0">
                <a:latin typeface="Adobe Arabic" pitchFamily="18" charset="-78"/>
                <a:cs typeface="Adobe Arabic" pitchFamily="18" charset="-78"/>
              </a:rPr>
              <a:t>ce qui diminue l'efficacité des </a:t>
            </a:r>
            <a:r>
              <a:rPr lang="fr-FR" sz="2800" dirty="0" smtClean="0">
                <a:latin typeface="Adobe Arabic" pitchFamily="18" charset="-78"/>
                <a:cs typeface="Adobe Arabic" pitchFamily="18" charset="-78"/>
              </a:rPr>
              <a:t>médicaments.</a:t>
            </a:r>
            <a:r>
              <a:rPr lang="fr-FR" sz="2800" dirty="0" smtClean="0"/>
              <a:t/>
            </a:r>
            <a:br>
              <a:rPr lang="fr-FR" sz="2800" dirty="0" smtClean="0"/>
            </a:br>
            <a:endParaRPr lang="fr-FR" sz="2800" dirty="0" smtClean="0"/>
          </a:p>
          <a:p>
            <a:pPr>
              <a:buNone/>
            </a:pPr>
            <a:endParaRPr lang="fr-FR" sz="2800" dirty="0">
              <a:latin typeface="Adobe Arabic" pitchFamily="18" charset="-78"/>
              <a:cs typeface="Adobe Arabic" pitchFamily="18" charset="-78"/>
            </a:endParaRP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chemeClr val="bg1"/>
                </a:solidFill>
              </a:rPr>
              <a:t>.</a:t>
            </a:r>
            <a:endParaRPr lang="fr-FR" dirty="0">
              <a:solidFill>
                <a:schemeClr val="bg1"/>
              </a:solidFill>
            </a:endParaRPr>
          </a:p>
        </p:txBody>
      </p:sp>
      <p:sp>
        <p:nvSpPr>
          <p:cNvPr id="3" name="Espace réservé du contenu 2"/>
          <p:cNvSpPr>
            <a:spLocks noGrp="1"/>
          </p:cNvSpPr>
          <p:nvPr>
            <p:ph idx="1"/>
          </p:nvPr>
        </p:nvSpPr>
        <p:spPr>
          <a:xfrm>
            <a:off x="467544" y="980728"/>
            <a:ext cx="8229600" cy="4525963"/>
          </a:xfrm>
        </p:spPr>
        <p:txBody>
          <a:bodyPr>
            <a:normAutofit/>
          </a:bodyPr>
          <a:lstStyle/>
          <a:p>
            <a:r>
              <a:rPr lang="fr-FR" dirty="0"/>
              <a:t>Corticoïdes sous forme de </a:t>
            </a:r>
            <a:r>
              <a:rPr lang="fr-FR" dirty="0" smtClean="0"/>
              <a:t>comprimés :</a:t>
            </a:r>
          </a:p>
          <a:p>
            <a:pPr>
              <a:buNone/>
            </a:pPr>
            <a:r>
              <a:rPr lang="fr-FR" sz="2400" dirty="0" smtClean="0">
                <a:latin typeface="Adobe Arabic" pitchFamily="18" charset="-78"/>
                <a:cs typeface="Adobe Arabic" pitchFamily="18" charset="-78"/>
              </a:rPr>
              <a:t>      Lors </a:t>
            </a:r>
            <a:r>
              <a:rPr lang="fr-FR" sz="2400" dirty="0">
                <a:latin typeface="Adobe Arabic" pitchFamily="18" charset="-78"/>
                <a:cs typeface="Adobe Arabic" pitchFamily="18" charset="-78"/>
              </a:rPr>
              <a:t>de crises sévères ou lorsque l'asthme s'aggrave au cours </a:t>
            </a:r>
            <a:r>
              <a:rPr lang="fr-FR" sz="2400" dirty="0" smtClean="0">
                <a:latin typeface="Adobe Arabic" pitchFamily="18" charset="-78"/>
                <a:cs typeface="Adobe Arabic" pitchFamily="18" charset="-78"/>
              </a:rPr>
              <a:t>d'une</a:t>
            </a:r>
            <a:r>
              <a:rPr lang="fr-FR" sz="2400" dirty="0">
                <a:latin typeface="Adobe Arabic" pitchFamily="18" charset="-78"/>
                <a:cs typeface="Adobe Arabic" pitchFamily="18" charset="-78"/>
              </a:rPr>
              <a:t> </a:t>
            </a:r>
            <a:r>
              <a:rPr lang="fr-FR" sz="2400" dirty="0" smtClean="0">
                <a:latin typeface="Adobe Arabic" pitchFamily="18" charset="-78"/>
                <a:cs typeface="Adobe Arabic" pitchFamily="18" charset="-78"/>
              </a:rPr>
              <a:t>bronchite par </a:t>
            </a:r>
            <a:r>
              <a:rPr lang="fr-FR" sz="2400" dirty="0">
                <a:latin typeface="Adobe Arabic" pitchFamily="18" charset="-78"/>
                <a:cs typeface="Adobe Arabic" pitchFamily="18" charset="-78"/>
              </a:rPr>
              <a:t>exemple, des médicaments corticoïdes sous forme de comprimés sont prescrits. Dans ce cas, il est associé au traitement de fond corticoïde inhalé et bronchodilatateur à longue action. Les personnes bénéficiant de ce traitement présentent en général un asthme grave qui doit être surveillé de façon très rapprochée. </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332656"/>
            <a:ext cx="8229600" cy="1143000"/>
          </a:xfrm>
        </p:spPr>
        <p:style>
          <a:lnRef idx="1">
            <a:schemeClr val="accent2"/>
          </a:lnRef>
          <a:fillRef idx="3">
            <a:schemeClr val="accent2"/>
          </a:fillRef>
          <a:effectRef idx="2">
            <a:schemeClr val="accent2"/>
          </a:effectRef>
          <a:fontRef idx="minor">
            <a:schemeClr val="lt1"/>
          </a:fontRef>
        </p:style>
        <p:txBody>
          <a:bodyPr/>
          <a:lstStyle/>
          <a:p>
            <a:r>
              <a:rPr lang="fr-FR" dirty="0" smtClean="0">
                <a:effectLst>
                  <a:outerShdw blurRad="38100" dist="38100" dir="2700000" algn="tl">
                    <a:srgbClr val="000000">
                      <a:alpha val="43137"/>
                    </a:srgbClr>
                  </a:outerShdw>
                </a:effectLst>
                <a:latin typeface="Arvil Sans" pitchFamily="18" charset="0"/>
              </a:rPr>
              <a:t>V. Conclusions.</a:t>
            </a:r>
            <a:endParaRPr lang="fr-FR" dirty="0">
              <a:effectLst>
                <a:outerShdw blurRad="38100" dist="38100" dir="2700000" algn="tl">
                  <a:srgbClr val="000000">
                    <a:alpha val="43137"/>
                  </a:srgbClr>
                </a:outerShdw>
              </a:effectLst>
              <a:latin typeface="Arvil Sans" pitchFamily="18" charset="0"/>
            </a:endParaRPr>
          </a:p>
        </p:txBody>
      </p:sp>
      <p:sp>
        <p:nvSpPr>
          <p:cNvPr id="3" name="Espace réservé du contenu 2"/>
          <p:cNvSpPr>
            <a:spLocks noGrp="1"/>
          </p:cNvSpPr>
          <p:nvPr>
            <p:ph idx="1"/>
          </p:nvPr>
        </p:nvSpPr>
        <p:spPr/>
        <p:txBody>
          <a:bodyPr/>
          <a:lstStyle/>
          <a:p>
            <a:r>
              <a:rPr lang="fr-FR" dirty="0" smtClean="0">
                <a:latin typeface="Candara" pitchFamily="34" charset="0"/>
              </a:rPr>
              <a:t>L'asthme est </a:t>
            </a:r>
            <a:r>
              <a:rPr lang="fr-FR" dirty="0">
                <a:latin typeface="Candara" pitchFamily="34" charset="0"/>
              </a:rPr>
              <a:t>une maladie chronique qui nécessite la plupart du temps un traitement de fond ( traitement chronique) associé à une surveillance régulière, même si le patient ne ressent aucune manifestation. L'asthme peut être comparé au </a:t>
            </a:r>
            <a:r>
              <a:rPr lang="fr-FR" dirty="0" smtClean="0">
                <a:latin typeface="Candara" pitchFamily="34" charset="0"/>
              </a:rPr>
              <a:t>diabète ou </a:t>
            </a:r>
            <a:r>
              <a:rPr lang="fr-FR" dirty="0">
                <a:latin typeface="Candara" pitchFamily="34" charset="0"/>
              </a:rPr>
              <a:t>à </a:t>
            </a:r>
            <a:r>
              <a:rPr lang="fr-FR" dirty="0" smtClean="0">
                <a:latin typeface="Candara" pitchFamily="34" charset="0"/>
              </a:rPr>
              <a:t>l‘</a:t>
            </a:r>
            <a:r>
              <a:rPr lang="fr-FR" dirty="0" smtClean="0">
                <a:solidFill>
                  <a:schemeClr val="tx1">
                    <a:lumMod val="95000"/>
                    <a:lumOff val="5000"/>
                  </a:schemeClr>
                </a:solidFill>
                <a:latin typeface="Candara" pitchFamily="34" charset="0"/>
              </a:rPr>
              <a:t>hypertension artérielle</a:t>
            </a:r>
            <a:r>
              <a:rPr lang="fr-FR" dirty="0" smtClean="0">
                <a:latin typeface="Candara" pitchFamily="34" charset="0"/>
              </a:rPr>
              <a:t>, </a:t>
            </a:r>
            <a:r>
              <a:rPr lang="fr-FR" dirty="0">
                <a:latin typeface="Candara" pitchFamily="34" charset="0"/>
              </a:rPr>
              <a:t>maladies chroniques nécessitant un traitement au long court. </a:t>
            </a: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321</Words>
  <Application>Microsoft Office PowerPoint</Application>
  <PresentationFormat>Affichage à l'écran (4:3)</PresentationFormat>
  <Paragraphs>24</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L’asthme</vt:lpstr>
      <vt:lpstr>I. Définition.</vt:lpstr>
      <vt:lpstr>II. L’asthme et ses conséquences.</vt:lpstr>
      <vt:lpstr>III. L’asthme dans la société.</vt:lpstr>
      <vt:lpstr>IV. Les traitements possibles.</vt:lpstr>
      <vt:lpstr>.</vt:lpstr>
      <vt:lpstr>V. Conclusions.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L’asthme</dc:title>
  <dc:creator>Lou</dc:creator>
  <cp:lastModifiedBy>Riin Kagaàmiine ♥</cp:lastModifiedBy>
  <cp:revision>4</cp:revision>
  <dcterms:created xsi:type="dcterms:W3CDTF">2014-05-21T14:39:02Z</dcterms:created>
  <dcterms:modified xsi:type="dcterms:W3CDTF">2014-05-21T15:10:06Z</dcterms:modified>
</cp:coreProperties>
</file>