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32404050" cy="43205400"/>
  <p:notesSz cx="6858000" cy="9144000"/>
  <p:defaultTextStyle>
    <a:defPPr>
      <a:defRPr lang="fr-FR"/>
    </a:defPPr>
    <a:lvl1pPr marL="0" algn="l" defTabSz="4320540" rtl="0" eaLnBrk="1" latinLnBrk="0" hangingPunct="1">
      <a:defRPr sz="8500" kern="1200">
        <a:solidFill>
          <a:schemeClr val="tx1"/>
        </a:solidFill>
        <a:latin typeface="+mn-lt"/>
        <a:ea typeface="+mn-ea"/>
        <a:cs typeface="+mn-cs"/>
      </a:defRPr>
    </a:lvl1pPr>
    <a:lvl2pPr marL="2160270" algn="l" defTabSz="4320540" rtl="0" eaLnBrk="1" latinLnBrk="0" hangingPunct="1">
      <a:defRPr sz="8500" kern="1200">
        <a:solidFill>
          <a:schemeClr val="tx1"/>
        </a:solidFill>
        <a:latin typeface="+mn-lt"/>
        <a:ea typeface="+mn-ea"/>
        <a:cs typeface="+mn-cs"/>
      </a:defRPr>
    </a:lvl2pPr>
    <a:lvl3pPr marL="4320540" algn="l" defTabSz="4320540" rtl="0" eaLnBrk="1" latinLnBrk="0" hangingPunct="1">
      <a:defRPr sz="8500" kern="1200">
        <a:solidFill>
          <a:schemeClr val="tx1"/>
        </a:solidFill>
        <a:latin typeface="+mn-lt"/>
        <a:ea typeface="+mn-ea"/>
        <a:cs typeface="+mn-cs"/>
      </a:defRPr>
    </a:lvl3pPr>
    <a:lvl4pPr marL="6480810" algn="l" defTabSz="4320540" rtl="0" eaLnBrk="1" latinLnBrk="0" hangingPunct="1">
      <a:defRPr sz="8500" kern="1200">
        <a:solidFill>
          <a:schemeClr val="tx1"/>
        </a:solidFill>
        <a:latin typeface="+mn-lt"/>
        <a:ea typeface="+mn-ea"/>
        <a:cs typeface="+mn-cs"/>
      </a:defRPr>
    </a:lvl4pPr>
    <a:lvl5pPr marL="8641080" algn="l" defTabSz="4320540" rtl="0" eaLnBrk="1" latinLnBrk="0" hangingPunct="1">
      <a:defRPr sz="8500" kern="1200">
        <a:solidFill>
          <a:schemeClr val="tx1"/>
        </a:solidFill>
        <a:latin typeface="+mn-lt"/>
        <a:ea typeface="+mn-ea"/>
        <a:cs typeface="+mn-cs"/>
      </a:defRPr>
    </a:lvl5pPr>
    <a:lvl6pPr marL="10801350" algn="l" defTabSz="4320540" rtl="0" eaLnBrk="1" latinLnBrk="0" hangingPunct="1">
      <a:defRPr sz="8500" kern="1200">
        <a:solidFill>
          <a:schemeClr val="tx1"/>
        </a:solidFill>
        <a:latin typeface="+mn-lt"/>
        <a:ea typeface="+mn-ea"/>
        <a:cs typeface="+mn-cs"/>
      </a:defRPr>
    </a:lvl6pPr>
    <a:lvl7pPr marL="12961620" algn="l" defTabSz="4320540" rtl="0" eaLnBrk="1" latinLnBrk="0" hangingPunct="1">
      <a:defRPr sz="8500" kern="1200">
        <a:solidFill>
          <a:schemeClr val="tx1"/>
        </a:solidFill>
        <a:latin typeface="+mn-lt"/>
        <a:ea typeface="+mn-ea"/>
        <a:cs typeface="+mn-cs"/>
      </a:defRPr>
    </a:lvl7pPr>
    <a:lvl8pPr marL="15121890" algn="l" defTabSz="4320540" rtl="0" eaLnBrk="1" latinLnBrk="0" hangingPunct="1">
      <a:defRPr sz="8500" kern="1200">
        <a:solidFill>
          <a:schemeClr val="tx1"/>
        </a:solidFill>
        <a:latin typeface="+mn-lt"/>
        <a:ea typeface="+mn-ea"/>
        <a:cs typeface="+mn-cs"/>
      </a:defRPr>
    </a:lvl8pPr>
    <a:lvl9pPr marL="17282160" algn="l" defTabSz="4320540" rtl="0" eaLnBrk="1" latinLnBrk="0" hangingPunct="1">
      <a:defRPr sz="85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08FB837D-C827-4EFA-A057-4D05807E0F7C}" styleName="Style à thème 1 - Accentuation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9DCAF9ED-07DC-4A11-8D7F-57B35C25682E}" styleName="Style moyen 1 - Accentuation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0A1B5D5-9B99-4C35-A422-299274C87663}" styleName="Style moyen 1 - Accentuation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DA37D80-6434-44D0-A028-1B22A696006F}" styleName="Style léger 3 - Accentuation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ED083AE6-46FA-4A59-8FB0-9F97EB10719F}" styleName="Style léger 3 - Accentuation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69C7853C-536D-4A76-A0AE-DD22124D55A5}" styleName="Style à thème 1 - Accentuation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68" autoAdjust="0"/>
    <p:restoredTop sz="94660"/>
  </p:normalViewPr>
  <p:slideViewPr>
    <p:cSldViewPr>
      <p:cViewPr>
        <p:scale>
          <a:sx n="30" d="100"/>
          <a:sy n="30" d="100"/>
        </p:scale>
        <p:origin x="-234" y="2508"/>
      </p:cViewPr>
      <p:guideLst>
        <p:guide orient="horz" pos="13608"/>
        <p:guide pos="10206"/>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2430304" y="13421687"/>
            <a:ext cx="27543443" cy="9261158"/>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4860608" y="24483060"/>
            <a:ext cx="22682835" cy="11041380"/>
          </a:xfrm>
        </p:spPr>
        <p:txBody>
          <a:bodyPr/>
          <a:lstStyle>
            <a:lvl1pPr marL="0" indent="0" algn="ctr">
              <a:buNone/>
              <a:defRPr>
                <a:solidFill>
                  <a:schemeClr val="tx1">
                    <a:tint val="75000"/>
                  </a:schemeClr>
                </a:solidFill>
              </a:defRPr>
            </a:lvl1pPr>
            <a:lvl2pPr marL="2160270" indent="0" algn="ctr">
              <a:buNone/>
              <a:defRPr>
                <a:solidFill>
                  <a:schemeClr val="tx1">
                    <a:tint val="75000"/>
                  </a:schemeClr>
                </a:solidFill>
              </a:defRPr>
            </a:lvl2pPr>
            <a:lvl3pPr marL="4320540" indent="0" algn="ctr">
              <a:buNone/>
              <a:defRPr>
                <a:solidFill>
                  <a:schemeClr val="tx1">
                    <a:tint val="75000"/>
                  </a:schemeClr>
                </a:solidFill>
              </a:defRPr>
            </a:lvl3pPr>
            <a:lvl4pPr marL="6480810" indent="0" algn="ctr">
              <a:buNone/>
              <a:defRPr>
                <a:solidFill>
                  <a:schemeClr val="tx1">
                    <a:tint val="75000"/>
                  </a:schemeClr>
                </a:solidFill>
              </a:defRPr>
            </a:lvl4pPr>
            <a:lvl5pPr marL="8641080" indent="0" algn="ctr">
              <a:buNone/>
              <a:defRPr>
                <a:solidFill>
                  <a:schemeClr val="tx1">
                    <a:tint val="75000"/>
                  </a:schemeClr>
                </a:solidFill>
              </a:defRPr>
            </a:lvl5pPr>
            <a:lvl6pPr marL="10801350" indent="0" algn="ctr">
              <a:buNone/>
              <a:defRPr>
                <a:solidFill>
                  <a:schemeClr val="tx1">
                    <a:tint val="75000"/>
                  </a:schemeClr>
                </a:solidFill>
              </a:defRPr>
            </a:lvl6pPr>
            <a:lvl7pPr marL="12961620" indent="0" algn="ctr">
              <a:buNone/>
              <a:defRPr>
                <a:solidFill>
                  <a:schemeClr val="tx1">
                    <a:tint val="75000"/>
                  </a:schemeClr>
                </a:solidFill>
              </a:defRPr>
            </a:lvl7pPr>
            <a:lvl8pPr marL="15121890" indent="0" algn="ctr">
              <a:buNone/>
              <a:defRPr>
                <a:solidFill>
                  <a:schemeClr val="tx1">
                    <a:tint val="75000"/>
                  </a:schemeClr>
                </a:solidFill>
              </a:defRPr>
            </a:lvl8pPr>
            <a:lvl9pPr marL="1728216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19/05/2014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19/05/2014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23492936" y="1730229"/>
            <a:ext cx="7290911" cy="36864608"/>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1620203" y="1730229"/>
            <a:ext cx="21332666" cy="36864608"/>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19/05/2014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19/05/2014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2559696" y="27763473"/>
            <a:ext cx="27543443" cy="8581073"/>
          </a:xfrm>
        </p:spPr>
        <p:txBody>
          <a:bodyPr anchor="t"/>
          <a:lstStyle>
            <a:lvl1pPr algn="l">
              <a:defRPr sz="189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2559696" y="18312301"/>
            <a:ext cx="27543443" cy="9451178"/>
          </a:xfrm>
        </p:spPr>
        <p:txBody>
          <a:bodyPr anchor="b"/>
          <a:lstStyle>
            <a:lvl1pPr marL="0" indent="0">
              <a:buNone/>
              <a:defRPr sz="9500">
                <a:solidFill>
                  <a:schemeClr val="tx1">
                    <a:tint val="75000"/>
                  </a:schemeClr>
                </a:solidFill>
              </a:defRPr>
            </a:lvl1pPr>
            <a:lvl2pPr marL="2160270" indent="0">
              <a:buNone/>
              <a:defRPr sz="8500">
                <a:solidFill>
                  <a:schemeClr val="tx1">
                    <a:tint val="75000"/>
                  </a:schemeClr>
                </a:solidFill>
              </a:defRPr>
            </a:lvl2pPr>
            <a:lvl3pPr marL="4320540" indent="0">
              <a:buNone/>
              <a:defRPr sz="7600">
                <a:solidFill>
                  <a:schemeClr val="tx1">
                    <a:tint val="75000"/>
                  </a:schemeClr>
                </a:solidFill>
              </a:defRPr>
            </a:lvl3pPr>
            <a:lvl4pPr marL="6480810" indent="0">
              <a:buNone/>
              <a:defRPr sz="6600">
                <a:solidFill>
                  <a:schemeClr val="tx1">
                    <a:tint val="75000"/>
                  </a:schemeClr>
                </a:solidFill>
              </a:defRPr>
            </a:lvl4pPr>
            <a:lvl5pPr marL="8641080" indent="0">
              <a:buNone/>
              <a:defRPr sz="6600">
                <a:solidFill>
                  <a:schemeClr val="tx1">
                    <a:tint val="75000"/>
                  </a:schemeClr>
                </a:solidFill>
              </a:defRPr>
            </a:lvl5pPr>
            <a:lvl6pPr marL="10801350" indent="0">
              <a:buNone/>
              <a:defRPr sz="6600">
                <a:solidFill>
                  <a:schemeClr val="tx1">
                    <a:tint val="75000"/>
                  </a:schemeClr>
                </a:solidFill>
              </a:defRPr>
            </a:lvl6pPr>
            <a:lvl7pPr marL="12961620" indent="0">
              <a:buNone/>
              <a:defRPr sz="6600">
                <a:solidFill>
                  <a:schemeClr val="tx1">
                    <a:tint val="75000"/>
                  </a:schemeClr>
                </a:solidFill>
              </a:defRPr>
            </a:lvl7pPr>
            <a:lvl8pPr marL="15121890" indent="0">
              <a:buNone/>
              <a:defRPr sz="6600">
                <a:solidFill>
                  <a:schemeClr val="tx1">
                    <a:tint val="75000"/>
                  </a:schemeClr>
                </a:solidFill>
              </a:defRPr>
            </a:lvl8pPr>
            <a:lvl9pPr marL="17282160" indent="0">
              <a:buNone/>
              <a:defRPr sz="66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19/05/2014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1620202" y="10081269"/>
            <a:ext cx="14311789" cy="28513567"/>
          </a:xfrm>
        </p:spPr>
        <p:txBody>
          <a:bodyPr/>
          <a:lstStyle>
            <a:lvl1pPr>
              <a:defRPr sz="13200"/>
            </a:lvl1pPr>
            <a:lvl2pPr>
              <a:defRPr sz="11300"/>
            </a:lvl2pPr>
            <a:lvl3pPr>
              <a:defRPr sz="9500"/>
            </a:lvl3pPr>
            <a:lvl4pPr>
              <a:defRPr sz="8500"/>
            </a:lvl4pPr>
            <a:lvl5pPr>
              <a:defRPr sz="8500"/>
            </a:lvl5pPr>
            <a:lvl6pPr>
              <a:defRPr sz="8500"/>
            </a:lvl6pPr>
            <a:lvl7pPr>
              <a:defRPr sz="8500"/>
            </a:lvl7pPr>
            <a:lvl8pPr>
              <a:defRPr sz="8500"/>
            </a:lvl8pPr>
            <a:lvl9pPr>
              <a:defRPr sz="85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16472059" y="10081269"/>
            <a:ext cx="14311789" cy="28513567"/>
          </a:xfrm>
        </p:spPr>
        <p:txBody>
          <a:bodyPr/>
          <a:lstStyle>
            <a:lvl1pPr>
              <a:defRPr sz="13200"/>
            </a:lvl1pPr>
            <a:lvl2pPr>
              <a:defRPr sz="11300"/>
            </a:lvl2pPr>
            <a:lvl3pPr>
              <a:defRPr sz="9500"/>
            </a:lvl3pPr>
            <a:lvl4pPr>
              <a:defRPr sz="8500"/>
            </a:lvl4pPr>
            <a:lvl5pPr>
              <a:defRPr sz="8500"/>
            </a:lvl5pPr>
            <a:lvl6pPr>
              <a:defRPr sz="8500"/>
            </a:lvl6pPr>
            <a:lvl7pPr>
              <a:defRPr sz="8500"/>
            </a:lvl7pPr>
            <a:lvl8pPr>
              <a:defRPr sz="8500"/>
            </a:lvl8pPr>
            <a:lvl9pPr>
              <a:defRPr sz="85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19/05/2014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1620206" y="9671212"/>
            <a:ext cx="14317416" cy="4030501"/>
          </a:xfrm>
        </p:spPr>
        <p:txBody>
          <a:bodyPr anchor="b"/>
          <a:lstStyle>
            <a:lvl1pPr marL="0" indent="0">
              <a:buNone/>
              <a:defRPr sz="11300" b="1"/>
            </a:lvl1pPr>
            <a:lvl2pPr marL="2160270" indent="0">
              <a:buNone/>
              <a:defRPr sz="9500" b="1"/>
            </a:lvl2pPr>
            <a:lvl3pPr marL="4320540" indent="0">
              <a:buNone/>
              <a:defRPr sz="8500" b="1"/>
            </a:lvl3pPr>
            <a:lvl4pPr marL="6480810" indent="0">
              <a:buNone/>
              <a:defRPr sz="7600" b="1"/>
            </a:lvl4pPr>
            <a:lvl5pPr marL="8641080" indent="0">
              <a:buNone/>
              <a:defRPr sz="7600" b="1"/>
            </a:lvl5pPr>
            <a:lvl6pPr marL="10801350" indent="0">
              <a:buNone/>
              <a:defRPr sz="7600" b="1"/>
            </a:lvl6pPr>
            <a:lvl7pPr marL="12961620" indent="0">
              <a:buNone/>
              <a:defRPr sz="7600" b="1"/>
            </a:lvl7pPr>
            <a:lvl8pPr marL="15121890" indent="0">
              <a:buNone/>
              <a:defRPr sz="7600" b="1"/>
            </a:lvl8pPr>
            <a:lvl9pPr marL="17282160" indent="0">
              <a:buNone/>
              <a:defRPr sz="7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1620206" y="13701713"/>
            <a:ext cx="14317416" cy="24893114"/>
          </a:xfrm>
        </p:spPr>
        <p:txBody>
          <a:bodyPr/>
          <a:lstStyle>
            <a:lvl1pPr>
              <a:defRPr sz="11300"/>
            </a:lvl1pPr>
            <a:lvl2pPr>
              <a:defRPr sz="9500"/>
            </a:lvl2pPr>
            <a:lvl3pPr>
              <a:defRPr sz="8500"/>
            </a:lvl3pPr>
            <a:lvl4pPr>
              <a:defRPr sz="7600"/>
            </a:lvl4pPr>
            <a:lvl5pPr>
              <a:defRPr sz="7600"/>
            </a:lvl5pPr>
            <a:lvl6pPr>
              <a:defRPr sz="7600"/>
            </a:lvl6pPr>
            <a:lvl7pPr>
              <a:defRPr sz="7600"/>
            </a:lvl7pPr>
            <a:lvl8pPr>
              <a:defRPr sz="7600"/>
            </a:lvl8pPr>
            <a:lvl9pPr>
              <a:defRPr sz="7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16460813" y="9671212"/>
            <a:ext cx="14323040" cy="4030501"/>
          </a:xfrm>
        </p:spPr>
        <p:txBody>
          <a:bodyPr anchor="b"/>
          <a:lstStyle>
            <a:lvl1pPr marL="0" indent="0">
              <a:buNone/>
              <a:defRPr sz="11300" b="1"/>
            </a:lvl1pPr>
            <a:lvl2pPr marL="2160270" indent="0">
              <a:buNone/>
              <a:defRPr sz="9500" b="1"/>
            </a:lvl2pPr>
            <a:lvl3pPr marL="4320540" indent="0">
              <a:buNone/>
              <a:defRPr sz="8500" b="1"/>
            </a:lvl3pPr>
            <a:lvl4pPr marL="6480810" indent="0">
              <a:buNone/>
              <a:defRPr sz="7600" b="1"/>
            </a:lvl4pPr>
            <a:lvl5pPr marL="8641080" indent="0">
              <a:buNone/>
              <a:defRPr sz="7600" b="1"/>
            </a:lvl5pPr>
            <a:lvl6pPr marL="10801350" indent="0">
              <a:buNone/>
              <a:defRPr sz="7600" b="1"/>
            </a:lvl6pPr>
            <a:lvl7pPr marL="12961620" indent="0">
              <a:buNone/>
              <a:defRPr sz="7600" b="1"/>
            </a:lvl7pPr>
            <a:lvl8pPr marL="15121890" indent="0">
              <a:buNone/>
              <a:defRPr sz="7600" b="1"/>
            </a:lvl8pPr>
            <a:lvl9pPr marL="17282160" indent="0">
              <a:buNone/>
              <a:defRPr sz="7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16460813" y="13701713"/>
            <a:ext cx="14323040" cy="24893114"/>
          </a:xfrm>
        </p:spPr>
        <p:txBody>
          <a:bodyPr/>
          <a:lstStyle>
            <a:lvl1pPr>
              <a:defRPr sz="11300"/>
            </a:lvl1pPr>
            <a:lvl2pPr>
              <a:defRPr sz="9500"/>
            </a:lvl2pPr>
            <a:lvl3pPr>
              <a:defRPr sz="8500"/>
            </a:lvl3pPr>
            <a:lvl4pPr>
              <a:defRPr sz="7600"/>
            </a:lvl4pPr>
            <a:lvl5pPr>
              <a:defRPr sz="7600"/>
            </a:lvl5pPr>
            <a:lvl6pPr>
              <a:defRPr sz="7600"/>
            </a:lvl6pPr>
            <a:lvl7pPr>
              <a:defRPr sz="7600"/>
            </a:lvl7pPr>
            <a:lvl8pPr>
              <a:defRPr sz="7600"/>
            </a:lvl8pPr>
            <a:lvl9pPr>
              <a:defRPr sz="7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19/05/2014</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pPr/>
              <a:t>19/05/2014</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19/05/2014</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620208" y="1720215"/>
            <a:ext cx="10660709" cy="7320915"/>
          </a:xfrm>
        </p:spPr>
        <p:txBody>
          <a:bodyPr anchor="b"/>
          <a:lstStyle>
            <a:lvl1pPr algn="l">
              <a:defRPr sz="9500" b="1"/>
            </a:lvl1pPr>
          </a:lstStyle>
          <a:p>
            <a:r>
              <a:rPr lang="fr-FR" smtClean="0"/>
              <a:t>Cliquez pour modifier le style du titre</a:t>
            </a:r>
            <a:endParaRPr lang="fr-BE"/>
          </a:p>
        </p:txBody>
      </p:sp>
      <p:sp>
        <p:nvSpPr>
          <p:cNvPr id="3" name="Espace réservé du contenu 2"/>
          <p:cNvSpPr>
            <a:spLocks noGrp="1"/>
          </p:cNvSpPr>
          <p:nvPr>
            <p:ph idx="1"/>
          </p:nvPr>
        </p:nvSpPr>
        <p:spPr>
          <a:xfrm>
            <a:off x="12669085" y="1720224"/>
            <a:ext cx="18114768" cy="36874612"/>
          </a:xfrm>
        </p:spPr>
        <p:txBody>
          <a:bodyPr/>
          <a:lstStyle>
            <a:lvl1pPr>
              <a:defRPr sz="15100"/>
            </a:lvl1pPr>
            <a:lvl2pPr>
              <a:defRPr sz="13200"/>
            </a:lvl2pPr>
            <a:lvl3pPr>
              <a:defRPr sz="11300"/>
            </a:lvl3pPr>
            <a:lvl4pPr>
              <a:defRPr sz="9500"/>
            </a:lvl4pPr>
            <a:lvl5pPr>
              <a:defRPr sz="9500"/>
            </a:lvl5pPr>
            <a:lvl6pPr>
              <a:defRPr sz="9500"/>
            </a:lvl6pPr>
            <a:lvl7pPr>
              <a:defRPr sz="9500"/>
            </a:lvl7pPr>
            <a:lvl8pPr>
              <a:defRPr sz="9500"/>
            </a:lvl8pPr>
            <a:lvl9pPr>
              <a:defRPr sz="95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1620208" y="9041139"/>
            <a:ext cx="10660709" cy="29553697"/>
          </a:xfrm>
        </p:spPr>
        <p:txBody>
          <a:bodyPr/>
          <a:lstStyle>
            <a:lvl1pPr marL="0" indent="0">
              <a:buNone/>
              <a:defRPr sz="6600"/>
            </a:lvl1pPr>
            <a:lvl2pPr marL="2160270" indent="0">
              <a:buNone/>
              <a:defRPr sz="5700"/>
            </a:lvl2pPr>
            <a:lvl3pPr marL="4320540" indent="0">
              <a:buNone/>
              <a:defRPr sz="4700"/>
            </a:lvl3pPr>
            <a:lvl4pPr marL="6480810" indent="0">
              <a:buNone/>
              <a:defRPr sz="4300"/>
            </a:lvl4pPr>
            <a:lvl5pPr marL="8641080" indent="0">
              <a:buNone/>
              <a:defRPr sz="4300"/>
            </a:lvl5pPr>
            <a:lvl6pPr marL="10801350" indent="0">
              <a:buNone/>
              <a:defRPr sz="4300"/>
            </a:lvl6pPr>
            <a:lvl7pPr marL="12961620" indent="0">
              <a:buNone/>
              <a:defRPr sz="4300"/>
            </a:lvl7pPr>
            <a:lvl8pPr marL="15121890" indent="0">
              <a:buNone/>
              <a:defRPr sz="4300"/>
            </a:lvl8pPr>
            <a:lvl9pPr marL="17282160" indent="0">
              <a:buNone/>
              <a:defRPr sz="43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19/05/2014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351421" y="30243787"/>
            <a:ext cx="19442430" cy="3570449"/>
          </a:xfrm>
        </p:spPr>
        <p:txBody>
          <a:bodyPr anchor="b"/>
          <a:lstStyle>
            <a:lvl1pPr algn="l">
              <a:defRPr sz="95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6351421" y="3860483"/>
            <a:ext cx="19442430" cy="25923240"/>
          </a:xfrm>
        </p:spPr>
        <p:txBody>
          <a:bodyPr/>
          <a:lstStyle>
            <a:lvl1pPr marL="0" indent="0">
              <a:buNone/>
              <a:defRPr sz="15100"/>
            </a:lvl1pPr>
            <a:lvl2pPr marL="2160270" indent="0">
              <a:buNone/>
              <a:defRPr sz="13200"/>
            </a:lvl2pPr>
            <a:lvl3pPr marL="4320540" indent="0">
              <a:buNone/>
              <a:defRPr sz="11300"/>
            </a:lvl3pPr>
            <a:lvl4pPr marL="6480810" indent="0">
              <a:buNone/>
              <a:defRPr sz="9500"/>
            </a:lvl4pPr>
            <a:lvl5pPr marL="8641080" indent="0">
              <a:buNone/>
              <a:defRPr sz="9500"/>
            </a:lvl5pPr>
            <a:lvl6pPr marL="10801350" indent="0">
              <a:buNone/>
              <a:defRPr sz="9500"/>
            </a:lvl6pPr>
            <a:lvl7pPr marL="12961620" indent="0">
              <a:buNone/>
              <a:defRPr sz="9500"/>
            </a:lvl7pPr>
            <a:lvl8pPr marL="15121890" indent="0">
              <a:buNone/>
              <a:defRPr sz="9500"/>
            </a:lvl8pPr>
            <a:lvl9pPr marL="17282160" indent="0">
              <a:buNone/>
              <a:defRPr sz="9500"/>
            </a:lvl9pPr>
          </a:lstStyle>
          <a:p>
            <a:endParaRPr lang="fr-BE"/>
          </a:p>
        </p:txBody>
      </p:sp>
      <p:sp>
        <p:nvSpPr>
          <p:cNvPr id="4" name="Espace réservé du texte 3"/>
          <p:cNvSpPr>
            <a:spLocks noGrp="1"/>
          </p:cNvSpPr>
          <p:nvPr>
            <p:ph type="body" sz="half" idx="2"/>
          </p:nvPr>
        </p:nvSpPr>
        <p:spPr>
          <a:xfrm>
            <a:off x="6351421" y="33814236"/>
            <a:ext cx="19442430" cy="5070631"/>
          </a:xfrm>
        </p:spPr>
        <p:txBody>
          <a:bodyPr/>
          <a:lstStyle>
            <a:lvl1pPr marL="0" indent="0">
              <a:buNone/>
              <a:defRPr sz="6600"/>
            </a:lvl1pPr>
            <a:lvl2pPr marL="2160270" indent="0">
              <a:buNone/>
              <a:defRPr sz="5700"/>
            </a:lvl2pPr>
            <a:lvl3pPr marL="4320540" indent="0">
              <a:buNone/>
              <a:defRPr sz="4700"/>
            </a:lvl3pPr>
            <a:lvl4pPr marL="6480810" indent="0">
              <a:buNone/>
              <a:defRPr sz="4300"/>
            </a:lvl4pPr>
            <a:lvl5pPr marL="8641080" indent="0">
              <a:buNone/>
              <a:defRPr sz="4300"/>
            </a:lvl5pPr>
            <a:lvl6pPr marL="10801350" indent="0">
              <a:buNone/>
              <a:defRPr sz="4300"/>
            </a:lvl6pPr>
            <a:lvl7pPr marL="12961620" indent="0">
              <a:buNone/>
              <a:defRPr sz="4300"/>
            </a:lvl7pPr>
            <a:lvl8pPr marL="15121890" indent="0">
              <a:buNone/>
              <a:defRPr sz="4300"/>
            </a:lvl8pPr>
            <a:lvl9pPr marL="17282160" indent="0">
              <a:buNone/>
              <a:defRPr sz="43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19/05/2014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1620203" y="1730219"/>
            <a:ext cx="29163645" cy="7200900"/>
          </a:xfrm>
          <a:prstGeom prst="rect">
            <a:avLst/>
          </a:prstGeom>
        </p:spPr>
        <p:txBody>
          <a:bodyPr vert="horz" lIns="432054" tIns="216027" rIns="432054" bIns="216027"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1620203" y="10081269"/>
            <a:ext cx="29163645" cy="28513567"/>
          </a:xfrm>
          <a:prstGeom prst="rect">
            <a:avLst/>
          </a:prstGeom>
        </p:spPr>
        <p:txBody>
          <a:bodyPr vert="horz" lIns="432054" tIns="216027" rIns="432054" bIns="216027"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1620203" y="40045014"/>
            <a:ext cx="7560945" cy="2300288"/>
          </a:xfrm>
          <a:prstGeom prst="rect">
            <a:avLst/>
          </a:prstGeom>
        </p:spPr>
        <p:txBody>
          <a:bodyPr vert="horz" lIns="432054" tIns="216027" rIns="432054" bIns="216027" rtlCol="0" anchor="ctr"/>
          <a:lstStyle>
            <a:lvl1pPr algn="l">
              <a:defRPr sz="5700">
                <a:solidFill>
                  <a:schemeClr val="tx1">
                    <a:tint val="75000"/>
                  </a:schemeClr>
                </a:solidFill>
              </a:defRPr>
            </a:lvl1pPr>
          </a:lstStyle>
          <a:p>
            <a:fld id="{AA309A6D-C09C-4548-B29A-6CF363A7E532}" type="datetimeFigureOut">
              <a:rPr lang="fr-FR" smtClean="0"/>
              <a:pPr/>
              <a:t>19/05/2014</a:t>
            </a:fld>
            <a:endParaRPr lang="fr-BE"/>
          </a:p>
        </p:txBody>
      </p:sp>
      <p:sp>
        <p:nvSpPr>
          <p:cNvPr id="5" name="Espace réservé du pied de page 4"/>
          <p:cNvSpPr>
            <a:spLocks noGrp="1"/>
          </p:cNvSpPr>
          <p:nvPr>
            <p:ph type="ftr" sz="quarter" idx="3"/>
          </p:nvPr>
        </p:nvSpPr>
        <p:spPr>
          <a:xfrm>
            <a:off x="11071384" y="40045014"/>
            <a:ext cx="10261283" cy="2300288"/>
          </a:xfrm>
          <a:prstGeom prst="rect">
            <a:avLst/>
          </a:prstGeom>
        </p:spPr>
        <p:txBody>
          <a:bodyPr vert="horz" lIns="432054" tIns="216027" rIns="432054" bIns="216027" rtlCol="0" anchor="ctr"/>
          <a:lstStyle>
            <a:lvl1pPr algn="ctr">
              <a:defRPr sz="57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23222903" y="40045014"/>
            <a:ext cx="7560945" cy="2300288"/>
          </a:xfrm>
          <a:prstGeom prst="rect">
            <a:avLst/>
          </a:prstGeom>
        </p:spPr>
        <p:txBody>
          <a:bodyPr vert="horz" lIns="432054" tIns="216027" rIns="432054" bIns="216027" rtlCol="0" anchor="ctr"/>
          <a:lstStyle>
            <a:lvl1pPr algn="r">
              <a:defRPr sz="57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20540" rtl="0" eaLnBrk="1" latinLnBrk="0" hangingPunct="1">
        <a:spcBef>
          <a:spcPct val="0"/>
        </a:spcBef>
        <a:buNone/>
        <a:defRPr sz="20800" kern="1200">
          <a:solidFill>
            <a:schemeClr val="tx1"/>
          </a:solidFill>
          <a:latin typeface="+mj-lt"/>
          <a:ea typeface="+mj-ea"/>
          <a:cs typeface="+mj-cs"/>
        </a:defRPr>
      </a:lvl1pPr>
    </p:titleStyle>
    <p:bodyStyle>
      <a:lvl1pPr marL="1620203" indent="-1620203" algn="l" defTabSz="4320540" rtl="0" eaLnBrk="1" latinLnBrk="0" hangingPunct="1">
        <a:spcBef>
          <a:spcPct val="20000"/>
        </a:spcBef>
        <a:buFont typeface="Arial" pitchFamily="34" charset="0"/>
        <a:buChar char="•"/>
        <a:defRPr sz="15100" kern="1200">
          <a:solidFill>
            <a:schemeClr val="tx1"/>
          </a:solidFill>
          <a:latin typeface="+mn-lt"/>
          <a:ea typeface="+mn-ea"/>
          <a:cs typeface="+mn-cs"/>
        </a:defRPr>
      </a:lvl1pPr>
      <a:lvl2pPr marL="3510439" indent="-1350169" algn="l" defTabSz="4320540" rtl="0" eaLnBrk="1" latinLnBrk="0" hangingPunct="1">
        <a:spcBef>
          <a:spcPct val="20000"/>
        </a:spcBef>
        <a:buFont typeface="Arial" pitchFamily="34" charset="0"/>
        <a:buChar char="–"/>
        <a:defRPr sz="13200" kern="1200">
          <a:solidFill>
            <a:schemeClr val="tx1"/>
          </a:solidFill>
          <a:latin typeface="+mn-lt"/>
          <a:ea typeface="+mn-ea"/>
          <a:cs typeface="+mn-cs"/>
        </a:defRPr>
      </a:lvl2pPr>
      <a:lvl3pPr marL="5400675" indent="-1080135" algn="l" defTabSz="4320540" rtl="0" eaLnBrk="1" latinLnBrk="0" hangingPunct="1">
        <a:spcBef>
          <a:spcPct val="20000"/>
        </a:spcBef>
        <a:buFont typeface="Arial" pitchFamily="34" charset="0"/>
        <a:buChar char="•"/>
        <a:defRPr sz="11300" kern="1200">
          <a:solidFill>
            <a:schemeClr val="tx1"/>
          </a:solidFill>
          <a:latin typeface="+mn-lt"/>
          <a:ea typeface="+mn-ea"/>
          <a:cs typeface="+mn-cs"/>
        </a:defRPr>
      </a:lvl3pPr>
      <a:lvl4pPr marL="7560945" indent="-1080135" algn="l" defTabSz="4320540" rtl="0" eaLnBrk="1" latinLnBrk="0" hangingPunct="1">
        <a:spcBef>
          <a:spcPct val="20000"/>
        </a:spcBef>
        <a:buFont typeface="Arial" pitchFamily="34" charset="0"/>
        <a:buChar char="–"/>
        <a:defRPr sz="9500" kern="1200">
          <a:solidFill>
            <a:schemeClr val="tx1"/>
          </a:solidFill>
          <a:latin typeface="+mn-lt"/>
          <a:ea typeface="+mn-ea"/>
          <a:cs typeface="+mn-cs"/>
        </a:defRPr>
      </a:lvl4pPr>
      <a:lvl5pPr marL="9721215" indent="-1080135" algn="l" defTabSz="4320540" rtl="0" eaLnBrk="1" latinLnBrk="0" hangingPunct="1">
        <a:spcBef>
          <a:spcPct val="20000"/>
        </a:spcBef>
        <a:buFont typeface="Arial" pitchFamily="34" charset="0"/>
        <a:buChar char="»"/>
        <a:defRPr sz="9500" kern="1200">
          <a:solidFill>
            <a:schemeClr val="tx1"/>
          </a:solidFill>
          <a:latin typeface="+mn-lt"/>
          <a:ea typeface="+mn-ea"/>
          <a:cs typeface="+mn-cs"/>
        </a:defRPr>
      </a:lvl5pPr>
      <a:lvl6pPr marL="11881485" indent="-1080135" algn="l" defTabSz="4320540" rtl="0" eaLnBrk="1" latinLnBrk="0" hangingPunct="1">
        <a:spcBef>
          <a:spcPct val="20000"/>
        </a:spcBef>
        <a:buFont typeface="Arial" pitchFamily="34" charset="0"/>
        <a:buChar char="•"/>
        <a:defRPr sz="9500" kern="1200">
          <a:solidFill>
            <a:schemeClr val="tx1"/>
          </a:solidFill>
          <a:latin typeface="+mn-lt"/>
          <a:ea typeface="+mn-ea"/>
          <a:cs typeface="+mn-cs"/>
        </a:defRPr>
      </a:lvl6pPr>
      <a:lvl7pPr marL="14041755" indent="-1080135" algn="l" defTabSz="4320540" rtl="0" eaLnBrk="1" latinLnBrk="0" hangingPunct="1">
        <a:spcBef>
          <a:spcPct val="20000"/>
        </a:spcBef>
        <a:buFont typeface="Arial" pitchFamily="34" charset="0"/>
        <a:buChar char="•"/>
        <a:defRPr sz="9500" kern="1200">
          <a:solidFill>
            <a:schemeClr val="tx1"/>
          </a:solidFill>
          <a:latin typeface="+mn-lt"/>
          <a:ea typeface="+mn-ea"/>
          <a:cs typeface="+mn-cs"/>
        </a:defRPr>
      </a:lvl7pPr>
      <a:lvl8pPr marL="16202025" indent="-1080135" algn="l" defTabSz="4320540" rtl="0" eaLnBrk="1" latinLnBrk="0" hangingPunct="1">
        <a:spcBef>
          <a:spcPct val="20000"/>
        </a:spcBef>
        <a:buFont typeface="Arial" pitchFamily="34" charset="0"/>
        <a:buChar char="•"/>
        <a:defRPr sz="9500" kern="1200">
          <a:solidFill>
            <a:schemeClr val="tx1"/>
          </a:solidFill>
          <a:latin typeface="+mn-lt"/>
          <a:ea typeface="+mn-ea"/>
          <a:cs typeface="+mn-cs"/>
        </a:defRPr>
      </a:lvl8pPr>
      <a:lvl9pPr marL="18362295" indent="-1080135" algn="l" defTabSz="4320540" rtl="0" eaLnBrk="1" latinLnBrk="0" hangingPunct="1">
        <a:spcBef>
          <a:spcPct val="20000"/>
        </a:spcBef>
        <a:buFont typeface="Arial" pitchFamily="34" charset="0"/>
        <a:buChar char="•"/>
        <a:defRPr sz="9500" kern="1200">
          <a:solidFill>
            <a:schemeClr val="tx1"/>
          </a:solidFill>
          <a:latin typeface="+mn-lt"/>
          <a:ea typeface="+mn-ea"/>
          <a:cs typeface="+mn-cs"/>
        </a:defRPr>
      </a:lvl9pPr>
    </p:bodyStyle>
    <p:otherStyle>
      <a:defPPr>
        <a:defRPr lang="fr-FR"/>
      </a:defPPr>
      <a:lvl1pPr marL="0" algn="l" defTabSz="4320540" rtl="0" eaLnBrk="1" latinLnBrk="0" hangingPunct="1">
        <a:defRPr sz="8500" kern="1200">
          <a:solidFill>
            <a:schemeClr val="tx1"/>
          </a:solidFill>
          <a:latin typeface="+mn-lt"/>
          <a:ea typeface="+mn-ea"/>
          <a:cs typeface="+mn-cs"/>
        </a:defRPr>
      </a:lvl1pPr>
      <a:lvl2pPr marL="2160270" algn="l" defTabSz="4320540" rtl="0" eaLnBrk="1" latinLnBrk="0" hangingPunct="1">
        <a:defRPr sz="8500" kern="1200">
          <a:solidFill>
            <a:schemeClr val="tx1"/>
          </a:solidFill>
          <a:latin typeface="+mn-lt"/>
          <a:ea typeface="+mn-ea"/>
          <a:cs typeface="+mn-cs"/>
        </a:defRPr>
      </a:lvl2pPr>
      <a:lvl3pPr marL="4320540" algn="l" defTabSz="4320540" rtl="0" eaLnBrk="1" latinLnBrk="0" hangingPunct="1">
        <a:defRPr sz="8500" kern="1200">
          <a:solidFill>
            <a:schemeClr val="tx1"/>
          </a:solidFill>
          <a:latin typeface="+mn-lt"/>
          <a:ea typeface="+mn-ea"/>
          <a:cs typeface="+mn-cs"/>
        </a:defRPr>
      </a:lvl3pPr>
      <a:lvl4pPr marL="6480810" algn="l" defTabSz="4320540" rtl="0" eaLnBrk="1" latinLnBrk="0" hangingPunct="1">
        <a:defRPr sz="8500" kern="1200">
          <a:solidFill>
            <a:schemeClr val="tx1"/>
          </a:solidFill>
          <a:latin typeface="+mn-lt"/>
          <a:ea typeface="+mn-ea"/>
          <a:cs typeface="+mn-cs"/>
        </a:defRPr>
      </a:lvl4pPr>
      <a:lvl5pPr marL="8641080" algn="l" defTabSz="4320540" rtl="0" eaLnBrk="1" latinLnBrk="0" hangingPunct="1">
        <a:defRPr sz="8500" kern="1200">
          <a:solidFill>
            <a:schemeClr val="tx1"/>
          </a:solidFill>
          <a:latin typeface="+mn-lt"/>
          <a:ea typeface="+mn-ea"/>
          <a:cs typeface="+mn-cs"/>
        </a:defRPr>
      </a:lvl5pPr>
      <a:lvl6pPr marL="10801350" algn="l" defTabSz="4320540" rtl="0" eaLnBrk="1" latinLnBrk="0" hangingPunct="1">
        <a:defRPr sz="8500" kern="1200">
          <a:solidFill>
            <a:schemeClr val="tx1"/>
          </a:solidFill>
          <a:latin typeface="+mn-lt"/>
          <a:ea typeface="+mn-ea"/>
          <a:cs typeface="+mn-cs"/>
        </a:defRPr>
      </a:lvl6pPr>
      <a:lvl7pPr marL="12961620" algn="l" defTabSz="4320540" rtl="0" eaLnBrk="1" latinLnBrk="0" hangingPunct="1">
        <a:defRPr sz="8500" kern="1200">
          <a:solidFill>
            <a:schemeClr val="tx1"/>
          </a:solidFill>
          <a:latin typeface="+mn-lt"/>
          <a:ea typeface="+mn-ea"/>
          <a:cs typeface="+mn-cs"/>
        </a:defRPr>
      </a:lvl7pPr>
      <a:lvl8pPr marL="15121890" algn="l" defTabSz="4320540" rtl="0" eaLnBrk="1" latinLnBrk="0" hangingPunct="1">
        <a:defRPr sz="8500" kern="1200">
          <a:solidFill>
            <a:schemeClr val="tx1"/>
          </a:solidFill>
          <a:latin typeface="+mn-lt"/>
          <a:ea typeface="+mn-ea"/>
          <a:cs typeface="+mn-cs"/>
        </a:defRPr>
      </a:lvl8pPr>
      <a:lvl9pPr marL="17282160" algn="l" defTabSz="4320540" rtl="0" eaLnBrk="1" latinLnBrk="0" hangingPunct="1">
        <a:defRPr sz="8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Rectangle 52"/>
          <p:cNvSpPr/>
          <p:nvPr/>
        </p:nvSpPr>
        <p:spPr>
          <a:xfrm>
            <a:off x="9577289" y="21458684"/>
            <a:ext cx="7704856" cy="1029714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dirty="0"/>
          </a:p>
        </p:txBody>
      </p:sp>
      <p:sp>
        <p:nvSpPr>
          <p:cNvPr id="81" name="Rectangle 80"/>
          <p:cNvSpPr/>
          <p:nvPr/>
        </p:nvSpPr>
        <p:spPr>
          <a:xfrm>
            <a:off x="15265921" y="2160540"/>
            <a:ext cx="16633848" cy="5184576"/>
          </a:xfrm>
          <a:prstGeom prst="rect">
            <a:avLst/>
          </a:prstGeom>
        </p:spPr>
        <p:style>
          <a:lnRef idx="2">
            <a:schemeClr val="accent1"/>
          </a:lnRef>
          <a:fillRef idx="1">
            <a:schemeClr val="lt1"/>
          </a:fillRef>
          <a:effectRef idx="0">
            <a:schemeClr val="accent1"/>
          </a:effectRef>
          <a:fontRef idx="minor">
            <a:schemeClr val="dk1"/>
          </a:fontRef>
        </p:style>
        <p:txBody>
          <a:bodyPr lIns="432054" tIns="216027" rIns="432054" bIns="216027" rtlCol="0" anchor="ctr"/>
          <a:lstStyle/>
          <a:p>
            <a:endParaRPr lang="fr-FR" sz="4000" b="1" dirty="0" smtClean="0">
              <a:solidFill>
                <a:schemeClr val="tx1"/>
              </a:solidFill>
              <a:latin typeface="Times New Roman" pitchFamily="18" charset="0"/>
              <a:cs typeface="Times New Roman" pitchFamily="18" charset="0"/>
            </a:endParaRPr>
          </a:p>
          <a:p>
            <a:r>
              <a:rPr lang="fr-FR" sz="3200" b="1" dirty="0" smtClean="0">
                <a:solidFill>
                  <a:schemeClr val="tx1"/>
                </a:solidFill>
                <a:latin typeface="Times New Roman" pitchFamily="18" charset="0"/>
                <a:cs typeface="Times New Roman" pitchFamily="18" charset="0"/>
              </a:rPr>
              <a:t>Abstract:</a:t>
            </a:r>
          </a:p>
          <a:p>
            <a:r>
              <a:rPr lang="en-US" sz="3200" dirty="0" smtClean="0"/>
              <a:t>In 1978, it was well established that mammals have got two types of globins that would unite to give birth to hemoglobin (2 molecules of A type and two B type). The coding genes of these two different chains of globins are actually from older origins among which some have been well preserved during the evolution of mammals. They are thus plausible to provide a common function among many mammals. The combination of the somatic hybrid techniques and the irradiated hybrid ones enabled a precise spotting of A and B globins clusters among the humankind. A study carried out on transgenic mice carrying different regulatory regions of this gene has detected the expression of </a:t>
            </a:r>
            <a:r>
              <a:rPr lang="el-GR" sz="3200" dirty="0" smtClean="0"/>
              <a:t>β</a:t>
            </a:r>
            <a:r>
              <a:rPr lang="fr-FR" sz="3200" dirty="0" smtClean="0"/>
              <a:t>-</a:t>
            </a:r>
            <a:r>
              <a:rPr lang="en-US" sz="3200" dirty="0" err="1" smtClean="0"/>
              <a:t>globin</a:t>
            </a:r>
            <a:r>
              <a:rPr lang="en-US" sz="3200" dirty="0" smtClean="0"/>
              <a:t> along with </a:t>
            </a:r>
            <a:r>
              <a:rPr lang="en-US" sz="3200" dirty="0" err="1" smtClean="0"/>
              <a:t>cis</a:t>
            </a:r>
            <a:r>
              <a:rPr lang="en-US" sz="3200" dirty="0" smtClean="0"/>
              <a:t>-regulation of the expression of the genes. Furthermore, their trans-regulation has been proved y combining many approaches</a:t>
            </a:r>
            <a:endParaRPr lang="fr-FR" sz="3200" b="1" dirty="0" smtClean="0">
              <a:solidFill>
                <a:schemeClr val="tx1"/>
              </a:solidFill>
              <a:latin typeface="Times New Roman" pitchFamily="18" charset="0"/>
              <a:cs typeface="Times New Roman" pitchFamily="18" charset="0"/>
            </a:endParaRPr>
          </a:p>
          <a:p>
            <a:endParaRPr lang="fr-FR" sz="3200" b="1" dirty="0">
              <a:solidFill>
                <a:schemeClr val="tx1"/>
              </a:solidFill>
              <a:latin typeface="Times New Roman" pitchFamily="18" charset="0"/>
              <a:cs typeface="Times New Roman" pitchFamily="18" charset="0"/>
            </a:endParaRPr>
          </a:p>
        </p:txBody>
      </p:sp>
      <p:sp>
        <p:nvSpPr>
          <p:cNvPr id="87" name="Rectangle 86"/>
          <p:cNvSpPr/>
          <p:nvPr/>
        </p:nvSpPr>
        <p:spPr>
          <a:xfrm>
            <a:off x="9577289" y="31323780"/>
            <a:ext cx="7704856" cy="1152128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sz="3000" dirty="0" smtClean="0">
              <a:latin typeface="Times New Roman" pitchFamily="18" charset="0"/>
              <a:cs typeface="Times New Roman" pitchFamily="18" charset="0"/>
            </a:endParaRPr>
          </a:p>
          <a:p>
            <a:endParaRPr lang="fr-FR" sz="3000" dirty="0" smtClean="0">
              <a:latin typeface="Times New Roman" pitchFamily="18" charset="0"/>
              <a:cs typeface="Times New Roman" pitchFamily="18" charset="0"/>
            </a:endParaRPr>
          </a:p>
          <a:p>
            <a:endParaRPr lang="fr-FR" sz="3000" dirty="0" smtClean="0">
              <a:latin typeface="Times New Roman" pitchFamily="18" charset="0"/>
              <a:cs typeface="Times New Roman" pitchFamily="18" charset="0"/>
            </a:endParaRPr>
          </a:p>
          <a:p>
            <a:r>
              <a:rPr lang="fr-FR" sz="3000" dirty="0" smtClean="0">
                <a:latin typeface="Times New Roman" pitchFamily="18" charset="0"/>
                <a:cs typeface="Times New Roman" pitchFamily="18" charset="0"/>
              </a:rPr>
              <a:t>Le locus de la β-globine humaine est fréquemment utilisé en tant que système modèle pour étudier les mécanismes de commande spécifique d'un tissu et l'expression du gène régulé par le développement.</a:t>
            </a:r>
          </a:p>
          <a:p>
            <a:r>
              <a:rPr lang="fr-FR" sz="3000" dirty="0" smtClean="0">
                <a:latin typeface="Times New Roman" pitchFamily="18" charset="0"/>
                <a:cs typeface="Times New Roman" pitchFamily="18" charset="0"/>
              </a:rPr>
              <a:t>N'importe quel gène situé à proximité de la LCR sera fortement exprimé tout au long de l'ontogenèse,  mais néanmoins l'ordre des gènes et des éléments régulateurs en cis sont importants pour le développement correct de l'expression des gènes de la globine, l’utilisation des souris transgéniques avec des constructions EGFP qui  est entraînée par le promoteur β-globine on permit de définir  le rôle des régions d'HS2, HS3 et HS2-HS3 du gêne LCR.</a:t>
            </a:r>
          </a:p>
          <a:p>
            <a:r>
              <a:rPr lang="fr-FR" sz="3000" dirty="0" smtClean="0">
                <a:latin typeface="Times New Roman" pitchFamily="18" charset="0"/>
                <a:cs typeface="Times New Roman" pitchFamily="18" charset="0"/>
              </a:rPr>
              <a:t>Les progrès récents dans la compréhension de la régulation de l'expression génique  β-globine est venue d'une meilleure connaissance du processus de transcription. La régulation de la transcription correcte des gènes humains β-globine se produit, au moins en partie, par des interactions spécifiques de protéines de régulation à action </a:t>
            </a:r>
            <a:r>
              <a:rPr lang="fr-FR" sz="3000" dirty="0" err="1" smtClean="0">
                <a:latin typeface="Times New Roman" pitchFamily="18" charset="0"/>
                <a:cs typeface="Times New Roman" pitchFamily="18" charset="0"/>
              </a:rPr>
              <a:t>trans</a:t>
            </a:r>
            <a:r>
              <a:rPr lang="fr-FR" sz="3000" dirty="0" smtClean="0">
                <a:latin typeface="Times New Roman" pitchFamily="18" charset="0"/>
                <a:cs typeface="Times New Roman" pitchFamily="18" charset="0"/>
              </a:rPr>
              <a:t> ou cis-régulatrices qui comprennent des promoteurs, des amplificateurs, des </a:t>
            </a:r>
            <a:r>
              <a:rPr lang="fr-FR" sz="3000" dirty="0" err="1" smtClean="0">
                <a:latin typeface="Times New Roman" pitchFamily="18" charset="0"/>
                <a:cs typeface="Times New Roman" pitchFamily="18" charset="0"/>
              </a:rPr>
              <a:t>silencers</a:t>
            </a:r>
            <a:r>
              <a:rPr lang="fr-FR" sz="3000" dirty="0" smtClean="0">
                <a:latin typeface="Times New Roman" pitchFamily="18" charset="0"/>
                <a:cs typeface="Times New Roman" pitchFamily="18" charset="0"/>
              </a:rPr>
              <a:t>, et les éléments de la région de contrôle du locus</a:t>
            </a:r>
          </a:p>
          <a:p>
            <a:pPr algn="ctr"/>
            <a:endParaRPr lang="fr-FR" sz="3000" dirty="0" smtClean="0">
              <a:latin typeface="Times New Roman" pitchFamily="18" charset="0"/>
              <a:cs typeface="Times New Roman" pitchFamily="18" charset="0"/>
            </a:endParaRPr>
          </a:p>
          <a:p>
            <a:pPr algn="ctr"/>
            <a:r>
              <a:rPr lang="nl-NL" sz="3000" dirty="0" smtClean="0">
                <a:latin typeface="Times New Roman" pitchFamily="18" charset="0"/>
                <a:cs typeface="Times New Roman" pitchFamily="18" charset="0"/>
              </a:rPr>
              <a:t>.</a:t>
            </a:r>
            <a:endParaRPr lang="en-US" sz="3000" dirty="0" smtClean="0">
              <a:latin typeface="Times New Roman" pitchFamily="18" charset="0"/>
              <a:cs typeface="Times New Roman" pitchFamily="18" charset="0"/>
            </a:endParaRPr>
          </a:p>
          <a:p>
            <a:pPr algn="ctr"/>
            <a:endParaRPr lang="fr-FR" sz="3000" dirty="0">
              <a:latin typeface="Times New Roman" pitchFamily="18" charset="0"/>
              <a:cs typeface="Times New Roman" pitchFamily="18" charset="0"/>
            </a:endParaRPr>
          </a:p>
        </p:txBody>
      </p:sp>
      <p:sp>
        <p:nvSpPr>
          <p:cNvPr id="73" name="Rectangle 72"/>
          <p:cNvSpPr/>
          <p:nvPr/>
        </p:nvSpPr>
        <p:spPr>
          <a:xfrm>
            <a:off x="24410937" y="24987076"/>
            <a:ext cx="7560840" cy="403244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sp>
        <p:nvSpPr>
          <p:cNvPr id="70" name="Rectangle 69"/>
          <p:cNvSpPr/>
          <p:nvPr/>
        </p:nvSpPr>
        <p:spPr>
          <a:xfrm>
            <a:off x="432273" y="28875508"/>
            <a:ext cx="9217024" cy="9145016"/>
          </a:xfrm>
          <a:prstGeom prst="rect">
            <a:avLst/>
          </a:prstGeom>
          <a:gradFill flip="none" rotWithShape="1">
            <a:gsLst>
              <a:gs pos="0">
                <a:srgbClr val="FFEFD1"/>
              </a:gs>
              <a:gs pos="64999">
                <a:srgbClr val="F0EBD5"/>
              </a:gs>
              <a:gs pos="100000">
                <a:srgbClr val="D1C39F"/>
              </a:gs>
            </a:gsLst>
            <a:lin ang="5400000" scaled="0"/>
            <a:tileRect l="-100000" b="-100000"/>
          </a:gra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fr-FR" sz="2800" dirty="0" smtClean="0"/>
          </a:p>
          <a:p>
            <a:pPr algn="ctr"/>
            <a:endParaRPr lang="fr-FR" sz="2800" dirty="0" smtClean="0"/>
          </a:p>
          <a:p>
            <a:r>
              <a:rPr lang="fr-FR" sz="3200" b="1" dirty="0" smtClean="0">
                <a:latin typeface="Times New Roman" pitchFamily="18" charset="0"/>
                <a:cs typeface="Times New Roman" pitchFamily="18" charset="0"/>
              </a:rPr>
              <a:t>Les clones moléculaires contenant les groupes de gènes de globine chez les mammifères  ont été isolés il y a environ 30 ans , Depuis des études intenses  on révélées  leur structure générale , évolution et la réglementation  </a:t>
            </a:r>
            <a:r>
              <a:rPr lang="fr-FR" sz="3200" b="1" dirty="0" smtClean="0">
                <a:solidFill>
                  <a:schemeClr val="tx1"/>
                </a:solidFill>
                <a:latin typeface="Times New Roman" pitchFamily="18" charset="0"/>
                <a:ea typeface="Times New Roman" pitchFamily="18" charset="0"/>
                <a:cs typeface="Times New Roman" pitchFamily="18" charset="0"/>
              </a:rPr>
              <a:t>spatio-temporelle de leur expression. Toute fois, l’évolution indépendante de ces gènes a induit des différences caractéristiques de l’espèce: du point de vue structure, chez l’homme, ces gènes sont organisés selon l’ordre de leur expression durant le développement et du point de vue expression, la région régulatrice contenant des sites </a:t>
            </a:r>
            <a:r>
              <a:rPr lang="fr-FR" sz="3200" b="1" dirty="0" err="1" smtClean="0">
                <a:solidFill>
                  <a:schemeClr val="tx1"/>
                </a:solidFill>
                <a:latin typeface="Times New Roman" pitchFamily="18" charset="0"/>
                <a:ea typeface="Times New Roman" pitchFamily="18" charset="0"/>
                <a:cs typeface="Times New Roman" pitchFamily="18" charset="0"/>
              </a:rPr>
              <a:t>hypersensitifs</a:t>
            </a:r>
            <a:r>
              <a:rPr lang="fr-FR" sz="3200" b="1" dirty="0" smtClean="0">
                <a:solidFill>
                  <a:schemeClr val="tx1"/>
                </a:solidFill>
                <a:latin typeface="Times New Roman" pitchFamily="18" charset="0"/>
                <a:ea typeface="Times New Roman" pitchFamily="18" charset="0"/>
                <a:cs typeface="Times New Roman" pitchFamily="18" charset="0"/>
              </a:rPr>
              <a:t> à la </a:t>
            </a:r>
            <a:r>
              <a:rPr lang="fr-FR" sz="3200" b="1" dirty="0" err="1" smtClean="0">
                <a:solidFill>
                  <a:schemeClr val="tx1"/>
                </a:solidFill>
                <a:latin typeface="Times New Roman" pitchFamily="18" charset="0"/>
                <a:ea typeface="Times New Roman" pitchFamily="18" charset="0"/>
                <a:cs typeface="Times New Roman" pitchFamily="18" charset="0"/>
              </a:rPr>
              <a:t>Dnase</a:t>
            </a:r>
            <a:r>
              <a:rPr lang="fr-FR" sz="3200" b="1" dirty="0" smtClean="0">
                <a:solidFill>
                  <a:schemeClr val="tx1"/>
                </a:solidFill>
                <a:latin typeface="Times New Roman" pitchFamily="18" charset="0"/>
                <a:ea typeface="Times New Roman" pitchFamily="18" charset="0"/>
                <a:cs typeface="Times New Roman" pitchFamily="18" charset="0"/>
              </a:rPr>
              <a:t> I (</a:t>
            </a:r>
            <a:r>
              <a:rPr lang="fr-FR" sz="3200" b="1" dirty="0" err="1" smtClean="0">
                <a:solidFill>
                  <a:schemeClr val="tx1"/>
                </a:solidFill>
                <a:latin typeface="Times New Roman" pitchFamily="18" charset="0"/>
                <a:ea typeface="Times New Roman" pitchFamily="18" charset="0"/>
                <a:cs typeface="Times New Roman" pitchFamily="18" charset="0"/>
              </a:rPr>
              <a:t>HSs</a:t>
            </a:r>
            <a:r>
              <a:rPr lang="fr-FR" sz="3200" b="1" dirty="0" smtClean="0">
                <a:solidFill>
                  <a:schemeClr val="tx1"/>
                </a:solidFill>
                <a:latin typeface="Times New Roman" pitchFamily="18" charset="0"/>
                <a:ea typeface="Times New Roman" pitchFamily="18" charset="0"/>
                <a:cs typeface="Times New Roman" pitchFamily="18" charset="0"/>
              </a:rPr>
              <a:t>) interagit avec le promoteur de chaque gène selon le stade et le tissu. </a:t>
            </a:r>
            <a:r>
              <a:rPr lang="fr-FR" sz="3200" b="1" dirty="0" smtClean="0">
                <a:latin typeface="Times New Roman" pitchFamily="18" charset="0"/>
                <a:cs typeface="Times New Roman" pitchFamily="18" charset="0"/>
              </a:rPr>
              <a:t>Cependant , une compréhension suffisante pour conduire à des applications cliniques continue de nous échapper</a:t>
            </a:r>
            <a:endParaRPr lang="fr-FR" sz="3200" b="1" dirty="0">
              <a:latin typeface="Times New Roman" pitchFamily="18" charset="0"/>
              <a:cs typeface="Times New Roman" pitchFamily="18" charset="0"/>
            </a:endParaRPr>
          </a:p>
        </p:txBody>
      </p:sp>
      <p:sp>
        <p:nvSpPr>
          <p:cNvPr id="11" name="Rectangle 10"/>
          <p:cNvSpPr/>
          <p:nvPr/>
        </p:nvSpPr>
        <p:spPr>
          <a:xfrm>
            <a:off x="432273" y="10657484"/>
            <a:ext cx="9217024" cy="17929992"/>
          </a:xfrm>
          <a:prstGeom prst="rect">
            <a:avLst/>
          </a:prstGeom>
        </p:spPr>
        <p:style>
          <a:lnRef idx="2">
            <a:schemeClr val="accent1"/>
          </a:lnRef>
          <a:fillRef idx="1">
            <a:schemeClr val="lt1"/>
          </a:fillRef>
          <a:effectRef idx="0">
            <a:schemeClr val="accent1"/>
          </a:effectRef>
          <a:fontRef idx="minor">
            <a:schemeClr val="dk1"/>
          </a:fontRef>
        </p:style>
        <p:txBody>
          <a:bodyPr lIns="432054" tIns="216027" rIns="432054" bIns="216027" rtlCol="0" anchor="ctr"/>
          <a:lstStyle/>
          <a:p>
            <a:pPr marL="405051" indent="-405051"/>
            <a:endParaRPr lang="fr-FR" sz="4300" b="1" dirty="0" smtClean="0">
              <a:latin typeface="Times New Roman" pitchFamily="18" charset="0"/>
              <a:cs typeface="Times New Roman" pitchFamily="18" charset="0"/>
            </a:endParaRPr>
          </a:p>
          <a:p>
            <a:pPr marL="405051" indent="-405051"/>
            <a:endParaRPr lang="fr-FR" sz="4300" b="1" dirty="0" smtClean="0">
              <a:latin typeface="Times New Roman" pitchFamily="18" charset="0"/>
              <a:cs typeface="Times New Roman" pitchFamily="18" charset="0"/>
            </a:endParaRPr>
          </a:p>
          <a:p>
            <a:pPr marL="405051" indent="-405051"/>
            <a:endParaRPr lang="fr-FR" sz="4300" b="1" dirty="0" smtClean="0">
              <a:latin typeface="Times New Roman" pitchFamily="18" charset="0"/>
              <a:cs typeface="Times New Roman" pitchFamily="18" charset="0"/>
            </a:endParaRPr>
          </a:p>
          <a:p>
            <a:pPr marL="405051" indent="-405051"/>
            <a:endParaRPr lang="fr-FR" sz="4300" b="1" dirty="0" smtClean="0">
              <a:latin typeface="Times New Roman" pitchFamily="18" charset="0"/>
              <a:cs typeface="Times New Roman" pitchFamily="18" charset="0"/>
            </a:endParaRPr>
          </a:p>
          <a:p>
            <a:pPr marL="405051" indent="-405051"/>
            <a:endParaRPr lang="fr-FR" sz="4300" b="1" dirty="0" smtClean="0">
              <a:latin typeface="Times New Roman" pitchFamily="18" charset="0"/>
              <a:cs typeface="Times New Roman" pitchFamily="18" charset="0"/>
            </a:endParaRPr>
          </a:p>
          <a:p>
            <a:pPr marL="405051" indent="-405051"/>
            <a:endParaRPr lang="fr-FR" sz="4300" b="1" dirty="0" smtClean="0">
              <a:latin typeface="Times New Roman" pitchFamily="18" charset="0"/>
              <a:cs typeface="Times New Roman" pitchFamily="18" charset="0"/>
            </a:endParaRPr>
          </a:p>
          <a:p>
            <a:pPr marL="405051" indent="-405051"/>
            <a:endParaRPr lang="fr-FR" sz="4300" b="1" dirty="0" smtClean="0">
              <a:latin typeface="Times New Roman" pitchFamily="18" charset="0"/>
              <a:cs typeface="Times New Roman" pitchFamily="18" charset="0"/>
            </a:endParaRPr>
          </a:p>
          <a:p>
            <a:pPr marL="405051" indent="-405051"/>
            <a:endParaRPr lang="fr-FR" sz="4300" b="1" dirty="0" smtClean="0">
              <a:latin typeface="Times New Roman" pitchFamily="18" charset="0"/>
              <a:cs typeface="Times New Roman" pitchFamily="18" charset="0"/>
            </a:endParaRPr>
          </a:p>
          <a:p>
            <a:endParaRPr lang="fr-FR" sz="6600" dirty="0">
              <a:solidFill>
                <a:schemeClr val="tx1"/>
              </a:solidFill>
              <a:latin typeface="Times New Roman" pitchFamily="18" charset="0"/>
              <a:cs typeface="Times New Roman" pitchFamily="18" charset="0"/>
            </a:endParaRPr>
          </a:p>
        </p:txBody>
      </p:sp>
      <p:sp>
        <p:nvSpPr>
          <p:cNvPr id="40" name="Rectangle 39"/>
          <p:cNvSpPr/>
          <p:nvPr/>
        </p:nvSpPr>
        <p:spPr>
          <a:xfrm>
            <a:off x="9577289" y="10657484"/>
            <a:ext cx="7704856" cy="10873208"/>
          </a:xfrm>
          <a:prstGeom prst="rect">
            <a:avLst/>
          </a:prstGeom>
        </p:spPr>
        <p:style>
          <a:lnRef idx="2">
            <a:schemeClr val="accent1"/>
          </a:lnRef>
          <a:fillRef idx="1">
            <a:schemeClr val="lt1"/>
          </a:fillRef>
          <a:effectRef idx="0">
            <a:schemeClr val="accent1"/>
          </a:effectRef>
          <a:fontRef idx="minor">
            <a:schemeClr val="dk1"/>
          </a:fontRef>
        </p:style>
        <p:txBody>
          <a:bodyPr lIns="432054" tIns="216027" rIns="432054" bIns="216027" rtlCol="0" anchor="ctr"/>
          <a:lstStyle/>
          <a:p>
            <a:pPr algn="ctr"/>
            <a:endParaRPr lang="fr-FR" dirty="0"/>
          </a:p>
        </p:txBody>
      </p:sp>
      <p:sp>
        <p:nvSpPr>
          <p:cNvPr id="76" name="Rectangle 75"/>
          <p:cNvSpPr/>
          <p:nvPr/>
        </p:nvSpPr>
        <p:spPr>
          <a:xfrm>
            <a:off x="360265" y="38236548"/>
            <a:ext cx="9217024" cy="4536504"/>
          </a:xfrm>
          <a:prstGeom prst="rect">
            <a:avLst/>
          </a:prstGeom>
          <a:solidFill>
            <a:schemeClr val="accent5">
              <a:lumMod val="20000"/>
              <a:lumOff val="80000"/>
            </a:schemeClr>
          </a:solidFill>
        </p:spPr>
        <p:style>
          <a:lnRef idx="1">
            <a:schemeClr val="accent5"/>
          </a:lnRef>
          <a:fillRef idx="2">
            <a:schemeClr val="accent5"/>
          </a:fillRef>
          <a:effectRef idx="1">
            <a:schemeClr val="accent5"/>
          </a:effectRef>
          <a:fontRef idx="minor">
            <a:schemeClr val="dk1"/>
          </a:fontRef>
        </p:style>
        <p:txBody>
          <a:bodyPr rtlCol="0" anchor="ctr"/>
          <a:lstStyle/>
          <a:p>
            <a:endParaRPr lang="fr-FR" sz="2800" dirty="0" smtClean="0"/>
          </a:p>
          <a:p>
            <a:endParaRPr lang="fr-FR" sz="2800" dirty="0" smtClean="0"/>
          </a:p>
          <a:p>
            <a:endParaRPr lang="fr-FR" sz="2400" dirty="0" smtClean="0"/>
          </a:p>
          <a:p>
            <a:endParaRPr lang="fr-FR" sz="2400" dirty="0" smtClean="0"/>
          </a:p>
          <a:p>
            <a:r>
              <a:rPr lang="fr-FR" sz="2400" dirty="0" smtClean="0"/>
              <a:t>1-Bernard G et </a:t>
            </a:r>
            <a:r>
              <a:rPr lang="fr-FR" sz="2400" dirty="0" err="1" smtClean="0"/>
              <a:t>all.The</a:t>
            </a:r>
            <a:r>
              <a:rPr lang="fr-FR" sz="2400" dirty="0" smtClean="0"/>
              <a:t> Normal Structure and </a:t>
            </a:r>
            <a:r>
              <a:rPr lang="fr-FR" sz="2400" dirty="0" err="1" smtClean="0"/>
              <a:t>Regulation</a:t>
            </a:r>
            <a:r>
              <a:rPr lang="fr-FR" sz="2400" dirty="0" smtClean="0"/>
              <a:t> of </a:t>
            </a:r>
            <a:r>
              <a:rPr lang="fr-FR" sz="2400" dirty="0" err="1" smtClean="0"/>
              <a:t>Human</a:t>
            </a:r>
            <a:r>
              <a:rPr lang="fr-FR" sz="2400" dirty="0" smtClean="0"/>
              <a:t> </a:t>
            </a:r>
            <a:r>
              <a:rPr lang="fr-FR" sz="2400" dirty="0" err="1" smtClean="0"/>
              <a:t>Globin</a:t>
            </a:r>
            <a:r>
              <a:rPr lang="fr-FR" sz="2400" dirty="0" smtClean="0"/>
              <a:t> Gene Clusters, </a:t>
            </a:r>
            <a:r>
              <a:rPr lang="fr-FR" sz="2400" dirty="0" err="1" smtClean="0"/>
              <a:t>Chapter</a:t>
            </a:r>
            <a:r>
              <a:rPr lang="fr-FR" sz="2400" dirty="0" smtClean="0"/>
              <a:t> 3 in the book </a:t>
            </a:r>
            <a:r>
              <a:rPr lang="fr-FR" sz="2400" dirty="0" err="1" smtClean="0"/>
              <a:t>Disorders</a:t>
            </a:r>
            <a:r>
              <a:rPr lang="fr-FR" sz="2400" dirty="0" smtClean="0"/>
              <a:t> of </a:t>
            </a:r>
            <a:r>
              <a:rPr lang="fr-FR" sz="2400" dirty="0" err="1" smtClean="0"/>
              <a:t>Hemoglobins</a:t>
            </a:r>
            <a:r>
              <a:rPr lang="fr-FR" sz="2400" dirty="0" smtClean="0"/>
              <a:t>: </a:t>
            </a:r>
            <a:r>
              <a:rPr lang="fr-FR" sz="2400" dirty="0" err="1" smtClean="0"/>
              <a:t>Genetics</a:t>
            </a:r>
            <a:r>
              <a:rPr lang="fr-FR" sz="2400" dirty="0" smtClean="0"/>
              <a:t>, </a:t>
            </a:r>
            <a:r>
              <a:rPr lang="fr-FR" sz="2400" dirty="0" err="1" smtClean="0"/>
              <a:t>Pathophysiology</a:t>
            </a:r>
            <a:r>
              <a:rPr lang="fr-FR" sz="2400" dirty="0" smtClean="0"/>
              <a:t>, and </a:t>
            </a:r>
            <a:r>
              <a:rPr lang="fr-FR" sz="2400" dirty="0" err="1" smtClean="0"/>
              <a:t>Clinical</a:t>
            </a:r>
            <a:r>
              <a:rPr lang="fr-FR" sz="2400" dirty="0" smtClean="0"/>
              <a:t> Management - 2nd Edition, 2009.</a:t>
            </a:r>
          </a:p>
          <a:p>
            <a:r>
              <a:rPr lang="fr-FR" sz="2400" dirty="0" smtClean="0"/>
              <a:t>2-Chun-Ping J et all.</a:t>
            </a:r>
            <a:r>
              <a:rPr lang="en-US" sz="2400" dirty="0" smtClean="0"/>
              <a:t>Effects of human locus control region elements HS2 and HS3 on human -</a:t>
            </a:r>
            <a:r>
              <a:rPr lang="en-US" sz="2400" dirty="0" err="1" smtClean="0"/>
              <a:t>globin</a:t>
            </a:r>
            <a:r>
              <a:rPr lang="en-US" sz="2400" dirty="0" smtClean="0"/>
              <a:t> gene expression in transgenic mouse,</a:t>
            </a:r>
            <a:r>
              <a:rPr lang="fr-FR" sz="2400" dirty="0" smtClean="0"/>
              <a:t> </a:t>
            </a:r>
            <a:r>
              <a:rPr lang="en-US" sz="2400" dirty="0" smtClean="0"/>
              <a:t>Blood Cells, Molecules, and Diseases 31 (2003) 360–369</a:t>
            </a:r>
          </a:p>
          <a:p>
            <a:r>
              <a:rPr lang="en-US" sz="2400" dirty="0" smtClean="0"/>
              <a:t>3-Deisseroth A et al. Localization of the human alpha </a:t>
            </a:r>
            <a:r>
              <a:rPr lang="en-US" sz="2400" dirty="0" err="1" smtClean="0"/>
              <a:t>globin</a:t>
            </a:r>
            <a:endParaRPr lang="en-US" sz="2400" dirty="0" smtClean="0"/>
          </a:p>
          <a:p>
            <a:r>
              <a:rPr lang="en-US" sz="2400" dirty="0" smtClean="0"/>
              <a:t>structural gene to chromosome 16 in somatic cell hybrids by molecular </a:t>
            </a:r>
            <a:r>
              <a:rPr lang="fr-FR" sz="2400" dirty="0" err="1" smtClean="0"/>
              <a:t>hybridization</a:t>
            </a:r>
            <a:r>
              <a:rPr lang="fr-FR" sz="2400" dirty="0" smtClean="0"/>
              <a:t> </a:t>
            </a:r>
            <a:r>
              <a:rPr lang="fr-FR" sz="2400" dirty="0" err="1" smtClean="0"/>
              <a:t>assay</a:t>
            </a:r>
            <a:r>
              <a:rPr lang="fr-FR" sz="2400" dirty="0" smtClean="0"/>
              <a:t>. </a:t>
            </a:r>
            <a:r>
              <a:rPr lang="fr-FR" sz="2400" dirty="0" err="1" smtClean="0"/>
              <a:t>Cell</a:t>
            </a:r>
            <a:r>
              <a:rPr lang="fr-FR" sz="2400" dirty="0" smtClean="0"/>
              <a:t> 1977;12:205-18.</a:t>
            </a:r>
          </a:p>
          <a:p>
            <a:r>
              <a:rPr lang="nn-NO" sz="2400" dirty="0" smtClean="0"/>
              <a:t>4-GUSELLA J et all.</a:t>
            </a:r>
            <a:r>
              <a:rPr lang="it-IT" sz="2400" dirty="0" smtClean="0"/>
              <a:t> </a:t>
            </a:r>
            <a:r>
              <a:rPr lang="en-US" sz="2400" dirty="0" smtClean="0"/>
              <a:t>Precise localization of human β-</a:t>
            </a:r>
            <a:r>
              <a:rPr lang="en-US" sz="2400" dirty="0" err="1" smtClean="0"/>
              <a:t>globin</a:t>
            </a:r>
            <a:r>
              <a:rPr lang="en-US" sz="2400" dirty="0" smtClean="0"/>
              <a:t> gene complex on, </a:t>
            </a:r>
            <a:r>
              <a:rPr lang="fr-FR" sz="2400" dirty="0" smtClean="0"/>
              <a:t>chromosome 11.</a:t>
            </a:r>
            <a:r>
              <a:rPr lang="it-IT" sz="2400" dirty="0" smtClean="0"/>
              <a:t> Proc. Nati. Acad. Sci. USA, </a:t>
            </a:r>
            <a:r>
              <a:rPr lang="en-US" sz="2400" dirty="0" smtClean="0"/>
              <a:t>Vol. 76, No. 10, pp. 5239-5243, October 1979.</a:t>
            </a:r>
          </a:p>
          <a:p>
            <a:endParaRPr lang="en-US" sz="2400" dirty="0" smtClean="0"/>
          </a:p>
          <a:p>
            <a:endParaRPr lang="fr-FR" sz="2400" dirty="0" smtClean="0"/>
          </a:p>
          <a:p>
            <a:endParaRPr lang="fr-FR" sz="2800" dirty="0" smtClean="0"/>
          </a:p>
          <a:p>
            <a:endParaRPr lang="fr-FR" sz="2800" dirty="0">
              <a:latin typeface="Times New Roman" pitchFamily="18" charset="0"/>
              <a:cs typeface="Times New Roman" pitchFamily="18" charset="0"/>
            </a:endParaRPr>
          </a:p>
        </p:txBody>
      </p:sp>
      <p:sp>
        <p:nvSpPr>
          <p:cNvPr id="74" name="Rectangle 73"/>
          <p:cNvSpPr/>
          <p:nvPr/>
        </p:nvSpPr>
        <p:spPr>
          <a:xfrm>
            <a:off x="17138129" y="26355228"/>
            <a:ext cx="7488832" cy="1648983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sp>
        <p:nvSpPr>
          <p:cNvPr id="44" name="Rectangle 43"/>
          <p:cNvSpPr/>
          <p:nvPr/>
        </p:nvSpPr>
        <p:spPr>
          <a:xfrm>
            <a:off x="17138129" y="10657484"/>
            <a:ext cx="7632848" cy="12169352"/>
          </a:xfrm>
          <a:prstGeom prst="rect">
            <a:avLst/>
          </a:prstGeom>
        </p:spPr>
        <p:style>
          <a:lnRef idx="2">
            <a:schemeClr val="accent1"/>
          </a:lnRef>
          <a:fillRef idx="1">
            <a:schemeClr val="lt1"/>
          </a:fillRef>
          <a:effectRef idx="0">
            <a:schemeClr val="accent1"/>
          </a:effectRef>
          <a:fontRef idx="minor">
            <a:schemeClr val="dk1"/>
          </a:fontRef>
        </p:style>
        <p:txBody>
          <a:bodyPr lIns="432054" tIns="216027" rIns="432054" bIns="216027" rtlCol="0" anchor="ctr"/>
          <a:lstStyle/>
          <a:p>
            <a:pPr algn="ctr"/>
            <a:endParaRPr lang="fr-FR"/>
          </a:p>
        </p:txBody>
      </p:sp>
      <p:sp>
        <p:nvSpPr>
          <p:cNvPr id="63" name="Rectangle 62"/>
          <p:cNvSpPr/>
          <p:nvPr/>
        </p:nvSpPr>
        <p:spPr>
          <a:xfrm>
            <a:off x="24410936" y="10657484"/>
            <a:ext cx="7560841" cy="14401600"/>
          </a:xfrm>
          <a:prstGeom prst="rect">
            <a:avLst/>
          </a:prstGeom>
        </p:spPr>
        <p:style>
          <a:lnRef idx="2">
            <a:schemeClr val="accent1"/>
          </a:lnRef>
          <a:fillRef idx="1">
            <a:schemeClr val="lt1"/>
          </a:fillRef>
          <a:effectRef idx="0">
            <a:schemeClr val="accent1"/>
          </a:effectRef>
          <a:fontRef idx="minor">
            <a:schemeClr val="dk1"/>
          </a:fontRef>
        </p:style>
        <p:txBody>
          <a:bodyPr lIns="432054" tIns="216027" rIns="432054" bIns="216027" rtlCol="0" anchor="ctr"/>
          <a:lstStyle/>
          <a:p>
            <a:pPr algn="ctr"/>
            <a:endParaRPr lang="fr-FR"/>
          </a:p>
        </p:txBody>
      </p:sp>
      <p:sp>
        <p:nvSpPr>
          <p:cNvPr id="3" name="Espace réservé du contenu 2"/>
          <p:cNvSpPr>
            <a:spLocks noGrp="1"/>
          </p:cNvSpPr>
          <p:nvPr>
            <p:ph idx="1"/>
          </p:nvPr>
        </p:nvSpPr>
        <p:spPr>
          <a:xfrm>
            <a:off x="5976889" y="936404"/>
            <a:ext cx="20252673" cy="1296144"/>
          </a:xfrm>
        </p:spPr>
        <p:style>
          <a:lnRef idx="2">
            <a:schemeClr val="accent3"/>
          </a:lnRef>
          <a:fillRef idx="1">
            <a:schemeClr val="lt1"/>
          </a:fillRef>
          <a:effectRef idx="0">
            <a:schemeClr val="accent3"/>
          </a:effectRef>
          <a:fontRef idx="minor">
            <a:schemeClr val="dk1"/>
          </a:fontRef>
        </p:style>
        <p:txBody>
          <a:bodyPr>
            <a:normAutofit fontScale="70000" lnSpcReduction="20000"/>
          </a:bodyPr>
          <a:lstStyle/>
          <a:p>
            <a:pPr marL="0" indent="0" algn="ctr">
              <a:buNone/>
            </a:pPr>
            <a:r>
              <a:rPr lang="fr-FR" sz="4300" b="1" dirty="0" smtClean="0">
                <a:latin typeface="Times New Roman" pitchFamily="18" charset="0"/>
                <a:cs typeface="Times New Roman" pitchFamily="18" charset="0"/>
              </a:rPr>
              <a:t>ALLAM K., AITBELKACEM M., CHALAL I., CHOUKRANE T., TIAIBA I</a:t>
            </a:r>
          </a:p>
          <a:p>
            <a:pPr marL="0" indent="0" algn="ctr">
              <a:buNone/>
            </a:pPr>
            <a:r>
              <a:rPr lang="fr-FR" sz="4300" b="1" dirty="0" smtClean="0">
                <a:latin typeface="Arial" pitchFamily="34" charset="0"/>
                <a:cs typeface="Arial" pitchFamily="34" charset="0"/>
              </a:rPr>
              <a:t>Master 1 </a:t>
            </a:r>
            <a:r>
              <a:rPr lang="fr-FR" sz="4300" b="1" dirty="0">
                <a:latin typeface="Arial" pitchFamily="34" charset="0"/>
                <a:cs typeface="Arial" pitchFamily="34" charset="0"/>
              </a:rPr>
              <a:t>GD, FSB, </a:t>
            </a:r>
            <a:r>
              <a:rPr lang="fr-FR" sz="4300" b="1" dirty="0" smtClean="0">
                <a:latin typeface="Arial" pitchFamily="34" charset="0"/>
                <a:cs typeface="Arial" pitchFamily="34" charset="0"/>
              </a:rPr>
              <a:t>USTHB 2013-2014</a:t>
            </a:r>
            <a:endParaRPr lang="en-US" sz="4300" b="1" dirty="0">
              <a:latin typeface="Arial" pitchFamily="34" charset="0"/>
              <a:cs typeface="Arial" pitchFamily="34" charset="0"/>
            </a:endParaRPr>
          </a:p>
          <a:p>
            <a:pPr marL="0" indent="0" algn="ctr">
              <a:buNone/>
            </a:pPr>
            <a:endParaRPr lang="fr-FR" sz="5700" dirty="0">
              <a:latin typeface="Times New Roman" pitchFamily="18" charset="0"/>
              <a:cs typeface="Times New Roman" pitchFamily="18" charset="0"/>
            </a:endParaRPr>
          </a:p>
        </p:txBody>
      </p:sp>
      <p:sp>
        <p:nvSpPr>
          <p:cNvPr id="4" name="ZoneTexte 3"/>
          <p:cNvSpPr txBox="1"/>
          <p:nvPr/>
        </p:nvSpPr>
        <p:spPr>
          <a:xfrm>
            <a:off x="6048897" y="0"/>
            <a:ext cx="19577589" cy="1097993"/>
          </a:xfrm>
          <a:prstGeom prst="rect">
            <a:avLst/>
          </a:prstGeom>
        </p:spPr>
        <p:style>
          <a:lnRef idx="1">
            <a:schemeClr val="accent3"/>
          </a:lnRef>
          <a:fillRef idx="2">
            <a:schemeClr val="accent3"/>
          </a:fillRef>
          <a:effectRef idx="1">
            <a:schemeClr val="accent3"/>
          </a:effectRef>
          <a:fontRef idx="minor">
            <a:schemeClr val="dk1"/>
          </a:fontRef>
        </p:style>
        <p:txBody>
          <a:bodyPr wrap="square" lIns="432054" tIns="216027" rIns="432054" bIns="216027" rtlCol="0">
            <a:spAutoFit/>
          </a:bodyPr>
          <a:lstStyle/>
          <a:p>
            <a:pPr algn="ctr"/>
            <a:r>
              <a:rPr lang="fr-FR" sz="4300" b="1" dirty="0" smtClean="0">
                <a:latin typeface="Times New Roman" pitchFamily="18" charset="0"/>
                <a:cs typeface="Times New Roman" pitchFamily="18" charset="0"/>
              </a:rPr>
              <a:t>Etude génomique des gènes des globines chez les mammifères</a:t>
            </a:r>
            <a:endParaRPr lang="fr-FR" sz="4300" b="1" dirty="0">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6067121" y="-29153"/>
            <a:ext cx="6336929" cy="240571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Rectangle 4"/>
          <p:cNvSpPr/>
          <p:nvPr/>
        </p:nvSpPr>
        <p:spPr>
          <a:xfrm>
            <a:off x="504281" y="2160540"/>
            <a:ext cx="14761640" cy="5040560"/>
          </a:xfrm>
          <a:prstGeom prst="rect">
            <a:avLst/>
          </a:prstGeom>
        </p:spPr>
        <p:style>
          <a:lnRef idx="2">
            <a:schemeClr val="accent1"/>
          </a:lnRef>
          <a:fillRef idx="1">
            <a:schemeClr val="lt1"/>
          </a:fillRef>
          <a:effectRef idx="0">
            <a:schemeClr val="accent1"/>
          </a:effectRef>
          <a:fontRef idx="minor">
            <a:schemeClr val="dk1"/>
          </a:fontRef>
        </p:style>
        <p:txBody>
          <a:bodyPr lIns="432054" tIns="216027" rIns="432054" bIns="216027" rtlCol="0" anchor="ctr"/>
          <a:lstStyle/>
          <a:p>
            <a:endParaRPr lang="fr-FR" sz="3800" b="1" dirty="0" smtClean="0">
              <a:solidFill>
                <a:schemeClr val="tx1"/>
              </a:solidFill>
              <a:latin typeface="Times New Roman" pitchFamily="18" charset="0"/>
              <a:cs typeface="Times New Roman" pitchFamily="18" charset="0"/>
            </a:endParaRPr>
          </a:p>
          <a:p>
            <a:r>
              <a:rPr lang="fr-FR" sz="2800" b="1" dirty="0" smtClean="0">
                <a:solidFill>
                  <a:schemeClr val="tx1"/>
                </a:solidFill>
                <a:latin typeface="Times New Roman" pitchFamily="18" charset="0"/>
                <a:cs typeface="Times New Roman" pitchFamily="18" charset="0"/>
              </a:rPr>
              <a:t>Résum</a:t>
            </a:r>
            <a:r>
              <a:rPr lang="fr-FR" sz="2800" b="1" dirty="0" smtClean="0">
                <a:latin typeface="Times New Roman" pitchFamily="18" charset="0"/>
                <a:cs typeface="Times New Roman" pitchFamily="18" charset="0"/>
              </a:rPr>
              <a:t>é</a:t>
            </a:r>
            <a:r>
              <a:rPr lang="fr-FR" sz="2800" dirty="0" smtClean="0">
                <a:latin typeface="Times New Roman" pitchFamily="18" charset="0"/>
                <a:cs typeface="Times New Roman" pitchFamily="18" charset="0"/>
              </a:rPr>
              <a:t>:</a:t>
            </a:r>
          </a:p>
          <a:p>
            <a:r>
              <a:rPr lang="fr-FR" sz="2800" dirty="0" smtClean="0"/>
              <a:t>Il  a été établie en 1978 que chez les mammifères il existe deux familles de globines qui s'associent pour former l'hémoglobine (2 molécules de type </a:t>
            </a:r>
            <a:r>
              <a:rPr lang="el-GR" sz="2800" dirty="0" smtClean="0"/>
              <a:t>α</a:t>
            </a:r>
            <a:r>
              <a:rPr lang="fr-FR" sz="2800" dirty="0" smtClean="0"/>
              <a:t> et deux de type </a:t>
            </a:r>
            <a:r>
              <a:rPr lang="el-GR" sz="2800" dirty="0" smtClean="0"/>
              <a:t>β</a:t>
            </a:r>
            <a:r>
              <a:rPr lang="fr-FR" sz="2800" dirty="0" smtClean="0"/>
              <a:t>). </a:t>
            </a:r>
            <a:r>
              <a:rPr lang="fr-FR" sz="2800" dirty="0" smtClean="0">
                <a:latin typeface="Times New Roman" pitchFamily="18" charset="0"/>
                <a:cs typeface="Times New Roman" pitchFamily="18" charset="0"/>
              </a:rPr>
              <a:t>Les gènes codant pour ces 2 différentes chaînes de globine sont les membres d'une famille de gènes ancienne </a:t>
            </a:r>
            <a:r>
              <a:rPr lang="fr-FR" sz="2800" dirty="0" smtClean="0"/>
              <a:t>,certains d'entre ont été bien  conservés pendant l'évolution des mammifères  ce sont donc probables pour fournir une fonction commune dans beaucoup de mammifères.</a:t>
            </a:r>
          </a:p>
          <a:p>
            <a:pPr lvl="0" fontAlgn="base">
              <a:spcBef>
                <a:spcPct val="0"/>
              </a:spcBef>
              <a:spcAft>
                <a:spcPct val="0"/>
              </a:spcAft>
            </a:pPr>
            <a:r>
              <a:rPr lang="fr-FR" sz="2800" dirty="0" smtClean="0"/>
              <a:t>La combinaison entre la  technique des hybrides somatiques et des hybrides irradiés ont  permis une localisation précise des cluster </a:t>
            </a:r>
            <a:r>
              <a:rPr lang="el-GR" sz="2800" dirty="0" smtClean="0"/>
              <a:t>α</a:t>
            </a:r>
            <a:r>
              <a:rPr lang="fr-FR" sz="2800" dirty="0" smtClean="0"/>
              <a:t> et </a:t>
            </a:r>
            <a:r>
              <a:rPr lang="el-GR" sz="2800" dirty="0" smtClean="0"/>
              <a:t>β</a:t>
            </a:r>
            <a:r>
              <a:rPr lang="fr-FR" sz="2800" dirty="0" smtClean="0"/>
              <a:t>-globine chez l’homme; une étude sur des souris transgéniques portant les différentes régions de régulation de ce gène a permis de détecter l’expression des gènes </a:t>
            </a:r>
            <a:r>
              <a:rPr lang="el-GR" sz="2800" dirty="0" smtClean="0"/>
              <a:t>β</a:t>
            </a:r>
            <a:r>
              <a:rPr lang="fr-FR" sz="2800" dirty="0" smtClean="0"/>
              <a:t>-globines ainsi que  la  cis- régulation de l’expression. D’autre part, leur </a:t>
            </a:r>
            <a:r>
              <a:rPr lang="fr-FR" sz="2800" dirty="0" err="1" smtClean="0"/>
              <a:t>trans</a:t>
            </a:r>
            <a:r>
              <a:rPr lang="fr-FR" sz="2800" dirty="0" smtClean="0"/>
              <a:t>-régulation a été caractérisée en combinant plusieurs approches</a:t>
            </a:r>
          </a:p>
          <a:p>
            <a:endParaRPr lang="fr-FR" sz="4300" dirty="0"/>
          </a:p>
        </p:txBody>
      </p:sp>
      <p:sp>
        <p:nvSpPr>
          <p:cNvPr id="7" name="Rectangle 6"/>
          <p:cNvSpPr/>
          <p:nvPr/>
        </p:nvSpPr>
        <p:spPr>
          <a:xfrm>
            <a:off x="432273" y="7561140"/>
            <a:ext cx="31467496" cy="2880319"/>
          </a:xfrm>
          <a:prstGeom prst="rect">
            <a:avLst/>
          </a:prstGeom>
        </p:spPr>
        <p:style>
          <a:lnRef idx="2">
            <a:schemeClr val="accent1"/>
          </a:lnRef>
          <a:fillRef idx="1">
            <a:schemeClr val="lt1"/>
          </a:fillRef>
          <a:effectRef idx="0">
            <a:schemeClr val="accent1"/>
          </a:effectRef>
          <a:fontRef idx="minor">
            <a:schemeClr val="dk1"/>
          </a:fontRef>
        </p:style>
        <p:txBody>
          <a:bodyPr lIns="432054" tIns="216027" rIns="432054" bIns="216027" rtlCol="0" anchor="ctr"/>
          <a:lstStyle/>
          <a:p>
            <a:endParaRPr lang="fr-FR" sz="5200" dirty="0" smtClean="0">
              <a:latin typeface="Times New Roman" pitchFamily="18" charset="0"/>
              <a:cs typeface="Times New Roman" pitchFamily="18" charset="0"/>
            </a:endParaRPr>
          </a:p>
          <a:p>
            <a:r>
              <a:rPr lang="fr-FR" sz="2800" dirty="0" smtClean="0">
                <a:latin typeface="Times New Roman" pitchFamily="18" charset="0"/>
                <a:cs typeface="Times New Roman" pitchFamily="18" charset="0"/>
              </a:rPr>
              <a:t>L'hémoglobine est un </a:t>
            </a:r>
            <a:r>
              <a:rPr lang="fr-FR" sz="2800" dirty="0" err="1" smtClean="0">
                <a:latin typeface="Times New Roman" pitchFamily="18" charset="0"/>
                <a:cs typeface="Times New Roman" pitchFamily="18" charset="0"/>
              </a:rPr>
              <a:t>hétérotétramère</a:t>
            </a:r>
            <a:r>
              <a:rPr lang="fr-FR" sz="2800" dirty="0" smtClean="0">
                <a:latin typeface="Times New Roman" pitchFamily="18" charset="0"/>
                <a:cs typeface="Times New Roman" pitchFamily="18" charset="0"/>
              </a:rPr>
              <a:t> qui contient 2 sous-unités polypeptidiques liées à la sous-famille globine α-gène et 2 sous-unités polypeptidiques liées à la sous-famille du gène </a:t>
            </a:r>
            <a:r>
              <a:rPr lang="fr-FR" sz="2800" dirty="0" smtClean="0">
                <a:latin typeface="Times New Roman" pitchFamily="18" charset="0"/>
                <a:ea typeface="Calibri" pitchFamily="34" charset="0"/>
                <a:cs typeface="Times New Roman" pitchFamily="18" charset="0"/>
              </a:rPr>
              <a:t>β-globine, localisés </a:t>
            </a:r>
            <a:r>
              <a:rPr lang="fr-FR" sz="2800" dirty="0" smtClean="0">
                <a:latin typeface="Times New Roman" pitchFamily="18" charset="0"/>
                <a:cs typeface="Times New Roman" pitchFamily="18" charset="0"/>
              </a:rPr>
              <a:t>respectivement sur le bras court du chromosome 16 et le bras court du chromosome 11.(</a:t>
            </a:r>
            <a:r>
              <a:rPr lang="fr-FR" sz="2800" i="1" dirty="0" err="1" smtClean="0">
                <a:latin typeface="Times New Roman" pitchFamily="18" charset="0"/>
                <a:cs typeface="Times New Roman" pitchFamily="18" charset="0"/>
              </a:rPr>
              <a:t>Deisseroth</a:t>
            </a:r>
            <a:r>
              <a:rPr lang="fr-FR" sz="2800" i="1" dirty="0" smtClean="0">
                <a:latin typeface="Times New Roman" pitchFamily="18" charset="0"/>
                <a:cs typeface="Times New Roman" pitchFamily="18" charset="0"/>
              </a:rPr>
              <a:t> et al., 1978; </a:t>
            </a:r>
            <a:r>
              <a:rPr lang="fr-FR" sz="2800" i="1" dirty="0" err="1" smtClean="0">
                <a:latin typeface="Times New Roman" pitchFamily="18" charset="0"/>
                <a:cs typeface="Times New Roman" pitchFamily="18" charset="0"/>
              </a:rPr>
              <a:t>Lebo</a:t>
            </a:r>
            <a:r>
              <a:rPr lang="fr-FR" sz="2800" i="1" dirty="0" smtClean="0">
                <a:latin typeface="Times New Roman" pitchFamily="18" charset="0"/>
                <a:cs typeface="Times New Roman" pitchFamily="18" charset="0"/>
              </a:rPr>
              <a:t> et al., 1979; Fritsch et al., 1980).</a:t>
            </a:r>
          </a:p>
          <a:p>
            <a:r>
              <a:rPr lang="fr-FR" sz="2800" dirty="0" smtClean="0">
                <a:latin typeface="Times New Roman" pitchFamily="18" charset="0"/>
                <a:ea typeface="Calibri" pitchFamily="34" charset="0"/>
                <a:cs typeface="Times New Roman" pitchFamily="18" charset="0"/>
              </a:rPr>
              <a:t>Toutes les hémoglobines dériveraient d’un gène ancestral commun qui à la suite de processus complexes; duplications de gènes, perte d’introns, délétions, divergences de séquences par mutations et conversions géniques, a donné naissance à des hémoglobines extrêmement diversifiées dont la complexité structurale est allée de pair avec les adaptations fonctionnelles. </a:t>
            </a:r>
            <a:r>
              <a:rPr lang="fr-FR" sz="2800" dirty="0" smtClean="0">
                <a:latin typeface="Times New Roman" pitchFamily="18" charset="0"/>
                <a:cs typeface="Times New Roman" pitchFamily="18" charset="0"/>
              </a:rPr>
              <a:t>Dans ce travaille, nous allons étudier la  localisation des gènes de globine, avec une attention particulière pour les séquences nécessaires à la bonne régulation de l'expression génique.</a:t>
            </a:r>
          </a:p>
          <a:p>
            <a:endParaRPr lang="fr-FR" sz="4300" dirty="0">
              <a:latin typeface="Times New Roman" pitchFamily="18" charset="0"/>
              <a:cs typeface="Times New Roman" pitchFamily="18" charset="0"/>
            </a:endParaRPr>
          </a:p>
        </p:txBody>
      </p:sp>
      <p:sp>
        <p:nvSpPr>
          <p:cNvPr id="10" name="Rectangle 9"/>
          <p:cNvSpPr/>
          <p:nvPr/>
        </p:nvSpPr>
        <p:spPr>
          <a:xfrm>
            <a:off x="12529617" y="10225436"/>
            <a:ext cx="6840760" cy="1020713"/>
          </a:xfrm>
          <a:prstGeom prst="rect">
            <a:avLst/>
          </a:prstGeom>
        </p:spPr>
        <p:style>
          <a:lnRef idx="1">
            <a:schemeClr val="accent4"/>
          </a:lnRef>
          <a:fillRef idx="2">
            <a:schemeClr val="accent4"/>
          </a:fillRef>
          <a:effectRef idx="1">
            <a:schemeClr val="accent4"/>
          </a:effectRef>
          <a:fontRef idx="minor">
            <a:schemeClr val="dk1"/>
          </a:fontRef>
        </p:style>
        <p:txBody>
          <a:bodyPr lIns="432054" tIns="216027" rIns="432054" bIns="216027" rtlCol="0" anchor="ctr"/>
          <a:lstStyle/>
          <a:p>
            <a:pPr algn="ctr"/>
            <a:r>
              <a:rPr lang="fr-FR" sz="4800" b="1" dirty="0" smtClean="0">
                <a:latin typeface="Times New Roman" pitchFamily="18" charset="0"/>
                <a:cs typeface="Times New Roman" pitchFamily="18" charset="0"/>
              </a:rPr>
              <a:t>Matériels et méthodes</a:t>
            </a:r>
          </a:p>
        </p:txBody>
      </p:sp>
      <p:sp>
        <p:nvSpPr>
          <p:cNvPr id="12" name="Rectangle 11"/>
          <p:cNvSpPr/>
          <p:nvPr/>
        </p:nvSpPr>
        <p:spPr>
          <a:xfrm>
            <a:off x="1008337" y="10657484"/>
            <a:ext cx="7992888" cy="936104"/>
          </a:xfrm>
          <a:prstGeom prst="rect">
            <a:avLst/>
          </a:prstGeom>
        </p:spPr>
        <p:style>
          <a:lnRef idx="1">
            <a:schemeClr val="accent2"/>
          </a:lnRef>
          <a:fillRef idx="2">
            <a:schemeClr val="accent2"/>
          </a:fillRef>
          <a:effectRef idx="1">
            <a:schemeClr val="accent2"/>
          </a:effectRef>
          <a:fontRef idx="minor">
            <a:schemeClr val="dk1"/>
          </a:fontRef>
        </p:style>
        <p:txBody>
          <a:bodyPr lIns="432054" tIns="216027" rIns="432054" bIns="216027" rtlCol="0" anchor="ctr"/>
          <a:lstStyle/>
          <a:p>
            <a:pPr algn="ctr"/>
            <a:endParaRPr lang="fr-FR" sz="4300" b="1" dirty="0" smtClean="0">
              <a:latin typeface="Times New Roman" pitchFamily="18" charset="0"/>
              <a:cs typeface="Times New Roman" pitchFamily="18" charset="0"/>
            </a:endParaRPr>
          </a:p>
          <a:p>
            <a:pPr algn="ctr"/>
            <a:r>
              <a:rPr lang="fr-FR" sz="3200" b="1" dirty="0" smtClean="0">
                <a:latin typeface="Times New Roman" pitchFamily="18" charset="0"/>
                <a:cs typeface="Times New Roman" pitchFamily="18" charset="0"/>
              </a:rPr>
              <a:t>Localisation des gènes α- </a:t>
            </a:r>
            <a:r>
              <a:rPr lang="el-GR" sz="3200" b="1" dirty="0" smtClean="0">
                <a:latin typeface="Times New Roman" pitchFamily="18" charset="0"/>
                <a:cs typeface="Times New Roman" pitchFamily="18" charset="0"/>
              </a:rPr>
              <a:t>β</a:t>
            </a:r>
            <a:r>
              <a:rPr lang="fr-FR" sz="3200" b="1" dirty="0" smtClean="0">
                <a:latin typeface="Times New Roman" pitchFamily="18" charset="0"/>
                <a:cs typeface="Times New Roman" pitchFamily="18" charset="0"/>
              </a:rPr>
              <a:t> globine chez l’homme </a:t>
            </a:r>
          </a:p>
          <a:p>
            <a:pPr algn="ctr"/>
            <a:endParaRPr lang="fr-FR" sz="5700" b="1" dirty="0">
              <a:latin typeface="Times New Roman" pitchFamily="18" charset="0"/>
              <a:cs typeface="Times New Roman" pitchFamily="18" charset="0"/>
            </a:endParaRPr>
          </a:p>
        </p:txBody>
      </p:sp>
      <p:sp>
        <p:nvSpPr>
          <p:cNvPr id="14" name="Rectangle 13"/>
          <p:cNvSpPr/>
          <p:nvPr/>
        </p:nvSpPr>
        <p:spPr>
          <a:xfrm>
            <a:off x="1368377" y="11449572"/>
            <a:ext cx="7560840" cy="907301"/>
          </a:xfrm>
          <a:prstGeom prst="rect">
            <a:avLst/>
          </a:prstGeom>
        </p:spPr>
        <p:style>
          <a:lnRef idx="1">
            <a:schemeClr val="accent5"/>
          </a:lnRef>
          <a:fillRef idx="2">
            <a:schemeClr val="accent5"/>
          </a:fillRef>
          <a:effectRef idx="1">
            <a:schemeClr val="accent5"/>
          </a:effectRef>
          <a:fontRef idx="minor">
            <a:schemeClr val="dk1"/>
          </a:fontRef>
        </p:style>
        <p:txBody>
          <a:bodyPr lIns="432054" tIns="216027" rIns="432054" bIns="216027" rtlCol="0" anchor="ctr"/>
          <a:lstStyle/>
          <a:p>
            <a:pPr algn="ctr"/>
            <a:endParaRPr lang="fr-FR" sz="4300" b="1" dirty="0" smtClean="0">
              <a:latin typeface="Times New Roman" pitchFamily="18" charset="0"/>
              <a:cs typeface="Times New Roman" pitchFamily="18" charset="0"/>
            </a:endParaRPr>
          </a:p>
          <a:p>
            <a:pPr algn="ctr"/>
            <a:endParaRPr lang="fr-FR" sz="4300" b="1" dirty="0" smtClean="0">
              <a:latin typeface="Times New Roman" pitchFamily="18" charset="0"/>
              <a:cs typeface="Times New Roman" pitchFamily="18" charset="0"/>
            </a:endParaRPr>
          </a:p>
          <a:p>
            <a:pPr algn="ctr"/>
            <a:r>
              <a:rPr lang="fr-FR" sz="3200" b="1" dirty="0" smtClean="0">
                <a:latin typeface="Times New Roman" pitchFamily="18" charset="0"/>
                <a:cs typeface="Times New Roman" pitchFamily="18" charset="0"/>
              </a:rPr>
              <a:t>T</a:t>
            </a:r>
            <a:r>
              <a:rPr lang="fr-FR" sz="3200" b="1" dirty="0" smtClean="0">
                <a:solidFill>
                  <a:schemeClr val="tx1"/>
                </a:solidFill>
                <a:latin typeface="Times New Roman" pitchFamily="18" charset="0"/>
                <a:cs typeface="Times New Roman" pitchFamily="18" charset="0"/>
              </a:rPr>
              <a:t>echnique des hybrides somatiques(1)</a:t>
            </a:r>
            <a:endParaRPr lang="fr-FR" sz="3200" dirty="0" smtClean="0">
              <a:latin typeface="Times New Roman" pitchFamily="18" charset="0"/>
              <a:cs typeface="Times New Roman" pitchFamily="18" charset="0"/>
            </a:endParaRPr>
          </a:p>
          <a:p>
            <a:pPr algn="ctr"/>
            <a:endParaRPr lang="fr-FR" dirty="0"/>
          </a:p>
        </p:txBody>
      </p:sp>
      <p:sp>
        <p:nvSpPr>
          <p:cNvPr id="15" name="Rectangle 14"/>
          <p:cNvSpPr/>
          <p:nvPr/>
        </p:nvSpPr>
        <p:spPr>
          <a:xfrm>
            <a:off x="648297" y="15121980"/>
            <a:ext cx="8856984" cy="1872208"/>
          </a:xfrm>
          <a:prstGeom prst="rect">
            <a:avLst/>
          </a:prstGeom>
        </p:spPr>
        <p:style>
          <a:lnRef idx="1">
            <a:schemeClr val="accent3"/>
          </a:lnRef>
          <a:fillRef idx="2">
            <a:schemeClr val="accent3"/>
          </a:fillRef>
          <a:effectRef idx="1">
            <a:schemeClr val="accent3"/>
          </a:effectRef>
          <a:fontRef idx="minor">
            <a:schemeClr val="dk1"/>
          </a:fontRef>
        </p:style>
        <p:txBody>
          <a:bodyPr lIns="432054" tIns="216027" rIns="432054" bIns="216027" rtlCol="0" anchor="ctr"/>
          <a:lstStyle/>
          <a:p>
            <a:pPr marL="405051" indent="-405051"/>
            <a:endParaRPr lang="fr-FR" sz="4300" b="1" dirty="0" smtClean="0">
              <a:latin typeface="Times New Roman" pitchFamily="18" charset="0"/>
              <a:cs typeface="Times New Roman" pitchFamily="18" charset="0"/>
            </a:endParaRPr>
          </a:p>
          <a:p>
            <a:pPr marL="405051" indent="-405051"/>
            <a:endParaRPr lang="fr-FR" sz="4300" b="1" dirty="0" smtClean="0">
              <a:latin typeface="Times New Roman" pitchFamily="18" charset="0"/>
              <a:cs typeface="Times New Roman" pitchFamily="18" charset="0"/>
            </a:endParaRPr>
          </a:p>
          <a:p>
            <a:pPr marL="405051" indent="-405051"/>
            <a:r>
              <a:rPr lang="fr-FR" sz="3800" b="1" dirty="0" smtClean="0">
                <a:latin typeface="Times New Roman" pitchFamily="18" charset="0"/>
                <a:cs typeface="Times New Roman" pitchFamily="18" charset="0"/>
              </a:rPr>
              <a:t>2-</a:t>
            </a:r>
            <a:r>
              <a:rPr lang="fr-FR" sz="3800" dirty="0" smtClean="0">
                <a:latin typeface="Times New Roman" pitchFamily="18" charset="0"/>
                <a:cs typeface="Times New Roman" pitchFamily="18" charset="0"/>
              </a:rPr>
              <a:t> </a:t>
            </a:r>
            <a:r>
              <a:rPr lang="fr-FR" sz="2800" b="1" dirty="0" smtClean="0">
                <a:latin typeface="Times New Roman" pitchFamily="18" charset="0"/>
                <a:cs typeface="Times New Roman" pitchFamily="18" charset="0"/>
              </a:rPr>
              <a:t>Isolement de Cellules Hybrides:</a:t>
            </a:r>
          </a:p>
          <a:p>
            <a:r>
              <a:rPr lang="fr-FR" sz="2800" dirty="0" smtClean="0">
                <a:solidFill>
                  <a:schemeClr val="tx1"/>
                </a:solidFill>
                <a:latin typeface="Times New Roman" pitchFamily="18" charset="0"/>
                <a:cs typeface="Times New Roman" pitchFamily="18" charset="0"/>
              </a:rPr>
              <a:t>Hybridation de cellules parentes (humaines et murines) → culture → collection de lignées cellulaires hybrides contenant des chromosomes humains</a:t>
            </a:r>
          </a:p>
          <a:p>
            <a:pPr algn="ctr"/>
            <a:endParaRPr lang="fr-FR" dirty="0"/>
          </a:p>
        </p:txBody>
      </p:sp>
      <p:sp>
        <p:nvSpPr>
          <p:cNvPr id="16" name="Rectangle 15"/>
          <p:cNvSpPr/>
          <p:nvPr/>
        </p:nvSpPr>
        <p:spPr>
          <a:xfrm>
            <a:off x="576289" y="17138204"/>
            <a:ext cx="8928992" cy="1512168"/>
          </a:xfrm>
          <a:prstGeom prst="rect">
            <a:avLst/>
          </a:prstGeom>
        </p:spPr>
        <p:style>
          <a:lnRef idx="1">
            <a:schemeClr val="accent3"/>
          </a:lnRef>
          <a:fillRef idx="2">
            <a:schemeClr val="accent3"/>
          </a:fillRef>
          <a:effectRef idx="1">
            <a:schemeClr val="accent3"/>
          </a:effectRef>
          <a:fontRef idx="minor">
            <a:schemeClr val="dk1"/>
          </a:fontRef>
        </p:style>
        <p:txBody>
          <a:bodyPr lIns="432054" tIns="216027" rIns="432054" bIns="216027" rtlCol="0" anchor="ctr"/>
          <a:lstStyle/>
          <a:p>
            <a:pPr marL="405051" indent="-405051"/>
            <a:endParaRPr lang="fr-FR" sz="4300" b="1" dirty="0" smtClean="0">
              <a:latin typeface="Times New Roman" pitchFamily="18" charset="0"/>
              <a:cs typeface="Times New Roman" pitchFamily="18" charset="0"/>
            </a:endParaRPr>
          </a:p>
          <a:p>
            <a:pPr marL="405051" indent="-405051"/>
            <a:endParaRPr lang="fr-FR" sz="4300" b="1" dirty="0" smtClean="0">
              <a:latin typeface="Times New Roman" pitchFamily="18" charset="0"/>
              <a:cs typeface="Times New Roman" pitchFamily="18" charset="0"/>
            </a:endParaRPr>
          </a:p>
          <a:p>
            <a:r>
              <a:rPr lang="fr-FR" sz="4300" b="1" dirty="0" smtClean="0">
                <a:solidFill>
                  <a:schemeClr val="tx1"/>
                </a:solidFill>
                <a:latin typeface="Times New Roman" pitchFamily="18" charset="0"/>
                <a:cs typeface="Times New Roman" pitchFamily="18" charset="0"/>
              </a:rPr>
              <a:t>3-</a:t>
            </a:r>
            <a:r>
              <a:rPr lang="fr-FR" sz="4300" dirty="0" smtClean="0"/>
              <a:t> </a:t>
            </a:r>
            <a:r>
              <a:rPr lang="fr-FR" sz="2800" dirty="0" smtClean="0">
                <a:solidFill>
                  <a:schemeClr val="tx1"/>
                </a:solidFill>
                <a:latin typeface="Times New Roman" pitchFamily="18" charset="0"/>
                <a:cs typeface="Times New Roman" pitchFamily="18" charset="0"/>
              </a:rPr>
              <a:t>Préparation in situ de sondes d'</a:t>
            </a:r>
            <a:r>
              <a:rPr lang="fr-FR" sz="2800" dirty="0" err="1" smtClean="0">
                <a:solidFill>
                  <a:schemeClr val="tx1"/>
                </a:solidFill>
                <a:latin typeface="Times New Roman" pitchFamily="18" charset="0"/>
                <a:cs typeface="Times New Roman" pitchFamily="18" charset="0"/>
              </a:rPr>
              <a:t>ADNc</a:t>
            </a:r>
            <a:r>
              <a:rPr lang="fr-FR" sz="2800" dirty="0" smtClean="0">
                <a:solidFill>
                  <a:schemeClr val="tx1"/>
                </a:solidFill>
                <a:latin typeface="Times New Roman" pitchFamily="18" charset="0"/>
                <a:cs typeface="Times New Roman" pitchFamily="18" charset="0"/>
              </a:rPr>
              <a:t>* synthétisé à partir de l’</a:t>
            </a:r>
            <a:r>
              <a:rPr lang="fr-FR" sz="2800" dirty="0" err="1" smtClean="0">
                <a:solidFill>
                  <a:schemeClr val="tx1"/>
                </a:solidFill>
                <a:latin typeface="Times New Roman" pitchFamily="18" charset="0"/>
                <a:cs typeface="Times New Roman" pitchFamily="18" charset="0"/>
              </a:rPr>
              <a:t>ARNm</a:t>
            </a:r>
            <a:r>
              <a:rPr lang="fr-FR" sz="2800" dirty="0" smtClean="0">
                <a:solidFill>
                  <a:schemeClr val="tx1"/>
                </a:solidFill>
                <a:latin typeface="Times New Roman" pitchFamily="18" charset="0"/>
                <a:cs typeface="Times New Roman" pitchFamily="18" charset="0"/>
              </a:rPr>
              <a:t> α - et β-globine par la transcriptase inverse </a:t>
            </a:r>
          </a:p>
          <a:p>
            <a:pPr algn="ctr"/>
            <a:endParaRPr lang="fr-FR" dirty="0"/>
          </a:p>
        </p:txBody>
      </p:sp>
      <p:sp>
        <p:nvSpPr>
          <p:cNvPr id="17" name="Rectangle 16"/>
          <p:cNvSpPr/>
          <p:nvPr/>
        </p:nvSpPr>
        <p:spPr>
          <a:xfrm>
            <a:off x="504281" y="18794388"/>
            <a:ext cx="9001000" cy="1296144"/>
          </a:xfrm>
          <a:prstGeom prst="rect">
            <a:avLst/>
          </a:prstGeom>
        </p:spPr>
        <p:style>
          <a:lnRef idx="1">
            <a:schemeClr val="accent3"/>
          </a:lnRef>
          <a:fillRef idx="2">
            <a:schemeClr val="accent3"/>
          </a:fillRef>
          <a:effectRef idx="1">
            <a:schemeClr val="accent3"/>
          </a:effectRef>
          <a:fontRef idx="minor">
            <a:schemeClr val="dk1"/>
          </a:fontRef>
        </p:style>
        <p:txBody>
          <a:bodyPr lIns="432054" tIns="216027" rIns="432054" bIns="216027" rtlCol="0" anchor="ctr"/>
          <a:lstStyle/>
          <a:p>
            <a:pPr marL="405051" indent="-405051"/>
            <a:endParaRPr lang="fr-FR" sz="4300" b="1" dirty="0" smtClean="0">
              <a:latin typeface="Times New Roman" pitchFamily="18" charset="0"/>
              <a:cs typeface="Times New Roman" pitchFamily="18" charset="0"/>
            </a:endParaRPr>
          </a:p>
          <a:p>
            <a:pPr marL="405051" indent="-405051"/>
            <a:endParaRPr lang="fr-FR" sz="4300" b="1" dirty="0" smtClean="0">
              <a:latin typeface="Times New Roman" pitchFamily="18" charset="0"/>
              <a:cs typeface="Times New Roman" pitchFamily="18" charset="0"/>
            </a:endParaRPr>
          </a:p>
          <a:p>
            <a:r>
              <a:rPr lang="fr-FR" sz="3600" b="1" dirty="0" smtClean="0">
                <a:solidFill>
                  <a:schemeClr val="tx1"/>
                </a:solidFill>
                <a:latin typeface="Times New Roman" pitchFamily="18" charset="0"/>
                <a:cs typeface="Times New Roman" pitchFamily="18" charset="0"/>
              </a:rPr>
              <a:t>4</a:t>
            </a:r>
            <a:r>
              <a:rPr lang="fr-FR" sz="3600" b="1" dirty="0" smtClean="0">
                <a:solidFill>
                  <a:schemeClr val="tx1"/>
                </a:solidFill>
                <a:latin typeface="Arial" pitchFamily="34" charset="0"/>
                <a:cs typeface="Arial" pitchFamily="34" charset="0"/>
              </a:rPr>
              <a:t>- </a:t>
            </a:r>
            <a:r>
              <a:rPr lang="fr-FR" sz="2800" dirty="0" smtClean="0">
                <a:solidFill>
                  <a:schemeClr val="tx1"/>
                </a:solidFill>
                <a:latin typeface="Times New Roman" pitchFamily="18" charset="0"/>
                <a:cs typeface="Times New Roman" pitchFamily="18" charset="0"/>
              </a:rPr>
              <a:t>Extraction de l’ADN des cellules hybrides → </a:t>
            </a:r>
            <a:r>
              <a:rPr lang="fr-FR" sz="2800" dirty="0" err="1" smtClean="0">
                <a:solidFill>
                  <a:schemeClr val="tx1"/>
                </a:solidFill>
                <a:latin typeface="Times New Roman" pitchFamily="18" charset="0"/>
                <a:cs typeface="Times New Roman" pitchFamily="18" charset="0"/>
              </a:rPr>
              <a:t>sonication</a:t>
            </a:r>
            <a:r>
              <a:rPr lang="fr-FR" sz="2800" dirty="0" smtClean="0">
                <a:solidFill>
                  <a:schemeClr val="tx1"/>
                </a:solidFill>
                <a:latin typeface="Times New Roman" pitchFamily="18" charset="0"/>
                <a:cs typeface="Times New Roman" pitchFamily="18" charset="0"/>
              </a:rPr>
              <a:t> → dénaturation partielle→ hybridation ADN-</a:t>
            </a:r>
            <a:r>
              <a:rPr lang="fr-FR" sz="2800" dirty="0" err="1" smtClean="0">
                <a:solidFill>
                  <a:schemeClr val="tx1"/>
                </a:solidFill>
                <a:latin typeface="Times New Roman" pitchFamily="18" charset="0"/>
                <a:cs typeface="Times New Roman" pitchFamily="18" charset="0"/>
              </a:rPr>
              <a:t>ADNc</a:t>
            </a:r>
            <a:r>
              <a:rPr lang="fr-FR" sz="2800" dirty="0" smtClean="0">
                <a:solidFill>
                  <a:schemeClr val="tx1"/>
                </a:solidFill>
                <a:latin typeface="Times New Roman" pitchFamily="18" charset="0"/>
                <a:cs typeface="Times New Roman" pitchFamily="18" charset="0"/>
              </a:rPr>
              <a:t>* </a:t>
            </a:r>
          </a:p>
          <a:p>
            <a:pPr algn="ctr"/>
            <a:endParaRPr lang="fr-FR" dirty="0"/>
          </a:p>
        </p:txBody>
      </p:sp>
      <p:sp>
        <p:nvSpPr>
          <p:cNvPr id="18" name="Rectangle 17"/>
          <p:cNvSpPr/>
          <p:nvPr/>
        </p:nvSpPr>
        <p:spPr>
          <a:xfrm>
            <a:off x="504281" y="20234548"/>
            <a:ext cx="9001000" cy="1224136"/>
          </a:xfrm>
          <a:prstGeom prst="rect">
            <a:avLst/>
          </a:prstGeom>
        </p:spPr>
        <p:style>
          <a:lnRef idx="1">
            <a:schemeClr val="accent3"/>
          </a:lnRef>
          <a:fillRef idx="2">
            <a:schemeClr val="accent3"/>
          </a:fillRef>
          <a:effectRef idx="1">
            <a:schemeClr val="accent3"/>
          </a:effectRef>
          <a:fontRef idx="minor">
            <a:schemeClr val="dk1"/>
          </a:fontRef>
        </p:style>
        <p:txBody>
          <a:bodyPr lIns="432054" tIns="216027" rIns="432054" bIns="216027" rtlCol="0" anchor="ctr"/>
          <a:lstStyle/>
          <a:p>
            <a:pPr marL="405051" indent="-405051"/>
            <a:endParaRPr lang="fr-FR" sz="4300" b="1" dirty="0" smtClean="0">
              <a:latin typeface="Times New Roman" pitchFamily="18" charset="0"/>
              <a:cs typeface="Times New Roman" pitchFamily="18" charset="0"/>
            </a:endParaRPr>
          </a:p>
          <a:p>
            <a:endParaRPr lang="fr-FR" sz="4300" b="1" dirty="0" smtClean="0">
              <a:solidFill>
                <a:schemeClr val="tx1"/>
              </a:solidFill>
              <a:latin typeface="Times New Roman" pitchFamily="18" charset="0"/>
              <a:cs typeface="Times New Roman" pitchFamily="18" charset="0"/>
            </a:endParaRPr>
          </a:p>
          <a:p>
            <a:r>
              <a:rPr lang="fr-FR" sz="2800" b="1" dirty="0" smtClean="0">
                <a:solidFill>
                  <a:schemeClr val="tx1"/>
                </a:solidFill>
                <a:latin typeface="Times New Roman" pitchFamily="18" charset="0"/>
                <a:cs typeface="Times New Roman" pitchFamily="18" charset="0"/>
              </a:rPr>
              <a:t>5- Analyse</a:t>
            </a:r>
            <a:r>
              <a:rPr lang="fr-FR" sz="2800" dirty="0" smtClean="0">
                <a:solidFill>
                  <a:schemeClr val="tx1"/>
                </a:solidFill>
                <a:latin typeface="Times New Roman" pitchFamily="18" charset="0"/>
                <a:cs typeface="Times New Roman" pitchFamily="18" charset="0"/>
              </a:rPr>
              <a:t> par chromatographie du marqueur Lactate Déshydrogénase A (LDA) → présents sur le chromosome </a:t>
            </a:r>
            <a:r>
              <a:rPr lang="fr-FR" sz="2800" dirty="0" smtClean="0">
                <a:solidFill>
                  <a:schemeClr val="tx1"/>
                </a:solidFill>
                <a:latin typeface="Times New Roman" pitchFamily="18" charset="0"/>
                <a:cs typeface="Times New Roman" pitchFamily="18" charset="0"/>
              </a:rPr>
              <a:t> p11/p16</a:t>
            </a:r>
            <a:endParaRPr lang="en-US" sz="2800" dirty="0" smtClean="0">
              <a:solidFill>
                <a:schemeClr val="tx1"/>
              </a:solidFill>
              <a:latin typeface="Times New Roman" pitchFamily="18" charset="0"/>
              <a:cs typeface="Times New Roman" pitchFamily="18" charset="0"/>
            </a:endParaRPr>
          </a:p>
          <a:p>
            <a:pPr algn="ctr"/>
            <a:endParaRPr lang="fr-FR" dirty="0"/>
          </a:p>
        </p:txBody>
      </p:sp>
      <p:sp>
        <p:nvSpPr>
          <p:cNvPr id="19" name="Rectangle 18"/>
          <p:cNvSpPr/>
          <p:nvPr/>
        </p:nvSpPr>
        <p:spPr>
          <a:xfrm>
            <a:off x="1152353" y="21530692"/>
            <a:ext cx="7056784" cy="648072"/>
          </a:xfrm>
          <a:prstGeom prst="rect">
            <a:avLst/>
          </a:prstGeom>
        </p:spPr>
        <p:style>
          <a:lnRef idx="1">
            <a:schemeClr val="accent5"/>
          </a:lnRef>
          <a:fillRef idx="2">
            <a:schemeClr val="accent5"/>
          </a:fillRef>
          <a:effectRef idx="1">
            <a:schemeClr val="accent5"/>
          </a:effectRef>
          <a:fontRef idx="minor">
            <a:schemeClr val="dk1"/>
          </a:fontRef>
        </p:style>
        <p:txBody>
          <a:bodyPr lIns="432054" tIns="216027" rIns="432054" bIns="216027" rtlCol="0" anchor="ctr"/>
          <a:lstStyle/>
          <a:p>
            <a:pPr algn="ctr"/>
            <a:endParaRPr lang="fr-FR" sz="4300" b="1" dirty="0" smtClean="0">
              <a:latin typeface="Times New Roman" pitchFamily="18" charset="0"/>
              <a:cs typeface="Times New Roman" pitchFamily="18" charset="0"/>
            </a:endParaRPr>
          </a:p>
          <a:p>
            <a:pPr algn="ctr"/>
            <a:endParaRPr lang="fr-FR" sz="4300" b="1" dirty="0" smtClean="0">
              <a:latin typeface="Times New Roman" pitchFamily="18" charset="0"/>
              <a:cs typeface="Times New Roman" pitchFamily="18" charset="0"/>
            </a:endParaRPr>
          </a:p>
          <a:p>
            <a:pPr algn="ctr"/>
            <a:r>
              <a:rPr lang="fr-FR" sz="3200" b="1" dirty="0" smtClean="0">
                <a:solidFill>
                  <a:schemeClr val="tx1"/>
                </a:solidFill>
                <a:latin typeface="Times New Roman" pitchFamily="18" charset="0"/>
                <a:cs typeface="Times New Roman" pitchFamily="18" charset="0"/>
              </a:rPr>
              <a:t>Technique des hybrides irradiés (2)</a:t>
            </a:r>
          </a:p>
          <a:p>
            <a:pPr algn="ctr"/>
            <a:endParaRPr lang="fr-FR" dirty="0"/>
          </a:p>
        </p:txBody>
      </p:sp>
      <p:sp>
        <p:nvSpPr>
          <p:cNvPr id="20" name="ZoneTexte 19"/>
          <p:cNvSpPr txBox="1"/>
          <p:nvPr/>
        </p:nvSpPr>
        <p:spPr>
          <a:xfrm>
            <a:off x="648297" y="12313668"/>
            <a:ext cx="8856984" cy="2713820"/>
          </a:xfrm>
          <a:prstGeom prst="rect">
            <a:avLst/>
          </a:prstGeom>
        </p:spPr>
        <p:style>
          <a:lnRef idx="1">
            <a:schemeClr val="accent3"/>
          </a:lnRef>
          <a:fillRef idx="2">
            <a:schemeClr val="accent3"/>
          </a:fillRef>
          <a:effectRef idx="1">
            <a:schemeClr val="accent3"/>
          </a:effectRef>
          <a:fontRef idx="minor">
            <a:schemeClr val="dk1"/>
          </a:fontRef>
        </p:style>
        <p:txBody>
          <a:bodyPr wrap="square" lIns="432054" tIns="216027" rIns="432054" bIns="216027" rtlCol="0">
            <a:spAutoFit/>
          </a:bodyPr>
          <a:lstStyle/>
          <a:p>
            <a:r>
              <a:rPr lang="fr-FR" sz="3600" b="1" dirty="0" smtClean="0">
                <a:solidFill>
                  <a:schemeClr val="tx1"/>
                </a:solidFill>
                <a:latin typeface="Times New Roman" pitchFamily="18" charset="0"/>
                <a:cs typeface="Times New Roman" pitchFamily="18" charset="0"/>
              </a:rPr>
              <a:t>1</a:t>
            </a:r>
            <a:r>
              <a:rPr lang="fr-FR" sz="2800" dirty="0" smtClean="0">
                <a:solidFill>
                  <a:schemeClr val="tx1"/>
                </a:solidFill>
                <a:latin typeface="Times New Roman" pitchFamily="18" charset="0"/>
                <a:cs typeface="Times New Roman" pitchFamily="18" charset="0"/>
              </a:rPr>
              <a:t>- Fusion (fibroblaste humain X cellule </a:t>
            </a:r>
            <a:r>
              <a:rPr lang="fr-FR" sz="2800" dirty="0">
                <a:solidFill>
                  <a:schemeClr val="tx1"/>
                </a:solidFill>
                <a:latin typeface="Times New Roman" pitchFamily="18" charset="0"/>
                <a:cs typeface="Times New Roman" pitchFamily="18" charset="0"/>
              </a:rPr>
              <a:t>O</a:t>
            </a:r>
            <a:r>
              <a:rPr lang="fr-FR" sz="2800" dirty="0" smtClean="0">
                <a:solidFill>
                  <a:schemeClr val="tx1"/>
                </a:solidFill>
                <a:latin typeface="Times New Roman" pitchFamily="18" charset="0"/>
                <a:cs typeface="Times New Roman" pitchFamily="18" charset="0"/>
              </a:rPr>
              <a:t>varienne de l’Hamster Chinois ‘CHO-K1’) → clone hybride J1 (chromosome 11 humain) → cultures cellulaires + irradiations au laser → clones hybrides: J1-7, J1-9, J1-10, J1-11, et J1-23</a:t>
            </a:r>
            <a:endParaRPr lang="fr-FR" sz="2800" dirty="0">
              <a:solidFill>
                <a:schemeClr val="tx1"/>
              </a:solidFill>
              <a:latin typeface="Times New Roman" pitchFamily="18" charset="0"/>
              <a:cs typeface="Times New Roman" pitchFamily="18" charset="0"/>
            </a:endParaRPr>
          </a:p>
        </p:txBody>
      </p:sp>
      <p:sp>
        <p:nvSpPr>
          <p:cNvPr id="21" name="ZoneTexte 20"/>
          <p:cNvSpPr txBox="1"/>
          <p:nvPr/>
        </p:nvSpPr>
        <p:spPr>
          <a:xfrm>
            <a:off x="504281" y="22250772"/>
            <a:ext cx="8928992" cy="1728935"/>
          </a:xfrm>
          <a:prstGeom prst="rect">
            <a:avLst/>
          </a:prstGeom>
        </p:spPr>
        <p:style>
          <a:lnRef idx="1">
            <a:schemeClr val="accent3"/>
          </a:lnRef>
          <a:fillRef idx="2">
            <a:schemeClr val="accent3"/>
          </a:fillRef>
          <a:effectRef idx="1">
            <a:schemeClr val="accent3"/>
          </a:effectRef>
          <a:fontRef idx="minor">
            <a:schemeClr val="dk1"/>
          </a:fontRef>
        </p:style>
        <p:txBody>
          <a:bodyPr wrap="square" lIns="432054" tIns="216027" rIns="432054" bIns="216027" rtlCol="0">
            <a:spAutoFit/>
          </a:bodyPr>
          <a:lstStyle/>
          <a:p>
            <a:r>
              <a:rPr lang="fr-FR" sz="2800" dirty="0" smtClean="0">
                <a:solidFill>
                  <a:schemeClr val="tx1"/>
                </a:solidFill>
                <a:latin typeface="Times New Roman" pitchFamily="18" charset="0"/>
                <a:cs typeface="Times New Roman" pitchFamily="18" charset="0"/>
              </a:rPr>
              <a:t>2- Etablissement du phénotype et du caryotype de chaque clone par méthodes cytogénétique, immunologique et </a:t>
            </a:r>
            <a:r>
              <a:rPr lang="fr-FR" sz="2800" dirty="0" err="1" smtClean="0">
                <a:solidFill>
                  <a:schemeClr val="tx1"/>
                </a:solidFill>
                <a:latin typeface="Times New Roman" pitchFamily="18" charset="0"/>
                <a:cs typeface="Times New Roman" pitchFamily="18" charset="0"/>
              </a:rPr>
              <a:t>isozymique</a:t>
            </a:r>
            <a:r>
              <a:rPr lang="fr-FR" sz="2800" dirty="0" smtClean="0">
                <a:solidFill>
                  <a:schemeClr val="tx1"/>
                </a:solidFill>
                <a:latin typeface="Times New Roman" pitchFamily="18" charset="0"/>
                <a:cs typeface="Times New Roman" pitchFamily="18" charset="0"/>
              </a:rPr>
              <a:t>;</a:t>
            </a:r>
          </a:p>
        </p:txBody>
      </p:sp>
      <p:sp>
        <p:nvSpPr>
          <p:cNvPr id="23" name="ZoneTexte 22"/>
          <p:cNvSpPr txBox="1"/>
          <p:nvPr/>
        </p:nvSpPr>
        <p:spPr>
          <a:xfrm>
            <a:off x="504281" y="24122980"/>
            <a:ext cx="8928992" cy="867160"/>
          </a:xfrm>
          <a:prstGeom prst="rect">
            <a:avLst/>
          </a:prstGeom>
        </p:spPr>
        <p:style>
          <a:lnRef idx="1">
            <a:schemeClr val="accent3"/>
          </a:lnRef>
          <a:fillRef idx="2">
            <a:schemeClr val="accent3"/>
          </a:fillRef>
          <a:effectRef idx="1">
            <a:schemeClr val="accent3"/>
          </a:effectRef>
          <a:fontRef idx="minor">
            <a:schemeClr val="dk1"/>
          </a:fontRef>
        </p:style>
        <p:txBody>
          <a:bodyPr wrap="square" lIns="432054" tIns="216027" rIns="432054" bIns="216027" rtlCol="0">
            <a:spAutoFit/>
          </a:bodyPr>
          <a:lstStyle/>
          <a:p>
            <a:pPr algn="ctr"/>
            <a:r>
              <a:rPr lang="fr-FR" sz="2800" dirty="0" smtClean="0">
                <a:solidFill>
                  <a:schemeClr val="tx1"/>
                </a:solidFill>
                <a:latin typeface="Times New Roman" pitchFamily="18" charset="0"/>
                <a:cs typeface="Times New Roman" pitchFamily="18" charset="0"/>
              </a:rPr>
              <a:t>3/ Extraction de l’ADN de chaque clone ;</a:t>
            </a:r>
          </a:p>
        </p:txBody>
      </p:sp>
      <p:sp>
        <p:nvSpPr>
          <p:cNvPr id="24" name="ZoneTexte 23"/>
          <p:cNvSpPr txBox="1"/>
          <p:nvPr/>
        </p:nvSpPr>
        <p:spPr>
          <a:xfrm>
            <a:off x="504281" y="25131092"/>
            <a:ext cx="8856984" cy="1298048"/>
          </a:xfrm>
          <a:prstGeom prst="rect">
            <a:avLst/>
          </a:prstGeom>
        </p:spPr>
        <p:style>
          <a:lnRef idx="1">
            <a:schemeClr val="accent3"/>
          </a:lnRef>
          <a:fillRef idx="2">
            <a:schemeClr val="accent3"/>
          </a:fillRef>
          <a:effectRef idx="1">
            <a:schemeClr val="accent3"/>
          </a:effectRef>
          <a:fontRef idx="minor">
            <a:schemeClr val="dk1"/>
          </a:fontRef>
        </p:style>
        <p:txBody>
          <a:bodyPr wrap="square" lIns="432054" tIns="216027" rIns="432054" bIns="216027" rtlCol="0">
            <a:spAutoFit/>
          </a:bodyPr>
          <a:lstStyle/>
          <a:p>
            <a:pPr algn="ctr"/>
            <a:r>
              <a:rPr lang="fr-FR" sz="2800" dirty="0" smtClean="0">
                <a:solidFill>
                  <a:schemeClr val="tx1"/>
                </a:solidFill>
                <a:latin typeface="Times New Roman" pitchFamily="18" charset="0"/>
                <a:cs typeface="Times New Roman" pitchFamily="18" charset="0"/>
              </a:rPr>
              <a:t>4/ Obtention des sondes ADN* spécifiques des régions </a:t>
            </a:r>
            <a:r>
              <a:rPr lang="el-GR" sz="2800" dirty="0" smtClean="0">
                <a:solidFill>
                  <a:schemeClr val="tx1"/>
                </a:solidFill>
                <a:latin typeface="Times New Roman" pitchFamily="18" charset="0"/>
                <a:cs typeface="Times New Roman" pitchFamily="18" charset="0"/>
              </a:rPr>
              <a:t>β</a:t>
            </a:r>
            <a:r>
              <a:rPr lang="fr-FR" sz="2800" dirty="0" smtClean="0">
                <a:solidFill>
                  <a:schemeClr val="tx1"/>
                </a:solidFill>
                <a:latin typeface="Times New Roman" pitchFamily="18" charset="0"/>
                <a:cs typeface="Times New Roman" pitchFamily="18" charset="0"/>
              </a:rPr>
              <a:t>-et </a:t>
            </a:r>
            <a:r>
              <a:rPr lang="el-GR" sz="2800" dirty="0" smtClean="0">
                <a:solidFill>
                  <a:schemeClr val="tx1"/>
                </a:solidFill>
                <a:latin typeface="Times New Roman" pitchFamily="18" charset="0"/>
                <a:cs typeface="Times New Roman" pitchFamily="18" charset="0"/>
              </a:rPr>
              <a:t>γ</a:t>
            </a:r>
            <a:r>
              <a:rPr lang="fr-FR" sz="2800" dirty="0" smtClean="0">
                <a:solidFill>
                  <a:schemeClr val="tx1"/>
                </a:solidFill>
                <a:latin typeface="Times New Roman" pitchFamily="18" charset="0"/>
                <a:cs typeface="Times New Roman" pitchFamily="18" charset="0"/>
              </a:rPr>
              <a:t>-globines</a:t>
            </a:r>
          </a:p>
        </p:txBody>
      </p:sp>
      <p:sp>
        <p:nvSpPr>
          <p:cNvPr id="25" name="ZoneTexte 24"/>
          <p:cNvSpPr txBox="1"/>
          <p:nvPr/>
        </p:nvSpPr>
        <p:spPr>
          <a:xfrm>
            <a:off x="504281" y="26571252"/>
            <a:ext cx="8856984" cy="2159822"/>
          </a:xfrm>
          <a:prstGeom prst="rect">
            <a:avLst/>
          </a:prstGeom>
        </p:spPr>
        <p:style>
          <a:lnRef idx="1">
            <a:schemeClr val="accent3"/>
          </a:lnRef>
          <a:fillRef idx="2">
            <a:schemeClr val="accent3"/>
          </a:fillRef>
          <a:effectRef idx="1">
            <a:schemeClr val="accent3"/>
          </a:effectRef>
          <a:fontRef idx="minor">
            <a:schemeClr val="dk1"/>
          </a:fontRef>
        </p:style>
        <p:txBody>
          <a:bodyPr wrap="square" lIns="432054" tIns="216027" rIns="432054" bIns="216027" rtlCol="0">
            <a:spAutoFit/>
          </a:bodyPr>
          <a:lstStyle/>
          <a:p>
            <a:pPr algn="ctr"/>
            <a:r>
              <a:rPr lang="fr-FR" sz="2800" dirty="0" smtClean="0">
                <a:solidFill>
                  <a:schemeClr val="tx1"/>
                </a:solidFill>
                <a:latin typeface="Times New Roman" pitchFamily="18" charset="0"/>
                <a:cs typeface="Times New Roman" pitchFamily="18" charset="0"/>
              </a:rPr>
              <a:t>5/ Electrophorèse sur gel d’agarose marqué au bromure d’</a:t>
            </a:r>
            <a:r>
              <a:rPr lang="fr-FR" sz="2800" dirty="0" err="1" smtClean="0">
                <a:solidFill>
                  <a:schemeClr val="tx1"/>
                </a:solidFill>
                <a:latin typeface="Times New Roman" pitchFamily="18" charset="0"/>
                <a:cs typeface="Times New Roman" pitchFamily="18" charset="0"/>
              </a:rPr>
              <a:t>éthidium</a:t>
            </a:r>
            <a:r>
              <a:rPr lang="fr-FR" sz="2800" dirty="0" smtClean="0">
                <a:solidFill>
                  <a:schemeClr val="tx1"/>
                </a:solidFill>
                <a:latin typeface="Times New Roman" pitchFamily="18" charset="0"/>
                <a:cs typeface="Times New Roman" pitchFamily="18" charset="0"/>
              </a:rPr>
              <a:t> puis hybridation ADN-ADN* et révélation par autoradiographie.</a:t>
            </a:r>
          </a:p>
          <a:p>
            <a:pPr algn="ctr"/>
            <a:r>
              <a:rPr lang="fr-FR" sz="2800" dirty="0" smtClean="0">
                <a:solidFill>
                  <a:schemeClr val="tx1"/>
                </a:solidFill>
                <a:latin typeface="Times New Roman" pitchFamily="18" charset="0"/>
                <a:cs typeface="Times New Roman" pitchFamily="18" charset="0"/>
              </a:rPr>
              <a:t>b11p15.5 a 16p13.3.</a:t>
            </a:r>
          </a:p>
        </p:txBody>
      </p:sp>
      <p:sp>
        <p:nvSpPr>
          <p:cNvPr id="28" name="Rectangle 27"/>
          <p:cNvSpPr/>
          <p:nvPr/>
        </p:nvSpPr>
        <p:spPr>
          <a:xfrm>
            <a:off x="10513393" y="7201100"/>
            <a:ext cx="6840760" cy="720080"/>
          </a:xfrm>
          <a:prstGeom prst="rect">
            <a:avLst/>
          </a:prstGeom>
        </p:spPr>
        <p:style>
          <a:lnRef idx="1">
            <a:schemeClr val="accent4"/>
          </a:lnRef>
          <a:fillRef idx="2">
            <a:schemeClr val="accent4"/>
          </a:fillRef>
          <a:effectRef idx="1">
            <a:schemeClr val="accent4"/>
          </a:effectRef>
          <a:fontRef idx="minor">
            <a:schemeClr val="dk1"/>
          </a:fontRef>
        </p:style>
        <p:txBody>
          <a:bodyPr lIns="432054" tIns="216027" rIns="432054" bIns="216027" rtlCol="0" anchor="ctr"/>
          <a:lstStyle/>
          <a:p>
            <a:pPr algn="ctr"/>
            <a:r>
              <a:rPr lang="fr-FR" sz="4800" b="1" dirty="0" smtClean="0">
                <a:latin typeface="Times New Roman" pitchFamily="18" charset="0"/>
                <a:cs typeface="Times New Roman" pitchFamily="18" charset="0"/>
              </a:rPr>
              <a:t>Introduction</a:t>
            </a:r>
            <a:endParaRPr lang="fr-FR" sz="4800" b="1" dirty="0">
              <a:latin typeface="Times New Roman" pitchFamily="18" charset="0"/>
              <a:cs typeface="Times New Roman" pitchFamily="18" charset="0"/>
            </a:endParaRPr>
          </a:p>
        </p:txBody>
      </p:sp>
      <p:sp>
        <p:nvSpPr>
          <p:cNvPr id="31" name="Rectangle 30"/>
          <p:cNvSpPr/>
          <p:nvPr/>
        </p:nvSpPr>
        <p:spPr>
          <a:xfrm>
            <a:off x="10081345" y="11233548"/>
            <a:ext cx="6696743" cy="1008112"/>
          </a:xfrm>
          <a:prstGeom prst="rect">
            <a:avLst/>
          </a:prstGeom>
        </p:spPr>
        <p:style>
          <a:lnRef idx="1">
            <a:schemeClr val="accent2"/>
          </a:lnRef>
          <a:fillRef idx="2">
            <a:schemeClr val="accent2"/>
          </a:fillRef>
          <a:effectRef idx="1">
            <a:schemeClr val="accent2"/>
          </a:effectRef>
          <a:fontRef idx="minor">
            <a:schemeClr val="dk1"/>
          </a:fontRef>
        </p:style>
        <p:txBody>
          <a:bodyPr lIns="432054" tIns="216027" rIns="432054" bIns="216027" rtlCol="0" anchor="ctr"/>
          <a:lstStyle/>
          <a:p>
            <a:pPr algn="ctr"/>
            <a:r>
              <a:rPr lang="fr-FR" sz="3200" b="1" dirty="0" smtClean="0">
                <a:latin typeface="Times New Roman" pitchFamily="18" charset="0"/>
                <a:cs typeface="Times New Roman" pitchFamily="18" charset="0"/>
              </a:rPr>
              <a:t>Expression du cluster β-globine chez la souris </a:t>
            </a:r>
            <a:endParaRPr lang="en-US" sz="3200" b="1" dirty="0" smtClean="0">
              <a:latin typeface="Times New Roman" pitchFamily="18" charset="0"/>
              <a:cs typeface="Times New Roman" pitchFamily="18" charset="0"/>
            </a:endParaRPr>
          </a:p>
        </p:txBody>
      </p:sp>
      <p:sp>
        <p:nvSpPr>
          <p:cNvPr id="32" name="ZoneTexte 31"/>
          <p:cNvSpPr txBox="1"/>
          <p:nvPr/>
        </p:nvSpPr>
        <p:spPr>
          <a:xfrm>
            <a:off x="9793313" y="18002300"/>
            <a:ext cx="7128792" cy="2159822"/>
          </a:xfrm>
          <a:prstGeom prst="rect">
            <a:avLst/>
          </a:prstGeom>
        </p:spPr>
        <p:style>
          <a:lnRef idx="1">
            <a:schemeClr val="accent3"/>
          </a:lnRef>
          <a:fillRef idx="2">
            <a:schemeClr val="accent3"/>
          </a:fillRef>
          <a:effectRef idx="1">
            <a:schemeClr val="accent3"/>
          </a:effectRef>
          <a:fontRef idx="minor">
            <a:schemeClr val="dk1"/>
          </a:fontRef>
        </p:style>
        <p:txBody>
          <a:bodyPr wrap="square" lIns="432054" tIns="216027" rIns="432054" bIns="216027" rtlCol="0">
            <a:spAutoFit/>
          </a:bodyPr>
          <a:lstStyle/>
          <a:p>
            <a:r>
              <a:rPr lang="fr-FR" sz="2800" dirty="0" err="1" smtClean="0">
                <a:solidFill>
                  <a:schemeClr val="tx1"/>
                </a:solidFill>
                <a:latin typeface="Times New Roman" pitchFamily="18" charset="0"/>
                <a:cs typeface="Times New Roman" pitchFamily="18" charset="0"/>
                <a:sym typeface="Wingdings" pitchFamily="2" charset="2"/>
              </a:rPr>
              <a:t>4-</a:t>
            </a:r>
            <a:r>
              <a:rPr lang="fr-FR" sz="2800" dirty="0" err="1" smtClean="0">
                <a:solidFill>
                  <a:schemeClr val="tx1"/>
                </a:solidFill>
                <a:latin typeface="Times New Roman" pitchFamily="18" charset="0"/>
                <a:cs typeface="Times New Roman" pitchFamily="18" charset="0"/>
              </a:rPr>
              <a:t> Examen des noyaux des hybrides  en interphase </a:t>
            </a:r>
            <a:r>
              <a:rPr lang="fr-FR" sz="2800" dirty="0" err="1" smtClean="0">
                <a:solidFill>
                  <a:schemeClr val="tx1"/>
                </a:solidFill>
                <a:latin typeface="Times New Roman" pitchFamily="18" charset="0"/>
                <a:cs typeface="Times New Roman" pitchFamily="18" charset="0"/>
                <a:sym typeface="Wingdings" pitchFamily="2" charset="2"/>
              </a:rPr>
              <a:t> </a:t>
            </a:r>
            <a:r>
              <a:rPr lang="fr-FR" sz="2800" dirty="0" err="1" smtClean="0">
                <a:solidFill>
                  <a:schemeClr val="tx1"/>
                </a:solidFill>
                <a:latin typeface="Times New Roman" pitchFamily="18" charset="0"/>
                <a:cs typeface="Times New Roman" pitchFamily="18" charset="0"/>
              </a:rPr>
              <a:t>signaux d'hybridation distincts </a:t>
            </a:r>
            <a:r>
              <a:rPr lang="fr-FR" sz="2800" dirty="0" err="1" smtClean="0">
                <a:solidFill>
                  <a:schemeClr val="tx1"/>
                </a:solidFill>
                <a:latin typeface="Times New Roman" pitchFamily="18" charset="0"/>
                <a:cs typeface="Times New Roman" pitchFamily="18" charset="0"/>
                <a:sym typeface="Wingdings" pitchFamily="2" charset="2"/>
              </a:rPr>
              <a:t> </a:t>
            </a:r>
            <a:r>
              <a:rPr lang="fr-FR" sz="2800" dirty="0" err="1" smtClean="0">
                <a:solidFill>
                  <a:schemeClr val="tx1"/>
                </a:solidFill>
                <a:latin typeface="Times New Roman" pitchFamily="18" charset="0"/>
                <a:cs typeface="Times New Roman" pitchFamily="18" charset="0"/>
              </a:rPr>
              <a:t>présence copies  YAC- cluster </a:t>
            </a:r>
            <a:r>
              <a:rPr lang="el-GR" sz="2800" dirty="0" err="1" smtClean="0">
                <a:solidFill>
                  <a:schemeClr val="tx1"/>
                </a:solidFill>
                <a:latin typeface="Times New Roman" pitchFamily="18" charset="0"/>
                <a:cs typeface="Times New Roman" pitchFamily="18" charset="0"/>
              </a:rPr>
              <a:t>β</a:t>
            </a:r>
            <a:r>
              <a:rPr lang="fr-FR" sz="2800" dirty="0" err="1" smtClean="0">
                <a:solidFill>
                  <a:schemeClr val="tx1"/>
                </a:solidFill>
                <a:latin typeface="Times New Roman" pitchFamily="18" charset="0"/>
                <a:cs typeface="Times New Roman" pitchFamily="18" charset="0"/>
              </a:rPr>
              <a:t> globine intactes</a:t>
            </a:r>
          </a:p>
        </p:txBody>
      </p:sp>
      <p:sp>
        <p:nvSpPr>
          <p:cNvPr id="33" name="Rectangle 32"/>
          <p:cNvSpPr/>
          <p:nvPr/>
        </p:nvSpPr>
        <p:spPr>
          <a:xfrm>
            <a:off x="10801425" y="12169652"/>
            <a:ext cx="4388080" cy="675089"/>
          </a:xfrm>
          <a:prstGeom prst="rect">
            <a:avLst/>
          </a:prstGeom>
        </p:spPr>
        <p:style>
          <a:lnRef idx="1">
            <a:schemeClr val="accent5"/>
          </a:lnRef>
          <a:fillRef idx="2">
            <a:schemeClr val="accent5"/>
          </a:fillRef>
          <a:effectRef idx="1">
            <a:schemeClr val="accent5"/>
          </a:effectRef>
          <a:fontRef idx="minor">
            <a:schemeClr val="dk1"/>
          </a:fontRef>
        </p:style>
        <p:txBody>
          <a:bodyPr lIns="432054" tIns="216027" rIns="432054" bIns="216027" rtlCol="0" anchor="ctr"/>
          <a:lstStyle/>
          <a:p>
            <a:pPr algn="ctr"/>
            <a:endParaRPr lang="fr-FR" sz="4300" b="1" dirty="0" smtClean="0">
              <a:latin typeface="Times New Roman" pitchFamily="18" charset="0"/>
              <a:cs typeface="Times New Roman" pitchFamily="18" charset="0"/>
            </a:endParaRPr>
          </a:p>
          <a:p>
            <a:pPr algn="ctr"/>
            <a:endParaRPr lang="fr-FR" sz="4300" b="1" dirty="0" smtClean="0">
              <a:latin typeface="Times New Roman" pitchFamily="18" charset="0"/>
              <a:cs typeface="Times New Roman" pitchFamily="18" charset="0"/>
            </a:endParaRPr>
          </a:p>
          <a:p>
            <a:pPr algn="ctr"/>
            <a:r>
              <a:rPr lang="fr-FR" sz="3800" b="1" dirty="0" smtClean="0">
                <a:latin typeface="Times New Roman" pitchFamily="18" charset="0"/>
                <a:cs typeface="Times New Roman" pitchFamily="18" charset="0"/>
              </a:rPr>
              <a:t>In vivo(3),(3’) </a:t>
            </a:r>
            <a:endParaRPr lang="fr-FR" sz="3800" dirty="0" smtClean="0">
              <a:latin typeface="Times New Roman" pitchFamily="18" charset="0"/>
              <a:cs typeface="Times New Roman" pitchFamily="18" charset="0"/>
            </a:endParaRPr>
          </a:p>
          <a:p>
            <a:pPr algn="ctr"/>
            <a:endParaRPr lang="fr-FR" dirty="0"/>
          </a:p>
        </p:txBody>
      </p:sp>
      <p:sp>
        <p:nvSpPr>
          <p:cNvPr id="36" name="ZoneTexte 35"/>
          <p:cNvSpPr txBox="1"/>
          <p:nvPr/>
        </p:nvSpPr>
        <p:spPr>
          <a:xfrm>
            <a:off x="9793313" y="12889732"/>
            <a:ext cx="7128792" cy="1728935"/>
          </a:xfrm>
          <a:prstGeom prst="rect">
            <a:avLst/>
          </a:prstGeom>
        </p:spPr>
        <p:style>
          <a:lnRef idx="1">
            <a:schemeClr val="accent3"/>
          </a:lnRef>
          <a:fillRef idx="2">
            <a:schemeClr val="accent3"/>
          </a:fillRef>
          <a:effectRef idx="1">
            <a:schemeClr val="accent3"/>
          </a:effectRef>
          <a:fontRef idx="minor">
            <a:schemeClr val="dk1"/>
          </a:fontRef>
        </p:style>
        <p:txBody>
          <a:bodyPr wrap="square" lIns="432054" tIns="216027" rIns="432054" bIns="216027" rtlCol="0">
            <a:spAutoFit/>
          </a:bodyPr>
          <a:lstStyle/>
          <a:p>
            <a:r>
              <a:rPr lang="fr-FR" sz="2800" dirty="0" smtClean="0">
                <a:solidFill>
                  <a:schemeClr val="tx1"/>
                </a:solidFill>
                <a:latin typeface="Times New Roman" pitchFamily="18" charset="0"/>
                <a:cs typeface="Times New Roman" pitchFamily="18" charset="0"/>
              </a:rPr>
              <a:t>1- Micro-injection des chromosomes artificiels de levure (YAC) contenant les cluster </a:t>
            </a:r>
            <a:r>
              <a:rPr lang="el-GR" sz="2800" dirty="0" smtClean="0">
                <a:solidFill>
                  <a:schemeClr val="tx1"/>
                </a:solidFill>
                <a:latin typeface="Times New Roman" pitchFamily="18" charset="0"/>
                <a:cs typeface="Times New Roman" pitchFamily="18" charset="0"/>
              </a:rPr>
              <a:t>β</a:t>
            </a:r>
            <a:r>
              <a:rPr lang="fr-FR" sz="2800" dirty="0" smtClean="0">
                <a:solidFill>
                  <a:schemeClr val="tx1"/>
                </a:solidFill>
                <a:latin typeface="Times New Roman" pitchFamily="18" charset="0"/>
                <a:cs typeface="Times New Roman" pitchFamily="18" charset="0"/>
              </a:rPr>
              <a:t> globine dans des cellules L souris.</a:t>
            </a:r>
          </a:p>
        </p:txBody>
      </p:sp>
      <p:sp>
        <p:nvSpPr>
          <p:cNvPr id="37" name="ZoneTexte 36"/>
          <p:cNvSpPr txBox="1"/>
          <p:nvPr/>
        </p:nvSpPr>
        <p:spPr>
          <a:xfrm>
            <a:off x="9793314" y="14761940"/>
            <a:ext cx="7128792" cy="1298048"/>
          </a:xfrm>
          <a:prstGeom prst="rect">
            <a:avLst/>
          </a:prstGeom>
        </p:spPr>
        <p:style>
          <a:lnRef idx="1">
            <a:schemeClr val="accent3"/>
          </a:lnRef>
          <a:fillRef idx="2">
            <a:schemeClr val="accent3"/>
          </a:fillRef>
          <a:effectRef idx="1">
            <a:schemeClr val="accent3"/>
          </a:effectRef>
          <a:fontRef idx="minor">
            <a:schemeClr val="dk1"/>
          </a:fontRef>
        </p:style>
        <p:txBody>
          <a:bodyPr wrap="square" lIns="432054" tIns="216027" rIns="432054" bIns="216027" rtlCol="0">
            <a:spAutoFit/>
          </a:bodyPr>
          <a:lstStyle/>
          <a:p>
            <a:r>
              <a:rPr lang="fr-FR" sz="2800" dirty="0" smtClean="0">
                <a:solidFill>
                  <a:schemeClr val="tx1"/>
                </a:solidFill>
                <a:latin typeface="Times New Roman" pitchFamily="18" charset="0"/>
                <a:cs typeface="Times New Roman" pitchFamily="18" charset="0"/>
              </a:rPr>
              <a:t>2- </a:t>
            </a:r>
            <a:r>
              <a:rPr lang="en-US" sz="2800" dirty="0" err="1" smtClean="0">
                <a:solidFill>
                  <a:schemeClr val="tx1"/>
                </a:solidFill>
                <a:latin typeface="Times New Roman" pitchFamily="18" charset="0"/>
                <a:cs typeface="Times New Roman" pitchFamily="18" charset="0"/>
              </a:rPr>
              <a:t>Transfère</a:t>
            </a:r>
            <a:r>
              <a:rPr lang="en-US" sz="2800" dirty="0" smtClean="0">
                <a:solidFill>
                  <a:schemeClr val="tx1"/>
                </a:solidFill>
                <a:latin typeface="Times New Roman" pitchFamily="18" charset="0"/>
                <a:cs typeface="Times New Roman" pitchFamily="18" charset="0"/>
              </a:rPr>
              <a:t> par fusion </a:t>
            </a:r>
            <a:r>
              <a:rPr lang="en-US" sz="2800" dirty="0" err="1" smtClean="0">
                <a:solidFill>
                  <a:schemeClr val="tx1"/>
                </a:solidFill>
                <a:latin typeface="Times New Roman" pitchFamily="18" charset="0"/>
                <a:cs typeface="Times New Roman" pitchFamily="18" charset="0"/>
              </a:rPr>
              <a:t>dans</a:t>
            </a:r>
            <a:r>
              <a:rPr lang="en-US" sz="2800" dirty="0" smtClean="0">
                <a:solidFill>
                  <a:schemeClr val="tx1"/>
                </a:solidFill>
                <a:latin typeface="Times New Roman" pitchFamily="18" charset="0"/>
                <a:cs typeface="Times New Roman" pitchFamily="18" charset="0"/>
              </a:rPr>
              <a:t> des cellules </a:t>
            </a:r>
            <a:r>
              <a:rPr lang="fr-FR" sz="2800" dirty="0" smtClean="0">
                <a:solidFill>
                  <a:schemeClr val="tx1"/>
                </a:solidFill>
                <a:latin typeface="Times New Roman" pitchFamily="18" charset="0"/>
                <a:cs typeface="Times New Roman" pitchFamily="18" charset="0"/>
              </a:rPr>
              <a:t>MEL.</a:t>
            </a:r>
          </a:p>
        </p:txBody>
      </p:sp>
      <p:sp>
        <p:nvSpPr>
          <p:cNvPr id="38" name="ZoneTexte 37"/>
          <p:cNvSpPr txBox="1"/>
          <p:nvPr/>
        </p:nvSpPr>
        <p:spPr>
          <a:xfrm>
            <a:off x="9793313" y="16130092"/>
            <a:ext cx="7056784" cy="1728935"/>
          </a:xfrm>
          <a:prstGeom prst="rect">
            <a:avLst/>
          </a:prstGeom>
        </p:spPr>
        <p:style>
          <a:lnRef idx="1">
            <a:schemeClr val="accent3"/>
          </a:lnRef>
          <a:fillRef idx="2">
            <a:schemeClr val="accent3"/>
          </a:fillRef>
          <a:effectRef idx="1">
            <a:schemeClr val="accent3"/>
          </a:effectRef>
          <a:fontRef idx="minor">
            <a:schemeClr val="dk1"/>
          </a:fontRef>
        </p:style>
        <p:txBody>
          <a:bodyPr wrap="square" lIns="432054" tIns="216027" rIns="432054" bIns="216027" rtlCol="0">
            <a:spAutoFit/>
          </a:bodyPr>
          <a:lstStyle/>
          <a:p>
            <a:r>
              <a:rPr lang="fr-FR" sz="2800" dirty="0" smtClean="0">
                <a:solidFill>
                  <a:schemeClr val="tx1"/>
                </a:solidFill>
                <a:latin typeface="Times New Roman" pitchFamily="18" charset="0"/>
                <a:cs typeface="Times New Roman" pitchFamily="18" charset="0"/>
                <a:sym typeface="Wingdings" pitchFamily="2" charset="2"/>
              </a:rPr>
              <a:t>3- Analyse par PCR , </a:t>
            </a:r>
            <a:r>
              <a:rPr lang="fr-FR" sz="2800" dirty="0" err="1" smtClean="0">
                <a:solidFill>
                  <a:schemeClr val="tx1"/>
                </a:solidFill>
                <a:latin typeface="Times New Roman" pitchFamily="18" charset="0"/>
                <a:cs typeface="Times New Roman" pitchFamily="18" charset="0"/>
                <a:sym typeface="Wingdings" pitchFamily="2" charset="2"/>
              </a:rPr>
              <a:t>southern</a:t>
            </a:r>
            <a:r>
              <a:rPr lang="fr-FR" sz="2800" dirty="0" smtClean="0">
                <a:solidFill>
                  <a:schemeClr val="tx1"/>
                </a:solidFill>
                <a:latin typeface="Times New Roman" pitchFamily="18" charset="0"/>
                <a:cs typeface="Times New Roman" pitchFamily="18" charset="0"/>
                <a:sym typeface="Wingdings" pitchFamily="2" charset="2"/>
              </a:rPr>
              <a:t> blot et  FISH </a:t>
            </a:r>
            <a:r>
              <a:rPr lang="fr-FR" sz="2800" dirty="0" smtClean="0">
                <a:solidFill>
                  <a:schemeClr val="tx1"/>
                </a:solidFill>
                <a:latin typeface="Times New Roman" pitchFamily="18" charset="0"/>
                <a:cs typeface="Times New Roman" pitchFamily="18" charset="0"/>
              </a:rPr>
              <a:t>pour confirmer l’intégration et la localisation chromosomique des clusters</a:t>
            </a:r>
          </a:p>
        </p:txBody>
      </p:sp>
      <p:sp>
        <p:nvSpPr>
          <p:cNvPr id="39" name="ZoneTexte 38"/>
          <p:cNvSpPr txBox="1"/>
          <p:nvPr/>
        </p:nvSpPr>
        <p:spPr>
          <a:xfrm>
            <a:off x="9793313" y="20306556"/>
            <a:ext cx="7200800" cy="1298048"/>
          </a:xfrm>
          <a:prstGeom prst="rect">
            <a:avLst/>
          </a:prstGeom>
        </p:spPr>
        <p:style>
          <a:lnRef idx="1">
            <a:schemeClr val="accent3"/>
          </a:lnRef>
          <a:fillRef idx="2">
            <a:schemeClr val="accent3"/>
          </a:fillRef>
          <a:effectRef idx="1">
            <a:schemeClr val="accent3"/>
          </a:effectRef>
          <a:fontRef idx="minor">
            <a:schemeClr val="dk1"/>
          </a:fontRef>
        </p:style>
        <p:txBody>
          <a:bodyPr wrap="square" lIns="432054" tIns="216027" rIns="432054" bIns="216027" rtlCol="0">
            <a:spAutoFit/>
          </a:bodyPr>
          <a:lstStyle/>
          <a:p>
            <a:r>
              <a:rPr lang="fr-FR" sz="2800" dirty="0" err="1" smtClean="0">
                <a:solidFill>
                  <a:schemeClr val="tx1"/>
                </a:solidFill>
                <a:latin typeface="Times New Roman" pitchFamily="18" charset="0"/>
                <a:cs typeface="Times New Roman" pitchFamily="18" charset="0"/>
                <a:sym typeface="Wingdings" pitchFamily="2" charset="2"/>
              </a:rPr>
              <a:t>5- </a:t>
            </a:r>
            <a:r>
              <a:rPr lang="fr-FR" sz="2800" dirty="0" err="1" smtClean="0">
                <a:solidFill>
                  <a:schemeClr val="tx1"/>
                </a:solidFill>
                <a:latin typeface="Times New Roman" pitchFamily="18" charset="0"/>
                <a:cs typeface="Times New Roman" pitchFamily="18" charset="0"/>
              </a:rPr>
              <a:t>Extraction des ARNm → réalisation d’une électrophorèse</a:t>
            </a:r>
            <a:endParaRPr lang="fr-FR" sz="2800" dirty="0" err="1" smtClean="0">
              <a:solidFill>
                <a:schemeClr val="tx1"/>
              </a:solidFill>
              <a:latin typeface="Times New Roman" pitchFamily="18" charset="0"/>
              <a:cs typeface="Times New Roman" pitchFamily="18" charset="0"/>
              <a:sym typeface="Wingdings" pitchFamily="2" charset="2"/>
            </a:endParaRPr>
          </a:p>
        </p:txBody>
      </p:sp>
      <p:sp>
        <p:nvSpPr>
          <p:cNvPr id="41" name="Rectangle 40"/>
          <p:cNvSpPr/>
          <p:nvPr/>
        </p:nvSpPr>
        <p:spPr>
          <a:xfrm>
            <a:off x="9721305" y="21674709"/>
            <a:ext cx="7425981" cy="648072"/>
          </a:xfrm>
          <a:prstGeom prst="rect">
            <a:avLst/>
          </a:prstGeom>
        </p:spPr>
        <p:style>
          <a:lnRef idx="1">
            <a:schemeClr val="accent4"/>
          </a:lnRef>
          <a:fillRef idx="2">
            <a:schemeClr val="accent4"/>
          </a:fillRef>
          <a:effectRef idx="1">
            <a:schemeClr val="accent4"/>
          </a:effectRef>
          <a:fontRef idx="minor">
            <a:schemeClr val="dk1"/>
          </a:fontRef>
        </p:style>
        <p:txBody>
          <a:bodyPr lIns="432054" tIns="216027" rIns="432054" bIns="216027" rtlCol="0" anchor="ctr"/>
          <a:lstStyle/>
          <a:p>
            <a:pPr algn="ctr"/>
            <a:r>
              <a:rPr lang="fr-FR" sz="5700" b="1" dirty="0" smtClean="0">
                <a:latin typeface="Times New Roman" pitchFamily="18" charset="0"/>
                <a:cs typeface="Times New Roman" pitchFamily="18" charset="0"/>
              </a:rPr>
              <a:t>Résultats</a:t>
            </a:r>
            <a:endParaRPr lang="fr-FR" sz="5700" b="1" dirty="0">
              <a:latin typeface="Times New Roman" pitchFamily="18" charset="0"/>
              <a:cs typeface="Times New Roman" pitchFamily="18" charset="0"/>
            </a:endParaRPr>
          </a:p>
        </p:txBody>
      </p:sp>
      <p:pic>
        <p:nvPicPr>
          <p:cNvPr id="42"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0009337" y="22322780"/>
            <a:ext cx="6840759" cy="3600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cstate="print"/>
          <a:srcRect/>
          <a:stretch>
            <a:fillRect/>
          </a:stretch>
        </p:blipFill>
        <p:spPr bwMode="auto">
          <a:xfrm>
            <a:off x="10225361" y="27075308"/>
            <a:ext cx="6552728" cy="2232248"/>
          </a:xfrm>
          <a:prstGeom prst="rect">
            <a:avLst/>
          </a:prstGeom>
          <a:noFill/>
          <a:ln w="9525">
            <a:noFill/>
            <a:miter lim="800000"/>
            <a:headEnd/>
            <a:tailEnd/>
          </a:ln>
          <a:effectLst/>
        </p:spPr>
      </p:pic>
      <p:pic>
        <p:nvPicPr>
          <p:cNvPr id="1028" name="Picture 4"/>
          <p:cNvPicPr>
            <a:picLocks noChangeAspect="1" noChangeArrowheads="1"/>
          </p:cNvPicPr>
          <p:nvPr/>
        </p:nvPicPr>
        <p:blipFill>
          <a:blip r:embed="rId5" cstate="print"/>
          <a:srcRect/>
          <a:stretch>
            <a:fillRect/>
          </a:stretch>
        </p:blipFill>
        <p:spPr bwMode="auto">
          <a:xfrm>
            <a:off x="17354153" y="33195988"/>
            <a:ext cx="5400600" cy="2736304"/>
          </a:xfrm>
          <a:prstGeom prst="rect">
            <a:avLst/>
          </a:prstGeom>
          <a:noFill/>
          <a:ln w="9525">
            <a:noFill/>
            <a:miter lim="800000"/>
            <a:headEnd/>
            <a:tailEnd/>
          </a:ln>
          <a:effectLst/>
        </p:spPr>
      </p:pic>
      <p:sp>
        <p:nvSpPr>
          <p:cNvPr id="43" name="Rectangle 42"/>
          <p:cNvSpPr/>
          <p:nvPr/>
        </p:nvSpPr>
        <p:spPr>
          <a:xfrm>
            <a:off x="20018449" y="10585476"/>
            <a:ext cx="10513168" cy="1224136"/>
          </a:xfrm>
          <a:prstGeom prst="rect">
            <a:avLst/>
          </a:prstGeom>
        </p:spPr>
        <p:style>
          <a:lnRef idx="1">
            <a:schemeClr val="accent2"/>
          </a:lnRef>
          <a:fillRef idx="2">
            <a:schemeClr val="accent2"/>
          </a:fillRef>
          <a:effectRef idx="1">
            <a:schemeClr val="accent2"/>
          </a:effectRef>
          <a:fontRef idx="minor">
            <a:schemeClr val="dk1"/>
          </a:fontRef>
        </p:style>
        <p:txBody>
          <a:bodyPr lIns="432054" tIns="216027" rIns="432054" bIns="216027" rtlCol="0" anchor="ctr"/>
          <a:lstStyle/>
          <a:p>
            <a:pPr algn="ctr"/>
            <a:r>
              <a:rPr lang="fr-FR" sz="3800" b="1" dirty="0" smtClean="0">
                <a:latin typeface="Times New Roman" pitchFamily="18" charset="0"/>
                <a:cs typeface="Times New Roman" pitchFamily="18" charset="0"/>
              </a:rPr>
              <a:t>Régulation des gènes de globine au cours du développement chez le l’homme</a:t>
            </a:r>
            <a:endParaRPr lang="en-US" sz="3800" b="1" dirty="0">
              <a:latin typeface="Times New Roman" pitchFamily="18" charset="0"/>
              <a:cs typeface="Times New Roman" pitchFamily="18" charset="0"/>
            </a:endParaRPr>
          </a:p>
        </p:txBody>
      </p:sp>
      <p:sp>
        <p:nvSpPr>
          <p:cNvPr id="45" name="ZoneTexte 44"/>
          <p:cNvSpPr txBox="1"/>
          <p:nvPr/>
        </p:nvSpPr>
        <p:spPr>
          <a:xfrm>
            <a:off x="17354153" y="35932292"/>
            <a:ext cx="5688632" cy="2159822"/>
          </a:xfrm>
          <a:prstGeom prst="rect">
            <a:avLst/>
          </a:prstGeom>
          <a:ln w="57150">
            <a:prstDash val="sysDash"/>
          </a:ln>
        </p:spPr>
        <p:style>
          <a:lnRef idx="2">
            <a:schemeClr val="dk1"/>
          </a:lnRef>
          <a:fillRef idx="1">
            <a:schemeClr val="lt1"/>
          </a:fillRef>
          <a:effectRef idx="0">
            <a:schemeClr val="dk1"/>
          </a:effectRef>
          <a:fontRef idx="minor">
            <a:schemeClr val="dk1"/>
          </a:fontRef>
        </p:style>
        <p:txBody>
          <a:bodyPr wrap="square" lIns="432054" tIns="216027" rIns="432054" bIns="216027" rtlCol="0">
            <a:spAutoFit/>
          </a:bodyPr>
          <a:lstStyle/>
          <a:p>
            <a:r>
              <a:rPr lang="fr-FR" sz="2800" b="1" dirty="0" err="1" smtClean="0">
                <a:latin typeface="Times New Roman" pitchFamily="18" charset="0"/>
                <a:cs typeface="Times New Roman" pitchFamily="18" charset="0"/>
              </a:rPr>
              <a:t>Fig</a:t>
            </a:r>
            <a:r>
              <a:rPr lang="fr-FR" sz="2800" b="1" dirty="0" smtClean="0">
                <a:latin typeface="Times New Roman" pitchFamily="18" charset="0"/>
                <a:cs typeface="Times New Roman" pitchFamily="18" charset="0"/>
              </a:rPr>
              <a:t>(2’):</a:t>
            </a:r>
            <a:r>
              <a:rPr lang="en-US" sz="2800" dirty="0" smtClean="0"/>
              <a:t> </a:t>
            </a:r>
            <a:r>
              <a:rPr lang="en-US" sz="2800" b="1" dirty="0" err="1" smtClean="0">
                <a:latin typeface="Times New Roman" pitchFamily="18" charset="0"/>
                <a:cs typeface="Times New Roman" pitchFamily="18" charset="0"/>
              </a:rPr>
              <a:t>Cartographie</a:t>
            </a:r>
            <a:r>
              <a:rPr lang="en-US" sz="2800" b="1" dirty="0" smtClean="0">
                <a:latin typeface="Times New Roman" pitchFamily="18" charset="0"/>
                <a:cs typeface="Times New Roman" pitchFamily="18" charset="0"/>
              </a:rPr>
              <a:t> des regions  du chromosome 11 </a:t>
            </a:r>
            <a:r>
              <a:rPr lang="en-US" sz="2800" b="1" dirty="0" err="1" smtClean="0">
                <a:latin typeface="Times New Roman" pitchFamily="18" charset="0"/>
                <a:cs typeface="Times New Roman" pitchFamily="18" charset="0"/>
              </a:rPr>
              <a:t>humain</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montrant</a:t>
            </a:r>
            <a:r>
              <a:rPr lang="en-US" sz="2800" b="1" dirty="0" smtClean="0">
                <a:latin typeface="Times New Roman" pitchFamily="18" charset="0"/>
                <a:cs typeface="Times New Roman" pitchFamily="18" charset="0"/>
              </a:rPr>
              <a:t> la position du gene </a:t>
            </a:r>
            <a:r>
              <a:rPr lang="el-GR" sz="2800" b="1" dirty="0" smtClean="0">
                <a:latin typeface="Times New Roman" pitchFamily="18" charset="0"/>
                <a:cs typeface="Times New Roman" pitchFamily="18" charset="0"/>
              </a:rPr>
              <a:t>β</a:t>
            </a:r>
            <a:r>
              <a:rPr lang="en-US" sz="2800" b="1" dirty="0" smtClean="0">
                <a:latin typeface="Times New Roman" pitchFamily="18" charset="0"/>
                <a:cs typeface="Times New Roman" pitchFamily="18" charset="0"/>
              </a:rPr>
              <a:t>-</a:t>
            </a:r>
            <a:r>
              <a:rPr lang="en-US" sz="2800" b="1" dirty="0" err="1" smtClean="0">
                <a:latin typeface="Times New Roman" pitchFamily="18" charset="0"/>
                <a:cs typeface="Times New Roman" pitchFamily="18" charset="0"/>
              </a:rPr>
              <a:t>globine</a:t>
            </a:r>
            <a:endParaRPr lang="en-US" sz="2800" b="1" dirty="0" smtClean="0">
              <a:latin typeface="Times New Roman" pitchFamily="18" charset="0"/>
              <a:cs typeface="Times New Roman" pitchFamily="18" charset="0"/>
            </a:endParaRPr>
          </a:p>
        </p:txBody>
      </p:sp>
      <p:pic>
        <p:nvPicPr>
          <p:cNvPr id="46"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0"/>
            <a:ext cx="6124280" cy="237656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47" name="Rectangle à coins arrondis 46"/>
          <p:cNvSpPr/>
          <p:nvPr/>
        </p:nvSpPr>
        <p:spPr>
          <a:xfrm>
            <a:off x="720305" y="7057084"/>
            <a:ext cx="9577064" cy="648072"/>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fr-FR" sz="3600" b="1" dirty="0" smtClean="0">
                <a:latin typeface="Times New Roman" pitchFamily="18" charset="0"/>
                <a:cs typeface="Times New Roman" pitchFamily="18" charset="0"/>
              </a:rPr>
              <a:t>Mots clés: gène globine, cluster </a:t>
            </a:r>
            <a:r>
              <a:rPr lang="el-GR" sz="3600" b="1" dirty="0" smtClean="0">
                <a:latin typeface="Times New Roman" pitchFamily="18" charset="0"/>
                <a:cs typeface="Times New Roman" pitchFamily="18" charset="0"/>
              </a:rPr>
              <a:t>α</a:t>
            </a:r>
            <a:r>
              <a:rPr lang="fr-FR" sz="3600" b="1" dirty="0" smtClean="0">
                <a:latin typeface="Times New Roman" pitchFamily="18" charset="0"/>
                <a:cs typeface="Times New Roman" pitchFamily="18" charset="0"/>
              </a:rPr>
              <a:t> et </a:t>
            </a:r>
            <a:r>
              <a:rPr lang="el-GR" sz="3600" b="1" dirty="0" smtClean="0">
                <a:latin typeface="Times New Roman" pitchFamily="18" charset="0"/>
                <a:cs typeface="Times New Roman" pitchFamily="18" charset="0"/>
              </a:rPr>
              <a:t>β</a:t>
            </a:r>
            <a:r>
              <a:rPr lang="fr-FR" sz="3600" b="1" dirty="0" smtClean="0">
                <a:latin typeface="Times New Roman" pitchFamily="18" charset="0"/>
                <a:cs typeface="Times New Roman" pitchFamily="18" charset="0"/>
              </a:rPr>
              <a:t> globine </a:t>
            </a:r>
            <a:endParaRPr lang="fr-FR" sz="3600" b="1" dirty="0">
              <a:latin typeface="Times New Roman" pitchFamily="18" charset="0"/>
              <a:cs typeface="Times New Roman" pitchFamily="18" charset="0"/>
            </a:endParaRPr>
          </a:p>
        </p:txBody>
      </p:sp>
      <p:sp>
        <p:nvSpPr>
          <p:cNvPr id="48" name="Rectangle 47"/>
          <p:cNvSpPr/>
          <p:nvPr/>
        </p:nvSpPr>
        <p:spPr>
          <a:xfrm>
            <a:off x="17570177" y="11881620"/>
            <a:ext cx="6192687" cy="2808311"/>
          </a:xfrm>
          <a:prstGeom prst="rect">
            <a:avLst/>
          </a:prstGeom>
        </p:spPr>
        <p:style>
          <a:lnRef idx="1">
            <a:schemeClr val="accent1"/>
          </a:lnRef>
          <a:fillRef idx="2">
            <a:schemeClr val="accent1"/>
          </a:fillRef>
          <a:effectRef idx="1">
            <a:schemeClr val="accent1"/>
          </a:effectRef>
          <a:fontRef idx="minor">
            <a:schemeClr val="dk1"/>
          </a:fontRef>
        </p:style>
        <p:txBody>
          <a:bodyPr lIns="432054" tIns="216027" rIns="432054" bIns="216027" rtlCol="0" anchor="ctr"/>
          <a:lstStyle/>
          <a:p>
            <a:pPr algn="ctr"/>
            <a:endParaRPr lang="fr-FR" sz="3800" b="1" dirty="0" smtClean="0">
              <a:latin typeface="Times New Roman" pitchFamily="18" charset="0"/>
              <a:cs typeface="Times New Roman" pitchFamily="18" charset="0"/>
            </a:endParaRPr>
          </a:p>
          <a:p>
            <a:pPr algn="ctr"/>
            <a:endParaRPr lang="fr-FR" sz="3800" b="1" dirty="0" smtClean="0">
              <a:latin typeface="Times New Roman" pitchFamily="18" charset="0"/>
              <a:cs typeface="Times New Roman" pitchFamily="18" charset="0"/>
            </a:endParaRPr>
          </a:p>
          <a:p>
            <a:pPr algn="ctr"/>
            <a:r>
              <a:rPr lang="fr-FR" sz="3200" b="1" dirty="0" smtClean="0">
                <a:latin typeface="Times New Roman" pitchFamily="18" charset="0"/>
                <a:cs typeface="Times New Roman" pitchFamily="18" charset="0"/>
              </a:rPr>
              <a:t>L’étude des effets des régions HS2 et HS3 de la LCR sur l’expression du gène beta-globine humain dans des souris transgéniques(4),(4’)</a:t>
            </a:r>
          </a:p>
          <a:p>
            <a:pPr algn="ctr"/>
            <a:endParaRPr lang="fr-FR" dirty="0"/>
          </a:p>
        </p:txBody>
      </p:sp>
      <p:sp>
        <p:nvSpPr>
          <p:cNvPr id="49" name="Rectangle 48"/>
          <p:cNvSpPr/>
          <p:nvPr/>
        </p:nvSpPr>
        <p:spPr>
          <a:xfrm>
            <a:off x="17282145" y="14761940"/>
            <a:ext cx="6912768" cy="1872208"/>
          </a:xfrm>
          <a:prstGeom prst="rect">
            <a:avLst/>
          </a:prstGeom>
        </p:spPr>
        <p:style>
          <a:lnRef idx="1">
            <a:schemeClr val="accent3"/>
          </a:lnRef>
          <a:fillRef idx="2">
            <a:schemeClr val="accent3"/>
          </a:fillRef>
          <a:effectRef idx="1">
            <a:schemeClr val="accent3"/>
          </a:effectRef>
          <a:fontRef idx="minor">
            <a:schemeClr val="dk1"/>
          </a:fontRef>
        </p:style>
        <p:txBody>
          <a:bodyPr lIns="432054" tIns="216027" rIns="432054" bIns="216027" rtlCol="0" anchor="ctr"/>
          <a:lstStyle/>
          <a:p>
            <a:r>
              <a:rPr lang="fr-FR" sz="2800" dirty="0" smtClean="0">
                <a:solidFill>
                  <a:schemeClr val="tx1"/>
                </a:solidFill>
                <a:latin typeface="Times New Roman" pitchFamily="18" charset="0"/>
                <a:cs typeface="Times New Roman" pitchFamily="18" charset="0"/>
              </a:rPr>
              <a:t>1- 2 Constructions  β- YAC + </a:t>
            </a:r>
            <a:r>
              <a:rPr lang="fr-FR" sz="2800" dirty="0" err="1" smtClean="0">
                <a:solidFill>
                  <a:schemeClr val="tx1"/>
                </a:solidFill>
                <a:latin typeface="Times New Roman" pitchFamily="18" charset="0"/>
                <a:cs typeface="Times New Roman" pitchFamily="18" charset="0"/>
              </a:rPr>
              <a:t>gene</a:t>
            </a:r>
            <a:r>
              <a:rPr lang="fr-FR" sz="2800" dirty="0" smtClean="0">
                <a:solidFill>
                  <a:schemeClr val="tx1"/>
                </a:solidFill>
                <a:latin typeface="Times New Roman" pitchFamily="18" charset="0"/>
                <a:cs typeface="Times New Roman" pitchFamily="18" charset="0"/>
              </a:rPr>
              <a:t> code green fluorescent </a:t>
            </a:r>
            <a:r>
              <a:rPr lang="fr-FR" sz="2800" dirty="0" err="1" smtClean="0">
                <a:solidFill>
                  <a:schemeClr val="tx1"/>
                </a:solidFill>
                <a:latin typeface="Times New Roman" pitchFamily="18" charset="0"/>
                <a:cs typeface="Times New Roman" pitchFamily="18" charset="0"/>
              </a:rPr>
              <a:t>protein</a:t>
            </a:r>
            <a:r>
              <a:rPr lang="fr-FR" sz="2800" dirty="0" smtClean="0">
                <a:solidFill>
                  <a:schemeClr val="tx1"/>
                </a:solidFill>
                <a:latin typeface="Times New Roman" pitchFamily="18" charset="0"/>
                <a:cs typeface="Times New Roman" pitchFamily="18" charset="0"/>
              </a:rPr>
              <a:t> (EGFP) +  2délétions: région 5'HS3/ région 5'HS2  du LCR</a:t>
            </a:r>
            <a:r>
              <a:rPr lang="fr-FR" sz="2800" dirty="0" smtClean="0">
                <a:solidFill>
                  <a:schemeClr val="tx1"/>
                </a:solidFill>
                <a:latin typeface="Times New Roman" pitchFamily="18" charset="0"/>
                <a:cs typeface="Times New Roman" pitchFamily="18" charset="0"/>
                <a:sym typeface="Wingdings" pitchFamily="2" charset="2"/>
              </a:rPr>
              <a:t> Δ HS3 –</a:t>
            </a:r>
            <a:r>
              <a:rPr lang="el-GR" sz="2800" dirty="0" smtClean="0">
                <a:solidFill>
                  <a:schemeClr val="tx1"/>
                </a:solidFill>
                <a:latin typeface="Times New Roman" pitchFamily="18" charset="0"/>
                <a:cs typeface="Times New Roman" pitchFamily="18" charset="0"/>
                <a:sym typeface="Wingdings" pitchFamily="2" charset="2"/>
              </a:rPr>
              <a:t>β</a:t>
            </a:r>
            <a:r>
              <a:rPr lang="fr-FR" sz="2800" dirty="0" smtClean="0">
                <a:solidFill>
                  <a:schemeClr val="tx1"/>
                </a:solidFill>
                <a:latin typeface="Times New Roman" pitchFamily="18" charset="0"/>
                <a:cs typeface="Times New Roman" pitchFamily="18" charset="0"/>
                <a:sym typeface="Wingdings" pitchFamily="2" charset="2"/>
              </a:rPr>
              <a:t> YAC/ </a:t>
            </a:r>
            <a:r>
              <a:rPr lang="fr-FR" sz="2800" dirty="0" smtClean="0">
                <a:solidFill>
                  <a:schemeClr val="tx1"/>
                </a:solidFill>
                <a:latin typeface="Times New Roman" pitchFamily="18" charset="0"/>
                <a:cs typeface="Times New Roman" pitchFamily="18" charset="0"/>
              </a:rPr>
              <a:t>AHS2 - </a:t>
            </a:r>
            <a:r>
              <a:rPr lang="el-GR" sz="2800" dirty="0" smtClean="0">
                <a:solidFill>
                  <a:schemeClr val="tx1"/>
                </a:solidFill>
                <a:latin typeface="Times New Roman" pitchFamily="18" charset="0"/>
                <a:cs typeface="Times New Roman" pitchFamily="18" charset="0"/>
              </a:rPr>
              <a:t>β</a:t>
            </a:r>
            <a:r>
              <a:rPr lang="fr-FR" sz="2800" dirty="0" smtClean="0">
                <a:solidFill>
                  <a:schemeClr val="tx1"/>
                </a:solidFill>
                <a:latin typeface="Times New Roman" pitchFamily="18" charset="0"/>
                <a:cs typeface="Times New Roman" pitchFamily="18" charset="0"/>
              </a:rPr>
              <a:t>YAC</a:t>
            </a:r>
          </a:p>
        </p:txBody>
      </p:sp>
      <p:sp>
        <p:nvSpPr>
          <p:cNvPr id="50" name="Rectangle 49"/>
          <p:cNvSpPr/>
          <p:nvPr/>
        </p:nvSpPr>
        <p:spPr>
          <a:xfrm>
            <a:off x="17282146" y="17786276"/>
            <a:ext cx="6912768" cy="1687726"/>
          </a:xfrm>
          <a:prstGeom prst="rect">
            <a:avLst/>
          </a:prstGeom>
        </p:spPr>
        <p:style>
          <a:lnRef idx="1">
            <a:schemeClr val="accent3"/>
          </a:lnRef>
          <a:fillRef idx="2">
            <a:schemeClr val="accent3"/>
          </a:fillRef>
          <a:effectRef idx="1">
            <a:schemeClr val="accent3"/>
          </a:effectRef>
          <a:fontRef idx="minor">
            <a:schemeClr val="dk1"/>
          </a:fontRef>
        </p:style>
        <p:txBody>
          <a:bodyPr lIns="432054" tIns="216027" rIns="432054" bIns="216027" rtlCol="0" anchor="ctr"/>
          <a:lstStyle/>
          <a:p>
            <a:pPr algn="ctr"/>
            <a:r>
              <a:rPr lang="fr-FR" sz="2800" dirty="0" smtClean="0">
                <a:solidFill>
                  <a:schemeClr val="tx1"/>
                </a:solidFill>
                <a:latin typeface="Times New Roman" pitchFamily="18" charset="0"/>
                <a:cs typeface="Times New Roman" pitchFamily="18" charset="0"/>
              </a:rPr>
              <a:t>3- Vérification de l’intégration et la localisation </a:t>
            </a:r>
            <a:r>
              <a:rPr lang="fr-FR" sz="2800" dirty="0" err="1" smtClean="0">
                <a:solidFill>
                  <a:schemeClr val="tx1"/>
                </a:solidFill>
                <a:latin typeface="Times New Roman" pitchFamily="18" charset="0"/>
                <a:cs typeface="Times New Roman" pitchFamily="18" charset="0"/>
              </a:rPr>
              <a:t>chromosomale</a:t>
            </a:r>
            <a:r>
              <a:rPr lang="fr-FR" sz="2800" dirty="0" smtClean="0">
                <a:solidFill>
                  <a:schemeClr val="tx1"/>
                </a:solidFill>
                <a:latin typeface="Times New Roman" pitchFamily="18" charset="0"/>
                <a:cs typeface="Times New Roman" pitchFamily="18" charset="0"/>
              </a:rPr>
              <a:t> par </a:t>
            </a:r>
            <a:r>
              <a:rPr lang="fr-FR" sz="2800" dirty="0" err="1" smtClean="0">
                <a:solidFill>
                  <a:schemeClr val="tx1"/>
                </a:solidFill>
                <a:latin typeface="Times New Roman" pitchFamily="18" charset="0"/>
                <a:cs typeface="Times New Roman" pitchFamily="18" charset="0"/>
              </a:rPr>
              <a:t>Southern</a:t>
            </a:r>
            <a:r>
              <a:rPr lang="fr-FR" sz="2800" dirty="0" smtClean="0">
                <a:solidFill>
                  <a:schemeClr val="tx1"/>
                </a:solidFill>
                <a:latin typeface="Times New Roman" pitchFamily="18" charset="0"/>
                <a:cs typeface="Times New Roman" pitchFamily="18" charset="0"/>
              </a:rPr>
              <a:t> blot et FISH</a:t>
            </a:r>
          </a:p>
        </p:txBody>
      </p:sp>
      <p:sp>
        <p:nvSpPr>
          <p:cNvPr id="51" name="Rectangle 50"/>
          <p:cNvSpPr/>
          <p:nvPr/>
        </p:nvSpPr>
        <p:spPr>
          <a:xfrm>
            <a:off x="17282145" y="19514468"/>
            <a:ext cx="6912768" cy="2448272"/>
          </a:xfrm>
          <a:prstGeom prst="rect">
            <a:avLst/>
          </a:prstGeom>
        </p:spPr>
        <p:style>
          <a:lnRef idx="1">
            <a:schemeClr val="accent3"/>
          </a:lnRef>
          <a:fillRef idx="2">
            <a:schemeClr val="accent3"/>
          </a:fillRef>
          <a:effectRef idx="1">
            <a:schemeClr val="accent3"/>
          </a:effectRef>
          <a:fontRef idx="minor">
            <a:schemeClr val="dk1"/>
          </a:fontRef>
        </p:style>
        <p:txBody>
          <a:bodyPr lIns="432054" tIns="216027" rIns="432054" bIns="216027" rtlCol="0" anchor="ctr"/>
          <a:lstStyle/>
          <a:p>
            <a:r>
              <a:rPr lang="fr-FR" sz="2800" dirty="0" smtClean="0">
                <a:solidFill>
                  <a:schemeClr val="tx1"/>
                </a:solidFill>
                <a:latin typeface="Times New Roman" pitchFamily="18" charset="0"/>
                <a:cs typeface="Times New Roman" pitchFamily="18" charset="0"/>
              </a:rPr>
              <a:t>4- Mesure des taux des EGFP  chez les embryons, fœtus et adultes des souris transgéniques au niveau du sac vitellin, foie fœtal, et dans le sang par électrophorèse </a:t>
            </a:r>
          </a:p>
        </p:txBody>
      </p:sp>
      <p:sp>
        <p:nvSpPr>
          <p:cNvPr id="52" name="Rectangle 51"/>
          <p:cNvSpPr/>
          <p:nvPr/>
        </p:nvSpPr>
        <p:spPr>
          <a:xfrm>
            <a:off x="17282145" y="16706156"/>
            <a:ext cx="6912768" cy="1080120"/>
          </a:xfrm>
          <a:prstGeom prst="rect">
            <a:avLst/>
          </a:prstGeom>
        </p:spPr>
        <p:style>
          <a:lnRef idx="1">
            <a:schemeClr val="accent3"/>
          </a:lnRef>
          <a:fillRef idx="2">
            <a:schemeClr val="accent3"/>
          </a:fillRef>
          <a:effectRef idx="1">
            <a:schemeClr val="accent3"/>
          </a:effectRef>
          <a:fontRef idx="minor">
            <a:schemeClr val="dk1"/>
          </a:fontRef>
        </p:style>
        <p:txBody>
          <a:bodyPr lIns="432054" tIns="216027" rIns="432054" bIns="216027" rtlCol="0" anchor="ctr"/>
          <a:lstStyle/>
          <a:p>
            <a:pPr algn="ctr"/>
            <a:r>
              <a:rPr lang="fr-FR" sz="2800" dirty="0" smtClean="0">
                <a:solidFill>
                  <a:schemeClr val="tx1"/>
                </a:solidFill>
                <a:latin typeface="Times New Roman" pitchFamily="18" charset="0"/>
                <a:cs typeface="Times New Roman" pitchFamily="18" charset="0"/>
              </a:rPr>
              <a:t>2- Purification et </a:t>
            </a:r>
            <a:r>
              <a:rPr lang="fr-FR" sz="2800" dirty="0" err="1" smtClean="0">
                <a:solidFill>
                  <a:schemeClr val="tx1"/>
                </a:solidFill>
                <a:latin typeface="Times New Roman" pitchFamily="18" charset="0"/>
                <a:cs typeface="Times New Roman" pitchFamily="18" charset="0"/>
              </a:rPr>
              <a:t>mico</a:t>
            </a:r>
            <a:r>
              <a:rPr lang="fr-FR" sz="2800" dirty="0" smtClean="0">
                <a:solidFill>
                  <a:schemeClr val="tx1"/>
                </a:solidFill>
                <a:latin typeface="Times New Roman" pitchFamily="18" charset="0"/>
                <a:cs typeface="Times New Roman" pitchFamily="18" charset="0"/>
              </a:rPr>
              <a:t>-injection dans des œufs fécondés</a:t>
            </a:r>
            <a:r>
              <a:rPr lang="fr-FR" sz="2800" dirty="0" smtClean="0">
                <a:solidFill>
                  <a:schemeClr val="tx1"/>
                </a:solidFill>
                <a:latin typeface="Times New Roman" pitchFamily="18" charset="0"/>
                <a:cs typeface="Times New Roman" pitchFamily="18" charset="0"/>
                <a:sym typeface="Wingdings" pitchFamily="2" charset="2"/>
              </a:rPr>
              <a:t> </a:t>
            </a:r>
            <a:r>
              <a:rPr lang="fr-FR" sz="2800" dirty="0" err="1" smtClean="0">
                <a:solidFill>
                  <a:schemeClr val="tx1"/>
                </a:solidFill>
                <a:latin typeface="Times New Roman" pitchFamily="18" charset="0"/>
                <a:cs typeface="Times New Roman" pitchFamily="18" charset="0"/>
                <a:sym typeface="Wingdings" pitchFamily="2" charset="2"/>
              </a:rPr>
              <a:t>transgenes</a:t>
            </a:r>
            <a:r>
              <a:rPr lang="fr-FR" sz="2800" dirty="0" smtClean="0">
                <a:solidFill>
                  <a:schemeClr val="tx1"/>
                </a:solidFill>
                <a:latin typeface="Times New Roman" pitchFamily="18" charset="0"/>
                <a:cs typeface="Times New Roman" pitchFamily="18" charset="0"/>
              </a:rPr>
              <a:t> </a:t>
            </a:r>
          </a:p>
        </p:txBody>
      </p:sp>
      <p:sp>
        <p:nvSpPr>
          <p:cNvPr id="54" name="Rectangle 53"/>
          <p:cNvSpPr/>
          <p:nvPr/>
        </p:nvSpPr>
        <p:spPr>
          <a:xfrm>
            <a:off x="24770977" y="14761940"/>
            <a:ext cx="6696744" cy="2159822"/>
          </a:xfrm>
          <a:prstGeom prst="rect">
            <a:avLst/>
          </a:prstGeom>
        </p:spPr>
        <p:style>
          <a:lnRef idx="1">
            <a:schemeClr val="accent3"/>
          </a:lnRef>
          <a:fillRef idx="2">
            <a:schemeClr val="accent3"/>
          </a:fillRef>
          <a:effectRef idx="1">
            <a:schemeClr val="accent3"/>
          </a:effectRef>
          <a:fontRef idx="minor">
            <a:schemeClr val="dk1"/>
          </a:fontRef>
        </p:style>
        <p:txBody>
          <a:bodyPr wrap="square" lIns="432054" tIns="216027" rIns="432054" bIns="216027">
            <a:spAutoFit/>
          </a:bodyPr>
          <a:lstStyle/>
          <a:p>
            <a:r>
              <a:rPr lang="fr-FR" sz="2800" dirty="0" smtClean="0">
                <a:latin typeface="Times New Roman" pitchFamily="18" charset="0"/>
                <a:cs typeface="Times New Roman" pitchFamily="18" charset="0"/>
              </a:rPr>
              <a:t>2- Mesure des taux d’</a:t>
            </a:r>
            <a:r>
              <a:rPr lang="fr-FR" sz="2800" dirty="0" err="1" smtClean="0">
                <a:latin typeface="Times New Roman" pitchFamily="18" charset="0"/>
                <a:cs typeface="Times New Roman" pitchFamily="18" charset="0"/>
              </a:rPr>
              <a:t>ARNm</a:t>
            </a:r>
            <a:r>
              <a:rPr lang="fr-FR" sz="2800" dirty="0" smtClean="0">
                <a:latin typeface="Times New Roman" pitchFamily="18" charset="0"/>
                <a:cs typeface="Times New Roman" pitchFamily="18" charset="0"/>
              </a:rPr>
              <a:t> de γ et β globines : Analyse qualitative par </a:t>
            </a:r>
            <a:r>
              <a:rPr lang="fr-FR" sz="2800" dirty="0" err="1" smtClean="0">
                <a:latin typeface="Times New Roman" pitchFamily="18" charset="0"/>
                <a:cs typeface="Times New Roman" pitchFamily="18" charset="0"/>
              </a:rPr>
              <a:t>éléctrophorèse</a:t>
            </a:r>
            <a:r>
              <a:rPr lang="fr-FR" sz="2800" dirty="0" smtClean="0">
                <a:latin typeface="Times New Roman" pitchFamily="18" charset="0"/>
                <a:cs typeface="Times New Roman" pitchFamily="18" charset="0"/>
              </a:rPr>
              <a:t> Bio </a:t>
            </a:r>
            <a:r>
              <a:rPr lang="fr-FR" sz="2800" dirty="0" err="1" smtClean="0">
                <a:latin typeface="Times New Roman" pitchFamily="18" charset="0"/>
                <a:cs typeface="Times New Roman" pitchFamily="18" charset="0"/>
              </a:rPr>
              <a:t>Red</a:t>
            </a:r>
            <a:r>
              <a:rPr lang="fr-FR" sz="2800" dirty="0" smtClean="0">
                <a:latin typeface="Times New Roman" pitchFamily="18" charset="0"/>
                <a:cs typeface="Times New Roman" pitchFamily="18" charset="0"/>
              </a:rPr>
              <a:t>  et analyse quantitative par </a:t>
            </a:r>
            <a:r>
              <a:rPr lang="fr-FR" sz="2800" dirty="0" err="1" smtClean="0">
                <a:latin typeface="Times New Roman" pitchFamily="18" charset="0"/>
                <a:cs typeface="Times New Roman" pitchFamily="18" charset="0"/>
              </a:rPr>
              <a:t>qPCR</a:t>
            </a:r>
            <a:endParaRPr lang="fr-FR" sz="2800" dirty="0" smtClean="0">
              <a:latin typeface="Times New Roman" pitchFamily="18" charset="0"/>
              <a:cs typeface="Times New Roman" pitchFamily="18" charset="0"/>
            </a:endParaRPr>
          </a:p>
        </p:txBody>
      </p:sp>
      <p:sp>
        <p:nvSpPr>
          <p:cNvPr id="55" name="Rectangle 54"/>
          <p:cNvSpPr/>
          <p:nvPr/>
        </p:nvSpPr>
        <p:spPr>
          <a:xfrm>
            <a:off x="24770977" y="16994188"/>
            <a:ext cx="6696744" cy="1728935"/>
          </a:xfrm>
          <a:prstGeom prst="rect">
            <a:avLst/>
          </a:prstGeom>
        </p:spPr>
        <p:style>
          <a:lnRef idx="1">
            <a:schemeClr val="accent3"/>
          </a:lnRef>
          <a:fillRef idx="2">
            <a:schemeClr val="accent3"/>
          </a:fillRef>
          <a:effectRef idx="1">
            <a:schemeClr val="accent3"/>
          </a:effectRef>
          <a:fontRef idx="minor">
            <a:schemeClr val="dk1"/>
          </a:fontRef>
        </p:style>
        <p:txBody>
          <a:bodyPr wrap="square" lIns="432054" tIns="216027" rIns="432054" bIns="216027">
            <a:spAutoFit/>
          </a:bodyPr>
          <a:lstStyle/>
          <a:p>
            <a:r>
              <a:rPr lang="fr-FR" sz="2800" dirty="0" smtClean="0">
                <a:latin typeface="Times New Roman" pitchFamily="18" charset="0"/>
                <a:cs typeface="Times New Roman" pitchFamily="18" charset="0"/>
              </a:rPr>
              <a:t>3- Analyse par Illumina </a:t>
            </a:r>
            <a:r>
              <a:rPr lang="fr-FR" sz="2800" dirty="0" err="1" smtClean="0">
                <a:latin typeface="Times New Roman" pitchFamily="18" charset="0"/>
                <a:cs typeface="Times New Roman" pitchFamily="18" charset="0"/>
              </a:rPr>
              <a:t>BeadChip</a:t>
            </a:r>
            <a:r>
              <a:rPr lang="fr-FR" sz="2800" dirty="0" smtClean="0">
                <a:latin typeface="Times New Roman" pitchFamily="18" charset="0"/>
                <a:cs typeface="Times New Roman" pitchFamily="18" charset="0"/>
              </a:rPr>
              <a:t> </a:t>
            </a:r>
            <a:r>
              <a:rPr lang="fr-FR" sz="2800" dirty="0" err="1" smtClean="0">
                <a:latin typeface="Times New Roman" pitchFamily="18" charset="0"/>
                <a:cs typeface="Times New Roman" pitchFamily="18" charset="0"/>
              </a:rPr>
              <a:t>Microarray</a:t>
            </a:r>
            <a:r>
              <a:rPr lang="fr-FR" sz="2800" dirty="0" smtClean="0">
                <a:latin typeface="Times New Roman" pitchFamily="18" charset="0"/>
                <a:cs typeface="Times New Roman" pitchFamily="18" charset="0"/>
              </a:rPr>
              <a:t> du </a:t>
            </a:r>
            <a:r>
              <a:rPr lang="fr-FR" sz="2800" dirty="0" err="1" smtClean="0">
                <a:latin typeface="Times New Roman" pitchFamily="18" charset="0"/>
                <a:cs typeface="Times New Roman" pitchFamily="18" charset="0"/>
              </a:rPr>
              <a:t>microalignement</a:t>
            </a:r>
            <a:r>
              <a:rPr lang="fr-FR" sz="2800" dirty="0" smtClean="0">
                <a:latin typeface="Times New Roman" pitchFamily="18" charset="0"/>
                <a:cs typeface="Times New Roman" pitchFamily="18" charset="0"/>
              </a:rPr>
              <a:t> puis confirmation par </a:t>
            </a:r>
            <a:r>
              <a:rPr lang="fr-FR" sz="2800" dirty="0" err="1" smtClean="0">
                <a:latin typeface="Times New Roman" pitchFamily="18" charset="0"/>
                <a:cs typeface="Times New Roman" pitchFamily="18" charset="0"/>
              </a:rPr>
              <a:t>qPCR</a:t>
            </a:r>
            <a:endParaRPr lang="fr-FR" sz="2800" dirty="0" smtClean="0">
              <a:latin typeface="Times New Roman" pitchFamily="18" charset="0"/>
              <a:cs typeface="Times New Roman" pitchFamily="18" charset="0"/>
            </a:endParaRPr>
          </a:p>
        </p:txBody>
      </p:sp>
      <p:sp>
        <p:nvSpPr>
          <p:cNvPr id="56" name="Rectangle 55"/>
          <p:cNvSpPr/>
          <p:nvPr/>
        </p:nvSpPr>
        <p:spPr>
          <a:xfrm>
            <a:off x="24770977" y="21314668"/>
            <a:ext cx="6696743" cy="2159822"/>
          </a:xfrm>
          <a:prstGeom prst="rect">
            <a:avLst/>
          </a:prstGeom>
        </p:spPr>
        <p:style>
          <a:lnRef idx="1">
            <a:schemeClr val="accent3"/>
          </a:lnRef>
          <a:fillRef idx="2">
            <a:schemeClr val="accent3"/>
          </a:fillRef>
          <a:effectRef idx="1">
            <a:schemeClr val="accent3"/>
          </a:effectRef>
          <a:fontRef idx="minor">
            <a:schemeClr val="dk1"/>
          </a:fontRef>
        </p:style>
        <p:txBody>
          <a:bodyPr wrap="square" lIns="432054" tIns="216027" rIns="432054" bIns="216027">
            <a:spAutoFit/>
          </a:bodyPr>
          <a:lstStyle/>
          <a:p>
            <a:pPr algn="ctr"/>
            <a:r>
              <a:rPr lang="fr-FR" sz="2800" dirty="0" smtClean="0">
                <a:latin typeface="Times New Roman" pitchFamily="18" charset="0"/>
                <a:cs typeface="Times New Roman" pitchFamily="18" charset="0"/>
              </a:rPr>
              <a:t>5- Analyse fonctionnelle génomique: établissement des voies de signalisation via la méthode IPA (</a:t>
            </a:r>
            <a:r>
              <a:rPr lang="fr-FR" sz="2800" dirty="0" err="1" smtClean="0">
                <a:latin typeface="Times New Roman" pitchFamily="18" charset="0"/>
                <a:cs typeface="Times New Roman" pitchFamily="18" charset="0"/>
              </a:rPr>
              <a:t>Ingenuity</a:t>
            </a:r>
            <a:r>
              <a:rPr lang="fr-FR" sz="2800" dirty="0" smtClean="0">
                <a:latin typeface="Times New Roman" pitchFamily="18" charset="0"/>
                <a:cs typeface="Times New Roman" pitchFamily="18" charset="0"/>
              </a:rPr>
              <a:t> </a:t>
            </a:r>
            <a:r>
              <a:rPr lang="fr-FR" sz="2800" dirty="0" err="1" smtClean="0">
                <a:latin typeface="Times New Roman" pitchFamily="18" charset="0"/>
                <a:cs typeface="Times New Roman" pitchFamily="18" charset="0"/>
              </a:rPr>
              <a:t>pathway</a:t>
            </a:r>
            <a:r>
              <a:rPr lang="fr-FR" sz="2800" dirty="0" smtClean="0">
                <a:latin typeface="Times New Roman" pitchFamily="18" charset="0"/>
                <a:cs typeface="Times New Roman" pitchFamily="18" charset="0"/>
              </a:rPr>
              <a:t> </a:t>
            </a:r>
            <a:r>
              <a:rPr lang="fr-FR" sz="2800" dirty="0" err="1" smtClean="0">
                <a:latin typeface="Times New Roman" pitchFamily="18" charset="0"/>
                <a:cs typeface="Times New Roman" pitchFamily="18" charset="0"/>
              </a:rPr>
              <a:t>analysis</a:t>
            </a:r>
            <a:r>
              <a:rPr lang="fr-FR" sz="2800" dirty="0" smtClean="0">
                <a:latin typeface="Times New Roman" pitchFamily="18" charset="0"/>
                <a:cs typeface="Times New Roman" pitchFamily="18" charset="0"/>
              </a:rPr>
              <a:t>)</a:t>
            </a:r>
          </a:p>
        </p:txBody>
      </p:sp>
      <p:sp>
        <p:nvSpPr>
          <p:cNvPr id="57" name="Rectangle 56"/>
          <p:cNvSpPr/>
          <p:nvPr/>
        </p:nvSpPr>
        <p:spPr>
          <a:xfrm>
            <a:off x="24770977" y="23546916"/>
            <a:ext cx="6768752" cy="1728935"/>
          </a:xfrm>
          <a:prstGeom prst="rect">
            <a:avLst/>
          </a:prstGeom>
        </p:spPr>
        <p:style>
          <a:lnRef idx="1">
            <a:schemeClr val="accent3"/>
          </a:lnRef>
          <a:fillRef idx="2">
            <a:schemeClr val="accent3"/>
          </a:fillRef>
          <a:effectRef idx="1">
            <a:schemeClr val="accent3"/>
          </a:effectRef>
          <a:fontRef idx="minor">
            <a:schemeClr val="dk1"/>
          </a:fontRef>
        </p:style>
        <p:txBody>
          <a:bodyPr wrap="square" lIns="432054" tIns="216027" rIns="432054" bIns="216027">
            <a:spAutoFit/>
          </a:bodyPr>
          <a:lstStyle/>
          <a:p>
            <a:pPr algn="ctr"/>
            <a:r>
              <a:rPr lang="fr-FR" sz="2800" dirty="0" smtClean="0">
                <a:latin typeface="Times New Roman" pitchFamily="18" charset="0"/>
                <a:cs typeface="Times New Roman" pitchFamily="18" charset="0"/>
              </a:rPr>
              <a:t>6- Analyse des facteurs de transcription : détermination des sites de leur fixation sur le locus β globine</a:t>
            </a:r>
          </a:p>
        </p:txBody>
      </p:sp>
      <p:sp>
        <p:nvSpPr>
          <p:cNvPr id="58" name="Rectangle 57"/>
          <p:cNvSpPr/>
          <p:nvPr/>
        </p:nvSpPr>
        <p:spPr>
          <a:xfrm>
            <a:off x="24770977" y="12529692"/>
            <a:ext cx="6696744" cy="2159822"/>
          </a:xfrm>
          <a:prstGeom prst="rect">
            <a:avLst/>
          </a:prstGeom>
        </p:spPr>
        <p:style>
          <a:lnRef idx="1">
            <a:schemeClr val="accent3"/>
          </a:lnRef>
          <a:fillRef idx="2">
            <a:schemeClr val="accent3"/>
          </a:fillRef>
          <a:effectRef idx="1">
            <a:schemeClr val="accent3"/>
          </a:effectRef>
          <a:fontRef idx="minor">
            <a:schemeClr val="dk1"/>
          </a:fontRef>
        </p:style>
        <p:txBody>
          <a:bodyPr wrap="square" lIns="432054" tIns="216027" rIns="432054" bIns="216027">
            <a:spAutoFit/>
          </a:bodyPr>
          <a:lstStyle/>
          <a:p>
            <a:r>
              <a:rPr lang="fr-FR" sz="2800" b="1" dirty="0" smtClean="0">
                <a:latin typeface="Times New Roman" pitchFamily="18" charset="0"/>
                <a:cs typeface="Times New Roman" pitchFamily="18" charset="0"/>
              </a:rPr>
              <a:t>1- Réalisation de 3 cultures différentes des cellules mononucléaires du sang périphérique </a:t>
            </a:r>
            <a:r>
              <a:rPr lang="fr-FR" sz="2800" b="1" dirty="0" smtClean="0">
                <a:latin typeface="Times New Roman" pitchFamily="18" charset="0"/>
                <a:cs typeface="Times New Roman" pitchFamily="18" charset="0"/>
                <a:sym typeface="Wingdings" pitchFamily="2" charset="2"/>
              </a:rPr>
              <a:t> </a:t>
            </a:r>
            <a:r>
              <a:rPr lang="fr-FR" sz="2800" b="1" dirty="0" smtClean="0">
                <a:latin typeface="Times New Roman" pitchFamily="18" charset="0"/>
                <a:cs typeface="Times New Roman" pitchFamily="18" charset="0"/>
              </a:rPr>
              <a:t> l’extraction des </a:t>
            </a:r>
            <a:r>
              <a:rPr lang="fr-FR" sz="2800" b="1" dirty="0" err="1" smtClean="0">
                <a:latin typeface="Times New Roman" pitchFamily="18" charset="0"/>
                <a:cs typeface="Times New Roman" pitchFamily="18" charset="0"/>
              </a:rPr>
              <a:t>ARNm</a:t>
            </a:r>
            <a:r>
              <a:rPr lang="fr-FR" sz="2800" b="1" dirty="0" smtClean="0">
                <a:latin typeface="Times New Roman" pitchFamily="18" charset="0"/>
                <a:cs typeface="Times New Roman" pitchFamily="18" charset="0"/>
              </a:rPr>
              <a:t>.</a:t>
            </a:r>
            <a:endParaRPr lang="fr-FR" sz="2800" b="1" dirty="0">
              <a:latin typeface="Times New Roman" pitchFamily="18" charset="0"/>
              <a:cs typeface="Times New Roman" pitchFamily="18" charset="0"/>
            </a:endParaRPr>
          </a:p>
        </p:txBody>
      </p:sp>
      <p:sp>
        <p:nvSpPr>
          <p:cNvPr id="59" name="Rectangle 58"/>
          <p:cNvSpPr/>
          <p:nvPr/>
        </p:nvSpPr>
        <p:spPr>
          <a:xfrm>
            <a:off x="24770977" y="18794388"/>
            <a:ext cx="6696744" cy="2590709"/>
          </a:xfrm>
          <a:prstGeom prst="rect">
            <a:avLst/>
          </a:prstGeom>
        </p:spPr>
        <p:style>
          <a:lnRef idx="1">
            <a:schemeClr val="accent3"/>
          </a:lnRef>
          <a:fillRef idx="2">
            <a:schemeClr val="accent3"/>
          </a:fillRef>
          <a:effectRef idx="1">
            <a:schemeClr val="accent3"/>
          </a:effectRef>
          <a:fontRef idx="minor">
            <a:schemeClr val="dk1"/>
          </a:fontRef>
        </p:style>
        <p:txBody>
          <a:bodyPr wrap="square" lIns="432054" tIns="216027" rIns="432054" bIns="216027">
            <a:spAutoFit/>
          </a:bodyPr>
          <a:lstStyle/>
          <a:p>
            <a:r>
              <a:rPr lang="fr-FR" sz="2800" b="1" dirty="0" smtClean="0">
                <a:latin typeface="Times New Roman" pitchFamily="18" charset="0"/>
                <a:cs typeface="Times New Roman" pitchFamily="18" charset="0"/>
              </a:rPr>
              <a:t>4- </a:t>
            </a:r>
            <a:r>
              <a:rPr lang="fr-FR" sz="2800" dirty="0" smtClean="0">
                <a:latin typeface="Times New Roman" pitchFamily="18" charset="0"/>
                <a:cs typeface="Times New Roman" pitchFamily="18" charset="0"/>
              </a:rPr>
              <a:t>Analyse DAVID GO : </a:t>
            </a:r>
          </a:p>
          <a:p>
            <a:r>
              <a:rPr lang="fr-FR" sz="2800" dirty="0" smtClean="0">
                <a:latin typeface="Times New Roman" pitchFamily="18" charset="0"/>
                <a:cs typeface="Times New Roman" pitchFamily="18" charset="0"/>
              </a:rPr>
              <a:t>- Logiciel classifiant les gènes dans des groupes selon leur fonction biologique </a:t>
            </a:r>
          </a:p>
          <a:p>
            <a:r>
              <a:rPr lang="fr-FR" sz="2800" dirty="0" smtClean="0">
                <a:latin typeface="Times New Roman" pitchFamily="18" charset="0"/>
                <a:cs typeface="Times New Roman" pitchFamily="18" charset="0"/>
              </a:rPr>
              <a:t>- Caractérise le </a:t>
            </a:r>
            <a:r>
              <a:rPr lang="fr-FR" sz="2800" dirty="0" err="1" smtClean="0">
                <a:latin typeface="Times New Roman" pitchFamily="18" charset="0"/>
                <a:cs typeface="Times New Roman" pitchFamily="18" charset="0"/>
              </a:rPr>
              <a:t>transcriptome</a:t>
            </a:r>
            <a:r>
              <a:rPr lang="fr-FR" sz="2800" dirty="0" smtClean="0">
                <a:latin typeface="Times New Roman" pitchFamily="18" charset="0"/>
                <a:cs typeface="Times New Roman" pitchFamily="18" charset="0"/>
              </a:rPr>
              <a:t> de chaque profil  </a:t>
            </a:r>
            <a:endParaRPr lang="fr-FR" sz="2800" dirty="0">
              <a:latin typeface="Times New Roman" pitchFamily="18" charset="0"/>
              <a:cs typeface="Times New Roman" pitchFamily="18" charset="0"/>
            </a:endParaRPr>
          </a:p>
        </p:txBody>
      </p:sp>
      <p:sp>
        <p:nvSpPr>
          <p:cNvPr id="61" name="Rectangle 60"/>
          <p:cNvSpPr/>
          <p:nvPr/>
        </p:nvSpPr>
        <p:spPr>
          <a:xfrm>
            <a:off x="24266921" y="11809612"/>
            <a:ext cx="7560840" cy="720080"/>
          </a:xfrm>
          <a:prstGeom prst="rect">
            <a:avLst/>
          </a:prstGeom>
        </p:spPr>
        <p:style>
          <a:lnRef idx="1">
            <a:schemeClr val="accent1"/>
          </a:lnRef>
          <a:fillRef idx="2">
            <a:schemeClr val="accent1"/>
          </a:fillRef>
          <a:effectRef idx="1">
            <a:schemeClr val="accent1"/>
          </a:effectRef>
          <a:fontRef idx="minor">
            <a:schemeClr val="dk1"/>
          </a:fontRef>
        </p:style>
        <p:txBody>
          <a:bodyPr lIns="432054" tIns="216027" rIns="432054" bIns="216027" rtlCol="0" anchor="ctr"/>
          <a:lstStyle/>
          <a:p>
            <a:pPr algn="ctr"/>
            <a:endParaRPr lang="fr-FR" sz="3800" b="1" dirty="0" smtClean="0">
              <a:latin typeface="Times New Roman" pitchFamily="18" charset="0"/>
              <a:cs typeface="Times New Roman" pitchFamily="18" charset="0"/>
            </a:endParaRPr>
          </a:p>
          <a:p>
            <a:pPr algn="ctr"/>
            <a:endParaRPr lang="fr-FR" sz="3800" b="1" dirty="0" smtClean="0">
              <a:latin typeface="Times New Roman" pitchFamily="18" charset="0"/>
              <a:cs typeface="Times New Roman" pitchFamily="18" charset="0"/>
            </a:endParaRPr>
          </a:p>
          <a:p>
            <a:pPr algn="ctr"/>
            <a:r>
              <a:rPr lang="fr-FR" sz="3200" b="1" dirty="0" smtClean="0">
                <a:latin typeface="Times New Roman" pitchFamily="18" charset="0"/>
                <a:cs typeface="Times New Roman" pitchFamily="18" charset="0"/>
              </a:rPr>
              <a:t>Étude des facteurs de transcription(5)</a:t>
            </a:r>
          </a:p>
          <a:p>
            <a:pPr algn="ctr"/>
            <a:endParaRPr lang="fr-FR" dirty="0"/>
          </a:p>
        </p:txBody>
      </p:sp>
      <p:pic>
        <p:nvPicPr>
          <p:cNvPr id="69" name="Picture 2" descr="C:\Users\MINOCHA\Desktop\fig poster\2.jpg"/>
          <p:cNvPicPr>
            <a:picLocks noChangeAspect="1" noChangeArrowheads="1"/>
          </p:cNvPicPr>
          <p:nvPr/>
        </p:nvPicPr>
        <p:blipFill>
          <a:blip r:embed="rId6" cstate="print"/>
          <a:srcRect/>
          <a:stretch>
            <a:fillRect/>
          </a:stretch>
        </p:blipFill>
        <p:spPr bwMode="auto">
          <a:xfrm>
            <a:off x="17138129" y="22178764"/>
            <a:ext cx="3600400" cy="518457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71" name="Picture 2"/>
          <p:cNvPicPr>
            <a:picLocks noChangeAspect="1" noChangeArrowheads="1"/>
          </p:cNvPicPr>
          <p:nvPr/>
        </p:nvPicPr>
        <p:blipFill>
          <a:blip r:embed="rId7" cstate="print"/>
          <a:srcRect/>
          <a:stretch>
            <a:fillRect/>
          </a:stretch>
        </p:blipFill>
        <p:spPr bwMode="auto">
          <a:xfrm>
            <a:off x="20810537" y="22178764"/>
            <a:ext cx="3600400" cy="518457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75" name="Rectangle 74"/>
          <p:cNvSpPr/>
          <p:nvPr/>
        </p:nvSpPr>
        <p:spPr>
          <a:xfrm>
            <a:off x="4752753" y="37516468"/>
            <a:ext cx="4824536" cy="792088"/>
          </a:xfrm>
          <a:prstGeom prst="rect">
            <a:avLst/>
          </a:prstGeom>
        </p:spPr>
        <p:style>
          <a:lnRef idx="1">
            <a:schemeClr val="accent4"/>
          </a:lnRef>
          <a:fillRef idx="2">
            <a:schemeClr val="accent4"/>
          </a:fillRef>
          <a:effectRef idx="1">
            <a:schemeClr val="accent4"/>
          </a:effectRef>
          <a:fontRef idx="minor">
            <a:schemeClr val="dk1"/>
          </a:fontRef>
        </p:style>
        <p:txBody>
          <a:bodyPr lIns="432054" tIns="216027" rIns="432054" bIns="216027" rtlCol="0" anchor="ctr"/>
          <a:lstStyle/>
          <a:p>
            <a:pPr algn="ctr"/>
            <a:r>
              <a:rPr lang="fr-FR" sz="4000" dirty="0" smtClean="0">
                <a:latin typeface="Algerian" pitchFamily="82" charset="0"/>
                <a:cs typeface="Times New Roman" pitchFamily="18" charset="0"/>
              </a:rPr>
              <a:t>BIBLIOGRAPHIE</a:t>
            </a:r>
            <a:endParaRPr lang="fr-FR" sz="4000" dirty="0">
              <a:latin typeface="Algerian" pitchFamily="82" charset="0"/>
              <a:cs typeface="Times New Roman" pitchFamily="18" charset="0"/>
            </a:endParaRPr>
          </a:p>
        </p:txBody>
      </p:sp>
      <p:sp>
        <p:nvSpPr>
          <p:cNvPr id="77" name="ZoneTexte 76"/>
          <p:cNvSpPr txBox="1"/>
          <p:nvPr/>
        </p:nvSpPr>
        <p:spPr>
          <a:xfrm>
            <a:off x="17426161" y="27507356"/>
            <a:ext cx="6480719" cy="2159822"/>
          </a:xfrm>
          <a:prstGeom prst="rect">
            <a:avLst/>
          </a:prstGeom>
          <a:ln w="57150">
            <a:prstDash val="sysDash"/>
          </a:ln>
        </p:spPr>
        <p:style>
          <a:lnRef idx="2">
            <a:schemeClr val="dk1"/>
          </a:lnRef>
          <a:fillRef idx="1">
            <a:schemeClr val="lt1"/>
          </a:fillRef>
          <a:effectRef idx="0">
            <a:schemeClr val="dk1"/>
          </a:effectRef>
          <a:fontRef idx="minor">
            <a:schemeClr val="dk1"/>
          </a:fontRef>
        </p:style>
        <p:txBody>
          <a:bodyPr wrap="square" lIns="432054" tIns="216027" rIns="432054" bIns="216027" rtlCol="0">
            <a:spAutoFit/>
          </a:bodyPr>
          <a:lstStyle/>
          <a:p>
            <a:pPr algn="ctr"/>
            <a:r>
              <a:rPr lang="fr-FR" sz="2800" b="1" dirty="0" err="1" smtClean="0">
                <a:latin typeface="Times New Roman" pitchFamily="18" charset="0"/>
                <a:cs typeface="Times New Roman" pitchFamily="18" charset="0"/>
              </a:rPr>
              <a:t>Fig</a:t>
            </a:r>
            <a:r>
              <a:rPr lang="fr-FR" sz="2800" b="1" dirty="0" smtClean="0">
                <a:latin typeface="Times New Roman" pitchFamily="18" charset="0"/>
                <a:cs typeface="Times New Roman" pitchFamily="18" charset="0"/>
              </a:rPr>
              <a:t> (4’): Expression d’EGFP dans des embryons des souris transgéniques de HS2-3/GFP aux stades : E10,5 ; E13,5. (7)</a:t>
            </a:r>
            <a:endParaRPr lang="fr-FR" sz="2800" b="1" dirty="0">
              <a:latin typeface="Times New Roman" pitchFamily="18" charset="0"/>
              <a:cs typeface="Times New Roman" pitchFamily="18" charset="0"/>
            </a:endParaRPr>
          </a:p>
        </p:txBody>
      </p:sp>
      <p:sp>
        <p:nvSpPr>
          <p:cNvPr id="78" name="ZoneTexte 77"/>
          <p:cNvSpPr txBox="1"/>
          <p:nvPr/>
        </p:nvSpPr>
        <p:spPr>
          <a:xfrm>
            <a:off x="10297369" y="25923180"/>
            <a:ext cx="6480719" cy="1298048"/>
          </a:xfrm>
          <a:prstGeom prst="rect">
            <a:avLst/>
          </a:prstGeom>
          <a:ln w="57150">
            <a:prstDash val="sysDash"/>
          </a:ln>
        </p:spPr>
        <p:style>
          <a:lnRef idx="2">
            <a:schemeClr val="dk1"/>
          </a:lnRef>
          <a:fillRef idx="1">
            <a:schemeClr val="lt1"/>
          </a:fillRef>
          <a:effectRef idx="0">
            <a:schemeClr val="dk1"/>
          </a:effectRef>
          <a:fontRef idx="minor">
            <a:schemeClr val="dk1"/>
          </a:fontRef>
        </p:style>
        <p:txBody>
          <a:bodyPr wrap="square" lIns="432054" tIns="216027" rIns="432054" bIns="216027" rtlCol="0">
            <a:spAutoFit/>
          </a:bodyPr>
          <a:lstStyle/>
          <a:p>
            <a:pPr algn="ctr"/>
            <a:r>
              <a:rPr lang="fr-FR" sz="2800" b="1" dirty="0" err="1" smtClean="0">
                <a:latin typeface="Times New Roman" pitchFamily="18" charset="0"/>
                <a:cs typeface="Times New Roman" pitchFamily="18" charset="0"/>
              </a:rPr>
              <a:t>Fig</a:t>
            </a:r>
            <a:r>
              <a:rPr lang="fr-FR" sz="2800" b="1" dirty="0" smtClean="0">
                <a:latin typeface="Times New Roman" pitchFamily="18" charset="0"/>
                <a:cs typeface="Times New Roman" pitchFamily="18" charset="0"/>
              </a:rPr>
              <a:t>(1):Localisation des cluster </a:t>
            </a:r>
            <a:r>
              <a:rPr lang="el-GR" sz="2800" b="1" dirty="0" smtClean="0">
                <a:latin typeface="Times New Roman" pitchFamily="18" charset="0"/>
                <a:cs typeface="Times New Roman" pitchFamily="18" charset="0"/>
              </a:rPr>
              <a:t>α</a:t>
            </a:r>
            <a:r>
              <a:rPr lang="fr-FR" sz="2800" b="1" dirty="0" smtClean="0">
                <a:latin typeface="Times New Roman" pitchFamily="18" charset="0"/>
                <a:cs typeface="Times New Roman" pitchFamily="18" charset="0"/>
              </a:rPr>
              <a:t> et </a:t>
            </a:r>
            <a:r>
              <a:rPr lang="el-GR" sz="2800" b="1" dirty="0" smtClean="0">
                <a:latin typeface="Times New Roman" pitchFamily="18" charset="0"/>
                <a:cs typeface="Times New Roman" pitchFamily="18" charset="0"/>
              </a:rPr>
              <a:t>β</a:t>
            </a:r>
            <a:r>
              <a:rPr lang="fr-FR" sz="2800" b="1" dirty="0" smtClean="0">
                <a:latin typeface="Times New Roman" pitchFamily="18" charset="0"/>
                <a:cs typeface="Times New Roman" pitchFamily="18" charset="0"/>
              </a:rPr>
              <a:t>-globine </a:t>
            </a:r>
            <a:r>
              <a:rPr lang="fr-FR" sz="2800" b="1" smtClean="0">
                <a:latin typeface="Times New Roman" pitchFamily="18" charset="0"/>
                <a:cs typeface="Times New Roman" pitchFamily="18" charset="0"/>
              </a:rPr>
              <a:t>sur </a:t>
            </a:r>
            <a:r>
              <a:rPr lang="fr-FR" sz="2800" b="1" smtClean="0">
                <a:latin typeface="Times New Roman" pitchFamily="18" charset="0"/>
                <a:cs typeface="Times New Roman" pitchFamily="18" charset="0"/>
              </a:rPr>
              <a:t>11p15.5</a:t>
            </a:r>
            <a:r>
              <a:rPr lang="fr-FR" sz="2800" b="1" dirty="0" smtClean="0">
                <a:latin typeface="Times New Roman" pitchFamily="18" charset="0"/>
                <a:cs typeface="Times New Roman" pitchFamily="18" charset="0"/>
              </a:rPr>
              <a:t>, 16p13.3</a:t>
            </a:r>
            <a:endParaRPr lang="fr-FR" sz="2800" b="1" dirty="0">
              <a:latin typeface="Times New Roman" pitchFamily="18" charset="0"/>
              <a:cs typeface="Times New Roman" pitchFamily="18" charset="0"/>
            </a:endParaRPr>
          </a:p>
        </p:txBody>
      </p:sp>
      <p:sp>
        <p:nvSpPr>
          <p:cNvPr id="79" name="ZoneTexte 78"/>
          <p:cNvSpPr txBox="1"/>
          <p:nvPr/>
        </p:nvSpPr>
        <p:spPr>
          <a:xfrm>
            <a:off x="10225361" y="29163540"/>
            <a:ext cx="6480719" cy="1728935"/>
          </a:xfrm>
          <a:prstGeom prst="rect">
            <a:avLst/>
          </a:prstGeom>
          <a:ln w="57150">
            <a:prstDash val="sysDash"/>
          </a:ln>
        </p:spPr>
        <p:style>
          <a:lnRef idx="2">
            <a:schemeClr val="dk1"/>
          </a:lnRef>
          <a:fillRef idx="1">
            <a:schemeClr val="lt1"/>
          </a:fillRef>
          <a:effectRef idx="0">
            <a:schemeClr val="dk1"/>
          </a:effectRef>
          <a:fontRef idx="minor">
            <a:schemeClr val="dk1"/>
          </a:fontRef>
        </p:style>
        <p:txBody>
          <a:bodyPr wrap="square" lIns="432054" tIns="216027" rIns="432054" bIns="216027" rtlCol="0">
            <a:spAutoFit/>
          </a:bodyPr>
          <a:lstStyle/>
          <a:p>
            <a:r>
              <a:rPr lang="fr-FR" sz="2800" b="1" dirty="0" err="1" smtClean="0">
                <a:latin typeface="Times New Roman" pitchFamily="18" charset="0"/>
                <a:cs typeface="Times New Roman" pitchFamily="18" charset="0"/>
              </a:rPr>
              <a:t>Fig</a:t>
            </a:r>
            <a:r>
              <a:rPr lang="fr-FR" sz="2800" b="1" dirty="0" smtClean="0">
                <a:latin typeface="Times New Roman" pitchFamily="18" charset="0"/>
                <a:cs typeface="Times New Roman" pitchFamily="18" charset="0"/>
              </a:rPr>
              <a:t>(2): Diagramme montrant les différentes délétions terminales du chromosome 11 humain.</a:t>
            </a:r>
            <a:endParaRPr lang="fr-FR" sz="2800" b="1" dirty="0">
              <a:latin typeface="Times New Roman" pitchFamily="18" charset="0"/>
              <a:cs typeface="Times New Roman" pitchFamily="18" charset="0"/>
            </a:endParaRPr>
          </a:p>
        </p:txBody>
      </p:sp>
      <p:sp>
        <p:nvSpPr>
          <p:cNvPr id="80" name="Rectangle 79"/>
          <p:cNvSpPr/>
          <p:nvPr/>
        </p:nvSpPr>
        <p:spPr>
          <a:xfrm>
            <a:off x="2520505" y="28731492"/>
            <a:ext cx="4680520" cy="1020713"/>
          </a:xfrm>
          <a:prstGeom prst="rect">
            <a:avLst/>
          </a:prstGeom>
        </p:spPr>
        <p:style>
          <a:lnRef idx="1">
            <a:schemeClr val="accent4"/>
          </a:lnRef>
          <a:fillRef idx="2">
            <a:schemeClr val="accent4"/>
          </a:fillRef>
          <a:effectRef idx="1">
            <a:schemeClr val="accent4"/>
          </a:effectRef>
          <a:fontRef idx="minor">
            <a:schemeClr val="dk1"/>
          </a:fontRef>
        </p:style>
        <p:txBody>
          <a:bodyPr lIns="432054" tIns="216027" rIns="432054" bIns="216027" rtlCol="0" anchor="ctr"/>
          <a:lstStyle/>
          <a:p>
            <a:pPr algn="ctr"/>
            <a:r>
              <a:rPr lang="fr-FR" sz="5700" b="1" dirty="0" smtClean="0">
                <a:latin typeface="Times New Roman" pitchFamily="18" charset="0"/>
                <a:cs typeface="Times New Roman" pitchFamily="18" charset="0"/>
              </a:rPr>
              <a:t>Conclusion</a:t>
            </a:r>
            <a:endParaRPr lang="fr-FR" sz="5700" b="1" dirty="0">
              <a:latin typeface="Times New Roman" pitchFamily="18" charset="0"/>
              <a:cs typeface="Times New Roman" pitchFamily="18" charset="0"/>
            </a:endParaRPr>
          </a:p>
        </p:txBody>
      </p:sp>
      <p:pic>
        <p:nvPicPr>
          <p:cNvPr id="6" name="Picture 3"/>
          <p:cNvPicPr>
            <a:picLocks noChangeAspect="1" noChangeArrowheads="1"/>
          </p:cNvPicPr>
          <p:nvPr/>
        </p:nvPicPr>
        <p:blipFill>
          <a:blip r:embed="rId8" cstate="print"/>
          <a:srcRect/>
          <a:stretch>
            <a:fillRect/>
          </a:stretch>
        </p:blipFill>
        <p:spPr bwMode="auto">
          <a:xfrm>
            <a:off x="25347041" y="25491132"/>
            <a:ext cx="5781675" cy="1957586"/>
          </a:xfrm>
          <a:prstGeom prst="rect">
            <a:avLst/>
          </a:prstGeom>
          <a:noFill/>
          <a:ln w="9525">
            <a:noFill/>
            <a:miter lim="800000"/>
            <a:headEnd/>
            <a:tailEnd/>
          </a:ln>
        </p:spPr>
      </p:pic>
      <p:sp>
        <p:nvSpPr>
          <p:cNvPr id="83" name="ZoneTexte 82"/>
          <p:cNvSpPr txBox="1"/>
          <p:nvPr/>
        </p:nvSpPr>
        <p:spPr>
          <a:xfrm>
            <a:off x="24914993" y="27507356"/>
            <a:ext cx="6624736" cy="1728935"/>
          </a:xfrm>
          <a:prstGeom prst="rect">
            <a:avLst/>
          </a:prstGeom>
          <a:ln w="57150">
            <a:prstDash val="sysDash"/>
          </a:ln>
        </p:spPr>
        <p:style>
          <a:lnRef idx="2">
            <a:schemeClr val="dk1"/>
          </a:lnRef>
          <a:fillRef idx="1">
            <a:schemeClr val="lt1"/>
          </a:fillRef>
          <a:effectRef idx="0">
            <a:schemeClr val="dk1"/>
          </a:effectRef>
          <a:fontRef idx="minor">
            <a:schemeClr val="dk1"/>
          </a:fontRef>
        </p:style>
        <p:txBody>
          <a:bodyPr wrap="square" lIns="432054" tIns="216027" rIns="432054" bIns="216027" rtlCol="0">
            <a:spAutoFit/>
          </a:bodyPr>
          <a:lstStyle/>
          <a:p>
            <a:r>
              <a:rPr lang="fr-FR" sz="2800" b="1" dirty="0" err="1" smtClean="0">
                <a:latin typeface="Times New Roman" pitchFamily="18" charset="0"/>
                <a:cs typeface="Times New Roman" pitchFamily="18" charset="0"/>
              </a:rPr>
              <a:t>Fig</a:t>
            </a:r>
            <a:r>
              <a:rPr lang="fr-FR" sz="2800" b="1" dirty="0" smtClean="0">
                <a:latin typeface="Times New Roman" pitchFamily="18" charset="0"/>
                <a:cs typeface="Times New Roman" pitchFamily="18" charset="0"/>
              </a:rPr>
              <a:t>(3’): Résultats </a:t>
            </a:r>
            <a:r>
              <a:rPr lang="fr-FR" sz="2800" b="1" dirty="0" err="1" smtClean="0">
                <a:latin typeface="Times New Roman" pitchFamily="18" charset="0"/>
                <a:cs typeface="Times New Roman" pitchFamily="18" charset="0"/>
              </a:rPr>
              <a:t>Southern</a:t>
            </a:r>
            <a:r>
              <a:rPr lang="fr-FR" sz="2800" b="1" dirty="0" smtClean="0">
                <a:latin typeface="Times New Roman" pitchFamily="18" charset="0"/>
                <a:cs typeface="Times New Roman" pitchFamily="18" charset="0"/>
              </a:rPr>
              <a:t> blot de l’intégration du fragment 140kb dans les YAC</a:t>
            </a:r>
            <a:endParaRPr lang="fr-FR" sz="2800" b="1" dirty="0">
              <a:latin typeface="Times New Roman" pitchFamily="18" charset="0"/>
              <a:cs typeface="Times New Roman" pitchFamily="18" charset="0"/>
            </a:endParaRPr>
          </a:p>
        </p:txBody>
      </p:sp>
      <p:pic>
        <p:nvPicPr>
          <p:cNvPr id="8" name="Picture 4"/>
          <p:cNvPicPr>
            <a:picLocks noChangeAspect="1" noChangeArrowheads="1"/>
          </p:cNvPicPr>
          <p:nvPr/>
        </p:nvPicPr>
        <p:blipFill>
          <a:blip r:embed="rId9" cstate="print">
            <a:lum contrast="37000"/>
          </a:blip>
          <a:srcRect/>
          <a:stretch>
            <a:fillRect/>
          </a:stretch>
        </p:blipFill>
        <p:spPr bwMode="auto">
          <a:xfrm>
            <a:off x="17354153" y="38380564"/>
            <a:ext cx="5904656" cy="2664296"/>
          </a:xfrm>
          <a:prstGeom prst="rect">
            <a:avLst/>
          </a:prstGeom>
          <a:noFill/>
          <a:ln w="9525">
            <a:noFill/>
            <a:miter lim="800000"/>
            <a:headEnd/>
            <a:tailEnd/>
          </a:ln>
        </p:spPr>
      </p:pic>
      <p:sp>
        <p:nvSpPr>
          <p:cNvPr id="84" name="ZoneTexte 83"/>
          <p:cNvSpPr txBox="1"/>
          <p:nvPr/>
        </p:nvSpPr>
        <p:spPr>
          <a:xfrm>
            <a:off x="17354153" y="41332892"/>
            <a:ext cx="6696744" cy="1298048"/>
          </a:xfrm>
          <a:prstGeom prst="rect">
            <a:avLst/>
          </a:prstGeom>
          <a:ln w="57150">
            <a:prstDash val="sysDash"/>
          </a:ln>
        </p:spPr>
        <p:style>
          <a:lnRef idx="2">
            <a:schemeClr val="dk1"/>
          </a:lnRef>
          <a:fillRef idx="1">
            <a:schemeClr val="lt1"/>
          </a:fillRef>
          <a:effectRef idx="0">
            <a:schemeClr val="dk1"/>
          </a:effectRef>
          <a:fontRef idx="minor">
            <a:schemeClr val="dk1"/>
          </a:fontRef>
        </p:style>
        <p:txBody>
          <a:bodyPr wrap="square" lIns="432054" tIns="216027" rIns="432054" bIns="216027" rtlCol="0">
            <a:spAutoFit/>
          </a:bodyPr>
          <a:lstStyle/>
          <a:p>
            <a:r>
              <a:rPr lang="fr-FR" sz="2800" b="1" dirty="0" err="1" smtClean="0">
                <a:latin typeface="Times New Roman" pitchFamily="18" charset="0"/>
                <a:cs typeface="Times New Roman" pitchFamily="18" charset="0"/>
              </a:rPr>
              <a:t>Fig</a:t>
            </a:r>
            <a:r>
              <a:rPr lang="fr-FR" sz="2800" b="1" dirty="0" smtClean="0">
                <a:latin typeface="Times New Roman" pitchFamily="18" charset="0"/>
                <a:cs typeface="Times New Roman" pitchFamily="18" charset="0"/>
              </a:rPr>
              <a:t>(4’’): </a:t>
            </a:r>
            <a:r>
              <a:rPr lang="fr-FR" sz="2800" b="1" dirty="0" err="1" smtClean="0">
                <a:latin typeface="Times New Roman" pitchFamily="18" charset="0"/>
                <a:cs typeface="Times New Roman" pitchFamily="18" charset="0"/>
              </a:rPr>
              <a:t>cartogrpahies</a:t>
            </a:r>
            <a:r>
              <a:rPr lang="fr-FR" sz="2800" b="1" dirty="0" smtClean="0">
                <a:latin typeface="Times New Roman" pitchFamily="18" charset="0"/>
                <a:cs typeface="Times New Roman" pitchFamily="18" charset="0"/>
              </a:rPr>
              <a:t> des fragments ADN </a:t>
            </a:r>
            <a:r>
              <a:rPr lang="fr-FR" sz="2800" b="1" dirty="0" err="1" smtClean="0">
                <a:latin typeface="Times New Roman" pitchFamily="18" charset="0"/>
                <a:cs typeface="Times New Roman" pitchFamily="18" charset="0"/>
              </a:rPr>
              <a:t>transgeniques</a:t>
            </a:r>
            <a:endParaRPr lang="fr-FR" sz="2800" b="1" dirty="0">
              <a:latin typeface="Times New Roman" pitchFamily="18" charset="0"/>
              <a:cs typeface="Times New Roman" pitchFamily="18" charset="0"/>
            </a:endParaRPr>
          </a:p>
        </p:txBody>
      </p:sp>
      <p:pic>
        <p:nvPicPr>
          <p:cNvPr id="1029" name="Picture 5"/>
          <p:cNvPicPr>
            <a:picLocks noChangeAspect="1" noChangeArrowheads="1"/>
          </p:cNvPicPr>
          <p:nvPr/>
        </p:nvPicPr>
        <p:blipFill>
          <a:blip r:embed="rId10" cstate="print"/>
          <a:srcRect/>
          <a:stretch>
            <a:fillRect/>
          </a:stretch>
        </p:blipFill>
        <p:spPr bwMode="auto">
          <a:xfrm>
            <a:off x="17354153" y="30027636"/>
            <a:ext cx="5688632" cy="1944216"/>
          </a:xfrm>
          <a:prstGeom prst="rect">
            <a:avLst/>
          </a:prstGeom>
          <a:noFill/>
          <a:ln w="9525">
            <a:noFill/>
            <a:miter lim="800000"/>
            <a:headEnd/>
            <a:tailEnd/>
          </a:ln>
        </p:spPr>
      </p:pic>
      <p:sp>
        <p:nvSpPr>
          <p:cNvPr id="85" name="ZoneTexte 84"/>
          <p:cNvSpPr txBox="1"/>
          <p:nvPr/>
        </p:nvSpPr>
        <p:spPr>
          <a:xfrm>
            <a:off x="17282145" y="31827836"/>
            <a:ext cx="5832648" cy="1728935"/>
          </a:xfrm>
          <a:prstGeom prst="rect">
            <a:avLst/>
          </a:prstGeom>
          <a:ln w="57150">
            <a:prstDash val="sysDash"/>
          </a:ln>
        </p:spPr>
        <p:style>
          <a:lnRef idx="2">
            <a:schemeClr val="dk1"/>
          </a:lnRef>
          <a:fillRef idx="1">
            <a:schemeClr val="lt1"/>
          </a:fillRef>
          <a:effectRef idx="0">
            <a:schemeClr val="dk1"/>
          </a:effectRef>
          <a:fontRef idx="minor">
            <a:schemeClr val="dk1"/>
          </a:fontRef>
        </p:style>
        <p:txBody>
          <a:bodyPr wrap="square" lIns="432054" tIns="216027" rIns="432054" bIns="216027" rtlCol="0">
            <a:spAutoFit/>
          </a:bodyPr>
          <a:lstStyle/>
          <a:p>
            <a:r>
              <a:rPr lang="fr-FR" sz="2800" b="1" dirty="0" err="1" smtClean="0">
                <a:latin typeface="Times New Roman" pitchFamily="18" charset="0"/>
                <a:cs typeface="Times New Roman" pitchFamily="18" charset="0"/>
              </a:rPr>
              <a:t>Fig</a:t>
            </a:r>
            <a:r>
              <a:rPr lang="fr-FR" sz="2800" b="1" dirty="0" smtClean="0">
                <a:latin typeface="Times New Roman" pitchFamily="18" charset="0"/>
                <a:cs typeface="Times New Roman" pitchFamily="18" charset="0"/>
              </a:rPr>
              <a:t>(4): </a:t>
            </a:r>
            <a:r>
              <a:rPr lang="en-US" sz="2800" b="1" dirty="0" err="1" smtClean="0">
                <a:latin typeface="Times New Roman" pitchFamily="18" charset="0"/>
                <a:cs typeface="Times New Roman" pitchFamily="18" charset="0"/>
              </a:rPr>
              <a:t>Localisation</a:t>
            </a:r>
            <a:r>
              <a:rPr lang="en-US" sz="2800" b="1" dirty="0" smtClean="0">
                <a:latin typeface="Times New Roman" pitchFamily="18" charset="0"/>
                <a:cs typeface="Times New Roman" pitchFamily="18" charset="0"/>
              </a:rPr>
              <a:t> des regions 5'HS3 et  5'HS2 </a:t>
            </a:r>
            <a:r>
              <a:rPr lang="en-US" sz="2800" b="1" dirty="0" err="1" smtClean="0">
                <a:latin typeface="Times New Roman" pitchFamily="18" charset="0"/>
                <a:cs typeface="Times New Roman" pitchFamily="18" charset="0"/>
              </a:rPr>
              <a:t>dans</a:t>
            </a:r>
            <a:r>
              <a:rPr lang="en-US" sz="2800" b="1" dirty="0" smtClean="0">
                <a:latin typeface="Times New Roman" pitchFamily="18" charset="0"/>
                <a:cs typeface="Times New Roman" pitchFamily="18" charset="0"/>
              </a:rPr>
              <a:t>  </a:t>
            </a:r>
            <a:r>
              <a:rPr lang="fr-FR" sz="2800" b="1" dirty="0" smtClean="0">
                <a:latin typeface="Times New Roman" pitchFamily="18" charset="0"/>
                <a:cs typeface="Times New Roman" pitchFamily="18" charset="0"/>
              </a:rPr>
              <a:t>β-YAC LCR.</a:t>
            </a:r>
            <a:endParaRPr lang="fr-FR" sz="2800" b="1" dirty="0">
              <a:latin typeface="Times New Roman" pitchFamily="18" charset="0"/>
              <a:cs typeface="Times New Roman" pitchFamily="18" charset="0"/>
            </a:endParaRPr>
          </a:p>
        </p:txBody>
      </p:sp>
      <p:graphicFrame>
        <p:nvGraphicFramePr>
          <p:cNvPr id="86" name="Tableau 85"/>
          <p:cNvGraphicFramePr>
            <a:graphicFrameLocks noGrp="1"/>
          </p:cNvGraphicFramePr>
          <p:nvPr/>
        </p:nvGraphicFramePr>
        <p:xfrm>
          <a:off x="23114793" y="29523580"/>
          <a:ext cx="8712968" cy="9203094"/>
        </p:xfrm>
        <a:graphic>
          <a:graphicData uri="http://schemas.openxmlformats.org/drawingml/2006/table">
            <a:tbl>
              <a:tblPr>
                <a:tableStyleId>{69C7853C-536D-4A76-A0AE-DD22124D55A5}</a:tableStyleId>
              </a:tblPr>
              <a:tblGrid>
                <a:gridCol w="1160859"/>
                <a:gridCol w="2958612"/>
                <a:gridCol w="2340949"/>
                <a:gridCol w="2252548"/>
              </a:tblGrid>
              <a:tr h="1294279">
                <a:tc>
                  <a:txBody>
                    <a:bodyPr/>
                    <a:lstStyle/>
                    <a:p>
                      <a:pPr algn="ctr">
                        <a:lnSpc>
                          <a:spcPct val="115000"/>
                        </a:lnSpc>
                        <a:spcAft>
                          <a:spcPts val="0"/>
                        </a:spcAft>
                      </a:pPr>
                      <a:r>
                        <a:rPr lang="en-US" sz="2400" dirty="0"/>
                        <a:t>Profile</a:t>
                      </a:r>
                      <a:endParaRPr lang="fr-FR" sz="2400" dirty="0">
                        <a:latin typeface="Arial" pitchFamily="34" charset="0"/>
                        <a:ea typeface="Calibri"/>
                        <a:cs typeface="Arial" pitchFamily="34" charset="0"/>
                      </a:endParaRPr>
                    </a:p>
                  </a:txBody>
                  <a:tcPr marL="68580" marR="68580" marT="0" marB="0" anchor="ctr"/>
                </a:tc>
                <a:tc>
                  <a:txBody>
                    <a:bodyPr/>
                    <a:lstStyle/>
                    <a:p>
                      <a:pPr algn="ctr">
                        <a:lnSpc>
                          <a:spcPct val="115000"/>
                        </a:lnSpc>
                        <a:spcAft>
                          <a:spcPts val="0"/>
                        </a:spcAft>
                      </a:pPr>
                      <a:r>
                        <a:rPr lang="en-US" sz="2400"/>
                        <a:t>Voies de signalisations impliquées</a:t>
                      </a:r>
                      <a:endParaRPr lang="fr-FR" sz="2400">
                        <a:latin typeface="Arial" pitchFamily="34" charset="0"/>
                        <a:ea typeface="Calibri"/>
                        <a:cs typeface="Arial" pitchFamily="34" charset="0"/>
                      </a:endParaRPr>
                    </a:p>
                  </a:txBody>
                  <a:tcPr marL="68580" marR="68580" marT="0" marB="0" anchor="ctr"/>
                </a:tc>
                <a:tc>
                  <a:txBody>
                    <a:bodyPr/>
                    <a:lstStyle/>
                    <a:p>
                      <a:pPr algn="ctr">
                        <a:lnSpc>
                          <a:spcPct val="115000"/>
                        </a:lnSpc>
                        <a:spcAft>
                          <a:spcPts val="0"/>
                        </a:spcAft>
                      </a:pPr>
                      <a:r>
                        <a:rPr lang="fr-FR" sz="2400" dirty="0"/>
                        <a:t>Certains Facteurs de transcriptions impliqués</a:t>
                      </a:r>
                      <a:endParaRPr lang="fr-FR" sz="2400" dirty="0">
                        <a:latin typeface="Arial" pitchFamily="34" charset="0"/>
                        <a:ea typeface="Calibri"/>
                        <a:cs typeface="Arial" pitchFamily="34" charset="0"/>
                      </a:endParaRPr>
                    </a:p>
                  </a:txBody>
                  <a:tcPr marL="68580" marR="68580" marT="0" marB="0" anchor="ctr"/>
                </a:tc>
                <a:tc>
                  <a:txBody>
                    <a:bodyPr/>
                    <a:lstStyle/>
                    <a:p>
                      <a:pPr algn="ctr">
                        <a:lnSpc>
                          <a:spcPct val="115000"/>
                        </a:lnSpc>
                        <a:spcAft>
                          <a:spcPts val="0"/>
                        </a:spcAft>
                      </a:pPr>
                      <a:r>
                        <a:rPr lang="fr-FR" sz="2400"/>
                        <a:t>Régulation des gènes β- et γ-globines</a:t>
                      </a:r>
                      <a:endParaRPr lang="fr-FR" sz="2400">
                        <a:latin typeface="Arial" pitchFamily="34" charset="0"/>
                        <a:ea typeface="Calibri"/>
                        <a:cs typeface="Arial" pitchFamily="34" charset="0"/>
                      </a:endParaRPr>
                    </a:p>
                  </a:txBody>
                  <a:tcPr marL="68580" marR="68580" marT="0" marB="0" anchor="ctr"/>
                </a:tc>
              </a:tr>
              <a:tr h="2234113">
                <a:tc>
                  <a:txBody>
                    <a:bodyPr/>
                    <a:lstStyle/>
                    <a:p>
                      <a:pPr algn="ctr">
                        <a:lnSpc>
                          <a:spcPct val="115000"/>
                        </a:lnSpc>
                        <a:spcAft>
                          <a:spcPts val="0"/>
                        </a:spcAft>
                      </a:pPr>
                      <a:r>
                        <a:rPr lang="en-US" sz="2400" dirty="0"/>
                        <a:t>Profile 1</a:t>
                      </a:r>
                      <a:endParaRPr lang="fr-FR" sz="2400" dirty="0">
                        <a:latin typeface="Arial" pitchFamily="34" charset="0"/>
                        <a:ea typeface="Calibri"/>
                        <a:cs typeface="Arial" pitchFamily="34" charset="0"/>
                      </a:endParaRPr>
                    </a:p>
                  </a:txBody>
                  <a:tcPr marL="68580" marR="68580" marT="0" marB="0" anchor="ctr"/>
                </a:tc>
                <a:tc>
                  <a:txBody>
                    <a:bodyPr/>
                    <a:lstStyle/>
                    <a:p>
                      <a:pPr>
                        <a:lnSpc>
                          <a:spcPct val="115000"/>
                        </a:lnSpc>
                        <a:spcAft>
                          <a:spcPts val="0"/>
                        </a:spcAft>
                      </a:pPr>
                      <a:r>
                        <a:rPr lang="en-US" sz="2400" dirty="0"/>
                        <a:t>*Cdc42 ;</a:t>
                      </a:r>
                      <a:endParaRPr lang="fr-FR" sz="2400" dirty="0"/>
                    </a:p>
                    <a:p>
                      <a:pPr>
                        <a:lnSpc>
                          <a:spcPct val="115000"/>
                        </a:lnSpc>
                        <a:spcAft>
                          <a:spcPts val="0"/>
                        </a:spcAft>
                      </a:pPr>
                      <a:r>
                        <a:rPr lang="en-US" sz="2400" dirty="0"/>
                        <a:t>*NF-Kb ;</a:t>
                      </a:r>
                      <a:endParaRPr lang="fr-FR" sz="2400" dirty="0"/>
                    </a:p>
                    <a:p>
                      <a:pPr>
                        <a:lnSpc>
                          <a:spcPct val="115000"/>
                        </a:lnSpc>
                        <a:spcAft>
                          <a:spcPts val="0"/>
                        </a:spcAft>
                      </a:pPr>
                      <a:r>
                        <a:rPr lang="en-US" sz="2400" dirty="0"/>
                        <a:t>*</a:t>
                      </a:r>
                      <a:r>
                        <a:rPr lang="en-US" sz="2400" dirty="0" err="1"/>
                        <a:t>Erythropoïetine</a:t>
                      </a:r>
                      <a:r>
                        <a:rPr lang="en-US" sz="2400" dirty="0"/>
                        <a:t> ;</a:t>
                      </a:r>
                      <a:endParaRPr lang="fr-FR" sz="2400" dirty="0"/>
                    </a:p>
                    <a:p>
                      <a:pPr>
                        <a:lnSpc>
                          <a:spcPct val="115000"/>
                        </a:lnSpc>
                        <a:spcAft>
                          <a:spcPts val="0"/>
                        </a:spcAft>
                      </a:pPr>
                      <a:r>
                        <a:rPr lang="en-US" sz="2400" dirty="0"/>
                        <a:t>*Notch ;</a:t>
                      </a:r>
                      <a:endParaRPr lang="fr-FR" sz="2400" dirty="0"/>
                    </a:p>
                    <a:p>
                      <a:pPr>
                        <a:lnSpc>
                          <a:spcPct val="115000"/>
                        </a:lnSpc>
                        <a:spcAft>
                          <a:spcPts val="0"/>
                        </a:spcAft>
                      </a:pPr>
                      <a:r>
                        <a:rPr lang="en-US" sz="2400" dirty="0"/>
                        <a:t>*p38 MAPK</a:t>
                      </a:r>
                      <a:endParaRPr lang="fr-FR" sz="2400" dirty="0">
                        <a:latin typeface="Arial" pitchFamily="34" charset="0"/>
                        <a:ea typeface="Calibri"/>
                        <a:cs typeface="Arial" pitchFamily="34" charset="0"/>
                      </a:endParaRPr>
                    </a:p>
                  </a:txBody>
                  <a:tcPr marL="68580" marR="68580" marT="0" marB="0"/>
                </a:tc>
                <a:tc>
                  <a:txBody>
                    <a:bodyPr/>
                    <a:lstStyle/>
                    <a:p>
                      <a:pPr algn="ctr">
                        <a:lnSpc>
                          <a:spcPct val="115000"/>
                        </a:lnSpc>
                        <a:spcAft>
                          <a:spcPts val="0"/>
                        </a:spcAft>
                      </a:pPr>
                      <a:r>
                        <a:rPr lang="fr-FR" sz="2400"/>
                        <a:t>KLF4</a:t>
                      </a:r>
                    </a:p>
                    <a:p>
                      <a:pPr algn="ctr">
                        <a:lnSpc>
                          <a:spcPct val="115000"/>
                        </a:lnSpc>
                        <a:spcAft>
                          <a:spcPts val="0"/>
                        </a:spcAft>
                      </a:pPr>
                      <a:r>
                        <a:rPr lang="fr-FR" sz="2400"/>
                        <a:t>GATA2</a:t>
                      </a:r>
                    </a:p>
                    <a:p>
                      <a:pPr algn="ctr">
                        <a:lnSpc>
                          <a:spcPct val="115000"/>
                        </a:lnSpc>
                        <a:spcAft>
                          <a:spcPts val="0"/>
                        </a:spcAft>
                      </a:pPr>
                      <a:r>
                        <a:rPr lang="fr-FR" sz="2400"/>
                        <a:t>GATA3</a:t>
                      </a:r>
                    </a:p>
                    <a:p>
                      <a:pPr algn="ctr">
                        <a:lnSpc>
                          <a:spcPct val="115000"/>
                        </a:lnSpc>
                        <a:spcAft>
                          <a:spcPts val="0"/>
                        </a:spcAft>
                      </a:pPr>
                      <a:r>
                        <a:rPr lang="fr-FR" sz="2400"/>
                        <a:t>FOS</a:t>
                      </a:r>
                      <a:endParaRPr lang="fr-FR" sz="2400">
                        <a:latin typeface="Arial" pitchFamily="34" charset="0"/>
                        <a:ea typeface="Calibri"/>
                        <a:cs typeface="Arial" pitchFamily="34" charset="0"/>
                      </a:endParaRPr>
                    </a:p>
                  </a:txBody>
                  <a:tcPr marL="68580" marR="68580" marT="0" marB="0" anchor="ctr"/>
                </a:tc>
                <a:tc>
                  <a:txBody>
                    <a:bodyPr/>
                    <a:lstStyle/>
                    <a:p>
                      <a:pPr algn="ctr">
                        <a:lnSpc>
                          <a:spcPct val="115000"/>
                        </a:lnSpc>
                        <a:spcAft>
                          <a:spcPts val="0"/>
                        </a:spcAft>
                      </a:pPr>
                      <a:r>
                        <a:rPr lang="fr-FR" sz="2400" dirty="0"/>
                        <a:t>7</a:t>
                      </a:r>
                      <a:r>
                        <a:rPr lang="fr-FR" sz="2400" baseline="30000" dirty="0"/>
                        <a:t>ème</a:t>
                      </a:r>
                      <a:r>
                        <a:rPr lang="fr-FR" sz="2400" dirty="0"/>
                        <a:t>- 21</a:t>
                      </a:r>
                      <a:r>
                        <a:rPr lang="fr-FR" sz="2400" baseline="30000" dirty="0"/>
                        <a:t>ème</a:t>
                      </a:r>
                      <a:r>
                        <a:rPr lang="fr-FR" sz="2400" dirty="0"/>
                        <a:t> jours: down-</a:t>
                      </a:r>
                      <a:r>
                        <a:rPr lang="fr-FR" sz="2400" dirty="0" err="1"/>
                        <a:t>regulation</a:t>
                      </a:r>
                      <a:r>
                        <a:rPr lang="fr-FR" sz="2400" dirty="0"/>
                        <a:t> de β et up-</a:t>
                      </a:r>
                      <a:r>
                        <a:rPr lang="fr-FR" sz="2400" dirty="0" err="1"/>
                        <a:t>regulation</a:t>
                      </a:r>
                      <a:r>
                        <a:rPr lang="fr-FR" sz="2400" dirty="0"/>
                        <a:t> de γ</a:t>
                      </a:r>
                      <a:endParaRPr lang="fr-FR" sz="2400" dirty="0">
                        <a:latin typeface="Arial" pitchFamily="34" charset="0"/>
                        <a:ea typeface="Calibri"/>
                        <a:cs typeface="Arial" pitchFamily="34" charset="0"/>
                      </a:endParaRPr>
                    </a:p>
                  </a:txBody>
                  <a:tcPr marL="68580" marR="68580" marT="0" marB="0" anchor="ctr"/>
                </a:tc>
              </a:tr>
              <a:tr h="3057790">
                <a:tc>
                  <a:txBody>
                    <a:bodyPr/>
                    <a:lstStyle/>
                    <a:p>
                      <a:pPr algn="ctr">
                        <a:lnSpc>
                          <a:spcPct val="115000"/>
                        </a:lnSpc>
                        <a:spcAft>
                          <a:spcPts val="0"/>
                        </a:spcAft>
                      </a:pPr>
                      <a:r>
                        <a:rPr lang="en-US" sz="2400"/>
                        <a:t>Profile 2</a:t>
                      </a:r>
                      <a:endParaRPr lang="fr-FR" sz="2400">
                        <a:latin typeface="Arial" pitchFamily="34" charset="0"/>
                        <a:ea typeface="Calibri"/>
                        <a:cs typeface="Arial" pitchFamily="34" charset="0"/>
                      </a:endParaRPr>
                    </a:p>
                  </a:txBody>
                  <a:tcPr marL="68580" marR="68580" marT="0" marB="0" anchor="ctr"/>
                </a:tc>
                <a:tc>
                  <a:txBody>
                    <a:bodyPr/>
                    <a:lstStyle/>
                    <a:p>
                      <a:pPr>
                        <a:lnSpc>
                          <a:spcPct val="115000"/>
                        </a:lnSpc>
                        <a:spcAft>
                          <a:spcPts val="0"/>
                        </a:spcAft>
                      </a:pPr>
                      <a:r>
                        <a:rPr lang="fr-FR" sz="2400" dirty="0"/>
                        <a:t>*Point de contrôle G2/M du cycle cellulaire;</a:t>
                      </a:r>
                    </a:p>
                    <a:p>
                      <a:pPr>
                        <a:lnSpc>
                          <a:spcPct val="115000"/>
                        </a:lnSpc>
                        <a:spcAft>
                          <a:spcPts val="0"/>
                        </a:spcAft>
                      </a:pPr>
                      <a:r>
                        <a:rPr lang="fr-FR" sz="2400" dirty="0"/>
                        <a:t>*Point de contrôle G1/S du cycle cellulaire ;</a:t>
                      </a:r>
                    </a:p>
                    <a:p>
                      <a:pPr>
                        <a:lnSpc>
                          <a:spcPct val="115000"/>
                        </a:lnSpc>
                        <a:spcAft>
                          <a:spcPts val="0"/>
                        </a:spcAft>
                      </a:pPr>
                      <a:r>
                        <a:rPr lang="fr-FR" sz="2400" dirty="0"/>
                        <a:t>*p53</a:t>
                      </a:r>
                      <a:endParaRPr lang="fr-FR" sz="2400" dirty="0">
                        <a:latin typeface="Arial" pitchFamily="34" charset="0"/>
                        <a:ea typeface="Calibri"/>
                        <a:cs typeface="Arial" pitchFamily="34" charset="0"/>
                      </a:endParaRPr>
                    </a:p>
                  </a:txBody>
                  <a:tcPr marL="68580" marR="68580" marT="0" marB="0"/>
                </a:tc>
                <a:tc>
                  <a:txBody>
                    <a:bodyPr/>
                    <a:lstStyle/>
                    <a:p>
                      <a:pPr algn="ctr">
                        <a:lnSpc>
                          <a:spcPct val="115000"/>
                        </a:lnSpc>
                        <a:spcAft>
                          <a:spcPts val="0"/>
                        </a:spcAft>
                      </a:pPr>
                      <a:r>
                        <a:rPr lang="en-US" sz="2400" dirty="0"/>
                        <a:t>KLF1</a:t>
                      </a:r>
                      <a:endParaRPr lang="fr-FR" sz="2400" dirty="0"/>
                    </a:p>
                    <a:p>
                      <a:pPr algn="ctr">
                        <a:lnSpc>
                          <a:spcPct val="115000"/>
                        </a:lnSpc>
                        <a:spcAft>
                          <a:spcPts val="0"/>
                        </a:spcAft>
                      </a:pPr>
                      <a:r>
                        <a:rPr lang="en-US" sz="2400" dirty="0"/>
                        <a:t>KLF 10</a:t>
                      </a:r>
                      <a:endParaRPr lang="fr-FR" sz="2400" dirty="0"/>
                    </a:p>
                    <a:p>
                      <a:pPr algn="ctr">
                        <a:lnSpc>
                          <a:spcPct val="115000"/>
                        </a:lnSpc>
                        <a:spcAft>
                          <a:spcPts val="0"/>
                        </a:spcAft>
                      </a:pPr>
                      <a:r>
                        <a:rPr lang="en-US" sz="2400" dirty="0"/>
                        <a:t>GATA1</a:t>
                      </a:r>
                      <a:endParaRPr lang="fr-FR" sz="2400" dirty="0"/>
                    </a:p>
                    <a:p>
                      <a:pPr algn="ctr">
                        <a:lnSpc>
                          <a:spcPct val="115000"/>
                        </a:lnSpc>
                        <a:spcAft>
                          <a:spcPts val="0"/>
                        </a:spcAft>
                      </a:pPr>
                      <a:r>
                        <a:rPr lang="en-US" sz="2400" dirty="0"/>
                        <a:t>NFE2</a:t>
                      </a:r>
                      <a:endParaRPr lang="fr-FR" sz="2400" dirty="0">
                        <a:latin typeface="Arial" pitchFamily="34" charset="0"/>
                        <a:ea typeface="Calibri"/>
                        <a:cs typeface="Arial" pitchFamily="34" charset="0"/>
                      </a:endParaRPr>
                    </a:p>
                  </a:txBody>
                  <a:tcPr marL="68580" marR="68580" marT="0" marB="0" anchor="ctr"/>
                </a:tc>
                <a:tc>
                  <a:txBody>
                    <a:bodyPr/>
                    <a:lstStyle/>
                    <a:p>
                      <a:pPr algn="ctr">
                        <a:lnSpc>
                          <a:spcPct val="115000"/>
                        </a:lnSpc>
                        <a:spcAft>
                          <a:spcPts val="0"/>
                        </a:spcAft>
                      </a:pPr>
                      <a:r>
                        <a:rPr lang="fr-FR" sz="2400"/>
                        <a:t>21</a:t>
                      </a:r>
                      <a:r>
                        <a:rPr lang="fr-FR" sz="2400" baseline="30000"/>
                        <a:t>ème</a:t>
                      </a:r>
                      <a:r>
                        <a:rPr lang="fr-FR" sz="2400"/>
                        <a:t>- 28</a:t>
                      </a:r>
                      <a:r>
                        <a:rPr lang="fr-FR" sz="2400" baseline="30000"/>
                        <a:t>ème</a:t>
                      </a:r>
                      <a:r>
                        <a:rPr lang="fr-FR" sz="2400"/>
                        <a:t> jours:</a:t>
                      </a:r>
                    </a:p>
                    <a:p>
                      <a:pPr algn="ctr">
                        <a:lnSpc>
                          <a:spcPct val="115000"/>
                        </a:lnSpc>
                        <a:spcAft>
                          <a:spcPts val="0"/>
                        </a:spcAft>
                      </a:pPr>
                      <a:r>
                        <a:rPr lang="fr-FR" sz="2400"/>
                        <a:t>up-regulation de β et down-regulation de γ</a:t>
                      </a:r>
                      <a:endParaRPr lang="fr-FR" sz="2400">
                        <a:latin typeface="Arial" pitchFamily="34" charset="0"/>
                        <a:ea typeface="Calibri"/>
                        <a:cs typeface="Arial" pitchFamily="34" charset="0"/>
                      </a:endParaRPr>
                    </a:p>
                  </a:txBody>
                  <a:tcPr marL="68580" marR="68580" marT="0" marB="0" anchor="ctr"/>
                </a:tc>
              </a:tr>
              <a:tr h="2616912">
                <a:tc>
                  <a:txBody>
                    <a:bodyPr/>
                    <a:lstStyle/>
                    <a:p>
                      <a:pPr algn="ctr">
                        <a:lnSpc>
                          <a:spcPct val="115000"/>
                        </a:lnSpc>
                        <a:spcAft>
                          <a:spcPts val="0"/>
                        </a:spcAft>
                      </a:pPr>
                      <a:r>
                        <a:rPr lang="en-US" sz="2400" dirty="0" smtClean="0"/>
                        <a:t>Profile </a:t>
                      </a:r>
                      <a:r>
                        <a:rPr lang="en-US" sz="2400" dirty="0"/>
                        <a:t>3</a:t>
                      </a:r>
                      <a:endParaRPr lang="fr-FR" sz="2400" dirty="0">
                        <a:latin typeface="Arial" pitchFamily="34" charset="0"/>
                        <a:ea typeface="Calibri"/>
                        <a:cs typeface="Arial" pitchFamily="34" charset="0"/>
                      </a:endParaRPr>
                    </a:p>
                  </a:txBody>
                  <a:tcPr marL="68580" marR="68580" marT="0" marB="0" anchor="ctr"/>
                </a:tc>
                <a:tc>
                  <a:txBody>
                    <a:bodyPr/>
                    <a:lstStyle/>
                    <a:p>
                      <a:pPr>
                        <a:lnSpc>
                          <a:spcPct val="115000"/>
                        </a:lnSpc>
                        <a:spcAft>
                          <a:spcPts val="0"/>
                        </a:spcAft>
                      </a:pPr>
                      <a:r>
                        <a:rPr lang="fr-FR" sz="2400" dirty="0"/>
                        <a:t>*Point de contrôle G1/S du cycle cellulaire ;</a:t>
                      </a:r>
                    </a:p>
                    <a:p>
                      <a:pPr>
                        <a:lnSpc>
                          <a:spcPct val="115000"/>
                        </a:lnSpc>
                        <a:spcAft>
                          <a:spcPts val="0"/>
                        </a:spcAft>
                      </a:pPr>
                      <a:r>
                        <a:rPr lang="fr-FR" sz="2400" dirty="0"/>
                        <a:t>*Point de contrôle G2/M du cycle cellulaire</a:t>
                      </a:r>
                      <a:endParaRPr lang="fr-FR" sz="2400" dirty="0">
                        <a:latin typeface="Arial" pitchFamily="34" charset="0"/>
                        <a:ea typeface="Calibri"/>
                        <a:cs typeface="Arial" pitchFamily="34" charset="0"/>
                      </a:endParaRPr>
                    </a:p>
                  </a:txBody>
                  <a:tcPr marL="68580" marR="68580" marT="0" marB="0"/>
                </a:tc>
                <a:tc>
                  <a:txBody>
                    <a:bodyPr/>
                    <a:lstStyle/>
                    <a:p>
                      <a:pPr algn="ctr">
                        <a:lnSpc>
                          <a:spcPct val="115000"/>
                        </a:lnSpc>
                        <a:spcAft>
                          <a:spcPts val="0"/>
                        </a:spcAft>
                      </a:pPr>
                      <a:r>
                        <a:rPr lang="fr-FR" sz="2400" dirty="0"/>
                        <a:t>GATA 5</a:t>
                      </a:r>
                    </a:p>
                    <a:p>
                      <a:pPr algn="ctr">
                        <a:lnSpc>
                          <a:spcPct val="115000"/>
                        </a:lnSpc>
                        <a:spcAft>
                          <a:spcPts val="0"/>
                        </a:spcAft>
                      </a:pPr>
                      <a:r>
                        <a:rPr lang="fr-FR" sz="2400" dirty="0" smtClean="0"/>
                        <a:t>WT1</a:t>
                      </a:r>
                    </a:p>
                    <a:p>
                      <a:pPr algn="ctr">
                        <a:lnSpc>
                          <a:spcPct val="115000"/>
                        </a:lnSpc>
                        <a:spcAft>
                          <a:spcPts val="0"/>
                        </a:spcAft>
                      </a:pPr>
                      <a:endParaRPr lang="fr-FR" sz="2400" dirty="0" smtClean="0">
                        <a:latin typeface="Arial" pitchFamily="34" charset="0"/>
                        <a:ea typeface="Calibri"/>
                        <a:cs typeface="Arial" pitchFamily="34" charset="0"/>
                      </a:endParaRPr>
                    </a:p>
                    <a:p>
                      <a:pPr algn="ctr">
                        <a:lnSpc>
                          <a:spcPct val="115000"/>
                        </a:lnSpc>
                        <a:spcAft>
                          <a:spcPts val="0"/>
                        </a:spcAft>
                      </a:pPr>
                      <a:endParaRPr lang="fr-FR" sz="2400" dirty="0" smtClean="0">
                        <a:latin typeface="Arial" pitchFamily="34" charset="0"/>
                        <a:ea typeface="Calibri"/>
                        <a:cs typeface="Arial" pitchFamily="34" charset="0"/>
                      </a:endParaRPr>
                    </a:p>
                    <a:p>
                      <a:pPr algn="ctr">
                        <a:lnSpc>
                          <a:spcPct val="115000"/>
                        </a:lnSpc>
                        <a:spcAft>
                          <a:spcPts val="0"/>
                        </a:spcAft>
                      </a:pPr>
                      <a:endParaRPr lang="fr-FR" sz="2400" dirty="0">
                        <a:latin typeface="Arial" pitchFamily="34" charset="0"/>
                        <a:ea typeface="Calibri"/>
                        <a:cs typeface="Arial" pitchFamily="34" charset="0"/>
                      </a:endParaRPr>
                    </a:p>
                  </a:txBody>
                  <a:tcPr marL="68580" marR="68580" marT="0" marB="0" anchor="ctr"/>
                </a:tc>
                <a:tc>
                  <a:txBody>
                    <a:bodyPr/>
                    <a:lstStyle/>
                    <a:p>
                      <a:pPr algn="ctr">
                        <a:lnSpc>
                          <a:spcPct val="115000"/>
                        </a:lnSpc>
                        <a:spcAft>
                          <a:spcPts val="0"/>
                        </a:spcAft>
                      </a:pPr>
                      <a:r>
                        <a:rPr lang="fr-FR" sz="2400" dirty="0"/>
                        <a:t>Autour du 21</a:t>
                      </a:r>
                      <a:r>
                        <a:rPr lang="fr-FR" sz="2400" baseline="30000" dirty="0"/>
                        <a:t>ème</a:t>
                      </a:r>
                      <a:r>
                        <a:rPr lang="fr-FR" sz="2400" dirty="0"/>
                        <a:t> jour : γ/β -globine </a:t>
                      </a:r>
                      <a:r>
                        <a:rPr lang="fr-FR" sz="2400" dirty="0" smtClean="0"/>
                        <a:t>Switch</a:t>
                      </a:r>
                    </a:p>
                    <a:p>
                      <a:pPr algn="ctr">
                        <a:lnSpc>
                          <a:spcPct val="115000"/>
                        </a:lnSpc>
                        <a:spcAft>
                          <a:spcPts val="0"/>
                        </a:spcAft>
                      </a:pPr>
                      <a:endParaRPr lang="fr-FR" sz="2400" dirty="0" smtClean="0"/>
                    </a:p>
                    <a:p>
                      <a:pPr algn="ctr">
                        <a:lnSpc>
                          <a:spcPct val="115000"/>
                        </a:lnSpc>
                        <a:spcAft>
                          <a:spcPts val="0"/>
                        </a:spcAft>
                      </a:pPr>
                      <a:endParaRPr lang="fr-FR" sz="2400" dirty="0" smtClean="0"/>
                    </a:p>
                    <a:p>
                      <a:pPr algn="ctr">
                        <a:lnSpc>
                          <a:spcPct val="115000"/>
                        </a:lnSpc>
                        <a:spcAft>
                          <a:spcPts val="0"/>
                        </a:spcAft>
                      </a:pPr>
                      <a:r>
                        <a:rPr lang="fr-FR" sz="2400" dirty="0" smtClean="0"/>
                        <a:t>.</a:t>
                      </a:r>
                      <a:endParaRPr lang="fr-FR" sz="2400" dirty="0">
                        <a:latin typeface="Arial" pitchFamily="34" charset="0"/>
                        <a:ea typeface="Calibri"/>
                        <a:cs typeface="Arial" pitchFamily="34" charset="0"/>
                      </a:endParaRPr>
                    </a:p>
                  </a:txBody>
                  <a:tcPr marL="68580" marR="68580" marT="0" marB="0" anchor="ctr"/>
                </a:tc>
              </a:tr>
            </a:tbl>
          </a:graphicData>
        </a:graphic>
      </p:graphicFrame>
      <p:sp>
        <p:nvSpPr>
          <p:cNvPr id="82" name="ZoneTexte 81"/>
          <p:cNvSpPr txBox="1"/>
          <p:nvPr/>
        </p:nvSpPr>
        <p:spPr>
          <a:xfrm>
            <a:off x="26859209" y="37516468"/>
            <a:ext cx="4896544" cy="3021596"/>
          </a:xfrm>
          <a:prstGeom prst="rect">
            <a:avLst/>
          </a:prstGeom>
          <a:ln w="57150">
            <a:prstDash val="sysDash"/>
          </a:ln>
        </p:spPr>
        <p:style>
          <a:lnRef idx="2">
            <a:schemeClr val="dk1"/>
          </a:lnRef>
          <a:fillRef idx="1">
            <a:schemeClr val="lt1"/>
          </a:fillRef>
          <a:effectRef idx="0">
            <a:schemeClr val="dk1"/>
          </a:effectRef>
          <a:fontRef idx="minor">
            <a:schemeClr val="dk1"/>
          </a:fontRef>
        </p:style>
        <p:txBody>
          <a:bodyPr wrap="square" lIns="432054" tIns="216027" rIns="432054" bIns="216027" rtlCol="0">
            <a:spAutoFit/>
          </a:bodyPr>
          <a:lstStyle/>
          <a:p>
            <a:r>
              <a:rPr lang="fr-FR" sz="2800" b="1" dirty="0" err="1" smtClean="0">
                <a:latin typeface="Times New Roman" pitchFamily="18" charset="0"/>
                <a:cs typeface="Times New Roman" pitchFamily="18" charset="0"/>
              </a:rPr>
              <a:t>Fig</a:t>
            </a:r>
            <a:r>
              <a:rPr lang="fr-FR" sz="2800" b="1" dirty="0" smtClean="0">
                <a:latin typeface="Times New Roman" pitchFamily="18" charset="0"/>
                <a:cs typeface="Times New Roman" pitchFamily="18" charset="0"/>
              </a:rPr>
              <a:t>(5):</a:t>
            </a:r>
            <a:r>
              <a:rPr lang="fr-FR" sz="2800" b="1" dirty="0" smtClean="0">
                <a:latin typeface="Arial" pitchFamily="34" charset="0"/>
                <a:cs typeface="Arial" pitchFamily="34" charset="0"/>
              </a:rPr>
              <a:t>Les facteurs de transcription intervenant dans les voies de signalisations des trois profiles(4)</a:t>
            </a:r>
          </a:p>
          <a:p>
            <a:endParaRPr lang="fr-FR" sz="2800" b="1" dirty="0">
              <a:latin typeface="Times New Roman" pitchFamily="18" charset="0"/>
              <a:cs typeface="Times New Roman" pitchFamily="18" charset="0"/>
            </a:endParaRPr>
          </a:p>
        </p:txBody>
      </p:sp>
      <p:sp>
        <p:nvSpPr>
          <p:cNvPr id="90" name="Rectangle 89"/>
          <p:cNvSpPr/>
          <p:nvPr/>
        </p:nvSpPr>
        <p:spPr>
          <a:xfrm>
            <a:off x="24626961" y="40252772"/>
            <a:ext cx="7344816" cy="2592288"/>
          </a:xfrm>
          <a:prstGeom prst="rect">
            <a:avLst/>
          </a:prstGeom>
          <a:solidFill>
            <a:schemeClr val="accent5">
              <a:lumMod val="20000"/>
              <a:lumOff val="80000"/>
            </a:schemeClr>
          </a:solidFill>
        </p:spPr>
        <p:style>
          <a:lnRef idx="1">
            <a:schemeClr val="accent5"/>
          </a:lnRef>
          <a:fillRef idx="2">
            <a:schemeClr val="accent5"/>
          </a:fillRef>
          <a:effectRef idx="1">
            <a:schemeClr val="accent5"/>
          </a:effectRef>
          <a:fontRef idx="minor">
            <a:schemeClr val="dk1"/>
          </a:fontRef>
        </p:style>
        <p:txBody>
          <a:bodyPr rtlCol="0" anchor="ctr"/>
          <a:lstStyle/>
          <a:p>
            <a:r>
              <a:rPr lang="en-US" sz="2400" dirty="0" smtClean="0"/>
              <a:t>5-KENNETH R et all</a:t>
            </a:r>
            <a:r>
              <a:rPr lang="fr-FR" sz="2400" dirty="0" smtClean="0"/>
              <a:t>. </a:t>
            </a:r>
            <a:r>
              <a:rPr lang="en-US" sz="2400" dirty="0" smtClean="0"/>
              <a:t>Effect of deletion of 5'HS3 or 5'HS2 of the human ,B-</a:t>
            </a:r>
            <a:r>
              <a:rPr lang="en-US" sz="2400" dirty="0" err="1" smtClean="0"/>
              <a:t>globin</a:t>
            </a:r>
            <a:r>
              <a:rPr lang="en-US" sz="2400" dirty="0" smtClean="0"/>
              <a:t> locus, control region on the developmental regulation of </a:t>
            </a:r>
            <a:r>
              <a:rPr lang="en-US" sz="2400" dirty="0" err="1" smtClean="0"/>
              <a:t>globin</a:t>
            </a:r>
            <a:r>
              <a:rPr lang="en-US" sz="2400" dirty="0" smtClean="0"/>
              <a:t> </a:t>
            </a:r>
            <a:r>
              <a:rPr lang="en-US" sz="2400" dirty="0" err="1" smtClean="0"/>
              <a:t>gene,expression</a:t>
            </a:r>
            <a:r>
              <a:rPr lang="en-US" sz="2400" dirty="0" smtClean="0"/>
              <a:t> in β-</a:t>
            </a:r>
            <a:r>
              <a:rPr lang="en-US" sz="2400" dirty="0" err="1" smtClean="0"/>
              <a:t>globin</a:t>
            </a:r>
            <a:r>
              <a:rPr lang="en-US" sz="2400" dirty="0" smtClean="0"/>
              <a:t> locus yeast artificial chromosome,</a:t>
            </a:r>
            <a:r>
              <a:rPr lang="fr-FR" sz="2400" dirty="0" err="1" smtClean="0"/>
              <a:t>transgenic</a:t>
            </a:r>
            <a:r>
              <a:rPr lang="fr-FR" sz="2400" dirty="0" smtClean="0"/>
              <a:t> </a:t>
            </a:r>
            <a:r>
              <a:rPr lang="fr-FR" sz="2400" dirty="0" err="1" smtClean="0"/>
              <a:t>mice</a:t>
            </a:r>
            <a:r>
              <a:rPr lang="fr-FR" sz="2400" dirty="0" smtClean="0"/>
              <a:t>,</a:t>
            </a:r>
            <a:r>
              <a:rPr lang="nl-NL" sz="2400" dirty="0" smtClean="0"/>
              <a:t>Vol. 93, pp. 6605-6609, </a:t>
            </a:r>
            <a:r>
              <a:rPr lang="nl-NL" sz="2400" dirty="0" err="1" smtClean="0"/>
              <a:t>June</a:t>
            </a:r>
            <a:r>
              <a:rPr lang="nl-NL" sz="2400" dirty="0" smtClean="0"/>
              <a:t> 1996.</a:t>
            </a:r>
            <a:endParaRPr lang="fr-FR" sz="2400" dirty="0" smtClean="0"/>
          </a:p>
        </p:txBody>
      </p:sp>
      <p:sp>
        <p:nvSpPr>
          <p:cNvPr id="64" name="Rectangle 63"/>
          <p:cNvSpPr/>
          <p:nvPr/>
        </p:nvSpPr>
        <p:spPr>
          <a:xfrm>
            <a:off x="11161465" y="30675708"/>
            <a:ext cx="4680520" cy="648072"/>
          </a:xfrm>
          <a:prstGeom prst="rect">
            <a:avLst/>
          </a:prstGeom>
        </p:spPr>
        <p:style>
          <a:lnRef idx="1">
            <a:schemeClr val="accent4"/>
          </a:lnRef>
          <a:fillRef idx="2">
            <a:schemeClr val="accent4"/>
          </a:fillRef>
          <a:effectRef idx="1">
            <a:schemeClr val="accent4"/>
          </a:effectRef>
          <a:fontRef idx="minor">
            <a:schemeClr val="dk1"/>
          </a:fontRef>
        </p:style>
        <p:txBody>
          <a:bodyPr lIns="432054" tIns="216027" rIns="432054" bIns="216027" rtlCol="0" anchor="ctr"/>
          <a:lstStyle/>
          <a:p>
            <a:pPr algn="ctr"/>
            <a:r>
              <a:rPr lang="fr-FR" sz="5700" b="1" dirty="0" smtClean="0">
                <a:latin typeface="Times New Roman" pitchFamily="18" charset="0"/>
                <a:cs typeface="Times New Roman" pitchFamily="18" charset="0"/>
              </a:rPr>
              <a:t>Discussion</a:t>
            </a:r>
            <a:endParaRPr lang="fr-FR" sz="5700" b="1" dirty="0">
              <a:latin typeface="Times New Roman" pitchFamily="18" charset="0"/>
              <a:cs typeface="Times New Roman" pitchFamily="18" charset="0"/>
            </a:endParaRPr>
          </a:p>
        </p:txBody>
      </p:sp>
    </p:spTree>
    <p:extLst>
      <p:ext uri="{BB962C8B-B14F-4D97-AF65-F5344CB8AC3E}">
        <p14:creationId xmlns:p14="http://schemas.microsoft.com/office/powerpoint/2010/main" xmlns="" val="238558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45"/>
                                        </p:tgtEl>
                                        <p:attrNameLst>
                                          <p:attrName>style.visibility</p:attrName>
                                        </p:attrNameLst>
                                      </p:cBhvr>
                                      <p:to>
                                        <p:strVal val="visible"/>
                                      </p:to>
                                    </p:set>
                                    <p:animEffect transition="in" filter="fade">
                                      <p:cBhvr>
                                        <p:cTn id="7" dur="1000"/>
                                        <p:tgtEl>
                                          <p:spTgt spid="45"/>
                                        </p:tgtEl>
                                      </p:cBhvr>
                                    </p:animEffect>
                                    <p:anim calcmode="lin" valueType="num">
                                      <p:cBhvr>
                                        <p:cTn id="8" dur="1000" fill="hold"/>
                                        <p:tgtEl>
                                          <p:spTgt spid="45"/>
                                        </p:tgtEl>
                                        <p:attrNameLst>
                                          <p:attrName>ppt_x</p:attrName>
                                        </p:attrNameLst>
                                      </p:cBhvr>
                                      <p:tavLst>
                                        <p:tav tm="0">
                                          <p:val>
                                            <p:strVal val="#ppt_x"/>
                                          </p:val>
                                        </p:tav>
                                        <p:tav tm="100000">
                                          <p:val>
                                            <p:strVal val="#ppt_x"/>
                                          </p:val>
                                        </p:tav>
                                      </p:tavLst>
                                    </p:anim>
                                    <p:anim calcmode="lin" valueType="num">
                                      <p:cBhvr>
                                        <p:cTn id="9" dur="1000" fill="hold"/>
                                        <p:tgtEl>
                                          <p:spTgt spid="4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77"/>
                                        </p:tgtEl>
                                        <p:attrNameLst>
                                          <p:attrName>style.visibility</p:attrName>
                                        </p:attrNameLst>
                                      </p:cBhvr>
                                      <p:to>
                                        <p:strVal val="visible"/>
                                      </p:to>
                                    </p:set>
                                    <p:animEffect transition="in" filter="fade">
                                      <p:cBhvr>
                                        <p:cTn id="14" dur="1000"/>
                                        <p:tgtEl>
                                          <p:spTgt spid="77"/>
                                        </p:tgtEl>
                                      </p:cBhvr>
                                    </p:animEffect>
                                    <p:anim calcmode="lin" valueType="num">
                                      <p:cBhvr>
                                        <p:cTn id="15" dur="1000" fill="hold"/>
                                        <p:tgtEl>
                                          <p:spTgt spid="77"/>
                                        </p:tgtEl>
                                        <p:attrNameLst>
                                          <p:attrName>ppt_x</p:attrName>
                                        </p:attrNameLst>
                                      </p:cBhvr>
                                      <p:tavLst>
                                        <p:tav tm="0">
                                          <p:val>
                                            <p:strVal val="#ppt_x"/>
                                          </p:val>
                                        </p:tav>
                                        <p:tav tm="100000">
                                          <p:val>
                                            <p:strVal val="#ppt_x"/>
                                          </p:val>
                                        </p:tav>
                                      </p:tavLst>
                                    </p:anim>
                                    <p:anim calcmode="lin" valueType="num">
                                      <p:cBhvr>
                                        <p:cTn id="16" dur="1000" fill="hold"/>
                                        <p:tgtEl>
                                          <p:spTgt spid="7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78"/>
                                        </p:tgtEl>
                                        <p:attrNameLst>
                                          <p:attrName>style.visibility</p:attrName>
                                        </p:attrNameLst>
                                      </p:cBhvr>
                                      <p:to>
                                        <p:strVal val="visible"/>
                                      </p:to>
                                    </p:set>
                                    <p:animEffect transition="in" filter="fade">
                                      <p:cBhvr>
                                        <p:cTn id="21" dur="1000"/>
                                        <p:tgtEl>
                                          <p:spTgt spid="78"/>
                                        </p:tgtEl>
                                      </p:cBhvr>
                                    </p:animEffect>
                                    <p:anim calcmode="lin" valueType="num">
                                      <p:cBhvr>
                                        <p:cTn id="22" dur="1000" fill="hold"/>
                                        <p:tgtEl>
                                          <p:spTgt spid="78"/>
                                        </p:tgtEl>
                                        <p:attrNameLst>
                                          <p:attrName>ppt_x</p:attrName>
                                        </p:attrNameLst>
                                      </p:cBhvr>
                                      <p:tavLst>
                                        <p:tav tm="0">
                                          <p:val>
                                            <p:strVal val="#ppt_x"/>
                                          </p:val>
                                        </p:tav>
                                        <p:tav tm="100000">
                                          <p:val>
                                            <p:strVal val="#ppt_x"/>
                                          </p:val>
                                        </p:tav>
                                      </p:tavLst>
                                    </p:anim>
                                    <p:anim calcmode="lin" valueType="num">
                                      <p:cBhvr>
                                        <p:cTn id="23" dur="1000" fill="hold"/>
                                        <p:tgtEl>
                                          <p:spTgt spid="78"/>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79"/>
                                        </p:tgtEl>
                                        <p:attrNameLst>
                                          <p:attrName>style.visibility</p:attrName>
                                        </p:attrNameLst>
                                      </p:cBhvr>
                                      <p:to>
                                        <p:strVal val="visible"/>
                                      </p:to>
                                    </p:set>
                                    <p:animEffect transition="in" filter="fade">
                                      <p:cBhvr>
                                        <p:cTn id="28" dur="1000"/>
                                        <p:tgtEl>
                                          <p:spTgt spid="79"/>
                                        </p:tgtEl>
                                      </p:cBhvr>
                                    </p:animEffect>
                                    <p:anim calcmode="lin" valueType="num">
                                      <p:cBhvr>
                                        <p:cTn id="29" dur="1000" fill="hold"/>
                                        <p:tgtEl>
                                          <p:spTgt spid="79"/>
                                        </p:tgtEl>
                                        <p:attrNameLst>
                                          <p:attrName>ppt_x</p:attrName>
                                        </p:attrNameLst>
                                      </p:cBhvr>
                                      <p:tavLst>
                                        <p:tav tm="0">
                                          <p:val>
                                            <p:strVal val="#ppt_x"/>
                                          </p:val>
                                        </p:tav>
                                        <p:tav tm="100000">
                                          <p:val>
                                            <p:strVal val="#ppt_x"/>
                                          </p:val>
                                        </p:tav>
                                      </p:tavLst>
                                    </p:anim>
                                    <p:anim calcmode="lin" valueType="num">
                                      <p:cBhvr>
                                        <p:cTn id="30" dur="1000" fill="hold"/>
                                        <p:tgtEl>
                                          <p:spTgt spid="79"/>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grpId="0" nodeType="clickEffect">
                                  <p:stCondLst>
                                    <p:cond delay="0"/>
                                  </p:stCondLst>
                                  <p:childTnLst>
                                    <p:set>
                                      <p:cBhvr>
                                        <p:cTn id="34" dur="1" fill="hold">
                                          <p:stCondLst>
                                            <p:cond delay="0"/>
                                          </p:stCondLst>
                                        </p:cTn>
                                        <p:tgtEl>
                                          <p:spTgt spid="82"/>
                                        </p:tgtEl>
                                        <p:attrNameLst>
                                          <p:attrName>style.visibility</p:attrName>
                                        </p:attrNameLst>
                                      </p:cBhvr>
                                      <p:to>
                                        <p:strVal val="visible"/>
                                      </p:to>
                                    </p:set>
                                    <p:animEffect transition="in" filter="fade">
                                      <p:cBhvr>
                                        <p:cTn id="35" dur="1000"/>
                                        <p:tgtEl>
                                          <p:spTgt spid="82"/>
                                        </p:tgtEl>
                                      </p:cBhvr>
                                    </p:animEffect>
                                    <p:anim calcmode="lin" valueType="num">
                                      <p:cBhvr>
                                        <p:cTn id="36" dur="1000" fill="hold"/>
                                        <p:tgtEl>
                                          <p:spTgt spid="82"/>
                                        </p:tgtEl>
                                        <p:attrNameLst>
                                          <p:attrName>ppt_x</p:attrName>
                                        </p:attrNameLst>
                                      </p:cBhvr>
                                      <p:tavLst>
                                        <p:tav tm="0">
                                          <p:val>
                                            <p:strVal val="#ppt_x"/>
                                          </p:val>
                                        </p:tav>
                                        <p:tav tm="100000">
                                          <p:val>
                                            <p:strVal val="#ppt_x"/>
                                          </p:val>
                                        </p:tav>
                                      </p:tavLst>
                                    </p:anim>
                                    <p:anim calcmode="lin" valueType="num">
                                      <p:cBhvr>
                                        <p:cTn id="37" dur="1000" fill="hold"/>
                                        <p:tgtEl>
                                          <p:spTgt spid="82"/>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7" presetClass="entr" presetSubtype="0" fill="hold" grpId="0" nodeType="clickEffect">
                                  <p:stCondLst>
                                    <p:cond delay="0"/>
                                  </p:stCondLst>
                                  <p:childTnLst>
                                    <p:set>
                                      <p:cBhvr>
                                        <p:cTn id="41" dur="1" fill="hold">
                                          <p:stCondLst>
                                            <p:cond delay="0"/>
                                          </p:stCondLst>
                                        </p:cTn>
                                        <p:tgtEl>
                                          <p:spTgt spid="83"/>
                                        </p:tgtEl>
                                        <p:attrNameLst>
                                          <p:attrName>style.visibility</p:attrName>
                                        </p:attrNameLst>
                                      </p:cBhvr>
                                      <p:to>
                                        <p:strVal val="visible"/>
                                      </p:to>
                                    </p:set>
                                    <p:animEffect transition="in" filter="fade">
                                      <p:cBhvr>
                                        <p:cTn id="42" dur="1000"/>
                                        <p:tgtEl>
                                          <p:spTgt spid="83"/>
                                        </p:tgtEl>
                                      </p:cBhvr>
                                    </p:animEffect>
                                    <p:anim calcmode="lin" valueType="num">
                                      <p:cBhvr>
                                        <p:cTn id="43" dur="1000" fill="hold"/>
                                        <p:tgtEl>
                                          <p:spTgt spid="83"/>
                                        </p:tgtEl>
                                        <p:attrNameLst>
                                          <p:attrName>ppt_x</p:attrName>
                                        </p:attrNameLst>
                                      </p:cBhvr>
                                      <p:tavLst>
                                        <p:tav tm="0">
                                          <p:val>
                                            <p:strVal val="#ppt_x"/>
                                          </p:val>
                                        </p:tav>
                                        <p:tav tm="100000">
                                          <p:val>
                                            <p:strVal val="#ppt_x"/>
                                          </p:val>
                                        </p:tav>
                                      </p:tavLst>
                                    </p:anim>
                                    <p:anim calcmode="lin" valueType="num">
                                      <p:cBhvr>
                                        <p:cTn id="44" dur="1000" fill="hold"/>
                                        <p:tgtEl>
                                          <p:spTgt spid="83"/>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7" presetClass="entr" presetSubtype="0" fill="hold" grpId="0" nodeType="clickEffect">
                                  <p:stCondLst>
                                    <p:cond delay="0"/>
                                  </p:stCondLst>
                                  <p:childTnLst>
                                    <p:set>
                                      <p:cBhvr>
                                        <p:cTn id="48" dur="1" fill="hold">
                                          <p:stCondLst>
                                            <p:cond delay="0"/>
                                          </p:stCondLst>
                                        </p:cTn>
                                        <p:tgtEl>
                                          <p:spTgt spid="84"/>
                                        </p:tgtEl>
                                        <p:attrNameLst>
                                          <p:attrName>style.visibility</p:attrName>
                                        </p:attrNameLst>
                                      </p:cBhvr>
                                      <p:to>
                                        <p:strVal val="visible"/>
                                      </p:to>
                                    </p:set>
                                    <p:animEffect transition="in" filter="fade">
                                      <p:cBhvr>
                                        <p:cTn id="49" dur="1000"/>
                                        <p:tgtEl>
                                          <p:spTgt spid="84"/>
                                        </p:tgtEl>
                                      </p:cBhvr>
                                    </p:animEffect>
                                    <p:anim calcmode="lin" valueType="num">
                                      <p:cBhvr>
                                        <p:cTn id="50" dur="1000" fill="hold"/>
                                        <p:tgtEl>
                                          <p:spTgt spid="84"/>
                                        </p:tgtEl>
                                        <p:attrNameLst>
                                          <p:attrName>ppt_x</p:attrName>
                                        </p:attrNameLst>
                                      </p:cBhvr>
                                      <p:tavLst>
                                        <p:tav tm="0">
                                          <p:val>
                                            <p:strVal val="#ppt_x"/>
                                          </p:val>
                                        </p:tav>
                                        <p:tav tm="100000">
                                          <p:val>
                                            <p:strVal val="#ppt_x"/>
                                          </p:val>
                                        </p:tav>
                                      </p:tavLst>
                                    </p:anim>
                                    <p:anim calcmode="lin" valueType="num">
                                      <p:cBhvr>
                                        <p:cTn id="51" dur="1000" fill="hold"/>
                                        <p:tgtEl>
                                          <p:spTgt spid="84"/>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7" presetClass="entr" presetSubtype="0" fill="hold" grpId="0" nodeType="clickEffect">
                                  <p:stCondLst>
                                    <p:cond delay="0"/>
                                  </p:stCondLst>
                                  <p:childTnLst>
                                    <p:set>
                                      <p:cBhvr>
                                        <p:cTn id="55" dur="1" fill="hold">
                                          <p:stCondLst>
                                            <p:cond delay="0"/>
                                          </p:stCondLst>
                                        </p:cTn>
                                        <p:tgtEl>
                                          <p:spTgt spid="85"/>
                                        </p:tgtEl>
                                        <p:attrNameLst>
                                          <p:attrName>style.visibility</p:attrName>
                                        </p:attrNameLst>
                                      </p:cBhvr>
                                      <p:to>
                                        <p:strVal val="visible"/>
                                      </p:to>
                                    </p:set>
                                    <p:animEffect transition="in" filter="fade">
                                      <p:cBhvr>
                                        <p:cTn id="56" dur="1000"/>
                                        <p:tgtEl>
                                          <p:spTgt spid="85"/>
                                        </p:tgtEl>
                                      </p:cBhvr>
                                    </p:animEffect>
                                    <p:anim calcmode="lin" valueType="num">
                                      <p:cBhvr>
                                        <p:cTn id="57" dur="1000" fill="hold"/>
                                        <p:tgtEl>
                                          <p:spTgt spid="85"/>
                                        </p:tgtEl>
                                        <p:attrNameLst>
                                          <p:attrName>ppt_x</p:attrName>
                                        </p:attrNameLst>
                                      </p:cBhvr>
                                      <p:tavLst>
                                        <p:tav tm="0">
                                          <p:val>
                                            <p:strVal val="#ppt_x"/>
                                          </p:val>
                                        </p:tav>
                                        <p:tav tm="100000">
                                          <p:val>
                                            <p:strVal val="#ppt_x"/>
                                          </p:val>
                                        </p:tav>
                                      </p:tavLst>
                                    </p:anim>
                                    <p:anim calcmode="lin" valueType="num">
                                      <p:cBhvr>
                                        <p:cTn id="58" dur="1000" fill="hold"/>
                                        <p:tgtEl>
                                          <p:spTgt spid="8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animBg="1"/>
      <p:bldP spid="77" grpId="0" animBg="1"/>
      <p:bldP spid="78" grpId="0" animBg="1"/>
      <p:bldP spid="79" grpId="0" animBg="1"/>
      <p:bldP spid="83" grpId="0" animBg="1"/>
      <p:bldP spid="84" grpId="0" animBg="1"/>
      <p:bldP spid="85" grpId="0" animBg="1"/>
      <p:bldP spid="82" grpId="0" animBg="1"/>
    </p:bld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2914</TotalTime>
  <Words>1732</Words>
  <Application>Microsoft Office PowerPoint</Application>
  <PresentationFormat>Personnalisé</PresentationFormat>
  <Paragraphs>148</Paragraphs>
  <Slides>1</Slides>
  <Notes>0</Notes>
  <HiddenSlides>0</HiddenSlides>
  <MMClips>0</MMClips>
  <ScaleCrop>false</ScaleCrop>
  <HeadingPairs>
    <vt:vector size="4" baseType="variant">
      <vt:variant>
        <vt:lpstr>Thème</vt:lpstr>
      </vt:variant>
      <vt:variant>
        <vt:i4>1</vt:i4>
      </vt:variant>
      <vt:variant>
        <vt:lpstr>Titres des diapositives</vt:lpstr>
      </vt:variant>
      <vt:variant>
        <vt:i4>1</vt:i4>
      </vt:variant>
    </vt:vector>
  </HeadingPairs>
  <TitlesOfParts>
    <vt:vector size="2" baseType="lpstr">
      <vt:lpstr>Thème Office</vt:lpstr>
      <vt:lpstr>Diapositive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Thilelli</dc:creator>
  <cp:lastModifiedBy>Lilis</cp:lastModifiedBy>
  <cp:revision>63</cp:revision>
  <dcterms:created xsi:type="dcterms:W3CDTF">2014-05-08T13:22:40Z</dcterms:created>
  <dcterms:modified xsi:type="dcterms:W3CDTF">2014-05-19T22:15:50Z</dcterms:modified>
</cp:coreProperties>
</file>