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</p:sldIdLst>
  <p:sldSz cx="32404050" cy="43205400"/>
  <p:notesSz cx="6858000" cy="9144000"/>
  <p:defaultTextStyle>
    <a:defPPr>
      <a:defRPr lang="fr-F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30" d="100"/>
          <a:sy n="30" d="100"/>
        </p:scale>
        <p:origin x="-234" y="4044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30304" y="13421687"/>
            <a:ext cx="27543443" cy="926115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3492936" y="1730229"/>
            <a:ext cx="7290911" cy="3686460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9"/>
            <a:ext cx="21332666" cy="3686460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59696" y="18312301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20202" y="10081269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472059" y="10081269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0206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20206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6460813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6460813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208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69085" y="1720224"/>
            <a:ext cx="18114768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20208" y="9041139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1421" y="30243787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51421" y="33814236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0203" y="10081269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20203" y="40045014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19/05/2014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071384" y="40045014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3222903" y="40045014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360265" y="41404900"/>
            <a:ext cx="31611512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04281" y="29091532"/>
            <a:ext cx="9145016" cy="71287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/>
        </p:nvSpPr>
        <p:spPr>
          <a:xfrm>
            <a:off x="17138129" y="26355228"/>
            <a:ext cx="7488832" cy="145456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24410937" y="26355228"/>
            <a:ext cx="7560840" cy="145456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16994114" y="11089532"/>
            <a:ext cx="7632848" cy="120253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4410936" y="11089532"/>
            <a:ext cx="7560841" cy="152656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9577289" y="22178764"/>
            <a:ext cx="7704856" cy="18722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9505281" y="11017524"/>
            <a:ext cx="7704856" cy="11233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5509" y="1012486"/>
            <a:ext cx="20252673" cy="135017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4300" b="1" dirty="0" smtClean="0">
                <a:latin typeface="Times New Roman" pitchFamily="18" charset="0"/>
                <a:cs typeface="Times New Roman" pitchFamily="18" charset="0"/>
              </a:rPr>
              <a:t>ALLAM K., AITBELKACEM M., CHALAL I., CHOUKRANE T., TIAIBA I</a:t>
            </a:r>
          </a:p>
          <a:p>
            <a:pPr marL="0" indent="0" algn="ctr">
              <a:buNone/>
            </a:pPr>
            <a:r>
              <a:rPr lang="fr-FR" sz="4300" b="1" dirty="0" smtClean="0">
                <a:latin typeface="Arial" pitchFamily="34" charset="0"/>
                <a:cs typeface="Arial" pitchFamily="34" charset="0"/>
              </a:rPr>
              <a:t>Master 1 </a:t>
            </a:r>
            <a:r>
              <a:rPr lang="fr-FR" sz="4300" b="1" dirty="0">
                <a:latin typeface="Arial" pitchFamily="34" charset="0"/>
                <a:cs typeface="Arial" pitchFamily="34" charset="0"/>
              </a:rPr>
              <a:t>GD, FSB, </a:t>
            </a:r>
            <a:r>
              <a:rPr lang="fr-FR" sz="4300" b="1" dirty="0" smtClean="0">
                <a:latin typeface="Arial" pitchFamily="34" charset="0"/>
                <a:cs typeface="Arial" pitchFamily="34" charset="0"/>
              </a:rPr>
              <a:t>USTHB 2013-2014</a:t>
            </a:r>
            <a:endParaRPr lang="en-US" sz="43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fr-FR" sz="5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63051" y="6"/>
            <a:ext cx="19577589" cy="10979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 rtlCol="0">
            <a:spAutoFit/>
          </a:bodyPr>
          <a:lstStyle/>
          <a:p>
            <a:pPr algn="ctr"/>
            <a:r>
              <a:rPr lang="fr-FR" sz="4300" b="1" dirty="0" smtClean="0">
                <a:latin typeface="Times New Roman" pitchFamily="18" charset="0"/>
                <a:cs typeface="Times New Roman" pitchFamily="18" charset="0"/>
              </a:rPr>
              <a:t>Etude génomique des gènes des globines chez les mammifères</a:t>
            </a:r>
            <a:endParaRPr lang="fr-FR" sz="4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9770" y="-29153"/>
            <a:ext cx="6124280" cy="340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2273" y="2520580"/>
            <a:ext cx="15697744" cy="51845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endParaRPr lang="fr-FR" sz="3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Résum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sz="2800" dirty="0" smtClean="0"/>
              <a:t>Il  a été établie en 1978 que chez les mammifères il existe deux familles de globines qui s'associent pour former l'hémoglobine (2 molécules de type </a:t>
            </a:r>
            <a:r>
              <a:rPr lang="el-GR" sz="2800" dirty="0" smtClean="0"/>
              <a:t>α</a:t>
            </a:r>
            <a:r>
              <a:rPr lang="fr-FR" sz="2800" dirty="0" smtClean="0"/>
              <a:t> et deux de type </a:t>
            </a:r>
            <a:r>
              <a:rPr lang="el-GR" sz="2800" dirty="0" smtClean="0"/>
              <a:t>β</a:t>
            </a:r>
            <a:r>
              <a:rPr lang="fr-FR" sz="2800" dirty="0" smtClean="0"/>
              <a:t>).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Les gènes codant pour ces 2 différentes chaînes de globine sont les membres d'une famille de gènes ancienne </a:t>
            </a:r>
            <a:r>
              <a:rPr lang="fr-FR" sz="2800" dirty="0" smtClean="0"/>
              <a:t>,certains d'entre ont été bien  conservés pendant l'évolution des mammifères  ce sont donc probables pour fournir une fonction commune dans beaucoup de mammifères.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/>
              <a:t>La combinaison entre la  technique des hybrides somatiques et des hybrides irradiés ont  permis une localisation précise des cluster </a:t>
            </a:r>
            <a:r>
              <a:rPr lang="el-GR" sz="2800" dirty="0" smtClean="0"/>
              <a:t>α</a:t>
            </a:r>
            <a:r>
              <a:rPr lang="fr-FR" sz="2800" dirty="0" smtClean="0"/>
              <a:t> et </a:t>
            </a:r>
            <a:r>
              <a:rPr lang="el-GR" sz="2800" dirty="0" smtClean="0"/>
              <a:t>β</a:t>
            </a:r>
            <a:r>
              <a:rPr lang="fr-FR" sz="2800" dirty="0" smtClean="0"/>
              <a:t>-globine chez l’homme; une étude sur des souris transgéniques portant les différentes régions de régulation de ce gène a permis de détecter l’expression des gènes </a:t>
            </a:r>
            <a:r>
              <a:rPr lang="el-GR" sz="2800" dirty="0" smtClean="0"/>
              <a:t>β</a:t>
            </a:r>
            <a:r>
              <a:rPr lang="fr-FR" sz="2800" dirty="0" smtClean="0"/>
              <a:t>-globines ainsi que  la cis-régulation de l’expression. D’autre part, leur </a:t>
            </a:r>
            <a:r>
              <a:rPr lang="fr-FR" sz="2800" dirty="0" err="1" smtClean="0"/>
              <a:t>trans</a:t>
            </a:r>
            <a:r>
              <a:rPr lang="fr-FR" sz="2800" dirty="0" smtClean="0"/>
              <a:t>-régulation a été caractérisée en combinant plusieurs approches</a:t>
            </a:r>
          </a:p>
          <a:p>
            <a:endParaRPr lang="fr-FR" sz="4300" dirty="0"/>
          </a:p>
        </p:txBody>
      </p:sp>
      <p:sp>
        <p:nvSpPr>
          <p:cNvPr id="7" name="Rectangle 6"/>
          <p:cNvSpPr/>
          <p:nvPr/>
        </p:nvSpPr>
        <p:spPr>
          <a:xfrm>
            <a:off x="432272" y="7993189"/>
            <a:ext cx="31539505" cy="2880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endParaRPr lang="fr-FR" sz="5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L'hémoglobine est un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hétérotétramère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qui contient 2 sous-unités polypeptidiques liées à la sous-famille globine α-gène et 2 sous-unités polypeptidiques liées à la sous-famille du gène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β-globine, localisés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respectivement sur le bras court du chromosome 16 et le bras court du chromosome 11.(</a:t>
            </a:r>
            <a:r>
              <a:rPr lang="fr-FR" sz="2800" i="1" dirty="0" err="1" smtClean="0">
                <a:latin typeface="Times New Roman" pitchFamily="18" charset="0"/>
                <a:cs typeface="Times New Roman" pitchFamily="18" charset="0"/>
              </a:rPr>
              <a:t>Deisseroth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 et al., 1978; </a:t>
            </a:r>
            <a:r>
              <a:rPr lang="fr-FR" sz="2800" i="1" dirty="0" err="1" smtClean="0">
                <a:latin typeface="Times New Roman" pitchFamily="18" charset="0"/>
                <a:cs typeface="Times New Roman" pitchFamily="18" charset="0"/>
              </a:rPr>
              <a:t>Lebo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 et al., 1979; Fritsch et al., 1980).</a:t>
            </a:r>
          </a:p>
          <a:p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Toutes les hémoglobines dériveraient d’un gène ancestral commun qui à la suite de processus complexes; duplications de gènes, perte d’introns, délétions, divergences de séquences par mutations et conversions géniques, a donné naissance à des hémoglobines extrêmement diversifiées dont la complexité structurale est allée de pair avec les adaptations fonctionnelles.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Dans ce travaille, nous allons étudier la  localisation des gènes de globine, avec une attention particulière pour les séquences nécessaires à la bonne régulation de l'expression génique.</a:t>
            </a:r>
          </a:p>
          <a:p>
            <a:endParaRPr lang="fr-FR" sz="4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1625" y="10657484"/>
            <a:ext cx="6840760" cy="10207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algn="ctr"/>
            <a:r>
              <a:rPr lang="fr-FR" sz="4800" b="1" dirty="0" smtClean="0">
                <a:latin typeface="Times New Roman" pitchFamily="18" charset="0"/>
                <a:cs typeface="Times New Roman" pitchFamily="18" charset="0"/>
              </a:rPr>
              <a:t>Matériels et méthodes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4281" y="11017524"/>
            <a:ext cx="9145016" cy="18362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marL="405051" indent="-405051"/>
            <a:endParaRPr lang="fr-FR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05051" indent="-405051"/>
            <a:endParaRPr lang="fr-FR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05051" indent="-405051"/>
            <a:endParaRPr lang="fr-FR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05051" indent="-405051"/>
            <a:endParaRPr lang="fr-FR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05051" indent="-405051"/>
            <a:endParaRPr lang="fr-FR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05051" indent="-405051"/>
            <a:endParaRPr lang="fr-FR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05051" indent="-405051"/>
            <a:endParaRPr lang="fr-FR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05051" indent="-405051"/>
            <a:endParaRPr lang="fr-FR" sz="4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4321" y="11017524"/>
            <a:ext cx="7992888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algn="ctr"/>
            <a:endParaRPr lang="fr-FR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Localisation des gènes α- 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globine chez l’homme </a:t>
            </a:r>
          </a:p>
          <a:p>
            <a:pPr algn="ctr"/>
            <a:endParaRPr lang="fr-FR" sz="5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8377" y="11953628"/>
            <a:ext cx="7056784" cy="9073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algn="ctr"/>
            <a:endParaRPr lang="fr-FR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echnique des hybrides somatiques</a:t>
            </a: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504281" y="15770052"/>
            <a:ext cx="8856984" cy="1872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marL="405051" indent="-405051"/>
            <a:endParaRPr lang="fr-FR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05051" indent="-405051"/>
            <a:endParaRPr lang="fr-FR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05051" indent="-405051"/>
            <a:r>
              <a:rPr lang="fr-FR" sz="3800" b="1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fr-FR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Isolement de Cellules Hybrides:</a:t>
            </a:r>
          </a:p>
          <a:p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Hybridation de cellules parentes (humaines et murines) → culture → collection de lignées cellulaires hybrides contenant des chromosomes humains</a:t>
            </a:r>
          </a:p>
          <a:p>
            <a:pPr algn="ctr"/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04281" y="17858284"/>
            <a:ext cx="8856984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marL="405051" indent="-405051"/>
            <a:endParaRPr lang="fr-FR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05051" indent="-405051"/>
            <a:endParaRPr lang="fr-FR" sz="4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4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fr-FR" sz="4300" dirty="0" smtClean="0"/>
              <a:t> 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Préparation in situ de sondes d'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ADNc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synthétisé à partir de l’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ARNm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α - et β-globine par la transcriptase inverse </a:t>
            </a:r>
          </a:p>
          <a:p>
            <a:pPr algn="ctr"/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504281" y="19514468"/>
            <a:ext cx="8856984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marL="405051" indent="-405051"/>
            <a:endParaRPr lang="fr-FR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05051" indent="-405051"/>
            <a:endParaRPr lang="fr-FR" sz="4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Extraction de l’ADN des cellules hybrides → 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sonication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→ dénaturation partielle→ hybridation ADN-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ADNc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</a:p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576289" y="20954628"/>
            <a:ext cx="8856984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marL="405051" indent="-405051"/>
            <a:endParaRPr lang="fr-FR" sz="4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4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 Analyse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par chromatographie du marqueur Lactate Déshydrogénase A (LDA) → 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présents 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 le chromosome 11p 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/16p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152353" y="22178764"/>
            <a:ext cx="7056784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algn="ctr"/>
            <a:endParaRPr lang="fr-FR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Technique des hybrides irradiés (2)</a:t>
            </a:r>
          </a:p>
          <a:p>
            <a:pPr algn="ctr"/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76289" y="12889732"/>
            <a:ext cx="8856984" cy="27138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 rtlCol="0">
            <a:spAutoFit/>
          </a:bodyPr>
          <a:lstStyle/>
          <a:p>
            <a:r>
              <a:rPr lang="fr-F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Fusion (fibroblaste humain X cellule </a:t>
            </a:r>
            <a:r>
              <a:rPr lang="fr-F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varienne de l’Hamster Chinois ‘CHO-K1’) → clone hybride J1 (chromosome 11 humain) → cultures cellulaires + irradiations au laser → clones hybrides: J1-7, J1-9, J1-10, J1-11, et J1-23</a:t>
            </a:r>
            <a:endParaRPr lang="fr-F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76289" y="22826836"/>
            <a:ext cx="8856984" cy="17289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 rtlCol="0">
            <a:spAutoFit/>
          </a:bodyPr>
          <a:lstStyle/>
          <a:p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 Etablissement du phénotype et du caryotype de chaque clone par méthodes cytogénétique, immunologique et 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isozymique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76289" y="24699044"/>
            <a:ext cx="8784976" cy="867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3/ Extraction de l’ADN de chaque clone ;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76289" y="25635148"/>
            <a:ext cx="8784976" cy="1298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4/ Obtention des sondes ADN* spécifiques des régions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-et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-globines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76289" y="27075308"/>
            <a:ext cx="8784976" cy="21598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5/ Electrophorèse sur gel d’agarose marqué au bromure d’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éthidium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puis hybridation ADN-ADN* et révélation par autoradiographie.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b11p15.5 a 16p13.3.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457610" y="7201100"/>
            <a:ext cx="6840760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algn="ctr"/>
            <a:r>
              <a:rPr lang="fr-FR" sz="48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fr-FR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081345" y="11521580"/>
            <a:ext cx="6696743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Expression du cluster β-globine chez la souris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9793313" y="18362340"/>
            <a:ext cx="7056784" cy="21598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 rtlCol="0">
            <a:spAutoFit/>
          </a:bodyPr>
          <a:lstStyle/>
          <a:p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4-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Examen des noyaux des hybrides  en interphase 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signaux d'hybridation distincts 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présence copies  YAC- cluster </a:t>
            </a:r>
            <a:r>
              <a:rPr lang="el-G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globine intactes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801425" y="12457684"/>
            <a:ext cx="4388080" cy="6750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algn="ctr"/>
            <a:endParaRPr lang="fr-FR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800" b="1" dirty="0" smtClean="0">
                <a:latin typeface="Times New Roman" pitchFamily="18" charset="0"/>
                <a:cs typeface="Times New Roman" pitchFamily="18" charset="0"/>
              </a:rPr>
              <a:t>In vivo </a:t>
            </a:r>
            <a:endParaRPr lang="fr-FR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9865321" y="13177764"/>
            <a:ext cx="7128792" cy="17289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 rtlCol="0">
            <a:spAutoFit/>
          </a:bodyPr>
          <a:lstStyle/>
          <a:p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 Micro-injection des chromosomes artificiels de levure (YAC) contenant les cluster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globine dans des cellules L souris.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9793313" y="15049972"/>
            <a:ext cx="7128792" cy="1298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 rtlCol="0">
            <a:spAutoFit/>
          </a:bodyPr>
          <a:lstStyle/>
          <a:p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transfère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par fusion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des cellules 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MEL.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9793313" y="16490132"/>
            <a:ext cx="7128792" cy="17289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 rtlCol="0">
            <a:spAutoFit/>
          </a:bodyPr>
          <a:lstStyle/>
          <a:p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3- Analyse par PCR , 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southern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blot et  FISH 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pour confirmer l’intégration et la localisation chromosomique des clusters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9793313" y="20666596"/>
            <a:ext cx="6984776" cy="1298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 rtlCol="0">
            <a:spAutoFit/>
          </a:bodyPr>
          <a:lstStyle/>
          <a:p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5- 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Extraction des ARNm → réalisation d’une électrophorèse</a:t>
            </a:r>
            <a:endParaRPr lang="fr-FR" sz="2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721305" y="22106756"/>
            <a:ext cx="7425981" cy="10207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algn="ctr"/>
            <a:r>
              <a:rPr lang="fr-FR" sz="5700" b="1" dirty="0" smtClean="0">
                <a:latin typeface="Times New Roman" pitchFamily="18" charset="0"/>
                <a:cs typeface="Times New Roman" pitchFamily="18" charset="0"/>
              </a:rPr>
              <a:t>Résultats</a:t>
            </a:r>
            <a:endParaRPr lang="fr-FR" sz="5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321" y="23186877"/>
            <a:ext cx="6840759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9337" y="28659484"/>
            <a:ext cx="65527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26161" y="28155428"/>
            <a:ext cx="655272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Rectangle 42"/>
          <p:cNvSpPr/>
          <p:nvPr/>
        </p:nvSpPr>
        <p:spPr>
          <a:xfrm>
            <a:off x="20018449" y="11161540"/>
            <a:ext cx="10513168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algn="ctr"/>
            <a:r>
              <a:rPr lang="fr-FR" sz="3800" b="1" dirty="0" smtClean="0">
                <a:latin typeface="Times New Roman" pitchFamily="18" charset="0"/>
                <a:cs typeface="Times New Roman" pitchFamily="18" charset="0"/>
              </a:rPr>
              <a:t>Régulation des gènes de globine au cours du développement chez le l’homme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9937329" y="31323780"/>
            <a:ext cx="6480719" cy="2159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32054" tIns="216027" rIns="432054" bIns="216027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(2) Diagramme montrant les différentes délétions terminales du chromosome 11 humain dans les 5 clones 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24280" cy="28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à coins arrondis 46"/>
          <p:cNvSpPr/>
          <p:nvPr/>
        </p:nvSpPr>
        <p:spPr>
          <a:xfrm>
            <a:off x="792313" y="7489132"/>
            <a:ext cx="1065718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Mots clés: gène globine, cluster </a:t>
            </a:r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globine 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426161" y="12601700"/>
            <a:ext cx="6192687" cy="2808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algn="ctr"/>
            <a:endParaRPr lang="fr-FR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L’étude des effets des régions HS2 et HS3 de la LCR sur l’expression du gène beta-globine humain dans des souris transgéniques</a:t>
            </a:r>
          </a:p>
          <a:p>
            <a:pPr algn="ctr"/>
            <a:endParaRPr lang="fr-FR" dirty="0"/>
          </a:p>
        </p:txBody>
      </p:sp>
      <p:sp>
        <p:nvSpPr>
          <p:cNvPr id="49" name="Rectangle 48"/>
          <p:cNvSpPr/>
          <p:nvPr/>
        </p:nvSpPr>
        <p:spPr>
          <a:xfrm>
            <a:off x="17498169" y="15554028"/>
            <a:ext cx="6912768" cy="1872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1- 2 Constructions  β- YAC + 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code 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green fluorescent 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(EGFP) +  2délétions: région 5'HS3/ région 5'HS2  du LCR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Δ HS3 –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β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YAC/ 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AHS2 - </a:t>
            </a: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YAC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7426161" y="18722380"/>
            <a:ext cx="6984775" cy="16877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 Vérification de l’intégration et la localisation 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chromosomale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par 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Southern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blot et FISH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354153" y="20450572"/>
            <a:ext cx="7056784" cy="24482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 Mesure des taux des EGFP  chez les embryons, fœtus et adultes des souris transgéniques au niveau du sac vitellin, foie fœtal, et dans le sang par électrophorèse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7498169" y="17570252"/>
            <a:ext cx="6912768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 Purification et 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mico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-injection dans des œufs fécondés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transgenes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4914993" y="15193988"/>
            <a:ext cx="6624736" cy="21598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2- Mesure des taux d’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ARNm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de γ et β globines : Analyse qualitative par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éléctrophorèse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Bio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et analyse quantitative par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qPCR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4914993" y="17426236"/>
            <a:ext cx="6624736" cy="17289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3- Analyse par Illumina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BeadChip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Microarray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microalignement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puis confirmation par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qPCR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4842984" y="21962740"/>
            <a:ext cx="6719581" cy="21598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>
            <a:spAutoFit/>
          </a:bodyPr>
          <a:lstStyle/>
          <a:p>
            <a:pPr algn="ctr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5- Analyse fonctionnelle génomique: établissement des voies de signalisation via la méthode IPA (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Ingenuity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pathway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4842985" y="24194988"/>
            <a:ext cx="6768752" cy="17289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>
            <a:spAutoFit/>
          </a:bodyPr>
          <a:lstStyle/>
          <a:p>
            <a:pPr algn="ctr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6- Analyse des facteurs de transcription : détermination des sites de leur fixation sur le locus β globine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4842985" y="12889732"/>
            <a:ext cx="6696744" cy="21598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1- Réalisation de 3 cultures différentes des cellules mononucléaires du sang périphérique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l’extraction des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ARNm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4842985" y="19298444"/>
            <a:ext cx="6696744" cy="25907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Analyse DAVID GO :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Logiciel classifiant les gènes dans des groupes selon leur fonction biologique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Caractérise le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transcriptome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de chaque profil 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7477917" y="2880620"/>
            <a:ext cx="4050535" cy="5652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TRANS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6571177" y="12169652"/>
            <a:ext cx="4320480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algn="ctr"/>
            <a:endParaRPr lang="fr-FR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TRANS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dirty="0"/>
          </a:p>
        </p:txBody>
      </p:sp>
      <p:sp>
        <p:nvSpPr>
          <p:cNvPr id="62" name="Rectangle 61"/>
          <p:cNvSpPr/>
          <p:nvPr/>
        </p:nvSpPr>
        <p:spPr>
          <a:xfrm>
            <a:off x="17570177" y="11737604"/>
            <a:ext cx="432048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algn="ctr"/>
            <a:endParaRPr lang="fr-FR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CIS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dirty="0"/>
          </a:p>
        </p:txBody>
      </p:sp>
      <p:sp>
        <p:nvSpPr>
          <p:cNvPr id="64" name="Rectangle 63"/>
          <p:cNvSpPr/>
          <p:nvPr/>
        </p:nvSpPr>
        <p:spPr>
          <a:xfrm>
            <a:off x="25059009" y="26067196"/>
            <a:ext cx="4680520" cy="10207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algn="ctr"/>
            <a:r>
              <a:rPr lang="fr-FR" sz="5700" b="1" dirty="0" smtClean="0">
                <a:latin typeface="Times New Roman" pitchFamily="18" charset="0"/>
                <a:cs typeface="Times New Roman" pitchFamily="18" charset="0"/>
              </a:rPr>
              <a:t>Discussion</a:t>
            </a:r>
            <a:endParaRPr lang="fr-FR" sz="5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98169" y="23546916"/>
            <a:ext cx="66256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ZoneTexte 65"/>
          <p:cNvSpPr txBox="1"/>
          <p:nvPr/>
        </p:nvSpPr>
        <p:spPr>
          <a:xfrm>
            <a:off x="10009337" y="27363340"/>
            <a:ext cx="6480719" cy="867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32054" tIns="216027" rIns="432054" bIns="216027" rtlCol="0">
            <a:spAutoFit/>
          </a:bodyPr>
          <a:lstStyle/>
          <a:p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7570177" y="26067196"/>
            <a:ext cx="6480719" cy="867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32054" tIns="216027" rIns="432054" bIns="216027" rtlCol="0">
            <a:spAutoFit/>
          </a:bodyPr>
          <a:lstStyle/>
          <a:p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17426161" y="31683820"/>
            <a:ext cx="6480719" cy="867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32054" tIns="216027" rIns="432054" bIns="216027" rtlCol="0">
            <a:spAutoFit/>
          </a:bodyPr>
          <a:lstStyle/>
          <a:p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" name="Picture 2" descr="C:\Users\MINOCHA\Desktop\fig poster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305" y="29523580"/>
            <a:ext cx="4536504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72833" y="29523580"/>
            <a:ext cx="4032448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2" name="ZoneTexte 71"/>
          <p:cNvSpPr txBox="1"/>
          <p:nvPr/>
        </p:nvSpPr>
        <p:spPr>
          <a:xfrm>
            <a:off x="1728417" y="34780164"/>
            <a:ext cx="6552728" cy="13849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Expression d’EGFP dans des embryons des souris transgéniques de HS2-3/GFP aux stades : E10,5 ; E13,5. (7)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76289" y="40540804"/>
            <a:ext cx="4824536" cy="10207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32054" tIns="216027" rIns="432054" bIns="216027" rtlCol="0" anchor="ctr"/>
          <a:lstStyle/>
          <a:p>
            <a:pPr algn="ctr"/>
            <a:r>
              <a:rPr lang="fr-FR" sz="4000" dirty="0" smtClean="0">
                <a:latin typeface="Algerian" pitchFamily="82" charset="0"/>
                <a:cs typeface="Times New Roman" pitchFamily="18" charset="0"/>
              </a:rPr>
              <a:t>BIBLIOGRAPHIE</a:t>
            </a:r>
            <a:endParaRPr lang="fr-FR" sz="4000" dirty="0">
              <a:latin typeface="Algerian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5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6" grpId="0" animBg="1"/>
      <p:bldP spid="67" grpId="0" animBg="1"/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620203" y="10081266"/>
            <a:ext cx="29163645" cy="1605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Lilis\Desktop\tabea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409" y="12457684"/>
            <a:ext cx="11227847" cy="1282668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8049" y="15698045"/>
            <a:ext cx="10070338" cy="1072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r-FR" dirty="0" smtClean="0"/>
              <a:t>Biblio</a:t>
            </a:r>
          </a:p>
          <a:p>
            <a:r>
              <a:rPr lang="fr-FR" sz="9600" dirty="0" err="1" smtClean="0"/>
              <a:t>Experimental</a:t>
            </a:r>
            <a:r>
              <a:rPr lang="fr-FR" sz="9600" dirty="0" smtClean="0"/>
              <a:t> </a:t>
            </a:r>
            <a:r>
              <a:rPr lang="fr-FR" sz="9600" dirty="0" err="1" smtClean="0"/>
              <a:t>Hematology</a:t>
            </a:r>
            <a:r>
              <a:rPr lang="fr-FR" sz="9600" dirty="0" smtClean="0"/>
              <a:t> 33 (2005) </a:t>
            </a:r>
            <a:r>
              <a:rPr lang="fr-FR" sz="9600" dirty="0" smtClean="0"/>
              <a:t>259–271 </a:t>
            </a:r>
            <a:r>
              <a:rPr lang="en-US" sz="9600" dirty="0" smtClean="0"/>
              <a:t>Control </a:t>
            </a:r>
            <a:r>
              <a:rPr lang="en-US" sz="9600" dirty="0" smtClean="0"/>
              <a:t>of </a:t>
            </a:r>
            <a:r>
              <a:rPr lang="en-US" sz="9600" dirty="0" err="1" smtClean="0"/>
              <a:t>globin</a:t>
            </a:r>
            <a:r>
              <a:rPr lang="en-US" sz="9600" dirty="0" smtClean="0"/>
              <a:t> gene expression </a:t>
            </a:r>
            <a:r>
              <a:rPr lang="en-US" sz="9600" dirty="0" smtClean="0"/>
              <a:t>during development </a:t>
            </a:r>
            <a:r>
              <a:rPr lang="fr-FR" sz="9600" dirty="0" smtClean="0"/>
              <a:t>and </a:t>
            </a:r>
            <a:r>
              <a:rPr lang="fr-FR" sz="9600" dirty="0" err="1" smtClean="0"/>
              <a:t>erythroid</a:t>
            </a:r>
            <a:r>
              <a:rPr lang="fr-FR" sz="9600" dirty="0" smtClean="0"/>
              <a:t> </a:t>
            </a:r>
            <a:r>
              <a:rPr lang="fr-FR" sz="9600" dirty="0" err="1" smtClean="0"/>
              <a:t>differentiation</a:t>
            </a:r>
            <a:r>
              <a:rPr lang="fr-FR" sz="9600" dirty="0" smtClean="0"/>
              <a:t> , George </a:t>
            </a:r>
            <a:r>
              <a:rPr lang="fr-FR" sz="9600" dirty="0" err="1" smtClean="0"/>
              <a:t>Stamatoyannopoulos</a:t>
            </a:r>
            <a:r>
              <a:rPr lang="fr-FR" sz="9600" dirty="0" smtClean="0"/>
              <a:t>, </a:t>
            </a:r>
            <a:r>
              <a:rPr lang="en-US" sz="9600" i="1" dirty="0" smtClean="0"/>
              <a:t>Departments </a:t>
            </a:r>
            <a:r>
              <a:rPr lang="en-US" sz="9600" i="1" dirty="0" smtClean="0"/>
              <a:t>of Medicine and Genome Sciences, Division of Medical Genetics, University of Washington, Seattle, Wash., </a:t>
            </a:r>
            <a:r>
              <a:rPr lang="en-US" sz="9600" i="1" dirty="0" smtClean="0"/>
              <a:t>USA, </a:t>
            </a:r>
            <a:r>
              <a:rPr lang="en-US" sz="9600" dirty="0" smtClean="0"/>
              <a:t>(Received </a:t>
            </a:r>
            <a:r>
              <a:rPr lang="en-US" sz="9600" dirty="0" smtClean="0"/>
              <a:t>8 October 2004; accepted 5 November 2004</a:t>
            </a:r>
            <a:r>
              <a:rPr lang="en-US" sz="9600" dirty="0" smtClean="0"/>
              <a:t>)</a:t>
            </a:r>
          </a:p>
          <a:p>
            <a:r>
              <a:rPr lang="en-US" dirty="0" smtClean="0"/>
              <a:t>Effects of human locus control region elements HS2 and HS3 </a:t>
            </a:r>
            <a:r>
              <a:rPr lang="en-US" dirty="0" smtClean="0"/>
              <a:t>on human </a:t>
            </a:r>
            <a:r>
              <a:rPr lang="en-US" dirty="0" smtClean="0"/>
              <a:t>-</a:t>
            </a:r>
            <a:r>
              <a:rPr lang="en-US" dirty="0" err="1" smtClean="0"/>
              <a:t>globin</a:t>
            </a:r>
            <a:r>
              <a:rPr lang="en-US" dirty="0" smtClean="0"/>
              <a:t> gene expression in transgenic </a:t>
            </a:r>
            <a:r>
              <a:rPr lang="en-US" dirty="0" smtClean="0"/>
              <a:t>mouse,</a:t>
            </a:r>
            <a:r>
              <a:rPr lang="fr-FR" dirty="0" smtClean="0"/>
              <a:t>Chun-Ping </a:t>
            </a:r>
            <a:r>
              <a:rPr lang="fr-FR" dirty="0" err="1" smtClean="0"/>
              <a:t>Jia</a:t>
            </a:r>
            <a:r>
              <a:rPr lang="fr-FR" dirty="0" smtClean="0"/>
              <a:t>, </a:t>
            </a:r>
            <a:r>
              <a:rPr lang="fr-FR" dirty="0" err="1" smtClean="0"/>
              <a:t>Shu</a:t>
            </a:r>
            <a:r>
              <a:rPr lang="fr-FR" dirty="0" smtClean="0"/>
              <a:t>-</a:t>
            </a:r>
            <a:r>
              <a:rPr lang="fr-FR" dirty="0" err="1" smtClean="0"/>
              <a:t>Zhen</a:t>
            </a:r>
            <a:r>
              <a:rPr lang="fr-FR" dirty="0" smtClean="0"/>
              <a:t> Huang, </a:t>
            </a:r>
            <a:r>
              <a:rPr lang="fr-FR" dirty="0" err="1" smtClean="0"/>
              <a:t>Jing</a:t>
            </a:r>
            <a:r>
              <a:rPr lang="fr-FR" dirty="0" smtClean="0"/>
              <a:t>-Bin Yan, Yan-Ping </a:t>
            </a:r>
            <a:r>
              <a:rPr lang="fr-FR" dirty="0" err="1" smtClean="0"/>
              <a:t>Xiao</a:t>
            </a:r>
            <a:r>
              <a:rPr lang="fr-FR" dirty="0" smtClean="0"/>
              <a:t>, Zhao-</a:t>
            </a:r>
            <a:r>
              <a:rPr lang="fr-FR" dirty="0" err="1" smtClean="0"/>
              <a:t>Rui</a:t>
            </a:r>
            <a:r>
              <a:rPr lang="fr-FR" dirty="0" smtClean="0"/>
              <a:t> </a:t>
            </a:r>
            <a:r>
              <a:rPr lang="fr-FR" dirty="0" err="1" smtClean="0"/>
              <a:t>Ren,and</a:t>
            </a:r>
            <a:r>
              <a:rPr lang="fr-FR" dirty="0" smtClean="0"/>
              <a:t> </a:t>
            </a:r>
            <a:r>
              <a:rPr lang="fr-FR" dirty="0" smtClean="0"/>
              <a:t>Yi-Tao </a:t>
            </a:r>
            <a:r>
              <a:rPr lang="fr-FR" dirty="0" err="1" smtClean="0"/>
              <a:t>Zeng</a:t>
            </a:r>
            <a:r>
              <a:rPr lang="fr-FR" dirty="0" smtClean="0"/>
              <a:t>*</a:t>
            </a:r>
          </a:p>
          <a:p>
            <a:r>
              <a:rPr lang="en-US" i="1" dirty="0" smtClean="0"/>
              <a:t>Shanghai Institute of Medical Genetics, Shanghai Children’s Hospital, Shanghai Jiao Tong University, Shanghai 200040, People’s Republic of </a:t>
            </a:r>
            <a:r>
              <a:rPr lang="en-US" i="1" dirty="0" err="1" smtClean="0"/>
              <a:t>China,</a:t>
            </a:r>
            <a:r>
              <a:rPr lang="en-US" dirty="0" err="1" smtClean="0"/>
              <a:t>Submitted</a:t>
            </a:r>
            <a:r>
              <a:rPr lang="en-US" dirty="0" smtClean="0"/>
              <a:t> </a:t>
            </a:r>
            <a:r>
              <a:rPr lang="en-US" dirty="0" smtClean="0"/>
              <a:t>10 July 2003; revised 30 July </a:t>
            </a:r>
            <a:r>
              <a:rPr lang="en-US" dirty="0" smtClean="0"/>
              <a:t>2003, (Communicated </a:t>
            </a:r>
            <a:r>
              <a:rPr lang="en-US" dirty="0" smtClean="0"/>
              <a:t>by H.F. Bunn, M.D., 4 August 2003</a:t>
            </a:r>
            <a:r>
              <a:rPr lang="en-US" dirty="0" smtClean="0"/>
              <a:t>)</a:t>
            </a:r>
            <a:r>
              <a:rPr lang="en-US" dirty="0" smtClean="0"/>
              <a:t> Blood Cells, Molecules, and Diseases 31 (2003) </a:t>
            </a:r>
            <a:r>
              <a:rPr lang="en-US" dirty="0" smtClean="0"/>
              <a:t>360–369</a:t>
            </a:r>
          </a:p>
          <a:p>
            <a:r>
              <a:rPr lang="it-IT" dirty="0" smtClean="0"/>
              <a:t>Proc. Nati. Acad. Sci. </a:t>
            </a:r>
            <a:r>
              <a:rPr lang="it-IT" dirty="0" smtClean="0"/>
              <a:t>USA, </a:t>
            </a:r>
            <a:r>
              <a:rPr lang="en-US" dirty="0" smtClean="0"/>
              <a:t>Vol</a:t>
            </a:r>
            <a:r>
              <a:rPr lang="en-US" dirty="0" smtClean="0"/>
              <a:t>. 75, No. 3, pp. 1456-1460, March </a:t>
            </a:r>
            <a:r>
              <a:rPr lang="en-US" dirty="0" smtClean="0"/>
              <a:t>1978,</a:t>
            </a:r>
            <a:r>
              <a:rPr lang="fr-FR" dirty="0" err="1" smtClean="0"/>
              <a:t>Genetics</a:t>
            </a:r>
            <a:r>
              <a:rPr lang="fr-FR" dirty="0" smtClean="0"/>
              <a:t> </a:t>
            </a:r>
            <a:r>
              <a:rPr lang="en-US" dirty="0" smtClean="0"/>
              <a:t>Chromosomal </a:t>
            </a:r>
            <a:r>
              <a:rPr lang="en-US" dirty="0" smtClean="0"/>
              <a:t>localization of human A3 </a:t>
            </a:r>
            <a:r>
              <a:rPr lang="en-US" dirty="0" err="1" smtClean="0"/>
              <a:t>globin</a:t>
            </a:r>
            <a:r>
              <a:rPr lang="en-US" dirty="0" smtClean="0"/>
              <a:t> gene on </a:t>
            </a:r>
            <a:r>
              <a:rPr lang="en-US" dirty="0" smtClean="0"/>
              <a:t>human chromosome </a:t>
            </a:r>
            <a:r>
              <a:rPr lang="en-US" dirty="0" smtClean="0"/>
              <a:t>11 in somatic cell </a:t>
            </a:r>
            <a:r>
              <a:rPr lang="en-US" dirty="0" smtClean="0"/>
              <a:t>hybrids </a:t>
            </a:r>
            <a:r>
              <a:rPr lang="fr-FR" dirty="0" smtClean="0"/>
              <a:t>(</a:t>
            </a:r>
            <a:r>
              <a:rPr lang="fr-FR" dirty="0" err="1" smtClean="0"/>
              <a:t>gene</a:t>
            </a:r>
            <a:r>
              <a:rPr lang="fr-FR" dirty="0" smtClean="0"/>
              <a:t> </a:t>
            </a:r>
            <a:r>
              <a:rPr lang="fr-FR" dirty="0" err="1" smtClean="0"/>
              <a:t>mapping</a:t>
            </a:r>
            <a:r>
              <a:rPr lang="fr-FR" dirty="0" smtClean="0"/>
              <a:t>/</a:t>
            </a:r>
            <a:r>
              <a:rPr lang="fr-FR" dirty="0" err="1" smtClean="0"/>
              <a:t>cloning</a:t>
            </a:r>
            <a:r>
              <a:rPr lang="fr-FR" dirty="0" smtClean="0"/>
              <a:t>/</a:t>
            </a:r>
            <a:r>
              <a:rPr lang="fr-FR" dirty="0" err="1" smtClean="0"/>
              <a:t>cDNA</a:t>
            </a:r>
            <a:r>
              <a:rPr lang="fr-FR" dirty="0" smtClean="0"/>
              <a:t>/</a:t>
            </a:r>
            <a:r>
              <a:rPr lang="fr-FR" dirty="0" err="1" smtClean="0"/>
              <a:t>fibroblasts</a:t>
            </a:r>
            <a:r>
              <a:rPr lang="fr-FR" dirty="0" smtClean="0"/>
              <a:t>/</a:t>
            </a:r>
            <a:r>
              <a:rPr lang="fr-FR" dirty="0" err="1" smtClean="0"/>
              <a:t>molecular</a:t>
            </a:r>
            <a:r>
              <a:rPr lang="fr-FR" dirty="0" smtClean="0"/>
              <a:t> </a:t>
            </a:r>
            <a:r>
              <a:rPr lang="fr-FR" dirty="0" err="1" smtClean="0"/>
              <a:t>hybridization</a:t>
            </a:r>
            <a:r>
              <a:rPr lang="fr-FR" dirty="0" smtClean="0"/>
              <a:t>),ALBERT </a:t>
            </a:r>
            <a:r>
              <a:rPr lang="fr-FR" dirty="0" smtClean="0"/>
              <a:t>DEISSEROTH*, ARTHUR </a:t>
            </a:r>
            <a:r>
              <a:rPr lang="fr-FR" dirty="0" err="1" smtClean="0"/>
              <a:t>NIENHUISt</a:t>
            </a:r>
            <a:r>
              <a:rPr lang="fr-FR" dirty="0" smtClean="0"/>
              <a:t>, JEANNE LAWRENCE*, RICHARD </a:t>
            </a:r>
            <a:r>
              <a:rPr lang="fr-FR" dirty="0" err="1" smtClean="0"/>
              <a:t>GILESt</a:t>
            </a:r>
            <a:r>
              <a:rPr lang="fr-FR" dirty="0" smtClean="0"/>
              <a:t>, PATRICIA </a:t>
            </a:r>
            <a:r>
              <a:rPr lang="fr-FR" dirty="0" err="1" smtClean="0"/>
              <a:t>TURNERt</a:t>
            </a:r>
            <a:r>
              <a:rPr lang="fr-FR" dirty="0" smtClean="0"/>
              <a:t>, AND </a:t>
            </a:r>
            <a:r>
              <a:rPr lang="fr-FR" dirty="0" smtClean="0"/>
              <a:t>FRANK H. </a:t>
            </a:r>
            <a:r>
              <a:rPr lang="fr-FR" dirty="0" err="1" smtClean="0"/>
              <a:t>RUDDLEf</a:t>
            </a:r>
            <a:r>
              <a:rPr lang="fr-FR" dirty="0" smtClean="0"/>
              <a:t>, </a:t>
            </a:r>
            <a:r>
              <a:rPr lang="en-US" dirty="0" smtClean="0"/>
              <a:t>* </a:t>
            </a:r>
            <a:r>
              <a:rPr lang="en-US" dirty="0" smtClean="0"/>
              <a:t>Experimental Hematology Section, Pediatric Oncology Branch, National Cancer Institute, National Institutes of Health, Bethesda, Maryland 20014; t </a:t>
            </a:r>
            <a:r>
              <a:rPr lang="en-US" dirty="0" smtClean="0"/>
              <a:t>Clinical Hematology </a:t>
            </a:r>
            <a:r>
              <a:rPr lang="en-US" dirty="0" smtClean="0"/>
              <a:t>Branch, National Heart, Lung, and Blood Institute, National Institutes of Health, Bethesda, Maryland 20014; and * Department of Biology, </a:t>
            </a:r>
            <a:r>
              <a:rPr lang="en-US" dirty="0" smtClean="0"/>
              <a:t>Yale, University</a:t>
            </a:r>
            <a:r>
              <a:rPr lang="en-US" dirty="0" smtClean="0"/>
              <a:t>, New Haven, Connecticut </a:t>
            </a:r>
            <a:r>
              <a:rPr lang="en-US" dirty="0" smtClean="0"/>
              <a:t>06520, Contributed </a:t>
            </a:r>
            <a:r>
              <a:rPr lang="en-US" dirty="0" smtClean="0"/>
              <a:t>by Frank H. </a:t>
            </a:r>
            <a:r>
              <a:rPr lang="en-US" dirty="0" err="1" smtClean="0"/>
              <a:t>Ruddle</a:t>
            </a:r>
            <a:r>
              <a:rPr lang="en-US" dirty="0" smtClean="0"/>
              <a:t>, December </a:t>
            </a:r>
            <a:r>
              <a:rPr lang="en-US" dirty="0" smtClean="0"/>
              <a:t>21, </a:t>
            </a:r>
            <a:r>
              <a:rPr lang="en-US" dirty="0" smtClean="0"/>
              <a:t>1977</a:t>
            </a:r>
          </a:p>
          <a:p>
            <a:r>
              <a:rPr lang="it-IT" dirty="0" smtClean="0"/>
              <a:t>Proc. Nati. Acad. Sci. </a:t>
            </a:r>
            <a:r>
              <a:rPr lang="it-IT" dirty="0" smtClean="0"/>
              <a:t>USA, </a:t>
            </a:r>
            <a:r>
              <a:rPr lang="en-US" dirty="0" smtClean="0"/>
              <a:t>Vol</a:t>
            </a:r>
            <a:r>
              <a:rPr lang="en-US" dirty="0" smtClean="0"/>
              <a:t>. 76, No. 10, pp. 5239-5243, October </a:t>
            </a:r>
            <a:r>
              <a:rPr lang="en-US" dirty="0" smtClean="0"/>
              <a:t>1979,</a:t>
            </a:r>
            <a:r>
              <a:rPr lang="fr-FR" dirty="0" err="1" smtClean="0"/>
              <a:t>Genetics</a:t>
            </a:r>
            <a:r>
              <a:rPr lang="fr-FR" dirty="0" smtClean="0"/>
              <a:t>, </a:t>
            </a:r>
            <a:r>
              <a:rPr lang="en-US" dirty="0" smtClean="0"/>
              <a:t>Precise </a:t>
            </a:r>
            <a:r>
              <a:rPr lang="en-US" dirty="0" smtClean="0"/>
              <a:t>localization of human /3-globin gene complex </a:t>
            </a:r>
            <a:r>
              <a:rPr lang="en-US" dirty="0" smtClean="0"/>
              <a:t>on, </a:t>
            </a:r>
            <a:r>
              <a:rPr lang="fr-FR" dirty="0" smtClean="0"/>
              <a:t>chromosome </a:t>
            </a:r>
            <a:r>
              <a:rPr lang="fr-FR" dirty="0" smtClean="0"/>
              <a:t>11</a:t>
            </a:r>
            <a:r>
              <a:rPr lang="fr-FR" dirty="0" smtClean="0"/>
              <a:t>*, (</a:t>
            </a:r>
            <a:r>
              <a:rPr lang="fr-FR" dirty="0" smtClean="0"/>
              <a:t>DNA </a:t>
            </a:r>
            <a:r>
              <a:rPr lang="fr-FR" dirty="0" err="1" smtClean="0"/>
              <a:t>hybridization</a:t>
            </a:r>
            <a:r>
              <a:rPr lang="fr-FR" dirty="0" smtClean="0"/>
              <a:t>/</a:t>
            </a:r>
            <a:r>
              <a:rPr lang="fr-FR" dirty="0" err="1" smtClean="0"/>
              <a:t>hemoglobin</a:t>
            </a:r>
            <a:r>
              <a:rPr lang="fr-FR" dirty="0" smtClean="0"/>
              <a:t> </a:t>
            </a:r>
            <a:r>
              <a:rPr lang="fr-FR" dirty="0" err="1" smtClean="0"/>
              <a:t>ft</a:t>
            </a:r>
            <a:r>
              <a:rPr lang="fr-FR" dirty="0" smtClean="0"/>
              <a:t> </a:t>
            </a:r>
            <a:r>
              <a:rPr lang="fr-FR" dirty="0" err="1" smtClean="0"/>
              <a:t>chain</a:t>
            </a:r>
            <a:r>
              <a:rPr lang="fr-FR" dirty="0" smtClean="0"/>
              <a:t>/</a:t>
            </a:r>
            <a:r>
              <a:rPr lang="fr-FR" dirty="0" err="1" smtClean="0"/>
              <a:t>hemoglobin</a:t>
            </a:r>
            <a:r>
              <a:rPr lang="fr-FR" dirty="0" smtClean="0"/>
              <a:t> 6 </a:t>
            </a:r>
            <a:r>
              <a:rPr lang="fr-FR" dirty="0" err="1" smtClean="0"/>
              <a:t>chain</a:t>
            </a:r>
            <a:r>
              <a:rPr lang="fr-FR" dirty="0" smtClean="0"/>
              <a:t>/</a:t>
            </a:r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gene</a:t>
            </a:r>
            <a:r>
              <a:rPr lang="fr-FR" dirty="0" smtClean="0"/>
              <a:t> </a:t>
            </a:r>
            <a:r>
              <a:rPr lang="fr-FR" dirty="0" err="1" smtClean="0"/>
              <a:t>mapping</a:t>
            </a:r>
            <a:r>
              <a:rPr lang="fr-FR" dirty="0" smtClean="0"/>
              <a:t>), </a:t>
            </a:r>
            <a:r>
              <a:rPr lang="nn-NO" dirty="0" smtClean="0"/>
              <a:t>JAMES </a:t>
            </a:r>
            <a:r>
              <a:rPr lang="nn-NO" dirty="0" smtClean="0"/>
              <a:t>GUSELLA*, AVIA VARSANYI-BREINER*t, FA-TEN KAOt, CAROL JONESt, THEODORE T. </a:t>
            </a:r>
            <a:r>
              <a:rPr lang="nn-NO" dirty="0" smtClean="0"/>
              <a:t>PUCKf,</a:t>
            </a:r>
            <a:r>
              <a:rPr lang="en-US" dirty="0" smtClean="0"/>
              <a:t>CHERYL </a:t>
            </a:r>
            <a:r>
              <a:rPr lang="en-US" dirty="0" smtClean="0"/>
              <a:t>KEYS*, STUART ORKIN§, AND DAVID HOUSMAN</a:t>
            </a:r>
            <a:r>
              <a:rPr lang="en-US" dirty="0" smtClean="0"/>
              <a:t>* *</a:t>
            </a:r>
            <a:r>
              <a:rPr lang="en-US" dirty="0" smtClean="0"/>
              <a:t>Center for Cancer Research, Massachusetts Institute of Technology, Cambridge, Massachusetts 02139; </a:t>
            </a:r>
            <a:r>
              <a:rPr lang="en-US" dirty="0" err="1" smtClean="0"/>
              <a:t>tEleanor</a:t>
            </a:r>
            <a:r>
              <a:rPr lang="en-US" dirty="0" smtClean="0"/>
              <a:t> Roosevelt Institute for Cancer </a:t>
            </a:r>
            <a:r>
              <a:rPr lang="en-US" dirty="0" smtClean="0"/>
              <a:t>Research, and </a:t>
            </a:r>
            <a:r>
              <a:rPr lang="en-US" dirty="0" smtClean="0"/>
              <a:t>Department of Biochemistry, Biophysics, and Genetics, University of Colorado Health Sciences Center, Denver, Colorado 80262; </a:t>
            </a:r>
            <a:r>
              <a:rPr lang="en-US" dirty="0" err="1" smtClean="0"/>
              <a:t>tDepartment</a:t>
            </a:r>
            <a:r>
              <a:rPr lang="en-US" dirty="0" smtClean="0"/>
              <a:t> </a:t>
            </a:r>
            <a:r>
              <a:rPr lang="en-US" dirty="0" smtClean="0"/>
              <a:t>of Chemical </a:t>
            </a:r>
            <a:r>
              <a:rPr lang="en-US" dirty="0" smtClean="0"/>
              <a:t>Immunology, Weizmann Institute for Science, </a:t>
            </a:r>
            <a:r>
              <a:rPr lang="en-US" dirty="0" err="1" smtClean="0"/>
              <a:t>Rehovot</a:t>
            </a:r>
            <a:r>
              <a:rPr lang="en-US" dirty="0" smtClean="0"/>
              <a:t>, Israel; and §Department of Hematology, Children's Hospital Medical </a:t>
            </a:r>
            <a:r>
              <a:rPr lang="en-US" dirty="0" smtClean="0"/>
              <a:t>Center, </a:t>
            </a:r>
            <a:r>
              <a:rPr lang="fr-FR" dirty="0" smtClean="0"/>
              <a:t>Boston</a:t>
            </a:r>
            <a:r>
              <a:rPr lang="fr-FR" dirty="0" smtClean="0"/>
              <a:t>, Massachusetts </a:t>
            </a:r>
            <a:r>
              <a:rPr lang="fr-FR" dirty="0" smtClean="0"/>
              <a:t>02115, </a:t>
            </a:r>
            <a:r>
              <a:rPr lang="en-US" dirty="0" smtClean="0"/>
              <a:t>Contributed </a:t>
            </a:r>
            <a:r>
              <a:rPr lang="en-US" dirty="0" smtClean="0"/>
              <a:t>by Theodore T. Puck, July 6, </a:t>
            </a:r>
            <a:r>
              <a:rPr lang="en-US" dirty="0" smtClean="0"/>
              <a:t>1979</a:t>
            </a:r>
          </a:p>
          <a:p>
            <a:r>
              <a:rPr lang="pl-PL" dirty="0" smtClean="0"/>
              <a:t>Proc. Natl. Acad. Sci. </a:t>
            </a:r>
            <a:r>
              <a:rPr lang="pl-PL" dirty="0" smtClean="0"/>
              <a:t>USA</a:t>
            </a:r>
            <a:r>
              <a:rPr lang="fr-FR" dirty="0" smtClean="0"/>
              <a:t>, </a:t>
            </a:r>
            <a:r>
              <a:rPr lang="nl-NL" dirty="0" smtClean="0"/>
              <a:t>Vol</a:t>
            </a:r>
            <a:r>
              <a:rPr lang="nl-NL" dirty="0" smtClean="0"/>
              <a:t>. 93, pp. 6605-6609, </a:t>
            </a:r>
            <a:r>
              <a:rPr lang="nl-NL" dirty="0" err="1" smtClean="0"/>
              <a:t>June</a:t>
            </a:r>
            <a:r>
              <a:rPr lang="nl-NL" dirty="0" smtClean="0"/>
              <a:t> </a:t>
            </a:r>
            <a:r>
              <a:rPr lang="nl-NL" dirty="0" smtClean="0"/>
              <a:t>1996, </a:t>
            </a:r>
            <a:r>
              <a:rPr lang="fr-FR" dirty="0" err="1" smtClean="0"/>
              <a:t>Developmental</a:t>
            </a:r>
            <a:r>
              <a:rPr lang="fr-FR" dirty="0" smtClean="0"/>
              <a:t> </a:t>
            </a:r>
            <a:r>
              <a:rPr lang="fr-FR" dirty="0" err="1" smtClean="0"/>
              <a:t>Biology</a:t>
            </a:r>
            <a:r>
              <a:rPr lang="fr-FR" dirty="0" smtClean="0"/>
              <a:t>, </a:t>
            </a:r>
            <a:r>
              <a:rPr lang="en-US" dirty="0" smtClean="0"/>
              <a:t>Effect </a:t>
            </a:r>
            <a:r>
              <a:rPr lang="en-US" dirty="0" smtClean="0"/>
              <a:t>of deletion of 5'HS3 or 5'HS2 of the human ,B-</a:t>
            </a:r>
            <a:r>
              <a:rPr lang="en-US" dirty="0" err="1" smtClean="0"/>
              <a:t>globin</a:t>
            </a:r>
            <a:r>
              <a:rPr lang="en-US" dirty="0" smtClean="0"/>
              <a:t> </a:t>
            </a:r>
            <a:r>
              <a:rPr lang="en-US" dirty="0" smtClean="0"/>
              <a:t>locus, control </a:t>
            </a:r>
            <a:r>
              <a:rPr lang="en-US" dirty="0" smtClean="0"/>
              <a:t>region on the developmental regulation of </a:t>
            </a:r>
            <a:r>
              <a:rPr lang="en-US" dirty="0" err="1" smtClean="0"/>
              <a:t>globin</a:t>
            </a:r>
            <a:r>
              <a:rPr lang="en-US" dirty="0" smtClean="0"/>
              <a:t> </a:t>
            </a:r>
            <a:r>
              <a:rPr lang="en-US" dirty="0" err="1" smtClean="0"/>
              <a:t>gene,expression</a:t>
            </a:r>
            <a:r>
              <a:rPr lang="en-US" dirty="0" smtClean="0"/>
              <a:t> </a:t>
            </a:r>
            <a:r>
              <a:rPr lang="en-US" dirty="0" smtClean="0"/>
              <a:t>in f8-globin locus yeast artificial </a:t>
            </a:r>
            <a:r>
              <a:rPr lang="en-US" dirty="0" smtClean="0"/>
              <a:t>chromosome,</a:t>
            </a:r>
            <a:r>
              <a:rPr lang="fr-FR" dirty="0" err="1" smtClean="0"/>
              <a:t>transgenic</a:t>
            </a:r>
            <a:r>
              <a:rPr lang="fr-FR" dirty="0" smtClean="0"/>
              <a:t> </a:t>
            </a:r>
            <a:r>
              <a:rPr lang="fr-FR" dirty="0" err="1" smtClean="0"/>
              <a:t>mice</a:t>
            </a:r>
            <a:r>
              <a:rPr lang="fr-FR" dirty="0" smtClean="0"/>
              <a:t>,</a:t>
            </a:r>
            <a:r>
              <a:rPr lang="en-US" dirty="0" smtClean="0"/>
              <a:t>KENNETH </a:t>
            </a:r>
            <a:r>
              <a:rPr lang="en-US" dirty="0" smtClean="0"/>
              <a:t>R. PETERSON*t, CHRISTOPHER H. CLEGG*t, PATRICK A. NAVAS*, ELIZABETH J. NORTON</a:t>
            </a:r>
            <a:r>
              <a:rPr lang="en-US" dirty="0" smtClean="0"/>
              <a:t>*§, TYLER </a:t>
            </a:r>
            <a:r>
              <a:rPr lang="en-US" dirty="0" smtClean="0"/>
              <a:t>G. KIMBROUGH*, AND GEORGE STAMATOYANNOPOULOS</a:t>
            </a:r>
            <a:r>
              <a:rPr lang="en-US" dirty="0" smtClean="0"/>
              <a:t>*,*</a:t>
            </a:r>
            <a:r>
              <a:rPr lang="en-US" dirty="0" smtClean="0"/>
              <a:t>Division of Medical Genetics, Department of Medicine, University of Washington, Seattle, WA 98195; </a:t>
            </a:r>
            <a:r>
              <a:rPr lang="en-US" dirty="0" err="1" smtClean="0"/>
              <a:t>tBristol</a:t>
            </a:r>
            <a:r>
              <a:rPr lang="en-US" dirty="0" smtClean="0"/>
              <a:t>-Myers Squibb Pharmaceutical Research </a:t>
            </a:r>
            <a:r>
              <a:rPr lang="en-US" dirty="0" smtClean="0"/>
              <a:t>Institute,, Seattle</a:t>
            </a:r>
            <a:r>
              <a:rPr lang="en-US" dirty="0" smtClean="0"/>
              <a:t>, WA 98121; and 1Department of Genetics, University of Washington, Seattle, WA </a:t>
            </a:r>
            <a:r>
              <a:rPr lang="en-US" dirty="0" smtClean="0"/>
              <a:t>98195, Communicated </a:t>
            </a:r>
            <a:r>
              <a:rPr lang="en-US" dirty="0" smtClean="0"/>
              <a:t>by Stanley M. </a:t>
            </a:r>
            <a:r>
              <a:rPr lang="en-US" dirty="0" err="1" smtClean="0"/>
              <a:t>Gartler</a:t>
            </a:r>
            <a:r>
              <a:rPr lang="en-US" dirty="0" smtClean="0"/>
              <a:t>, University of Washington, Seattle, WA, March 21, 1996 (received for review December 1, 1995)</a:t>
            </a:r>
            <a:endParaRPr lang="en-US" dirty="0" smtClean="0"/>
          </a:p>
          <a:p>
            <a:r>
              <a:rPr lang="fr-FR" b="1" dirty="0" smtClean="0"/>
              <a:t>CHAPTER </a:t>
            </a:r>
            <a:r>
              <a:rPr lang="fr-FR" b="1" dirty="0" smtClean="0"/>
              <a:t>3 </a:t>
            </a:r>
            <a:r>
              <a:rPr lang="en-US" b="1" dirty="0" smtClean="0"/>
              <a:t>The </a:t>
            </a:r>
            <a:r>
              <a:rPr lang="en-US" b="1" dirty="0" smtClean="0"/>
              <a:t>Normal Structure and Regulation of Human </a:t>
            </a:r>
            <a:r>
              <a:rPr lang="en-US" b="1" dirty="0" err="1" smtClean="0"/>
              <a:t>Globin</a:t>
            </a:r>
            <a:r>
              <a:rPr lang="en-US" b="1" dirty="0" smtClean="0"/>
              <a:t> </a:t>
            </a:r>
            <a:r>
              <a:rPr lang="en-US" b="1" smtClean="0"/>
              <a:t>Gene </a:t>
            </a:r>
            <a:r>
              <a:rPr lang="en-US" b="1" smtClean="0"/>
              <a:t>Clusters, </a:t>
            </a:r>
            <a:r>
              <a:rPr lang="en-US" i="1" smtClean="0"/>
              <a:t>Bernard </a:t>
            </a:r>
            <a:r>
              <a:rPr lang="en-US" i="1" dirty="0" smtClean="0"/>
              <a:t>G. Forget and Ross C. </a:t>
            </a:r>
            <a:r>
              <a:rPr lang="en-US" i="1" dirty="0" err="1" smtClean="0"/>
              <a:t>Hardison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1538</Words>
  <Application>Microsoft Office PowerPoint</Application>
  <PresentationFormat>Personnalisé</PresentationFormat>
  <Paragraphs>92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Diapositive 1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Thilelli</dc:creator>
  <cp:lastModifiedBy>Lilis</cp:lastModifiedBy>
  <cp:revision>43</cp:revision>
  <dcterms:created xsi:type="dcterms:W3CDTF">2014-05-08T13:22:40Z</dcterms:created>
  <dcterms:modified xsi:type="dcterms:W3CDTF">2014-05-19T00:13:26Z</dcterms:modified>
</cp:coreProperties>
</file>