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32404050" cy="43205400"/>
  <p:notesSz cx="6858000" cy="9144000"/>
  <p:defaultTextStyle>
    <a:defPPr>
      <a:defRPr lang="fr-F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30" d="100"/>
          <a:sy n="30" d="100"/>
        </p:scale>
        <p:origin x="-234" y="5292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30304" y="13421687"/>
            <a:ext cx="27543443" cy="926115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3492936" y="1730229"/>
            <a:ext cx="7290911" cy="3686460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9"/>
            <a:ext cx="21332666" cy="3686460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59696" y="18312301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20202" y="10081269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472059" y="10081269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0206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20206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460813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460813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208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69085" y="1720224"/>
            <a:ext cx="18114768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20208" y="9041139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1421" y="30243787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51421" y="33814236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0203" y="10081269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20203" y="40045014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19/05/2014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071384" y="40045014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222903" y="40045014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9577289" y="31467796"/>
            <a:ext cx="7704856" cy="11305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Nous avons utilisé des souris transgéniques avec des constructions EGFP, dans laquelle est entraînée par le promoteur b-globine et sous le contrôle d'HS2, HS3 et HS2-HS3 pour étudier le gène de la b-globine humaine spatial et temporel </a:t>
            </a:r>
            <a:r>
              <a:rPr lang="fr-FR" sz="2800" dirty="0" smtClean="0"/>
              <a:t>d'expression.</a:t>
            </a:r>
          </a:p>
          <a:p>
            <a:pPr algn="ctr"/>
            <a:endParaRPr lang="fr-FR" sz="2800" dirty="0" smtClean="0"/>
          </a:p>
          <a:p>
            <a:pPr algn="ctr"/>
            <a:endParaRPr lang="fr-FR" sz="2800" dirty="0" smtClean="0"/>
          </a:p>
          <a:p>
            <a:pPr algn="ctr"/>
            <a:r>
              <a:rPr lang="nl-NL" sz="2800" dirty="0" smtClean="0"/>
              <a:t>.</a:t>
            </a:r>
            <a:endParaRPr lang="en-US" sz="2800" dirty="0" smtClean="0"/>
          </a:p>
          <a:p>
            <a:pPr algn="ctr"/>
            <a:endParaRPr lang="fr-FR" sz="2800" dirty="0"/>
          </a:p>
        </p:txBody>
      </p:sp>
      <p:sp>
        <p:nvSpPr>
          <p:cNvPr id="73" name="Rectangle 72"/>
          <p:cNvSpPr/>
          <p:nvPr/>
        </p:nvSpPr>
        <p:spPr>
          <a:xfrm>
            <a:off x="24410937" y="24987076"/>
            <a:ext cx="7560840" cy="40324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432273" y="28875508"/>
            <a:ext cx="9217024" cy="9145016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 l="-100000" b="-10000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800" dirty="0" smtClean="0"/>
          </a:p>
          <a:p>
            <a:pPr algn="ctr"/>
            <a:endParaRPr lang="fr-FR" sz="2800" dirty="0" smtClean="0"/>
          </a:p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Les clones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moléculaires contenant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groupes de gènes de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globine chez les mammifères 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ont été isolés il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y a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environ 30 ans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, Depuis des études intenses  on révélées  leur structure générale , évolution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et la réglementation 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spatio-temporelle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 leur expression. Toute fois, l’évolution indépendante de ces gènes a induit des différences caractéristiques de l’espèce: du point de vue structure, chez l’homme, ces gènes sont organisés selon l’ordre de leur expression durant le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développement et du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point de vue expression,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région régulatrice contenant des sites </a:t>
            </a:r>
            <a:r>
              <a:rPr lang="fr-FR" sz="3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hypersensitifs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à la </a:t>
            </a:r>
            <a:r>
              <a:rPr lang="fr-FR" sz="3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Dnase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 (</a:t>
            </a:r>
            <a:r>
              <a:rPr lang="fr-FR" sz="3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HSs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interagit avec le promoteur de chaque gène selon le stade et le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tissu.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Cependant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, une compréhension suffisante pour conduire à des applications cliniques continue de nous échapper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2273" y="10657484"/>
            <a:ext cx="9217024" cy="17929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577289" y="21386676"/>
            <a:ext cx="7704856" cy="10297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Rectangle 39"/>
          <p:cNvSpPr/>
          <p:nvPr/>
        </p:nvSpPr>
        <p:spPr>
          <a:xfrm>
            <a:off x="9577289" y="10657484"/>
            <a:ext cx="7704856" cy="10873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dirty="0"/>
          </a:p>
        </p:txBody>
      </p:sp>
      <p:sp>
        <p:nvSpPr>
          <p:cNvPr id="76" name="Rectangle 75"/>
          <p:cNvSpPr/>
          <p:nvPr/>
        </p:nvSpPr>
        <p:spPr>
          <a:xfrm>
            <a:off x="360265" y="38236548"/>
            <a:ext cx="9217024" cy="45365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2800" dirty="0" smtClean="0"/>
          </a:p>
          <a:p>
            <a:endParaRPr lang="fr-FR" sz="28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1-Bernard </a:t>
            </a:r>
            <a:r>
              <a:rPr lang="fr-FR" sz="2400" dirty="0" smtClean="0"/>
              <a:t>G et </a:t>
            </a:r>
            <a:r>
              <a:rPr lang="fr-FR" sz="2400" dirty="0" err="1" smtClean="0"/>
              <a:t>all.The</a:t>
            </a:r>
            <a:r>
              <a:rPr lang="fr-FR" sz="2400" dirty="0" smtClean="0"/>
              <a:t> Normal Structure and </a:t>
            </a:r>
            <a:r>
              <a:rPr lang="fr-FR" sz="2400" dirty="0" err="1" smtClean="0"/>
              <a:t>Regulation</a:t>
            </a:r>
            <a:r>
              <a:rPr lang="fr-FR" sz="2400" dirty="0" smtClean="0"/>
              <a:t> of </a:t>
            </a:r>
            <a:r>
              <a:rPr lang="fr-FR" sz="2400" dirty="0" err="1" smtClean="0"/>
              <a:t>Human</a:t>
            </a:r>
            <a:r>
              <a:rPr lang="fr-FR" sz="2400" dirty="0" smtClean="0"/>
              <a:t> </a:t>
            </a:r>
            <a:r>
              <a:rPr lang="fr-FR" sz="2400" dirty="0" err="1" smtClean="0"/>
              <a:t>Globin</a:t>
            </a:r>
            <a:r>
              <a:rPr lang="fr-FR" sz="2400" dirty="0" smtClean="0"/>
              <a:t> Gene Clusters, </a:t>
            </a:r>
            <a:r>
              <a:rPr lang="fr-FR" sz="2400" dirty="0" err="1" smtClean="0"/>
              <a:t>Chapter</a:t>
            </a:r>
            <a:r>
              <a:rPr lang="fr-FR" sz="2400" dirty="0" smtClean="0"/>
              <a:t> 3 in the book </a:t>
            </a:r>
            <a:r>
              <a:rPr lang="fr-FR" sz="2400" dirty="0" err="1" smtClean="0"/>
              <a:t>Disorders</a:t>
            </a:r>
            <a:r>
              <a:rPr lang="fr-FR" sz="2400" dirty="0" smtClean="0"/>
              <a:t> of </a:t>
            </a:r>
            <a:r>
              <a:rPr lang="fr-FR" sz="2400" dirty="0" err="1" smtClean="0"/>
              <a:t>Hemoglobins</a:t>
            </a:r>
            <a:r>
              <a:rPr lang="fr-FR" sz="2400" dirty="0" smtClean="0"/>
              <a:t>: </a:t>
            </a:r>
            <a:r>
              <a:rPr lang="fr-FR" sz="2400" dirty="0" err="1" smtClean="0"/>
              <a:t>Genetics</a:t>
            </a:r>
            <a:r>
              <a:rPr lang="fr-FR" sz="2400" dirty="0" smtClean="0"/>
              <a:t>, </a:t>
            </a:r>
            <a:r>
              <a:rPr lang="fr-FR" sz="2400" dirty="0" err="1" smtClean="0"/>
              <a:t>Pathophysiology</a:t>
            </a:r>
            <a:r>
              <a:rPr lang="fr-FR" sz="2400" dirty="0" smtClean="0"/>
              <a:t>, and </a:t>
            </a:r>
            <a:r>
              <a:rPr lang="fr-FR" sz="2400" dirty="0" err="1" smtClean="0"/>
              <a:t>Clinical</a:t>
            </a:r>
            <a:r>
              <a:rPr lang="fr-FR" sz="2400" dirty="0" smtClean="0"/>
              <a:t> Management - 2nd Edition, </a:t>
            </a:r>
            <a:r>
              <a:rPr lang="fr-FR" sz="2400" dirty="0" smtClean="0"/>
              <a:t>2009.</a:t>
            </a:r>
          </a:p>
          <a:p>
            <a:r>
              <a:rPr lang="fr-FR" sz="2400" dirty="0" smtClean="0"/>
              <a:t>2-Chun-Ping </a:t>
            </a:r>
            <a:r>
              <a:rPr lang="fr-FR" sz="2400" dirty="0" smtClean="0"/>
              <a:t>J et all.</a:t>
            </a:r>
            <a:r>
              <a:rPr lang="en-US" sz="2400" dirty="0" smtClean="0"/>
              <a:t>Effects of human locus control region elements HS2 and HS3 on human -</a:t>
            </a:r>
            <a:r>
              <a:rPr lang="en-US" sz="2400" dirty="0" err="1" smtClean="0"/>
              <a:t>globin</a:t>
            </a:r>
            <a:r>
              <a:rPr lang="en-US" sz="2400" dirty="0" smtClean="0"/>
              <a:t> gene expression in transgenic mouse,</a:t>
            </a:r>
            <a:r>
              <a:rPr lang="fr-FR" sz="2400" dirty="0" smtClean="0"/>
              <a:t> </a:t>
            </a:r>
            <a:r>
              <a:rPr lang="en-US" sz="2400" dirty="0" smtClean="0"/>
              <a:t>Blood Cells, Molecules, and Diseases 31 (2003) 360–369</a:t>
            </a:r>
          </a:p>
          <a:p>
            <a:r>
              <a:rPr lang="en-US" sz="2400" dirty="0" smtClean="0"/>
              <a:t>3-Deisseroth A </a:t>
            </a:r>
            <a:r>
              <a:rPr lang="en-US" sz="2400" dirty="0" smtClean="0"/>
              <a:t>et al. Localization of the human alpha </a:t>
            </a:r>
            <a:r>
              <a:rPr lang="en-US" sz="2400" dirty="0" err="1" smtClean="0"/>
              <a:t>globin</a:t>
            </a:r>
            <a:endParaRPr lang="en-US" sz="2400" dirty="0" smtClean="0"/>
          </a:p>
          <a:p>
            <a:r>
              <a:rPr lang="en-US" sz="2400" dirty="0" smtClean="0"/>
              <a:t>structural gene to chromosome 16 in somatic cell hybrids by </a:t>
            </a:r>
            <a:r>
              <a:rPr lang="en-US" sz="2400" dirty="0" smtClean="0"/>
              <a:t>molecular </a:t>
            </a:r>
            <a:r>
              <a:rPr lang="fr-FR" sz="2400" dirty="0" err="1" smtClean="0"/>
              <a:t>hybridization</a:t>
            </a:r>
            <a:r>
              <a:rPr lang="fr-FR" sz="2400" dirty="0" smtClean="0"/>
              <a:t> </a:t>
            </a:r>
            <a:r>
              <a:rPr lang="fr-FR" sz="2400" dirty="0" err="1" smtClean="0"/>
              <a:t>assay</a:t>
            </a:r>
            <a:r>
              <a:rPr lang="fr-FR" sz="2400" dirty="0" smtClean="0"/>
              <a:t>. </a:t>
            </a:r>
            <a:r>
              <a:rPr lang="fr-FR" sz="2400" dirty="0" err="1" smtClean="0"/>
              <a:t>Cell</a:t>
            </a:r>
            <a:r>
              <a:rPr lang="fr-FR" sz="2400" dirty="0" smtClean="0"/>
              <a:t> </a:t>
            </a:r>
            <a:r>
              <a:rPr lang="fr-FR" sz="2400" dirty="0" smtClean="0"/>
              <a:t>1977;12:205-18.</a:t>
            </a:r>
          </a:p>
          <a:p>
            <a:r>
              <a:rPr lang="nn-NO" sz="2400" dirty="0" smtClean="0"/>
              <a:t>4</a:t>
            </a:r>
            <a:r>
              <a:rPr lang="nn-NO" sz="2400" dirty="0" smtClean="0"/>
              <a:t>-GUSELLA J </a:t>
            </a:r>
            <a:r>
              <a:rPr lang="nn-NO" sz="2400" dirty="0" smtClean="0"/>
              <a:t>et all.</a:t>
            </a:r>
            <a:r>
              <a:rPr lang="it-IT" sz="2400" dirty="0" smtClean="0"/>
              <a:t> </a:t>
            </a:r>
            <a:r>
              <a:rPr lang="en-US" sz="2400" dirty="0" smtClean="0"/>
              <a:t>Precise localization of human β-</a:t>
            </a:r>
            <a:r>
              <a:rPr lang="en-US" sz="2400" dirty="0" err="1" smtClean="0"/>
              <a:t>globin</a:t>
            </a:r>
            <a:r>
              <a:rPr lang="en-US" sz="2400" dirty="0" smtClean="0"/>
              <a:t> gene complex </a:t>
            </a:r>
            <a:r>
              <a:rPr lang="en-US" sz="2400" dirty="0" smtClean="0"/>
              <a:t>on, </a:t>
            </a:r>
            <a:r>
              <a:rPr lang="fr-FR" sz="2400" dirty="0" smtClean="0"/>
              <a:t>chromosome </a:t>
            </a:r>
            <a:r>
              <a:rPr lang="fr-FR" sz="2400" dirty="0" smtClean="0"/>
              <a:t>11</a:t>
            </a:r>
            <a:r>
              <a:rPr lang="fr-FR" sz="2400" dirty="0" smtClean="0"/>
              <a:t>.</a:t>
            </a:r>
            <a:r>
              <a:rPr lang="it-IT" sz="2400" dirty="0" smtClean="0"/>
              <a:t> </a:t>
            </a:r>
            <a:r>
              <a:rPr lang="it-IT" sz="2400" dirty="0" smtClean="0"/>
              <a:t>Proc. </a:t>
            </a:r>
            <a:r>
              <a:rPr lang="it-IT" sz="2400" dirty="0" smtClean="0"/>
              <a:t>Nati. Acad. Sci. USA, </a:t>
            </a:r>
            <a:r>
              <a:rPr lang="en-US" sz="2400" dirty="0" smtClean="0"/>
              <a:t>Vol. 76, No. 10, pp. </a:t>
            </a:r>
            <a:r>
              <a:rPr lang="en-US" sz="2400" dirty="0" smtClean="0"/>
              <a:t>5239-5243, October </a:t>
            </a:r>
            <a:r>
              <a:rPr lang="en-US" sz="2400" dirty="0" smtClean="0"/>
              <a:t>1979.</a:t>
            </a:r>
          </a:p>
          <a:p>
            <a:endParaRPr lang="en-US" sz="2400" dirty="0" smtClean="0"/>
          </a:p>
          <a:p>
            <a:endParaRPr lang="fr-FR" sz="2400" dirty="0" smtClean="0"/>
          </a:p>
          <a:p>
            <a:endParaRPr lang="fr-FR" sz="2800" dirty="0" smtClean="0"/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7138129" y="26355228"/>
            <a:ext cx="7488832" cy="16489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17138129" y="10657484"/>
            <a:ext cx="7632848" cy="121693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24410936" y="10657484"/>
            <a:ext cx="7560841" cy="1440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76889" y="936404"/>
            <a:ext cx="20252673" cy="12961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FR" sz="4300" b="1" dirty="0" smtClean="0">
                <a:latin typeface="Times New Roman" pitchFamily="18" charset="0"/>
                <a:cs typeface="Times New Roman" pitchFamily="18" charset="0"/>
              </a:rPr>
              <a:t>ALLAM K., AITBELKACEM M., CHALAL I., CHOUKRANE T., TIAIBA I</a:t>
            </a:r>
          </a:p>
          <a:p>
            <a:pPr marL="0" indent="0" algn="ctr">
              <a:buNone/>
            </a:pPr>
            <a:r>
              <a:rPr lang="fr-FR" sz="4300" b="1" dirty="0" smtClean="0">
                <a:latin typeface="Arial" pitchFamily="34" charset="0"/>
                <a:cs typeface="Arial" pitchFamily="34" charset="0"/>
              </a:rPr>
              <a:t>Master 1 </a:t>
            </a:r>
            <a:r>
              <a:rPr lang="fr-FR" sz="4300" b="1" dirty="0">
                <a:latin typeface="Arial" pitchFamily="34" charset="0"/>
                <a:cs typeface="Arial" pitchFamily="34" charset="0"/>
              </a:rPr>
              <a:t>GD, FSB, </a:t>
            </a:r>
            <a:r>
              <a:rPr lang="fr-FR" sz="4300" b="1" dirty="0" smtClean="0">
                <a:latin typeface="Arial" pitchFamily="34" charset="0"/>
                <a:cs typeface="Arial" pitchFamily="34" charset="0"/>
              </a:rPr>
              <a:t>USTHB 2013-2014</a:t>
            </a: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fr-FR" sz="5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48897" y="0"/>
            <a:ext cx="19577589" cy="109799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4300" b="1" dirty="0" smtClean="0">
                <a:latin typeface="Times New Roman" pitchFamily="18" charset="0"/>
                <a:cs typeface="Times New Roman" pitchFamily="18" charset="0"/>
              </a:rPr>
              <a:t>Etude génomique des gènes des globines chez les mammifères</a:t>
            </a:r>
            <a:endParaRPr lang="fr-FR" sz="4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7121" y="-29153"/>
            <a:ext cx="6336929" cy="240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04281" y="2160540"/>
            <a:ext cx="15409712" cy="51845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endParaRPr lang="fr-FR" sz="3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Résum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FR" sz="2800" dirty="0" smtClean="0"/>
              <a:t>Il  a été établie en 1978 que chez les mammifères il existe deux familles de globines qui s'associent pour former l'hémoglobine (2 molécules de type </a:t>
            </a:r>
            <a:r>
              <a:rPr lang="el-GR" sz="2800" dirty="0" smtClean="0"/>
              <a:t>α</a:t>
            </a:r>
            <a:r>
              <a:rPr lang="fr-FR" sz="2800" dirty="0" smtClean="0"/>
              <a:t> et deux de type </a:t>
            </a:r>
            <a:r>
              <a:rPr lang="el-GR" sz="2800" dirty="0" smtClean="0"/>
              <a:t>β</a:t>
            </a:r>
            <a:r>
              <a:rPr lang="fr-FR" sz="2800" dirty="0" smtClean="0"/>
              <a:t>).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gènes codant pour ces 2 différentes chaînes de globine sont les membres d'une famille de gènes ancienne </a:t>
            </a:r>
            <a:r>
              <a:rPr lang="fr-FR" sz="2800" dirty="0" smtClean="0"/>
              <a:t>,certains d'entre ont été bien  conservés pendant l'évolution des mammifères  ce sont donc probables pour fournir une fonction commune dans beaucoup de mammifères.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/>
              <a:t>La combinaison entre la  technique des hybrides somatiques et des hybrides irradiés ont  permis une localisation précise des cluster </a:t>
            </a:r>
            <a:r>
              <a:rPr lang="el-GR" sz="2800" dirty="0" smtClean="0"/>
              <a:t>α</a:t>
            </a:r>
            <a:r>
              <a:rPr lang="fr-FR" sz="2800" dirty="0" smtClean="0"/>
              <a:t> et </a:t>
            </a:r>
            <a:r>
              <a:rPr lang="el-GR" sz="2800" dirty="0" smtClean="0"/>
              <a:t>β</a:t>
            </a:r>
            <a:r>
              <a:rPr lang="fr-FR" sz="2800" dirty="0" smtClean="0"/>
              <a:t>-globine chez l’homme; une étude sur des souris transgéniques portant les différentes régions de régulation de ce gène a permis de détecter l’expression des gènes </a:t>
            </a:r>
            <a:r>
              <a:rPr lang="el-GR" sz="2800" dirty="0" smtClean="0"/>
              <a:t>β</a:t>
            </a:r>
            <a:r>
              <a:rPr lang="fr-FR" sz="2800" dirty="0" smtClean="0"/>
              <a:t>-globines ainsi que  la cis-régulation de l’expression. D’autre part, leur </a:t>
            </a:r>
            <a:r>
              <a:rPr lang="fr-FR" sz="2800" dirty="0" err="1" smtClean="0"/>
              <a:t>trans</a:t>
            </a:r>
            <a:r>
              <a:rPr lang="fr-FR" sz="2800" dirty="0" smtClean="0"/>
              <a:t>-régulation a été caractérisée en combinant plusieurs approches</a:t>
            </a:r>
          </a:p>
          <a:p>
            <a:endParaRPr lang="fr-FR" sz="4300" dirty="0"/>
          </a:p>
        </p:txBody>
      </p:sp>
      <p:sp>
        <p:nvSpPr>
          <p:cNvPr id="7" name="Rectangle 6"/>
          <p:cNvSpPr/>
          <p:nvPr/>
        </p:nvSpPr>
        <p:spPr>
          <a:xfrm>
            <a:off x="432273" y="7561140"/>
            <a:ext cx="31467496" cy="2880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endParaRPr lang="fr-FR" sz="5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L'hémoglobine est un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hétérotétramère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qui contient 2 sous-unités polypeptidiques liées à la sous-famille globine α-gène et 2 sous-unités polypeptidiques liées à la sous-famille du gène </a:t>
            </a: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β-globine, localisés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respectivement sur le bras court du chromosome 16 et le bras court du chromosome 11.(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Deisseroth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et al., 1978;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Lebo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et al., 1979; Fritsch et al., 1980).</a:t>
            </a:r>
          </a:p>
          <a:p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Toutes les hémoglobines dériveraient d’un gène ancestral commun qui à la suite de processus complexes; duplications de gènes, perte d’introns, délétions, divergences de séquences par mutations et conversions géniques, a donné naissance à des hémoglobines extrêmement diversifiées dont la complexité structurale est allée de pair avec les adaptations fonctionnelles.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travaille, nous allons étudier la  localisation des gènes de globine, avec une attention particulière pour les séquences nécessaires à la bonne régulation de l'expression génique.</a:t>
            </a:r>
          </a:p>
          <a:p>
            <a:endParaRPr lang="fr-FR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29617" y="10225436"/>
            <a:ext cx="6840760" cy="10207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4800" b="1" dirty="0" smtClean="0">
                <a:latin typeface="Times New Roman" pitchFamily="18" charset="0"/>
                <a:cs typeface="Times New Roman" pitchFamily="18" charset="0"/>
              </a:rPr>
              <a:t>Matériels et méthodes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8337" y="10657484"/>
            <a:ext cx="7992888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Localisation des gènes α-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globine chez l’homme </a:t>
            </a:r>
          </a:p>
          <a:p>
            <a:pPr algn="ctr"/>
            <a:endParaRPr lang="fr-FR" sz="5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68377" y="11449572"/>
            <a:ext cx="7560840" cy="90730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echnique des hybrides </a:t>
            </a:r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somatiques(1)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648297" y="15121980"/>
            <a:ext cx="8856984" cy="1872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r>
              <a:rPr lang="fr-FR" sz="3800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Isolement de Cellules Hybrides:</a:t>
            </a:r>
          </a:p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Hybridation de cellules parentes (humaines et murines) → culture → collection de lignées cellulaires hybrides contenant des chromosomes humains</a:t>
            </a:r>
          </a:p>
          <a:p>
            <a:pPr algn="ctr"/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576289" y="17138204"/>
            <a:ext cx="8928992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4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fr-FR" sz="4300" dirty="0" smtClean="0"/>
              <a:t>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Préparation in situ de sondes d'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ADNc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synthétisé à partir de l’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α - et β-globine par la transcriptase inverse </a:t>
            </a:r>
          </a:p>
          <a:p>
            <a:pPr algn="ctr"/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504281" y="18794388"/>
            <a:ext cx="9001000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Extraction de l’ADN des cellules hybrides →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sonication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→ dénaturation partielle→ hybridation ADN-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ADNc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</a:p>
          <a:p>
            <a:pPr algn="ctr"/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504281" y="20234548"/>
            <a:ext cx="9001000" cy="1224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marL="405051" indent="-405051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4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 Analyse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 chromatographie du marqueur Lactate Déshydrogénase A (LDA) → présents sur le chromosome 11p /16p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1152353" y="21530692"/>
            <a:ext cx="705678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Technique des hybrides irradiés (2)</a:t>
            </a:r>
          </a:p>
          <a:p>
            <a:pPr algn="ctr"/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648297" y="12313668"/>
            <a:ext cx="8856984" cy="27138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Fusion (fibroblaste humain X cellule </a:t>
            </a:r>
            <a:r>
              <a: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varienne de l’Hamster Chinois ‘CHO-K1’) → clone hybride J1 (chromosome 11 humain) → cultures cellulaires + irradiations au laser → clones hybrides: J1-7, J1-9, J1-10, J1-11, et J1-23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04281" y="22250772"/>
            <a:ext cx="8928992" cy="17289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Etablissement du phénotype et du caryotype de chaque clone par méthodes cytogénétique, immunologique et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isozymique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04281" y="24122980"/>
            <a:ext cx="8928992" cy="867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3/ Extraction de l’ADN de chaque clone ;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04281" y="25131092"/>
            <a:ext cx="8856984" cy="1298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4/ Obtention des sondes ADN* spécifiques des régions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-et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-globines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04281" y="26571252"/>
            <a:ext cx="8856984" cy="2159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5/ Electrophorèse sur gel d’agarose marqué au bromure d’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éthidium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puis hybridation ADN-ADN* et révélation par autoradiographie.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b11p15.5 a 16p13.3.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2673633" y="6697044"/>
            <a:ext cx="684076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48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081345" y="11233548"/>
            <a:ext cx="6696743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Expression du cluster β-globine chez la souris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9793313" y="18002300"/>
            <a:ext cx="7128792" cy="2159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4-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Examen des noyaux des hybrides  en interphase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signaux d'hybridation distincts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présence copies  YAC- cluster </a:t>
            </a:r>
            <a:r>
              <a:rPr lang="el-G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globine intactes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801425" y="12169652"/>
            <a:ext cx="4388080" cy="67508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8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fr-FR" sz="3800" b="1" dirty="0" smtClean="0">
                <a:latin typeface="Times New Roman" pitchFamily="18" charset="0"/>
                <a:cs typeface="Times New Roman" pitchFamily="18" charset="0"/>
              </a:rPr>
              <a:t>vivo(3),(3’) </a:t>
            </a: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9793313" y="12889732"/>
            <a:ext cx="7128792" cy="17289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Micro-injection des chromosomes artificiels de levure (YAC) contenant les cluster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globine dans des cellules L souris.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9793314" y="14761940"/>
            <a:ext cx="7128792" cy="1298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transfère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 fusion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des cellules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MEL.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9793313" y="16130092"/>
            <a:ext cx="7056784" cy="17289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3- Analyse par PCR ,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southern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blot et  FISH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pour confirmer l’intégration et la localisation chromosomique des clusters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9793313" y="20306556"/>
            <a:ext cx="7200800" cy="1298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5-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Extraction des ARNm → réalisation d’une électrophorèse</a:t>
            </a:r>
            <a:endParaRPr lang="fr-FR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721305" y="21674709"/>
            <a:ext cx="7425981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5700" b="1" dirty="0" smtClean="0">
                <a:latin typeface="Times New Roman" pitchFamily="18" charset="0"/>
                <a:cs typeface="Times New Roman" pitchFamily="18" charset="0"/>
              </a:rPr>
              <a:t>Résultats</a:t>
            </a:r>
            <a:endParaRPr lang="fr-FR" sz="57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337" y="22322780"/>
            <a:ext cx="6840759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297369" y="28083420"/>
            <a:ext cx="655272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354153" y="33195988"/>
            <a:ext cx="54006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Rectangle 42"/>
          <p:cNvSpPr/>
          <p:nvPr/>
        </p:nvSpPr>
        <p:spPr>
          <a:xfrm>
            <a:off x="20018449" y="10585476"/>
            <a:ext cx="10513168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3800" b="1" dirty="0" smtClean="0">
                <a:latin typeface="Times New Roman" pitchFamily="18" charset="0"/>
                <a:cs typeface="Times New Roman" pitchFamily="18" charset="0"/>
              </a:rPr>
              <a:t>Régulation des gènes de globine au cours du développement chez le l’homme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7354153" y="35932292"/>
            <a:ext cx="5688632" cy="2159822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(2’):</a:t>
            </a:r>
            <a:r>
              <a:rPr lang="en-US" sz="2800" dirty="0" smtClean="0"/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Cartographie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des regions  du chromosome 11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humain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montrant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la position du gene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globine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24280" cy="237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Rectangle à coins arrondis 46"/>
          <p:cNvSpPr/>
          <p:nvPr/>
        </p:nvSpPr>
        <p:spPr>
          <a:xfrm>
            <a:off x="720305" y="7057084"/>
            <a:ext cx="1065718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Mots clés: gène globine, cluster </a:t>
            </a:r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globine 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7570177" y="11881620"/>
            <a:ext cx="6192687" cy="28083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L’étude des effets des régions HS2 et HS3 de la LCR sur l’expression du gène beta-globine humain dans des souris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transgéniques(4),(4’)</a:t>
            </a:r>
            <a:endParaRPr lang="fr-F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49" name="Rectangle 48"/>
          <p:cNvSpPr/>
          <p:nvPr/>
        </p:nvSpPr>
        <p:spPr>
          <a:xfrm>
            <a:off x="17282145" y="14761940"/>
            <a:ext cx="6912768" cy="1872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1- 2 Constructions  β- YAC +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code green fluorescent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protein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(EGFP) +  2délétions: région 5'HS3/ région 5'HS2  du LCR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Δ HS3 –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β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YAC/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AHS2 -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YAC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7282146" y="17786276"/>
            <a:ext cx="6912768" cy="16877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 Vérification de l’intégration et la localisation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chromosomale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Southern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blot et FISH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7282145" y="19514468"/>
            <a:ext cx="6912768" cy="24482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4- Mesure des taux des EGFP  chez les embryons, fœtus et adultes des souris transgéniques au niveau du sac vitellin, foie fœtal, et dans le sang par électrophorèse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7282145" y="16706156"/>
            <a:ext cx="6912768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Purification et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mico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-injection dans des œufs fécondés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transgenes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4770977" y="14761940"/>
            <a:ext cx="6696744" cy="2159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2- Mesure des taux d’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 γ et β globines : Analyse qualitative par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éléctrophorèse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Bio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et analyse quantitative par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qPCR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4770977" y="16994188"/>
            <a:ext cx="6696744" cy="17289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3- Analyse par Illumina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BeadChip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Microarray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microalignement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puis confirmation par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qPCR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770977" y="21314668"/>
            <a:ext cx="6696743" cy="2159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5- Analyse fonctionnelle génomique: établissement des voies de signalisation via la méthode IPA (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Ingenuity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pathway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4770977" y="23546916"/>
            <a:ext cx="6768752" cy="17289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6- Analyse des facteurs de transcription : détermination des sites de leur fixation sur le locus β globine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770977" y="12529692"/>
            <a:ext cx="6696744" cy="2159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1- Réalisation de 3 cultures différentes des cellules mononucléaires du sang périphérique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l’extraction des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4770977" y="18794388"/>
            <a:ext cx="6696744" cy="25907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432054" tIns="216027" rIns="432054" bIns="216027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Analyse DAVID GO :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 Logiciel classifiant les gènes dans des groupes selon leur fonction biologique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 Caractérise le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transcriptome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 chaque profil 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266921" y="11809612"/>
            <a:ext cx="756084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endParaRPr lang="fr-FR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Étude des facteurs de transcription(5)</a:t>
            </a:r>
            <a:endParaRPr lang="fr-F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64" name="Rectangle 63"/>
          <p:cNvSpPr/>
          <p:nvPr/>
        </p:nvSpPr>
        <p:spPr>
          <a:xfrm>
            <a:off x="11089457" y="32403900"/>
            <a:ext cx="4680520" cy="10207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5700" b="1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fr-FR" sz="57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9" name="Picture 2" descr="C:\Users\MINOCHA\Desktop\fig poster\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38129" y="22178764"/>
            <a:ext cx="3600400" cy="5184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810537" y="22178764"/>
            <a:ext cx="3600400" cy="5184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5" name="Rectangle 74"/>
          <p:cNvSpPr/>
          <p:nvPr/>
        </p:nvSpPr>
        <p:spPr>
          <a:xfrm>
            <a:off x="4752753" y="37372452"/>
            <a:ext cx="4824536" cy="10207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4000" dirty="0" smtClean="0">
                <a:latin typeface="Algerian" pitchFamily="82" charset="0"/>
                <a:cs typeface="Times New Roman" pitchFamily="18" charset="0"/>
              </a:rPr>
              <a:t>BIBLIOGRAPHIE</a:t>
            </a:r>
            <a:endParaRPr lang="fr-FR" sz="4000" dirty="0">
              <a:latin typeface="Algerian" pitchFamily="82" charset="0"/>
              <a:cs typeface="Times New Roman" pitchFamily="18" charset="0"/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17426161" y="27507356"/>
            <a:ext cx="6480719" cy="2159822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(4): Expression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d’EGFP dans des embryons des souris transgéniques de HS2-3/GFP aux stades : E10,5 ; E13,5. (7)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10225361" y="26715268"/>
            <a:ext cx="6480719" cy="1298048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(1):Localisation des cluster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-globine sur b11p15.5, 16p13.3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10225361" y="30459684"/>
            <a:ext cx="6480719" cy="1728935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(2):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Diagramme montrant les différentes délétions terminales du chromosome 11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humain.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520505" y="28731492"/>
            <a:ext cx="4680520" cy="10207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32054" tIns="216027" rIns="432054" bIns="216027" rtlCol="0" anchor="ctr"/>
          <a:lstStyle/>
          <a:p>
            <a:pPr algn="ctr"/>
            <a:r>
              <a:rPr lang="fr-FR" sz="5700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fr-FR" sz="57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347041" y="25491132"/>
            <a:ext cx="5781675" cy="19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" name="ZoneTexte 82"/>
          <p:cNvSpPr txBox="1"/>
          <p:nvPr/>
        </p:nvSpPr>
        <p:spPr>
          <a:xfrm>
            <a:off x="24914993" y="27507356"/>
            <a:ext cx="6624736" cy="1728935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(3’): Résultats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Southern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blot de l’intégration du fragment 140kb dans les YAC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9" cstate="print">
            <a:lum contrast="37000"/>
          </a:blip>
          <a:srcRect/>
          <a:stretch>
            <a:fillRect/>
          </a:stretch>
        </p:blipFill>
        <p:spPr bwMode="auto">
          <a:xfrm>
            <a:off x="17354153" y="38380564"/>
            <a:ext cx="590465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ZoneTexte 83"/>
          <p:cNvSpPr txBox="1"/>
          <p:nvPr/>
        </p:nvSpPr>
        <p:spPr>
          <a:xfrm>
            <a:off x="17354153" y="41332892"/>
            <a:ext cx="6696744" cy="1298048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(4’’):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cartogrpahies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des fragments ADN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transgeniques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354153" y="30027636"/>
            <a:ext cx="568863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ZoneTexte 84"/>
          <p:cNvSpPr txBox="1"/>
          <p:nvPr/>
        </p:nvSpPr>
        <p:spPr>
          <a:xfrm>
            <a:off x="17282145" y="31827836"/>
            <a:ext cx="5832648" cy="1728935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(4):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Localisation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des regions 5'HS3 et  5'HS2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β-YAC LCR.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6" name="Tableau 85"/>
          <p:cNvGraphicFramePr>
            <a:graphicFrameLocks noGrp="1"/>
          </p:cNvGraphicFramePr>
          <p:nvPr/>
        </p:nvGraphicFramePr>
        <p:xfrm>
          <a:off x="23114793" y="29523580"/>
          <a:ext cx="8712968" cy="920309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160859"/>
                <a:gridCol w="2958612"/>
                <a:gridCol w="2340949"/>
                <a:gridCol w="2252548"/>
              </a:tblGrid>
              <a:tr h="1294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Profile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/>
                        <a:t>Voies de signalisations impliquées</a:t>
                      </a:r>
                      <a:endParaRPr lang="fr-FR" sz="2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Certains Facteurs de transcriptions impliqués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Régulation des gènes β- et γ-globines</a:t>
                      </a:r>
                      <a:endParaRPr lang="fr-FR" sz="2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2341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Profile 1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*Cdc42 ;</a:t>
                      </a:r>
                      <a:endParaRPr lang="fr-FR" sz="2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*NF-Kb ;</a:t>
                      </a:r>
                      <a:endParaRPr lang="fr-FR" sz="2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Erythropoïetine</a:t>
                      </a:r>
                      <a:r>
                        <a:rPr lang="en-US" sz="2400" dirty="0"/>
                        <a:t> ;</a:t>
                      </a:r>
                      <a:endParaRPr lang="fr-FR" sz="2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*Notch ;</a:t>
                      </a:r>
                      <a:endParaRPr lang="fr-FR" sz="2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*p38 MAPK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KLF4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GATA2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GATA3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FOS</a:t>
                      </a:r>
                      <a:endParaRPr lang="fr-FR" sz="2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7</a:t>
                      </a:r>
                      <a:r>
                        <a:rPr lang="fr-FR" sz="2400" baseline="30000" dirty="0"/>
                        <a:t>ème</a:t>
                      </a:r>
                      <a:r>
                        <a:rPr lang="fr-FR" sz="2400" dirty="0"/>
                        <a:t>- 21</a:t>
                      </a:r>
                      <a:r>
                        <a:rPr lang="fr-FR" sz="2400" baseline="30000" dirty="0"/>
                        <a:t>ème</a:t>
                      </a:r>
                      <a:r>
                        <a:rPr lang="fr-FR" sz="2400" dirty="0"/>
                        <a:t> jours: down-</a:t>
                      </a:r>
                      <a:r>
                        <a:rPr lang="fr-FR" sz="2400" dirty="0" err="1"/>
                        <a:t>regulation</a:t>
                      </a:r>
                      <a:r>
                        <a:rPr lang="fr-FR" sz="2400" dirty="0"/>
                        <a:t> de β et up-</a:t>
                      </a:r>
                      <a:r>
                        <a:rPr lang="fr-FR" sz="2400" dirty="0" err="1"/>
                        <a:t>regulation</a:t>
                      </a:r>
                      <a:r>
                        <a:rPr lang="fr-FR" sz="2400" dirty="0"/>
                        <a:t> de γ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57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/>
                        <a:t>Profile 2</a:t>
                      </a:r>
                      <a:endParaRPr lang="fr-FR" sz="2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*Point de contrôle G2/M du cycle cellulaire;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*Point de contrôle G1/S du cycle cellulaire 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*p53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KLF1</a:t>
                      </a:r>
                      <a:endParaRPr lang="fr-FR" sz="2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KLF 10</a:t>
                      </a:r>
                      <a:endParaRPr lang="fr-FR" sz="2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GATA1</a:t>
                      </a:r>
                      <a:endParaRPr lang="fr-FR" sz="2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NFE2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21</a:t>
                      </a:r>
                      <a:r>
                        <a:rPr lang="fr-FR" sz="2400" baseline="30000"/>
                        <a:t>ème</a:t>
                      </a:r>
                      <a:r>
                        <a:rPr lang="fr-FR" sz="2400"/>
                        <a:t>- 28</a:t>
                      </a:r>
                      <a:r>
                        <a:rPr lang="fr-FR" sz="2400" baseline="30000"/>
                        <a:t>ème</a:t>
                      </a:r>
                      <a:r>
                        <a:rPr lang="fr-FR" sz="2400"/>
                        <a:t> jours: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/>
                        <a:t>up-regulation de β et down-regulation de γ</a:t>
                      </a:r>
                      <a:endParaRPr lang="fr-FR" sz="2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616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/>
                        <a:t>Profile </a:t>
                      </a:r>
                      <a:r>
                        <a:rPr lang="en-US" sz="2400" dirty="0"/>
                        <a:t>3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*Point de contrôle G1/S du cycle cellulaire 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*Point de contrôle G2/M du cycle cellulaire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GATA 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 smtClean="0"/>
                        <a:t>WT1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/>
                        <a:t>Autour du 21</a:t>
                      </a:r>
                      <a:r>
                        <a:rPr lang="fr-FR" sz="2400" baseline="30000" dirty="0"/>
                        <a:t>ème</a:t>
                      </a:r>
                      <a:r>
                        <a:rPr lang="fr-FR" sz="2400" dirty="0"/>
                        <a:t> jour : γ/β -globine </a:t>
                      </a:r>
                      <a:r>
                        <a:rPr lang="fr-FR" sz="2400" dirty="0" smtClean="0"/>
                        <a:t>Switch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 smtClean="0"/>
                        <a:t>.</a:t>
                      </a:r>
                      <a:endParaRPr lang="fr-FR" sz="2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2" name="ZoneTexte 81"/>
          <p:cNvSpPr txBox="1"/>
          <p:nvPr/>
        </p:nvSpPr>
        <p:spPr>
          <a:xfrm>
            <a:off x="26859209" y="37516468"/>
            <a:ext cx="4896544" cy="3021596"/>
          </a:xfrm>
          <a:prstGeom prst="rect">
            <a:avLst/>
          </a:prstGeom>
          <a:ln w="571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32054" tIns="216027" rIns="432054" bIns="216027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Fig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(4’):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Les facteurs de transcription intervenant dans les voies de signalisations des trois 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profiles(4)</a:t>
            </a:r>
            <a:endParaRPr lang="fr-FR" sz="2800" b="1" dirty="0" smtClean="0">
              <a:latin typeface="Arial" pitchFamily="34" charset="0"/>
              <a:cs typeface="Arial" pitchFamily="34" charset="0"/>
            </a:endParaRPr>
          </a:p>
          <a:p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4626961" y="40252772"/>
            <a:ext cx="7344816" cy="25922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5-KENNETH </a:t>
            </a:r>
            <a:r>
              <a:rPr lang="en-US" sz="2400" dirty="0" smtClean="0"/>
              <a:t>R et all</a:t>
            </a:r>
            <a:r>
              <a:rPr lang="fr-FR" sz="2400" dirty="0" smtClean="0"/>
              <a:t>. </a:t>
            </a:r>
            <a:r>
              <a:rPr lang="en-US" sz="2400" dirty="0" smtClean="0"/>
              <a:t>Effect of deletion of 5'HS3 or 5'HS2 of the human ,B-</a:t>
            </a:r>
            <a:r>
              <a:rPr lang="en-US" sz="2400" dirty="0" err="1" smtClean="0"/>
              <a:t>globin</a:t>
            </a:r>
            <a:r>
              <a:rPr lang="en-US" sz="2400" dirty="0" smtClean="0"/>
              <a:t> locus, control region on the developmental regulation of </a:t>
            </a:r>
            <a:r>
              <a:rPr lang="en-US" sz="2400" dirty="0" err="1" smtClean="0"/>
              <a:t>globin</a:t>
            </a:r>
            <a:r>
              <a:rPr lang="en-US" sz="2400" dirty="0" smtClean="0"/>
              <a:t> </a:t>
            </a:r>
            <a:r>
              <a:rPr lang="en-US" sz="2400" dirty="0" err="1" smtClean="0"/>
              <a:t>gene,expression</a:t>
            </a:r>
            <a:r>
              <a:rPr lang="en-US" sz="2400" dirty="0" smtClean="0"/>
              <a:t> in β-</a:t>
            </a:r>
            <a:r>
              <a:rPr lang="en-US" sz="2400" dirty="0" err="1" smtClean="0"/>
              <a:t>globin</a:t>
            </a:r>
            <a:r>
              <a:rPr lang="en-US" sz="2400" dirty="0" smtClean="0"/>
              <a:t> locus yeast artificial chromosome,</a:t>
            </a:r>
            <a:r>
              <a:rPr lang="fr-FR" sz="2400" dirty="0" err="1" smtClean="0"/>
              <a:t>transgenic</a:t>
            </a:r>
            <a:r>
              <a:rPr lang="fr-FR" sz="2400" dirty="0" smtClean="0"/>
              <a:t> </a:t>
            </a:r>
            <a:r>
              <a:rPr lang="fr-FR" sz="2400" dirty="0" err="1" smtClean="0"/>
              <a:t>mice</a:t>
            </a:r>
            <a:r>
              <a:rPr lang="fr-FR" sz="2400" dirty="0" smtClean="0"/>
              <a:t>,</a:t>
            </a:r>
            <a:r>
              <a:rPr lang="nl-NL" sz="2400" dirty="0" smtClean="0"/>
              <a:t>Vol. 93, pp. 6605-6609, </a:t>
            </a:r>
            <a:r>
              <a:rPr lang="nl-NL" sz="2400" dirty="0" err="1" smtClean="0"/>
              <a:t>June</a:t>
            </a:r>
            <a:r>
              <a:rPr lang="nl-NL" sz="2400" dirty="0" smtClean="0"/>
              <a:t> </a:t>
            </a:r>
            <a:r>
              <a:rPr lang="nl-NL" sz="2400" dirty="0" smtClean="0"/>
              <a:t>1996.</a:t>
            </a:r>
            <a:endParaRPr lang="fr-F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3855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77" grpId="0" animBg="1"/>
      <p:bldP spid="78" grpId="0" animBg="1"/>
      <p:bldP spid="79" grpId="0" animBg="1"/>
      <p:bldP spid="83" grpId="0" animBg="1"/>
      <p:bldP spid="84" grpId="0" animBg="1"/>
      <p:bldP spid="85" grpId="0" animBg="1"/>
      <p:bldP spid="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r-FR" dirty="0" smtClean="0"/>
              <a:t>Biblio</a:t>
            </a:r>
          </a:p>
          <a:p>
            <a:r>
              <a:rPr lang="fr-FR" sz="9600" dirty="0" err="1" smtClean="0"/>
              <a:t>Experimental</a:t>
            </a:r>
            <a:r>
              <a:rPr lang="fr-FR" sz="9600" dirty="0" smtClean="0"/>
              <a:t> </a:t>
            </a:r>
            <a:r>
              <a:rPr lang="fr-FR" sz="9600" dirty="0" err="1" smtClean="0"/>
              <a:t>Hematology</a:t>
            </a:r>
            <a:r>
              <a:rPr lang="fr-FR" sz="9600" dirty="0" smtClean="0"/>
              <a:t> 33 (2005) 259–271 </a:t>
            </a:r>
            <a:r>
              <a:rPr lang="en-US" sz="9600" dirty="0" smtClean="0"/>
              <a:t>Control of </a:t>
            </a:r>
            <a:r>
              <a:rPr lang="en-US" sz="9600" dirty="0" err="1" smtClean="0"/>
              <a:t>globin</a:t>
            </a:r>
            <a:r>
              <a:rPr lang="en-US" sz="9600" dirty="0" smtClean="0"/>
              <a:t> gene expression during development </a:t>
            </a:r>
            <a:r>
              <a:rPr lang="fr-FR" sz="9600" dirty="0" smtClean="0"/>
              <a:t>and </a:t>
            </a:r>
            <a:r>
              <a:rPr lang="fr-FR" sz="9600" dirty="0" err="1" smtClean="0"/>
              <a:t>erythroid</a:t>
            </a:r>
            <a:r>
              <a:rPr lang="fr-FR" sz="9600" dirty="0" smtClean="0"/>
              <a:t> </a:t>
            </a:r>
            <a:r>
              <a:rPr lang="fr-FR" sz="9600" dirty="0" err="1" smtClean="0"/>
              <a:t>differentiation</a:t>
            </a:r>
            <a:r>
              <a:rPr lang="fr-FR" sz="9600" dirty="0" smtClean="0"/>
              <a:t> , George </a:t>
            </a:r>
            <a:r>
              <a:rPr lang="fr-FR" sz="9600" dirty="0" err="1" smtClean="0"/>
              <a:t>Stamatoyannopoulos</a:t>
            </a:r>
            <a:r>
              <a:rPr lang="fr-FR" sz="9600" dirty="0" smtClean="0"/>
              <a:t>, </a:t>
            </a:r>
            <a:r>
              <a:rPr lang="en-US" sz="9600" i="1" dirty="0" smtClean="0"/>
              <a:t>Departments of Medicine and Genome Sciences, Division of Medical Genetics, University of Washington, Seattle, Wash., USA, </a:t>
            </a:r>
            <a:r>
              <a:rPr lang="en-US" sz="9600" dirty="0" smtClean="0"/>
              <a:t>(Received 8 October 2004; accepted 5 November 2004)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Chun-Ping </a:t>
            </a:r>
            <a:r>
              <a:rPr lang="fr-FR" dirty="0" smtClean="0">
                <a:solidFill>
                  <a:srgbClr val="FF0000"/>
                </a:solidFill>
              </a:rPr>
              <a:t>J et all.</a:t>
            </a:r>
            <a:r>
              <a:rPr lang="en-US" dirty="0" smtClean="0">
                <a:solidFill>
                  <a:srgbClr val="FF0000"/>
                </a:solidFill>
              </a:rPr>
              <a:t>Effects </a:t>
            </a:r>
            <a:r>
              <a:rPr lang="en-US" dirty="0" smtClean="0">
                <a:solidFill>
                  <a:srgbClr val="FF0000"/>
                </a:solidFill>
              </a:rPr>
              <a:t>of human locus control region elements HS2 and HS3 on human -</a:t>
            </a:r>
            <a:r>
              <a:rPr lang="en-US" dirty="0" err="1" smtClean="0">
                <a:solidFill>
                  <a:srgbClr val="FF0000"/>
                </a:solidFill>
              </a:rPr>
              <a:t>globin</a:t>
            </a:r>
            <a:r>
              <a:rPr lang="en-US" dirty="0" smtClean="0">
                <a:solidFill>
                  <a:srgbClr val="FF0000"/>
                </a:solidFill>
              </a:rPr>
              <a:t> gene expression in transgenic mouse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Blood </a:t>
            </a:r>
            <a:r>
              <a:rPr lang="en-US" dirty="0" smtClean="0">
                <a:solidFill>
                  <a:srgbClr val="FF0000"/>
                </a:solidFill>
              </a:rPr>
              <a:t>Cells, Molecules, and Diseases 31 (2003) 360–369</a:t>
            </a:r>
          </a:p>
          <a:p>
            <a:r>
              <a:rPr lang="it-IT" dirty="0" smtClean="0"/>
              <a:t>Proc. Nati. Acad. Sci. USA, </a:t>
            </a:r>
            <a:r>
              <a:rPr lang="en-US" dirty="0" smtClean="0"/>
              <a:t>Vol. 75, No. 3, pp. 1456-1460, March 1978,</a:t>
            </a:r>
            <a:r>
              <a:rPr lang="fr-FR" dirty="0" err="1" smtClean="0"/>
              <a:t>Genetics</a:t>
            </a:r>
            <a:r>
              <a:rPr lang="fr-FR" dirty="0" smtClean="0"/>
              <a:t> </a:t>
            </a:r>
            <a:r>
              <a:rPr lang="en-US" dirty="0" smtClean="0"/>
              <a:t>Chromosomal localization of human A3 </a:t>
            </a:r>
            <a:r>
              <a:rPr lang="en-US" dirty="0" err="1" smtClean="0"/>
              <a:t>globin</a:t>
            </a:r>
            <a:r>
              <a:rPr lang="en-US" dirty="0" smtClean="0"/>
              <a:t> gene on human chromosome 11 in somatic cell hybrids </a:t>
            </a:r>
            <a:r>
              <a:rPr lang="fr-FR" dirty="0" smtClean="0"/>
              <a:t>(</a:t>
            </a:r>
            <a:r>
              <a:rPr lang="fr-FR" dirty="0" err="1" smtClean="0"/>
              <a:t>gene</a:t>
            </a:r>
            <a:r>
              <a:rPr lang="fr-FR" dirty="0" smtClean="0"/>
              <a:t> </a:t>
            </a:r>
            <a:r>
              <a:rPr lang="fr-FR" dirty="0" err="1" smtClean="0"/>
              <a:t>mapping</a:t>
            </a:r>
            <a:r>
              <a:rPr lang="fr-FR" dirty="0" smtClean="0"/>
              <a:t>/</a:t>
            </a:r>
            <a:r>
              <a:rPr lang="fr-FR" dirty="0" err="1" smtClean="0"/>
              <a:t>cloning</a:t>
            </a:r>
            <a:r>
              <a:rPr lang="fr-FR" dirty="0" smtClean="0"/>
              <a:t>/</a:t>
            </a:r>
            <a:r>
              <a:rPr lang="fr-FR" dirty="0" err="1" smtClean="0"/>
              <a:t>cDNA</a:t>
            </a:r>
            <a:r>
              <a:rPr lang="fr-FR" dirty="0" smtClean="0"/>
              <a:t>/</a:t>
            </a:r>
            <a:r>
              <a:rPr lang="fr-FR" dirty="0" err="1" smtClean="0"/>
              <a:t>fibroblasts</a:t>
            </a:r>
            <a:r>
              <a:rPr lang="fr-FR" dirty="0" smtClean="0"/>
              <a:t>/</a:t>
            </a:r>
            <a:r>
              <a:rPr lang="fr-FR" dirty="0" err="1" smtClean="0"/>
              <a:t>molecular</a:t>
            </a:r>
            <a:r>
              <a:rPr lang="fr-FR" dirty="0" smtClean="0"/>
              <a:t> </a:t>
            </a:r>
            <a:r>
              <a:rPr lang="fr-FR" dirty="0" err="1" smtClean="0"/>
              <a:t>hybridization</a:t>
            </a:r>
            <a:r>
              <a:rPr lang="fr-FR" dirty="0" smtClean="0"/>
              <a:t>),ALBERT DEISSEROTH*, ARTHUR </a:t>
            </a:r>
            <a:r>
              <a:rPr lang="fr-FR" dirty="0" err="1" smtClean="0"/>
              <a:t>NIENHUISt</a:t>
            </a:r>
            <a:r>
              <a:rPr lang="fr-FR" dirty="0" smtClean="0"/>
              <a:t>, JEANNE LAWRENCE*, RICHARD </a:t>
            </a:r>
            <a:r>
              <a:rPr lang="fr-FR" dirty="0" err="1" smtClean="0"/>
              <a:t>GILESt</a:t>
            </a:r>
            <a:r>
              <a:rPr lang="fr-FR" dirty="0" smtClean="0"/>
              <a:t>, PATRICIA </a:t>
            </a:r>
            <a:r>
              <a:rPr lang="fr-FR" dirty="0" err="1" smtClean="0"/>
              <a:t>TURNERt</a:t>
            </a:r>
            <a:r>
              <a:rPr lang="fr-FR" dirty="0" smtClean="0"/>
              <a:t>, AND FRANK H. </a:t>
            </a:r>
            <a:r>
              <a:rPr lang="fr-FR" dirty="0" err="1" smtClean="0"/>
              <a:t>RUDDLEf</a:t>
            </a:r>
            <a:r>
              <a:rPr lang="fr-FR" dirty="0" smtClean="0"/>
              <a:t>, </a:t>
            </a:r>
            <a:r>
              <a:rPr lang="en-US" dirty="0" smtClean="0"/>
              <a:t>* Experimental Hematology Section, Pediatric Oncology Branch, National Cancer Institute, National Institutes of Health, Bethesda, Maryland 20014; t Clinical Hematology Branch, National Heart, Lung, and Blood Institute, National Institutes of Health, Bethesda, Maryland 20014; and * Department of Biology, Yale, University, New Haven, Connecticut 06520, Contributed by Frank H. </a:t>
            </a:r>
            <a:r>
              <a:rPr lang="en-US" dirty="0" err="1" smtClean="0"/>
              <a:t>Ruddle</a:t>
            </a:r>
            <a:r>
              <a:rPr lang="en-US" dirty="0" smtClean="0"/>
              <a:t>, December 21, 1977</a:t>
            </a:r>
          </a:p>
          <a:p>
            <a:r>
              <a:rPr lang="nn-NO" dirty="0" smtClean="0">
                <a:solidFill>
                  <a:srgbClr val="FF0000"/>
                </a:solidFill>
              </a:rPr>
              <a:t>JAMES </a:t>
            </a:r>
            <a:r>
              <a:rPr lang="nn-NO" dirty="0" smtClean="0">
                <a:solidFill>
                  <a:srgbClr val="FF0000"/>
                </a:solidFill>
              </a:rPr>
              <a:t>GUSELLA et all.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Precise </a:t>
            </a:r>
            <a:r>
              <a:rPr lang="en-US" dirty="0" smtClean="0">
                <a:solidFill>
                  <a:srgbClr val="FF0000"/>
                </a:solidFill>
              </a:rPr>
              <a:t>localization of human </a:t>
            </a:r>
            <a:r>
              <a:rPr lang="en-US" dirty="0" smtClean="0">
                <a:solidFill>
                  <a:srgbClr val="FF0000"/>
                </a:solidFill>
              </a:rPr>
              <a:t>β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globin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gene complex on, </a:t>
            </a:r>
            <a:r>
              <a:rPr lang="fr-FR" dirty="0" smtClean="0">
                <a:solidFill>
                  <a:srgbClr val="FF0000"/>
                </a:solidFill>
              </a:rPr>
              <a:t>chromosome 11</a:t>
            </a:r>
            <a:r>
              <a:rPr lang="fr-FR" dirty="0" smtClean="0">
                <a:solidFill>
                  <a:srgbClr val="FF0000"/>
                </a:solidFill>
              </a:rPr>
              <a:t>*,</a:t>
            </a:r>
            <a:r>
              <a:rPr lang="it-IT" dirty="0" smtClean="0">
                <a:solidFill>
                  <a:srgbClr val="FF0000"/>
                </a:solidFill>
              </a:rPr>
              <a:t> Proc. Nati. Acad. Sci. USA, </a:t>
            </a:r>
            <a:r>
              <a:rPr lang="en-US" dirty="0" smtClean="0">
                <a:solidFill>
                  <a:srgbClr val="FF0000"/>
                </a:solidFill>
              </a:rPr>
              <a:t>Vol. 76, No. 10, pp. 5239-5243, October 1979,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fr-F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KENNETH </a:t>
            </a:r>
            <a:r>
              <a:rPr lang="en-US" dirty="0" smtClean="0">
                <a:solidFill>
                  <a:srgbClr val="FF0000"/>
                </a:solidFill>
              </a:rPr>
              <a:t>R et all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Effect of deletion of 5'HS3 or 5'HS2 of the human ,B-</a:t>
            </a:r>
            <a:r>
              <a:rPr lang="en-US" dirty="0" err="1" smtClean="0">
                <a:solidFill>
                  <a:srgbClr val="FF0000"/>
                </a:solidFill>
              </a:rPr>
              <a:t>globin</a:t>
            </a:r>
            <a:r>
              <a:rPr lang="en-US" dirty="0" smtClean="0">
                <a:solidFill>
                  <a:srgbClr val="FF0000"/>
                </a:solidFill>
              </a:rPr>
              <a:t> locus, control region on the developmental regulation of </a:t>
            </a:r>
            <a:r>
              <a:rPr lang="en-US" dirty="0" err="1" smtClean="0">
                <a:solidFill>
                  <a:srgbClr val="FF0000"/>
                </a:solidFill>
              </a:rPr>
              <a:t>globin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gene,expression</a:t>
            </a:r>
            <a:r>
              <a:rPr lang="en-US" dirty="0" smtClean="0">
                <a:solidFill>
                  <a:srgbClr val="FF0000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β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globin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locus yeast </a:t>
            </a:r>
            <a:r>
              <a:rPr lang="en-US" dirty="0" smtClean="0">
                <a:solidFill>
                  <a:srgbClr val="FF0000"/>
                </a:solidFill>
              </a:rPr>
              <a:t>artificial chromosome,</a:t>
            </a:r>
            <a:r>
              <a:rPr lang="fr-FR" dirty="0" err="1" smtClean="0">
                <a:solidFill>
                  <a:srgbClr val="FF0000"/>
                </a:solidFill>
              </a:rPr>
              <a:t>transgenic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mice</a:t>
            </a:r>
            <a:r>
              <a:rPr lang="fr-FR" dirty="0" smtClean="0">
                <a:solidFill>
                  <a:srgbClr val="FF0000"/>
                </a:solidFill>
              </a:rPr>
              <a:t>,</a:t>
            </a:r>
            <a:r>
              <a:rPr lang="nl-NL" dirty="0" smtClean="0">
                <a:solidFill>
                  <a:srgbClr val="FF0000"/>
                </a:solidFill>
              </a:rPr>
              <a:t>Vol</a:t>
            </a:r>
            <a:r>
              <a:rPr lang="nl-NL" dirty="0" smtClean="0">
                <a:solidFill>
                  <a:srgbClr val="FF0000"/>
                </a:solidFill>
              </a:rPr>
              <a:t>. 93, pp. 6605-6609, </a:t>
            </a:r>
            <a:r>
              <a:rPr lang="nl-NL" dirty="0" err="1" smtClean="0">
                <a:solidFill>
                  <a:srgbClr val="FF0000"/>
                </a:solidFill>
              </a:rPr>
              <a:t>June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rgbClr val="FF0000"/>
                </a:solidFill>
              </a:rPr>
              <a:t>1996</a:t>
            </a:r>
            <a:r>
              <a:rPr lang="nl-NL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Bernard G et </a:t>
            </a:r>
            <a:r>
              <a:rPr lang="fr-FR" dirty="0" err="1" smtClean="0">
                <a:solidFill>
                  <a:srgbClr val="FF0000"/>
                </a:solidFill>
              </a:rPr>
              <a:t>all.The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Normal Structure and </a:t>
            </a:r>
            <a:r>
              <a:rPr lang="fr-FR" dirty="0" err="1" smtClean="0">
                <a:solidFill>
                  <a:srgbClr val="FF0000"/>
                </a:solidFill>
              </a:rPr>
              <a:t>Regulation</a:t>
            </a:r>
            <a:r>
              <a:rPr lang="fr-FR" dirty="0" smtClean="0">
                <a:solidFill>
                  <a:srgbClr val="FF0000"/>
                </a:solidFill>
              </a:rPr>
              <a:t> of </a:t>
            </a:r>
            <a:r>
              <a:rPr lang="fr-FR" dirty="0" err="1" smtClean="0">
                <a:solidFill>
                  <a:srgbClr val="FF0000"/>
                </a:solidFill>
              </a:rPr>
              <a:t>Human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Globin</a:t>
            </a:r>
            <a:r>
              <a:rPr lang="fr-FR" dirty="0" smtClean="0">
                <a:solidFill>
                  <a:srgbClr val="FF0000"/>
                </a:solidFill>
              </a:rPr>
              <a:t> Gene Clusters, </a:t>
            </a:r>
            <a:r>
              <a:rPr lang="fr-FR" dirty="0" err="1" smtClean="0">
                <a:solidFill>
                  <a:srgbClr val="FF0000"/>
                </a:solidFill>
              </a:rPr>
              <a:t>Chapter</a:t>
            </a:r>
            <a:r>
              <a:rPr lang="fr-FR" dirty="0" smtClean="0">
                <a:solidFill>
                  <a:srgbClr val="FF0000"/>
                </a:solidFill>
              </a:rPr>
              <a:t> 3 in the book </a:t>
            </a:r>
            <a:r>
              <a:rPr lang="fr-FR" dirty="0" err="1" smtClean="0">
                <a:solidFill>
                  <a:srgbClr val="FF0000"/>
                </a:solidFill>
              </a:rPr>
              <a:t>Disorders</a:t>
            </a:r>
            <a:r>
              <a:rPr lang="fr-FR" dirty="0" smtClean="0">
                <a:solidFill>
                  <a:srgbClr val="FF0000"/>
                </a:solidFill>
              </a:rPr>
              <a:t> of </a:t>
            </a:r>
            <a:r>
              <a:rPr lang="fr-FR" dirty="0" err="1" smtClean="0">
                <a:solidFill>
                  <a:srgbClr val="FF0000"/>
                </a:solidFill>
              </a:rPr>
              <a:t>Hemoglobins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Genetics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 err="1" smtClean="0">
                <a:solidFill>
                  <a:srgbClr val="FF0000"/>
                </a:solidFill>
              </a:rPr>
              <a:t>Pathophysiology</a:t>
            </a:r>
            <a:r>
              <a:rPr lang="fr-FR" dirty="0" smtClean="0">
                <a:solidFill>
                  <a:srgbClr val="FF0000"/>
                </a:solidFill>
              </a:rPr>
              <a:t>, and </a:t>
            </a:r>
            <a:r>
              <a:rPr lang="fr-FR" dirty="0" err="1" smtClean="0">
                <a:solidFill>
                  <a:srgbClr val="FF0000"/>
                </a:solidFill>
              </a:rPr>
              <a:t>Clinical</a:t>
            </a:r>
            <a:r>
              <a:rPr lang="fr-FR" dirty="0" smtClean="0">
                <a:solidFill>
                  <a:srgbClr val="FF0000"/>
                </a:solidFill>
              </a:rPr>
              <a:t> Management - 2nd Edition, </a:t>
            </a:r>
            <a:r>
              <a:rPr lang="fr-FR" dirty="0" smtClean="0">
                <a:solidFill>
                  <a:srgbClr val="FF0000"/>
                </a:solidFill>
              </a:rPr>
              <a:t>2009</a:t>
            </a:r>
            <a:endParaRPr lang="en-US" i="1" dirty="0" smtClean="0">
              <a:solidFill>
                <a:srgbClr val="FF0000"/>
              </a:solidFill>
            </a:endParaRPr>
          </a:p>
          <a:p>
            <a:endParaRPr lang="en-US" i="1" dirty="0" smtClean="0"/>
          </a:p>
          <a:p>
            <a:endParaRPr lang="en-US" i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2856</TotalTime>
  <Words>1801</Words>
  <Application>Microsoft Office PowerPoint</Application>
  <PresentationFormat>Personnalisé</PresentationFormat>
  <Paragraphs>150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Thilelli</dc:creator>
  <cp:lastModifiedBy>Lilis</cp:lastModifiedBy>
  <cp:revision>57</cp:revision>
  <dcterms:created xsi:type="dcterms:W3CDTF">2014-05-08T13:22:40Z</dcterms:created>
  <dcterms:modified xsi:type="dcterms:W3CDTF">2014-05-19T18:16:24Z</dcterms:modified>
</cp:coreProperties>
</file>