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663F4-F533-4F1B-AAB0-3C8B9A251A5C}" type="datetimeFigureOut">
              <a:rPr lang="fr-FR" smtClean="0"/>
              <a:pPr/>
              <a:t>16/05/2014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03C38-07A6-45DD-BD84-92DF46826C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fr-FR" sz="2400" dirty="0" smtClean="0"/>
              <a:t>Mécanisme d’expression des gènes de globines</a:t>
            </a:r>
            <a:br>
              <a:rPr lang="fr-FR" sz="2400" dirty="0" smtClean="0"/>
            </a:b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95536" y="764704"/>
            <a:ext cx="828092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La synthèse des chaines de globines requiert 3 étapes :</a:t>
            </a:r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1/La </a:t>
            </a:r>
            <a:r>
              <a:rPr lang="fr-FR" dirty="0" err="1" smtClean="0"/>
              <a:t>transcriptin</a:t>
            </a:r>
            <a:r>
              <a:rPr lang="fr-FR" dirty="0" smtClean="0"/>
              <a:t> du gène en ARN</a:t>
            </a:r>
          </a:p>
          <a:p>
            <a:pPr algn="ctr"/>
            <a:r>
              <a:rPr lang="fr-FR" dirty="0" smtClean="0"/>
              <a:t>2/ L42pissage et la maturation de l’ARN </a:t>
            </a:r>
          </a:p>
          <a:p>
            <a:pPr algn="ctr"/>
            <a:r>
              <a:rPr lang="fr-FR" dirty="0" smtClean="0"/>
              <a:t>3/  Traduction de l’</a:t>
            </a:r>
            <a:r>
              <a:rPr lang="fr-FR" dirty="0" err="1" smtClean="0"/>
              <a:t>ARNm</a:t>
            </a:r>
            <a:r>
              <a:rPr lang="fr-FR" dirty="0" smtClean="0"/>
              <a:t> en </a:t>
            </a:r>
            <a:r>
              <a:rPr lang="fr-FR" dirty="0" err="1" smtClean="0"/>
              <a:t>Proteine</a:t>
            </a:r>
            <a:r>
              <a:rPr lang="fr-FR" dirty="0" smtClean="0"/>
              <a:t> </a:t>
            </a:r>
          </a:p>
          <a:p>
            <a:pPr algn="ctr"/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2492896"/>
            <a:ext cx="8280920" cy="4365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tx1"/>
                </a:solidFill>
              </a:rPr>
              <a:t>Régulation de l’expression spécifique des gènes gamma globine </a:t>
            </a:r>
          </a:p>
          <a:p>
            <a:r>
              <a:rPr lang="fr-FR" dirty="0" smtClean="0"/>
              <a:t>L’activité </a:t>
            </a:r>
            <a:r>
              <a:rPr lang="fr-FR" dirty="0" err="1" smtClean="0"/>
              <a:t>transcriptionelle</a:t>
            </a:r>
            <a:r>
              <a:rPr lang="fr-FR" dirty="0" smtClean="0"/>
              <a:t> des gènes de globine est reliée a 3 aspects de l’organisation structurale  qui sont :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1/ </a:t>
            </a:r>
            <a:r>
              <a:rPr lang="fr-FR" dirty="0" smtClean="0"/>
              <a:t>la structure de la chromatine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2/ </a:t>
            </a:r>
            <a:r>
              <a:rPr lang="fr-FR" dirty="0" smtClean="0"/>
              <a:t>Le degré de </a:t>
            </a:r>
            <a:r>
              <a:rPr lang="fr-FR" dirty="0" err="1" smtClean="0"/>
              <a:t>méthylation</a:t>
            </a:r>
            <a:r>
              <a:rPr lang="fr-FR" dirty="0" smtClean="0"/>
              <a:t> : la communication de production de globines alpha à la production de  globines gamma s’accompagne d’une </a:t>
            </a:r>
            <a:r>
              <a:rPr lang="fr-FR" dirty="0" err="1" smtClean="0"/>
              <a:t>méthylation</a:t>
            </a:r>
            <a:r>
              <a:rPr lang="fr-FR" dirty="0" smtClean="0"/>
              <a:t> du gène alpha parallèlement à une </a:t>
            </a:r>
            <a:r>
              <a:rPr lang="fr-FR" dirty="0" err="1" smtClean="0"/>
              <a:t>déméthylatin</a:t>
            </a:r>
            <a:r>
              <a:rPr lang="fr-FR" dirty="0" smtClean="0"/>
              <a:t> autours des gènes gamma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3/ </a:t>
            </a:r>
            <a:r>
              <a:rPr lang="fr-FR" dirty="0" smtClean="0"/>
              <a:t>La réplication :  on distingue 2 classes de gène :  les gènes ubiquitaire  qui se répliquent  dans les cellules pendant la 1ere </a:t>
            </a:r>
            <a:r>
              <a:rPr lang="fr-FR" dirty="0" err="1" smtClean="0"/>
              <a:t>moitiée</a:t>
            </a:r>
            <a:r>
              <a:rPr lang="fr-FR" dirty="0" smtClean="0"/>
              <a:t> de la phase S et les gènes </a:t>
            </a:r>
            <a:r>
              <a:rPr lang="fr-FR" dirty="0" err="1" smtClean="0"/>
              <a:t>tissuspécifiques</a:t>
            </a:r>
            <a:r>
              <a:rPr lang="fr-FR" dirty="0" smtClean="0"/>
              <a:t> qui se répliquent plus tar pendant la phase S , l’activité </a:t>
            </a:r>
            <a:r>
              <a:rPr lang="fr-FR" dirty="0" err="1" smtClean="0"/>
              <a:t>transcriptionelle</a:t>
            </a:r>
            <a:r>
              <a:rPr lang="fr-FR" dirty="0" smtClean="0"/>
              <a:t> des gène gamma de globines est contrôlée par la structure et l’organisation fonctionnelle du noyau mais aussi par un ensemble de séquences en CIS et de facteurs en TRANS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facteurs </a:t>
            </a:r>
            <a:r>
              <a:rPr lang="fr-FR" dirty="0" err="1" smtClean="0"/>
              <a:t>trans</a:t>
            </a:r>
            <a:r>
              <a:rPr lang="fr-FR" dirty="0" smtClean="0"/>
              <a:t>-activateurs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9552" y="1124744"/>
            <a:ext cx="813690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/>
              <a:t>La plupart des facteurs se lient aux séquences </a:t>
            </a:r>
            <a:r>
              <a:rPr lang="fr-FR" dirty="0" err="1" smtClean="0"/>
              <a:t>flanquantes</a:t>
            </a:r>
            <a:r>
              <a:rPr lang="fr-FR" dirty="0" smtClean="0"/>
              <a:t> des gènes gamma de globine humaine. </a:t>
            </a:r>
          </a:p>
          <a:p>
            <a:r>
              <a:rPr lang="fr-FR" b="1" u="sng" dirty="0" smtClean="0">
                <a:solidFill>
                  <a:schemeClr val="tx1"/>
                </a:solidFill>
              </a:rPr>
              <a:t>Le facteur </a:t>
            </a:r>
            <a:r>
              <a:rPr lang="fr-FR" b="1" u="sng" dirty="0" err="1" smtClean="0">
                <a:solidFill>
                  <a:schemeClr val="tx1"/>
                </a:solidFill>
              </a:rPr>
              <a:t>Sp</a:t>
            </a:r>
            <a:r>
              <a:rPr lang="fr-FR" b="1" u="sng" dirty="0" smtClean="0">
                <a:solidFill>
                  <a:schemeClr val="tx1"/>
                </a:solidFill>
              </a:rPr>
              <a:t> 1</a:t>
            </a:r>
            <a:r>
              <a:rPr lang="fr-FR" dirty="0" smtClean="0"/>
              <a:t> se fixe sur : CCCGCCC  AINSI QUE SUR  CCACCC ET GGGTGGG</a:t>
            </a:r>
          </a:p>
          <a:p>
            <a:r>
              <a:rPr lang="fr-FR" b="1" u="sng" dirty="0" smtClean="0">
                <a:solidFill>
                  <a:schemeClr val="tx1"/>
                </a:solidFill>
              </a:rPr>
              <a:t>Le facteur </a:t>
            </a:r>
            <a:r>
              <a:rPr lang="fr-FR" b="1" u="sng" dirty="0" err="1" smtClean="0">
                <a:solidFill>
                  <a:schemeClr val="tx1"/>
                </a:solidFill>
              </a:rPr>
              <a:t>Oct</a:t>
            </a:r>
            <a:r>
              <a:rPr lang="fr-FR" b="1" u="sng" dirty="0" smtClean="0">
                <a:solidFill>
                  <a:schemeClr val="tx1"/>
                </a:solidFill>
              </a:rPr>
              <a:t>-1 </a:t>
            </a:r>
            <a:r>
              <a:rPr lang="fr-FR" dirty="0" smtClean="0"/>
              <a:t>probablement inhibiteur se fixe sur l’</a:t>
            </a:r>
            <a:r>
              <a:rPr lang="fr-FR" dirty="0" err="1" smtClean="0"/>
              <a:t>octamère</a:t>
            </a:r>
            <a:r>
              <a:rPr lang="fr-FR" dirty="0" smtClean="0"/>
              <a:t> ATGCAAAT</a:t>
            </a:r>
          </a:p>
          <a:p>
            <a:r>
              <a:rPr lang="fr-FR" b="1" u="sng" dirty="0" smtClean="0">
                <a:solidFill>
                  <a:schemeClr val="tx1"/>
                </a:solidFill>
              </a:rPr>
              <a:t>Un seul facteur GATA-1 </a:t>
            </a:r>
            <a:r>
              <a:rPr lang="fr-FR" dirty="0" smtClean="0"/>
              <a:t>est principalement </a:t>
            </a:r>
            <a:r>
              <a:rPr lang="fr-FR" dirty="0" err="1" smtClean="0"/>
              <a:t>érythropoide</a:t>
            </a:r>
            <a:r>
              <a:rPr lang="fr-FR" dirty="0" smtClean="0"/>
              <a:t> se fixe sur la séquence consensus WGATAR ( W=A/T, R=A/G) exprimé lors de la différenciation </a:t>
            </a:r>
            <a:r>
              <a:rPr lang="fr-FR" dirty="0" err="1" smtClean="0"/>
              <a:t>érythropoétique</a:t>
            </a:r>
            <a:r>
              <a:rPr lang="fr-FR" dirty="0" smtClean="0"/>
              <a:t>, une étude chez le poulet a montré que ce facteur forme un complexe de transcription stable entre le promoteur et l’</a:t>
            </a:r>
            <a:r>
              <a:rPr lang="fr-FR" dirty="0" err="1" smtClean="0"/>
              <a:t>enhancer</a:t>
            </a:r>
            <a:r>
              <a:rPr lang="fr-FR" dirty="0" smtClean="0"/>
              <a:t> situé en 3’ du gène Beta avant d’être déplacé par le facteur TFIID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Les séquences cis régulatrices proximales </a:t>
            </a:r>
            <a:endParaRPr lang="fr-FR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51520" y="1340768"/>
            <a:ext cx="8712968" cy="51845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/>
              <a:t>Les motifs responsables de la fonction </a:t>
            </a:r>
            <a:r>
              <a:rPr lang="fr-FR" dirty="0" err="1" smtClean="0"/>
              <a:t>constitutivedu</a:t>
            </a:r>
            <a:r>
              <a:rPr lang="fr-FR" dirty="0" smtClean="0"/>
              <a:t> promoteur des 2 gènes gamma sont : </a:t>
            </a:r>
          </a:p>
          <a:p>
            <a:r>
              <a:rPr lang="fr-FR" b="1" u="sng" dirty="0" smtClean="0">
                <a:solidFill>
                  <a:schemeClr val="tx1"/>
                </a:solidFill>
              </a:rPr>
              <a:t>TATA </a:t>
            </a:r>
            <a:r>
              <a:rPr lang="fr-FR" dirty="0" smtClean="0"/>
              <a:t>: interagit </a:t>
            </a:r>
            <a:r>
              <a:rPr lang="fr-FR" dirty="0" err="1" smtClean="0"/>
              <a:t>avc</a:t>
            </a:r>
            <a:r>
              <a:rPr lang="fr-FR" dirty="0" smtClean="0"/>
              <a:t> de </a:t>
            </a:r>
            <a:r>
              <a:rPr lang="fr-FR" dirty="0" err="1" smtClean="0"/>
              <a:t>nbreux</a:t>
            </a:r>
            <a:r>
              <a:rPr lang="fr-FR" dirty="0" smtClean="0"/>
              <a:t> facteurs dont le TFIID</a:t>
            </a:r>
          </a:p>
          <a:p>
            <a:r>
              <a:rPr lang="fr-FR" b="1" u="sng" dirty="0" smtClean="0">
                <a:solidFill>
                  <a:schemeClr val="tx1"/>
                </a:solidFill>
              </a:rPr>
              <a:t>    CCAAT  </a:t>
            </a:r>
            <a:r>
              <a:rPr lang="fr-FR" dirty="0" smtClean="0"/>
              <a:t>: fixe le facteur gamma CAAT </a:t>
            </a:r>
          </a:p>
          <a:p>
            <a:r>
              <a:rPr lang="fr-FR" dirty="0" smtClean="0"/>
              <a:t>  </a:t>
            </a:r>
            <a:r>
              <a:rPr lang="fr-FR" b="1" u="sng" dirty="0" smtClean="0">
                <a:solidFill>
                  <a:schemeClr val="tx1"/>
                </a:solidFill>
              </a:rPr>
              <a:t>CCACC</a:t>
            </a:r>
            <a:r>
              <a:rPr lang="fr-FR" dirty="0" smtClean="0"/>
              <a:t>  : fixe le facteur nucléaire </a:t>
            </a:r>
            <a:r>
              <a:rPr lang="fr-FR" dirty="0" err="1" smtClean="0"/>
              <a:t>ibiquitaire</a:t>
            </a:r>
            <a:r>
              <a:rPr lang="fr-FR" dirty="0" smtClean="0"/>
              <a:t> Sp1</a:t>
            </a:r>
          </a:p>
          <a:p>
            <a:r>
              <a:rPr lang="fr-FR" dirty="0" smtClean="0"/>
              <a:t>Ces séquences ne sont pas responsables de l’expression spécifique des gènes gamma globine, en revanche la séquence GATA, participe à la </a:t>
            </a:r>
            <a:r>
              <a:rPr lang="fr-FR" dirty="0" err="1" smtClean="0"/>
              <a:t>régulatin</a:t>
            </a:r>
            <a:r>
              <a:rPr lang="fr-FR" dirty="0" smtClean="0"/>
              <a:t> des gènes de globine en interagissant avec l’élément CCACC</a:t>
            </a:r>
          </a:p>
          <a:p>
            <a:r>
              <a:rPr lang="fr-FR" dirty="0" smtClean="0"/>
              <a:t>(Tout en figure 3 )</a:t>
            </a:r>
          </a:p>
          <a:p>
            <a:r>
              <a:rPr lang="fr-FR" dirty="0" smtClean="0"/>
              <a:t>L’association de ces 2 éléments est retrouvée au niveau de toutes les séquences dont on a pu montrer l’importance dans la régulation des gènes de globines : </a:t>
            </a:r>
          </a:p>
          <a:p>
            <a:r>
              <a:rPr lang="fr-FR" dirty="0" smtClean="0"/>
              <a:t>* Les </a:t>
            </a:r>
            <a:r>
              <a:rPr lang="fr-FR" dirty="0" err="1" smtClean="0"/>
              <a:t>promooteurs</a:t>
            </a:r>
            <a:r>
              <a:rPr lang="fr-FR" dirty="0" smtClean="0"/>
              <a:t> des gènes sigma, gamma, beta </a:t>
            </a:r>
          </a:p>
          <a:p>
            <a:r>
              <a:rPr lang="fr-FR" dirty="0" smtClean="0"/>
              <a:t>* Les séquences LCR </a:t>
            </a:r>
          </a:p>
          <a:p>
            <a:r>
              <a:rPr lang="fr-FR" dirty="0" smtClean="0"/>
              <a:t>* L’</a:t>
            </a:r>
            <a:r>
              <a:rPr lang="fr-FR" dirty="0" err="1" smtClean="0"/>
              <a:t>enhancer</a:t>
            </a:r>
            <a:r>
              <a:rPr lang="fr-FR" dirty="0" smtClean="0"/>
              <a:t> du </a:t>
            </a:r>
            <a:r>
              <a:rPr lang="fr-FR" dirty="0" err="1" smtClean="0"/>
              <a:t>géne</a:t>
            </a:r>
            <a:r>
              <a:rPr lang="fr-FR" dirty="0" smtClean="0"/>
              <a:t> béta et de gamma de la globine localisé en amont du site de </a:t>
            </a:r>
            <a:r>
              <a:rPr lang="fr-FR" dirty="0" err="1" smtClean="0"/>
              <a:t>polyadénylation</a:t>
            </a:r>
            <a:r>
              <a:rPr lang="fr-FR" dirty="0" smtClean="0"/>
              <a:t> du gène gamma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640" y="620688"/>
            <a:ext cx="655272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La régulation de l’expression spécifique des gènes gamma globines </a:t>
            </a:r>
          </a:p>
        </p:txBody>
      </p:sp>
      <p:sp>
        <p:nvSpPr>
          <p:cNvPr id="5" name="Ellipse 4"/>
          <p:cNvSpPr/>
          <p:nvPr/>
        </p:nvSpPr>
        <p:spPr>
          <a:xfrm>
            <a:off x="323528" y="2924944"/>
            <a:ext cx="280831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facteurs </a:t>
            </a:r>
            <a:r>
              <a:rPr lang="fr-FR" dirty="0" err="1" smtClean="0"/>
              <a:t>trans</a:t>
            </a:r>
            <a:r>
              <a:rPr lang="fr-FR" dirty="0" smtClean="0"/>
              <a:t>-activateurs 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3563888" y="2924944"/>
            <a:ext cx="2736304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séquences cis régulatrices proximales 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6516216" y="2852936"/>
            <a:ext cx="262778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LCR </a:t>
            </a:r>
            <a:endParaRPr lang="fr-FR" dirty="0"/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1907704" y="1916832"/>
            <a:ext cx="237626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644008" y="1988840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148064" y="1916832"/>
            <a:ext cx="201622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447</Words>
  <Application>Microsoft Office PowerPoint</Application>
  <PresentationFormat>Affichage à l'écran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Mécanisme d’expression des gènes de globines  </vt:lpstr>
      <vt:lpstr>Les facteurs trans-activateurs </vt:lpstr>
      <vt:lpstr>Les séquences cis régulatrices proximales 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Mécanisme d’expression des gènes de globines</dc:title>
  <dc:creator>isamus</dc:creator>
  <cp:lastModifiedBy>isamus</cp:lastModifiedBy>
  <cp:revision>22</cp:revision>
  <dcterms:created xsi:type="dcterms:W3CDTF">2014-05-16T13:19:00Z</dcterms:created>
  <dcterms:modified xsi:type="dcterms:W3CDTF">2014-05-16T16:50:43Z</dcterms:modified>
</cp:coreProperties>
</file>