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5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15/05/2014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929198" y="3643306"/>
            <a:ext cx="1785950" cy="27860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2714620" y="3643306"/>
            <a:ext cx="2143140" cy="27860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00108" y="214282"/>
            <a:ext cx="4286280" cy="28575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fr-FR" sz="900" b="1" dirty="0" smtClean="0">
                <a:latin typeface="Times New Roman" pitchFamily="18" charset="0"/>
                <a:cs typeface="Times New Roman" pitchFamily="18" charset="0"/>
              </a:rPr>
              <a:t>ALLAM K., AITBELKACEM M., CHALAL I., CHOUKRANE T., TIAIBA I</a:t>
            </a:r>
          </a:p>
          <a:p>
            <a:pPr marL="0" indent="0" algn="ctr">
              <a:buNone/>
            </a:pPr>
            <a:r>
              <a:rPr lang="fr-FR" sz="900" b="1" dirty="0" smtClean="0">
                <a:latin typeface="Arial" pitchFamily="34" charset="0"/>
                <a:cs typeface="Arial" pitchFamily="34" charset="0"/>
              </a:rPr>
              <a:t>Master 1 </a:t>
            </a:r>
            <a:r>
              <a:rPr lang="fr-FR" sz="900" b="1" dirty="0">
                <a:latin typeface="Arial" pitchFamily="34" charset="0"/>
                <a:cs typeface="Arial" pitchFamily="34" charset="0"/>
              </a:rPr>
              <a:t>GD, FSB, </a:t>
            </a:r>
            <a:r>
              <a:rPr lang="fr-FR" sz="900" b="1" dirty="0" smtClean="0">
                <a:latin typeface="Arial" pitchFamily="34" charset="0"/>
                <a:cs typeface="Arial" pitchFamily="34" charset="0"/>
              </a:rPr>
              <a:t>USTHB 2013-2014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fr-FR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071545" y="1"/>
            <a:ext cx="4143405" cy="2308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b="1" i="1" dirty="0" smtClean="0">
                <a:latin typeface="Times New Roman" pitchFamily="18" charset="0"/>
                <a:cs typeface="Times New Roman" pitchFamily="18" charset="0"/>
              </a:rPr>
              <a:t>Etude génomique des gènes des globines chez les mammifères</a:t>
            </a:r>
            <a:endParaRPr lang="fr-FR" sz="9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61856" y="-6171"/>
            <a:ext cx="1296144" cy="72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2852" y="571473"/>
            <a:ext cx="3929090" cy="15716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Résum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fr-FR" sz="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fr-FR" sz="800" dirty="0" smtClean="0"/>
              <a:t>Il  a été établie en 1978 que chez les mammifères il existe deux familles de globines qui s'associent pour former l'hémoglobine (2 molécules de type </a:t>
            </a:r>
            <a:r>
              <a:rPr lang="el-GR" sz="800" dirty="0" smtClean="0"/>
              <a:t>α</a:t>
            </a:r>
            <a:r>
              <a:rPr lang="fr-FR" sz="800" dirty="0" smtClean="0"/>
              <a:t> et deux de type </a:t>
            </a:r>
            <a:r>
              <a:rPr lang="el-GR" sz="800" dirty="0" smtClean="0"/>
              <a:t>β</a:t>
            </a:r>
            <a:r>
              <a:rPr lang="fr-FR" sz="800" dirty="0" smtClean="0"/>
              <a:t>). </a:t>
            </a:r>
            <a:r>
              <a:rPr lang="fr-FR" sz="800" dirty="0" smtClean="0">
                <a:latin typeface="Times New Roman" pitchFamily="18" charset="0"/>
                <a:cs typeface="Times New Roman" pitchFamily="18" charset="0"/>
              </a:rPr>
              <a:t>Les gènes codant pour ces 2 différentes chaînes de globine sont les membres d'une famille de gènes ancienne </a:t>
            </a:r>
            <a:r>
              <a:rPr lang="fr-FR" sz="800" dirty="0" smtClean="0"/>
              <a:t>,certains d'entre ont été bien  conservés pendant l'évolution des mammifères  ce sont donc probables pour fournir une fonction commune dans beaucoup de mammifères.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800" dirty="0" smtClean="0"/>
              <a:t>La combinaison entre la  technique des hybrides somatiques et des hybrides irradiés ont  permis une localisation précise des cluster </a:t>
            </a:r>
            <a:r>
              <a:rPr lang="el-GR" sz="800" dirty="0" smtClean="0"/>
              <a:t>α</a:t>
            </a:r>
            <a:r>
              <a:rPr lang="fr-FR" sz="800" dirty="0" smtClean="0"/>
              <a:t> et </a:t>
            </a:r>
            <a:r>
              <a:rPr lang="el-GR" sz="800" dirty="0" smtClean="0"/>
              <a:t>β</a:t>
            </a:r>
            <a:r>
              <a:rPr lang="fr-FR" sz="800" dirty="0" smtClean="0"/>
              <a:t>-globine chez l’homme; une étude sur des souris transgéniques portant les différentes régions de régulation de ce gène a permis de détecter l’expression des gènes </a:t>
            </a:r>
            <a:r>
              <a:rPr lang="el-GR" sz="800" dirty="0" smtClean="0"/>
              <a:t>β</a:t>
            </a:r>
            <a:r>
              <a:rPr lang="fr-FR" sz="800" dirty="0" smtClean="0"/>
              <a:t>-globines ainsi que  la cis-régulation de l’expression. D’autre part, leur </a:t>
            </a:r>
            <a:r>
              <a:rPr lang="fr-FR" sz="800" dirty="0" err="1" smtClean="0"/>
              <a:t>trans</a:t>
            </a:r>
            <a:r>
              <a:rPr lang="fr-FR" sz="800" dirty="0" smtClean="0"/>
              <a:t>-régulation a été caractérisée en combinant plusieurs approches</a:t>
            </a:r>
          </a:p>
          <a:p>
            <a:endParaRPr lang="fr-FR" sz="900" dirty="0"/>
          </a:p>
        </p:txBody>
      </p:sp>
      <p:sp>
        <p:nvSpPr>
          <p:cNvPr id="7" name="Rectangle 6"/>
          <p:cNvSpPr/>
          <p:nvPr/>
        </p:nvSpPr>
        <p:spPr>
          <a:xfrm>
            <a:off x="142852" y="2428860"/>
            <a:ext cx="6572296" cy="11430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900" dirty="0" smtClean="0">
                <a:latin typeface="Times New Roman" pitchFamily="18" charset="0"/>
                <a:cs typeface="Times New Roman" pitchFamily="18" charset="0"/>
              </a:rPr>
              <a:t>L'hémoglobine est un </a:t>
            </a:r>
            <a:r>
              <a:rPr lang="fr-FR" sz="900" dirty="0" err="1" smtClean="0">
                <a:latin typeface="Times New Roman" pitchFamily="18" charset="0"/>
                <a:cs typeface="Times New Roman" pitchFamily="18" charset="0"/>
              </a:rPr>
              <a:t>hétérotétramère</a:t>
            </a:r>
            <a:r>
              <a:rPr lang="fr-FR" sz="900" dirty="0" smtClean="0">
                <a:latin typeface="Times New Roman" pitchFamily="18" charset="0"/>
                <a:cs typeface="Times New Roman" pitchFamily="18" charset="0"/>
              </a:rPr>
              <a:t> qui contient 2 sous-unités polypeptidiques liées à la sous-famille globine α-gène et 2 sous-unités polypeptidiques liées à la sous-famille du gène </a:t>
            </a:r>
            <a:r>
              <a:rPr lang="fr-FR" sz="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β-globine, localisés </a:t>
            </a:r>
            <a:r>
              <a:rPr lang="fr-FR" sz="900" dirty="0" smtClean="0">
                <a:latin typeface="Times New Roman" pitchFamily="18" charset="0"/>
                <a:cs typeface="Times New Roman" pitchFamily="18" charset="0"/>
              </a:rPr>
              <a:t>respectivement sur le bras court du chromosome 16 et le bras court du chromosome 11.(</a:t>
            </a:r>
            <a:r>
              <a:rPr lang="fr-FR" sz="900" i="1" dirty="0" err="1" smtClean="0">
                <a:latin typeface="Times New Roman" pitchFamily="18" charset="0"/>
                <a:cs typeface="Times New Roman" pitchFamily="18" charset="0"/>
              </a:rPr>
              <a:t>Deisseroth</a:t>
            </a:r>
            <a:r>
              <a:rPr lang="fr-FR" sz="900" i="1" dirty="0" smtClean="0">
                <a:latin typeface="Times New Roman" pitchFamily="18" charset="0"/>
                <a:cs typeface="Times New Roman" pitchFamily="18" charset="0"/>
              </a:rPr>
              <a:t> et al., 1978; </a:t>
            </a:r>
            <a:r>
              <a:rPr lang="fr-FR" sz="900" i="1" dirty="0" err="1" smtClean="0">
                <a:latin typeface="Times New Roman" pitchFamily="18" charset="0"/>
                <a:cs typeface="Times New Roman" pitchFamily="18" charset="0"/>
              </a:rPr>
              <a:t>Lebo</a:t>
            </a:r>
            <a:r>
              <a:rPr lang="fr-FR" sz="900" i="1" dirty="0" smtClean="0">
                <a:latin typeface="Times New Roman" pitchFamily="18" charset="0"/>
                <a:cs typeface="Times New Roman" pitchFamily="18" charset="0"/>
              </a:rPr>
              <a:t> et al., 1979; Fritsch et al., 1980).</a:t>
            </a:r>
          </a:p>
          <a:p>
            <a:r>
              <a:rPr lang="fr-FR" sz="9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Toutes les hémoglobines dériveraient d’un gène ancestral commun qui à la suite de processus complexes; duplications de gènes, perte d’introns, délétions, divergences de séquences par mutations et conversions géniques, a donné naissance à des hémoglobines extrêmement diversifiées dont la complexité structurale est allée de pair avec les adaptations fonctionnelles. </a:t>
            </a:r>
            <a:r>
              <a:rPr lang="fr-FR" sz="900" dirty="0" smtClean="0">
                <a:latin typeface="Times New Roman" pitchFamily="18" charset="0"/>
                <a:cs typeface="Times New Roman" pitchFamily="18" charset="0"/>
              </a:rPr>
              <a:t>Dans ce travaille, nous allons étudier la  localisation des gènes de globine, avec une attention particulière pour les séquences nécessaires à la bonne régulation de l'expression génique.</a:t>
            </a:r>
          </a:p>
          <a:p>
            <a:endParaRPr lang="fr-FR" sz="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71744" y="3428992"/>
            <a:ext cx="1946496" cy="2160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latin typeface="Times New Roman" pitchFamily="18" charset="0"/>
                <a:cs typeface="Times New Roman" pitchFamily="18" charset="0"/>
              </a:rPr>
              <a:t>Matériels et méthodes</a:t>
            </a:r>
            <a:endParaRPr lang="fr-FR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2852" y="3643306"/>
            <a:ext cx="2500330" cy="52149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4290" y="3643306"/>
            <a:ext cx="2428892" cy="1428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Localisation des gènes α- </a:t>
            </a:r>
            <a:r>
              <a:rPr lang="el-GR" sz="8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 globine chez l’homme </a:t>
            </a:r>
          </a:p>
          <a:p>
            <a:pPr algn="ctr"/>
            <a:endParaRPr lang="fr-FR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5728" y="3786182"/>
            <a:ext cx="1857388" cy="1428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echnique des hybrides somatiques</a:t>
            </a:r>
            <a:endParaRPr lang="fr-FR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142852" y="4214810"/>
            <a:ext cx="2500330" cy="5000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fr-FR" sz="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Isolement de Cellules Hybrides:</a:t>
            </a:r>
          </a:p>
          <a:p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Hybridation de cellules parentes (humaines et murines) → culture → collection de lignées cellulaires hybrides contenant des chromosomes humains</a:t>
            </a:r>
          </a:p>
          <a:p>
            <a:pPr algn="ctr"/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142852" y="4786314"/>
            <a:ext cx="2500330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fr-FR" sz="900" dirty="0" smtClean="0"/>
              <a:t> 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Préparation in situ de </a:t>
            </a:r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sondes d'</a:t>
            </a:r>
            <a:r>
              <a:rPr lang="fr-FR" sz="9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ADNc</a:t>
            </a:r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synthétisé à partir de l’</a:t>
            </a:r>
            <a:r>
              <a:rPr lang="fr-FR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ARNm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α - et β-globine par la transcriptase inverse </a:t>
            </a:r>
            <a:endParaRPr lang="fr-FR" sz="9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142852" y="5214942"/>
            <a:ext cx="250033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Extraction de l’ADN des cellules hybrides → </a:t>
            </a:r>
            <a:r>
              <a:rPr lang="fr-FR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sonication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→ dénaturation partielle→ hybridation ADN-</a:t>
            </a:r>
            <a:r>
              <a:rPr lang="fr-FR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ADNc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 </a:t>
            </a:r>
          </a:p>
          <a:p>
            <a:pPr algn="ctr"/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142852" y="5715008"/>
            <a:ext cx="250033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85725" indent="-85725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sz="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5- Analyse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par chromatographie du marqueur Lactate Déshydrogénase A (LDA) → présent sur le chromosome 11p </a:t>
            </a:r>
            <a:r>
              <a:rPr lang="fr-FR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214290" y="6143636"/>
            <a:ext cx="2214578" cy="1428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900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r-FR" sz="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echnique des hybrides irradiés</a:t>
            </a:r>
            <a:endParaRPr lang="fr-FR" sz="9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142852" y="6286512"/>
            <a:ext cx="2500330" cy="7848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Fusion (fibroblaste humain X cellule </a:t>
            </a:r>
            <a:r>
              <a:rPr lang="fr-FR" sz="9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varienne de l’Hamster Chinois ‘CHO-K1’) → clone hybride J1 (chromosome 11 humain) → cultures cellulaires + irradiations au laser → clones hybrides: J1-7, J1-9, J1-10, J1-11, et J1-23</a:t>
            </a:r>
            <a:endParaRPr lang="fr-FR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142852" y="7143768"/>
            <a:ext cx="2500330" cy="5078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2- 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Etablissement du phénotype et du caryotype de chaque clone par méthodes cytogénétique, immunologique et </a:t>
            </a:r>
            <a:r>
              <a:rPr lang="fr-FR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isozymique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fr-FR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142852" y="7715272"/>
            <a:ext cx="2500330" cy="2308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 Extraction de l’ADN de chaque clone ;</a:t>
            </a:r>
            <a:endParaRPr lang="fr-FR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142852" y="8001024"/>
            <a:ext cx="250033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4/ Obtention des sondes ADN* spécifiques des régions </a:t>
            </a:r>
            <a:r>
              <a:rPr lang="el-G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-et </a:t>
            </a:r>
            <a:r>
              <a:rPr lang="el-G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γ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-globines</a:t>
            </a:r>
            <a:endParaRPr lang="fr-FR" sz="9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42852" y="8429652"/>
            <a:ext cx="2500330" cy="7848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5/ 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Electrophorèse sur gel d’agarose marqué au bromure d’</a:t>
            </a:r>
            <a:r>
              <a:rPr lang="fr-FR" sz="9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éthidium</a:t>
            </a:r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puis hybridation ADN-ADN* et révélation par autoradiographie</a:t>
            </a:r>
            <a:r>
              <a:rPr lang="fr-FR" sz="9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fr-FR" sz="900" dirty="0" smtClean="0"/>
              <a:t>b11p15.5 a 16p13.3.</a:t>
            </a:r>
          </a:p>
          <a:p>
            <a:pPr algn="ctr"/>
            <a:endParaRPr lang="fr-FR" sz="9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71744" y="2071670"/>
            <a:ext cx="1928826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endParaRPr lang="fr-FR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14290" y="2071670"/>
            <a:ext cx="200026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Mots clés: caractéristiques gènes de la globine, expression hémoglobine chez les mammifères, Globine.</a:t>
            </a:r>
            <a:endParaRPr lang="fr-FR" sz="8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42852" y="3929058"/>
            <a:ext cx="2500330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Cellules </a:t>
            </a:r>
            <a:r>
              <a:rPr lang="fr-FR" sz="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Hela</a:t>
            </a:r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fibroblastes humains </a:t>
            </a:r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ADN humain </a:t>
            </a:r>
            <a:endParaRPr lang="fr-FR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857496" y="3643306"/>
            <a:ext cx="1785950" cy="2857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Expression du cluster β-globine chez la souris 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2714620" y="5357818"/>
            <a:ext cx="2143140" cy="6001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4-</a:t>
            </a:r>
            <a:r>
              <a:rPr lang="fr-FR" sz="900" dirty="0" smtClean="0"/>
              <a:t> </a:t>
            </a:r>
            <a:r>
              <a:rPr lang="fr-FR" sz="800" dirty="0" smtClean="0"/>
              <a:t>Examen des noyaux des hybrides  en interphase </a:t>
            </a:r>
            <a:r>
              <a:rPr lang="fr-FR" sz="800" dirty="0" smtClean="0">
                <a:sym typeface="Wingdings" pitchFamily="2" charset="2"/>
              </a:rPr>
              <a:t> </a:t>
            </a:r>
            <a:r>
              <a:rPr lang="fr-FR" sz="800" dirty="0" smtClean="0"/>
              <a:t>signaux d'hybridation distincts </a:t>
            </a:r>
            <a:r>
              <a:rPr lang="fr-FR" sz="800" dirty="0" smtClean="0">
                <a:sym typeface="Wingdings" pitchFamily="2" charset="2"/>
              </a:rPr>
              <a:t> </a:t>
            </a:r>
            <a:r>
              <a:rPr lang="fr-FR" sz="800" dirty="0" smtClean="0"/>
              <a:t>présence copies  YAC- cluster </a:t>
            </a:r>
            <a:r>
              <a:rPr lang="el-GR" sz="800" dirty="0" smtClean="0"/>
              <a:t>β</a:t>
            </a:r>
            <a:r>
              <a:rPr lang="fr-FR" sz="800" dirty="0" smtClean="0"/>
              <a:t> globine intactes</a:t>
            </a:r>
            <a:endParaRPr lang="fr-FR" sz="900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3214686" y="3929058"/>
            <a:ext cx="928694" cy="14287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In vivo </a:t>
            </a:r>
            <a:endParaRPr lang="fr-FR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2714620" y="4071934"/>
            <a:ext cx="214314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fr-FR" sz="800" dirty="0" smtClean="0">
                <a:latin typeface="Times New Roman" pitchFamily="18" charset="0"/>
                <a:cs typeface="Times New Roman" pitchFamily="18" charset="0"/>
              </a:rPr>
              <a:t>Micro-injection des </a:t>
            </a:r>
            <a:r>
              <a:rPr lang="fr-FR" sz="800" dirty="0" smtClean="0"/>
              <a:t>chromosomes artificiels de levure (YAC) contenant les cluster </a:t>
            </a:r>
            <a:r>
              <a:rPr lang="el-GR" sz="800" dirty="0" smtClean="0"/>
              <a:t>β</a:t>
            </a:r>
            <a:r>
              <a:rPr lang="fr-FR" sz="800" dirty="0" smtClean="0"/>
              <a:t> globine dans des cellules L souris.</a:t>
            </a:r>
            <a:endParaRPr lang="fr-FR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2714620" y="4572000"/>
            <a:ext cx="2143140" cy="2154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800" dirty="0" err="1" smtClean="0"/>
              <a:t>transfère</a:t>
            </a:r>
            <a:r>
              <a:rPr lang="en-US" sz="800" dirty="0" smtClean="0"/>
              <a:t> par fusion </a:t>
            </a:r>
            <a:r>
              <a:rPr lang="en-US" sz="800" dirty="0" err="1" smtClean="0"/>
              <a:t>dans</a:t>
            </a:r>
            <a:r>
              <a:rPr lang="en-US" sz="800" dirty="0" smtClean="0"/>
              <a:t> des cellules </a:t>
            </a:r>
            <a:r>
              <a:rPr lang="fr-FR" sz="800" dirty="0" smtClean="0"/>
              <a:t>MEL.</a:t>
            </a:r>
            <a:endParaRPr lang="fr-FR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2714620" y="4857752"/>
            <a:ext cx="214314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800" dirty="0" smtClean="0">
                <a:sym typeface="Wingdings" pitchFamily="2" charset="2"/>
              </a:rPr>
              <a:t>3- Analyse par PCR , </a:t>
            </a:r>
            <a:r>
              <a:rPr lang="fr-FR" sz="800" dirty="0" err="1" smtClean="0">
                <a:sym typeface="Wingdings" pitchFamily="2" charset="2"/>
              </a:rPr>
              <a:t>southern</a:t>
            </a:r>
            <a:r>
              <a:rPr lang="fr-FR" sz="800" dirty="0" smtClean="0">
                <a:sym typeface="Wingdings" pitchFamily="2" charset="2"/>
              </a:rPr>
              <a:t> blot et  FISH </a:t>
            </a:r>
            <a:r>
              <a:rPr lang="fr-FR" sz="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pour confirmer l’intégration et la localisation chromosomique des clusters</a:t>
            </a:r>
            <a:endParaRPr lang="fr-FR" sz="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2714620" y="6000760"/>
            <a:ext cx="21431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900" dirty="0" smtClean="0">
                <a:sym typeface="Wingdings" pitchFamily="2" charset="2"/>
              </a:rPr>
              <a:t>5- </a:t>
            </a:r>
            <a:r>
              <a:rPr lang="fr-FR" sz="900" dirty="0" smtClean="0"/>
              <a:t>Extraction des </a:t>
            </a:r>
            <a:r>
              <a:rPr lang="fr-FR" sz="900" dirty="0" err="1" smtClean="0"/>
              <a:t>ARNm</a:t>
            </a:r>
            <a:r>
              <a:rPr lang="fr-FR" sz="900" dirty="0" smtClean="0"/>
              <a:t> → réalisation d’une électrophorèse</a:t>
            </a:r>
            <a:endParaRPr lang="fr-FR" sz="900" dirty="0" smtClean="0">
              <a:sym typeface="Wingdings" pitchFamily="2" charset="2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928934" y="6357950"/>
            <a:ext cx="1571636" cy="2160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latin typeface="Times New Roman" pitchFamily="18" charset="0"/>
                <a:cs typeface="Times New Roman" pitchFamily="18" charset="0"/>
              </a:rPr>
              <a:t>Résultats</a:t>
            </a:r>
            <a:endParaRPr lang="fr-FR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60" y="6500826"/>
            <a:ext cx="1857388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14620" y="6643702"/>
            <a:ext cx="1928826" cy="1143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86058" y="7786710"/>
            <a:ext cx="195128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6889" y="7786710"/>
            <a:ext cx="2141111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3" name="Rectangle 42"/>
          <p:cNvSpPr/>
          <p:nvPr/>
        </p:nvSpPr>
        <p:spPr>
          <a:xfrm>
            <a:off x="4929198" y="3643306"/>
            <a:ext cx="1785950" cy="35719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Régulation 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des gènes de 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globine 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au cours du </a:t>
            </a:r>
            <a:r>
              <a:rPr lang="fr-FR" sz="800" b="1" dirty="0" smtClean="0">
                <a:latin typeface="Times New Roman" pitchFamily="18" charset="0"/>
                <a:cs typeface="Times New Roman" pitchFamily="18" charset="0"/>
              </a:rPr>
              <a:t>développement chez l’homme</a:t>
            </a:r>
            <a:endParaRPr lang="en-US" sz="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55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Discussion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660</Words>
  <Application>Microsoft Office PowerPoint</Application>
  <PresentationFormat>Affichage à l'écran (4:3)</PresentationFormat>
  <Paragraphs>60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Discussion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Thilelli</dc:creator>
  <cp:lastModifiedBy>Lilis</cp:lastModifiedBy>
  <cp:revision>28</cp:revision>
  <dcterms:created xsi:type="dcterms:W3CDTF">2014-05-08T13:22:40Z</dcterms:created>
  <dcterms:modified xsi:type="dcterms:W3CDTF">2014-05-15T19:45:17Z</dcterms:modified>
</cp:coreProperties>
</file>