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4"/>
  </p:notesMasterIdLst>
  <p:sldIdLst>
    <p:sldId id="256" r:id="rId2"/>
    <p:sldId id="290" r:id="rId3"/>
    <p:sldId id="263" r:id="rId4"/>
    <p:sldId id="258" r:id="rId5"/>
    <p:sldId id="264" r:id="rId6"/>
    <p:sldId id="259" r:id="rId7"/>
    <p:sldId id="265" r:id="rId8"/>
    <p:sldId id="260" r:id="rId9"/>
    <p:sldId id="261" r:id="rId10"/>
    <p:sldId id="266" r:id="rId11"/>
    <p:sldId id="262" r:id="rId12"/>
    <p:sldId id="272" r:id="rId13"/>
    <p:sldId id="273" r:id="rId14"/>
    <p:sldId id="274" r:id="rId15"/>
    <p:sldId id="276" r:id="rId16"/>
    <p:sldId id="267" r:id="rId17"/>
    <p:sldId id="288" r:id="rId18"/>
    <p:sldId id="268" r:id="rId19"/>
    <p:sldId id="269" r:id="rId20"/>
    <p:sldId id="270" r:id="rId21"/>
    <p:sldId id="277" r:id="rId22"/>
    <p:sldId id="278" r:id="rId23"/>
    <p:sldId id="279" r:id="rId24"/>
    <p:sldId id="280" r:id="rId25"/>
    <p:sldId id="281" r:id="rId26"/>
    <p:sldId id="282" r:id="rId27"/>
    <p:sldId id="283" r:id="rId28"/>
    <p:sldId id="284" r:id="rId29"/>
    <p:sldId id="285" r:id="rId30"/>
    <p:sldId id="286" r:id="rId31"/>
    <p:sldId id="287" r:id="rId32"/>
    <p:sldId id="289"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6F0E"/>
    <a:srgbClr val="E46C1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94" autoAdjust="0"/>
    <p:restoredTop sz="94660"/>
  </p:normalViewPr>
  <p:slideViewPr>
    <p:cSldViewPr>
      <p:cViewPr>
        <p:scale>
          <a:sx n="66" d="100"/>
          <a:sy n="66" d="100"/>
        </p:scale>
        <p:origin x="-876"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B3E27-F52F-44C3-847B-61EA8277EEE8}" type="datetimeFigureOut">
              <a:rPr lang="fr-FR" smtClean="0"/>
              <a:pPr/>
              <a:t>02/05/2014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B33BC2-3192-4962-A8B6-FCA8D7EDF76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FB33BC2-3192-4962-A8B6-FCA8D7EDF766}"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02/05/2014</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02/05/2014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02/05/2014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02/05/2014</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02/05/2014</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02/05/2014</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02/05/2014</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02/05/2014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02/05/2014</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02/05/2014</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02/05/2014</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02/05/2014</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1520" y="620688"/>
            <a:ext cx="8532440" cy="3816424"/>
          </a:xfrm>
        </p:spPr>
        <p:txBody>
          <a:bodyPr>
            <a:normAutofit/>
          </a:bodyPr>
          <a:lstStyle/>
          <a:p>
            <a:pPr algn="ctr"/>
            <a:r>
              <a:rPr lang="fr-FR" dirty="0" smtClean="0"/>
              <a:t>Le  stress oxydatif systémique et la conversion vers une démence chez les patients âgés atteints d’une  déficience cognitive légère</a:t>
            </a:r>
            <a:br>
              <a:rPr lang="fr-FR" dirty="0" smtClean="0"/>
            </a:br>
            <a:endParaRPr lang="fr-FR" dirty="0">
              <a:latin typeface="Times New Roman" pitchFamily="18" charset="0"/>
              <a:ea typeface="MS Mincho" pitchFamily="49" charset="-128"/>
              <a:cs typeface="Times New Roman" pitchFamily="18" charset="0"/>
            </a:endParaRPr>
          </a:p>
        </p:txBody>
      </p:sp>
      <p:sp>
        <p:nvSpPr>
          <p:cNvPr id="4" name="Sous-titre 3"/>
          <p:cNvSpPr>
            <a:spLocks noGrp="1"/>
          </p:cNvSpPr>
          <p:nvPr>
            <p:ph type="subTitle" idx="1"/>
          </p:nvPr>
        </p:nvSpPr>
        <p:spPr>
          <a:xfrm>
            <a:off x="-1044624" y="4581128"/>
            <a:ext cx="8136904" cy="2088232"/>
          </a:xfrm>
        </p:spPr>
        <p:txBody>
          <a:bodyPr>
            <a:normAutofit fontScale="92500" lnSpcReduction="20000"/>
          </a:bodyPr>
          <a:lstStyle/>
          <a:p>
            <a:r>
              <a:rPr lang="fr-FR" sz="3200" b="1" i="1" dirty="0" smtClean="0">
                <a:solidFill>
                  <a:schemeClr val="bg1"/>
                </a:solidFill>
                <a:latin typeface="Times New Roman" pitchFamily="18" charset="0"/>
                <a:cs typeface="Times New Roman" pitchFamily="18" charset="0"/>
              </a:rPr>
              <a:t>Présenté par:</a:t>
            </a:r>
          </a:p>
          <a:p>
            <a:r>
              <a:rPr lang="fr-FR" sz="3200" b="1" i="1" dirty="0" smtClean="0">
                <a:solidFill>
                  <a:schemeClr val="bg1"/>
                </a:solidFill>
                <a:latin typeface="Times New Roman" pitchFamily="18" charset="0"/>
                <a:cs typeface="Times New Roman" pitchFamily="18" charset="0"/>
              </a:rPr>
              <a:t>ALLAM Karima </a:t>
            </a:r>
          </a:p>
          <a:p>
            <a:r>
              <a:rPr lang="fr-FR" sz="3200" b="1" i="1" dirty="0" smtClean="0">
                <a:solidFill>
                  <a:schemeClr val="bg1"/>
                </a:solidFill>
                <a:latin typeface="Times New Roman" pitchFamily="18" charset="0"/>
                <a:cs typeface="Times New Roman" pitchFamily="18" charset="0"/>
              </a:rPr>
              <a:t>CHOUKRANE </a:t>
            </a:r>
            <a:r>
              <a:rPr lang="fr-FR" sz="3200" b="1" i="1" dirty="0" err="1" smtClean="0">
                <a:solidFill>
                  <a:schemeClr val="bg1"/>
                </a:solidFill>
                <a:latin typeface="Times New Roman" pitchFamily="18" charset="0"/>
                <a:cs typeface="Times New Roman" pitchFamily="18" charset="0"/>
              </a:rPr>
              <a:t>Thilelli</a:t>
            </a:r>
            <a:endParaRPr lang="fr-FR" sz="3200" b="1" i="1" dirty="0" smtClean="0">
              <a:solidFill>
                <a:schemeClr val="bg1"/>
              </a:solidFill>
              <a:latin typeface="Times New Roman" pitchFamily="18" charset="0"/>
              <a:cs typeface="Times New Roman" pitchFamily="18" charset="0"/>
            </a:endParaRPr>
          </a:p>
          <a:p>
            <a:r>
              <a:rPr lang="fr-FR" sz="3200" b="1" i="1" dirty="0" smtClean="0">
                <a:solidFill>
                  <a:schemeClr val="bg1"/>
                </a:solidFill>
                <a:latin typeface="Times New Roman" pitchFamily="18" charset="0"/>
                <a:cs typeface="Times New Roman" pitchFamily="18" charset="0"/>
              </a:rPr>
              <a:t> M1 GD, Groupe 1 </a:t>
            </a:r>
          </a:p>
          <a:p>
            <a:r>
              <a:rPr lang="fr-FR" sz="3200" b="1" i="1" dirty="0" smtClean="0">
                <a:solidFill>
                  <a:schemeClr val="bg1"/>
                </a:solidFill>
                <a:latin typeface="Times New Roman" pitchFamily="18" charset="0"/>
                <a:cs typeface="Times New Roman" pitchFamily="18" charset="0"/>
              </a:rPr>
              <a:t> </a:t>
            </a:r>
            <a:endParaRPr lang="fr-FR" sz="3200" b="1" i="1" dirty="0">
              <a:solidFill>
                <a:schemeClr val="bg1"/>
              </a:solidFill>
              <a:latin typeface="Times New Roman" pitchFamily="18" charset="0"/>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2000"/>
                                        <p:tgtEl>
                                          <p:spTgt spid="4">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fade">
                                      <p:cBhvr>
                                        <p:cTn id="16" dur="2000"/>
                                        <p:tgtEl>
                                          <p:spTgt spid="4">
                                            <p:txEl>
                                              <p:pRg st="1" end="1"/>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2000"/>
                                        <p:tgtEl>
                                          <p:spTgt spid="4">
                                            <p:txEl>
                                              <p:pRg st="2" end="2"/>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fade">
                                      <p:cBhvr>
                                        <p:cTn id="25"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052736"/>
            <a:ext cx="8769152" cy="4824536"/>
          </a:xfrm>
        </p:spPr>
        <p:style>
          <a:lnRef idx="1">
            <a:schemeClr val="accent5"/>
          </a:lnRef>
          <a:fillRef idx="2">
            <a:schemeClr val="accent5"/>
          </a:fillRef>
          <a:effectRef idx="1">
            <a:schemeClr val="accent5"/>
          </a:effectRef>
          <a:fontRef idx="minor">
            <a:schemeClr val="dk1"/>
          </a:fontRef>
        </p:style>
        <p:txBody>
          <a:bodyPr>
            <a:normAutofit/>
          </a:bodyPr>
          <a:lstStyle/>
          <a:p>
            <a:pPr marL="90488" indent="-25400">
              <a:buNone/>
            </a:pPr>
            <a:r>
              <a:rPr lang="fr-FR" sz="3200" dirty="0" smtClean="0">
                <a:latin typeface="Times New Roman" pitchFamily="18" charset="0"/>
                <a:cs typeface="Times New Roman" pitchFamily="18" charset="0"/>
              </a:rPr>
              <a:t>La présente étude a été réalisée sur des  patients  ayant  subi un examen général et neurologique  pour l'évaluation neuropsychologique  ainsi que des analyses de routine ont été effectués pour exclure les causes de la déficience cognitive </a:t>
            </a:r>
            <a:r>
              <a:rPr lang="fr-FR" sz="3200" dirty="0" smtClean="0">
                <a:latin typeface="Times New Roman" pitchFamily="18" charset="0"/>
                <a:cs typeface="Times New Roman" pitchFamily="18" charset="0"/>
              </a:rPr>
              <a:t>secondaire tels que des  </a:t>
            </a:r>
            <a:r>
              <a:rPr lang="fr-FR" sz="3200" dirty="0" smtClean="0">
                <a:latin typeface="Times New Roman" pitchFamily="18" charset="0"/>
                <a:cs typeface="Times New Roman" pitchFamily="18" charset="0"/>
              </a:rPr>
              <a:t>tests de la fonction rénale, les tests de la fonction thyroïdienne , le nombre de cellules de sang , et la saturation artérielle en oxygène .</a:t>
            </a:r>
            <a:endParaRPr lang="fr-FR" sz="2000" dirty="0" smtClean="0">
              <a:latin typeface="Times New Roman" pitchFamily="18" charset="0"/>
              <a:cs typeface="Times New Roman" pitchFamily="18" charset="0"/>
            </a:endParaRPr>
          </a:p>
          <a:p>
            <a:endParaRPr lang="fr-FR" sz="2000" dirty="0" smtClean="0">
              <a:latin typeface="Times New Roman" pitchFamily="18" charset="0"/>
              <a:cs typeface="Times New Roman" pitchFamily="18" charset="0"/>
            </a:endParaRPr>
          </a:p>
          <a:p>
            <a:pPr>
              <a:buNone/>
            </a:pP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906128"/>
          </a:xfrm>
        </p:spPr>
        <p:style>
          <a:lnRef idx="2">
            <a:schemeClr val="accent2"/>
          </a:lnRef>
          <a:fillRef idx="1">
            <a:schemeClr val="lt1"/>
          </a:fillRef>
          <a:effectRef idx="0">
            <a:schemeClr val="accent2"/>
          </a:effectRef>
          <a:fontRef idx="minor">
            <a:schemeClr val="dk1"/>
          </a:fontRef>
        </p:style>
        <p:txBody>
          <a:bodyPr>
            <a:normAutofit/>
          </a:bodyPr>
          <a:lstStyle/>
          <a:p>
            <a:pPr>
              <a:buFont typeface="Wingdings" pitchFamily="2" charset="2"/>
              <a:buChar char="Ø"/>
            </a:pPr>
            <a:r>
              <a:rPr lang="fr-FR" sz="2800" dirty="0" smtClean="0">
                <a:latin typeface="Times New Roman" pitchFamily="18" charset="0"/>
                <a:cs typeface="Times New Roman" pitchFamily="18" charset="0"/>
              </a:rPr>
              <a:t> </a:t>
            </a:r>
            <a:r>
              <a:rPr lang="fr-FR" sz="2800" b="1" i="1" dirty="0" smtClean="0">
                <a:latin typeface="Times New Roman" pitchFamily="18" charset="0"/>
                <a:cs typeface="Times New Roman" pitchFamily="18" charset="0"/>
              </a:rPr>
              <a:t>Echantillons de : </a:t>
            </a:r>
          </a:p>
          <a:p>
            <a:pPr>
              <a:buNone/>
            </a:pPr>
            <a:r>
              <a:rPr lang="fr-FR" sz="2800" b="1" i="1" dirty="0" smtClean="0">
                <a:latin typeface="Times New Roman" pitchFamily="18" charset="0"/>
                <a:cs typeface="Times New Roman" pitchFamily="18" charset="0"/>
              </a:rPr>
              <a:t>111 patients avec DCL, 105 patients avec </a:t>
            </a:r>
            <a:r>
              <a:rPr lang="fr-FR" sz="2800" b="1" i="1" dirty="0" err="1" smtClean="0">
                <a:latin typeface="Times New Roman" pitchFamily="18" charset="0"/>
                <a:cs typeface="Times New Roman" pitchFamily="18" charset="0"/>
              </a:rPr>
              <a:t>MAt</a:t>
            </a:r>
            <a:r>
              <a:rPr lang="fr-FR" sz="2800" b="1" i="1" dirty="0" smtClean="0">
                <a:latin typeface="Times New Roman" pitchFamily="18" charset="0"/>
                <a:cs typeface="Times New Roman" pitchFamily="18" charset="0"/>
              </a:rPr>
              <a:t> et 118 </a:t>
            </a:r>
            <a:r>
              <a:rPr lang="fr-FR" sz="2800" b="1" i="1" dirty="0" err="1" smtClean="0">
                <a:latin typeface="Times New Roman" pitchFamily="18" charset="0"/>
                <a:cs typeface="Times New Roman" pitchFamily="18" charset="0"/>
              </a:rPr>
              <a:t>patiens</a:t>
            </a:r>
            <a:r>
              <a:rPr lang="fr-FR" sz="2800" b="1" i="1" dirty="0" smtClean="0">
                <a:latin typeface="Times New Roman" pitchFamily="18" charset="0"/>
                <a:cs typeface="Times New Roman" pitchFamily="18" charset="0"/>
              </a:rPr>
              <a:t> non- </a:t>
            </a:r>
            <a:r>
              <a:rPr lang="fr-FR" sz="2800" b="1" i="1" dirty="0" smtClean="0">
                <a:latin typeface="Times New Roman" pitchFamily="18" charset="0"/>
                <a:cs typeface="Times New Roman" pitchFamily="18" charset="0"/>
              </a:rPr>
              <a:t>déments (sains).</a:t>
            </a:r>
            <a:endParaRPr lang="fr-FR" dirty="0" smtClean="0"/>
          </a:p>
          <a:p>
            <a:pPr algn="ctr">
              <a:buNone/>
            </a:pPr>
            <a:r>
              <a:rPr lang="fr-FR" dirty="0" smtClean="0">
                <a:latin typeface="Times New Roman" pitchFamily="18" charset="0"/>
                <a:cs typeface="Times New Roman" pitchFamily="18" charset="0"/>
              </a:rPr>
              <a:t>Dosages de paramètres biochimiques après une nuit de jeûne: </a:t>
            </a:r>
          </a:p>
          <a:p>
            <a:pPr>
              <a:buNone/>
            </a:pPr>
            <a:endParaRPr lang="fr-FR" dirty="0" smtClean="0">
              <a:latin typeface="Times New Roman" pitchFamily="18" charset="0"/>
              <a:cs typeface="Times New Roman" pitchFamily="18" charset="0"/>
            </a:endParaRPr>
          </a:p>
          <a:p>
            <a:pPr>
              <a:buFont typeface="Wingdings" pitchFamily="2" charset="2"/>
              <a:buChar char="Ø"/>
            </a:pPr>
            <a:endParaRPr lang="fr-FR" dirty="0" smtClean="0">
              <a:latin typeface="Times New Roman" pitchFamily="18" charset="0"/>
              <a:cs typeface="Times New Roman" pitchFamily="18" charset="0"/>
            </a:endParaRPr>
          </a:p>
          <a:p>
            <a:pPr>
              <a:buNone/>
            </a:pPr>
            <a:endParaRPr lang="fr-FR" dirty="0" smtClean="0">
              <a:latin typeface="Times New Roman" pitchFamily="18" charset="0"/>
              <a:cs typeface="Times New Roman" pitchFamily="18" charset="0"/>
            </a:endParaRPr>
          </a:p>
          <a:p>
            <a:pPr>
              <a:buFont typeface="Wingdings" pitchFamily="2" charset="2"/>
              <a:buChar char="Ø"/>
            </a:pPr>
            <a:endParaRPr lang="fr-FR" dirty="0" smtClean="0">
              <a:latin typeface="Times New Roman" pitchFamily="18" charset="0"/>
              <a:cs typeface="Times New Roman" pitchFamily="18" charset="0"/>
            </a:endParaRPr>
          </a:p>
          <a:p>
            <a:pPr>
              <a:buNone/>
            </a:pPr>
            <a:endParaRPr lang="fr-FR" dirty="0" smtClean="0">
              <a:latin typeface="Times New Roman" pitchFamily="18" charset="0"/>
              <a:cs typeface="Times New Roman" pitchFamily="18" charset="0"/>
            </a:endParaRPr>
          </a:p>
          <a:p>
            <a:pPr>
              <a:buFont typeface="Wingdings" pitchFamily="2" charset="2"/>
              <a:buChar char="Ø"/>
            </a:pPr>
            <a:endParaRPr lang="fr-FR" dirty="0" smtClean="0">
              <a:latin typeface="Times New Roman" pitchFamily="18" charset="0"/>
              <a:cs typeface="Times New Roman" pitchFamily="18" charset="0"/>
            </a:endParaRPr>
          </a:p>
          <a:p>
            <a:pPr>
              <a:buFont typeface="Wingdings" pitchFamily="2" charset="2"/>
              <a:buChar char="Ø"/>
            </a:pPr>
            <a:endParaRPr lang="fr-FR" dirty="0" smtClean="0">
              <a:latin typeface="Times New Roman" pitchFamily="18" charset="0"/>
              <a:cs typeface="Times New Roman" pitchFamily="18" charset="0"/>
            </a:endParaRPr>
          </a:p>
          <a:p>
            <a:pPr>
              <a:buFont typeface="Wingdings" pitchFamily="2" charset="2"/>
              <a:buChar char="Ø"/>
            </a:pPr>
            <a:endParaRPr lang="fr-FR" dirty="0" smtClean="0">
              <a:latin typeface="Times New Roman" pitchFamily="18" charset="0"/>
              <a:cs typeface="Times New Roman" pitchFamily="18" charset="0"/>
            </a:endParaRPr>
          </a:p>
          <a:p>
            <a:pPr>
              <a:buFont typeface="Wingdings" pitchFamily="2" charset="2"/>
              <a:buChar char="Ø"/>
            </a:pPr>
            <a:endParaRPr lang="fr-FR" dirty="0" smtClean="0">
              <a:latin typeface="Times New Roman" pitchFamily="18" charset="0"/>
              <a:cs typeface="Times New Roman" pitchFamily="18" charset="0"/>
            </a:endParaRPr>
          </a:p>
        </p:txBody>
      </p:sp>
      <p:sp>
        <p:nvSpPr>
          <p:cNvPr id="4" name="Rectangle à coins arrondis 3"/>
          <p:cNvSpPr/>
          <p:nvPr/>
        </p:nvSpPr>
        <p:spPr>
          <a:xfrm>
            <a:off x="714348" y="4000504"/>
            <a:ext cx="2857520" cy="100013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i="1" dirty="0" err="1" smtClean="0">
                <a:solidFill>
                  <a:schemeClr val="bg1"/>
                </a:solidFill>
                <a:latin typeface="Times New Roman" pitchFamily="18" charset="0"/>
                <a:cs typeface="Times New Roman" pitchFamily="18" charset="0"/>
              </a:rPr>
              <a:t>Hydropéroxydes</a:t>
            </a:r>
            <a:endParaRPr lang="fr-FR" sz="2400" dirty="0">
              <a:solidFill>
                <a:schemeClr val="bg1"/>
              </a:solidFill>
            </a:endParaRPr>
          </a:p>
        </p:txBody>
      </p:sp>
      <p:sp>
        <p:nvSpPr>
          <p:cNvPr id="5" name="Rectangle à coins arrondis 4"/>
          <p:cNvSpPr/>
          <p:nvPr/>
        </p:nvSpPr>
        <p:spPr>
          <a:xfrm>
            <a:off x="4286248" y="3071810"/>
            <a:ext cx="4143404" cy="100013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fr-FR" sz="2000" dirty="0" smtClean="0">
                <a:latin typeface="Times New Roman" pitchFamily="18" charset="0"/>
                <a:cs typeface="Times New Roman" pitchFamily="18" charset="0"/>
              </a:rPr>
              <a:t>Produits intermédiaires instables, rapidement dégradés donnant des composés hydroxylés et carbonylés.</a:t>
            </a:r>
          </a:p>
        </p:txBody>
      </p:sp>
      <p:sp>
        <p:nvSpPr>
          <p:cNvPr id="6" name="Rectangle à coins arrondis 5"/>
          <p:cNvSpPr/>
          <p:nvPr/>
        </p:nvSpPr>
        <p:spPr>
          <a:xfrm>
            <a:off x="4357686" y="4500570"/>
            <a:ext cx="4071966" cy="17859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fr-FR" sz="2000" dirty="0" smtClean="0">
                <a:latin typeface="Times New Roman" pitchFamily="18" charset="0"/>
                <a:cs typeface="Times New Roman" pitchFamily="18" charset="0"/>
              </a:rPr>
              <a:t>Dosage par méthode  colorimétrique </a:t>
            </a:r>
            <a:r>
              <a:rPr lang="fr-FR" sz="2000" dirty="0" smtClean="0"/>
              <a:t>basé sur la réaction entre les  sous-produits de peroxydation et la N , N </a:t>
            </a:r>
            <a:r>
              <a:rPr lang="fr-FR" sz="2000" dirty="0" err="1" smtClean="0"/>
              <a:t>diméthyl</a:t>
            </a:r>
            <a:r>
              <a:rPr lang="fr-FR" sz="2000" dirty="0" smtClean="0"/>
              <a:t> -para -</a:t>
            </a:r>
            <a:r>
              <a:rPr lang="fr-FR" sz="2000" dirty="0" err="1" smtClean="0"/>
              <a:t>phénylène</a:t>
            </a:r>
            <a:r>
              <a:rPr lang="fr-FR" sz="2000" dirty="0" smtClean="0"/>
              <a:t>-diamine</a:t>
            </a:r>
            <a:r>
              <a:rPr lang="fr-FR" sz="3200" dirty="0" smtClean="0"/>
              <a:t> </a:t>
            </a:r>
            <a:endParaRPr lang="fr-FR" sz="3200" dirty="0"/>
          </a:p>
        </p:txBody>
      </p:sp>
      <p:cxnSp>
        <p:nvCxnSpPr>
          <p:cNvPr id="8" name="Connecteur droit avec flèche 7"/>
          <p:cNvCxnSpPr/>
          <p:nvPr/>
        </p:nvCxnSpPr>
        <p:spPr>
          <a:xfrm flipV="1">
            <a:off x="3143240" y="3571876"/>
            <a:ext cx="642942" cy="28575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 name="Connecteur droit avec flèche 9"/>
          <p:cNvCxnSpPr/>
          <p:nvPr/>
        </p:nvCxnSpPr>
        <p:spPr>
          <a:xfrm rot="16200000" flipH="1">
            <a:off x="3143240" y="5286388"/>
            <a:ext cx="428628" cy="42862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bg/>
                                          </p:spTgt>
                                        </p:tgtEl>
                                        <p:attrNameLst>
                                          <p:attrName>style.visibility</p:attrName>
                                        </p:attrNameLst>
                                      </p:cBhvr>
                                      <p:to>
                                        <p:strVal val="visible"/>
                                      </p:to>
                                    </p:set>
                                    <p:animEffect transition="in" filter="fade">
                                      <p:cBhvr>
                                        <p:cTn id="27" dur="2000"/>
                                        <p:tgtEl>
                                          <p:spTgt spid="4">
                                            <p:bg/>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
                                            <p:txEl>
                                              <p:pRg st="0" end="0"/>
                                            </p:txEl>
                                          </p:spTgt>
                                        </p:tgtEl>
                                        <p:attrNameLst>
                                          <p:attrName>style.visibility</p:attrName>
                                        </p:attrNameLst>
                                      </p:cBhvr>
                                      <p:to>
                                        <p:strVal val="visible"/>
                                      </p:to>
                                    </p:set>
                                    <p:animEffect transition="in" filter="fade">
                                      <p:cBhvr>
                                        <p:cTn id="30" dur="2000"/>
                                        <p:tgtEl>
                                          <p:spTgt spid="4">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20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
                                            <p:bg/>
                                          </p:spTgt>
                                        </p:tgtEl>
                                        <p:attrNameLst>
                                          <p:attrName>style.visibility</p:attrName>
                                        </p:attrNameLst>
                                      </p:cBhvr>
                                      <p:to>
                                        <p:strVal val="visible"/>
                                      </p:to>
                                    </p:set>
                                    <p:animEffect transition="in" filter="fade">
                                      <p:cBhvr>
                                        <p:cTn id="40" dur="2000"/>
                                        <p:tgtEl>
                                          <p:spTgt spid="5">
                                            <p:bg/>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
                                            <p:txEl>
                                              <p:pRg st="0" end="0"/>
                                            </p:txEl>
                                          </p:spTgt>
                                        </p:tgtEl>
                                        <p:attrNameLst>
                                          <p:attrName>style.visibility</p:attrName>
                                        </p:attrNameLst>
                                      </p:cBhvr>
                                      <p:to>
                                        <p:strVal val="visible"/>
                                      </p:to>
                                    </p:set>
                                    <p:animEffect transition="in" filter="fade">
                                      <p:cBhvr>
                                        <p:cTn id="43" dur="2000"/>
                                        <p:tgtEl>
                                          <p:spTgt spid="5">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2000"/>
                                        <p:tgtEl>
                                          <p:spTgt spid="10"/>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6">
                                            <p:bg/>
                                          </p:spTgt>
                                        </p:tgtEl>
                                        <p:attrNameLst>
                                          <p:attrName>style.visibility</p:attrName>
                                        </p:attrNameLst>
                                      </p:cBhvr>
                                      <p:to>
                                        <p:strVal val="visible"/>
                                      </p:to>
                                    </p:set>
                                    <p:animEffect transition="in" filter="fade">
                                      <p:cBhvr>
                                        <p:cTn id="53" dur="2000"/>
                                        <p:tgtEl>
                                          <p:spTgt spid="6">
                                            <p:bg/>
                                          </p:spTgt>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6">
                                            <p:txEl>
                                              <p:pRg st="0" end="0"/>
                                            </p:txEl>
                                          </p:spTgt>
                                        </p:tgtEl>
                                        <p:attrNameLst>
                                          <p:attrName>style.visibility</p:attrName>
                                        </p:attrNameLst>
                                      </p:cBhvr>
                                      <p:to>
                                        <p:strVal val="visible"/>
                                      </p:to>
                                    </p:set>
                                    <p:animEffect transition="in" filter="fade">
                                      <p:cBhvr>
                                        <p:cTn id="56"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allAtOnce" animBg="1"/>
      <p:bldP spid="5" grpId="0" build="allAtOnce" animBg="1"/>
      <p:bldP spid="6"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a:lum contrast="20000"/>
          </a:blip>
          <a:srcRect/>
          <a:stretch>
            <a:fillRect/>
          </a:stretch>
        </p:blipFill>
        <p:spPr bwMode="auto">
          <a:xfrm>
            <a:off x="285720" y="428604"/>
            <a:ext cx="1905266" cy="2133898"/>
          </a:xfrm>
          <a:prstGeom prst="rect">
            <a:avLst/>
          </a:prstGeom>
          <a:ln>
            <a:noFill/>
          </a:ln>
          <a:effectLst>
            <a:outerShdw blurRad="292100" dist="139700" dir="2700000" algn="tl" rotWithShape="0">
              <a:srgbClr val="333333">
                <a:alpha val="65000"/>
              </a:srgbClr>
            </a:outerShdw>
          </a:effectLst>
        </p:spPr>
      </p:pic>
      <p:sp>
        <p:nvSpPr>
          <p:cNvPr id="7" name="Flèche courbée vers le bas 6"/>
          <p:cNvSpPr/>
          <p:nvPr/>
        </p:nvSpPr>
        <p:spPr>
          <a:xfrm>
            <a:off x="2285984" y="1000108"/>
            <a:ext cx="1285884" cy="571504"/>
          </a:xfrm>
          <a:prstGeom prst="curved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solidFill>
                <a:schemeClr val="tx1"/>
              </a:solidFill>
            </a:endParaRPr>
          </a:p>
        </p:txBody>
      </p:sp>
      <p:sp>
        <p:nvSpPr>
          <p:cNvPr id="5122" name="AutoShape 2" descr="data:image/jpeg;base64,/9j/4AAQSkZJRgABAQAAAQABAAD/2wCEAAkGBxISEhAUEhQQFRAUEBQQFRUWEBUQFBQQFRIWGBQUFBcYHCggGBwlHBUVITEhJikuLi4uFx80ODM4NygtLiwBCgoKDgwOGg8PGCwmHCAvLCsuLCwsLCwsLDctLC0sLDQxLC8sLCstLCwsLCwsLCwsLCwwLCw3OCwsLTcuLTUsLf/AABEIAMEBBQMBIgACEQEDEQH/xAAcAAEAAgMBAQEAAAAAAAAAAAAAAwQCBQYBBwj/xABJEAABAwEFAwgECQkIAwAAAAABAAIDEQQFEiExBkFREyIyYXGBkaFSscHRBxUjM0JykqLCFERTgpOy0+HwFjRDVFVic5SD0uL/xAAZAQEBAQEBAQAAAAAAAAAAAAAAAQIDBAX/xAApEQEAAgECBQMDBQAAAAAAAAAAARECAxIEITFRoRNS4ZHw8SIjM3GB/9oADAMBAAIRAxEAPwD7iiIgIiICIiAiIgIiICIiAiIgIiICIiAio2682x5CrpPRG763Ba50k8uooOByb9kZu7ypOVLTYz3rC2oxYiK5NGI1Goy39S1z9pQ4fIxSvfmKOAjwnr3rIXYDQvcTTd0W+AV1kTGDIBY3StQ8sVpnIrIxjTwaSVejkB0WLCFg6KhqMitRKLCKJk245HyPYpVpBFi94GpAHWaKL8qaejV3YMvE5IJ0UIc87g3t53uWbWcST/XBBk5wGpA71iJBuz7M1kGjgF6gxz7EWSICIiAiIgIiICKOSYN1OfDUqF1ocdAB25+QQWlTt96Qw/OPDTwzc77IzXhLj9I9wAXFXtZi6eSmmM5kk57+srtoaeOc/rmoYzymI5Q3s22kA6Mc7+xjQPvOBVZ223o2aU9r2j1VWqjsQGpJ8vepxE3gPE+9d5nhcelz9/4xHqysP25ePzXxnp+BQu2+k/yzf+wf4aw5Bnot+yFBbGtYGu5Jr2B4MgDW4uSFcRbpnos+rw3sn6/Jt1O6wPhAk/yzf+wf4akZt88/mvhaP/haC6uUdRskDAWmUPcWtpUSYWBuZqea+vctj+Ts9Bo7G0T1eF9k/X5Nup3bdm2zjrZZe54d7AorVtbjIHJ2hjaZgBtSa8a6Kkx9NKLB7MSbuGy5TEwv7kNjZb7iBDGRuDjSlcIBJOla69qn2svWWx2cSDk+We9sbGEFwxHNxcQRkGg99Fz1osp7Qrz7GLdBZw9k1I2Ua+Rzo6mgDqDpOBw76dS5a+lp4YxlpzbennlM1lC9sK+1WmN89qcOTccMTGt5MZE4n1rWlchnuPUt/arHG2jm1D60HOcQQTU1BNO/dXrUVlL2sYwGNrWtDRgjwAADINBJoKLMMpmSSeJNSvNcU6JonUVlj1TBoM9fb/WSlZIgsPjBVYWV2dHvHNAGmR3nPf5KZkiOk9f9eSIistiAaMXOcBhLjmXEbz26q01oGijY8YiKipGLwyP4VNVbhBERARFjj4oMkREBERAREQFDa5cLSRroO0qZavaSJ7oHYATRwLgNSz6VOOW7hVBr5r3jZpV7t9NK9bvdVa61X7KQcGBndiPnl5LXF3gsSVEZsvmStJXvrxrQHuGSttNc9a79Vq5WA6quxz4zzDlwOYUlW+Xi10N7t0e0tPHUK7HaGO0c09/sUEihtvzcn/G/90qei5DajaO2QPcyOwTSxkECRodIHAjPJg5vig6eFjgX1FPlJN4NQZpHA5dTh4FZkLhLk2st73Bhu60ULnOLi2SPNzi5xLnigzJyyGa76iCMtXmFZSPDekQO00VGe9o29Grj1aeKC600IPA18F7btpyKABpcNwqc6EZ+K0E9tkk/2t4DXxWEcYCitvHf09NWDL0a7u1UrRfFvGYkjc3gIqHvFc1DiUjHpRbotk7TNao3lxbjY8NINQHNIqDUVpvy6l0As8w+iw/rn3LW7D2RzWzyEUbI5mHdXCDVw6iT5FdOtRjBbWyWKU6PY08MJf51CjdZZ/8AYR1OI8iPatsiu2C3K8tOy0xOcx4iqWOIZzaOyq5wrkDQ9y6kheSMDgQdCCD2FQ2eSrRXpAYT2jIpEUjJ0Z3FRm0Ob0mmnEZpy5H0So33gBqx/dR3qKosxWhrtCOzepHCq1VoMT86OaeNMB81Az8oHzbnEcHNxDx/mg2zoDuJCKtDLaKc6OOv/JT2FeoL6IiAiIgIiINXb7ihlJNCx5zJblU9Y0PbqtJadmJR0HMeO9h9o8116IPnlouydnSif2gYh92q18rwOkCO0EL6msHxtdqAe0AqUPlJkYd4WuknjJNDTNfVL22es88UkbmNZjYW42AMeyo6TXUyIX5x2yuk2PByF4x2p5leyRkRLzFh3uFTTOop1LO0fQIbcW6SEDtKstveQf4n3f5LgNirtNpbylpvOGyhtowOilwskfEAwl7MRGtXAZHMLvnXTc3+rO7rRCfUxNo9dfEn6QfZ/kq8t5POsh8wpfiu5f8AVX/t4v8A0XGbaXWyJk01kvSGdoc3BA0B8xaSAakZGlSdNAm0dG60M+k6qn5Zg3hfNtmLC61umFovBtjaxrS10wLRJUmobzm5inmv0dszsxZbPZ4o2hkzmtzlcGyOe4mpJPDPIbgAm0fPWTA9EE9gJ9Su2e7LRJ0YpKcS2g819Tjga3otaOxoHqUiu0fP7JsfaHdMtYO2p8l0V27LQx0LqyO6+j4b1vkVoeAL1EVBERAUJs+ZNSK8KaqZEEBsjd+I9rjTwqsxA3h7VIiDFrANAB2CiyREBERAREQEREBEVS87xjgY58hoAC7roBUnsQW1x9//AAkWCzEsD3Tyg0wQgPoeBeSGg9Va9S5ma/Jr3eYcbrPZKF5Yz5yVgNMLndYNaUpTcdVu7quGzWYDkYmNNKYqYnntcc0Gpl21vi0/3SwshYdHzkuNOPOLB+8oviW/bRUz3iImn6MLaEdXMa0/eK7GIqy1yg4QfBg1/wDebbbZj1v/AIher9n+DK720q2Z/wBaWn7oC68OWbczRKHOR7BXcPzevbLKfxqZuxl3j82j7y8+ty3kr2tw4nNGJwYKmlXHQDicj4Kd8VAg5x2xt3n81h+971E/Ya7jrZmdz5G+py6dkVQq9nlZIXhjmnA8sdQ1wvABwngaEHvCDlpfg6u0/wCA4dk8vtcVr5PgtsQNYn2qJ3Fkjfa2vmu6drRYYkHEN2Nt0P8Adr0tY4NkxSN83EfdU0dvv+z9L8ktjRrkI3kd2AeRXXlyjJQaWw/CXEHCO3QT2OQ5Vc0viJ6nAA9+GnWu2s1oZI1r43Nexwq1zXBzSOII1XPzwte0te1r2HVrmhzT2g5LgNpZ3XXNG6wSOjMgc+SCuOE0IDSWHSvOFdebkQqPsiLl9kNr2WyKNz28nI7KlatLhkQCdDXcepdQgIiICIiAiIgIiICIiAiIgIiIILZaRG0nfoBxK5a9rIZ2SNcc3sLa8Kjct3fGbmDcAT3k/wAlVY1EfGbTZ57HIA4PYWmrXioHaCuounbUkBs7cR9NlAe9unhTsXd2mwxyDC9rXDgRVc1b9gYHZxl0Z6ucPAoLlnv2B3RkbXg7mHzWwhtYIqNFxNp2LtLOg5rxwrhPnkqou60xaxTt64wT5tSx3VhvbHbDZ8JDWx4y4mmJxwkNYPpChNVv7bZcYo11HU1B04HLgaL4/M35VsrpJRM3ove15eDSmRpwW2s+0lqjJcJ4313OaAO0UAI8VC2y+EC0WmKKASEcqbXGIsDThkOBw6VKh1XaZaZVVq2Wu8ImxvfA9rG0MjjIyZrAWkE4Gu3Egk5AU3ZkctfG0k9oks75TGRBK2ZrGghjnsNWl4qSaHgQtlaPhDtDmPYY4RiY5tQH1FQRUZ9alLbYXRe1rtTXmFjpG1HPa9sLAeTaS1wJIJqd1dc+Ch2aktUMklmc1wtkk/LFowvjFnLA3lS/SlW04k7lo9mNq5LDAII2xvaHFwLmuqMVMsjTd5rC37WTyTxWgYGSxtLeaCGvaTUB4JzAqaadIpRb6vZ7MIQMbqne7PN5Oa53aC9hDarMxroyyaoc0uo4ZgNkG6lajPVcXem1tqtDcL5RG2ufJAxk9RIJNOpUWxOkcH4ppH4xICGue4PAABb6Og04BUfR57dh1Vea/wCBg50jewc8+DarkDdVqlz5Kdx4yuwn75U9m2JtL+m5jG8AS8+Qp5pYnvbb4AFsDM/Tfu6wwa957lyENltFtlNMT3uNXPPrJ3DyX0KwbA2dmchdIevmt8Bn5rpbLYY4m4WNa1vAAAeSg0VzXGIIWx60GZ6966u5bcXDA/N7RkfSb19YVN7V7YG0lZ2kfdKo6BERUEREBERAREQEREBERAREQaq9T8o0f7PaoWhe346kkf1T615GaojMLILwL0IMl4WDgsgFm1iCB0IO5QSXbC7WOM9rGn1hWZpmt1IVKW82jRBE+4bMdYYf2bfcq1q2Vsr2lvJtbX6TGhrhnXI0Ur70O4KI3m/goK12bGWaKpdWUmo+UawgAvc7IAbsVK8ABuC2Tbjsw0hh/ZM9yqfGT+C9F6O4INlHYYm9FjB2NA9SmEY4LWMvbiFcht7Hb6ILIaEos2CuYNULUVGQsSFIQsSEETgsbKfloh1k/dKzcobCazx9rv3Cg6JERUEREBERAREQEREBERAREQaPaDpxfVd6wobO9T7RaxfrfhVKIojYArNqrxPVhiCZjV7OMllGsphUIOT2ivdlnLGtjEkrhioX4GtYDTE40O/dRaf+08n+Xs4/8rz+BWNtLIRJHLuczkT1OaS5viC7wWnuoMM0XKUwY865DqB6q0qvq8Pwulno78ouebz555RlUNlHtHM6lLPBnvxSU8aKc3raf0Fl/auV/auyTPEQjx0GPJkmHPm4chSu/iues9y2gkYhLSlD8pWp7cS8e7SnnGHmXWsu/hsfja0/oLL9t/FQz33aW0rBZs+Be7xpooJ7in3CRuWmPXxcruzN32hloY5wkDA1wfWRrhm2gqAa9L1JGel12eZKnv4UP7TTfo7N9l/vVq69pC6RjJoog17gwOZiFHE0GIHcTl3qDbHk/wAo5lMWAcpT06nXrpSvcqNx2Plp4m/Ra4Su6msIPmcI719CeG0J0fU21yvq47891W+k2VtDkrL2qKyjUqZxXxnqQOCjcpXlVZXqCOdyxuz59n637pWDypLpHyzfqu9Sg6JERaBERAREQEREBERAREQEREGl2k/wu134VroitntGMo+0+paqIoiy0qxFKqrSvaoNtG9Zly1kNopkVa5RBXvGyNlY5j+i4d4OoI6wc1wcl1GOXBMaDUOAJDm1zcAMz9UZ1PBfQHvVa12dkrS2Roc08dx4g7ivRocRlpXjfKfDGeEZc3DwGgd8rIMNKBr3EDQEVqMNK1qRoDvCwskznNeXSy1ANByj8yKUGWledmchRbi89mpD83JiaNGvyI7HAUPktW245W5ubKHihGGPlBUE721plTjvX0sM8M8ZrU5zX9x+XGYmJ6I5JTyeITTF1adJ1KYa1rWmvNprv0ViNjDZ8Znkx0J+ccQHV6NKqP4qfJQuFpL6UzgIHZU0Vyx3HanEGR4jHaHO7g32lNTbEfyVU38dDG/a1EllB5MR1c91OaKk4jWoHpZYecMtV2lwXULOzOhlfQvI0y0aOoVPaSVld12xQA4RV51e7Nx9w6grXKL5+txOWWPpxMzHeesumnp7ecr8b6BZF6pNkWEtqXkdk88yrVUYNVmoPHKe5h8t+o71hV3Kzcfzp/4z+81Ub9ERUEREBERAREQEREBERAREQa2/o6xV9FwPdp7VoYyutmZiaQdCKLlJG4XFp1HmOKCVpWVVECsqojx5XjLURqjiq0qDYCcFYmRaV8xbovBedNVBvBOsuWC0nxm3ivDeTeIQbozhRutC05vJnELB17M4orbmVYmYBaN97V0CwE7naqDcvtm4LKIqhAFsIggsNWawaskHjitpcUXSdx5o7N/s8Fq9SBvOQHtXSWSLC0DqVgTIiKgiIgIiICIiAiIgIiICIiAtRfd24xibk8Zgrbog4eC2DFgk5kmlDo76p9iurZ31cbJgchVcnMy1WU0I5WMbiecB1O99UG3coJAqlmvyF+Rdgf6Lxh8DofFXHojX2hqoyhbK0LXzKClI1a2a0lpeCKgE0zpkIw41y6/NbV4Vd0LSScLanU0Ge7NXGYjqNa61EVqM8Qyro3JpNaZ86qt2U4mgmlakcdCQpRA3Lmty0yGXYpmRq5TjMcoIexMV2FqgjYrsLVhVmBqvRhV4hRQT33CzIOxu9Fgx+eg8UG2Cp2i8AHYIxjk0oNG/WPsVKAWm0mgHJRngauI63bu5dXc1xMhAyFVR5cl2lvPkNXnfw6hwC3SBFQREQEREBERAREQEREBERAREQEREBRTQNcKEBSog5u9NlIpK0Aquan2Xnh+Ze9o4AmnhovpK8IQfKZDbWdINf2sofu0Vd94yjpQ+DqexfWX2Zh1AVaS6Yj9EeCD5U68+Mbx4FYfGTfQk8B719Qfs9CfohQu2Yh4BB80+Mm+jJ9ke9ZNvIbo3nwC+kDZeHgFLHs7CPohSh82bbpT0YfFxPsVmGK2P0Ab2N99V9KiumJujR4K0yzNGgCo+d2fZKaWnKve7qLiR4aBdJdmykUdKgVXSAL1BFBZ2sFAApURAREQEREBERAREQEREBERAREQEREBERAREQEREBERAREQEREBERAREQEREBERAREQEREBERAREQEREH//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124" name="AutoShape 4" descr="data:image/jpeg;base64,/9j/4AAQSkZJRgABAQAAAQABAAD/2wCEAAkGBxISEhAUEhQQFRAUEBQQFRUWEBUQFBQQFRIWGBQUFBcYHCggGBwlHBUVITEhJikuLi4uFx80ODM4NygtLiwBCgoKDgwOGg8PGCwmHCAvLCsuLCwsLCwsLDctLC0sLDQxLC8sLCstLCwsLCwsLCwsLCwwLCw3OCwsLTcuLTUsLf/AABEIAMEBBQMBIgACEQEDEQH/xAAcAAEAAgMBAQEAAAAAAAAAAAAAAwQCBQYBBwj/xABJEAABAwEFAwgECQkIAwAAAAABAAIDEQQFEiExBkFREyIyYXGBkaFSscHRBxUjM0JykqLCFERTgpOy0+HwFjRDVFVic5SD0uL/xAAZAQEBAQEBAQAAAAAAAAAAAAAAAQIDBAX/xAApEQEAAgECBQMDBQAAAAAAAAAAARECAxIEITFRoRNS4ZHw8SIjM3GB/9oADAMBAAIRAxEAPwD7iiIgIiICIiAiIgIiICIiAiIgIiICIiAio2682x5CrpPRG763Ba50k8uooOByb9kZu7ypOVLTYz3rC2oxYiK5NGI1Goy39S1z9pQ4fIxSvfmKOAjwnr3rIXYDQvcTTd0W+AV1kTGDIBY3StQ8sVpnIrIxjTwaSVejkB0WLCFg6KhqMitRKLCKJk245HyPYpVpBFi94GpAHWaKL8qaejV3YMvE5IJ0UIc87g3t53uWbWcST/XBBk5wGpA71iJBuz7M1kGjgF6gxz7EWSICIiAiIgIiICKOSYN1OfDUqF1ocdAB25+QQWlTt96Qw/OPDTwzc77IzXhLj9I9wAXFXtZi6eSmmM5kk57+srtoaeOc/rmoYzymI5Q3s22kA6Mc7+xjQPvOBVZ223o2aU9r2j1VWqjsQGpJ8vepxE3gPE+9d5nhcelz9/4xHqysP25ePzXxnp+BQu2+k/yzf+wf4aw5Bnot+yFBbGtYGu5Jr2B4MgDW4uSFcRbpnos+rw3sn6/Jt1O6wPhAk/yzf+wf4akZt88/mvhaP/haC6uUdRskDAWmUPcWtpUSYWBuZqea+vctj+Ts9Bo7G0T1eF9k/X5Nup3bdm2zjrZZe54d7AorVtbjIHJ2hjaZgBtSa8a6Kkx9NKLB7MSbuGy5TEwv7kNjZb7iBDGRuDjSlcIBJOla69qn2svWWx2cSDk+We9sbGEFwxHNxcQRkGg99Fz1osp7Qrz7GLdBZw9k1I2Ua+Rzo6mgDqDpOBw76dS5a+lp4YxlpzbennlM1lC9sK+1WmN89qcOTccMTGt5MZE4n1rWlchnuPUt/arHG2jm1D60HOcQQTU1BNO/dXrUVlL2sYwGNrWtDRgjwAADINBJoKLMMpmSSeJNSvNcU6JonUVlj1TBoM9fb/WSlZIgsPjBVYWV2dHvHNAGmR3nPf5KZkiOk9f9eSIistiAaMXOcBhLjmXEbz26q01oGijY8YiKipGLwyP4VNVbhBERARFjj4oMkREBERAREQFDa5cLSRroO0qZavaSJ7oHYATRwLgNSz6VOOW7hVBr5r3jZpV7t9NK9bvdVa61X7KQcGBndiPnl5LXF3gsSVEZsvmStJXvrxrQHuGSttNc9a79Vq5WA6quxz4zzDlwOYUlW+Xi10N7t0e0tPHUK7HaGO0c09/sUEihtvzcn/G/90qei5DajaO2QPcyOwTSxkECRodIHAjPJg5vig6eFjgX1FPlJN4NQZpHA5dTh4FZkLhLk2st73Bhu60ULnOLi2SPNzi5xLnigzJyyGa76iCMtXmFZSPDekQO00VGe9o29Grj1aeKC600IPA18F7btpyKABpcNwqc6EZ+K0E9tkk/2t4DXxWEcYCitvHf09NWDL0a7u1UrRfFvGYkjc3gIqHvFc1DiUjHpRbotk7TNao3lxbjY8NINQHNIqDUVpvy6l0As8w+iw/rn3LW7D2RzWzyEUbI5mHdXCDVw6iT5FdOtRjBbWyWKU6PY08MJf51CjdZZ/8AYR1OI8iPatsiu2C3K8tOy0xOcx4iqWOIZzaOyq5wrkDQ9y6kheSMDgQdCCD2FQ2eSrRXpAYT2jIpEUjJ0Z3FRm0Ob0mmnEZpy5H0So33gBqx/dR3qKosxWhrtCOzepHCq1VoMT86OaeNMB81Az8oHzbnEcHNxDx/mg2zoDuJCKtDLaKc6OOv/JT2FeoL6IiAiIgIiINXb7ihlJNCx5zJblU9Y0PbqtJadmJR0HMeO9h9o8116IPnlouydnSif2gYh92q18rwOkCO0EL6msHxtdqAe0AqUPlJkYd4WuknjJNDTNfVL22es88UkbmNZjYW42AMeyo6TXUyIX5x2yuk2PByF4x2p5leyRkRLzFh3uFTTOop1LO0fQIbcW6SEDtKstveQf4n3f5LgNirtNpbylpvOGyhtowOilwskfEAwl7MRGtXAZHMLvnXTc3+rO7rRCfUxNo9dfEn6QfZ/kq8t5POsh8wpfiu5f8AVX/t4v8A0XGbaXWyJk01kvSGdoc3BA0B8xaSAakZGlSdNAm0dG60M+k6qn5Zg3hfNtmLC61umFovBtjaxrS10wLRJUmobzm5inmv0dszsxZbPZ4o2hkzmtzlcGyOe4mpJPDPIbgAm0fPWTA9EE9gJ9Su2e7LRJ0YpKcS2g819Tjga3otaOxoHqUiu0fP7JsfaHdMtYO2p8l0V27LQx0LqyO6+j4b1vkVoeAL1EVBERAUJs+ZNSK8KaqZEEBsjd+I9rjTwqsxA3h7VIiDFrANAB2CiyREBERAREQEREBEVS87xjgY58hoAC7roBUnsQW1x9//AAkWCzEsD3Tyg0wQgPoeBeSGg9Va9S5ma/Jr3eYcbrPZKF5Yz5yVgNMLndYNaUpTcdVu7quGzWYDkYmNNKYqYnntcc0Gpl21vi0/3SwshYdHzkuNOPOLB+8oviW/bRUz3iImn6MLaEdXMa0/eK7GIqy1yg4QfBg1/wDebbbZj1v/AIher9n+DK720q2Z/wBaWn7oC68OWbczRKHOR7BXcPzevbLKfxqZuxl3j82j7y8+ty3kr2tw4nNGJwYKmlXHQDicj4Kd8VAg5x2xt3n81h+971E/Ya7jrZmdz5G+py6dkVQq9nlZIXhjmnA8sdQ1wvABwngaEHvCDlpfg6u0/wCA4dk8vtcVr5PgtsQNYn2qJ3Fkjfa2vmu6drRYYkHEN2Nt0P8Adr0tY4NkxSN83EfdU0dvv+z9L8ktjRrkI3kd2AeRXXlyjJQaWw/CXEHCO3QT2OQ5Vc0viJ6nAA9+GnWu2s1oZI1r43Nexwq1zXBzSOII1XPzwte0te1r2HVrmhzT2g5LgNpZ3XXNG6wSOjMgc+SCuOE0IDSWHSvOFdebkQqPsiLl9kNr2WyKNz28nI7KlatLhkQCdDXcepdQgIiICIiAiIgIiICIiAiIgIiIILZaRG0nfoBxK5a9rIZ2SNcc3sLa8Kjct3fGbmDcAT3k/wAlVY1EfGbTZ57HIA4PYWmrXioHaCuounbUkBs7cR9NlAe9unhTsXd2mwxyDC9rXDgRVc1b9gYHZxl0Z6ucPAoLlnv2B3RkbXg7mHzWwhtYIqNFxNp2LtLOg5rxwrhPnkqou60xaxTt64wT5tSx3VhvbHbDZ8JDWx4y4mmJxwkNYPpChNVv7bZcYo11HU1B04HLgaL4/M35VsrpJRM3ove15eDSmRpwW2s+0lqjJcJ4313OaAO0UAI8VC2y+EC0WmKKASEcqbXGIsDThkOBw6VKh1XaZaZVVq2Wu8ImxvfA9rG0MjjIyZrAWkE4Gu3Egk5AU3ZkctfG0k9oks75TGRBK2ZrGghjnsNWl4qSaHgQtlaPhDtDmPYY4RiY5tQH1FQRUZ9alLbYXRe1rtTXmFjpG1HPa9sLAeTaS1wJIJqd1dc+Ch2aktUMklmc1wtkk/LFowvjFnLA3lS/SlW04k7lo9mNq5LDAII2xvaHFwLmuqMVMsjTd5rC37WTyTxWgYGSxtLeaCGvaTUB4JzAqaadIpRb6vZ7MIQMbqne7PN5Oa53aC9hDarMxroyyaoc0uo4ZgNkG6lajPVcXem1tqtDcL5RG2ufJAxk9RIJNOpUWxOkcH4ppH4xICGue4PAABb6Og04BUfR57dh1Vea/wCBg50jewc8+DarkDdVqlz5Kdx4yuwn75U9m2JtL+m5jG8AS8+Qp5pYnvbb4AFsDM/Tfu6wwa957lyENltFtlNMT3uNXPPrJ3DyX0KwbA2dmchdIevmt8Bn5rpbLYY4m4WNa1vAAAeSg0VzXGIIWx60GZ6966u5bcXDA/N7RkfSb19YVN7V7YG0lZ2kfdKo6BERUEREBERAREQEREBERAREQaq9T8o0f7PaoWhe346kkf1T615GaojMLILwL0IMl4WDgsgFm1iCB0IO5QSXbC7WOM9rGn1hWZpmt1IVKW82jRBE+4bMdYYf2bfcq1q2Vsr2lvJtbX6TGhrhnXI0Ur70O4KI3m/goK12bGWaKpdWUmo+UawgAvc7IAbsVK8ABuC2Tbjsw0hh/ZM9yqfGT+C9F6O4INlHYYm9FjB2NA9SmEY4LWMvbiFcht7Hb6ILIaEos2CuYNULUVGQsSFIQsSEETgsbKfloh1k/dKzcobCazx9rv3Cg6JERUEREBERAREQEREBERAREQaPaDpxfVd6wobO9T7RaxfrfhVKIojYArNqrxPVhiCZjV7OMllGsphUIOT2ivdlnLGtjEkrhioX4GtYDTE40O/dRaf+08n+Xs4/8rz+BWNtLIRJHLuczkT1OaS5viC7wWnuoMM0XKUwY865DqB6q0qvq8Pwulno78ouebz555RlUNlHtHM6lLPBnvxSU8aKc3raf0Fl/auV/auyTPEQjx0GPJkmHPm4chSu/iues9y2gkYhLSlD8pWp7cS8e7SnnGHmXWsu/hsfja0/oLL9t/FQz33aW0rBZs+Be7xpooJ7in3CRuWmPXxcruzN32hloY5wkDA1wfWRrhm2gqAa9L1JGel12eZKnv4UP7TTfo7N9l/vVq69pC6RjJoog17gwOZiFHE0GIHcTl3qDbHk/wAo5lMWAcpT06nXrpSvcqNx2Plp4m/Ra4Su6msIPmcI719CeG0J0fU21yvq47891W+k2VtDkrL2qKyjUqZxXxnqQOCjcpXlVZXqCOdyxuz59n637pWDypLpHyzfqu9Sg6JERaBERAREQEREBERAREQEREGl2k/wu134VroitntGMo+0+paqIoiy0qxFKqrSvaoNtG9Zly1kNopkVa5RBXvGyNlY5j+i4d4OoI6wc1wcl1GOXBMaDUOAJDm1zcAMz9UZ1PBfQHvVa12dkrS2Roc08dx4g7ivRocRlpXjfKfDGeEZc3DwGgd8rIMNKBr3EDQEVqMNK1qRoDvCwskznNeXSy1ANByj8yKUGWledmchRbi89mpD83JiaNGvyI7HAUPktW245W5ubKHihGGPlBUE721plTjvX0sM8M8ZrU5zX9x+XGYmJ6I5JTyeITTF1adJ1KYa1rWmvNprv0ViNjDZ8Znkx0J+ccQHV6NKqP4qfJQuFpL6UzgIHZU0Vyx3HanEGR4jHaHO7g32lNTbEfyVU38dDG/a1EllB5MR1c91OaKk4jWoHpZYecMtV2lwXULOzOhlfQvI0y0aOoVPaSVld12xQA4RV51e7Nx9w6grXKL5+txOWWPpxMzHeesumnp7ecr8b6BZF6pNkWEtqXkdk88yrVUYNVmoPHKe5h8t+o71hV3Kzcfzp/4z+81Ub9ERUEREBERAREQEREBERAREQa2/o6xV9FwPdp7VoYyutmZiaQdCKLlJG4XFp1HmOKCVpWVVECsqojx5XjLURqjiq0qDYCcFYmRaV8xbovBedNVBvBOsuWC0nxm3ivDeTeIQbozhRutC05vJnELB17M4orbmVYmYBaN97V0CwE7naqDcvtm4LKIqhAFsIggsNWawaskHjitpcUXSdx5o7N/s8Fq9SBvOQHtXSWSLC0DqVgTIiKgiIgIiICIiAiIgIiICIiAtRfd24xibk8Zgrbog4eC2DFgk5kmlDo76p9iurZ31cbJgchVcnMy1WU0I5WMbiecB1O99UG3coJAqlmvyF+Rdgf6Lxh8DofFXHojX2hqoyhbK0LXzKClI1a2a0lpeCKgE0zpkIw41y6/NbV4Vd0LSScLanU0Ge7NXGYjqNa61EVqM8Qyro3JpNaZ86qt2U4mgmlakcdCQpRA3Lmty0yGXYpmRq5TjMcoIexMV2FqgjYrsLVhVmBqvRhV4hRQT33CzIOxu9Fgx+eg8UG2Cp2i8AHYIxjk0oNG/WPsVKAWm0mgHJRngauI63bu5dXc1xMhAyFVR5cl2lvPkNXnfw6hwC3SBFQREQEREBERAREQEREBERAREQEREBRTQNcKEBSog5u9NlIpK0Aquan2Xnh+Ze9o4AmnhovpK8IQfKZDbWdINf2sofu0Vd94yjpQ+DqexfWX2Zh1AVaS6Yj9EeCD5U68+Mbx4FYfGTfQk8B719Qfs9CfohQu2Yh4BB80+Mm+jJ9ke9ZNvIbo3nwC+kDZeHgFLHs7CPohSh82bbpT0YfFxPsVmGK2P0Ab2N99V9KiumJujR4K0yzNGgCo+d2fZKaWnKve7qLiR4aBdJdmykUdKgVXSAL1BFBZ2sFAApURAREQEREBERAREQEREBERAREQEREBERAREQEREBERAREQEREBERAREQEREBERAREQEREBERAREQEREH//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 name="Image 9" descr="centri.jpg"/>
          <p:cNvPicPr>
            <a:picLocks noChangeAspect="1"/>
          </p:cNvPicPr>
          <p:nvPr/>
        </p:nvPicPr>
        <p:blipFill>
          <a:blip r:embed="rId3"/>
          <a:stretch>
            <a:fillRect/>
          </a:stretch>
        </p:blipFill>
        <p:spPr>
          <a:xfrm>
            <a:off x="3643307" y="428604"/>
            <a:ext cx="1785950" cy="1838325"/>
          </a:xfrm>
          <a:prstGeom prst="rect">
            <a:avLst/>
          </a:prstGeom>
        </p:spPr>
      </p:pic>
      <p:sp>
        <p:nvSpPr>
          <p:cNvPr id="11" name="ZoneTexte 10"/>
          <p:cNvSpPr txBox="1"/>
          <p:nvPr/>
        </p:nvSpPr>
        <p:spPr>
          <a:xfrm>
            <a:off x="3143240" y="2428868"/>
            <a:ext cx="2928958" cy="369332"/>
          </a:xfrm>
          <a:prstGeom prst="rect">
            <a:avLst/>
          </a:prstGeom>
          <a:noFill/>
        </p:spPr>
        <p:txBody>
          <a:bodyPr wrap="square" rtlCol="0">
            <a:spAutoFit/>
          </a:bodyPr>
          <a:lstStyle/>
          <a:p>
            <a:r>
              <a:rPr lang="fr-FR" b="1" i="1" dirty="0" smtClean="0">
                <a:latin typeface="Times New Roman" pitchFamily="18" charset="0"/>
                <a:cs typeface="Times New Roman" pitchFamily="18" charset="0"/>
              </a:rPr>
              <a:t>3000 x g pendant 10 minutes</a:t>
            </a:r>
            <a:endParaRPr lang="fr-FR" b="1" i="1" dirty="0">
              <a:latin typeface="Times New Roman" pitchFamily="18" charset="0"/>
              <a:cs typeface="Times New Roman" pitchFamily="18" charset="0"/>
            </a:endParaRPr>
          </a:p>
        </p:txBody>
      </p:sp>
      <p:sp>
        <p:nvSpPr>
          <p:cNvPr id="12" name="Flèche droite 11"/>
          <p:cNvSpPr/>
          <p:nvPr/>
        </p:nvSpPr>
        <p:spPr>
          <a:xfrm>
            <a:off x="5572132" y="1142984"/>
            <a:ext cx="928694" cy="571504"/>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pic>
        <p:nvPicPr>
          <p:cNvPr id="5125" name="Picture 5"/>
          <p:cNvPicPr>
            <a:picLocks noChangeAspect="1" noChangeArrowheads="1"/>
          </p:cNvPicPr>
          <p:nvPr/>
        </p:nvPicPr>
        <p:blipFill>
          <a:blip r:embed="rId4"/>
          <a:srcRect/>
          <a:stretch>
            <a:fillRect/>
          </a:stretch>
        </p:blipFill>
        <p:spPr bwMode="auto">
          <a:xfrm>
            <a:off x="6500826" y="500042"/>
            <a:ext cx="695326" cy="2000264"/>
          </a:xfrm>
          <a:prstGeom prst="rect">
            <a:avLst/>
          </a:prstGeom>
          <a:noFill/>
          <a:ln w="9525">
            <a:noFill/>
            <a:miter lim="800000"/>
            <a:headEnd/>
            <a:tailEnd/>
          </a:ln>
          <a:effectLst/>
        </p:spPr>
      </p:pic>
      <p:sp>
        <p:nvSpPr>
          <p:cNvPr id="14" name="ZoneTexte 13"/>
          <p:cNvSpPr txBox="1"/>
          <p:nvPr/>
        </p:nvSpPr>
        <p:spPr>
          <a:xfrm>
            <a:off x="7286644" y="571480"/>
            <a:ext cx="1643074" cy="1938992"/>
          </a:xfrm>
          <a:prstGeom prst="rect">
            <a:avLst/>
          </a:prstGeom>
          <a:noFill/>
        </p:spPr>
        <p:txBody>
          <a:bodyPr wrap="square" rtlCol="0">
            <a:spAutoFit/>
          </a:bodyPr>
          <a:lstStyle/>
          <a:p>
            <a:r>
              <a:rPr lang="fr-FR" sz="2000" b="1" i="1" dirty="0" smtClean="0">
                <a:latin typeface="Times New Roman" pitchFamily="18" charset="0"/>
                <a:cs typeface="Times New Roman" pitchFamily="18" charset="0"/>
              </a:rPr>
              <a:t>Récupération du sérum</a:t>
            </a:r>
          </a:p>
          <a:p>
            <a:r>
              <a:rPr lang="fr-FR" sz="2000" b="1" i="1" dirty="0" smtClean="0">
                <a:latin typeface="Times New Roman" pitchFamily="18" charset="0"/>
                <a:cs typeface="Times New Roman" pitchFamily="18" charset="0"/>
              </a:rPr>
              <a:t>Et congélation à -80°C dans des aliquotes</a:t>
            </a:r>
            <a:endParaRPr lang="fr-FR" sz="2000" b="1" i="1" dirty="0">
              <a:latin typeface="Times New Roman" pitchFamily="18" charset="0"/>
              <a:cs typeface="Times New Roman" pitchFamily="18" charset="0"/>
            </a:endParaRPr>
          </a:p>
        </p:txBody>
      </p:sp>
      <p:pic>
        <p:nvPicPr>
          <p:cNvPr id="15" name="Picture 5"/>
          <p:cNvPicPr>
            <a:picLocks noChangeAspect="1" noChangeArrowheads="1"/>
          </p:cNvPicPr>
          <p:nvPr/>
        </p:nvPicPr>
        <p:blipFill>
          <a:blip r:embed="rId4"/>
          <a:srcRect/>
          <a:stretch>
            <a:fillRect/>
          </a:stretch>
        </p:blipFill>
        <p:spPr bwMode="auto">
          <a:xfrm>
            <a:off x="3929058" y="3143248"/>
            <a:ext cx="695326" cy="2000264"/>
          </a:xfrm>
          <a:prstGeom prst="rect">
            <a:avLst/>
          </a:prstGeom>
          <a:noFill/>
          <a:ln w="9525">
            <a:noFill/>
            <a:miter lim="800000"/>
            <a:headEnd/>
            <a:tailEnd/>
          </a:ln>
          <a:effectLst/>
        </p:spPr>
      </p:pic>
      <p:sp>
        <p:nvSpPr>
          <p:cNvPr id="16" name="ZoneTexte 15"/>
          <p:cNvSpPr txBox="1"/>
          <p:nvPr/>
        </p:nvSpPr>
        <p:spPr>
          <a:xfrm>
            <a:off x="3786182" y="5072074"/>
            <a:ext cx="1428728" cy="523220"/>
          </a:xfrm>
          <a:prstGeom prst="rect">
            <a:avLst/>
          </a:prstGeom>
          <a:noFill/>
        </p:spPr>
        <p:txBody>
          <a:bodyPr wrap="square" rtlCol="0">
            <a:spAutoFit/>
          </a:bodyPr>
          <a:lstStyle/>
          <a:p>
            <a:r>
              <a:rPr lang="fr-FR" sz="2800" b="1" i="1" dirty="0" smtClean="0">
                <a:latin typeface="Times New Roman" pitchFamily="18" charset="0"/>
                <a:cs typeface="Times New Roman" pitchFamily="18" charset="0"/>
              </a:rPr>
              <a:t>20 </a:t>
            </a:r>
            <a:r>
              <a:rPr lang="fr-FR" sz="2800" b="1" i="1" dirty="0" err="1" smtClean="0">
                <a:latin typeface="Times New Roman" pitchFamily="18" charset="0"/>
                <a:cs typeface="Times New Roman" pitchFamily="18" charset="0"/>
              </a:rPr>
              <a:t>ul</a:t>
            </a:r>
            <a:r>
              <a:rPr lang="fr-FR" sz="2800" b="1" i="1" dirty="0" smtClean="0">
                <a:latin typeface="Times New Roman" pitchFamily="18" charset="0"/>
                <a:cs typeface="Times New Roman" pitchFamily="18" charset="0"/>
              </a:rPr>
              <a:t> </a:t>
            </a:r>
            <a:endParaRPr lang="fr-FR" sz="2800" b="1" i="1" dirty="0">
              <a:latin typeface="Times New Roman" pitchFamily="18" charset="0"/>
              <a:cs typeface="Times New Roman" pitchFamily="18" charset="0"/>
            </a:endParaRPr>
          </a:p>
        </p:txBody>
      </p:sp>
      <p:sp>
        <p:nvSpPr>
          <p:cNvPr id="17" name="Flèche courbée vers le bas 16"/>
          <p:cNvSpPr/>
          <p:nvPr/>
        </p:nvSpPr>
        <p:spPr>
          <a:xfrm>
            <a:off x="2643174" y="3071810"/>
            <a:ext cx="1500198" cy="57150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8" name="Rectangle à coins arrondis 17"/>
          <p:cNvSpPr/>
          <p:nvPr/>
        </p:nvSpPr>
        <p:spPr>
          <a:xfrm>
            <a:off x="0" y="3714752"/>
            <a:ext cx="3643306" cy="107157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sz="2400" b="1" dirty="0" smtClean="0">
                <a:latin typeface="Times New Roman" pitchFamily="18" charset="0"/>
                <a:cs typeface="Times New Roman" pitchFamily="18" charset="0"/>
              </a:rPr>
              <a:t>une solution contenant 1960 µl de tampon acétate (pH 4,8 </a:t>
            </a:r>
            <a:r>
              <a:rPr lang="fr-FR" dirty="0" smtClean="0"/>
              <a:t>)</a:t>
            </a:r>
            <a:endParaRPr lang="fr-FR" dirty="0"/>
          </a:p>
        </p:txBody>
      </p:sp>
      <p:sp>
        <p:nvSpPr>
          <p:cNvPr id="19" name="Flèche courbée vers le haut 18"/>
          <p:cNvSpPr/>
          <p:nvPr/>
        </p:nvSpPr>
        <p:spPr>
          <a:xfrm rot="10800000">
            <a:off x="4429124" y="3000372"/>
            <a:ext cx="1793286" cy="71895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0" name="Rectangle 19"/>
          <p:cNvSpPr/>
          <p:nvPr/>
        </p:nvSpPr>
        <p:spPr>
          <a:xfrm>
            <a:off x="5786446" y="3429000"/>
            <a:ext cx="2714644" cy="164307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sz="2400" b="1" dirty="0" smtClean="0">
                <a:latin typeface="Times New Roman" pitchFamily="18" charset="0"/>
                <a:cs typeface="Times New Roman" pitchFamily="18" charset="0"/>
              </a:rPr>
              <a:t>20 µL de chromogène</a:t>
            </a:r>
          </a:p>
          <a:p>
            <a:pPr algn="ctr"/>
            <a:r>
              <a:rPr lang="fr-FR" sz="2400" b="1" dirty="0" smtClean="0">
                <a:latin typeface="Times New Roman" pitchFamily="18" charset="0"/>
                <a:cs typeface="Times New Roman" pitchFamily="18" charset="0"/>
              </a:rPr>
              <a:t> ( 0.0028M) </a:t>
            </a:r>
          </a:p>
        </p:txBody>
      </p:sp>
      <p:sp>
        <p:nvSpPr>
          <p:cNvPr id="21" name="Flèche courbée vers la droite 20"/>
          <p:cNvSpPr/>
          <p:nvPr/>
        </p:nvSpPr>
        <p:spPr>
          <a:xfrm>
            <a:off x="1928794" y="5072074"/>
            <a:ext cx="1000132" cy="1428760"/>
          </a:xfrm>
          <a:prstGeom prst="curvedRightArrow">
            <a:avLst>
              <a:gd name="adj1" fmla="val 25000"/>
              <a:gd name="adj2" fmla="val 50000"/>
              <a:gd name="adj3" fmla="val 2790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4" name="Rectangle 23"/>
          <p:cNvSpPr/>
          <p:nvPr/>
        </p:nvSpPr>
        <p:spPr>
          <a:xfrm>
            <a:off x="3071802" y="5657671"/>
            <a:ext cx="4572000" cy="1200329"/>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r>
              <a:rPr lang="fr-FR" sz="2400" b="1" dirty="0" smtClean="0">
                <a:latin typeface="Times New Roman" pitchFamily="18" charset="0"/>
                <a:cs typeface="Times New Roman" pitchFamily="18" charset="0"/>
              </a:rPr>
              <a:t>Incubation à ( 37 ∘ C ) </a:t>
            </a:r>
          </a:p>
          <a:p>
            <a:r>
              <a:rPr lang="fr-FR" sz="2400" b="1" dirty="0" smtClean="0">
                <a:latin typeface="Times New Roman" pitchFamily="18" charset="0"/>
                <a:cs typeface="Times New Roman" pitchFamily="18" charset="0"/>
              </a:rPr>
              <a:t>Lecture de la densité optique après 1 et 4minutes</a:t>
            </a:r>
            <a:endParaRPr lang="fr-FR" sz="24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2000"/>
                                        <p:tgtEl>
                                          <p:spTgt spid="1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fade">
                                      <p:cBhvr>
                                        <p:cTn id="20" dur="2000"/>
                                        <p:tgtEl>
                                          <p:spTgt spid="11">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20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125"/>
                                        </p:tgtEl>
                                        <p:attrNameLst>
                                          <p:attrName>style.visibility</p:attrName>
                                        </p:attrNameLst>
                                      </p:cBhvr>
                                      <p:to>
                                        <p:strVal val="visible"/>
                                      </p:to>
                                    </p:set>
                                    <p:animEffect transition="in" filter="fade">
                                      <p:cBhvr>
                                        <p:cTn id="30" dur="2000"/>
                                        <p:tgtEl>
                                          <p:spTgt spid="512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4">
                                            <p:txEl>
                                              <p:pRg st="0" end="0"/>
                                            </p:txEl>
                                          </p:spTgt>
                                        </p:tgtEl>
                                        <p:attrNameLst>
                                          <p:attrName>style.visibility</p:attrName>
                                        </p:attrNameLst>
                                      </p:cBhvr>
                                      <p:to>
                                        <p:strVal val="visible"/>
                                      </p:to>
                                    </p:set>
                                    <p:animEffect transition="in" filter="fade">
                                      <p:cBhvr>
                                        <p:cTn id="33" dur="2000"/>
                                        <p:tgtEl>
                                          <p:spTgt spid="14">
                                            <p:txEl>
                                              <p:pRg st="0" end="0"/>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4">
                                            <p:txEl>
                                              <p:pRg st="1" end="1"/>
                                            </p:txEl>
                                          </p:spTgt>
                                        </p:tgtEl>
                                        <p:attrNameLst>
                                          <p:attrName>style.visibility</p:attrName>
                                        </p:attrNameLst>
                                      </p:cBhvr>
                                      <p:to>
                                        <p:strVal val="visible"/>
                                      </p:to>
                                    </p:set>
                                    <p:animEffect transition="in" filter="fade">
                                      <p:cBhvr>
                                        <p:cTn id="36" dur="2000"/>
                                        <p:tgtEl>
                                          <p:spTgt spid="14">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20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fade">
                                      <p:cBhvr>
                                        <p:cTn id="46" dur="2000"/>
                                        <p:tgtEl>
                                          <p:spTgt spid="1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8">
                                            <p:bg/>
                                          </p:spTgt>
                                        </p:tgtEl>
                                        <p:attrNameLst>
                                          <p:attrName>style.visibility</p:attrName>
                                        </p:attrNameLst>
                                      </p:cBhvr>
                                      <p:to>
                                        <p:strVal val="visible"/>
                                      </p:to>
                                    </p:set>
                                    <p:animEffect transition="in" filter="fade">
                                      <p:cBhvr>
                                        <p:cTn id="49" dur="2000"/>
                                        <p:tgtEl>
                                          <p:spTgt spid="18">
                                            <p:bg/>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8">
                                            <p:txEl>
                                              <p:pRg st="0" end="0"/>
                                            </p:txEl>
                                          </p:spTgt>
                                        </p:tgtEl>
                                        <p:attrNameLst>
                                          <p:attrName>style.visibility</p:attrName>
                                        </p:attrNameLst>
                                      </p:cBhvr>
                                      <p:to>
                                        <p:strVal val="visible"/>
                                      </p:to>
                                    </p:set>
                                    <p:animEffect transition="in" filter="fade">
                                      <p:cBhvr>
                                        <p:cTn id="52" dur="2000"/>
                                        <p:tgtEl>
                                          <p:spTgt spid="18">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fade">
                                      <p:cBhvr>
                                        <p:cTn id="57" dur="2000"/>
                                        <p:tgtEl>
                                          <p:spTgt spid="19"/>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0">
                                            <p:bg/>
                                          </p:spTgt>
                                        </p:tgtEl>
                                        <p:attrNameLst>
                                          <p:attrName>style.visibility</p:attrName>
                                        </p:attrNameLst>
                                      </p:cBhvr>
                                      <p:to>
                                        <p:strVal val="visible"/>
                                      </p:to>
                                    </p:set>
                                    <p:animEffect transition="in" filter="fade">
                                      <p:cBhvr>
                                        <p:cTn id="60" dur="2000"/>
                                        <p:tgtEl>
                                          <p:spTgt spid="20">
                                            <p:bg/>
                                          </p:spTgt>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0">
                                            <p:txEl>
                                              <p:pRg st="0" end="0"/>
                                            </p:txEl>
                                          </p:spTgt>
                                        </p:tgtEl>
                                        <p:attrNameLst>
                                          <p:attrName>style.visibility</p:attrName>
                                        </p:attrNameLst>
                                      </p:cBhvr>
                                      <p:to>
                                        <p:strVal val="visible"/>
                                      </p:to>
                                    </p:set>
                                    <p:animEffect transition="in" filter="fade">
                                      <p:cBhvr>
                                        <p:cTn id="63" dur="2000"/>
                                        <p:tgtEl>
                                          <p:spTgt spid="20">
                                            <p:txEl>
                                              <p:pRg st="0" end="0"/>
                                            </p:txEl>
                                          </p:spTgt>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0">
                                            <p:txEl>
                                              <p:pRg st="1" end="1"/>
                                            </p:txEl>
                                          </p:spTgt>
                                        </p:tgtEl>
                                        <p:attrNameLst>
                                          <p:attrName>style.visibility</p:attrName>
                                        </p:attrNameLst>
                                      </p:cBhvr>
                                      <p:to>
                                        <p:strVal val="visible"/>
                                      </p:to>
                                    </p:set>
                                    <p:animEffect transition="in" filter="fade">
                                      <p:cBhvr>
                                        <p:cTn id="66" dur="2000"/>
                                        <p:tgtEl>
                                          <p:spTgt spid="20">
                                            <p:txEl>
                                              <p:pRg st="1" end="1"/>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6">
                                            <p:txEl>
                                              <p:pRg st="0" end="0"/>
                                            </p:txEl>
                                          </p:spTgt>
                                        </p:tgtEl>
                                        <p:attrNameLst>
                                          <p:attrName>style.visibility</p:attrName>
                                        </p:attrNameLst>
                                      </p:cBhvr>
                                      <p:to>
                                        <p:strVal val="visible"/>
                                      </p:to>
                                    </p:set>
                                    <p:animEffect transition="in" filter="fade">
                                      <p:cBhvr>
                                        <p:cTn id="71" dur="2000"/>
                                        <p:tgtEl>
                                          <p:spTgt spid="16">
                                            <p:txEl>
                                              <p:pRg st="0" end="0"/>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fade">
                                      <p:cBhvr>
                                        <p:cTn id="76" dur="2000"/>
                                        <p:tgtEl>
                                          <p:spTgt spid="21"/>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24">
                                            <p:bg/>
                                          </p:spTgt>
                                        </p:tgtEl>
                                        <p:attrNameLst>
                                          <p:attrName>style.visibility</p:attrName>
                                        </p:attrNameLst>
                                      </p:cBhvr>
                                      <p:to>
                                        <p:strVal val="visible"/>
                                      </p:to>
                                    </p:set>
                                    <p:animEffect transition="in" filter="fade">
                                      <p:cBhvr>
                                        <p:cTn id="79" dur="2000"/>
                                        <p:tgtEl>
                                          <p:spTgt spid="24">
                                            <p:bg/>
                                          </p:spTgt>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24">
                                            <p:txEl>
                                              <p:pRg st="0" end="0"/>
                                            </p:txEl>
                                          </p:spTgt>
                                        </p:tgtEl>
                                        <p:attrNameLst>
                                          <p:attrName>style.visibility</p:attrName>
                                        </p:attrNameLst>
                                      </p:cBhvr>
                                      <p:to>
                                        <p:strVal val="visible"/>
                                      </p:to>
                                    </p:set>
                                    <p:animEffect transition="in" filter="fade">
                                      <p:cBhvr>
                                        <p:cTn id="82" dur="2000"/>
                                        <p:tgtEl>
                                          <p:spTgt spid="24">
                                            <p:txEl>
                                              <p:pRg st="0" end="0"/>
                                            </p:txEl>
                                          </p:spTgt>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24">
                                            <p:txEl>
                                              <p:pRg st="1" end="1"/>
                                            </p:txEl>
                                          </p:spTgt>
                                        </p:tgtEl>
                                        <p:attrNameLst>
                                          <p:attrName>style.visibility</p:attrName>
                                        </p:attrNameLst>
                                      </p:cBhvr>
                                      <p:to>
                                        <p:strVal val="visible"/>
                                      </p:to>
                                    </p:set>
                                    <p:animEffect transition="in" filter="fade">
                                      <p:cBhvr>
                                        <p:cTn id="85" dur="2000"/>
                                        <p:tgtEl>
                                          <p:spTgt spid="2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build="p"/>
      <p:bldP spid="12" grpId="0" animBg="1"/>
      <p:bldP spid="14" grpId="0" build="allAtOnce"/>
      <p:bldP spid="16" grpId="0" build="allAtOnce"/>
      <p:bldP spid="17" grpId="0" animBg="1"/>
      <p:bldP spid="18" grpId="0" build="allAtOnce" animBg="1"/>
      <p:bldP spid="19" grpId="0" animBg="1"/>
      <p:bldP spid="20" grpId="0" build="allAtOnce" animBg="1"/>
      <p:bldP spid="21" grpId="0" animBg="1"/>
      <p:bldP spid="24" grpId="0"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71472" y="2571744"/>
            <a:ext cx="3143272" cy="12858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latin typeface="Times New Roman" pitchFamily="18" charset="0"/>
                <a:cs typeface="Times New Roman" pitchFamily="18" charset="0"/>
              </a:rPr>
              <a:t>Antioxydants non enzymatiques sériques</a:t>
            </a:r>
            <a:endParaRPr lang="fr-FR" sz="2400" b="1" dirty="0">
              <a:latin typeface="Times New Roman" pitchFamily="18" charset="0"/>
              <a:cs typeface="Times New Roman" pitchFamily="18" charset="0"/>
            </a:endParaRPr>
          </a:p>
        </p:txBody>
      </p:sp>
      <p:sp>
        <p:nvSpPr>
          <p:cNvPr id="5" name="Rectangle 4"/>
          <p:cNvSpPr/>
          <p:nvPr/>
        </p:nvSpPr>
        <p:spPr>
          <a:xfrm>
            <a:off x="3714744" y="642918"/>
            <a:ext cx="4286280" cy="92869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2800" dirty="0" smtClean="0">
                <a:latin typeface="Times New Roman" pitchFamily="18" charset="0"/>
                <a:cs typeface="Times New Roman" pitchFamily="18" charset="0"/>
              </a:rPr>
              <a:t>l'acide urique, l'acide ascorbique , et α -tocophérol </a:t>
            </a:r>
          </a:p>
        </p:txBody>
      </p:sp>
      <p:sp>
        <p:nvSpPr>
          <p:cNvPr id="6" name="Rectangle à coins arrondis 5"/>
          <p:cNvSpPr/>
          <p:nvPr/>
        </p:nvSpPr>
        <p:spPr>
          <a:xfrm>
            <a:off x="4071934" y="4572008"/>
            <a:ext cx="4214842" cy="164307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2800" dirty="0" smtClean="0">
                <a:latin typeface="Times New Roman" pitchFamily="18" charset="0"/>
                <a:cs typeface="Times New Roman" pitchFamily="18" charset="0"/>
              </a:rPr>
              <a:t>Déterminés par spectrophotométrie  et par la méthode ( FRAP ) </a:t>
            </a:r>
            <a:endParaRPr lang="fr-FR" sz="2800" dirty="0">
              <a:latin typeface="Times New Roman" pitchFamily="18" charset="0"/>
              <a:cs typeface="Times New Roman" pitchFamily="18" charset="0"/>
            </a:endParaRPr>
          </a:p>
        </p:txBody>
      </p:sp>
      <p:cxnSp>
        <p:nvCxnSpPr>
          <p:cNvPr id="8" name="Connecteur droit avec flèche 7"/>
          <p:cNvCxnSpPr/>
          <p:nvPr/>
        </p:nvCxnSpPr>
        <p:spPr>
          <a:xfrm flipV="1">
            <a:off x="2500298" y="1285860"/>
            <a:ext cx="928694" cy="78581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 name="Connecteur droit avec flèche 9"/>
          <p:cNvCxnSpPr/>
          <p:nvPr/>
        </p:nvCxnSpPr>
        <p:spPr>
          <a:xfrm>
            <a:off x="2071670" y="4071942"/>
            <a:ext cx="1785950" cy="114300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2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2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bg/>
                                          </p:spTgt>
                                        </p:tgtEl>
                                        <p:attrNameLst>
                                          <p:attrName>style.visibility</p:attrName>
                                        </p:attrNameLst>
                                      </p:cBhvr>
                                      <p:to>
                                        <p:strVal val="visible"/>
                                      </p:to>
                                    </p:set>
                                    <p:animEffect transition="in" filter="fade">
                                      <p:cBhvr>
                                        <p:cTn id="20" dur="2000"/>
                                        <p:tgtEl>
                                          <p:spTgt spid="5">
                                            <p:bg/>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2000"/>
                                        <p:tgtEl>
                                          <p:spTgt spid="5">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20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6">
                                            <p:bg/>
                                          </p:spTgt>
                                        </p:tgtEl>
                                        <p:attrNameLst>
                                          <p:attrName>style.visibility</p:attrName>
                                        </p:attrNameLst>
                                      </p:cBhvr>
                                      <p:to>
                                        <p:strVal val="visible"/>
                                      </p:to>
                                    </p:set>
                                    <p:animEffect transition="in" filter="fade">
                                      <p:cBhvr>
                                        <p:cTn id="33" dur="2000"/>
                                        <p:tgtEl>
                                          <p:spTgt spid="6">
                                            <p:bg/>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6">
                                            <p:txEl>
                                              <p:pRg st="0" end="0"/>
                                            </p:txEl>
                                          </p:spTgt>
                                        </p:tgtEl>
                                        <p:attrNameLst>
                                          <p:attrName>style.visibility</p:attrName>
                                        </p:attrNameLst>
                                      </p:cBhvr>
                                      <p:to>
                                        <p:strVal val="visible"/>
                                      </p:to>
                                    </p:set>
                                    <p:animEffect transition="in" filter="fade">
                                      <p:cBhvr>
                                        <p:cTn id="36"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build="allAtOnce" animBg="1"/>
      <p:bldP spid="6" grpId="0" build="allAtOnce"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Méthode FRAP</a:t>
            </a:r>
            <a:endParaRPr lang="fr-FR" dirty="0"/>
          </a:p>
        </p:txBody>
      </p:sp>
      <p:sp>
        <p:nvSpPr>
          <p:cNvPr id="3" name="Espace réservé du conten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lnSpcReduction="10000"/>
          </a:bodyPr>
          <a:lstStyle/>
          <a:p>
            <a:pPr marL="87313" indent="-22225">
              <a:buFont typeface="Wingdings" pitchFamily="2" charset="2"/>
              <a:buChar char="Ø"/>
            </a:pPr>
            <a:r>
              <a:rPr lang="fr-FR" dirty="0" smtClean="0"/>
              <a:t>Procédé FRAP mesure la capacité de l'eau et des </a:t>
            </a:r>
            <a:r>
              <a:rPr lang="fr-FR" dirty="0" err="1" smtClean="0"/>
              <a:t>anti-oxydants</a:t>
            </a:r>
            <a:r>
              <a:rPr lang="fr-FR" dirty="0" smtClean="0"/>
              <a:t> liposolubles à réduire </a:t>
            </a:r>
            <a:r>
              <a:rPr lang="fr-FR" dirty="0" err="1" smtClean="0"/>
              <a:t>ferrictripyridyltriazine</a:t>
            </a:r>
            <a:r>
              <a:rPr lang="fr-FR" dirty="0" smtClean="0"/>
              <a:t> TPTZ (Fe3 + - TPTZ ) à la forme (Fe2 + ) qui absorbe à 593 nm. </a:t>
            </a:r>
          </a:p>
          <a:p>
            <a:pPr marL="87313" indent="-22225">
              <a:buFont typeface="Wingdings" pitchFamily="2" charset="2"/>
              <a:buChar char="Ø"/>
            </a:pPr>
            <a:r>
              <a:rPr lang="fr-FR" dirty="0" smtClean="0"/>
              <a:t>On utilise 970 µl d’une solution tampon d'acétate (pH 3,6 ) , TPTZ ( 10 </a:t>
            </a:r>
            <a:r>
              <a:rPr lang="fr-FR" dirty="0" err="1" smtClean="0"/>
              <a:t>mM</a:t>
            </a:r>
            <a:r>
              <a:rPr lang="fr-FR" dirty="0" smtClean="0"/>
              <a:t> ) , et de FeCl3 ( 20 </a:t>
            </a:r>
            <a:r>
              <a:rPr lang="fr-FR" dirty="0" err="1" smtClean="0"/>
              <a:t>mM</a:t>
            </a:r>
            <a:r>
              <a:rPr lang="fr-FR" dirty="0" smtClean="0"/>
              <a:t>)+ 30 µl de sérum </a:t>
            </a:r>
          </a:p>
          <a:p>
            <a:pPr marL="87313" indent="-22225">
              <a:buFont typeface="Wingdings" pitchFamily="2" charset="2"/>
              <a:buChar char="Ø"/>
            </a:pPr>
            <a:r>
              <a:rPr lang="fr-FR" dirty="0" smtClean="0"/>
              <a:t>Incubation à température ambiante pendant 6 minutes et la valeur de l' absorbance a été enregistrée à 595 nm.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2000"/>
                                        <p:tgtEl>
                                          <p:spTgt spid="3">
                                            <p:bg/>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2000"/>
                                        <p:tgtEl>
                                          <p:spTgt spid="3">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500174"/>
            <a:ext cx="8229600" cy="4572000"/>
          </a:xfrm>
        </p:spPr>
        <p:style>
          <a:lnRef idx="2">
            <a:schemeClr val="accent1"/>
          </a:lnRef>
          <a:fillRef idx="1">
            <a:schemeClr val="lt1"/>
          </a:fillRef>
          <a:effectRef idx="0">
            <a:schemeClr val="accent1"/>
          </a:effectRef>
          <a:fontRef idx="minor">
            <a:schemeClr val="dk1"/>
          </a:fontRef>
        </p:style>
        <p:txBody>
          <a:bodyPr/>
          <a:lstStyle/>
          <a:p>
            <a:pPr marL="22225" indent="-22225">
              <a:buNone/>
            </a:pPr>
            <a:r>
              <a:rPr lang="fr-FR" dirty="0" smtClean="0"/>
              <a:t> Le dosage par la méthode FRAP a était fortement influencé  par la quantité d'acide urique , dont le rôle physiologique  d’antioxydant  .</a:t>
            </a:r>
          </a:p>
          <a:p>
            <a:pPr marL="22225" indent="-22225">
              <a:buNone/>
            </a:pPr>
            <a:r>
              <a:rPr lang="fr-FR" dirty="0" smtClean="0"/>
              <a:t> Pour surmonter cette contrainte , la concentration d'urate (acide urique) a été évaluée séparément par la méthode enzymatique directe et ensuite soustraite des  valeurs de FRAP précédente.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857496"/>
            <a:ext cx="8229600" cy="3000396"/>
          </a:xfrm>
        </p:spPr>
        <p:style>
          <a:lnRef idx="2">
            <a:schemeClr val="accent2"/>
          </a:lnRef>
          <a:fillRef idx="1">
            <a:schemeClr val="lt1"/>
          </a:fillRef>
          <a:effectRef idx="0">
            <a:schemeClr val="accent2"/>
          </a:effectRef>
          <a:fontRef idx="minor">
            <a:schemeClr val="dk1"/>
          </a:fontRef>
        </p:style>
        <p:txBody>
          <a:bodyPr>
            <a:normAutofit/>
          </a:bodyPr>
          <a:lstStyle/>
          <a:p>
            <a:pPr marL="90488" indent="-25400"/>
            <a:r>
              <a:rPr lang="fr-FR" dirty="0" smtClean="0"/>
              <a:t> </a:t>
            </a:r>
            <a:r>
              <a:rPr lang="fr-FR" sz="3100" b="1" i="1" dirty="0" smtClean="0">
                <a:solidFill>
                  <a:srgbClr val="FF0000"/>
                </a:solidFill>
                <a:latin typeface="Times New Roman" pitchFamily="18" charset="0"/>
                <a:cs typeface="Times New Roman" pitchFamily="18" charset="0"/>
              </a:rPr>
              <a:t>Prise d'images cérébrales par scanner </a:t>
            </a:r>
            <a:r>
              <a:rPr lang="fr-FR" sz="3100" b="1" dirty="0" smtClean="0">
                <a:solidFill>
                  <a:srgbClr val="FF0000"/>
                </a:solidFill>
                <a:latin typeface="Times New Roman" pitchFamily="18" charset="0"/>
                <a:cs typeface="Times New Roman" pitchFamily="18" charset="0"/>
              </a:rPr>
              <a:t> </a:t>
            </a:r>
            <a:r>
              <a:rPr lang="fr-FR" sz="3100" dirty="0" smtClean="0">
                <a:latin typeface="Times New Roman" pitchFamily="18" charset="0"/>
                <a:cs typeface="Times New Roman" pitchFamily="18" charset="0"/>
              </a:rPr>
              <a:t>avec </a:t>
            </a:r>
            <a:r>
              <a:rPr lang="fr-FR" dirty="0" smtClean="0">
                <a:latin typeface="Times New Roman" pitchFamily="18" charset="0"/>
                <a:cs typeface="Times New Roman" pitchFamily="18" charset="0"/>
              </a:rPr>
              <a:t>tous les patients, les radiographies ont été évaluées  à fin d’appuyer le diagnostic clinique et de diagnostiquer d'éventuelles pathologies du cerveau associées à la déficience cognitive secondaire .</a:t>
            </a:r>
          </a:p>
          <a:p>
            <a:pPr marL="90488" indent="-25400">
              <a:buNone/>
            </a:pPr>
            <a:endParaRPr lang="fr-FR" dirty="0" smtClean="0"/>
          </a:p>
          <a:p>
            <a:pPr marL="90488" indent="-25400">
              <a:buNone/>
            </a:pPr>
            <a:endParaRPr lang="fr-FR" dirty="0" smtClean="0"/>
          </a:p>
          <a:p>
            <a:endParaRPr lang="fr-FR" dirty="0"/>
          </a:p>
        </p:txBody>
      </p:sp>
      <p:pic>
        <p:nvPicPr>
          <p:cNvPr id="4" name="Image 3" descr="scanner.jpg"/>
          <p:cNvPicPr>
            <a:picLocks noChangeAspect="1"/>
          </p:cNvPicPr>
          <p:nvPr/>
        </p:nvPicPr>
        <p:blipFill>
          <a:blip r:embed="rId2"/>
          <a:stretch>
            <a:fillRect/>
          </a:stretch>
        </p:blipFill>
        <p:spPr>
          <a:xfrm>
            <a:off x="2143108" y="285728"/>
            <a:ext cx="4000528" cy="2500330"/>
          </a:xfrm>
          <a:prstGeom prst="ellipse">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bg/>
                                          </p:spTgt>
                                        </p:tgtEl>
                                        <p:attrNameLst>
                                          <p:attrName>style.visibility</p:attrName>
                                        </p:attrNameLst>
                                      </p:cBhvr>
                                      <p:to>
                                        <p:strVal val="visible"/>
                                      </p:to>
                                    </p:set>
                                    <p:animEffect transition="in" filter="fade">
                                      <p:cBhvr>
                                        <p:cTn id="10" dur="2000"/>
                                        <p:tgtEl>
                                          <p:spTgt spid="3">
                                            <p:bg/>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571744"/>
            <a:ext cx="8929718" cy="4000528"/>
          </a:xfrm>
        </p:spPr>
        <p:style>
          <a:lnRef idx="2">
            <a:schemeClr val="accent2"/>
          </a:lnRef>
          <a:fillRef idx="1">
            <a:schemeClr val="lt1"/>
          </a:fillRef>
          <a:effectRef idx="0">
            <a:schemeClr val="accent2"/>
          </a:effectRef>
          <a:fontRef idx="minor">
            <a:schemeClr val="dk1"/>
          </a:fontRef>
        </p:style>
        <p:txBody>
          <a:bodyPr>
            <a:normAutofit/>
          </a:bodyPr>
          <a:lstStyle/>
          <a:p>
            <a:pPr marL="90488" indent="-25400"/>
            <a:r>
              <a:rPr lang="fr-FR" b="1" i="1" dirty="0" smtClean="0">
                <a:solidFill>
                  <a:srgbClr val="FF0000"/>
                </a:solidFill>
                <a:latin typeface="Times New Roman" pitchFamily="18" charset="0"/>
                <a:cs typeface="Times New Roman" pitchFamily="18" charset="0"/>
              </a:rPr>
              <a:t>Analyse statistique </a:t>
            </a:r>
            <a:r>
              <a:rPr lang="fr-FR" dirty="0" smtClean="0">
                <a:latin typeface="Times New Roman" pitchFamily="18" charset="0"/>
                <a:cs typeface="Times New Roman" pitchFamily="18" charset="0"/>
              </a:rPr>
              <a:t>avec comparaison des moyennes  par analyse de variance et de covariance (test Fisher comme test post hoc, test χ 2).</a:t>
            </a:r>
          </a:p>
          <a:p>
            <a:pPr marL="90488" indent="-25400">
              <a:buFont typeface="Wingdings" pitchFamily="2" charset="2"/>
              <a:buChar char="Ø"/>
            </a:pPr>
            <a:r>
              <a:rPr lang="fr-FR" i="1" dirty="0" smtClean="0">
                <a:latin typeface="Times New Roman" pitchFamily="18" charset="0"/>
                <a:cs typeface="Times New Roman" pitchFamily="18" charset="0"/>
              </a:rPr>
              <a:t>Les variables incluses dans l'analyse de covariance pour les marqueurs </a:t>
            </a:r>
            <a:r>
              <a:rPr lang="fr-FR" i="1" dirty="0" err="1" smtClean="0">
                <a:latin typeface="Times New Roman" pitchFamily="18" charset="0"/>
                <a:cs typeface="Times New Roman" pitchFamily="18" charset="0"/>
              </a:rPr>
              <a:t>Oxs</a:t>
            </a:r>
            <a:r>
              <a:rPr lang="fr-FR" i="1" dirty="0" smtClean="0">
                <a:latin typeface="Times New Roman" pitchFamily="18" charset="0"/>
                <a:cs typeface="Times New Roman" pitchFamily="18" charset="0"/>
              </a:rPr>
              <a:t> étaient les suivantes: l’âge (années), le sexe (M / F), les maladies cardiovasculaires (oui / non), le diabète (oui / non), l'hypertension (oui / non), et l'habitude de fumer (courant, jamais). </a:t>
            </a:r>
          </a:p>
          <a:p>
            <a:endParaRPr lang="fr-FR" dirty="0"/>
          </a:p>
        </p:txBody>
      </p:sp>
      <p:pic>
        <p:nvPicPr>
          <p:cNvPr id="4" name="Image 3" descr="stat.jpg"/>
          <p:cNvPicPr>
            <a:picLocks noChangeAspect="1"/>
          </p:cNvPicPr>
          <p:nvPr/>
        </p:nvPicPr>
        <p:blipFill>
          <a:blip r:embed="rId2"/>
          <a:stretch>
            <a:fillRect/>
          </a:stretch>
        </p:blipFill>
        <p:spPr>
          <a:xfrm>
            <a:off x="2214546" y="0"/>
            <a:ext cx="3357586" cy="2500306"/>
          </a:xfrm>
          <a:prstGeom prst="ellipse">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bg/>
                                          </p:spTgt>
                                        </p:tgtEl>
                                        <p:attrNameLst>
                                          <p:attrName>style.visibility</p:attrName>
                                        </p:attrNameLst>
                                      </p:cBhvr>
                                      <p:to>
                                        <p:strVal val="visible"/>
                                      </p:to>
                                    </p:set>
                                    <p:animEffect transition="in" filter="fade">
                                      <p:cBhvr>
                                        <p:cTn id="10" dur="2000"/>
                                        <p:tgtEl>
                                          <p:spTgt spid="3">
                                            <p:bg/>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3356992"/>
            <a:ext cx="7239000" cy="1362075"/>
          </a:xfrm>
        </p:spPr>
        <p:txBody>
          <a:bodyPr>
            <a:noAutofit/>
          </a:bodyPr>
          <a:lstStyle/>
          <a:p>
            <a:pPr algn="ctr"/>
            <a:r>
              <a:rPr lang="fr-FR" sz="8000" dirty="0" smtClean="0">
                <a:solidFill>
                  <a:srgbClr val="E46C12"/>
                </a:solidFill>
                <a:latin typeface="Times New Roman" pitchFamily="18" charset="0"/>
                <a:cs typeface="Times New Roman" pitchFamily="18" charset="0"/>
              </a:rPr>
              <a:t>Résultats</a:t>
            </a:r>
            <a:r>
              <a:rPr lang="fr-FR" sz="8000" dirty="0" smtClean="0">
                <a:latin typeface="Times New Roman" pitchFamily="18" charset="0"/>
                <a:cs typeface="Times New Roman" pitchFamily="18" charset="0"/>
              </a:rPr>
              <a:t> </a:t>
            </a:r>
            <a:br>
              <a:rPr lang="fr-FR" sz="8000" dirty="0" smtClean="0">
                <a:latin typeface="Times New Roman" pitchFamily="18" charset="0"/>
                <a:cs typeface="Times New Roman" pitchFamily="18" charset="0"/>
              </a:rPr>
            </a:br>
            <a:endParaRPr lang="fr-FR" sz="8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7"/>
          <p:cNvSpPr>
            <a:spLocks noGrp="1"/>
          </p:cNvSpPr>
          <p:nvPr>
            <p:ph idx="1"/>
          </p:nvPr>
        </p:nvSpPr>
        <p:spPr>
          <a:xfrm>
            <a:off x="0" y="3332126"/>
            <a:ext cx="9144000" cy="3525874"/>
          </a:xfrm>
        </p:spPr>
        <p:txBody>
          <a:bodyPr>
            <a:normAutofit fontScale="92500" lnSpcReduction="20000"/>
          </a:bodyPr>
          <a:lstStyle/>
          <a:p>
            <a:r>
              <a:rPr lang="fr-FR" dirty="0" smtClean="0"/>
              <a:t>Les principales caractéristiques </a:t>
            </a:r>
            <a:r>
              <a:rPr lang="fr-FR" dirty="0" smtClean="0"/>
              <a:t> pour les quatre </a:t>
            </a:r>
            <a:r>
              <a:rPr lang="fr-FR" dirty="0" smtClean="0"/>
              <a:t>groupes de sujets recrutés dans l'étude sont rapportés dans le tableau 1 ,on constate </a:t>
            </a:r>
            <a:r>
              <a:rPr lang="fr-FR" dirty="0" smtClean="0"/>
              <a:t>que:</a:t>
            </a:r>
            <a:endParaRPr lang="fr-FR" dirty="0" smtClean="0"/>
          </a:p>
          <a:p>
            <a:pPr marL="447675" indent="88900">
              <a:buFont typeface="Wingdings" pitchFamily="2" charset="2"/>
              <a:buChar char="Ø"/>
            </a:pPr>
            <a:r>
              <a:rPr lang="fr-FR" dirty="0" smtClean="0"/>
              <a:t> </a:t>
            </a:r>
            <a:r>
              <a:rPr lang="fr-FR" dirty="0" smtClean="0"/>
              <a:t>Les </a:t>
            </a:r>
            <a:r>
              <a:rPr lang="fr-FR" dirty="0" smtClean="0"/>
              <a:t>deux groupes avec une MCI,  on un  faible pourcentage pour le  sexe </a:t>
            </a:r>
            <a:r>
              <a:rPr lang="fr-FR" dirty="0" err="1" smtClean="0"/>
              <a:t>feminin</a:t>
            </a:r>
            <a:r>
              <a:rPr lang="fr-FR" dirty="0" smtClean="0"/>
              <a:t> par rapport aux deux autres groupes.</a:t>
            </a:r>
          </a:p>
          <a:p>
            <a:pPr marL="447675" indent="88900">
              <a:buFont typeface="Wingdings" pitchFamily="2" charset="2"/>
              <a:buChar char="Ø"/>
            </a:pPr>
            <a:r>
              <a:rPr lang="fr-FR" dirty="0" smtClean="0"/>
              <a:t>Les maladies cardiovasculaires , l'hypertension et  le diabète  sont plus fréquentes dans les groupes de MCI par rapport aux témoins et de LOAD</a:t>
            </a:r>
          </a:p>
          <a:p>
            <a:endParaRPr lang="fr-FR" dirty="0"/>
          </a:p>
        </p:txBody>
      </p:sp>
      <p:pic>
        <p:nvPicPr>
          <p:cNvPr id="2050" name="Picture 2"/>
          <p:cNvPicPr>
            <a:picLocks noChangeAspect="1" noChangeArrowheads="1"/>
          </p:cNvPicPr>
          <p:nvPr/>
        </p:nvPicPr>
        <p:blipFill>
          <a:blip r:embed="rId2"/>
          <a:srcRect/>
          <a:stretch>
            <a:fillRect/>
          </a:stretch>
        </p:blipFill>
        <p:spPr bwMode="auto">
          <a:xfrm>
            <a:off x="0" y="0"/>
            <a:ext cx="9229725" cy="32194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2000"/>
                                        <p:tgtEl>
                                          <p:spTgt spid="8">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Effect transition="in" filter="fade">
                                      <p:cBhvr>
                                        <p:cTn id="13" dur="2000"/>
                                        <p:tgtEl>
                                          <p:spTgt spid="8">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xEl>
                                              <p:pRg st="2" end="2"/>
                                            </p:txEl>
                                          </p:spTgt>
                                        </p:tgtEl>
                                        <p:attrNameLst>
                                          <p:attrName>style.visibility</p:attrName>
                                        </p:attrNameLst>
                                      </p:cBhvr>
                                      <p:to>
                                        <p:strVal val="visible"/>
                                      </p:to>
                                    </p:set>
                                    <p:animEffect transition="in" filter="fade">
                                      <p:cBhvr>
                                        <p:cTn id="16" dur="20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1209272" cy="6400800"/>
          </a:xfrm>
        </p:spPr>
        <p:txBody>
          <a:bodyPr>
            <a:noAutofit/>
          </a:bodyPr>
          <a:lstStyle/>
          <a:p>
            <a:pPr algn="ctr"/>
            <a:r>
              <a:rPr lang="fr-FR" sz="3600" b="1" i="1" dirty="0" smtClean="0">
                <a:latin typeface="Times New Roman" pitchFamily="18" charset="0"/>
                <a:cs typeface="Times New Roman" pitchFamily="18" charset="0"/>
              </a:rPr>
              <a:t>Présentation de l’article</a:t>
            </a:r>
            <a:endParaRPr lang="fr-FR" sz="3600" b="1" i="1" dirty="0">
              <a:latin typeface="Times New Roman" pitchFamily="18" charset="0"/>
              <a:cs typeface="Times New Roman" pitchFamily="18" charset="0"/>
            </a:endParaRPr>
          </a:p>
        </p:txBody>
      </p:sp>
      <p:pic>
        <p:nvPicPr>
          <p:cNvPr id="6" name="Espace réservé pour une image  5" descr="présentation.png"/>
          <p:cNvPicPr>
            <a:picLocks noGrp="1" noChangeAspect="1"/>
          </p:cNvPicPr>
          <p:nvPr>
            <p:ph type="pic" idx="1"/>
          </p:nvPr>
        </p:nvPicPr>
        <p:blipFill>
          <a:blip r:embed="rId2"/>
          <a:srcRect t="4216" b="4216"/>
          <a:stretch>
            <a:fillRect/>
          </a:stretch>
        </p:blipFill>
        <p:spPr>
          <a:xfrm>
            <a:off x="2000232" y="0"/>
            <a:ext cx="6828683" cy="5486400"/>
          </a:xfrm>
        </p:spPr>
      </p:pic>
      <p:sp>
        <p:nvSpPr>
          <p:cNvPr id="4" name="Espace réservé du texte 3"/>
          <p:cNvSpPr>
            <a:spLocks noGrp="1"/>
          </p:cNvSpPr>
          <p:nvPr>
            <p:ph type="body" sz="half" idx="2"/>
          </p:nvPr>
        </p:nvSpPr>
        <p:spPr>
          <a:xfrm>
            <a:off x="500034" y="5572140"/>
            <a:ext cx="8215370" cy="1285860"/>
          </a:xfrm>
        </p:spPr>
        <p:txBody>
          <a:bodyPr>
            <a:normAutofit/>
          </a:bodyPr>
          <a:lstStyle/>
          <a:p>
            <a:r>
              <a:rPr lang="fr-FR" sz="2000" b="1" i="1" dirty="0" smtClean="0">
                <a:latin typeface="Times New Roman" pitchFamily="18" charset="0"/>
                <a:cs typeface="Times New Roman" pitchFamily="18" charset="0"/>
              </a:rPr>
              <a:t>Auteurs:</a:t>
            </a:r>
            <a:r>
              <a:rPr lang="fr-FR" sz="1600" i="1" dirty="0" smtClean="0">
                <a:latin typeface="Times New Roman" pitchFamily="18" charset="0"/>
                <a:cs typeface="Times New Roman" pitchFamily="18" charset="0"/>
              </a:rPr>
              <a:t> </a:t>
            </a:r>
            <a:r>
              <a:rPr lang="it-IT" sz="1600" b="1" i="1" dirty="0" smtClean="0">
                <a:latin typeface="Times New Roman" pitchFamily="18" charset="0"/>
                <a:cs typeface="Times New Roman" pitchFamily="18" charset="0"/>
              </a:rPr>
              <a:t>Carlo Cervellati</a:t>
            </a:r>
            <a:r>
              <a:rPr lang="it-IT" sz="1600" b="1" i="1" dirty="0" smtClean="0">
                <a:latin typeface="Times New Roman" pitchFamily="18" charset="0"/>
                <a:cs typeface="Times New Roman" pitchFamily="18" charset="0"/>
              </a:rPr>
              <a:t>, </a:t>
            </a:r>
            <a:r>
              <a:rPr lang="it-IT" sz="1600" b="1" i="1" dirty="0" smtClean="0">
                <a:latin typeface="Times New Roman" pitchFamily="18" charset="0"/>
                <a:cs typeface="Times New Roman" pitchFamily="18" charset="0"/>
              </a:rPr>
              <a:t>Arianna </a:t>
            </a:r>
            <a:r>
              <a:rPr lang="it-IT" sz="1600" b="1" i="1" dirty="0" smtClean="0">
                <a:latin typeface="Times New Roman" pitchFamily="18" charset="0"/>
                <a:cs typeface="Times New Roman" pitchFamily="18" charset="0"/>
              </a:rPr>
              <a:t>Romani,Davide </a:t>
            </a:r>
            <a:r>
              <a:rPr lang="it-IT" sz="1600" b="1" i="1" dirty="0" smtClean="0">
                <a:latin typeface="Times New Roman" pitchFamily="18" charset="0"/>
                <a:cs typeface="Times New Roman" pitchFamily="18" charset="0"/>
              </a:rPr>
              <a:t>Seripa</a:t>
            </a:r>
            <a:r>
              <a:rPr lang="it-IT" sz="1600" b="1" i="1" dirty="0" smtClean="0">
                <a:latin typeface="Times New Roman" pitchFamily="18" charset="0"/>
                <a:cs typeface="Times New Roman" pitchFamily="18" charset="0"/>
              </a:rPr>
              <a:t>, </a:t>
            </a:r>
            <a:r>
              <a:rPr lang="it-IT" sz="1600" b="1" i="1" dirty="0" smtClean="0">
                <a:latin typeface="Times New Roman" pitchFamily="18" charset="0"/>
                <a:cs typeface="Times New Roman" pitchFamily="18" charset="0"/>
              </a:rPr>
              <a:t>Eleonora </a:t>
            </a:r>
            <a:r>
              <a:rPr lang="it-IT" sz="1600" b="1" i="1" dirty="0" smtClean="0">
                <a:latin typeface="Times New Roman" pitchFamily="18" charset="0"/>
                <a:cs typeface="Times New Roman" pitchFamily="18" charset="0"/>
              </a:rPr>
              <a:t>Cremonini,Cristina </a:t>
            </a:r>
            <a:r>
              <a:rPr lang="it-IT" sz="1600" b="1" i="1" dirty="0" smtClean="0">
                <a:latin typeface="Times New Roman" pitchFamily="18" charset="0"/>
                <a:cs typeface="Times New Roman" pitchFamily="18" charset="0"/>
              </a:rPr>
              <a:t>Bosi</a:t>
            </a:r>
            <a:r>
              <a:rPr lang="it-IT" sz="1600" b="1" i="1" dirty="0" smtClean="0">
                <a:latin typeface="Times New Roman" pitchFamily="18" charset="0"/>
                <a:cs typeface="Times New Roman" pitchFamily="18" charset="0"/>
              </a:rPr>
              <a:t>, </a:t>
            </a:r>
            <a:r>
              <a:rPr lang="it-IT" sz="1600" b="1" i="1" dirty="0" smtClean="0">
                <a:latin typeface="Times New Roman" pitchFamily="18" charset="0"/>
                <a:cs typeface="Times New Roman" pitchFamily="18" charset="0"/>
              </a:rPr>
              <a:t>Stefania Magon</a:t>
            </a:r>
            <a:r>
              <a:rPr lang="it-IT" sz="1600" b="1" i="1" dirty="0" smtClean="0">
                <a:latin typeface="Times New Roman" pitchFamily="18" charset="0"/>
                <a:cs typeface="Times New Roman" pitchFamily="18" charset="0"/>
              </a:rPr>
              <a:t>, </a:t>
            </a:r>
            <a:r>
              <a:rPr lang="it-IT" sz="1600" b="1" i="1" dirty="0" smtClean="0">
                <a:latin typeface="Times New Roman" pitchFamily="18" charset="0"/>
                <a:cs typeface="Times New Roman" pitchFamily="18" charset="0"/>
              </a:rPr>
              <a:t>CarloM. Bergamini</a:t>
            </a:r>
            <a:r>
              <a:rPr lang="it-IT" sz="1600" b="1" i="1" dirty="0" smtClean="0">
                <a:latin typeface="Times New Roman" pitchFamily="18" charset="0"/>
                <a:cs typeface="Times New Roman" pitchFamily="18" charset="0"/>
              </a:rPr>
              <a:t>, </a:t>
            </a:r>
            <a:r>
              <a:rPr lang="it-IT" sz="1600" b="1" i="1" dirty="0" smtClean="0">
                <a:latin typeface="Times New Roman" pitchFamily="18" charset="0"/>
                <a:cs typeface="Times New Roman" pitchFamily="18" charset="0"/>
              </a:rPr>
              <a:t>Giuseppe </a:t>
            </a:r>
            <a:r>
              <a:rPr lang="it-IT" sz="1600" b="1" i="1" dirty="0" smtClean="0">
                <a:latin typeface="Times New Roman" pitchFamily="18" charset="0"/>
                <a:cs typeface="Times New Roman" pitchFamily="18" charset="0"/>
              </a:rPr>
              <a:t>Valacchi,Alberto Pilotto, </a:t>
            </a:r>
            <a:r>
              <a:rPr lang="it-IT" sz="1600" b="1" i="1" dirty="0" smtClean="0">
                <a:latin typeface="Times New Roman" pitchFamily="18" charset="0"/>
                <a:cs typeface="Times New Roman" pitchFamily="18" charset="0"/>
              </a:rPr>
              <a:t>and Giovanni </a:t>
            </a:r>
            <a:r>
              <a:rPr lang="it-IT" sz="1600" b="1" i="1" dirty="0" smtClean="0">
                <a:latin typeface="Times New Roman" pitchFamily="18" charset="0"/>
                <a:cs typeface="Times New Roman" pitchFamily="18" charset="0"/>
              </a:rPr>
              <a:t>Zuliani.</a:t>
            </a:r>
          </a:p>
          <a:p>
            <a:r>
              <a:rPr lang="en-US" sz="1900" b="1" i="1" dirty="0" err="1" smtClean="0">
                <a:latin typeface="Times New Roman" pitchFamily="18" charset="0"/>
                <a:cs typeface="Times New Roman" pitchFamily="18" charset="0"/>
              </a:rPr>
              <a:t>Reçu</a:t>
            </a:r>
            <a:r>
              <a:rPr lang="en-US" sz="1900" b="1" i="1" dirty="0" smtClean="0">
                <a:latin typeface="Times New Roman" pitchFamily="18" charset="0"/>
                <a:cs typeface="Times New Roman" pitchFamily="18" charset="0"/>
              </a:rPr>
              <a:t>: 13 </a:t>
            </a:r>
            <a:r>
              <a:rPr lang="en-US" sz="1900" b="1" i="1" dirty="0" err="1" smtClean="0">
                <a:latin typeface="Times New Roman" pitchFamily="18" charset="0"/>
                <a:cs typeface="Times New Roman" pitchFamily="18" charset="0"/>
              </a:rPr>
              <a:t>Novembre</a:t>
            </a:r>
            <a:r>
              <a:rPr lang="en-US" sz="1900" b="1" i="1" dirty="0" smtClean="0">
                <a:latin typeface="Times New Roman" pitchFamily="18" charset="0"/>
                <a:cs typeface="Times New Roman" pitchFamily="18" charset="0"/>
              </a:rPr>
              <a:t> </a:t>
            </a:r>
            <a:r>
              <a:rPr lang="en-US" sz="1900" b="1" i="1" dirty="0" smtClean="0">
                <a:latin typeface="Times New Roman" pitchFamily="18" charset="0"/>
                <a:cs typeface="Times New Roman" pitchFamily="18" charset="0"/>
              </a:rPr>
              <a:t>2013; </a:t>
            </a:r>
            <a:r>
              <a:rPr lang="en-US" sz="1900" b="1" i="1" dirty="0" err="1" smtClean="0">
                <a:latin typeface="Times New Roman" pitchFamily="18" charset="0"/>
                <a:cs typeface="Times New Roman" pitchFamily="18" charset="0"/>
              </a:rPr>
              <a:t>Accepté</a:t>
            </a:r>
            <a:r>
              <a:rPr lang="en-US" sz="1900" b="1" i="1" dirty="0" smtClean="0">
                <a:latin typeface="Times New Roman" pitchFamily="18" charset="0"/>
                <a:cs typeface="Times New Roman" pitchFamily="18" charset="0"/>
              </a:rPr>
              <a:t>: </a:t>
            </a:r>
            <a:r>
              <a:rPr lang="en-US" sz="1900" b="1" i="1" dirty="0" smtClean="0">
                <a:latin typeface="Times New Roman" pitchFamily="18" charset="0"/>
                <a:cs typeface="Times New Roman" pitchFamily="18" charset="0"/>
              </a:rPr>
              <a:t>13 </a:t>
            </a:r>
            <a:r>
              <a:rPr lang="en-US" sz="1900" b="1" i="1" dirty="0" err="1" smtClean="0">
                <a:latin typeface="Times New Roman" pitchFamily="18" charset="0"/>
                <a:cs typeface="Times New Roman" pitchFamily="18" charset="0"/>
              </a:rPr>
              <a:t>Decembre</a:t>
            </a:r>
            <a:r>
              <a:rPr lang="en-US" sz="1900" b="1" i="1" dirty="0" smtClean="0">
                <a:latin typeface="Times New Roman" pitchFamily="18" charset="0"/>
                <a:cs typeface="Times New Roman" pitchFamily="18" charset="0"/>
              </a:rPr>
              <a:t> </a:t>
            </a:r>
            <a:r>
              <a:rPr lang="en-US" sz="1900" b="1" i="1" dirty="0" smtClean="0">
                <a:latin typeface="Times New Roman" pitchFamily="18" charset="0"/>
                <a:cs typeface="Times New Roman" pitchFamily="18" charset="0"/>
              </a:rPr>
              <a:t>2013; </a:t>
            </a:r>
            <a:r>
              <a:rPr lang="en-US" sz="1900" b="1" i="1" dirty="0" err="1" smtClean="0">
                <a:latin typeface="Times New Roman" pitchFamily="18" charset="0"/>
                <a:cs typeface="Times New Roman" pitchFamily="18" charset="0"/>
              </a:rPr>
              <a:t>Publié</a:t>
            </a:r>
            <a:r>
              <a:rPr lang="en-US" sz="1900" b="1" i="1" dirty="0" smtClean="0">
                <a:latin typeface="Times New Roman" pitchFamily="18" charset="0"/>
                <a:cs typeface="Times New Roman" pitchFamily="18" charset="0"/>
              </a:rPr>
              <a:t> </a:t>
            </a:r>
            <a:r>
              <a:rPr lang="en-US" sz="1900" b="1" i="1" dirty="0" smtClean="0">
                <a:latin typeface="Times New Roman" pitchFamily="18" charset="0"/>
                <a:cs typeface="Times New Roman" pitchFamily="18" charset="0"/>
              </a:rPr>
              <a:t>12 </a:t>
            </a:r>
            <a:r>
              <a:rPr lang="en-US" sz="1900" b="1" i="1" dirty="0" smtClean="0">
                <a:latin typeface="Times New Roman" pitchFamily="18" charset="0"/>
                <a:cs typeface="Times New Roman" pitchFamily="18" charset="0"/>
              </a:rPr>
              <a:t>Janvier2014 </a:t>
            </a:r>
            <a:endParaRPr lang="fr-FR" sz="1900" b="1"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4">
                                            <p:bg/>
                                          </p:spTgt>
                                        </p:tgtEl>
                                        <p:attrNameLst>
                                          <p:attrName>style.visibility</p:attrName>
                                        </p:attrNameLst>
                                      </p:cBhvr>
                                      <p:to>
                                        <p:strVal val="visible"/>
                                      </p:to>
                                    </p:set>
                                    <p:anim calcmode="lin" valueType="num">
                                      <p:cBhvr additive="base">
                                        <p:cTn id="16" dur="500" fill="hold"/>
                                        <p:tgtEl>
                                          <p:spTgt spid="4">
                                            <p:bg/>
                                          </p:spTgt>
                                        </p:tgtEl>
                                        <p:attrNameLst>
                                          <p:attrName>ppt_x</p:attrName>
                                        </p:attrNameLst>
                                      </p:cBhvr>
                                      <p:tavLst>
                                        <p:tav tm="0">
                                          <p:val>
                                            <p:strVal val="#ppt_x"/>
                                          </p:val>
                                        </p:tav>
                                        <p:tav tm="100000">
                                          <p:val>
                                            <p:strVal val="#ppt_x"/>
                                          </p:val>
                                        </p:tav>
                                      </p:tavLst>
                                    </p:anim>
                                    <p:anim calcmode="lin" valueType="num">
                                      <p:cBhvr additive="base">
                                        <p:cTn id="17" dur="500" fill="hold"/>
                                        <p:tgtEl>
                                          <p:spTgt spid="4">
                                            <p:bg/>
                                          </p:spTgt>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0" end="0"/>
                                            </p:txEl>
                                          </p:spTgt>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 calcmode="lin" valueType="num">
                                      <p:cBhvr additive="base">
                                        <p:cTn id="24"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allAtOnce"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857496"/>
            <a:ext cx="9001156" cy="2357454"/>
          </a:xfrm>
        </p:spPr>
        <p:txBody>
          <a:bodyPr>
            <a:noAutofit/>
          </a:bodyPr>
          <a:lstStyle/>
          <a:p>
            <a:pPr marL="90488" indent="-25400">
              <a:buNone/>
            </a:pPr>
            <a:r>
              <a:rPr lang="fr-FR" sz="2800" dirty="0" smtClean="0">
                <a:latin typeface="Times New Roman" pitchFamily="18" charset="0"/>
                <a:cs typeface="Times New Roman" pitchFamily="18" charset="0"/>
              </a:rPr>
              <a:t>Dans le tableau 2 on  décrit les niveaux moyens des </a:t>
            </a:r>
            <a:r>
              <a:rPr lang="fr-FR" sz="2800" dirty="0" err="1" smtClean="0">
                <a:latin typeface="Times New Roman" pitchFamily="18" charset="0"/>
                <a:cs typeface="Times New Roman" pitchFamily="18" charset="0"/>
              </a:rPr>
              <a:t>hydroperoxydes</a:t>
            </a:r>
            <a:r>
              <a:rPr lang="fr-FR" sz="2800" dirty="0" smtClean="0">
                <a:latin typeface="Times New Roman" pitchFamily="18" charset="0"/>
                <a:cs typeface="Times New Roman" pitchFamily="18" charset="0"/>
              </a:rPr>
              <a:t> sériques et le pouvoir antioxydant résiduelle ( RAP</a:t>
            </a:r>
            <a:r>
              <a:rPr lang="fr-FR" sz="2800" dirty="0" smtClean="0">
                <a:latin typeface="Times New Roman" pitchFamily="18" charset="0"/>
                <a:cs typeface="Times New Roman" pitchFamily="18" charset="0"/>
              </a:rPr>
              <a:t>) chez les 4 groupes recrutés, on constate que par rapport au </a:t>
            </a:r>
            <a:r>
              <a:rPr lang="fr-FR" sz="2800" dirty="0" err="1" smtClean="0">
                <a:latin typeface="Times New Roman" pitchFamily="18" charset="0"/>
                <a:cs typeface="Times New Roman" pitchFamily="18" charset="0"/>
              </a:rPr>
              <a:t>temoins</a:t>
            </a:r>
            <a:r>
              <a:rPr lang="fr-FR" sz="2800" dirty="0" smtClean="0">
                <a:latin typeface="Times New Roman" pitchFamily="18" charset="0"/>
                <a:cs typeface="Times New Roman" pitchFamily="18" charset="0"/>
              </a:rPr>
              <a:t>: </a:t>
            </a:r>
            <a:endParaRPr lang="fr-FR" sz="2800" dirty="0" smtClean="0">
              <a:latin typeface="Times New Roman" pitchFamily="18" charset="0"/>
              <a:cs typeface="Times New Roman" pitchFamily="18" charset="0"/>
            </a:endParaRPr>
          </a:p>
          <a:p>
            <a:pPr marL="536575" indent="-173038">
              <a:buFont typeface="Wingdings" pitchFamily="2" charset="2"/>
              <a:buChar char="Ø"/>
            </a:pPr>
            <a:r>
              <a:rPr lang="fr-FR" sz="2800" dirty="0" smtClean="0">
                <a:latin typeface="Times New Roman" pitchFamily="18" charset="0"/>
                <a:cs typeface="Times New Roman" pitchFamily="18" charset="0"/>
              </a:rPr>
              <a:t>Niveaux des  </a:t>
            </a:r>
            <a:r>
              <a:rPr lang="fr-FR" sz="2800" dirty="0" err="1" smtClean="0">
                <a:latin typeface="Times New Roman" pitchFamily="18" charset="0"/>
                <a:cs typeface="Times New Roman" pitchFamily="18" charset="0"/>
              </a:rPr>
              <a:t>hydroperoxydes</a:t>
            </a:r>
            <a:r>
              <a:rPr lang="fr-FR"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sériques </a:t>
            </a:r>
            <a:r>
              <a:rPr lang="fr-FR" sz="2800" dirty="0" smtClean="0">
                <a:latin typeface="Times New Roman" pitchFamily="18" charset="0"/>
                <a:cs typeface="Times New Roman" pitchFamily="18" charset="0"/>
              </a:rPr>
              <a:t>élevés surtout avec </a:t>
            </a:r>
            <a:r>
              <a:rPr lang="fr-FR" sz="2800" dirty="0" smtClean="0">
                <a:latin typeface="Times New Roman" pitchFamily="18" charset="0"/>
                <a:cs typeface="Times New Roman" pitchFamily="18" charset="0"/>
              </a:rPr>
              <a:t>la </a:t>
            </a:r>
            <a:r>
              <a:rPr lang="fr-FR" sz="2800" dirty="0" smtClean="0">
                <a:latin typeface="Times New Roman" pitchFamily="18" charset="0"/>
                <a:cs typeface="Times New Roman" pitchFamily="18" charset="0"/>
              </a:rPr>
              <a:t>prise en compte de l'effet possible de l'âge , le sexe et  le </a:t>
            </a:r>
            <a:r>
              <a:rPr lang="fr-FR" sz="2800" dirty="0" smtClean="0">
                <a:latin typeface="Times New Roman" pitchFamily="18" charset="0"/>
                <a:cs typeface="Times New Roman" pitchFamily="18" charset="0"/>
              </a:rPr>
              <a:t>tabagisme chez MCI</a:t>
            </a:r>
            <a:endParaRPr lang="fr-FR" sz="2800" dirty="0" smtClean="0">
              <a:latin typeface="Times New Roman" pitchFamily="18" charset="0"/>
              <a:cs typeface="Times New Roman" pitchFamily="18" charset="0"/>
            </a:endParaRPr>
          </a:p>
          <a:p>
            <a:pPr marL="536575" indent="-173038">
              <a:buFont typeface="Wingdings" pitchFamily="2" charset="2"/>
              <a:buChar char="Ø"/>
            </a:pPr>
            <a:r>
              <a:rPr lang="fr-FR" sz="2800" dirty="0" smtClean="0">
                <a:latin typeface="Times New Roman" pitchFamily="18" charset="0"/>
                <a:cs typeface="Times New Roman" pitchFamily="18" charset="0"/>
              </a:rPr>
              <a:t>Niveaux des </a:t>
            </a:r>
            <a:r>
              <a:rPr lang="fr-FR" sz="2800" dirty="0" smtClean="0">
                <a:latin typeface="Times New Roman" pitchFamily="18" charset="0"/>
                <a:cs typeface="Times New Roman" pitchFamily="18" charset="0"/>
              </a:rPr>
              <a:t> RAP  faible chez LOAD,</a:t>
            </a:r>
          </a:p>
          <a:p>
            <a:pPr marL="536575" indent="-173038">
              <a:buNone/>
            </a:pPr>
            <a:endParaRPr lang="fr-FR" sz="28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srcRect/>
          <a:stretch>
            <a:fillRect/>
          </a:stretch>
        </p:blipFill>
        <p:spPr bwMode="auto">
          <a:xfrm>
            <a:off x="0" y="0"/>
            <a:ext cx="9220200" cy="278605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00108"/>
            <a:ext cx="4714876" cy="4786346"/>
          </a:xfrm>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marL="90488" indent="-25400">
              <a:buNone/>
            </a:pPr>
            <a:r>
              <a:rPr lang="fr-FR" dirty="0" smtClean="0"/>
              <a:t> </a:t>
            </a:r>
            <a:r>
              <a:rPr lang="fr-FR" dirty="0" smtClean="0">
                <a:latin typeface="Times New Roman" pitchFamily="18" charset="0"/>
                <a:cs typeface="Times New Roman" pitchFamily="18" charset="0"/>
              </a:rPr>
              <a:t>L’</a:t>
            </a:r>
            <a:r>
              <a:rPr lang="fr-FR" dirty="0" err="1" smtClean="0">
                <a:latin typeface="Times New Roman" pitchFamily="18" charset="0"/>
                <a:cs typeface="Times New Roman" pitchFamily="18" charset="0"/>
              </a:rPr>
              <a:t>examination</a:t>
            </a: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du </a:t>
            </a:r>
            <a:r>
              <a:rPr lang="fr-FR" dirty="0" smtClean="0">
                <a:latin typeface="Times New Roman" pitchFamily="18" charset="0"/>
                <a:cs typeface="Times New Roman" pitchFamily="18" charset="0"/>
              </a:rPr>
              <a:t>groupe </a:t>
            </a: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MCI </a:t>
            </a:r>
            <a:r>
              <a:rPr lang="fr-FR" dirty="0" smtClean="0">
                <a:latin typeface="Times New Roman" pitchFamily="18" charset="0"/>
                <a:cs typeface="Times New Roman" pitchFamily="18" charset="0"/>
              </a:rPr>
              <a:t>a montrée:</a:t>
            </a:r>
          </a:p>
          <a:p>
            <a:pPr marL="174625" indent="-174625">
              <a:buFont typeface="Wingdings" pitchFamily="2" charset="2"/>
              <a:buChar char="Ø"/>
            </a:pPr>
            <a:r>
              <a:rPr lang="fr-FR" dirty="0" smtClean="0">
                <a:latin typeface="Times New Roman" pitchFamily="18" charset="0"/>
                <a:cs typeface="Times New Roman" pitchFamily="18" charset="0"/>
              </a:rPr>
              <a:t>U</a:t>
            </a:r>
            <a:r>
              <a:rPr lang="fr-FR" dirty="0" smtClean="0">
                <a:latin typeface="Times New Roman" pitchFamily="18" charset="0"/>
                <a:cs typeface="Times New Roman" pitchFamily="18" charset="0"/>
              </a:rPr>
              <a:t>ne </a:t>
            </a:r>
            <a:r>
              <a:rPr lang="fr-FR" dirty="0" smtClean="0">
                <a:latin typeface="Times New Roman" pitchFamily="18" charset="0"/>
                <a:cs typeface="Times New Roman" pitchFamily="18" charset="0"/>
              </a:rPr>
              <a:t>augmentation significative des </a:t>
            </a:r>
            <a:r>
              <a:rPr lang="fr-FR" dirty="0" err="1" smtClean="0">
                <a:latin typeface="Times New Roman" pitchFamily="18" charset="0"/>
                <a:cs typeface="Times New Roman" pitchFamily="18" charset="0"/>
              </a:rPr>
              <a:t>hydroperoxydes</a:t>
            </a: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305,0 CU)</a:t>
            </a:r>
          </a:p>
          <a:p>
            <a:pPr marL="87313" indent="-22225">
              <a:buFont typeface="Wingdings" pitchFamily="2" charset="2"/>
              <a:buChar char="Ø"/>
            </a:pPr>
            <a:r>
              <a:rPr lang="fr-FR" dirty="0" smtClean="0">
                <a:latin typeface="Times New Roman" pitchFamily="18" charset="0"/>
                <a:cs typeface="Times New Roman" pitchFamily="18" charset="0"/>
              </a:rPr>
              <a:t>U</a:t>
            </a:r>
            <a:r>
              <a:rPr lang="fr-FR" dirty="0" smtClean="0">
                <a:latin typeface="Times New Roman" pitchFamily="18" charset="0"/>
                <a:cs typeface="Times New Roman" pitchFamily="18" charset="0"/>
              </a:rPr>
              <a:t>ne </a:t>
            </a:r>
            <a:r>
              <a:rPr lang="fr-FR" dirty="0" smtClean="0">
                <a:latin typeface="Times New Roman" pitchFamily="18" charset="0"/>
                <a:cs typeface="Times New Roman" pitchFamily="18" charset="0"/>
              </a:rPr>
              <a:t>réduction significative du RAP ont été observées par rapport aux témoins </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208.8FRAP) </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Figure 1) . </a:t>
            </a:r>
            <a:endParaRPr lang="fr-FR" dirty="0" smtClean="0">
              <a:latin typeface="Times New Roman" pitchFamily="18" charset="0"/>
              <a:cs typeface="Times New Roman" pitchFamily="18" charset="0"/>
            </a:endParaRPr>
          </a:p>
          <a:p>
            <a:pPr marL="87313" indent="-22225">
              <a:buNone/>
            </a:pPr>
            <a:r>
              <a:rPr lang="fr-FR" sz="2800" i="1" dirty="0" smtClean="0">
                <a:latin typeface="Times New Roman" pitchFamily="18" charset="0"/>
                <a:cs typeface="Times New Roman" pitchFamily="18" charset="0"/>
              </a:rPr>
              <a:t>CU:</a:t>
            </a:r>
            <a:r>
              <a:rPr lang="fr-FR" sz="2800" i="1" dirty="0" smtClean="0">
                <a:latin typeface="Times New Roman" pitchFamily="18" charset="0"/>
                <a:cs typeface="Times New Roman" pitchFamily="18" charset="0"/>
              </a:rPr>
              <a:t> </a:t>
            </a:r>
            <a:r>
              <a:rPr lang="fr-FR" sz="2800" i="1" dirty="0" err="1" smtClean="0">
                <a:latin typeface="Times New Roman" pitchFamily="18" charset="0"/>
                <a:cs typeface="Times New Roman" pitchFamily="18" charset="0"/>
              </a:rPr>
              <a:t>Carratelli</a:t>
            </a:r>
            <a:r>
              <a:rPr lang="fr-FR" sz="2800" i="1" dirty="0" smtClean="0">
                <a:latin typeface="Times New Roman" pitchFamily="18" charset="0"/>
                <a:cs typeface="Times New Roman" pitchFamily="18" charset="0"/>
              </a:rPr>
              <a:t> </a:t>
            </a:r>
            <a:r>
              <a:rPr lang="fr-FR" sz="2800" i="1" dirty="0" err="1" smtClean="0">
                <a:latin typeface="Times New Roman" pitchFamily="18" charset="0"/>
                <a:cs typeface="Times New Roman" pitchFamily="18" charset="0"/>
              </a:rPr>
              <a:t>Units</a:t>
            </a:r>
            <a:r>
              <a:rPr lang="fr-FR" sz="2800" i="1" dirty="0" smtClean="0">
                <a:latin typeface="Times New Roman" pitchFamily="18" charset="0"/>
                <a:cs typeface="Times New Roman" pitchFamily="18" charset="0"/>
              </a:rPr>
              <a:t> </a:t>
            </a:r>
            <a:r>
              <a:rPr lang="fr-FR" sz="2800" i="1" dirty="0" smtClean="0">
                <a:latin typeface="Times New Roman" pitchFamily="18" charset="0"/>
                <a:cs typeface="Times New Roman" pitchFamily="18" charset="0"/>
              </a:rPr>
              <a:t>, unité d’expression pour les valeurs des </a:t>
            </a:r>
            <a:r>
              <a:rPr lang="fr-FR" sz="2800" i="1" dirty="0" err="1" smtClean="0">
                <a:latin typeface="Times New Roman" pitchFamily="18" charset="0"/>
                <a:cs typeface="Times New Roman" pitchFamily="18" charset="0"/>
              </a:rPr>
              <a:t>hydroperoxydes</a:t>
            </a:r>
            <a:endParaRPr lang="fr-FR" sz="2800" i="1" dirty="0" smtClean="0">
              <a:latin typeface="Times New Roman" pitchFamily="18" charset="0"/>
              <a:cs typeface="Times New Roman" pitchFamily="18" charset="0"/>
            </a:endParaRPr>
          </a:p>
          <a:p>
            <a:pPr marL="90488" indent="-25400">
              <a:buNone/>
            </a:pP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smtClean="0">
              <a:latin typeface="Times New Roman" pitchFamily="18" charset="0"/>
              <a:cs typeface="Times New Roman" pitchFamily="18" charset="0"/>
            </a:endParaRPr>
          </a:p>
          <a:p>
            <a:endParaRPr lang="fr-FR"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cstate="print">
            <a:lum bright="-10000" contrast="33000"/>
          </a:blip>
          <a:srcRect/>
          <a:stretch>
            <a:fillRect/>
          </a:stretch>
        </p:blipFill>
        <p:spPr bwMode="auto">
          <a:xfrm>
            <a:off x="4781550" y="260648"/>
            <a:ext cx="4362450" cy="616874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2000"/>
                                        <p:tgtEl>
                                          <p:spTgt spid="3">
                                            <p:txEl>
                                              <p:pRg st="2" end="2"/>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187624" y="2636912"/>
            <a:ext cx="7239000" cy="1362075"/>
          </a:xfrm>
        </p:spPr>
        <p:txBody>
          <a:bodyPr>
            <a:normAutofit/>
          </a:bodyPr>
          <a:lstStyle/>
          <a:p>
            <a:pPr algn="ctr"/>
            <a:r>
              <a:rPr lang="fr-FR" sz="6600" i="1" dirty="0" smtClean="0">
                <a:latin typeface="Times New Roman" pitchFamily="18" charset="0"/>
                <a:cs typeface="Times New Roman" pitchFamily="18" charset="0"/>
              </a:rPr>
              <a:t>Discussion</a:t>
            </a:r>
            <a:endParaRPr lang="fr-FR" sz="66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1124744"/>
            <a:ext cx="8229600" cy="5184576"/>
          </a:xfrm>
        </p:spPr>
        <p:txBody>
          <a:bodyPr>
            <a:normAutofit/>
          </a:bodyPr>
          <a:lstStyle/>
          <a:p>
            <a:pPr marL="0" indent="65088">
              <a:buNone/>
            </a:pPr>
            <a:r>
              <a:rPr lang="fr-FR" dirty="0" smtClean="0">
                <a:latin typeface="Times New Roman" pitchFamily="18" charset="0"/>
                <a:cs typeface="Times New Roman" pitchFamily="18" charset="0"/>
              </a:rPr>
              <a:t>La plupart des preuves à l'appui de la participation de </a:t>
            </a:r>
            <a:r>
              <a:rPr lang="fr-FR" dirty="0" err="1" smtClean="0">
                <a:latin typeface="Times New Roman" pitchFamily="18" charset="0"/>
                <a:cs typeface="Times New Roman" pitchFamily="18" charset="0"/>
              </a:rPr>
              <a:t>Oxs</a:t>
            </a:r>
            <a:r>
              <a:rPr lang="fr-FR" dirty="0" smtClean="0">
                <a:latin typeface="Times New Roman" pitchFamily="18" charset="0"/>
                <a:cs typeface="Times New Roman" pitchFamily="18" charset="0"/>
              </a:rPr>
              <a:t> dans le développement de LOAD ont été générés par des expériences sur des cultures cellulaires , les animaux et les tissus du cerveau humain mais d’autres  données provenant des études humaines  sont contradictoires  ce qui ne permet pas de dresser un tableau définitif sur le rôle de </a:t>
            </a:r>
            <a:r>
              <a:rPr lang="fr-FR" dirty="0" err="1" smtClean="0">
                <a:latin typeface="Times New Roman" pitchFamily="18" charset="0"/>
                <a:cs typeface="Times New Roman" pitchFamily="18" charset="0"/>
              </a:rPr>
              <a:t>Oxs</a:t>
            </a:r>
            <a:r>
              <a:rPr lang="fr-FR" dirty="0" smtClean="0">
                <a:latin typeface="Times New Roman" pitchFamily="18" charset="0"/>
                <a:cs typeface="Times New Roman" pitchFamily="18" charset="0"/>
              </a:rPr>
              <a:t> dans l' apparition et la progression de cette maladie </a:t>
            </a:r>
            <a:r>
              <a:rPr lang="fr-FR" dirty="0" err="1" smtClean="0">
                <a:latin typeface="Times New Roman" pitchFamily="18" charset="0"/>
                <a:cs typeface="Times New Roman" pitchFamily="18" charset="0"/>
              </a:rPr>
              <a:t>neurodégénérative</a:t>
            </a:r>
            <a:r>
              <a:rPr lang="fr-FR" dirty="0" smtClean="0">
                <a:latin typeface="Times New Roman" pitchFamily="18" charset="0"/>
                <a:cs typeface="Times New Roman" pitchFamily="18" charset="0"/>
              </a:rPr>
              <a:t>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0" y="1916832"/>
            <a:ext cx="3707904" cy="165618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400" dirty="0" smtClean="0">
                <a:solidFill>
                  <a:schemeClr val="dk1"/>
                </a:solidFill>
                <a:latin typeface="Times New Roman" pitchFamily="18" charset="0"/>
                <a:cs typeface="Times New Roman" pitchFamily="18" charset="0"/>
              </a:rPr>
              <a:t>Niveaux d'</a:t>
            </a:r>
            <a:r>
              <a:rPr lang="fr-FR" sz="2400" dirty="0" err="1" smtClean="0">
                <a:solidFill>
                  <a:schemeClr val="dk1"/>
                </a:solidFill>
                <a:latin typeface="Times New Roman" pitchFamily="18" charset="0"/>
                <a:cs typeface="Times New Roman" pitchFamily="18" charset="0"/>
              </a:rPr>
              <a:t>hydroperoxydes</a:t>
            </a:r>
            <a:r>
              <a:rPr lang="fr-FR" sz="2400" dirty="0" smtClean="0">
                <a:solidFill>
                  <a:schemeClr val="dk1"/>
                </a:solidFill>
                <a:latin typeface="Times New Roman" pitchFamily="18" charset="0"/>
                <a:cs typeface="Times New Roman" pitchFamily="18" charset="0"/>
              </a:rPr>
              <a:t> </a:t>
            </a:r>
          </a:p>
        </p:txBody>
      </p:sp>
      <p:sp>
        <p:nvSpPr>
          <p:cNvPr id="5" name="Ellipse 4"/>
          <p:cNvSpPr/>
          <p:nvPr/>
        </p:nvSpPr>
        <p:spPr>
          <a:xfrm>
            <a:off x="5580112" y="1916832"/>
            <a:ext cx="3312368" cy="158417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400" dirty="0" smtClean="0">
                <a:solidFill>
                  <a:schemeClr val="dk1"/>
                </a:solidFill>
                <a:latin typeface="Times New Roman" pitchFamily="18" charset="0"/>
                <a:cs typeface="Times New Roman" pitchFamily="18" charset="0"/>
              </a:rPr>
              <a:t>Niveaux de RAP </a:t>
            </a:r>
          </a:p>
        </p:txBody>
      </p:sp>
      <p:sp>
        <p:nvSpPr>
          <p:cNvPr id="6" name="Rectangle à coins arrondis 5"/>
          <p:cNvSpPr/>
          <p:nvPr/>
        </p:nvSpPr>
        <p:spPr>
          <a:xfrm>
            <a:off x="1835696" y="188640"/>
            <a:ext cx="5400600" cy="108012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sz="3200" dirty="0" smtClean="0">
                <a:latin typeface="Times New Roman" pitchFamily="18" charset="0"/>
                <a:cs typeface="Times New Roman" pitchFamily="18" charset="0"/>
              </a:rPr>
              <a:t>Contrôles sains , la charge et les patients MCI </a:t>
            </a:r>
            <a:endParaRPr lang="fr-FR" sz="3200" dirty="0">
              <a:latin typeface="Times New Roman" pitchFamily="18" charset="0"/>
              <a:cs typeface="Times New Roman" pitchFamily="18" charset="0"/>
            </a:endParaRPr>
          </a:p>
        </p:txBody>
      </p:sp>
      <p:sp>
        <p:nvSpPr>
          <p:cNvPr id="7" name="Rectangle à coins arrondis 6"/>
          <p:cNvSpPr/>
          <p:nvPr/>
        </p:nvSpPr>
        <p:spPr>
          <a:xfrm>
            <a:off x="1547664" y="4581128"/>
            <a:ext cx="6336704" cy="206084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dirty="0" smtClean="0">
                <a:latin typeface="Times New Roman" pitchFamily="18" charset="0"/>
                <a:cs typeface="Times New Roman" pitchFamily="18" charset="0"/>
              </a:rPr>
              <a:t>Incapacité de prédire la progression de MCI en LOAD </a:t>
            </a:r>
            <a:r>
              <a:rPr lang="fr-FR" sz="2400" dirty="0" smtClean="0">
                <a:latin typeface="Times New Roman" pitchFamily="18" charset="0"/>
                <a:cs typeface="Times New Roman" pitchFamily="18" charset="0"/>
                <a:sym typeface="Wingdings" pitchFamily="2" charset="2"/>
              </a:rPr>
              <a:t> </a:t>
            </a:r>
            <a:r>
              <a:rPr lang="fr-FR" sz="2400" dirty="0" smtClean="0">
                <a:latin typeface="Times New Roman" pitchFamily="18" charset="0"/>
                <a:cs typeface="Times New Roman" pitchFamily="18" charset="0"/>
              </a:rPr>
              <a:t>évaluation de </a:t>
            </a:r>
            <a:r>
              <a:rPr lang="fr-FR" sz="2400" dirty="0" err="1" smtClean="0">
                <a:latin typeface="Times New Roman" pitchFamily="18" charset="0"/>
                <a:cs typeface="Times New Roman" pitchFamily="18" charset="0"/>
              </a:rPr>
              <a:t>Oxs</a:t>
            </a:r>
            <a:r>
              <a:rPr lang="fr-FR" sz="2400" dirty="0" smtClean="0">
                <a:latin typeface="Times New Roman" pitchFamily="18" charset="0"/>
                <a:cs typeface="Times New Roman" pitchFamily="18" charset="0"/>
              </a:rPr>
              <a:t> systémique par l'utilisation de ces marqueurs pourrait ne pas être un outil utile dans la différenciation des patients MCI qui vont évoluer vers LOAD </a:t>
            </a:r>
            <a:endParaRPr lang="fr-FR" sz="2400" dirty="0">
              <a:latin typeface="Times New Roman" pitchFamily="18" charset="0"/>
              <a:cs typeface="Times New Roman" pitchFamily="18" charset="0"/>
            </a:endParaRPr>
          </a:p>
        </p:txBody>
      </p:sp>
      <p:cxnSp>
        <p:nvCxnSpPr>
          <p:cNvPr id="10" name="Connecteur droit avec flèche 9"/>
          <p:cNvCxnSpPr/>
          <p:nvPr/>
        </p:nvCxnSpPr>
        <p:spPr>
          <a:xfrm flipH="1">
            <a:off x="2987824" y="1340768"/>
            <a:ext cx="432048" cy="7920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Connecteur droit avec flèche 11"/>
          <p:cNvCxnSpPr/>
          <p:nvPr/>
        </p:nvCxnSpPr>
        <p:spPr>
          <a:xfrm>
            <a:off x="5652120" y="1340768"/>
            <a:ext cx="576064" cy="86409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Flèche vers le bas 12"/>
          <p:cNvSpPr/>
          <p:nvPr/>
        </p:nvSpPr>
        <p:spPr>
          <a:xfrm>
            <a:off x="4283968" y="3429000"/>
            <a:ext cx="1368152" cy="1080120"/>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2000"/>
                                        <p:tgtEl>
                                          <p:spTgt spid="6">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20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2000"/>
                                        <p:tgtEl>
                                          <p:spTgt spid="1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bg/>
                                          </p:spTgt>
                                        </p:tgtEl>
                                        <p:attrNameLst>
                                          <p:attrName>style.visibility</p:attrName>
                                        </p:attrNameLst>
                                      </p:cBhvr>
                                      <p:to>
                                        <p:strVal val="visible"/>
                                      </p:to>
                                    </p:set>
                                    <p:animEffect transition="in" filter="fade">
                                      <p:cBhvr>
                                        <p:cTn id="18" dur="2000"/>
                                        <p:tgtEl>
                                          <p:spTgt spid="4">
                                            <p:bg/>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fade">
                                      <p:cBhvr>
                                        <p:cTn id="21" dur="2000"/>
                                        <p:tgtEl>
                                          <p:spTgt spid="4">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2000"/>
                                        <p:tgtEl>
                                          <p:spTgt spid="12"/>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5">
                                            <p:bg/>
                                          </p:spTgt>
                                        </p:tgtEl>
                                        <p:attrNameLst>
                                          <p:attrName>style.visibility</p:attrName>
                                        </p:attrNameLst>
                                      </p:cBhvr>
                                      <p:to>
                                        <p:strVal val="visible"/>
                                      </p:to>
                                    </p:set>
                                    <p:animEffect transition="in" filter="fade">
                                      <p:cBhvr>
                                        <p:cTn id="29" dur="2000"/>
                                        <p:tgtEl>
                                          <p:spTgt spid="5">
                                            <p:bg/>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fade">
                                      <p:cBhvr>
                                        <p:cTn id="32" dur="20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2000"/>
                                        <p:tgtEl>
                                          <p:spTgt spid="13"/>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7">
                                            <p:bg/>
                                          </p:spTgt>
                                        </p:tgtEl>
                                        <p:attrNameLst>
                                          <p:attrName>style.visibility</p:attrName>
                                        </p:attrNameLst>
                                      </p:cBhvr>
                                      <p:to>
                                        <p:strVal val="visible"/>
                                      </p:to>
                                    </p:set>
                                    <p:animEffect transition="in" filter="fade">
                                      <p:cBhvr>
                                        <p:cTn id="40" dur="2000"/>
                                        <p:tgtEl>
                                          <p:spTgt spid="7">
                                            <p:bg/>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7">
                                            <p:txEl>
                                              <p:pRg st="0" end="0"/>
                                            </p:txEl>
                                          </p:spTgt>
                                        </p:tgtEl>
                                        <p:attrNameLst>
                                          <p:attrName>style.visibility</p:attrName>
                                        </p:attrNameLst>
                                      </p:cBhvr>
                                      <p:to>
                                        <p:strVal val="visible"/>
                                      </p:to>
                                    </p:set>
                                    <p:animEffect transition="in" filter="fade">
                                      <p:cBhvr>
                                        <p:cTn id="43"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build="allAtOnce" animBg="1"/>
      <p:bldP spid="6" grpId="0" build="allAtOnce" animBg="1"/>
      <p:bldP spid="7" grpId="0" build="allAtOnce" animBg="1"/>
      <p:bldP spid="1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620688"/>
            <a:ext cx="8229600" cy="5690104"/>
          </a:xfrm>
        </p:spPr>
        <p:txBody>
          <a:bodyPr>
            <a:normAutofit/>
          </a:bodyPr>
          <a:lstStyle/>
          <a:p>
            <a:r>
              <a:rPr lang="fr-FR" dirty="0" smtClean="0">
                <a:latin typeface="Times New Roman" pitchFamily="18" charset="0"/>
                <a:cs typeface="Times New Roman" pitchFamily="18" charset="0"/>
              </a:rPr>
              <a:t>Dans l'ensemble, les  données obtenues  sont en accord  avec d’autres études  utilisant un large spectre d'antioxydants non enzymatiques et enzymatiques , ainsi que des marqueurs de l'oxydation des lipides et des protéines.</a:t>
            </a:r>
          </a:p>
          <a:p>
            <a:r>
              <a:rPr lang="fr-FR" dirty="0" smtClean="0">
                <a:latin typeface="Times New Roman" pitchFamily="18" charset="0"/>
                <a:cs typeface="Times New Roman" pitchFamily="18" charset="0"/>
              </a:rPr>
              <a:t>Les  différences  observées entre  les autres  données et les nôtres pourraient  être due à des différences concernant  les liquides biologiques  qui ont été utilisées pour la détection </a:t>
            </a:r>
            <a:r>
              <a:rPr lang="fr-FR" dirty="0" err="1" smtClean="0">
                <a:latin typeface="Times New Roman" pitchFamily="18" charset="0"/>
                <a:cs typeface="Times New Roman" pitchFamily="18" charset="0"/>
              </a:rPr>
              <a:t>Oxs</a:t>
            </a:r>
            <a:r>
              <a:rPr lang="fr-FR" dirty="0" smtClean="0">
                <a:latin typeface="Times New Roman" pitchFamily="18" charset="0"/>
                <a:cs typeface="Times New Roman" pitchFamily="18" charset="0"/>
              </a:rPr>
              <a:t> ainsi que sur les caractéristiques générales (par exemple , l'âge et les habitudes de vie ) des échantillons de la population .</a:t>
            </a:r>
          </a:p>
          <a:p>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6597352"/>
          </a:xfrm>
        </p:spPr>
        <p:txBody>
          <a:bodyPr>
            <a:normAutofit/>
          </a:bodyPr>
          <a:lstStyle/>
          <a:p>
            <a:pPr>
              <a:buNone/>
            </a:pPr>
            <a:endParaRPr lang="fr-FR" dirty="0" smtClean="0">
              <a:latin typeface="Times New Roman" pitchFamily="18" charset="0"/>
              <a:cs typeface="Times New Roman" pitchFamily="18" charset="0"/>
            </a:endParaRPr>
          </a:p>
          <a:p>
            <a:pPr>
              <a:buNone/>
            </a:pPr>
            <a:endParaRPr lang="fr-FR" dirty="0" smtClean="0">
              <a:latin typeface="Times New Roman" pitchFamily="18" charset="0"/>
              <a:cs typeface="Times New Roman" pitchFamily="18" charset="0"/>
            </a:endParaRPr>
          </a:p>
        </p:txBody>
      </p:sp>
      <p:sp>
        <p:nvSpPr>
          <p:cNvPr id="6" name="Rectangle à coins arrondis 5"/>
          <p:cNvSpPr/>
          <p:nvPr/>
        </p:nvSpPr>
        <p:spPr>
          <a:xfrm>
            <a:off x="539552" y="1556792"/>
            <a:ext cx="8172400" cy="129614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800" dirty="0" err="1" smtClean="0">
                <a:latin typeface="Times New Roman" pitchFamily="18" charset="0"/>
                <a:cs typeface="Times New Roman" pitchFamily="18" charset="0"/>
              </a:rPr>
              <a:t>Oxs</a:t>
            </a:r>
            <a:r>
              <a:rPr lang="fr-FR" sz="2800" dirty="0" smtClean="0">
                <a:latin typeface="Times New Roman" pitchFamily="18" charset="0"/>
                <a:cs typeface="Times New Roman" pitchFamily="18" charset="0"/>
              </a:rPr>
              <a:t>  pourrait représenter un événement précoce dans la pathogenèse et LOAD  et pourrait avoir lieu dans sa phase prodromique</a:t>
            </a:r>
            <a:endParaRPr lang="fr-FR" sz="2800" dirty="0"/>
          </a:p>
        </p:txBody>
      </p:sp>
      <p:sp>
        <p:nvSpPr>
          <p:cNvPr id="7" name="Rectangle à coins arrondis 6"/>
          <p:cNvSpPr/>
          <p:nvPr/>
        </p:nvSpPr>
        <p:spPr>
          <a:xfrm>
            <a:off x="323528" y="3717032"/>
            <a:ext cx="8568952" cy="208823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2800" dirty="0" smtClean="0">
                <a:latin typeface="Times New Roman" pitchFamily="18" charset="0"/>
                <a:cs typeface="Times New Roman" pitchFamily="18" charset="0"/>
              </a:rPr>
              <a:t>Un dysfonctionnement mitochondriale et la  dérégulation l'homéostasie du fer sont soupçonnés d'être les principales causes des dommages oxydatifs cumulés et observés dans les neurones chez les LOAD/ MCI.</a:t>
            </a:r>
          </a:p>
          <a:p>
            <a:pPr algn="ct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2000"/>
                                        <p:tgtEl>
                                          <p:spTgt spid="6">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20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bg/>
                                          </p:spTgt>
                                        </p:tgtEl>
                                        <p:attrNameLst>
                                          <p:attrName>style.visibility</p:attrName>
                                        </p:attrNameLst>
                                      </p:cBhvr>
                                      <p:to>
                                        <p:strVal val="visible"/>
                                      </p:to>
                                    </p:set>
                                    <p:animEffect transition="in" filter="fade">
                                      <p:cBhvr>
                                        <p:cTn id="15" dur="2000"/>
                                        <p:tgtEl>
                                          <p:spTgt spid="7">
                                            <p:bg/>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Effect transition="in" filter="fade">
                                      <p:cBhvr>
                                        <p:cTn id="18"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animBg="1"/>
      <p:bldP spid="7" grpId="0" build="allAtOnce"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67544" y="1412776"/>
            <a:ext cx="8229600" cy="4572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90488" indent="-25400">
              <a:buNone/>
            </a:pPr>
            <a:r>
              <a:rPr lang="fr-FR" dirty="0" smtClean="0">
                <a:latin typeface="Times New Roman" pitchFamily="18" charset="0"/>
                <a:cs typeface="Times New Roman" pitchFamily="18" charset="0"/>
              </a:rPr>
              <a:t>Les sous-produits de ROS dans les protéines, les lipides et l'ADN de l'hippocampe et les régions préfrontales dans MCI et les patients de LOAD sont semblables, en  particulier, l'identification des protéines carbonylées et nitrés communes pour MCI et la maladie d'Alzheimer</a:t>
            </a:r>
          </a:p>
          <a:p>
            <a:pPr algn="ct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2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196752"/>
            <a:ext cx="8229600" cy="4248472"/>
          </a:xfrm>
        </p:spPr>
        <p:style>
          <a:lnRef idx="1">
            <a:schemeClr val="accent6"/>
          </a:lnRef>
          <a:fillRef idx="2">
            <a:schemeClr val="accent6"/>
          </a:fillRef>
          <a:effectRef idx="1">
            <a:schemeClr val="accent6"/>
          </a:effectRef>
          <a:fontRef idx="minor">
            <a:schemeClr val="dk1"/>
          </a:fontRef>
        </p:style>
        <p:txBody>
          <a:bodyPr>
            <a:normAutofit/>
          </a:bodyPr>
          <a:lstStyle/>
          <a:p>
            <a:pPr marL="90488" indent="-25400">
              <a:buNone/>
            </a:pPr>
            <a:r>
              <a:rPr lang="fr-FR" dirty="0" smtClean="0">
                <a:latin typeface="Times New Roman" pitchFamily="18" charset="0"/>
                <a:cs typeface="Times New Roman" pitchFamily="18" charset="0"/>
              </a:rPr>
              <a:t>L’approche </a:t>
            </a:r>
            <a:r>
              <a:rPr lang="fr-FR" dirty="0" err="1" smtClean="0">
                <a:latin typeface="Times New Roman" pitchFamily="18" charset="0"/>
                <a:cs typeface="Times New Roman" pitchFamily="18" charset="0"/>
              </a:rPr>
              <a:t>protéomique</a:t>
            </a:r>
            <a:r>
              <a:rPr lang="fr-FR" dirty="0" smtClean="0">
                <a:latin typeface="Times New Roman" pitchFamily="18" charset="0"/>
                <a:cs typeface="Times New Roman" pitchFamily="18" charset="0"/>
              </a:rPr>
              <a:t> donne à penser que les voies principales d'oxydation peut être un événement précoce et jouant donc un rôle dans la progression initiale du processus </a:t>
            </a:r>
            <a:r>
              <a:rPr lang="fr-FR" dirty="0" err="1" smtClean="0">
                <a:latin typeface="Times New Roman" pitchFamily="18" charset="0"/>
                <a:cs typeface="Times New Roman" pitchFamily="18" charset="0"/>
              </a:rPr>
              <a:t>neurodégénératif</a:t>
            </a:r>
            <a:r>
              <a:rPr lang="fr-FR" dirty="0" smtClean="0">
                <a:latin typeface="Times New Roman" pitchFamily="18" charset="0"/>
                <a:cs typeface="Times New Roman" pitchFamily="18" charset="0"/>
              </a:rPr>
              <a:t>. </a:t>
            </a:r>
          </a:p>
          <a:p>
            <a:pPr marL="90488" indent="-25400">
              <a:buNone/>
            </a:pPr>
            <a:endParaRPr lang="fr-FR" dirty="0" smtClean="0">
              <a:latin typeface="Times New Roman" pitchFamily="18" charset="0"/>
              <a:cs typeface="Times New Roman" pitchFamily="18" charset="0"/>
            </a:endParaRPr>
          </a:p>
          <a:p>
            <a:pPr marL="90488" indent="-25400">
              <a:buNone/>
            </a:pPr>
            <a:r>
              <a:rPr lang="fr-FR" dirty="0" smtClean="0">
                <a:latin typeface="Times New Roman" pitchFamily="18" charset="0"/>
                <a:cs typeface="Times New Roman" pitchFamily="18" charset="0"/>
              </a:rPr>
              <a:t>Des dommages oxydatifs des protéines n'est pas aléatoire, mais très sélectif, et affecte les enzymes impliquées dans le métabolisme de l'énergie.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976664"/>
          </a:xfrm>
        </p:spPr>
        <p:style>
          <a:lnRef idx="1">
            <a:schemeClr val="accent4"/>
          </a:lnRef>
          <a:fillRef idx="2">
            <a:schemeClr val="accent4"/>
          </a:fillRef>
          <a:effectRef idx="1">
            <a:schemeClr val="accent4"/>
          </a:effectRef>
          <a:fontRef idx="minor">
            <a:schemeClr val="dk1"/>
          </a:fontRef>
        </p:style>
        <p:txBody>
          <a:bodyPr>
            <a:normAutofit/>
          </a:bodyPr>
          <a:lstStyle/>
          <a:p>
            <a:pPr marL="25400" indent="-25400">
              <a:buNone/>
            </a:pPr>
            <a:r>
              <a:rPr lang="fr-FR" dirty="0" smtClean="0">
                <a:solidFill>
                  <a:schemeClr val="dk1"/>
                </a:solidFill>
                <a:latin typeface="Times New Roman" pitchFamily="18" charset="0"/>
                <a:cs typeface="Times New Roman" pitchFamily="18" charset="0"/>
              </a:rPr>
              <a:t>La faible expression d'antioxydants endogènes (par exemple , le glutathion et la coenzyme Q10 ) conduit à une faible expression du facteur nucléaire , facteur E2- 2 lié ( Nrf2 ) , qui est responsable de l'activation de la transcription des gènes anti-oxydantes dans la réponse à </a:t>
            </a:r>
            <a:r>
              <a:rPr lang="fr-FR" dirty="0" err="1" smtClean="0">
                <a:solidFill>
                  <a:schemeClr val="dk1"/>
                </a:solidFill>
                <a:latin typeface="Times New Roman" pitchFamily="18" charset="0"/>
                <a:cs typeface="Times New Roman" pitchFamily="18" charset="0"/>
              </a:rPr>
              <a:t>Oxs</a:t>
            </a:r>
            <a:r>
              <a:rPr lang="fr-FR" dirty="0" smtClean="0">
                <a:solidFill>
                  <a:schemeClr val="dk1"/>
                </a:solidFill>
                <a:latin typeface="Times New Roman" pitchFamily="18" charset="0"/>
                <a:cs typeface="Times New Roman" pitchFamily="18" charset="0"/>
              </a:rPr>
              <a:t>.</a:t>
            </a:r>
            <a:br>
              <a:rPr lang="fr-FR" dirty="0" smtClean="0">
                <a:solidFill>
                  <a:schemeClr val="dk1"/>
                </a:solidFill>
                <a:latin typeface="Times New Roman" pitchFamily="18" charset="0"/>
                <a:cs typeface="Times New Roman" pitchFamily="18" charset="0"/>
              </a:rPr>
            </a:br>
            <a:r>
              <a:rPr lang="fr-FR" dirty="0" smtClean="0">
                <a:solidFill>
                  <a:schemeClr val="dk1"/>
                </a:solidFill>
                <a:latin typeface="Times New Roman" pitchFamily="18" charset="0"/>
                <a:cs typeface="Times New Roman" pitchFamily="18" charset="0"/>
              </a:rPr>
              <a:t/>
            </a:r>
            <a:br>
              <a:rPr lang="fr-FR" dirty="0" smtClean="0">
                <a:solidFill>
                  <a:schemeClr val="dk1"/>
                </a:solidFill>
                <a:latin typeface="Times New Roman" pitchFamily="18" charset="0"/>
                <a:cs typeface="Times New Roman" pitchFamily="18" charset="0"/>
              </a:rPr>
            </a:br>
            <a:r>
              <a:rPr lang="fr-FR" dirty="0" smtClean="0">
                <a:solidFill>
                  <a:schemeClr val="dk1"/>
                </a:solidFill>
                <a:latin typeface="Times New Roman" pitchFamily="18" charset="0"/>
                <a:cs typeface="Times New Roman" pitchFamily="18" charset="0"/>
                <a:sym typeface="Wingdings" pitchFamily="2" charset="2"/>
              </a:rPr>
              <a:t> </a:t>
            </a:r>
            <a:r>
              <a:rPr lang="fr-FR" dirty="0" smtClean="0">
                <a:solidFill>
                  <a:schemeClr val="dk1"/>
                </a:solidFill>
                <a:latin typeface="Times New Roman" pitchFamily="18" charset="0"/>
                <a:cs typeface="Times New Roman" pitchFamily="18" charset="0"/>
              </a:rPr>
              <a:t>Donc nos données ajoute à la pratique clinique , en particulier en ce qui concerne </a:t>
            </a:r>
            <a:r>
              <a:rPr lang="fr-FR" b="1" i="1" dirty="0" smtClean="0">
                <a:solidFill>
                  <a:srgbClr val="FF0000"/>
                </a:solidFill>
                <a:latin typeface="Times New Roman" pitchFamily="18" charset="0"/>
                <a:cs typeface="Times New Roman" pitchFamily="18" charset="0"/>
              </a:rPr>
              <a:t>l'utilisation de la </a:t>
            </a:r>
            <a:r>
              <a:rPr lang="fr-FR" b="1" i="1" dirty="0" err="1" smtClean="0">
                <a:solidFill>
                  <a:srgbClr val="FF0000"/>
                </a:solidFill>
                <a:latin typeface="Times New Roman" pitchFamily="18" charset="0"/>
                <a:cs typeface="Times New Roman" pitchFamily="18" charset="0"/>
              </a:rPr>
              <a:t>supplémentations</a:t>
            </a:r>
            <a:r>
              <a:rPr lang="fr-FR" dirty="0" smtClean="0">
                <a:solidFill>
                  <a:schemeClr val="dk1"/>
                </a:solidFill>
                <a:latin typeface="Times New Roman" pitchFamily="18" charset="0"/>
                <a:cs typeface="Times New Roman" pitchFamily="18" charset="0"/>
              </a:rPr>
              <a:t> en antioxydants dans le traitement des patients MCI et de LOAD.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996952"/>
            <a:ext cx="8532440" cy="1362075"/>
          </a:xfrm>
        </p:spPr>
        <p:txBody>
          <a:bodyPr>
            <a:noAutofit/>
          </a:bodyPr>
          <a:lstStyle/>
          <a:p>
            <a:pPr marL="0" algn="ctr"/>
            <a:r>
              <a:rPr lang="fr-FR" sz="8000" b="1" dirty="0" smtClean="0">
                <a:solidFill>
                  <a:srgbClr val="E46C12"/>
                </a:solidFill>
                <a:latin typeface="Times New Roman" pitchFamily="18" charset="0"/>
                <a:cs typeface="Times New Roman" pitchFamily="18" charset="0"/>
              </a:rPr>
              <a:t>INTRODUCTION </a:t>
            </a:r>
            <a:endParaRPr lang="fr-FR" sz="8000" b="1" dirty="0">
              <a:solidFill>
                <a:srgbClr val="E46C12"/>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2276872"/>
            <a:ext cx="7239000" cy="1362075"/>
          </a:xfrm>
        </p:spPr>
        <p:txBody>
          <a:bodyPr>
            <a:normAutofit/>
          </a:bodyPr>
          <a:lstStyle/>
          <a:p>
            <a:pPr algn="ctr"/>
            <a:r>
              <a:rPr lang="fr-FR" sz="5400" i="1" dirty="0" smtClean="0">
                <a:latin typeface="Times New Roman" pitchFamily="18" charset="0"/>
                <a:cs typeface="Times New Roman" pitchFamily="18" charset="0"/>
              </a:rPr>
              <a:t>Conclusion</a:t>
            </a:r>
            <a:endParaRPr lang="fr-FR" sz="5400"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2808"/>
            <a:ext cx="8229600" cy="3058360"/>
          </a:xfrm>
        </p:spPr>
        <p:style>
          <a:lnRef idx="1">
            <a:schemeClr val="accent6"/>
          </a:lnRef>
          <a:fillRef idx="2">
            <a:schemeClr val="accent6"/>
          </a:fillRef>
          <a:effectRef idx="1">
            <a:schemeClr val="accent6"/>
          </a:effectRef>
          <a:fontRef idx="minor">
            <a:schemeClr val="dk1"/>
          </a:fontRef>
        </p:style>
        <p:txBody>
          <a:bodyPr/>
          <a:lstStyle/>
          <a:p>
            <a:pPr marL="0" indent="0">
              <a:buNone/>
            </a:pPr>
            <a:r>
              <a:rPr lang="fr-FR" dirty="0" smtClean="0">
                <a:latin typeface="Times New Roman" pitchFamily="18" charset="0"/>
                <a:cs typeface="Times New Roman" pitchFamily="18" charset="0"/>
              </a:rPr>
              <a:t>Notre présente étude suggère que </a:t>
            </a:r>
            <a:r>
              <a:rPr lang="fr-FR" dirty="0" err="1" smtClean="0">
                <a:latin typeface="Times New Roman" pitchFamily="18" charset="0"/>
                <a:cs typeface="Times New Roman" pitchFamily="18" charset="0"/>
              </a:rPr>
              <a:t>Oxs</a:t>
            </a:r>
            <a:r>
              <a:rPr lang="fr-FR" dirty="0" smtClean="0">
                <a:latin typeface="Times New Roman" pitchFamily="18" charset="0"/>
                <a:cs typeface="Times New Roman" pitchFamily="18" charset="0"/>
              </a:rPr>
              <a:t> pourrait être impliquée précocement  dans LOAD pathogenèse. Cependant, d'autres études sont nécessaires pour déterminer les indicateurs </a:t>
            </a:r>
            <a:r>
              <a:rPr lang="fr-FR" dirty="0" err="1" smtClean="0">
                <a:latin typeface="Times New Roman" pitchFamily="18" charset="0"/>
                <a:cs typeface="Times New Roman" pitchFamily="18" charset="0"/>
              </a:rPr>
              <a:t>Oxs</a:t>
            </a:r>
            <a:r>
              <a:rPr lang="fr-FR" dirty="0" smtClean="0">
                <a:latin typeface="Times New Roman" pitchFamily="18" charset="0"/>
                <a:cs typeface="Times New Roman" pitchFamily="18" charset="0"/>
              </a:rPr>
              <a:t> appropriées pour mesurer la progression de MCI en LOAD </a:t>
            </a:r>
          </a:p>
          <a:p>
            <a:pPr>
              <a:buNone/>
            </a:pP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a:spLocks noGrp="1"/>
          </p:cNvSpPr>
          <p:nvPr>
            <p:ph type="body" idx="1"/>
          </p:nvPr>
        </p:nvSpPr>
        <p:spPr>
          <a:xfrm>
            <a:off x="785786" y="2928934"/>
            <a:ext cx="7477148" cy="2286000"/>
          </a:xfrm>
        </p:spPr>
        <p:txBody>
          <a:bodyPr>
            <a:normAutofit/>
          </a:bodyPr>
          <a:lstStyle/>
          <a:p>
            <a:r>
              <a:rPr lang="fr-FR" sz="4800" b="1" i="1" dirty="0" smtClean="0">
                <a:solidFill>
                  <a:srgbClr val="F06F0E"/>
                </a:solidFill>
                <a:latin typeface="Times New Roman" pitchFamily="18" charset="0"/>
                <a:cs typeface="Times New Roman" pitchFamily="18" charset="0"/>
              </a:rPr>
              <a:t>Merci pour votre attention </a:t>
            </a:r>
            <a:endParaRPr lang="fr-FR" sz="4800" b="1" i="1" dirty="0">
              <a:solidFill>
                <a:srgbClr val="F06F0E"/>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212976"/>
            <a:ext cx="8686800" cy="3241832"/>
          </a:xfrm>
        </p:spPr>
        <p:txBody>
          <a:bodyPr>
            <a:normAutofit fontScale="92500" lnSpcReduction="10000"/>
          </a:bodyPr>
          <a:lstStyle/>
          <a:p>
            <a:pPr marL="90488" indent="0">
              <a:buNone/>
            </a:pPr>
            <a:endParaRPr lang="fr-FR" b="1" dirty="0" smtClean="0">
              <a:latin typeface="Times New Roman" pitchFamily="18" charset="0"/>
              <a:cs typeface="Times New Roman" pitchFamily="18" charset="0"/>
            </a:endParaRPr>
          </a:p>
          <a:p>
            <a:pPr marL="90488" indent="0">
              <a:buNone/>
            </a:pPr>
            <a:endParaRPr lang="fr-FR" b="1" dirty="0" smtClean="0">
              <a:latin typeface="Times New Roman" pitchFamily="18" charset="0"/>
              <a:cs typeface="Times New Roman" pitchFamily="18" charset="0"/>
            </a:endParaRPr>
          </a:p>
          <a:p>
            <a:pPr marL="90488" indent="0">
              <a:buNone/>
            </a:pPr>
            <a:endParaRPr lang="fr-FR" b="1" dirty="0" smtClean="0">
              <a:latin typeface="Times New Roman" pitchFamily="18" charset="0"/>
              <a:cs typeface="Times New Roman" pitchFamily="18" charset="0"/>
            </a:endParaRPr>
          </a:p>
          <a:p>
            <a:pPr marL="90488" indent="0">
              <a:buNone/>
            </a:pPr>
            <a:endParaRPr lang="fr-FR" b="1" dirty="0" smtClean="0">
              <a:latin typeface="Times New Roman" pitchFamily="18" charset="0"/>
              <a:cs typeface="Times New Roman" pitchFamily="18" charset="0"/>
            </a:endParaRPr>
          </a:p>
          <a:p>
            <a:pPr marL="90488" indent="0">
              <a:buNone/>
            </a:pPr>
            <a:endParaRPr lang="fr-FR" b="1" dirty="0" smtClean="0">
              <a:latin typeface="Times New Roman" pitchFamily="18" charset="0"/>
              <a:cs typeface="Times New Roman" pitchFamily="18" charset="0"/>
            </a:endParaRPr>
          </a:p>
          <a:p>
            <a:pPr marL="90488" indent="0">
              <a:buNone/>
            </a:pPr>
            <a:r>
              <a:rPr lang="fr-FR" b="1" dirty="0" smtClean="0">
                <a:latin typeface="Times New Roman" pitchFamily="18" charset="0"/>
                <a:cs typeface="Times New Roman" pitchFamily="18" charset="0"/>
              </a:rPr>
              <a:t/>
            </a:r>
            <a:br>
              <a:rPr lang="fr-FR" b="1" dirty="0" smtClean="0">
                <a:latin typeface="Times New Roman" pitchFamily="18" charset="0"/>
                <a:cs typeface="Times New Roman" pitchFamily="18" charset="0"/>
              </a:rPr>
            </a:br>
            <a:endParaRPr lang="fr-FR" b="1" dirty="0" smtClean="0">
              <a:latin typeface="Times New Roman" pitchFamily="18" charset="0"/>
              <a:cs typeface="Times New Roman" pitchFamily="18" charset="0"/>
            </a:endParaRPr>
          </a:p>
          <a:p>
            <a:pPr>
              <a:buNone/>
            </a:pPr>
            <a:endParaRPr lang="fr-FR" dirty="0"/>
          </a:p>
        </p:txBody>
      </p:sp>
      <p:sp>
        <p:nvSpPr>
          <p:cNvPr id="4" name="Rectangle à coins arrondis 3"/>
          <p:cNvSpPr/>
          <p:nvPr/>
        </p:nvSpPr>
        <p:spPr>
          <a:xfrm>
            <a:off x="2627784" y="692696"/>
            <a:ext cx="3528392" cy="158417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800" b="1" dirty="0" smtClean="0">
                <a:latin typeface="Times New Roman" pitchFamily="18" charset="0"/>
                <a:cs typeface="Times New Roman" pitchFamily="18" charset="0"/>
              </a:rPr>
              <a:t>La déficience cognitive légère (MCI)</a:t>
            </a:r>
            <a:endParaRPr lang="fr-FR" sz="2800" dirty="0"/>
          </a:p>
        </p:txBody>
      </p:sp>
      <p:sp>
        <p:nvSpPr>
          <p:cNvPr id="5" name="Rectangle à coins arrondis 4"/>
          <p:cNvSpPr/>
          <p:nvPr/>
        </p:nvSpPr>
        <p:spPr>
          <a:xfrm>
            <a:off x="0" y="2852936"/>
            <a:ext cx="4139952" cy="324036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2800" b="1" dirty="0" smtClean="0">
                <a:latin typeface="Times New Roman" pitchFamily="18" charset="0"/>
                <a:cs typeface="Times New Roman" pitchFamily="18" charset="0"/>
              </a:rPr>
              <a:t>Etat intermédiaire ou préclinique entre le vieillissement normal et la démence.</a:t>
            </a:r>
            <a:endParaRPr lang="fr-FR" sz="2800" dirty="0"/>
          </a:p>
        </p:txBody>
      </p:sp>
      <p:sp>
        <p:nvSpPr>
          <p:cNvPr id="6" name="Rectangle à coins arrondis 5"/>
          <p:cNvSpPr/>
          <p:nvPr/>
        </p:nvSpPr>
        <p:spPr>
          <a:xfrm>
            <a:off x="4572000" y="2708920"/>
            <a:ext cx="4572000" cy="34563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2400" b="1" dirty="0" smtClean="0">
                <a:latin typeface="Times New Roman" pitchFamily="18" charset="0"/>
                <a:cs typeface="Times New Roman" pitchFamily="18" charset="0"/>
              </a:rPr>
              <a:t>Caractérisée par des troubles de mémoire qui, à l'encontre de la démence, n'est pas associée à une incapacité fonctionnelle quotidienne importante. </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2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2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bg/>
                                          </p:spTgt>
                                        </p:tgtEl>
                                        <p:attrNameLst>
                                          <p:attrName>style.visibility</p:attrName>
                                        </p:attrNameLst>
                                      </p:cBhvr>
                                      <p:to>
                                        <p:strVal val="visible"/>
                                      </p:to>
                                    </p:set>
                                    <p:anim calcmode="lin" valueType="num">
                                      <p:cBhvr additive="base">
                                        <p:cTn id="15" dur="500" fill="hold"/>
                                        <p:tgtEl>
                                          <p:spTgt spid="5">
                                            <p:bg/>
                                          </p:spTgt>
                                        </p:tgtEl>
                                        <p:attrNameLst>
                                          <p:attrName>ppt_x</p:attrName>
                                        </p:attrNameLst>
                                      </p:cBhvr>
                                      <p:tavLst>
                                        <p:tav tm="0">
                                          <p:val>
                                            <p:strVal val="#ppt_x"/>
                                          </p:val>
                                        </p:tav>
                                        <p:tav tm="100000">
                                          <p:val>
                                            <p:strVal val="#ppt_x"/>
                                          </p:val>
                                        </p:tav>
                                      </p:tavLst>
                                    </p:anim>
                                    <p:anim calcmode="lin" valueType="num">
                                      <p:cBhvr additive="base">
                                        <p:cTn id="16" dur="500" fill="hold"/>
                                        <p:tgtEl>
                                          <p:spTgt spid="5">
                                            <p:bg/>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bg/>
                                          </p:spTgt>
                                        </p:tgtEl>
                                        <p:attrNameLst>
                                          <p:attrName>style.visibility</p:attrName>
                                        </p:attrNameLst>
                                      </p:cBhvr>
                                      <p:to>
                                        <p:strVal val="visible"/>
                                      </p:to>
                                    </p:set>
                                    <p:anim calcmode="lin" valueType="num">
                                      <p:cBhvr additive="base">
                                        <p:cTn id="25" dur="500" fill="hold"/>
                                        <p:tgtEl>
                                          <p:spTgt spid="6">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6">
                                            <p:bg/>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 calcmode="lin" valueType="num">
                                      <p:cBhvr additive="base">
                                        <p:cTn id="2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build="allAtOnce" animBg="1"/>
      <p:bldP spid="6" grpId="0"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179512" y="836712"/>
            <a:ext cx="4248472" cy="5040560"/>
          </a:xfrm>
          <a:prstGeom prst="rect">
            <a:avLst/>
          </a:prstGeom>
          <a:noFill/>
          <a:ln w="9525">
            <a:noFill/>
            <a:miter lim="800000"/>
            <a:headEnd/>
            <a:tailEnd/>
          </a:ln>
        </p:spPr>
      </p:pic>
      <p:sp>
        <p:nvSpPr>
          <p:cNvPr id="3" name="Rectangle à coins arrondis 2"/>
          <p:cNvSpPr/>
          <p:nvPr/>
        </p:nvSpPr>
        <p:spPr>
          <a:xfrm>
            <a:off x="4860032" y="764704"/>
            <a:ext cx="3960440" cy="511256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2400" b="1" dirty="0" smtClean="0">
                <a:solidFill>
                  <a:schemeClr val="bg1"/>
                </a:solidFill>
                <a:latin typeface="Times New Roman" pitchFamily="18" charset="0"/>
                <a:cs typeface="Times New Roman" pitchFamily="18" charset="0"/>
              </a:rPr>
              <a:t>Près de la moitié des personnes atteints d’une MCI évoluent à l'apparition tardive de la maladie d'Alzheimer qui représente environ 60% du total des cas de démence</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index.jpg"/>
          <p:cNvPicPr>
            <a:picLocks noChangeAspect="1"/>
          </p:cNvPicPr>
          <p:nvPr/>
        </p:nvPicPr>
        <p:blipFill>
          <a:blip r:embed="rId2" cstate="print">
            <a:lum bright="-8000"/>
          </a:blip>
          <a:stretch>
            <a:fillRect/>
          </a:stretch>
        </p:blipFill>
        <p:spPr>
          <a:xfrm>
            <a:off x="2483768" y="0"/>
            <a:ext cx="3583285" cy="3312368"/>
          </a:xfrm>
          <a:prstGeom prst="ellipse">
            <a:avLst/>
          </a:prstGeom>
          <a:ln>
            <a:noFill/>
          </a:ln>
          <a:effectLst>
            <a:softEdge rad="112500"/>
          </a:effectLst>
        </p:spPr>
      </p:pic>
      <p:sp>
        <p:nvSpPr>
          <p:cNvPr id="3" name="Espace réservé du contenu 2"/>
          <p:cNvSpPr>
            <a:spLocks noGrp="1"/>
          </p:cNvSpPr>
          <p:nvPr>
            <p:ph idx="1"/>
          </p:nvPr>
        </p:nvSpPr>
        <p:spPr>
          <a:xfrm>
            <a:off x="755576" y="2852936"/>
            <a:ext cx="7740352" cy="4005064"/>
          </a:xfrm>
        </p:spPr>
        <p:txBody>
          <a:bodyPr>
            <a:normAutofit fontScale="32500" lnSpcReduction="20000"/>
          </a:bodyPr>
          <a:lstStyle/>
          <a:p>
            <a:pPr>
              <a:buNone/>
            </a:pPr>
            <a:endParaRPr lang="fr-FR" sz="9600" dirty="0" smtClean="0">
              <a:latin typeface="Times New Roman" pitchFamily="18" charset="0"/>
              <a:cs typeface="Times New Roman" pitchFamily="18" charset="0"/>
            </a:endParaRPr>
          </a:p>
          <a:p>
            <a:pPr algn="ctr">
              <a:buNone/>
            </a:pPr>
            <a:r>
              <a:rPr lang="fr-FR" sz="9600" dirty="0" smtClean="0">
                <a:latin typeface="Times New Roman" pitchFamily="18" charset="0"/>
                <a:cs typeface="Times New Roman" pitchFamily="18" charset="0"/>
              </a:rPr>
              <a:t>L'attention des chercheurs a été intensément concentré sur </a:t>
            </a:r>
            <a:r>
              <a:rPr lang="fr-FR" sz="9600" b="1" i="1" dirty="0" smtClean="0">
                <a:solidFill>
                  <a:schemeClr val="bg1"/>
                </a:solidFill>
                <a:latin typeface="Times New Roman" pitchFamily="18" charset="0"/>
                <a:cs typeface="Times New Roman" pitchFamily="18" charset="0"/>
              </a:rPr>
              <a:t>les mécanismes moléculaires  de la maladie d'Alzheimer</a:t>
            </a:r>
            <a:r>
              <a:rPr lang="fr-FR" sz="9600" dirty="0" smtClean="0">
                <a:latin typeface="Times New Roman" pitchFamily="18" charset="0"/>
                <a:cs typeface="Times New Roman" pitchFamily="18" charset="0"/>
              </a:rPr>
              <a:t> chez les personnes </a:t>
            </a:r>
            <a:r>
              <a:rPr lang="fr-FR" sz="9600" b="1" i="1" dirty="0" smtClean="0">
                <a:solidFill>
                  <a:schemeClr val="bg1"/>
                </a:solidFill>
                <a:latin typeface="Times New Roman" pitchFamily="18" charset="0"/>
                <a:cs typeface="Times New Roman" pitchFamily="18" charset="0"/>
              </a:rPr>
              <a:t>âgées</a:t>
            </a:r>
            <a:r>
              <a:rPr lang="fr-FR" sz="9600" dirty="0" smtClean="0">
                <a:latin typeface="Times New Roman" pitchFamily="18" charset="0"/>
                <a:cs typeface="Times New Roman" pitchFamily="18" charset="0"/>
              </a:rPr>
              <a:t>, donnant de multiples preuves à l'appui d'un rôle clé du stress oxydatif (</a:t>
            </a:r>
            <a:r>
              <a:rPr lang="fr-FR" sz="9600" dirty="0" err="1" smtClean="0">
                <a:latin typeface="Times New Roman" pitchFamily="18" charset="0"/>
                <a:cs typeface="Times New Roman" pitchFamily="18" charset="0"/>
              </a:rPr>
              <a:t>Oxs</a:t>
            </a:r>
            <a:r>
              <a:rPr lang="fr-FR" sz="9600" dirty="0" smtClean="0">
                <a:latin typeface="Times New Roman" pitchFamily="18" charset="0"/>
                <a:cs typeface="Times New Roman" pitchFamily="18" charset="0"/>
              </a:rPr>
              <a:t>) dans l'apparition et le développement de cette maladie </a:t>
            </a:r>
            <a:br>
              <a:rPr lang="fr-FR" sz="9600" dirty="0" smtClean="0">
                <a:latin typeface="Times New Roman" pitchFamily="18" charset="0"/>
                <a:cs typeface="Times New Roman" pitchFamily="18" charset="0"/>
              </a:rPr>
            </a:br>
            <a:endParaRPr lang="fr-FR" sz="96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14282" y="1500174"/>
            <a:ext cx="1990725" cy="2286016"/>
          </a:xfrm>
          <a:prstGeom prst="rect">
            <a:avLst/>
          </a:prstGeom>
          <a:noFill/>
          <a:ln w="9525">
            <a:noFill/>
            <a:miter lim="800000"/>
            <a:headEnd/>
            <a:tailEnd/>
          </a:ln>
          <a:effectLst/>
        </p:spPr>
      </p:pic>
      <p:sp>
        <p:nvSpPr>
          <p:cNvPr id="5" name="Rectangle à coins arrondis 4"/>
          <p:cNvSpPr/>
          <p:nvPr/>
        </p:nvSpPr>
        <p:spPr>
          <a:xfrm>
            <a:off x="3000364" y="1500174"/>
            <a:ext cx="6143636" cy="257176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dirty="0" err="1" smtClean="0">
                <a:latin typeface="Times New Roman" pitchFamily="18" charset="0"/>
                <a:cs typeface="Times New Roman" pitchFamily="18" charset="0"/>
              </a:rPr>
              <a:t>Oxs</a:t>
            </a:r>
            <a:r>
              <a:rPr lang="fr-FR"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pourrait être la cause  de la formations d’agrégats  de  peptide </a:t>
            </a:r>
            <a:r>
              <a:rPr lang="fr-FR" sz="2400" dirty="0" err="1" smtClean="0">
                <a:latin typeface="Times New Roman" pitchFamily="18" charset="0"/>
                <a:cs typeface="Times New Roman" pitchFamily="18" charset="0"/>
              </a:rPr>
              <a:t>lamyloïde</a:t>
            </a:r>
            <a:r>
              <a:rPr lang="fr-FR" sz="2400" dirty="0" smtClean="0">
                <a:latin typeface="Times New Roman" pitchFamily="18" charset="0"/>
                <a:cs typeface="Times New Roman" pitchFamily="18" charset="0"/>
              </a:rPr>
              <a:t>  formant des oligomères d'</a:t>
            </a:r>
            <a:r>
              <a:rPr lang="fr-FR" sz="2400" dirty="0" err="1" smtClean="0">
                <a:latin typeface="Times New Roman" pitchFamily="18" charset="0"/>
                <a:cs typeface="Times New Roman" pitchFamily="18" charset="0"/>
              </a:rPr>
              <a:t>Aß</a:t>
            </a:r>
            <a:r>
              <a:rPr lang="fr-FR" sz="2400" dirty="0" smtClean="0">
                <a:latin typeface="Times New Roman" pitchFamily="18" charset="0"/>
                <a:cs typeface="Times New Roman" pitchFamily="18" charset="0"/>
              </a:rPr>
              <a:t> qui peuvent exercer des effets neurotoxiques en augmentant le niveau des ROS  dans le cerveau des patients atteints de  la maladie d’Alzheimer </a:t>
            </a:r>
            <a:endParaRPr lang="fr-FR" sz="2400" dirty="0"/>
          </a:p>
        </p:txBody>
      </p:sp>
      <p:sp>
        <p:nvSpPr>
          <p:cNvPr id="6" name="Rectangle à coins arrondis 5"/>
          <p:cNvSpPr/>
          <p:nvPr/>
        </p:nvSpPr>
        <p:spPr>
          <a:xfrm>
            <a:off x="2571736" y="214290"/>
            <a:ext cx="3500462" cy="92869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3200" b="1" dirty="0" smtClean="0">
                <a:latin typeface="Times New Roman" pitchFamily="18" charset="0"/>
                <a:cs typeface="Times New Roman" pitchFamily="18" charset="0"/>
              </a:rPr>
              <a:t>Suggestions</a:t>
            </a:r>
            <a:endParaRPr lang="fr-FR" sz="3200" b="1" dirty="0">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3"/>
          <a:srcRect/>
          <a:stretch>
            <a:fillRect/>
          </a:stretch>
        </p:blipFill>
        <p:spPr bwMode="auto">
          <a:xfrm>
            <a:off x="357158" y="4143380"/>
            <a:ext cx="1643074" cy="2500330"/>
          </a:xfrm>
          <a:prstGeom prst="rect">
            <a:avLst/>
          </a:prstGeom>
          <a:noFill/>
          <a:ln w="9525">
            <a:noFill/>
            <a:miter lim="800000"/>
            <a:headEnd/>
            <a:tailEnd/>
          </a:ln>
          <a:effectLst/>
        </p:spPr>
      </p:pic>
      <p:sp>
        <p:nvSpPr>
          <p:cNvPr id="8" name="Rectangle à coins arrondis 7"/>
          <p:cNvSpPr/>
          <p:nvPr/>
        </p:nvSpPr>
        <p:spPr>
          <a:xfrm>
            <a:off x="3000364" y="4286232"/>
            <a:ext cx="6143636" cy="257176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fr-FR" sz="2400" dirty="0" smtClean="0">
                <a:latin typeface="Times New Roman" pitchFamily="18" charset="0"/>
                <a:cs typeface="Times New Roman" pitchFamily="18" charset="0"/>
              </a:rPr>
              <a:t>Par rapport aux témoins </a:t>
            </a:r>
            <a:r>
              <a:rPr lang="fr-FR" sz="2400" dirty="0" smtClean="0">
                <a:latin typeface="Times New Roman" pitchFamily="18" charset="0"/>
                <a:cs typeface="Times New Roman" pitchFamily="18" charset="0"/>
              </a:rPr>
              <a:t>, les patients atteints de MCI  ont une diminution des niveaux antioxydants dans les fluides périphériques, </a:t>
            </a:r>
            <a:r>
              <a:rPr lang="fr-FR" sz="2400" i="1" u="sng" dirty="0" smtClean="0">
                <a:latin typeface="Times New Roman" pitchFamily="18" charset="0"/>
                <a:cs typeface="Times New Roman" pitchFamily="18" charset="0"/>
              </a:rPr>
              <a:t>mais</a:t>
            </a:r>
            <a:r>
              <a:rPr lang="fr-FR" sz="2400" dirty="0" smtClean="0">
                <a:latin typeface="Times New Roman" pitchFamily="18" charset="0"/>
                <a:cs typeface="Times New Roman" pitchFamily="18" charset="0"/>
              </a:rPr>
              <a:t> ils  n'ont pas réussi à établir des relations de cause à effet entre </a:t>
            </a:r>
            <a:r>
              <a:rPr lang="fr-FR" sz="2400" dirty="0" err="1" smtClean="0">
                <a:latin typeface="Times New Roman" pitchFamily="18" charset="0"/>
                <a:cs typeface="Times New Roman" pitchFamily="18" charset="0"/>
              </a:rPr>
              <a:t>Oxs</a:t>
            </a:r>
            <a:r>
              <a:rPr lang="fr-FR" sz="2400" dirty="0" smtClean="0">
                <a:latin typeface="Times New Roman" pitchFamily="18" charset="0"/>
                <a:cs typeface="Times New Roman" pitchFamily="18" charset="0"/>
              </a:rPr>
              <a:t> et troubles cognitifs ou de démence.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2000"/>
                                        <p:tgtEl>
                                          <p:spTgt spid="6">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20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fade">
                                      <p:cBhvr>
                                        <p:cTn id="15" dur="2000"/>
                                        <p:tgtEl>
                                          <p:spTgt spid="102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bg/>
                                          </p:spTgt>
                                        </p:tgtEl>
                                        <p:attrNameLst>
                                          <p:attrName>style.visibility</p:attrName>
                                        </p:attrNameLst>
                                      </p:cBhvr>
                                      <p:to>
                                        <p:strVal val="visible"/>
                                      </p:to>
                                    </p:set>
                                    <p:animEffect transition="in" filter="fade">
                                      <p:cBhvr>
                                        <p:cTn id="20" dur="2000"/>
                                        <p:tgtEl>
                                          <p:spTgt spid="5">
                                            <p:bg/>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2000"/>
                                        <p:tgtEl>
                                          <p:spTgt spid="5">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27"/>
                                        </p:tgtEl>
                                        <p:attrNameLst>
                                          <p:attrName>style.visibility</p:attrName>
                                        </p:attrNameLst>
                                      </p:cBhvr>
                                      <p:to>
                                        <p:strVal val="visible"/>
                                      </p:to>
                                    </p:set>
                                    <p:animEffect transition="in" filter="fade">
                                      <p:cBhvr>
                                        <p:cTn id="28" dur="2000"/>
                                        <p:tgtEl>
                                          <p:spTgt spid="102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8">
                                            <p:bg/>
                                          </p:spTgt>
                                        </p:tgtEl>
                                        <p:attrNameLst>
                                          <p:attrName>style.visibility</p:attrName>
                                        </p:attrNameLst>
                                      </p:cBhvr>
                                      <p:to>
                                        <p:strVal val="visible"/>
                                      </p:to>
                                    </p:set>
                                    <p:animEffect transition="in" filter="fade">
                                      <p:cBhvr>
                                        <p:cTn id="33" dur="2000"/>
                                        <p:tgtEl>
                                          <p:spTgt spid="8">
                                            <p:bg/>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8">
                                            <p:txEl>
                                              <p:pRg st="0" end="0"/>
                                            </p:txEl>
                                          </p:spTgt>
                                        </p:tgtEl>
                                        <p:attrNameLst>
                                          <p:attrName>style.visibility</p:attrName>
                                        </p:attrNameLst>
                                      </p:cBhvr>
                                      <p:to>
                                        <p:strVal val="visible"/>
                                      </p:to>
                                    </p:set>
                                    <p:animEffect transition="in" filter="fade">
                                      <p:cBhvr>
                                        <p:cTn id="36"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P spid="6" grpId="0" build="allAtOnce" animBg="1"/>
      <p:bldP spid="8"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2204864"/>
            <a:ext cx="8229600" cy="4177936"/>
          </a:xfrm>
        </p:spPr>
        <p:style>
          <a:lnRef idx="1">
            <a:schemeClr val="accent6"/>
          </a:lnRef>
          <a:fillRef idx="2">
            <a:schemeClr val="accent6"/>
          </a:fillRef>
          <a:effectRef idx="1">
            <a:schemeClr val="accent6"/>
          </a:effectRef>
          <a:fontRef idx="minor">
            <a:schemeClr val="dk1"/>
          </a:fontRef>
        </p:style>
        <p:txBody>
          <a:bodyPr/>
          <a:lstStyle/>
          <a:p>
            <a:pPr marL="90488" indent="-25400" algn="ctr">
              <a:buNone/>
            </a:pPr>
            <a:r>
              <a:rPr lang="fr-FR" sz="3200" b="1" i="1" dirty="0" smtClean="0">
                <a:solidFill>
                  <a:schemeClr val="bg1"/>
                </a:solidFill>
                <a:latin typeface="Times New Roman" pitchFamily="18" charset="0"/>
                <a:cs typeface="Times New Roman" pitchFamily="18" charset="0"/>
              </a:rPr>
              <a:t>Nous avons mené une étude prospective dans le but d' étudier si le niveau sérique de base d'</a:t>
            </a:r>
            <a:r>
              <a:rPr lang="fr-FR" sz="3200" b="1" i="1" dirty="0" err="1" smtClean="0">
                <a:solidFill>
                  <a:schemeClr val="bg1"/>
                </a:solidFill>
                <a:latin typeface="Times New Roman" pitchFamily="18" charset="0"/>
                <a:cs typeface="Times New Roman" pitchFamily="18" charset="0"/>
              </a:rPr>
              <a:t>hydroperoxydes</a:t>
            </a:r>
            <a:r>
              <a:rPr lang="fr-FR" sz="3200" b="1" i="1" dirty="0" smtClean="0">
                <a:solidFill>
                  <a:schemeClr val="bg1"/>
                </a:solidFill>
                <a:latin typeface="Times New Roman" pitchFamily="18" charset="0"/>
                <a:cs typeface="Times New Roman" pitchFamily="18" charset="0"/>
              </a:rPr>
              <a:t> (c'est à dire , les sous-produits de la peroxydation lipidique ) et / ou la capacité </a:t>
            </a:r>
            <a:r>
              <a:rPr lang="fr-FR" sz="3200" b="1" i="1" dirty="0" err="1" smtClean="0">
                <a:solidFill>
                  <a:schemeClr val="bg1"/>
                </a:solidFill>
                <a:latin typeface="Times New Roman" pitchFamily="18" charset="0"/>
                <a:cs typeface="Times New Roman" pitchFamily="18" charset="0"/>
              </a:rPr>
              <a:t>antioxydante</a:t>
            </a:r>
            <a:r>
              <a:rPr lang="fr-FR" sz="3200" b="1" i="1" dirty="0" smtClean="0">
                <a:solidFill>
                  <a:schemeClr val="bg1"/>
                </a:solidFill>
                <a:latin typeface="Times New Roman" pitchFamily="18" charset="0"/>
                <a:cs typeface="Times New Roman" pitchFamily="18" charset="0"/>
              </a:rPr>
              <a:t> du sérum peut être un facteur prédictif de la progression clinique de MCI.</a:t>
            </a:r>
          </a:p>
          <a:p>
            <a:endParaRPr lang="fr-FR" dirty="0" smtClean="0"/>
          </a:p>
          <a:p>
            <a:endParaRPr lang="fr-FR" dirty="0"/>
          </a:p>
        </p:txBody>
      </p:sp>
      <p:sp>
        <p:nvSpPr>
          <p:cNvPr id="6" name="Rectangle à coins arrondis 5"/>
          <p:cNvSpPr/>
          <p:nvPr/>
        </p:nvSpPr>
        <p:spPr>
          <a:xfrm>
            <a:off x="3131840" y="260648"/>
            <a:ext cx="2376264" cy="108012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4800" b="1" i="1" dirty="0" smtClean="0">
                <a:latin typeface="Times New Roman" pitchFamily="18" charset="0"/>
                <a:cs typeface="Times New Roman" pitchFamily="18" charset="0"/>
              </a:rPr>
              <a:t>BUT</a:t>
            </a:r>
            <a:endParaRPr lang="fr-FR" sz="4800" b="1"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6">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bg/>
                                          </p:spTgt>
                                        </p:tgtEl>
                                        <p:attrNameLst>
                                          <p:attrName>style.visibility</p:attrName>
                                        </p:attrNameLst>
                                      </p:cBhvr>
                                      <p:to>
                                        <p:strVal val="visible"/>
                                      </p:to>
                                    </p:set>
                                    <p:anim calcmode="lin" valueType="num">
                                      <p:cBhvr additive="base">
                                        <p:cTn id="1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3">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P spid="6" grpId="0" build="allAtOnce"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564904"/>
            <a:ext cx="7239000" cy="1362075"/>
          </a:xfrm>
        </p:spPr>
        <p:txBody>
          <a:bodyPr>
            <a:noAutofit/>
          </a:bodyPr>
          <a:lstStyle/>
          <a:p>
            <a:pPr algn="ctr"/>
            <a:r>
              <a:rPr lang="fr-FR" sz="8000" dirty="0" smtClean="0">
                <a:solidFill>
                  <a:srgbClr val="E46C12"/>
                </a:solidFill>
                <a:latin typeface="Times New Roman" pitchFamily="18" charset="0"/>
                <a:cs typeface="Times New Roman" pitchFamily="18" charset="0"/>
              </a:rPr>
              <a:t>Matériels et méthodes</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356</TotalTime>
  <Words>1430</Words>
  <Application>Microsoft Office PowerPoint</Application>
  <PresentationFormat>Affichage à l'écran (4:3)</PresentationFormat>
  <Paragraphs>96</Paragraphs>
  <Slides>32</Slides>
  <Notes>1</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Verve</vt:lpstr>
      <vt:lpstr>Le  stress oxydatif systémique et la conversion vers une démence chez les patients âgés atteints d’une  déficience cognitive légère </vt:lpstr>
      <vt:lpstr>Présentation de l’article</vt:lpstr>
      <vt:lpstr>INTRODUCTION </vt:lpstr>
      <vt:lpstr>Diapositive 4</vt:lpstr>
      <vt:lpstr>Diapositive 5</vt:lpstr>
      <vt:lpstr>Diapositive 6</vt:lpstr>
      <vt:lpstr>Diapositive 7</vt:lpstr>
      <vt:lpstr>Diapositive 8</vt:lpstr>
      <vt:lpstr>Matériels et méthodes</vt:lpstr>
      <vt:lpstr>Diapositive 10</vt:lpstr>
      <vt:lpstr>Diapositive 11</vt:lpstr>
      <vt:lpstr>Diapositive 12</vt:lpstr>
      <vt:lpstr>Diapositive 13</vt:lpstr>
      <vt:lpstr>Méthode FRAP</vt:lpstr>
      <vt:lpstr>Diapositive 15</vt:lpstr>
      <vt:lpstr>Diapositive 16</vt:lpstr>
      <vt:lpstr>Diapositive 17</vt:lpstr>
      <vt:lpstr>Résultats  </vt:lpstr>
      <vt:lpstr>Diapositive 19</vt:lpstr>
      <vt:lpstr>Diapositive 20</vt:lpstr>
      <vt:lpstr>Diapositive 21</vt:lpstr>
      <vt:lpstr>Discussion</vt:lpstr>
      <vt:lpstr>Diapositive 23</vt:lpstr>
      <vt:lpstr>Diapositive 24</vt:lpstr>
      <vt:lpstr>Diapositive 25</vt:lpstr>
      <vt:lpstr>Diapositive 26</vt:lpstr>
      <vt:lpstr>Diapositive 27</vt:lpstr>
      <vt:lpstr>Diapositive 28</vt:lpstr>
      <vt:lpstr>Diapositive 29</vt:lpstr>
      <vt:lpstr>Conclusion</vt:lpstr>
      <vt:lpstr>Diapositive 31</vt:lpstr>
      <vt:lpstr>Diapositive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stress oxydatif systémique et la conversion vers une démence chez les patients âgés atteints d’une  déficience cognitive légère </dc:title>
  <dc:creator>Thilelli</dc:creator>
  <cp:lastModifiedBy>Lilis</cp:lastModifiedBy>
  <cp:revision>35</cp:revision>
  <dcterms:created xsi:type="dcterms:W3CDTF">2014-03-25T11:59:40Z</dcterms:created>
  <dcterms:modified xsi:type="dcterms:W3CDTF">2014-05-02T09:37:23Z</dcterms:modified>
</cp:coreProperties>
</file>