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0"/>
  </p:notesMasterIdLst>
  <p:sldIdLst>
    <p:sldId id="271" r:id="rId2"/>
    <p:sldId id="257" r:id="rId3"/>
    <p:sldId id="272" r:id="rId4"/>
    <p:sldId id="273" r:id="rId5"/>
    <p:sldId id="274" r:id="rId6"/>
    <p:sldId id="27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27" autoAdjust="0"/>
  </p:normalViewPr>
  <p:slideViewPr>
    <p:cSldViewPr>
      <p:cViewPr varScale="1">
        <p:scale>
          <a:sx n="70" d="100"/>
          <a:sy n="70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C21EC-A9BA-4115-B814-897EB02E5951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6D98C-9C55-435C-8F0A-CA643DAA4F57}">
      <dgm:prSet phldrT="[Texte]" custT="1"/>
      <dgm:spPr/>
      <dgm:t>
        <a:bodyPr/>
        <a:lstStyle/>
        <a:p>
          <a:pPr algn="l" rtl="1"/>
          <a:r>
            <a:rPr lang="ar-MA" sz="2400" b="1" dirty="0" smtClean="0">
              <a:cs typeface="AL-Mohanad Bold" pitchFamily="2" charset="-78"/>
            </a:rPr>
            <a:t>الفترة الأولى</a:t>
          </a:r>
          <a:endParaRPr lang="fr-FR" sz="2400" dirty="0">
            <a:cs typeface="AL-Mohanad Bold" pitchFamily="2" charset="-78"/>
          </a:endParaRPr>
        </a:p>
      </dgm:t>
    </dgm:pt>
    <dgm:pt modelId="{B7AF4C99-88A6-4E67-8C65-3B8624F7D2BB}" type="par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2643E52D-9DA8-4AA5-8C02-A4426C9E1BF6}" type="sib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BC1A0ACD-A348-403D-BB48-AC23FF370638}" type="pres">
      <dgm:prSet presAssocID="{81EC21EC-A9BA-4115-B814-897EB02E595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6BB40A7-AF56-4DC4-BB37-1D80DF36FABE}" type="pres">
      <dgm:prSet presAssocID="{2796D98C-9C55-435C-8F0A-CA643DAA4F57}" presName="horFlow" presStyleCnt="0"/>
      <dgm:spPr/>
    </dgm:pt>
    <dgm:pt modelId="{3A11A92E-4C20-4681-A871-0D718F99950A}" type="pres">
      <dgm:prSet presAssocID="{2796D98C-9C55-435C-8F0A-CA643DAA4F57}" presName="bigChev" presStyleLbl="node1" presStyleIdx="0" presStyleCnt="1" custScaleX="125847" custScaleY="148953"/>
      <dgm:spPr/>
      <dgm:t>
        <a:bodyPr/>
        <a:lstStyle/>
        <a:p>
          <a:endParaRPr lang="fr-FR"/>
        </a:p>
      </dgm:t>
    </dgm:pt>
  </dgm:ptLst>
  <dgm:cxnLst>
    <dgm:cxn modelId="{37CFFF67-DB43-4E7A-8973-5D1EFB881309}" type="presOf" srcId="{2796D98C-9C55-435C-8F0A-CA643DAA4F57}" destId="{3A11A92E-4C20-4681-A871-0D718F99950A}" srcOrd="0" destOrd="0" presId="urn:microsoft.com/office/officeart/2005/8/layout/lProcess3"/>
    <dgm:cxn modelId="{C7070843-81E3-4654-B40A-1C8A7D4AD3E1}" srcId="{81EC21EC-A9BA-4115-B814-897EB02E5951}" destId="{2796D98C-9C55-435C-8F0A-CA643DAA4F57}" srcOrd="0" destOrd="0" parTransId="{B7AF4C99-88A6-4E67-8C65-3B8624F7D2BB}" sibTransId="{2643E52D-9DA8-4AA5-8C02-A4426C9E1BF6}"/>
    <dgm:cxn modelId="{FC18F2EA-395D-49DC-A307-53DEE73D9327}" type="presOf" srcId="{81EC21EC-A9BA-4115-B814-897EB02E5951}" destId="{BC1A0ACD-A348-403D-BB48-AC23FF370638}" srcOrd="0" destOrd="0" presId="urn:microsoft.com/office/officeart/2005/8/layout/lProcess3"/>
    <dgm:cxn modelId="{9E470586-65BC-4087-929A-85CB3DBFD32D}" type="presParOf" srcId="{BC1A0ACD-A348-403D-BB48-AC23FF370638}" destId="{06BB40A7-AF56-4DC4-BB37-1D80DF36FABE}" srcOrd="0" destOrd="0" presId="urn:microsoft.com/office/officeart/2005/8/layout/lProcess3"/>
    <dgm:cxn modelId="{01C4DE5E-FEF3-4DDF-93A1-8BE8809FBABF}" type="presParOf" srcId="{06BB40A7-AF56-4DC4-BB37-1D80DF36FABE}" destId="{3A11A92E-4C20-4681-A871-0D718F9995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C21EC-A9BA-4115-B814-897EB02E5951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6D98C-9C55-435C-8F0A-CA643DAA4F57}">
      <dgm:prSet phldrT="[Texte]" custT="1"/>
      <dgm:spPr/>
      <dgm:t>
        <a:bodyPr/>
        <a:lstStyle/>
        <a:p>
          <a:pPr algn="l" rtl="1"/>
          <a:r>
            <a:rPr lang="ar-MA" sz="2400" b="1" dirty="0" smtClean="0">
              <a:cs typeface="AL-Mohanad Bold" pitchFamily="2" charset="-78"/>
            </a:rPr>
            <a:t>الفترة الثانية</a:t>
          </a:r>
          <a:endParaRPr lang="fr-FR" sz="2400" dirty="0">
            <a:cs typeface="AL-Mohanad Bold" pitchFamily="2" charset="-78"/>
          </a:endParaRPr>
        </a:p>
      </dgm:t>
    </dgm:pt>
    <dgm:pt modelId="{B7AF4C99-88A6-4E67-8C65-3B8624F7D2BB}" type="par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2643E52D-9DA8-4AA5-8C02-A4426C9E1BF6}" type="sib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BC1A0ACD-A348-403D-BB48-AC23FF370638}" type="pres">
      <dgm:prSet presAssocID="{81EC21EC-A9BA-4115-B814-897EB02E595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6BB40A7-AF56-4DC4-BB37-1D80DF36FABE}" type="pres">
      <dgm:prSet presAssocID="{2796D98C-9C55-435C-8F0A-CA643DAA4F57}" presName="horFlow" presStyleCnt="0"/>
      <dgm:spPr/>
    </dgm:pt>
    <dgm:pt modelId="{3A11A92E-4C20-4681-A871-0D718F99950A}" type="pres">
      <dgm:prSet presAssocID="{2796D98C-9C55-435C-8F0A-CA643DAA4F57}" presName="bigChev" presStyleLbl="node1" presStyleIdx="0" presStyleCnt="1" custScaleX="125847" custScaleY="148953"/>
      <dgm:spPr/>
      <dgm:t>
        <a:bodyPr/>
        <a:lstStyle/>
        <a:p>
          <a:endParaRPr lang="fr-FR"/>
        </a:p>
      </dgm:t>
    </dgm:pt>
  </dgm:ptLst>
  <dgm:cxnLst>
    <dgm:cxn modelId="{ABBFCE80-0DA9-4B88-9B44-466F891B562C}" type="presOf" srcId="{81EC21EC-A9BA-4115-B814-897EB02E5951}" destId="{BC1A0ACD-A348-403D-BB48-AC23FF370638}" srcOrd="0" destOrd="0" presId="urn:microsoft.com/office/officeart/2005/8/layout/lProcess3"/>
    <dgm:cxn modelId="{C7070843-81E3-4654-B40A-1C8A7D4AD3E1}" srcId="{81EC21EC-A9BA-4115-B814-897EB02E5951}" destId="{2796D98C-9C55-435C-8F0A-CA643DAA4F57}" srcOrd="0" destOrd="0" parTransId="{B7AF4C99-88A6-4E67-8C65-3B8624F7D2BB}" sibTransId="{2643E52D-9DA8-4AA5-8C02-A4426C9E1BF6}"/>
    <dgm:cxn modelId="{771B9CA8-10DB-4C14-8AB7-00E481559DEA}" type="presOf" srcId="{2796D98C-9C55-435C-8F0A-CA643DAA4F57}" destId="{3A11A92E-4C20-4681-A871-0D718F99950A}" srcOrd="0" destOrd="0" presId="urn:microsoft.com/office/officeart/2005/8/layout/lProcess3"/>
    <dgm:cxn modelId="{C38AA912-5690-4368-8747-29FA86F93CBB}" type="presParOf" srcId="{BC1A0ACD-A348-403D-BB48-AC23FF370638}" destId="{06BB40A7-AF56-4DC4-BB37-1D80DF36FABE}" srcOrd="0" destOrd="0" presId="urn:microsoft.com/office/officeart/2005/8/layout/lProcess3"/>
    <dgm:cxn modelId="{2D2A93B3-3DF1-46FC-823C-27D63DA003A6}" type="presParOf" srcId="{06BB40A7-AF56-4DC4-BB37-1D80DF36FABE}" destId="{3A11A92E-4C20-4681-A871-0D718F9995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C21EC-A9BA-4115-B814-897EB02E5951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96D98C-9C55-435C-8F0A-CA643DAA4F57}">
      <dgm:prSet phldrT="[Texte]" custT="1"/>
      <dgm:spPr/>
      <dgm:t>
        <a:bodyPr/>
        <a:lstStyle/>
        <a:p>
          <a:pPr algn="l" rtl="1"/>
          <a:r>
            <a:rPr lang="ar-MA" sz="2400" b="1" dirty="0" smtClean="0">
              <a:cs typeface="AL-Mohanad Bold" pitchFamily="2" charset="-78"/>
            </a:rPr>
            <a:t>الفترة الثالثة</a:t>
          </a:r>
          <a:endParaRPr lang="fr-FR" sz="2400" dirty="0">
            <a:cs typeface="AL-Mohanad Bold" pitchFamily="2" charset="-78"/>
          </a:endParaRPr>
        </a:p>
      </dgm:t>
    </dgm:pt>
    <dgm:pt modelId="{B7AF4C99-88A6-4E67-8C65-3B8624F7D2BB}" type="par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2643E52D-9DA8-4AA5-8C02-A4426C9E1BF6}" type="sibTrans" cxnId="{C7070843-81E3-4654-B40A-1C8A7D4AD3E1}">
      <dgm:prSet/>
      <dgm:spPr/>
      <dgm:t>
        <a:bodyPr/>
        <a:lstStyle/>
        <a:p>
          <a:endParaRPr lang="fr-FR" sz="1600">
            <a:cs typeface="AL-Mohanad Bold" pitchFamily="2" charset="-78"/>
          </a:endParaRPr>
        </a:p>
      </dgm:t>
    </dgm:pt>
    <dgm:pt modelId="{BC1A0ACD-A348-403D-BB48-AC23FF370638}" type="pres">
      <dgm:prSet presAssocID="{81EC21EC-A9BA-4115-B814-897EB02E595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6BB40A7-AF56-4DC4-BB37-1D80DF36FABE}" type="pres">
      <dgm:prSet presAssocID="{2796D98C-9C55-435C-8F0A-CA643DAA4F57}" presName="horFlow" presStyleCnt="0"/>
      <dgm:spPr/>
    </dgm:pt>
    <dgm:pt modelId="{3A11A92E-4C20-4681-A871-0D718F99950A}" type="pres">
      <dgm:prSet presAssocID="{2796D98C-9C55-435C-8F0A-CA643DAA4F57}" presName="bigChev" presStyleLbl="node1" presStyleIdx="0" presStyleCnt="1" custScaleX="125847" custScaleY="148953"/>
      <dgm:spPr/>
      <dgm:t>
        <a:bodyPr/>
        <a:lstStyle/>
        <a:p>
          <a:endParaRPr lang="fr-FR"/>
        </a:p>
      </dgm:t>
    </dgm:pt>
  </dgm:ptLst>
  <dgm:cxnLst>
    <dgm:cxn modelId="{6896E251-6042-470B-8048-41DC5CAAC1C5}" type="presOf" srcId="{81EC21EC-A9BA-4115-B814-897EB02E5951}" destId="{BC1A0ACD-A348-403D-BB48-AC23FF370638}" srcOrd="0" destOrd="0" presId="urn:microsoft.com/office/officeart/2005/8/layout/lProcess3"/>
    <dgm:cxn modelId="{C7070843-81E3-4654-B40A-1C8A7D4AD3E1}" srcId="{81EC21EC-A9BA-4115-B814-897EB02E5951}" destId="{2796D98C-9C55-435C-8F0A-CA643DAA4F57}" srcOrd="0" destOrd="0" parTransId="{B7AF4C99-88A6-4E67-8C65-3B8624F7D2BB}" sibTransId="{2643E52D-9DA8-4AA5-8C02-A4426C9E1BF6}"/>
    <dgm:cxn modelId="{307D67D3-2354-45B7-8F5D-F870422F3828}" type="presOf" srcId="{2796D98C-9C55-435C-8F0A-CA643DAA4F57}" destId="{3A11A92E-4C20-4681-A871-0D718F99950A}" srcOrd="0" destOrd="0" presId="urn:microsoft.com/office/officeart/2005/8/layout/lProcess3"/>
    <dgm:cxn modelId="{BCF22A09-DD08-40A7-93F2-070ADAF5BB2B}" type="presParOf" srcId="{BC1A0ACD-A348-403D-BB48-AC23FF370638}" destId="{06BB40A7-AF56-4DC4-BB37-1D80DF36FABE}" srcOrd="0" destOrd="0" presId="urn:microsoft.com/office/officeart/2005/8/layout/lProcess3"/>
    <dgm:cxn modelId="{AB4E06E6-E4F3-4F42-BD88-7EC4BB7A384F}" type="presParOf" srcId="{06BB40A7-AF56-4DC4-BB37-1D80DF36FABE}" destId="{3A11A92E-4C20-4681-A871-0D718F9995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A92E-4C20-4681-A871-0D718F99950A}">
      <dsp:nvSpPr>
        <dsp:cNvPr id="0" name=""/>
        <dsp:cNvSpPr/>
      </dsp:nvSpPr>
      <dsp:spPr>
        <a:xfrm rot="10800000">
          <a:off x="72011" y="333"/>
          <a:ext cx="2736296" cy="12954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AL-Mohanad Bold" pitchFamily="2" charset="-78"/>
            </a:rPr>
            <a:t>الفترة الأولى</a:t>
          </a:r>
          <a:endParaRPr lang="fr-FR" sz="2400" kern="1200" dirty="0">
            <a:cs typeface="AL-Mohanad Bold" pitchFamily="2" charset="-78"/>
          </a:endParaRPr>
        </a:p>
      </dsp:txBody>
      <dsp:txXfrm rot="10800000">
        <a:off x="719749" y="333"/>
        <a:ext cx="1440820" cy="129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A92E-4C20-4681-A871-0D718F99950A}">
      <dsp:nvSpPr>
        <dsp:cNvPr id="0" name=""/>
        <dsp:cNvSpPr/>
      </dsp:nvSpPr>
      <dsp:spPr>
        <a:xfrm rot="10800000">
          <a:off x="72011" y="333"/>
          <a:ext cx="2736296" cy="12954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AL-Mohanad Bold" pitchFamily="2" charset="-78"/>
            </a:rPr>
            <a:t>الفترة الثانية</a:t>
          </a:r>
          <a:endParaRPr lang="fr-FR" sz="2400" kern="1200" dirty="0">
            <a:cs typeface="AL-Mohanad Bold" pitchFamily="2" charset="-78"/>
          </a:endParaRPr>
        </a:p>
      </dsp:txBody>
      <dsp:txXfrm rot="10800000">
        <a:off x="719749" y="333"/>
        <a:ext cx="1440820" cy="1295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A92E-4C20-4681-A871-0D718F99950A}">
      <dsp:nvSpPr>
        <dsp:cNvPr id="0" name=""/>
        <dsp:cNvSpPr/>
      </dsp:nvSpPr>
      <dsp:spPr>
        <a:xfrm rot="10800000">
          <a:off x="72011" y="333"/>
          <a:ext cx="2736296" cy="12954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400" b="1" kern="1200" dirty="0" smtClean="0">
              <a:cs typeface="AL-Mohanad Bold" pitchFamily="2" charset="-78"/>
            </a:rPr>
            <a:t>الفترة الثالثة</a:t>
          </a:r>
          <a:endParaRPr lang="fr-FR" sz="2400" kern="1200" dirty="0">
            <a:cs typeface="AL-Mohanad Bold" pitchFamily="2" charset="-78"/>
          </a:endParaRPr>
        </a:p>
      </dsp:txBody>
      <dsp:txXfrm rot="10800000">
        <a:off x="719749" y="333"/>
        <a:ext cx="1440820" cy="129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0986D-FBB3-49A3-9559-CDC0F7C7B60E}" type="datetimeFigureOut">
              <a:rPr lang="fr-FR" smtClean="0"/>
              <a:t>28/04/2014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F1A1-F7A8-4F8C-BFF7-6543DEBA2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93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1A1-F7A8-4F8C-BFF7-6543DEBA283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47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627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5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022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08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081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5755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6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6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63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prstClr val="white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902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" name="Image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456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44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064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0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" name="Image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456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55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e 6"/>
          <p:cNvGrpSpPr/>
          <p:nvPr userDrawn="1"/>
        </p:nvGrpSpPr>
        <p:grpSpPr>
          <a:xfrm>
            <a:off x="107504" y="260648"/>
            <a:ext cx="8964488" cy="1512168"/>
            <a:chOff x="107504" y="260648"/>
            <a:chExt cx="8964488" cy="1512168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9398" y="404664"/>
              <a:ext cx="15807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60648"/>
              <a:ext cx="896448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4341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" name="Image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456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7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e 6"/>
          <p:cNvGrpSpPr/>
          <p:nvPr userDrawn="1"/>
        </p:nvGrpSpPr>
        <p:grpSpPr>
          <a:xfrm>
            <a:off x="107504" y="260648"/>
            <a:ext cx="8964488" cy="1512168"/>
            <a:chOff x="107504" y="260648"/>
            <a:chExt cx="8964488" cy="1512168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9398" y="404664"/>
              <a:ext cx="15807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60648"/>
              <a:ext cx="896448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79634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" name="Image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456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416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e 6"/>
          <p:cNvGrpSpPr/>
          <p:nvPr userDrawn="1"/>
        </p:nvGrpSpPr>
        <p:grpSpPr>
          <a:xfrm>
            <a:off x="107504" y="260648"/>
            <a:ext cx="8964488" cy="1512168"/>
            <a:chOff x="107504" y="260648"/>
            <a:chExt cx="8964488" cy="1512168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9398" y="404664"/>
              <a:ext cx="15807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60648"/>
              <a:ext cx="896448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1360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280400" cy="2735684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000" b="1">
                <a:latin typeface="+mn-lt"/>
                <a:cs typeface="AL-Mohanad Bold" pitchFamily="2" charset="-78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1" name="Image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4563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800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e 6"/>
          <p:cNvGrpSpPr/>
          <p:nvPr userDrawn="1"/>
        </p:nvGrpSpPr>
        <p:grpSpPr>
          <a:xfrm>
            <a:off x="107504" y="260648"/>
            <a:ext cx="8964488" cy="1512168"/>
            <a:chOff x="107504" y="260648"/>
            <a:chExt cx="8964488" cy="1512168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9398" y="404664"/>
              <a:ext cx="15807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60648"/>
              <a:ext cx="896448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422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F35EF-97F5-4411-862F-373719BA1BC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4593B5-0481-47F6-BEED-B75C8976EC4B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28/04/2014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  <p:sldLayoutId id="2147483660" r:id="rId26"/>
    <p:sldLayoutId id="2147483662" r:id="rId27"/>
    <p:sldLayoutId id="2147483663" r:id="rId28"/>
    <p:sldLayoutId id="2147483664" r:id="rId29"/>
    <p:sldLayoutId id="2147483666" r:id="rId30"/>
    <p:sldLayoutId id="2147483668" r:id="rId31"/>
    <p:sldLayoutId id="2147483678" r:id="rId32"/>
    <p:sldLayoutId id="2147483680" r:id="rId33"/>
    <p:sldLayoutId id="2147483674" r:id="rId34"/>
    <p:sldLayoutId id="2147483676" r:id="rId35"/>
    <p:sldLayoutId id="2147483670" r:id="rId36"/>
    <p:sldLayoutId id="2147483672" r:id="rId3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01878" y="1700808"/>
            <a:ext cx="7056438" cy="3668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ar-M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الأكاديمية</a:t>
            </a:r>
            <a:r>
              <a:rPr lang="ar-M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e_Granada" pitchFamily="18" charset="-78"/>
                <a:cs typeface="ae_Granada" pitchFamily="18" charset="-78"/>
              </a:rPr>
              <a:t> </a:t>
            </a:r>
            <a:r>
              <a:rPr lang="ar-MA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الجهوية</a:t>
            </a:r>
            <a:r>
              <a:rPr lang="ar-M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للتربية والتكوين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ar-M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جهة الدار البيضاء الكبرى</a:t>
            </a:r>
            <a:endParaRPr lang="fr-F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 rtl="1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ar-M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نيابة</a:t>
            </a:r>
            <a:r>
              <a:rPr lang="ar-M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e_Granada" pitchFamily="18" charset="-78"/>
                <a:cs typeface="ae_Granada" pitchFamily="18" charset="-78"/>
              </a:rPr>
              <a:t> </a:t>
            </a:r>
            <a:r>
              <a:rPr lang="ar-M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عمالة مقاطعات عين السبع  الحي </a:t>
            </a:r>
            <a:r>
              <a:rPr lang="ar-M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المحمدي</a:t>
            </a:r>
            <a:endParaRPr lang="fr-MA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 rtl="1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ar-M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الثانوية الإعدادية الوحدة</a:t>
            </a:r>
            <a:endParaRPr lang="ar-MA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drapea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886" y="188640"/>
            <a:ext cx="279747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31272"/>
            <a:ext cx="1979712" cy="1554112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1272"/>
            <a:ext cx="1872208" cy="14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/>
              <a:pPr/>
              <a:t>10</a:t>
            </a:fld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4000" b="1" dirty="0" smtClean="0">
                <a:solidFill>
                  <a:schemeClr val="bg1"/>
                </a:solidFill>
                <a:latin typeface="Calibri" pitchFamily="34" charset="0"/>
                <a:cs typeface="AL-Mohanad Bold"/>
              </a:rPr>
              <a:t>المنهجية العامة</a:t>
            </a:r>
          </a:p>
        </p:txBody>
      </p:sp>
      <p:sp>
        <p:nvSpPr>
          <p:cNvPr id="28" name="Triangle isocèle 27"/>
          <p:cNvSpPr/>
          <p:nvPr/>
        </p:nvSpPr>
        <p:spPr>
          <a:xfrm rot="10800000">
            <a:off x="8280412" y="2182380"/>
            <a:ext cx="216024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7812360" y="1124745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4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2051720" y="1124745"/>
            <a:ext cx="5747036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التقاسم مع الفاعلين والشركاء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37" name="Triangle isocèle 36"/>
          <p:cNvSpPr/>
          <p:nvPr/>
        </p:nvSpPr>
        <p:spPr>
          <a:xfrm rot="10800000">
            <a:off x="8329832" y="3588781"/>
            <a:ext cx="216024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7812360" y="2508766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5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5796136" y="2508766"/>
            <a:ext cx="2002620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المصادقة على المشروع التربوي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0" name="Flèche droite 39"/>
          <p:cNvSpPr/>
          <p:nvPr/>
        </p:nvSpPr>
        <p:spPr>
          <a:xfrm flipH="1">
            <a:off x="5483394" y="266854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051720" y="2252265"/>
            <a:ext cx="3384376" cy="1296144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ctr" rtl="1">
              <a:buClr>
                <a:srgbClr val="C00000"/>
              </a:buClr>
            </a:pPr>
            <a:r>
              <a:rPr lang="ar-SA" sz="2000" dirty="0" smtClean="0">
                <a:solidFill>
                  <a:srgbClr val="002060"/>
                </a:solidFill>
                <a:cs typeface="AL-Mohanad Bold" pitchFamily="2" charset="-78"/>
              </a:rPr>
              <a:t>صيغة 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مصادق عليه </a:t>
            </a:r>
            <a:r>
              <a:rPr lang="ar-SA" sz="2000" dirty="0" smtClean="0">
                <a:solidFill>
                  <a:srgbClr val="002060"/>
                </a:solidFill>
                <a:cs typeface="AL-Mohanad Bold" pitchFamily="2" charset="-78"/>
              </a:rPr>
              <a:t>للمشروع 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التربوي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812360" y="3865572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6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796136" y="3865572"/>
            <a:ext cx="2002620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التصريف الإجرائي والمالي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5" name="Flèche droite 44"/>
          <p:cNvSpPr/>
          <p:nvPr/>
        </p:nvSpPr>
        <p:spPr>
          <a:xfrm flipH="1">
            <a:off x="5483394" y="418955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2051720" y="3609072"/>
            <a:ext cx="3384376" cy="1296144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المشروع التربوي للمستويات الثلاث: وطني، جهوي، إقليمي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8818" y="1124744"/>
            <a:ext cx="1728192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شتنبر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إلى: أكتوبر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8818" y="2508662"/>
            <a:ext cx="1728192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 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نونبر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8818" y="3865572"/>
            <a:ext cx="1728192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دجنبر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إلى: يناير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2015</a:t>
            </a:r>
          </a:p>
        </p:txBody>
      </p:sp>
      <p:sp>
        <p:nvSpPr>
          <p:cNvPr id="22" name="Triangle isocèle 21"/>
          <p:cNvSpPr/>
          <p:nvPr/>
        </p:nvSpPr>
        <p:spPr>
          <a:xfrm rot="10800000">
            <a:off x="8329832" y="4896167"/>
            <a:ext cx="216024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812360" y="5157192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7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796136" y="5157192"/>
            <a:ext cx="2002620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إرساء آليات التعاقد والقيادة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25" name="Flèche droite 24"/>
          <p:cNvSpPr/>
          <p:nvPr/>
        </p:nvSpPr>
        <p:spPr>
          <a:xfrm flipH="1">
            <a:off x="5483394" y="54811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2051720" y="4963756"/>
            <a:ext cx="3384376" cy="1296144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r" rtl="1">
              <a:buClr>
                <a:srgbClr val="C00000"/>
              </a:buClr>
              <a:buFont typeface="Wingdings" pitchFamily="2" charset="2"/>
              <a:buChar char="§"/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آليات التعاقد على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مستويين: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marL="268288" indent="-95250" algn="r" rtl="1">
              <a:buClr>
                <a:schemeClr val="accent1"/>
              </a:buClr>
              <a:buFont typeface="Arial" pitchFamily="34" charset="0"/>
              <a:buChar char="•"/>
            </a:pPr>
            <a:r>
              <a:rPr lang="ar-MA" sz="1600" dirty="0" smtClean="0">
                <a:solidFill>
                  <a:srgbClr val="002060"/>
                </a:solidFill>
                <a:cs typeface="AL-Mohanad Bold" pitchFamily="2" charset="-78"/>
              </a:rPr>
              <a:t>المصلحة المركزية/الأكاديميات </a:t>
            </a:r>
            <a:r>
              <a:rPr lang="ar-MA" sz="1600" dirty="0" err="1" smtClean="0">
                <a:solidFill>
                  <a:srgbClr val="002060"/>
                </a:solidFill>
                <a:cs typeface="AL-Mohanad Bold" pitchFamily="2" charset="-78"/>
              </a:rPr>
              <a:t>الجهوية</a:t>
            </a:r>
            <a:r>
              <a:rPr lang="ar-MA" dirty="0" err="1" smtClean="0">
                <a:solidFill>
                  <a:srgbClr val="002060"/>
                </a:solidFill>
                <a:cs typeface="AL-Mohanad Bold" pitchFamily="2" charset="-78"/>
              </a:rPr>
              <a:t>؛</a:t>
            </a:r>
            <a:endParaRPr lang="ar-MA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marL="268288" indent="-95250" algn="r" rtl="1">
              <a:buClr>
                <a:schemeClr val="accent1"/>
              </a:buClr>
              <a:buFont typeface="Arial" pitchFamily="34" charset="0"/>
              <a:buChar char="•"/>
            </a:pPr>
            <a:r>
              <a:rPr lang="ar-MA" sz="1600" dirty="0" smtClean="0">
                <a:solidFill>
                  <a:srgbClr val="002060"/>
                </a:solidFill>
                <a:cs typeface="AL-Mohanad Bold" pitchFamily="2" charset="-78"/>
              </a:rPr>
              <a:t>الأكاديميات </a:t>
            </a:r>
            <a:r>
              <a:rPr lang="ar-MA" sz="1600" dirty="0" err="1" smtClean="0">
                <a:solidFill>
                  <a:srgbClr val="002060"/>
                </a:solidFill>
                <a:cs typeface="AL-Mohanad Bold" pitchFamily="2" charset="-78"/>
              </a:rPr>
              <a:t>الجهوية</a:t>
            </a:r>
            <a:r>
              <a:rPr lang="ar-MA" sz="1600" dirty="0" smtClean="0">
                <a:solidFill>
                  <a:srgbClr val="002060"/>
                </a:solidFill>
                <a:cs typeface="AL-Mohanad Bold" pitchFamily="2" charset="-78"/>
              </a:rPr>
              <a:t>/النيابات </a:t>
            </a:r>
            <a:r>
              <a:rPr lang="ar-MA" sz="1600" dirty="0" err="1" smtClean="0">
                <a:solidFill>
                  <a:srgbClr val="002060"/>
                </a:solidFill>
                <a:cs typeface="AL-Mohanad Bold" pitchFamily="2" charset="-78"/>
              </a:rPr>
              <a:t>الإقليمية؛</a:t>
            </a:r>
            <a:endParaRPr lang="ar-MA" sz="16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marL="95250" indent="-95250" algn="r" rtl="1">
              <a:buClr>
                <a:srgbClr val="C00000"/>
              </a:buClr>
              <a:buFont typeface="Wingdings" pitchFamily="2" charset="2"/>
              <a:buChar char="§"/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آليات القيادة.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818" y="5157192"/>
            <a:ext cx="1728192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فبراير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2015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</a:t>
            </a:r>
            <a:r>
              <a:rPr lang="ar-MA" sz="2000" smtClean="0">
                <a:solidFill>
                  <a:srgbClr val="002060"/>
                </a:solidFill>
                <a:cs typeface="AL-Mohanad Bold" pitchFamily="2" charset="-78"/>
              </a:rPr>
              <a:t>: مارس </a:t>
            </a:r>
            <a:r>
              <a:rPr lang="fr-FR" sz="200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0107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/>
              <a:pPr/>
              <a:t>11</a:t>
            </a:fld>
            <a:endParaRPr lang="fr-FR" sz="2000" dirty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5214942" y="1586202"/>
            <a:ext cx="3785042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 smtClean="0">
                <a:solidFill>
                  <a:schemeClr val="bg1"/>
                </a:solidFill>
                <a:latin typeface="+mj-lt"/>
                <a:cs typeface="AL-Mohanad Bold" pitchFamily="2" charset="-78"/>
              </a:rPr>
              <a:t>مقاربة تسيير اللقاءات التشاورية</a:t>
            </a:r>
          </a:p>
        </p:txBody>
      </p:sp>
      <p:graphicFrame>
        <p:nvGraphicFramePr>
          <p:cNvPr id="41" name="Diagramme 40"/>
          <p:cNvGraphicFramePr/>
          <p:nvPr/>
        </p:nvGraphicFramePr>
        <p:xfrm>
          <a:off x="6012160" y="2924944"/>
          <a:ext cx="28803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2987824" y="2924944"/>
          <a:ext cx="28803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3" name="Diagramme 42"/>
          <p:cNvGraphicFramePr/>
          <p:nvPr/>
        </p:nvGraphicFramePr>
        <p:xfrm>
          <a:off x="0" y="2924944"/>
          <a:ext cx="28803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4" name="Rectangle 43"/>
          <p:cNvSpPr/>
          <p:nvPr/>
        </p:nvSpPr>
        <p:spPr bwMode="auto">
          <a:xfrm>
            <a:off x="6444208" y="4221088"/>
            <a:ext cx="2520000" cy="1944216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ar-MA" sz="2000" b="1" dirty="0" smtClean="0">
                <a:solidFill>
                  <a:srgbClr val="4F81BD">
                    <a:lumMod val="50000"/>
                  </a:srgbClr>
                </a:solidFill>
                <a:cs typeface="AL-Mohanad Bold" pitchFamily="2" charset="-78"/>
              </a:rPr>
              <a:t>تقديم سياق اللقاء وأهدافه والنتائج المنتظرة منه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19872" y="4221088"/>
            <a:ext cx="2520000" cy="1944216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ar-MA" sz="2000" b="1" dirty="0" smtClean="0">
                <a:solidFill>
                  <a:schemeClr val="accent1">
                    <a:lumMod val="50000"/>
                  </a:schemeClr>
                </a:solidFill>
                <a:cs typeface="AL-Mohanad Bold" pitchFamily="2" charset="-78"/>
              </a:rPr>
              <a:t>تحليل موضوعي ومعلل للوضعية الراهنة للمنظومة التربوية من خلال تشخيص متقاسم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95536" y="4221088"/>
            <a:ext cx="2520000" cy="1944216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ar-MA" sz="2000" b="1" dirty="0" smtClean="0">
                <a:solidFill>
                  <a:schemeClr val="accent1">
                    <a:lumMod val="50000"/>
                  </a:schemeClr>
                </a:solidFill>
                <a:cs typeface="AL-Mohanad Bold" pitchFamily="2" charset="-78"/>
              </a:rPr>
              <a:t>اقتراح حلول عملية لتجاوز الإشكالات المطروحة مع ضرورة الأخذ بعين الاعتبار آليات </a:t>
            </a:r>
            <a:r>
              <a:rPr lang="ar-MA" sz="2000" b="1" dirty="0" err="1" smtClean="0">
                <a:solidFill>
                  <a:schemeClr val="accent1">
                    <a:lumMod val="50000"/>
                  </a:schemeClr>
                </a:solidFill>
                <a:cs typeface="AL-Mohanad Bold" pitchFamily="2" charset="-78"/>
              </a:rPr>
              <a:t>التفعيل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611560" y="2357864"/>
            <a:ext cx="8208912" cy="43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rgbClr val="0070C0"/>
                </a:solidFill>
                <a:cs typeface="AL-Mohanad Bold" pitchFamily="2" charset="-78"/>
              </a:rPr>
              <a:t>ثــــــــــــــــــــــلاث فتـــــــــــــــــــــــــــــــرات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 smtClean="0">
                <a:solidFill>
                  <a:srgbClr val="C00000"/>
                </a:solidFill>
                <a:latin typeface="Calibri" pitchFamily="34" charset="0"/>
                <a:cs typeface="AL-Mohanad Bold"/>
              </a:rPr>
              <a:t>منهجية أجرأة المشاورات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 smtClean="0">
                <a:solidFill>
                  <a:schemeClr val="bg1"/>
                </a:solidFill>
                <a:latin typeface="Calibri" pitchFamily="34" charset="0"/>
                <a:cs typeface="AL-Mohanad Bold"/>
              </a:rPr>
              <a:t>أجرأة اللقاءات التشاورية حول المدرسة المغربية</a:t>
            </a:r>
          </a:p>
        </p:txBody>
      </p:sp>
    </p:spTree>
    <p:extLst>
      <p:ext uri="{BB962C8B-B14F-4D97-AF65-F5344CB8AC3E}">
        <p14:creationId xmlns:p14="http://schemas.microsoft.com/office/powerpoint/2010/main" val="2616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072198" y="1556792"/>
            <a:ext cx="2927786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تجميع المعطيات واستثمارها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483768" y="2204864"/>
            <a:ext cx="4104456" cy="50405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على أربع مراحل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6156224" y="4405580"/>
            <a:ext cx="432000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812360" y="2852936"/>
            <a:ext cx="1152128" cy="14784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>
                <a:solidFill>
                  <a:srgbClr val="002060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2852936"/>
            <a:ext cx="2722700" cy="147841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صياغة تقرير تركيبي بالنسبة لكل مؤسسة تعليمية مستهدفة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1" name="Flèche droite 10"/>
          <p:cNvSpPr/>
          <p:nvPr/>
        </p:nvSpPr>
        <p:spPr>
          <a:xfrm flipH="1">
            <a:off x="4644008" y="332323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812360" y="4686894"/>
            <a:ext cx="1152128" cy="14784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>
                <a:solidFill>
                  <a:srgbClr val="002060"/>
                </a:solidFill>
                <a:cs typeface="AL-Mohanad Bold" pitchFamily="2" charset="-78"/>
              </a:rPr>
              <a:t>مرحلة </a:t>
            </a:r>
            <a:r>
              <a:rPr lang="fr-FR" sz="2000" b="1" dirty="0">
                <a:solidFill>
                  <a:srgbClr val="002060"/>
                </a:solidFill>
                <a:cs typeface="AL-Mohanad Bold" pitchFamily="2" charset="-78"/>
              </a:rPr>
              <a:t>2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4686894"/>
            <a:ext cx="2722700" cy="147841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صياغة تقرير تركيبي بالنسبة لكل نيابة إقليمية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6" name="Flèche droite 15"/>
          <p:cNvSpPr/>
          <p:nvPr/>
        </p:nvSpPr>
        <p:spPr>
          <a:xfrm flipH="1">
            <a:off x="4644008" y="515719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548" y="2852935"/>
            <a:ext cx="4396452" cy="147841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50000"/>
              </a:lnSpc>
              <a:buClr>
                <a:srgbClr val="C00000"/>
              </a:buClr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أهم الاستنتاجات على مستوى تحليل الإشكاليات المطروحة والحلول المقترحة من خلال المواضيع المطروحة للنقاش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4648540"/>
            <a:ext cx="4396452" cy="147841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3038" indent="-173038" algn="r" rtl="1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التقارير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المحلية؛</a:t>
            </a:r>
            <a:endParaRPr lang="ar-MA" sz="2000" dirty="0">
              <a:solidFill>
                <a:srgbClr val="002060"/>
              </a:solidFill>
              <a:cs typeface="AL-Mohanad Bold" pitchFamily="2" charset="-78"/>
            </a:endParaRPr>
          </a:p>
          <a:p>
            <a:pPr marL="173038" indent="-173038" algn="r" rtl="1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التقارير الخاصة بمجموعات التركيز المنظمة على المستوى الإقليمي.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</p:spTree>
    <p:extLst>
      <p:ext uri="{BB962C8B-B14F-4D97-AF65-F5344CB8AC3E}">
        <p14:creationId xmlns:p14="http://schemas.microsoft.com/office/powerpoint/2010/main" val="5636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072198" y="1484784"/>
            <a:ext cx="2927786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تجميع المعطيات واستثمارها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6156224" y="3692322"/>
            <a:ext cx="432000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812360" y="2094606"/>
            <a:ext cx="1152128" cy="14784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>
                <a:solidFill>
                  <a:srgbClr val="002060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364088" y="2094606"/>
            <a:ext cx="2434668" cy="147841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صياغة تقرير تركيبي بالنسبة لكل أكاديمية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جهوية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للتربية والتكوين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1" name="Flèche droite 10"/>
          <p:cNvSpPr/>
          <p:nvPr/>
        </p:nvSpPr>
        <p:spPr>
          <a:xfrm flipH="1">
            <a:off x="5076056" y="256490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812360" y="4446160"/>
            <a:ext cx="1152128" cy="14784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>
                <a:solidFill>
                  <a:srgbClr val="002060"/>
                </a:solidFill>
                <a:cs typeface="AL-Mohanad Bold" pitchFamily="2" charset="-78"/>
              </a:rPr>
              <a:t>4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364088" y="4446160"/>
            <a:ext cx="2434668" cy="147841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صياغة ثلاث تقارير تركيبية على المستوى المركزي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6" name="Flèche droite 15"/>
          <p:cNvSpPr/>
          <p:nvPr/>
        </p:nvSpPr>
        <p:spPr>
          <a:xfrm flipH="1">
            <a:off x="5076056" y="491645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548" y="2094605"/>
            <a:ext cx="4828500" cy="147841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3038" indent="-173038" algn="r" rtl="1"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التقارير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الإقليمية؛</a:t>
            </a:r>
            <a:endParaRPr lang="ar-MA" sz="2000" dirty="0">
              <a:solidFill>
                <a:srgbClr val="002060"/>
              </a:solidFill>
              <a:cs typeface="AL-Mohanad Bold" pitchFamily="2" charset="-78"/>
            </a:endParaRPr>
          </a:p>
          <a:p>
            <a:pPr marL="173038" indent="-173038" algn="r" rtl="1">
              <a:lnSpc>
                <a:spcPct val="150000"/>
              </a:lnSpc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التقارير الخاصة باللقاءات التشاورية المنظمة على المستوى الجهوي.</a:t>
            </a:r>
            <a:endParaRPr lang="fr-FR" sz="20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3764330"/>
            <a:ext cx="4828500" cy="2448272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3038" indent="-173038" algn="just" rtl="1"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تقرير تركيبي يحتوي على نتائج اللقاءات التشاورية المنظمة مركزيا.</a:t>
            </a:r>
          </a:p>
          <a:p>
            <a:pPr marL="173038" indent="-173038" algn="just" rtl="1"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تقرير تركيبي يضم نتائج اللقاءات التشاورية المنعقدة على مستوى </a:t>
            </a:r>
            <a:r>
              <a:rPr lang="fr-FR" sz="2000" dirty="0">
                <a:solidFill>
                  <a:srgbClr val="002060"/>
                </a:solidFill>
                <a:cs typeface="AL-Mohanad Bold" pitchFamily="2" charset="-78"/>
              </a:rPr>
              <a:t>16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أكاديمية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جهوية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للتربية والتكوين.</a:t>
            </a:r>
          </a:p>
          <a:p>
            <a:pPr marL="173038" indent="-173038" algn="just" rtl="1">
              <a:buClr>
                <a:srgbClr val="4F81BD"/>
              </a:buClr>
              <a:buFont typeface="Wingdings" pitchFamily="2" charset="2"/>
              <a:buChar char="§"/>
            </a:pP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تقرير تركيبي يضم نتائج اللقاءات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التشاورية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المنعقدة على مستوى </a:t>
            </a:r>
            <a:r>
              <a:rPr lang="fr-FR" sz="2000" dirty="0">
                <a:solidFill>
                  <a:srgbClr val="002060"/>
                </a:solidFill>
                <a:cs typeface="AL-Mohanad Bold" pitchFamily="2" charset="-78"/>
              </a:rPr>
              <a:t>16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أكاديمية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جهوية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للتربية والتكوين وعلى نتائج اللقاءات </a:t>
            </a:r>
            <a:r>
              <a:rPr lang="ar-MA" sz="2000" dirty="0" err="1">
                <a:solidFill>
                  <a:srgbClr val="002060"/>
                </a:solidFill>
                <a:cs typeface="AL-Mohanad Bold" pitchFamily="2" charset="-78"/>
              </a:rPr>
              <a:t>التشاورية</a:t>
            </a:r>
            <a:r>
              <a:rPr lang="ar-MA" sz="2000" dirty="0">
                <a:solidFill>
                  <a:srgbClr val="002060"/>
                </a:solidFill>
                <a:cs typeface="AL-Mohanad Bold" pitchFamily="2" charset="-78"/>
              </a:rPr>
              <a:t> المنظمة مركزيا.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</p:spTree>
    <p:extLst>
      <p:ext uri="{BB962C8B-B14F-4D97-AF65-F5344CB8AC3E}">
        <p14:creationId xmlns:p14="http://schemas.microsoft.com/office/powerpoint/2010/main" val="1884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929454" y="1268760"/>
            <a:ext cx="2070530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الجدولة الزمنية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1844872"/>
            <a:ext cx="8208912" cy="43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rgbClr val="4F81BD">
                    <a:lumMod val="50000"/>
                  </a:srgbClr>
                </a:solidFill>
                <a:cs typeface="AL-Mohanad Bold" pitchFamily="2" charset="-78"/>
              </a:rPr>
              <a:t>على المستوى المحلي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6652" y="2442566"/>
          <a:ext cx="8595831" cy="357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66"/>
                <a:gridCol w="898866"/>
                <a:gridCol w="898866"/>
                <a:gridCol w="898866"/>
                <a:gridCol w="898866"/>
                <a:gridCol w="898866"/>
                <a:gridCol w="1850134"/>
                <a:gridCol w="1352501"/>
              </a:tblGrid>
              <a:tr h="46966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6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Times New Roman"/>
                          <a:cs typeface="AL-Mohanad Bold"/>
                        </a:rPr>
                        <a:t>الأسبوع 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5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4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3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2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1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/>
                      <a:r>
                        <a:rPr lang="ar-M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العملية</a:t>
                      </a:r>
                      <a:endParaRPr lang="fr-FR" sz="18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26-30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19-23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12-16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5-9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 ماي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28 أبريل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2 ماي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21-25 أبريل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rtl="1"/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اجتماعات مجالس التدبير والمجالس التعليمية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تنظيم اللقاءات </a:t>
                      </a:r>
                      <a:r>
                        <a:rPr lang="ar-MA" sz="18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التشاورية</a:t>
                      </a: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 المحلية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صياغة التقارير المحلية وإرسالها إلى النيابات الإقليمية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929454" y="1268760"/>
            <a:ext cx="2070530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الجدولة الزمنية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1844872"/>
            <a:ext cx="8208912" cy="43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rgbClr val="4F81BD">
                    <a:lumMod val="50000"/>
                  </a:srgbClr>
                </a:solidFill>
                <a:cs typeface="AL-Mohanad Bold" pitchFamily="2" charset="-78"/>
              </a:rPr>
              <a:t>على المستوى المحلي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6652" y="2442566"/>
          <a:ext cx="8595831" cy="357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66"/>
                <a:gridCol w="898866"/>
                <a:gridCol w="898866"/>
                <a:gridCol w="898866"/>
                <a:gridCol w="898866"/>
                <a:gridCol w="898866"/>
                <a:gridCol w="1850134"/>
                <a:gridCol w="1352501"/>
              </a:tblGrid>
              <a:tr h="46966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6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Times New Roman"/>
                          <a:cs typeface="AL-Mohanad Bold"/>
                        </a:rPr>
                        <a:t>الأسبوع 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5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4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3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2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الأسبوع</a:t>
                      </a:r>
                      <a:r>
                        <a:rPr lang="ar-M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fr-FR" sz="1400" b="1" dirty="0" smtClean="0">
                          <a:latin typeface="Calibri"/>
                          <a:ea typeface="Times New Roman"/>
                          <a:cs typeface="AL-Mohanad Bold"/>
                        </a:rPr>
                        <a:t>1</a:t>
                      </a:r>
                      <a:endParaRPr lang="fr-FR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/>
                      <a:r>
                        <a:rPr lang="ar-M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العملية</a:t>
                      </a:r>
                      <a:endParaRPr lang="fr-FR" sz="18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72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26-30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19-23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12-16 </a:t>
                      </a:r>
                      <a:r>
                        <a:rPr lang="ar-MA" sz="1200" b="1" dirty="0" smtClean="0">
                          <a:latin typeface="Calibri"/>
                          <a:ea typeface="Times New Roman"/>
                          <a:cs typeface="AL-Mohanad Bold"/>
                        </a:rPr>
                        <a:t> </a:t>
                      </a:r>
                      <a:r>
                        <a:rPr lang="ar-SA" sz="1200" b="1" dirty="0" err="1" smtClean="0">
                          <a:latin typeface="Calibri"/>
                          <a:ea typeface="Times New Roman"/>
                          <a:cs typeface="AL-Mohanad Bold"/>
                        </a:rPr>
                        <a:t>ماي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5-9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 ماي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28 أبريل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AL-Mohanad Bold"/>
                        </a:rPr>
                        <a:t>2 ماي</a:t>
                      </a:r>
                      <a:endParaRPr lang="fr-FR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Calibri"/>
                          <a:ea typeface="Times New Roman"/>
                          <a:cs typeface="AL-Mohanad Bold"/>
                        </a:rPr>
                        <a:t>21-25 أبريل</a:t>
                      </a:r>
                      <a:endParaRPr lang="fr-FR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rtl="1"/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اجتماعات مجالس التدبير والمجالس التعليمية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تنظيم اللقاءات </a:t>
                      </a:r>
                      <a:r>
                        <a:rPr lang="ar-MA" sz="18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التشاورية</a:t>
                      </a: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 المحلية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صياغة التقارير المحلية وإرسالها إلى النيابات الإقليمية</a:t>
                      </a:r>
                      <a:endParaRPr lang="fr-FR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929454" y="1356905"/>
            <a:ext cx="2070530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 err="1">
                <a:solidFill>
                  <a:prstClr val="white"/>
                </a:solidFill>
                <a:cs typeface="AL-Mohanad Bold" pitchFamily="2" charset="-78"/>
              </a:rPr>
              <a:t>تأطير</a:t>
            </a: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 النقاش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1860961"/>
            <a:ext cx="8208912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rgbClr val="4F81BD">
                    <a:lumMod val="50000"/>
                  </a:srgbClr>
                </a:solidFill>
                <a:cs typeface="AL-Mohanad Bold" pitchFamily="2" charset="-78"/>
              </a:rPr>
              <a:t>على المستوى المحلي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2547745"/>
          <a:ext cx="8568953" cy="347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767973"/>
                <a:gridCol w="1438146"/>
                <a:gridCol w="1258378"/>
              </a:tblGrid>
              <a:tr h="554804">
                <a:tc>
                  <a:txBody>
                    <a:bodyPr/>
                    <a:lstStyle/>
                    <a:p>
                      <a:pPr algn="ctr" rtl="1"/>
                      <a:r>
                        <a:rPr lang="ar-MA" sz="2400" dirty="0" smtClean="0">
                          <a:cs typeface="AL-Mohanad Bold" pitchFamily="2" charset="-78"/>
                        </a:rPr>
                        <a:t>المواضيع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dirty="0" smtClean="0">
                          <a:cs typeface="AL-Mohanad Bold" pitchFamily="2" charset="-78"/>
                        </a:rPr>
                        <a:t>الفئة المستهدفة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التيسير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المجموعة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07108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محدودية المدرسة الحالية في علاقتها مع المشروع المجتمعي وأسس المدرسة المنشودة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أعضاء مجالس التدبير للمؤسسات </a:t>
                      </a:r>
                      <a:r>
                        <a:rPr lang="ar-SA" sz="20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التعليمية </a:t>
                      </a:r>
                      <a:r>
                        <a:rPr lang="ar-S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(</a:t>
                      </a:r>
                      <a:r>
                        <a:rPr lang="ar-SA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المجال الحضري/القروي، القطاع عمومي/خصوصي، الأسلاك الثلاث</a:t>
                      </a:r>
                      <a:r>
                        <a:rPr lang="ar-SA" sz="20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)</a:t>
                      </a:r>
                      <a:endParaRPr lang="ar-MA" sz="20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مديرات  ومديرو المؤسسات التعليمية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مجالس التدبير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الحياة المدرسية 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استقلالية تدبير المؤسسات التعليمية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التعبئة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Étoile à 8 branches 8"/>
          <p:cNvSpPr/>
          <p:nvPr/>
        </p:nvSpPr>
        <p:spPr>
          <a:xfrm rot="20956845">
            <a:off x="1547664" y="1860961"/>
            <a:ext cx="648072" cy="504056"/>
          </a:xfrm>
          <a:prstGeom prst="star8">
            <a:avLst/>
          </a:prstGeom>
          <a:solidFill>
            <a:srgbClr val="F96A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</p:spTree>
    <p:extLst>
      <p:ext uri="{BB962C8B-B14F-4D97-AF65-F5344CB8AC3E}">
        <p14:creationId xmlns:p14="http://schemas.microsoft.com/office/powerpoint/2010/main" val="286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gray">
          <a:xfrm>
            <a:off x="6929454" y="1268760"/>
            <a:ext cx="2070530" cy="432048"/>
          </a:xfrm>
          <a:prstGeom prst="roundRect">
            <a:avLst>
              <a:gd name="adj" fmla="val 12699"/>
            </a:avLst>
          </a:prstGeom>
          <a:solidFill>
            <a:srgbClr val="4F81BD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r" rtl="1">
              <a:defRPr/>
            </a:pPr>
            <a:r>
              <a:rPr lang="ar-MA" sz="2400" b="1" kern="0" dirty="0" err="1">
                <a:solidFill>
                  <a:prstClr val="white"/>
                </a:solidFill>
                <a:cs typeface="AL-Mohanad Bold" pitchFamily="2" charset="-78"/>
              </a:rPr>
              <a:t>تأطير</a:t>
            </a:r>
            <a:r>
              <a:rPr lang="ar-MA" sz="2400" b="1" kern="0" dirty="0">
                <a:solidFill>
                  <a:prstClr val="white"/>
                </a:solidFill>
                <a:cs typeface="AL-Mohanad Bold" pitchFamily="2" charset="-78"/>
              </a:rPr>
              <a:t> النقاش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1860960"/>
            <a:ext cx="8208912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>
                <a:solidFill>
                  <a:srgbClr val="4F81BD">
                    <a:lumMod val="50000"/>
                  </a:srgbClr>
                </a:solidFill>
                <a:cs typeface="AL-Mohanad Bold" pitchFamily="2" charset="-78"/>
              </a:rPr>
              <a:t>على المستوى المحلي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2619753"/>
          <a:ext cx="8568953" cy="383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800200"/>
                <a:gridCol w="1333911"/>
                <a:gridCol w="1258378"/>
              </a:tblGrid>
              <a:tr h="554804">
                <a:tc>
                  <a:txBody>
                    <a:bodyPr/>
                    <a:lstStyle/>
                    <a:p>
                      <a:pPr algn="ctr" rtl="1"/>
                      <a:r>
                        <a:rPr lang="ar-MA" sz="2400" dirty="0" smtClean="0">
                          <a:cs typeface="AL-Mohanad Bold" pitchFamily="2" charset="-78"/>
                        </a:rPr>
                        <a:t>المواضيع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dirty="0" smtClean="0">
                          <a:cs typeface="AL-Mohanad Bold" pitchFamily="2" charset="-78"/>
                        </a:rPr>
                        <a:t>الفئة المستهدفة</a:t>
                      </a:r>
                      <a:endParaRPr lang="fr-FR" sz="2400" dirty="0" smtClean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التيسير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المجموعة</a:t>
                      </a:r>
                      <a:endParaRPr lang="fr-FR" sz="2400" dirty="0"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07108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محدودية المدرسة الحالية في علاقتها مع المشروع المجتمعي وأسس المدرسة المنشودة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L-Mohanad Bold" pitchFamily="2" charset="-78"/>
                        </a:rPr>
                        <a:t>أعضاء المجالس </a:t>
                      </a:r>
                      <a:r>
                        <a:rPr kumimoji="0" lang="ar-SA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L-Mohanad Bold" pitchFamily="2" charset="-78"/>
                        </a:rPr>
                        <a:t>التعليمية </a:t>
                      </a:r>
                      <a:r>
                        <a:rPr kumimoji="0" lang="ar-S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L-Mohanad Bold" pitchFamily="2" charset="-78"/>
                        </a:rPr>
                        <a:t>(</a:t>
                      </a: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L-Mohanad Bold" pitchFamily="2" charset="-78"/>
                        </a:rPr>
                        <a:t>المجال الحضري/القروي، القطاع عمومي/خصوصي، الأسلاك الثلاث</a:t>
                      </a:r>
                      <a:r>
                        <a:rPr kumimoji="0" lang="ar-SA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L-Mohanad Bold" pitchFamily="2" charset="-78"/>
                        </a:rPr>
                        <a:t>)</a:t>
                      </a:r>
                      <a:endParaRPr kumimoji="0" lang="ar-MA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مفتش(ة</a:t>
                      </a:r>
                      <a:r>
                        <a:rPr lang="ar-MA" sz="20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)</a:t>
                      </a:r>
                      <a:endParaRPr lang="ar-MA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المجالس التعليمية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المنهاج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الحياة المدرسية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877">
                <a:tc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ar-MA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التكوين الأساس والمستمر للأستاذات والأساتذة</a:t>
                      </a: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3038" marR="0" indent="-173038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Étoile à 8 branches 8"/>
          <p:cNvSpPr/>
          <p:nvPr/>
        </p:nvSpPr>
        <p:spPr>
          <a:xfrm rot="20956845">
            <a:off x="1547664" y="1860960"/>
            <a:ext cx="648072" cy="504056"/>
          </a:xfrm>
          <a:prstGeom prst="star8">
            <a:avLst/>
          </a:prstGeom>
          <a:solidFill>
            <a:srgbClr val="F96A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1532"/>
            <a:ext cx="91440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3600" b="1" dirty="0">
                <a:solidFill>
                  <a:prstClr val="white"/>
                </a:solidFill>
                <a:cs typeface="AL-Mohanad Bold"/>
              </a:rPr>
              <a:t>أجرأة اللقاءات التشاورية حول المدرسة المغربية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29890"/>
            <a:ext cx="91440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90000"/>
              <a:buFont typeface="+mj-lt"/>
              <a:buAutoNum type="arabicPeriod" startAt="4"/>
            </a:pPr>
            <a:r>
              <a:rPr lang="ar-MA" sz="2800" b="1" dirty="0">
                <a:solidFill>
                  <a:srgbClr val="C00000"/>
                </a:solidFill>
                <a:cs typeface="AL-Mohanad Bold"/>
              </a:rPr>
              <a:t>منهجية أجرأة المشاورات</a:t>
            </a:r>
          </a:p>
        </p:txBody>
      </p:sp>
    </p:spTree>
    <p:extLst>
      <p:ext uri="{BB962C8B-B14F-4D97-AF65-F5344CB8AC3E}">
        <p14:creationId xmlns:p14="http://schemas.microsoft.com/office/powerpoint/2010/main" val="2051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7500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6600" b="1" dirty="0">
                <a:solidFill>
                  <a:srgbClr val="4F81BD">
                    <a:lumMod val="50000"/>
                  </a:srgbClr>
                </a:solidFill>
                <a:latin typeface="Segoe Script" pitchFamily="34" charset="0"/>
                <a:cs typeface="AL-Mohanad Bold" pitchFamily="2" charset="-78"/>
              </a:rPr>
              <a:t>شكرا على تتبعكم</a:t>
            </a:r>
            <a:endParaRPr lang="fr-FR" sz="6600" b="1" dirty="0">
              <a:solidFill>
                <a:srgbClr val="4F81BD">
                  <a:lumMod val="50000"/>
                </a:srgbClr>
              </a:solidFill>
              <a:latin typeface="Segoe Script" pitchFamily="34" charset="0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38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body" sz="quarter" idx="13"/>
          </p:nvPr>
        </p:nvSpPr>
        <p:spPr>
          <a:xfrm>
            <a:off x="0" y="2143116"/>
            <a:ext cx="9144000" cy="2500330"/>
          </a:xfrm>
        </p:spPr>
        <p:txBody>
          <a:bodyPr anchor="ctr">
            <a:normAutofit/>
          </a:bodyPr>
          <a:lstStyle/>
          <a:p>
            <a:pPr algn="ctr" rtl="1">
              <a:buNone/>
            </a:pPr>
            <a:r>
              <a:rPr lang="ar-MA" sz="44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  <a:t>و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  <a:t>ر</a:t>
            </a:r>
            <a:r>
              <a:rPr lang="ar-MA" sz="44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  <a:t>ق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  <a:t>ة تأطيرية</a:t>
            </a:r>
            <a:endParaRPr lang="ar-MA" sz="4400" b="1" dirty="0" smtClean="0">
              <a:solidFill>
                <a:schemeClr val="accent1">
                  <a:lumMod val="50000"/>
                </a:schemeClr>
              </a:solidFill>
              <a:cs typeface="arabswell_1"/>
            </a:endParaRPr>
          </a:p>
          <a:p>
            <a:pPr algn="ctr" rtl="1">
              <a:spcAft>
                <a:spcPts val="1800"/>
              </a:spcAft>
              <a:buNone/>
            </a:pPr>
            <a:r>
              <a:rPr lang="ar-EG" sz="9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  <a:t/>
            </a:r>
            <a:br>
              <a:rPr lang="ar-EG" sz="900" b="1" dirty="0" smtClean="0">
                <a:solidFill>
                  <a:schemeClr val="accent1">
                    <a:lumMod val="50000"/>
                  </a:schemeClr>
                </a:solidFill>
                <a:cs typeface="arabswell_1"/>
              </a:rPr>
            </a:br>
            <a:r>
              <a:rPr lang="ar-MA" sz="4400" dirty="0">
                <a:solidFill>
                  <a:schemeClr val="accent1">
                    <a:lumMod val="50000"/>
                  </a:schemeClr>
                </a:solidFill>
                <a:cs typeface="arabswell_1"/>
              </a:rPr>
              <a:t>ا</a:t>
            </a:r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cs typeface="arabswell_1"/>
              </a:rPr>
              <a:t>للقاءات التشاورية</a:t>
            </a:r>
            <a:r>
              <a:rPr lang="ar-MA" sz="4400" b="1" dirty="0" smtClean="0">
                <a:solidFill>
                  <a:schemeClr val="accent1">
                    <a:lumMod val="75000"/>
                  </a:schemeClr>
                </a:solidFill>
                <a:cs typeface="arabswell_1"/>
              </a:rPr>
              <a:t> </a:t>
            </a:r>
            <a:r>
              <a:rPr lang="ar-SA" sz="4400" b="1" dirty="0" smtClean="0">
                <a:solidFill>
                  <a:schemeClr val="accent1">
                    <a:lumMod val="75000"/>
                  </a:schemeClr>
                </a:solidFill>
                <a:cs typeface="arabswell_1"/>
              </a:rPr>
              <a:t>حول المدرسة المغربية</a:t>
            </a:r>
            <a:endParaRPr lang="ar-MA" sz="4400" b="1" dirty="0" smtClean="0">
              <a:solidFill>
                <a:schemeClr val="accent1">
                  <a:lumMod val="75000"/>
                </a:schemeClr>
              </a:solidFill>
              <a:cs typeface="arabswell_1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50397" y="5615180"/>
            <a:ext cx="2643206" cy="52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abswell_1"/>
              </a:rPr>
              <a:t>الاثنين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abswell_1"/>
              </a:rPr>
              <a:t>2</a:t>
            </a:r>
            <a:r>
              <a:rPr lang="fr-MA" sz="2400" b="1" dirty="0">
                <a:solidFill>
                  <a:schemeClr val="accent1">
                    <a:lumMod val="50000"/>
                  </a:schemeClr>
                </a:solidFill>
                <a:cs typeface="arabswell_1"/>
              </a:rPr>
              <a:t>8</a:t>
            </a:r>
            <a:r>
              <a:rPr kumimoji="0" lang="ar-M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abswell_1"/>
              </a:rPr>
              <a:t> أبريل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abswell_1"/>
              </a:rPr>
              <a:t>2014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rabswell_1"/>
            </a:endParaRPr>
          </a:p>
        </p:txBody>
      </p:sp>
    </p:spTree>
    <p:extLst>
      <p:ext uri="{BB962C8B-B14F-4D97-AF65-F5344CB8AC3E}">
        <p14:creationId xmlns:p14="http://schemas.microsoft.com/office/powerpoint/2010/main" val="10942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632628"/>
            <a:ext cx="7200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1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GA Cordoba Regular" pitchFamily="2" charset="-78"/>
              </a:rPr>
              <a:t>السياق العام</a:t>
            </a:r>
            <a:endParaRPr lang="fr-FR" sz="1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GA Cordoba Regular" pitchFamily="2" charset="-78"/>
            </a:endParaRPr>
          </a:p>
        </p:txBody>
      </p:sp>
      <p:grpSp>
        <p:nvGrpSpPr>
          <p:cNvPr id="9" name="Groupe 5"/>
          <p:cNvGrpSpPr/>
          <p:nvPr/>
        </p:nvGrpSpPr>
        <p:grpSpPr>
          <a:xfrm>
            <a:off x="1428732" y="2784866"/>
            <a:ext cx="6286536" cy="1532839"/>
            <a:chOff x="1152138" y="1440182"/>
            <a:chExt cx="6286536" cy="1288267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0" name="Rectangle à coins arrondis 9"/>
            <p:cNvSpPr/>
            <p:nvPr/>
          </p:nvSpPr>
          <p:spPr>
            <a:xfrm>
              <a:off x="1152138" y="1440182"/>
              <a:ext cx="6286536" cy="1288267"/>
            </a:xfrm>
            <a:prstGeom prst="roundRect">
              <a:avLst/>
            </a:prstGeom>
            <a:grpFill/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215026" y="1503070"/>
              <a:ext cx="6160760" cy="11624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600" b="1" dirty="0" smtClean="0">
                  <a:solidFill>
                    <a:schemeClr val="bg1"/>
                  </a:solidFill>
                  <a:latin typeface="Calibri" pitchFamily="34" charset="0"/>
                  <a:cs typeface="AL-Mohanad Bold"/>
                </a:rPr>
                <a:t>السياق العام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28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fr-FR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3776"/>
            <a:ext cx="9036496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2800" b="1" dirty="0">
                <a:solidFill>
                  <a:srgbClr val="FFC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استمرار الجهود </a:t>
            </a:r>
            <a:r>
              <a:rPr lang="ar-MA" sz="2800" b="1" dirty="0" err="1">
                <a:solidFill>
                  <a:srgbClr val="FFC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المبدولة</a:t>
            </a:r>
            <a:r>
              <a:rPr lang="ar-MA" sz="2800" b="1" dirty="0">
                <a:solidFill>
                  <a:srgbClr val="FFC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من أجل إصلاح وتطوير المنظومة التربوية في مجالات مختلفة</a:t>
            </a:r>
            <a:endParaRPr lang="fr-FR" sz="2800" b="1" dirty="0">
              <a:solidFill>
                <a:srgbClr val="FFC000"/>
              </a:solidFill>
              <a:latin typeface="Calibri" pitchFamily="34" charset="0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016" y="1052736"/>
            <a:ext cx="8892480" cy="50405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مرور </a:t>
            </a:r>
            <a:r>
              <a:rPr lang="fr-FR" sz="2400" b="1" dirty="0">
                <a:solidFill>
                  <a:srgbClr val="0070C0"/>
                </a:solidFill>
                <a:cs typeface="AL-Mohanad Bold" pitchFamily="2" charset="-78"/>
              </a:rPr>
              <a:t>15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 سنة على إقرار </a:t>
            </a:r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الميثاق الوطني 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للتربية والتكوين ؛</a:t>
            </a:r>
          </a:p>
          <a:p>
            <a:pPr marL="173038" indent="-173038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القيام بعدة إصلاحات، مثّل فيها </a:t>
            </a:r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البرنامج الاستعجالي 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المحطة الأساسية، في مجال : </a:t>
            </a:r>
          </a:p>
          <a:p>
            <a:pPr marL="898525" indent="-268288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sz="2400" b="1" dirty="0">
                <a:solidFill>
                  <a:srgbClr val="002060"/>
                </a:solidFill>
                <a:cs typeface="AL-Mohanad Bold" pitchFamily="2" charset="-78"/>
              </a:rPr>
              <a:t>توسيع العرض المدرسي ،</a:t>
            </a:r>
          </a:p>
          <a:p>
            <a:pPr marL="898525" indent="-268288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sz="2400" b="1" dirty="0">
                <a:solidFill>
                  <a:srgbClr val="002060"/>
                </a:solidFill>
                <a:cs typeface="AL-Mohanad Bold" pitchFamily="2" charset="-78"/>
              </a:rPr>
              <a:t> تقديم دعم اجتماعي لأبناء الأسر المعوزة ،</a:t>
            </a:r>
          </a:p>
          <a:p>
            <a:pPr marL="898525" indent="-268288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sz="2400" b="1" dirty="0">
                <a:solidFill>
                  <a:srgbClr val="002060"/>
                </a:solidFill>
                <a:cs typeface="AL-Mohanad Bold" pitchFamily="2" charset="-78"/>
              </a:rPr>
              <a:t> إصلاح البرامج والمناهج الدراسية ، واعتماد هيكلة جديدة لمسالك التعليم الثانوي ،</a:t>
            </a:r>
          </a:p>
          <a:p>
            <a:pPr marL="898525" indent="-268288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ar-MA" sz="2400" b="1" dirty="0">
                <a:solidFill>
                  <a:srgbClr val="002060"/>
                </a:solidFill>
                <a:cs typeface="AL-Mohanad Bold" pitchFamily="2" charset="-78"/>
              </a:rPr>
              <a:t>تطوير نظام </a:t>
            </a:r>
            <a:r>
              <a:rPr lang="ar-MA" sz="2400" b="1" dirty="0" err="1">
                <a:solidFill>
                  <a:srgbClr val="002060"/>
                </a:solidFill>
                <a:cs typeface="AL-Mohanad Bold" pitchFamily="2" charset="-78"/>
              </a:rPr>
              <a:t>الحكامة</a:t>
            </a:r>
            <a:r>
              <a:rPr lang="ar-MA" sz="2400" b="1" dirty="0">
                <a:solidFill>
                  <a:srgbClr val="002060"/>
                </a:solidFill>
                <a:cs typeface="AL-Mohanad Bold" pitchFamily="2" charset="-78"/>
              </a:rPr>
              <a:t> و تعزيز آليات </a:t>
            </a:r>
            <a:r>
              <a:rPr lang="ar-MA" sz="2400" b="1" dirty="0" err="1">
                <a:solidFill>
                  <a:srgbClr val="002060"/>
                </a:solidFill>
                <a:cs typeface="AL-Mohanad Bold" pitchFamily="2" charset="-78"/>
              </a:rPr>
              <a:t>التدبير ..</a:t>
            </a:r>
            <a:endParaRPr lang="ar-MA" sz="2400" b="1" dirty="0">
              <a:solidFill>
                <a:srgbClr val="002060"/>
              </a:solidFill>
              <a:cs typeface="AL-Mohanad Bold" pitchFamily="2" charset="-78"/>
            </a:endParaRPr>
          </a:p>
          <a:p>
            <a:pPr marL="173038" indent="-173038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التنزيل السليم للمرجعيات والتوجهات الرسمية </a:t>
            </a:r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للدستور الجديد</a:t>
            </a:r>
            <a:r>
              <a:rPr lang="ar-MA" sz="28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 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للمملكة ؛</a:t>
            </a:r>
          </a:p>
          <a:p>
            <a:pPr marL="173038" indent="-173038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التوجه الراسخ لإرساء </a:t>
            </a:r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الجهوية المتقدمة 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؛</a:t>
            </a:r>
          </a:p>
          <a:p>
            <a:pPr marL="173038" indent="-173038" algn="r" rtl="1">
              <a:lnSpc>
                <a:spcPct val="150000"/>
              </a:lnSpc>
              <a:buClr>
                <a:srgbClr val="94C600">
                  <a:lumMod val="50000"/>
                </a:srgbClr>
              </a:buClr>
              <a:buFont typeface="Wingdings" pitchFamily="2" charset="2"/>
              <a:buChar char="§"/>
            </a:pPr>
            <a:r>
              <a:rPr lang="ar-MA" sz="2800" b="1" dirty="0">
                <a:solidFill>
                  <a:srgbClr val="0070C0"/>
                </a:solidFill>
                <a:cs typeface="AL-Mohanad Bold" pitchFamily="2" charset="-78"/>
              </a:rPr>
              <a:t>إدماج قطاع التكوين المهني </a:t>
            </a:r>
            <a:r>
              <a:rPr lang="ar-MA" sz="24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بوزارة التربية الوطنية والتكوين المهني ؛</a:t>
            </a:r>
          </a:p>
        </p:txBody>
      </p:sp>
    </p:spTree>
    <p:extLst>
      <p:ext uri="{BB962C8B-B14F-4D97-AF65-F5344CB8AC3E}">
        <p14:creationId xmlns:p14="http://schemas.microsoft.com/office/powerpoint/2010/main" val="10294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fr-FR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016" y="368660"/>
            <a:ext cx="8892480" cy="13681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MA" sz="32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لكن رغم كل هذه الإصلاحات، فإن كل التقييمات الوطنية والدولية ما زالت تبين أن </a:t>
            </a:r>
            <a:r>
              <a:rPr lang="ar-MA" sz="3200" b="1" dirty="0">
                <a:solidFill>
                  <a:srgbClr val="002060"/>
                </a:solidFill>
                <a:cs typeface="AL-Mohanad Bold" pitchFamily="2" charset="-78"/>
              </a:rPr>
              <a:t>النتائج النوعية دون مستوى </a:t>
            </a:r>
            <a:r>
              <a:rPr lang="ar-MA" sz="3200" b="1" dirty="0" err="1">
                <a:solidFill>
                  <a:srgbClr val="002060"/>
                </a:solidFill>
                <a:cs typeface="AL-Mohanad Bold" pitchFamily="2" charset="-78"/>
              </a:rPr>
              <a:t>المجهودات</a:t>
            </a:r>
            <a:r>
              <a:rPr lang="ar-MA" sz="3200" b="1" dirty="0">
                <a:solidFill>
                  <a:srgbClr val="002060"/>
                </a:solidFill>
                <a:cs typeface="AL-Mohanad Bold" pitchFamily="2" charset="-78"/>
              </a:rPr>
              <a:t> المبذولة</a:t>
            </a:r>
          </a:p>
        </p:txBody>
      </p:sp>
      <p:sp>
        <p:nvSpPr>
          <p:cNvPr id="5" name="Triangle isocèle 4"/>
          <p:cNvSpPr/>
          <p:nvPr/>
        </p:nvSpPr>
        <p:spPr>
          <a:xfrm flipV="1">
            <a:off x="3995936" y="1927260"/>
            <a:ext cx="720080" cy="43204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16" y="2780928"/>
            <a:ext cx="8892480" cy="324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32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ضرورة القيام بتقييم علمي يسمح بالوقوف على مدى جدوى ونجاعة ا لمنجزات  واستشراف المستقبل </a:t>
            </a:r>
            <a:r>
              <a:rPr lang="ar-M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المستقبل</a:t>
            </a:r>
            <a:r>
              <a:rPr lang="ar-M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الأفق وفق مقاربة تعتمد التحليل للوضعية وتقديم الاقتراحات العملية :</a:t>
            </a:r>
          </a:p>
          <a:p>
            <a:pPr algn="just" rtl="1">
              <a:lnSpc>
                <a:spcPct val="150000"/>
              </a:lnSpc>
            </a:pPr>
            <a:r>
              <a:rPr lang="ar-MA" sz="3200" b="1" dirty="0">
                <a:solidFill>
                  <a:srgbClr val="94C600">
                    <a:lumMod val="50000"/>
                  </a:srgbClr>
                </a:solidFill>
                <a:cs typeface="AL-Mohanad Bold" pitchFamily="2" charset="-78"/>
              </a:rPr>
              <a:t>   </a:t>
            </a:r>
            <a:r>
              <a:rPr lang="ar-MA" sz="3100" b="1" dirty="0">
                <a:solidFill>
                  <a:srgbClr val="002060"/>
                </a:solidFill>
                <a:cs typeface="AL-Mohanad Bold" pitchFamily="2" charset="-78"/>
              </a:rPr>
              <a:t>عبر إجراء مشاورات مع كل الفاعلين التربويين والشركاء  ، في تكامل تام مع الاستشارات والتقييمات التي يقودها المجلس الأعلى للتعليم</a:t>
            </a:r>
          </a:p>
        </p:txBody>
      </p:sp>
    </p:spTree>
    <p:extLst>
      <p:ext uri="{BB962C8B-B14F-4D97-AF65-F5344CB8AC3E}">
        <p14:creationId xmlns:p14="http://schemas.microsoft.com/office/powerpoint/2010/main" val="16630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1428732" y="2784866"/>
            <a:ext cx="6286536" cy="1288267"/>
            <a:chOff x="1152138" y="1440182"/>
            <a:chExt cx="6286536" cy="1288267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1152138" y="1440182"/>
              <a:ext cx="6286536" cy="1288267"/>
            </a:xfrm>
            <a:prstGeom prst="roundRect">
              <a:avLst/>
            </a:prstGeom>
            <a:grpFill/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15026" y="1503070"/>
              <a:ext cx="6160760" cy="11624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600" b="1" dirty="0" smtClean="0">
                  <a:solidFill>
                    <a:prstClr val="white"/>
                  </a:solidFill>
                  <a:latin typeface="Calibri" pitchFamily="34" charset="0"/>
                  <a:cs typeface="AL-Mohanad Bold"/>
                </a:rPr>
                <a:t>النتائج المنتظرة</a:t>
              </a:r>
              <a:endParaRPr lang="ar-MA" sz="3600" b="1" dirty="0" smtClean="0">
                <a:solidFill>
                  <a:prstClr val="white"/>
                </a:solidFill>
                <a:latin typeface="Calibri" pitchFamily="34" charset="0"/>
                <a:cs typeface="AL-Mohana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4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fr-FR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92696"/>
            <a:ext cx="8568952" cy="51125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 algn="just" rtl="1">
              <a:lnSpc>
                <a:spcPct val="150000"/>
              </a:lnSpc>
              <a:spcAft>
                <a:spcPts val="1200"/>
              </a:spcAft>
              <a:buClr>
                <a:srgbClr val="94C600"/>
              </a:buClr>
              <a:buFont typeface="Wingdings" pitchFamily="2" charset="2"/>
              <a:buChar char="§"/>
            </a:pPr>
            <a:r>
              <a:rPr lang="ar-M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التحليل الموضوعي لأسباب الإخفاقات التي عرفتها المنظومة التربوية خلال السنوات الأخيرة ؛</a:t>
            </a:r>
          </a:p>
          <a:p>
            <a:pPr marL="273050" indent="-273050" algn="just" rtl="1">
              <a:lnSpc>
                <a:spcPct val="150000"/>
              </a:lnSpc>
              <a:spcAft>
                <a:spcPts val="1200"/>
              </a:spcAft>
              <a:buClr>
                <a:srgbClr val="94C600"/>
              </a:buClr>
              <a:buFont typeface="Wingdings" pitchFamily="2" charset="2"/>
              <a:buChar char="§"/>
            </a:pPr>
            <a:r>
              <a:rPr lang="ar-M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التعرف على </a:t>
            </a:r>
            <a:r>
              <a:rPr lang="ar-M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انتظارات</a:t>
            </a:r>
            <a:r>
              <a:rPr lang="ar-M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جميع الفئات المستهدفة ؛</a:t>
            </a:r>
          </a:p>
          <a:p>
            <a:pPr marL="273050" indent="-273050" algn="just" rtl="1">
              <a:lnSpc>
                <a:spcPct val="150000"/>
              </a:lnSpc>
              <a:spcAft>
                <a:spcPts val="1200"/>
              </a:spcAft>
              <a:buClr>
                <a:srgbClr val="94C600"/>
              </a:buClr>
              <a:buFont typeface="Wingdings" pitchFamily="2" charset="2"/>
              <a:buChar char="§"/>
            </a:pPr>
            <a:r>
              <a:rPr lang="ar-M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تقديم اقتراحات عملية بشأن الحلول الممكنة لتجاوز الوضعية الحالية للمدرسة المغربية ؛</a:t>
            </a:r>
          </a:p>
          <a:p>
            <a:pPr marL="273050" indent="-273050" algn="just" rtl="1">
              <a:lnSpc>
                <a:spcPct val="150000"/>
              </a:lnSpc>
              <a:spcAft>
                <a:spcPts val="1200"/>
              </a:spcAft>
              <a:buClr>
                <a:srgbClr val="94C600"/>
              </a:buClr>
              <a:buFont typeface="Wingdings" pitchFamily="2" charset="2"/>
              <a:buChar char="§"/>
            </a:pPr>
            <a:r>
              <a:rPr lang="ar-M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رسم معالم المشروع التربوي المتوافق </a:t>
            </a:r>
            <a:r>
              <a:rPr lang="ar-M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بشأنه على المدى القصير والمتوسط </a:t>
            </a:r>
            <a:r>
              <a:rPr lang="ar-M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والبعيد ، وأولوياته ؛</a:t>
            </a:r>
          </a:p>
        </p:txBody>
      </p:sp>
    </p:spTree>
    <p:extLst>
      <p:ext uri="{BB962C8B-B14F-4D97-AF65-F5344CB8AC3E}">
        <p14:creationId xmlns:p14="http://schemas.microsoft.com/office/powerpoint/2010/main" val="14476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4377-CB08-45BC-BBE7-7847619855FB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" name="Groupe 5"/>
          <p:cNvGrpSpPr/>
          <p:nvPr/>
        </p:nvGrpSpPr>
        <p:grpSpPr>
          <a:xfrm>
            <a:off x="1428732" y="2784866"/>
            <a:ext cx="6286536" cy="1288267"/>
            <a:chOff x="1152138" y="1440182"/>
            <a:chExt cx="6286536" cy="1288267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1152138" y="1440182"/>
              <a:ext cx="6286536" cy="1288267"/>
            </a:xfrm>
            <a:prstGeom prst="roundRect">
              <a:avLst/>
            </a:prstGeom>
            <a:grpFill/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15026" y="1503070"/>
              <a:ext cx="6160760" cy="11624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3600" b="1" dirty="0" smtClean="0">
                  <a:solidFill>
                    <a:schemeClr val="bg1"/>
                  </a:solidFill>
                  <a:latin typeface="Calibri" pitchFamily="34" charset="0"/>
                  <a:cs typeface="AL-Mohanad Bold"/>
                </a:rPr>
                <a:t>المنهجية العامة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fld id="{D3E04377-CB08-45BC-BBE7-7847619855FB}" type="slidenum">
              <a:rPr lang="fr-FR" sz="2000" smtClean="0"/>
              <a:pPr/>
              <a:t>9</a:t>
            </a:fld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MA" sz="4000" b="1" dirty="0" smtClean="0">
                <a:solidFill>
                  <a:schemeClr val="bg1"/>
                </a:solidFill>
                <a:latin typeface="Calibri" pitchFamily="34" charset="0"/>
                <a:cs typeface="AL-Mohanad Bold"/>
              </a:rPr>
              <a:t>المنهجية العامة</a:t>
            </a:r>
          </a:p>
        </p:txBody>
      </p:sp>
      <p:sp>
        <p:nvSpPr>
          <p:cNvPr id="28" name="Triangle isocèle 27"/>
          <p:cNvSpPr/>
          <p:nvPr/>
        </p:nvSpPr>
        <p:spPr>
          <a:xfrm rot="10800000">
            <a:off x="8280412" y="3181548"/>
            <a:ext cx="216024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7812360" y="2060848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1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2483768" y="908720"/>
            <a:ext cx="4104456" cy="50405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0070C0"/>
                </a:solidFill>
                <a:cs typeface="AL-Mohanad Bold" pitchFamily="2" charset="-78"/>
              </a:rPr>
              <a:t>سبع مراحل أساسية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4644008" y="2060848"/>
            <a:ext cx="3154748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التفكير الأولي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35" name="Flèche droite 34"/>
          <p:cNvSpPr/>
          <p:nvPr/>
        </p:nvSpPr>
        <p:spPr>
          <a:xfrm flipH="1">
            <a:off x="4355976" y="238483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195736" y="1916832"/>
            <a:ext cx="2160240" cy="1224136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صيغة أولية لعناصر التشخيص والتحليل والحلول</a:t>
            </a:r>
          </a:p>
        </p:txBody>
      </p:sp>
      <p:sp>
        <p:nvSpPr>
          <p:cNvPr id="37" name="Triangle isocèle 36"/>
          <p:cNvSpPr/>
          <p:nvPr/>
        </p:nvSpPr>
        <p:spPr>
          <a:xfrm rot="10800000">
            <a:off x="8329832" y="4581127"/>
            <a:ext cx="216024" cy="216024"/>
          </a:xfrm>
          <a:prstGeom prst="triangle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7812360" y="3501112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2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4644008" y="3501163"/>
            <a:ext cx="3154748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اللقاءات التشاورية مع الفاعلين والشركاء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0" name="Flèche droite 39"/>
          <p:cNvSpPr/>
          <p:nvPr/>
        </p:nvSpPr>
        <p:spPr>
          <a:xfrm flipH="1">
            <a:off x="4355976" y="3825147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195736" y="3357095"/>
            <a:ext cx="2160240" cy="1224136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نتائج اللقاءات التشاورية بالمستويات الأربع 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812360" y="4905268"/>
            <a:ext cx="1152128" cy="93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b="1" dirty="0" smtClean="0">
                <a:solidFill>
                  <a:srgbClr val="002060"/>
                </a:solidFill>
                <a:cs typeface="AL-Mohanad Bold" pitchFamily="2" charset="-78"/>
              </a:rPr>
              <a:t>مرحلة  </a:t>
            </a:r>
            <a:r>
              <a:rPr lang="fr-FR" sz="2000" b="1" dirty="0" smtClean="0">
                <a:solidFill>
                  <a:srgbClr val="002060"/>
                </a:solidFill>
                <a:cs typeface="AL-Mohanad Bold" pitchFamily="2" charset="-78"/>
              </a:rPr>
              <a:t>3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644008" y="4905268"/>
            <a:ext cx="3154748" cy="936000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التنسيق مع المجلس الأعلى للتعليم والأخذ بعين الاعتبار التوجهات الاستراتيجية للمجلس واقتراحاته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5" name="Flèche droite 44"/>
          <p:cNvSpPr/>
          <p:nvPr/>
        </p:nvSpPr>
        <p:spPr>
          <a:xfrm flipH="1">
            <a:off x="4355976" y="522925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2195736" y="4761200"/>
            <a:ext cx="2160240" cy="1224136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indent="-95250" algn="ct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صيغة محينة للمشروع التربوي</a:t>
            </a:r>
            <a:endParaRPr lang="fr-FR" sz="2000" dirty="0" smtClean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9512" y="2060848"/>
            <a:ext cx="2015528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أكتوبر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2013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إلى: فبراير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9512" y="3501163"/>
            <a:ext cx="2015528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مارس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إلى: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ماي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9512" y="4905268"/>
            <a:ext cx="2015528" cy="936000"/>
          </a:xfrm>
          <a:prstGeom prst="rect">
            <a:avLst/>
          </a:prstGeom>
          <a:solidFill>
            <a:srgbClr val="E6ED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من: يونيو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  <a:endParaRPr lang="ar-MA" sz="20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>
              <a:buClr>
                <a:srgbClr val="C00000"/>
              </a:buClr>
            </a:pP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إلى: </a:t>
            </a:r>
            <a:r>
              <a:rPr lang="ar-MA" sz="2000" dirty="0" err="1" smtClean="0">
                <a:solidFill>
                  <a:srgbClr val="002060"/>
                </a:solidFill>
                <a:cs typeface="AL-Mohanad Bold" pitchFamily="2" charset="-78"/>
              </a:rPr>
              <a:t>يوليوز</a:t>
            </a:r>
            <a:r>
              <a:rPr lang="ar-MA" sz="20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cs typeface="AL-Mohanad Bold" pitchFamily="2" charset="-78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8739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847</Words>
  <Application>Microsoft Office PowerPoint</Application>
  <PresentationFormat>Affichage à l'écran (4:3)</PresentationFormat>
  <Paragraphs>192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Rouak</dc:creator>
  <cp:lastModifiedBy>Rouak</cp:lastModifiedBy>
  <cp:revision>14</cp:revision>
  <dcterms:created xsi:type="dcterms:W3CDTF">2014-04-28T08:29:41Z</dcterms:created>
  <dcterms:modified xsi:type="dcterms:W3CDTF">2014-04-28T20:47:34Z</dcterms:modified>
</cp:coreProperties>
</file>