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02" r:id="rId2"/>
    <p:sldId id="256" r:id="rId3"/>
    <p:sldId id="258" r:id="rId4"/>
    <p:sldId id="261" r:id="rId5"/>
    <p:sldId id="270" r:id="rId6"/>
    <p:sldId id="262" r:id="rId7"/>
    <p:sldId id="263" r:id="rId8"/>
    <p:sldId id="264" r:id="rId9"/>
    <p:sldId id="265" r:id="rId10"/>
    <p:sldId id="266" r:id="rId11"/>
    <p:sldId id="269" r:id="rId12"/>
    <p:sldId id="267" r:id="rId13"/>
    <p:sldId id="268"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79" r:id="rId37"/>
    <p:sldId id="293" r:id="rId38"/>
    <p:sldId id="294" r:id="rId39"/>
    <p:sldId id="295" r:id="rId40"/>
    <p:sldId id="296" r:id="rId41"/>
    <p:sldId id="380" r:id="rId42"/>
    <p:sldId id="381" r:id="rId43"/>
    <p:sldId id="382" r:id="rId44"/>
    <p:sldId id="383" r:id="rId45"/>
    <p:sldId id="385" r:id="rId46"/>
    <p:sldId id="386" r:id="rId47"/>
    <p:sldId id="297" r:id="rId48"/>
    <p:sldId id="298" r:id="rId49"/>
    <p:sldId id="299" r:id="rId50"/>
    <p:sldId id="300" r:id="rId51"/>
    <p:sldId id="301" r:id="rId52"/>
    <p:sldId id="349" r:id="rId53"/>
    <p:sldId id="387" r:id="rId54"/>
    <p:sldId id="388" r:id="rId55"/>
    <p:sldId id="389" r:id="rId56"/>
    <p:sldId id="390" r:id="rId57"/>
    <p:sldId id="391" r:id="rId58"/>
    <p:sldId id="392" r:id="rId59"/>
    <p:sldId id="393" r:id="rId60"/>
    <p:sldId id="394" r:id="rId61"/>
    <p:sldId id="395"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24" autoAdjust="0"/>
  </p:normalViewPr>
  <p:slideViewPr>
    <p:cSldViewPr>
      <p:cViewPr varScale="1">
        <p:scale>
          <a:sx n="69" d="100"/>
          <a:sy n="69" d="100"/>
        </p:scale>
        <p:origin x="-1428" y="-102"/>
      </p:cViewPr>
      <p:guideLst>
        <p:guide orient="horz" pos="2160"/>
        <p:guide pos="2880"/>
      </p:guideLst>
    </p:cSldViewPr>
  </p:slideViewPr>
  <p:outlineViewPr>
    <p:cViewPr>
      <p:scale>
        <a:sx n="33" d="100"/>
        <a:sy n="33" d="100"/>
      </p:scale>
      <p:origin x="0" y="831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CE5A4-8579-4C2F-BF31-5BBA5618E1B5}" type="datetimeFigureOut">
              <a:rPr lang="fr-FR" smtClean="0"/>
              <a:pPr/>
              <a:t>10/03/2014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95956-903F-4FA8-B421-2A270E8BB68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86397">
              <a:defRPr sz="2400" b="1">
                <a:solidFill>
                  <a:schemeClr val="tx1"/>
                </a:solidFill>
                <a:latin typeface="Arial" charset="0"/>
                <a:ea typeface="ＭＳ Ｐゴシック" charset="0"/>
              </a:defRPr>
            </a:lvl1pPr>
            <a:lvl2pPr marL="729057" indent="-280406" defTabSz="886397">
              <a:defRPr sz="2400" b="1">
                <a:solidFill>
                  <a:schemeClr val="tx1"/>
                </a:solidFill>
                <a:latin typeface="Arial" charset="0"/>
                <a:ea typeface="ＭＳ Ｐゴシック" charset="0"/>
              </a:defRPr>
            </a:lvl2pPr>
            <a:lvl3pPr marL="1121626" indent="-224325" defTabSz="886397">
              <a:defRPr sz="2400" b="1">
                <a:solidFill>
                  <a:schemeClr val="tx1"/>
                </a:solidFill>
                <a:latin typeface="Arial" charset="0"/>
                <a:ea typeface="ＭＳ Ｐゴシック" charset="0"/>
              </a:defRPr>
            </a:lvl3pPr>
            <a:lvl4pPr marL="1570276" indent="-224325" defTabSz="886397">
              <a:defRPr sz="2400" b="1">
                <a:solidFill>
                  <a:schemeClr val="tx1"/>
                </a:solidFill>
                <a:latin typeface="Arial" charset="0"/>
                <a:ea typeface="ＭＳ Ｐゴシック" charset="0"/>
              </a:defRPr>
            </a:lvl4pPr>
            <a:lvl5pPr marL="2018927" indent="-224325" defTabSz="886397">
              <a:defRPr sz="2400" b="1">
                <a:solidFill>
                  <a:schemeClr val="tx1"/>
                </a:solidFill>
                <a:latin typeface="Arial" charset="0"/>
                <a:ea typeface="ＭＳ Ｐゴシック" charset="0"/>
              </a:defRPr>
            </a:lvl5pPr>
            <a:lvl6pPr marL="2467577" indent="-224325" defTabSz="886397"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2916227" indent="-224325" defTabSz="886397"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3364878" indent="-224325" defTabSz="886397"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3813528" indent="-224325" defTabSz="886397"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fld id="{27D95BBA-90A1-0348-911C-32E7E768F55B}" type="slidenum">
              <a:rPr lang="en-US" sz="800" b="0"/>
              <a:pPr/>
              <a:t>45</a:t>
            </a:fld>
            <a:endParaRPr lang="en-US" sz="800" b="0" dirty="0"/>
          </a:p>
        </p:txBody>
      </p:sp>
      <p:sp>
        <p:nvSpPr>
          <p:cNvPr id="138243" name="Rectangle 2"/>
          <p:cNvSpPr>
            <a:spLocks noGrp="1" noRot="1" noChangeAspect="1" noChangeArrowheads="1" noTextEdit="1"/>
          </p:cNvSpPr>
          <p:nvPr>
            <p:ph type="sldImg"/>
          </p:nvPr>
        </p:nvSpPr>
        <p:spPr>
          <a:xfrm>
            <a:off x="841375" y="241300"/>
            <a:ext cx="5232400" cy="3924300"/>
          </a:xfrm>
          <a:ln/>
        </p:spPr>
      </p:sp>
      <p:sp>
        <p:nvSpPr>
          <p:cNvPr id="138244" name="Rectangle 3"/>
          <p:cNvSpPr>
            <a:spLocks noGrp="1" noChangeArrowheads="1"/>
          </p:cNvSpPr>
          <p:nvPr>
            <p:ph type="body" idx="1"/>
          </p:nvPr>
        </p:nvSpPr>
        <p:spPr>
          <a:xfrm>
            <a:off x="397566" y="4306550"/>
            <a:ext cx="5986774" cy="418319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 xmlns:p14="http://schemas.microsoft.com/office/powerpoint/2010/main" val="336386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5" name="Text Placeholder 3"/>
          <p:cNvSpPr>
            <a:spLocks noGrp="1"/>
          </p:cNvSpPr>
          <p:nvPr>
            <p:ph type="body" sz="quarter" idx="10"/>
          </p:nvPr>
        </p:nvSpPr>
        <p:spPr>
          <a:xfrm>
            <a:off x="239713" y="914400"/>
            <a:ext cx="8578850" cy="5394960"/>
          </a:xfrm>
        </p:spPr>
        <p:txBody>
          <a:bodyPr/>
          <a:lstStyle>
            <a:lvl1pPr>
              <a:lnSpc>
                <a:spcPct val="95000"/>
              </a:lnSpc>
              <a:spcBef>
                <a:spcPts val="1480"/>
              </a:spcBef>
              <a:defRPr sz="2200">
                <a:solidFill>
                  <a:srgbClr val="000000"/>
                </a:solidFill>
                <a:latin typeface="+mj-lt"/>
              </a:defRPr>
            </a:lvl1pPr>
            <a:lvl2pPr>
              <a:lnSpc>
                <a:spcPct val="95000"/>
              </a:lnSpc>
              <a:spcBef>
                <a:spcPts val="600"/>
              </a:spcBef>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5098083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E3F0DC-77C9-46B1-9602-337C6379A59C}" type="datetimeFigureOut">
              <a:rPr lang="fr-FR" smtClean="0"/>
              <a:pPr/>
              <a:t>10/03/2014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73CD7F-51FA-482F-8900-6A550F93852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3F0DC-77C9-46B1-9602-337C6379A59C}" type="datetimeFigureOut">
              <a:rPr lang="fr-FR" smtClean="0"/>
              <a:pPr/>
              <a:t>10/03/2014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3CD7F-51FA-482F-8900-6A550F93852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fr.wikipedia.org/wiki/Reporting_des_Droits_d'Acc%C3%A8s_(RDA)"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428604"/>
            <a:ext cx="8501122" cy="6000792"/>
          </a:xfrm>
        </p:spPr>
        <p:txBody>
          <a:bodyPr>
            <a:normAutofit fontScale="92500"/>
          </a:bodyPr>
          <a:lstStyle/>
          <a:p>
            <a:pPr algn="l"/>
            <a:r>
              <a:rPr lang="fr-FR" sz="2200" b="1" dirty="0" smtClean="0">
                <a:solidFill>
                  <a:schemeClr val="tx1"/>
                </a:solidFill>
              </a:rPr>
              <a:t>3- Garantir la confidentialité des échanges inter applicatif,</a:t>
            </a:r>
          </a:p>
          <a:p>
            <a:pPr algn="l"/>
            <a:r>
              <a:rPr lang="fr-FR" sz="2200" b="1" dirty="0" smtClean="0">
                <a:solidFill>
                  <a:schemeClr val="tx1"/>
                </a:solidFill>
              </a:rPr>
              <a:t>l’intégrité et la pérennité de leur conservation</a:t>
            </a:r>
          </a:p>
          <a:p>
            <a:pPr lvl="4" algn="l"/>
            <a:r>
              <a:rPr lang="fr-FR" sz="2200" dirty="0" smtClean="0">
                <a:solidFill>
                  <a:schemeClr val="tx1"/>
                </a:solidFill>
              </a:rPr>
              <a:t>extraction et échange de données</a:t>
            </a:r>
          </a:p>
          <a:p>
            <a:pPr lvl="4" algn="l"/>
            <a:r>
              <a:rPr lang="fr-FR" sz="2200" dirty="0" smtClean="0">
                <a:solidFill>
                  <a:schemeClr val="tx1"/>
                </a:solidFill>
              </a:rPr>
              <a:t>Stockage / Sauvegarde / Destruction</a:t>
            </a:r>
          </a:p>
          <a:p>
            <a:pPr algn="l"/>
            <a:r>
              <a:rPr lang="fr-FR" sz="2200" b="1" dirty="0" smtClean="0">
                <a:solidFill>
                  <a:schemeClr val="tx1"/>
                </a:solidFill>
              </a:rPr>
              <a:t>4- Gérer les correctifs, la maintenance à distance et les</a:t>
            </a:r>
          </a:p>
          <a:p>
            <a:pPr algn="l"/>
            <a:r>
              <a:rPr lang="fr-FR" sz="2200" b="1" dirty="0" smtClean="0">
                <a:solidFill>
                  <a:schemeClr val="tx1"/>
                </a:solidFill>
              </a:rPr>
              <a:t>liens avec l’OS</a:t>
            </a:r>
          </a:p>
          <a:p>
            <a:pPr lvl="2" algn="l"/>
            <a:r>
              <a:rPr lang="fr-FR" sz="2200" dirty="0" smtClean="0">
                <a:solidFill>
                  <a:schemeClr val="tx1"/>
                </a:solidFill>
              </a:rPr>
              <a:t>• Acquisition, développement et maintenance des systèmes d'information</a:t>
            </a:r>
          </a:p>
          <a:p>
            <a:pPr lvl="2" algn="l"/>
            <a:r>
              <a:rPr lang="fr-FR" sz="2200" dirty="0" smtClean="0">
                <a:solidFill>
                  <a:schemeClr val="tx1"/>
                </a:solidFill>
              </a:rPr>
              <a:t>– Maîtriser les évolutions technologiques et la reprise d’information en cas de</a:t>
            </a:r>
          </a:p>
          <a:p>
            <a:pPr lvl="2" algn="l"/>
            <a:r>
              <a:rPr lang="fr-FR" sz="2200" dirty="0" smtClean="0">
                <a:solidFill>
                  <a:schemeClr val="tx1"/>
                </a:solidFill>
              </a:rPr>
              <a:t>défaillance de l’éditeur ou d’évolution forcée du Système d’Exploitation</a:t>
            </a:r>
          </a:p>
          <a:p>
            <a:pPr lvl="2" algn="l"/>
            <a:r>
              <a:rPr lang="fr-FR" sz="2200" dirty="0" smtClean="0">
                <a:solidFill>
                  <a:schemeClr val="tx1"/>
                </a:solidFill>
              </a:rPr>
              <a:t>– Imposer le support des correctifs critiques (alertes du CERTA)</a:t>
            </a:r>
          </a:p>
          <a:p>
            <a:pPr lvl="2" algn="l"/>
            <a:r>
              <a:rPr lang="fr-FR" sz="2200" dirty="0" smtClean="0">
                <a:solidFill>
                  <a:schemeClr val="tx1"/>
                </a:solidFill>
              </a:rPr>
              <a:t>• Maintenance</a:t>
            </a:r>
          </a:p>
          <a:p>
            <a:pPr lvl="2" algn="l"/>
            <a:r>
              <a:rPr lang="fr-FR" sz="2200" dirty="0" smtClean="0">
                <a:solidFill>
                  <a:schemeClr val="tx1"/>
                </a:solidFill>
              </a:rPr>
              <a:t>– Doit être compatible avec la </a:t>
            </a:r>
            <a:r>
              <a:rPr lang="fr-FR" sz="2200" b="1" dirty="0" smtClean="0">
                <a:solidFill>
                  <a:schemeClr val="tx1"/>
                </a:solidFill>
              </a:rPr>
              <a:t>politique de maintenance informatique de l’entreprise</a:t>
            </a:r>
          </a:p>
          <a:p>
            <a:pPr lvl="2" algn="l"/>
            <a:r>
              <a:rPr lang="fr-FR" sz="2200" dirty="0" smtClean="0">
                <a:solidFill>
                  <a:schemeClr val="tx1"/>
                </a:solidFill>
              </a:rPr>
              <a:t>– Accès VPN uniquement</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429684" cy="6072230"/>
          </a:xfrm>
        </p:spPr>
        <p:txBody>
          <a:bodyPr>
            <a:normAutofit/>
          </a:bodyPr>
          <a:lstStyle/>
          <a:p>
            <a:pPr algn="l"/>
            <a:r>
              <a:rPr lang="fr-FR" sz="2200" b="1" dirty="0">
                <a:solidFill>
                  <a:schemeClr val="tx1"/>
                </a:solidFill>
              </a:rPr>
              <a:t>La stratégie des droits de l'utilisateur</a:t>
            </a:r>
            <a:endParaRPr lang="fr-FR" sz="2200" dirty="0">
              <a:solidFill>
                <a:schemeClr val="tx1"/>
              </a:solidFill>
            </a:endParaRPr>
          </a:p>
          <a:p>
            <a:pPr algn="l"/>
            <a:r>
              <a:rPr lang="fr-FR" sz="2200" dirty="0">
                <a:solidFill>
                  <a:schemeClr val="tx1"/>
                </a:solidFill>
              </a:rPr>
              <a:t>La stratégie des droits de l'utilisateur permet de définir les permissions accordées à chaque type d'utilisateur du système. </a:t>
            </a:r>
          </a:p>
          <a:p>
            <a:pPr algn="l"/>
            <a:endParaRPr lang="fr-FR" sz="2200" dirty="0">
              <a:solidFill>
                <a:schemeClr val="tx1"/>
              </a:solidFill>
            </a:endParaRPr>
          </a:p>
        </p:txBody>
      </p:sp>
      <p:pic>
        <p:nvPicPr>
          <p:cNvPr id="5" name="Image 4" descr="http://static.commentcamarche.net/www.commentcamarche.net/pictures/winnt-images-droits.gif"/>
          <p:cNvPicPr/>
          <p:nvPr/>
        </p:nvPicPr>
        <p:blipFill>
          <a:blip r:embed="rId2"/>
          <a:srcRect/>
          <a:stretch>
            <a:fillRect/>
          </a:stretch>
        </p:blipFill>
        <p:spPr bwMode="auto">
          <a:xfrm>
            <a:off x="1643042" y="1928802"/>
            <a:ext cx="5357850" cy="3181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a:srcRect/>
          <a:stretch>
            <a:fillRect/>
          </a:stretch>
        </p:blipFill>
        <p:spPr bwMode="auto">
          <a:xfrm>
            <a:off x="285720" y="642918"/>
            <a:ext cx="8196872"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357166"/>
            <a:ext cx="8429684" cy="6143668"/>
          </a:xfrm>
        </p:spPr>
        <p:txBody>
          <a:bodyPr>
            <a:normAutofit/>
          </a:bodyPr>
          <a:lstStyle/>
          <a:p>
            <a:pPr algn="l"/>
            <a:r>
              <a:rPr lang="fr-FR" sz="2200" b="1" dirty="0">
                <a:solidFill>
                  <a:schemeClr val="tx1"/>
                </a:solidFill>
              </a:rPr>
              <a:t>La stratégie d'audit</a:t>
            </a:r>
            <a:endParaRPr lang="fr-FR" sz="2200" dirty="0">
              <a:solidFill>
                <a:schemeClr val="tx1"/>
              </a:solidFill>
            </a:endParaRPr>
          </a:p>
          <a:p>
            <a:pPr algn="l"/>
            <a:r>
              <a:rPr lang="fr-FR" sz="2200" dirty="0">
                <a:solidFill>
                  <a:schemeClr val="tx1"/>
                </a:solidFill>
              </a:rPr>
              <a:t>La stratégie d'audit permet d'auditer (c'est-à-dire d'enregistrer sur le disque) certains événement, ou plus exactement la réussite ou l'échec de certains événements du système. </a:t>
            </a:r>
          </a:p>
          <a:p>
            <a:pPr algn="l"/>
            <a:r>
              <a:rPr lang="fr-FR" sz="2200" dirty="0">
                <a:solidFill>
                  <a:schemeClr val="tx1"/>
                </a:solidFill>
              </a:rPr>
              <a:t>La stratégie d'audit se présente sous forme d'une boîte de dialogue dans laquelle il suffit de cocher ce qui nous intéresse en tant qu'administrateur </a:t>
            </a:r>
          </a:p>
          <a:p>
            <a:pPr algn="l"/>
            <a:endParaRPr lang="fr-FR" sz="2200" dirty="0">
              <a:solidFill>
                <a:schemeClr val="tx1"/>
              </a:solidFill>
            </a:endParaRPr>
          </a:p>
        </p:txBody>
      </p:sp>
      <p:pic>
        <p:nvPicPr>
          <p:cNvPr id="5" name="Image 4" descr="La stratégie d\'audit sous Windows NT"/>
          <p:cNvPicPr/>
          <p:nvPr/>
        </p:nvPicPr>
        <p:blipFill>
          <a:blip r:embed="rId2"/>
          <a:srcRect/>
          <a:stretch>
            <a:fillRect/>
          </a:stretch>
        </p:blipFill>
        <p:spPr bwMode="auto">
          <a:xfrm>
            <a:off x="4643438" y="2786058"/>
            <a:ext cx="4167206" cy="3538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4" name="Picture 2"/>
          <p:cNvPicPr>
            <a:picLocks noChangeAspect="1" noChangeArrowheads="1"/>
          </p:cNvPicPr>
          <p:nvPr/>
        </p:nvPicPr>
        <p:blipFill>
          <a:blip r:embed="rId2"/>
          <a:srcRect/>
          <a:stretch>
            <a:fillRect/>
          </a:stretch>
        </p:blipFill>
        <p:spPr bwMode="auto">
          <a:xfrm>
            <a:off x="1033463" y="1052513"/>
            <a:ext cx="7077075" cy="4752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715436" cy="6215106"/>
          </a:xfrm>
        </p:spPr>
        <p:txBody>
          <a:bodyPr>
            <a:normAutofit/>
          </a:bodyPr>
          <a:lstStyle/>
          <a:p>
            <a:pPr algn="l"/>
            <a:r>
              <a:rPr lang="fr-FR" sz="2200" b="1" u="sng" dirty="0">
                <a:solidFill>
                  <a:schemeClr val="tx1"/>
                </a:solidFill>
              </a:rPr>
              <a:t>Paramètres de sécurité</a:t>
            </a:r>
          </a:p>
          <a:p>
            <a:pPr algn="l"/>
            <a:r>
              <a:rPr lang="fr-FR" sz="2200" dirty="0">
                <a:solidFill>
                  <a:schemeClr val="tx1"/>
                </a:solidFill>
              </a:rPr>
              <a:t>La liste suivante décrit les paramètres de sécurité que vous pouvez configurer à l'aide de la console </a:t>
            </a:r>
            <a:r>
              <a:rPr lang="fr-FR" sz="2200" b="1" dirty="0">
                <a:solidFill>
                  <a:schemeClr val="tx1"/>
                </a:solidFill>
              </a:rPr>
              <a:t>Stratégie de sécurité locale </a:t>
            </a:r>
            <a:r>
              <a:rPr lang="fr-FR" sz="2200" dirty="0">
                <a:solidFill>
                  <a:schemeClr val="tx1"/>
                </a:solidFill>
              </a:rPr>
              <a:t>ou du composant </a:t>
            </a:r>
            <a:r>
              <a:rPr lang="fr-FR" sz="2200" b="1" dirty="0">
                <a:solidFill>
                  <a:schemeClr val="tx1"/>
                </a:solidFill>
              </a:rPr>
              <a:t>Paramètre de sécurité</a:t>
            </a:r>
            <a:r>
              <a:rPr lang="fr-FR" sz="2200" dirty="0">
                <a:solidFill>
                  <a:schemeClr val="tx1"/>
                </a:solidFill>
              </a:rPr>
              <a:t> de la console </a:t>
            </a:r>
            <a:r>
              <a:rPr lang="fr-FR" sz="2200" b="1" dirty="0">
                <a:solidFill>
                  <a:schemeClr val="tx1"/>
                </a:solidFill>
              </a:rPr>
              <a:t>Stratégie de groupe</a:t>
            </a:r>
            <a:r>
              <a:rPr lang="fr-FR" sz="2200" dirty="0">
                <a:solidFill>
                  <a:schemeClr val="tx1"/>
                </a:solidFill>
              </a:rPr>
              <a:t>.</a:t>
            </a:r>
          </a:p>
          <a:p>
            <a:pPr algn="l"/>
            <a:r>
              <a:rPr lang="fr-FR" sz="2200" dirty="0">
                <a:solidFill>
                  <a:schemeClr val="tx1"/>
                </a:solidFill>
              </a:rPr>
              <a:t>a) </a:t>
            </a:r>
            <a:r>
              <a:rPr lang="fr-FR" sz="2200" b="1" dirty="0">
                <a:solidFill>
                  <a:schemeClr val="tx1"/>
                </a:solidFill>
              </a:rPr>
              <a:t>Stratégies de compte</a:t>
            </a:r>
            <a:endParaRPr lang="fr-FR" sz="2200" dirty="0">
              <a:solidFill>
                <a:schemeClr val="tx1"/>
              </a:solidFill>
            </a:endParaRPr>
          </a:p>
          <a:p>
            <a:pPr algn="l"/>
            <a:r>
              <a:rPr lang="fr-FR" sz="2200" dirty="0">
                <a:solidFill>
                  <a:schemeClr val="tx1"/>
                </a:solidFill>
              </a:rPr>
              <a:t>Ces paramètres permettent de configurer des stratégies pour les mots de passe, le verrouillage de compte et de protocole </a:t>
            </a:r>
            <a:r>
              <a:rPr lang="fr-FR" sz="2200" dirty="0" err="1">
                <a:solidFill>
                  <a:schemeClr val="tx1"/>
                </a:solidFill>
              </a:rPr>
              <a:t>Kerbos</a:t>
            </a:r>
            <a:r>
              <a:rPr lang="fr-FR" sz="2200" dirty="0">
                <a:solidFill>
                  <a:schemeClr val="tx1"/>
                </a:solidFill>
              </a:rPr>
              <a:t> version 5 applicable au domaine.(</a:t>
            </a:r>
            <a:r>
              <a:rPr lang="fr-FR" sz="2200" dirty="0" err="1">
                <a:solidFill>
                  <a:schemeClr val="tx1"/>
                </a:solidFill>
              </a:rPr>
              <a:t>exemple:</a:t>
            </a:r>
            <a:r>
              <a:rPr lang="fr-FR" sz="2200" b="1" dirty="0" err="1">
                <a:solidFill>
                  <a:schemeClr val="tx1"/>
                </a:solidFill>
              </a:rPr>
              <a:t>Stratégies</a:t>
            </a:r>
            <a:r>
              <a:rPr lang="fr-FR" sz="2200" b="1" dirty="0">
                <a:solidFill>
                  <a:schemeClr val="tx1"/>
                </a:solidFill>
              </a:rPr>
              <a:t> de compte/stratégie de mot de passe/conserver l'historique des mots de </a:t>
            </a:r>
            <a:r>
              <a:rPr lang="fr-FR" sz="2200" b="1" dirty="0" err="1">
                <a:solidFill>
                  <a:schemeClr val="tx1"/>
                </a:solidFill>
              </a:rPr>
              <a:t>passe</a:t>
            </a:r>
            <a:r>
              <a:rPr lang="fr-FR" sz="2200" dirty="0" err="1">
                <a:solidFill>
                  <a:schemeClr val="tx1"/>
                </a:solidFill>
              </a:rPr>
              <a:t>,pour</a:t>
            </a:r>
            <a:r>
              <a:rPr lang="fr-FR" sz="2200" dirty="0">
                <a:solidFill>
                  <a:schemeClr val="tx1"/>
                </a:solidFill>
              </a:rPr>
              <a:t> sélectionner un nombre maximal de mots de passe mémorisés)</a:t>
            </a:r>
          </a:p>
          <a:p>
            <a:pPr algn="l"/>
            <a:r>
              <a:rPr lang="fr-FR" sz="2200" dirty="0">
                <a:solidFill>
                  <a:schemeClr val="tx1"/>
                </a:solidFill>
              </a:rPr>
              <a:t>b) </a:t>
            </a:r>
            <a:r>
              <a:rPr lang="fr-FR" sz="2200" b="1" dirty="0">
                <a:solidFill>
                  <a:schemeClr val="tx1"/>
                </a:solidFill>
              </a:rPr>
              <a:t>Stratégies locales</a:t>
            </a:r>
            <a:endParaRPr lang="fr-FR" sz="2200" dirty="0">
              <a:solidFill>
                <a:schemeClr val="tx1"/>
              </a:solidFill>
            </a:endParaRPr>
          </a:p>
          <a:p>
            <a:pPr algn="l"/>
            <a:r>
              <a:rPr lang="fr-FR" sz="2200" dirty="0">
                <a:solidFill>
                  <a:schemeClr val="tx1"/>
                </a:solidFill>
              </a:rPr>
              <a:t>Elle sont définies localement sur les ordinateurs. Elles configurent l'audit, l'attribution des droits et autorisation aux utilisateurs et les options de sécurité.(exemple: </a:t>
            </a:r>
            <a:r>
              <a:rPr lang="fr-FR" sz="2200" b="1" dirty="0">
                <a:solidFill>
                  <a:schemeClr val="tx1"/>
                </a:solidFill>
              </a:rPr>
              <a:t>Stratégies locales/Stratégie d'audit/Auditer l'utilisation des privilèges</a:t>
            </a:r>
            <a:r>
              <a:rPr lang="fr-FR" sz="2200" dirty="0">
                <a:solidFill>
                  <a:schemeClr val="tx1"/>
                </a:solidFill>
              </a:rPr>
              <a:t>)</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429684" cy="6143668"/>
          </a:xfrm>
        </p:spPr>
        <p:txBody>
          <a:bodyPr>
            <a:normAutofit fontScale="70000" lnSpcReduction="20000"/>
          </a:bodyPr>
          <a:lstStyle/>
          <a:p>
            <a:pPr algn="l"/>
            <a:r>
              <a:rPr lang="fr-FR" dirty="0">
                <a:solidFill>
                  <a:schemeClr val="tx1"/>
                </a:solidFill>
              </a:rPr>
              <a:t>c)</a:t>
            </a:r>
            <a:r>
              <a:rPr lang="fr-FR" b="1" dirty="0">
                <a:solidFill>
                  <a:schemeClr val="tx1"/>
                </a:solidFill>
              </a:rPr>
              <a:t>Stratégies de clé publique</a:t>
            </a:r>
            <a:endParaRPr lang="fr-FR" dirty="0">
              <a:solidFill>
                <a:schemeClr val="tx1"/>
              </a:solidFill>
            </a:endParaRPr>
          </a:p>
          <a:p>
            <a:pPr algn="l"/>
            <a:r>
              <a:rPr lang="fr-FR" dirty="0">
                <a:solidFill>
                  <a:schemeClr val="tx1"/>
                </a:solidFill>
              </a:rPr>
              <a:t>Ces paramètres vous permettent de configurer les agents de récupération de données cryptées, les racines de domaines et les autorités de certification approuvées. Les Stratégies de clé publique sont les seuls paramètres disponibles sous </a:t>
            </a:r>
            <a:r>
              <a:rPr lang="fr-FR" b="1" dirty="0">
                <a:solidFill>
                  <a:schemeClr val="tx1"/>
                </a:solidFill>
              </a:rPr>
              <a:t>Configuration Utilisateur</a:t>
            </a:r>
            <a:r>
              <a:rPr lang="fr-FR" dirty="0">
                <a:solidFill>
                  <a:schemeClr val="tx1"/>
                </a:solidFill>
              </a:rPr>
              <a:t>.</a:t>
            </a:r>
          </a:p>
          <a:p>
            <a:pPr algn="l"/>
            <a:r>
              <a:rPr lang="fr-FR" dirty="0">
                <a:solidFill>
                  <a:schemeClr val="tx1"/>
                </a:solidFill>
              </a:rPr>
              <a:t>d) </a:t>
            </a:r>
            <a:r>
              <a:rPr lang="fr-FR" b="1" dirty="0">
                <a:solidFill>
                  <a:schemeClr val="tx1"/>
                </a:solidFill>
              </a:rPr>
              <a:t>Stratégies </a:t>
            </a:r>
            <a:r>
              <a:rPr lang="fr-FR" b="1" dirty="0" err="1">
                <a:solidFill>
                  <a:schemeClr val="tx1"/>
                </a:solidFill>
              </a:rPr>
              <a:t>IPSec</a:t>
            </a:r>
            <a:endParaRPr lang="fr-FR" dirty="0">
              <a:solidFill>
                <a:schemeClr val="tx1"/>
              </a:solidFill>
            </a:endParaRPr>
          </a:p>
          <a:p>
            <a:pPr algn="l"/>
            <a:r>
              <a:rPr lang="fr-FR" dirty="0">
                <a:solidFill>
                  <a:schemeClr val="tx1"/>
                </a:solidFill>
              </a:rPr>
              <a:t>Ces paramètres vous permettent de configurer la sécurité IP (Internet Protocol). Le protocole </a:t>
            </a:r>
            <a:r>
              <a:rPr lang="fr-FR" dirty="0" err="1">
                <a:solidFill>
                  <a:schemeClr val="tx1"/>
                </a:solidFill>
              </a:rPr>
              <a:t>IPSec</a:t>
            </a:r>
            <a:r>
              <a:rPr lang="fr-FR" dirty="0">
                <a:solidFill>
                  <a:schemeClr val="tx1"/>
                </a:solidFill>
              </a:rPr>
              <a:t> représente un standard de l'industrie pour le cryptage du trafic TCP/IP et la sécurisation des communications sur un réseau intranet et des réseaux privés virtuels (VPN) sur Internet.</a:t>
            </a:r>
          </a:p>
          <a:p>
            <a:pPr algn="l"/>
            <a:r>
              <a:rPr lang="fr-FR" dirty="0">
                <a:solidFill>
                  <a:schemeClr val="tx1"/>
                </a:solidFill>
              </a:rPr>
              <a:t>e) </a:t>
            </a:r>
            <a:r>
              <a:rPr lang="fr-FR" b="1" dirty="0">
                <a:solidFill>
                  <a:schemeClr val="tx1"/>
                </a:solidFill>
              </a:rPr>
              <a:t>Journal des évènements</a:t>
            </a:r>
            <a:endParaRPr lang="fr-FR" dirty="0">
              <a:solidFill>
                <a:schemeClr val="tx1"/>
              </a:solidFill>
            </a:endParaRPr>
          </a:p>
          <a:p>
            <a:pPr algn="l"/>
            <a:r>
              <a:rPr lang="fr-FR" dirty="0">
                <a:solidFill>
                  <a:schemeClr val="tx1"/>
                </a:solidFill>
              </a:rPr>
              <a:t>Ces paramètres permettent de configurer la taille, l'accès et la méthode de la conversation des journaux des applications, des journaux système et des journaux de sécurité.(exemple: </a:t>
            </a:r>
            <a:r>
              <a:rPr lang="fr-FR" b="1" dirty="0">
                <a:solidFill>
                  <a:schemeClr val="tx1"/>
                </a:solidFill>
              </a:rPr>
              <a:t>Journal des évènements/paramètres du</a:t>
            </a:r>
            <a:r>
              <a:rPr lang="fr-FR" dirty="0">
                <a:solidFill>
                  <a:schemeClr val="tx1"/>
                </a:solidFill>
              </a:rPr>
              <a:t> </a:t>
            </a:r>
            <a:r>
              <a:rPr lang="fr-FR" b="1" dirty="0">
                <a:solidFill>
                  <a:schemeClr val="tx1"/>
                </a:solidFill>
              </a:rPr>
              <a:t>journal des évènements/restreindre les accès Invités au journal système</a:t>
            </a:r>
            <a:r>
              <a:rPr lang="fr-FR" dirty="0">
                <a:solidFill>
                  <a:schemeClr val="tx1"/>
                </a:solidFill>
              </a:rPr>
              <a:t>, pour empêcher l'accès aux informations du journal système)</a:t>
            </a:r>
          </a:p>
          <a:p>
            <a:pPr algn="l"/>
            <a:endParaRPr lang="fr-FR"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72560" cy="6429420"/>
          </a:xfrm>
        </p:spPr>
        <p:txBody>
          <a:bodyPr>
            <a:normAutofit fontScale="62500" lnSpcReduction="20000"/>
          </a:bodyPr>
          <a:lstStyle/>
          <a:p>
            <a:pPr algn="l"/>
            <a:r>
              <a:rPr lang="fr-FR" dirty="0">
                <a:solidFill>
                  <a:schemeClr val="tx1"/>
                </a:solidFill>
              </a:rPr>
              <a:t>f) </a:t>
            </a:r>
            <a:r>
              <a:rPr lang="fr-FR" b="1" dirty="0">
                <a:solidFill>
                  <a:schemeClr val="tx1"/>
                </a:solidFill>
              </a:rPr>
              <a:t>Groupes restreints</a:t>
            </a:r>
            <a:endParaRPr lang="fr-FR" dirty="0">
              <a:solidFill>
                <a:schemeClr val="tx1"/>
              </a:solidFill>
            </a:endParaRPr>
          </a:p>
          <a:p>
            <a:pPr algn="l"/>
            <a:r>
              <a:rPr lang="fr-FR" dirty="0">
                <a:solidFill>
                  <a:schemeClr val="tx1"/>
                </a:solidFill>
              </a:rPr>
              <a:t>Ces paramètres permettent de gérer les membres des groupes prédéfinis dotés de fonctionnalités prédéfinies, tel que les groupes Administrateurs et Utilisateurs avec pouvoir, en plus des groupes de domaine, comme le groupes Utilisateur du domaine. Vous pouvez y ajouter d'autres groupes restreints, avec les informations relatives à leurs membres.</a:t>
            </a:r>
          </a:p>
          <a:p>
            <a:pPr algn="l"/>
            <a:r>
              <a:rPr lang="fr-FR" dirty="0">
                <a:solidFill>
                  <a:schemeClr val="tx1"/>
                </a:solidFill>
              </a:rPr>
              <a:t>g) </a:t>
            </a:r>
            <a:r>
              <a:rPr lang="fr-FR" b="1" dirty="0">
                <a:solidFill>
                  <a:schemeClr val="tx1"/>
                </a:solidFill>
              </a:rPr>
              <a:t>Service système </a:t>
            </a:r>
            <a:endParaRPr lang="fr-FR" dirty="0">
              <a:solidFill>
                <a:schemeClr val="tx1"/>
              </a:solidFill>
            </a:endParaRPr>
          </a:p>
          <a:p>
            <a:pPr algn="l"/>
            <a:r>
              <a:rPr lang="fr-FR" dirty="0">
                <a:solidFill>
                  <a:schemeClr val="tx1"/>
                </a:solidFill>
              </a:rPr>
              <a:t>Ces paramètres permettent de configurer la sécurité des services s'exécutant sur un ordinateur. Les services système comprennent des fonctionnalités critiques, telles que les services réseau, les services de fichiers et d'impression</a:t>
            </a:r>
            <a:r>
              <a:rPr lang="fr-FR" dirty="0" smtClean="0">
                <a:solidFill>
                  <a:schemeClr val="tx1"/>
                </a:solidFill>
              </a:rPr>
              <a:t>,  ceux </a:t>
            </a:r>
            <a:r>
              <a:rPr lang="fr-FR" dirty="0">
                <a:solidFill>
                  <a:schemeClr val="tx1"/>
                </a:solidFill>
              </a:rPr>
              <a:t>de téléphonie et de télécopie et les services Internet/Intranet. Les paramètres généraux incluent le mode de démarrage des services (automatique, manuel ou désactivé) et la sécurité définie sur ces derniers.</a:t>
            </a:r>
          </a:p>
          <a:p>
            <a:pPr algn="l"/>
            <a:r>
              <a:rPr lang="fr-FR" dirty="0">
                <a:solidFill>
                  <a:schemeClr val="tx1"/>
                </a:solidFill>
              </a:rPr>
              <a:t> h) </a:t>
            </a:r>
            <a:r>
              <a:rPr lang="fr-FR" b="1" dirty="0">
                <a:solidFill>
                  <a:schemeClr val="tx1"/>
                </a:solidFill>
              </a:rPr>
              <a:t>Registre</a:t>
            </a:r>
            <a:endParaRPr lang="fr-FR" dirty="0">
              <a:solidFill>
                <a:schemeClr val="tx1"/>
              </a:solidFill>
            </a:endParaRPr>
          </a:p>
          <a:p>
            <a:pPr algn="l"/>
            <a:r>
              <a:rPr lang="fr-FR" dirty="0">
                <a:solidFill>
                  <a:schemeClr val="tx1"/>
                </a:solidFill>
              </a:rPr>
              <a:t>Ces paramètres permettent de configurer la sécurité au niveau des clés du registre. Le registre est une base de donnée Windows 2000 qui centralise les informations nécessaires à la configuration du système pour les utilisateurs, les applications et les périphériques.</a:t>
            </a:r>
          </a:p>
          <a:p>
            <a:pPr algn="l"/>
            <a:r>
              <a:rPr lang="fr-FR" dirty="0">
                <a:solidFill>
                  <a:schemeClr val="tx1"/>
                </a:solidFill>
              </a:rPr>
              <a:t> i) </a:t>
            </a:r>
            <a:r>
              <a:rPr lang="fr-FR" b="1" dirty="0">
                <a:solidFill>
                  <a:schemeClr val="tx1"/>
                </a:solidFill>
              </a:rPr>
              <a:t>Systèmes de fichiers</a:t>
            </a:r>
            <a:endParaRPr lang="fr-FR" dirty="0">
              <a:solidFill>
                <a:schemeClr val="tx1"/>
              </a:solidFill>
            </a:endParaRPr>
          </a:p>
          <a:p>
            <a:pPr algn="l"/>
            <a:r>
              <a:rPr lang="fr-FR" dirty="0">
                <a:solidFill>
                  <a:schemeClr val="tx1"/>
                </a:solidFill>
              </a:rPr>
              <a:t>Ces paramètres permettent de configurer la sécurité sur les chemins d'accès de fichiers spécifiques.</a:t>
            </a:r>
          </a:p>
          <a:p>
            <a:pPr algn="l"/>
            <a:endParaRPr lang="fr-FR"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643998" cy="6286544"/>
          </a:xfrm>
        </p:spPr>
        <p:txBody>
          <a:bodyPr>
            <a:normAutofit lnSpcReduction="10000"/>
          </a:bodyPr>
          <a:lstStyle/>
          <a:p>
            <a:pPr algn="l"/>
            <a:r>
              <a:rPr lang="fr-FR" sz="2200" b="1" u="sng" dirty="0">
                <a:solidFill>
                  <a:schemeClr val="tx1"/>
                </a:solidFill>
              </a:rPr>
              <a:t>Configuration du modèle de </a:t>
            </a:r>
            <a:r>
              <a:rPr lang="fr-FR" sz="2200" b="1" u="sng" dirty="0" smtClean="0">
                <a:solidFill>
                  <a:schemeClr val="tx1"/>
                </a:solidFill>
              </a:rPr>
              <a:t>sécurité</a:t>
            </a:r>
          </a:p>
          <a:p>
            <a:pPr algn="l"/>
            <a:r>
              <a:rPr lang="fr-FR" sz="2200" dirty="0">
                <a:solidFill>
                  <a:schemeClr val="tx1"/>
                </a:solidFill>
              </a:rPr>
              <a:t>Vous pouvez gérez et modifiez selon vos besoins les différentes options dans </a:t>
            </a:r>
            <a:r>
              <a:rPr lang="fr-FR" sz="2200" b="1" dirty="0">
                <a:solidFill>
                  <a:schemeClr val="tx1"/>
                </a:solidFill>
              </a:rPr>
              <a:t>Stratégies locales</a:t>
            </a:r>
            <a:r>
              <a:rPr lang="fr-FR" sz="2200" dirty="0" smtClean="0">
                <a:solidFill>
                  <a:schemeClr val="tx1"/>
                </a:solidFill>
              </a:rPr>
              <a:t>.</a:t>
            </a:r>
          </a:p>
          <a:p>
            <a:pPr algn="l"/>
            <a:endParaRPr lang="fr-FR" sz="2200" dirty="0">
              <a:solidFill>
                <a:schemeClr val="tx1"/>
              </a:solidFill>
            </a:endParaRPr>
          </a:p>
          <a:p>
            <a:pPr algn="l"/>
            <a:endParaRPr lang="fr-FR" sz="2200" dirty="0" smtClean="0">
              <a:solidFill>
                <a:schemeClr val="tx1"/>
              </a:solidFill>
            </a:endParaRPr>
          </a:p>
          <a:p>
            <a:pPr algn="l"/>
            <a:endParaRPr lang="fr-FR" sz="2200" dirty="0">
              <a:solidFill>
                <a:schemeClr val="tx1"/>
              </a:solidFill>
            </a:endParaRPr>
          </a:p>
          <a:p>
            <a:pPr algn="l"/>
            <a:endParaRPr lang="fr-FR" sz="2200" dirty="0" smtClean="0">
              <a:solidFill>
                <a:schemeClr val="tx1"/>
              </a:solidFill>
            </a:endParaRPr>
          </a:p>
          <a:p>
            <a:pPr algn="l"/>
            <a:endParaRPr lang="fr-FR" sz="2200" dirty="0">
              <a:solidFill>
                <a:schemeClr val="tx1"/>
              </a:solidFill>
            </a:endParaRPr>
          </a:p>
          <a:p>
            <a:pPr algn="l"/>
            <a:endParaRPr lang="fr-FR" sz="2200" dirty="0" smtClean="0">
              <a:solidFill>
                <a:schemeClr val="tx1"/>
              </a:solidFill>
            </a:endParaRPr>
          </a:p>
          <a:p>
            <a:pPr algn="l"/>
            <a:endParaRPr lang="fr-FR" sz="2200" dirty="0">
              <a:solidFill>
                <a:schemeClr val="tx1"/>
              </a:solidFill>
            </a:endParaRPr>
          </a:p>
          <a:p>
            <a:pPr algn="l"/>
            <a:endParaRPr lang="fr-FR" sz="2200" dirty="0" smtClean="0">
              <a:solidFill>
                <a:schemeClr val="tx1"/>
              </a:solidFill>
            </a:endParaRPr>
          </a:p>
          <a:p>
            <a:pPr algn="l"/>
            <a:endParaRPr lang="fr-FR" sz="2200" dirty="0">
              <a:solidFill>
                <a:schemeClr val="tx1"/>
              </a:solidFill>
            </a:endParaRPr>
          </a:p>
          <a:p>
            <a:pPr algn="l"/>
            <a:endParaRPr lang="fr-FR" sz="2200" dirty="0" smtClean="0">
              <a:solidFill>
                <a:schemeClr val="tx1"/>
              </a:solidFill>
            </a:endParaRPr>
          </a:p>
          <a:p>
            <a:pPr algn="l"/>
            <a:r>
              <a:rPr lang="fr-FR" sz="2400" dirty="0">
                <a:solidFill>
                  <a:schemeClr val="tx1"/>
                </a:solidFill>
              </a:rPr>
              <a:t>Modifiez la stratégie pour que seul les administrateurs puissent arrêter le serveur (</a:t>
            </a:r>
            <a:r>
              <a:rPr lang="fr-FR" sz="2400" b="1" dirty="0">
                <a:solidFill>
                  <a:schemeClr val="tx1"/>
                </a:solidFill>
              </a:rPr>
              <a:t>stratégies </a:t>
            </a:r>
            <a:r>
              <a:rPr lang="fr-FR" sz="2400" b="1" dirty="0" err="1">
                <a:solidFill>
                  <a:schemeClr val="tx1"/>
                </a:solidFill>
              </a:rPr>
              <a:t>locales</a:t>
            </a:r>
            <a:r>
              <a:rPr lang="fr-FR" sz="2400" dirty="0" err="1">
                <a:solidFill>
                  <a:schemeClr val="tx1"/>
                </a:solidFill>
              </a:rPr>
              <a:t>\</a:t>
            </a:r>
            <a:r>
              <a:rPr lang="fr-FR" sz="2400" b="1" dirty="0" err="1">
                <a:solidFill>
                  <a:schemeClr val="tx1"/>
                </a:solidFill>
              </a:rPr>
              <a:t>Attribution</a:t>
            </a:r>
            <a:r>
              <a:rPr lang="fr-FR" sz="2400" b="1" dirty="0">
                <a:solidFill>
                  <a:schemeClr val="tx1"/>
                </a:solidFill>
              </a:rPr>
              <a:t> des droits utilisateur</a:t>
            </a:r>
            <a:r>
              <a:rPr lang="fr-FR" sz="2400" dirty="0">
                <a:solidFill>
                  <a:schemeClr val="tx1"/>
                </a:solidFill>
              </a:rPr>
              <a:t>).</a:t>
            </a:r>
            <a:endParaRPr lang="fr-FR" sz="2200" dirty="0">
              <a:solidFill>
                <a:schemeClr val="tx1"/>
              </a:solidFill>
            </a:endParaRPr>
          </a:p>
          <a:p>
            <a:pPr algn="l"/>
            <a:endParaRPr lang="fr-FR" sz="2200" dirty="0">
              <a:solidFill>
                <a:schemeClr val="tx1"/>
              </a:solidFill>
            </a:endParaRPr>
          </a:p>
          <a:p>
            <a:pPr algn="l"/>
            <a:endParaRPr lang="fr-FR" sz="2200" dirty="0">
              <a:solidFill>
                <a:schemeClr val="tx1"/>
              </a:solidFill>
            </a:endParaRPr>
          </a:p>
        </p:txBody>
      </p:sp>
      <p:pic>
        <p:nvPicPr>
          <p:cNvPr id="4" name="Image 3" descr="http://www.labo-microsoft.org/articles/network/model_sec/image007.jpg"/>
          <p:cNvPicPr/>
          <p:nvPr/>
        </p:nvPicPr>
        <p:blipFill>
          <a:blip r:embed="rId2"/>
          <a:srcRect/>
          <a:stretch>
            <a:fillRect/>
          </a:stretch>
        </p:blipFill>
        <p:spPr bwMode="auto">
          <a:xfrm>
            <a:off x="1719262" y="1276340"/>
            <a:ext cx="5705475"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572560" cy="6143668"/>
          </a:xfrm>
        </p:spPr>
        <p:txBody>
          <a:bodyPr>
            <a:normAutofit/>
          </a:bodyPr>
          <a:lstStyle/>
          <a:p>
            <a:pPr algn="l"/>
            <a:r>
              <a:rPr lang="fr-FR" sz="2200" dirty="0">
                <a:solidFill>
                  <a:schemeClr val="tx1"/>
                </a:solidFill>
              </a:rPr>
              <a:t>Modifiez la stratégie pour que le nom du dernier utilisateur ayant ouvert une session ne soit pas affiché dans la fenêtre d'authentification (</a:t>
            </a:r>
            <a:r>
              <a:rPr lang="fr-FR" sz="2200" b="1" dirty="0">
                <a:solidFill>
                  <a:schemeClr val="tx1"/>
                </a:solidFill>
              </a:rPr>
              <a:t>stratégies</a:t>
            </a:r>
            <a:r>
              <a:rPr lang="fr-FR" sz="2200" dirty="0">
                <a:solidFill>
                  <a:schemeClr val="tx1"/>
                </a:solidFill>
              </a:rPr>
              <a:t> </a:t>
            </a:r>
            <a:r>
              <a:rPr lang="fr-FR" sz="2200" b="1" dirty="0" err="1">
                <a:solidFill>
                  <a:schemeClr val="tx1"/>
                </a:solidFill>
              </a:rPr>
              <a:t>locales</a:t>
            </a:r>
            <a:r>
              <a:rPr lang="fr-FR" sz="2200" dirty="0" err="1">
                <a:solidFill>
                  <a:schemeClr val="tx1"/>
                </a:solidFill>
              </a:rPr>
              <a:t>\</a:t>
            </a:r>
            <a:r>
              <a:rPr lang="fr-FR" sz="2200" b="1" dirty="0" err="1">
                <a:solidFill>
                  <a:schemeClr val="tx1"/>
                </a:solidFill>
              </a:rPr>
              <a:t>options</a:t>
            </a:r>
            <a:r>
              <a:rPr lang="fr-FR" sz="2200" b="1" dirty="0">
                <a:solidFill>
                  <a:schemeClr val="tx1"/>
                </a:solidFill>
              </a:rPr>
              <a:t> de sécurité</a:t>
            </a:r>
            <a:r>
              <a:rPr lang="fr-FR" sz="2200" dirty="0">
                <a:solidFill>
                  <a:schemeClr val="tx1"/>
                </a:solidFill>
              </a:rPr>
              <a:t>).</a:t>
            </a:r>
          </a:p>
        </p:txBody>
      </p:sp>
      <p:pic>
        <p:nvPicPr>
          <p:cNvPr id="4" name="Image 3" descr="http://www.labo-microsoft.org/articles/network/model_sec/image009.jpg"/>
          <p:cNvPicPr/>
          <p:nvPr/>
        </p:nvPicPr>
        <p:blipFill>
          <a:blip r:embed="rId2"/>
          <a:srcRect/>
          <a:stretch>
            <a:fillRect/>
          </a:stretch>
        </p:blipFill>
        <p:spPr bwMode="auto">
          <a:xfrm>
            <a:off x="2743200" y="2466975"/>
            <a:ext cx="3657600"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0034" y="214290"/>
            <a:ext cx="8001056" cy="5857916"/>
          </a:xfrm>
        </p:spPr>
        <p:txBody>
          <a:bodyPr>
            <a:normAutofit/>
          </a:bodyPr>
          <a:lstStyle/>
          <a:p>
            <a:pPr algn="l"/>
            <a:r>
              <a:rPr lang="fr-FR" sz="2200" dirty="0">
                <a:solidFill>
                  <a:schemeClr val="tx1"/>
                </a:solidFill>
              </a:rPr>
              <a:t>Modifiez la stratégie pour qu'une boite de dialogue apparaissent à chaque ouverture de session contenant le message " Utilisateurs autorisés uniquement " et ayant pour titre " Attention ! ".(</a:t>
            </a:r>
            <a:r>
              <a:rPr lang="fr-FR" sz="2200" b="1" dirty="0">
                <a:solidFill>
                  <a:schemeClr val="tx1"/>
                </a:solidFill>
              </a:rPr>
              <a:t>Stratégies </a:t>
            </a:r>
            <a:r>
              <a:rPr lang="fr-FR" sz="2200" b="1" dirty="0" err="1">
                <a:solidFill>
                  <a:schemeClr val="tx1"/>
                </a:solidFill>
              </a:rPr>
              <a:t>locales</a:t>
            </a:r>
            <a:r>
              <a:rPr lang="fr-FR" sz="2200" dirty="0" err="1">
                <a:solidFill>
                  <a:schemeClr val="tx1"/>
                </a:solidFill>
              </a:rPr>
              <a:t>\</a:t>
            </a:r>
            <a:r>
              <a:rPr lang="fr-FR" sz="2200" b="1" dirty="0" err="1">
                <a:solidFill>
                  <a:schemeClr val="tx1"/>
                </a:solidFill>
              </a:rPr>
              <a:t>Options</a:t>
            </a:r>
            <a:r>
              <a:rPr lang="fr-FR" sz="2200" b="1" dirty="0">
                <a:solidFill>
                  <a:schemeClr val="tx1"/>
                </a:solidFill>
              </a:rPr>
              <a:t> de sécurité</a:t>
            </a:r>
            <a:r>
              <a:rPr lang="fr-FR" sz="2200" dirty="0">
                <a:solidFill>
                  <a:schemeClr val="tx1"/>
                </a:solidFill>
              </a:rPr>
              <a:t>).</a:t>
            </a:r>
          </a:p>
          <a:p>
            <a:pPr algn="l"/>
            <a:r>
              <a:rPr lang="fr-FR" sz="2200" dirty="0">
                <a:solidFill>
                  <a:schemeClr val="tx1"/>
                </a:solidFill>
              </a:rPr>
              <a:t>  </a:t>
            </a:r>
          </a:p>
          <a:p>
            <a:pPr algn="l"/>
            <a:r>
              <a:rPr lang="fr-FR" sz="2200" dirty="0">
                <a:solidFill>
                  <a:schemeClr val="tx1"/>
                </a:solidFill>
              </a:rPr>
              <a:t>Pour l'enregistrement du modèle de sécurité, dans l'arborescence de la console d'administration, faites un clic droit sur le nom de la machine, puis cliquez sur </a:t>
            </a:r>
            <a:r>
              <a:rPr lang="fr-FR" sz="2200" b="1" dirty="0">
                <a:solidFill>
                  <a:schemeClr val="tx1"/>
                </a:solidFill>
              </a:rPr>
              <a:t>Enregistrer</a:t>
            </a:r>
            <a:r>
              <a:rPr lang="fr-FR" sz="2200" dirty="0">
                <a:solidFill>
                  <a:schemeClr val="tx1"/>
                </a:solidFill>
              </a:rPr>
              <a:t>.</a:t>
            </a:r>
          </a:p>
          <a:p>
            <a:pPr algn="l"/>
            <a:endParaRPr lang="fr-FR" sz="2200" dirty="0">
              <a:solidFill>
                <a:schemeClr val="tx1"/>
              </a:solidFill>
            </a:endParaRPr>
          </a:p>
        </p:txBody>
      </p:sp>
      <p:pic>
        <p:nvPicPr>
          <p:cNvPr id="4" name="Image 3" descr="http://www.labo-microsoft.org/articles/network/model_sec/image010.png"/>
          <p:cNvPicPr/>
          <p:nvPr/>
        </p:nvPicPr>
        <p:blipFill>
          <a:blip r:embed="rId2"/>
          <a:srcRect/>
          <a:stretch>
            <a:fillRect/>
          </a:stretch>
        </p:blipFill>
        <p:spPr bwMode="auto">
          <a:xfrm>
            <a:off x="4000496" y="3714752"/>
            <a:ext cx="36576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142852"/>
            <a:ext cx="8858280" cy="6429420"/>
          </a:xfrm>
        </p:spPr>
        <p:txBody>
          <a:bodyPr>
            <a:normAutofit/>
          </a:bodyPr>
          <a:lstStyle/>
          <a:p>
            <a:pPr algn="l"/>
            <a:endParaRPr lang="fr-FR" sz="2200" b="1" dirty="0" smtClean="0">
              <a:solidFill>
                <a:schemeClr val="tx1"/>
              </a:solidFill>
            </a:endParaRPr>
          </a:p>
          <a:p>
            <a:pPr algn="l"/>
            <a:r>
              <a:rPr lang="fr-FR" sz="2200" dirty="0" smtClean="0">
                <a:solidFill>
                  <a:schemeClr val="tx1"/>
                </a:solidFill>
              </a:rPr>
              <a:t>1-1 la stratégie de sécurité </a:t>
            </a:r>
          </a:p>
          <a:p>
            <a:pPr algn="l"/>
            <a:endParaRPr lang="fr-FR" sz="2200" b="1" dirty="0" smtClean="0">
              <a:solidFill>
                <a:schemeClr val="tx1"/>
              </a:solidFill>
            </a:endParaRPr>
          </a:p>
          <a:p>
            <a:pPr algn="l"/>
            <a:r>
              <a:rPr lang="fr-FR" sz="2200" b="1" dirty="0" smtClean="0">
                <a:solidFill>
                  <a:schemeClr val="tx1"/>
                </a:solidFill>
              </a:rPr>
              <a:t>Comprendre </a:t>
            </a:r>
            <a:r>
              <a:rPr lang="fr-FR" sz="2200" b="1" dirty="0">
                <a:solidFill>
                  <a:schemeClr val="tx1"/>
                </a:solidFill>
              </a:rPr>
              <a:t>la notion de stratégie</a:t>
            </a:r>
            <a:endParaRPr lang="fr-FR" sz="2200" dirty="0">
              <a:solidFill>
                <a:schemeClr val="tx1"/>
              </a:solidFill>
            </a:endParaRPr>
          </a:p>
          <a:p>
            <a:pPr algn="l"/>
            <a:r>
              <a:rPr lang="fr-FR" sz="2200" dirty="0">
                <a:solidFill>
                  <a:schemeClr val="tx1"/>
                </a:solidFill>
              </a:rPr>
              <a:t>La stratégie de sécurité (en anglais </a:t>
            </a:r>
            <a:r>
              <a:rPr lang="fr-FR" sz="2200" i="1" dirty="0" err="1">
                <a:solidFill>
                  <a:schemeClr val="tx1"/>
                </a:solidFill>
              </a:rPr>
              <a:t>security</a:t>
            </a:r>
            <a:r>
              <a:rPr lang="fr-FR" sz="2200" i="1" dirty="0">
                <a:solidFill>
                  <a:schemeClr val="tx1"/>
                </a:solidFill>
              </a:rPr>
              <a:t> </a:t>
            </a:r>
            <a:r>
              <a:rPr lang="fr-FR" sz="2200" i="1" dirty="0" err="1">
                <a:solidFill>
                  <a:schemeClr val="tx1"/>
                </a:solidFill>
              </a:rPr>
              <a:t>policy</a:t>
            </a:r>
            <a:r>
              <a:rPr lang="fr-FR" sz="2200" dirty="0">
                <a:solidFill>
                  <a:schemeClr val="tx1"/>
                </a:solidFill>
              </a:rPr>
              <a:t>) correspond à l'ensemble des règles de sécurité que l'on désire mettre en place dans une organisation, ainsi que le niveau de celles-ci. Grâce au gestionnaire d'utilisateurs situé dans le </a:t>
            </a:r>
            <a:r>
              <a:rPr lang="fr-FR" sz="2200" i="1" dirty="0">
                <a:solidFill>
                  <a:schemeClr val="tx1"/>
                </a:solidFill>
              </a:rPr>
              <a:t>Menu Démarrer</a:t>
            </a:r>
            <a:r>
              <a:rPr lang="fr-FR" sz="2200" dirty="0">
                <a:solidFill>
                  <a:schemeClr val="tx1"/>
                </a:solidFill>
              </a:rPr>
              <a:t> (</a:t>
            </a:r>
            <a:r>
              <a:rPr lang="fr-FR" sz="2200" i="1" dirty="0">
                <a:solidFill>
                  <a:schemeClr val="tx1"/>
                </a:solidFill>
              </a:rPr>
              <a:t>Programmes/outils d'administration</a:t>
            </a:r>
            <a:r>
              <a:rPr lang="fr-FR" sz="2200" dirty="0">
                <a:solidFill>
                  <a:schemeClr val="tx1"/>
                </a:solidFill>
              </a:rPr>
              <a:t>). </a:t>
            </a:r>
            <a:endParaRPr lang="fr-FR" sz="2200" dirty="0" smtClean="0">
              <a:solidFill>
                <a:schemeClr val="tx1"/>
              </a:solidFill>
            </a:endParaRPr>
          </a:p>
          <a:p>
            <a:pPr algn="l"/>
            <a:r>
              <a:rPr lang="fr-FR" sz="2200" dirty="0" smtClean="0">
                <a:solidFill>
                  <a:schemeClr val="tx1"/>
                </a:solidFill>
              </a:rPr>
              <a:t>Menu </a:t>
            </a:r>
            <a:r>
              <a:rPr lang="fr-FR" sz="2200" dirty="0" err="1" smtClean="0">
                <a:solidFill>
                  <a:schemeClr val="tx1"/>
                </a:solidFill>
              </a:rPr>
              <a:t>Démaré</a:t>
            </a:r>
            <a:r>
              <a:rPr lang="fr-FR" sz="2200" dirty="0">
                <a:solidFill>
                  <a:schemeClr val="tx1"/>
                </a:solidFill>
              </a:rPr>
              <a:t>/</a:t>
            </a:r>
            <a:r>
              <a:rPr lang="fr-FR" sz="2200" dirty="0" smtClean="0">
                <a:solidFill>
                  <a:schemeClr val="tx1"/>
                </a:solidFill>
              </a:rPr>
              <a:t>recherche/stratégie de sécurité</a:t>
            </a:r>
            <a:endParaRPr lang="fr-FR" sz="2200" dirty="0">
              <a:solidFill>
                <a:schemeClr val="tx1"/>
              </a:solidFill>
            </a:endParaRP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72560" cy="6286544"/>
          </a:xfrm>
        </p:spPr>
        <p:txBody>
          <a:bodyPr>
            <a:normAutofit/>
          </a:bodyPr>
          <a:lstStyle/>
          <a:p>
            <a:pPr algn="l"/>
            <a:r>
              <a:rPr lang="fr-FR" sz="2200" b="1" dirty="0">
                <a:solidFill>
                  <a:schemeClr val="tx1"/>
                </a:solidFill>
              </a:rPr>
              <a:t>Analyse et mise en place d'un modèle de </a:t>
            </a:r>
            <a:r>
              <a:rPr lang="fr-FR" sz="2200" b="1" dirty="0" smtClean="0">
                <a:solidFill>
                  <a:schemeClr val="tx1"/>
                </a:solidFill>
              </a:rPr>
              <a:t>sécurité</a:t>
            </a:r>
          </a:p>
          <a:p>
            <a:pPr algn="l"/>
            <a:r>
              <a:rPr lang="fr-FR" sz="2200" dirty="0">
                <a:solidFill>
                  <a:schemeClr val="tx1"/>
                </a:solidFill>
              </a:rPr>
              <a:t>Vérifier que des stratégies et procédures de sécurité sont définies et mises en œuvre afin de protéger les ressources informatiques. Avant de déployer un modèle de sécurité dans un grand nombre d'ordinateurs, il est important d'analyser les résultats de l'application de la configuration afin de s'assurer qu'elle n'a pas d'effet négatif sur les applications, la connectivité ou la sécurité. Après les résultats, vous pouvez appliquer votre modèle de sécurité pour reconfigurer la sécurité de votre système.</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643998" cy="6215106"/>
          </a:xfrm>
        </p:spPr>
        <p:txBody>
          <a:bodyPr>
            <a:normAutofit/>
          </a:bodyPr>
          <a:lstStyle/>
          <a:p>
            <a:pPr algn="l"/>
            <a:r>
              <a:rPr lang="fr-FR" sz="2200" dirty="0">
                <a:solidFill>
                  <a:schemeClr val="tx1"/>
                </a:solidFill>
              </a:rPr>
              <a:t>Pour le chargement d'une stratégie de sécurité, dans l'arborescence de la console d'administration, cliquez sur </a:t>
            </a:r>
            <a:r>
              <a:rPr lang="fr-FR" sz="2200" b="1" dirty="0">
                <a:solidFill>
                  <a:schemeClr val="tx1"/>
                </a:solidFill>
              </a:rPr>
              <a:t>Configuration et analyse de la sécurité</a:t>
            </a:r>
            <a:r>
              <a:rPr lang="fr-FR" sz="2200" dirty="0">
                <a:solidFill>
                  <a:schemeClr val="tx1"/>
                </a:solidFill>
              </a:rPr>
              <a:t>, puis </a:t>
            </a:r>
            <a:r>
              <a:rPr lang="fr-FR" sz="2200" b="1" dirty="0">
                <a:solidFill>
                  <a:schemeClr val="tx1"/>
                </a:solidFill>
              </a:rPr>
              <a:t>Ouvrir une base de données…</a:t>
            </a:r>
            <a:r>
              <a:rPr lang="fr-FR" sz="2200" dirty="0">
                <a:solidFill>
                  <a:schemeClr val="tx1"/>
                </a:solidFill>
              </a:rPr>
              <a:t>.Tapez le nom de votre ordinateur puis </a:t>
            </a:r>
            <a:r>
              <a:rPr lang="fr-FR" sz="2200" b="1" dirty="0">
                <a:solidFill>
                  <a:schemeClr val="tx1"/>
                </a:solidFill>
              </a:rPr>
              <a:t>Ouvrir</a:t>
            </a:r>
            <a:r>
              <a:rPr lang="fr-FR" sz="2200" dirty="0">
                <a:solidFill>
                  <a:schemeClr val="tx1"/>
                </a:solidFill>
              </a:rPr>
              <a:t>.</a:t>
            </a:r>
          </a:p>
        </p:txBody>
      </p:sp>
      <p:pic>
        <p:nvPicPr>
          <p:cNvPr id="4" name="Image 3" descr="http://www.labo-microsoft.org/articles/network/model_sec/analys1.jpg"/>
          <p:cNvPicPr/>
          <p:nvPr/>
        </p:nvPicPr>
        <p:blipFill>
          <a:blip r:embed="rId2"/>
          <a:srcRect/>
          <a:stretch>
            <a:fillRect/>
          </a:stretch>
        </p:blipFill>
        <p:spPr bwMode="auto">
          <a:xfrm>
            <a:off x="2152650" y="1985962"/>
            <a:ext cx="48387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715436" cy="6215106"/>
          </a:xfrm>
        </p:spPr>
        <p:txBody>
          <a:bodyPr>
            <a:normAutofit/>
          </a:bodyPr>
          <a:lstStyle/>
          <a:p>
            <a:pPr algn="l"/>
            <a:r>
              <a:rPr lang="fr-FR" sz="2200" dirty="0">
                <a:solidFill>
                  <a:schemeClr val="tx1"/>
                </a:solidFill>
              </a:rPr>
              <a:t>Pour appliquer la stratégie de sécurité, faites un clic droit sur </a:t>
            </a:r>
            <a:r>
              <a:rPr lang="fr-FR" sz="2200" b="1" dirty="0">
                <a:solidFill>
                  <a:schemeClr val="tx1"/>
                </a:solidFill>
              </a:rPr>
              <a:t>Configuration et analyse de la sécurité</a:t>
            </a:r>
            <a:r>
              <a:rPr lang="fr-FR" sz="2200" dirty="0">
                <a:solidFill>
                  <a:schemeClr val="tx1"/>
                </a:solidFill>
              </a:rPr>
              <a:t>, puis sur </a:t>
            </a:r>
            <a:r>
              <a:rPr lang="fr-FR" sz="2200" b="1" dirty="0">
                <a:solidFill>
                  <a:schemeClr val="tx1"/>
                </a:solidFill>
              </a:rPr>
              <a:t>Configurer l'ordinateur</a:t>
            </a:r>
            <a:r>
              <a:rPr lang="fr-FR" sz="2200" dirty="0">
                <a:solidFill>
                  <a:schemeClr val="tx1"/>
                </a:solidFill>
              </a:rPr>
              <a:t> </a:t>
            </a:r>
            <a:r>
              <a:rPr lang="fr-FR" sz="2200" b="1" dirty="0">
                <a:solidFill>
                  <a:schemeClr val="tx1"/>
                </a:solidFill>
              </a:rPr>
              <a:t>maintenant…</a:t>
            </a:r>
            <a:r>
              <a:rPr lang="fr-FR" sz="2200" dirty="0">
                <a:solidFill>
                  <a:schemeClr val="tx1"/>
                </a:solidFill>
              </a:rPr>
              <a:t>.</a:t>
            </a:r>
          </a:p>
          <a:p>
            <a:pPr algn="l"/>
            <a:endParaRPr lang="fr-FR" sz="2200" dirty="0">
              <a:solidFill>
                <a:schemeClr val="tx1"/>
              </a:solidFill>
            </a:endParaRPr>
          </a:p>
        </p:txBody>
      </p:sp>
      <p:pic>
        <p:nvPicPr>
          <p:cNvPr id="4" name="Image 3" descr="http://www.labo-microsoft.org/articles/network/model_sec/analys2.jpg"/>
          <p:cNvPicPr/>
          <p:nvPr/>
        </p:nvPicPr>
        <p:blipFill>
          <a:blip r:embed="rId2"/>
          <a:srcRect/>
          <a:stretch>
            <a:fillRect/>
          </a:stretch>
        </p:blipFill>
        <p:spPr bwMode="auto">
          <a:xfrm>
            <a:off x="1285852" y="2071678"/>
            <a:ext cx="5057798" cy="2081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8596" y="357166"/>
            <a:ext cx="8358246" cy="6143668"/>
          </a:xfrm>
        </p:spPr>
        <p:txBody>
          <a:bodyPr>
            <a:normAutofit/>
          </a:bodyPr>
          <a:lstStyle/>
          <a:p>
            <a:pPr algn="l"/>
            <a:r>
              <a:rPr lang="fr-FR" sz="2200" dirty="0">
                <a:solidFill>
                  <a:schemeClr val="tx1"/>
                </a:solidFill>
              </a:rPr>
              <a:t>Pour l'analyse de la stratégie de sécurité, faites un clic droit sur </a:t>
            </a:r>
            <a:r>
              <a:rPr lang="fr-FR" sz="2200" b="1" dirty="0">
                <a:solidFill>
                  <a:schemeClr val="tx1"/>
                </a:solidFill>
              </a:rPr>
              <a:t>Configuration et analyse de la sécurité</a:t>
            </a:r>
            <a:r>
              <a:rPr lang="fr-FR" sz="2200" dirty="0">
                <a:solidFill>
                  <a:schemeClr val="tx1"/>
                </a:solidFill>
              </a:rPr>
              <a:t>, puis sur </a:t>
            </a:r>
            <a:r>
              <a:rPr lang="fr-FR" sz="2200" b="1" dirty="0">
                <a:solidFill>
                  <a:schemeClr val="tx1"/>
                </a:solidFill>
              </a:rPr>
              <a:t>Analyser l'ordinateur</a:t>
            </a:r>
            <a:r>
              <a:rPr lang="fr-FR" sz="2200" dirty="0">
                <a:solidFill>
                  <a:schemeClr val="tx1"/>
                </a:solidFill>
              </a:rPr>
              <a:t> </a:t>
            </a:r>
            <a:r>
              <a:rPr lang="fr-FR" sz="2200" b="1" dirty="0">
                <a:solidFill>
                  <a:schemeClr val="tx1"/>
                </a:solidFill>
              </a:rPr>
              <a:t>maintenant…</a:t>
            </a:r>
            <a:r>
              <a:rPr lang="fr-FR" sz="2200" dirty="0">
                <a:solidFill>
                  <a:schemeClr val="tx1"/>
                </a:solidFill>
              </a:rPr>
              <a:t>.Validez le chemin proposé et dans l'arborescence ainsi créer sous </a:t>
            </a:r>
            <a:r>
              <a:rPr lang="fr-FR" sz="2200" b="1" dirty="0">
                <a:solidFill>
                  <a:schemeClr val="tx1"/>
                </a:solidFill>
              </a:rPr>
              <a:t>Configuration et analyse de la sécurité</a:t>
            </a:r>
            <a:r>
              <a:rPr lang="fr-FR" sz="2200" dirty="0">
                <a:solidFill>
                  <a:schemeClr val="tx1"/>
                </a:solidFill>
              </a:rPr>
              <a:t>, vérifiez l'état des paramètre que vous venez de définir.</a:t>
            </a:r>
          </a:p>
        </p:txBody>
      </p:sp>
      <p:pic>
        <p:nvPicPr>
          <p:cNvPr id="4" name="Image 3" descr="http://www.labo-microsoft.org/articles/network/model_sec/analys3.jpg"/>
          <p:cNvPicPr/>
          <p:nvPr/>
        </p:nvPicPr>
        <p:blipFill>
          <a:blip r:embed="rId2"/>
          <a:srcRect/>
          <a:stretch>
            <a:fillRect/>
          </a:stretch>
        </p:blipFill>
        <p:spPr bwMode="auto">
          <a:xfrm>
            <a:off x="2919412" y="2328862"/>
            <a:ext cx="3305175"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428604"/>
            <a:ext cx="8215370" cy="5929354"/>
          </a:xfrm>
        </p:spPr>
        <p:txBody>
          <a:bodyPr>
            <a:normAutofit lnSpcReduction="10000"/>
          </a:bodyPr>
          <a:lstStyle/>
          <a:p>
            <a:pPr algn="l"/>
            <a:r>
              <a:rPr lang="fr-FR" sz="2200" b="1" dirty="0">
                <a:solidFill>
                  <a:schemeClr val="tx1"/>
                </a:solidFill>
              </a:rPr>
              <a:t>4. Suppression d'une stratégie de sécurité</a:t>
            </a:r>
            <a:endParaRPr lang="fr-FR" sz="2200" dirty="0">
              <a:solidFill>
                <a:schemeClr val="tx1"/>
              </a:solidFill>
            </a:endParaRPr>
          </a:p>
          <a:p>
            <a:pPr algn="l"/>
            <a:r>
              <a:rPr lang="fr-FR" sz="2200" dirty="0">
                <a:solidFill>
                  <a:schemeClr val="tx1"/>
                </a:solidFill>
              </a:rPr>
              <a:t>Vous allez supprimer le paramètre de sécurité implémenté en appliquant le modèle de sécurité de base. </a:t>
            </a:r>
          </a:p>
          <a:p>
            <a:pPr algn="l"/>
            <a:r>
              <a:rPr lang="fr-FR" sz="2200" dirty="0">
                <a:solidFill>
                  <a:schemeClr val="tx1"/>
                </a:solidFill>
              </a:rPr>
              <a:t>Ouvrez l'outil d'administration </a:t>
            </a:r>
            <a:r>
              <a:rPr lang="fr-FR" sz="2200" b="1" dirty="0">
                <a:solidFill>
                  <a:schemeClr val="tx1"/>
                </a:solidFill>
              </a:rPr>
              <a:t>Outils de sécurité</a:t>
            </a:r>
            <a:r>
              <a:rPr lang="fr-FR" sz="2200" dirty="0" smtClean="0">
                <a:solidFill>
                  <a:schemeClr val="tx1"/>
                </a:solidFill>
              </a:rPr>
              <a:t>.</a:t>
            </a:r>
          </a:p>
          <a:p>
            <a:pPr algn="l"/>
            <a:endParaRPr lang="fr-FR" sz="2200" dirty="0">
              <a:solidFill>
                <a:schemeClr val="tx1"/>
              </a:solidFill>
            </a:endParaRPr>
          </a:p>
          <a:p>
            <a:pPr algn="l"/>
            <a:endParaRPr lang="fr-FR" sz="2200" dirty="0" smtClean="0">
              <a:solidFill>
                <a:schemeClr val="tx1"/>
              </a:solidFill>
            </a:endParaRPr>
          </a:p>
          <a:p>
            <a:pPr algn="l"/>
            <a:endParaRPr lang="fr-FR" sz="2200" dirty="0">
              <a:solidFill>
                <a:schemeClr val="tx1"/>
              </a:solidFill>
            </a:endParaRPr>
          </a:p>
          <a:p>
            <a:pPr algn="l"/>
            <a:endParaRPr lang="fr-FR" sz="2200" dirty="0" smtClean="0">
              <a:solidFill>
                <a:schemeClr val="tx1"/>
              </a:solidFill>
            </a:endParaRPr>
          </a:p>
          <a:p>
            <a:pPr algn="l"/>
            <a:endParaRPr lang="fr-FR" sz="2200" dirty="0">
              <a:solidFill>
                <a:schemeClr val="tx1"/>
              </a:solidFill>
            </a:endParaRPr>
          </a:p>
          <a:p>
            <a:pPr algn="l"/>
            <a:endParaRPr lang="fr-FR" sz="2200" dirty="0" smtClean="0">
              <a:solidFill>
                <a:schemeClr val="tx1"/>
              </a:solidFill>
            </a:endParaRPr>
          </a:p>
          <a:p>
            <a:pPr algn="l"/>
            <a:endParaRPr lang="fr-FR" sz="2200" dirty="0">
              <a:solidFill>
                <a:schemeClr val="tx1"/>
              </a:solidFill>
            </a:endParaRPr>
          </a:p>
          <a:p>
            <a:pPr algn="l"/>
            <a:endParaRPr lang="fr-FR" sz="2200" dirty="0" smtClean="0">
              <a:solidFill>
                <a:schemeClr val="tx1"/>
              </a:solidFill>
            </a:endParaRPr>
          </a:p>
          <a:p>
            <a:pPr algn="l"/>
            <a:r>
              <a:rPr lang="fr-FR" sz="2400" dirty="0">
                <a:solidFill>
                  <a:schemeClr val="tx1"/>
                </a:solidFill>
              </a:rPr>
              <a:t>Faites un clic droit sur </a:t>
            </a:r>
            <a:r>
              <a:rPr lang="fr-FR" sz="2400" b="1" dirty="0">
                <a:solidFill>
                  <a:schemeClr val="tx1"/>
                </a:solidFill>
              </a:rPr>
              <a:t>Configuration et analyse de la sécurité</a:t>
            </a:r>
            <a:r>
              <a:rPr lang="fr-FR" sz="2400" dirty="0">
                <a:solidFill>
                  <a:schemeClr val="tx1"/>
                </a:solidFill>
              </a:rPr>
              <a:t>, puis sur </a:t>
            </a:r>
            <a:r>
              <a:rPr lang="fr-FR" sz="2400" b="1" dirty="0">
                <a:solidFill>
                  <a:schemeClr val="tx1"/>
                </a:solidFill>
              </a:rPr>
              <a:t>Importer un modèle</a:t>
            </a:r>
            <a:r>
              <a:rPr lang="fr-FR" sz="2400" dirty="0">
                <a:solidFill>
                  <a:schemeClr val="tx1"/>
                </a:solidFill>
              </a:rPr>
              <a:t>. </a:t>
            </a:r>
          </a:p>
          <a:p>
            <a:pPr algn="l"/>
            <a:r>
              <a:rPr lang="fr-FR" sz="2400" dirty="0">
                <a:solidFill>
                  <a:schemeClr val="tx1"/>
                </a:solidFill>
              </a:rPr>
              <a:t>Chargez le modèle </a:t>
            </a:r>
            <a:r>
              <a:rPr lang="fr-FR" sz="2400" b="1" dirty="0">
                <a:solidFill>
                  <a:schemeClr val="tx1"/>
                </a:solidFill>
              </a:rPr>
              <a:t>basicsv.inf</a:t>
            </a:r>
            <a:r>
              <a:rPr lang="fr-FR" sz="2400" dirty="0">
                <a:solidFill>
                  <a:schemeClr val="tx1"/>
                </a:solidFill>
              </a:rPr>
              <a:t>.</a:t>
            </a:r>
            <a:endParaRPr lang="fr-FR" sz="2200" dirty="0">
              <a:solidFill>
                <a:schemeClr val="tx1"/>
              </a:solidFill>
            </a:endParaRPr>
          </a:p>
          <a:p>
            <a:pPr algn="l"/>
            <a:endParaRPr lang="fr-FR" sz="2200" dirty="0">
              <a:solidFill>
                <a:schemeClr val="tx1"/>
              </a:solidFill>
            </a:endParaRPr>
          </a:p>
        </p:txBody>
      </p:sp>
      <p:pic>
        <p:nvPicPr>
          <p:cNvPr id="4" name="Image 3" descr="http://www.labo-microsoft.org/articles/network/model_sec/suppre4.jpg"/>
          <p:cNvPicPr/>
          <p:nvPr/>
        </p:nvPicPr>
        <p:blipFill>
          <a:blip r:embed="rId2"/>
          <a:srcRect/>
          <a:stretch>
            <a:fillRect/>
          </a:stretch>
        </p:blipFill>
        <p:spPr bwMode="auto">
          <a:xfrm>
            <a:off x="2152650" y="1985962"/>
            <a:ext cx="48387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501122" cy="6143668"/>
          </a:xfrm>
        </p:spPr>
        <p:txBody>
          <a:bodyPr>
            <a:normAutofit/>
          </a:bodyPr>
          <a:lstStyle/>
          <a:p>
            <a:pPr algn="l"/>
            <a:r>
              <a:rPr lang="fr-FR" sz="2200" b="1" dirty="0">
                <a:solidFill>
                  <a:schemeClr val="tx1"/>
                </a:solidFill>
              </a:rPr>
              <a:t>5. Conclusion</a:t>
            </a:r>
            <a:endParaRPr lang="fr-FR" sz="2200" dirty="0">
              <a:solidFill>
                <a:schemeClr val="tx1"/>
              </a:solidFill>
            </a:endParaRPr>
          </a:p>
          <a:p>
            <a:pPr algn="l"/>
            <a:r>
              <a:rPr lang="fr-FR" sz="2200" dirty="0">
                <a:solidFill>
                  <a:schemeClr val="tx1"/>
                </a:solidFill>
              </a:rPr>
              <a:t>Les technologies de gestion intégrées dans </a:t>
            </a:r>
            <a:r>
              <a:rPr lang="fr-FR" sz="2200" dirty="0" smtClean="0">
                <a:solidFill>
                  <a:schemeClr val="tx1"/>
                </a:solidFill>
              </a:rPr>
              <a:t>Windows forment </a:t>
            </a:r>
            <a:r>
              <a:rPr lang="fr-FR" sz="2200" dirty="0">
                <a:solidFill>
                  <a:schemeClr val="tx1"/>
                </a:solidFill>
              </a:rPr>
              <a:t>un ensemble de puissantes fonctionnalités à la disposition de l’administrateur pour effectuer plus simplement la gestion d’un parc de machine. Les stratégies de groupe occupent une place primordiale dans l’administration d’un réseau. Leur mise en œuvre est méthodique mais relativement simple et les outils proposés augmentent sensiblement la productivité de l’administrateur.  En appliquant une stratégie de sécurité dans votre domaine vous empêchez les utilisateurs de modifier ou d’endommager leur machine. Vous leur interdisez l’accès à certaines parties de leur machine ou du réseau d’entreprise.</a:t>
            </a:r>
            <a:br>
              <a:rPr lang="fr-FR" sz="2200" dirty="0">
                <a:solidFill>
                  <a:schemeClr val="tx1"/>
                </a:solidFill>
              </a:rPr>
            </a:br>
            <a:r>
              <a:rPr lang="fr-FR" sz="2200" dirty="0">
                <a:solidFill>
                  <a:schemeClr val="tx1"/>
                </a:solidFill>
              </a:rPr>
              <a:t> </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286808" cy="5857916"/>
          </a:xfrm>
        </p:spPr>
        <p:txBody>
          <a:bodyPr>
            <a:normAutofit/>
          </a:bodyPr>
          <a:lstStyle/>
          <a:p>
            <a:pPr algn="l"/>
            <a:r>
              <a:rPr lang="fr-FR" sz="2200" dirty="0" smtClean="0">
                <a:solidFill>
                  <a:schemeClr val="tx1"/>
                </a:solidFill>
              </a:rPr>
              <a:t>1-2 utilisation du matériel et des logiciels de sécurité </a:t>
            </a:r>
          </a:p>
          <a:p>
            <a:pPr algn="l"/>
            <a:endParaRPr lang="fr-FR" sz="2200" dirty="0" smtClean="0">
              <a:solidFill>
                <a:schemeClr val="tx1"/>
              </a:solidFill>
            </a:endParaRPr>
          </a:p>
          <a:p>
            <a:pPr algn="l"/>
            <a:r>
              <a:rPr lang="fr-FR" sz="2200" dirty="0" smtClean="0">
                <a:solidFill>
                  <a:schemeClr val="tx1"/>
                </a:solidFill>
              </a:rPr>
              <a:t>Technique générale d’atténuations des risques:</a:t>
            </a:r>
          </a:p>
          <a:p>
            <a:pPr algn="l"/>
            <a:r>
              <a:rPr lang="fr-FR" sz="2200" dirty="0" smtClean="0">
                <a:solidFill>
                  <a:schemeClr val="tx1"/>
                </a:solidFill>
              </a:rPr>
              <a:t>                      logicielles et matérielles </a:t>
            </a:r>
          </a:p>
          <a:p>
            <a:pPr algn="l"/>
            <a:r>
              <a:rPr lang="fr-FR" sz="2200" dirty="0" smtClean="0">
                <a:solidFill>
                  <a:schemeClr val="tx1"/>
                </a:solidFill>
              </a:rPr>
              <a:t> </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572560" cy="6072230"/>
          </a:xfrm>
        </p:spPr>
        <p:txBody>
          <a:bodyPr>
            <a:normAutofit fontScale="77500" lnSpcReduction="20000"/>
          </a:bodyPr>
          <a:lstStyle/>
          <a:p>
            <a:pPr algn="l"/>
            <a:r>
              <a:rPr lang="fr-FR" b="1" u="sng" dirty="0" smtClean="0">
                <a:solidFill>
                  <a:schemeClr val="tx1"/>
                </a:solidFill>
              </a:rPr>
              <a:t>Sécurité basée sur les hôtes et les serveur</a:t>
            </a:r>
            <a:r>
              <a:rPr lang="fr-FR" dirty="0" smtClean="0">
                <a:solidFill>
                  <a:schemeClr val="tx1"/>
                </a:solidFill>
              </a:rPr>
              <a:t>s</a:t>
            </a:r>
          </a:p>
          <a:p>
            <a:pPr algn="l"/>
            <a:endParaRPr lang="fr-FR" dirty="0" smtClean="0">
              <a:solidFill>
                <a:schemeClr val="tx1"/>
              </a:solidFill>
            </a:endParaRPr>
          </a:p>
          <a:p>
            <a:pPr algn="l"/>
            <a:r>
              <a:rPr lang="fr-FR" i="1" dirty="0" smtClean="0">
                <a:solidFill>
                  <a:schemeClr val="tx1"/>
                </a:solidFill>
              </a:rPr>
              <a:t>Durcissement des périphériques</a:t>
            </a:r>
          </a:p>
          <a:p>
            <a:pPr algn="l"/>
            <a:endParaRPr lang="fr-FR" dirty="0" smtClean="0">
              <a:solidFill>
                <a:schemeClr val="tx1"/>
              </a:solidFill>
            </a:endParaRPr>
          </a:p>
          <a:p>
            <a:pPr algn="l"/>
            <a:r>
              <a:rPr lang="fr-FR" dirty="0" smtClean="0">
                <a:solidFill>
                  <a:schemeClr val="tx1"/>
                </a:solidFill>
              </a:rPr>
              <a:t>À l’installation d’un nouveau système d’exploitation sur un ordinateur, les paramètres de sécurité sont définis à leur valeur par défaut. Dans la plupart des cas, le niveau de sécurité correspondant n’est pas suffisant. Voici quelques étapes simples qu’il convient d’effectuer sur la plupart des systèmes d’exploitation :</a:t>
            </a:r>
          </a:p>
          <a:p>
            <a:pPr algn="l"/>
            <a:endParaRPr lang="fr-FR" dirty="0" smtClean="0">
              <a:solidFill>
                <a:schemeClr val="tx1"/>
              </a:solidFill>
            </a:endParaRPr>
          </a:p>
          <a:p>
            <a:pPr algn="l"/>
            <a:r>
              <a:rPr lang="fr-FR" dirty="0" smtClean="0">
                <a:solidFill>
                  <a:schemeClr val="tx1"/>
                </a:solidFill>
              </a:rPr>
              <a:t>Changement immédiat des noms d’utilisateur et des mots de passe par défaut. </a:t>
            </a:r>
          </a:p>
          <a:p>
            <a:pPr algn="l"/>
            <a:r>
              <a:rPr lang="fr-FR" dirty="0" smtClean="0">
                <a:solidFill>
                  <a:schemeClr val="tx1"/>
                </a:solidFill>
              </a:rPr>
              <a:t>Accès aux ressources du système limité strictement aux personnes autorisées à utiliser ces ressources. </a:t>
            </a:r>
          </a:p>
          <a:p>
            <a:pPr algn="l"/>
            <a:r>
              <a:rPr lang="fr-FR" dirty="0" smtClean="0">
                <a:solidFill>
                  <a:schemeClr val="tx1"/>
                </a:solidFill>
              </a:rPr>
              <a:t>Désactivation des services et applications qui ne sont pas nécessaires et désinstallation dans la mesure du possible.</a:t>
            </a:r>
            <a:endParaRPr lang="fr-FR"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357166"/>
            <a:ext cx="8501122" cy="6143668"/>
          </a:xfrm>
        </p:spPr>
        <p:txBody>
          <a:bodyPr>
            <a:normAutofit/>
          </a:bodyPr>
          <a:lstStyle/>
          <a:p>
            <a:pPr algn="l"/>
            <a:endParaRPr lang="fr-FR" sz="2200" dirty="0" smtClean="0">
              <a:solidFill>
                <a:schemeClr val="tx1"/>
              </a:solidFill>
            </a:endParaRPr>
          </a:p>
          <a:p>
            <a:pPr algn="l"/>
            <a:r>
              <a:rPr lang="fr-FR" sz="2200" dirty="0" smtClean="0">
                <a:solidFill>
                  <a:schemeClr val="tx1"/>
                </a:solidFill>
              </a:rPr>
              <a:t>Il est vital de protéger les hôtes du réseau, tels que les ordinateurs des utilisateurs et les serveurs. Ces hôtes doivent être sécurisés à mesure qu’ils sont ajoutés au réseau et doivent être mis à jour à l’aide des correctifs de sécurité dès que ceux-ci sont disponibles. D’autres étapes supplémentaires peuvent encore améliorer la sécurisation des hôtes. Les antivirus, les pare-feu et les systèmes de détection des intrusions sont des outils précieux pour la sécurisation des hôtes d’un réseau. Étant donné qu’une grande quantité de données de l’entreprise peuvent résider sur un même serveur de fichiers, il est en général important que ce serveur soit accessible et disponible. </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500034" y="285728"/>
            <a:ext cx="7272366" cy="5353072"/>
          </a:xfrm>
        </p:spPr>
        <p:txBody>
          <a:bodyPr>
            <a:normAutofit fontScale="92500" lnSpcReduction="10000"/>
          </a:bodyPr>
          <a:lstStyle/>
          <a:p>
            <a:pPr algn="l"/>
            <a:r>
              <a:rPr lang="fr-FR" sz="2400" b="1" u="sng" dirty="0" smtClean="0">
                <a:solidFill>
                  <a:schemeClr val="tx1"/>
                </a:solidFill>
              </a:rPr>
              <a:t>Logiciel antivirus</a:t>
            </a: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endParaRPr lang="fr-FR" sz="2400" b="1" u="sng" dirty="0" smtClean="0">
              <a:solidFill>
                <a:schemeClr val="tx1"/>
              </a:solidFill>
            </a:endParaRPr>
          </a:p>
          <a:p>
            <a:pPr algn="l"/>
            <a:r>
              <a:rPr lang="fr-FR" sz="2400" dirty="0" smtClean="0">
                <a:solidFill>
                  <a:schemeClr val="tx1"/>
                </a:solidFill>
              </a:rPr>
              <a:t>Effectuez les mises à jour du logiciel antivirus de manière vigilante. </a:t>
            </a:r>
          </a:p>
          <a:p>
            <a:endParaRPr lang="fr-FR" dirty="0"/>
          </a:p>
        </p:txBody>
      </p:sp>
      <p:pic>
        <p:nvPicPr>
          <p:cNvPr id="1026" name="Picture 2"/>
          <p:cNvPicPr>
            <a:picLocks noChangeAspect="1" noChangeArrowheads="1"/>
          </p:cNvPicPr>
          <p:nvPr/>
        </p:nvPicPr>
        <p:blipFill>
          <a:blip r:embed="rId2"/>
          <a:srcRect/>
          <a:stretch>
            <a:fillRect/>
          </a:stretch>
        </p:blipFill>
        <p:spPr bwMode="auto">
          <a:xfrm>
            <a:off x="1857356" y="857232"/>
            <a:ext cx="4962525" cy="3762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429684" cy="6215106"/>
          </a:xfrm>
        </p:spPr>
        <p:txBody>
          <a:bodyPr>
            <a:normAutofit/>
          </a:bodyPr>
          <a:lstStyle/>
          <a:p>
            <a:pPr algn="l"/>
            <a:r>
              <a:rPr lang="fr-FR" sz="2200" dirty="0" smtClean="0">
                <a:solidFill>
                  <a:schemeClr val="tx1"/>
                </a:solidFill>
              </a:rPr>
              <a:t>Celui-ci contient un onglet </a:t>
            </a:r>
            <a:r>
              <a:rPr lang="fr-FR" sz="2200" b="1" dirty="0" smtClean="0">
                <a:solidFill>
                  <a:schemeClr val="tx1"/>
                </a:solidFill>
              </a:rPr>
              <a:t>Stratégies</a:t>
            </a:r>
            <a:r>
              <a:rPr lang="fr-FR" sz="2200" dirty="0" smtClean="0">
                <a:solidFill>
                  <a:schemeClr val="tx1"/>
                </a:solidFill>
              </a:rPr>
              <a:t> contenant trois éléments : </a:t>
            </a:r>
          </a:p>
          <a:p>
            <a:pPr lvl="0" algn="l"/>
            <a:endParaRPr lang="fr-FR" sz="2200" b="1" dirty="0" smtClean="0">
              <a:solidFill>
                <a:schemeClr val="tx1"/>
              </a:solidFill>
            </a:endParaRPr>
          </a:p>
          <a:p>
            <a:pPr lvl="0" algn="l"/>
            <a:r>
              <a:rPr lang="fr-FR" sz="2200" b="1" dirty="0" smtClean="0">
                <a:solidFill>
                  <a:schemeClr val="tx1"/>
                </a:solidFill>
              </a:rPr>
              <a:t>- La stratégie de compte</a:t>
            </a:r>
            <a:r>
              <a:rPr lang="fr-FR" sz="2200" dirty="0" smtClean="0">
                <a:solidFill>
                  <a:schemeClr val="tx1"/>
                </a:solidFill>
              </a:rPr>
              <a:t> contenant des options (à cocher ou sélectionner) relatives à la connexion des utilisateurs (options relatives aux mots de passes</a:t>
            </a:r>
          </a:p>
          <a:p>
            <a:pPr lvl="0" algn="l"/>
            <a:r>
              <a:rPr lang="fr-FR" sz="2200" b="1" dirty="0" smtClean="0">
                <a:solidFill>
                  <a:schemeClr val="tx1"/>
                </a:solidFill>
              </a:rPr>
              <a:t>- La stratégie des droits de l'utilisateur</a:t>
            </a:r>
            <a:r>
              <a:rPr lang="fr-FR" sz="2200" dirty="0" smtClean="0">
                <a:solidFill>
                  <a:schemeClr val="tx1"/>
                </a:solidFill>
              </a:rPr>
              <a:t> définissant les permissions accordées à chaque type d'utilisateur</a:t>
            </a:r>
          </a:p>
          <a:p>
            <a:pPr lvl="0" algn="l"/>
            <a:r>
              <a:rPr lang="fr-FR" sz="2200" b="1" dirty="0" smtClean="0">
                <a:solidFill>
                  <a:schemeClr val="tx1"/>
                </a:solidFill>
              </a:rPr>
              <a:t>- La stratégie d'audits</a:t>
            </a:r>
            <a:r>
              <a:rPr lang="fr-FR" sz="2200" dirty="0" smtClean="0">
                <a:solidFill>
                  <a:schemeClr val="tx1"/>
                </a:solidFill>
              </a:rPr>
              <a:t> permettant de définir les événements à enregistrer dans un fichier appelé journal et visualisable par l'observateur d'événements</a:t>
            </a:r>
          </a:p>
          <a:p>
            <a:endParaRPr lang="fr-FR"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72560" cy="6286544"/>
          </a:xfrm>
        </p:spPr>
        <p:txBody>
          <a:bodyPr>
            <a:normAutofit/>
          </a:bodyPr>
          <a:lstStyle/>
          <a:p>
            <a:pPr algn="l"/>
            <a:endParaRPr lang="fr-FR" sz="2200" dirty="0" smtClean="0">
              <a:solidFill>
                <a:schemeClr val="tx1"/>
              </a:solidFill>
            </a:endParaRPr>
          </a:p>
          <a:p>
            <a:pPr algn="l"/>
            <a:r>
              <a:rPr lang="fr-FR" sz="2200" dirty="0" smtClean="0">
                <a:solidFill>
                  <a:schemeClr val="tx1"/>
                </a:solidFill>
              </a:rPr>
              <a:t>Installez un logiciel antivirus sur les hôtes pour les protéger contre les virus connus. Les logiciels antivirus peuvent détecter la plupart des virus et des chevaux de Troie et les empêcher de se propager dans le réseau.</a:t>
            </a:r>
          </a:p>
          <a:p>
            <a:pPr algn="l"/>
            <a:endParaRPr lang="fr-FR" sz="2200" dirty="0" smtClean="0">
              <a:solidFill>
                <a:schemeClr val="tx1"/>
              </a:solidFill>
            </a:endParaRPr>
          </a:p>
          <a:p>
            <a:pPr algn="l"/>
            <a:r>
              <a:rPr lang="fr-FR" sz="2200" i="1" dirty="0" smtClean="0">
                <a:solidFill>
                  <a:schemeClr val="tx1"/>
                </a:solidFill>
              </a:rPr>
              <a:t>Le logiciel antivirus peut procéder de deux manières différentes</a:t>
            </a:r>
            <a:r>
              <a:rPr lang="fr-FR" sz="2200" dirty="0" smtClean="0">
                <a:solidFill>
                  <a:schemeClr val="tx1"/>
                </a:solidFill>
              </a:rPr>
              <a:t> :</a:t>
            </a:r>
          </a:p>
          <a:p>
            <a:pPr algn="l"/>
            <a:endParaRPr lang="fr-FR" sz="2200" dirty="0" smtClean="0">
              <a:solidFill>
                <a:schemeClr val="tx1"/>
              </a:solidFill>
            </a:endParaRPr>
          </a:p>
          <a:p>
            <a:pPr algn="l"/>
            <a:r>
              <a:rPr lang="fr-FR" sz="2200" dirty="0" smtClean="0">
                <a:solidFill>
                  <a:schemeClr val="tx1"/>
                </a:solidFill>
              </a:rPr>
              <a:t>Il analyse les fichiers, en comparant leur contenu aux virus d’un dictionnaire de virus connus. Les virus détectés sont signalés selon la méthode définie par l’utilisateur.</a:t>
            </a:r>
          </a:p>
          <a:p>
            <a:pPr algn="l"/>
            <a:r>
              <a:rPr lang="fr-FR" sz="2200" dirty="0" smtClean="0">
                <a:solidFill>
                  <a:schemeClr val="tx1"/>
                </a:solidFill>
              </a:rPr>
              <a:t>Il surveille les processus suspects sur un hôte susceptible d’être infecté. Cette surveillance comprend la saisie de données, la surveillance des ports et d’autres méthodes.</a:t>
            </a:r>
          </a:p>
          <a:p>
            <a:pPr algn="l"/>
            <a:endParaRPr lang="fr-FR" sz="2200" dirty="0" smtClean="0">
              <a:solidFill>
                <a:schemeClr val="tx1"/>
              </a:solidFill>
            </a:endParaRPr>
          </a:p>
          <a:p>
            <a:pPr algn="l"/>
            <a:endParaRPr lang="fr-FR" sz="2200" dirty="0" smtClean="0">
              <a:solidFill>
                <a:schemeClr val="tx1"/>
              </a:solidFill>
            </a:endParaRPr>
          </a:p>
          <a:p>
            <a:pPr algn="l"/>
            <a:r>
              <a:rPr lang="fr-FR" sz="2200" dirty="0" smtClean="0">
                <a:solidFill>
                  <a:schemeClr val="tx1"/>
                </a:solidFill>
              </a:rPr>
              <a:t>La plupart des logiciels antivirus utilisent ces deux approches. </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643998" cy="6072230"/>
          </a:xfrm>
        </p:spPr>
        <p:txBody>
          <a:bodyPr/>
          <a:lstStyle/>
          <a:p>
            <a:endParaRPr lang="fr-FR" dirty="0"/>
          </a:p>
        </p:txBody>
      </p:sp>
      <p:pic>
        <p:nvPicPr>
          <p:cNvPr id="2051" name="Picture 3"/>
          <p:cNvPicPr>
            <a:picLocks noChangeAspect="1" noChangeArrowheads="1"/>
          </p:cNvPicPr>
          <p:nvPr/>
        </p:nvPicPr>
        <p:blipFill>
          <a:blip r:embed="rId2"/>
          <a:srcRect/>
          <a:stretch>
            <a:fillRect/>
          </a:stretch>
        </p:blipFill>
        <p:spPr bwMode="auto">
          <a:xfrm>
            <a:off x="1785917" y="621812"/>
            <a:ext cx="5267611" cy="5307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428604"/>
            <a:ext cx="8286808" cy="6072230"/>
          </a:xfrm>
        </p:spPr>
        <p:txBody>
          <a:bodyPr>
            <a:normAutofit/>
          </a:bodyPr>
          <a:lstStyle/>
          <a:p>
            <a:pPr algn="l"/>
            <a:r>
              <a:rPr lang="fr-FR" sz="2200" b="1" u="sng" dirty="0" smtClean="0">
                <a:solidFill>
                  <a:schemeClr val="tx1"/>
                </a:solidFill>
              </a:rPr>
              <a:t>Pare-feu personnel</a:t>
            </a:r>
          </a:p>
          <a:p>
            <a:pPr algn="l"/>
            <a:endParaRPr lang="fr-FR" sz="2200" dirty="0" smtClean="0">
              <a:solidFill>
                <a:schemeClr val="tx1"/>
              </a:solidFill>
            </a:endParaRPr>
          </a:p>
          <a:p>
            <a:pPr algn="l"/>
            <a:r>
              <a:rPr lang="fr-FR" sz="2200" dirty="0" smtClean="0">
                <a:solidFill>
                  <a:schemeClr val="tx1"/>
                </a:solidFill>
              </a:rPr>
              <a:t>Les ordinateurs personnels connectés au réseau Internet par une ligne téléphonique, un câble DSL ou un modem câble sont aussi vulnérables que les ordinateurs d’entreprise. </a:t>
            </a:r>
          </a:p>
          <a:p>
            <a:pPr algn="l"/>
            <a:endParaRPr lang="fr-FR" sz="2200" dirty="0" smtClean="0">
              <a:solidFill>
                <a:schemeClr val="tx1"/>
              </a:solidFill>
            </a:endParaRPr>
          </a:p>
          <a:p>
            <a:pPr algn="l"/>
            <a:r>
              <a:rPr lang="fr-FR" sz="2200" dirty="0" smtClean="0">
                <a:solidFill>
                  <a:schemeClr val="tx1"/>
                </a:solidFill>
              </a:rPr>
              <a:t>Le pare-feu personnel réside sur l’ordinateur de l’utilisateur et tente d’empêcher les attaques. Les pare-feu personnels ne sont pas conçus pour une mise en œuvre dans un réseau local, comme les pare-feu hébergés par un périphérique ou un serveur. De plus, ils peuvent empêcher l’accès au réseau s’ils sont installés en même temps que d’autres clients, services, protocoles ou adaptateurs réseau. </a:t>
            </a:r>
          </a:p>
          <a:p>
            <a:pPr algn="l"/>
            <a:endParaRPr lang="fr-FR" sz="2200" dirty="0" smtClean="0">
              <a:solidFill>
                <a:schemeClr val="tx1"/>
              </a:solidFill>
            </a:endParaRPr>
          </a:p>
          <a:p>
            <a:pPr algn="l"/>
            <a:r>
              <a:rPr lang="fr-FR" sz="2200" dirty="0" smtClean="0">
                <a:solidFill>
                  <a:schemeClr val="tx1"/>
                </a:solidFill>
              </a:rPr>
              <a:t>McAfee, Norton, Symantec et Zone </a:t>
            </a:r>
            <a:r>
              <a:rPr lang="fr-FR" sz="2200" dirty="0" err="1" smtClean="0">
                <a:solidFill>
                  <a:schemeClr val="tx1"/>
                </a:solidFill>
              </a:rPr>
              <a:t>Labs</a:t>
            </a:r>
            <a:r>
              <a:rPr lang="fr-FR" sz="2200" dirty="0" smtClean="0">
                <a:solidFill>
                  <a:schemeClr val="tx1"/>
                </a:solidFill>
              </a:rPr>
              <a:t> sont quelques exemples de fournisseurs de logiciels pare-feu personnels.</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429684" cy="6215106"/>
          </a:xfrm>
        </p:spPr>
        <p:txBody>
          <a:bodyPr/>
          <a:lstStyle/>
          <a:p>
            <a:endParaRPr lang="fr-FR" dirty="0"/>
          </a:p>
        </p:txBody>
      </p:sp>
      <p:pic>
        <p:nvPicPr>
          <p:cNvPr id="3074" name="Picture 2"/>
          <p:cNvPicPr>
            <a:picLocks noChangeAspect="1" noChangeArrowheads="1"/>
          </p:cNvPicPr>
          <p:nvPr/>
        </p:nvPicPr>
        <p:blipFill>
          <a:blip r:embed="rId2"/>
          <a:srcRect/>
          <a:stretch>
            <a:fillRect/>
          </a:stretch>
        </p:blipFill>
        <p:spPr bwMode="auto">
          <a:xfrm>
            <a:off x="2257425" y="1538288"/>
            <a:ext cx="4629150" cy="37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2844" y="285728"/>
            <a:ext cx="8715436" cy="6286544"/>
          </a:xfrm>
        </p:spPr>
        <p:txBody>
          <a:bodyPr>
            <a:normAutofit/>
          </a:bodyPr>
          <a:lstStyle/>
          <a:p>
            <a:pPr algn="l"/>
            <a:r>
              <a:rPr lang="fr-FR" sz="2200" b="1" u="sng" dirty="0" smtClean="0">
                <a:solidFill>
                  <a:schemeClr val="tx1"/>
                </a:solidFill>
              </a:rPr>
              <a:t>Correctifs du système d’exploitation</a:t>
            </a:r>
          </a:p>
          <a:p>
            <a:pPr algn="l"/>
            <a:endParaRPr lang="fr-FR" sz="2200" dirty="0" smtClean="0">
              <a:solidFill>
                <a:schemeClr val="tx1"/>
              </a:solidFill>
            </a:endParaRPr>
          </a:p>
          <a:p>
            <a:pPr algn="l"/>
            <a:r>
              <a:rPr lang="fr-FR" sz="2200" dirty="0" smtClean="0">
                <a:solidFill>
                  <a:schemeClr val="tx1"/>
                </a:solidFill>
              </a:rPr>
              <a:t>La meilleure façon de limiter les risques liés aux vers et à leurs variantes consiste à télécharger les mises à jour de sécurité du fournisseur du système d’exploitation et d’appliquer les correctifs aux systèmes vulnérables. Cette opération est difficile dans le cas de systèmes utilisateurs non gérés dans un réseau local, et encore plus problématique si ces systèmes sont distants et connectés au réseau par un réseau privé virtuel (VPN) ou par un serveur d’accès à distance (RAS).</a:t>
            </a:r>
          </a:p>
          <a:p>
            <a:pPr algn="l"/>
            <a:endParaRPr lang="fr-FR" sz="2200" dirty="0" smtClean="0">
              <a:solidFill>
                <a:schemeClr val="tx1"/>
              </a:solidFill>
            </a:endParaRPr>
          </a:p>
          <a:p>
            <a:pPr algn="l"/>
            <a:r>
              <a:rPr lang="fr-FR" sz="2200" dirty="0" smtClean="0">
                <a:solidFill>
                  <a:schemeClr val="tx1"/>
                </a:solidFill>
              </a:rPr>
              <a:t>L’administration d’un grand nombre de systèmes implique la création d’une image logicielle standard (système d’exploitation et applications accréditées dont l’utilisation est autorisée sur les systèmes clients déployés) utilisée pour de nouvelles installations ou pour des mises à niveau. Ces images ne sont pas toujours à jour et le processus de reconstruction, pour y intégrer en continu les derniers correctifs, peut devenir rapidement fastidieux pour les administrateurs.</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643998" cy="6357982"/>
          </a:xfrm>
        </p:spPr>
        <p:txBody>
          <a:bodyPr>
            <a:normAutofit/>
          </a:bodyPr>
          <a:lstStyle/>
          <a:p>
            <a:pPr algn="l"/>
            <a:r>
              <a:rPr lang="fr-FR" sz="2400" dirty="0" smtClean="0">
                <a:solidFill>
                  <a:schemeClr val="tx1"/>
                </a:solidFill>
              </a:rPr>
              <a:t>L’installation des correctifs sur tous les systèmes impose que ces systèmes soient connectés au réseau, ce qui peut s’avérer impossible.</a:t>
            </a:r>
          </a:p>
          <a:p>
            <a:pPr algn="l"/>
            <a:endParaRPr lang="fr-FR" sz="2400" dirty="0" smtClean="0">
              <a:solidFill>
                <a:schemeClr val="tx1"/>
              </a:solidFill>
            </a:endParaRPr>
          </a:p>
          <a:p>
            <a:pPr algn="l"/>
            <a:r>
              <a:rPr lang="fr-FR" sz="2400" dirty="0" smtClean="0">
                <a:solidFill>
                  <a:schemeClr val="tx1"/>
                </a:solidFill>
              </a:rPr>
              <a:t>La gestion des correctifs critiques peut être résolue en les centralisant sur un serveur spécial auquel tous les systèmes doivent se connecter périodiquement. Tout correctif qui n’est pas encore appliqué à un hôte est alors automatiquement téléchargé depuis le serveur et installé sans intervention de l’utilisateur. </a:t>
            </a:r>
          </a:p>
          <a:p>
            <a:pPr algn="l"/>
            <a:endParaRPr lang="fr-FR" sz="2400" dirty="0" smtClean="0">
              <a:solidFill>
                <a:schemeClr val="tx1"/>
              </a:solidFill>
            </a:endParaRPr>
          </a:p>
          <a:p>
            <a:pPr algn="l"/>
            <a:r>
              <a:rPr lang="fr-FR" sz="2400" dirty="0" smtClean="0">
                <a:solidFill>
                  <a:schemeClr val="tx1"/>
                </a:solidFill>
              </a:rPr>
              <a:t>En plus des mises à jour de sécurité du fournisseur du système d’exploitation, l’utilisation d’outils d’audit peut simplifier la détection des périphériques vulnérables.</a:t>
            </a:r>
            <a:endParaRPr lang="fr-FR" sz="24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4294967295"/>
          </p:nvPr>
        </p:nvSpPr>
        <p:spPr>
          <a:xfrm>
            <a:off x="146600" y="1160205"/>
            <a:ext cx="8755063" cy="3893267"/>
          </a:xfrm>
        </p:spPr>
        <p:txBody>
          <a:bodyPr>
            <a:normAutofit fontScale="92500" lnSpcReduction="10000"/>
          </a:bodyPr>
          <a:lstStyle/>
          <a:p>
            <a:r>
              <a:rPr lang="fr-BE" sz="2600" dirty="0">
                <a:latin typeface="Arial" charset="0"/>
              </a:rPr>
              <a:t>Les réseaux doivent être capables de reconnaître instantanément et </a:t>
            </a:r>
            <a:r>
              <a:rPr lang="fr-BE" sz="2600" dirty="0" smtClean="0">
                <a:latin typeface="Arial" charset="0"/>
              </a:rPr>
              <a:t>d’atténuer </a:t>
            </a:r>
            <a:r>
              <a:rPr lang="fr-BE" sz="2600" dirty="0">
                <a:latin typeface="Arial" charset="0"/>
              </a:rPr>
              <a:t>les vers et les virus</a:t>
            </a:r>
            <a:r>
              <a:rPr lang="fr-BE" sz="2600" dirty="0" smtClean="0">
                <a:latin typeface="Arial" charset="0"/>
              </a:rPr>
              <a:t>.</a:t>
            </a:r>
            <a:br>
              <a:rPr lang="fr-BE" sz="2600" dirty="0" smtClean="0">
                <a:latin typeface="Arial" charset="0"/>
              </a:rPr>
            </a:br>
            <a:endParaRPr lang="fr-BE" sz="2600" dirty="0">
              <a:latin typeface="Arial" charset="0"/>
            </a:endParaRPr>
          </a:p>
          <a:p>
            <a:r>
              <a:rPr lang="fr-BE" sz="2600" dirty="0">
                <a:latin typeface="Arial" charset="0"/>
              </a:rPr>
              <a:t>Deux </a:t>
            </a:r>
            <a:r>
              <a:rPr lang="fr-BE" sz="2600" dirty="0" smtClean="0">
                <a:latin typeface="Arial" charset="0"/>
              </a:rPr>
              <a:t>solutions </a:t>
            </a:r>
            <a:r>
              <a:rPr lang="fr-BE" sz="2600" dirty="0">
                <a:latin typeface="Arial" charset="0"/>
              </a:rPr>
              <a:t>ont évolué:</a:t>
            </a:r>
          </a:p>
          <a:p>
            <a:pPr lvl="1"/>
            <a:r>
              <a:rPr lang="fr-BE" sz="2600" dirty="0" smtClean="0">
                <a:latin typeface="Arial" charset="0"/>
              </a:rPr>
              <a:t>Les systèmes </a:t>
            </a:r>
            <a:r>
              <a:rPr lang="fr-BE" sz="2600" dirty="0">
                <a:latin typeface="Arial" charset="0"/>
              </a:rPr>
              <a:t>de détection d'intrusion (IDS)</a:t>
            </a:r>
          </a:p>
          <a:p>
            <a:pPr lvl="1"/>
            <a:r>
              <a:rPr lang="fr-BE" sz="2600" dirty="0">
                <a:latin typeface="Arial" charset="0"/>
              </a:rPr>
              <a:t>Les systèmes de prévention d'intrusion (IPS</a:t>
            </a:r>
            <a:r>
              <a:rPr lang="fr-BE" sz="2600" dirty="0" smtClean="0">
                <a:latin typeface="Arial" charset="0"/>
              </a:rPr>
              <a:t>)</a:t>
            </a:r>
            <a:br>
              <a:rPr lang="fr-BE" sz="2600" dirty="0" smtClean="0">
                <a:latin typeface="Arial" charset="0"/>
              </a:rPr>
            </a:br>
            <a:endParaRPr lang="fr-BE" sz="2600" dirty="0">
              <a:latin typeface="Arial" charset="0"/>
            </a:endParaRPr>
          </a:p>
          <a:p>
            <a:r>
              <a:rPr lang="fr-BE" sz="2600" dirty="0">
                <a:latin typeface="Arial" charset="0"/>
              </a:rPr>
              <a:t>Les technologies IDS et IPS utilisent des ensembles de règles, appelées signatures, pour détecter une activité intrusive typique</a:t>
            </a:r>
            <a:r>
              <a:rPr lang="fr-BE" dirty="0">
                <a:latin typeface="Arial" charset="0"/>
              </a:rPr>
              <a:t>.</a:t>
            </a:r>
            <a:endParaRPr lang="en-US" dirty="0">
              <a:latin typeface="Arial" charset="0"/>
            </a:endParaRPr>
          </a:p>
        </p:txBody>
      </p:sp>
      <p:sp>
        <p:nvSpPr>
          <p:cNvPr id="2" name="TextBox 1"/>
          <p:cNvSpPr txBox="1"/>
          <p:nvPr/>
        </p:nvSpPr>
        <p:spPr>
          <a:xfrm>
            <a:off x="6597445" y="2714620"/>
            <a:ext cx="2546555" cy="604268"/>
          </a:xfrm>
          <a:prstGeom prst="rect">
            <a:avLst/>
          </a:prstGeom>
          <a:noFill/>
        </p:spPr>
        <p:txBody>
          <a:bodyPr wrap="square" rtlCol="0">
            <a:spAutoFit/>
          </a:bodyPr>
          <a:lstStyle/>
          <a:p>
            <a:pPr marL="225425" lvl="1" eaLnBrk="1" fontAlgn="auto" hangingPunct="1">
              <a:lnSpc>
                <a:spcPct val="95000"/>
              </a:lnSpc>
              <a:spcBef>
                <a:spcPts val="840"/>
              </a:spcBef>
              <a:spcAft>
                <a:spcPts val="0"/>
              </a:spcAft>
              <a:buClr>
                <a:srgbClr val="6DB344"/>
              </a:buClr>
            </a:pPr>
            <a:r>
              <a:rPr lang="en-US" sz="1400" b="0" dirty="0" smtClean="0">
                <a:solidFill>
                  <a:srgbClr val="800000"/>
                </a:solidFill>
                <a:sym typeface="Wingdings" charset="0"/>
              </a:rPr>
              <a:t> </a:t>
            </a:r>
            <a:r>
              <a:rPr lang="en-US" sz="1400" b="0" dirty="0" smtClean="0">
                <a:solidFill>
                  <a:srgbClr val="800000"/>
                </a:solidFill>
              </a:rPr>
              <a:t>First generation</a:t>
            </a:r>
          </a:p>
          <a:p>
            <a:pPr marL="225425" lvl="1" eaLnBrk="1" fontAlgn="auto" hangingPunct="1">
              <a:lnSpc>
                <a:spcPct val="95000"/>
              </a:lnSpc>
              <a:spcBef>
                <a:spcPts val="840"/>
              </a:spcBef>
              <a:spcAft>
                <a:spcPts val="0"/>
              </a:spcAft>
              <a:buClr>
                <a:srgbClr val="6DB344"/>
              </a:buClr>
            </a:pPr>
            <a:r>
              <a:rPr lang="en-US" sz="1400" b="0" dirty="0" smtClean="0">
                <a:solidFill>
                  <a:srgbClr val="800000"/>
                </a:solidFill>
                <a:sym typeface="Wingdings" charset="0"/>
              </a:rPr>
              <a:t> </a:t>
            </a:r>
            <a:r>
              <a:rPr lang="en-US" sz="1400" b="0" dirty="0">
                <a:solidFill>
                  <a:srgbClr val="800000"/>
                </a:solidFill>
              </a:rPr>
              <a:t>Second </a:t>
            </a:r>
            <a:r>
              <a:rPr lang="en-US" sz="1400" b="0" dirty="0" smtClean="0">
                <a:solidFill>
                  <a:srgbClr val="800000"/>
                </a:solidFill>
              </a:rPr>
              <a:t>generation</a:t>
            </a:r>
            <a:endParaRPr lang="en-US" sz="1400" b="0" dirty="0">
              <a:solidFill>
                <a:srgbClr val="800000"/>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72560" cy="6357982"/>
          </a:xfrm>
        </p:spPr>
        <p:txBody>
          <a:bodyPr>
            <a:normAutofit/>
          </a:bodyPr>
          <a:lstStyle/>
          <a:p>
            <a:pPr algn="l"/>
            <a:r>
              <a:rPr lang="fr-FR" sz="2200" b="1" u="sng" dirty="0" smtClean="0">
                <a:solidFill>
                  <a:schemeClr val="tx1"/>
                </a:solidFill>
              </a:rPr>
              <a:t>Détection des intrusions et méthodes de prévention </a:t>
            </a:r>
          </a:p>
          <a:p>
            <a:pPr algn="l"/>
            <a:endParaRPr lang="fr-FR" sz="2200" dirty="0" smtClean="0">
              <a:solidFill>
                <a:schemeClr val="tx1"/>
              </a:solidFill>
            </a:endParaRPr>
          </a:p>
          <a:p>
            <a:pPr algn="l"/>
            <a:r>
              <a:rPr lang="fr-FR" sz="2200" dirty="0" smtClean="0">
                <a:solidFill>
                  <a:schemeClr val="tx1"/>
                </a:solidFill>
              </a:rPr>
              <a:t>Les systèmes de détection des intrusions (IDS) détectent les attaques contre un réseau et envoient des données de journalisation à une console de gestion. Les systèmes de protection contre les intrusions (IPS) empêchent les attaques contre le réseau et doivent être dotés des mécanismes de défense suivants en plus de la détection :</a:t>
            </a:r>
          </a:p>
          <a:p>
            <a:pPr algn="l"/>
            <a:endParaRPr lang="fr-FR" sz="2200" dirty="0" smtClean="0">
              <a:solidFill>
                <a:schemeClr val="tx1"/>
              </a:solidFill>
            </a:endParaRPr>
          </a:p>
          <a:p>
            <a:pPr algn="l"/>
            <a:r>
              <a:rPr lang="fr-FR" sz="2200" b="1" dirty="0" smtClean="0">
                <a:solidFill>
                  <a:schemeClr val="tx1"/>
                </a:solidFill>
              </a:rPr>
              <a:t>Un mécanisme de prévention </a:t>
            </a:r>
            <a:r>
              <a:rPr lang="fr-FR" sz="2200" dirty="0" smtClean="0">
                <a:solidFill>
                  <a:schemeClr val="tx1"/>
                </a:solidFill>
              </a:rPr>
              <a:t>pour empêcher l’exécution de l’attaque détectée. </a:t>
            </a:r>
          </a:p>
          <a:p>
            <a:pPr algn="l"/>
            <a:r>
              <a:rPr lang="fr-FR" sz="2200" b="1" dirty="0" smtClean="0">
                <a:solidFill>
                  <a:schemeClr val="tx1"/>
                </a:solidFill>
              </a:rPr>
              <a:t>Un mécanisme de réaction </a:t>
            </a:r>
            <a:r>
              <a:rPr lang="fr-FR" sz="2200" dirty="0" smtClean="0">
                <a:solidFill>
                  <a:schemeClr val="tx1"/>
                </a:solidFill>
              </a:rPr>
              <a:t>pour immuniser le système contre les attaques ultérieures provenant d’une source malveillante. </a:t>
            </a:r>
          </a:p>
          <a:p>
            <a:pPr algn="l"/>
            <a:endParaRPr lang="fr-FR" sz="2200" dirty="0" smtClean="0">
              <a:solidFill>
                <a:schemeClr val="tx1"/>
              </a:solidFill>
            </a:endParaRPr>
          </a:p>
          <a:p>
            <a:pPr algn="l"/>
            <a:endParaRPr lang="fr-FR" sz="2200" dirty="0" smtClean="0">
              <a:solidFill>
                <a:schemeClr val="tx1"/>
              </a:solidFill>
            </a:endParaRPr>
          </a:p>
          <a:p>
            <a:pPr algn="l"/>
            <a:r>
              <a:rPr lang="fr-FR" sz="2200" dirty="0" smtClean="0">
                <a:solidFill>
                  <a:schemeClr val="tx1"/>
                </a:solidFill>
              </a:rPr>
              <a:t>Chacune de ces techniques peut s’appliquer au niveau du réseau ou des hôtes, ou encore aux deux niveaux pour une protection maximale.</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715436" cy="6072230"/>
          </a:xfrm>
        </p:spPr>
        <p:txBody>
          <a:bodyPr>
            <a:normAutofit/>
          </a:bodyPr>
          <a:lstStyle/>
          <a:p>
            <a:pPr algn="l"/>
            <a:r>
              <a:rPr lang="fr-FR" sz="2200" b="1" u="sng" dirty="0" smtClean="0">
                <a:solidFill>
                  <a:schemeClr val="tx1"/>
                </a:solidFill>
              </a:rPr>
              <a:t>Système de détection des intrusions installé sur l’hôte</a:t>
            </a:r>
          </a:p>
          <a:p>
            <a:pPr algn="l"/>
            <a:endParaRPr lang="fr-FR" sz="2200" dirty="0" smtClean="0">
              <a:solidFill>
                <a:schemeClr val="tx1"/>
              </a:solidFill>
            </a:endParaRPr>
          </a:p>
          <a:p>
            <a:pPr algn="l"/>
            <a:r>
              <a:rPr lang="fr-FR" sz="2200" dirty="0" smtClean="0">
                <a:solidFill>
                  <a:schemeClr val="tx1"/>
                </a:solidFill>
              </a:rPr>
              <a:t>La détection des intrusions sur l’hôte s’effectue généralement au moyen d’une technologie en ligne ou d’une technologie passive, selon le fournisseur. </a:t>
            </a:r>
          </a:p>
          <a:p>
            <a:pPr algn="l"/>
            <a:endParaRPr lang="fr-FR" sz="2200" dirty="0" smtClean="0">
              <a:solidFill>
                <a:schemeClr val="tx1"/>
              </a:solidFill>
            </a:endParaRPr>
          </a:p>
          <a:p>
            <a:pPr algn="l"/>
            <a:r>
              <a:rPr lang="fr-FR" sz="2200" b="1" i="1" dirty="0" smtClean="0">
                <a:solidFill>
                  <a:schemeClr val="tx1"/>
                </a:solidFill>
              </a:rPr>
              <a:t>La technologie passive, </a:t>
            </a:r>
            <a:r>
              <a:rPr lang="fr-FR" sz="2200" dirty="0" smtClean="0">
                <a:solidFill>
                  <a:schemeClr val="tx1"/>
                </a:solidFill>
              </a:rPr>
              <a:t>qui était la méthode de première génération, s’appelle système de détection des intrusions installé sur l’hôte (HIDS). Ce système envoie des données de journalisation à une console de gestion après une attaque et donc lorsque le mal est fait. </a:t>
            </a:r>
          </a:p>
          <a:p>
            <a:pPr algn="l"/>
            <a:endParaRPr lang="fr-FR" sz="2200" dirty="0" smtClean="0">
              <a:solidFill>
                <a:schemeClr val="tx1"/>
              </a:solidFill>
            </a:endParaRPr>
          </a:p>
          <a:p>
            <a:pPr algn="l"/>
            <a:r>
              <a:rPr lang="fr-FR" sz="2200" dirty="0" smtClean="0">
                <a:solidFill>
                  <a:schemeClr val="tx1"/>
                </a:solidFill>
              </a:rPr>
              <a:t>La technologie en ligne, appelée système de prévention contre les intrusions installé sur l’hôte (HIPS), arrête l’attaque, empêche les dégâts et bloque la propagation des vers et des virus.</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715436" cy="6215106"/>
          </a:xfrm>
        </p:spPr>
        <p:txBody>
          <a:bodyPr>
            <a:normAutofit/>
          </a:bodyPr>
          <a:lstStyle/>
          <a:p>
            <a:pPr algn="l"/>
            <a:r>
              <a:rPr lang="fr-FR" sz="2200" b="1" i="1" dirty="0" smtClean="0">
                <a:solidFill>
                  <a:schemeClr val="tx1"/>
                </a:solidFill>
              </a:rPr>
              <a:t>La détection active </a:t>
            </a:r>
            <a:r>
              <a:rPr lang="fr-FR" sz="2200" dirty="0" smtClean="0">
                <a:solidFill>
                  <a:schemeClr val="tx1"/>
                </a:solidFill>
              </a:rPr>
              <a:t>peut être configurée de manière à couper automatiquement la connexion réseau ou à arrêter les services touchés. L’administrateur peut alors prendre immédiatement les mesures correctives nécessaires.</a:t>
            </a:r>
          </a:p>
          <a:p>
            <a:pPr algn="l"/>
            <a:r>
              <a:rPr lang="fr-FR" sz="2200" dirty="0" smtClean="0">
                <a:solidFill>
                  <a:schemeClr val="tx1"/>
                </a:solidFill>
              </a:rPr>
              <a:t>Le logiciel HIPS doit être installé sur chaque hôte, serveur ou ordinateur de bureau, pour surveiller les activités qui s’y déroulent ou qui sont menées contre lui. Ce type de logiciel est appelé agent. Le logiciel agent assure l’analyse de détection et la fonction de prévention des intrusions. Le logiciel agent envoie également des données de journalisation et des alertes à un serveur qui centralise la gestion et la stratégie de sécurité.</a:t>
            </a:r>
          </a:p>
          <a:p>
            <a:pPr algn="l"/>
            <a:endParaRPr lang="fr-FR" sz="2200" dirty="0" smtClean="0">
              <a:solidFill>
                <a:schemeClr val="tx1"/>
              </a:solidFill>
            </a:endParaRPr>
          </a:p>
          <a:p>
            <a:pPr algn="l"/>
            <a:r>
              <a:rPr lang="fr-FR" sz="2200" dirty="0" smtClean="0">
                <a:solidFill>
                  <a:schemeClr val="tx1"/>
                </a:solidFill>
              </a:rPr>
              <a:t>Le système HIPS offre l’avantage de surveiller les processus du système d’exploitation et de protéger les ressources critiques du système, notamment les fichiers qui n’existent que sur l’hôte en question. En d’autres termes, les administrateurs réseau peuvent recevoir une notification lorsqu’un processus externe tente de modifier un fichier système, par exemple, pour y inclure une porte dérobée.</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01122" cy="6143668"/>
          </a:xfrm>
        </p:spPr>
        <p:txBody>
          <a:bodyPr>
            <a:normAutofit fontScale="77500" lnSpcReduction="20000"/>
          </a:bodyPr>
          <a:lstStyle/>
          <a:p>
            <a:pPr algn="l"/>
            <a:r>
              <a:rPr lang="fr-FR" sz="2800" b="1" dirty="0">
                <a:solidFill>
                  <a:schemeClr val="tx1"/>
                </a:solidFill>
              </a:rPr>
              <a:t>La stratégie de compte</a:t>
            </a:r>
            <a:endParaRPr lang="fr-FR" sz="2800" dirty="0">
              <a:solidFill>
                <a:schemeClr val="tx1"/>
              </a:solidFill>
            </a:endParaRPr>
          </a:p>
          <a:p>
            <a:pPr algn="l"/>
            <a:r>
              <a:rPr lang="fr-FR" sz="2800" dirty="0">
                <a:solidFill>
                  <a:schemeClr val="tx1"/>
                </a:solidFill>
              </a:rPr>
              <a:t>La stratégie de comptes permet de choisir des options relatives à la validité des mots de passe. </a:t>
            </a:r>
          </a:p>
          <a:p>
            <a:pPr algn="l"/>
            <a:endParaRPr lang="fr-FR" sz="2800" smtClean="0">
              <a:solidFill>
                <a:schemeClr val="tx1"/>
              </a:solidFill>
            </a:endParaRPr>
          </a:p>
          <a:p>
            <a:pPr algn="l"/>
            <a:r>
              <a:rPr lang="fr-FR" sz="2800" smtClean="0">
                <a:solidFill>
                  <a:schemeClr val="tx1"/>
                </a:solidFill>
              </a:rPr>
              <a:t>Tout </a:t>
            </a:r>
            <a:r>
              <a:rPr lang="fr-FR" sz="2800" dirty="0">
                <a:solidFill>
                  <a:schemeClr val="tx1"/>
                </a:solidFill>
              </a:rPr>
              <a:t>compte requiert un mot de passe pour accéder aux ressources du réseau. Certaines règles existent pour garantir une sécurité optimale. </a:t>
            </a:r>
            <a:endParaRPr lang="fr-FR" sz="2800" dirty="0" smtClean="0">
              <a:solidFill>
                <a:schemeClr val="tx1"/>
              </a:solidFill>
            </a:endParaRPr>
          </a:p>
          <a:p>
            <a:pPr algn="l"/>
            <a:endParaRPr lang="fr-FR" sz="2800" dirty="0">
              <a:solidFill>
                <a:schemeClr val="tx1"/>
              </a:solidFill>
            </a:endParaRPr>
          </a:p>
          <a:p>
            <a:pPr lvl="1" algn="l"/>
            <a:r>
              <a:rPr lang="fr-FR" dirty="0" smtClean="0">
                <a:solidFill>
                  <a:schemeClr val="tx1"/>
                </a:solidFill>
              </a:rPr>
              <a:t>- Affecter </a:t>
            </a:r>
            <a:r>
              <a:rPr lang="fr-FR" dirty="0">
                <a:solidFill>
                  <a:schemeClr val="tx1"/>
                </a:solidFill>
              </a:rPr>
              <a:t>un mot de passe au compte Administrateur afin d’interdire l’utilisation de ce compte par une personne non autorisée </a:t>
            </a:r>
          </a:p>
          <a:p>
            <a:pPr lvl="1" algn="l"/>
            <a:r>
              <a:rPr lang="fr-FR" dirty="0" smtClean="0">
                <a:solidFill>
                  <a:schemeClr val="tx1"/>
                </a:solidFill>
              </a:rPr>
              <a:t>- Déterminer </a:t>
            </a:r>
            <a:r>
              <a:rPr lang="fr-FR" dirty="0">
                <a:solidFill>
                  <a:schemeClr val="tx1"/>
                </a:solidFill>
              </a:rPr>
              <a:t>qui contrôle les mots de passe. Il est possible d’affecter un mot de passe unique a un utilisateur ou lui donner la possibilité de le changer lors de sa première connexion ce qui permet à l’utilisateur de choisir son propre mot de passe </a:t>
            </a:r>
          </a:p>
          <a:p>
            <a:pPr lvl="1" algn="l"/>
            <a:r>
              <a:rPr lang="fr-FR" dirty="0" smtClean="0">
                <a:solidFill>
                  <a:schemeClr val="tx1"/>
                </a:solidFill>
              </a:rPr>
              <a:t>- Déterminer </a:t>
            </a:r>
            <a:r>
              <a:rPr lang="fr-FR" dirty="0">
                <a:solidFill>
                  <a:schemeClr val="tx1"/>
                </a:solidFill>
              </a:rPr>
              <a:t>si un compte doit expirer. Il est utile de créer des comptes temporaires pour les employés temporaires. </a:t>
            </a:r>
          </a:p>
          <a:p>
            <a:pPr lvl="1" algn="l"/>
            <a:r>
              <a:rPr lang="fr-FR" dirty="0" smtClean="0">
                <a:solidFill>
                  <a:schemeClr val="tx1"/>
                </a:solidFill>
              </a:rPr>
              <a:t>- Eviter </a:t>
            </a:r>
            <a:r>
              <a:rPr lang="fr-FR" dirty="0">
                <a:solidFill>
                  <a:schemeClr val="tx1"/>
                </a:solidFill>
              </a:rPr>
              <a:t>d’utiliser des mots de passe évidents (nom d’un parent, d’un animal etc.) </a:t>
            </a:r>
          </a:p>
          <a:p>
            <a:pPr lvl="1" algn="l"/>
            <a:r>
              <a:rPr lang="fr-FR" dirty="0" smtClean="0">
                <a:solidFill>
                  <a:schemeClr val="tx1"/>
                </a:solidFill>
              </a:rPr>
              <a:t>- Utiliser </a:t>
            </a:r>
            <a:r>
              <a:rPr lang="fr-FR" dirty="0">
                <a:solidFill>
                  <a:schemeClr val="tx1"/>
                </a:solidFill>
              </a:rPr>
              <a:t>un mot de passe long (jusqu’à 14 caractères) </a:t>
            </a:r>
          </a:p>
          <a:p>
            <a:pPr lvl="1" algn="l"/>
            <a:r>
              <a:rPr lang="fr-FR" dirty="0" smtClean="0">
                <a:solidFill>
                  <a:schemeClr val="tx1"/>
                </a:solidFill>
              </a:rPr>
              <a:t>- Alterner </a:t>
            </a:r>
            <a:r>
              <a:rPr lang="fr-FR" dirty="0">
                <a:solidFill>
                  <a:schemeClr val="tx1"/>
                </a:solidFill>
              </a:rPr>
              <a:t>majuscules et minuscules. En effet, les mots de passe respectent la casse. </a:t>
            </a:r>
          </a:p>
          <a:p>
            <a:pPr algn="l"/>
            <a:endParaRPr lang="fr-FR"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715404" cy="6357982"/>
          </a:xfrm>
        </p:spPr>
        <p:txBody>
          <a:bodyPr>
            <a:normAutofit/>
          </a:bodyPr>
          <a:lstStyle/>
          <a:p>
            <a:pPr algn="l"/>
            <a:r>
              <a:rPr lang="fr-FR" sz="2200" dirty="0" smtClean="0">
                <a:solidFill>
                  <a:schemeClr val="tx1"/>
                </a:solidFill>
              </a:rPr>
              <a:t>La figure illustre un déploiement typique de système HIPS. Des agents sont installés sur des serveurs publiquement accessibles et sur les serveurs de messagerie et les serveurs d’applications de l’entreprise. Les agents signalent les événements à un serveur de console central situé derrière le pare-feu de l’entreprise. Les agents installés sur l’hôte peuvent également envoyer leurs données de journalisation par courriel à un administrateur.</a:t>
            </a:r>
          </a:p>
          <a:p>
            <a:pPr algn="l"/>
            <a:endParaRPr lang="fr-FR" sz="2200" dirty="0">
              <a:solidFill>
                <a:schemeClr val="tx1"/>
              </a:solidFill>
            </a:endParaRPr>
          </a:p>
        </p:txBody>
      </p:sp>
      <p:pic>
        <p:nvPicPr>
          <p:cNvPr id="4098" name="Picture 2"/>
          <p:cNvPicPr>
            <a:picLocks noChangeAspect="1" noChangeArrowheads="1"/>
          </p:cNvPicPr>
          <p:nvPr/>
        </p:nvPicPr>
        <p:blipFill>
          <a:blip r:embed="rId2"/>
          <a:srcRect/>
          <a:stretch>
            <a:fillRect/>
          </a:stretch>
        </p:blipFill>
        <p:spPr bwMode="auto">
          <a:xfrm>
            <a:off x="1845990" y="2357430"/>
            <a:ext cx="6361229"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715436" cy="6643710"/>
          </a:xfrm>
        </p:spPr>
        <p:txBody>
          <a:bodyPr>
            <a:normAutofit/>
          </a:bodyPr>
          <a:lstStyle/>
          <a:p>
            <a:pPr algn="l"/>
            <a:r>
              <a:rPr lang="fr-BE" sz="2200" dirty="0" smtClean="0">
                <a:solidFill>
                  <a:schemeClr val="tx1"/>
                </a:solidFill>
              </a:rPr>
              <a:t>Les technologies IDS et IPS sont déployées comme capteurs dans:</a:t>
            </a:r>
            <a:br>
              <a:rPr lang="fr-BE" sz="2200" dirty="0" smtClean="0">
                <a:solidFill>
                  <a:schemeClr val="tx1"/>
                </a:solidFill>
              </a:rPr>
            </a:br>
            <a:endParaRPr lang="fr-BE" sz="2200" dirty="0" smtClean="0">
              <a:solidFill>
                <a:schemeClr val="tx1"/>
              </a:solidFill>
            </a:endParaRPr>
          </a:p>
          <a:p>
            <a:pPr lvl="1" algn="l"/>
            <a:r>
              <a:rPr lang="fr-BE" sz="2200" dirty="0" smtClean="0">
                <a:solidFill>
                  <a:schemeClr val="tx1"/>
                </a:solidFill>
              </a:rPr>
              <a:t>Un routeur configuré avec le logiciel Cisco IOS IPS.</a:t>
            </a:r>
          </a:p>
          <a:p>
            <a:pPr lvl="1" algn="l"/>
            <a:r>
              <a:rPr lang="fr-BE" sz="2200" dirty="0" smtClean="0">
                <a:solidFill>
                  <a:schemeClr val="tx1"/>
                </a:solidFill>
              </a:rPr>
              <a:t>Un module installé dans un routeur, un ASA, ou un </a:t>
            </a:r>
            <a:r>
              <a:rPr lang="fr-BE" sz="2200" dirty="0" err="1" smtClean="0">
                <a:solidFill>
                  <a:schemeClr val="tx1"/>
                </a:solidFill>
              </a:rPr>
              <a:t>Catalyst</a:t>
            </a:r>
            <a:r>
              <a:rPr lang="fr-BE" sz="2200" dirty="0" smtClean="0">
                <a:solidFill>
                  <a:schemeClr val="tx1"/>
                </a:solidFill>
              </a:rPr>
              <a:t>.</a:t>
            </a:r>
          </a:p>
          <a:p>
            <a:pPr lvl="1" algn="l"/>
            <a:r>
              <a:rPr lang="fr-BE" sz="2200" dirty="0" smtClean="0">
                <a:solidFill>
                  <a:schemeClr val="tx1"/>
                </a:solidFill>
              </a:rPr>
              <a:t>Un appareil spécialement conçu pour fournir des services IDS ou IPS.</a:t>
            </a:r>
          </a:p>
          <a:p>
            <a:pPr lvl="1" algn="l"/>
            <a:r>
              <a:rPr lang="fr-BE" sz="2200" dirty="0" smtClean="0">
                <a:solidFill>
                  <a:schemeClr val="tx1"/>
                </a:solidFill>
              </a:rPr>
              <a:t>Un logiciel s'exécutant sur des clients et serveurs individuels</a:t>
            </a:r>
          </a:p>
          <a:p>
            <a:pPr marL="225425" lvl="1" algn="l"/>
            <a:endParaRPr lang="en-US" sz="2200" dirty="0" smtClean="0">
              <a:solidFill>
                <a:schemeClr val="tx1"/>
              </a:solidFill>
            </a:endParaRPr>
          </a:p>
          <a:p>
            <a:pPr algn="l"/>
            <a:r>
              <a:rPr lang="en-US" sz="2200" dirty="0" smtClean="0">
                <a:solidFill>
                  <a:schemeClr val="tx1"/>
                </a:solidFill>
              </a:rPr>
              <a:t>Note:</a:t>
            </a:r>
            <a:br>
              <a:rPr lang="en-US" sz="2200" dirty="0" smtClean="0">
                <a:solidFill>
                  <a:schemeClr val="tx1"/>
                </a:solidFill>
              </a:rPr>
            </a:br>
            <a:endParaRPr lang="en-US" sz="2200" dirty="0" smtClean="0">
              <a:solidFill>
                <a:schemeClr val="tx1"/>
              </a:solidFill>
            </a:endParaRPr>
          </a:p>
          <a:p>
            <a:pPr lvl="1" algn="l"/>
            <a:r>
              <a:rPr lang="fr-BE" sz="2200" dirty="0" smtClean="0">
                <a:solidFill>
                  <a:schemeClr val="tx1"/>
                </a:solidFill>
              </a:rPr>
              <a:t>Une certaine confusion peut survenir en discutant d’IPS.</a:t>
            </a:r>
          </a:p>
          <a:p>
            <a:pPr lvl="1" algn="l"/>
            <a:r>
              <a:rPr lang="fr-BE" sz="2200" dirty="0" smtClean="0">
                <a:solidFill>
                  <a:schemeClr val="tx1"/>
                </a:solidFill>
              </a:rPr>
              <a:t>Il y a plusieurs façons de le déployer et chaque méthode diffère légèrement de l'autre.</a:t>
            </a:r>
          </a:p>
          <a:p>
            <a:pPr lvl="1" algn="l"/>
            <a:r>
              <a:rPr lang="fr-BE" sz="2200" dirty="0" smtClean="0">
                <a:solidFill>
                  <a:schemeClr val="tx1"/>
                </a:solidFill>
              </a:rPr>
              <a:t>L'objet de ce chapitre est le logiciel Cisco IOS IPS.</a:t>
            </a:r>
            <a:endParaRPr lang="en-US" sz="2200" dirty="0" smtClean="0">
              <a:solidFill>
                <a:schemeClr val="tx1"/>
              </a:solidFill>
            </a:endParaRP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5466209" y="1142984"/>
            <a:ext cx="3677791" cy="468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a:off x="428596" y="357166"/>
            <a:ext cx="8072494" cy="6215106"/>
          </a:xfrm>
        </p:spPr>
        <p:txBody>
          <a:bodyPr>
            <a:noAutofit/>
          </a:bodyPr>
          <a:lstStyle/>
          <a:p>
            <a:pPr algn="l">
              <a:lnSpc>
                <a:spcPct val="85000"/>
              </a:lnSpc>
            </a:pPr>
            <a:r>
              <a:rPr lang="fr-BE" sz="2200" dirty="0" smtClean="0">
                <a:solidFill>
                  <a:schemeClr val="tx1"/>
                </a:solidFill>
                <a:latin typeface="Arial" charset="0"/>
              </a:rPr>
              <a:t>Un IDS contrôle le trafic hors ligne et génère une alerte (log) quand il détecte du trafic malveillant, y compris</a:t>
            </a:r>
            <a:r>
              <a:rPr lang="en-US" sz="2200" dirty="0" smtClean="0">
                <a:solidFill>
                  <a:schemeClr val="tx1"/>
                </a:solidFill>
                <a:latin typeface="Arial" charset="0"/>
              </a:rPr>
              <a:t>:</a:t>
            </a:r>
          </a:p>
          <a:p>
            <a:pPr lvl="1" algn="l">
              <a:lnSpc>
                <a:spcPct val="85000"/>
              </a:lnSpc>
            </a:pPr>
            <a:r>
              <a:rPr lang="en-US" sz="2200" dirty="0" smtClean="0">
                <a:solidFill>
                  <a:schemeClr val="tx1"/>
                </a:solidFill>
                <a:latin typeface="Arial" charset="0"/>
              </a:rPr>
              <a:t>Reconnaissance attacks</a:t>
            </a:r>
          </a:p>
          <a:p>
            <a:pPr lvl="1" algn="l">
              <a:lnSpc>
                <a:spcPct val="85000"/>
              </a:lnSpc>
            </a:pPr>
            <a:r>
              <a:rPr lang="en-US" sz="2200" dirty="0" smtClean="0">
                <a:solidFill>
                  <a:schemeClr val="tx1"/>
                </a:solidFill>
                <a:latin typeface="Arial" charset="0"/>
              </a:rPr>
              <a:t>Access attacks</a:t>
            </a:r>
          </a:p>
          <a:p>
            <a:pPr lvl="1" algn="l">
              <a:lnSpc>
                <a:spcPct val="85000"/>
              </a:lnSpc>
            </a:pPr>
            <a:r>
              <a:rPr lang="en-US" sz="2200" dirty="0" smtClean="0">
                <a:solidFill>
                  <a:schemeClr val="tx1"/>
                </a:solidFill>
                <a:latin typeface="Arial" charset="0"/>
              </a:rPr>
              <a:t>Denial of Service attacks</a:t>
            </a:r>
          </a:p>
          <a:p>
            <a:pPr marL="225425" lvl="1" algn="l">
              <a:lnSpc>
                <a:spcPct val="85000"/>
              </a:lnSpc>
            </a:pPr>
            <a:endParaRPr lang="en-US" sz="2200" dirty="0" smtClean="0">
              <a:solidFill>
                <a:schemeClr val="tx1"/>
              </a:solidFill>
              <a:latin typeface="Arial" charset="0"/>
            </a:endParaRPr>
          </a:p>
          <a:p>
            <a:pPr algn="l">
              <a:lnSpc>
                <a:spcPct val="85000"/>
              </a:lnSpc>
            </a:pPr>
            <a:r>
              <a:rPr lang="fr-BE" sz="2200" dirty="0" smtClean="0">
                <a:solidFill>
                  <a:schemeClr val="tx1"/>
                </a:solidFill>
                <a:latin typeface="Arial" charset="0"/>
              </a:rPr>
              <a:t>C'est un dispositif passif car il analyse</a:t>
            </a:r>
            <a:br>
              <a:rPr lang="fr-BE" sz="2200" dirty="0" smtClean="0">
                <a:solidFill>
                  <a:schemeClr val="tx1"/>
                </a:solidFill>
                <a:latin typeface="Arial" charset="0"/>
              </a:rPr>
            </a:br>
            <a:r>
              <a:rPr lang="fr-BE" sz="2200" dirty="0" smtClean="0">
                <a:solidFill>
                  <a:schemeClr val="tx1"/>
                </a:solidFill>
                <a:latin typeface="Arial" charset="0"/>
              </a:rPr>
              <a:t>des copies du flux de trafic</a:t>
            </a:r>
            <a:r>
              <a:rPr lang="en-US" sz="2200" dirty="0" smtClean="0">
                <a:solidFill>
                  <a:schemeClr val="tx1"/>
                </a:solidFill>
                <a:latin typeface="Arial" charset="0"/>
              </a:rPr>
              <a:t>.</a:t>
            </a:r>
          </a:p>
          <a:p>
            <a:pPr lvl="1" algn="l">
              <a:lnSpc>
                <a:spcPct val="85000"/>
              </a:lnSpc>
            </a:pPr>
            <a:r>
              <a:rPr lang="fr-BE" sz="2200" dirty="0" smtClean="0">
                <a:solidFill>
                  <a:schemeClr val="tx1"/>
                </a:solidFill>
                <a:latin typeface="Arial" charset="0"/>
              </a:rPr>
              <a:t>Nécessite une interface en mode</a:t>
            </a:r>
            <a:br>
              <a:rPr lang="fr-BE" sz="2200" dirty="0" smtClean="0">
                <a:solidFill>
                  <a:schemeClr val="tx1"/>
                </a:solidFill>
                <a:latin typeface="Arial" charset="0"/>
              </a:rPr>
            </a:br>
            <a:r>
              <a:rPr lang="fr-BE" sz="2200" dirty="0" smtClean="0">
                <a:solidFill>
                  <a:schemeClr val="tx1"/>
                </a:solidFill>
                <a:latin typeface="Arial" charset="0"/>
              </a:rPr>
              <a:t>‘</a:t>
            </a:r>
            <a:r>
              <a:rPr lang="fr-BE" sz="2200" dirty="0" err="1" smtClean="0">
                <a:solidFill>
                  <a:schemeClr val="tx1"/>
                </a:solidFill>
                <a:latin typeface="Arial" charset="0"/>
              </a:rPr>
              <a:t>promiscuous</a:t>
            </a:r>
            <a:r>
              <a:rPr lang="fr-BE" sz="2200" dirty="0" smtClean="0">
                <a:solidFill>
                  <a:schemeClr val="tx1"/>
                </a:solidFill>
                <a:latin typeface="Arial" charset="0"/>
              </a:rPr>
              <a:t>’ et une station de </a:t>
            </a:r>
            <a:r>
              <a:rPr lang="fr-BE" sz="2200" dirty="0" err="1" smtClean="0">
                <a:solidFill>
                  <a:schemeClr val="tx1"/>
                </a:solidFill>
                <a:latin typeface="Arial" charset="0"/>
              </a:rPr>
              <a:t>managment</a:t>
            </a:r>
            <a:r>
              <a:rPr lang="fr-BE" sz="2200" dirty="0" smtClean="0">
                <a:solidFill>
                  <a:schemeClr val="tx1"/>
                </a:solidFill>
                <a:latin typeface="Arial" charset="0"/>
              </a:rPr>
              <a:t>.</a:t>
            </a:r>
          </a:p>
          <a:p>
            <a:pPr lvl="1" algn="l">
              <a:lnSpc>
                <a:spcPct val="85000"/>
              </a:lnSpc>
            </a:pPr>
            <a:r>
              <a:rPr lang="fr-BE" sz="2200" dirty="0" smtClean="0">
                <a:solidFill>
                  <a:schemeClr val="tx1"/>
                </a:solidFill>
                <a:latin typeface="Arial" charset="0"/>
              </a:rPr>
              <a:t>Ne ralentit pas le trafic réseau.</a:t>
            </a:r>
          </a:p>
          <a:p>
            <a:pPr lvl="1" algn="l">
              <a:lnSpc>
                <a:spcPct val="85000"/>
              </a:lnSpc>
            </a:pPr>
            <a:r>
              <a:rPr lang="fr-BE" sz="2200" dirty="0" smtClean="0">
                <a:solidFill>
                  <a:schemeClr val="tx1"/>
                </a:solidFill>
                <a:latin typeface="Arial" charset="0"/>
              </a:rPr>
              <a:t>Permet une partie du trafic malveillant</a:t>
            </a:r>
            <a:br>
              <a:rPr lang="fr-BE" sz="2200" dirty="0" smtClean="0">
                <a:solidFill>
                  <a:schemeClr val="tx1"/>
                </a:solidFill>
                <a:latin typeface="Arial" charset="0"/>
              </a:rPr>
            </a:br>
            <a:r>
              <a:rPr lang="fr-BE" sz="2200" dirty="0" smtClean="0">
                <a:solidFill>
                  <a:schemeClr val="tx1"/>
                </a:solidFill>
                <a:latin typeface="Arial" charset="0"/>
              </a:rPr>
              <a:t>dans le réseau</a:t>
            </a:r>
            <a:r>
              <a:rPr lang="en-US" sz="2200" dirty="0" smtClean="0">
                <a:solidFill>
                  <a:schemeClr val="tx1"/>
                </a:solidFill>
                <a:latin typeface="Arial" charset="0"/>
              </a:rPr>
              <a:t>.</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5058919" y="2225040"/>
            <a:ext cx="4085081" cy="4099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a:off x="285720" y="357166"/>
            <a:ext cx="8572560" cy="6143668"/>
          </a:xfrm>
        </p:spPr>
        <p:txBody>
          <a:bodyPr>
            <a:normAutofit/>
          </a:bodyPr>
          <a:lstStyle/>
          <a:p>
            <a:pPr algn="l"/>
            <a:r>
              <a:rPr lang="fr-BE" sz="2000" i="1" dirty="0" smtClean="0">
                <a:solidFill>
                  <a:schemeClr val="tx1"/>
                </a:solidFill>
                <a:latin typeface="Arial" charset="0"/>
              </a:rPr>
              <a:t>IPS</a:t>
            </a:r>
          </a:p>
          <a:p>
            <a:pPr algn="l"/>
            <a:r>
              <a:rPr lang="fr-BE" sz="2000" dirty="0" smtClean="0">
                <a:solidFill>
                  <a:schemeClr val="tx1"/>
                </a:solidFill>
                <a:latin typeface="Arial" charset="0"/>
              </a:rPr>
              <a:t>Il est basé sur la technologie IDS pour détecter les attaques</a:t>
            </a:r>
            <a:r>
              <a:rPr lang="en-US" sz="2000" dirty="0" smtClean="0">
                <a:solidFill>
                  <a:schemeClr val="tx1"/>
                </a:solidFill>
                <a:latin typeface="Arial" charset="0"/>
              </a:rPr>
              <a:t>.</a:t>
            </a:r>
          </a:p>
          <a:p>
            <a:pPr lvl="1" algn="l"/>
            <a:r>
              <a:rPr lang="fr-BE" sz="2000" dirty="0" smtClean="0">
                <a:solidFill>
                  <a:schemeClr val="tx1"/>
                </a:solidFill>
                <a:latin typeface="Arial" charset="0"/>
              </a:rPr>
              <a:t>Cependant, il peut aussi s'attaquer immédiatement à la menace</a:t>
            </a:r>
            <a:r>
              <a:rPr lang="en-US" sz="2000" dirty="0" smtClean="0">
                <a:solidFill>
                  <a:schemeClr val="tx1"/>
                </a:solidFill>
                <a:latin typeface="Arial" charset="0"/>
              </a:rPr>
              <a:t>.</a:t>
            </a:r>
          </a:p>
          <a:p>
            <a:pPr algn="l"/>
            <a:r>
              <a:rPr lang="fr-BE" sz="2000" dirty="0" smtClean="0">
                <a:solidFill>
                  <a:schemeClr val="tx1"/>
                </a:solidFill>
                <a:latin typeface="Arial" charset="0"/>
              </a:rPr>
              <a:t>Un IPS est un dispositif actif, car tout le trafic doit le traverser</a:t>
            </a:r>
            <a:r>
              <a:rPr lang="en-US" sz="2000" dirty="0" smtClean="0">
                <a:solidFill>
                  <a:schemeClr val="tx1"/>
                </a:solidFill>
                <a:latin typeface="Arial" charset="0"/>
              </a:rPr>
              <a:t>.</a:t>
            </a:r>
          </a:p>
          <a:p>
            <a:pPr algn="l"/>
            <a:endParaRPr lang="en-US" sz="2000" dirty="0" smtClean="0">
              <a:solidFill>
                <a:schemeClr val="tx1"/>
              </a:solidFill>
              <a:latin typeface="Arial" charset="0"/>
            </a:endParaRPr>
          </a:p>
          <a:p>
            <a:pPr lvl="1" algn="l"/>
            <a:r>
              <a:rPr lang="fr-BE" sz="2000" dirty="0" smtClean="0">
                <a:solidFill>
                  <a:schemeClr val="tx1"/>
                </a:solidFill>
                <a:latin typeface="Arial" charset="0"/>
              </a:rPr>
              <a:t>Dénommé «</a:t>
            </a:r>
            <a:r>
              <a:rPr lang="fr-BE" sz="2000" dirty="0" err="1" smtClean="0">
                <a:solidFill>
                  <a:schemeClr val="tx1"/>
                </a:solidFill>
                <a:latin typeface="Arial" charset="0"/>
              </a:rPr>
              <a:t>inline</a:t>
            </a:r>
            <a:r>
              <a:rPr lang="fr-BE" sz="2000" dirty="0" smtClean="0">
                <a:solidFill>
                  <a:schemeClr val="tx1"/>
                </a:solidFill>
                <a:latin typeface="Arial" charset="0"/>
              </a:rPr>
              <a:t>-mode", il fonctionne en ligne et en</a:t>
            </a:r>
            <a:br>
              <a:rPr lang="fr-BE" sz="2000" dirty="0" smtClean="0">
                <a:solidFill>
                  <a:schemeClr val="tx1"/>
                </a:solidFill>
                <a:latin typeface="Arial" charset="0"/>
              </a:rPr>
            </a:br>
            <a:r>
              <a:rPr lang="fr-BE" sz="2000" dirty="0" smtClean="0">
                <a:solidFill>
                  <a:schemeClr val="tx1"/>
                </a:solidFill>
                <a:latin typeface="Arial" charset="0"/>
              </a:rPr>
              <a:t>temps réel surveillant le trafic et le contenu de la</a:t>
            </a:r>
            <a:br>
              <a:rPr lang="fr-BE" sz="2000" dirty="0" smtClean="0">
                <a:solidFill>
                  <a:schemeClr val="tx1"/>
                </a:solidFill>
                <a:latin typeface="Arial" charset="0"/>
              </a:rPr>
            </a:br>
            <a:r>
              <a:rPr lang="fr-BE" sz="2000" dirty="0" smtClean="0">
                <a:solidFill>
                  <a:schemeClr val="tx1"/>
                </a:solidFill>
                <a:latin typeface="Arial" charset="0"/>
              </a:rPr>
              <a:t>couche 2 à la couche 7</a:t>
            </a:r>
            <a:r>
              <a:rPr lang="en-US" sz="2000" dirty="0" smtClean="0">
                <a:solidFill>
                  <a:schemeClr val="tx1"/>
                </a:solidFill>
                <a:latin typeface="Arial" charset="0"/>
              </a:rPr>
              <a:t>.</a:t>
            </a:r>
          </a:p>
          <a:p>
            <a:pPr lvl="1" algn="l"/>
            <a:r>
              <a:rPr lang="fr-BE" sz="2000" dirty="0" smtClean="0">
                <a:solidFill>
                  <a:schemeClr val="tx1"/>
                </a:solidFill>
                <a:latin typeface="Arial" charset="0"/>
              </a:rPr>
              <a:t>Il peut aussi arrêter les attaques ‘un paquet’ d'atteindre</a:t>
            </a:r>
            <a:br>
              <a:rPr lang="fr-BE" sz="2000" dirty="0" smtClean="0">
                <a:solidFill>
                  <a:schemeClr val="tx1"/>
                </a:solidFill>
                <a:latin typeface="Arial" charset="0"/>
              </a:rPr>
            </a:br>
            <a:r>
              <a:rPr lang="fr-BE" sz="2000" dirty="0" smtClean="0">
                <a:solidFill>
                  <a:schemeClr val="tx1"/>
                </a:solidFill>
                <a:latin typeface="Arial" charset="0"/>
              </a:rPr>
              <a:t>le système cible (IDS ne peut pas).</a:t>
            </a:r>
            <a:endParaRPr lang="en-US" sz="2000" dirty="0" smtClean="0">
              <a:solidFill>
                <a:schemeClr val="tx1"/>
              </a:solidFill>
              <a:latin typeface="Arial" charset="0"/>
            </a:endParaRP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357166"/>
            <a:ext cx="8358246" cy="6072230"/>
          </a:xfrm>
        </p:spPr>
        <p:txBody>
          <a:bodyPr>
            <a:normAutofit/>
          </a:bodyPr>
          <a:lstStyle/>
          <a:p>
            <a:pPr algn="l"/>
            <a:r>
              <a:rPr lang="en-US" sz="2200" b="1" u="sng" dirty="0" smtClean="0">
                <a:solidFill>
                  <a:schemeClr val="tx1"/>
                </a:solidFill>
              </a:rPr>
              <a:t>Intrusion prevention </a:t>
            </a:r>
          </a:p>
          <a:p>
            <a:pPr algn="l"/>
            <a:r>
              <a:rPr lang="en-US" sz="2200" dirty="0" smtClean="0">
                <a:solidFill>
                  <a:schemeClr val="tx1"/>
                </a:solidFill>
              </a:rPr>
              <a:t>C’est </a:t>
            </a:r>
            <a:r>
              <a:rPr lang="fr-FR" sz="2200" dirty="0" smtClean="0">
                <a:solidFill>
                  <a:schemeClr val="tx1"/>
                </a:solidFill>
              </a:rPr>
              <a:t>la capacité d'arrêter les attaques contre le réseau et de fournir les mécanismes de défense actifs suivants</a:t>
            </a:r>
            <a:r>
              <a:rPr lang="en-US" sz="2200" dirty="0" smtClean="0">
                <a:solidFill>
                  <a:schemeClr val="tx1"/>
                </a:solidFill>
              </a:rPr>
              <a:t>:</a:t>
            </a:r>
            <a:br>
              <a:rPr lang="en-US" sz="2200" dirty="0" smtClean="0">
                <a:solidFill>
                  <a:schemeClr val="tx1"/>
                </a:solidFill>
              </a:rPr>
            </a:br>
            <a:endParaRPr lang="en-US" sz="2200" dirty="0" smtClean="0">
              <a:solidFill>
                <a:schemeClr val="tx1"/>
              </a:solidFill>
            </a:endParaRPr>
          </a:p>
          <a:p>
            <a:pPr lvl="1" algn="l"/>
            <a:r>
              <a:rPr lang="en-US" sz="2200" b="1" dirty="0" err="1" smtClean="0">
                <a:solidFill>
                  <a:schemeClr val="tx1"/>
                </a:solidFill>
              </a:rPr>
              <a:t>Détection</a:t>
            </a:r>
            <a:r>
              <a:rPr lang="en-US" sz="2200" dirty="0" smtClean="0">
                <a:solidFill>
                  <a:schemeClr val="tx1"/>
                </a:solidFill>
              </a:rPr>
              <a:t>: </a:t>
            </a:r>
            <a:r>
              <a:rPr lang="fr-BE" sz="2200" dirty="0" smtClean="0">
                <a:solidFill>
                  <a:schemeClr val="tx1"/>
                </a:solidFill>
              </a:rPr>
              <a:t>Identifie les attaques malveillantes sur les ressources réseau et hôte</a:t>
            </a:r>
            <a:r>
              <a:rPr lang="en-US" sz="2200" dirty="0" smtClean="0">
                <a:solidFill>
                  <a:schemeClr val="tx1"/>
                </a:solidFill>
              </a:rPr>
              <a:t>. </a:t>
            </a:r>
          </a:p>
          <a:p>
            <a:pPr lvl="1" algn="l"/>
            <a:r>
              <a:rPr lang="en-US" sz="2200" b="1" dirty="0" err="1" smtClean="0">
                <a:solidFill>
                  <a:schemeClr val="tx1"/>
                </a:solidFill>
              </a:rPr>
              <a:t>Prévention</a:t>
            </a:r>
            <a:r>
              <a:rPr lang="en-US" sz="2200" dirty="0" smtClean="0">
                <a:solidFill>
                  <a:schemeClr val="tx1"/>
                </a:solidFill>
              </a:rPr>
              <a:t>: </a:t>
            </a:r>
            <a:r>
              <a:rPr lang="fr-BE" sz="2200" dirty="0" smtClean="0">
                <a:solidFill>
                  <a:schemeClr val="tx1"/>
                </a:solidFill>
              </a:rPr>
              <a:t>Empêche</a:t>
            </a:r>
            <a:r>
              <a:rPr lang="en-US" sz="2200" dirty="0" smtClean="0">
                <a:solidFill>
                  <a:schemeClr val="tx1"/>
                </a:solidFill>
              </a:rPr>
              <a:t> </a:t>
            </a:r>
            <a:r>
              <a:rPr lang="fr-FR" sz="2200" dirty="0" smtClean="0">
                <a:solidFill>
                  <a:schemeClr val="tx1"/>
                </a:solidFill>
              </a:rPr>
              <a:t>l'attaque détectée de s’exécuter</a:t>
            </a:r>
            <a:r>
              <a:rPr lang="en-US" sz="2200" dirty="0" smtClean="0">
                <a:solidFill>
                  <a:schemeClr val="tx1"/>
                </a:solidFill>
              </a:rPr>
              <a:t>. </a:t>
            </a:r>
          </a:p>
          <a:p>
            <a:pPr lvl="1" algn="l"/>
            <a:r>
              <a:rPr lang="en-US" sz="2200" b="1" dirty="0" err="1" smtClean="0">
                <a:solidFill>
                  <a:schemeClr val="tx1"/>
                </a:solidFill>
              </a:rPr>
              <a:t>Réaction</a:t>
            </a:r>
            <a:r>
              <a:rPr lang="en-US" sz="2200" dirty="0" smtClean="0">
                <a:solidFill>
                  <a:schemeClr val="tx1"/>
                </a:solidFill>
              </a:rPr>
              <a:t>: </a:t>
            </a:r>
            <a:r>
              <a:rPr lang="fr-BE" sz="2200" dirty="0" smtClean="0">
                <a:solidFill>
                  <a:schemeClr val="tx1"/>
                </a:solidFill>
              </a:rPr>
              <a:t>Immunise le système de futures attaques provenant d'une source malveillante</a:t>
            </a:r>
            <a:r>
              <a:rPr lang="en-US" sz="2200" dirty="0" smtClean="0">
                <a:solidFill>
                  <a:schemeClr val="tx1"/>
                </a:solidFill>
              </a:rPr>
              <a:t>. </a:t>
            </a:r>
          </a:p>
          <a:p>
            <a:pPr algn="l"/>
            <a:r>
              <a:rPr lang="fr-BE" sz="2200" dirty="0" smtClean="0">
                <a:solidFill>
                  <a:schemeClr val="tx1"/>
                </a:solidFill>
              </a:rPr>
              <a:t>La technologie peut être mise en œuvre au niveau du réseau, de l'hôte, ou les deux pour une protection maximale</a:t>
            </a:r>
            <a:r>
              <a:rPr lang="en-US" sz="2200" dirty="0" smtClean="0">
                <a:solidFill>
                  <a:schemeClr val="tx1"/>
                </a:solidFill>
              </a:rPr>
              <a:t>.</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70368216"/>
              </p:ext>
            </p:extLst>
          </p:nvPr>
        </p:nvGraphicFramePr>
        <p:xfrm>
          <a:off x="533400" y="1005840"/>
          <a:ext cx="8064194" cy="5091748"/>
        </p:xfrm>
        <a:graphic>
          <a:graphicData uri="http://schemas.openxmlformats.org/drawingml/2006/table">
            <a:tbl>
              <a:tblPr firstRow="1" firstCol="1" bandRow="1">
                <a:tableStyleId>{3C2FFA5D-87B4-456A-9821-1D502468CF0F}</a:tableStyleId>
              </a:tblPr>
              <a:tblGrid>
                <a:gridCol w="730482"/>
                <a:gridCol w="4303798"/>
                <a:gridCol w="3029914"/>
              </a:tblGrid>
              <a:tr h="435317">
                <a:tc>
                  <a:txBody>
                    <a:bodyPr/>
                    <a:lstStyle/>
                    <a:p>
                      <a:pPr algn="ctr"/>
                      <a:endParaRPr lang="en-US" dirty="0"/>
                    </a:p>
                  </a:txBody>
                  <a:tcPr anchor="ctr"/>
                </a:tc>
                <a:tc>
                  <a:txBody>
                    <a:bodyPr/>
                    <a:lstStyle/>
                    <a:p>
                      <a:r>
                        <a:rPr lang="en-US" smtClean="0"/>
                        <a:t>IDS (Promiscuous Mode)</a:t>
                      </a:r>
                      <a:endParaRPr lang="en-US" dirty="0"/>
                    </a:p>
                  </a:txBody>
                  <a:tcPr/>
                </a:tc>
                <a:tc>
                  <a:txBody>
                    <a:bodyPr/>
                    <a:lstStyle/>
                    <a:p>
                      <a:r>
                        <a:rPr lang="en-US" dirty="0" smtClean="0"/>
                        <a:t>IPS (Inline</a:t>
                      </a:r>
                      <a:r>
                        <a:rPr lang="en-US" baseline="0" dirty="0" smtClean="0"/>
                        <a:t> Mode)</a:t>
                      </a:r>
                      <a:endParaRPr lang="en-US" dirty="0"/>
                    </a:p>
                  </a:txBody>
                  <a:tcPr/>
                </a:tc>
              </a:tr>
              <a:tr h="1755822">
                <a:tc>
                  <a:txBody>
                    <a:bodyPr/>
                    <a:lstStyle/>
                    <a:p>
                      <a:pPr algn="ctr"/>
                      <a:r>
                        <a:rPr lang="fr-BE" noProof="0" dirty="0" smtClean="0">
                          <a:solidFill>
                            <a:srgbClr val="000000"/>
                          </a:solidFill>
                        </a:rPr>
                        <a:t>Avantages</a:t>
                      </a:r>
                      <a:endParaRPr lang="fr-BE" noProof="0" dirty="0">
                        <a:solidFill>
                          <a:srgbClr val="000000"/>
                        </a:solidFill>
                      </a:endParaRPr>
                    </a:p>
                  </a:txBody>
                  <a:tcPr vert="vert270" anchor="ctr">
                    <a:noFill/>
                  </a:tcPr>
                </a:tc>
                <a:tc>
                  <a:txBody>
                    <a:bodyPr/>
                    <a:lstStyle/>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Pas d'impact sur ​​le réseau (latence, gigue).</a:t>
                      </a:r>
                    </a:p>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Pas d'impact s'il existe une défaillance ou surcharge du</a:t>
                      </a:r>
                      <a:r>
                        <a:rPr lang="fr-BE" sz="1800" baseline="0" dirty="0" smtClean="0">
                          <a:solidFill>
                            <a:srgbClr val="000000"/>
                          </a:solidFill>
                        </a:rPr>
                        <a:t> capteur</a:t>
                      </a:r>
                      <a:r>
                        <a:rPr lang="en-US" sz="1800" dirty="0" smtClean="0">
                          <a:solidFill>
                            <a:srgbClr val="000000"/>
                          </a:solidFill>
                        </a:rPr>
                        <a:t>.</a:t>
                      </a:r>
                      <a:endParaRPr lang="en-US" sz="1800" b="0" dirty="0" smtClean="0">
                        <a:solidFill>
                          <a:srgbClr val="000000"/>
                        </a:solidFill>
                      </a:endParaRPr>
                    </a:p>
                  </a:txBody>
                  <a:tcPr anchor="ctr">
                    <a:noFill/>
                  </a:tcPr>
                </a:tc>
                <a:tc>
                  <a:txBody>
                    <a:bodyPr/>
                    <a:lstStyle/>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Arrête les paquets en cours.</a:t>
                      </a:r>
                    </a:p>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Peut utiliser des techniques de normalisation de flux</a:t>
                      </a:r>
                      <a:r>
                        <a:rPr lang="en-US" sz="1800" dirty="0" smtClean="0">
                          <a:solidFill>
                            <a:srgbClr val="000000"/>
                          </a:solidFill>
                        </a:rPr>
                        <a:t>.</a:t>
                      </a:r>
                    </a:p>
                  </a:txBody>
                  <a:tcPr anchor="ctr">
                    <a:noFill/>
                  </a:tcPr>
                </a:tc>
              </a:tr>
              <a:tr h="2900609">
                <a:tc>
                  <a:txBody>
                    <a:bodyPr/>
                    <a:lstStyle/>
                    <a:p>
                      <a:pPr algn="ctr"/>
                      <a:r>
                        <a:rPr lang="fr-BE" noProof="0" dirty="0" smtClean="0">
                          <a:solidFill>
                            <a:srgbClr val="000000"/>
                          </a:solidFill>
                        </a:rPr>
                        <a:t>Désavantages</a:t>
                      </a:r>
                      <a:endParaRPr lang="fr-BE" noProof="0" dirty="0">
                        <a:solidFill>
                          <a:srgbClr val="000000"/>
                        </a:solidFill>
                      </a:endParaRPr>
                    </a:p>
                  </a:txBody>
                  <a:tcPr vert="vert270" anchor="ctr"/>
                </a:tc>
                <a:tc>
                  <a:txBody>
                    <a:bodyPr/>
                    <a:lstStyle/>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L'action de réponse ne peut pas arrêter les paquets en cours.</a:t>
                      </a:r>
                    </a:p>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Réglages correctes exigés pour les mesures d'intervention.</a:t>
                      </a:r>
                    </a:p>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Plus vulnérables aux techniques de contournement du réseau</a:t>
                      </a:r>
                      <a:r>
                        <a:rPr lang="en-US" sz="1800" dirty="0" smtClean="0">
                          <a:solidFill>
                            <a:srgbClr val="000000"/>
                          </a:solidFill>
                        </a:rPr>
                        <a:t>.</a:t>
                      </a:r>
                    </a:p>
                  </a:txBody>
                  <a:tcPr anchor="ctr"/>
                </a:tc>
                <a:tc>
                  <a:txBody>
                    <a:bodyPr/>
                    <a:lstStyle/>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Un certain impact sur ​​le réseau (latence, gigue).</a:t>
                      </a:r>
                    </a:p>
                    <a:p>
                      <a:pPr marL="285750" indent="-285750" defTabSz="814388">
                        <a:lnSpc>
                          <a:spcPct val="95000"/>
                        </a:lnSpc>
                        <a:spcBef>
                          <a:spcPct val="50000"/>
                        </a:spcBef>
                        <a:buClr>
                          <a:schemeClr val="tx2"/>
                        </a:buClr>
                        <a:buSzPct val="100000"/>
                        <a:buFont typeface="Arial" pitchFamily="34" charset="0"/>
                        <a:buChar char="•"/>
                      </a:pPr>
                      <a:r>
                        <a:rPr lang="fr-BE" sz="1800" dirty="0" smtClean="0">
                          <a:solidFill>
                            <a:srgbClr val="000000"/>
                          </a:solidFill>
                        </a:rPr>
                        <a:t>La</a:t>
                      </a:r>
                      <a:r>
                        <a:rPr lang="fr-BE" sz="1800" baseline="0" dirty="0" smtClean="0">
                          <a:solidFill>
                            <a:srgbClr val="000000"/>
                          </a:solidFill>
                        </a:rPr>
                        <a:t> d</a:t>
                      </a:r>
                      <a:r>
                        <a:rPr lang="fr-BE" sz="1800" dirty="0" smtClean="0">
                          <a:solidFill>
                            <a:srgbClr val="000000"/>
                          </a:solidFill>
                        </a:rPr>
                        <a:t>éfaillance ou la surcharge du capteur impacte le réseau</a:t>
                      </a:r>
                      <a:r>
                        <a:rPr lang="en-US" sz="1800" dirty="0" smtClean="0">
                          <a:solidFill>
                            <a:srgbClr val="000000"/>
                          </a:solidFill>
                        </a:rPr>
                        <a:t>.</a:t>
                      </a:r>
                    </a:p>
                  </a:txBody>
                  <a:tcPr anchor="ctr"/>
                </a:tc>
              </a:tr>
            </a:tbl>
          </a:graphicData>
        </a:graphic>
      </p:graphicFrame>
      <p:sp>
        <p:nvSpPr>
          <p:cNvPr id="15362" name="Rectangle 2"/>
          <p:cNvSpPr>
            <a:spLocks noGrp="1" noChangeArrowheads="1"/>
          </p:cNvSpPr>
          <p:nvPr>
            <p:ph type="title"/>
          </p:nvPr>
        </p:nvSpPr>
        <p:spPr/>
        <p:txBody>
          <a:bodyPr>
            <a:normAutofit/>
          </a:bodyPr>
          <a:lstStyle/>
          <a:p>
            <a:pPr eaLnBrk="1" hangingPunct="1"/>
            <a:r>
              <a:rPr lang="en-US" sz="2400" dirty="0">
                <a:latin typeface="Arial" charset="0"/>
              </a:rPr>
              <a:t>Comparing IDS and IPS Solutions</a:t>
            </a:r>
          </a:p>
        </p:txBody>
      </p:sp>
      <p:sp>
        <p:nvSpPr>
          <p:cNvPr id="15371" name="Rectangle 12"/>
          <p:cNvSpPr>
            <a:spLocks noChangeArrowheads="1"/>
          </p:cNvSpPr>
          <p:nvPr/>
        </p:nvSpPr>
        <p:spPr bwMode="auto">
          <a:xfrm>
            <a:off x="533400" y="1611313"/>
            <a:ext cx="1274763"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lIns="82124" tIns="41061" rIns="82124" bIns="41061"/>
          <a:lstStyle/>
          <a:p>
            <a:pPr defTabSz="814388">
              <a:lnSpc>
                <a:spcPct val="95000"/>
              </a:lnSpc>
              <a:spcBef>
                <a:spcPct val="50000"/>
              </a:spcBef>
              <a:buClr>
                <a:schemeClr val="tx2"/>
              </a:buClr>
              <a:buSzPct val="100000"/>
              <a:buFont typeface="Wingdings" charset="0"/>
              <a:buNone/>
            </a:pPr>
            <a:endParaRPr lang="en-US" sz="1600" b="0">
              <a:solidFill>
                <a:schemeClr val="bg1"/>
              </a:solidFill>
            </a:endParaRPr>
          </a:p>
        </p:txBody>
      </p:sp>
      <p:sp>
        <p:nvSpPr>
          <p:cNvPr id="15374" name="Line 15"/>
          <p:cNvSpPr>
            <a:spLocks noChangeShapeType="1"/>
          </p:cNvSpPr>
          <p:nvPr/>
        </p:nvSpPr>
        <p:spPr bwMode="auto">
          <a:xfrm>
            <a:off x="533400" y="1611313"/>
            <a:ext cx="0" cy="4286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81" name="Line 22"/>
          <p:cNvSpPr>
            <a:spLocks noChangeShapeType="1"/>
          </p:cNvSpPr>
          <p:nvPr/>
        </p:nvSpPr>
        <p:spPr bwMode="auto">
          <a:xfrm>
            <a:off x="8564563" y="2039938"/>
            <a:ext cx="0" cy="20288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000000"/>
                </a:solidFill>
                <a:round/>
                <a:headEnd/>
                <a:tailEnd/>
              </a14:hiddenLine>
            </a:ext>
          </a:extLst>
        </p:spPr>
        <p:txBody>
          <a:bodyPr lIns="82124" tIns="41061" rIns="82124" bIns="41061"/>
          <a:lstStyle/>
          <a:p>
            <a:endParaRPr lang="en-US"/>
          </a:p>
        </p:txBody>
      </p:sp>
      <p:sp>
        <p:nvSpPr>
          <p:cNvPr id="15382" name="Line 23"/>
          <p:cNvSpPr>
            <a:spLocks noChangeShapeType="1"/>
          </p:cNvSpPr>
          <p:nvPr/>
        </p:nvSpPr>
        <p:spPr bwMode="auto">
          <a:xfrm>
            <a:off x="533400" y="2039938"/>
            <a:ext cx="0" cy="20288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83" name="Line 24"/>
          <p:cNvSpPr>
            <a:spLocks noChangeShapeType="1"/>
          </p:cNvSpPr>
          <p:nvPr/>
        </p:nvSpPr>
        <p:spPr bwMode="auto">
          <a:xfrm>
            <a:off x="533400" y="4068763"/>
            <a:ext cx="0" cy="20288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84" name="Line 25"/>
          <p:cNvSpPr>
            <a:spLocks noChangeShapeType="1"/>
          </p:cNvSpPr>
          <p:nvPr/>
        </p:nvSpPr>
        <p:spPr bwMode="auto">
          <a:xfrm>
            <a:off x="8564563" y="1611313"/>
            <a:ext cx="0" cy="4286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8575" cap="sq">
                <a:solidFill>
                  <a:srgbClr val="000000"/>
                </a:solidFill>
                <a:round/>
                <a:headEnd/>
                <a:tailEnd/>
              </a14:hiddenLine>
            </a:ext>
          </a:extLst>
        </p:spPr>
        <p:txBody>
          <a:bodyPr lIns="82124" tIns="41061" rIns="82124" bIns="41061"/>
          <a:lstStyle/>
          <a:p>
            <a:endParaRPr lang="en-US"/>
          </a:p>
        </p:txBody>
      </p:sp>
      <p:sp>
        <p:nvSpPr>
          <p:cNvPr id="15386" name="Line 27"/>
          <p:cNvSpPr>
            <a:spLocks noChangeShapeType="1"/>
          </p:cNvSpPr>
          <p:nvPr/>
        </p:nvSpPr>
        <p:spPr bwMode="auto">
          <a:xfrm>
            <a:off x="8564563" y="4068763"/>
            <a:ext cx="0" cy="20288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28575">
                <a:solidFill>
                  <a:srgbClr val="000000"/>
                </a:solidFill>
                <a:round/>
                <a:headEnd/>
                <a:tailEnd/>
              </a14:hiddenLine>
            </a:ext>
          </a:extLst>
        </p:spPr>
        <p:txBody>
          <a:bodyPr lIns="82124" tIns="41061" rIns="82124" bIns="41061"/>
          <a:lstStyle/>
          <a:p>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357158" y="428604"/>
            <a:ext cx="8358246" cy="6072230"/>
          </a:xfrm>
        </p:spPr>
        <p:txBody>
          <a:bodyPr>
            <a:normAutofit/>
          </a:bodyPr>
          <a:lstStyle/>
          <a:p>
            <a:pPr algn="l"/>
            <a:r>
              <a:rPr lang="fr-BE" sz="2000" dirty="0" smtClean="0">
                <a:solidFill>
                  <a:schemeClr val="tx1"/>
                </a:solidFill>
                <a:latin typeface="Arial" charset="0"/>
              </a:rPr>
              <a:t>Ces technologies </a:t>
            </a:r>
            <a:r>
              <a:rPr lang="fr-BE" sz="2000" dirty="0">
                <a:solidFill>
                  <a:schemeClr val="tx1"/>
                </a:solidFill>
                <a:latin typeface="Arial" charset="0"/>
              </a:rPr>
              <a:t>ne sont pas </a:t>
            </a:r>
            <a:r>
              <a:rPr lang="fr-BE" sz="2000" dirty="0" smtClean="0">
                <a:solidFill>
                  <a:schemeClr val="tx1"/>
                </a:solidFill>
                <a:latin typeface="Arial" charset="0"/>
              </a:rPr>
              <a:t>à usage exclusif.</a:t>
            </a:r>
            <a:endParaRPr lang="fr-BE" sz="2000" dirty="0">
              <a:solidFill>
                <a:schemeClr val="tx1"/>
              </a:solidFill>
              <a:latin typeface="Arial" charset="0"/>
            </a:endParaRPr>
          </a:p>
          <a:p>
            <a:pPr algn="l"/>
            <a:r>
              <a:rPr lang="fr-BE" sz="2000" dirty="0">
                <a:solidFill>
                  <a:schemeClr val="tx1"/>
                </a:solidFill>
                <a:latin typeface="Arial" charset="0"/>
              </a:rPr>
              <a:t>Les technologies IDS et IPS peuvent se compléter </a:t>
            </a:r>
            <a:r>
              <a:rPr lang="fr-BE" sz="2000" dirty="0" smtClean="0">
                <a:solidFill>
                  <a:schemeClr val="tx1"/>
                </a:solidFill>
                <a:latin typeface="Arial" charset="0"/>
              </a:rPr>
              <a:t>mutuellement</a:t>
            </a:r>
            <a:r>
              <a:rPr lang="en-US" sz="2000" dirty="0" smtClean="0">
                <a:solidFill>
                  <a:schemeClr val="tx1"/>
                </a:solidFill>
                <a:latin typeface="Arial" charset="0"/>
              </a:rPr>
              <a:t>. </a:t>
            </a:r>
            <a:br>
              <a:rPr lang="en-US" sz="2000" dirty="0" smtClean="0">
                <a:solidFill>
                  <a:schemeClr val="tx1"/>
                </a:solidFill>
                <a:latin typeface="Arial" charset="0"/>
              </a:rPr>
            </a:br>
            <a:endParaRPr lang="en-US" sz="2000" dirty="0">
              <a:solidFill>
                <a:schemeClr val="tx1"/>
              </a:solidFill>
              <a:latin typeface="Arial" charset="0"/>
            </a:endParaRPr>
          </a:p>
          <a:p>
            <a:pPr lvl="1" algn="l"/>
            <a:r>
              <a:rPr lang="fr-BE" sz="2000" dirty="0">
                <a:solidFill>
                  <a:schemeClr val="tx1"/>
                </a:solidFill>
                <a:latin typeface="Arial" charset="0"/>
              </a:rPr>
              <a:t>Par exemple, un IDS peut être </a:t>
            </a:r>
            <a:r>
              <a:rPr lang="fr-BE" sz="2000" dirty="0" smtClean="0">
                <a:solidFill>
                  <a:schemeClr val="tx1"/>
                </a:solidFill>
                <a:latin typeface="Arial" charset="0"/>
              </a:rPr>
              <a:t>mis </a:t>
            </a:r>
            <a:r>
              <a:rPr lang="fr-BE" sz="2000" dirty="0">
                <a:solidFill>
                  <a:schemeClr val="tx1"/>
                </a:solidFill>
                <a:latin typeface="Arial" charset="0"/>
              </a:rPr>
              <a:t>en œuvre pour valider </a:t>
            </a:r>
            <a:r>
              <a:rPr lang="fr-BE" sz="2000" dirty="0" smtClean="0">
                <a:solidFill>
                  <a:schemeClr val="tx1"/>
                </a:solidFill>
                <a:latin typeface="Arial" charset="0"/>
              </a:rPr>
              <a:t>les opérations IPS</a:t>
            </a:r>
            <a:r>
              <a:rPr lang="fr-BE" sz="2000" dirty="0">
                <a:solidFill>
                  <a:schemeClr val="tx1"/>
                </a:solidFill>
                <a:latin typeface="Arial" charset="0"/>
              </a:rPr>
              <a:t>, </a:t>
            </a:r>
            <a:r>
              <a:rPr lang="fr-BE" sz="2000" dirty="0" smtClean="0">
                <a:solidFill>
                  <a:schemeClr val="tx1"/>
                </a:solidFill>
                <a:latin typeface="Arial" charset="0"/>
              </a:rPr>
              <a:t>car IDS peut </a:t>
            </a:r>
            <a:r>
              <a:rPr lang="fr-BE" sz="2000" dirty="0">
                <a:solidFill>
                  <a:schemeClr val="tx1"/>
                </a:solidFill>
                <a:latin typeface="Arial" charset="0"/>
              </a:rPr>
              <a:t>être </a:t>
            </a:r>
            <a:r>
              <a:rPr lang="fr-BE" sz="2000" dirty="0" smtClean="0">
                <a:solidFill>
                  <a:schemeClr val="tx1"/>
                </a:solidFill>
                <a:latin typeface="Arial" charset="0"/>
              </a:rPr>
              <a:t>configuré </a:t>
            </a:r>
            <a:r>
              <a:rPr lang="fr-BE" sz="2000" dirty="0">
                <a:solidFill>
                  <a:schemeClr val="tx1"/>
                </a:solidFill>
                <a:latin typeface="Arial" charset="0"/>
              </a:rPr>
              <a:t>pour </a:t>
            </a:r>
            <a:r>
              <a:rPr lang="fr-BE" sz="2000" dirty="0" smtClean="0">
                <a:solidFill>
                  <a:schemeClr val="tx1"/>
                </a:solidFill>
                <a:latin typeface="Arial" charset="0"/>
              </a:rPr>
              <a:t>une inspection de </a:t>
            </a:r>
            <a:r>
              <a:rPr lang="fr-BE" sz="2000" dirty="0">
                <a:solidFill>
                  <a:schemeClr val="tx1"/>
                </a:solidFill>
                <a:latin typeface="Arial" charset="0"/>
              </a:rPr>
              <a:t>paquet </a:t>
            </a:r>
            <a:r>
              <a:rPr lang="fr-BE" sz="2000" dirty="0" smtClean="0">
                <a:solidFill>
                  <a:schemeClr val="tx1"/>
                </a:solidFill>
                <a:latin typeface="Arial" charset="0"/>
              </a:rPr>
              <a:t>hors ligne plus profonde, permettant à l'IPS de se </a:t>
            </a:r>
            <a:r>
              <a:rPr lang="fr-BE" sz="2000" dirty="0">
                <a:solidFill>
                  <a:schemeClr val="tx1"/>
                </a:solidFill>
                <a:latin typeface="Arial" charset="0"/>
              </a:rPr>
              <a:t>concentrer sur </a:t>
            </a:r>
            <a:r>
              <a:rPr lang="fr-BE" sz="2000" dirty="0" smtClean="0">
                <a:solidFill>
                  <a:schemeClr val="tx1"/>
                </a:solidFill>
                <a:latin typeface="Arial" charset="0"/>
              </a:rPr>
              <a:t>de moins </a:t>
            </a:r>
            <a:r>
              <a:rPr lang="fr-BE" sz="2000" dirty="0">
                <a:solidFill>
                  <a:schemeClr val="tx1"/>
                </a:solidFill>
                <a:latin typeface="Arial" charset="0"/>
              </a:rPr>
              <a:t>nombreux, mais plus </a:t>
            </a:r>
            <a:r>
              <a:rPr lang="fr-BE" sz="2000" dirty="0" smtClean="0">
                <a:solidFill>
                  <a:schemeClr val="tx1"/>
                </a:solidFill>
                <a:latin typeface="Arial" charset="0"/>
              </a:rPr>
              <a:t>critiques, modèles d’attaques</a:t>
            </a:r>
            <a:r>
              <a:rPr lang="en-US" sz="2000" dirty="0" smtClean="0">
                <a:solidFill>
                  <a:schemeClr val="tx1"/>
                </a:solidFill>
                <a:latin typeface="Arial" charset="0"/>
              </a:rPr>
              <a:t>. </a:t>
            </a:r>
          </a:p>
          <a:p>
            <a:pPr lvl="1" algn="l"/>
            <a:endParaRPr lang="en-US" sz="2000" dirty="0">
              <a:solidFill>
                <a:schemeClr val="tx1"/>
              </a:solidFill>
              <a:latin typeface="Arial" charset="0"/>
            </a:endParaRPr>
          </a:p>
          <a:p>
            <a:pPr algn="l"/>
            <a:r>
              <a:rPr lang="fr-BE" sz="2000" dirty="0" smtClean="0">
                <a:solidFill>
                  <a:schemeClr val="tx1"/>
                </a:solidFill>
                <a:latin typeface="Arial" charset="0"/>
              </a:rPr>
              <a:t>Le choix</a:t>
            </a:r>
            <a:r>
              <a:rPr lang="en-US" sz="2000" dirty="0" smtClean="0">
                <a:solidFill>
                  <a:schemeClr val="tx1"/>
                </a:solidFill>
                <a:latin typeface="Arial" charset="0"/>
              </a:rPr>
              <a:t> de </a:t>
            </a:r>
            <a:r>
              <a:rPr lang="fr-BE" sz="2000" dirty="0" smtClean="0">
                <a:solidFill>
                  <a:schemeClr val="tx1"/>
                </a:solidFill>
                <a:latin typeface="Arial" charset="0"/>
              </a:rPr>
              <a:t>l’implémentation</a:t>
            </a:r>
            <a:r>
              <a:rPr lang="en-US" sz="2000" dirty="0" smtClean="0">
                <a:solidFill>
                  <a:schemeClr val="tx1"/>
                </a:solidFill>
                <a:latin typeface="Arial" charset="0"/>
              </a:rPr>
              <a:t> à </a:t>
            </a:r>
            <a:r>
              <a:rPr lang="fr-BE" sz="2000" dirty="0" smtClean="0">
                <a:solidFill>
                  <a:schemeClr val="tx1"/>
                </a:solidFill>
                <a:latin typeface="Arial" charset="0"/>
              </a:rPr>
              <a:t>utiliser</a:t>
            </a:r>
            <a:r>
              <a:rPr lang="en-US" sz="2000" dirty="0" smtClean="0">
                <a:solidFill>
                  <a:schemeClr val="tx1"/>
                </a:solidFill>
                <a:latin typeface="Arial" charset="0"/>
              </a:rPr>
              <a:t> </a:t>
            </a:r>
            <a:r>
              <a:rPr lang="fr-BE" sz="2000" dirty="0" smtClean="0">
                <a:solidFill>
                  <a:schemeClr val="tx1"/>
                </a:solidFill>
                <a:latin typeface="Arial" charset="0"/>
              </a:rPr>
              <a:t>devrait être basé sur </a:t>
            </a:r>
            <a:r>
              <a:rPr lang="fr-BE" sz="2000" dirty="0">
                <a:solidFill>
                  <a:schemeClr val="tx1"/>
                </a:solidFill>
                <a:latin typeface="Arial" charset="0"/>
              </a:rPr>
              <a:t>les objectifs de sécurité énoncés dans la politique de sécurité du réseau</a:t>
            </a:r>
            <a:r>
              <a:rPr lang="en-US" sz="2000" dirty="0" smtClean="0">
                <a:solidFill>
                  <a:schemeClr val="tx1"/>
                </a:solidFill>
                <a:latin typeface="Arial" charset="0"/>
              </a:rPr>
              <a:t>.</a:t>
            </a:r>
            <a:endParaRPr lang="en-US" sz="20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285728"/>
            <a:ext cx="8358246" cy="6215106"/>
          </a:xfrm>
        </p:spPr>
        <p:txBody>
          <a:bodyPr>
            <a:normAutofit/>
          </a:bodyPr>
          <a:lstStyle/>
          <a:p>
            <a:pPr algn="l"/>
            <a:r>
              <a:rPr lang="fr-FR" sz="2200" b="1" u="sng" dirty="0" smtClean="0">
                <a:solidFill>
                  <a:schemeClr val="tx1"/>
                </a:solidFill>
              </a:rPr>
              <a:t>Appareils et applications de sécurité courants</a:t>
            </a:r>
          </a:p>
          <a:p>
            <a:pPr algn="l"/>
            <a:endParaRPr lang="fr-FR" sz="2200" dirty="0" smtClean="0">
              <a:solidFill>
                <a:schemeClr val="tx1"/>
              </a:solidFill>
            </a:endParaRPr>
          </a:p>
          <a:p>
            <a:pPr algn="l"/>
            <a:r>
              <a:rPr lang="fr-FR" sz="2200" dirty="0" smtClean="0">
                <a:solidFill>
                  <a:schemeClr val="tx1"/>
                </a:solidFill>
              </a:rPr>
              <a:t>Dans la planification d’un réseau, la sécurité doit être la préoccupation principale. Dans le passé, le seul périphérique qui venait à l’esprit en matière de sécurité était le pare-feu. </a:t>
            </a:r>
          </a:p>
          <a:p>
            <a:pPr algn="l"/>
            <a:endParaRPr lang="fr-FR" sz="2200" dirty="0" smtClean="0">
              <a:solidFill>
                <a:schemeClr val="tx1"/>
              </a:solidFill>
            </a:endParaRPr>
          </a:p>
          <a:p>
            <a:pPr algn="l"/>
            <a:r>
              <a:rPr lang="fr-FR" sz="2200" dirty="0" smtClean="0">
                <a:solidFill>
                  <a:schemeClr val="tx1"/>
                </a:solidFill>
              </a:rPr>
              <a:t>Un pare-feu n’est désormais plus suffisant pour sécuriser un réseau. Il est indispensable d’adopter une approche intégrant pare-feu, prévention contre les intrusions et réseau privé virtuel.</a:t>
            </a:r>
          </a:p>
          <a:p>
            <a:pPr algn="l"/>
            <a:endParaRPr lang="fr-FR" sz="2200" dirty="0" smtClean="0">
              <a:solidFill>
                <a:schemeClr val="tx1"/>
              </a:solidFill>
            </a:endParaRPr>
          </a:p>
          <a:p>
            <a:pPr algn="l"/>
            <a:r>
              <a:rPr lang="fr-FR" sz="2200" dirty="0" smtClean="0">
                <a:solidFill>
                  <a:schemeClr val="tx1"/>
                </a:solidFill>
              </a:rPr>
              <a:t>Une approche intégrée de la sécurité, et les périphériques nécessaires pour la réaliser, comprend en général les éléments suivants :</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0554" y="152405"/>
            <a:ext cx="8715436" cy="6357982"/>
          </a:xfrm>
        </p:spPr>
        <p:txBody>
          <a:bodyPr>
            <a:normAutofit/>
          </a:bodyPr>
          <a:lstStyle/>
          <a:p>
            <a:pPr algn="l"/>
            <a:r>
              <a:rPr lang="fr-FR" sz="2200" b="1" i="1" u="sng" dirty="0" smtClean="0">
                <a:solidFill>
                  <a:schemeClr val="tx1"/>
                </a:solidFill>
              </a:rPr>
              <a:t>Contrôle des menaces</a:t>
            </a:r>
            <a:r>
              <a:rPr lang="fr-FR" sz="2200" dirty="0" smtClean="0">
                <a:solidFill>
                  <a:schemeClr val="tx1"/>
                </a:solidFill>
              </a:rPr>
              <a:t> : régule les accès au réseau, isole les systèmes infectés, empêche les intrusions et protège les biens en neutralisant le trafic malveillant, comme les vers et les virus. Voici quelques périphériques qui apportent une solution de contrôle des menaces :</a:t>
            </a:r>
          </a:p>
          <a:p>
            <a:pPr lvl="2" algn="l"/>
            <a:r>
              <a:rPr lang="fr-FR" sz="2200" dirty="0" smtClean="0">
                <a:solidFill>
                  <a:schemeClr val="tx1"/>
                </a:solidFill>
              </a:rPr>
              <a:t>les plateformes Cisco ASA de la gamme 5500 ;</a:t>
            </a:r>
          </a:p>
          <a:p>
            <a:pPr lvl="2" algn="l"/>
            <a:r>
              <a:rPr lang="fr-FR" sz="2200" dirty="0" smtClean="0">
                <a:solidFill>
                  <a:schemeClr val="tx1"/>
                </a:solidFill>
              </a:rPr>
              <a:t>les routeurs à services intégrés (ISR) ;</a:t>
            </a:r>
          </a:p>
          <a:p>
            <a:pPr lvl="2" algn="l"/>
            <a:r>
              <a:rPr lang="fr-FR" sz="2200" dirty="0" smtClean="0">
                <a:solidFill>
                  <a:schemeClr val="tx1"/>
                </a:solidFill>
              </a:rPr>
              <a:t>le contrôle d’accès au réseau (NAC) ;</a:t>
            </a:r>
          </a:p>
          <a:p>
            <a:pPr lvl="2" algn="l"/>
            <a:r>
              <a:rPr lang="fr-FR" sz="2200" dirty="0" smtClean="0">
                <a:solidFill>
                  <a:schemeClr val="tx1"/>
                </a:solidFill>
              </a:rPr>
              <a:t>l’agent de sécurité Cisco pour ordinateurs de bureau ;</a:t>
            </a:r>
          </a:p>
          <a:p>
            <a:pPr lvl="2" algn="l"/>
            <a:r>
              <a:rPr lang="fr-FR" sz="2200" dirty="0" smtClean="0">
                <a:solidFill>
                  <a:schemeClr val="tx1"/>
                </a:solidFill>
              </a:rPr>
              <a:t>les systèmes Cisco de prévention contre les intrusions.</a:t>
            </a:r>
            <a:endParaRPr lang="fr-FR" sz="2200" dirty="0">
              <a:solidFill>
                <a:schemeClr val="tx1"/>
              </a:solidFill>
            </a:endParaRPr>
          </a:p>
        </p:txBody>
      </p:sp>
      <p:pic>
        <p:nvPicPr>
          <p:cNvPr id="4" name="Picture 2"/>
          <p:cNvPicPr>
            <a:picLocks noChangeAspect="1" noChangeArrowheads="1"/>
          </p:cNvPicPr>
          <p:nvPr/>
        </p:nvPicPr>
        <p:blipFill>
          <a:blip r:embed="rId2"/>
          <a:srcRect/>
          <a:stretch>
            <a:fillRect/>
          </a:stretch>
        </p:blipFill>
        <p:spPr bwMode="auto">
          <a:xfrm>
            <a:off x="1048154" y="3166632"/>
            <a:ext cx="7286676" cy="35914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72560" cy="6286544"/>
          </a:xfrm>
        </p:spPr>
        <p:txBody>
          <a:bodyPr>
            <a:normAutofit/>
          </a:bodyPr>
          <a:lstStyle/>
          <a:p>
            <a:pPr algn="l"/>
            <a:r>
              <a:rPr lang="fr-FR" sz="2200" b="1" i="1" u="sng" dirty="0" smtClean="0">
                <a:solidFill>
                  <a:schemeClr val="tx1"/>
                </a:solidFill>
              </a:rPr>
              <a:t>Sécurisation des communications </a:t>
            </a:r>
            <a:r>
              <a:rPr lang="fr-FR" sz="2200" dirty="0" smtClean="0">
                <a:solidFill>
                  <a:schemeClr val="tx1"/>
                </a:solidFill>
              </a:rPr>
              <a:t>: sécurise les périphériques d’extrémité par des réseaux privés virtuels (VPN). Les routeurs ISR avec la solution  IOS VPN, et les commutateurs  5500 ASA et  </a:t>
            </a:r>
            <a:r>
              <a:rPr lang="fr-FR" sz="2200" dirty="0" err="1" smtClean="0">
                <a:solidFill>
                  <a:schemeClr val="tx1"/>
                </a:solidFill>
              </a:rPr>
              <a:t>Catalyst</a:t>
            </a:r>
            <a:r>
              <a:rPr lang="fr-FR" sz="2200" dirty="0" smtClean="0">
                <a:solidFill>
                  <a:schemeClr val="tx1"/>
                </a:solidFill>
              </a:rPr>
              <a:t> 6500 sont des périphériques qui permettent de déployer des réseaux privés virtuels.</a:t>
            </a:r>
          </a:p>
          <a:p>
            <a:pPr algn="l"/>
            <a:r>
              <a:rPr lang="fr-FR" sz="2200" b="1" i="1" u="sng" dirty="0" smtClean="0">
                <a:solidFill>
                  <a:schemeClr val="tx1"/>
                </a:solidFill>
              </a:rPr>
              <a:t>Contrôle d’accès au réseau (NAC) </a:t>
            </a:r>
            <a:r>
              <a:rPr lang="fr-FR" sz="2200" dirty="0" smtClean="0">
                <a:solidFill>
                  <a:schemeClr val="tx1"/>
                </a:solidFill>
              </a:rPr>
              <a:t>: procure une méthode basée sur des rôles pour prévenir les accès non autorisés au réseau. Cisco propose un appareil NAC.</a:t>
            </a:r>
          </a:p>
          <a:p>
            <a:pPr algn="l"/>
            <a:endParaRPr lang="fr-FR" sz="2200" b="1" i="1" u="sng" dirty="0" smtClean="0">
              <a:solidFill>
                <a:schemeClr val="tx1"/>
              </a:solidFill>
            </a:endParaRPr>
          </a:p>
          <a:p>
            <a:pPr algn="l"/>
            <a:r>
              <a:rPr lang="fr-FR" sz="2200" b="1" i="1" u="sng" dirty="0" smtClean="0">
                <a:solidFill>
                  <a:schemeClr val="tx1"/>
                </a:solidFill>
              </a:rPr>
              <a:t>Logiciel Cisco IOS sur les routeurs Cisco à services intégrés (ISR)</a:t>
            </a:r>
          </a:p>
          <a:p>
            <a:pPr algn="l"/>
            <a:endParaRPr lang="fr-FR" sz="2200" dirty="0" smtClean="0">
              <a:solidFill>
                <a:schemeClr val="tx1"/>
              </a:solidFill>
            </a:endParaRPr>
          </a:p>
          <a:p>
            <a:pPr algn="l"/>
            <a:r>
              <a:rPr lang="fr-FR" sz="2200" dirty="0" smtClean="0">
                <a:solidFill>
                  <a:schemeClr val="tx1"/>
                </a:solidFill>
              </a:rPr>
              <a:t>Cisco fournit un grand nombre de mesures de sécurité aux clients. Le logiciel Cisco IOS intègre un pare-feu et les services </a:t>
            </a:r>
            <a:r>
              <a:rPr lang="fr-FR" sz="2200" dirty="0" err="1" smtClean="0">
                <a:solidFill>
                  <a:schemeClr val="tx1"/>
                </a:solidFill>
              </a:rPr>
              <a:t>IPsec</a:t>
            </a:r>
            <a:r>
              <a:rPr lang="fr-FR" sz="2200" dirty="0" smtClean="0">
                <a:solidFill>
                  <a:schemeClr val="tx1"/>
                </a:solidFill>
              </a:rPr>
              <a:t>, SSL VPN et IPS.</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285984" y="1500174"/>
            <a:ext cx="5072098" cy="3429024"/>
          </a:xfrm>
        </p:spPr>
        <p:txBody>
          <a:bodyPr/>
          <a:lstStyle/>
          <a:p>
            <a:endParaRPr lang="fr-FR" dirty="0"/>
          </a:p>
        </p:txBody>
      </p:sp>
      <p:pic>
        <p:nvPicPr>
          <p:cNvPr id="4" name="Image 3" descr="Stratégie de compte"/>
          <p:cNvPicPr/>
          <p:nvPr/>
        </p:nvPicPr>
        <p:blipFill>
          <a:blip r:embed="rId2"/>
          <a:srcRect/>
          <a:stretch>
            <a:fillRect/>
          </a:stretch>
        </p:blipFill>
        <p:spPr bwMode="auto">
          <a:xfrm>
            <a:off x="857224" y="357166"/>
            <a:ext cx="6572296"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429684" cy="6357982"/>
          </a:xfrm>
        </p:spPr>
        <p:txBody>
          <a:bodyPr>
            <a:normAutofit fontScale="92500" lnSpcReduction="10000"/>
          </a:bodyPr>
          <a:lstStyle/>
          <a:p>
            <a:pPr algn="l"/>
            <a:r>
              <a:rPr lang="fr-FR" sz="2200" b="1" i="1" u="sng" dirty="0" smtClean="0">
                <a:solidFill>
                  <a:schemeClr val="tx1"/>
                </a:solidFill>
              </a:rPr>
              <a:t>Plateformes Cisco ASA de la gamme 5500</a:t>
            </a:r>
          </a:p>
          <a:p>
            <a:pPr algn="l"/>
            <a:endParaRPr lang="fr-FR" sz="2200" dirty="0" smtClean="0">
              <a:solidFill>
                <a:schemeClr val="tx1"/>
              </a:solidFill>
            </a:endParaRPr>
          </a:p>
          <a:p>
            <a:pPr algn="l"/>
            <a:r>
              <a:rPr lang="fr-FR" sz="2200" dirty="0" smtClean="0">
                <a:solidFill>
                  <a:schemeClr val="tx1"/>
                </a:solidFill>
              </a:rPr>
              <a:t>Auparavant, le pare-feu PIX était le seul périphérique qui permettait de déployer un réseau sécurisé. Le PIX a évolué depuis en une plateforme qui intègre un grand nombre de fonctions de sécurité et qui s’appelle Cisco ASA (Adaptive Security Appliance). La plateforme Cisco ASA intègre dans un seul appareil un pare-feu, ainsi que des services de sécurité vocale, SSL et VPN </a:t>
            </a:r>
            <a:r>
              <a:rPr lang="fr-FR" sz="2200" dirty="0" err="1" smtClean="0">
                <a:solidFill>
                  <a:schemeClr val="tx1"/>
                </a:solidFill>
              </a:rPr>
              <a:t>IPSec</a:t>
            </a:r>
            <a:r>
              <a:rPr lang="fr-FR" sz="2200" dirty="0" smtClean="0">
                <a:solidFill>
                  <a:schemeClr val="tx1"/>
                </a:solidFill>
              </a:rPr>
              <a:t>, IPS et un service de sécurité du contenu.</a:t>
            </a:r>
          </a:p>
          <a:p>
            <a:pPr algn="l"/>
            <a:endParaRPr lang="fr-FR" sz="2200" dirty="0" smtClean="0">
              <a:solidFill>
                <a:schemeClr val="tx1"/>
              </a:solidFill>
            </a:endParaRPr>
          </a:p>
          <a:p>
            <a:pPr algn="l"/>
            <a:r>
              <a:rPr lang="fr-FR" sz="2200" b="1" i="1" u="sng" dirty="0" smtClean="0">
                <a:solidFill>
                  <a:schemeClr val="tx1"/>
                </a:solidFill>
              </a:rPr>
              <a:t>Capteurs Cisco IPS de la gamme 4200</a:t>
            </a:r>
          </a:p>
          <a:p>
            <a:pPr algn="l"/>
            <a:endParaRPr lang="fr-FR" sz="2200" dirty="0" smtClean="0">
              <a:solidFill>
                <a:schemeClr val="tx1"/>
              </a:solidFill>
            </a:endParaRPr>
          </a:p>
          <a:p>
            <a:pPr algn="l"/>
            <a:r>
              <a:rPr lang="fr-FR" sz="2200" dirty="0" smtClean="0">
                <a:solidFill>
                  <a:schemeClr val="tx1"/>
                </a:solidFill>
              </a:rPr>
              <a:t>Pour des réseaux de grande taille, les capteurs Cisco IPS de la gamme 4200 forment un système de prévention en ligne contre les intrusions. Le capteur identifie, catégorise et arrête le trafic malveillant du réseau.</a:t>
            </a:r>
          </a:p>
          <a:p>
            <a:pPr algn="l"/>
            <a:endParaRPr lang="fr-FR" sz="2200" b="1" i="1" u="sng" dirty="0" smtClean="0">
              <a:solidFill>
                <a:schemeClr val="tx1"/>
              </a:solidFill>
            </a:endParaRPr>
          </a:p>
          <a:p>
            <a:pPr algn="l"/>
            <a:r>
              <a:rPr lang="fr-FR" sz="2200" b="1" i="1" u="sng" dirty="0" smtClean="0">
                <a:solidFill>
                  <a:schemeClr val="tx1"/>
                </a:solidFill>
              </a:rPr>
              <a:t>Appareil Cisco NAC</a:t>
            </a:r>
          </a:p>
          <a:p>
            <a:pPr algn="l"/>
            <a:endParaRPr lang="fr-FR" sz="2200" dirty="0" smtClean="0">
              <a:solidFill>
                <a:schemeClr val="tx1"/>
              </a:solidFill>
            </a:endParaRPr>
          </a:p>
          <a:p>
            <a:pPr algn="l"/>
            <a:r>
              <a:rPr lang="fr-FR" sz="2200" dirty="0" smtClean="0">
                <a:solidFill>
                  <a:schemeClr val="tx1"/>
                </a:solidFill>
              </a:rPr>
              <a:t>L’appareil Cisco NAC utilise l’infrastructure du réseau pour faire respecter la stratégie de sécurité sur tous les périphériques qui tentent d’accéder aux ressources informatiques du réseau.</a:t>
            </a: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858280" cy="6429420"/>
          </a:xfrm>
        </p:spPr>
        <p:txBody>
          <a:bodyPr>
            <a:normAutofit/>
          </a:bodyPr>
          <a:lstStyle/>
          <a:p>
            <a:pPr algn="l"/>
            <a:r>
              <a:rPr lang="fr-FR" sz="2200" b="1" u="sng" dirty="0" smtClean="0">
                <a:solidFill>
                  <a:schemeClr val="tx1"/>
                </a:solidFill>
              </a:rPr>
              <a:t>Agent de sécurité Cisco (CSA)</a:t>
            </a:r>
          </a:p>
          <a:p>
            <a:pPr algn="l"/>
            <a:endParaRPr lang="fr-FR" sz="2200" dirty="0" smtClean="0">
              <a:solidFill>
                <a:schemeClr val="tx1"/>
              </a:solidFill>
            </a:endParaRPr>
          </a:p>
          <a:p>
            <a:pPr algn="l"/>
            <a:r>
              <a:rPr lang="fr-FR" sz="2200" dirty="0" smtClean="0">
                <a:solidFill>
                  <a:schemeClr val="tx1"/>
                </a:solidFill>
              </a:rPr>
              <a:t>Le logiciel CSA (Cisco Security Agent) comporte des fonctions de protection contre les menaces pour les serveurs, les ordinateurs de bureau et les systèmes du type point de service (POS). Le logiciel CSA protège ces systèmes contre les attaques ciblées, les logiciels espions, les programme du type </a:t>
            </a:r>
            <a:r>
              <a:rPr lang="fr-FR" sz="2200" dirty="0" err="1" smtClean="0">
                <a:solidFill>
                  <a:schemeClr val="tx1"/>
                </a:solidFill>
              </a:rPr>
              <a:t>rootkit</a:t>
            </a:r>
            <a:r>
              <a:rPr lang="fr-FR" sz="2200" dirty="0" smtClean="0">
                <a:solidFill>
                  <a:schemeClr val="tx1"/>
                </a:solidFill>
              </a:rPr>
              <a:t> et les attaques « jour zéro ».</a:t>
            </a:r>
          </a:p>
          <a:p>
            <a:pPr algn="l"/>
            <a:endParaRPr lang="fr-FR" sz="2200" dirty="0" smtClean="0">
              <a:solidFill>
                <a:schemeClr val="tx1"/>
              </a:solidFill>
            </a:endParaRPr>
          </a:p>
          <a:p>
            <a:pPr algn="l"/>
            <a:r>
              <a:rPr lang="fr-FR" sz="2200" dirty="0" smtClean="0">
                <a:solidFill>
                  <a:schemeClr val="tx1"/>
                </a:solidFill>
              </a:rPr>
              <a:t>L’étude du fonctionnement de ces appareils dans le détail n’est pas au programme de ce cours. </a:t>
            </a:r>
          </a:p>
          <a:p>
            <a:pPr algn="l"/>
            <a:endParaRPr lang="fr-FR" sz="2200" dirty="0" smtClean="0">
              <a:solidFill>
                <a:schemeClr val="tx1"/>
              </a:solidFill>
            </a:endParaRP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3- Sélection des composants de sécurité </a:t>
            </a:r>
            <a:br>
              <a:rPr lang="fr-FR" dirty="0" smtClean="0"/>
            </a:br>
            <a:r>
              <a:rPr lang="fr-FR" dirty="0" smtClean="0"/>
              <a:t>3.1 comparaison des </a:t>
            </a:r>
            <a:r>
              <a:rPr lang="fr-FR" dirty="0" err="1" smtClean="0"/>
              <a:t>thechniques</a:t>
            </a:r>
            <a:r>
              <a:rPr lang="fr-FR" dirty="0" smtClean="0"/>
              <a:t> de </a:t>
            </a:r>
            <a:r>
              <a:rPr lang="fr-FR" dirty="0" err="1" smtClean="0"/>
              <a:t>sécurté</a:t>
            </a:r>
            <a:r>
              <a:rPr lang="fr-FR" dirty="0" smtClean="0"/>
              <a:t/>
            </a:r>
            <a:br>
              <a:rPr lang="fr-FR" dirty="0" smtClean="0"/>
            </a:br>
            <a:r>
              <a:rPr lang="fr-FR" dirty="0" smtClean="0"/>
              <a:t>3.2 comparaison des </a:t>
            </a:r>
            <a:r>
              <a:rPr lang="fr-FR" dirty="0" err="1" smtClean="0"/>
              <a:t>perepherique</a:t>
            </a:r>
            <a:r>
              <a:rPr lang="fr-FR" dirty="0" smtClean="0"/>
              <a:t> de contrôle d’</a:t>
            </a:r>
            <a:r>
              <a:rPr lang="fr-FR" dirty="0" err="1" smtClean="0"/>
              <a:t>acces</a:t>
            </a:r>
            <a:r>
              <a:rPr lang="fr-FR" dirty="0" smtClean="0"/>
              <a:t> </a:t>
            </a:r>
            <a:br>
              <a:rPr lang="fr-FR" dirty="0" smtClean="0"/>
            </a:br>
            <a:r>
              <a:rPr lang="fr-FR" dirty="0" smtClean="0"/>
              <a:t>3.3 description et comparaison de </a:t>
            </a:r>
            <a:r>
              <a:rPr lang="fr-FR" dirty="0" err="1" smtClean="0"/>
              <a:t>parfeu</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357166"/>
            <a:ext cx="8786842" cy="6072230"/>
          </a:xfrm>
        </p:spPr>
        <p:txBody>
          <a:bodyPr>
            <a:normAutofit/>
          </a:bodyPr>
          <a:lstStyle/>
          <a:p>
            <a:pPr algn="l"/>
            <a:r>
              <a:rPr lang="fr-FR" sz="2200" dirty="0">
                <a:solidFill>
                  <a:schemeClr val="tx1"/>
                </a:solidFill>
              </a:rPr>
              <a:t>Sécurisation du trafic réseau sortant et scrutant le trafic entrant sont des aspects essentiels de la sécurité du réseau . Sécuriser le routeur de bord , qui se connecte au réseau extérieur, est une première étape importante dans la sécurisation du </a:t>
            </a:r>
            <a:r>
              <a:rPr lang="fr-FR" sz="2200" dirty="0" smtClean="0">
                <a:solidFill>
                  <a:schemeClr val="tx1"/>
                </a:solidFill>
              </a:rPr>
              <a:t>réseau.</a:t>
            </a:r>
          </a:p>
          <a:p>
            <a:pPr algn="l"/>
            <a:r>
              <a:rPr lang="fr-FR" sz="2200" dirty="0" smtClean="0">
                <a:solidFill>
                  <a:schemeClr val="tx1"/>
                </a:solidFill>
              </a:rPr>
              <a:t>Sécurisation de l' infrastructure de réseau est essentiel à la sécurité globale du réseau. L'infrastructure de réseau comprend des routeurs , commutateurs, serveurs , terminaux et autres appareils </a:t>
            </a:r>
          </a:p>
          <a:p>
            <a:pPr algn="l"/>
            <a:endParaRPr lang="fr-FR" sz="2200" dirty="0" smtClean="0">
              <a:solidFill>
                <a:schemeClr val="tx1"/>
              </a:solidFill>
            </a:endParaRPr>
          </a:p>
          <a:p>
            <a:pPr algn="l"/>
            <a:endParaRPr lang="fr-FR" sz="2200" dirty="0">
              <a:solidFill>
                <a:schemeClr val="tx1"/>
              </a:solidFill>
            </a:endParaRPr>
          </a:p>
          <a:p>
            <a:pPr algn="l"/>
            <a:r>
              <a:rPr lang="fr-FR" sz="2400" dirty="0">
                <a:solidFill>
                  <a:schemeClr val="tx1"/>
                </a:solidFill>
              </a:rPr>
              <a:t/>
            </a:r>
            <a:br>
              <a:rPr lang="fr-FR" sz="2400" dirty="0">
                <a:solidFill>
                  <a:schemeClr val="tx1"/>
                </a:solidFill>
              </a:rPr>
            </a:br>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572560" cy="6500858"/>
          </a:xfrm>
        </p:spPr>
        <p:txBody>
          <a:bodyPr>
            <a:normAutofit/>
          </a:bodyPr>
          <a:lstStyle/>
          <a:p>
            <a:pPr algn="l"/>
            <a:r>
              <a:rPr lang="fr-FR" sz="2000" dirty="0" smtClean="0">
                <a:solidFill>
                  <a:schemeClr val="tx1"/>
                </a:solidFill>
              </a:rPr>
              <a:t>Durcissement de l'appareil est une tâche essentielle lors de la sécurisation du réseau . Il s'agit de la mise en œuvre des méthodes éprouvées pour fixer physiquement le routeur et la protection de l'accès administratif du routeur à l'aide de l'interface de ligne de commande Cisco IOS ( CLI ) ainsi que le professionnel Configuration Cisco (PCC ) . Certaines de ces méthodes impliquent la sécurisation de l'accès administratif , y compris le maintien des mots de passe , la configuration des fonctionnalités améliorées de connexion virtuelle , et la mise en œuvre Secure Shell (SSH ) . Parce que tous le personnel de technologie de l'information doivent avoir le même niveau d'accès aux équipements d'infrastructure , la définition des rôles administratifs en termes d'accès est un autre aspect important de la sécurisation des périphériques d'infrastructure .</a:t>
            </a:r>
            <a:endParaRPr lang="fr-FR" sz="22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572560" cy="6286544"/>
          </a:xfrm>
        </p:spPr>
        <p:txBody>
          <a:bodyPr>
            <a:normAutofit/>
          </a:bodyPr>
          <a:lstStyle/>
          <a:p>
            <a:pPr algn="l"/>
            <a:r>
              <a:rPr lang="fr-FR" sz="2200" dirty="0">
                <a:solidFill>
                  <a:schemeClr val="tx1"/>
                </a:solidFill>
              </a:rPr>
              <a:t>Assurer la gestion et caractéristiques des dispositifs Cisco IOS rapports est également important . Pratiques recommandées pour assurer </a:t>
            </a:r>
            <a:r>
              <a:rPr lang="fr-FR" sz="2200" dirty="0" err="1">
                <a:solidFill>
                  <a:schemeClr val="tx1"/>
                </a:solidFill>
              </a:rPr>
              <a:t>syslog</a:t>
            </a:r>
            <a:r>
              <a:rPr lang="fr-FR" sz="2200" dirty="0">
                <a:solidFill>
                  <a:schemeClr val="tx1"/>
                </a:solidFill>
              </a:rPr>
              <a:t> , en utilisant Simple Network Management Protocol ( SNMP ) , et la configuration de Network Time Protocol ( NTP ) sont examinés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929718" cy="6286544"/>
          </a:xfrm>
        </p:spPr>
        <p:txBody>
          <a:bodyPr>
            <a:normAutofit/>
          </a:bodyPr>
          <a:lstStyle/>
          <a:p>
            <a:pPr algn="l"/>
            <a:r>
              <a:rPr lang="fr-FR" sz="2200" dirty="0">
                <a:solidFill>
                  <a:schemeClr val="tx1"/>
                </a:solidFill>
              </a:rPr>
              <a:t>Un réseau doit être conçu pour contrôler qui est autorisé à se connecter à lui et ce qu'ils sont autorisés à le faire quand ils sont connectés. Ces spécifications de conception sont identifiés dans la politique de sécurité du réseau . La politique indique comment les administrateurs réseau , les utilisateurs en entreprise , les utilisateurs distants , les partenaires commerciaux et les clients d'accéder aux ressources du réseau. La politique de sécurité réseau peut également imposer la mise en œuvre d'un système de comptabilité qui permet de suivre qui s'est connecté et quand et ce qu'ils ne lorsque vous êtes connecté</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572560" cy="6215106"/>
          </a:xfrm>
        </p:spPr>
        <p:txBody>
          <a:bodyPr>
            <a:normAutofit/>
          </a:bodyPr>
          <a:lstStyle/>
          <a:p>
            <a:pPr algn="l"/>
            <a:r>
              <a:rPr lang="fr-FR" sz="2200" dirty="0">
                <a:solidFill>
                  <a:schemeClr val="tx1"/>
                </a:solidFill>
              </a:rPr>
              <a:t>Gestion de l'accès au réseau en utilisant uniquement le mode utilisateur ou de mot de passe des commandes en mode privilège est limité et ne s'adapte pas bien . Au lieu de cela , l'aide de l' authentification, autorisation et comptabilité protocole ( AAA ) fournit le cadre nécessaire pour permettre la sécurité d'accès évolutif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72560" cy="6429420"/>
          </a:xfrm>
        </p:spPr>
        <p:txBody>
          <a:bodyPr>
            <a:normAutofit/>
          </a:bodyPr>
          <a:lstStyle/>
          <a:p>
            <a:pPr algn="l"/>
            <a:r>
              <a:rPr lang="fr-FR" sz="2200" dirty="0">
                <a:solidFill>
                  <a:schemeClr val="tx1"/>
                </a:solidFill>
              </a:rPr>
              <a:t>Routeurs Cisco IOS peuvent être configurés pour utiliser AAA pour accéder à un nom d'utilisateur local et la base de données de mot de passe. L'utilisation d'un nom d'utilisateur local et la base de données de mot de passe fournit une plus grande sécurité d'un mot de passe simple et un coût solution de sécurité efficace et facile à appliquer . Routeurs Cisco IOS peuvent également être configurés pour utiliser AAA pour accéder à un contrôle sécurisé de serveur d'accès Cisco ( ACS ) . Utilisation de Cisco ACS est très évolutive , car tous les périphériques de l'infrastructure d'accéder à un serveur central . La solution Cisco Secure ACS est également tolérant aux pannes , car plusieurs serveurs peuvent être configurés . La solution Cisco Secure ACS est souvent mis en œuvre par les grandes organisations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01122" cy="6429420"/>
          </a:xfrm>
        </p:spPr>
        <p:txBody>
          <a:bodyPr>
            <a:normAutofit/>
          </a:bodyPr>
          <a:lstStyle/>
          <a:p>
            <a:pPr algn="l"/>
            <a:r>
              <a:rPr lang="fr-FR" sz="2200" dirty="0">
                <a:solidFill>
                  <a:schemeClr val="tx1"/>
                </a:solidFill>
              </a:rPr>
              <a:t>Intrus de réseau peuvent potentiellement accéder aux équipements et services de réseau sensible . Limites de contrôle d'accès qui ou quoi peut utiliser les ressources spécifiques ainsi que les services ou les options disponibles une fois l'accès est accordé . </a:t>
            </a:r>
            <a:endParaRPr lang="fr-FR" sz="2200" dirty="0" smtClean="0">
              <a:solidFill>
                <a:schemeClr val="tx1"/>
              </a:solidFill>
            </a:endParaRPr>
          </a:p>
          <a:p>
            <a:pPr algn="l"/>
            <a:endParaRPr lang="fr-FR" sz="2200" dirty="0" smtClean="0">
              <a:solidFill>
                <a:schemeClr val="tx1"/>
              </a:solidFill>
            </a:endParaRPr>
          </a:p>
          <a:p>
            <a:pPr algn="l"/>
            <a:r>
              <a:rPr lang="fr-FR" sz="2200" smtClean="0">
                <a:solidFill>
                  <a:schemeClr val="tx1"/>
                </a:solidFill>
              </a:rPr>
              <a:t>De </a:t>
            </a:r>
            <a:r>
              <a:rPr lang="fr-FR" sz="2200" dirty="0">
                <a:solidFill>
                  <a:schemeClr val="tx1"/>
                </a:solidFill>
              </a:rPr>
              <a:t>nombreux types de méthodes d'authentification peuvent être exécutées sur un </a:t>
            </a:r>
            <a:r>
              <a:rPr lang="fr-FR" sz="2200">
                <a:solidFill>
                  <a:schemeClr val="tx1"/>
                </a:solidFill>
              </a:rPr>
              <a:t>dispositif </a:t>
            </a:r>
            <a:r>
              <a:rPr lang="fr-FR" sz="2200" smtClean="0">
                <a:solidFill>
                  <a:schemeClr val="tx1"/>
                </a:solidFill>
              </a:rPr>
              <a:t> </a:t>
            </a:r>
            <a:r>
              <a:rPr lang="fr-FR" sz="2200" dirty="0">
                <a:solidFill>
                  <a:schemeClr val="tx1"/>
                </a:solidFill>
              </a:rPr>
              <a:t>, et chaque méthode offre différents niveaux de sécurité .</a:t>
            </a:r>
            <a:br>
              <a:rPr lang="fr-FR" sz="2200" dirty="0">
                <a:solidFill>
                  <a:schemeClr val="tx1"/>
                </a:solidFill>
              </a:rPr>
            </a:br>
            <a:endParaRPr lang="fr-FR" sz="2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a:p>
        </p:txBody>
      </p:sp>
      <p:pic>
        <p:nvPicPr>
          <p:cNvPr id="1027" name="Picture 3"/>
          <p:cNvPicPr>
            <a:picLocks noChangeAspect="1" noChangeArrowheads="1"/>
          </p:cNvPicPr>
          <p:nvPr/>
        </p:nvPicPr>
        <p:blipFill>
          <a:blip r:embed="rId2"/>
          <a:srcRect/>
          <a:stretch>
            <a:fillRect/>
          </a:stretch>
        </p:blipFill>
        <p:spPr bwMode="auto">
          <a:xfrm>
            <a:off x="225088" y="357166"/>
            <a:ext cx="8810283"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2844" y="428604"/>
            <a:ext cx="8572560" cy="6000792"/>
          </a:xfrm>
        </p:spPr>
        <p:txBody>
          <a:bodyPr>
            <a:normAutofit/>
          </a:bodyPr>
          <a:lstStyle/>
          <a:p>
            <a:pPr algn="l"/>
            <a:r>
              <a:rPr lang="fr-FR" sz="2200" dirty="0">
                <a:solidFill>
                  <a:schemeClr val="tx1"/>
                </a:solidFill>
              </a:rPr>
              <a:t>La forme la plus simple d'authentification est des mots de passe . Cette méthode est configuré en utilisant une combinaison de login et de mot de passe sur la console, et les lignes </a:t>
            </a:r>
            <a:r>
              <a:rPr lang="fr-FR" sz="2200" dirty="0" err="1">
                <a:solidFill>
                  <a:schemeClr val="tx1"/>
                </a:solidFill>
              </a:rPr>
              <a:t>vty</a:t>
            </a:r>
            <a:r>
              <a:rPr lang="fr-FR" sz="2200" dirty="0">
                <a:solidFill>
                  <a:schemeClr val="tx1"/>
                </a:solidFill>
              </a:rPr>
              <a:t> et ports auxiliaires. Cette méthode est la plus facile à mettre en œuvre , mais il est aussi le plus faible et le moins sécurisé . </a:t>
            </a:r>
            <a:endParaRPr lang="fr-FR" sz="2200" dirty="0" smtClean="0">
              <a:solidFill>
                <a:schemeClr val="tx1"/>
              </a:solidFill>
            </a:endParaRPr>
          </a:p>
          <a:p>
            <a:pPr algn="l"/>
            <a:endParaRPr lang="fr-FR" sz="2200" dirty="0" smtClean="0">
              <a:solidFill>
                <a:schemeClr val="tx1"/>
              </a:solidFill>
            </a:endParaRPr>
          </a:p>
          <a:p>
            <a:pPr algn="l"/>
            <a:r>
              <a:rPr lang="fr-FR" sz="2200" dirty="0" smtClean="0">
                <a:solidFill>
                  <a:schemeClr val="tx1"/>
                </a:solidFill>
              </a:rPr>
              <a:t>Mot </a:t>
            </a:r>
            <a:r>
              <a:rPr lang="fr-FR" sz="2200" dirty="0">
                <a:solidFill>
                  <a:schemeClr val="tx1"/>
                </a:solidFill>
              </a:rPr>
              <a:t>de passe uniquement les connexions sont très vulnérables aux attaques par force brute . En outre , cette méthode ne permet pas de responsabilité. N'importe qui avec le mot de passe peut pénétrer dans l'appareil et modifier la configuration .</a:t>
            </a:r>
            <a:br>
              <a:rPr lang="fr-FR" sz="2200" dirty="0">
                <a:solidFill>
                  <a:schemeClr val="tx1"/>
                </a:solidFill>
              </a:rPr>
            </a:br>
            <a:endParaRPr lang="fr-FR" sz="220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715436" cy="6357982"/>
          </a:xfrm>
        </p:spPr>
        <p:txBody>
          <a:bodyPr>
            <a:normAutofit/>
          </a:bodyPr>
          <a:lstStyle/>
          <a:p>
            <a:pPr algn="l"/>
            <a:r>
              <a:rPr lang="fr-FR" sz="2200" dirty="0">
                <a:solidFill>
                  <a:schemeClr val="tx1"/>
                </a:solidFill>
              </a:rPr>
              <a:t>Pour aider à fournir la responsabilisation , l'authentification de base de données locale peut être implémentée en utilisant l'une des commandes suivantes :</a:t>
            </a:r>
            <a:br>
              <a:rPr lang="fr-FR" sz="2200" dirty="0">
                <a:solidFill>
                  <a:schemeClr val="tx1"/>
                </a:solidFill>
              </a:rPr>
            </a:br>
            <a:r>
              <a:rPr lang="fr-FR" sz="2200" dirty="0">
                <a:solidFill>
                  <a:schemeClr val="tx1"/>
                </a:solidFill>
              </a:rPr>
              <a:t/>
            </a:r>
            <a:br>
              <a:rPr lang="fr-FR" sz="2200" dirty="0">
                <a:solidFill>
                  <a:schemeClr val="tx1"/>
                </a:solidFill>
              </a:rPr>
            </a:br>
            <a:r>
              <a:rPr lang="fr-FR" sz="2200" dirty="0">
                <a:solidFill>
                  <a:schemeClr val="tx1"/>
                </a:solidFill>
              </a:rPr>
              <a:t>Nom d'utilisateur Mot de passe mot de passe</a:t>
            </a:r>
            <a:br>
              <a:rPr lang="fr-FR" sz="2200" dirty="0">
                <a:solidFill>
                  <a:schemeClr val="tx1"/>
                </a:solidFill>
              </a:rPr>
            </a:br>
            <a:r>
              <a:rPr lang="fr-FR" sz="2200" dirty="0">
                <a:solidFill>
                  <a:schemeClr val="tx1"/>
                </a:solidFill>
              </a:rPr>
              <a:t>nom d'utilisateur nom d'utilisateur mot de passe secret</a:t>
            </a:r>
            <a:br>
              <a:rPr lang="fr-FR" sz="2200" dirty="0">
                <a:solidFill>
                  <a:schemeClr val="tx1"/>
                </a:solidFill>
              </a:rPr>
            </a:br>
            <a:endParaRPr lang="fr-FR" sz="2200"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715436" cy="6286544"/>
          </a:xfrm>
        </p:spPr>
        <p:txBody>
          <a:bodyPr>
            <a:normAutofit/>
          </a:bodyPr>
          <a:lstStyle/>
          <a:p>
            <a:pPr algn="l"/>
            <a:r>
              <a:rPr lang="fr-FR" sz="2200" dirty="0">
                <a:solidFill>
                  <a:schemeClr val="tx1"/>
                </a:solidFill>
              </a:rPr>
              <a:t>Cette méthode permet de créer des comptes d'utilisateurs individuels sur chaque dispositif avec un mot de passe spécifique assignée à chaque utilisateur. </a:t>
            </a:r>
            <a:endParaRPr lang="fr-FR" sz="2200" dirty="0" smtClean="0">
              <a:solidFill>
                <a:schemeClr val="tx1"/>
              </a:solidFill>
            </a:endParaRPr>
          </a:p>
          <a:p>
            <a:pPr algn="l"/>
            <a:endParaRPr lang="fr-FR" sz="2200" dirty="0" smtClean="0">
              <a:solidFill>
                <a:schemeClr val="tx1"/>
              </a:solidFill>
            </a:endParaRPr>
          </a:p>
          <a:p>
            <a:pPr algn="l"/>
            <a:r>
              <a:rPr lang="fr-FR" sz="2200" dirty="0" smtClean="0">
                <a:solidFill>
                  <a:schemeClr val="tx1"/>
                </a:solidFill>
              </a:rPr>
              <a:t>La </a:t>
            </a:r>
            <a:r>
              <a:rPr lang="fr-FR" sz="2200" dirty="0">
                <a:solidFill>
                  <a:schemeClr val="tx1"/>
                </a:solidFill>
              </a:rPr>
              <a:t>méthode de base de données locale offre une sécurité supplémentaire , car un attaquant doit connaître un nom d'utilisateur et un mot de passe . Il fournit également plus de responsabilité , parce que le nom d'utilisateur est enregistré lorsqu'un utilisateur se connecte po Gardez à l'esprit que la commande combinaison de nom d'utilisateur mot de passe affiche le mot de passe en clair dans le fichier de configuration si la commande </a:t>
            </a:r>
            <a:r>
              <a:rPr lang="fr-FR" sz="2200" dirty="0" err="1">
                <a:solidFill>
                  <a:schemeClr val="tx1"/>
                </a:solidFill>
              </a:rPr>
              <a:t>password</a:t>
            </a:r>
            <a:r>
              <a:rPr lang="fr-FR" sz="2200" dirty="0">
                <a:solidFill>
                  <a:schemeClr val="tx1"/>
                </a:solidFill>
              </a:rPr>
              <a:t>-</a:t>
            </a:r>
            <a:r>
              <a:rPr lang="fr-FR" sz="2200" dirty="0" err="1">
                <a:solidFill>
                  <a:schemeClr val="tx1"/>
                </a:solidFill>
              </a:rPr>
              <a:t>encryption</a:t>
            </a:r>
            <a:r>
              <a:rPr lang="fr-FR" sz="2200" dirty="0">
                <a:solidFill>
                  <a:schemeClr val="tx1"/>
                </a:solidFill>
              </a:rPr>
              <a:t> service n'est pas configuré . La combinaison secrète de nom d'utilisateur est fortement recommandée car elle permet le cryptage MD5 de style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358246" cy="6286544"/>
          </a:xfrm>
        </p:spPr>
        <p:txBody>
          <a:bodyPr>
            <a:normAutofit/>
          </a:bodyPr>
          <a:lstStyle/>
          <a:p>
            <a:pPr algn="l"/>
            <a:r>
              <a:rPr lang="fr-FR" sz="2200" dirty="0">
                <a:solidFill>
                  <a:schemeClr val="tx1"/>
                </a:solidFill>
              </a:rPr>
              <a:t>La méthode de base de données locale a des limites . Les comptes d'utilisateur doivent être configurés localement sur chaque appareil. Dans un environnement de grande entreprise qui possède plusieurs routeurs et des commutateurs pour gérer , il peut prendre le temps de mettre en œuvre et modifier des bases de données locales sur chaque appareil. En outre, la configuration de la base de données locale fournit pas de méthode d'authentification de repli. Par exemple , si l'administrateur oublie le nom d'utilisateur et mot de passe pour ce périphérique ? En l'absence de méthode de sauvegarde disponibles pour l'authentification , la récupération de mot de passe devient la seule option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357166"/>
            <a:ext cx="8286808" cy="6000792"/>
          </a:xfrm>
        </p:spPr>
        <p:txBody>
          <a:bodyPr>
            <a:normAutofit/>
          </a:bodyPr>
          <a:lstStyle/>
          <a:p>
            <a:pPr algn="l"/>
            <a:r>
              <a:rPr lang="fr-FR" sz="2200" dirty="0">
                <a:solidFill>
                  <a:schemeClr val="tx1"/>
                </a:solidFill>
              </a:rPr>
              <a:t>Une meilleure solution est d'avoir tous les appareils se réfèrent à la même base de données de noms d'utilisateur et mots de passe à partir d'un serveur central . Ce chapitre explore les différentes méthodes de sécurisation de l'accès réseau à l'aide de l'authentification , autorisation et comptabilité (AAA ) pour sécuriser les routeurs Cisco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2844" y="285728"/>
            <a:ext cx="8715436" cy="6286544"/>
          </a:xfrm>
        </p:spPr>
        <p:txBody>
          <a:bodyPr>
            <a:normAutofit/>
          </a:bodyPr>
          <a:lstStyle/>
          <a:p>
            <a:pPr algn="l"/>
            <a:r>
              <a:rPr lang="fr-FR" sz="2200" b="1" u="sng" dirty="0">
                <a:solidFill>
                  <a:schemeClr val="tx1"/>
                </a:solidFill>
              </a:rPr>
              <a:t>Services de sécurité de réseau AAA constituent</a:t>
            </a:r>
            <a:r>
              <a:rPr lang="fr-FR" sz="2200" dirty="0">
                <a:solidFill>
                  <a:schemeClr val="tx1"/>
                </a:solidFill>
              </a:rPr>
              <a:t> le cadre principal de mettre en place un contrôle d'accès sur un périphérique réseau . AAA est un moyen de contrôler qui est autorisé à accéder à un réseau ( authentification ) , ce qu'ils peuvent faire pendant qu'ils sont là ( autoriser ) , et de vérifier quelles mesures ils ont joué lors de l'accès au réseau (comptabilité ) . Il fournit un degré d'extensibilité supérieure à la con , aux, </a:t>
            </a:r>
            <a:r>
              <a:rPr lang="fr-FR" sz="2200" dirty="0" err="1">
                <a:solidFill>
                  <a:schemeClr val="tx1"/>
                </a:solidFill>
              </a:rPr>
              <a:t>vty</a:t>
            </a:r>
            <a:r>
              <a:rPr lang="fr-FR" sz="2200" dirty="0">
                <a:solidFill>
                  <a:schemeClr val="tx1"/>
                </a:solidFill>
              </a:rPr>
              <a:t> et authentification privilégié EXEC commandes seul .</a:t>
            </a:r>
            <a:br>
              <a:rPr lang="fr-FR" sz="2200" dirty="0">
                <a:solidFill>
                  <a:schemeClr val="tx1"/>
                </a:solidFill>
              </a:rPr>
            </a:br>
            <a:endParaRPr lang="fr-FR" sz="22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501122" cy="6215106"/>
          </a:xfrm>
        </p:spPr>
        <p:txBody>
          <a:bodyPr>
            <a:normAutofit fontScale="70000" lnSpcReduction="20000"/>
          </a:bodyPr>
          <a:lstStyle/>
          <a:p>
            <a:pPr algn="l"/>
            <a:r>
              <a:rPr lang="fr-FR" dirty="0">
                <a:solidFill>
                  <a:schemeClr val="tx1"/>
                </a:solidFill>
              </a:rPr>
              <a:t>Sécurité des réseaux et AAA administrative dans l'environnement Cisco a plusieurs composants fonctionnels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 </a:t>
            </a:r>
            <a:r>
              <a:rPr lang="fr-FR" b="1" u="sng" dirty="0">
                <a:solidFill>
                  <a:schemeClr val="tx1"/>
                </a:solidFill>
              </a:rPr>
              <a:t>Authentification </a:t>
            </a:r>
            <a:r>
              <a:rPr lang="fr-FR" dirty="0">
                <a:solidFill>
                  <a:schemeClr val="tx1"/>
                </a:solidFill>
              </a:rPr>
              <a:t>des utilisateurs et des administrateurs doivent prouver qu'ils sont bien qui ils disent qu'ils sont. L'authentification peut être établi en utilisant l'identifiant et le mot de passe combinaisons , défi et les questions de réponse , les cartes à jeton , et d'autres méthodes . Par exemple : " . Je suis utilisateur « étudiant » Je sais que le mot de passe pour prouver que je suis utilisateur « étudiant » . "</a:t>
            </a:r>
            <a:br>
              <a:rPr lang="fr-FR" dirty="0">
                <a:solidFill>
                  <a:schemeClr val="tx1"/>
                </a:solidFill>
              </a:rPr>
            </a:br>
            <a:r>
              <a:rPr lang="fr-FR" b="1" u="sng" dirty="0">
                <a:solidFill>
                  <a:schemeClr val="tx1"/>
                </a:solidFill>
              </a:rPr>
              <a:t>Autorisation</a:t>
            </a:r>
            <a:r>
              <a:rPr lang="fr-FR" dirty="0">
                <a:solidFill>
                  <a:schemeClr val="tx1"/>
                </a:solidFill>
              </a:rPr>
              <a:t> - Une fois l'utilisateur authentifié, les services d'autorisation déterminent les ressources auxquelles l'utilisateur peut accéder et les opérations que l'utilisateur est autorisé à effectuer . Un exemple est " utilisateur " étudiant " peuvent accéder </a:t>
            </a:r>
            <a:r>
              <a:rPr lang="fr-FR" dirty="0" err="1">
                <a:solidFill>
                  <a:schemeClr val="tx1"/>
                </a:solidFill>
              </a:rPr>
              <a:t>serverxyz</a:t>
            </a:r>
            <a:r>
              <a:rPr lang="fr-FR" dirty="0">
                <a:solidFill>
                  <a:schemeClr val="tx1"/>
                </a:solidFill>
              </a:rPr>
              <a:t> hôte en utilisant Telnet seulement. "</a:t>
            </a:r>
            <a:br>
              <a:rPr lang="fr-FR" dirty="0">
                <a:solidFill>
                  <a:schemeClr val="tx1"/>
                </a:solidFill>
              </a:rPr>
            </a:br>
            <a:r>
              <a:rPr lang="fr-FR" b="1" u="sng" dirty="0">
                <a:solidFill>
                  <a:schemeClr val="tx1"/>
                </a:solidFill>
              </a:rPr>
              <a:t>Comptabilité et de vérification </a:t>
            </a:r>
            <a:r>
              <a:rPr lang="fr-FR" dirty="0">
                <a:solidFill>
                  <a:schemeClr val="tx1"/>
                </a:solidFill>
              </a:rPr>
              <a:t>- Les documents comptables que l'utilisateur fait , y compris ce qui est accessible , la quantité de temps la ressource est accessible , et toutes les modifications qui ont été apportées . Comptable fait le suivi de la manière dont les ressources du réseau sont utilisés . Un exemple est " utilisateur " étudiant " accessible </a:t>
            </a:r>
            <a:r>
              <a:rPr lang="fr-FR" dirty="0" err="1">
                <a:solidFill>
                  <a:schemeClr val="tx1"/>
                </a:solidFill>
              </a:rPr>
              <a:t>serverxyz</a:t>
            </a:r>
            <a:r>
              <a:rPr lang="fr-FR" dirty="0">
                <a:solidFill>
                  <a:schemeClr val="tx1"/>
                </a:solidFill>
              </a:rPr>
              <a:t> hôte en utilisant Telnet pendant 15 minutes . "</a:t>
            </a:r>
            <a:br>
              <a:rPr lang="fr-FR" dirty="0">
                <a:solidFill>
                  <a:schemeClr val="tx1"/>
                </a:solidFill>
              </a:rPr>
            </a:br>
            <a:endParaRPr lang="fr-FR"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572560" cy="6357982"/>
          </a:xfrm>
        </p:spPr>
        <p:txBody>
          <a:bodyPr>
            <a:normAutofit fontScale="70000" lnSpcReduction="20000"/>
          </a:bodyPr>
          <a:lstStyle/>
          <a:p>
            <a:pPr algn="l"/>
            <a:r>
              <a:rPr lang="fr-FR" b="1" u="sng" dirty="0">
                <a:solidFill>
                  <a:schemeClr val="tx1"/>
                </a:solidFill>
              </a:rPr>
              <a:t>Caractéristique de AAA :</a:t>
            </a:r>
            <a:endParaRPr lang="fr-FR" dirty="0">
              <a:solidFill>
                <a:schemeClr val="tx1"/>
              </a:solidFill>
            </a:endParaRPr>
          </a:p>
          <a:p>
            <a:pPr algn="l"/>
            <a:r>
              <a:rPr lang="fr-FR" b="1" i="1" u="sng" dirty="0">
                <a:solidFill>
                  <a:schemeClr val="tx1"/>
                </a:solidFill>
              </a:rPr>
              <a:t>authentification AAA</a:t>
            </a:r>
            <a:r>
              <a:rPr lang="fr-FR" dirty="0">
                <a:solidFill>
                  <a:schemeClr val="tx1"/>
                </a:solidFill>
              </a:rPr>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AAA peut être utilisé pour authentifier les utilisateurs pour l'accès administratif ou il peut être utilisé pour authentifier les utilisateurs pour l'accès réseau à distance . Ces deux méthodes d'accès utilisent différents modes de demander des services AAA :</a:t>
            </a:r>
            <a:br>
              <a:rPr lang="fr-FR" dirty="0">
                <a:solidFill>
                  <a:schemeClr val="tx1"/>
                </a:solidFill>
              </a:rPr>
            </a:br>
            <a:r>
              <a:rPr lang="fr-FR" b="1" u="sng" dirty="0">
                <a:solidFill>
                  <a:schemeClr val="tx1"/>
                </a:solidFill>
              </a:rPr>
              <a:t/>
            </a:r>
            <a:br>
              <a:rPr lang="fr-FR" b="1" u="sng" dirty="0">
                <a:solidFill>
                  <a:schemeClr val="tx1"/>
                </a:solidFill>
              </a:rPr>
            </a:br>
            <a:r>
              <a:rPr lang="fr-FR" b="1" u="sng" dirty="0">
                <a:solidFill>
                  <a:schemeClr val="tx1"/>
                </a:solidFill>
              </a:rPr>
              <a:t>Mode caractère </a:t>
            </a:r>
            <a:r>
              <a:rPr lang="fr-FR" dirty="0">
                <a:solidFill>
                  <a:schemeClr val="tx1"/>
                </a:solidFill>
              </a:rPr>
              <a:t>- Un utilisateur envoie une demande d'établissement d'un processus de mode EXEC avec le routeur à des fins administratives .</a:t>
            </a:r>
            <a:br>
              <a:rPr lang="fr-FR" dirty="0">
                <a:solidFill>
                  <a:schemeClr val="tx1"/>
                </a:solidFill>
              </a:rPr>
            </a:br>
            <a:r>
              <a:rPr lang="fr-FR" b="1" u="sng" dirty="0">
                <a:solidFill>
                  <a:schemeClr val="tx1"/>
                </a:solidFill>
              </a:rPr>
              <a:t>Mode paquet </a:t>
            </a:r>
            <a:r>
              <a:rPr lang="fr-FR" dirty="0">
                <a:solidFill>
                  <a:schemeClr val="tx1"/>
                </a:solidFill>
              </a:rPr>
              <a:t>- Un utilisateur envoie une demande pour établir une connexion via le routeur avec un périphérique sur le réseau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À l'exception des commandes de comptabilité , toutes les commandes AAA s'appliquent à la fois en mode caractère et en mode paquet. Cette rubrique se concentre sur la sécurisation d'accès en mode caractère . Pour un véritable réseau sécurisé , il est important de configurer également le routeur pour l'accès administratif sécurisé et l'accès au réseau LAN distant à l'aide des services de AAA ainsi . Cisco fournit deux méthodes courantes de mise en œuvre de services AAA .</a:t>
            </a:r>
            <a:br>
              <a:rPr lang="fr-FR" dirty="0">
                <a:solidFill>
                  <a:schemeClr val="tx1"/>
                </a:solidFill>
              </a:rPr>
            </a:br>
            <a:endParaRPr lang="fr-FR"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572560" cy="6357982"/>
          </a:xfrm>
        </p:spPr>
        <p:txBody>
          <a:bodyPr>
            <a:normAutofit/>
          </a:bodyPr>
          <a:lstStyle/>
          <a:p>
            <a:pPr algn="l"/>
            <a:r>
              <a:rPr lang="fr-FR" sz="2200" i="1" u="sng" dirty="0">
                <a:solidFill>
                  <a:schemeClr val="tx1"/>
                </a:solidFill>
              </a:rPr>
              <a:t>Authentification AAA locale</a:t>
            </a:r>
            <a:r>
              <a:rPr lang="fr-FR" sz="2200" i="1" dirty="0">
                <a:solidFill>
                  <a:schemeClr val="tx1"/>
                </a:solidFill>
              </a:rPr>
              <a:t/>
            </a:r>
            <a:br>
              <a:rPr lang="fr-FR" sz="2200" i="1" dirty="0">
                <a:solidFill>
                  <a:schemeClr val="tx1"/>
                </a:solidFill>
              </a:rPr>
            </a:br>
            <a:r>
              <a:rPr lang="fr-FR" sz="2200" dirty="0">
                <a:solidFill>
                  <a:schemeClr val="tx1"/>
                </a:solidFill>
              </a:rPr>
              <a:t/>
            </a:r>
            <a:br>
              <a:rPr lang="fr-FR" sz="2200" dirty="0">
                <a:solidFill>
                  <a:schemeClr val="tx1"/>
                </a:solidFill>
              </a:rPr>
            </a:br>
            <a:r>
              <a:rPr lang="fr-FR" sz="2200" dirty="0">
                <a:solidFill>
                  <a:schemeClr val="tx1"/>
                </a:solidFill>
              </a:rPr>
              <a:t>AAA locale utilise une base de données locale pour l'authentification . Cette méthode stocke les noms d'utilisateur et mots de passe localement dans le routeur Cisco , et les utilisateurs s'authentifient la base de données locale . Cette base de données est le même que celui requis pour établir CLI basée sur les rôles . AAA est idéale pour les petits réseaux .</a:t>
            </a:r>
            <a:br>
              <a:rPr lang="fr-FR" sz="2200" dirty="0">
                <a:solidFill>
                  <a:schemeClr val="tx1"/>
                </a:solidFill>
              </a:rPr>
            </a:br>
            <a:r>
              <a:rPr lang="fr-FR" sz="2200" i="1" u="sng" dirty="0">
                <a:solidFill>
                  <a:schemeClr val="tx1"/>
                </a:solidFill>
              </a:rPr>
              <a:t/>
            </a:r>
            <a:br>
              <a:rPr lang="fr-FR" sz="2200" i="1" u="sng" dirty="0">
                <a:solidFill>
                  <a:schemeClr val="tx1"/>
                </a:solidFill>
              </a:rPr>
            </a:br>
            <a:r>
              <a:rPr lang="fr-FR" sz="2200" i="1" u="sng" dirty="0">
                <a:solidFill>
                  <a:schemeClr val="tx1"/>
                </a:solidFill>
              </a:rPr>
              <a:t>Authentification AAA Server </a:t>
            </a:r>
            <a:r>
              <a:rPr lang="fr-FR" sz="2200" i="1" u="sng" dirty="0" err="1">
                <a:solidFill>
                  <a:schemeClr val="tx1"/>
                </a:solidFill>
              </a:rPr>
              <a:t>Based</a:t>
            </a:r>
            <a:r>
              <a:rPr lang="fr-FR" sz="2200" i="1" u="sng" dirty="0">
                <a:solidFill>
                  <a:schemeClr val="tx1"/>
                </a:solidFill>
              </a:rPr>
              <a:t/>
            </a:r>
            <a:br>
              <a:rPr lang="fr-FR" sz="2200" i="1" u="sng" dirty="0">
                <a:solidFill>
                  <a:schemeClr val="tx1"/>
                </a:solidFill>
              </a:rPr>
            </a:br>
            <a:r>
              <a:rPr lang="fr-FR" sz="2200" dirty="0">
                <a:solidFill>
                  <a:schemeClr val="tx1"/>
                </a:solidFill>
              </a:rPr>
              <a:t/>
            </a:r>
            <a:br>
              <a:rPr lang="fr-FR" sz="2200" dirty="0">
                <a:solidFill>
                  <a:schemeClr val="tx1"/>
                </a:solidFill>
              </a:rPr>
            </a:br>
            <a:r>
              <a:rPr lang="fr-FR" sz="2200" dirty="0">
                <a:solidFill>
                  <a:schemeClr val="tx1"/>
                </a:solidFill>
              </a:rPr>
              <a:t>La méthode basée sur le serveur utilise une ressource de serveur de base de données externe qui exploite RADIUS ou TACACS + protocoles . Les exemples incluent Cisco Secure Access Control Server ( ACS ) pour Windows Server , Cisco Secure ACS Solution </a:t>
            </a:r>
            <a:r>
              <a:rPr lang="fr-FR" sz="2200" dirty="0" err="1">
                <a:solidFill>
                  <a:schemeClr val="tx1"/>
                </a:solidFill>
              </a:rPr>
              <a:t>Engine</a:t>
            </a:r>
            <a:r>
              <a:rPr lang="fr-FR" sz="2200" dirty="0">
                <a:solidFill>
                  <a:schemeClr val="tx1"/>
                </a:solidFill>
              </a:rPr>
              <a:t> , ou Cisco Secure ACS express . S'il ya plusieurs routeurs , AAA serveur est plus approprié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572560" cy="6143668"/>
          </a:xfrm>
        </p:spPr>
        <p:txBody>
          <a:bodyPr>
            <a:normAutofit fontScale="70000" lnSpcReduction="20000"/>
          </a:bodyPr>
          <a:lstStyle/>
          <a:p>
            <a:pPr algn="l"/>
            <a:r>
              <a:rPr lang="fr-FR" b="1" i="1" u="sng" dirty="0">
                <a:solidFill>
                  <a:schemeClr val="tx1"/>
                </a:solidFill>
              </a:rPr>
              <a:t>AAA autorisation</a:t>
            </a:r>
            <a:r>
              <a:rPr lang="fr-FR" dirty="0">
                <a:solidFill>
                  <a:schemeClr val="tx1"/>
                </a:solidFill>
              </a:rPr>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Après les utilisateurs sont authentifiés avec succès contre la source de données sélectionnée AAA (basé sur un serveur local ou), ils sont alors autorisés à des ressources de réseau spécifiques. L'autorisation est essentiellement ce que l'utilisateur peut et ne peut pas faire sur le réseau après que l'utilisateur est authentifié, semblable à la façon dont les niveaux de privilèges et CLI basée sur les rôles donnent aux utilisateurs les droits et privilèges spécifiques à certaines commandes sur le routeur.</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L'autorisation est généralement réalisée à l'aide d'une solution basée sur un serveur AAA. Autorisation utilise un ensemble d'attributs qui crée décrit l'accès au réseau de l'utilisateur. Ces caractéristiques sont comparées à l'information contenue dans la base de données AAA, et une détermination de restriction pour que l'utilisateur est faite et livrée au routeur local, où l'utilisateur est connecté</a:t>
            </a:r>
            <a:r>
              <a:rPr lang="fr-FR" dirty="0" smtClean="0">
                <a:solidFill>
                  <a:schemeClr val="tx1"/>
                </a:solidFill>
              </a:rPr>
              <a:t>.</a:t>
            </a:r>
          </a:p>
          <a:p>
            <a:pPr algn="l"/>
            <a:r>
              <a:rPr lang="fr-FR" dirty="0">
                <a:solidFill>
                  <a:schemeClr val="tx1"/>
                </a:solidFill>
              </a:rPr>
              <a:t>L'autorisation est automatique et ne nécessite pas aux utilisateurs d'effectuer des étapes supplémentaires après l'authentification. L'autorisation est mis en œuvre immédiatement après que l'utilisateur est authentifié. </a:t>
            </a:r>
            <a:br>
              <a:rPr lang="fr-FR" dirty="0">
                <a:solidFill>
                  <a:schemeClr val="tx1"/>
                </a:solidFill>
              </a:rPr>
            </a:br>
            <a:r>
              <a:rPr lang="fr-FR" dirty="0">
                <a:solidFill>
                  <a:schemeClr val="tx1"/>
                </a:solidFill>
              </a:rPr>
              <a:t/>
            </a:r>
            <a:br>
              <a:rPr lang="fr-FR" dirty="0">
                <a:solidFill>
                  <a:schemeClr val="tx1"/>
                </a:solidFill>
              </a:rPr>
            </a:br>
            <a:endParaRPr lang="fr-F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429684" cy="6286544"/>
          </a:xfrm>
        </p:spPr>
        <p:txBody>
          <a:bodyPr>
            <a:noAutofit/>
          </a:bodyPr>
          <a:lstStyle/>
          <a:p>
            <a:pPr algn="l"/>
            <a:r>
              <a:rPr lang="fr-FR" sz="2200" dirty="0">
                <a:solidFill>
                  <a:schemeClr val="tx1"/>
                </a:solidFill>
              </a:rPr>
              <a:t>La première section de la boîte de dialogue est consacrée aux mots de passe des utilisateurs. En effet les mots de passe représente une porte d'accès dans la sécurité du système il est donc essentiel de forcer un minimum les utilisateurs à avoir des mots de passe un minimum dur à trouver. </a:t>
            </a:r>
          </a:p>
          <a:p>
            <a:pPr algn="l"/>
            <a:r>
              <a:rPr lang="fr-FR" sz="2200" dirty="0">
                <a:solidFill>
                  <a:schemeClr val="tx1"/>
                </a:solidFill>
              </a:rPr>
              <a:t>Voici les options qui vous sont proposées : </a:t>
            </a:r>
          </a:p>
          <a:p>
            <a:pPr lvl="0" algn="l">
              <a:buFont typeface="Arial" pitchFamily="34" charset="0"/>
              <a:buChar char="•"/>
            </a:pPr>
            <a:r>
              <a:rPr lang="fr-FR" sz="2200" b="1" i="1" u="sng" dirty="0" smtClean="0">
                <a:solidFill>
                  <a:schemeClr val="tx1"/>
                </a:solidFill>
              </a:rPr>
              <a:t>Limitations </a:t>
            </a:r>
            <a:r>
              <a:rPr lang="fr-FR" sz="2200" b="1" i="1" u="sng" dirty="0">
                <a:solidFill>
                  <a:schemeClr val="tx1"/>
                </a:solidFill>
              </a:rPr>
              <a:t>du mot de passe</a:t>
            </a:r>
            <a:r>
              <a:rPr lang="fr-FR" sz="2200" i="1" u="sng" dirty="0">
                <a:solidFill>
                  <a:schemeClr val="tx1"/>
                </a:solidFill>
              </a:rPr>
              <a:t> </a:t>
            </a:r>
          </a:p>
          <a:p>
            <a:pPr lvl="1" algn="l"/>
            <a:r>
              <a:rPr lang="fr-FR" sz="2200" dirty="0">
                <a:solidFill>
                  <a:schemeClr val="tx1"/>
                </a:solidFill>
              </a:rPr>
              <a:t>La </a:t>
            </a:r>
            <a:r>
              <a:rPr lang="fr-FR" sz="2200" b="1" dirty="0">
                <a:solidFill>
                  <a:schemeClr val="tx1"/>
                </a:solidFill>
              </a:rPr>
              <a:t>Durée maximale du mot de passe</a:t>
            </a:r>
            <a:r>
              <a:rPr lang="fr-FR" sz="2200" dirty="0">
                <a:solidFill>
                  <a:schemeClr val="tx1"/>
                </a:solidFill>
              </a:rPr>
              <a:t> définit le temps au bout duquel un utilisateur est explicitement obligé de modifier son mot de passe</a:t>
            </a:r>
          </a:p>
          <a:p>
            <a:pPr lvl="1" algn="l"/>
            <a:r>
              <a:rPr lang="fr-FR" sz="2200" dirty="0">
                <a:solidFill>
                  <a:schemeClr val="tx1"/>
                </a:solidFill>
              </a:rPr>
              <a:t>La </a:t>
            </a:r>
            <a:r>
              <a:rPr lang="fr-FR" sz="2200" b="1" dirty="0">
                <a:solidFill>
                  <a:schemeClr val="tx1"/>
                </a:solidFill>
              </a:rPr>
              <a:t>Durée minimale du mot de passe</a:t>
            </a:r>
            <a:r>
              <a:rPr lang="fr-FR" sz="2200" dirty="0">
                <a:solidFill>
                  <a:schemeClr val="tx1"/>
                </a:solidFill>
              </a:rPr>
              <a:t> permet d'éviter qu'un utilisateur modifie trop souvent son mot de passe</a:t>
            </a:r>
          </a:p>
          <a:p>
            <a:pPr lvl="1" algn="l"/>
            <a:r>
              <a:rPr lang="fr-FR" sz="2200" dirty="0">
                <a:solidFill>
                  <a:schemeClr val="tx1"/>
                </a:solidFill>
              </a:rPr>
              <a:t>La </a:t>
            </a:r>
            <a:r>
              <a:rPr lang="fr-FR" sz="2200" b="1" dirty="0">
                <a:solidFill>
                  <a:schemeClr val="tx1"/>
                </a:solidFill>
              </a:rPr>
              <a:t>Longueur minimale du mot de passe</a:t>
            </a:r>
            <a:r>
              <a:rPr lang="fr-FR" sz="2200" dirty="0">
                <a:solidFill>
                  <a:schemeClr val="tx1"/>
                </a:solidFill>
              </a:rPr>
              <a:t> permet de s'assurer que le mot de passe sera suffisamment long pour empêcher toute tentative d'intrusions</a:t>
            </a:r>
          </a:p>
          <a:p>
            <a:pPr algn="l"/>
            <a:endParaRPr lang="fr-FR" sz="2200"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643998" cy="6072230"/>
          </a:xfrm>
        </p:spPr>
        <p:txBody>
          <a:bodyPr>
            <a:normAutofit fontScale="62500" lnSpcReduction="20000"/>
          </a:bodyPr>
          <a:lstStyle/>
          <a:p>
            <a:pPr algn="l"/>
            <a:r>
              <a:rPr lang="fr-FR" b="1" i="1" u="sng" dirty="0">
                <a:solidFill>
                  <a:schemeClr val="tx1"/>
                </a:solidFill>
              </a:rPr>
              <a:t>AAA comptabilité</a:t>
            </a:r>
            <a:r>
              <a:rPr lang="fr-FR" dirty="0">
                <a:solidFill>
                  <a:schemeClr val="tx1"/>
                </a:solidFill>
              </a:rPr>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Comptabilité collecte et rapporte des données d'usage de sorte qu'il peut être utilisé à des fins de vérification ou de facturation . Les données recueillies peuvent inclure le début et de fin de connexion , les commandes exécutées , nombre de paquets , et le nombre d'octets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Comptabilité est implémenté en utilisant une solution à base de serveur AAA . Ce service fournit des statistiques d'utilisation sur le serveur ACS . Ces statistiques peuvent être extraites pour créer des rapports détaillés sur la configuration du réseau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Une utilisation largement déployée de la comptabilité est de combiner avec authentification AAA pour gérer l'accès à des dispositifs de réseau personnel administratif interconnexion de réseaux . Comptabilité offre plus de sécurité que de l'authentification . Les serveurs AAA garder un journal détaillé de exactement ce que l'utilisateur authentifié fait sur le dispositif . Cela comprend toutes les commandes disponibles et de configuration émis par l'utilisateur. Le journal contient de nombreux champs de données , y compris le nom d'utilisateur , la date et l'heure , et la commande réelle qui a été saisi par l'utilisateur . Cette information est utile lors du dépannage des appareils . Il fournit également un effet de levier contre les personnes qui exécutent des actions malveillantes.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072494" cy="6215106"/>
          </a:xfrm>
        </p:spPr>
        <p:txBody>
          <a:bodyPr>
            <a:normAutofit/>
          </a:bodyPr>
          <a:lstStyle/>
          <a:p>
            <a:pPr algn="l"/>
            <a:r>
              <a:rPr lang="fr-FR" sz="2200" dirty="0" smtClean="0">
                <a:solidFill>
                  <a:schemeClr val="tx1"/>
                </a:solidFill>
              </a:rPr>
              <a:t>De nombreux moyens techniques peuvent être mis en œuvre pour assurer une sécurité du système d'information. Il convient de choisir les moyens nécessaires, suffisants, et justes. </a:t>
            </a:r>
          </a:p>
          <a:p>
            <a:pPr algn="l"/>
            <a:endParaRPr lang="fr-FR" sz="2200" dirty="0" smtClean="0">
              <a:solidFill>
                <a:schemeClr val="tx1"/>
              </a:solidFill>
            </a:endParaRPr>
          </a:p>
          <a:p>
            <a:pPr algn="l"/>
            <a:r>
              <a:rPr lang="fr-FR" sz="2200" dirty="0" smtClean="0">
                <a:solidFill>
                  <a:schemeClr val="tx1"/>
                </a:solidFill>
              </a:rPr>
              <a:t>Voici une liste non exhaustive de moyens techniques pouvant répondre à certains besoins en matière de sécurité du système d'information :</a:t>
            </a:r>
          </a:p>
          <a:p>
            <a:pPr algn="l"/>
            <a:r>
              <a:rPr lang="fr-FR" sz="2200" dirty="0" smtClean="0">
                <a:solidFill>
                  <a:schemeClr val="tx1"/>
                </a:solidFill>
              </a:rPr>
              <a:t>- Contrôle des accès au système d'information;</a:t>
            </a:r>
          </a:p>
          <a:p>
            <a:pPr algn="l"/>
            <a:r>
              <a:rPr lang="fr-FR" sz="2200" dirty="0" smtClean="0">
                <a:solidFill>
                  <a:schemeClr val="tx1"/>
                </a:solidFill>
              </a:rPr>
              <a:t>- Surveillance du réseau : sniffer, système de détection d'intrusion ;</a:t>
            </a:r>
          </a:p>
          <a:p>
            <a:pPr algn="l"/>
            <a:r>
              <a:rPr lang="fr-FR" sz="2200" dirty="0" smtClean="0">
                <a:solidFill>
                  <a:schemeClr val="tx1"/>
                </a:solidFill>
              </a:rPr>
              <a:t>Sécurité applicative : séparation des privilèges, audit de code, rétro-ingénierie ;</a:t>
            </a:r>
          </a:p>
          <a:p>
            <a:pPr algn="l"/>
            <a:r>
              <a:rPr lang="fr-FR" sz="2200" dirty="0" smtClean="0">
                <a:solidFill>
                  <a:schemeClr val="tx1"/>
                </a:solidFill>
              </a:rPr>
              <a:t>- Emploi de technologies </a:t>
            </a:r>
            <a:r>
              <a:rPr lang="fr-FR" sz="2200" i="1" dirty="0" smtClean="0">
                <a:solidFill>
                  <a:schemeClr val="tx1"/>
                </a:solidFill>
              </a:rPr>
              <a:t>ad hoc</a:t>
            </a:r>
            <a:r>
              <a:rPr lang="fr-FR" sz="2200" dirty="0" smtClean="0">
                <a:solidFill>
                  <a:schemeClr val="tx1"/>
                </a:solidFill>
              </a:rPr>
              <a:t> : pare-feu, UTM, anti-logiciels malveillants (antivirus, anti-spam, anti-logiciel espion) ;</a:t>
            </a:r>
          </a:p>
          <a:p>
            <a:pPr algn="l"/>
            <a:r>
              <a:rPr lang="fr-FR" sz="2200" dirty="0" smtClean="0">
                <a:solidFill>
                  <a:schemeClr val="tx1"/>
                </a:solidFill>
              </a:rPr>
              <a:t>- Cryptographie: authentification forte, infrastructure à clés publiques, chiffrement.</a:t>
            </a:r>
          </a:p>
          <a:p>
            <a:pPr algn="l"/>
            <a:endParaRPr lang="fr-FR" sz="2200"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358246" cy="6072230"/>
          </a:xfrm>
        </p:spPr>
        <p:txBody>
          <a:bodyPr>
            <a:normAutofit fontScale="55000" lnSpcReduction="20000"/>
          </a:bodyPr>
          <a:lstStyle/>
          <a:p>
            <a:pPr algn="l"/>
            <a:r>
              <a:rPr lang="fr-FR" u="sng" dirty="0" smtClean="0">
                <a:solidFill>
                  <a:schemeClr val="tx1"/>
                </a:solidFill>
              </a:rPr>
              <a:t>1- Le </a:t>
            </a:r>
            <a:r>
              <a:rPr lang="fr-FR" b="1" u="sng" dirty="0" smtClean="0">
                <a:solidFill>
                  <a:schemeClr val="tx1"/>
                </a:solidFill>
              </a:rPr>
              <a:t>contrôle d'accès</a:t>
            </a:r>
            <a:r>
              <a:rPr lang="fr-FR" dirty="0" smtClean="0">
                <a:solidFill>
                  <a:schemeClr val="tx1"/>
                </a:solidFill>
              </a:rPr>
              <a:t> consiste à vérifier si une entité (une personne, un ordinateur, …) demandant d'accéder à une ressource a les droits nécessaires pour le faire.</a:t>
            </a:r>
          </a:p>
          <a:p>
            <a:pPr algn="l"/>
            <a:r>
              <a:rPr lang="fr-FR" dirty="0" smtClean="0">
                <a:solidFill>
                  <a:schemeClr val="tx1"/>
                </a:solidFill>
              </a:rPr>
              <a:t>Un contrôle d'accès offre ainsi la possibilité d'accéder à des ressources physiques (par exemple un bâtiment, un local, un pays) ou logiques (par exemple un système d'exploitation ou une application informatique spécifique).</a:t>
            </a:r>
          </a:p>
          <a:p>
            <a:pPr algn="l"/>
            <a:endParaRPr lang="fr-FR" dirty="0" smtClean="0">
              <a:solidFill>
                <a:schemeClr val="tx1"/>
              </a:solidFill>
            </a:endParaRPr>
          </a:p>
          <a:p>
            <a:pPr algn="l"/>
            <a:r>
              <a:rPr lang="fr-FR" dirty="0" smtClean="0">
                <a:solidFill>
                  <a:schemeClr val="tx1"/>
                </a:solidFill>
              </a:rPr>
              <a:t>- Le contrôle d'accès comprend généralement 3 composantes :</a:t>
            </a:r>
          </a:p>
          <a:p>
            <a:pPr algn="l"/>
            <a:r>
              <a:rPr lang="fr-FR" b="1" u="sng" dirty="0" smtClean="0">
                <a:solidFill>
                  <a:schemeClr val="tx1"/>
                </a:solidFill>
              </a:rPr>
              <a:t>un mécanisme d'authentification </a:t>
            </a:r>
            <a:r>
              <a:rPr lang="fr-FR" dirty="0" smtClean="0">
                <a:solidFill>
                  <a:schemeClr val="tx1"/>
                </a:solidFill>
              </a:rPr>
              <a:t> de l'entité (par exemple un mot de passe, une carte, une clé, un élément biométrique, …). Ce mécanisme n'est pas utile en soi mais est indispensable au fonctionnement des 2 suivants ;</a:t>
            </a:r>
          </a:p>
          <a:p>
            <a:pPr algn="l"/>
            <a:r>
              <a:rPr lang="fr-FR" dirty="0" smtClean="0">
                <a:solidFill>
                  <a:schemeClr val="tx1"/>
                </a:solidFill>
              </a:rPr>
              <a:t>  -</a:t>
            </a:r>
            <a:r>
              <a:rPr lang="fr-FR" b="1" u="sng" dirty="0" smtClean="0">
                <a:solidFill>
                  <a:schemeClr val="tx1"/>
                </a:solidFill>
              </a:rPr>
              <a:t>un mécanisme d'autorisation </a:t>
            </a:r>
            <a:r>
              <a:rPr lang="fr-FR" dirty="0" smtClean="0">
                <a:solidFill>
                  <a:schemeClr val="tx1"/>
                </a:solidFill>
              </a:rPr>
              <a:t>(l'entité peut être authentifiée mais ne pas avoir le droit d'accéder à cette ressource à ce moment) ;</a:t>
            </a:r>
          </a:p>
          <a:p>
            <a:pPr algn="l"/>
            <a:r>
              <a:rPr lang="fr-FR" dirty="0" smtClean="0">
                <a:solidFill>
                  <a:schemeClr val="tx1"/>
                </a:solidFill>
              </a:rPr>
              <a:t> - </a:t>
            </a:r>
            <a:r>
              <a:rPr lang="fr-FR" b="1" u="sng" dirty="0" smtClean="0">
                <a:solidFill>
                  <a:schemeClr val="tx1"/>
                </a:solidFill>
              </a:rPr>
              <a:t>un mécanisme de traçabilité</a:t>
            </a:r>
            <a:r>
              <a:rPr lang="fr-FR" dirty="0" smtClean="0">
                <a:solidFill>
                  <a:schemeClr val="tx1"/>
                </a:solidFill>
              </a:rPr>
              <a:t> : parfois, le mécanisme d'autorisation peut être insuffisant pour garantir que l'entité dispose du droit d'accès à cette ressource (respect d'une procédure, heures ouvrées,...). </a:t>
            </a:r>
          </a:p>
          <a:p>
            <a:pPr algn="l"/>
            <a:endParaRPr lang="fr-FR" dirty="0" smtClean="0">
              <a:solidFill>
                <a:schemeClr val="tx1"/>
              </a:solidFill>
            </a:endParaRPr>
          </a:p>
          <a:p>
            <a:pPr algn="l"/>
            <a:r>
              <a:rPr lang="fr-FR" dirty="0" smtClean="0">
                <a:solidFill>
                  <a:schemeClr val="tx1"/>
                </a:solidFill>
              </a:rPr>
              <a:t>- La traçabilité compense alors ce manque en introduisant une épée de Damoclès responsabilisant les entités. On peut également souhaiter pouvoir retrouver a posteriori le responsable d'une action.</a:t>
            </a:r>
          </a:p>
          <a:p>
            <a:pPr algn="l"/>
            <a:r>
              <a:rPr lang="fr-FR" dirty="0" smtClean="0">
                <a:solidFill>
                  <a:schemeClr val="tx1"/>
                </a:solidFill>
              </a:rPr>
              <a:t>Aujourd'hui, les entreprises sont de plus en plus amenées à tracer leurs accès informatique à l'aide d'un </a:t>
            </a:r>
            <a:r>
              <a:rPr lang="fr-FR" dirty="0" err="1" smtClean="0">
                <a:solidFill>
                  <a:schemeClr val="tx1"/>
                </a:solidFill>
                <a:hlinkClick r:id="rId2" tooltip="Reporting des Droits d'Accès (RDA)"/>
              </a:rPr>
              <a:t>Reporting</a:t>
            </a:r>
            <a:r>
              <a:rPr lang="fr-FR" dirty="0" smtClean="0">
                <a:solidFill>
                  <a:schemeClr val="tx1"/>
                </a:solidFill>
                <a:hlinkClick r:id="rId2" tooltip="Reporting des Droits d'Accès (RDA)"/>
              </a:rPr>
              <a:t> des Droits d'Accès</a:t>
            </a:r>
            <a:r>
              <a:rPr lang="fr-FR" dirty="0" smtClean="0">
                <a:solidFill>
                  <a:schemeClr val="tx1"/>
                </a:solidFill>
              </a:rPr>
              <a:t>.</a:t>
            </a:r>
          </a:p>
          <a:p>
            <a:pPr algn="l"/>
            <a:endParaRPr lang="fr-FR"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501122" cy="6357982"/>
          </a:xfrm>
        </p:spPr>
        <p:txBody>
          <a:bodyPr>
            <a:normAutofit fontScale="92500" lnSpcReduction="10000"/>
          </a:bodyPr>
          <a:lstStyle/>
          <a:p>
            <a:pPr algn="l"/>
            <a:r>
              <a:rPr lang="fr-FR" sz="2200" dirty="0" smtClean="0">
                <a:solidFill>
                  <a:schemeClr val="tx1"/>
                </a:solidFill>
              </a:rPr>
              <a:t>2-Un </a:t>
            </a:r>
            <a:r>
              <a:rPr lang="fr-FR" sz="2200" b="1" dirty="0" smtClean="0">
                <a:solidFill>
                  <a:schemeClr val="tx1"/>
                </a:solidFill>
              </a:rPr>
              <a:t>analyseur de paquets</a:t>
            </a:r>
            <a:r>
              <a:rPr lang="fr-FR" sz="2200" dirty="0" smtClean="0">
                <a:solidFill>
                  <a:schemeClr val="tx1"/>
                </a:solidFill>
              </a:rPr>
              <a:t> est un </a:t>
            </a:r>
            <a:r>
              <a:rPr lang="fr-FR" sz="2200" dirty="0" err="1" smtClean="0">
                <a:solidFill>
                  <a:schemeClr val="tx1"/>
                </a:solidFill>
              </a:rPr>
              <a:t>logicielpouvant</a:t>
            </a:r>
            <a:r>
              <a:rPr lang="fr-FR" sz="2200" dirty="0" smtClean="0">
                <a:solidFill>
                  <a:schemeClr val="tx1"/>
                </a:solidFill>
              </a:rPr>
              <a:t> lire ou enregistrer des données transitant par le biais d'un réseau local non-commuté. Il permet de capturer chaque paquet du flux de données</a:t>
            </a:r>
            <a:r>
              <a:rPr lang="fr-FR" sz="2200" b="1" dirty="0" smtClean="0">
                <a:solidFill>
                  <a:schemeClr val="tx1"/>
                </a:solidFill>
              </a:rPr>
              <a:t>(en)</a:t>
            </a:r>
            <a:r>
              <a:rPr lang="fr-FR" sz="2200" dirty="0" smtClean="0">
                <a:solidFill>
                  <a:schemeClr val="tx1"/>
                </a:solidFill>
              </a:rPr>
              <a:t> traversant le réseau, voire, décoder les paquets de données brutes </a:t>
            </a:r>
            <a:r>
              <a:rPr lang="fr-FR" sz="2200" b="1" dirty="0" smtClean="0">
                <a:solidFill>
                  <a:schemeClr val="tx1"/>
                </a:solidFill>
              </a:rPr>
              <a:t>(en)</a:t>
            </a:r>
            <a:r>
              <a:rPr lang="fr-FR" sz="2200" dirty="0" smtClean="0">
                <a:solidFill>
                  <a:schemeClr val="tx1"/>
                </a:solidFill>
              </a:rPr>
              <a:t>, afficher les valeurs des divers champs du paquet, et analyser leur contenu conformément aux spécifications ou RFC appropriées. L'analyseur de paquets permet ainsi la résolution de problèmes réseaux en visualisant ce qui passe à travers l'interface réseau, mais peut également servir à effectuer de la rétro-ingénierie réseau à des buts d'interopérabilité, de sécurité ou de résolution de problème. Il peut aussi être utilisé pour intercepter des mots de passe qui transitent en clair ou toute autre information non-chiffrée pour sa capacité de consultation aisée des données non-chiffrées.</a:t>
            </a:r>
          </a:p>
          <a:p>
            <a:pPr algn="l"/>
            <a:endParaRPr lang="fr-FR" sz="2200" dirty="0" smtClean="0">
              <a:solidFill>
                <a:schemeClr val="tx1"/>
              </a:solidFill>
            </a:endParaRPr>
          </a:p>
          <a:p>
            <a:pPr algn="l"/>
            <a:r>
              <a:rPr lang="fr-FR" sz="2200" dirty="0" smtClean="0">
                <a:solidFill>
                  <a:schemeClr val="tx1"/>
                </a:solidFill>
              </a:rPr>
              <a:t>Sécurité:</a:t>
            </a:r>
          </a:p>
          <a:p>
            <a:pPr algn="l"/>
            <a:r>
              <a:rPr lang="fr-FR" sz="2400" dirty="0" smtClean="0">
                <a:solidFill>
                  <a:schemeClr val="tx1"/>
                </a:solidFill>
              </a:rPr>
              <a:t>La solution à ce problème d'indiscrétion est d'utiliser des protocoles de communication chiffrés, comme SSH (SFTP, </a:t>
            </a:r>
            <a:r>
              <a:rPr lang="fr-FR" sz="2400" dirty="0" err="1" smtClean="0">
                <a:solidFill>
                  <a:schemeClr val="tx1"/>
                </a:solidFill>
              </a:rPr>
              <a:t>scp</a:t>
            </a:r>
            <a:r>
              <a:rPr lang="fr-FR" sz="2400" dirty="0" smtClean="0">
                <a:solidFill>
                  <a:schemeClr val="tx1"/>
                </a:solidFill>
              </a:rPr>
              <a:t>), SSL (HTTPS ou FTPS) (et non des protocoles en clair comme HTTP,FTP, Telnet).</a:t>
            </a:r>
          </a:p>
          <a:p>
            <a:pPr algn="l"/>
            <a:r>
              <a:rPr lang="fr-FR" sz="2400" dirty="0" smtClean="0">
                <a:solidFill>
                  <a:schemeClr val="tx1"/>
                </a:solidFill>
              </a:rPr>
              <a:t>La technique du </a:t>
            </a:r>
            <a:r>
              <a:rPr lang="fr-FR" sz="2400" i="1" dirty="0" err="1" smtClean="0">
                <a:solidFill>
                  <a:schemeClr val="tx1"/>
                </a:solidFill>
              </a:rPr>
              <a:t>sniffing</a:t>
            </a:r>
            <a:r>
              <a:rPr lang="fr-FR" sz="2400" dirty="0" smtClean="0">
                <a:solidFill>
                  <a:schemeClr val="tx1"/>
                </a:solidFill>
              </a:rPr>
              <a:t> peut être ressentie comme profondément malhonnête et indélicate, mais elle est souvent nécessaire lorsque l'on est à la recherche d'une panne</a:t>
            </a:r>
          </a:p>
          <a:p>
            <a:pPr algn="l"/>
            <a:endParaRPr lang="fr-FR" sz="22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501122" cy="6143668"/>
          </a:xfrm>
        </p:spPr>
        <p:txBody>
          <a:bodyPr>
            <a:normAutofit/>
          </a:bodyPr>
          <a:lstStyle/>
          <a:p>
            <a:pPr lvl="1" algn="l"/>
            <a:r>
              <a:rPr lang="fr-FR" sz="2200" b="1" dirty="0" smtClean="0">
                <a:solidFill>
                  <a:schemeClr val="tx1"/>
                </a:solidFill>
              </a:rPr>
              <a:t>Unicité du mot de passe</a:t>
            </a:r>
            <a:r>
              <a:rPr lang="fr-FR" sz="2200" dirty="0" smtClean="0">
                <a:solidFill>
                  <a:schemeClr val="tx1"/>
                </a:solidFill>
              </a:rPr>
              <a:t>: cette option permet de tenir un fichier journal des différents mots de passe pour obliger l'utilisateur à être inventif quand au choix de son mot de passe</a:t>
            </a:r>
          </a:p>
          <a:p>
            <a:pPr lvl="0" algn="l">
              <a:buFont typeface="Arial" pitchFamily="34" charset="0"/>
              <a:buChar char="•"/>
            </a:pPr>
            <a:r>
              <a:rPr lang="fr-FR" sz="2200" b="1" i="1" dirty="0" smtClean="0">
                <a:solidFill>
                  <a:schemeClr val="tx1"/>
                </a:solidFill>
              </a:rPr>
              <a:t> </a:t>
            </a:r>
            <a:r>
              <a:rPr lang="fr-FR" sz="2200" b="1" i="1" u="sng" dirty="0" smtClean="0">
                <a:solidFill>
                  <a:schemeClr val="tx1"/>
                </a:solidFill>
              </a:rPr>
              <a:t>Verrouillage de compte </a:t>
            </a:r>
          </a:p>
          <a:p>
            <a:pPr lvl="1" algn="l"/>
            <a:r>
              <a:rPr lang="fr-FR" sz="2200" dirty="0" smtClean="0">
                <a:solidFill>
                  <a:schemeClr val="tx1"/>
                </a:solidFill>
              </a:rPr>
              <a:t>durée de verrouillage</a:t>
            </a:r>
          </a:p>
          <a:p>
            <a:pPr algn="l"/>
            <a:r>
              <a:rPr lang="fr-FR" sz="2200" dirty="0" smtClean="0">
                <a:solidFill>
                  <a:schemeClr val="tx1"/>
                </a:solidFill>
              </a:rPr>
              <a:t>permet de déterminer au bout de combien d'essai consécutifs de mots de passe le système se bloque et dans quelles conditions celui-ci se déverrouille (un temps ou l'intervention de l'administrateur) </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358246" cy="6215106"/>
          </a:xfrm>
        </p:spPr>
        <p:txBody>
          <a:bodyPr>
            <a:normAutofit/>
          </a:bodyPr>
          <a:lstStyle/>
          <a:p>
            <a:pPr lvl="0" algn="l">
              <a:buFont typeface="Arial" pitchFamily="34" charset="0"/>
              <a:buChar char="•"/>
            </a:pPr>
            <a:r>
              <a:rPr lang="fr-FR" sz="2200" i="1" u="sng" dirty="0">
                <a:solidFill>
                  <a:schemeClr val="tx1"/>
                </a:solidFill>
              </a:rPr>
              <a:t>L’utilisateur doit changer de mot de passe à la prochaine ouverture de </a:t>
            </a:r>
            <a:r>
              <a:rPr lang="fr-FR" sz="2200" i="1" u="sng" dirty="0" smtClean="0">
                <a:solidFill>
                  <a:schemeClr val="tx1"/>
                </a:solidFill>
              </a:rPr>
              <a:t>session:  </a:t>
            </a:r>
            <a:r>
              <a:rPr lang="fr-FR" sz="2200" dirty="0">
                <a:solidFill>
                  <a:schemeClr val="tx1"/>
                </a:solidFill>
              </a:rPr>
              <a:t>Vous voulez que l’utilisateur change de mot de passe la première fois qu’il ouvre une session. Cela permet de vous assurer qu’il sera le seul à connaître son mot de passe </a:t>
            </a:r>
            <a:endParaRPr lang="fr-FR" sz="2200" dirty="0" smtClean="0">
              <a:solidFill>
                <a:schemeClr val="tx1"/>
              </a:solidFill>
            </a:endParaRPr>
          </a:p>
          <a:p>
            <a:pPr lvl="0" algn="l"/>
            <a:endParaRPr lang="fr-FR" sz="2200" dirty="0">
              <a:solidFill>
                <a:schemeClr val="tx1"/>
              </a:solidFill>
            </a:endParaRPr>
          </a:p>
          <a:p>
            <a:pPr lvl="0" algn="l">
              <a:buFont typeface="Arial" pitchFamily="34" charset="0"/>
              <a:buChar char="•"/>
            </a:pPr>
            <a:r>
              <a:rPr lang="fr-FR" sz="2200" i="1" u="sng" dirty="0">
                <a:solidFill>
                  <a:schemeClr val="tx1"/>
                </a:solidFill>
              </a:rPr>
              <a:t>L’utilisateur ne peut changer de mot de passe</a:t>
            </a:r>
            <a:r>
              <a:rPr lang="fr-FR" sz="2200" dirty="0">
                <a:solidFill>
                  <a:schemeClr val="tx1"/>
                </a:solidFill>
              </a:rPr>
              <a:t>: Plusieurs personnes utilisent le même compte d’utilisateur ou vous souhaitez garder le contrôle des mots de passe </a:t>
            </a:r>
            <a:endParaRPr lang="fr-FR" sz="2200" dirty="0" smtClean="0">
              <a:solidFill>
                <a:schemeClr val="tx1"/>
              </a:solidFill>
            </a:endParaRPr>
          </a:p>
          <a:p>
            <a:pPr lvl="0" algn="l"/>
            <a:endParaRPr lang="fr-FR" sz="2200" i="1" u="sng" dirty="0">
              <a:solidFill>
                <a:schemeClr val="tx1"/>
              </a:solidFill>
            </a:endParaRPr>
          </a:p>
          <a:p>
            <a:pPr lvl="0" algn="l">
              <a:buFont typeface="Arial" pitchFamily="34" charset="0"/>
              <a:buChar char="•"/>
            </a:pPr>
            <a:r>
              <a:rPr lang="fr-FR" sz="2200" i="1" u="sng" dirty="0">
                <a:solidFill>
                  <a:schemeClr val="tx1"/>
                </a:solidFill>
              </a:rPr>
              <a:t>Le mot de passe n’expire jamais</a:t>
            </a:r>
            <a:r>
              <a:rPr lang="fr-FR" sz="2200" dirty="0">
                <a:solidFill>
                  <a:schemeClr val="tx1"/>
                </a:solidFill>
              </a:rPr>
              <a:t>: Le mot de passe ne doit pas changer. Cette option a la priorité sur la première option </a:t>
            </a:r>
            <a:endParaRPr lang="fr-FR" sz="2200" dirty="0" smtClean="0">
              <a:solidFill>
                <a:schemeClr val="tx1"/>
              </a:solidFill>
            </a:endParaRPr>
          </a:p>
          <a:p>
            <a:pPr lvl="0" algn="l"/>
            <a:endParaRPr lang="fr-FR" sz="2200" dirty="0">
              <a:solidFill>
                <a:schemeClr val="tx1"/>
              </a:solidFill>
            </a:endParaRPr>
          </a:p>
          <a:p>
            <a:pPr lvl="0" algn="l">
              <a:buFont typeface="Arial" pitchFamily="34" charset="0"/>
              <a:buChar char="•"/>
            </a:pPr>
            <a:r>
              <a:rPr lang="fr-FR" sz="2200" i="1" u="sng" dirty="0">
                <a:solidFill>
                  <a:schemeClr val="tx1"/>
                </a:solidFill>
              </a:rPr>
              <a:t>Compte désactivé</a:t>
            </a:r>
            <a:r>
              <a:rPr lang="fr-FR" sz="2200" dirty="0">
                <a:solidFill>
                  <a:schemeClr val="tx1"/>
                </a:solidFill>
              </a:rPr>
              <a:t>: Vous voulez empêcher temporairement l’utilisation d’un compte </a:t>
            </a:r>
          </a:p>
          <a:p>
            <a:pPr algn="l">
              <a:buFont typeface="Arial" pitchFamily="34" charset="0"/>
              <a:buChar char="•"/>
            </a:pPr>
            <a:endParaRPr lang="fr-FR" sz="22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4286</Words>
  <Application>Microsoft Office PowerPoint</Application>
  <PresentationFormat>Affichage à l'écran (4:3)</PresentationFormat>
  <Paragraphs>339</Paragraphs>
  <Slides>73</Slides>
  <Notes>1</Notes>
  <HiddenSlides>0</HiddenSlides>
  <MMClips>0</MMClips>
  <ScaleCrop>false</ScaleCrop>
  <HeadingPairs>
    <vt:vector size="4" baseType="variant">
      <vt:variant>
        <vt:lpstr>Thème</vt:lpstr>
      </vt:variant>
      <vt:variant>
        <vt:i4>1</vt:i4>
      </vt:variant>
      <vt:variant>
        <vt:lpstr>Titres des diapositives</vt:lpstr>
      </vt:variant>
      <vt:variant>
        <vt:i4>73</vt:i4>
      </vt:variant>
    </vt:vector>
  </HeadingPairs>
  <TitlesOfParts>
    <vt:vector size="7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Comparing IDS and IPS Solutions</vt:lpstr>
      <vt:lpstr>Diapositive 46</vt:lpstr>
      <vt:lpstr>Diapositive 47</vt:lpstr>
      <vt:lpstr>Diapositive 48</vt:lpstr>
      <vt:lpstr>Diapositive 49</vt:lpstr>
      <vt:lpstr>Diapositive 50</vt:lpstr>
      <vt:lpstr>Diapositive 51</vt:lpstr>
      <vt:lpstr>3- Sélection des composants de sécurité  3.1 comparaison des thechniques de sécurté 3.2 comparaison des perepherique de contrôle d’acces  3.3 description et comparaison de parfeu </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microbox</dc:creator>
  <cp:lastModifiedBy>microbox</cp:lastModifiedBy>
  <cp:revision>76</cp:revision>
  <dcterms:created xsi:type="dcterms:W3CDTF">2014-02-15T20:14:17Z</dcterms:created>
  <dcterms:modified xsi:type="dcterms:W3CDTF">2014-03-10T06:36:38Z</dcterms:modified>
</cp:coreProperties>
</file>